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2" r:id="rId3"/>
    <p:sldId id="317" r:id="rId4"/>
    <p:sldId id="261" r:id="rId5"/>
    <p:sldId id="314" r:id="rId6"/>
    <p:sldId id="263" r:id="rId7"/>
    <p:sldId id="266" r:id="rId8"/>
    <p:sldId id="348" r:id="rId9"/>
    <p:sldId id="309" r:id="rId10"/>
    <p:sldId id="349" r:id="rId11"/>
    <p:sldId id="325" r:id="rId12"/>
    <p:sldId id="326" r:id="rId13"/>
    <p:sldId id="329" r:id="rId14"/>
    <p:sldId id="330" r:id="rId15"/>
    <p:sldId id="376" r:id="rId16"/>
    <p:sldId id="345" r:id="rId17"/>
    <p:sldId id="280" r:id="rId18"/>
    <p:sldId id="350" r:id="rId19"/>
    <p:sldId id="310" r:id="rId20"/>
    <p:sldId id="334" r:id="rId21"/>
    <p:sldId id="331" r:id="rId22"/>
    <p:sldId id="336" r:id="rId23"/>
    <p:sldId id="335" r:id="rId24"/>
    <p:sldId id="337" r:id="rId25"/>
    <p:sldId id="357" r:id="rId26"/>
    <p:sldId id="359" r:id="rId27"/>
    <p:sldId id="362" r:id="rId28"/>
    <p:sldId id="363" r:id="rId29"/>
    <p:sldId id="364" r:id="rId30"/>
    <p:sldId id="365" r:id="rId31"/>
    <p:sldId id="375" r:id="rId32"/>
    <p:sldId id="367" r:id="rId33"/>
    <p:sldId id="341" r:id="rId34"/>
    <p:sldId id="372" r:id="rId35"/>
    <p:sldId id="368" r:id="rId36"/>
    <p:sldId id="346" r:id="rId37"/>
    <p:sldId id="274" r:id="rId38"/>
    <p:sldId id="259" r:id="rId39"/>
    <p:sldId id="279" r:id="rId40"/>
    <p:sldId id="286" r:id="rId41"/>
    <p:sldId id="2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99"/>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6" autoAdjust="0"/>
    <p:restoredTop sz="85810" autoAdjust="0"/>
  </p:normalViewPr>
  <p:slideViewPr>
    <p:cSldViewPr snapToGrid="0">
      <p:cViewPr varScale="1">
        <p:scale>
          <a:sx n="54" d="100"/>
          <a:sy n="54" d="100"/>
        </p:scale>
        <p:origin x="292" y="4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why a physical memory map is feasible is that virtual memory is much, much bigger than physical memory! So, it’s possible to map all of physical memory into virtual memory, and still have room in virtual memory for other stuff. [Of course, the “other stuff” may not actually be present in physical memory—as explained a few slides ago, the “other stuff” may be swapped out to a local storage device!]</a:t>
            </a:r>
          </a:p>
        </p:txBody>
      </p:sp>
      <p:sp>
        <p:nvSpPr>
          <p:cNvPr id="4" name="Slide Number Placeholder 3"/>
          <p:cNvSpPr>
            <a:spLocks noGrp="1"/>
          </p:cNvSpPr>
          <p:nvPr>
            <p:ph type="sldNum" sz="quarter" idx="5"/>
          </p:nvPr>
        </p:nvSpPr>
        <p:spPr/>
        <p:txBody>
          <a:bodyPr/>
          <a:lstStyle/>
          <a:p>
            <a:fld id="{9E9BFF26-3CAE-4DCF-9C1E-4F3982829741}" type="slidenum">
              <a:rPr lang="en-US" smtClean="0"/>
              <a:t>12</a:t>
            </a:fld>
            <a:endParaRPr lang="en-US"/>
          </a:p>
        </p:txBody>
      </p:sp>
    </p:spTree>
    <p:extLst>
      <p:ext uri="{BB962C8B-B14F-4D97-AF65-F5344CB8AC3E}">
        <p14:creationId xmlns:p14="http://schemas.microsoft.com/office/powerpoint/2010/main" val="205924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and static data of the kernel are often collectively referred to as the “kernel text.”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06761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actual size of the kernel text will typically be less than 2 GB in practice. In other words, it’s unlikely that an OS will have 2 GB of code and static data. So, in practice, the user-related content (e.g., like user-mode stacks) may be mapped into physical region beneath the 2GB barrier.</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60274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another overview of the memory layout on x86-64 machines, see the documentation on the course website at:</a:t>
            </a:r>
          </a:p>
          <a:p>
            <a:r>
              <a:rPr lang="en-US" dirty="0"/>
              <a:t>    https://read.seas.harvard.edu/cs1610/2025/doc/memory-layout/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219297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a virtual page be swapped to disk? Well, there may be a lot of processes that are running; if so, that means that a lot of processes will want to put their virtual pages in RAM. If all of the pages can’t fit at once, then some of those pages need to be stored on disk, where they can be retrieved later.</a:t>
            </a:r>
          </a:p>
          <a:p>
            <a:endParaRPr lang="en-US" dirty="0"/>
          </a:p>
          <a:p>
            <a:r>
              <a:rPr lang="en-US" dirty="0"/>
              <a:t>Note that a virtual page may also be absent in RAM for another reason---the associated process hasn’t allocated that page. For example, the heap grows when a program calls malloc() or new. When a process initially starts, the process hasn’t allocated any heap memory, so the associated parts of the virtual address space are not associated with actual virtual pages.</a:t>
            </a:r>
          </a:p>
        </p:txBody>
      </p:sp>
      <p:sp>
        <p:nvSpPr>
          <p:cNvPr id="4" name="Slide Number Placeholder 3"/>
          <p:cNvSpPr>
            <a:spLocks noGrp="1"/>
          </p:cNvSpPr>
          <p:nvPr>
            <p:ph type="sldNum" sz="quarter" idx="10"/>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418185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45008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[Reference: https://wiki.osdev.org/CPU_Registers_x86-64#CR3</a:t>
            </a:r>
          </a:p>
          <a:p>
            <a:r>
              <a:rPr lang="en-US" sz="1200" b="0" i="0" kern="1200" baseline="0" dirty="0">
                <a:solidFill>
                  <a:schemeClr val="tx1"/>
                </a:solidFill>
                <a:effectLst/>
                <a:latin typeface="+mn-lt"/>
                <a:ea typeface="+mn-ea"/>
                <a:cs typeface="+mn-cs"/>
              </a:rPr>
              <a:t>                   Section 4.5 of “</a:t>
            </a:r>
            <a:r>
              <a:rPr lang="en-US" sz="1200" b="0" i="0" u="none" strike="noStrike" kern="1200" baseline="0" dirty="0">
                <a:solidFill>
                  <a:schemeClr val="tx1"/>
                </a:solidFill>
                <a:latin typeface="+mn-lt"/>
                <a:ea typeface="+mn-ea"/>
                <a:cs typeface="+mn-cs"/>
              </a:rPr>
              <a:t>Intel® 64 and IA-32 Architectures Software Developer’s Manual</a:t>
            </a:r>
          </a:p>
          <a:p>
            <a:r>
              <a:rPr lang="en-US" sz="1200" b="0" i="0" u="none" strike="noStrike" kern="1200" baseline="0" dirty="0">
                <a:solidFill>
                  <a:schemeClr val="tx1"/>
                </a:solidFill>
                <a:latin typeface="+mn-lt"/>
                <a:ea typeface="+mn-ea"/>
                <a:cs typeface="+mn-cs"/>
              </a:rPr>
              <a:t>                                           Volume 3 (3A, 3B, 3C &amp; 3D): System Programming Guide” (there’s a</a:t>
            </a:r>
          </a:p>
          <a:p>
            <a:r>
              <a:rPr lang="en-US" sz="1200" b="0" i="0" u="none" strike="noStrike" kern="1200" baseline="0" dirty="0">
                <a:solidFill>
                  <a:schemeClr val="tx1"/>
                </a:solidFill>
                <a:effectLst/>
                <a:latin typeface="+mn-lt"/>
                <a:ea typeface="+mn-ea"/>
                <a:cs typeface="+mn-cs"/>
              </a:rPr>
              <a:t>                                           copy in the repo)</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https://software.intel.com/sites/default/files/managed/2b/80/5-level_paging_white_paper.pdf</a:t>
            </a:r>
          </a:p>
          <a:p>
            <a:r>
              <a:rPr lang="en-US" sz="1200" b="0" i="0" kern="1200" baseline="0" dirty="0">
                <a:solidFill>
                  <a:schemeClr val="tx1"/>
                </a:solidFill>
                <a:effectLst/>
                <a:latin typeface="+mn-lt"/>
                <a:ea typeface="+mn-ea"/>
                <a:cs typeface="+mn-cs"/>
              </a:rPr>
              <a:t>                   https://os.phil-opp.com/paging-introduction/</a:t>
            </a:r>
          </a:p>
          <a:p>
            <a:r>
              <a:rPr lang="en-US" sz="1200" b="0" i="0" kern="1200" baseline="0" dirty="0">
                <a:solidFill>
                  <a:schemeClr val="tx1"/>
                </a:solidFill>
                <a:effectLst/>
                <a:latin typeface="+mn-lt"/>
                <a:ea typeface="+mn-ea"/>
                <a:cs typeface="+mn-cs"/>
              </a:rPr>
              <a:t>                   https://wiki.osdev.org/Page_Tables#Long_mode_.2864-bit.29_page_map]</a:t>
            </a:r>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19</a:t>
            </a:fld>
            <a:endParaRPr lang="en-US"/>
          </a:p>
        </p:txBody>
      </p:sp>
    </p:spTree>
    <p:extLst>
      <p:ext uri="{BB962C8B-B14F-4D97-AF65-F5344CB8AC3E}">
        <p14:creationId xmlns:p14="http://schemas.microsoft.com/office/powerpoint/2010/main" val="138556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[Reference: https://wiki.osdev.org/CPU_Registers_x86-64#CR3</a:t>
            </a:r>
          </a:p>
          <a:p>
            <a:r>
              <a:rPr lang="en-US" sz="1200" b="0" i="0" kern="1200" baseline="0" dirty="0">
                <a:solidFill>
                  <a:schemeClr val="tx1"/>
                </a:solidFill>
                <a:effectLst/>
                <a:latin typeface="+mn-lt"/>
                <a:ea typeface="+mn-ea"/>
                <a:cs typeface="+mn-cs"/>
              </a:rPr>
              <a:t>                   https://software.intel.com/sites/default/files/managed/2b/80/5-level_paging_white_paper.pdf</a:t>
            </a:r>
          </a:p>
          <a:p>
            <a:r>
              <a:rPr lang="en-US" sz="1200" b="0" i="0" kern="1200" baseline="0" dirty="0">
                <a:solidFill>
                  <a:schemeClr val="tx1"/>
                </a:solidFill>
                <a:effectLst/>
                <a:latin typeface="+mn-lt"/>
                <a:ea typeface="+mn-ea"/>
                <a:cs typeface="+mn-cs"/>
              </a:rPr>
              <a:t>                   https://os.phil-opp.com/paging-introduction/</a:t>
            </a:r>
          </a:p>
          <a:p>
            <a:r>
              <a:rPr lang="en-US" sz="1200" b="0" i="0" kern="1200" baseline="0" dirty="0">
                <a:solidFill>
                  <a:schemeClr val="tx1"/>
                </a:solidFill>
                <a:effectLst/>
                <a:latin typeface="+mn-lt"/>
                <a:ea typeface="+mn-ea"/>
                <a:cs typeface="+mn-cs"/>
              </a:rPr>
              <a:t>                   https://wiki.osdev.org/Page_Tables#Long_mode_.2864-bit.29_page_map]</a:t>
            </a:r>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20</a:t>
            </a:fld>
            <a:endParaRPr lang="en-US"/>
          </a:p>
        </p:txBody>
      </p:sp>
    </p:spTree>
    <p:extLst>
      <p:ext uri="{BB962C8B-B14F-4D97-AF65-F5344CB8AC3E}">
        <p14:creationId xmlns:p14="http://schemas.microsoft.com/office/powerpoint/2010/main" val="368524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21</a:t>
            </a:fld>
            <a:endParaRPr lang="en-US"/>
          </a:p>
        </p:txBody>
      </p:sp>
    </p:spTree>
    <p:extLst>
      <p:ext uri="{BB962C8B-B14F-4D97-AF65-F5344CB8AC3E}">
        <p14:creationId xmlns:p14="http://schemas.microsoft.com/office/powerpoint/2010/main" val="277236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22</a:t>
            </a:fld>
            <a:endParaRPr lang="en-US"/>
          </a:p>
        </p:txBody>
      </p:sp>
    </p:spTree>
    <p:extLst>
      <p:ext uri="{BB962C8B-B14F-4D97-AF65-F5344CB8AC3E}">
        <p14:creationId xmlns:p14="http://schemas.microsoft.com/office/powerpoint/2010/main" val="38453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if you run the sample program above, you will almost certainly get different outputs than what the slide is showing. In other words, you’ll see that the various pieces of program state live in different places in virtual memory. The reason is that the OS is using a technique called ASLR (address space layout randomization) to determine, at program launch time, where exactly the stack, heap, code, and data should be located within the virtual address space. We’ll cover ASLR in a few weeks from now!]</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9615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23</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the Wikipedia [1], “Real mode, also called real address mode, is an operating mode of all x86-compatible CPUs. The mode gets its name from the fact that addresses in real mode always correspond to real locations in memory. Real mode is characterized by a 20-bit segmented memory address space (giving exactly 1 MiB of addressable memory) and unlimited direct software access to all addressable memory, I/O addresses and peripheral hardware. Real mode provides no support for memory protection, multitasking, or code privilege levels. Before the release of the 80286, which introduced protected mode, real mode was the only available mode for x86 CPUs;[1] and for backward compatibility, all x86 CPUs start in real mode when reset.”</a:t>
            </a:r>
          </a:p>
          <a:p>
            <a:endParaRPr lang="en-US" dirty="0"/>
          </a:p>
          <a:p>
            <a:r>
              <a:rPr lang="en-US" dirty="0"/>
              <a:t>Further </a:t>
            </a:r>
            <a:r>
              <a:rPr lang="en-US" dirty="0" err="1"/>
              <a:t>quoth</a:t>
            </a:r>
            <a:r>
              <a:rPr lang="en-US" dirty="0"/>
              <a:t> the Wikipedia [2], “In the x86-64 computer architecture, long mode is the mode where a 64-bit operating system can access 64-bit instructions and registers. 64-bit programs are run in a sub-mode called 64-bit mode, while 32-bit programs and 16-bit protected mode programs are executed in a sub-mode called compatibility mode.”]</a:t>
            </a:r>
          </a:p>
          <a:p>
            <a:endParaRPr lang="en-US" dirty="0"/>
          </a:p>
          <a:p>
            <a:r>
              <a:rPr lang="en-US" dirty="0"/>
              <a:t>[Ref: [1] https://en.wikipedia.org/wiki/Real_mode</a:t>
            </a:r>
          </a:p>
          <a:p>
            <a:r>
              <a:rPr lang="en-US" dirty="0"/>
              <a:t>        [2] https://en.wikipedia.org/wiki/Long_mode</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22880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there are hex 1’0000’0000’0000= 262,144 GB total bytes of allowable virtual memory---half of that belongs to low-canonical memory in 0000’0000’0000’0000--0000’7FFF’FFFF’FFFF, and the other half belongs to high canonical memory in FFFF’8000’0000’0000--FFFF’FFFF’FFFF’FFFF. If an L3 </a:t>
            </a:r>
            <a:r>
              <a:rPr lang="en-US" dirty="0" err="1"/>
              <a:t>pagetable</a:t>
            </a:r>
            <a:r>
              <a:rPr lang="en-US" dirty="0"/>
              <a:t> has </a:t>
            </a:r>
            <a:r>
              <a:rPr lang="en-US" dirty="0" err="1"/>
              <a:t>ps</a:t>
            </a:r>
            <a:r>
              <a:rPr lang="en-US" dirty="0"/>
              <a:t>=1 GB, then each L3 </a:t>
            </a:r>
            <a:r>
              <a:rPr lang="en-US" dirty="0" err="1"/>
              <a:t>pagetable</a:t>
            </a:r>
            <a:r>
              <a:rPr lang="en-US" dirty="0"/>
              <a:t> can cover 512 GB. So, if an L4 table has 512 entries, and each entry points to an L3 page table covering 512 GB of memory, then a single L4 can cover 512 * 512 GB = 262,144 GB of memory!]</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128427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222222"/>
                </a:solidFill>
                <a:effectLst/>
                <a:latin typeface="Open Sans"/>
              </a:rPr>
              <a:t>Chickadee's </a:t>
            </a:r>
            <a:r>
              <a:rPr lang="en-US" dirty="0"/>
              <a:t>MEMSIZE_PHYSICAL</a:t>
            </a:r>
            <a:r>
              <a:rPr lang="en-US" b="0" i="0" dirty="0">
                <a:solidFill>
                  <a:srgbClr val="222222"/>
                </a:solidFill>
                <a:effectLst/>
                <a:latin typeface="Open Sans"/>
              </a:rPr>
              <a:t> is set to </a:t>
            </a:r>
            <a:r>
              <a:rPr lang="en-US" dirty="0"/>
              <a:t>0x200000 == 2MB</a:t>
            </a:r>
            <a:r>
              <a:rPr lang="en-US" b="0" i="0" dirty="0">
                <a:solidFill>
                  <a:srgbClr val="222222"/>
                </a:solidFill>
                <a:effectLst/>
                <a:latin typeface="Open Sans"/>
              </a:rPr>
              <a:t>. However, </a:t>
            </a:r>
            <a:r>
              <a:rPr lang="en-US" dirty="0" err="1"/>
              <a:t>qemu</a:t>
            </a:r>
            <a:r>
              <a:rPr lang="en-US" b="0" i="0" dirty="0">
                <a:solidFill>
                  <a:srgbClr val="222222"/>
                </a:solidFill>
                <a:effectLst/>
                <a:latin typeface="Open Sans"/>
              </a:rPr>
              <a:t> is what determines the upper limit on how much memory is actually available on the emulated machine that Chickadee runs atop. By default, </a:t>
            </a:r>
            <a:r>
              <a:rPr lang="en-US" dirty="0" err="1"/>
              <a:t>qemu</a:t>
            </a:r>
            <a:r>
              <a:rPr lang="en-US" b="0" i="0" dirty="0">
                <a:solidFill>
                  <a:srgbClr val="222222"/>
                </a:solidFill>
                <a:effectLst/>
                <a:latin typeface="Open Sans"/>
              </a:rPr>
              <a:t> provides 128 MB of emulated physical memory---see the discussion of the </a:t>
            </a:r>
            <a:r>
              <a:rPr lang="en-US" dirty="0" err="1"/>
              <a:t>qemu</a:t>
            </a:r>
            <a:r>
              <a:rPr lang="en-US" dirty="0"/>
              <a:t> -m</a:t>
            </a:r>
            <a:r>
              <a:rPr lang="en-US" b="0" i="0" dirty="0">
                <a:solidFill>
                  <a:srgbClr val="222222"/>
                </a:solidFill>
                <a:effectLst/>
                <a:latin typeface="Open Sans"/>
              </a:rPr>
              <a:t> option </a:t>
            </a:r>
            <a:r>
              <a:rPr lang="en-US" b="0" i="0" u="none" strike="noStrike" dirty="0">
                <a:solidFill>
                  <a:srgbClr val="0366D6"/>
                </a:solidFill>
                <a:effectLst/>
                <a:latin typeface="Open Sans"/>
              </a:rPr>
              <a:t>at https://wiki.gentoo.org/wiki/QEMU/Options</a:t>
            </a:r>
            <a:r>
              <a:rPr lang="en-US" b="0" i="0" dirty="0">
                <a:solidFill>
                  <a:srgbClr val="222222"/>
                </a:solidFill>
                <a:effectLst/>
                <a:latin typeface="Open Sans"/>
              </a:rPr>
              <a:t>. Chickadee uses the </a:t>
            </a:r>
            <a:r>
              <a:rPr lang="en-US" dirty="0" err="1"/>
              <a:t>qemu</a:t>
            </a:r>
            <a:r>
              <a:rPr lang="en-US" b="0" i="0" dirty="0">
                <a:solidFill>
                  <a:srgbClr val="222222"/>
                </a:solidFill>
                <a:effectLst/>
                <a:latin typeface="Open Sans"/>
              </a:rPr>
              <a:t> default, so </a:t>
            </a:r>
            <a:r>
              <a:rPr lang="en-US" dirty="0"/>
              <a:t>MEMSIZE_PHYSICAL == 0x200000 == 2MB &lt; 128MB</a:t>
            </a:r>
            <a:r>
              <a:rPr lang="en-US" b="0" i="0" dirty="0">
                <a:solidFill>
                  <a:srgbClr val="222222"/>
                </a:solidFill>
                <a:effectLst/>
                <a:latin typeface="Open Sans"/>
              </a:rPr>
              <a:t> is saying that Chickadee actually only manages 2MB of a possible 128MB of emulated physical RAM.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PAGEINDEXBITS is defined thusly: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#define PAGEINDEXBITS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makes sense, because each level in a page table tree is indexed using 9 bits of a virtual address.]</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111867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6B88-C80B-E01A-09A4-EF8DC460E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24FEA-F8FA-532B-C5CB-02AEF6386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C9DF0-2EB4-508F-84F5-2248D5D63B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100" dirty="0">
                <a:solidFill>
                  <a:prstClr val="black"/>
                </a:solidFill>
                <a:latin typeface="+mn-lt"/>
              </a:rPr>
              <a:t>Here’s the definition of ktext2pa():</a:t>
            </a:r>
          </a:p>
          <a:p>
            <a:r>
              <a:rPr lang="en-US" sz="1100" dirty="0">
                <a:latin typeface="Lucida Console" panose="020B0609040504020204" pitchFamily="49" charset="0"/>
              </a:rPr>
              <a:t>    inline uint64_t ktext2pa(uint64_t ka) {</a:t>
            </a:r>
          </a:p>
          <a:p>
            <a:r>
              <a:rPr lang="en-US" sz="1100" dirty="0">
                <a:latin typeface="Lucida Console" panose="020B0609040504020204" pitchFamily="49" charset="0"/>
              </a:rPr>
              <a:t>        assert(ka &gt;= KTEXT_BASE);</a:t>
            </a:r>
          </a:p>
          <a:p>
            <a:r>
              <a:rPr lang="en-US" sz="1100" dirty="0">
                <a:latin typeface="Lucida Console" panose="020B0609040504020204" pitchFamily="49" charset="0"/>
              </a:rPr>
              <a:t>        return ka - KTEXT_BASE;</a:t>
            </a:r>
          </a:p>
          <a:p>
            <a:r>
              <a:rPr lang="en-US" sz="1100" dirty="0">
                <a:latin typeface="Lucida Console" panose="020B0609040504020204" pitchFamily="49" charset="0"/>
              </a:rPr>
              <a:t>    }</a:t>
            </a:r>
          </a:p>
          <a:p>
            <a:r>
              <a:rPr lang="en-US" sz="1100" dirty="0"/>
              <a:t>So, ktext2pa() is just doing a direct linear translation of a kernel text virtual address (which is assumed to be in the topmost part of high canonical memory) to a physical address at the bottom of physical RAM. Remember that kernel text (</a:t>
            </a:r>
            <a:r>
              <a:rPr lang="en-US" sz="1100" dirty="0" err="1"/>
              <a:t>i</a:t>
            </a:r>
            <a:r>
              <a:rPr lang="en-US" sz="1100" dirty="0"/>
              <a:t>..e, kernel code and kernel static data) is mapped to the bottom of physical RAM.]</a:t>
            </a:r>
          </a:p>
        </p:txBody>
      </p:sp>
      <p:sp>
        <p:nvSpPr>
          <p:cNvPr id="4" name="Slide Number Placeholder 3">
            <a:extLst>
              <a:ext uri="{FF2B5EF4-FFF2-40B4-BE49-F238E27FC236}">
                <a16:creationId xmlns:a16="http://schemas.microsoft.com/office/drawing/2014/main" id="{2754FA36-56E5-C55D-CA7B-5A165B8AF45A}"/>
              </a:ext>
            </a:extLst>
          </p:cNvPr>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210379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294858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1310492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38</a:t>
            </a:fld>
            <a:endParaRPr lang="en-US"/>
          </a:p>
        </p:txBody>
      </p:sp>
    </p:spTree>
    <p:extLst>
      <p:ext uri="{BB962C8B-B14F-4D97-AF65-F5344CB8AC3E}">
        <p14:creationId xmlns:p14="http://schemas.microsoft.com/office/powerpoint/2010/main" val="1777103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locality means that a TLB entry that has recently been accessed will be accessed again in the near future.</a:t>
            </a:r>
          </a:p>
          <a:p>
            <a:endParaRPr lang="en-US" dirty="0"/>
          </a:p>
          <a:p>
            <a:r>
              <a:rPr lang="en-US" dirty="0"/>
              <a:t>Spatial locality means that, when we access a virtual address x, and we create a TLB entry for the associated page, the TLB entry will likely be useful for other virtual addresses that the program accesses. Remember that a TLB entry covers an entire page of spatially contiguous addresses! For machines that have a lot of physical RAM, you might want a single TLB entry to cover a much larger region than 4 KB. x64 supports this idea using “</a:t>
            </a:r>
            <a:r>
              <a:rPr lang="en-US" dirty="0" err="1"/>
              <a:t>superpages</a:t>
            </a:r>
            <a:r>
              <a:rPr lang="en-US" dirty="0"/>
              <a:t>.” When a process’s page table uses </a:t>
            </a:r>
            <a:r>
              <a:rPr lang="en-US" dirty="0" err="1"/>
              <a:t>superpages</a:t>
            </a:r>
            <a:r>
              <a:rPr lang="en-US" dirty="0"/>
              <a:t>, each PTE and TLB entry covers 2 MB or 1 GB instead of 4 KB.</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3809489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a:t>
            </a:r>
          </a:p>
          <a:p>
            <a:endParaRPr lang="en-US" dirty="0"/>
          </a:p>
          <a:p>
            <a:r>
              <a:rPr lang="en-US" dirty="0"/>
              <a:t>[References:  </a:t>
            </a:r>
            <a:r>
              <a:rPr lang="en-US" baseline="0" dirty="0"/>
              <a:t>https://www.ece.umd.edu/~blj/papers/micro18-4.pdf</a:t>
            </a:r>
          </a:p>
          <a:p>
            <a:r>
              <a:rPr lang="en-US" baseline="0" dirty="0"/>
              <a:t>                     </a:t>
            </a:r>
            <a:r>
              <a:rPr lang="en-US" dirty="0"/>
              <a:t>http://www.scs.stanford.edu/06au-cs240/notes/l7.pdf </a:t>
            </a:r>
          </a:p>
          <a:p>
            <a:r>
              <a:rPr lang="en-US" dirty="0"/>
              <a:t>                     http://wiki.osdev.org/Paging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https://en.wikipedia.org/wiki/Control_register#CR2</a:t>
            </a:r>
          </a:p>
          <a:p>
            <a:r>
              <a:rPr lang="en-US" dirty="0"/>
              <a:t>                     https://users.ece.cmu.edu/~jhoe/course/ece447/handouts/L21.pdf</a:t>
            </a:r>
          </a:p>
          <a:p>
            <a:r>
              <a:rPr lang="en-US" dirty="0"/>
              <a:t>                     https://users.ece.cmu.edu/~jhoe/course/ece447/handouts/L22.pdf]</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40</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629195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http://wiki.osdev.org/Paging</a:t>
            </a:r>
          </a:p>
          <a:p>
            <a:r>
              <a:rPr lang="en-US" dirty="0"/>
              <a:t>                     https://en.wikipedia.org/wiki/Control_register#CR2</a:t>
            </a:r>
          </a:p>
          <a:p>
            <a:r>
              <a:rPr lang="en-US" dirty="0"/>
              <a:t>                     https://users.ece.cmu.edu/~jhoe/course/ece447/handouts/L21.pdf</a:t>
            </a:r>
          </a:p>
          <a:p>
            <a:r>
              <a:rPr lang="en-US" dirty="0"/>
              <a:t>                     https://users.ece.cmu.edu/~jhoe/course/ece447/handouts/L22.pdf]</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41</a:t>
            </a:fld>
            <a:endParaRPr lang="en-US"/>
          </a:p>
        </p:txBody>
      </p:sp>
    </p:spTree>
    <p:extLst>
      <p:ext uri="{BB962C8B-B14F-4D97-AF65-F5344CB8AC3E}">
        <p14:creationId xmlns:p14="http://schemas.microsoft.com/office/powerpoint/2010/main" val="208591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90535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6604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22244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diagram say “kernel stacks” plural? Well, the way that Chickadee (and Linux) works is that, when a new process is allocated, that process gets a user-mode stack and a kernel-mode stack. The kernel-mode stack is empty when the user-mode code is executing, but when the kernel needs to handle a </a:t>
            </a:r>
            <a:r>
              <a:rPr lang="en-US" dirty="0" err="1"/>
              <a:t>syscall</a:t>
            </a:r>
            <a:r>
              <a:rPr lang="en-US" dirty="0"/>
              <a:t> on behalf of the process, the kernel code uses the kernel-mode stack of the process. [In Chickadee, a process’ kernel stack is the top half of the process’ struct proc; the struct proc is allocate an entire memory page, even though the members of the struct require much less space, so the remaining bytes in the page can be used for the kernel stack.]</a:t>
            </a:r>
          </a:p>
          <a:p>
            <a:endParaRPr lang="en-US" dirty="0"/>
          </a:p>
          <a:p>
            <a:r>
              <a:rPr lang="en-US" dirty="0"/>
              <a:t>[Refs: [1] https://en.wikipedia.org/wiki/X86-64#Virtual_address_space_details</a:t>
            </a:r>
          </a:p>
          <a:p>
            <a:r>
              <a:rPr lang="en-US" dirty="0"/>
              <a:t>          [2] https://www.kernel.org/doc/Documentation/x86/x86_64/mm.txt</a:t>
            </a:r>
          </a:p>
          <a:p>
            <a:r>
              <a:rPr lang="en-US" dirty="0"/>
              <a:t>          [3] https://www.kernel.org/doc/Documentation/x86/kernel-stacks</a:t>
            </a:r>
          </a:p>
          <a:p>
            <a:r>
              <a:rPr lang="en-US" dirty="0"/>
              <a:t>          [4] https://jasoncc.github.io/kernel/jasonc-mm-x86.html</a:t>
            </a:r>
          </a:p>
          <a:p>
            <a:r>
              <a:rPr lang="en-US" dirty="0"/>
              <a:t>          [5] https://notes.shichao.io/lkd/ch12/]</a:t>
            </a:r>
          </a:p>
        </p:txBody>
      </p:sp>
      <p:sp>
        <p:nvSpPr>
          <p:cNvPr id="4" name="Slide Number Placeholder 3"/>
          <p:cNvSpPr>
            <a:spLocks noGrp="1"/>
          </p:cNvSpPr>
          <p:nvPr>
            <p:ph type="sldNum" sz="quarter" idx="5"/>
          </p:nvPr>
        </p:nvSpPr>
        <p:spPr/>
        <p:txBody>
          <a:bodyPr/>
          <a:lstStyle/>
          <a:p>
            <a:fld id="{9E9BFF26-3CAE-4DCF-9C1E-4F3982829741}" type="slidenum">
              <a:rPr lang="en-US" smtClean="0"/>
              <a:t>9</a:t>
            </a:fld>
            <a:endParaRPr lang="en-US"/>
          </a:p>
        </p:txBody>
      </p:sp>
    </p:spTree>
    <p:extLst>
      <p:ext uri="{BB962C8B-B14F-4D97-AF65-F5344CB8AC3E}">
        <p14:creationId xmlns:p14="http://schemas.microsoft.com/office/powerpoint/2010/main" val="5483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9BFF26-3CAE-4DCF-9C1E-4F3982829741}" type="slidenum">
              <a:rPr lang="en-US" smtClean="0"/>
              <a:t>10</a:t>
            </a:fld>
            <a:endParaRPr lang="en-US"/>
          </a:p>
        </p:txBody>
      </p:sp>
    </p:spTree>
    <p:extLst>
      <p:ext uri="{BB962C8B-B14F-4D97-AF65-F5344CB8AC3E}">
        <p14:creationId xmlns:p14="http://schemas.microsoft.com/office/powerpoint/2010/main" val="363824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content in the bottom half of an address space only “mostly” unique? Here’s one example: suppose that you launch two different instances of a web server, so that you have two separate processes. Each process will have the same contents in its code region. However, the stacks and the heaps will be different, because each process has its own set of dynamic state that is created in response to client requests.</a:t>
            </a:r>
          </a:p>
        </p:txBody>
      </p:sp>
      <p:sp>
        <p:nvSpPr>
          <p:cNvPr id="4" name="Slide Number Placeholder 3"/>
          <p:cNvSpPr>
            <a:spLocks noGrp="1"/>
          </p:cNvSpPr>
          <p:nvPr>
            <p:ph type="sldNum" sz="quarter" idx="5"/>
          </p:nvPr>
        </p:nvSpPr>
        <p:spPr/>
        <p:txBody>
          <a:bodyPr/>
          <a:lstStyle/>
          <a:p>
            <a:fld id="{9E9BFF26-3CAE-4DCF-9C1E-4F3982829741}" type="slidenum">
              <a:rPr lang="en-US" smtClean="0"/>
              <a:t>11</a:t>
            </a:fld>
            <a:endParaRPr lang="en-US"/>
          </a:p>
        </p:txBody>
      </p:sp>
    </p:spTree>
    <p:extLst>
      <p:ext uri="{BB962C8B-B14F-4D97-AF65-F5344CB8AC3E}">
        <p14:creationId xmlns:p14="http://schemas.microsoft.com/office/powerpoint/2010/main" val="350681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ECA14-9C0A-4E50-91EA-B86A295FE722}"/>
              </a:ext>
            </a:extLst>
          </p:cNvPr>
          <p:cNvPicPr>
            <a:picLocks noChangeAspect="1"/>
          </p:cNvPicPr>
          <p:nvPr/>
        </p:nvPicPr>
        <p:blipFill>
          <a:blip r:embed="rId3"/>
          <a:stretch>
            <a:fillRect/>
          </a:stretch>
        </p:blipFill>
        <p:spPr>
          <a:xfrm>
            <a:off x="0" y="0"/>
            <a:ext cx="12181172" cy="6858000"/>
          </a:xfrm>
          <a:prstGeom prst="rect">
            <a:avLst/>
          </a:prstGeom>
        </p:spPr>
      </p:pic>
      <p:sp>
        <p:nvSpPr>
          <p:cNvPr id="3" name="Subtitle 2"/>
          <p:cNvSpPr>
            <a:spLocks noGrp="1"/>
          </p:cNvSpPr>
          <p:nvPr>
            <p:ph type="subTitle" idx="1"/>
          </p:nvPr>
        </p:nvSpPr>
        <p:spPr>
          <a:xfrm>
            <a:off x="6344388" y="5399134"/>
            <a:ext cx="5693090" cy="1356591"/>
          </a:xfrm>
          <a:solidFill>
            <a:schemeClr val="bg1">
              <a:alpha val="77000"/>
            </a:schemeClr>
          </a:solidFill>
        </p:spPr>
        <p:txBody>
          <a:bodyPr>
            <a:normAutofit fontScale="92500" lnSpcReduction="10000"/>
          </a:bodyPr>
          <a:lstStyle/>
          <a:p>
            <a:r>
              <a:rPr lang="en-US" sz="4800" b="1" dirty="0"/>
              <a:t>CS 1610: Lecture 2</a:t>
            </a:r>
          </a:p>
          <a:p>
            <a:r>
              <a:rPr lang="en-US" sz="4800" b="1" dirty="0"/>
              <a:t>1/29/2025</a:t>
            </a:r>
          </a:p>
        </p:txBody>
      </p:sp>
      <p:sp>
        <p:nvSpPr>
          <p:cNvPr id="2" name="Title 1"/>
          <p:cNvSpPr>
            <a:spLocks noGrp="1"/>
          </p:cNvSpPr>
          <p:nvPr>
            <p:ph type="ctrTitle"/>
          </p:nvPr>
        </p:nvSpPr>
        <p:spPr>
          <a:xfrm>
            <a:off x="6344388" y="4289664"/>
            <a:ext cx="5693091" cy="1109470"/>
          </a:xfrm>
          <a:solidFill>
            <a:schemeClr val="bg1">
              <a:alpha val="77000"/>
            </a:schemeClr>
          </a:solidFill>
        </p:spPr>
        <p:txBody>
          <a:bodyPr>
            <a:normAutofit/>
          </a:bodyPr>
          <a:lstStyle/>
          <a:p>
            <a:r>
              <a:rPr lang="en-US" dirty="0"/>
              <a:t>Virtual Memory</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7" y="721899"/>
            <a:ext cx="4948072" cy="6075947"/>
          </a:xfrm>
        </p:spPr>
        <p:txBody>
          <a:bodyPr>
            <a:normAutofit/>
          </a:bodyPr>
          <a:lstStyle/>
          <a:p>
            <a:r>
              <a:rPr lang="en-US" sz="3200" dirty="0"/>
              <a:t>Until very recently, x86-64 chips only used 48 bits of an address</a:t>
            </a:r>
          </a:p>
          <a:p>
            <a:pPr lvl="1"/>
            <a:r>
              <a:rPr lang="en-US" sz="2800" dirty="0"/>
              <a:t>Bits 48—63 must be copies of bit 47</a:t>
            </a:r>
          </a:p>
          <a:p>
            <a:pPr lvl="1"/>
            <a:r>
              <a:rPr lang="en-US" sz="2800" dirty="0"/>
              <a:t>Kernel </a:t>
            </a:r>
            <a:r>
              <a:rPr lang="en-US" sz="2800" dirty="0" err="1"/>
              <a:t>code+data</a:t>
            </a:r>
            <a:r>
              <a:rPr lang="en-US" sz="2800" dirty="0"/>
              <a:t> lives in “high canonical” memory</a:t>
            </a:r>
          </a:p>
          <a:p>
            <a:pPr lvl="1"/>
            <a:r>
              <a:rPr lang="en-US" sz="2800" dirty="0"/>
              <a:t>User </a:t>
            </a:r>
            <a:r>
              <a:rPr lang="en-US" sz="2800" dirty="0" err="1"/>
              <a:t>code+data</a:t>
            </a:r>
            <a:r>
              <a:rPr lang="en-US" sz="2800" dirty="0"/>
              <a:t> lives in “low canonical” memory</a:t>
            </a:r>
          </a:p>
          <a:p>
            <a:r>
              <a:rPr lang="en-US" sz="3200" dirty="0"/>
              <a:t>The most recent Intel chips extend addresses    to 57 bits!</a:t>
            </a:r>
            <a:endParaRPr lang="en-US" sz="2800" dirty="0"/>
          </a:p>
          <a:p>
            <a:endParaRPr lang="en-US" sz="2400" dirty="0"/>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6032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nvGrpSpPr>
          <p:cNvPr id="28" name="Group 27">
            <a:extLst>
              <a:ext uri="{FF2B5EF4-FFF2-40B4-BE49-F238E27FC236}">
                <a16:creationId xmlns:a16="http://schemas.microsoft.com/office/drawing/2014/main" id="{65968DBB-03CB-4C6A-8997-CC8C0CD67BB4}"/>
              </a:ext>
            </a:extLst>
          </p:cNvPr>
          <p:cNvGrpSpPr/>
          <p:nvPr/>
        </p:nvGrpSpPr>
        <p:grpSpPr>
          <a:xfrm>
            <a:off x="4498711" y="890400"/>
            <a:ext cx="7496767" cy="5971313"/>
            <a:chOff x="4498711" y="899235"/>
            <a:chExt cx="7496767" cy="5971313"/>
          </a:xfrm>
        </p:grpSpPr>
        <p:pic>
          <p:nvPicPr>
            <p:cNvPr id="16" name="Picture 15">
              <a:extLst>
                <a:ext uri="{FF2B5EF4-FFF2-40B4-BE49-F238E27FC236}">
                  <a16:creationId xmlns:a16="http://schemas.microsoft.com/office/drawing/2014/main" id="{3103A7F2-2690-482A-801C-7C16348B58D7}"/>
                </a:ext>
              </a:extLst>
            </p:cNvPr>
            <p:cNvPicPr>
              <a:picLocks noChangeAspect="1"/>
            </p:cNvPicPr>
            <p:nvPr/>
          </p:nvPicPr>
          <p:blipFill>
            <a:blip r:embed="rId3"/>
            <a:stretch>
              <a:fillRect/>
            </a:stretch>
          </p:blipFill>
          <p:spPr>
            <a:xfrm>
              <a:off x="5957540" y="899235"/>
              <a:ext cx="6037938" cy="5971313"/>
            </a:xfrm>
            <a:prstGeom prst="rect">
              <a:avLst/>
            </a:prstGeom>
            <a:ln>
              <a:solidFill>
                <a:schemeClr val="tx1"/>
              </a:solidFill>
            </a:ln>
          </p:spPr>
        </p:pic>
        <p:sp>
          <p:nvSpPr>
            <p:cNvPr id="18" name="Arrow: Right 17">
              <a:extLst>
                <a:ext uri="{FF2B5EF4-FFF2-40B4-BE49-F238E27FC236}">
                  <a16:creationId xmlns:a16="http://schemas.microsoft.com/office/drawing/2014/main" id="{BD9E4BCD-7FC4-48F6-8576-F0CBF6E8B396}"/>
                </a:ext>
              </a:extLst>
            </p:cNvPr>
            <p:cNvSpPr/>
            <p:nvPr/>
          </p:nvSpPr>
          <p:spPr>
            <a:xfrm>
              <a:off x="4498711" y="5111031"/>
              <a:ext cx="1398675" cy="5436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CB9F8D0E-EC84-4A60-8C3A-446CD5A51D78}"/>
              </a:ext>
            </a:extLst>
          </p:cNvPr>
          <p:cNvSpPr/>
          <p:nvPr/>
        </p:nvSpPr>
        <p:spPr>
          <a:xfrm>
            <a:off x="5773388" y="805162"/>
            <a:ext cx="6418612" cy="563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E866420-2FA5-4A38-89BF-F3E2E212C20B}"/>
              </a:ext>
            </a:extLst>
          </p:cNvPr>
          <p:cNvGrpSpPr/>
          <p:nvPr/>
        </p:nvGrpSpPr>
        <p:grpSpPr>
          <a:xfrm>
            <a:off x="4469815" y="2561648"/>
            <a:ext cx="7601868" cy="4272343"/>
            <a:chOff x="4469815" y="2561648"/>
            <a:chExt cx="7601868" cy="4272343"/>
          </a:xfrm>
        </p:grpSpPr>
        <p:pic>
          <p:nvPicPr>
            <p:cNvPr id="6" name="Picture 5">
              <a:extLst>
                <a:ext uri="{FF2B5EF4-FFF2-40B4-BE49-F238E27FC236}">
                  <a16:creationId xmlns:a16="http://schemas.microsoft.com/office/drawing/2014/main" id="{48EC3A33-C0DB-491A-8733-6B68F6DB37A4}"/>
                </a:ext>
              </a:extLst>
            </p:cNvPr>
            <p:cNvPicPr>
              <a:picLocks noChangeAspect="1"/>
            </p:cNvPicPr>
            <p:nvPr/>
          </p:nvPicPr>
          <p:blipFill>
            <a:blip r:embed="rId4"/>
            <a:stretch>
              <a:fillRect/>
            </a:stretch>
          </p:blipFill>
          <p:spPr>
            <a:xfrm>
              <a:off x="5773388" y="2561648"/>
              <a:ext cx="6298295" cy="4272343"/>
            </a:xfrm>
            <a:prstGeom prst="rect">
              <a:avLst/>
            </a:prstGeom>
            <a:ln w="38100">
              <a:solidFill>
                <a:schemeClr val="tx1"/>
              </a:solidFill>
            </a:ln>
          </p:spPr>
        </p:pic>
        <p:sp>
          <p:nvSpPr>
            <p:cNvPr id="29" name="Arrow: Right 28">
              <a:extLst>
                <a:ext uri="{FF2B5EF4-FFF2-40B4-BE49-F238E27FC236}">
                  <a16:creationId xmlns:a16="http://schemas.microsoft.com/office/drawing/2014/main" id="{C1D5FF94-779C-4178-BC46-B9341FA51708}"/>
                </a:ext>
              </a:extLst>
            </p:cNvPr>
            <p:cNvSpPr/>
            <p:nvPr/>
          </p:nvSpPr>
          <p:spPr>
            <a:xfrm>
              <a:off x="4469815" y="5095666"/>
              <a:ext cx="1202059" cy="5436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31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5" y="774151"/>
            <a:ext cx="5627751" cy="6075947"/>
          </a:xfrm>
        </p:spPr>
        <p:txBody>
          <a:bodyPr>
            <a:noAutofit/>
          </a:bodyPr>
          <a:lstStyle/>
          <a:p>
            <a:r>
              <a:rPr lang="en-US" dirty="0"/>
              <a:t>Each process gets its own address space</a:t>
            </a:r>
          </a:p>
          <a:p>
            <a:pPr lvl="1"/>
            <a:r>
              <a:rPr lang="en-US" sz="2600" dirty="0"/>
              <a:t>The kernel is mapped into the same place in each address space</a:t>
            </a:r>
          </a:p>
          <a:p>
            <a:pPr lvl="1"/>
            <a:r>
              <a:rPr lang="en-US" sz="2600" dirty="0"/>
              <a:t>Content in low canonical memory is mostly unique (i.e., per-process)</a:t>
            </a:r>
          </a:p>
          <a:p>
            <a:r>
              <a:rPr lang="en-US" dirty="0"/>
              <a:t>Why can’t user-level code tamper with kernel state?</a:t>
            </a:r>
          </a:p>
          <a:p>
            <a:pPr lvl="1"/>
            <a:r>
              <a:rPr lang="en-US" sz="2600" dirty="0"/>
              <a:t>The CPU has a privilege bit: indicates whether currently-executing code is kernel code</a:t>
            </a:r>
          </a:p>
          <a:p>
            <a:pPr lvl="1"/>
            <a:r>
              <a:rPr lang="en-US" sz="2600" dirty="0"/>
              <a:t>MMU prevents unprivileged code from touching privileged memory</a:t>
            </a:r>
          </a:p>
          <a:p>
            <a:pPr lvl="1"/>
            <a:r>
              <a:rPr lang="en-US" sz="2600" dirty="0"/>
              <a:t>Privilege bit flips upon user/kernel transitions (e.g., system calls)</a:t>
            </a:r>
          </a:p>
          <a:p>
            <a:endParaRPr lang="en-US" sz="2400" dirty="0"/>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sp>
        <p:nvSpPr>
          <p:cNvPr id="28" name="TextBox 27">
            <a:extLst>
              <a:ext uri="{FF2B5EF4-FFF2-40B4-BE49-F238E27FC236}">
                <a16:creationId xmlns:a16="http://schemas.microsoft.com/office/drawing/2014/main" id="{7BB843FA-6181-489F-A7C6-15812CA0C26B}"/>
              </a:ext>
            </a:extLst>
          </p:cNvPr>
          <p:cNvSpPr txBox="1"/>
          <p:nvPr/>
        </p:nvSpPr>
        <p:spPr>
          <a:xfrm>
            <a:off x="196513" y="1268028"/>
            <a:ext cx="10816965" cy="3277820"/>
          </a:xfrm>
          <a:prstGeom prst="rect">
            <a:avLst/>
          </a:prstGeom>
          <a:solidFill>
            <a:schemeClr val="bg1"/>
          </a:solidFill>
          <a:ln>
            <a:solidFill>
              <a:schemeClr val="tx1"/>
            </a:solidFill>
          </a:ln>
        </p:spPr>
        <p:txBody>
          <a:bodyPr wrap="square" rtlCol="0">
            <a:spAutoFit/>
          </a:bodyPr>
          <a:lstStyle/>
          <a:p>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 main(){</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300" dirty="0">
                <a:latin typeface="Consolas" panose="020B0609020204030204" pitchFamily="49" charset="0"/>
                <a:ea typeface="Roboto" panose="02000000000000000000" pitchFamily="2" charset="0"/>
                <a:cs typeface="Roboto" panose="02000000000000000000" pitchFamily="2" charset="0"/>
              </a:rPr>
              <a:t> x =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42</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 malloc(</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64</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(“&amp;x: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)&amp;x);   //0x0000’7ffd’754e’adbc</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(“&amp;</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//0x0000’7ffd’754e’adc0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//0x0000’5557’e367’d260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(“main: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)main); //0x0000’5557’e2b8’3155</a:t>
            </a:r>
          </a:p>
          <a:p>
            <a:r>
              <a:rPr lang="en-US" sz="23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78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FDB5873-77E7-45A0-B7B1-04B71E5006BD}"/>
              </a:ext>
            </a:extLst>
          </p:cNvPr>
          <p:cNvSpPr/>
          <p:nvPr/>
        </p:nvSpPr>
        <p:spPr>
          <a:xfrm>
            <a:off x="8834186" y="6530890"/>
            <a:ext cx="3356723" cy="3243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2782D75-7A6E-4DCB-8DB1-3F2600976DA8}"/>
              </a:ext>
            </a:extLst>
          </p:cNvPr>
          <p:cNvSpPr/>
          <p:nvPr/>
        </p:nvSpPr>
        <p:spPr>
          <a:xfrm>
            <a:off x="6021977" y="5545977"/>
            <a:ext cx="6168933" cy="98278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grpSp>
        <p:nvGrpSpPr>
          <p:cNvPr id="28" name="Group 27">
            <a:extLst>
              <a:ext uri="{FF2B5EF4-FFF2-40B4-BE49-F238E27FC236}">
                <a16:creationId xmlns:a16="http://schemas.microsoft.com/office/drawing/2014/main" id="{7D017C34-0CCA-4F65-AB89-70B41E915A71}"/>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29" name="Group 28">
            <a:extLst>
              <a:ext uri="{FF2B5EF4-FFF2-40B4-BE49-F238E27FC236}">
                <a16:creationId xmlns:a16="http://schemas.microsoft.com/office/drawing/2014/main" id="{3ADEF22A-E894-4CD2-9F26-F89CC8E8615A}"/>
              </a:ext>
            </a:extLst>
          </p:cNvPr>
          <p:cNvGrpSpPr/>
          <p:nvPr/>
        </p:nvGrpSpPr>
        <p:grpSpPr>
          <a:xfrm>
            <a:off x="7260599" y="1793558"/>
            <a:ext cx="4859613" cy="3824500"/>
            <a:chOff x="7260599" y="1793558"/>
            <a:chExt cx="4859613" cy="3824500"/>
          </a:xfrm>
        </p:grpSpPr>
        <p:sp>
          <p:nvSpPr>
            <p:cNvPr id="30" name="Rectangle 29">
              <a:extLst>
                <a:ext uri="{FF2B5EF4-FFF2-40B4-BE49-F238E27FC236}">
                  <a16:creationId xmlns:a16="http://schemas.microsoft.com/office/drawing/2014/main" id="{02BF1276-3A03-4C17-A38E-7F8A00729808}"/>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CC14415-D1C1-432E-9537-21A48EAF16C5}"/>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2" name="TextBox 31">
              <a:extLst>
                <a:ext uri="{FF2B5EF4-FFF2-40B4-BE49-F238E27FC236}">
                  <a16:creationId xmlns:a16="http://schemas.microsoft.com/office/drawing/2014/main" id="{E42FCA15-B39A-4B55-92F3-8A3267DF6FAA}"/>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33" name="TextBox 32">
              <a:extLst>
                <a:ext uri="{FF2B5EF4-FFF2-40B4-BE49-F238E27FC236}">
                  <a16:creationId xmlns:a16="http://schemas.microsoft.com/office/drawing/2014/main" id="{C677E806-F590-4828-8FE5-E815CD9E660D}"/>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grpSp>
      <p:grpSp>
        <p:nvGrpSpPr>
          <p:cNvPr id="34" name="Group 33">
            <a:extLst>
              <a:ext uri="{FF2B5EF4-FFF2-40B4-BE49-F238E27FC236}">
                <a16:creationId xmlns:a16="http://schemas.microsoft.com/office/drawing/2014/main" id="{3374E706-8C08-4856-92E5-A0442486AE53}"/>
              </a:ext>
            </a:extLst>
          </p:cNvPr>
          <p:cNvGrpSpPr/>
          <p:nvPr/>
        </p:nvGrpSpPr>
        <p:grpSpPr>
          <a:xfrm>
            <a:off x="9043853" y="786138"/>
            <a:ext cx="3148147" cy="1356425"/>
            <a:chOff x="9043853" y="786138"/>
            <a:chExt cx="3148147" cy="1356425"/>
          </a:xfrm>
        </p:grpSpPr>
        <p:cxnSp>
          <p:nvCxnSpPr>
            <p:cNvPr id="35" name="Straight Arrow Connector 34">
              <a:extLst>
                <a:ext uri="{FF2B5EF4-FFF2-40B4-BE49-F238E27FC236}">
                  <a16:creationId xmlns:a16="http://schemas.microsoft.com/office/drawing/2014/main" id="{DD10B273-9266-4366-A722-6C3EFE1BDDCE}"/>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B362ED-FD12-45B8-9FBE-28261EDC9D7A}"/>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cxnSp>
        <p:nvCxnSpPr>
          <p:cNvPr id="37" name="Straight Connector 36">
            <a:extLst>
              <a:ext uri="{FF2B5EF4-FFF2-40B4-BE49-F238E27FC236}">
                <a16:creationId xmlns:a16="http://schemas.microsoft.com/office/drawing/2014/main" id="{45DF72C5-5060-4562-B93A-E035103CD92F}"/>
              </a:ext>
            </a:extLst>
          </p:cNvPr>
          <p:cNvCxnSpPr>
            <a:cxnSpLocks/>
          </p:cNvCxnSpPr>
          <p:nvPr/>
        </p:nvCxnSpPr>
        <p:spPr>
          <a:xfrm flipV="1">
            <a:off x="6182267" y="2323064"/>
            <a:ext cx="1052206" cy="2419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F8C324-4228-4B37-AE4D-8AE3304BC628}"/>
              </a:ext>
            </a:extLst>
          </p:cNvPr>
          <p:cNvCxnSpPr>
            <a:cxnSpLocks/>
          </p:cNvCxnSpPr>
          <p:nvPr/>
        </p:nvCxnSpPr>
        <p:spPr>
          <a:xfrm>
            <a:off x="6122126" y="3195281"/>
            <a:ext cx="1164599" cy="21735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339EC63-02DE-494B-9D2B-33CFBDC4AACF}"/>
              </a:ext>
            </a:extLst>
          </p:cNvPr>
          <p:cNvGrpSpPr/>
          <p:nvPr/>
        </p:nvGrpSpPr>
        <p:grpSpPr>
          <a:xfrm>
            <a:off x="5982788" y="5443703"/>
            <a:ext cx="6335484" cy="1437674"/>
            <a:chOff x="5982788" y="5443703"/>
            <a:chExt cx="6335484" cy="1437674"/>
          </a:xfrm>
        </p:grpSpPr>
        <p:sp>
          <p:nvSpPr>
            <p:cNvPr id="40" name="TextBox 39">
              <a:extLst>
                <a:ext uri="{FF2B5EF4-FFF2-40B4-BE49-F238E27FC236}">
                  <a16:creationId xmlns:a16="http://schemas.microsoft.com/office/drawing/2014/main" id="{A4E34206-2B72-47F4-8B14-193C075EA9CF}"/>
                </a:ext>
              </a:extLst>
            </p:cNvPr>
            <p:cNvSpPr txBox="1"/>
            <p:nvPr/>
          </p:nvSpPr>
          <p:spPr>
            <a:xfrm>
              <a:off x="5982788" y="5443703"/>
              <a:ext cx="6335484"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a:t>
              </a:r>
              <a:r>
                <a:rPr lang="en-US" b="1" dirty="0"/>
                <a:t>↔</a:t>
              </a:r>
              <a:r>
                <a:rPr lang="en-US" sz="2400" b="1" dirty="0">
                  <a:latin typeface="Segoe UI Light" panose="020B0502040204020203" pitchFamily="34" charset="0"/>
                  <a:cs typeface="Segoe UI Light" panose="020B0502040204020203" pitchFamily="34" charset="0"/>
                </a:rPr>
                <a:t> 0xFFFF'8000'0000'0000+P</a:t>
              </a:r>
            </a:p>
          </p:txBody>
        </p:sp>
        <p:sp>
          <p:nvSpPr>
            <p:cNvPr id="41" name="Right Brace 40">
              <a:extLst>
                <a:ext uri="{FF2B5EF4-FFF2-40B4-BE49-F238E27FC236}">
                  <a16:creationId xmlns:a16="http://schemas.microsoft.com/office/drawing/2014/main" id="{A2D74CD9-39EF-4BEE-BE8C-C20A0654138F}"/>
                </a:ext>
              </a:extLst>
            </p:cNvPr>
            <p:cNvSpPr/>
            <p:nvPr/>
          </p:nvSpPr>
          <p:spPr>
            <a:xfrm rot="5400000">
              <a:off x="10310023" y="4633146"/>
              <a:ext cx="332777" cy="3298369"/>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id="{9633EAF5-04CF-411A-96CD-C7BB58CF124B}"/>
                </a:ext>
              </a:extLst>
            </p:cNvPr>
            <p:cNvSpPr txBox="1"/>
            <p:nvPr/>
          </p:nvSpPr>
          <p:spPr>
            <a:xfrm>
              <a:off x="8556173" y="6419712"/>
              <a:ext cx="3597876"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High canonical address</a:t>
              </a:r>
            </a:p>
          </p:txBody>
        </p:sp>
      </p:grpSp>
      <p:sp>
        <p:nvSpPr>
          <p:cNvPr id="43" name="Rectangle 42">
            <a:extLst>
              <a:ext uri="{FF2B5EF4-FFF2-40B4-BE49-F238E27FC236}">
                <a16:creationId xmlns:a16="http://schemas.microsoft.com/office/drawing/2014/main" id="{17409097-4958-4786-A93B-97D40B9657AA}"/>
              </a:ext>
            </a:extLst>
          </p:cNvPr>
          <p:cNvSpPr/>
          <p:nvPr/>
        </p:nvSpPr>
        <p:spPr>
          <a:xfrm>
            <a:off x="3135194" y="2626802"/>
            <a:ext cx="2874541" cy="442970"/>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45833E-6 3.7037E-7 L -0.48724 -0.00116 " pathEditMode="relative" rAng="0" ptsTypes="AA">
                                      <p:cBhvr>
                                        <p:cTn id="6" dur="1000" fill="hold"/>
                                        <p:tgtEl>
                                          <p:spTgt spid="28"/>
                                        </p:tgtEl>
                                        <p:attrNameLst>
                                          <p:attrName>ppt_x</p:attrName>
                                          <p:attrName>ppt_y</p:attrName>
                                        </p:attrNameLst>
                                      </p:cBhvr>
                                      <p:rCtr x="-24362" y="-6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32" presetClass="emph" presetSubtype="0" fill="hold" nodeType="withEffect">
                                  <p:stCondLst>
                                    <p:cond delay="0"/>
                                  </p:stCondLst>
                                  <p:childTnLst>
                                    <p:animRot by="120000">
                                      <p:cBhvr>
                                        <p:cTn id="16" dur="50" fill="hold">
                                          <p:stCondLst>
                                            <p:cond delay="0"/>
                                          </p:stCondLst>
                                        </p:cTn>
                                        <p:tgtEl>
                                          <p:spTgt spid="34"/>
                                        </p:tgtEl>
                                        <p:attrNameLst>
                                          <p:attrName>r</p:attrName>
                                        </p:attrNameLst>
                                      </p:cBhvr>
                                    </p:animRot>
                                    <p:animRot by="-240000">
                                      <p:cBhvr>
                                        <p:cTn id="17" dur="100" fill="hold">
                                          <p:stCondLst>
                                            <p:cond delay="100"/>
                                          </p:stCondLst>
                                        </p:cTn>
                                        <p:tgtEl>
                                          <p:spTgt spid="34"/>
                                        </p:tgtEl>
                                        <p:attrNameLst>
                                          <p:attrName>r</p:attrName>
                                        </p:attrNameLst>
                                      </p:cBhvr>
                                    </p:animRot>
                                    <p:animRot by="240000">
                                      <p:cBhvr>
                                        <p:cTn id="18" dur="100" fill="hold">
                                          <p:stCondLst>
                                            <p:cond delay="200"/>
                                          </p:stCondLst>
                                        </p:cTn>
                                        <p:tgtEl>
                                          <p:spTgt spid="34"/>
                                        </p:tgtEl>
                                        <p:attrNameLst>
                                          <p:attrName>r</p:attrName>
                                        </p:attrNameLst>
                                      </p:cBhvr>
                                    </p:animRot>
                                    <p:animRot by="-240000">
                                      <p:cBhvr>
                                        <p:cTn id="19" dur="100" fill="hold">
                                          <p:stCondLst>
                                            <p:cond delay="300"/>
                                          </p:stCondLst>
                                        </p:cTn>
                                        <p:tgtEl>
                                          <p:spTgt spid="34"/>
                                        </p:tgtEl>
                                        <p:attrNameLst>
                                          <p:attrName>r</p:attrName>
                                        </p:attrNameLst>
                                      </p:cBhvr>
                                    </p:animRot>
                                    <p:animRot by="120000">
                                      <p:cBhvr>
                                        <p:cTn id="20" dur="100" fill="hold">
                                          <p:stCondLst>
                                            <p:cond delay="400"/>
                                          </p:stCondLst>
                                        </p:cTn>
                                        <p:tgtEl>
                                          <p:spTgt spid="3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500"/>
                            </p:stCondLst>
                            <p:childTnLst>
                              <p:par>
                                <p:cTn id="27" presetID="32" presetClass="emph" presetSubtype="0" fill="hold" grpId="1" nodeType="afterEffect">
                                  <p:stCondLst>
                                    <p:cond delay="0"/>
                                  </p:stCondLst>
                                  <p:childTnLst>
                                    <p:animRot by="120000">
                                      <p:cBhvr>
                                        <p:cTn id="28" dur="100" fill="hold">
                                          <p:stCondLst>
                                            <p:cond delay="0"/>
                                          </p:stCondLst>
                                        </p:cTn>
                                        <p:tgtEl>
                                          <p:spTgt spid="43"/>
                                        </p:tgtEl>
                                        <p:attrNameLst>
                                          <p:attrName>r</p:attrName>
                                        </p:attrNameLst>
                                      </p:cBhvr>
                                    </p:animRot>
                                    <p:animRot by="-240000">
                                      <p:cBhvr>
                                        <p:cTn id="29" dur="200" fill="hold">
                                          <p:stCondLst>
                                            <p:cond delay="200"/>
                                          </p:stCondLst>
                                        </p:cTn>
                                        <p:tgtEl>
                                          <p:spTgt spid="43"/>
                                        </p:tgtEl>
                                        <p:attrNameLst>
                                          <p:attrName>r</p:attrName>
                                        </p:attrNameLst>
                                      </p:cBhvr>
                                    </p:animRot>
                                    <p:animRot by="240000">
                                      <p:cBhvr>
                                        <p:cTn id="30" dur="200" fill="hold">
                                          <p:stCondLst>
                                            <p:cond delay="400"/>
                                          </p:stCondLst>
                                        </p:cTn>
                                        <p:tgtEl>
                                          <p:spTgt spid="43"/>
                                        </p:tgtEl>
                                        <p:attrNameLst>
                                          <p:attrName>r</p:attrName>
                                        </p:attrNameLst>
                                      </p:cBhvr>
                                    </p:animRot>
                                    <p:animRot by="-240000">
                                      <p:cBhvr>
                                        <p:cTn id="31" dur="200" fill="hold">
                                          <p:stCondLst>
                                            <p:cond delay="600"/>
                                          </p:stCondLst>
                                        </p:cTn>
                                        <p:tgtEl>
                                          <p:spTgt spid="43"/>
                                        </p:tgtEl>
                                        <p:attrNameLst>
                                          <p:attrName>r</p:attrName>
                                        </p:attrNameLst>
                                      </p:cBhvr>
                                    </p:animRot>
                                    <p:animRot by="120000">
                                      <p:cBhvr>
                                        <p:cTn id="32" dur="200" fill="hold">
                                          <p:stCondLst>
                                            <p:cond delay="800"/>
                                          </p:stCondLst>
                                        </p:cTn>
                                        <p:tgtEl>
                                          <p:spTgt spid="43"/>
                                        </p:tgtEl>
                                        <p:attrNameLst>
                                          <p:attrName>r</p:attrName>
                                        </p:attrNameLst>
                                      </p:cBhvr>
                                    </p:animRot>
                                  </p:childTnLst>
                                </p:cTn>
                              </p:par>
                              <p:par>
                                <p:cTn id="33" presetID="49" presetClass="entr" presetSubtype="0" decel="10000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360"/>
                                          </p:val>
                                        </p:tav>
                                        <p:tav tm="100000">
                                          <p:val>
                                            <p:fltVal val="0"/>
                                          </p:val>
                                        </p:tav>
                                      </p:tavLst>
                                    </p:anim>
                                    <p:animEffect transition="in" filter="fade">
                                      <p:cBhvr>
                                        <p:cTn id="38" dur="500"/>
                                        <p:tgtEl>
                                          <p:spTgt spid="3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 calcmode="lin" valueType="num">
                                      <p:cBhvr>
                                        <p:cTn id="43" dur="500" fill="hold"/>
                                        <p:tgtEl>
                                          <p:spTgt spid="38"/>
                                        </p:tgtEl>
                                        <p:attrNameLst>
                                          <p:attrName>style.rotation</p:attrName>
                                        </p:attrNameLst>
                                      </p:cBhvr>
                                      <p:tavLst>
                                        <p:tav tm="0">
                                          <p:val>
                                            <p:fltVal val="360"/>
                                          </p:val>
                                        </p:tav>
                                        <p:tav tm="100000">
                                          <p:val>
                                            <p:fltVal val="0"/>
                                          </p:val>
                                        </p:tav>
                                      </p:tavLst>
                                    </p:anim>
                                    <p:animEffect transition="in" filter="fade">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par>
                          <p:cTn id="54" fill="hold">
                            <p:stCondLst>
                              <p:cond delay="1500"/>
                            </p:stCondLst>
                            <p:childTnLst>
                              <p:par>
                                <p:cTn id="55" presetID="32" presetClass="emph" presetSubtype="0" fill="hold" nodeType="afterEffect">
                                  <p:stCondLst>
                                    <p:cond delay="0"/>
                                  </p:stCondLst>
                                  <p:childTnLst>
                                    <p:animRot by="120000">
                                      <p:cBhvr>
                                        <p:cTn id="56" dur="100" fill="hold">
                                          <p:stCondLst>
                                            <p:cond delay="0"/>
                                          </p:stCondLst>
                                        </p:cTn>
                                        <p:tgtEl>
                                          <p:spTgt spid="37"/>
                                        </p:tgtEl>
                                        <p:attrNameLst>
                                          <p:attrName>r</p:attrName>
                                        </p:attrNameLst>
                                      </p:cBhvr>
                                    </p:animRot>
                                    <p:animRot by="-240000">
                                      <p:cBhvr>
                                        <p:cTn id="57" dur="200" fill="hold">
                                          <p:stCondLst>
                                            <p:cond delay="200"/>
                                          </p:stCondLst>
                                        </p:cTn>
                                        <p:tgtEl>
                                          <p:spTgt spid="37"/>
                                        </p:tgtEl>
                                        <p:attrNameLst>
                                          <p:attrName>r</p:attrName>
                                        </p:attrNameLst>
                                      </p:cBhvr>
                                    </p:animRot>
                                    <p:animRot by="240000">
                                      <p:cBhvr>
                                        <p:cTn id="58" dur="200" fill="hold">
                                          <p:stCondLst>
                                            <p:cond delay="400"/>
                                          </p:stCondLst>
                                        </p:cTn>
                                        <p:tgtEl>
                                          <p:spTgt spid="37"/>
                                        </p:tgtEl>
                                        <p:attrNameLst>
                                          <p:attrName>r</p:attrName>
                                        </p:attrNameLst>
                                      </p:cBhvr>
                                    </p:animRot>
                                    <p:animRot by="-240000">
                                      <p:cBhvr>
                                        <p:cTn id="59" dur="200" fill="hold">
                                          <p:stCondLst>
                                            <p:cond delay="600"/>
                                          </p:stCondLst>
                                        </p:cTn>
                                        <p:tgtEl>
                                          <p:spTgt spid="37"/>
                                        </p:tgtEl>
                                        <p:attrNameLst>
                                          <p:attrName>r</p:attrName>
                                        </p:attrNameLst>
                                      </p:cBhvr>
                                    </p:animRot>
                                    <p:animRot by="120000">
                                      <p:cBhvr>
                                        <p:cTn id="60" dur="200" fill="hold">
                                          <p:stCondLst>
                                            <p:cond delay="800"/>
                                          </p:stCondLst>
                                        </p:cTn>
                                        <p:tgtEl>
                                          <p:spTgt spid="37"/>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38"/>
                                        </p:tgtEl>
                                        <p:attrNameLst>
                                          <p:attrName>r</p:attrName>
                                        </p:attrNameLst>
                                      </p:cBhvr>
                                    </p:animRot>
                                    <p:animRot by="-240000">
                                      <p:cBhvr>
                                        <p:cTn id="63" dur="200" fill="hold">
                                          <p:stCondLst>
                                            <p:cond delay="200"/>
                                          </p:stCondLst>
                                        </p:cTn>
                                        <p:tgtEl>
                                          <p:spTgt spid="38"/>
                                        </p:tgtEl>
                                        <p:attrNameLst>
                                          <p:attrName>r</p:attrName>
                                        </p:attrNameLst>
                                      </p:cBhvr>
                                    </p:animRot>
                                    <p:animRot by="240000">
                                      <p:cBhvr>
                                        <p:cTn id="64" dur="200" fill="hold">
                                          <p:stCondLst>
                                            <p:cond delay="400"/>
                                          </p:stCondLst>
                                        </p:cTn>
                                        <p:tgtEl>
                                          <p:spTgt spid="38"/>
                                        </p:tgtEl>
                                        <p:attrNameLst>
                                          <p:attrName>r</p:attrName>
                                        </p:attrNameLst>
                                      </p:cBhvr>
                                    </p:animRot>
                                    <p:animRot by="-240000">
                                      <p:cBhvr>
                                        <p:cTn id="65" dur="200" fill="hold">
                                          <p:stCondLst>
                                            <p:cond delay="600"/>
                                          </p:stCondLst>
                                        </p:cTn>
                                        <p:tgtEl>
                                          <p:spTgt spid="38"/>
                                        </p:tgtEl>
                                        <p:attrNameLst>
                                          <p:attrName>r</p:attrName>
                                        </p:attrNameLst>
                                      </p:cBhvr>
                                    </p:animRot>
                                    <p:animRot by="120000">
                                      <p:cBhvr>
                                        <p:cTn id="66"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05AD880-FE8A-4FD8-BFA5-AB11A6FEDBB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a:off x="6132078" y="1407610"/>
            <a:ext cx="1226666" cy="2934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a:off x="6096000" y="2214155"/>
            <a:ext cx="1262744" cy="32060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342596"/>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84D66D8-A2EE-484D-B9CD-426815FE864A}"/>
              </a:ext>
            </a:extLst>
          </p:cNvPr>
          <p:cNvGrpSpPr/>
          <p:nvPr/>
        </p:nvGrpSpPr>
        <p:grpSpPr>
          <a:xfrm>
            <a:off x="1234794" y="1364233"/>
            <a:ext cx="1821332" cy="789137"/>
            <a:chOff x="1234794" y="1364233"/>
            <a:chExt cx="1821332" cy="789137"/>
          </a:xfrm>
        </p:grpSpPr>
        <p:sp>
          <p:nvSpPr>
            <p:cNvPr id="32" name="Rectangle 31">
              <a:extLst>
                <a:ext uri="{FF2B5EF4-FFF2-40B4-BE49-F238E27FC236}">
                  <a16:creationId xmlns:a16="http://schemas.microsoft.com/office/drawing/2014/main" id="{89159B80-CB2F-4C44-9D10-E1C3CDF3AA79}"/>
                </a:ext>
              </a:extLst>
            </p:cNvPr>
            <p:cNvSpPr/>
            <p:nvPr/>
          </p:nvSpPr>
          <p:spPr>
            <a:xfrm>
              <a:off x="1266669" y="1581463"/>
              <a:ext cx="1694281" cy="29980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06E720A-4DB4-4C4D-B914-A32A32338C1B}"/>
                </a:ext>
              </a:extLst>
            </p:cNvPr>
            <p:cNvGrpSpPr/>
            <p:nvPr/>
          </p:nvGrpSpPr>
          <p:grpSpPr>
            <a:xfrm>
              <a:off x="1234794" y="1364233"/>
              <a:ext cx="1821332" cy="789137"/>
              <a:chOff x="10390531" y="4504382"/>
              <a:chExt cx="1821332" cy="789137"/>
            </a:xfrm>
          </p:grpSpPr>
          <p:cxnSp>
            <p:nvCxnSpPr>
              <p:cNvPr id="25" name="Straight Arrow Connector 24">
                <a:extLst>
                  <a:ext uri="{FF2B5EF4-FFF2-40B4-BE49-F238E27FC236}">
                    <a16:creationId xmlns:a16="http://schemas.microsoft.com/office/drawing/2014/main" id="{7D22E80A-6AEE-48FF-B3A6-15F23296D9D0}"/>
                  </a:ext>
                </a:extLst>
              </p:cNvPr>
              <p:cNvCxnSpPr/>
              <p:nvPr/>
            </p:nvCxnSpPr>
            <p:spPr>
              <a:xfrm>
                <a:off x="12167081" y="4504382"/>
                <a:ext cx="0" cy="789137"/>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DF5422A-E7A0-4482-81F0-17CC42EAEAAF}"/>
                  </a:ext>
                </a:extLst>
              </p:cNvPr>
              <p:cNvSpPr/>
              <p:nvPr/>
            </p:nvSpPr>
            <p:spPr>
              <a:xfrm>
                <a:off x="10390531" y="4638663"/>
                <a:ext cx="1821332" cy="446276"/>
              </a:xfrm>
              <a:prstGeom prst="rect">
                <a:avLst/>
              </a:prstGeom>
              <a:noFill/>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Highest 2GB</a:t>
                </a:r>
              </a:p>
            </p:txBody>
          </p:sp>
        </p:grpSp>
      </p:grpSp>
      <p:grpSp>
        <p:nvGrpSpPr>
          <p:cNvPr id="29" name="Group 28">
            <a:extLst>
              <a:ext uri="{FF2B5EF4-FFF2-40B4-BE49-F238E27FC236}">
                <a16:creationId xmlns:a16="http://schemas.microsoft.com/office/drawing/2014/main" id="{2B571E59-77CF-42DB-BFB5-D75B2EAF46B9}"/>
              </a:ext>
            </a:extLst>
          </p:cNvPr>
          <p:cNvGrpSpPr/>
          <p:nvPr/>
        </p:nvGrpSpPr>
        <p:grpSpPr>
          <a:xfrm>
            <a:off x="9043853" y="786138"/>
            <a:ext cx="3148147" cy="1356425"/>
            <a:chOff x="9043853" y="786138"/>
            <a:chExt cx="3148147" cy="1356425"/>
          </a:xfrm>
        </p:grpSpPr>
        <p:cxnSp>
          <p:nvCxnSpPr>
            <p:cNvPr id="30" name="Straight Arrow Connector 29">
              <a:extLst>
                <a:ext uri="{FF2B5EF4-FFF2-40B4-BE49-F238E27FC236}">
                  <a16:creationId xmlns:a16="http://schemas.microsoft.com/office/drawing/2014/main" id="{7D31679A-01D7-489E-8ABE-7E542FE59C84}"/>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130A7C-AD7E-4D8A-AF8E-F62B3C3A79FF}"/>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grpSp>
        <p:nvGrpSpPr>
          <p:cNvPr id="35" name="Group 34">
            <a:extLst>
              <a:ext uri="{FF2B5EF4-FFF2-40B4-BE49-F238E27FC236}">
                <a16:creationId xmlns:a16="http://schemas.microsoft.com/office/drawing/2014/main" id="{8A56C310-8F19-4316-B170-42409E462A57}"/>
              </a:ext>
            </a:extLst>
          </p:cNvPr>
          <p:cNvGrpSpPr/>
          <p:nvPr/>
        </p:nvGrpSpPr>
        <p:grpSpPr>
          <a:xfrm>
            <a:off x="10481972" y="4539595"/>
            <a:ext cx="1760418" cy="640333"/>
            <a:chOff x="10481972" y="4539595"/>
            <a:chExt cx="1760418" cy="640333"/>
          </a:xfrm>
        </p:grpSpPr>
        <p:sp>
          <p:nvSpPr>
            <p:cNvPr id="34" name="Rectangle 33">
              <a:extLst>
                <a:ext uri="{FF2B5EF4-FFF2-40B4-BE49-F238E27FC236}">
                  <a16:creationId xmlns:a16="http://schemas.microsoft.com/office/drawing/2014/main" id="{0D868332-52E8-434A-BCC0-ED9FF53036FE}"/>
                </a:ext>
              </a:extLst>
            </p:cNvPr>
            <p:cNvSpPr/>
            <p:nvPr/>
          </p:nvSpPr>
          <p:spPr>
            <a:xfrm>
              <a:off x="10573404" y="4710224"/>
              <a:ext cx="1579416"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EF2E326-D2A6-4471-95FD-40789763460D}"/>
                </a:ext>
              </a:extLst>
            </p:cNvPr>
            <p:cNvGrpSpPr/>
            <p:nvPr/>
          </p:nvGrpSpPr>
          <p:grpSpPr>
            <a:xfrm>
              <a:off x="10481972" y="4539595"/>
              <a:ext cx="1760418" cy="640333"/>
              <a:chOff x="10481972" y="4539595"/>
              <a:chExt cx="1760418" cy="640333"/>
            </a:xfrm>
          </p:grpSpPr>
          <p:cxnSp>
            <p:nvCxnSpPr>
              <p:cNvPr id="21" name="Straight Arrow Connector 20">
                <a:extLst>
                  <a:ext uri="{FF2B5EF4-FFF2-40B4-BE49-F238E27FC236}">
                    <a16:creationId xmlns:a16="http://schemas.microsoft.com/office/drawing/2014/main" id="{07FF0894-4F7C-4612-BAD2-5F87391C53EE}"/>
                  </a:ext>
                </a:extLst>
              </p:cNvPr>
              <p:cNvCxnSpPr/>
              <p:nvPr/>
            </p:nvCxnSpPr>
            <p:spPr>
              <a:xfrm>
                <a:off x="10534224" y="4539595"/>
                <a:ext cx="0" cy="640333"/>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918482-E5F0-47A4-851F-99456C9A6A72}"/>
                  </a:ext>
                </a:extLst>
              </p:cNvPr>
              <p:cNvSpPr/>
              <p:nvPr/>
            </p:nvSpPr>
            <p:spPr>
              <a:xfrm>
                <a:off x="10481972" y="4638663"/>
                <a:ext cx="1760418" cy="446276"/>
              </a:xfrm>
              <a:prstGeom prst="rect">
                <a:avLst/>
              </a:prstGeom>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Lowest 2GB</a:t>
                </a:r>
              </a:p>
            </p:txBody>
          </p:sp>
        </p:grpSp>
      </p:grpSp>
      <p:grpSp>
        <p:nvGrpSpPr>
          <p:cNvPr id="37" name="Group 36">
            <a:extLst>
              <a:ext uri="{FF2B5EF4-FFF2-40B4-BE49-F238E27FC236}">
                <a16:creationId xmlns:a16="http://schemas.microsoft.com/office/drawing/2014/main" id="{7213C651-81C6-4323-AA88-165E7F190302}"/>
              </a:ext>
            </a:extLst>
          </p:cNvPr>
          <p:cNvGrpSpPr/>
          <p:nvPr/>
        </p:nvGrpSpPr>
        <p:grpSpPr>
          <a:xfrm>
            <a:off x="10351832" y="4104056"/>
            <a:ext cx="1972015" cy="446276"/>
            <a:chOff x="10351832" y="4104056"/>
            <a:chExt cx="1972015" cy="446276"/>
          </a:xfrm>
        </p:grpSpPr>
        <p:sp>
          <p:nvSpPr>
            <p:cNvPr id="36" name="Rectangle 35">
              <a:extLst>
                <a:ext uri="{FF2B5EF4-FFF2-40B4-BE49-F238E27FC236}">
                  <a16:creationId xmlns:a16="http://schemas.microsoft.com/office/drawing/2014/main" id="{07B82726-83F8-460C-9F51-E7F156FC15BE}"/>
                </a:ext>
              </a:extLst>
            </p:cNvPr>
            <p:cNvSpPr/>
            <p:nvPr/>
          </p:nvSpPr>
          <p:spPr>
            <a:xfrm>
              <a:off x="10441104" y="4200227"/>
              <a:ext cx="1722093"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C46943-CEE9-4CD0-94F4-2AB956B5CABF}"/>
                </a:ext>
              </a:extLst>
            </p:cNvPr>
            <p:cNvSpPr/>
            <p:nvPr/>
          </p:nvSpPr>
          <p:spPr>
            <a:xfrm>
              <a:off x="10351832" y="4104056"/>
              <a:ext cx="1972015" cy="446276"/>
            </a:xfrm>
            <a:prstGeom prst="rect">
              <a:avLst/>
            </a:prstGeom>
          </p:spPr>
          <p:txBody>
            <a:bodyPr wrap="none">
              <a:spAutoFit/>
            </a:bodyPr>
            <a:lstStyle/>
            <a:p>
              <a:r>
                <a:rPr lang="en-US" sz="2200" dirty="0">
                  <a:latin typeface="Roboto" panose="02000000000000000000" pitchFamily="2" charset="0"/>
                  <a:ea typeface="Roboto" panose="02000000000000000000" pitchFamily="2" charset="0"/>
                  <a:cs typeface="Roboto" panose="02000000000000000000" pitchFamily="2" charset="0"/>
                </a:rPr>
                <a:t>0x7FFF'FFFF</a:t>
              </a:r>
            </a:p>
          </p:txBody>
        </p:sp>
      </p:grpSp>
      <p:sp>
        <p:nvSpPr>
          <p:cNvPr id="38" name="Rectangle 37">
            <a:extLst>
              <a:ext uri="{FF2B5EF4-FFF2-40B4-BE49-F238E27FC236}">
                <a16:creationId xmlns:a16="http://schemas.microsoft.com/office/drawing/2014/main" id="{393143A9-B789-4FC8-AE42-64FA89B88BC4}"/>
              </a:ext>
            </a:extLst>
          </p:cNvPr>
          <p:cNvSpPr/>
          <p:nvPr/>
        </p:nvSpPr>
        <p:spPr>
          <a:xfrm>
            <a:off x="10441104" y="5242703"/>
            <a:ext cx="185324"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40" name="Rectangle 39">
            <a:extLst>
              <a:ext uri="{FF2B5EF4-FFF2-40B4-BE49-F238E27FC236}">
                <a16:creationId xmlns:a16="http://schemas.microsoft.com/office/drawing/2014/main" id="{9D010269-3C66-4207-9A41-60EF351997D0}"/>
              </a:ext>
            </a:extLst>
          </p:cNvPr>
          <p:cNvSpPr/>
          <p:nvPr/>
        </p:nvSpPr>
        <p:spPr>
          <a:xfrm>
            <a:off x="3148148" y="1364233"/>
            <a:ext cx="2874541" cy="789137"/>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81E29A-0FF8-411D-A90A-6D216D2AF9AD}"/>
              </a:ext>
            </a:extLst>
          </p:cNvPr>
          <p:cNvSpPr/>
          <p:nvPr/>
        </p:nvSpPr>
        <p:spPr>
          <a:xfrm>
            <a:off x="6301898" y="5552743"/>
            <a:ext cx="5781243"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301898" y="5482892"/>
            <a:ext cx="595106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(0≤P≤0x7FFF'FFFF) ↔  </a:t>
            </a:r>
          </a:p>
          <a:p>
            <a:r>
              <a:rPr lang="en-US" sz="2400" b="1" dirty="0">
                <a:latin typeface="Segoe UI Light" panose="020B0502040204020203" pitchFamily="34" charset="0"/>
                <a:cs typeface="Segoe UI Light" panose="020B0502040204020203" pitchFamily="34" charset="0"/>
              </a:rPr>
              <a:t>                             0xFFFF'FFFF'8000'0000+P</a:t>
            </a:r>
          </a:p>
        </p:txBody>
      </p:sp>
    </p:spTree>
    <p:extLst>
      <p:ext uri="{BB962C8B-B14F-4D97-AF65-F5344CB8AC3E}">
        <p14:creationId xmlns:p14="http://schemas.microsoft.com/office/powerpoint/2010/main" val="28745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33"/>
                                        </p:tgtEl>
                                        <p:attrNameLst>
                                          <p:attrName>r</p:attrName>
                                        </p:attrNameLst>
                                      </p:cBhvr>
                                    </p:animRot>
                                    <p:animRot by="-240000">
                                      <p:cBhvr>
                                        <p:cTn id="16" dur="200" fill="hold">
                                          <p:stCondLst>
                                            <p:cond delay="200"/>
                                          </p:stCondLst>
                                        </p:cTn>
                                        <p:tgtEl>
                                          <p:spTgt spid="33"/>
                                        </p:tgtEl>
                                        <p:attrNameLst>
                                          <p:attrName>r</p:attrName>
                                        </p:attrNameLst>
                                      </p:cBhvr>
                                    </p:animRot>
                                    <p:animRot by="240000">
                                      <p:cBhvr>
                                        <p:cTn id="17" dur="200" fill="hold">
                                          <p:stCondLst>
                                            <p:cond delay="400"/>
                                          </p:stCondLst>
                                        </p:cTn>
                                        <p:tgtEl>
                                          <p:spTgt spid="33"/>
                                        </p:tgtEl>
                                        <p:attrNameLst>
                                          <p:attrName>r</p:attrName>
                                        </p:attrNameLst>
                                      </p:cBhvr>
                                    </p:animRot>
                                    <p:animRot by="-240000">
                                      <p:cBhvr>
                                        <p:cTn id="18" dur="200" fill="hold">
                                          <p:stCondLst>
                                            <p:cond delay="600"/>
                                          </p:stCondLst>
                                        </p:cTn>
                                        <p:tgtEl>
                                          <p:spTgt spid="33"/>
                                        </p:tgtEl>
                                        <p:attrNameLst>
                                          <p:attrName>r</p:attrName>
                                        </p:attrNameLst>
                                      </p:cBhvr>
                                    </p:animRot>
                                    <p:animRot by="120000">
                                      <p:cBhvr>
                                        <p:cTn id="19" dur="200" fill="hold">
                                          <p:stCondLst>
                                            <p:cond delay="800"/>
                                          </p:stCondLst>
                                        </p:cTn>
                                        <p:tgtEl>
                                          <p:spTgt spid="33"/>
                                        </p:tgtEl>
                                        <p:attrNameLst>
                                          <p:attrName>r</p:attrName>
                                        </p:attrNameLst>
                                      </p:cBhvr>
                                    </p:animRot>
                                  </p:childTnLst>
                                </p:cTn>
                              </p:par>
                              <p:par>
                                <p:cTn id="20" presetID="49"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style.rotation</p:attrName>
                                        </p:attrNameLst>
                                      </p:cBhvr>
                                      <p:tavLst>
                                        <p:tav tm="0">
                                          <p:val>
                                            <p:fltVal val="360"/>
                                          </p:val>
                                        </p:tav>
                                        <p:tav tm="100000">
                                          <p:val>
                                            <p:fltVal val="0"/>
                                          </p:val>
                                        </p:tav>
                                      </p:tavLst>
                                    </p:anim>
                                    <p:animEffect transition="in" filter="fade">
                                      <p:cBhvr>
                                        <p:cTn id="25" dur="500"/>
                                        <p:tgtEl>
                                          <p:spTgt spid="1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360"/>
                                          </p:val>
                                        </p:tav>
                                        <p:tav tm="100000">
                                          <p:val>
                                            <p:fltVal val="0"/>
                                          </p:val>
                                        </p:tav>
                                      </p:tavLst>
                                    </p:anim>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53"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1500"/>
                            </p:stCondLst>
                            <p:childTnLst>
                              <p:par>
                                <p:cTn id="55" presetID="32" presetClass="emph" presetSubtype="0" fill="hold" nodeType="afterEffect">
                                  <p:stCondLst>
                                    <p:cond delay="0"/>
                                  </p:stCondLst>
                                  <p:childTnLst>
                                    <p:animRot by="120000">
                                      <p:cBhvr>
                                        <p:cTn id="56" dur="100" fill="hold">
                                          <p:stCondLst>
                                            <p:cond delay="0"/>
                                          </p:stCondLst>
                                        </p:cTn>
                                        <p:tgtEl>
                                          <p:spTgt spid="14"/>
                                        </p:tgtEl>
                                        <p:attrNameLst>
                                          <p:attrName>r</p:attrName>
                                        </p:attrNameLst>
                                      </p:cBhvr>
                                    </p:animRot>
                                    <p:animRot by="-240000">
                                      <p:cBhvr>
                                        <p:cTn id="57" dur="200" fill="hold">
                                          <p:stCondLst>
                                            <p:cond delay="200"/>
                                          </p:stCondLst>
                                        </p:cTn>
                                        <p:tgtEl>
                                          <p:spTgt spid="14"/>
                                        </p:tgtEl>
                                        <p:attrNameLst>
                                          <p:attrName>r</p:attrName>
                                        </p:attrNameLst>
                                      </p:cBhvr>
                                    </p:animRot>
                                    <p:animRot by="240000">
                                      <p:cBhvr>
                                        <p:cTn id="58" dur="200" fill="hold">
                                          <p:stCondLst>
                                            <p:cond delay="400"/>
                                          </p:stCondLst>
                                        </p:cTn>
                                        <p:tgtEl>
                                          <p:spTgt spid="14"/>
                                        </p:tgtEl>
                                        <p:attrNameLst>
                                          <p:attrName>r</p:attrName>
                                        </p:attrNameLst>
                                      </p:cBhvr>
                                    </p:animRot>
                                    <p:animRot by="-240000">
                                      <p:cBhvr>
                                        <p:cTn id="59" dur="200" fill="hold">
                                          <p:stCondLst>
                                            <p:cond delay="600"/>
                                          </p:stCondLst>
                                        </p:cTn>
                                        <p:tgtEl>
                                          <p:spTgt spid="14"/>
                                        </p:tgtEl>
                                        <p:attrNameLst>
                                          <p:attrName>r</p:attrName>
                                        </p:attrNameLst>
                                      </p:cBhvr>
                                    </p:animRot>
                                    <p:animRot by="120000">
                                      <p:cBhvr>
                                        <p:cTn id="60" dur="200" fill="hold">
                                          <p:stCondLst>
                                            <p:cond delay="800"/>
                                          </p:stCondLst>
                                        </p:cTn>
                                        <p:tgtEl>
                                          <p:spTgt spid="14"/>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17"/>
                                        </p:tgtEl>
                                        <p:attrNameLst>
                                          <p:attrName>r</p:attrName>
                                        </p:attrNameLst>
                                      </p:cBhvr>
                                    </p:animRot>
                                    <p:animRot by="-240000">
                                      <p:cBhvr>
                                        <p:cTn id="63" dur="200" fill="hold">
                                          <p:stCondLst>
                                            <p:cond delay="200"/>
                                          </p:stCondLst>
                                        </p:cTn>
                                        <p:tgtEl>
                                          <p:spTgt spid="17"/>
                                        </p:tgtEl>
                                        <p:attrNameLst>
                                          <p:attrName>r</p:attrName>
                                        </p:attrNameLst>
                                      </p:cBhvr>
                                    </p:animRot>
                                    <p:animRot by="240000">
                                      <p:cBhvr>
                                        <p:cTn id="64" dur="200" fill="hold">
                                          <p:stCondLst>
                                            <p:cond delay="400"/>
                                          </p:stCondLst>
                                        </p:cTn>
                                        <p:tgtEl>
                                          <p:spTgt spid="17"/>
                                        </p:tgtEl>
                                        <p:attrNameLst>
                                          <p:attrName>r</p:attrName>
                                        </p:attrNameLst>
                                      </p:cBhvr>
                                    </p:animRot>
                                    <p:animRot by="-240000">
                                      <p:cBhvr>
                                        <p:cTn id="65" dur="200" fill="hold">
                                          <p:stCondLst>
                                            <p:cond delay="600"/>
                                          </p:stCondLst>
                                        </p:cTn>
                                        <p:tgtEl>
                                          <p:spTgt spid="17"/>
                                        </p:tgtEl>
                                        <p:attrNameLst>
                                          <p:attrName>r</p:attrName>
                                        </p:attrNameLst>
                                      </p:cBhvr>
                                    </p:animRot>
                                    <p:animRot by="120000">
                                      <p:cBhvr>
                                        <p:cTn id="66" dur="200" fill="hold">
                                          <p:stCondLst>
                                            <p:cond delay="800"/>
                                          </p:stCondLst>
                                        </p:cTn>
                                        <p:tgtEl>
                                          <p:spTgt spid="17"/>
                                        </p:tgtEl>
                                        <p:attrNameLst>
                                          <p:attrName>r</p:attrName>
                                        </p:attrNameLst>
                                      </p:cBhvr>
                                    </p:animRo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D4B9502-B2FB-4700-ADDF-8EB5C6E62268}"/>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39564"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2" name="Straight Arrow Connector 11">
            <a:extLst>
              <a:ext uri="{FF2B5EF4-FFF2-40B4-BE49-F238E27FC236}">
                <a16:creationId xmlns:a16="http://schemas.microsoft.com/office/drawing/2014/main" id="{82BE4C06-65D1-47F7-B913-AF77E6831ED5}"/>
              </a:ext>
            </a:extLst>
          </p:cNvPr>
          <p:cNvCxnSpPr/>
          <p:nvPr/>
        </p:nvCxnSpPr>
        <p:spPr>
          <a:xfrm>
            <a:off x="11011989" y="1489167"/>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46A6DF-F9C7-48FD-B7F0-7050252E5058}"/>
              </a:ext>
            </a:extLst>
          </p:cNvPr>
          <p:cNvSpPr txBox="1"/>
          <p:nvPr/>
        </p:nvSpPr>
        <p:spPr>
          <a:xfrm>
            <a:off x="9043853" y="773075"/>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flipV="1">
            <a:off x="6122126" y="2286001"/>
            <a:ext cx="1225417" cy="242969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760610"/>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8DDA17-4EDE-44D7-A705-5654AE40882B}"/>
              </a:ext>
            </a:extLst>
          </p:cNvPr>
          <p:cNvCxnSpPr>
            <a:cxnSpLocks/>
          </p:cNvCxnSpPr>
          <p:nvPr/>
        </p:nvCxnSpPr>
        <p:spPr>
          <a:xfrm flipV="1">
            <a:off x="6426927" y="4824732"/>
            <a:ext cx="888853" cy="6355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92FA2D-7A5B-499D-8FC4-C482647FB41A}"/>
              </a:ext>
            </a:extLst>
          </p:cNvPr>
          <p:cNvSpPr/>
          <p:nvPr/>
        </p:nvSpPr>
        <p:spPr>
          <a:xfrm>
            <a:off x="3133198" y="4761824"/>
            <a:ext cx="2874541" cy="1625914"/>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7881EC-B919-4121-B9BD-1D89EAA6A387}"/>
              </a:ext>
            </a:extLst>
          </p:cNvPr>
          <p:cNvSpPr/>
          <p:nvPr/>
        </p:nvSpPr>
        <p:spPr>
          <a:xfrm>
            <a:off x="6453878" y="5552743"/>
            <a:ext cx="5555661"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426927" y="5443703"/>
            <a:ext cx="578684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No simple correspondence between user-mode virtual addresses and the underlying physical addresses: the miracle of paging!</a:t>
            </a:r>
          </a:p>
        </p:txBody>
      </p: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flipV="1">
            <a:off x="6096000" y="5460275"/>
            <a:ext cx="330927" cy="9274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265926-C3C5-4D33-BA17-4A216F2B85C9}"/>
              </a:ext>
            </a:extLst>
          </p:cNvPr>
          <p:cNvSpPr txBox="1"/>
          <p:nvPr/>
        </p:nvSpPr>
        <p:spPr>
          <a:xfrm>
            <a:off x="7734968" y="4824732"/>
            <a:ext cx="225811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Kernel text</a:t>
            </a:r>
          </a:p>
        </p:txBody>
      </p:sp>
      <p:sp>
        <p:nvSpPr>
          <p:cNvPr id="24" name="TextBox 23">
            <a:extLst>
              <a:ext uri="{FF2B5EF4-FFF2-40B4-BE49-F238E27FC236}">
                <a16:creationId xmlns:a16="http://schemas.microsoft.com/office/drawing/2014/main" id="{411E167D-EADD-4B75-81FC-380FF0291162}"/>
              </a:ext>
            </a:extLst>
          </p:cNvPr>
          <p:cNvSpPr txBox="1"/>
          <p:nvPr/>
        </p:nvSpPr>
        <p:spPr>
          <a:xfrm>
            <a:off x="10241682" y="4503212"/>
            <a:ext cx="2094012" cy="646331"/>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Wherever kernel text actually stops</a:t>
            </a:r>
          </a:p>
        </p:txBody>
      </p:sp>
    </p:spTree>
    <p:extLst>
      <p:ext uri="{BB962C8B-B14F-4D97-AF65-F5344CB8AC3E}">
        <p14:creationId xmlns:p14="http://schemas.microsoft.com/office/powerpoint/2010/main" val="369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9"/>
                                        </p:tgtEl>
                                        <p:attrNameLst>
                                          <p:attrName>r</p:attrName>
                                        </p:attrNameLst>
                                      </p:cBhvr>
                                    </p:animRot>
                                    <p:animRot by="-240000">
                                      <p:cBhvr>
                                        <p:cTn id="11" dur="200" fill="hold">
                                          <p:stCondLst>
                                            <p:cond delay="200"/>
                                          </p:stCondLst>
                                        </p:cTn>
                                        <p:tgtEl>
                                          <p:spTgt spid="29"/>
                                        </p:tgtEl>
                                        <p:attrNameLst>
                                          <p:attrName>r</p:attrName>
                                        </p:attrNameLst>
                                      </p:cBhvr>
                                    </p:animRot>
                                    <p:animRot by="240000">
                                      <p:cBhvr>
                                        <p:cTn id="12" dur="200" fill="hold">
                                          <p:stCondLst>
                                            <p:cond delay="400"/>
                                          </p:stCondLst>
                                        </p:cTn>
                                        <p:tgtEl>
                                          <p:spTgt spid="29"/>
                                        </p:tgtEl>
                                        <p:attrNameLst>
                                          <p:attrName>r</p:attrName>
                                        </p:attrNameLst>
                                      </p:cBhvr>
                                    </p:animRot>
                                    <p:animRot by="-240000">
                                      <p:cBhvr>
                                        <p:cTn id="13" dur="200" fill="hold">
                                          <p:stCondLst>
                                            <p:cond delay="600"/>
                                          </p:stCondLst>
                                        </p:cTn>
                                        <p:tgtEl>
                                          <p:spTgt spid="29"/>
                                        </p:tgtEl>
                                        <p:attrNameLst>
                                          <p:attrName>r</p:attrName>
                                        </p:attrNameLst>
                                      </p:cBhvr>
                                    </p:animRot>
                                    <p:animRot by="120000">
                                      <p:cBhvr>
                                        <p:cTn id="14" dur="200" fill="hold">
                                          <p:stCondLst>
                                            <p:cond delay="800"/>
                                          </p:stCondLst>
                                        </p:cTn>
                                        <p:tgtEl>
                                          <p:spTgt spid="29"/>
                                        </p:tgtEl>
                                        <p:attrNameLst>
                                          <p:attrName>r</p:attrName>
                                        </p:attrNameLst>
                                      </p:cBhvr>
                                    </p:animRot>
                                  </p:childTnLst>
                                </p:cTn>
                              </p:par>
                              <p:par>
                                <p:cTn id="15" presetID="49"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 calcmode="lin" valueType="num">
                                      <p:cBhvr>
                                        <p:cTn id="19" dur="500" fill="hold"/>
                                        <p:tgtEl>
                                          <p:spTgt spid="14"/>
                                        </p:tgtEl>
                                        <p:attrNameLst>
                                          <p:attrName>style.rotation</p:attrName>
                                        </p:attrNameLst>
                                      </p:cBhvr>
                                      <p:tavLst>
                                        <p:tav tm="0">
                                          <p:val>
                                            <p:fltVal val="360"/>
                                          </p:val>
                                        </p:tav>
                                        <p:tav tm="100000">
                                          <p:val>
                                            <p:fltVal val="0"/>
                                          </p:val>
                                        </p:tav>
                                      </p:tavLst>
                                    </p:anim>
                                    <p:animEffect transition="in" filter="fade">
                                      <p:cBhvr>
                                        <p:cTn id="20" dur="500"/>
                                        <p:tgtEl>
                                          <p:spTgt spid="14"/>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 calcmode="lin" valueType="num">
                                      <p:cBhvr>
                                        <p:cTn id="31" dur="500" fill="hold"/>
                                        <p:tgtEl>
                                          <p:spTgt spid="28"/>
                                        </p:tgtEl>
                                        <p:attrNameLst>
                                          <p:attrName>style.rotation</p:attrName>
                                        </p:attrNameLst>
                                      </p:cBhvr>
                                      <p:tavLst>
                                        <p:tav tm="0">
                                          <p:val>
                                            <p:fltVal val="360"/>
                                          </p:val>
                                        </p:tav>
                                        <p:tav tm="100000">
                                          <p:val>
                                            <p:fltVal val="0"/>
                                          </p:val>
                                        </p:tav>
                                      </p:tavLst>
                                    </p:anim>
                                    <p:animEffect transition="in" filter="fade">
                                      <p:cBhvr>
                                        <p:cTn id="32" dur="500"/>
                                        <p:tgtEl>
                                          <p:spTgt spid="28"/>
                                        </p:tgtEl>
                                      </p:cBhvr>
                                    </p:animEffect>
                                  </p:childTnLst>
                                </p:cTn>
                              </p:par>
                            </p:childTnLst>
                          </p:cTn>
                        </p:par>
                        <p:par>
                          <p:cTn id="33" fill="hold">
                            <p:stCondLst>
                              <p:cond delay="1500"/>
                            </p:stCondLst>
                            <p:childTnLst>
                              <p:par>
                                <p:cTn id="34" presetID="32" presetClass="emph" presetSubtype="0" fill="hold" nodeType="afterEffect">
                                  <p:stCondLst>
                                    <p:cond delay="0"/>
                                  </p:stCondLst>
                                  <p:childTnLst>
                                    <p:animRot by="120000">
                                      <p:cBhvr>
                                        <p:cTn id="35" dur="100" fill="hold">
                                          <p:stCondLst>
                                            <p:cond delay="0"/>
                                          </p:stCondLst>
                                        </p:cTn>
                                        <p:tgtEl>
                                          <p:spTgt spid="14"/>
                                        </p:tgtEl>
                                        <p:attrNameLst>
                                          <p:attrName>r</p:attrName>
                                        </p:attrNameLst>
                                      </p:cBhvr>
                                    </p:animRot>
                                    <p:animRot by="-240000">
                                      <p:cBhvr>
                                        <p:cTn id="36" dur="200" fill="hold">
                                          <p:stCondLst>
                                            <p:cond delay="200"/>
                                          </p:stCondLst>
                                        </p:cTn>
                                        <p:tgtEl>
                                          <p:spTgt spid="14"/>
                                        </p:tgtEl>
                                        <p:attrNameLst>
                                          <p:attrName>r</p:attrName>
                                        </p:attrNameLst>
                                      </p:cBhvr>
                                    </p:animRot>
                                    <p:animRot by="240000">
                                      <p:cBhvr>
                                        <p:cTn id="37" dur="200" fill="hold">
                                          <p:stCondLst>
                                            <p:cond delay="400"/>
                                          </p:stCondLst>
                                        </p:cTn>
                                        <p:tgtEl>
                                          <p:spTgt spid="14"/>
                                        </p:tgtEl>
                                        <p:attrNameLst>
                                          <p:attrName>r</p:attrName>
                                        </p:attrNameLst>
                                      </p:cBhvr>
                                    </p:animRot>
                                    <p:animRot by="-240000">
                                      <p:cBhvr>
                                        <p:cTn id="38" dur="200" fill="hold">
                                          <p:stCondLst>
                                            <p:cond delay="600"/>
                                          </p:stCondLst>
                                        </p:cTn>
                                        <p:tgtEl>
                                          <p:spTgt spid="14"/>
                                        </p:tgtEl>
                                        <p:attrNameLst>
                                          <p:attrName>r</p:attrName>
                                        </p:attrNameLst>
                                      </p:cBhvr>
                                    </p:animRot>
                                    <p:animRot by="120000">
                                      <p:cBhvr>
                                        <p:cTn id="39" dur="200" fill="hold">
                                          <p:stCondLst>
                                            <p:cond delay="800"/>
                                          </p:stCondLst>
                                        </p:cTn>
                                        <p:tgtEl>
                                          <p:spTgt spid="14"/>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7"/>
                                        </p:tgtEl>
                                        <p:attrNameLst>
                                          <p:attrName>r</p:attrName>
                                        </p:attrNameLst>
                                      </p:cBhvr>
                                    </p:animRot>
                                    <p:animRot by="-240000">
                                      <p:cBhvr>
                                        <p:cTn id="42" dur="200" fill="hold">
                                          <p:stCondLst>
                                            <p:cond delay="200"/>
                                          </p:stCondLst>
                                        </p:cTn>
                                        <p:tgtEl>
                                          <p:spTgt spid="17"/>
                                        </p:tgtEl>
                                        <p:attrNameLst>
                                          <p:attrName>r</p:attrName>
                                        </p:attrNameLst>
                                      </p:cBhvr>
                                    </p:animRot>
                                    <p:animRot by="240000">
                                      <p:cBhvr>
                                        <p:cTn id="43" dur="200" fill="hold">
                                          <p:stCondLst>
                                            <p:cond delay="400"/>
                                          </p:stCondLst>
                                        </p:cTn>
                                        <p:tgtEl>
                                          <p:spTgt spid="17"/>
                                        </p:tgtEl>
                                        <p:attrNameLst>
                                          <p:attrName>r</p:attrName>
                                        </p:attrNameLst>
                                      </p:cBhvr>
                                    </p:animRot>
                                    <p:animRot by="-240000">
                                      <p:cBhvr>
                                        <p:cTn id="44" dur="200" fill="hold">
                                          <p:stCondLst>
                                            <p:cond delay="600"/>
                                          </p:stCondLst>
                                        </p:cTn>
                                        <p:tgtEl>
                                          <p:spTgt spid="17"/>
                                        </p:tgtEl>
                                        <p:attrNameLst>
                                          <p:attrName>r</p:attrName>
                                        </p:attrNameLst>
                                      </p:cBhvr>
                                    </p:animRot>
                                    <p:animRot by="120000">
                                      <p:cBhvr>
                                        <p:cTn id="45" dur="200" fill="hold">
                                          <p:stCondLst>
                                            <p:cond delay="800"/>
                                          </p:stCondLst>
                                        </p:cTn>
                                        <p:tgtEl>
                                          <p:spTgt spid="17"/>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28"/>
                                        </p:tgtEl>
                                        <p:attrNameLst>
                                          <p:attrName>r</p:attrName>
                                        </p:attrNameLst>
                                      </p:cBhvr>
                                    </p:animRot>
                                    <p:animRot by="-240000">
                                      <p:cBhvr>
                                        <p:cTn id="48" dur="200" fill="hold">
                                          <p:stCondLst>
                                            <p:cond delay="200"/>
                                          </p:stCondLst>
                                        </p:cTn>
                                        <p:tgtEl>
                                          <p:spTgt spid="28"/>
                                        </p:tgtEl>
                                        <p:attrNameLst>
                                          <p:attrName>r</p:attrName>
                                        </p:attrNameLst>
                                      </p:cBhvr>
                                    </p:animRot>
                                    <p:animRot by="240000">
                                      <p:cBhvr>
                                        <p:cTn id="49" dur="200" fill="hold">
                                          <p:stCondLst>
                                            <p:cond delay="400"/>
                                          </p:stCondLst>
                                        </p:cTn>
                                        <p:tgtEl>
                                          <p:spTgt spid="28"/>
                                        </p:tgtEl>
                                        <p:attrNameLst>
                                          <p:attrName>r</p:attrName>
                                        </p:attrNameLst>
                                      </p:cBhvr>
                                    </p:animRot>
                                    <p:animRot by="-240000">
                                      <p:cBhvr>
                                        <p:cTn id="50" dur="200" fill="hold">
                                          <p:stCondLst>
                                            <p:cond delay="600"/>
                                          </p:stCondLst>
                                        </p:cTn>
                                        <p:tgtEl>
                                          <p:spTgt spid="28"/>
                                        </p:tgtEl>
                                        <p:attrNameLst>
                                          <p:attrName>r</p:attrName>
                                        </p:attrNameLst>
                                      </p:cBhvr>
                                    </p:animRot>
                                    <p:animRot by="120000">
                                      <p:cBhvr>
                                        <p:cTn id="51" dur="200" fill="hold">
                                          <p:stCondLst>
                                            <p:cond delay="800"/>
                                          </p:stCondLst>
                                        </p:cTn>
                                        <p:tgtEl>
                                          <p:spTgt spid="28"/>
                                        </p:tgtEl>
                                        <p:attrNameLst>
                                          <p:attrName>r</p:attrName>
                                        </p:attrNameLst>
                                      </p:cBhvr>
                                    </p:animRo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1"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58E285-E953-461E-7A11-163717511DC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364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266582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057" y="10795"/>
            <a:ext cx="5082540" cy="823595"/>
          </a:xfrm>
        </p:spPr>
        <p:txBody>
          <a:bodyPr/>
          <a:lstStyle/>
          <a:p>
            <a:r>
              <a:rPr lang="en-US" dirty="0"/>
              <a:t>Paging</a:t>
            </a:r>
          </a:p>
        </p:txBody>
      </p:sp>
      <p:grpSp>
        <p:nvGrpSpPr>
          <p:cNvPr id="12" name="Group 11"/>
          <p:cNvGrpSpPr/>
          <p:nvPr/>
        </p:nvGrpSpPr>
        <p:grpSpPr>
          <a:xfrm>
            <a:off x="415742" y="2880332"/>
            <a:ext cx="2776978" cy="1585850"/>
            <a:chOff x="7841155" y="2620963"/>
            <a:chExt cx="2776978" cy="1585850"/>
          </a:xfrm>
        </p:grpSpPr>
        <p:sp>
          <p:nvSpPr>
            <p:cNvPr id="8" name="Flowchart: Summing Junction 7"/>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 name="TextBox 9"/>
            <p:cNvSpPr txBox="1"/>
            <p:nvPr/>
          </p:nvSpPr>
          <p:spPr>
            <a:xfrm>
              <a:off x="9184898" y="3248680"/>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cxnSp>
        <p:nvCxnSpPr>
          <p:cNvPr id="28" name="Straight Arrow Connector 27"/>
          <p:cNvCxnSpPr>
            <a:cxnSpLocks/>
          </p:cNvCxnSpPr>
          <p:nvPr/>
        </p:nvCxnSpPr>
        <p:spPr>
          <a:xfrm flipV="1">
            <a:off x="1199908" y="2546164"/>
            <a:ext cx="0" cy="337503"/>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199908" y="4470364"/>
            <a:ext cx="0" cy="33085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1119829" y="2629994"/>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6335" y="571706"/>
            <a:ext cx="4259599" cy="2378877"/>
            <a:chOff x="126335" y="571706"/>
            <a:chExt cx="4259599" cy="2378877"/>
          </a:xfrm>
        </p:grpSpPr>
        <p:sp>
          <p:nvSpPr>
            <p:cNvPr id="36" name="TextBox 35"/>
            <p:cNvSpPr txBox="1"/>
            <p:nvPr/>
          </p:nvSpPr>
          <p:spPr>
            <a:xfrm>
              <a:off x="183483" y="2488918"/>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 bits</a:t>
              </a:r>
            </a:p>
          </p:txBody>
        </p:sp>
        <p:sp>
          <p:nvSpPr>
            <p:cNvPr id="4" name="Rectangle 3"/>
            <p:cNvSpPr/>
            <p:nvPr/>
          </p:nvSpPr>
          <p:spPr>
            <a:xfrm>
              <a:off x="126335" y="1659515"/>
              <a:ext cx="3066385" cy="640397"/>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Virtual Page Number</a:t>
              </a:r>
            </a:p>
          </p:txBody>
        </p:sp>
        <p:sp>
          <p:nvSpPr>
            <p:cNvPr id="6" name="Rectangle 5"/>
            <p:cNvSpPr/>
            <p:nvPr/>
          </p:nvSpPr>
          <p:spPr>
            <a:xfrm>
              <a:off x="3192720" y="1659514"/>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7" name="Left Brace 16"/>
            <p:cNvSpPr/>
            <p:nvPr/>
          </p:nvSpPr>
          <p:spPr>
            <a:xfrm rot="5400000">
              <a:off x="1994041" y="-825984"/>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678794" y="571706"/>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Virtual address</a:t>
              </a:r>
            </a:p>
          </p:txBody>
        </p:sp>
        <p:grpSp>
          <p:nvGrpSpPr>
            <p:cNvPr id="27" name="Group 26"/>
            <p:cNvGrpSpPr/>
            <p:nvPr/>
          </p:nvGrpSpPr>
          <p:grpSpPr>
            <a:xfrm>
              <a:off x="126350" y="2364788"/>
              <a:ext cx="3043218" cy="180389"/>
              <a:chOff x="7272621" y="2520363"/>
              <a:chExt cx="3043218" cy="180389"/>
            </a:xfrm>
          </p:grpSpPr>
          <p:cxnSp>
            <p:nvCxnSpPr>
              <p:cNvPr id="21" name="Straight Arrow Connector 20"/>
              <p:cNvCxnSpPr>
                <a:cxnSpLocks/>
              </p:cNvCxnSpPr>
              <p:nvPr/>
            </p:nvCxnSpPr>
            <p:spPr>
              <a:xfrm>
                <a:off x="7279103" y="2698675"/>
                <a:ext cx="3036026"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27262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1031583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123560" y="4384653"/>
            <a:ext cx="4262375" cy="2323049"/>
            <a:chOff x="123560" y="4384653"/>
            <a:chExt cx="4262375" cy="2323049"/>
          </a:xfrm>
        </p:grpSpPr>
        <p:sp>
          <p:nvSpPr>
            <p:cNvPr id="37" name="TextBox 36"/>
            <p:cNvSpPr txBox="1"/>
            <p:nvPr/>
          </p:nvSpPr>
          <p:spPr>
            <a:xfrm>
              <a:off x="187331" y="4384653"/>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 bits</a:t>
              </a:r>
            </a:p>
          </p:txBody>
        </p:sp>
        <p:sp>
          <p:nvSpPr>
            <p:cNvPr id="5" name="Rectangle 4"/>
            <p:cNvSpPr/>
            <p:nvPr/>
          </p:nvSpPr>
          <p:spPr>
            <a:xfrm>
              <a:off x="126335" y="5047846"/>
              <a:ext cx="3066385"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Physical Page Number</a:t>
              </a:r>
            </a:p>
          </p:txBody>
        </p:sp>
        <p:sp>
          <p:nvSpPr>
            <p:cNvPr id="7" name="Rectangle 6"/>
            <p:cNvSpPr/>
            <p:nvPr/>
          </p:nvSpPr>
          <p:spPr>
            <a:xfrm>
              <a:off x="3192720" y="5047845"/>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9" name="TextBox 18"/>
            <p:cNvSpPr txBox="1"/>
            <p:nvPr/>
          </p:nvSpPr>
          <p:spPr>
            <a:xfrm>
              <a:off x="678794" y="6246037"/>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Physical address</a:t>
              </a:r>
            </a:p>
          </p:txBody>
        </p:sp>
        <p:sp>
          <p:nvSpPr>
            <p:cNvPr id="20" name="Left Brace 19"/>
            <p:cNvSpPr/>
            <p:nvPr/>
          </p:nvSpPr>
          <p:spPr>
            <a:xfrm rot="16200000">
              <a:off x="1994042" y="3933921"/>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rot="10800000">
              <a:off x="123560" y="4802581"/>
              <a:ext cx="3048886" cy="180389"/>
              <a:chOff x="7292879" y="2520363"/>
              <a:chExt cx="3048886" cy="180389"/>
            </a:xfrm>
          </p:grpSpPr>
          <p:cxnSp>
            <p:nvCxnSpPr>
              <p:cNvPr id="30" name="Straight Arrow Connector 29"/>
              <p:cNvCxnSpPr>
                <a:cxnSpLocks/>
              </p:cNvCxnSpPr>
              <p:nvPr/>
            </p:nvCxnSpPr>
            <p:spPr>
              <a:xfrm>
                <a:off x="7292982" y="2698675"/>
                <a:ext cx="3048783"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729287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1033899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8" name="Straight Arrow Connector 37"/>
          <p:cNvCxnSpPr>
            <a:cxnSpLocks/>
          </p:cNvCxnSpPr>
          <p:nvPr/>
        </p:nvCxnSpPr>
        <p:spPr>
          <a:xfrm flipV="1">
            <a:off x="1119829" y="453844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p:nvPr>
        </p:nvSpPr>
        <p:spPr>
          <a:xfrm>
            <a:off x="4875283" y="834390"/>
            <a:ext cx="6945630" cy="5909310"/>
          </a:xfrm>
        </p:spPr>
        <p:txBody>
          <a:bodyPr>
            <a:normAutofit/>
          </a:bodyPr>
          <a:lstStyle/>
          <a:p>
            <a:r>
              <a:rPr lang="en-US" sz="3200" dirty="0"/>
              <a:t>Divide virtual address space and the physical RAM into fixed-sized chunks called pages</a:t>
            </a:r>
          </a:p>
          <a:p>
            <a:r>
              <a:rPr lang="en-US" sz="3200" dirty="0"/>
              <a:t>Make each page small (e.g., 4 KB)</a:t>
            </a:r>
          </a:p>
          <a:p>
            <a:pPr lvl="1"/>
            <a:r>
              <a:rPr lang="en-US" sz="2800" dirty="0"/>
              <a:t>Good: Can allocate virtual address space with fine granularity</a:t>
            </a:r>
          </a:p>
          <a:p>
            <a:pPr lvl="1"/>
            <a:r>
              <a:rPr lang="en-US" sz="2800" dirty="0"/>
              <a:t>Good: Only need to bring the specific pages that process needs into physical RAM</a:t>
            </a:r>
          </a:p>
          <a:p>
            <a:pPr lvl="1"/>
            <a:r>
              <a:rPr lang="en-US" sz="2800" dirty="0"/>
              <a:t>Possibly concerning: Bookkeeping overhead—a single address space contains many pages!</a:t>
            </a:r>
          </a:p>
        </p:txBody>
      </p:sp>
      <p:grpSp>
        <p:nvGrpSpPr>
          <p:cNvPr id="115" name="Group 114"/>
          <p:cNvGrpSpPr/>
          <p:nvPr/>
        </p:nvGrpSpPr>
        <p:grpSpPr>
          <a:xfrm>
            <a:off x="4734655" y="868680"/>
            <a:ext cx="7905959" cy="5875019"/>
            <a:chOff x="4274612" y="982980"/>
            <a:chExt cx="7905959" cy="5875019"/>
          </a:xfrm>
        </p:grpSpPr>
        <p:sp>
          <p:nvSpPr>
            <p:cNvPr id="116" name="Rectangle 115"/>
            <p:cNvSpPr/>
            <p:nvPr/>
          </p:nvSpPr>
          <p:spPr>
            <a:xfrm>
              <a:off x="4482679" y="982980"/>
              <a:ext cx="7697892" cy="587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4274612" y="1401288"/>
              <a:ext cx="7848079" cy="5237018"/>
              <a:chOff x="4274612" y="1401288"/>
              <a:chExt cx="7848079" cy="5237018"/>
            </a:xfrm>
          </p:grpSpPr>
          <p:grpSp>
            <p:nvGrpSpPr>
              <p:cNvPr id="118" name="Group 117"/>
              <p:cNvGrpSpPr/>
              <p:nvPr/>
            </p:nvGrpSpPr>
            <p:grpSpPr>
              <a:xfrm>
                <a:off x="4465120" y="1702842"/>
                <a:ext cx="7657571" cy="4823688"/>
                <a:chOff x="0" y="1702842"/>
                <a:chExt cx="7657571" cy="4823688"/>
              </a:xfrm>
            </p:grpSpPr>
            <p:grpSp>
              <p:nvGrpSpPr>
                <p:cNvPr id="120" name="Group 119"/>
                <p:cNvGrpSpPr/>
                <p:nvPr/>
              </p:nvGrpSpPr>
              <p:grpSpPr>
                <a:xfrm>
                  <a:off x="0" y="1702842"/>
                  <a:ext cx="3634740" cy="4823688"/>
                  <a:chOff x="811530" y="1702842"/>
                  <a:chExt cx="3634740" cy="4823688"/>
                </a:xfrm>
              </p:grpSpPr>
              <p:grpSp>
                <p:nvGrpSpPr>
                  <p:cNvPr id="138" name="Group 137"/>
                  <p:cNvGrpSpPr/>
                  <p:nvPr/>
                </p:nvGrpSpPr>
                <p:grpSpPr>
                  <a:xfrm>
                    <a:off x="811530" y="1702842"/>
                    <a:ext cx="3634740" cy="966054"/>
                    <a:chOff x="8325281" y="2167059"/>
                    <a:chExt cx="3634740" cy="966054"/>
                  </a:xfrm>
                </p:grpSpPr>
                <p:sp>
                  <p:nvSpPr>
                    <p:cNvPr id="151" name="TextBox 150"/>
                    <p:cNvSpPr txBox="1"/>
                    <p:nvPr/>
                  </p:nvSpPr>
                  <p:spPr>
                    <a:xfrm>
                      <a:off x="8628177" y="2167059"/>
                      <a:ext cx="2834639"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Virtual address</a:t>
                      </a:r>
                    </a:p>
                  </p:txBody>
                </p:sp>
                <p:sp>
                  <p:nvSpPr>
                    <p:cNvPr id="152" name="TextBox 151"/>
                    <p:cNvSpPr txBox="1"/>
                    <p:nvPr/>
                  </p:nvSpPr>
                  <p:spPr>
                    <a:xfrm>
                      <a:off x="8325281" y="2548338"/>
                      <a:ext cx="3634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space of 2^V pages</a:t>
                      </a:r>
                    </a:p>
                  </p:txBody>
                </p:sp>
              </p:grpSp>
              <p:grpSp>
                <p:nvGrpSpPr>
                  <p:cNvPr id="139" name="Group 138"/>
                  <p:cNvGrpSpPr/>
                  <p:nvPr/>
                </p:nvGrpSpPr>
                <p:grpSpPr>
                  <a:xfrm>
                    <a:off x="1874520" y="5257797"/>
                    <a:ext cx="1314450" cy="1268733"/>
                    <a:chOff x="1874520" y="5257797"/>
                    <a:chExt cx="1314450" cy="1268733"/>
                  </a:xfrm>
                </p:grpSpPr>
                <p:sp>
                  <p:nvSpPr>
                    <p:cNvPr id="148" name="Rectangle 147"/>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9" name="Rectangle 148"/>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50" name="Rectangle 149"/>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0" name="Group 139"/>
                  <p:cNvGrpSpPr/>
                  <p:nvPr/>
                </p:nvGrpSpPr>
                <p:grpSpPr>
                  <a:xfrm>
                    <a:off x="1874520" y="3989064"/>
                    <a:ext cx="1314450" cy="1268733"/>
                    <a:chOff x="1874520" y="5257797"/>
                    <a:chExt cx="1314450" cy="1268733"/>
                  </a:xfrm>
                </p:grpSpPr>
                <p:sp>
                  <p:nvSpPr>
                    <p:cNvPr id="145" name="Rectangle 144"/>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6" name="Rectangle 145"/>
                    <p:cNvSpPr>
                      <a:spLocks/>
                    </p:cNvSpPr>
                    <p:nvPr/>
                  </p:nvSpPr>
                  <p:spPr>
                    <a:xfrm>
                      <a:off x="1874520" y="5680708"/>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7" name="Rectangle 146"/>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1" name="Group 140"/>
                  <p:cNvGrpSpPr/>
                  <p:nvPr/>
                </p:nvGrpSpPr>
                <p:grpSpPr>
                  <a:xfrm>
                    <a:off x="1874520" y="2720331"/>
                    <a:ext cx="1314450" cy="1268733"/>
                    <a:chOff x="1874520" y="5257797"/>
                    <a:chExt cx="1314450" cy="1268733"/>
                  </a:xfrm>
                </p:grpSpPr>
                <p:sp>
                  <p:nvSpPr>
                    <p:cNvPr id="142" name="Rectangle 141"/>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43" name="Rectangle 142"/>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44" name="Rectangle 143"/>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1" name="Group 120"/>
                <p:cNvGrpSpPr/>
                <p:nvPr/>
              </p:nvGrpSpPr>
              <p:grpSpPr>
                <a:xfrm>
                  <a:off x="4049501" y="2423041"/>
                  <a:ext cx="3608070" cy="3554955"/>
                  <a:chOff x="695960" y="1702842"/>
                  <a:chExt cx="3608070" cy="3554955"/>
                </a:xfrm>
              </p:grpSpPr>
              <p:grpSp>
                <p:nvGrpSpPr>
                  <p:cNvPr id="127" name="Group 126"/>
                  <p:cNvGrpSpPr/>
                  <p:nvPr/>
                </p:nvGrpSpPr>
                <p:grpSpPr>
                  <a:xfrm>
                    <a:off x="695960" y="1702842"/>
                    <a:ext cx="3608070" cy="966054"/>
                    <a:chOff x="8209711" y="2167059"/>
                    <a:chExt cx="3608070" cy="966054"/>
                  </a:xfrm>
                </p:grpSpPr>
                <p:sp>
                  <p:nvSpPr>
                    <p:cNvPr id="136" name="TextBox 135"/>
                    <p:cNvSpPr txBox="1"/>
                    <p:nvPr/>
                  </p:nvSpPr>
                  <p:spPr>
                    <a:xfrm>
                      <a:off x="8501177" y="2167059"/>
                      <a:ext cx="2834639"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 RAM</a:t>
                      </a:r>
                    </a:p>
                  </p:txBody>
                </p:sp>
                <p:sp>
                  <p:nvSpPr>
                    <p:cNvPr id="137" name="TextBox 136"/>
                    <p:cNvSpPr txBox="1"/>
                    <p:nvPr/>
                  </p:nvSpPr>
                  <p:spPr>
                    <a:xfrm>
                      <a:off x="8209711" y="2548338"/>
                      <a:ext cx="360807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with 2^P pages</a:t>
                      </a:r>
                    </a:p>
                  </p:txBody>
                </p:sp>
              </p:grpSp>
              <p:grpSp>
                <p:nvGrpSpPr>
                  <p:cNvPr id="128" name="Group 127"/>
                  <p:cNvGrpSpPr/>
                  <p:nvPr/>
                </p:nvGrpSpPr>
                <p:grpSpPr>
                  <a:xfrm>
                    <a:off x="1874520" y="3989064"/>
                    <a:ext cx="1314450" cy="1268733"/>
                    <a:chOff x="1874520" y="5257797"/>
                    <a:chExt cx="1314450" cy="1268733"/>
                  </a:xfrm>
                </p:grpSpPr>
                <p:sp>
                  <p:nvSpPr>
                    <p:cNvPr id="133" name="Rectangle 132"/>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34" name="Rectangle 133"/>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35" name="Rectangle 134"/>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29" name="Group 128"/>
                  <p:cNvGrpSpPr/>
                  <p:nvPr/>
                </p:nvGrpSpPr>
                <p:grpSpPr>
                  <a:xfrm>
                    <a:off x="1874520" y="2720331"/>
                    <a:ext cx="1314450" cy="1268733"/>
                    <a:chOff x="1874520" y="5257797"/>
                    <a:chExt cx="1314450" cy="1268733"/>
                  </a:xfrm>
                </p:grpSpPr>
                <p:sp>
                  <p:nvSpPr>
                    <p:cNvPr id="130" name="Rectangle 129"/>
                    <p:cNvSpPr>
                      <a:spLocks/>
                    </p:cNvSpPr>
                    <p:nvPr/>
                  </p:nvSpPr>
                  <p:spPr>
                    <a:xfrm>
                      <a:off x="1874520" y="6103619"/>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31" name="Rectangle 130"/>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32" name="Rectangle 131"/>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2" name="Group 121"/>
                <p:cNvGrpSpPr/>
                <p:nvPr/>
              </p:nvGrpSpPr>
              <p:grpSpPr>
                <a:xfrm>
                  <a:off x="2968933" y="3863441"/>
                  <a:ext cx="1585000" cy="2066274"/>
                  <a:chOff x="7841155" y="2620963"/>
                  <a:chExt cx="1585000" cy="2066274"/>
                </a:xfrm>
              </p:grpSpPr>
              <p:sp>
                <p:nvSpPr>
                  <p:cNvPr id="125" name="Flowchart: Summing Junction 124"/>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26" name="TextBox 125"/>
                  <p:cNvSpPr txBox="1"/>
                  <p:nvPr/>
                </p:nvSpPr>
                <p:spPr>
                  <a:xfrm>
                    <a:off x="7917037" y="4164017"/>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sp>
              <p:nvSpPr>
                <p:cNvPr id="123" name="Left Brace 122"/>
                <p:cNvSpPr/>
                <p:nvPr/>
              </p:nvSpPr>
              <p:spPr>
                <a:xfrm>
                  <a:off x="4667002" y="3440530"/>
                  <a:ext cx="439387" cy="25374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Left Brace 123"/>
                <p:cNvSpPr/>
                <p:nvPr/>
              </p:nvSpPr>
              <p:spPr>
                <a:xfrm rot="10800000">
                  <a:off x="2467684" y="2722886"/>
                  <a:ext cx="377866" cy="3803643"/>
                </a:xfrm>
                <a:prstGeom prst="leftBrace">
                  <a:avLst>
                    <a:gd name="adj1" fmla="val 8333"/>
                    <a:gd name="adj2" fmla="val 483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9" name="Straight Connector 118"/>
              <p:cNvCxnSpPr/>
              <p:nvPr/>
            </p:nvCxnSpPr>
            <p:spPr>
              <a:xfrm>
                <a:off x="4274612" y="1401288"/>
                <a:ext cx="0" cy="523701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3B1B1936-7D97-4199-93F4-FA7AF4CDDDF8}"/>
              </a:ext>
            </a:extLst>
          </p:cNvPr>
          <p:cNvGrpSpPr/>
          <p:nvPr/>
        </p:nvGrpSpPr>
        <p:grpSpPr>
          <a:xfrm>
            <a:off x="4706611" y="2308740"/>
            <a:ext cx="1054510" cy="4295800"/>
            <a:chOff x="4516111" y="2308740"/>
            <a:chExt cx="1054510" cy="4295800"/>
          </a:xfrm>
        </p:grpSpPr>
        <p:cxnSp>
          <p:nvCxnSpPr>
            <p:cNvPr id="9" name="Straight Arrow Connector 8">
              <a:extLst>
                <a:ext uri="{FF2B5EF4-FFF2-40B4-BE49-F238E27FC236}">
                  <a16:creationId xmlns:a16="http://schemas.microsoft.com/office/drawing/2014/main" id="{5C970D93-11B9-48AD-A45C-3C143A0B5687}"/>
                </a:ext>
              </a:extLst>
            </p:cNvPr>
            <p:cNvCxnSpPr>
              <a:cxnSpLocks/>
            </p:cNvCxnSpPr>
            <p:nvPr/>
          </p:nvCxnSpPr>
          <p:spPr>
            <a:xfrm>
              <a:off x="5204907" y="280446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5234F76-F955-48C4-BC07-1B9279739BFA}"/>
                </a:ext>
              </a:extLst>
            </p:cNvPr>
            <p:cNvCxnSpPr>
              <a:cxnSpLocks/>
            </p:cNvCxnSpPr>
            <p:nvPr/>
          </p:nvCxnSpPr>
          <p:spPr>
            <a:xfrm>
              <a:off x="5204907" y="4096639"/>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CF9CFF-05E0-419F-8929-E98A43CFA9D3}"/>
                </a:ext>
              </a:extLst>
            </p:cNvPr>
            <p:cNvCxnSpPr>
              <a:cxnSpLocks/>
            </p:cNvCxnSpPr>
            <p:nvPr/>
          </p:nvCxnSpPr>
          <p:spPr>
            <a:xfrm>
              <a:off x="5204907" y="451280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09B1918-B73F-48B4-BA1A-4F351CF6C97F}"/>
                </a:ext>
              </a:extLst>
            </p:cNvPr>
            <p:cNvCxnSpPr>
              <a:cxnSpLocks/>
            </p:cNvCxnSpPr>
            <p:nvPr/>
          </p:nvCxnSpPr>
          <p:spPr>
            <a:xfrm>
              <a:off x="5204907" y="493204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ADF77BC-7FD3-4786-9A8F-CD26DFA61FEF}"/>
                </a:ext>
              </a:extLst>
            </p:cNvPr>
            <p:cNvCxnSpPr>
              <a:cxnSpLocks/>
            </p:cNvCxnSpPr>
            <p:nvPr/>
          </p:nvCxnSpPr>
          <p:spPr>
            <a:xfrm>
              <a:off x="5204907" y="534985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1D9F0C1-8546-46F2-8E47-8A663907AFF9}"/>
                </a:ext>
              </a:extLst>
            </p:cNvPr>
            <p:cNvCxnSpPr>
              <a:cxnSpLocks/>
            </p:cNvCxnSpPr>
            <p:nvPr/>
          </p:nvCxnSpPr>
          <p:spPr>
            <a:xfrm>
              <a:off x="5204907" y="620197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486AFF1-456E-459B-BB5C-74C5846E0CAC}"/>
                </a:ext>
              </a:extLst>
            </p:cNvPr>
            <p:cNvCxnSpPr>
              <a:cxnSpLocks/>
            </p:cNvCxnSpPr>
            <p:nvPr/>
          </p:nvCxnSpPr>
          <p:spPr>
            <a:xfrm flipV="1">
              <a:off x="5204907" y="2792697"/>
              <a:ext cx="0" cy="3421107"/>
            </a:xfrm>
            <a:prstGeom prst="straightConnector1">
              <a:avLst/>
            </a:prstGeom>
            <a:ln w="254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731B48E-3E01-40A7-9F4E-0ECBC97F3E15}"/>
                </a:ext>
              </a:extLst>
            </p:cNvPr>
            <p:cNvSpPr txBox="1"/>
            <p:nvPr/>
          </p:nvSpPr>
          <p:spPr>
            <a:xfrm rot="16200000">
              <a:off x="2722154" y="4102697"/>
              <a:ext cx="4295800"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Not present in RAM</a:t>
              </a:r>
            </a:p>
            <a:p>
              <a:pPr algn="ctr"/>
              <a:r>
                <a:rPr lang="en-US" sz="2000" dirty="0">
                  <a:latin typeface="Segoe UI Light" panose="020B0502040204020203" pitchFamily="34" charset="0"/>
                  <a:cs typeface="Segoe UI Light" panose="020B0502040204020203" pitchFamily="34" charset="0"/>
                </a:rPr>
                <a:t>(e.g., swapped to disk, or not valid)</a:t>
              </a:r>
            </a:p>
          </p:txBody>
        </p:sp>
      </p:grpSp>
      <p:grpSp>
        <p:nvGrpSpPr>
          <p:cNvPr id="16" name="Group 15">
            <a:extLst>
              <a:ext uri="{FF2B5EF4-FFF2-40B4-BE49-F238E27FC236}">
                <a16:creationId xmlns:a16="http://schemas.microsoft.com/office/drawing/2014/main" id="{01F4AB47-9668-44F1-A90E-856E1BA43F92}"/>
              </a:ext>
            </a:extLst>
          </p:cNvPr>
          <p:cNvGrpSpPr/>
          <p:nvPr/>
        </p:nvGrpSpPr>
        <p:grpSpPr>
          <a:xfrm>
            <a:off x="3214138" y="2362801"/>
            <a:ext cx="1565421" cy="622664"/>
            <a:chOff x="3214138" y="2362801"/>
            <a:chExt cx="1565421" cy="622664"/>
          </a:xfrm>
        </p:grpSpPr>
        <p:grpSp>
          <p:nvGrpSpPr>
            <p:cNvPr id="83" name="Group 82">
              <a:extLst>
                <a:ext uri="{FF2B5EF4-FFF2-40B4-BE49-F238E27FC236}">
                  <a16:creationId xmlns:a16="http://schemas.microsoft.com/office/drawing/2014/main" id="{FD7710AD-CA91-4F78-81F5-7EBA97EB356D}"/>
                </a:ext>
              </a:extLst>
            </p:cNvPr>
            <p:cNvGrpSpPr/>
            <p:nvPr/>
          </p:nvGrpSpPr>
          <p:grpSpPr>
            <a:xfrm flipV="1">
              <a:off x="3214138" y="2362801"/>
              <a:ext cx="1161378" cy="178526"/>
              <a:chOff x="3219409" y="4803940"/>
              <a:chExt cx="1161378" cy="178531"/>
            </a:xfrm>
          </p:grpSpPr>
          <p:cxnSp>
            <p:nvCxnSpPr>
              <p:cNvPr id="85" name="Straight Arrow Connector 84">
                <a:extLst>
                  <a:ext uri="{FF2B5EF4-FFF2-40B4-BE49-F238E27FC236}">
                    <a16:creationId xmlns:a16="http://schemas.microsoft.com/office/drawing/2014/main" id="{4CB589F2-450A-4C3E-8750-C64673CF8210}"/>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F3AB3-641F-4AE8-85F6-957700D0EB08}"/>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95E756-23BA-4433-BE63-E5A9EC2815E9}"/>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0A69F9E7-A9F0-4A02-9EE9-A2390E5CEEE5}"/>
                </a:ext>
              </a:extLst>
            </p:cNvPr>
            <p:cNvSpPr txBox="1"/>
            <p:nvPr/>
          </p:nvSpPr>
          <p:spPr>
            <a:xfrm>
              <a:off x="3705985" y="2523800"/>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O bits</a:t>
              </a:r>
            </a:p>
          </p:txBody>
        </p:sp>
      </p:grpSp>
      <p:grpSp>
        <p:nvGrpSpPr>
          <p:cNvPr id="23" name="Group 22">
            <a:extLst>
              <a:ext uri="{FF2B5EF4-FFF2-40B4-BE49-F238E27FC236}">
                <a16:creationId xmlns:a16="http://schemas.microsoft.com/office/drawing/2014/main" id="{7299BE21-FE9E-4F72-B826-BC92A7A82687}"/>
              </a:ext>
            </a:extLst>
          </p:cNvPr>
          <p:cNvGrpSpPr/>
          <p:nvPr/>
        </p:nvGrpSpPr>
        <p:grpSpPr>
          <a:xfrm>
            <a:off x="3219409" y="2540814"/>
            <a:ext cx="1161378" cy="2441657"/>
            <a:chOff x="3219409" y="2540814"/>
            <a:chExt cx="1161378" cy="2441657"/>
          </a:xfrm>
        </p:grpSpPr>
        <p:grpSp>
          <p:nvGrpSpPr>
            <p:cNvPr id="11" name="Group 10">
              <a:extLst>
                <a:ext uri="{FF2B5EF4-FFF2-40B4-BE49-F238E27FC236}">
                  <a16:creationId xmlns:a16="http://schemas.microsoft.com/office/drawing/2014/main" id="{6096735A-7634-4118-BE8D-BC309486DA1A}"/>
                </a:ext>
              </a:extLst>
            </p:cNvPr>
            <p:cNvGrpSpPr/>
            <p:nvPr/>
          </p:nvGrpSpPr>
          <p:grpSpPr>
            <a:xfrm>
              <a:off x="3219409" y="4803940"/>
              <a:ext cx="1161378" cy="178531"/>
              <a:chOff x="3219409" y="4803940"/>
              <a:chExt cx="1161378" cy="178531"/>
            </a:xfrm>
          </p:grpSpPr>
          <p:cxnSp>
            <p:nvCxnSpPr>
              <p:cNvPr id="80" name="Straight Arrow Connector 79">
                <a:extLst>
                  <a:ext uri="{FF2B5EF4-FFF2-40B4-BE49-F238E27FC236}">
                    <a16:creationId xmlns:a16="http://schemas.microsoft.com/office/drawing/2014/main" id="{F7555B62-F9F9-4515-AF7A-53161FDE6B0F}"/>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135A0E6-3020-45CF-A294-415024387196}"/>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723823-CE11-4DFE-86FE-F16DAC4CDEFA}"/>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4A77FFBF-B40F-49B1-9BA9-275CC54D861B}"/>
                </a:ext>
              </a:extLst>
            </p:cNvPr>
            <p:cNvCxnSpPr>
              <a:cxnSpLocks/>
            </p:cNvCxnSpPr>
            <p:nvPr/>
          </p:nvCxnSpPr>
          <p:spPr>
            <a:xfrm flipV="1">
              <a:off x="3779070" y="2540814"/>
              <a:ext cx="0" cy="226040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D566248-9D38-44E6-8B85-A5568EBB85C3}"/>
                </a:ext>
              </a:extLst>
            </p:cNvPr>
            <p:cNvCxnSpPr>
              <a:cxnSpLocks/>
            </p:cNvCxnSpPr>
            <p:nvPr/>
          </p:nvCxnSpPr>
          <p:spPr>
            <a:xfrm flipV="1">
              <a:off x="3669398" y="273368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95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5"/>
                                        </p:tgtEl>
                                      </p:cBhvr>
                                    </p:animEffect>
                                    <p:set>
                                      <p:cBhvr>
                                        <p:cTn id="7" dur="1" fill="hold">
                                          <p:stCondLst>
                                            <p:cond delay="499"/>
                                          </p:stCondLst>
                                        </p:cTn>
                                        <p:tgtEl>
                                          <p:spTgt spid="1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xEl>
                                              <p:pRg st="2" end="2"/>
                                            </p:txEl>
                                          </p:spTgt>
                                        </p:tgtEl>
                                        <p:attrNameLst>
                                          <p:attrName>style.visibility</p:attrName>
                                        </p:attrNameLst>
                                      </p:cBhvr>
                                      <p:to>
                                        <p:strVal val="visible"/>
                                      </p:to>
                                    </p:set>
                                    <p:animEffect transition="in" filter="fade">
                                      <p:cBhvr>
                                        <p:cTn id="16" dur="500"/>
                                        <p:tgtEl>
                                          <p:spTgt spid="4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animEffect transition="in" filter="fade">
                                      <p:cBhvr>
                                        <p:cTn id="19" dur="500"/>
                                        <p:tgtEl>
                                          <p:spTgt spid="4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xEl>
                                              <p:pRg st="4" end="4"/>
                                            </p:txEl>
                                          </p:spTgt>
                                        </p:tgtEl>
                                        <p:attrNameLst>
                                          <p:attrName>style.visibility</p:attrName>
                                        </p:attrNameLst>
                                      </p:cBhvr>
                                      <p:to>
                                        <p:strVal val="visible"/>
                                      </p:to>
                                    </p:set>
                                    <p:animEffect transition="in" filter="fade">
                                      <p:cBhvr>
                                        <p:cTn id="22"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057" y="10795"/>
            <a:ext cx="5082540" cy="823595"/>
          </a:xfrm>
        </p:spPr>
        <p:txBody>
          <a:bodyPr/>
          <a:lstStyle/>
          <a:p>
            <a:r>
              <a:rPr lang="en-US" dirty="0"/>
              <a:t>Paging</a:t>
            </a:r>
          </a:p>
        </p:txBody>
      </p:sp>
      <p:grpSp>
        <p:nvGrpSpPr>
          <p:cNvPr id="12" name="Group 11"/>
          <p:cNvGrpSpPr/>
          <p:nvPr/>
        </p:nvGrpSpPr>
        <p:grpSpPr>
          <a:xfrm>
            <a:off x="415742" y="2880332"/>
            <a:ext cx="2776978" cy="1585850"/>
            <a:chOff x="7841155" y="2620963"/>
            <a:chExt cx="2776978" cy="1585850"/>
          </a:xfrm>
        </p:grpSpPr>
        <p:sp>
          <p:nvSpPr>
            <p:cNvPr id="8" name="Flowchart: Summing Junction 7"/>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 name="TextBox 9"/>
            <p:cNvSpPr txBox="1"/>
            <p:nvPr/>
          </p:nvSpPr>
          <p:spPr>
            <a:xfrm>
              <a:off x="9184898" y="3248680"/>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cxnSp>
        <p:nvCxnSpPr>
          <p:cNvPr id="28" name="Straight Arrow Connector 27"/>
          <p:cNvCxnSpPr>
            <a:cxnSpLocks/>
          </p:cNvCxnSpPr>
          <p:nvPr/>
        </p:nvCxnSpPr>
        <p:spPr>
          <a:xfrm flipV="1">
            <a:off x="1199908" y="2546164"/>
            <a:ext cx="0" cy="337503"/>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199908" y="4470364"/>
            <a:ext cx="0" cy="33085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1119829" y="2629994"/>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6335" y="571706"/>
            <a:ext cx="4259599" cy="2378877"/>
            <a:chOff x="126335" y="571706"/>
            <a:chExt cx="4259599" cy="2378877"/>
          </a:xfrm>
        </p:grpSpPr>
        <p:sp>
          <p:nvSpPr>
            <p:cNvPr id="36" name="TextBox 35"/>
            <p:cNvSpPr txBox="1"/>
            <p:nvPr/>
          </p:nvSpPr>
          <p:spPr>
            <a:xfrm>
              <a:off x="183483" y="2488918"/>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 bits</a:t>
              </a:r>
            </a:p>
          </p:txBody>
        </p:sp>
        <p:sp>
          <p:nvSpPr>
            <p:cNvPr id="4" name="Rectangle 3"/>
            <p:cNvSpPr/>
            <p:nvPr/>
          </p:nvSpPr>
          <p:spPr>
            <a:xfrm>
              <a:off x="126335" y="1659515"/>
              <a:ext cx="3066385" cy="640397"/>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Virtual Page Number</a:t>
              </a:r>
            </a:p>
          </p:txBody>
        </p:sp>
        <p:sp>
          <p:nvSpPr>
            <p:cNvPr id="6" name="Rectangle 5"/>
            <p:cNvSpPr/>
            <p:nvPr/>
          </p:nvSpPr>
          <p:spPr>
            <a:xfrm>
              <a:off x="3192720" y="1659514"/>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7" name="Left Brace 16"/>
            <p:cNvSpPr/>
            <p:nvPr/>
          </p:nvSpPr>
          <p:spPr>
            <a:xfrm rot="5400000">
              <a:off x="1994041" y="-825984"/>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678794" y="571706"/>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Virtual address</a:t>
              </a:r>
            </a:p>
          </p:txBody>
        </p:sp>
        <p:grpSp>
          <p:nvGrpSpPr>
            <p:cNvPr id="27" name="Group 26"/>
            <p:cNvGrpSpPr/>
            <p:nvPr/>
          </p:nvGrpSpPr>
          <p:grpSpPr>
            <a:xfrm>
              <a:off x="126350" y="2364788"/>
              <a:ext cx="3043218" cy="180389"/>
              <a:chOff x="7272621" y="2520363"/>
              <a:chExt cx="3043218" cy="180389"/>
            </a:xfrm>
          </p:grpSpPr>
          <p:cxnSp>
            <p:nvCxnSpPr>
              <p:cNvPr id="21" name="Straight Arrow Connector 20"/>
              <p:cNvCxnSpPr>
                <a:cxnSpLocks/>
              </p:cNvCxnSpPr>
              <p:nvPr/>
            </p:nvCxnSpPr>
            <p:spPr>
              <a:xfrm>
                <a:off x="7279103" y="2698675"/>
                <a:ext cx="3036026"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27262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1031583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123560" y="4384653"/>
            <a:ext cx="4262375" cy="2323049"/>
            <a:chOff x="123560" y="4384653"/>
            <a:chExt cx="4262375" cy="2323049"/>
          </a:xfrm>
        </p:grpSpPr>
        <p:sp>
          <p:nvSpPr>
            <p:cNvPr id="37" name="TextBox 36"/>
            <p:cNvSpPr txBox="1"/>
            <p:nvPr/>
          </p:nvSpPr>
          <p:spPr>
            <a:xfrm>
              <a:off x="187331" y="4384653"/>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 bits</a:t>
              </a:r>
            </a:p>
          </p:txBody>
        </p:sp>
        <p:sp>
          <p:nvSpPr>
            <p:cNvPr id="5" name="Rectangle 4"/>
            <p:cNvSpPr/>
            <p:nvPr/>
          </p:nvSpPr>
          <p:spPr>
            <a:xfrm>
              <a:off x="126335" y="5047846"/>
              <a:ext cx="3066385"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Physical Page Number</a:t>
              </a:r>
            </a:p>
          </p:txBody>
        </p:sp>
        <p:sp>
          <p:nvSpPr>
            <p:cNvPr id="7" name="Rectangle 6"/>
            <p:cNvSpPr/>
            <p:nvPr/>
          </p:nvSpPr>
          <p:spPr>
            <a:xfrm>
              <a:off x="3192720" y="5047845"/>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9" name="TextBox 18"/>
            <p:cNvSpPr txBox="1"/>
            <p:nvPr/>
          </p:nvSpPr>
          <p:spPr>
            <a:xfrm>
              <a:off x="678794" y="6246037"/>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Physical address</a:t>
              </a:r>
            </a:p>
          </p:txBody>
        </p:sp>
        <p:sp>
          <p:nvSpPr>
            <p:cNvPr id="20" name="Left Brace 19"/>
            <p:cNvSpPr/>
            <p:nvPr/>
          </p:nvSpPr>
          <p:spPr>
            <a:xfrm rot="16200000">
              <a:off x="1994042" y="3933921"/>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rot="10800000">
              <a:off x="123560" y="4802581"/>
              <a:ext cx="3048886" cy="180389"/>
              <a:chOff x="7292879" y="2520363"/>
              <a:chExt cx="3048886" cy="180389"/>
            </a:xfrm>
          </p:grpSpPr>
          <p:cxnSp>
            <p:nvCxnSpPr>
              <p:cNvPr id="30" name="Straight Arrow Connector 29"/>
              <p:cNvCxnSpPr>
                <a:cxnSpLocks/>
              </p:cNvCxnSpPr>
              <p:nvPr/>
            </p:nvCxnSpPr>
            <p:spPr>
              <a:xfrm>
                <a:off x="7292982" y="2698675"/>
                <a:ext cx="3048783"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729287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1033899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8" name="Straight Arrow Connector 37"/>
          <p:cNvCxnSpPr>
            <a:cxnSpLocks/>
          </p:cNvCxnSpPr>
          <p:nvPr/>
        </p:nvCxnSpPr>
        <p:spPr>
          <a:xfrm flipV="1">
            <a:off x="1119829" y="453844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p:nvPr>
        </p:nvSpPr>
        <p:spPr>
          <a:xfrm>
            <a:off x="4875283" y="794127"/>
            <a:ext cx="6945630" cy="6275499"/>
          </a:xfrm>
        </p:spPr>
        <p:txBody>
          <a:bodyPr>
            <a:normAutofit lnSpcReduction="10000"/>
          </a:bodyPr>
          <a:lstStyle/>
          <a:p>
            <a:r>
              <a:rPr lang="en-US" sz="3200" dirty="0"/>
              <a:t>Make each page big (e.g., 1 GB)</a:t>
            </a:r>
          </a:p>
          <a:p>
            <a:pPr lvl="1"/>
            <a:r>
              <a:rPr lang="en-US" sz="2800" dirty="0"/>
              <a:t>Good: Minimizes bookkeeping overhead (i.e., number of VPN-&gt;PPN mappings)</a:t>
            </a:r>
          </a:p>
          <a:p>
            <a:pPr lvl="1"/>
            <a:r>
              <a:rPr lang="en-US" sz="2800" dirty="0"/>
              <a:t>Good/bad: Only appropriate for applications that manage huge pieces of contiguous memory (e.g., databases)</a:t>
            </a:r>
          </a:p>
          <a:p>
            <a:pPr lvl="1"/>
            <a:r>
              <a:rPr lang="en-US" sz="2800" dirty="0"/>
              <a:t>Bad: A huge page is painful to swap to/from disk—it’s like writing or writing a 1 GB file!</a:t>
            </a:r>
          </a:p>
          <a:p>
            <a:r>
              <a:rPr lang="en-US" sz="3200" dirty="0"/>
              <a:t>x86-64 supports multiple page sizes</a:t>
            </a:r>
          </a:p>
          <a:p>
            <a:pPr lvl="1"/>
            <a:r>
              <a:rPr lang="en-US" sz="2800" dirty="0"/>
              <a:t>4 KB</a:t>
            </a:r>
          </a:p>
          <a:p>
            <a:pPr lvl="1"/>
            <a:r>
              <a:rPr lang="en-US" sz="2800" dirty="0"/>
              <a:t>2 MB</a:t>
            </a:r>
          </a:p>
          <a:p>
            <a:pPr lvl="1"/>
            <a:r>
              <a:rPr lang="en-US" sz="2800" dirty="0"/>
              <a:t>1 GB</a:t>
            </a:r>
          </a:p>
          <a:p>
            <a:pPr marL="0" indent="0">
              <a:lnSpc>
                <a:spcPts val="2400"/>
              </a:lnSpc>
              <a:buNone/>
            </a:pPr>
            <a:r>
              <a:rPr lang="en-US" sz="3200" dirty="0"/>
              <a:t>  A single address space may contain </a:t>
            </a:r>
          </a:p>
          <a:p>
            <a:pPr marL="0" indent="0">
              <a:lnSpc>
                <a:spcPts val="2400"/>
              </a:lnSpc>
              <a:buNone/>
            </a:pPr>
            <a:r>
              <a:rPr lang="en-US" sz="3200" dirty="0"/>
              <a:t>  pages of different sizes</a:t>
            </a:r>
          </a:p>
        </p:txBody>
      </p:sp>
      <p:grpSp>
        <p:nvGrpSpPr>
          <p:cNvPr id="16" name="Group 15">
            <a:extLst>
              <a:ext uri="{FF2B5EF4-FFF2-40B4-BE49-F238E27FC236}">
                <a16:creationId xmlns:a16="http://schemas.microsoft.com/office/drawing/2014/main" id="{01F4AB47-9668-44F1-A90E-856E1BA43F92}"/>
              </a:ext>
            </a:extLst>
          </p:cNvPr>
          <p:cNvGrpSpPr/>
          <p:nvPr/>
        </p:nvGrpSpPr>
        <p:grpSpPr>
          <a:xfrm>
            <a:off x="3214138" y="2362801"/>
            <a:ext cx="1565421" cy="622664"/>
            <a:chOff x="3214138" y="2362801"/>
            <a:chExt cx="1565421" cy="622664"/>
          </a:xfrm>
        </p:grpSpPr>
        <p:grpSp>
          <p:nvGrpSpPr>
            <p:cNvPr id="83" name="Group 82">
              <a:extLst>
                <a:ext uri="{FF2B5EF4-FFF2-40B4-BE49-F238E27FC236}">
                  <a16:creationId xmlns:a16="http://schemas.microsoft.com/office/drawing/2014/main" id="{FD7710AD-CA91-4F78-81F5-7EBA97EB356D}"/>
                </a:ext>
              </a:extLst>
            </p:cNvPr>
            <p:cNvGrpSpPr/>
            <p:nvPr/>
          </p:nvGrpSpPr>
          <p:grpSpPr>
            <a:xfrm flipV="1">
              <a:off x="3214138" y="2362801"/>
              <a:ext cx="1161378" cy="178526"/>
              <a:chOff x="3219409" y="4803940"/>
              <a:chExt cx="1161378" cy="178531"/>
            </a:xfrm>
          </p:grpSpPr>
          <p:cxnSp>
            <p:nvCxnSpPr>
              <p:cNvPr id="85" name="Straight Arrow Connector 84">
                <a:extLst>
                  <a:ext uri="{FF2B5EF4-FFF2-40B4-BE49-F238E27FC236}">
                    <a16:creationId xmlns:a16="http://schemas.microsoft.com/office/drawing/2014/main" id="{4CB589F2-450A-4C3E-8750-C64673CF8210}"/>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F3AB3-641F-4AE8-85F6-957700D0EB08}"/>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95E756-23BA-4433-BE63-E5A9EC2815E9}"/>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0A69F9E7-A9F0-4A02-9EE9-A2390E5CEEE5}"/>
                </a:ext>
              </a:extLst>
            </p:cNvPr>
            <p:cNvSpPr txBox="1"/>
            <p:nvPr/>
          </p:nvSpPr>
          <p:spPr>
            <a:xfrm>
              <a:off x="3705985" y="2523800"/>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O bits</a:t>
              </a:r>
            </a:p>
          </p:txBody>
        </p:sp>
      </p:grpSp>
      <p:grpSp>
        <p:nvGrpSpPr>
          <p:cNvPr id="23" name="Group 22">
            <a:extLst>
              <a:ext uri="{FF2B5EF4-FFF2-40B4-BE49-F238E27FC236}">
                <a16:creationId xmlns:a16="http://schemas.microsoft.com/office/drawing/2014/main" id="{7299BE21-FE9E-4F72-B826-BC92A7A82687}"/>
              </a:ext>
            </a:extLst>
          </p:cNvPr>
          <p:cNvGrpSpPr/>
          <p:nvPr/>
        </p:nvGrpSpPr>
        <p:grpSpPr>
          <a:xfrm>
            <a:off x="3219409" y="2540814"/>
            <a:ext cx="1161378" cy="2441657"/>
            <a:chOff x="3219409" y="2540814"/>
            <a:chExt cx="1161378" cy="2441657"/>
          </a:xfrm>
        </p:grpSpPr>
        <p:grpSp>
          <p:nvGrpSpPr>
            <p:cNvPr id="11" name="Group 10">
              <a:extLst>
                <a:ext uri="{FF2B5EF4-FFF2-40B4-BE49-F238E27FC236}">
                  <a16:creationId xmlns:a16="http://schemas.microsoft.com/office/drawing/2014/main" id="{6096735A-7634-4118-BE8D-BC309486DA1A}"/>
                </a:ext>
              </a:extLst>
            </p:cNvPr>
            <p:cNvGrpSpPr/>
            <p:nvPr/>
          </p:nvGrpSpPr>
          <p:grpSpPr>
            <a:xfrm>
              <a:off x="3219409" y="4803940"/>
              <a:ext cx="1161378" cy="178531"/>
              <a:chOff x="3219409" y="4803940"/>
              <a:chExt cx="1161378" cy="178531"/>
            </a:xfrm>
          </p:grpSpPr>
          <p:cxnSp>
            <p:nvCxnSpPr>
              <p:cNvPr id="80" name="Straight Arrow Connector 79">
                <a:extLst>
                  <a:ext uri="{FF2B5EF4-FFF2-40B4-BE49-F238E27FC236}">
                    <a16:creationId xmlns:a16="http://schemas.microsoft.com/office/drawing/2014/main" id="{F7555B62-F9F9-4515-AF7A-53161FDE6B0F}"/>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135A0E6-3020-45CF-A294-415024387196}"/>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723823-CE11-4DFE-86FE-F16DAC4CDEFA}"/>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4A77FFBF-B40F-49B1-9BA9-275CC54D861B}"/>
                </a:ext>
              </a:extLst>
            </p:cNvPr>
            <p:cNvCxnSpPr>
              <a:cxnSpLocks/>
            </p:cNvCxnSpPr>
            <p:nvPr/>
          </p:nvCxnSpPr>
          <p:spPr>
            <a:xfrm flipV="1">
              <a:off x="3779070" y="2540814"/>
              <a:ext cx="0" cy="226040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D566248-9D38-44E6-8B85-A5568EBB85C3}"/>
                </a:ext>
              </a:extLst>
            </p:cNvPr>
            <p:cNvCxnSpPr>
              <a:cxnSpLocks/>
            </p:cNvCxnSpPr>
            <p:nvPr/>
          </p:nvCxnSpPr>
          <p:spPr>
            <a:xfrm flipV="1">
              <a:off x="3669398" y="273368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5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852AE7D-558B-4A57-A36A-82B892A347EA}"/>
              </a:ext>
            </a:extLst>
          </p:cNvPr>
          <p:cNvGrpSpPr/>
          <p:nvPr/>
        </p:nvGrpSpPr>
        <p:grpSpPr>
          <a:xfrm>
            <a:off x="-55735" y="1146001"/>
            <a:ext cx="4575484" cy="2137197"/>
            <a:chOff x="-55735" y="1146001"/>
            <a:chExt cx="4575484" cy="2137197"/>
          </a:xfrm>
        </p:grpSpPr>
        <p:sp>
          <p:nvSpPr>
            <p:cNvPr id="10" name="Arrow: Right 9">
              <a:extLst>
                <a:ext uri="{FF2B5EF4-FFF2-40B4-BE49-F238E27FC236}">
                  <a16:creationId xmlns:a16="http://schemas.microsoft.com/office/drawing/2014/main" id="{07F4E316-C033-410D-BCF8-493C48C8862B}"/>
                </a:ext>
              </a:extLst>
            </p:cNvPr>
            <p:cNvSpPr/>
            <p:nvPr/>
          </p:nvSpPr>
          <p:spPr>
            <a:xfrm rot="16200000">
              <a:off x="-273547" y="1467380"/>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BCA8A6-37F9-4B52-A903-C2FEDC1873B3}"/>
                </a:ext>
              </a:extLst>
            </p:cNvPr>
            <p:cNvSpPr txBox="1"/>
            <p:nvPr/>
          </p:nvSpPr>
          <p:spPr>
            <a:xfrm>
              <a:off x="-55735" y="2329091"/>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Highest-order bits not useful for address translations!</a:t>
              </a:r>
            </a:p>
          </p:txBody>
        </p:sp>
      </p:grpSp>
      <p:grpSp>
        <p:nvGrpSpPr>
          <p:cNvPr id="20" name="Group 19">
            <a:extLst>
              <a:ext uri="{FF2B5EF4-FFF2-40B4-BE49-F238E27FC236}">
                <a16:creationId xmlns:a16="http://schemas.microsoft.com/office/drawing/2014/main" id="{C3EA5F08-FC79-4759-8392-5005C1A23B8D}"/>
              </a:ext>
            </a:extLst>
          </p:cNvPr>
          <p:cNvGrpSpPr/>
          <p:nvPr/>
        </p:nvGrpSpPr>
        <p:grpSpPr>
          <a:xfrm>
            <a:off x="-55735" y="2129164"/>
            <a:ext cx="4575484" cy="2107951"/>
            <a:chOff x="-55735" y="2129164"/>
            <a:chExt cx="4575484" cy="2107951"/>
          </a:xfrm>
        </p:grpSpPr>
        <p:sp>
          <p:nvSpPr>
            <p:cNvPr id="193" name="Arrow: Right 192">
              <a:extLst>
                <a:ext uri="{FF2B5EF4-FFF2-40B4-BE49-F238E27FC236}">
                  <a16:creationId xmlns:a16="http://schemas.microsoft.com/office/drawing/2014/main" id="{87751CBE-DC36-4115-954D-0FFCAFCA0788}"/>
                </a:ext>
              </a:extLst>
            </p:cNvPr>
            <p:cNvSpPr/>
            <p:nvPr/>
          </p:nvSpPr>
          <p:spPr>
            <a:xfrm rot="5400000" flipV="1">
              <a:off x="-273548" y="3324985"/>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CF893BB2-36A6-4A8B-8EEA-6BE8C1E0E312}"/>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Holds the </a:t>
              </a:r>
              <a:r>
                <a:rPr lang="en-US" sz="2800" u="sng" dirty="0">
                  <a:latin typeface="Segoe UI Light" panose="020B0502040204020203" pitchFamily="34" charset="0"/>
                  <a:cs typeface="Segoe UI Light" panose="020B0502040204020203" pitchFamily="34" charset="0"/>
                </a:rPr>
                <a:t>physical</a:t>
              </a:r>
              <a:r>
                <a:rPr lang="en-US" sz="2800" dirty="0">
                  <a:latin typeface="Segoe UI Light" panose="020B0502040204020203" pitchFamily="34" charset="0"/>
                  <a:cs typeface="Segoe UI Light" panose="020B0502040204020203" pitchFamily="34" charset="0"/>
                </a:rPr>
                <a:t> address of a 4 KB-aligned PML4</a:t>
              </a:r>
            </a:p>
          </p:txBody>
        </p:sp>
      </p:grpSp>
    </p:spTree>
    <p:extLst>
      <p:ext uri="{BB962C8B-B14F-4D97-AF65-F5344CB8AC3E}">
        <p14:creationId xmlns:p14="http://schemas.microsoft.com/office/powerpoint/2010/main" val="2640284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F0C6-4F8C-42B9-AE61-238A9A06096C}"/>
              </a:ext>
            </a:extLst>
          </p:cNvPr>
          <p:cNvSpPr>
            <a:spLocks noGrp="1"/>
          </p:cNvSpPr>
          <p:nvPr>
            <p:ph type="title"/>
          </p:nvPr>
        </p:nvSpPr>
        <p:spPr>
          <a:xfrm>
            <a:off x="838200" y="16202"/>
            <a:ext cx="10515600" cy="994449"/>
          </a:xfrm>
        </p:spPr>
        <p:txBody>
          <a:bodyPr/>
          <a:lstStyle/>
          <a:p>
            <a:r>
              <a:rPr lang="en-US" dirty="0"/>
              <a:t>Virtual Addresses</a:t>
            </a:r>
          </a:p>
        </p:txBody>
      </p:sp>
      <p:sp>
        <p:nvSpPr>
          <p:cNvPr id="3" name="Content Placeholder 2">
            <a:extLst>
              <a:ext uri="{FF2B5EF4-FFF2-40B4-BE49-F238E27FC236}">
                <a16:creationId xmlns:a16="http://schemas.microsoft.com/office/drawing/2014/main" id="{BF1EEA63-E265-453B-B65F-4A542925DEAD}"/>
              </a:ext>
            </a:extLst>
          </p:cNvPr>
          <p:cNvSpPr>
            <a:spLocks noGrp="1"/>
          </p:cNvSpPr>
          <p:nvPr>
            <p:ph idx="1"/>
          </p:nvPr>
        </p:nvSpPr>
        <p:spPr>
          <a:xfrm>
            <a:off x="-1" y="926422"/>
            <a:ext cx="12775474" cy="5931578"/>
          </a:xfrm>
        </p:spPr>
        <p:txBody>
          <a:bodyPr>
            <a:noAutofit/>
          </a:bodyPr>
          <a:lstStyle/>
          <a:p>
            <a:r>
              <a:rPr lang="en-US" sz="3200" dirty="0"/>
              <a:t>Virtual addresses are the addresses that programs manipulate</a:t>
            </a:r>
          </a:p>
          <a:p>
            <a:endParaRPr lang="en-US" sz="3200" dirty="0"/>
          </a:p>
          <a:p>
            <a:endParaRPr lang="en-US" sz="3200" dirty="0"/>
          </a:p>
          <a:p>
            <a:endParaRPr lang="en-US" sz="3200" dirty="0"/>
          </a:p>
          <a:p>
            <a:endParaRPr lang="en-US" sz="3200" dirty="0"/>
          </a:p>
          <a:p>
            <a:endParaRPr lang="en-US" sz="3200" dirty="0"/>
          </a:p>
          <a:p>
            <a:pPr lvl="1"/>
            <a:endParaRPr lang="en-US" sz="2800" dirty="0"/>
          </a:p>
          <a:p>
            <a:pPr lvl="1"/>
            <a:endParaRPr lang="en-US" sz="2800" dirty="0"/>
          </a:p>
          <a:p>
            <a:r>
              <a:rPr lang="en-US" sz="3200" dirty="0"/>
              <a:t>Roughly speaking, a process’s address space ranges from . . .</a:t>
            </a:r>
          </a:p>
          <a:p>
            <a:pPr lvl="1"/>
            <a:r>
              <a:rPr lang="en-US" sz="2800" dirty="0"/>
              <a:t>Byte 0 to byte (2</a:t>
            </a:r>
            <a:r>
              <a:rPr lang="en-US" sz="3600" baseline="30000" dirty="0"/>
              <a:t>32</a:t>
            </a:r>
            <a:r>
              <a:rPr lang="en-US" sz="2800" dirty="0"/>
              <a:t>-1) on a 32-bit system (e.g., x86-32, PowerPC-32)</a:t>
            </a:r>
          </a:p>
          <a:p>
            <a:pPr lvl="1"/>
            <a:r>
              <a:rPr lang="en-US" sz="2800" dirty="0"/>
              <a:t>Byte 0 to byte (2</a:t>
            </a:r>
            <a:r>
              <a:rPr lang="en-US" sz="3600" baseline="30000" dirty="0"/>
              <a:t>64</a:t>
            </a:r>
            <a:r>
              <a:rPr lang="en-US" sz="2800" dirty="0"/>
              <a:t>-1) on a 64-bit system (e.g., x86-64, RISC-V-64, ARMv8-A) </a:t>
            </a:r>
          </a:p>
        </p:txBody>
      </p:sp>
      <p:sp>
        <p:nvSpPr>
          <p:cNvPr id="4" name="TextBox 3">
            <a:extLst>
              <a:ext uri="{FF2B5EF4-FFF2-40B4-BE49-F238E27FC236}">
                <a16:creationId xmlns:a16="http://schemas.microsoft.com/office/drawing/2014/main" id="{656AFCD4-85FA-427D-85F0-E0D3942D1853}"/>
              </a:ext>
            </a:extLst>
          </p:cNvPr>
          <p:cNvSpPr txBox="1"/>
          <p:nvPr/>
        </p:nvSpPr>
        <p:spPr>
          <a:xfrm>
            <a:off x="247273" y="1398756"/>
            <a:ext cx="11944727" cy="3970318"/>
          </a:xfrm>
          <a:prstGeom prst="rect">
            <a:avLst/>
          </a:prstGeom>
          <a:noFill/>
        </p:spPr>
        <p:txBody>
          <a:bodyPr wrap="square" rtlCol="0">
            <a:spAutoFit/>
          </a:bodyPr>
          <a:lstStyle/>
          <a:p>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 main(){</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700" dirty="0">
                <a:latin typeface="Consolas" panose="020B0609020204030204" pitchFamily="49" charset="0"/>
                <a:ea typeface="Roboto" panose="02000000000000000000" pitchFamily="2" charset="0"/>
                <a:cs typeface="Roboto" panose="02000000000000000000" pitchFamily="2" charset="0"/>
              </a:rPr>
              <a:t> x =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42</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 malloc(</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64</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(“&amp;x: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)&amp;x);   //0x0000’7ffd’754e’adbc</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(“&amp;</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//0x0000’7ffd’754e’adc0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//0x0000’5557’e367’d260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(“main: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)main); //0x0000’5557’e2b8’3155</a:t>
            </a:r>
          </a:p>
          <a:p>
            <a:r>
              <a:rPr lang="en-US" sz="27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4220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F0FEF-302A-4F90-8B1C-BBC783C7AD3C}"/>
              </a:ext>
            </a:extLst>
          </p:cNvPr>
          <p:cNvGrpSpPr/>
          <p:nvPr/>
        </p:nvGrpSpPr>
        <p:grpSpPr>
          <a:xfrm>
            <a:off x="1031166" y="1028731"/>
            <a:ext cx="2321631" cy="5609191"/>
            <a:chOff x="1031166" y="1028731"/>
            <a:chExt cx="2321631" cy="5609191"/>
          </a:xfrm>
        </p:grpSpPr>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787B56D3-5D02-4DA5-8AAD-7FF1132FE664}"/>
                </a:ext>
              </a:extLst>
            </p:cNvPr>
            <p:cNvGrpSpPr/>
            <p:nvPr/>
          </p:nvGrpSpPr>
          <p:grpSpPr>
            <a:xfrm>
              <a:off x="1031166" y="1028731"/>
              <a:ext cx="2321631" cy="5609191"/>
              <a:chOff x="1031166" y="1028731"/>
              <a:chExt cx="2321631"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1842814" y="4859455"/>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164" name="TextBox 163">
                <a:extLst>
                  <a:ext uri="{FF2B5EF4-FFF2-40B4-BE49-F238E27FC236}">
                    <a16:creationId xmlns:a16="http://schemas.microsoft.com/office/drawing/2014/main" id="{D0FA40F1-36F3-4E66-8B76-4A0DD7322C11}"/>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1031166" y="5195412"/>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7" name="Group 6">
            <a:extLst>
              <a:ext uri="{FF2B5EF4-FFF2-40B4-BE49-F238E27FC236}">
                <a16:creationId xmlns:a16="http://schemas.microsoft.com/office/drawing/2014/main" id="{8FF373BE-B782-45FA-8E16-922A394B48EC}"/>
              </a:ext>
            </a:extLst>
          </p:cNvPr>
          <p:cNvGrpSpPr/>
          <p:nvPr/>
        </p:nvGrpSpPr>
        <p:grpSpPr>
          <a:xfrm>
            <a:off x="2902528" y="1022193"/>
            <a:ext cx="2175357" cy="5015330"/>
            <a:chOff x="2902528" y="1022193"/>
            <a:chExt cx="2175357" cy="5015330"/>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58C9E560-4F20-40B4-B6DC-82D188F91D91}"/>
                </a:ext>
              </a:extLst>
            </p:cNvPr>
            <p:cNvGrpSpPr/>
            <p:nvPr/>
          </p:nvGrpSpPr>
          <p:grpSpPr>
            <a:xfrm>
              <a:off x="2902528" y="1022193"/>
              <a:ext cx="2175357" cy="5015330"/>
              <a:chOff x="2902528" y="1022193"/>
              <a:chExt cx="2175357" cy="5015330"/>
            </a:xfrm>
          </p:grpSpPr>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154985" cy="5015330"/>
                <a:chOff x="4805155" y="189133"/>
                <a:chExt cx="2154985" cy="5015330"/>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176" name="Group 175">
            <a:extLst>
              <a:ext uri="{FF2B5EF4-FFF2-40B4-BE49-F238E27FC236}">
                <a16:creationId xmlns:a16="http://schemas.microsoft.com/office/drawing/2014/main" id="{F8F7551C-2BE8-40A9-A995-420F4426DD31}"/>
              </a:ext>
            </a:extLst>
          </p:cNvPr>
          <p:cNvGrpSpPr/>
          <p:nvPr/>
        </p:nvGrpSpPr>
        <p:grpSpPr>
          <a:xfrm>
            <a:off x="733691" y="4765523"/>
            <a:ext cx="1175172" cy="1534082"/>
            <a:chOff x="3938351" y="1072565"/>
            <a:chExt cx="1175172" cy="671649"/>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A1A07C3-AD79-4C30-B123-AE3363A2D375}"/>
              </a:ext>
            </a:extLst>
          </p:cNvPr>
          <p:cNvGrpSpPr/>
          <p:nvPr/>
        </p:nvGrpSpPr>
        <p:grpSpPr>
          <a:xfrm>
            <a:off x="4909221" y="4507333"/>
            <a:ext cx="7216490" cy="2349802"/>
            <a:chOff x="4909221" y="4507333"/>
            <a:chExt cx="7216490" cy="2349802"/>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182" name="TextBox 181">
              <a:extLst>
                <a:ext uri="{FF2B5EF4-FFF2-40B4-BE49-F238E27FC236}">
                  <a16:creationId xmlns:a16="http://schemas.microsoft.com/office/drawing/2014/main" id="{829E0DF0-7E29-4B3E-994B-B698EDBC8FCC}"/>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4" name="Straight Connector 3">
              <a:extLst>
                <a:ext uri="{FF2B5EF4-FFF2-40B4-BE49-F238E27FC236}">
                  <a16:creationId xmlns:a16="http://schemas.microsoft.com/office/drawing/2014/main" id="{A2789DDD-5D82-4ACC-8910-852C53618137}"/>
                </a:ext>
              </a:extLst>
            </p:cNvPr>
            <p:cNvCxnSpPr>
              <a:cxnSpLocks/>
              <a:stCxn id="8"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DA08293-2D12-41E3-AA71-6F2010D62846}"/>
                </a:ext>
              </a:extLst>
            </p:cNvPr>
            <p:cNvCxnSpPr>
              <a:cxnSpLocks/>
              <a:endCxn id="189"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863EE4F2-5A3E-47B9-B5F6-491720F091D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ket 188">
              <a:extLst>
                <a:ext uri="{FF2B5EF4-FFF2-40B4-BE49-F238E27FC236}">
                  <a16:creationId xmlns:a16="http://schemas.microsoft.com/office/drawing/2014/main" id="{B1058704-C53E-4EA9-B97E-C60623E7FC49}"/>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2D0B15D9-4631-44D4-8CB2-46A1BD535934}"/>
              </a:ext>
            </a:extLst>
          </p:cNvPr>
          <p:cNvGrpSpPr/>
          <p:nvPr/>
        </p:nvGrpSpPr>
        <p:grpSpPr>
          <a:xfrm>
            <a:off x="1927962" y="2622591"/>
            <a:ext cx="4575484" cy="2107951"/>
            <a:chOff x="-55735" y="2129164"/>
            <a:chExt cx="4575484" cy="2107951"/>
          </a:xfrm>
        </p:grpSpPr>
        <p:sp>
          <p:nvSpPr>
            <p:cNvPr id="180" name="Arrow: Right 179">
              <a:extLst>
                <a:ext uri="{FF2B5EF4-FFF2-40B4-BE49-F238E27FC236}">
                  <a16:creationId xmlns:a16="http://schemas.microsoft.com/office/drawing/2014/main" id="{99883098-16AF-4B4A-98E8-65E9660E8915}"/>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F2008A87-254D-4968-BB97-A8FDB472B10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183" name="Group 182">
            <a:extLst>
              <a:ext uri="{FF2B5EF4-FFF2-40B4-BE49-F238E27FC236}">
                <a16:creationId xmlns:a16="http://schemas.microsoft.com/office/drawing/2014/main" id="{58BD63F8-0701-42AD-BBEC-8F17FEE44C3E}"/>
              </a:ext>
            </a:extLst>
          </p:cNvPr>
          <p:cNvGrpSpPr/>
          <p:nvPr/>
        </p:nvGrpSpPr>
        <p:grpSpPr>
          <a:xfrm>
            <a:off x="3858508" y="2281960"/>
            <a:ext cx="4575484" cy="1558708"/>
            <a:chOff x="-55735" y="2129164"/>
            <a:chExt cx="4575484" cy="1558708"/>
          </a:xfrm>
        </p:grpSpPr>
        <p:sp>
          <p:nvSpPr>
            <p:cNvPr id="186" name="Arrow: Right 185">
              <a:extLst>
                <a:ext uri="{FF2B5EF4-FFF2-40B4-BE49-F238E27FC236}">
                  <a16:creationId xmlns:a16="http://schemas.microsoft.com/office/drawing/2014/main" id="{70CECC41-A1D9-4093-99FC-B12C18DEDDE3}"/>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extBox 186">
              <a:extLst>
                <a:ext uri="{FF2B5EF4-FFF2-40B4-BE49-F238E27FC236}">
                  <a16:creationId xmlns:a16="http://schemas.microsoft.com/office/drawing/2014/main" id="{61FB5B9D-5E14-4578-94CA-DA87E52D4A48}"/>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sp>
        <p:nvSpPr>
          <p:cNvPr id="188" name="TextBox 187">
            <a:extLst>
              <a:ext uri="{FF2B5EF4-FFF2-40B4-BE49-F238E27FC236}">
                <a16:creationId xmlns:a16="http://schemas.microsoft.com/office/drawing/2014/main" id="{0013C21C-14AC-4401-A24D-BEA128AF14CF}"/>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90" name="Straight Connector 189">
            <a:extLst>
              <a:ext uri="{FF2B5EF4-FFF2-40B4-BE49-F238E27FC236}">
                <a16:creationId xmlns:a16="http://schemas.microsoft.com/office/drawing/2014/main" id="{F31A6BFE-1463-4992-812A-C892EEECCB1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556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9"/>
                                        </p:tgtEl>
                                      </p:cBhvr>
                                    </p:animEffect>
                                    <p:set>
                                      <p:cBhvr>
                                        <p:cTn id="12" dur="1" fill="hold">
                                          <p:stCondLst>
                                            <p:cond delay="499"/>
                                          </p:stCondLst>
                                        </p:cTn>
                                        <p:tgtEl>
                                          <p:spTgt spid="17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p:cTn id="18" dur="500"/>
                                        <p:tgtEl>
                                          <p:spTgt spid="183"/>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F9637EFD-99DD-46C5-A378-CCFA2224BE05}"/>
              </a:ext>
            </a:extLst>
          </p:cNvPr>
          <p:cNvGrpSpPr/>
          <p:nvPr/>
        </p:nvGrpSpPr>
        <p:grpSpPr>
          <a:xfrm>
            <a:off x="4909221" y="4507333"/>
            <a:ext cx="7216490" cy="2349802"/>
            <a:chOff x="4909221" y="4507333"/>
            <a:chExt cx="7216490" cy="2349802"/>
          </a:xfrm>
        </p:grpSpPr>
        <p:cxnSp>
          <p:nvCxnSpPr>
            <p:cNvPr id="182" name="Straight Connector 181">
              <a:extLst>
                <a:ext uri="{FF2B5EF4-FFF2-40B4-BE49-F238E27FC236}">
                  <a16:creationId xmlns:a16="http://schemas.microsoft.com/office/drawing/2014/main" id="{19788C0F-ABD4-4C49-A18F-D3FC3AC2CE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3" name="Group 182">
              <a:extLst>
                <a:ext uri="{FF2B5EF4-FFF2-40B4-BE49-F238E27FC236}">
                  <a16:creationId xmlns:a16="http://schemas.microsoft.com/office/drawing/2014/main" id="{7DC6C665-D35F-442D-8F7C-90E5BFBE0E19}"/>
                </a:ext>
              </a:extLst>
            </p:cNvPr>
            <p:cNvGrpSpPr/>
            <p:nvPr/>
          </p:nvGrpSpPr>
          <p:grpSpPr>
            <a:xfrm>
              <a:off x="6064810" y="5877836"/>
              <a:ext cx="5968726" cy="533400"/>
              <a:chOff x="822435" y="1524000"/>
              <a:chExt cx="7690945" cy="533400"/>
            </a:xfrm>
          </p:grpSpPr>
          <p:sp>
            <p:nvSpPr>
              <p:cNvPr id="222" name="Rectangle 221">
                <a:extLst>
                  <a:ext uri="{FF2B5EF4-FFF2-40B4-BE49-F238E27FC236}">
                    <a16:creationId xmlns:a16="http://schemas.microsoft.com/office/drawing/2014/main" id="{CD5C1141-F043-4205-9B72-1927E465E7E7}"/>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23" name="Rectangle 222">
                <a:extLst>
                  <a:ext uri="{FF2B5EF4-FFF2-40B4-BE49-F238E27FC236}">
                    <a16:creationId xmlns:a16="http://schemas.microsoft.com/office/drawing/2014/main" id="{85C0C552-817D-4602-AB1B-423FBD773E5B}"/>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84" name="TextBox 183">
              <a:extLst>
                <a:ext uri="{FF2B5EF4-FFF2-40B4-BE49-F238E27FC236}">
                  <a16:creationId xmlns:a16="http://schemas.microsoft.com/office/drawing/2014/main" id="{BCCB29B4-D570-4CDF-BEF8-4E13F9360F93}"/>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89" name="TextBox 188">
              <a:extLst>
                <a:ext uri="{FF2B5EF4-FFF2-40B4-BE49-F238E27FC236}">
                  <a16:creationId xmlns:a16="http://schemas.microsoft.com/office/drawing/2014/main" id="{B1685BEB-8C2A-4FDB-857F-612B7C23AE75}"/>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90" name="TextBox 189">
              <a:extLst>
                <a:ext uri="{FF2B5EF4-FFF2-40B4-BE49-F238E27FC236}">
                  <a16:creationId xmlns:a16="http://schemas.microsoft.com/office/drawing/2014/main" id="{B5F66C66-C6B3-4243-A034-1760D798C31B}"/>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91" name="TextBox 190">
              <a:extLst>
                <a:ext uri="{FF2B5EF4-FFF2-40B4-BE49-F238E27FC236}">
                  <a16:creationId xmlns:a16="http://schemas.microsoft.com/office/drawing/2014/main" id="{43E830BF-D6CA-4B45-AFAA-97A2F7C5C72D}"/>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3" name="TextBox 192">
              <a:extLst>
                <a:ext uri="{FF2B5EF4-FFF2-40B4-BE49-F238E27FC236}">
                  <a16:creationId xmlns:a16="http://schemas.microsoft.com/office/drawing/2014/main" id="{2F2DB097-E015-417E-8963-D8EB6EF1EBB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4" name="TextBox 193">
              <a:extLst>
                <a:ext uri="{FF2B5EF4-FFF2-40B4-BE49-F238E27FC236}">
                  <a16:creationId xmlns:a16="http://schemas.microsoft.com/office/drawing/2014/main" id="{8B679868-520F-4C08-88C7-E7AFCE373FC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8" name="TextBox 197">
              <a:extLst>
                <a:ext uri="{FF2B5EF4-FFF2-40B4-BE49-F238E27FC236}">
                  <a16:creationId xmlns:a16="http://schemas.microsoft.com/office/drawing/2014/main" id="{95693F62-9806-448B-AB64-C63534EA43C7}"/>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99" name="TextBox 198">
              <a:extLst>
                <a:ext uri="{FF2B5EF4-FFF2-40B4-BE49-F238E27FC236}">
                  <a16:creationId xmlns:a16="http://schemas.microsoft.com/office/drawing/2014/main" id="{E663B0E1-0AB3-44F0-B51F-E23DA2F6B99F}"/>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217" name="TextBox 216">
              <a:extLst>
                <a:ext uri="{FF2B5EF4-FFF2-40B4-BE49-F238E27FC236}">
                  <a16:creationId xmlns:a16="http://schemas.microsoft.com/office/drawing/2014/main" id="{F05DC5B4-7070-488A-8906-D1B134A9F1F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218" name="Straight Connector 217">
              <a:extLst>
                <a:ext uri="{FF2B5EF4-FFF2-40B4-BE49-F238E27FC236}">
                  <a16:creationId xmlns:a16="http://schemas.microsoft.com/office/drawing/2014/main" id="{F7E4A99F-F313-4392-A91B-7620F7C8CFE2}"/>
                </a:ext>
              </a:extLst>
            </p:cNvPr>
            <p:cNvCxnSpPr>
              <a:cxnSpLocks/>
              <a:stCxn id="220"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53CBB0C-262F-4FFF-9818-E2C76B5DE3F6}"/>
                </a:ext>
              </a:extLst>
            </p:cNvPr>
            <p:cNvCxnSpPr>
              <a:cxnSpLocks/>
              <a:endCxn id="221"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Left Bracket 219">
              <a:extLst>
                <a:ext uri="{FF2B5EF4-FFF2-40B4-BE49-F238E27FC236}">
                  <a16:creationId xmlns:a16="http://schemas.microsoft.com/office/drawing/2014/main" id="{1446B2FB-E33A-449F-89BE-3B94CC31BAAA}"/>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Left Bracket 220">
              <a:extLst>
                <a:ext uri="{FF2B5EF4-FFF2-40B4-BE49-F238E27FC236}">
                  <a16:creationId xmlns:a16="http://schemas.microsoft.com/office/drawing/2014/main" id="{A49245DC-9F38-4CCD-8A98-C0C290F6E2C7}"/>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EAAA407C-2F71-462F-96A1-9183F30545E2}"/>
              </a:ext>
            </a:extLst>
          </p:cNvPr>
          <p:cNvGrpSpPr/>
          <p:nvPr/>
        </p:nvGrpSpPr>
        <p:grpSpPr>
          <a:xfrm>
            <a:off x="3858508" y="2281960"/>
            <a:ext cx="4575484" cy="1558708"/>
            <a:chOff x="-55735" y="2129164"/>
            <a:chExt cx="4575484" cy="1558708"/>
          </a:xfrm>
        </p:grpSpPr>
        <p:sp>
          <p:nvSpPr>
            <p:cNvPr id="228" name="Arrow: Right 227">
              <a:extLst>
                <a:ext uri="{FF2B5EF4-FFF2-40B4-BE49-F238E27FC236}">
                  <a16:creationId xmlns:a16="http://schemas.microsoft.com/office/drawing/2014/main" id="{D3EDE3E7-A0B9-40EB-AFD3-463EDE523BB2}"/>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a:extLst>
                <a:ext uri="{FF2B5EF4-FFF2-40B4-BE49-F238E27FC236}">
                  <a16:creationId xmlns:a16="http://schemas.microsoft.com/office/drawing/2014/main" id="{96D95879-6B45-4DB3-9682-D8D08166BF7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spTree>
    <p:extLst>
      <p:ext uri="{BB962C8B-B14F-4D97-AF65-F5344CB8AC3E}">
        <p14:creationId xmlns:p14="http://schemas.microsoft.com/office/powerpoint/2010/main" val="16557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7"/>
                                        </p:tgtEl>
                                      </p:cBhvr>
                                    </p:animEffect>
                                    <p:set>
                                      <p:cBhvr>
                                        <p:cTn id="10" dur="1" fill="hold">
                                          <p:stCondLst>
                                            <p:cond delay="499"/>
                                          </p:stCondLst>
                                        </p:cTn>
                                        <p:tgtEl>
                                          <p:spTgt spid="22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grpSp>
        <p:nvGrpSpPr>
          <p:cNvPr id="99" name="Group 98">
            <a:extLst>
              <a:ext uri="{FF2B5EF4-FFF2-40B4-BE49-F238E27FC236}">
                <a16:creationId xmlns:a16="http://schemas.microsoft.com/office/drawing/2014/main" id="{CE83004B-4C11-43BD-B68B-B959EF21B209}"/>
              </a:ext>
            </a:extLst>
          </p:cNvPr>
          <p:cNvGrpSpPr/>
          <p:nvPr/>
        </p:nvGrpSpPr>
        <p:grpSpPr>
          <a:xfrm>
            <a:off x="4909221" y="4507333"/>
            <a:ext cx="7216490" cy="2349802"/>
            <a:chOff x="4909221" y="4507333"/>
            <a:chExt cx="7216490" cy="2349802"/>
          </a:xfrm>
        </p:grpSpPr>
        <p:cxnSp>
          <p:nvCxnSpPr>
            <p:cNvPr id="100" name="Straight Connector 99">
              <a:extLst>
                <a:ext uri="{FF2B5EF4-FFF2-40B4-BE49-F238E27FC236}">
                  <a16:creationId xmlns:a16="http://schemas.microsoft.com/office/drawing/2014/main" id="{1D3A51BA-BCED-4AA4-979E-62CBA428B826}"/>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1" name="Group 100">
              <a:extLst>
                <a:ext uri="{FF2B5EF4-FFF2-40B4-BE49-F238E27FC236}">
                  <a16:creationId xmlns:a16="http://schemas.microsoft.com/office/drawing/2014/main" id="{632941C7-DB26-4D91-8709-60BB0DFC37DB}"/>
                </a:ext>
              </a:extLst>
            </p:cNvPr>
            <p:cNvGrpSpPr/>
            <p:nvPr/>
          </p:nvGrpSpPr>
          <p:grpSpPr>
            <a:xfrm>
              <a:off x="6064810" y="5877836"/>
              <a:ext cx="5968726" cy="533400"/>
              <a:chOff x="822435" y="1524000"/>
              <a:chExt cx="7690945" cy="533400"/>
            </a:xfrm>
          </p:grpSpPr>
          <p:sp>
            <p:nvSpPr>
              <p:cNvPr id="117" name="Rectangle 116">
                <a:extLst>
                  <a:ext uri="{FF2B5EF4-FFF2-40B4-BE49-F238E27FC236}">
                    <a16:creationId xmlns:a16="http://schemas.microsoft.com/office/drawing/2014/main" id="{D72BAFBD-C6C8-43F7-8B86-B9DB1C211CA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18" name="Rectangle 117">
                <a:extLst>
                  <a:ext uri="{FF2B5EF4-FFF2-40B4-BE49-F238E27FC236}">
                    <a16:creationId xmlns:a16="http://schemas.microsoft.com/office/drawing/2014/main" id="{3DA5B8E3-22B6-4242-A339-8D809B1044C7}"/>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02" name="TextBox 101">
              <a:extLst>
                <a:ext uri="{FF2B5EF4-FFF2-40B4-BE49-F238E27FC236}">
                  <a16:creationId xmlns:a16="http://schemas.microsoft.com/office/drawing/2014/main" id="{9B3C3247-FB8A-457B-9A87-3B969BF00480}"/>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03" name="TextBox 102">
              <a:extLst>
                <a:ext uri="{FF2B5EF4-FFF2-40B4-BE49-F238E27FC236}">
                  <a16:creationId xmlns:a16="http://schemas.microsoft.com/office/drawing/2014/main" id="{846C40E6-C8D2-4BA9-BD7E-E3AE88586AF8}"/>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04" name="TextBox 103">
              <a:extLst>
                <a:ext uri="{FF2B5EF4-FFF2-40B4-BE49-F238E27FC236}">
                  <a16:creationId xmlns:a16="http://schemas.microsoft.com/office/drawing/2014/main" id="{9AABD7B7-75CD-4A6A-B962-2073DFC4A076}"/>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05" name="TextBox 104">
              <a:extLst>
                <a:ext uri="{FF2B5EF4-FFF2-40B4-BE49-F238E27FC236}">
                  <a16:creationId xmlns:a16="http://schemas.microsoft.com/office/drawing/2014/main" id="{BF8F175B-A75F-409D-8055-957CB6522A1F}"/>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06" name="TextBox 105">
              <a:extLst>
                <a:ext uri="{FF2B5EF4-FFF2-40B4-BE49-F238E27FC236}">
                  <a16:creationId xmlns:a16="http://schemas.microsoft.com/office/drawing/2014/main" id="{22D18F3B-CFD0-4F31-9EB7-DF0BE898DDF4}"/>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07" name="TextBox 106">
              <a:extLst>
                <a:ext uri="{FF2B5EF4-FFF2-40B4-BE49-F238E27FC236}">
                  <a16:creationId xmlns:a16="http://schemas.microsoft.com/office/drawing/2014/main" id="{FC37E94E-49B8-45F6-BC6A-34F130BCEABE}"/>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08" name="TextBox 107">
              <a:extLst>
                <a:ext uri="{FF2B5EF4-FFF2-40B4-BE49-F238E27FC236}">
                  <a16:creationId xmlns:a16="http://schemas.microsoft.com/office/drawing/2014/main" id="{856367C7-ABAF-448E-A8BE-720AC869B19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PT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09" name="TextBox 108">
              <a:extLst>
                <a:ext uri="{FF2B5EF4-FFF2-40B4-BE49-F238E27FC236}">
                  <a16:creationId xmlns:a16="http://schemas.microsoft.com/office/drawing/2014/main" id="{61F0648A-C2B3-4CC1-8F29-3F675A48AE46}"/>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PDE</a:t>
              </a:r>
              <a:endParaRPr lang="en-US" sz="2400" b="1" dirty="0">
                <a:latin typeface="+mj-lt"/>
              </a:endParaRPr>
            </a:p>
          </p:txBody>
        </p:sp>
        <p:sp>
          <p:nvSpPr>
            <p:cNvPr id="110" name="TextBox 109">
              <a:extLst>
                <a:ext uri="{FF2B5EF4-FFF2-40B4-BE49-F238E27FC236}">
                  <a16:creationId xmlns:a16="http://schemas.microsoft.com/office/drawing/2014/main" id="{BDB8F03A-9CA6-40E5-BF45-2EF10C38DF21}"/>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11" name="Straight Connector 110">
              <a:extLst>
                <a:ext uri="{FF2B5EF4-FFF2-40B4-BE49-F238E27FC236}">
                  <a16:creationId xmlns:a16="http://schemas.microsoft.com/office/drawing/2014/main" id="{D556D967-CD35-42BC-A76D-479F267A4329}"/>
                </a:ext>
              </a:extLst>
            </p:cNvPr>
            <p:cNvCxnSpPr>
              <a:cxnSpLocks/>
              <a:stCxn id="115"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99926D3-50F7-4AC3-827F-A848592687C4}"/>
                </a:ext>
              </a:extLst>
            </p:cNvPr>
            <p:cNvCxnSpPr>
              <a:cxnSpLocks/>
              <a:endCxn id="116"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eft Bracket 114">
              <a:extLst>
                <a:ext uri="{FF2B5EF4-FFF2-40B4-BE49-F238E27FC236}">
                  <a16:creationId xmlns:a16="http://schemas.microsoft.com/office/drawing/2014/main" id="{08E2D85E-231A-4653-B9EA-6D75E41D8DB8}"/>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ket 115">
              <a:extLst>
                <a:ext uri="{FF2B5EF4-FFF2-40B4-BE49-F238E27FC236}">
                  <a16:creationId xmlns:a16="http://schemas.microsoft.com/office/drawing/2014/main" id="{DD8C373C-69EA-4724-BD78-9B31ECC17D5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948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0"/>
                                        </p:tgtEl>
                                      </p:cBhvr>
                                    </p:animEffect>
                                    <p:set>
                                      <p:cBhvr>
                                        <p:cTn id="7" dur="1" fill="hold">
                                          <p:stCondLst>
                                            <p:cond delay="499"/>
                                          </p:stCondLst>
                                        </p:cTn>
                                        <p:tgtEl>
                                          <p:spTgt spid="2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27D4EE3F-B987-4952-8414-03FD6836B4FE}"/>
              </a:ext>
            </a:extLst>
          </p:cNvPr>
          <p:cNvGrpSpPr/>
          <p:nvPr/>
        </p:nvGrpSpPr>
        <p:grpSpPr>
          <a:xfrm>
            <a:off x="7579211" y="3951187"/>
            <a:ext cx="4454325" cy="1542538"/>
            <a:chOff x="-55735" y="1540733"/>
            <a:chExt cx="4454325" cy="1542538"/>
          </a:xfrm>
        </p:grpSpPr>
        <p:sp>
          <p:nvSpPr>
            <p:cNvPr id="182" name="Arrow: Right 181">
              <a:extLst>
                <a:ext uri="{FF2B5EF4-FFF2-40B4-BE49-F238E27FC236}">
                  <a16:creationId xmlns:a16="http://schemas.microsoft.com/office/drawing/2014/main" id="{AAD563EA-C664-4A38-8C40-DC3A7A27F457}"/>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20789EC1-EC48-4987-AEEC-B74D28C6AB4B}"/>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PT has 512 8-byte entries</a:t>
              </a:r>
            </a:p>
          </p:txBody>
        </p:sp>
      </p:gr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882A6D-7541-4C31-9218-8D053283247E}"/>
              </a:ext>
            </a:extLst>
          </p:cNvPr>
          <p:cNvPicPr>
            <a:picLocks noChangeAspect="1"/>
          </p:cNvPicPr>
          <p:nvPr/>
        </p:nvPicPr>
        <p:blipFill>
          <a:blip r:embed="rId2"/>
          <a:stretch>
            <a:fillRect/>
          </a:stretch>
        </p:blipFill>
        <p:spPr>
          <a:xfrm>
            <a:off x="431074" y="162013"/>
            <a:ext cx="5769073" cy="6526170"/>
          </a:xfrm>
          <a:prstGeom prst="rect">
            <a:avLst/>
          </a:prstGeom>
        </p:spPr>
      </p:pic>
      <p:sp>
        <p:nvSpPr>
          <p:cNvPr id="2" name="Title 1">
            <a:extLst>
              <a:ext uri="{FF2B5EF4-FFF2-40B4-BE49-F238E27FC236}">
                <a16:creationId xmlns:a16="http://schemas.microsoft.com/office/drawing/2014/main" id="{E8C240EF-E64A-4875-B378-0072E720346C}"/>
              </a:ext>
            </a:extLst>
          </p:cNvPr>
          <p:cNvSpPr>
            <a:spLocks noGrp="1"/>
          </p:cNvSpPr>
          <p:nvPr>
            <p:ph type="title"/>
          </p:nvPr>
        </p:nvSpPr>
        <p:spPr>
          <a:xfrm>
            <a:off x="6081116" y="25489"/>
            <a:ext cx="5769073" cy="933992"/>
          </a:xfrm>
        </p:spPr>
        <p:txBody>
          <a:bodyPr/>
          <a:lstStyle/>
          <a:p>
            <a:r>
              <a:rPr lang="en-US" dirty="0"/>
              <a:t>Why so many levels?</a:t>
            </a:r>
          </a:p>
        </p:txBody>
      </p:sp>
      <p:sp>
        <p:nvSpPr>
          <p:cNvPr id="3" name="Content Placeholder 2">
            <a:extLst>
              <a:ext uri="{FF2B5EF4-FFF2-40B4-BE49-F238E27FC236}">
                <a16:creationId xmlns:a16="http://schemas.microsoft.com/office/drawing/2014/main" id="{5BCC61EF-14CA-4E48-9BEF-17C41BA2EACC}"/>
              </a:ext>
            </a:extLst>
          </p:cNvPr>
          <p:cNvSpPr>
            <a:spLocks noGrp="1"/>
          </p:cNvSpPr>
          <p:nvPr>
            <p:ph idx="1"/>
          </p:nvPr>
        </p:nvSpPr>
        <p:spPr>
          <a:xfrm>
            <a:off x="6081116" y="875213"/>
            <a:ext cx="5923650" cy="5820774"/>
          </a:xfrm>
        </p:spPr>
        <p:txBody>
          <a:bodyPr>
            <a:normAutofit/>
          </a:bodyPr>
          <a:lstStyle/>
          <a:p>
            <a:r>
              <a:rPr lang="en-US" dirty="0"/>
              <a:t>Virtual address spaces are sparse!</a:t>
            </a:r>
          </a:p>
          <a:p>
            <a:pPr lvl="1"/>
            <a:r>
              <a:rPr lang="en-US" sz="2800" dirty="0"/>
              <a:t>Ex: Most processes don’t have gigabytes of code</a:t>
            </a:r>
          </a:p>
          <a:p>
            <a:pPr lvl="1"/>
            <a:r>
              <a:rPr lang="en-US" sz="2800" dirty="0"/>
              <a:t>Ex: Most processes don’t have gigabytes of stack frames</a:t>
            </a:r>
          </a:p>
          <a:p>
            <a:r>
              <a:rPr lang="en-US" dirty="0"/>
              <a:t>Multi-level tables: only materialize entries for live parts of address space</a:t>
            </a:r>
          </a:p>
          <a:p>
            <a:pPr lvl="1"/>
            <a:r>
              <a:rPr lang="en-US" sz="2800" dirty="0"/>
              <a:t>Ex: A single PML4E covers 512 GB</a:t>
            </a:r>
          </a:p>
          <a:p>
            <a:pPr lvl="1"/>
            <a:r>
              <a:rPr lang="en-US" sz="2800" dirty="0"/>
              <a:t>If none of those addresses are in use, just set the PML4E.present bit to 0!</a:t>
            </a:r>
          </a:p>
          <a:p>
            <a:pPr lvl="1"/>
            <a:r>
              <a:rPr lang="en-US" sz="2800" dirty="0"/>
              <a:t>Don’t need to create PDPT/PD/PT tables for the subtree</a:t>
            </a:r>
          </a:p>
        </p:txBody>
      </p:sp>
      <p:grpSp>
        <p:nvGrpSpPr>
          <p:cNvPr id="43" name="Group 42">
            <a:extLst>
              <a:ext uri="{FF2B5EF4-FFF2-40B4-BE49-F238E27FC236}">
                <a16:creationId xmlns:a16="http://schemas.microsoft.com/office/drawing/2014/main" id="{166A20D2-0403-4EED-B6E5-DFFFCC0377B8}"/>
              </a:ext>
            </a:extLst>
          </p:cNvPr>
          <p:cNvGrpSpPr/>
          <p:nvPr/>
        </p:nvGrpSpPr>
        <p:grpSpPr>
          <a:xfrm>
            <a:off x="4978085" y="4370100"/>
            <a:ext cx="7282779" cy="2492318"/>
            <a:chOff x="4909221" y="4389121"/>
            <a:chExt cx="7282779" cy="2492318"/>
          </a:xfrm>
        </p:grpSpPr>
        <p:sp>
          <p:nvSpPr>
            <p:cNvPr id="44" name="Rectangle 43">
              <a:extLst>
                <a:ext uri="{FF2B5EF4-FFF2-40B4-BE49-F238E27FC236}">
                  <a16:creationId xmlns:a16="http://schemas.microsoft.com/office/drawing/2014/main" id="{10555878-48F5-4675-92C9-16D3BD24C576}"/>
                </a:ext>
              </a:extLst>
            </p:cNvPr>
            <p:cNvSpPr/>
            <p:nvPr/>
          </p:nvSpPr>
          <p:spPr>
            <a:xfrm>
              <a:off x="4909221" y="4389121"/>
              <a:ext cx="7282779" cy="2492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5853096-EDAE-46DD-A9CB-DEC0D55BA484}"/>
                </a:ext>
              </a:extLst>
            </p:cNvPr>
            <p:cNvGrpSpPr/>
            <p:nvPr/>
          </p:nvGrpSpPr>
          <p:grpSpPr>
            <a:xfrm>
              <a:off x="4909221" y="4507333"/>
              <a:ext cx="7216490" cy="2349802"/>
              <a:chOff x="4909221" y="4507333"/>
              <a:chExt cx="7216490" cy="2349802"/>
            </a:xfrm>
          </p:grpSpPr>
          <p:cxnSp>
            <p:nvCxnSpPr>
              <p:cNvPr id="46" name="Straight Connector 45">
                <a:extLst>
                  <a:ext uri="{FF2B5EF4-FFF2-40B4-BE49-F238E27FC236}">
                    <a16:creationId xmlns:a16="http://schemas.microsoft.com/office/drawing/2014/main" id="{00E7B126-7167-4617-8F06-014CA625ACC2}"/>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7" name="Group 46">
                <a:extLst>
                  <a:ext uri="{FF2B5EF4-FFF2-40B4-BE49-F238E27FC236}">
                    <a16:creationId xmlns:a16="http://schemas.microsoft.com/office/drawing/2014/main" id="{98157346-6154-460D-8C29-86EB6239D645}"/>
                  </a:ext>
                </a:extLst>
              </p:cNvPr>
              <p:cNvGrpSpPr/>
              <p:nvPr/>
            </p:nvGrpSpPr>
            <p:grpSpPr>
              <a:xfrm>
                <a:off x="6064810" y="5877836"/>
                <a:ext cx="5968726" cy="533400"/>
                <a:chOff x="822435" y="1524000"/>
                <a:chExt cx="7690945" cy="533400"/>
              </a:xfrm>
            </p:grpSpPr>
            <p:sp>
              <p:nvSpPr>
                <p:cNvPr id="61" name="Rectangle 60">
                  <a:extLst>
                    <a:ext uri="{FF2B5EF4-FFF2-40B4-BE49-F238E27FC236}">
                      <a16:creationId xmlns:a16="http://schemas.microsoft.com/office/drawing/2014/main" id="{AB797218-3387-42B2-9F99-61EFE500D018}"/>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62" name="Rectangle 61">
                  <a:extLst>
                    <a:ext uri="{FF2B5EF4-FFF2-40B4-BE49-F238E27FC236}">
                      <a16:creationId xmlns:a16="http://schemas.microsoft.com/office/drawing/2014/main" id="{949063CA-BDA8-48E4-875E-70C8060FCF58}"/>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48" name="TextBox 47">
                <a:extLst>
                  <a:ext uri="{FF2B5EF4-FFF2-40B4-BE49-F238E27FC236}">
                    <a16:creationId xmlns:a16="http://schemas.microsoft.com/office/drawing/2014/main" id="{2E8A8FBC-DA15-499A-A66A-AC2F6D0916BA}"/>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49" name="TextBox 48">
                <a:extLst>
                  <a:ext uri="{FF2B5EF4-FFF2-40B4-BE49-F238E27FC236}">
                    <a16:creationId xmlns:a16="http://schemas.microsoft.com/office/drawing/2014/main" id="{EB3EA78A-9C37-4B21-9D82-7CFF60CA75B4}"/>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50" name="TextBox 49">
                <a:extLst>
                  <a:ext uri="{FF2B5EF4-FFF2-40B4-BE49-F238E27FC236}">
                    <a16:creationId xmlns:a16="http://schemas.microsoft.com/office/drawing/2014/main" id="{267C9C8D-51F0-42A0-961A-E983D670A0F2}"/>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51" name="TextBox 50">
                <a:extLst>
                  <a:ext uri="{FF2B5EF4-FFF2-40B4-BE49-F238E27FC236}">
                    <a16:creationId xmlns:a16="http://schemas.microsoft.com/office/drawing/2014/main" id="{A39EEAF1-5284-4123-A42B-BCF4DED7DA4A}"/>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52" name="TextBox 51">
                <a:extLst>
                  <a:ext uri="{FF2B5EF4-FFF2-40B4-BE49-F238E27FC236}">
                    <a16:creationId xmlns:a16="http://schemas.microsoft.com/office/drawing/2014/main" id="{04801736-3CBB-4325-B609-E3AAADCB88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53" name="TextBox 52">
                <a:extLst>
                  <a:ext uri="{FF2B5EF4-FFF2-40B4-BE49-F238E27FC236}">
                    <a16:creationId xmlns:a16="http://schemas.microsoft.com/office/drawing/2014/main" id="{33E692EA-D1FC-4161-B679-6601FE3A3BF7}"/>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54" name="TextBox 53">
                <a:extLst>
                  <a:ext uri="{FF2B5EF4-FFF2-40B4-BE49-F238E27FC236}">
                    <a16:creationId xmlns:a16="http://schemas.microsoft.com/office/drawing/2014/main" id="{CC34B231-15EB-4F8A-BA4D-1D28FF0B323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55" name="TextBox 54">
                <a:extLst>
                  <a:ext uri="{FF2B5EF4-FFF2-40B4-BE49-F238E27FC236}">
                    <a16:creationId xmlns:a16="http://schemas.microsoft.com/office/drawing/2014/main" id="{4BF2D818-43FE-4281-9185-F748318CF4D1}"/>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56" name="TextBox 55">
                <a:extLst>
                  <a:ext uri="{FF2B5EF4-FFF2-40B4-BE49-F238E27FC236}">
                    <a16:creationId xmlns:a16="http://schemas.microsoft.com/office/drawing/2014/main" id="{0FF4B29D-08D4-4E82-855B-BA51BCBA9BBA}"/>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57" name="Straight Connector 56">
                <a:extLst>
                  <a:ext uri="{FF2B5EF4-FFF2-40B4-BE49-F238E27FC236}">
                    <a16:creationId xmlns:a16="http://schemas.microsoft.com/office/drawing/2014/main" id="{BC897542-CE77-4089-8EE9-9047B3A28E29}"/>
                  </a:ext>
                </a:extLst>
              </p:cNvPr>
              <p:cNvCxnSpPr>
                <a:cxnSpLocks/>
                <a:stCxn id="59"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2BB7D00-1344-4748-96B8-F5E77CBD01F2}"/>
                  </a:ext>
                </a:extLst>
              </p:cNvPr>
              <p:cNvCxnSpPr>
                <a:cxnSpLocks/>
                <a:endCxn id="60"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eft Bracket 58">
                <a:extLst>
                  <a:ext uri="{FF2B5EF4-FFF2-40B4-BE49-F238E27FC236}">
                    <a16:creationId xmlns:a16="http://schemas.microsoft.com/office/drawing/2014/main" id="{2256438B-5759-4A44-B489-D1969EAECD6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ket 59">
                <a:extLst>
                  <a:ext uri="{FF2B5EF4-FFF2-40B4-BE49-F238E27FC236}">
                    <a16:creationId xmlns:a16="http://schemas.microsoft.com/office/drawing/2014/main" id="{3F2F9F11-E9F8-4C73-A174-8EE9D7ABDBC3}"/>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2BF6CC75-3B8C-4247-BE05-57C7FC9D607B}"/>
              </a:ext>
            </a:extLst>
          </p:cNvPr>
          <p:cNvGrpSpPr/>
          <p:nvPr/>
        </p:nvGrpSpPr>
        <p:grpSpPr>
          <a:xfrm>
            <a:off x="4976670" y="3758485"/>
            <a:ext cx="7532837" cy="3102571"/>
            <a:chOff x="4909221" y="3778868"/>
            <a:chExt cx="7532837" cy="3102571"/>
          </a:xfrm>
        </p:grpSpPr>
        <p:sp>
          <p:nvSpPr>
            <p:cNvPr id="64" name="Rectangle 63">
              <a:extLst>
                <a:ext uri="{FF2B5EF4-FFF2-40B4-BE49-F238E27FC236}">
                  <a16:creationId xmlns:a16="http://schemas.microsoft.com/office/drawing/2014/main" id="{373E41B4-7AA7-40DC-996B-D60973D5C134}"/>
                </a:ext>
              </a:extLst>
            </p:cNvPr>
            <p:cNvSpPr/>
            <p:nvPr/>
          </p:nvSpPr>
          <p:spPr>
            <a:xfrm>
              <a:off x="4909221" y="3778868"/>
              <a:ext cx="7282779" cy="3102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063D581-D080-400F-83D9-4FC4E0BBC6CE}"/>
                </a:ext>
              </a:extLst>
            </p:cNvPr>
            <p:cNvGrpSpPr/>
            <p:nvPr/>
          </p:nvGrpSpPr>
          <p:grpSpPr>
            <a:xfrm>
              <a:off x="5942453" y="3778868"/>
              <a:ext cx="6499605" cy="3083384"/>
              <a:chOff x="5942453" y="3778868"/>
              <a:chExt cx="6499605" cy="3083384"/>
            </a:xfrm>
          </p:grpSpPr>
          <p:cxnSp>
            <p:nvCxnSpPr>
              <p:cNvPr id="69" name="Straight Connector 68">
                <a:extLst>
                  <a:ext uri="{FF2B5EF4-FFF2-40B4-BE49-F238E27FC236}">
                    <a16:creationId xmlns:a16="http://schemas.microsoft.com/office/drawing/2014/main" id="{C2C79088-9C8D-43F5-A7D4-46042CA147DA}"/>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883C9E91-DA5D-4D12-8952-11CF6F812A6F}"/>
                  </a:ext>
                </a:extLst>
              </p:cNvPr>
              <p:cNvGrpSpPr/>
              <p:nvPr/>
            </p:nvGrpSpPr>
            <p:grpSpPr>
              <a:xfrm>
                <a:off x="5942453" y="3778868"/>
                <a:ext cx="6499605" cy="3083384"/>
                <a:chOff x="5942453" y="3778868"/>
                <a:chExt cx="6499605" cy="3083384"/>
              </a:xfrm>
            </p:grpSpPr>
            <p:cxnSp>
              <p:nvCxnSpPr>
                <p:cNvPr id="71" name="Straight Connector 70">
                  <a:extLst>
                    <a:ext uri="{FF2B5EF4-FFF2-40B4-BE49-F238E27FC236}">
                      <a16:creationId xmlns:a16="http://schemas.microsoft.com/office/drawing/2014/main" id="{3B1F1A6C-630C-40B4-BB3D-8F8628204264}"/>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6A88ED3-BE8E-4A0A-9CDA-023C61C7800E}"/>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3BF5341-E5FA-424A-AFAC-3D8084FA3916}"/>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4" name="Group 73">
                  <a:extLst>
                    <a:ext uri="{FF2B5EF4-FFF2-40B4-BE49-F238E27FC236}">
                      <a16:creationId xmlns:a16="http://schemas.microsoft.com/office/drawing/2014/main" id="{D7321A35-2058-48B3-8C2E-D3005A9E6009}"/>
                    </a:ext>
                  </a:extLst>
                </p:cNvPr>
                <p:cNvGrpSpPr/>
                <p:nvPr/>
              </p:nvGrpSpPr>
              <p:grpSpPr>
                <a:xfrm>
                  <a:off x="5942453" y="3778868"/>
                  <a:ext cx="6499605" cy="3083384"/>
                  <a:chOff x="5942453" y="3778868"/>
                  <a:chExt cx="6499605" cy="3083384"/>
                </a:xfrm>
              </p:grpSpPr>
              <p:grpSp>
                <p:nvGrpSpPr>
                  <p:cNvPr id="75" name="Group 74">
                    <a:extLst>
                      <a:ext uri="{FF2B5EF4-FFF2-40B4-BE49-F238E27FC236}">
                        <a16:creationId xmlns:a16="http://schemas.microsoft.com/office/drawing/2014/main" id="{143CAC07-CBDD-4784-8C73-3E74C9F9D49F}"/>
                      </a:ext>
                    </a:extLst>
                  </p:cNvPr>
                  <p:cNvGrpSpPr/>
                  <p:nvPr/>
                </p:nvGrpSpPr>
                <p:grpSpPr>
                  <a:xfrm>
                    <a:off x="6064810" y="5877836"/>
                    <a:ext cx="5968726" cy="533400"/>
                    <a:chOff x="822435" y="1524000"/>
                    <a:chExt cx="7690945" cy="533400"/>
                  </a:xfrm>
                </p:grpSpPr>
                <p:sp>
                  <p:nvSpPr>
                    <p:cNvPr id="95" name="Rectangle 94">
                      <a:extLst>
                        <a:ext uri="{FF2B5EF4-FFF2-40B4-BE49-F238E27FC236}">
                          <a16:creationId xmlns:a16="http://schemas.microsoft.com/office/drawing/2014/main" id="{264C1FCA-7CC7-4D12-AEC1-E3D068D09AEB}"/>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96" name="Rectangle 95">
                      <a:extLst>
                        <a:ext uri="{FF2B5EF4-FFF2-40B4-BE49-F238E27FC236}">
                          <a16:creationId xmlns:a16="http://schemas.microsoft.com/office/drawing/2014/main" id="{21C1C2F0-6EBC-4ED4-ACBC-FBE07D617754}"/>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76" name="TextBox 75">
                    <a:extLst>
                      <a:ext uri="{FF2B5EF4-FFF2-40B4-BE49-F238E27FC236}">
                        <a16:creationId xmlns:a16="http://schemas.microsoft.com/office/drawing/2014/main" id="{2824D564-117E-41D5-A1D9-EDC76E487461}"/>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77" name="TextBox 76">
                    <a:extLst>
                      <a:ext uri="{FF2B5EF4-FFF2-40B4-BE49-F238E27FC236}">
                        <a16:creationId xmlns:a16="http://schemas.microsoft.com/office/drawing/2014/main" id="{95515D93-EAA6-4A84-9C8E-85579BA42DC3}"/>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78" name="TextBox 77">
                    <a:extLst>
                      <a:ext uri="{FF2B5EF4-FFF2-40B4-BE49-F238E27FC236}">
                        <a16:creationId xmlns:a16="http://schemas.microsoft.com/office/drawing/2014/main" id="{3E9C3ED3-B770-4EEE-93C3-9EC9911574B7}"/>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79" name="TextBox 78">
                    <a:extLst>
                      <a:ext uri="{FF2B5EF4-FFF2-40B4-BE49-F238E27FC236}">
                        <a16:creationId xmlns:a16="http://schemas.microsoft.com/office/drawing/2014/main" id="{40C25376-75E0-43AD-9E33-FB5F54B8E6E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80" name="TextBox 79">
                    <a:extLst>
                      <a:ext uri="{FF2B5EF4-FFF2-40B4-BE49-F238E27FC236}">
                        <a16:creationId xmlns:a16="http://schemas.microsoft.com/office/drawing/2014/main" id="{16E064EF-4FDE-4A0D-858F-6C4CF5E9BEF9}"/>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81" name="TextBox 80">
                    <a:extLst>
                      <a:ext uri="{FF2B5EF4-FFF2-40B4-BE49-F238E27FC236}">
                        <a16:creationId xmlns:a16="http://schemas.microsoft.com/office/drawing/2014/main" id="{5C521D8F-30FB-4336-91B8-1A8938B16063}"/>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82" name="TextBox 81">
                    <a:extLst>
                      <a:ext uri="{FF2B5EF4-FFF2-40B4-BE49-F238E27FC236}">
                        <a16:creationId xmlns:a16="http://schemas.microsoft.com/office/drawing/2014/main" id="{F8D651CF-83A9-421E-BB87-730712A4FB27}"/>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83" name="TextBox 82">
                    <a:extLst>
                      <a:ext uri="{FF2B5EF4-FFF2-40B4-BE49-F238E27FC236}">
                        <a16:creationId xmlns:a16="http://schemas.microsoft.com/office/drawing/2014/main" id="{40A54886-B18B-468B-8925-8A35AB0D8B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84" name="TextBox 83">
                    <a:extLst>
                      <a:ext uri="{FF2B5EF4-FFF2-40B4-BE49-F238E27FC236}">
                        <a16:creationId xmlns:a16="http://schemas.microsoft.com/office/drawing/2014/main" id="{93650854-15D0-49CA-8F0F-EF77F7CAC05D}"/>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85" name="TextBox 84">
                    <a:extLst>
                      <a:ext uri="{FF2B5EF4-FFF2-40B4-BE49-F238E27FC236}">
                        <a16:creationId xmlns:a16="http://schemas.microsoft.com/office/drawing/2014/main" id="{9738F496-1055-4DE9-947C-73C32C6B6A2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grpSp>
                <p:nvGrpSpPr>
                  <p:cNvPr id="86" name="Group 85">
                    <a:extLst>
                      <a:ext uri="{FF2B5EF4-FFF2-40B4-BE49-F238E27FC236}">
                        <a16:creationId xmlns:a16="http://schemas.microsoft.com/office/drawing/2014/main" id="{D09CC25E-EC90-40B0-918D-FF7FA72EA35A}"/>
                      </a:ext>
                    </a:extLst>
                  </p:cNvPr>
                  <p:cNvGrpSpPr/>
                  <p:nvPr/>
                </p:nvGrpSpPr>
                <p:grpSpPr>
                  <a:xfrm>
                    <a:off x="10788656" y="4625690"/>
                    <a:ext cx="1653402" cy="1208584"/>
                    <a:chOff x="9264656" y="4625690"/>
                    <a:chExt cx="1653402" cy="1208584"/>
                  </a:xfrm>
                </p:grpSpPr>
                <p:sp>
                  <p:nvSpPr>
                    <p:cNvPr id="93" name="TextBox 92">
                      <a:extLst>
                        <a:ext uri="{FF2B5EF4-FFF2-40B4-BE49-F238E27FC236}">
                          <a16:creationId xmlns:a16="http://schemas.microsoft.com/office/drawing/2014/main" id="{8F06E25B-DA63-4F36-A51A-FA3CA2B2E8AD}"/>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94" name="Straight Arrow Connector 93">
                      <a:extLst>
                        <a:ext uri="{FF2B5EF4-FFF2-40B4-BE49-F238E27FC236}">
                          <a16:creationId xmlns:a16="http://schemas.microsoft.com/office/drawing/2014/main" id="{B854F9D4-AFC9-48AC-AC18-950D4FC2E9A0}"/>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7" name="Group 86">
                    <a:extLst>
                      <a:ext uri="{FF2B5EF4-FFF2-40B4-BE49-F238E27FC236}">
                        <a16:creationId xmlns:a16="http://schemas.microsoft.com/office/drawing/2014/main" id="{1BB7242D-CBBA-4FF7-ADB3-16DD17125059}"/>
                      </a:ext>
                    </a:extLst>
                  </p:cNvPr>
                  <p:cNvGrpSpPr/>
                  <p:nvPr/>
                </p:nvGrpSpPr>
                <p:grpSpPr>
                  <a:xfrm>
                    <a:off x="10021424" y="4204194"/>
                    <a:ext cx="2077110" cy="1623703"/>
                    <a:chOff x="8630114" y="4204193"/>
                    <a:chExt cx="2077110" cy="1623703"/>
                  </a:xfrm>
                </p:grpSpPr>
                <p:sp>
                  <p:nvSpPr>
                    <p:cNvPr id="91" name="TextBox 90">
                      <a:extLst>
                        <a:ext uri="{FF2B5EF4-FFF2-40B4-BE49-F238E27FC236}">
                          <a16:creationId xmlns:a16="http://schemas.microsoft.com/office/drawing/2014/main" id="{4961EBCE-C971-4A4A-B877-D4C4244EEAC4}"/>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92" name="Straight Arrow Connector 91">
                      <a:extLst>
                        <a:ext uri="{FF2B5EF4-FFF2-40B4-BE49-F238E27FC236}">
                          <a16:creationId xmlns:a16="http://schemas.microsoft.com/office/drawing/2014/main" id="{CE068833-0447-4382-86D8-88668DBA0230}"/>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8" name="Group 87">
                    <a:extLst>
                      <a:ext uri="{FF2B5EF4-FFF2-40B4-BE49-F238E27FC236}">
                        <a16:creationId xmlns:a16="http://schemas.microsoft.com/office/drawing/2014/main" id="{51655776-D552-47F5-BE3B-BFFCC6850F91}"/>
                      </a:ext>
                    </a:extLst>
                  </p:cNvPr>
                  <p:cNvGrpSpPr/>
                  <p:nvPr/>
                </p:nvGrpSpPr>
                <p:grpSpPr>
                  <a:xfrm>
                    <a:off x="8592855" y="3778868"/>
                    <a:ext cx="3075789" cy="2036329"/>
                    <a:chOff x="2793783" y="4607249"/>
                    <a:chExt cx="3075789" cy="2036329"/>
                  </a:xfrm>
                </p:grpSpPr>
                <p:cxnSp>
                  <p:nvCxnSpPr>
                    <p:cNvPr id="89" name="Straight Arrow Connector 88">
                      <a:extLst>
                        <a:ext uri="{FF2B5EF4-FFF2-40B4-BE49-F238E27FC236}">
                          <a16:creationId xmlns:a16="http://schemas.microsoft.com/office/drawing/2014/main" id="{C9A7300F-1ABA-441D-AAC5-DD9503A35145}"/>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90" name="TextBox 89">
                      <a:extLst>
                        <a:ext uri="{FF2B5EF4-FFF2-40B4-BE49-F238E27FC236}">
                          <a16:creationId xmlns:a16="http://schemas.microsoft.com/office/drawing/2014/main" id="{01EA59F0-FD93-48B9-BB21-6E3D70702A51}"/>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66" name="TextBox 65">
              <a:extLst>
                <a:ext uri="{FF2B5EF4-FFF2-40B4-BE49-F238E27FC236}">
                  <a16:creationId xmlns:a16="http://schemas.microsoft.com/office/drawing/2014/main" id="{08DD1FFD-64BD-45BA-8C02-10581B475D48}"/>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67" name="Left Bracket 66">
              <a:extLst>
                <a:ext uri="{FF2B5EF4-FFF2-40B4-BE49-F238E27FC236}">
                  <a16:creationId xmlns:a16="http://schemas.microsoft.com/office/drawing/2014/main" id="{BBD6DB00-4E87-4D46-B338-A1D22964DD8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TextBox 67">
              <a:extLst>
                <a:ext uri="{FF2B5EF4-FFF2-40B4-BE49-F238E27FC236}">
                  <a16:creationId xmlns:a16="http://schemas.microsoft.com/office/drawing/2014/main" id="{D1E74F4B-64F7-4F14-AD2B-58A47D8330DE}"/>
                </a:ext>
              </a:extLst>
            </p:cNvPr>
            <p:cNvSpPr txBox="1"/>
            <p:nvPr/>
          </p:nvSpPr>
          <p:spPr>
            <a:xfrm>
              <a:off x="4944721" y="4972707"/>
              <a:ext cx="3879624" cy="461665"/>
            </a:xfrm>
            <a:prstGeom prst="rect">
              <a:avLst/>
            </a:prstGeom>
            <a:noFill/>
          </p:spPr>
          <p:txBody>
            <a:bodyPr wrap="square" rtlCol="0">
              <a:spAutoFit/>
            </a:bodyPr>
            <a:lstStyle/>
            <a:p>
              <a:pPr algn="ctr"/>
              <a:r>
                <a:rPr lang="en-US" sz="2400" dirty="0"/>
                <a:t>Bookkeeping stuff</a:t>
              </a:r>
            </a:p>
          </p:txBody>
        </p:sp>
      </p:grpSp>
    </p:spTree>
    <p:extLst>
      <p:ext uri="{BB962C8B-B14F-4D97-AF65-F5344CB8AC3E}">
        <p14:creationId xmlns:p14="http://schemas.microsoft.com/office/powerpoint/2010/main" val="3462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3"/>
                                        </p:tgtEl>
                                      </p:cBhvr>
                                    </p:animEffect>
                                    <p:set>
                                      <p:cBhvr>
                                        <p:cTn id="20" dur="1" fill="hold">
                                          <p:stCondLst>
                                            <p:cond delay="499"/>
                                          </p:stCondLst>
                                        </p:cTn>
                                        <p:tgtEl>
                                          <p:spTgt spid="6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866C45-6DD6-47DF-92CD-FE4E6698398A}"/>
              </a:ext>
            </a:extLst>
          </p:cNvPr>
          <p:cNvGrpSpPr/>
          <p:nvPr/>
        </p:nvGrpSpPr>
        <p:grpSpPr>
          <a:xfrm>
            <a:off x="1031166" y="1028731"/>
            <a:ext cx="2321631" cy="5609191"/>
            <a:chOff x="1031166" y="1028731"/>
            <a:chExt cx="2321631" cy="5609191"/>
          </a:xfrm>
        </p:grpSpPr>
        <p:cxnSp>
          <p:nvCxnSpPr>
            <p:cNvPr id="5" name="Straight Connector 4">
              <a:extLst>
                <a:ext uri="{FF2B5EF4-FFF2-40B4-BE49-F238E27FC236}">
                  <a16:creationId xmlns:a16="http://schemas.microsoft.com/office/drawing/2014/main" id="{AF7AE6A7-89BA-4338-9E01-A1B192B8667B}"/>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1D89C65C-47B4-42E2-8574-446BF06F5717}"/>
                </a:ext>
              </a:extLst>
            </p:cNvPr>
            <p:cNvGrpSpPr/>
            <p:nvPr/>
          </p:nvGrpSpPr>
          <p:grpSpPr>
            <a:xfrm>
              <a:off x="1031166" y="1028731"/>
              <a:ext cx="2321631" cy="5609191"/>
              <a:chOff x="1031166" y="1028731"/>
              <a:chExt cx="2321631" cy="5609191"/>
            </a:xfrm>
          </p:grpSpPr>
          <p:grpSp>
            <p:nvGrpSpPr>
              <p:cNvPr id="7" name="Group 6">
                <a:extLst>
                  <a:ext uri="{FF2B5EF4-FFF2-40B4-BE49-F238E27FC236}">
                    <a16:creationId xmlns:a16="http://schemas.microsoft.com/office/drawing/2014/main" id="{7C8AC954-BB74-43C7-B73A-3F44291992DC}"/>
                  </a:ext>
                </a:extLst>
              </p:cNvPr>
              <p:cNvGrpSpPr/>
              <p:nvPr/>
            </p:nvGrpSpPr>
            <p:grpSpPr>
              <a:xfrm>
                <a:off x="1842814" y="4859455"/>
                <a:ext cx="1137709" cy="1440787"/>
                <a:chOff x="3857134" y="2258853"/>
                <a:chExt cx="1632103" cy="1440787"/>
              </a:xfrm>
            </p:grpSpPr>
            <p:sp>
              <p:nvSpPr>
                <p:cNvPr id="13" name="Rectangle 12">
                  <a:extLst>
                    <a:ext uri="{FF2B5EF4-FFF2-40B4-BE49-F238E27FC236}">
                      <a16:creationId xmlns:a16="http://schemas.microsoft.com/office/drawing/2014/main" id="{7F56E422-FB89-4CBF-9781-F8E0015B312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4" name="Group 13">
                  <a:extLst>
                    <a:ext uri="{FF2B5EF4-FFF2-40B4-BE49-F238E27FC236}">
                      <a16:creationId xmlns:a16="http://schemas.microsoft.com/office/drawing/2014/main" id="{96010C7C-E676-44C0-9CBF-47EF4831218B}"/>
                    </a:ext>
                  </a:extLst>
                </p:cNvPr>
                <p:cNvGrpSpPr/>
                <p:nvPr/>
              </p:nvGrpSpPr>
              <p:grpSpPr>
                <a:xfrm>
                  <a:off x="3857134" y="2920803"/>
                  <a:ext cx="1632103" cy="492443"/>
                  <a:chOff x="1317576" y="3537323"/>
                  <a:chExt cx="1632103" cy="492443"/>
                </a:xfrm>
              </p:grpSpPr>
              <p:sp>
                <p:nvSpPr>
                  <p:cNvPr id="15" name="Rectangle 14">
                    <a:extLst>
                      <a:ext uri="{FF2B5EF4-FFF2-40B4-BE49-F238E27FC236}">
                        <a16:creationId xmlns:a16="http://schemas.microsoft.com/office/drawing/2014/main" id="{B636985D-6F4C-49AC-A2CA-265CA58F0624}"/>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164DC79-D4FD-4B98-A533-2ED738450FD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8" name="TextBox 7">
                <a:extLst>
                  <a:ext uri="{FF2B5EF4-FFF2-40B4-BE49-F238E27FC236}">
                    <a16:creationId xmlns:a16="http://schemas.microsoft.com/office/drawing/2014/main" id="{2799E30C-0F4D-4562-8DC0-48B406D816F2}"/>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9" name="Straight Connector 8">
                <a:extLst>
                  <a:ext uri="{FF2B5EF4-FFF2-40B4-BE49-F238E27FC236}">
                    <a16:creationId xmlns:a16="http://schemas.microsoft.com/office/drawing/2014/main" id="{E113C2E9-C348-415A-B256-EB781CADFFE9}"/>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599A6237-ABF8-4E4D-B4B6-FF07E975F8C6}"/>
                  </a:ext>
                </a:extLst>
              </p:cNvPr>
              <p:cNvGrpSpPr/>
              <p:nvPr/>
            </p:nvGrpSpPr>
            <p:grpSpPr>
              <a:xfrm>
                <a:off x="1031166" y="5195412"/>
                <a:ext cx="813660" cy="511869"/>
                <a:chOff x="6627246" y="2411318"/>
                <a:chExt cx="813660" cy="511869"/>
              </a:xfrm>
            </p:grpSpPr>
            <p:cxnSp>
              <p:nvCxnSpPr>
                <p:cNvPr id="11" name="Straight Connector 10">
                  <a:extLst>
                    <a:ext uri="{FF2B5EF4-FFF2-40B4-BE49-F238E27FC236}">
                      <a16:creationId xmlns:a16="http://schemas.microsoft.com/office/drawing/2014/main" id="{674F3F52-5E4A-4F3F-BF0C-39408DEED68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B379D2E3-6C53-4566-A334-13890D8E153F}"/>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grpSp>
        <p:nvGrpSpPr>
          <p:cNvPr id="29" name="Group 28">
            <a:extLst>
              <a:ext uri="{FF2B5EF4-FFF2-40B4-BE49-F238E27FC236}">
                <a16:creationId xmlns:a16="http://schemas.microsoft.com/office/drawing/2014/main" id="{B14FCA78-1EA6-47C7-906C-2378D0492C31}"/>
              </a:ext>
            </a:extLst>
          </p:cNvPr>
          <p:cNvGrpSpPr/>
          <p:nvPr/>
        </p:nvGrpSpPr>
        <p:grpSpPr>
          <a:xfrm>
            <a:off x="57539" y="4287162"/>
            <a:ext cx="1425461" cy="523220"/>
            <a:chOff x="1410366" y="4720741"/>
            <a:chExt cx="1425461" cy="523220"/>
          </a:xfrm>
        </p:grpSpPr>
        <p:sp>
          <p:nvSpPr>
            <p:cNvPr id="30" name="Rectangle 29">
              <a:extLst>
                <a:ext uri="{FF2B5EF4-FFF2-40B4-BE49-F238E27FC236}">
                  <a16:creationId xmlns:a16="http://schemas.microsoft.com/office/drawing/2014/main" id="{B50BA716-FBBA-410A-A571-01782129EDB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1" name="TextBox 30">
              <a:extLst>
                <a:ext uri="{FF2B5EF4-FFF2-40B4-BE49-F238E27FC236}">
                  <a16:creationId xmlns:a16="http://schemas.microsoft.com/office/drawing/2014/main" id="{4A150354-C9A3-4125-B818-9DBECE1A045B}"/>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32" name="Title 1">
            <a:extLst>
              <a:ext uri="{FF2B5EF4-FFF2-40B4-BE49-F238E27FC236}">
                <a16:creationId xmlns:a16="http://schemas.microsoft.com/office/drawing/2014/main" id="{EA1E6C37-170A-4445-A3D9-433A86EA13E4}"/>
              </a:ext>
            </a:extLst>
          </p:cNvPr>
          <p:cNvSpPr>
            <a:spLocks noGrp="1"/>
          </p:cNvSpPr>
          <p:nvPr>
            <p:ph type="title"/>
          </p:nvPr>
        </p:nvSpPr>
        <p:spPr>
          <a:xfrm>
            <a:off x="2209800" y="-29594"/>
            <a:ext cx="7772400" cy="533400"/>
          </a:xfrm>
        </p:spPr>
        <p:txBody>
          <a:bodyPr>
            <a:normAutofit/>
          </a:bodyPr>
          <a:lstStyle/>
          <a:p>
            <a:r>
              <a:rPr lang="en-US" sz="3200" b="1" dirty="0"/>
              <a:t>Case study: x86-64 using 1 GB pages</a:t>
            </a:r>
          </a:p>
        </p:txBody>
      </p:sp>
      <p:grpSp>
        <p:nvGrpSpPr>
          <p:cNvPr id="41" name="Group 40">
            <a:extLst>
              <a:ext uri="{FF2B5EF4-FFF2-40B4-BE49-F238E27FC236}">
                <a16:creationId xmlns:a16="http://schemas.microsoft.com/office/drawing/2014/main" id="{84DEA6F4-E723-4839-8C6D-3583AFCCA88E}"/>
              </a:ext>
            </a:extLst>
          </p:cNvPr>
          <p:cNvGrpSpPr/>
          <p:nvPr/>
        </p:nvGrpSpPr>
        <p:grpSpPr>
          <a:xfrm>
            <a:off x="2902528" y="1022193"/>
            <a:ext cx="2175357" cy="5015330"/>
            <a:chOff x="2902528" y="1022193"/>
            <a:chExt cx="2175357" cy="5015330"/>
          </a:xfrm>
        </p:grpSpPr>
        <p:cxnSp>
          <p:nvCxnSpPr>
            <p:cNvPr id="42" name="Straight Connector 41">
              <a:extLst>
                <a:ext uri="{FF2B5EF4-FFF2-40B4-BE49-F238E27FC236}">
                  <a16:creationId xmlns:a16="http://schemas.microsoft.com/office/drawing/2014/main" id="{126484EB-13CC-49FC-BB80-F2465753EA7D}"/>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3" name="Group 42">
              <a:extLst>
                <a:ext uri="{FF2B5EF4-FFF2-40B4-BE49-F238E27FC236}">
                  <a16:creationId xmlns:a16="http://schemas.microsoft.com/office/drawing/2014/main" id="{EDD6037A-020C-41A2-B748-660A04CC5DE3}"/>
                </a:ext>
              </a:extLst>
            </p:cNvPr>
            <p:cNvGrpSpPr/>
            <p:nvPr/>
          </p:nvGrpSpPr>
          <p:grpSpPr>
            <a:xfrm>
              <a:off x="2902528" y="1022193"/>
              <a:ext cx="2175357" cy="5015330"/>
              <a:chOff x="2902528" y="1022193"/>
              <a:chExt cx="2175357" cy="5015330"/>
            </a:xfrm>
          </p:grpSpPr>
          <p:grpSp>
            <p:nvGrpSpPr>
              <p:cNvPr id="44" name="Group 43">
                <a:extLst>
                  <a:ext uri="{FF2B5EF4-FFF2-40B4-BE49-F238E27FC236}">
                    <a16:creationId xmlns:a16="http://schemas.microsoft.com/office/drawing/2014/main" id="{3F369429-FD2A-4A2D-9387-3C10AEBFA5B0}"/>
                  </a:ext>
                </a:extLst>
              </p:cNvPr>
              <p:cNvGrpSpPr/>
              <p:nvPr/>
            </p:nvGrpSpPr>
            <p:grpSpPr>
              <a:xfrm>
                <a:off x="2922900" y="1022193"/>
                <a:ext cx="2154985" cy="5015330"/>
                <a:chOff x="4805155" y="189133"/>
                <a:chExt cx="2154985" cy="5015330"/>
              </a:xfrm>
            </p:grpSpPr>
            <p:grpSp>
              <p:nvGrpSpPr>
                <p:cNvPr id="48" name="Group 47">
                  <a:extLst>
                    <a:ext uri="{FF2B5EF4-FFF2-40B4-BE49-F238E27FC236}">
                      <a16:creationId xmlns:a16="http://schemas.microsoft.com/office/drawing/2014/main" id="{E303A469-AA62-42A7-8FD9-C4676866F8B1}"/>
                    </a:ext>
                  </a:extLst>
                </p:cNvPr>
                <p:cNvGrpSpPr/>
                <p:nvPr/>
              </p:nvGrpSpPr>
              <p:grpSpPr>
                <a:xfrm>
                  <a:off x="5616803" y="3123597"/>
                  <a:ext cx="1137709" cy="1440787"/>
                  <a:chOff x="3857134" y="2258853"/>
                  <a:chExt cx="1632103" cy="1440787"/>
                </a:xfrm>
              </p:grpSpPr>
              <p:sp>
                <p:nvSpPr>
                  <p:cNvPr id="54" name="Rectangle 53">
                    <a:extLst>
                      <a:ext uri="{FF2B5EF4-FFF2-40B4-BE49-F238E27FC236}">
                        <a16:creationId xmlns:a16="http://schemas.microsoft.com/office/drawing/2014/main" id="{BEE1AD65-8349-4D3B-87B2-98C652378355}"/>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a:extLst>
                      <a:ext uri="{FF2B5EF4-FFF2-40B4-BE49-F238E27FC236}">
                        <a16:creationId xmlns:a16="http://schemas.microsoft.com/office/drawing/2014/main" id="{B0B336B9-99C0-490D-946E-7077B7CE195A}"/>
                      </a:ext>
                    </a:extLst>
                  </p:cNvPr>
                  <p:cNvGrpSpPr/>
                  <p:nvPr/>
                </p:nvGrpSpPr>
                <p:grpSpPr>
                  <a:xfrm>
                    <a:off x="3857134" y="2920803"/>
                    <a:ext cx="1632103" cy="492443"/>
                    <a:chOff x="1317576" y="3537323"/>
                    <a:chExt cx="1632103" cy="492443"/>
                  </a:xfrm>
                </p:grpSpPr>
                <p:sp>
                  <p:nvSpPr>
                    <p:cNvPr id="56" name="Rectangle 55">
                      <a:extLst>
                        <a:ext uri="{FF2B5EF4-FFF2-40B4-BE49-F238E27FC236}">
                          <a16:creationId xmlns:a16="http://schemas.microsoft.com/office/drawing/2014/main" id="{82E8A78A-62AF-41C7-8A5F-3133D5F9CCE1}"/>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7" name="TextBox 56">
                      <a:extLst>
                        <a:ext uri="{FF2B5EF4-FFF2-40B4-BE49-F238E27FC236}">
                          <a16:creationId xmlns:a16="http://schemas.microsoft.com/office/drawing/2014/main" id="{25A79841-12C7-4BC9-A75B-3C78CBA03FAD}"/>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49" name="TextBox 48">
                  <a:extLst>
                    <a:ext uri="{FF2B5EF4-FFF2-40B4-BE49-F238E27FC236}">
                      <a16:creationId xmlns:a16="http://schemas.microsoft.com/office/drawing/2014/main" id="{0DECCF83-1D70-433A-BAE7-14FE00B17B55}"/>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50" name="Straight Connector 49">
                  <a:extLst>
                    <a:ext uri="{FF2B5EF4-FFF2-40B4-BE49-F238E27FC236}">
                      <a16:creationId xmlns:a16="http://schemas.microsoft.com/office/drawing/2014/main" id="{F9880750-4366-454C-8E97-D8EDDED90571}"/>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1" name="Group 50">
                  <a:extLst>
                    <a:ext uri="{FF2B5EF4-FFF2-40B4-BE49-F238E27FC236}">
                      <a16:creationId xmlns:a16="http://schemas.microsoft.com/office/drawing/2014/main" id="{1DAA1056-79BD-4053-81A5-F97B38611FDF}"/>
                    </a:ext>
                  </a:extLst>
                </p:cNvPr>
                <p:cNvGrpSpPr/>
                <p:nvPr/>
              </p:nvGrpSpPr>
              <p:grpSpPr>
                <a:xfrm>
                  <a:off x="4805155" y="3459554"/>
                  <a:ext cx="813660" cy="511869"/>
                  <a:chOff x="6627246" y="2411318"/>
                  <a:chExt cx="813660" cy="511869"/>
                </a:xfrm>
              </p:grpSpPr>
              <p:cxnSp>
                <p:nvCxnSpPr>
                  <p:cNvPr id="52" name="Straight Connector 51">
                    <a:extLst>
                      <a:ext uri="{FF2B5EF4-FFF2-40B4-BE49-F238E27FC236}">
                        <a16:creationId xmlns:a16="http://schemas.microsoft.com/office/drawing/2014/main" id="{C928EB26-8379-4A5D-9684-E12F0504FAD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52F4BA1D-2B36-4C8E-BFE3-FBC8F2990768}"/>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45" name="Straight Connector 44">
                <a:extLst>
                  <a:ext uri="{FF2B5EF4-FFF2-40B4-BE49-F238E27FC236}">
                    <a16:creationId xmlns:a16="http://schemas.microsoft.com/office/drawing/2014/main" id="{437269D0-8716-47A4-812D-05C62D30323A}"/>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31272E4-1224-434F-9A2F-21E7C84FAE71}"/>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47" name="Straight Connector 46">
                <a:extLst>
                  <a:ext uri="{FF2B5EF4-FFF2-40B4-BE49-F238E27FC236}">
                    <a16:creationId xmlns:a16="http://schemas.microsoft.com/office/drawing/2014/main" id="{869AF4B5-D0C6-4804-93DE-93D6C62ACA0A}"/>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58" name="Group 57">
            <a:extLst>
              <a:ext uri="{FF2B5EF4-FFF2-40B4-BE49-F238E27FC236}">
                <a16:creationId xmlns:a16="http://schemas.microsoft.com/office/drawing/2014/main" id="{8BFB7849-10C1-4AA5-BFBE-81A7AC077F60}"/>
              </a:ext>
            </a:extLst>
          </p:cNvPr>
          <p:cNvGrpSpPr/>
          <p:nvPr/>
        </p:nvGrpSpPr>
        <p:grpSpPr>
          <a:xfrm>
            <a:off x="733691" y="4765523"/>
            <a:ext cx="1175172" cy="1534082"/>
            <a:chOff x="3938351" y="1072565"/>
            <a:chExt cx="1175172" cy="671649"/>
          </a:xfrm>
        </p:grpSpPr>
        <p:cxnSp>
          <p:nvCxnSpPr>
            <p:cNvPr id="59" name="Straight Connector 58">
              <a:extLst>
                <a:ext uri="{FF2B5EF4-FFF2-40B4-BE49-F238E27FC236}">
                  <a16:creationId xmlns:a16="http://schemas.microsoft.com/office/drawing/2014/main" id="{FB095056-46D8-483E-A6EF-E8F98F3C8A06}"/>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0" name="Straight Connector 59">
              <a:extLst>
                <a:ext uri="{FF2B5EF4-FFF2-40B4-BE49-F238E27FC236}">
                  <a16:creationId xmlns:a16="http://schemas.microsoft.com/office/drawing/2014/main" id="{60A58AFC-CFCF-463F-BFC1-09DBCC99ED25}"/>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B9D262B4-3E7F-4293-B489-C538A61A40A7}"/>
              </a:ext>
            </a:extLst>
          </p:cNvPr>
          <p:cNvGrpSpPr/>
          <p:nvPr/>
        </p:nvGrpSpPr>
        <p:grpSpPr>
          <a:xfrm>
            <a:off x="-1391" y="482148"/>
            <a:ext cx="11587794" cy="1074172"/>
            <a:chOff x="-1391" y="482148"/>
            <a:chExt cx="11587794" cy="1074172"/>
          </a:xfrm>
        </p:grpSpPr>
        <p:sp>
          <p:nvSpPr>
            <p:cNvPr id="20" name="TextBox 19">
              <a:extLst>
                <a:ext uri="{FF2B5EF4-FFF2-40B4-BE49-F238E27FC236}">
                  <a16:creationId xmlns:a16="http://schemas.microsoft.com/office/drawing/2014/main" id="{8682D140-C656-483B-9CFB-D3A522DABD92}"/>
                </a:ext>
              </a:extLst>
            </p:cNvPr>
            <p:cNvSpPr txBox="1"/>
            <p:nvPr/>
          </p:nvSpPr>
          <p:spPr>
            <a:xfrm>
              <a:off x="6669237" y="491171"/>
              <a:ext cx="3189570" cy="523220"/>
            </a:xfrm>
            <a:prstGeom prst="rect">
              <a:avLst/>
            </a:prstGeom>
            <a:noFill/>
          </p:spPr>
          <p:txBody>
            <a:bodyPr wrap="square" rtlCol="0">
              <a:spAutoFit/>
            </a:bodyPr>
            <a:lstStyle/>
            <a:p>
              <a:pPr algn="ctr"/>
              <a:r>
                <a:rPr lang="en-US" sz="2800" dirty="0"/>
                <a:t>Offset in 1 GB page</a:t>
              </a:r>
            </a:p>
          </p:txBody>
        </p:sp>
        <p:sp>
          <p:nvSpPr>
            <p:cNvPr id="22" name="Rectangle 21">
              <a:extLst>
                <a:ext uri="{FF2B5EF4-FFF2-40B4-BE49-F238E27FC236}">
                  <a16:creationId xmlns:a16="http://schemas.microsoft.com/office/drawing/2014/main" id="{DD64B676-DE18-483C-A200-2CD68055EAD6}"/>
                </a:ext>
              </a:extLst>
            </p:cNvPr>
            <p:cNvSpPr/>
            <p:nvPr/>
          </p:nvSpPr>
          <p:spPr bwMode="auto">
            <a:xfrm>
              <a:off x="4917154" y="491640"/>
              <a:ext cx="651947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3" name="TextBox 22">
              <a:extLst>
                <a:ext uri="{FF2B5EF4-FFF2-40B4-BE49-F238E27FC236}">
                  <a16:creationId xmlns:a16="http://schemas.microsoft.com/office/drawing/2014/main" id="{EA980EAD-53E8-4E66-B1BC-5833F2FDE78A}"/>
                </a:ext>
              </a:extLst>
            </p:cNvPr>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BA991DE9-7258-4745-85CA-C3D4E1C418E0}"/>
                </a:ext>
              </a:extLst>
            </p:cNvPr>
            <p:cNvSpPr txBox="1"/>
            <p:nvPr/>
          </p:nvSpPr>
          <p:spPr>
            <a:xfrm>
              <a:off x="2939021" y="949791"/>
              <a:ext cx="635876" cy="584775"/>
            </a:xfrm>
            <a:prstGeom prst="rect">
              <a:avLst/>
            </a:prstGeom>
            <a:noFill/>
          </p:spPr>
          <p:txBody>
            <a:bodyPr wrap="square" rtlCol="0">
              <a:spAutoFit/>
            </a:bodyPr>
            <a:lstStyle/>
            <a:p>
              <a:r>
                <a:rPr lang="en-US" sz="3200" dirty="0"/>
                <a:t>38</a:t>
              </a:r>
            </a:p>
          </p:txBody>
        </p:sp>
        <p:sp>
          <p:nvSpPr>
            <p:cNvPr id="33" name="TextBox 32">
              <a:extLst>
                <a:ext uri="{FF2B5EF4-FFF2-40B4-BE49-F238E27FC236}">
                  <a16:creationId xmlns:a16="http://schemas.microsoft.com/office/drawing/2014/main" id="{9DA000A2-1D6D-4831-BEC8-5450AF5D7081}"/>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34" name="Rectangle 33">
              <a:extLst>
                <a:ext uri="{FF2B5EF4-FFF2-40B4-BE49-F238E27FC236}">
                  <a16:creationId xmlns:a16="http://schemas.microsoft.com/office/drawing/2014/main" id="{BBB2F84B-720E-4D10-A406-6E006AAD6E1D}"/>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5" name="TextBox 34">
              <a:extLst>
                <a:ext uri="{FF2B5EF4-FFF2-40B4-BE49-F238E27FC236}">
                  <a16:creationId xmlns:a16="http://schemas.microsoft.com/office/drawing/2014/main" id="{16BD82DF-0C09-4D91-84BB-7527AF768BF9}"/>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36" name="TextBox 35">
              <a:extLst>
                <a:ext uri="{FF2B5EF4-FFF2-40B4-BE49-F238E27FC236}">
                  <a16:creationId xmlns:a16="http://schemas.microsoft.com/office/drawing/2014/main" id="{99E279A4-4B33-498D-A903-37D28B81C11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37" name="TextBox 36">
              <a:extLst>
                <a:ext uri="{FF2B5EF4-FFF2-40B4-BE49-F238E27FC236}">
                  <a16:creationId xmlns:a16="http://schemas.microsoft.com/office/drawing/2014/main" id="{DD43427E-31B6-4D11-B624-0868526BE29E}"/>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38" name="Rectangle 37">
              <a:extLst>
                <a:ext uri="{FF2B5EF4-FFF2-40B4-BE49-F238E27FC236}">
                  <a16:creationId xmlns:a16="http://schemas.microsoft.com/office/drawing/2014/main" id="{E5CA2C97-F18A-4AF7-B79D-BAAAED329554}"/>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9" name="TextBox 38">
              <a:extLst>
                <a:ext uri="{FF2B5EF4-FFF2-40B4-BE49-F238E27FC236}">
                  <a16:creationId xmlns:a16="http://schemas.microsoft.com/office/drawing/2014/main" id="{9B77D952-313A-4D30-ABAA-4A91A9BC6026}"/>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40" name="TextBox 39">
              <a:extLst>
                <a:ext uri="{FF2B5EF4-FFF2-40B4-BE49-F238E27FC236}">
                  <a16:creationId xmlns:a16="http://schemas.microsoft.com/office/drawing/2014/main" id="{75CAFD1F-02DB-47FE-8EC5-AEEFD824236E}"/>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61" name="Rectangle 60">
              <a:extLst>
                <a:ext uri="{FF2B5EF4-FFF2-40B4-BE49-F238E27FC236}">
                  <a16:creationId xmlns:a16="http://schemas.microsoft.com/office/drawing/2014/main" id="{41C60301-309E-4A80-AF78-642F188CB838}"/>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622F722B-3D7F-4A4E-8CDC-FC7530CEF74C}"/>
              </a:ext>
            </a:extLst>
          </p:cNvPr>
          <p:cNvGrpSpPr/>
          <p:nvPr/>
        </p:nvGrpSpPr>
        <p:grpSpPr>
          <a:xfrm>
            <a:off x="4909221" y="4507333"/>
            <a:ext cx="7216490" cy="2349802"/>
            <a:chOff x="4909221" y="4507333"/>
            <a:chExt cx="7216490" cy="2349802"/>
          </a:xfrm>
        </p:grpSpPr>
        <p:cxnSp>
          <p:nvCxnSpPr>
            <p:cNvPr id="63" name="Straight Connector 62">
              <a:extLst>
                <a:ext uri="{FF2B5EF4-FFF2-40B4-BE49-F238E27FC236}">
                  <a16:creationId xmlns:a16="http://schemas.microsoft.com/office/drawing/2014/main" id="{3CC902D9-02BF-4B6C-A5F1-BFAA6F0FD3F1}"/>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4" name="Group 63">
              <a:extLst>
                <a:ext uri="{FF2B5EF4-FFF2-40B4-BE49-F238E27FC236}">
                  <a16:creationId xmlns:a16="http://schemas.microsoft.com/office/drawing/2014/main" id="{8556FDDC-D325-4DE4-8EA4-B42BB9419530}"/>
                </a:ext>
              </a:extLst>
            </p:cNvPr>
            <p:cNvGrpSpPr/>
            <p:nvPr/>
          </p:nvGrpSpPr>
          <p:grpSpPr>
            <a:xfrm>
              <a:off x="6064810" y="5877836"/>
              <a:ext cx="5968726" cy="533400"/>
              <a:chOff x="822435" y="1524000"/>
              <a:chExt cx="7690945" cy="533400"/>
            </a:xfrm>
          </p:grpSpPr>
          <p:sp>
            <p:nvSpPr>
              <p:cNvPr id="78" name="Rectangle 77">
                <a:extLst>
                  <a:ext uri="{FF2B5EF4-FFF2-40B4-BE49-F238E27FC236}">
                    <a16:creationId xmlns:a16="http://schemas.microsoft.com/office/drawing/2014/main" id="{B0DD8D28-D5D2-4587-952F-85111D9BA01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79" name="Rectangle 78">
                <a:extLst>
                  <a:ext uri="{FF2B5EF4-FFF2-40B4-BE49-F238E27FC236}">
                    <a16:creationId xmlns:a16="http://schemas.microsoft.com/office/drawing/2014/main" id="{D0AD233C-76A1-4362-95A3-D6D6BB80A452}"/>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65" name="TextBox 64">
              <a:extLst>
                <a:ext uri="{FF2B5EF4-FFF2-40B4-BE49-F238E27FC236}">
                  <a16:creationId xmlns:a16="http://schemas.microsoft.com/office/drawing/2014/main" id="{F0E9778C-18B4-4C39-A93B-7BBADBE5654B}"/>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66" name="TextBox 65">
              <a:extLst>
                <a:ext uri="{FF2B5EF4-FFF2-40B4-BE49-F238E27FC236}">
                  <a16:creationId xmlns:a16="http://schemas.microsoft.com/office/drawing/2014/main" id="{C4075D27-05F0-49FF-91A1-6FD7EA11DE6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67" name="TextBox 66">
              <a:extLst>
                <a:ext uri="{FF2B5EF4-FFF2-40B4-BE49-F238E27FC236}">
                  <a16:creationId xmlns:a16="http://schemas.microsoft.com/office/drawing/2014/main" id="{B4BC064F-91E7-4705-ADD1-3BEB0537370C}"/>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68" name="TextBox 67">
              <a:extLst>
                <a:ext uri="{FF2B5EF4-FFF2-40B4-BE49-F238E27FC236}">
                  <a16:creationId xmlns:a16="http://schemas.microsoft.com/office/drawing/2014/main" id="{5D94F4FB-D9BF-47C8-9795-4718EBE9893C}"/>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69" name="TextBox 68">
              <a:extLst>
                <a:ext uri="{FF2B5EF4-FFF2-40B4-BE49-F238E27FC236}">
                  <a16:creationId xmlns:a16="http://schemas.microsoft.com/office/drawing/2014/main" id="{652A66E8-2121-4698-BC54-4CC8706585C7}"/>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70" name="TextBox 69">
              <a:extLst>
                <a:ext uri="{FF2B5EF4-FFF2-40B4-BE49-F238E27FC236}">
                  <a16:creationId xmlns:a16="http://schemas.microsoft.com/office/drawing/2014/main" id="{F376E184-8B7E-42E6-9C3F-336D0D08C4B5}"/>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71" name="TextBox 70">
              <a:extLst>
                <a:ext uri="{FF2B5EF4-FFF2-40B4-BE49-F238E27FC236}">
                  <a16:creationId xmlns:a16="http://schemas.microsoft.com/office/drawing/2014/main" id="{483BC136-43D6-44A1-BB50-B720E2C204FA}"/>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72" name="TextBox 71">
              <a:extLst>
                <a:ext uri="{FF2B5EF4-FFF2-40B4-BE49-F238E27FC236}">
                  <a16:creationId xmlns:a16="http://schemas.microsoft.com/office/drawing/2014/main" id="{6C446AC6-CCE3-464F-9CCA-51237F408D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73" name="TextBox 72">
              <a:extLst>
                <a:ext uri="{FF2B5EF4-FFF2-40B4-BE49-F238E27FC236}">
                  <a16:creationId xmlns:a16="http://schemas.microsoft.com/office/drawing/2014/main" id="{5622C3D3-72F7-4F01-956A-33D849EB78A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74" name="Straight Connector 73">
              <a:extLst>
                <a:ext uri="{FF2B5EF4-FFF2-40B4-BE49-F238E27FC236}">
                  <a16:creationId xmlns:a16="http://schemas.microsoft.com/office/drawing/2014/main" id="{43E028E0-E051-45DA-A48A-9A48CFFA2074}"/>
                </a:ext>
              </a:extLst>
            </p:cNvPr>
            <p:cNvCxnSpPr>
              <a:cxnSpLocks/>
              <a:stCxn id="76"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F6F53D-37D0-4BD5-8B5D-D078404C1D03}"/>
                </a:ext>
              </a:extLst>
            </p:cNvPr>
            <p:cNvCxnSpPr>
              <a:cxnSpLocks/>
              <a:endCxn id="77"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Left Bracket 75">
              <a:extLst>
                <a:ext uri="{FF2B5EF4-FFF2-40B4-BE49-F238E27FC236}">
                  <a16:creationId xmlns:a16="http://schemas.microsoft.com/office/drawing/2014/main" id="{27CE1A72-3969-4A39-B690-CAD8D1A94691}"/>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7263A72C-4BCB-4F02-9F49-0F93CB633E43}"/>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16C06F3C-C829-4761-8FA0-849C5F29626C}"/>
              </a:ext>
            </a:extLst>
          </p:cNvPr>
          <p:cNvGrpSpPr/>
          <p:nvPr/>
        </p:nvGrpSpPr>
        <p:grpSpPr>
          <a:xfrm>
            <a:off x="1927962" y="2622591"/>
            <a:ext cx="4575484" cy="2107951"/>
            <a:chOff x="-55735" y="2129164"/>
            <a:chExt cx="4575484" cy="2107951"/>
          </a:xfrm>
        </p:grpSpPr>
        <p:sp>
          <p:nvSpPr>
            <p:cNvPr id="81" name="Arrow: Right 80">
              <a:extLst>
                <a:ext uri="{FF2B5EF4-FFF2-40B4-BE49-F238E27FC236}">
                  <a16:creationId xmlns:a16="http://schemas.microsoft.com/office/drawing/2014/main" id="{6ED4EFA2-C89F-4392-8917-62C3103384BD}"/>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09391A8C-1C7A-4715-8987-550CFD5BEC6A}"/>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83" name="Group 82">
            <a:extLst>
              <a:ext uri="{FF2B5EF4-FFF2-40B4-BE49-F238E27FC236}">
                <a16:creationId xmlns:a16="http://schemas.microsoft.com/office/drawing/2014/main" id="{9BEC4177-AF16-4364-9CA5-A24520F3C35E}"/>
              </a:ext>
            </a:extLst>
          </p:cNvPr>
          <p:cNvGrpSpPr/>
          <p:nvPr/>
        </p:nvGrpSpPr>
        <p:grpSpPr>
          <a:xfrm>
            <a:off x="3858508" y="2281960"/>
            <a:ext cx="4575484" cy="1558708"/>
            <a:chOff x="-55735" y="2129164"/>
            <a:chExt cx="4575484" cy="1558708"/>
          </a:xfrm>
        </p:grpSpPr>
        <p:sp>
          <p:nvSpPr>
            <p:cNvPr id="84" name="Arrow: Right 83">
              <a:extLst>
                <a:ext uri="{FF2B5EF4-FFF2-40B4-BE49-F238E27FC236}">
                  <a16:creationId xmlns:a16="http://schemas.microsoft.com/office/drawing/2014/main" id="{49C8E645-272A-42CA-B56A-58BEAD141CDC}"/>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8949F17-078D-4654-B568-B53522C4F4CE}"/>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89" name="Group 88">
            <a:extLst>
              <a:ext uri="{FF2B5EF4-FFF2-40B4-BE49-F238E27FC236}">
                <a16:creationId xmlns:a16="http://schemas.microsoft.com/office/drawing/2014/main" id="{C8C4F110-72B2-46C7-A395-ECBA85424075}"/>
              </a:ext>
            </a:extLst>
          </p:cNvPr>
          <p:cNvGrpSpPr/>
          <p:nvPr/>
        </p:nvGrpSpPr>
        <p:grpSpPr>
          <a:xfrm>
            <a:off x="-14454" y="5935937"/>
            <a:ext cx="1124606" cy="582861"/>
            <a:chOff x="-14454" y="5935937"/>
            <a:chExt cx="1124606" cy="582861"/>
          </a:xfrm>
        </p:grpSpPr>
        <p:sp>
          <p:nvSpPr>
            <p:cNvPr id="86" name="TextBox 85">
              <a:extLst>
                <a:ext uri="{FF2B5EF4-FFF2-40B4-BE49-F238E27FC236}">
                  <a16:creationId xmlns:a16="http://schemas.microsoft.com/office/drawing/2014/main" id="{B5F1A887-F18F-4FCF-A61A-5C9DC41999D5}"/>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87" name="Straight Connector 86">
              <a:extLst>
                <a:ext uri="{FF2B5EF4-FFF2-40B4-BE49-F238E27FC236}">
                  <a16:creationId xmlns:a16="http://schemas.microsoft.com/office/drawing/2014/main" id="{55982D56-DB1B-42C4-A86D-681ECDAA279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6602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xit" presetSubtype="0" fill="hold" nodeType="with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866C45-6DD6-47DF-92CD-FE4E6698398A}"/>
              </a:ext>
            </a:extLst>
          </p:cNvPr>
          <p:cNvGrpSpPr/>
          <p:nvPr/>
        </p:nvGrpSpPr>
        <p:grpSpPr>
          <a:xfrm>
            <a:off x="1031166" y="1028731"/>
            <a:ext cx="2321631" cy="5609191"/>
            <a:chOff x="1031166" y="1028731"/>
            <a:chExt cx="2321631" cy="5609191"/>
          </a:xfrm>
        </p:grpSpPr>
        <p:cxnSp>
          <p:nvCxnSpPr>
            <p:cNvPr id="5" name="Straight Connector 4">
              <a:extLst>
                <a:ext uri="{FF2B5EF4-FFF2-40B4-BE49-F238E27FC236}">
                  <a16:creationId xmlns:a16="http://schemas.microsoft.com/office/drawing/2014/main" id="{AF7AE6A7-89BA-4338-9E01-A1B192B8667B}"/>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1D89C65C-47B4-42E2-8574-446BF06F5717}"/>
                </a:ext>
              </a:extLst>
            </p:cNvPr>
            <p:cNvGrpSpPr/>
            <p:nvPr/>
          </p:nvGrpSpPr>
          <p:grpSpPr>
            <a:xfrm>
              <a:off x="1031166" y="1028731"/>
              <a:ext cx="2321631" cy="5609191"/>
              <a:chOff x="1031166" y="1028731"/>
              <a:chExt cx="2321631" cy="5609191"/>
            </a:xfrm>
          </p:grpSpPr>
          <p:grpSp>
            <p:nvGrpSpPr>
              <p:cNvPr id="7" name="Group 6">
                <a:extLst>
                  <a:ext uri="{FF2B5EF4-FFF2-40B4-BE49-F238E27FC236}">
                    <a16:creationId xmlns:a16="http://schemas.microsoft.com/office/drawing/2014/main" id="{7C8AC954-BB74-43C7-B73A-3F44291992DC}"/>
                  </a:ext>
                </a:extLst>
              </p:cNvPr>
              <p:cNvGrpSpPr/>
              <p:nvPr/>
            </p:nvGrpSpPr>
            <p:grpSpPr>
              <a:xfrm>
                <a:off x="1842814" y="4859455"/>
                <a:ext cx="1137709" cy="1440787"/>
                <a:chOff x="3857134" y="2258853"/>
                <a:chExt cx="1632103" cy="1440787"/>
              </a:xfrm>
            </p:grpSpPr>
            <p:sp>
              <p:nvSpPr>
                <p:cNvPr id="13" name="Rectangle 12">
                  <a:extLst>
                    <a:ext uri="{FF2B5EF4-FFF2-40B4-BE49-F238E27FC236}">
                      <a16:creationId xmlns:a16="http://schemas.microsoft.com/office/drawing/2014/main" id="{7F56E422-FB89-4CBF-9781-F8E0015B312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4" name="Group 13">
                  <a:extLst>
                    <a:ext uri="{FF2B5EF4-FFF2-40B4-BE49-F238E27FC236}">
                      <a16:creationId xmlns:a16="http://schemas.microsoft.com/office/drawing/2014/main" id="{96010C7C-E676-44C0-9CBF-47EF4831218B}"/>
                    </a:ext>
                  </a:extLst>
                </p:cNvPr>
                <p:cNvGrpSpPr/>
                <p:nvPr/>
              </p:nvGrpSpPr>
              <p:grpSpPr>
                <a:xfrm>
                  <a:off x="3857134" y="2920803"/>
                  <a:ext cx="1632103" cy="492443"/>
                  <a:chOff x="1317576" y="3537323"/>
                  <a:chExt cx="1632103" cy="492443"/>
                </a:xfrm>
              </p:grpSpPr>
              <p:sp>
                <p:nvSpPr>
                  <p:cNvPr id="15" name="Rectangle 14">
                    <a:extLst>
                      <a:ext uri="{FF2B5EF4-FFF2-40B4-BE49-F238E27FC236}">
                        <a16:creationId xmlns:a16="http://schemas.microsoft.com/office/drawing/2014/main" id="{B636985D-6F4C-49AC-A2CA-265CA58F0624}"/>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164DC79-D4FD-4B98-A533-2ED738450FD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8" name="TextBox 7">
                <a:extLst>
                  <a:ext uri="{FF2B5EF4-FFF2-40B4-BE49-F238E27FC236}">
                    <a16:creationId xmlns:a16="http://schemas.microsoft.com/office/drawing/2014/main" id="{2799E30C-0F4D-4562-8DC0-48B406D816F2}"/>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9" name="Straight Connector 8">
                <a:extLst>
                  <a:ext uri="{FF2B5EF4-FFF2-40B4-BE49-F238E27FC236}">
                    <a16:creationId xmlns:a16="http://schemas.microsoft.com/office/drawing/2014/main" id="{E113C2E9-C348-415A-B256-EB781CADFFE9}"/>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599A6237-ABF8-4E4D-B4B6-FF07E975F8C6}"/>
                  </a:ext>
                </a:extLst>
              </p:cNvPr>
              <p:cNvGrpSpPr/>
              <p:nvPr/>
            </p:nvGrpSpPr>
            <p:grpSpPr>
              <a:xfrm>
                <a:off x="1031166" y="5195412"/>
                <a:ext cx="813660" cy="511869"/>
                <a:chOff x="6627246" y="2411318"/>
                <a:chExt cx="813660" cy="511869"/>
              </a:xfrm>
            </p:grpSpPr>
            <p:cxnSp>
              <p:nvCxnSpPr>
                <p:cNvPr id="11" name="Straight Connector 10">
                  <a:extLst>
                    <a:ext uri="{FF2B5EF4-FFF2-40B4-BE49-F238E27FC236}">
                      <a16:creationId xmlns:a16="http://schemas.microsoft.com/office/drawing/2014/main" id="{674F3F52-5E4A-4F3F-BF0C-39408DEED68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B379D2E3-6C53-4566-A334-13890D8E153F}"/>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grpSp>
        <p:nvGrpSpPr>
          <p:cNvPr id="29" name="Group 28">
            <a:extLst>
              <a:ext uri="{FF2B5EF4-FFF2-40B4-BE49-F238E27FC236}">
                <a16:creationId xmlns:a16="http://schemas.microsoft.com/office/drawing/2014/main" id="{B14FCA78-1EA6-47C7-906C-2378D0492C31}"/>
              </a:ext>
            </a:extLst>
          </p:cNvPr>
          <p:cNvGrpSpPr/>
          <p:nvPr/>
        </p:nvGrpSpPr>
        <p:grpSpPr>
          <a:xfrm>
            <a:off x="57539" y="4287162"/>
            <a:ext cx="1425461" cy="523220"/>
            <a:chOff x="1410366" y="4720741"/>
            <a:chExt cx="1425461" cy="523220"/>
          </a:xfrm>
        </p:grpSpPr>
        <p:sp>
          <p:nvSpPr>
            <p:cNvPr id="30" name="Rectangle 29">
              <a:extLst>
                <a:ext uri="{FF2B5EF4-FFF2-40B4-BE49-F238E27FC236}">
                  <a16:creationId xmlns:a16="http://schemas.microsoft.com/office/drawing/2014/main" id="{B50BA716-FBBA-410A-A571-01782129EDB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1" name="TextBox 30">
              <a:extLst>
                <a:ext uri="{FF2B5EF4-FFF2-40B4-BE49-F238E27FC236}">
                  <a16:creationId xmlns:a16="http://schemas.microsoft.com/office/drawing/2014/main" id="{4A150354-C9A3-4125-B818-9DBECE1A045B}"/>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32" name="Title 1">
            <a:extLst>
              <a:ext uri="{FF2B5EF4-FFF2-40B4-BE49-F238E27FC236}">
                <a16:creationId xmlns:a16="http://schemas.microsoft.com/office/drawing/2014/main" id="{EA1E6C37-170A-4445-A3D9-433A86EA13E4}"/>
              </a:ext>
            </a:extLst>
          </p:cNvPr>
          <p:cNvSpPr>
            <a:spLocks noGrp="1"/>
          </p:cNvSpPr>
          <p:nvPr>
            <p:ph type="title"/>
          </p:nvPr>
        </p:nvSpPr>
        <p:spPr>
          <a:xfrm>
            <a:off x="2209800" y="-29594"/>
            <a:ext cx="7772400" cy="533400"/>
          </a:xfrm>
        </p:spPr>
        <p:txBody>
          <a:bodyPr>
            <a:normAutofit/>
          </a:bodyPr>
          <a:lstStyle/>
          <a:p>
            <a:r>
              <a:rPr lang="en-US" sz="3200" b="1" dirty="0"/>
              <a:t>Case study: x86-64 using 1 GB pages</a:t>
            </a:r>
          </a:p>
        </p:txBody>
      </p:sp>
      <p:grpSp>
        <p:nvGrpSpPr>
          <p:cNvPr id="41" name="Group 40">
            <a:extLst>
              <a:ext uri="{FF2B5EF4-FFF2-40B4-BE49-F238E27FC236}">
                <a16:creationId xmlns:a16="http://schemas.microsoft.com/office/drawing/2014/main" id="{84DEA6F4-E723-4839-8C6D-3583AFCCA88E}"/>
              </a:ext>
            </a:extLst>
          </p:cNvPr>
          <p:cNvGrpSpPr/>
          <p:nvPr/>
        </p:nvGrpSpPr>
        <p:grpSpPr>
          <a:xfrm>
            <a:off x="2902528" y="1022193"/>
            <a:ext cx="2175357" cy="5015330"/>
            <a:chOff x="2902528" y="1022193"/>
            <a:chExt cx="2175357" cy="5015330"/>
          </a:xfrm>
        </p:grpSpPr>
        <p:cxnSp>
          <p:nvCxnSpPr>
            <p:cNvPr id="42" name="Straight Connector 41">
              <a:extLst>
                <a:ext uri="{FF2B5EF4-FFF2-40B4-BE49-F238E27FC236}">
                  <a16:creationId xmlns:a16="http://schemas.microsoft.com/office/drawing/2014/main" id="{126484EB-13CC-49FC-BB80-F2465753EA7D}"/>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3" name="Group 42">
              <a:extLst>
                <a:ext uri="{FF2B5EF4-FFF2-40B4-BE49-F238E27FC236}">
                  <a16:creationId xmlns:a16="http://schemas.microsoft.com/office/drawing/2014/main" id="{EDD6037A-020C-41A2-B748-660A04CC5DE3}"/>
                </a:ext>
              </a:extLst>
            </p:cNvPr>
            <p:cNvGrpSpPr/>
            <p:nvPr/>
          </p:nvGrpSpPr>
          <p:grpSpPr>
            <a:xfrm>
              <a:off x="2902528" y="1022193"/>
              <a:ext cx="2175357" cy="5015330"/>
              <a:chOff x="2902528" y="1022193"/>
              <a:chExt cx="2175357" cy="5015330"/>
            </a:xfrm>
          </p:grpSpPr>
          <p:grpSp>
            <p:nvGrpSpPr>
              <p:cNvPr id="44" name="Group 43">
                <a:extLst>
                  <a:ext uri="{FF2B5EF4-FFF2-40B4-BE49-F238E27FC236}">
                    <a16:creationId xmlns:a16="http://schemas.microsoft.com/office/drawing/2014/main" id="{3F369429-FD2A-4A2D-9387-3C10AEBFA5B0}"/>
                  </a:ext>
                </a:extLst>
              </p:cNvPr>
              <p:cNvGrpSpPr/>
              <p:nvPr/>
            </p:nvGrpSpPr>
            <p:grpSpPr>
              <a:xfrm>
                <a:off x="2922900" y="1022193"/>
                <a:ext cx="2154985" cy="5015330"/>
                <a:chOff x="4805155" y="189133"/>
                <a:chExt cx="2154985" cy="5015330"/>
              </a:xfrm>
            </p:grpSpPr>
            <p:grpSp>
              <p:nvGrpSpPr>
                <p:cNvPr id="48" name="Group 47">
                  <a:extLst>
                    <a:ext uri="{FF2B5EF4-FFF2-40B4-BE49-F238E27FC236}">
                      <a16:creationId xmlns:a16="http://schemas.microsoft.com/office/drawing/2014/main" id="{E303A469-AA62-42A7-8FD9-C4676866F8B1}"/>
                    </a:ext>
                  </a:extLst>
                </p:cNvPr>
                <p:cNvGrpSpPr/>
                <p:nvPr/>
              </p:nvGrpSpPr>
              <p:grpSpPr>
                <a:xfrm>
                  <a:off x="5616803" y="3123597"/>
                  <a:ext cx="1137709" cy="1440787"/>
                  <a:chOff x="3857134" y="2258853"/>
                  <a:chExt cx="1632103" cy="1440787"/>
                </a:xfrm>
              </p:grpSpPr>
              <p:sp>
                <p:nvSpPr>
                  <p:cNvPr id="54" name="Rectangle 53">
                    <a:extLst>
                      <a:ext uri="{FF2B5EF4-FFF2-40B4-BE49-F238E27FC236}">
                        <a16:creationId xmlns:a16="http://schemas.microsoft.com/office/drawing/2014/main" id="{BEE1AD65-8349-4D3B-87B2-98C652378355}"/>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a:extLst>
                      <a:ext uri="{FF2B5EF4-FFF2-40B4-BE49-F238E27FC236}">
                        <a16:creationId xmlns:a16="http://schemas.microsoft.com/office/drawing/2014/main" id="{B0B336B9-99C0-490D-946E-7077B7CE195A}"/>
                      </a:ext>
                    </a:extLst>
                  </p:cNvPr>
                  <p:cNvGrpSpPr/>
                  <p:nvPr/>
                </p:nvGrpSpPr>
                <p:grpSpPr>
                  <a:xfrm>
                    <a:off x="3857134" y="2920803"/>
                    <a:ext cx="1632103" cy="492443"/>
                    <a:chOff x="1317576" y="3537323"/>
                    <a:chExt cx="1632103" cy="492443"/>
                  </a:xfrm>
                </p:grpSpPr>
                <p:sp>
                  <p:nvSpPr>
                    <p:cNvPr id="56" name="Rectangle 55">
                      <a:extLst>
                        <a:ext uri="{FF2B5EF4-FFF2-40B4-BE49-F238E27FC236}">
                          <a16:creationId xmlns:a16="http://schemas.microsoft.com/office/drawing/2014/main" id="{82E8A78A-62AF-41C7-8A5F-3133D5F9CCE1}"/>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7" name="TextBox 56">
                      <a:extLst>
                        <a:ext uri="{FF2B5EF4-FFF2-40B4-BE49-F238E27FC236}">
                          <a16:creationId xmlns:a16="http://schemas.microsoft.com/office/drawing/2014/main" id="{25A79841-12C7-4BC9-A75B-3C78CBA03FAD}"/>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49" name="TextBox 48">
                  <a:extLst>
                    <a:ext uri="{FF2B5EF4-FFF2-40B4-BE49-F238E27FC236}">
                      <a16:creationId xmlns:a16="http://schemas.microsoft.com/office/drawing/2014/main" id="{0DECCF83-1D70-433A-BAE7-14FE00B17B55}"/>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50" name="Straight Connector 49">
                  <a:extLst>
                    <a:ext uri="{FF2B5EF4-FFF2-40B4-BE49-F238E27FC236}">
                      <a16:creationId xmlns:a16="http://schemas.microsoft.com/office/drawing/2014/main" id="{F9880750-4366-454C-8E97-D8EDDED90571}"/>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1" name="Group 50">
                  <a:extLst>
                    <a:ext uri="{FF2B5EF4-FFF2-40B4-BE49-F238E27FC236}">
                      <a16:creationId xmlns:a16="http://schemas.microsoft.com/office/drawing/2014/main" id="{1DAA1056-79BD-4053-81A5-F97B38611FDF}"/>
                    </a:ext>
                  </a:extLst>
                </p:cNvPr>
                <p:cNvGrpSpPr/>
                <p:nvPr/>
              </p:nvGrpSpPr>
              <p:grpSpPr>
                <a:xfrm>
                  <a:off x="4805155" y="3459554"/>
                  <a:ext cx="813660" cy="511869"/>
                  <a:chOff x="6627246" y="2411318"/>
                  <a:chExt cx="813660" cy="511869"/>
                </a:xfrm>
              </p:grpSpPr>
              <p:cxnSp>
                <p:nvCxnSpPr>
                  <p:cNvPr id="52" name="Straight Connector 51">
                    <a:extLst>
                      <a:ext uri="{FF2B5EF4-FFF2-40B4-BE49-F238E27FC236}">
                        <a16:creationId xmlns:a16="http://schemas.microsoft.com/office/drawing/2014/main" id="{C928EB26-8379-4A5D-9684-E12F0504FAD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52F4BA1D-2B36-4C8E-BFE3-FBC8F2990768}"/>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45" name="Straight Connector 44">
                <a:extLst>
                  <a:ext uri="{FF2B5EF4-FFF2-40B4-BE49-F238E27FC236}">
                    <a16:creationId xmlns:a16="http://schemas.microsoft.com/office/drawing/2014/main" id="{437269D0-8716-47A4-812D-05C62D30323A}"/>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31272E4-1224-434F-9A2F-21E7C84FAE71}"/>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47" name="Straight Connector 46">
                <a:extLst>
                  <a:ext uri="{FF2B5EF4-FFF2-40B4-BE49-F238E27FC236}">
                    <a16:creationId xmlns:a16="http://schemas.microsoft.com/office/drawing/2014/main" id="{869AF4B5-D0C6-4804-93DE-93D6C62ACA0A}"/>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58" name="Group 57">
            <a:extLst>
              <a:ext uri="{FF2B5EF4-FFF2-40B4-BE49-F238E27FC236}">
                <a16:creationId xmlns:a16="http://schemas.microsoft.com/office/drawing/2014/main" id="{8BFB7849-10C1-4AA5-BFBE-81A7AC077F60}"/>
              </a:ext>
            </a:extLst>
          </p:cNvPr>
          <p:cNvGrpSpPr/>
          <p:nvPr/>
        </p:nvGrpSpPr>
        <p:grpSpPr>
          <a:xfrm>
            <a:off x="733691" y="4765523"/>
            <a:ext cx="1175172" cy="1534082"/>
            <a:chOff x="3938351" y="1072565"/>
            <a:chExt cx="1175172" cy="671649"/>
          </a:xfrm>
        </p:grpSpPr>
        <p:cxnSp>
          <p:nvCxnSpPr>
            <p:cNvPr id="59" name="Straight Connector 58">
              <a:extLst>
                <a:ext uri="{FF2B5EF4-FFF2-40B4-BE49-F238E27FC236}">
                  <a16:creationId xmlns:a16="http://schemas.microsoft.com/office/drawing/2014/main" id="{FB095056-46D8-483E-A6EF-E8F98F3C8A06}"/>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0" name="Straight Connector 59">
              <a:extLst>
                <a:ext uri="{FF2B5EF4-FFF2-40B4-BE49-F238E27FC236}">
                  <a16:creationId xmlns:a16="http://schemas.microsoft.com/office/drawing/2014/main" id="{60A58AFC-CFCF-463F-BFC1-09DBCC99ED25}"/>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B9D262B4-3E7F-4293-B489-C538A61A40A7}"/>
              </a:ext>
            </a:extLst>
          </p:cNvPr>
          <p:cNvGrpSpPr/>
          <p:nvPr/>
        </p:nvGrpSpPr>
        <p:grpSpPr>
          <a:xfrm>
            <a:off x="-1391" y="482148"/>
            <a:ext cx="11587794" cy="1074172"/>
            <a:chOff x="-1391" y="482148"/>
            <a:chExt cx="11587794" cy="1074172"/>
          </a:xfrm>
        </p:grpSpPr>
        <p:sp>
          <p:nvSpPr>
            <p:cNvPr id="22" name="Rectangle 21">
              <a:extLst>
                <a:ext uri="{FF2B5EF4-FFF2-40B4-BE49-F238E27FC236}">
                  <a16:creationId xmlns:a16="http://schemas.microsoft.com/office/drawing/2014/main" id="{DD64B676-DE18-483C-A200-2CD68055EAD6}"/>
                </a:ext>
              </a:extLst>
            </p:cNvPr>
            <p:cNvSpPr/>
            <p:nvPr/>
          </p:nvSpPr>
          <p:spPr bwMode="auto">
            <a:xfrm>
              <a:off x="4917154" y="491640"/>
              <a:ext cx="651947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3" name="TextBox 22">
              <a:extLst>
                <a:ext uri="{FF2B5EF4-FFF2-40B4-BE49-F238E27FC236}">
                  <a16:creationId xmlns:a16="http://schemas.microsoft.com/office/drawing/2014/main" id="{EA980EAD-53E8-4E66-B1BC-5833F2FDE78A}"/>
                </a:ext>
              </a:extLst>
            </p:cNvPr>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BA991DE9-7258-4745-85CA-C3D4E1C418E0}"/>
                </a:ext>
              </a:extLst>
            </p:cNvPr>
            <p:cNvSpPr txBox="1"/>
            <p:nvPr/>
          </p:nvSpPr>
          <p:spPr>
            <a:xfrm>
              <a:off x="2939021" y="949791"/>
              <a:ext cx="635876" cy="584775"/>
            </a:xfrm>
            <a:prstGeom prst="rect">
              <a:avLst/>
            </a:prstGeom>
            <a:noFill/>
          </p:spPr>
          <p:txBody>
            <a:bodyPr wrap="square" rtlCol="0">
              <a:spAutoFit/>
            </a:bodyPr>
            <a:lstStyle/>
            <a:p>
              <a:r>
                <a:rPr lang="en-US" sz="3200" dirty="0"/>
                <a:t>38</a:t>
              </a:r>
            </a:p>
          </p:txBody>
        </p:sp>
        <p:sp>
          <p:nvSpPr>
            <p:cNvPr id="33" name="TextBox 32">
              <a:extLst>
                <a:ext uri="{FF2B5EF4-FFF2-40B4-BE49-F238E27FC236}">
                  <a16:creationId xmlns:a16="http://schemas.microsoft.com/office/drawing/2014/main" id="{9DA000A2-1D6D-4831-BEC8-5450AF5D7081}"/>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34" name="Rectangle 33">
              <a:extLst>
                <a:ext uri="{FF2B5EF4-FFF2-40B4-BE49-F238E27FC236}">
                  <a16:creationId xmlns:a16="http://schemas.microsoft.com/office/drawing/2014/main" id="{BBB2F84B-720E-4D10-A406-6E006AAD6E1D}"/>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5" name="TextBox 34">
              <a:extLst>
                <a:ext uri="{FF2B5EF4-FFF2-40B4-BE49-F238E27FC236}">
                  <a16:creationId xmlns:a16="http://schemas.microsoft.com/office/drawing/2014/main" id="{16BD82DF-0C09-4D91-84BB-7527AF768BF9}"/>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36" name="TextBox 35">
              <a:extLst>
                <a:ext uri="{FF2B5EF4-FFF2-40B4-BE49-F238E27FC236}">
                  <a16:creationId xmlns:a16="http://schemas.microsoft.com/office/drawing/2014/main" id="{99E279A4-4B33-498D-A903-37D28B81C11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37" name="TextBox 36">
              <a:extLst>
                <a:ext uri="{FF2B5EF4-FFF2-40B4-BE49-F238E27FC236}">
                  <a16:creationId xmlns:a16="http://schemas.microsoft.com/office/drawing/2014/main" id="{DD43427E-31B6-4D11-B624-0868526BE29E}"/>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38" name="Rectangle 37">
              <a:extLst>
                <a:ext uri="{FF2B5EF4-FFF2-40B4-BE49-F238E27FC236}">
                  <a16:creationId xmlns:a16="http://schemas.microsoft.com/office/drawing/2014/main" id="{E5CA2C97-F18A-4AF7-B79D-BAAAED329554}"/>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9" name="TextBox 38">
              <a:extLst>
                <a:ext uri="{FF2B5EF4-FFF2-40B4-BE49-F238E27FC236}">
                  <a16:creationId xmlns:a16="http://schemas.microsoft.com/office/drawing/2014/main" id="{9B77D952-313A-4D30-ABAA-4A91A9BC6026}"/>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40" name="TextBox 39">
              <a:extLst>
                <a:ext uri="{FF2B5EF4-FFF2-40B4-BE49-F238E27FC236}">
                  <a16:creationId xmlns:a16="http://schemas.microsoft.com/office/drawing/2014/main" id="{75CAFD1F-02DB-47FE-8EC5-AEEFD824236E}"/>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61" name="Rectangle 60">
              <a:extLst>
                <a:ext uri="{FF2B5EF4-FFF2-40B4-BE49-F238E27FC236}">
                  <a16:creationId xmlns:a16="http://schemas.microsoft.com/office/drawing/2014/main" id="{41C60301-309E-4A80-AF78-642F188CB838}"/>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9BEC4177-AF16-4364-9CA5-A24520F3C35E}"/>
              </a:ext>
            </a:extLst>
          </p:cNvPr>
          <p:cNvGrpSpPr/>
          <p:nvPr/>
        </p:nvGrpSpPr>
        <p:grpSpPr>
          <a:xfrm>
            <a:off x="3858508" y="2281960"/>
            <a:ext cx="4575484" cy="1558708"/>
            <a:chOff x="-55735" y="2129164"/>
            <a:chExt cx="4575484" cy="1558708"/>
          </a:xfrm>
        </p:grpSpPr>
        <p:sp>
          <p:nvSpPr>
            <p:cNvPr id="84" name="Arrow: Right 83">
              <a:extLst>
                <a:ext uri="{FF2B5EF4-FFF2-40B4-BE49-F238E27FC236}">
                  <a16:creationId xmlns:a16="http://schemas.microsoft.com/office/drawing/2014/main" id="{49C8E645-272A-42CA-B56A-58BEAD141CDC}"/>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8949F17-078D-4654-B568-B53522C4F4CE}"/>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89" name="Group 88">
            <a:extLst>
              <a:ext uri="{FF2B5EF4-FFF2-40B4-BE49-F238E27FC236}">
                <a16:creationId xmlns:a16="http://schemas.microsoft.com/office/drawing/2014/main" id="{C8C4F110-72B2-46C7-A395-ECBA85424075}"/>
              </a:ext>
            </a:extLst>
          </p:cNvPr>
          <p:cNvGrpSpPr/>
          <p:nvPr/>
        </p:nvGrpSpPr>
        <p:grpSpPr>
          <a:xfrm>
            <a:off x="-14454" y="5935937"/>
            <a:ext cx="1124606" cy="582861"/>
            <a:chOff x="-14454" y="5935937"/>
            <a:chExt cx="1124606" cy="582861"/>
          </a:xfrm>
        </p:grpSpPr>
        <p:sp>
          <p:nvSpPr>
            <p:cNvPr id="86" name="TextBox 85">
              <a:extLst>
                <a:ext uri="{FF2B5EF4-FFF2-40B4-BE49-F238E27FC236}">
                  <a16:creationId xmlns:a16="http://schemas.microsoft.com/office/drawing/2014/main" id="{B5F1A887-F18F-4FCF-A61A-5C9DC41999D5}"/>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87" name="Straight Connector 86">
              <a:extLst>
                <a:ext uri="{FF2B5EF4-FFF2-40B4-BE49-F238E27FC236}">
                  <a16:creationId xmlns:a16="http://schemas.microsoft.com/office/drawing/2014/main" id="{55982D56-DB1B-42C4-A86D-681ECDAA279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0" name="Group 89">
            <a:extLst>
              <a:ext uri="{FF2B5EF4-FFF2-40B4-BE49-F238E27FC236}">
                <a16:creationId xmlns:a16="http://schemas.microsoft.com/office/drawing/2014/main" id="{8328E402-4740-41A5-86A3-5CE0414DD572}"/>
              </a:ext>
            </a:extLst>
          </p:cNvPr>
          <p:cNvGrpSpPr/>
          <p:nvPr/>
        </p:nvGrpSpPr>
        <p:grpSpPr>
          <a:xfrm>
            <a:off x="4909221" y="4507333"/>
            <a:ext cx="7216490" cy="2349802"/>
            <a:chOff x="4909221" y="4507333"/>
            <a:chExt cx="7216490" cy="2349802"/>
          </a:xfrm>
        </p:grpSpPr>
        <p:cxnSp>
          <p:nvCxnSpPr>
            <p:cNvPr id="91" name="Straight Connector 90">
              <a:extLst>
                <a:ext uri="{FF2B5EF4-FFF2-40B4-BE49-F238E27FC236}">
                  <a16:creationId xmlns:a16="http://schemas.microsoft.com/office/drawing/2014/main" id="{456EB615-FDF4-47DB-BC7F-A6945DA41C2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92" name="Group 91">
              <a:extLst>
                <a:ext uri="{FF2B5EF4-FFF2-40B4-BE49-F238E27FC236}">
                  <a16:creationId xmlns:a16="http://schemas.microsoft.com/office/drawing/2014/main" id="{5726AD6E-2C72-484A-AE17-582197348596}"/>
                </a:ext>
              </a:extLst>
            </p:cNvPr>
            <p:cNvGrpSpPr/>
            <p:nvPr/>
          </p:nvGrpSpPr>
          <p:grpSpPr>
            <a:xfrm>
              <a:off x="6064810" y="5877836"/>
              <a:ext cx="5968726" cy="533400"/>
              <a:chOff x="822435" y="1524000"/>
              <a:chExt cx="7690945" cy="533400"/>
            </a:xfrm>
          </p:grpSpPr>
          <p:sp>
            <p:nvSpPr>
              <p:cNvPr id="106" name="Rectangle 105">
                <a:extLst>
                  <a:ext uri="{FF2B5EF4-FFF2-40B4-BE49-F238E27FC236}">
                    <a16:creationId xmlns:a16="http://schemas.microsoft.com/office/drawing/2014/main" id="{A3AC9DC1-825A-4AB9-81C6-CE5B497D979A}"/>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7" name="Rectangle 106">
                <a:extLst>
                  <a:ext uri="{FF2B5EF4-FFF2-40B4-BE49-F238E27FC236}">
                    <a16:creationId xmlns:a16="http://schemas.microsoft.com/office/drawing/2014/main" id="{ACBF3E7D-0B59-4AF2-9B0D-516C243F50B2}"/>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93" name="TextBox 92">
              <a:extLst>
                <a:ext uri="{FF2B5EF4-FFF2-40B4-BE49-F238E27FC236}">
                  <a16:creationId xmlns:a16="http://schemas.microsoft.com/office/drawing/2014/main" id="{E93DBC28-0A68-4F72-B7DF-4B9E26471742}"/>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94" name="TextBox 93">
              <a:extLst>
                <a:ext uri="{FF2B5EF4-FFF2-40B4-BE49-F238E27FC236}">
                  <a16:creationId xmlns:a16="http://schemas.microsoft.com/office/drawing/2014/main" id="{91FDD8BA-89B5-485E-92EB-79300E8B2F6B}"/>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5" name="TextBox 94">
              <a:extLst>
                <a:ext uri="{FF2B5EF4-FFF2-40B4-BE49-F238E27FC236}">
                  <a16:creationId xmlns:a16="http://schemas.microsoft.com/office/drawing/2014/main" id="{D50C23FC-1AB3-4812-8847-374F509F122C}"/>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6" name="TextBox 95">
              <a:extLst>
                <a:ext uri="{FF2B5EF4-FFF2-40B4-BE49-F238E27FC236}">
                  <a16:creationId xmlns:a16="http://schemas.microsoft.com/office/drawing/2014/main" id="{65C29D2A-5B10-4BF7-817B-F8A4DD6AF45A}"/>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7" name="TextBox 96">
              <a:extLst>
                <a:ext uri="{FF2B5EF4-FFF2-40B4-BE49-F238E27FC236}">
                  <a16:creationId xmlns:a16="http://schemas.microsoft.com/office/drawing/2014/main" id="{1F2BF102-22C4-4682-A1D8-6EEA097BA397}"/>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8" name="TextBox 97">
              <a:extLst>
                <a:ext uri="{FF2B5EF4-FFF2-40B4-BE49-F238E27FC236}">
                  <a16:creationId xmlns:a16="http://schemas.microsoft.com/office/drawing/2014/main" id="{13E5385D-00E2-4ABC-9432-62D55783FFCB}"/>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9" name="TextBox 98">
              <a:extLst>
                <a:ext uri="{FF2B5EF4-FFF2-40B4-BE49-F238E27FC236}">
                  <a16:creationId xmlns:a16="http://schemas.microsoft.com/office/drawing/2014/main" id="{DC25BC97-3455-4970-9124-16059D84BDAD}"/>
                </a:ext>
              </a:extLst>
            </p:cNvPr>
            <p:cNvSpPr txBox="1"/>
            <p:nvPr/>
          </p:nvSpPr>
          <p:spPr>
            <a:xfrm>
              <a:off x="7504421" y="5929770"/>
              <a:ext cx="3021279" cy="519116"/>
            </a:xfrm>
            <a:prstGeom prst="rect">
              <a:avLst/>
            </a:prstGeom>
            <a:noFill/>
          </p:spPr>
          <p:txBody>
            <a:bodyPr wrap="square" rtlCol="0">
              <a:spAutoFit/>
            </a:bodyPr>
            <a:lstStyle/>
            <a:p>
              <a:pPr algn="ctr">
                <a:lnSpc>
                  <a:spcPts val="1600"/>
                </a:lnSpc>
              </a:pPr>
              <a:r>
                <a:rPr lang="en-US" sz="2000" dirty="0">
                  <a:cs typeface="Segoe UI Light" panose="020B0502040204020203" pitchFamily="34" charset="0"/>
                </a:rPr>
                <a:t>1GB-aligned huge page </a:t>
              </a:r>
              <a:r>
                <a:rPr lang="en-US" sz="2000" dirty="0" err="1">
                  <a:cs typeface="Segoe UI Light" panose="020B0502040204020203" pitchFamily="34" charset="0"/>
                </a:rPr>
                <a:t>physAddr</a:t>
              </a:r>
              <a:endParaRPr lang="en-US" sz="2000" dirty="0">
                <a:cs typeface="Segoe UI Light" panose="020B0502040204020203" pitchFamily="34" charset="0"/>
              </a:endParaRPr>
            </a:p>
          </p:txBody>
        </p:sp>
        <p:sp>
          <p:nvSpPr>
            <p:cNvPr id="100" name="TextBox 99">
              <a:extLst>
                <a:ext uri="{FF2B5EF4-FFF2-40B4-BE49-F238E27FC236}">
                  <a16:creationId xmlns:a16="http://schemas.microsoft.com/office/drawing/2014/main" id="{3340A795-796E-4C37-97B8-FAA8FF6B5E03}"/>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101" name="TextBox 100">
              <a:extLst>
                <a:ext uri="{FF2B5EF4-FFF2-40B4-BE49-F238E27FC236}">
                  <a16:creationId xmlns:a16="http://schemas.microsoft.com/office/drawing/2014/main" id="{9201EE1C-547F-45F8-8381-A41D8DD3703A}"/>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02" name="Straight Connector 101">
              <a:extLst>
                <a:ext uri="{FF2B5EF4-FFF2-40B4-BE49-F238E27FC236}">
                  <a16:creationId xmlns:a16="http://schemas.microsoft.com/office/drawing/2014/main" id="{E599D841-A5C2-49F9-9369-155716E37576}"/>
                </a:ext>
              </a:extLst>
            </p:cNvPr>
            <p:cNvCxnSpPr>
              <a:cxnSpLocks/>
              <a:stCxn id="104"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7CB58D-DB74-4FCE-A0C4-0E3432805F42}"/>
                </a:ext>
              </a:extLst>
            </p:cNvPr>
            <p:cNvCxnSpPr>
              <a:cxnSpLocks/>
              <a:endCxn id="105"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Left Bracket 103">
              <a:extLst>
                <a:ext uri="{FF2B5EF4-FFF2-40B4-BE49-F238E27FC236}">
                  <a16:creationId xmlns:a16="http://schemas.microsoft.com/office/drawing/2014/main" id="{0B1D2E84-0BF6-4387-8AB4-985C736E797E}"/>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Left Bracket 104">
              <a:extLst>
                <a:ext uri="{FF2B5EF4-FFF2-40B4-BE49-F238E27FC236}">
                  <a16:creationId xmlns:a16="http://schemas.microsoft.com/office/drawing/2014/main" id="{BC3CCE9F-B9AC-4DE2-AB46-23240E85437D}"/>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A9B1C3-5F72-4E78-AAB2-71B192BA48BF}"/>
              </a:ext>
            </a:extLst>
          </p:cNvPr>
          <p:cNvGrpSpPr/>
          <p:nvPr/>
        </p:nvGrpSpPr>
        <p:grpSpPr>
          <a:xfrm>
            <a:off x="8236126" y="2955009"/>
            <a:ext cx="3879624" cy="2922827"/>
            <a:chOff x="8236126" y="2955009"/>
            <a:chExt cx="3879624" cy="2922827"/>
          </a:xfrm>
        </p:grpSpPr>
        <p:cxnSp>
          <p:nvCxnSpPr>
            <p:cNvPr id="109" name="Straight Connector 108">
              <a:extLst>
                <a:ext uri="{FF2B5EF4-FFF2-40B4-BE49-F238E27FC236}">
                  <a16:creationId xmlns:a16="http://schemas.microsoft.com/office/drawing/2014/main" id="{F204522F-3057-41B5-9C08-403B20D70D84}"/>
                </a:ext>
              </a:extLst>
            </p:cNvPr>
            <p:cNvCxnSpPr>
              <a:cxnSpLocks/>
            </p:cNvCxnSpPr>
            <p:nvPr/>
          </p:nvCxnSpPr>
          <p:spPr>
            <a:xfrm flipH="1">
              <a:off x="11134029" y="3336275"/>
              <a:ext cx="738996" cy="2541561"/>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FC079FA-780F-4170-8AFF-6C6CC36CFB54}"/>
                </a:ext>
              </a:extLst>
            </p:cNvPr>
            <p:cNvSpPr txBox="1"/>
            <p:nvPr/>
          </p:nvSpPr>
          <p:spPr>
            <a:xfrm>
              <a:off x="8236126" y="2955009"/>
              <a:ext cx="3879624" cy="718915"/>
            </a:xfrm>
            <a:prstGeom prst="rect">
              <a:avLst/>
            </a:prstGeom>
            <a:noFill/>
          </p:spPr>
          <p:txBody>
            <a:bodyPr wrap="square" rtlCol="0">
              <a:spAutoFit/>
            </a:bodyPr>
            <a:lstStyle/>
            <a:p>
              <a:pPr algn="ctr">
                <a:lnSpc>
                  <a:spcPts val="2400"/>
                </a:lnSpc>
              </a:pPr>
              <a:r>
                <a:rPr lang="en-US" sz="2600" dirty="0"/>
                <a:t>PS (“Page size”) bit set to 1, indicating a 1 GB page</a:t>
              </a:r>
            </a:p>
          </p:txBody>
        </p:sp>
      </p:grpSp>
      <p:sp>
        <p:nvSpPr>
          <p:cNvPr id="111" name="TextBox 110">
            <a:extLst>
              <a:ext uri="{FF2B5EF4-FFF2-40B4-BE49-F238E27FC236}">
                <a16:creationId xmlns:a16="http://schemas.microsoft.com/office/drawing/2014/main" id="{1AD3596A-8AFF-471C-86E8-36252AD4B0C7}"/>
              </a:ext>
            </a:extLst>
          </p:cNvPr>
          <p:cNvSpPr txBox="1"/>
          <p:nvPr/>
        </p:nvSpPr>
        <p:spPr>
          <a:xfrm>
            <a:off x="6669237" y="491171"/>
            <a:ext cx="3189570" cy="523220"/>
          </a:xfrm>
          <a:prstGeom prst="rect">
            <a:avLst/>
          </a:prstGeom>
          <a:noFill/>
        </p:spPr>
        <p:txBody>
          <a:bodyPr wrap="square" rtlCol="0">
            <a:spAutoFit/>
          </a:bodyPr>
          <a:lstStyle/>
          <a:p>
            <a:pPr algn="ctr"/>
            <a:r>
              <a:rPr lang="en-US" sz="2800" dirty="0"/>
              <a:t>Offset in 1 GB page</a:t>
            </a:r>
          </a:p>
        </p:txBody>
      </p:sp>
      <p:grpSp>
        <p:nvGrpSpPr>
          <p:cNvPr id="21" name="Group 20">
            <a:extLst>
              <a:ext uri="{FF2B5EF4-FFF2-40B4-BE49-F238E27FC236}">
                <a16:creationId xmlns:a16="http://schemas.microsoft.com/office/drawing/2014/main" id="{DD311350-BE75-BA91-EA02-0563222FE4AE}"/>
              </a:ext>
            </a:extLst>
          </p:cNvPr>
          <p:cNvGrpSpPr/>
          <p:nvPr/>
        </p:nvGrpSpPr>
        <p:grpSpPr>
          <a:xfrm>
            <a:off x="10968371" y="5879828"/>
            <a:ext cx="568939" cy="968742"/>
            <a:chOff x="10968371" y="5879828"/>
            <a:chExt cx="568939" cy="968742"/>
          </a:xfrm>
        </p:grpSpPr>
        <p:cxnSp>
          <p:nvCxnSpPr>
            <p:cNvPr id="3" name="Straight Connector 2">
              <a:extLst>
                <a:ext uri="{FF2B5EF4-FFF2-40B4-BE49-F238E27FC236}">
                  <a16:creationId xmlns:a16="http://schemas.microsoft.com/office/drawing/2014/main" id="{1E1ED345-DCA2-9FA7-8BBA-29AB02C889F6}"/>
                </a:ext>
              </a:extLst>
            </p:cNvPr>
            <p:cNvCxnSpPr/>
            <p:nvPr/>
          </p:nvCxnSpPr>
          <p:spPr bwMode="auto">
            <a:xfrm>
              <a:off x="11081842" y="5879828"/>
              <a:ext cx="0" cy="5279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39FBA97A-848F-0C1B-979A-1DA2D014DE12}"/>
                </a:ext>
              </a:extLst>
            </p:cNvPr>
            <p:cNvCxnSpPr/>
            <p:nvPr/>
          </p:nvCxnSpPr>
          <p:spPr bwMode="auto">
            <a:xfrm>
              <a:off x="11192271" y="5882526"/>
              <a:ext cx="0" cy="5279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BF0CC57A-D1ED-4CCC-931E-62D294A4113E}"/>
                </a:ext>
              </a:extLst>
            </p:cNvPr>
            <p:cNvSpPr txBox="1"/>
            <p:nvPr/>
          </p:nvSpPr>
          <p:spPr>
            <a:xfrm>
              <a:off x="10968371" y="6386905"/>
              <a:ext cx="568939" cy="461665"/>
            </a:xfrm>
            <a:prstGeom prst="rect">
              <a:avLst/>
            </a:prstGeom>
            <a:noFill/>
          </p:spPr>
          <p:txBody>
            <a:bodyPr wrap="square" rtlCol="0">
              <a:spAutoFit/>
            </a:bodyPr>
            <a:lstStyle/>
            <a:p>
              <a:r>
                <a:rPr lang="en-US" sz="2400" dirty="0"/>
                <a:t>7</a:t>
              </a:r>
            </a:p>
          </p:txBody>
        </p:sp>
      </p:grpSp>
    </p:spTree>
    <p:extLst>
      <p:ext uri="{BB962C8B-B14F-4D97-AF65-F5344CB8AC3E}">
        <p14:creationId xmlns:p14="http://schemas.microsoft.com/office/powerpoint/2010/main" val="15012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7C6F-479B-4B5A-A038-0CA3813EBA8C}"/>
              </a:ext>
            </a:extLst>
          </p:cNvPr>
          <p:cNvSpPr>
            <a:spLocks noGrp="1"/>
          </p:cNvSpPr>
          <p:nvPr>
            <p:ph type="title"/>
          </p:nvPr>
        </p:nvSpPr>
        <p:spPr>
          <a:xfrm>
            <a:off x="838200" y="2861190"/>
            <a:ext cx="10515600" cy="1325563"/>
          </a:xfrm>
        </p:spPr>
        <p:txBody>
          <a:bodyPr>
            <a:normAutofit/>
          </a:bodyPr>
          <a:lstStyle/>
          <a:p>
            <a:r>
              <a:rPr lang="en-US" sz="6000" dirty="0">
                <a:solidFill>
                  <a:srgbClr val="FF0000"/>
                </a:solidFill>
              </a:rPr>
              <a:t>The Horrors of Early Boot</a:t>
            </a:r>
          </a:p>
        </p:txBody>
      </p:sp>
    </p:spTree>
    <p:extLst>
      <p:ext uri="{BB962C8B-B14F-4D97-AF65-F5344CB8AC3E}">
        <p14:creationId xmlns:p14="http://schemas.microsoft.com/office/powerpoint/2010/main" val="41423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B250-D3A3-492A-820D-148229BD87B8}"/>
              </a:ext>
            </a:extLst>
          </p:cNvPr>
          <p:cNvSpPr>
            <a:spLocks noGrp="1"/>
          </p:cNvSpPr>
          <p:nvPr>
            <p:ph type="title"/>
          </p:nvPr>
        </p:nvSpPr>
        <p:spPr>
          <a:xfrm>
            <a:off x="838200" y="-84093"/>
            <a:ext cx="10515600" cy="887495"/>
          </a:xfrm>
        </p:spPr>
        <p:txBody>
          <a:bodyPr/>
          <a:lstStyle/>
          <a:p>
            <a:r>
              <a:rPr lang="en-US" dirty="0"/>
              <a:t>Chickadee’s Early Boot</a:t>
            </a:r>
          </a:p>
        </p:txBody>
      </p:sp>
      <p:sp>
        <p:nvSpPr>
          <p:cNvPr id="3" name="Content Placeholder 2">
            <a:extLst>
              <a:ext uri="{FF2B5EF4-FFF2-40B4-BE49-F238E27FC236}">
                <a16:creationId xmlns:a16="http://schemas.microsoft.com/office/drawing/2014/main" id="{DE38B411-EB02-4FB4-A54C-92CBB8B92781}"/>
              </a:ext>
            </a:extLst>
          </p:cNvPr>
          <p:cNvSpPr>
            <a:spLocks noGrp="1"/>
          </p:cNvSpPr>
          <p:nvPr>
            <p:ph idx="1"/>
          </p:nvPr>
        </p:nvSpPr>
        <p:spPr>
          <a:xfrm>
            <a:off x="838200" y="603753"/>
            <a:ext cx="10515600" cy="2097652"/>
          </a:xfrm>
        </p:spPr>
        <p:txBody>
          <a:bodyPr/>
          <a:lstStyle/>
          <a:p>
            <a:r>
              <a:rPr lang="en-US" dirty="0"/>
              <a:t>“Booting a processor” means “configuring a processor once it’s been turned on”</a:t>
            </a:r>
          </a:p>
          <a:p>
            <a:r>
              <a:rPr lang="en-US" dirty="0"/>
              <a:t>Booting a processor is a delicate dance, particularly on x86!</a:t>
            </a:r>
          </a:p>
          <a:p>
            <a:r>
              <a:rPr lang="en-US" dirty="0"/>
              <a:t>Chickadee’s </a:t>
            </a:r>
            <a:r>
              <a:rPr lang="en-US" dirty="0">
                <a:latin typeface="Consolas" panose="020B0609020204030204" pitchFamily="49" charset="0"/>
              </a:rPr>
              <a:t>k-init.cc</a:t>
            </a:r>
            <a:r>
              <a:rPr lang="en-US" dirty="0"/>
              <a:t> contains important code related to booting</a:t>
            </a:r>
          </a:p>
          <a:p>
            <a:endParaRPr lang="en-US" dirty="0"/>
          </a:p>
        </p:txBody>
      </p:sp>
      <p:sp>
        <p:nvSpPr>
          <p:cNvPr id="4" name="TextBox 3">
            <a:extLst>
              <a:ext uri="{FF2B5EF4-FFF2-40B4-BE49-F238E27FC236}">
                <a16:creationId xmlns:a16="http://schemas.microsoft.com/office/drawing/2014/main" id="{9B6C0888-68B5-4388-B35D-122948882280}"/>
              </a:ext>
            </a:extLst>
          </p:cNvPr>
          <p:cNvSpPr txBox="1"/>
          <p:nvPr/>
        </p:nvSpPr>
        <p:spPr>
          <a:xfrm>
            <a:off x="3732729" y="2451934"/>
            <a:ext cx="3966519" cy="430887"/>
          </a:xfrm>
          <a:prstGeom prst="rect">
            <a:avLst/>
          </a:prstGeom>
          <a:noFill/>
        </p:spPr>
        <p:txBody>
          <a:bodyPr wrap="square" rtlCol="0">
            <a:spAutoFit/>
          </a:bodyPr>
          <a:lstStyle/>
          <a:p>
            <a:pPr algn="ctr"/>
            <a:r>
              <a:rPr lang="en-US" sz="2200" dirty="0" err="1">
                <a:latin typeface="Consolas" panose="020B0609020204030204" pitchFamily="49" charset="0"/>
              </a:rPr>
              <a:t>init_hardware</a:t>
            </a:r>
            <a:r>
              <a:rPr lang="en-US" sz="2200" dirty="0">
                <a:latin typeface="Consolas" panose="020B0609020204030204" pitchFamily="49" charset="0"/>
              </a:rPr>
              <a:t>()</a:t>
            </a:r>
          </a:p>
        </p:txBody>
      </p:sp>
      <p:sp>
        <p:nvSpPr>
          <p:cNvPr id="5" name="TextBox 4">
            <a:extLst>
              <a:ext uri="{FF2B5EF4-FFF2-40B4-BE49-F238E27FC236}">
                <a16:creationId xmlns:a16="http://schemas.microsoft.com/office/drawing/2014/main" id="{0F87A839-E6EB-4AB3-8184-EF423918A913}"/>
              </a:ext>
            </a:extLst>
          </p:cNvPr>
          <p:cNvSpPr txBox="1"/>
          <p:nvPr/>
        </p:nvSpPr>
        <p:spPr>
          <a:xfrm>
            <a:off x="506630" y="3584678"/>
            <a:ext cx="3707025" cy="1785104"/>
          </a:xfrm>
          <a:prstGeom prst="rect">
            <a:avLst/>
          </a:prstGeom>
          <a:noFill/>
        </p:spPr>
        <p:txBody>
          <a:bodyPr wrap="square" rtlCol="0">
            <a:spAutoFit/>
          </a:bodyPr>
          <a:lstStyle/>
          <a:p>
            <a:r>
              <a:rPr lang="en-US" sz="2200" dirty="0" err="1">
                <a:latin typeface="Consolas" panose="020B0609020204030204" pitchFamily="49" charset="0"/>
              </a:rPr>
              <a:t>init_early_memory</a:t>
            </a:r>
            <a:r>
              <a:rPr lang="en-US" sz="2200" dirty="0">
                <a:latin typeface="Consolas" panose="020B0609020204030204" pitchFamily="49" charset="0"/>
              </a:rPr>
              <a:t>()</a:t>
            </a:r>
          </a:p>
          <a:p>
            <a:r>
              <a:rPr lang="en-US" sz="2200" dirty="0">
                <a:latin typeface="Consolas" panose="020B0609020204030204" pitchFamily="49" charset="0"/>
              </a:rPr>
              <a:t>  //Create the boot-</a:t>
            </a:r>
          </a:p>
          <a:p>
            <a:r>
              <a:rPr lang="en-US" sz="2200" dirty="0">
                <a:latin typeface="Consolas" panose="020B0609020204030204" pitchFamily="49" charset="0"/>
              </a:rPr>
              <a:t>  //time page tables</a:t>
            </a:r>
          </a:p>
          <a:p>
            <a:r>
              <a:rPr lang="en-US" sz="2200" dirty="0">
                <a:latin typeface="Consolas" panose="020B0609020204030204" pitchFamily="49" charset="0"/>
              </a:rPr>
              <a:t>  //and tell CPU to</a:t>
            </a:r>
          </a:p>
          <a:p>
            <a:r>
              <a:rPr lang="en-US" sz="2200" dirty="0">
                <a:latin typeface="Consolas" panose="020B0609020204030204" pitchFamily="49" charset="0"/>
              </a:rPr>
              <a:t>  //enable paging</a:t>
            </a:r>
          </a:p>
        </p:txBody>
      </p:sp>
      <p:sp>
        <p:nvSpPr>
          <p:cNvPr id="6" name="TextBox 5">
            <a:extLst>
              <a:ext uri="{FF2B5EF4-FFF2-40B4-BE49-F238E27FC236}">
                <a16:creationId xmlns:a16="http://schemas.microsoft.com/office/drawing/2014/main" id="{250405DF-8F22-4EBA-A707-8E352DB70BB2}"/>
              </a:ext>
            </a:extLst>
          </p:cNvPr>
          <p:cNvSpPr txBox="1"/>
          <p:nvPr/>
        </p:nvSpPr>
        <p:spPr>
          <a:xfrm>
            <a:off x="4185569" y="4283472"/>
            <a:ext cx="3521675" cy="1785104"/>
          </a:xfrm>
          <a:prstGeom prst="rect">
            <a:avLst/>
          </a:prstGeom>
          <a:noFill/>
        </p:spPr>
        <p:txBody>
          <a:bodyPr wrap="square" rtlCol="0">
            <a:spAutoFit/>
          </a:bodyPr>
          <a:lstStyle/>
          <a:p>
            <a:r>
              <a:rPr lang="en-US" sz="2200" dirty="0" err="1">
                <a:latin typeface="Consolas" panose="020B0609020204030204" pitchFamily="49" charset="0"/>
              </a:rPr>
              <a:t>init_interrupts</a:t>
            </a:r>
            <a:r>
              <a:rPr lang="en-US" sz="2200" dirty="0">
                <a:latin typeface="Consolas" panose="020B0609020204030204" pitchFamily="49" charset="0"/>
              </a:rPr>
              <a:t>()</a:t>
            </a:r>
          </a:p>
          <a:p>
            <a:r>
              <a:rPr lang="en-US" sz="2200" dirty="0">
                <a:latin typeface="Consolas" panose="020B0609020204030204" pitchFamily="49" charset="0"/>
              </a:rPr>
              <a:t>  //Ensure that CPU</a:t>
            </a:r>
          </a:p>
          <a:p>
            <a:r>
              <a:rPr lang="en-US" sz="2200" dirty="0">
                <a:latin typeface="Consolas" panose="020B0609020204030204" pitchFamily="49" charset="0"/>
              </a:rPr>
              <a:t>  //invokes kernel to</a:t>
            </a:r>
          </a:p>
          <a:p>
            <a:r>
              <a:rPr lang="en-US" sz="2200" dirty="0">
                <a:latin typeface="Consolas" panose="020B0609020204030204" pitchFamily="49" charset="0"/>
              </a:rPr>
              <a:t>  //handle timers,</a:t>
            </a:r>
          </a:p>
          <a:p>
            <a:r>
              <a:rPr lang="en-US" sz="2200" dirty="0">
                <a:latin typeface="Consolas" panose="020B0609020204030204" pitchFamily="49" charset="0"/>
              </a:rPr>
              <a:t>  //</a:t>
            </a:r>
            <a:r>
              <a:rPr lang="en-US" sz="2200" dirty="0" err="1">
                <a:latin typeface="Consolas" panose="020B0609020204030204" pitchFamily="49" charset="0"/>
              </a:rPr>
              <a:t>syscalls</a:t>
            </a:r>
            <a:r>
              <a:rPr lang="en-US" sz="2200" dirty="0">
                <a:latin typeface="Consolas" panose="020B0609020204030204" pitchFamily="49" charset="0"/>
              </a:rPr>
              <a:t>, etc.</a:t>
            </a:r>
          </a:p>
        </p:txBody>
      </p:sp>
      <p:sp>
        <p:nvSpPr>
          <p:cNvPr id="8" name="TextBox 7">
            <a:extLst>
              <a:ext uri="{FF2B5EF4-FFF2-40B4-BE49-F238E27FC236}">
                <a16:creationId xmlns:a16="http://schemas.microsoft.com/office/drawing/2014/main" id="{0382300B-DF6D-435D-B746-F712FA351A04}"/>
              </a:ext>
            </a:extLst>
          </p:cNvPr>
          <p:cNvSpPr txBox="1"/>
          <p:nvPr/>
        </p:nvSpPr>
        <p:spPr>
          <a:xfrm>
            <a:off x="7770339" y="5407086"/>
            <a:ext cx="4722339" cy="1446550"/>
          </a:xfrm>
          <a:prstGeom prst="rect">
            <a:avLst/>
          </a:prstGeom>
          <a:noFill/>
        </p:spPr>
        <p:txBody>
          <a:bodyPr wrap="square" rtlCol="0">
            <a:spAutoFit/>
          </a:bodyPr>
          <a:lstStyle/>
          <a:p>
            <a:r>
              <a:rPr lang="en-US" sz="2200" dirty="0" err="1">
                <a:latin typeface="Consolas" panose="020B0609020204030204" pitchFamily="49" charset="0"/>
              </a:rPr>
              <a:t>init_other_processors</a:t>
            </a:r>
            <a:r>
              <a:rPr lang="en-US" sz="2200" dirty="0">
                <a:latin typeface="Consolas" panose="020B0609020204030204" pitchFamily="49" charset="0"/>
              </a:rPr>
              <a:t>()</a:t>
            </a:r>
          </a:p>
          <a:p>
            <a:r>
              <a:rPr lang="en-US" sz="2200" dirty="0">
                <a:latin typeface="Consolas" panose="020B0609020204030204" pitchFamily="49" charset="0"/>
              </a:rPr>
              <a:t>  //On a multi-core machine,</a:t>
            </a:r>
          </a:p>
          <a:p>
            <a:r>
              <a:rPr lang="en-US" sz="2200" dirty="0">
                <a:latin typeface="Consolas" panose="020B0609020204030204" pitchFamily="49" charset="0"/>
              </a:rPr>
              <a:t>  //ask the other cores to</a:t>
            </a:r>
          </a:p>
          <a:p>
            <a:r>
              <a:rPr lang="en-US" sz="2200" dirty="0">
                <a:latin typeface="Consolas" panose="020B0609020204030204" pitchFamily="49" charset="0"/>
              </a:rPr>
              <a:t>  //come online!</a:t>
            </a:r>
          </a:p>
        </p:txBody>
      </p:sp>
      <p:cxnSp>
        <p:nvCxnSpPr>
          <p:cNvPr id="12" name="Straight Arrow Connector 11">
            <a:extLst>
              <a:ext uri="{FF2B5EF4-FFF2-40B4-BE49-F238E27FC236}">
                <a16:creationId xmlns:a16="http://schemas.microsoft.com/office/drawing/2014/main" id="{3AD32976-D3F1-4DC4-AA2C-D95ED15CC113}"/>
              </a:ext>
            </a:extLst>
          </p:cNvPr>
          <p:cNvCxnSpPr>
            <a:cxnSpLocks/>
          </p:cNvCxnSpPr>
          <p:nvPr/>
        </p:nvCxnSpPr>
        <p:spPr>
          <a:xfrm>
            <a:off x="2360143" y="3268874"/>
            <a:ext cx="0" cy="32503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3592F0-C5D2-4BB1-B366-3C5D5D8266EA}"/>
              </a:ext>
            </a:extLst>
          </p:cNvPr>
          <p:cNvCxnSpPr>
            <a:cxnSpLocks/>
          </p:cNvCxnSpPr>
          <p:nvPr/>
        </p:nvCxnSpPr>
        <p:spPr>
          <a:xfrm>
            <a:off x="5561891" y="3287485"/>
            <a:ext cx="0" cy="9959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45EE43-38B2-4AEB-80F2-B511A39F3391}"/>
              </a:ext>
            </a:extLst>
          </p:cNvPr>
          <p:cNvCxnSpPr>
            <a:cxnSpLocks/>
          </p:cNvCxnSpPr>
          <p:nvPr/>
        </p:nvCxnSpPr>
        <p:spPr>
          <a:xfrm>
            <a:off x="9846502" y="3268874"/>
            <a:ext cx="0" cy="21382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335A65-9129-493F-871B-7E3DB12EA60C}"/>
              </a:ext>
            </a:extLst>
          </p:cNvPr>
          <p:cNvCxnSpPr>
            <a:cxnSpLocks/>
          </p:cNvCxnSpPr>
          <p:nvPr/>
        </p:nvCxnSpPr>
        <p:spPr>
          <a:xfrm>
            <a:off x="5561891" y="3289467"/>
            <a:ext cx="428461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56FBB1-749B-4251-AF8A-B1943C007152}"/>
              </a:ext>
            </a:extLst>
          </p:cNvPr>
          <p:cNvCxnSpPr>
            <a:cxnSpLocks/>
          </p:cNvCxnSpPr>
          <p:nvPr/>
        </p:nvCxnSpPr>
        <p:spPr>
          <a:xfrm>
            <a:off x="2372018" y="3287485"/>
            <a:ext cx="3189873"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42D34C3-630B-4AB5-8046-C06C17CE45E1}"/>
              </a:ext>
            </a:extLst>
          </p:cNvPr>
          <p:cNvCxnSpPr>
            <a:cxnSpLocks/>
          </p:cNvCxnSpPr>
          <p:nvPr/>
        </p:nvCxnSpPr>
        <p:spPr>
          <a:xfrm>
            <a:off x="5561891" y="2869985"/>
            <a:ext cx="0" cy="42893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55FD2B1-9B33-4750-AD8C-E754C0816B1B}"/>
              </a:ext>
            </a:extLst>
          </p:cNvPr>
          <p:cNvGrpSpPr/>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6D5FA99A-943B-4F6E-A5A3-1E930BFEC9FF}"/>
                </a:ext>
              </a:extLst>
            </p:cNvPr>
            <p:cNvSpPr/>
            <p:nvPr/>
          </p:nvSpPr>
          <p:spPr>
            <a:xfrm>
              <a:off x="0" y="0"/>
              <a:ext cx="12192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835ACFA1-20FA-4655-8D00-79A6473E4259}"/>
                </a:ext>
              </a:extLst>
            </p:cNvPr>
            <p:cNvPicPr>
              <a:picLocks noChangeAspect="1"/>
            </p:cNvPicPr>
            <p:nvPr/>
          </p:nvPicPr>
          <p:blipFill>
            <a:blip r:embed="rId3"/>
            <a:stretch>
              <a:fillRect/>
            </a:stretch>
          </p:blipFill>
          <p:spPr>
            <a:xfrm>
              <a:off x="7949642" y="3273752"/>
              <a:ext cx="3533775" cy="3400425"/>
            </a:xfrm>
            <a:prstGeom prst="rect">
              <a:avLst/>
            </a:prstGeom>
            <a:ln>
              <a:solidFill>
                <a:schemeClr val="tx1"/>
              </a:solidFill>
            </a:ln>
          </p:spPr>
        </p:pic>
      </p:grpSp>
      <p:sp>
        <p:nvSpPr>
          <p:cNvPr id="42" name="Arrow: Right 41">
            <a:extLst>
              <a:ext uri="{FF2B5EF4-FFF2-40B4-BE49-F238E27FC236}">
                <a16:creationId xmlns:a16="http://schemas.microsoft.com/office/drawing/2014/main" id="{47187290-3E11-4573-B2FB-87FE2F56D859}"/>
              </a:ext>
            </a:extLst>
          </p:cNvPr>
          <p:cNvSpPr/>
          <p:nvPr/>
        </p:nvSpPr>
        <p:spPr>
          <a:xfrm>
            <a:off x="6887689" y="5049857"/>
            <a:ext cx="1097580" cy="86689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31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32" presetClass="emph" presetSubtype="0" fill="hold" grpId="1" nodeType="withEffect">
                                  <p:stCondLst>
                                    <p:cond delay="0"/>
                                  </p:stCondLst>
                                  <p:childTnLst>
                                    <p:animRot by="120000">
                                      <p:cBhvr>
                                        <p:cTn id="12" dur="100" fill="hold">
                                          <p:stCondLst>
                                            <p:cond delay="0"/>
                                          </p:stCondLst>
                                        </p:cTn>
                                        <p:tgtEl>
                                          <p:spTgt spid="42"/>
                                        </p:tgtEl>
                                        <p:attrNameLst>
                                          <p:attrName>r</p:attrName>
                                        </p:attrNameLst>
                                      </p:cBhvr>
                                    </p:animRot>
                                    <p:animRot by="-240000">
                                      <p:cBhvr>
                                        <p:cTn id="13" dur="200" fill="hold">
                                          <p:stCondLst>
                                            <p:cond delay="200"/>
                                          </p:stCondLst>
                                        </p:cTn>
                                        <p:tgtEl>
                                          <p:spTgt spid="42"/>
                                        </p:tgtEl>
                                        <p:attrNameLst>
                                          <p:attrName>r</p:attrName>
                                        </p:attrNameLst>
                                      </p:cBhvr>
                                    </p:animRot>
                                    <p:animRot by="240000">
                                      <p:cBhvr>
                                        <p:cTn id="14" dur="200" fill="hold">
                                          <p:stCondLst>
                                            <p:cond delay="400"/>
                                          </p:stCondLst>
                                        </p:cTn>
                                        <p:tgtEl>
                                          <p:spTgt spid="42"/>
                                        </p:tgtEl>
                                        <p:attrNameLst>
                                          <p:attrName>r</p:attrName>
                                        </p:attrNameLst>
                                      </p:cBhvr>
                                    </p:animRot>
                                    <p:animRot by="-240000">
                                      <p:cBhvr>
                                        <p:cTn id="15" dur="200" fill="hold">
                                          <p:stCondLst>
                                            <p:cond delay="600"/>
                                          </p:stCondLst>
                                        </p:cTn>
                                        <p:tgtEl>
                                          <p:spTgt spid="42"/>
                                        </p:tgtEl>
                                        <p:attrNameLst>
                                          <p:attrName>r</p:attrName>
                                        </p:attrNameLst>
                                      </p:cBhvr>
                                    </p:animRot>
                                    <p:animRot by="120000">
                                      <p:cBhvr>
                                        <p:cTn id="16" dur="200" fill="hold">
                                          <p:stCondLst>
                                            <p:cond delay="800"/>
                                          </p:stCondLst>
                                        </p:cTn>
                                        <p:tgtEl>
                                          <p:spTgt spid="4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2" grpId="0" animBg="1"/>
      <p:bldP spid="42" grpId="1" animBg="1"/>
      <p:bldP spid="42"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7A839-E6EB-4AB3-8184-EF423918A913}"/>
              </a:ext>
            </a:extLst>
          </p:cNvPr>
          <p:cNvSpPr txBox="1"/>
          <p:nvPr/>
        </p:nvSpPr>
        <p:spPr>
          <a:xfrm>
            <a:off x="0" y="3584678"/>
            <a:ext cx="4213655" cy="2862322"/>
          </a:xfrm>
          <a:prstGeom prst="rect">
            <a:avLst/>
          </a:prstGeom>
          <a:noFill/>
        </p:spPr>
        <p:txBody>
          <a:bodyPr wrap="square" rtlCol="0">
            <a:spAutoFit/>
          </a:bodyPr>
          <a:lstStyle/>
          <a:p>
            <a:r>
              <a:rPr lang="en-US" dirty="0" err="1">
                <a:latin typeface="Consolas" panose="020B0609020204030204" pitchFamily="49" charset="0"/>
              </a:rPr>
              <a:t>init_early_memory</a:t>
            </a:r>
            <a:r>
              <a:rPr lang="en-US" dirty="0">
                <a:latin typeface="Consolas" panose="020B0609020204030204" pitchFamily="49" charset="0"/>
              </a:rPr>
              <a:t>()</a:t>
            </a:r>
          </a:p>
          <a:p>
            <a:r>
              <a:rPr lang="en-US" dirty="0">
                <a:latin typeface="Consolas" panose="020B0609020204030204" pitchFamily="49" charset="0"/>
              </a:rPr>
              <a:t>  //When the kernel invokes this</a:t>
            </a:r>
          </a:p>
          <a:p>
            <a:r>
              <a:rPr lang="en-US" dirty="0">
                <a:latin typeface="Consolas" panose="020B0609020204030204" pitchFamily="49" charset="0"/>
              </a:rPr>
              <a:t>  //function, the kernel text</a:t>
            </a:r>
          </a:p>
          <a:p>
            <a:r>
              <a:rPr lang="en-US" dirty="0">
                <a:latin typeface="Consolas" panose="020B0609020204030204" pitchFamily="49" charset="0"/>
              </a:rPr>
              <a:t>  //lives at the bottom of</a:t>
            </a:r>
          </a:p>
          <a:p>
            <a:r>
              <a:rPr lang="en-US" dirty="0">
                <a:latin typeface="Consolas" panose="020B0609020204030204" pitchFamily="49" charset="0"/>
              </a:rPr>
              <a:t>  //physical memory, but the</a:t>
            </a:r>
          </a:p>
          <a:p>
            <a:r>
              <a:rPr lang="en-US" dirty="0">
                <a:latin typeface="Consolas" panose="020B0609020204030204" pitchFamily="49" charset="0"/>
              </a:rPr>
              <a:t>  //CPU hasn’t turned on support</a:t>
            </a:r>
          </a:p>
          <a:p>
            <a:r>
              <a:rPr lang="en-US" dirty="0">
                <a:latin typeface="Consolas" panose="020B0609020204030204" pitchFamily="49" charset="0"/>
              </a:rPr>
              <a:t>  //for virtual paging yet!</a:t>
            </a:r>
          </a:p>
          <a:p>
            <a:r>
              <a:rPr lang="en-US" dirty="0">
                <a:latin typeface="Consolas" panose="020B0609020204030204" pitchFamily="49" charset="0"/>
              </a:rPr>
              <a:t>  //This function enables paging</a:t>
            </a:r>
          </a:p>
          <a:p>
            <a:r>
              <a:rPr lang="en-US" dirty="0">
                <a:latin typeface="Consolas" panose="020B0609020204030204" pitchFamily="49" charset="0"/>
              </a:rPr>
              <a:t>  //and sets up the page table</a:t>
            </a:r>
          </a:p>
          <a:p>
            <a:r>
              <a:rPr lang="en-US" dirty="0">
                <a:latin typeface="Consolas" panose="020B0609020204030204" pitchFamily="49" charset="0"/>
              </a:rPr>
              <a:t>  //shown to the right . . . </a:t>
            </a:r>
          </a:p>
        </p:txBody>
      </p:sp>
      <p:grpSp>
        <p:nvGrpSpPr>
          <p:cNvPr id="2" name="Group 1">
            <a:extLst>
              <a:ext uri="{FF2B5EF4-FFF2-40B4-BE49-F238E27FC236}">
                <a16:creationId xmlns:a16="http://schemas.microsoft.com/office/drawing/2014/main" id="{DC166740-480B-7875-CC54-B24011BB741B}"/>
              </a:ext>
            </a:extLst>
          </p:cNvPr>
          <p:cNvGrpSpPr/>
          <p:nvPr/>
        </p:nvGrpSpPr>
        <p:grpSpPr>
          <a:xfrm>
            <a:off x="3791427" y="14193"/>
            <a:ext cx="8345144" cy="6617434"/>
            <a:chOff x="3791427" y="14193"/>
            <a:chExt cx="8345144" cy="6617434"/>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grpSp>
    </p:spTree>
    <p:extLst>
      <p:ext uri="{BB962C8B-B14F-4D97-AF65-F5344CB8AC3E}">
        <p14:creationId xmlns:p14="http://schemas.microsoft.com/office/powerpoint/2010/main" val="16704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5627-97BB-400D-8BFD-BD278BC3BC01}"/>
              </a:ext>
            </a:extLst>
          </p:cNvPr>
          <p:cNvSpPr>
            <a:spLocks noGrp="1"/>
          </p:cNvSpPr>
          <p:nvPr>
            <p:ph type="title"/>
          </p:nvPr>
        </p:nvSpPr>
        <p:spPr>
          <a:xfrm>
            <a:off x="6309360" y="0"/>
            <a:ext cx="5882639" cy="2037806"/>
          </a:xfrm>
        </p:spPr>
        <p:txBody>
          <a:bodyPr>
            <a:normAutofit fontScale="90000"/>
          </a:bodyPr>
          <a:lstStyle/>
          <a:p>
            <a:r>
              <a:rPr lang="en-US" sz="4800" dirty="0"/>
              <a:t>How Do We Map</a:t>
            </a:r>
            <a:br>
              <a:rPr lang="en-US" sz="4800" dirty="0"/>
            </a:br>
            <a:r>
              <a:rPr lang="en-US" sz="4800" dirty="0"/>
              <a:t>Virtual Addresses to</a:t>
            </a:r>
            <a:br>
              <a:rPr lang="en-US" sz="4800" dirty="0"/>
            </a:br>
            <a:r>
              <a:rPr lang="en-US" sz="4800" dirty="0"/>
              <a:t>Physical Addresses?</a:t>
            </a:r>
          </a:p>
        </p:txBody>
      </p:sp>
      <p:grpSp>
        <p:nvGrpSpPr>
          <p:cNvPr id="40" name="Group 39">
            <a:extLst>
              <a:ext uri="{FF2B5EF4-FFF2-40B4-BE49-F238E27FC236}">
                <a16:creationId xmlns:a16="http://schemas.microsoft.com/office/drawing/2014/main" id="{B540733A-7180-43DB-8CE2-415FCBB57639}"/>
              </a:ext>
            </a:extLst>
          </p:cNvPr>
          <p:cNvGrpSpPr/>
          <p:nvPr/>
        </p:nvGrpSpPr>
        <p:grpSpPr>
          <a:xfrm>
            <a:off x="-401058" y="838789"/>
            <a:ext cx="6659484" cy="6019211"/>
            <a:chOff x="-401058" y="838789"/>
            <a:chExt cx="6659484" cy="6019211"/>
          </a:xfrm>
        </p:grpSpPr>
        <p:sp>
          <p:nvSpPr>
            <p:cNvPr id="5" name="Rectangle 4">
              <a:extLst>
                <a:ext uri="{FF2B5EF4-FFF2-40B4-BE49-F238E27FC236}">
                  <a16:creationId xmlns:a16="http://schemas.microsoft.com/office/drawing/2014/main" id="{D299FB50-9E72-4CAF-BB78-3AFDB942A809}"/>
                </a:ext>
              </a:extLst>
            </p:cNvPr>
            <p:cNvSpPr/>
            <p:nvPr/>
          </p:nvSpPr>
          <p:spPr>
            <a:xfrm>
              <a:off x="3136229" y="1655893"/>
              <a:ext cx="2959769" cy="49880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F6F1EF-A96B-4599-943C-151542602D0C}"/>
                </a:ext>
              </a:extLst>
            </p:cNvPr>
            <p:cNvSpPr txBox="1"/>
            <p:nvPr/>
          </p:nvSpPr>
          <p:spPr>
            <a:xfrm>
              <a:off x="-401058" y="639633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9" name="TextBox 8">
              <a:extLst>
                <a:ext uri="{FF2B5EF4-FFF2-40B4-BE49-F238E27FC236}">
                  <a16:creationId xmlns:a16="http://schemas.microsoft.com/office/drawing/2014/main" id="{06882E2A-E404-4C35-8408-A0D155400CFD}"/>
                </a:ext>
              </a:extLst>
            </p:cNvPr>
            <p:cNvSpPr txBox="1"/>
            <p:nvPr/>
          </p:nvSpPr>
          <p:spPr>
            <a:xfrm>
              <a:off x="-280739" y="1437413"/>
              <a:ext cx="3392909" cy="438582"/>
            </a:xfrm>
            <a:prstGeom prst="rect">
              <a:avLst/>
            </a:prstGeom>
            <a:noFill/>
          </p:spPr>
          <p:txBody>
            <a:bodyPr wrap="square" rtlCol="0">
              <a:spAutoFit/>
            </a:bodyPr>
            <a:lstStyle/>
            <a:p>
              <a:pPr algn="r"/>
              <a:r>
                <a:rPr lang="en-US" sz="2250" dirty="0">
                  <a:latin typeface="Roboto" panose="02000000000000000000" pitchFamily="2" charset="0"/>
                  <a:ea typeface="Roboto" panose="02000000000000000000" pitchFamily="2" charset="0"/>
                  <a:cs typeface="Roboto" panose="02000000000000000000" pitchFamily="2" charset="0"/>
                </a:rPr>
                <a:t>FFFF’FFFF’FFFF’FFFF</a:t>
              </a:r>
            </a:p>
          </p:txBody>
        </p:sp>
        <p:grpSp>
          <p:nvGrpSpPr>
            <p:cNvPr id="25" name="Group 24">
              <a:extLst>
                <a:ext uri="{FF2B5EF4-FFF2-40B4-BE49-F238E27FC236}">
                  <a16:creationId xmlns:a16="http://schemas.microsoft.com/office/drawing/2014/main" id="{86065CAE-264D-4315-B969-ACAF7CF1CD33}"/>
                </a:ext>
              </a:extLst>
            </p:cNvPr>
            <p:cNvGrpSpPr/>
            <p:nvPr/>
          </p:nvGrpSpPr>
          <p:grpSpPr>
            <a:xfrm>
              <a:off x="2997864" y="838789"/>
              <a:ext cx="3260562" cy="803187"/>
              <a:chOff x="2997864" y="838789"/>
              <a:chExt cx="3260562" cy="803187"/>
            </a:xfrm>
          </p:grpSpPr>
          <p:sp>
            <p:nvSpPr>
              <p:cNvPr id="10" name="TextBox 9">
                <a:extLst>
                  <a:ext uri="{FF2B5EF4-FFF2-40B4-BE49-F238E27FC236}">
                    <a16:creationId xmlns:a16="http://schemas.microsoft.com/office/drawing/2014/main" id="{E792BCE1-32CA-45FD-BFB9-AE0DDDF69967}"/>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64-bit virtual address</a:t>
                </a:r>
              </a:p>
            </p:txBody>
          </p:sp>
          <p:sp>
            <p:nvSpPr>
              <p:cNvPr id="24" name="TextBox 23">
                <a:extLst>
                  <a:ext uri="{FF2B5EF4-FFF2-40B4-BE49-F238E27FC236}">
                    <a16:creationId xmlns:a16="http://schemas.microsoft.com/office/drawing/2014/main" id="{5D433FDB-91E1-414C-91B1-4C8425894D76}"/>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space (16 exabytes)</a:t>
                </a:r>
              </a:p>
            </p:txBody>
          </p:sp>
        </p:grpSp>
      </p:grpSp>
      <p:grpSp>
        <p:nvGrpSpPr>
          <p:cNvPr id="42" name="Group 41">
            <a:extLst>
              <a:ext uri="{FF2B5EF4-FFF2-40B4-BE49-F238E27FC236}">
                <a16:creationId xmlns:a16="http://schemas.microsoft.com/office/drawing/2014/main" id="{70B0F90D-0E87-4171-BE55-FD79357B7BA0}"/>
              </a:ext>
            </a:extLst>
          </p:cNvPr>
          <p:cNvGrpSpPr/>
          <p:nvPr/>
        </p:nvGrpSpPr>
        <p:grpSpPr>
          <a:xfrm>
            <a:off x="7580176" y="1882686"/>
            <a:ext cx="3921332" cy="4580329"/>
            <a:chOff x="7580176" y="1882686"/>
            <a:chExt cx="3921332" cy="4580329"/>
          </a:xfrm>
        </p:grpSpPr>
        <p:pic>
          <p:nvPicPr>
            <p:cNvPr id="26" name="Picture 25">
              <a:extLst>
                <a:ext uri="{FF2B5EF4-FFF2-40B4-BE49-F238E27FC236}">
                  <a16:creationId xmlns:a16="http://schemas.microsoft.com/office/drawing/2014/main" id="{DAFA683B-C442-4C2F-82BA-74835A681323}"/>
                </a:ext>
              </a:extLst>
            </p:cNvPr>
            <p:cNvPicPr>
              <a:picLocks noChangeAspect="1"/>
            </p:cNvPicPr>
            <p:nvPr/>
          </p:nvPicPr>
          <p:blipFill>
            <a:blip r:embed="rId3"/>
            <a:stretch>
              <a:fillRect/>
            </a:stretch>
          </p:blipFill>
          <p:spPr>
            <a:xfrm rot="17984197">
              <a:off x="7455477" y="3229660"/>
              <a:ext cx="3509961" cy="2658561"/>
            </a:xfrm>
            <a:prstGeom prst="rect">
              <a:avLst/>
            </a:prstGeom>
          </p:spPr>
        </p:pic>
        <p:grpSp>
          <p:nvGrpSpPr>
            <p:cNvPr id="28" name="Group 27">
              <a:extLst>
                <a:ext uri="{FF2B5EF4-FFF2-40B4-BE49-F238E27FC236}">
                  <a16:creationId xmlns:a16="http://schemas.microsoft.com/office/drawing/2014/main" id="{F301E223-26C2-4B66-857B-2F852B138B6A}"/>
                </a:ext>
              </a:extLst>
            </p:cNvPr>
            <p:cNvGrpSpPr/>
            <p:nvPr/>
          </p:nvGrpSpPr>
          <p:grpSpPr>
            <a:xfrm>
              <a:off x="7580176" y="1882686"/>
              <a:ext cx="3260562" cy="803187"/>
              <a:chOff x="2997864" y="838789"/>
              <a:chExt cx="3260562" cy="803187"/>
            </a:xfrm>
          </p:grpSpPr>
          <p:sp>
            <p:nvSpPr>
              <p:cNvPr id="29" name="TextBox 28">
                <a:extLst>
                  <a:ext uri="{FF2B5EF4-FFF2-40B4-BE49-F238E27FC236}">
                    <a16:creationId xmlns:a16="http://schemas.microsoft.com/office/drawing/2014/main" id="{AADE391D-4732-4613-AA77-FB97BAB0D30E}"/>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0" name="TextBox 29">
                <a:extLst>
                  <a:ext uri="{FF2B5EF4-FFF2-40B4-BE49-F238E27FC236}">
                    <a16:creationId xmlns:a16="http://schemas.microsoft.com/office/drawing/2014/main" id="{EC4D7BE2-894E-4B3C-9DA3-34E55258F73E}"/>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(e.g., 8 GB)</a:t>
                </a:r>
              </a:p>
            </p:txBody>
          </p:sp>
        </p:grpSp>
        <p:sp>
          <p:nvSpPr>
            <p:cNvPr id="31" name="Rectangle 30">
              <a:extLst>
                <a:ext uri="{FF2B5EF4-FFF2-40B4-BE49-F238E27FC236}">
                  <a16:creationId xmlns:a16="http://schemas.microsoft.com/office/drawing/2014/main" id="{07CCA431-3114-46EA-965A-4FDA9A8DC5B5}"/>
                </a:ext>
              </a:extLst>
            </p:cNvPr>
            <p:cNvSpPr/>
            <p:nvPr/>
          </p:nvSpPr>
          <p:spPr>
            <a:xfrm>
              <a:off x="9636895" y="2611207"/>
              <a:ext cx="1830950"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1’FFFF’FFFF</a:t>
              </a:r>
            </a:p>
          </p:txBody>
        </p:sp>
        <p:sp>
          <p:nvSpPr>
            <p:cNvPr id="32" name="Rectangle 31">
              <a:extLst>
                <a:ext uri="{FF2B5EF4-FFF2-40B4-BE49-F238E27FC236}">
                  <a16:creationId xmlns:a16="http://schemas.microsoft.com/office/drawing/2014/main" id="{AFB0ECF8-5550-4D0F-855D-86408088EABF}"/>
                </a:ext>
              </a:extLst>
            </p:cNvPr>
            <p:cNvSpPr/>
            <p:nvPr/>
          </p:nvSpPr>
          <p:spPr>
            <a:xfrm>
              <a:off x="9636895" y="6001350"/>
              <a:ext cx="1864613"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0’0000’0000</a:t>
              </a:r>
            </a:p>
          </p:txBody>
        </p:sp>
      </p:grpSp>
      <p:cxnSp>
        <p:nvCxnSpPr>
          <p:cNvPr id="34" name="Straight Connector 33">
            <a:extLst>
              <a:ext uri="{FF2B5EF4-FFF2-40B4-BE49-F238E27FC236}">
                <a16:creationId xmlns:a16="http://schemas.microsoft.com/office/drawing/2014/main" id="{308EC516-F03B-4A2F-B00C-93BCCBC33F59}"/>
              </a:ext>
            </a:extLst>
          </p:cNvPr>
          <p:cNvCxnSpPr>
            <a:cxnSpLocks/>
          </p:cNvCxnSpPr>
          <p:nvPr/>
        </p:nvCxnSpPr>
        <p:spPr>
          <a:xfrm>
            <a:off x="6258426" y="1668245"/>
            <a:ext cx="2467563" cy="114026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6DEA2B-7E63-4EE2-8D1E-130C3DE8695D}"/>
              </a:ext>
            </a:extLst>
          </p:cNvPr>
          <p:cNvCxnSpPr>
            <a:cxnSpLocks/>
          </p:cNvCxnSpPr>
          <p:nvPr/>
        </p:nvCxnSpPr>
        <p:spPr>
          <a:xfrm flipV="1">
            <a:off x="6258426" y="6296297"/>
            <a:ext cx="2467563" cy="3476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48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90" name="TextBox 89">
            <a:extLst>
              <a:ext uri="{FF2B5EF4-FFF2-40B4-BE49-F238E27FC236}">
                <a16:creationId xmlns:a16="http://schemas.microsoft.com/office/drawing/2014/main" id="{9559E0D7-8182-4615-B2DE-D4842D10E718}"/>
              </a:ext>
            </a:extLst>
          </p:cNvPr>
          <p:cNvSpPr txBox="1"/>
          <p:nvPr/>
        </p:nvSpPr>
        <p:spPr>
          <a:xfrm>
            <a:off x="14891" y="78607"/>
            <a:ext cx="6600176" cy="2308324"/>
          </a:xfrm>
          <a:prstGeom prst="rect">
            <a:avLst/>
          </a:prstGeom>
          <a:noFill/>
        </p:spPr>
        <p:txBody>
          <a:bodyPr wrap="square">
            <a:spAutoFit/>
          </a:bodyPr>
          <a:lstStyle/>
          <a:p>
            <a:r>
              <a:rPr lang="en-US" sz="1800" dirty="0">
                <a:latin typeface="Consolas" panose="020B0609020204030204" pitchFamily="49" charset="0"/>
              </a:rPr>
              <a:t>//x86-64.h</a:t>
            </a:r>
          </a:p>
          <a:p>
            <a:r>
              <a:rPr lang="en-US" sz="1800" dirty="0">
                <a:latin typeface="Consolas" panose="020B0609020204030204" pitchFamily="49" charset="0"/>
              </a:rPr>
              <a:t>typedef </a:t>
            </a:r>
            <a:r>
              <a:rPr lang="en-US" sz="1800" dirty="0">
                <a:solidFill>
                  <a:srgbClr val="0070C0"/>
                </a:solidFill>
                <a:latin typeface="Consolas" panose="020B0609020204030204" pitchFamily="49" charset="0"/>
              </a:rPr>
              <a:t>uint64_t </a:t>
            </a:r>
            <a:r>
              <a:rPr lang="en-US" sz="1800" dirty="0">
                <a:latin typeface="Consolas" panose="020B0609020204030204" pitchFamily="49" charset="0"/>
              </a:rPr>
              <a:t>x86_64_pageentry_t;</a:t>
            </a:r>
          </a:p>
          <a:p>
            <a:r>
              <a:rPr lang="en-US" sz="1800" dirty="0">
                <a:latin typeface="Consolas" panose="020B0609020204030204" pitchFamily="49" charset="0"/>
              </a:rPr>
              <a:t>typedef struct x86_64_pagetable {</a:t>
            </a:r>
          </a:p>
          <a:p>
            <a:r>
              <a:rPr lang="en-US" sz="1800" dirty="0">
                <a:latin typeface="Consolas" panose="020B0609020204030204" pitchFamily="49" charset="0"/>
              </a:rPr>
              <a:t>    </a:t>
            </a:r>
            <a:r>
              <a:rPr lang="en-US" sz="1800" dirty="0">
                <a:solidFill>
                  <a:srgbClr val="0070C0"/>
                </a:solidFill>
                <a:latin typeface="Consolas" panose="020B0609020204030204" pitchFamily="49" charset="0"/>
              </a:rPr>
              <a:t>x86_64_pageentry_t </a:t>
            </a:r>
            <a:r>
              <a:rPr lang="en-US" sz="1800" dirty="0">
                <a:latin typeface="Consolas" panose="020B0609020204030204" pitchFamily="49" charset="0"/>
              </a:rPr>
              <a:t>entry[</a:t>
            </a:r>
            <a:r>
              <a:rPr lang="en-US" sz="1800" dirty="0">
                <a:solidFill>
                  <a:srgbClr val="00B050"/>
                </a:solidFill>
                <a:latin typeface="Consolas" panose="020B0609020204030204" pitchFamily="49" charset="0"/>
              </a:rPr>
              <a:t>1</a:t>
            </a:r>
            <a:r>
              <a:rPr lang="en-US" sz="1800" dirty="0">
                <a:latin typeface="Consolas" panose="020B0609020204030204" pitchFamily="49" charset="0"/>
              </a:rPr>
              <a:t> &lt;&lt; PAGEINDEXBITS];</a:t>
            </a:r>
          </a:p>
          <a:p>
            <a:r>
              <a:rPr lang="en-US" sz="1800" dirty="0">
                <a:latin typeface="Consolas" panose="020B0609020204030204" pitchFamily="49" charset="0"/>
              </a:rPr>
              <a:t>} x86_64_pagetable;    </a:t>
            </a:r>
          </a:p>
          <a:p>
            <a:endParaRPr lang="en-US" sz="1800" dirty="0">
              <a:latin typeface="Consolas" panose="020B0609020204030204" pitchFamily="49" charset="0"/>
            </a:endParaRPr>
          </a:p>
          <a:p>
            <a:r>
              <a:rPr lang="en-US" sz="1800" dirty="0">
                <a:latin typeface="Consolas" panose="020B0609020204030204" pitchFamily="49" charset="0"/>
              </a:rPr>
              <a:t>//k-init.cc</a:t>
            </a:r>
          </a:p>
          <a:p>
            <a:r>
              <a:rPr lang="en-US" sz="1800" dirty="0">
                <a:solidFill>
                  <a:srgbClr val="0070C0"/>
                </a:solidFill>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3</a:t>
            </a:r>
            <a:r>
              <a:rPr lang="en-US" sz="1800" dirty="0">
                <a:latin typeface="Consolas" panose="020B0609020204030204" pitchFamily="49" charset="0"/>
              </a:rPr>
              <a:t>];</a:t>
            </a:r>
          </a:p>
        </p:txBody>
      </p:sp>
      <p:sp>
        <p:nvSpPr>
          <p:cNvPr id="91" name="TextBox 90">
            <a:extLst>
              <a:ext uri="{FF2B5EF4-FFF2-40B4-BE49-F238E27FC236}">
                <a16:creationId xmlns:a16="http://schemas.microsoft.com/office/drawing/2014/main" id="{A4EC302B-6609-4FBA-B96F-31408208AFCD}"/>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5B1DACCD-3D8A-4155-B4DF-A869049E39FE}"/>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4" name="TextBox 93">
            <a:extLst>
              <a:ext uri="{FF2B5EF4-FFF2-40B4-BE49-F238E27FC236}">
                <a16:creationId xmlns:a16="http://schemas.microsoft.com/office/drawing/2014/main" id="{C9D72CA2-5D26-4BCB-A209-AB047F7607E3}"/>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Tree>
    <p:extLst>
      <p:ext uri="{BB962C8B-B14F-4D97-AF65-F5344CB8AC3E}">
        <p14:creationId xmlns:p14="http://schemas.microsoft.com/office/powerpoint/2010/main" val="5634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6" end="6"/>
                                            </p:txEl>
                                          </p:spTgt>
                                        </p:tgtEl>
                                        <p:attrNameLst>
                                          <p:attrName>style.visibility</p:attrName>
                                        </p:attrNameLst>
                                      </p:cBhvr>
                                      <p:to>
                                        <p:strVal val="visible"/>
                                      </p:to>
                                    </p:set>
                                    <p:animEffect transition="in" filter="fade">
                                      <p:cBhvr>
                                        <p:cTn id="7" dur="500"/>
                                        <p:tgtEl>
                                          <p:spTgt spid="90">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
                                            <p:txEl>
                                              <p:pRg st="7" end="7"/>
                                            </p:txEl>
                                          </p:spTgt>
                                        </p:tgtEl>
                                        <p:attrNameLst>
                                          <p:attrName>style.visibility</p:attrName>
                                        </p:attrNameLst>
                                      </p:cBhvr>
                                      <p:to>
                                        <p:strVal val="visible"/>
                                      </p:to>
                                    </p:set>
                                    <p:animEffect transition="in" filter="fade">
                                      <p:cBhvr>
                                        <p:cTn id="10" dur="500"/>
                                        <p:tgtEl>
                                          <p:spTgt spid="90">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1000" fill="hold"/>
                                        <p:tgtEl>
                                          <p:spTgt spid="91"/>
                                        </p:tgtEl>
                                        <p:attrNameLst>
                                          <p:attrName>ppt_w</p:attrName>
                                        </p:attrNameLst>
                                      </p:cBhvr>
                                      <p:tavLst>
                                        <p:tav tm="0">
                                          <p:val>
                                            <p:strVal val="#ppt_w+.3"/>
                                          </p:val>
                                        </p:tav>
                                        <p:tav tm="100000">
                                          <p:val>
                                            <p:strVal val="#ppt_w"/>
                                          </p:val>
                                        </p:tav>
                                      </p:tavLst>
                                    </p:anim>
                                    <p:anim calcmode="lin" valueType="num">
                                      <p:cBhvr>
                                        <p:cTn id="16" dur="1000" fill="hold"/>
                                        <p:tgtEl>
                                          <p:spTgt spid="91"/>
                                        </p:tgtEl>
                                        <p:attrNameLst>
                                          <p:attrName>ppt_h</p:attrName>
                                        </p:attrNameLst>
                                      </p:cBhvr>
                                      <p:tavLst>
                                        <p:tav tm="0">
                                          <p:val>
                                            <p:strVal val="#ppt_h"/>
                                          </p:val>
                                        </p:tav>
                                        <p:tav tm="100000">
                                          <p:val>
                                            <p:strVal val="#ppt_h"/>
                                          </p:val>
                                        </p:tav>
                                      </p:tavLst>
                                    </p:anim>
                                    <p:animEffect transition="in" filter="fade">
                                      <p:cBhvr>
                                        <p:cTn id="17" dur="1000"/>
                                        <p:tgtEl>
                                          <p:spTgt spid="91"/>
                                        </p:tgtEl>
                                      </p:cBhvr>
                                    </p:animEffect>
                                  </p:childTnLst>
                                </p:cTn>
                              </p:par>
                            </p:childTnLst>
                          </p:cTn>
                        </p:par>
                        <p:par>
                          <p:cTn id="18" fill="hold">
                            <p:stCondLst>
                              <p:cond delay="1000"/>
                            </p:stCondLst>
                            <p:childTnLst>
                              <p:par>
                                <p:cTn id="19" presetID="32" presetClass="emph" presetSubtype="0" fill="hold" grpId="1" nodeType="afterEffect">
                                  <p:stCondLst>
                                    <p:cond delay="0"/>
                                  </p:stCondLst>
                                  <p:childTnLst>
                                    <p:animRot by="120000">
                                      <p:cBhvr>
                                        <p:cTn id="20" dur="100" fill="hold">
                                          <p:stCondLst>
                                            <p:cond delay="0"/>
                                          </p:stCondLst>
                                        </p:cTn>
                                        <p:tgtEl>
                                          <p:spTgt spid="91"/>
                                        </p:tgtEl>
                                        <p:attrNameLst>
                                          <p:attrName>r</p:attrName>
                                        </p:attrNameLst>
                                      </p:cBhvr>
                                    </p:animRot>
                                    <p:animRot by="-240000">
                                      <p:cBhvr>
                                        <p:cTn id="21" dur="200" fill="hold">
                                          <p:stCondLst>
                                            <p:cond delay="200"/>
                                          </p:stCondLst>
                                        </p:cTn>
                                        <p:tgtEl>
                                          <p:spTgt spid="91"/>
                                        </p:tgtEl>
                                        <p:attrNameLst>
                                          <p:attrName>r</p:attrName>
                                        </p:attrNameLst>
                                      </p:cBhvr>
                                    </p:animRot>
                                    <p:animRot by="240000">
                                      <p:cBhvr>
                                        <p:cTn id="22" dur="200" fill="hold">
                                          <p:stCondLst>
                                            <p:cond delay="400"/>
                                          </p:stCondLst>
                                        </p:cTn>
                                        <p:tgtEl>
                                          <p:spTgt spid="91"/>
                                        </p:tgtEl>
                                        <p:attrNameLst>
                                          <p:attrName>r</p:attrName>
                                        </p:attrNameLst>
                                      </p:cBhvr>
                                    </p:animRot>
                                    <p:animRot by="-240000">
                                      <p:cBhvr>
                                        <p:cTn id="23" dur="200" fill="hold">
                                          <p:stCondLst>
                                            <p:cond delay="600"/>
                                          </p:stCondLst>
                                        </p:cTn>
                                        <p:tgtEl>
                                          <p:spTgt spid="91"/>
                                        </p:tgtEl>
                                        <p:attrNameLst>
                                          <p:attrName>r</p:attrName>
                                        </p:attrNameLst>
                                      </p:cBhvr>
                                    </p:animRot>
                                    <p:animRot by="120000">
                                      <p:cBhvr>
                                        <p:cTn id="24" dur="200" fill="hold">
                                          <p:stCondLst>
                                            <p:cond delay="800"/>
                                          </p:stCondLst>
                                        </p:cTn>
                                        <p:tgtEl>
                                          <p:spTgt spid="9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1"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1000" fill="hold"/>
                                        <p:tgtEl>
                                          <p:spTgt spid="92"/>
                                        </p:tgtEl>
                                        <p:attrNameLst>
                                          <p:attrName>ppt_w</p:attrName>
                                        </p:attrNameLst>
                                      </p:cBhvr>
                                      <p:tavLst>
                                        <p:tav tm="0">
                                          <p:val>
                                            <p:strVal val="#ppt_w+.3"/>
                                          </p:val>
                                        </p:tav>
                                        <p:tav tm="100000">
                                          <p:val>
                                            <p:strVal val="#ppt_w"/>
                                          </p:val>
                                        </p:tav>
                                      </p:tavLst>
                                    </p:anim>
                                    <p:anim calcmode="lin" valueType="num">
                                      <p:cBhvr>
                                        <p:cTn id="30" dur="1000" fill="hold"/>
                                        <p:tgtEl>
                                          <p:spTgt spid="92"/>
                                        </p:tgtEl>
                                        <p:attrNameLst>
                                          <p:attrName>ppt_h</p:attrName>
                                        </p:attrNameLst>
                                      </p:cBhvr>
                                      <p:tavLst>
                                        <p:tav tm="0">
                                          <p:val>
                                            <p:strVal val="#ppt_h"/>
                                          </p:val>
                                        </p:tav>
                                        <p:tav tm="100000">
                                          <p:val>
                                            <p:strVal val="#ppt_h"/>
                                          </p:val>
                                        </p:tav>
                                      </p:tavLst>
                                    </p:anim>
                                    <p:animEffect transition="in" filter="fade">
                                      <p:cBhvr>
                                        <p:cTn id="31" dur="1000"/>
                                        <p:tgtEl>
                                          <p:spTgt spid="92"/>
                                        </p:tgtEl>
                                      </p:cBhvr>
                                    </p:animEffect>
                                  </p:childTnLst>
                                </p:cTn>
                              </p:par>
                            </p:childTnLst>
                          </p:cTn>
                        </p:par>
                        <p:par>
                          <p:cTn id="32" fill="hold">
                            <p:stCondLst>
                              <p:cond delay="1000"/>
                            </p:stCondLst>
                            <p:childTnLst>
                              <p:par>
                                <p:cTn id="33" presetID="32" presetClass="emph" presetSubtype="0" fill="hold" grpId="0" nodeType="afterEffect">
                                  <p:stCondLst>
                                    <p:cond delay="0"/>
                                  </p:stCondLst>
                                  <p:childTnLst>
                                    <p:animRot by="120000">
                                      <p:cBhvr>
                                        <p:cTn id="34" dur="100" fill="hold">
                                          <p:stCondLst>
                                            <p:cond delay="0"/>
                                          </p:stCondLst>
                                        </p:cTn>
                                        <p:tgtEl>
                                          <p:spTgt spid="92"/>
                                        </p:tgtEl>
                                        <p:attrNameLst>
                                          <p:attrName>r</p:attrName>
                                        </p:attrNameLst>
                                      </p:cBhvr>
                                    </p:animRot>
                                    <p:animRot by="-240000">
                                      <p:cBhvr>
                                        <p:cTn id="35" dur="200" fill="hold">
                                          <p:stCondLst>
                                            <p:cond delay="200"/>
                                          </p:stCondLst>
                                        </p:cTn>
                                        <p:tgtEl>
                                          <p:spTgt spid="92"/>
                                        </p:tgtEl>
                                        <p:attrNameLst>
                                          <p:attrName>r</p:attrName>
                                        </p:attrNameLst>
                                      </p:cBhvr>
                                    </p:animRot>
                                    <p:animRot by="240000">
                                      <p:cBhvr>
                                        <p:cTn id="36" dur="200" fill="hold">
                                          <p:stCondLst>
                                            <p:cond delay="400"/>
                                          </p:stCondLst>
                                        </p:cTn>
                                        <p:tgtEl>
                                          <p:spTgt spid="92"/>
                                        </p:tgtEl>
                                        <p:attrNameLst>
                                          <p:attrName>r</p:attrName>
                                        </p:attrNameLst>
                                      </p:cBhvr>
                                    </p:animRot>
                                    <p:animRot by="-240000">
                                      <p:cBhvr>
                                        <p:cTn id="37" dur="200" fill="hold">
                                          <p:stCondLst>
                                            <p:cond delay="600"/>
                                          </p:stCondLst>
                                        </p:cTn>
                                        <p:tgtEl>
                                          <p:spTgt spid="92"/>
                                        </p:tgtEl>
                                        <p:attrNameLst>
                                          <p:attrName>r</p:attrName>
                                        </p:attrNameLst>
                                      </p:cBhvr>
                                    </p:animRot>
                                    <p:animRot by="120000">
                                      <p:cBhvr>
                                        <p:cTn id="38" dur="200" fill="hold">
                                          <p:stCondLst>
                                            <p:cond delay="800"/>
                                          </p:stCondLst>
                                        </p:cTn>
                                        <p:tgtEl>
                                          <p:spTgt spid="9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1" nodeType="click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1000" fill="hold"/>
                                        <p:tgtEl>
                                          <p:spTgt spid="94"/>
                                        </p:tgtEl>
                                        <p:attrNameLst>
                                          <p:attrName>ppt_w</p:attrName>
                                        </p:attrNameLst>
                                      </p:cBhvr>
                                      <p:tavLst>
                                        <p:tav tm="0">
                                          <p:val>
                                            <p:strVal val="#ppt_w+.3"/>
                                          </p:val>
                                        </p:tav>
                                        <p:tav tm="100000">
                                          <p:val>
                                            <p:strVal val="#ppt_w"/>
                                          </p:val>
                                        </p:tav>
                                      </p:tavLst>
                                    </p:anim>
                                    <p:anim calcmode="lin" valueType="num">
                                      <p:cBhvr>
                                        <p:cTn id="44" dur="1000" fill="hold"/>
                                        <p:tgtEl>
                                          <p:spTgt spid="94"/>
                                        </p:tgtEl>
                                        <p:attrNameLst>
                                          <p:attrName>ppt_h</p:attrName>
                                        </p:attrNameLst>
                                      </p:cBhvr>
                                      <p:tavLst>
                                        <p:tav tm="0">
                                          <p:val>
                                            <p:strVal val="#ppt_h"/>
                                          </p:val>
                                        </p:tav>
                                        <p:tav tm="100000">
                                          <p:val>
                                            <p:strVal val="#ppt_h"/>
                                          </p:val>
                                        </p:tav>
                                      </p:tavLst>
                                    </p:anim>
                                    <p:animEffect transition="in" filter="fade">
                                      <p:cBhvr>
                                        <p:cTn id="4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92" grpId="0"/>
      <p:bldP spid="92" grpId="1"/>
      <p:bldP spid="9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3E20-12F0-3093-A7C7-7E7BB1AB83DB}"/>
            </a:ext>
          </a:extLst>
        </p:cNvPr>
        <p:cNvGrpSpPr/>
        <p:nvPr/>
      </p:nvGrpSpPr>
      <p:grpSpPr>
        <a:xfrm>
          <a:off x="0" y="0"/>
          <a:ext cx="0" cy="0"/>
          <a:chOff x="0" y="0"/>
          <a:chExt cx="0" cy="0"/>
        </a:xfrm>
      </p:grpSpPr>
      <p:sp>
        <p:nvSpPr>
          <p:cNvPr id="76" name="Rectangle 75">
            <a:extLst>
              <a:ext uri="{FF2B5EF4-FFF2-40B4-BE49-F238E27FC236}">
                <a16:creationId xmlns:a16="http://schemas.microsoft.com/office/drawing/2014/main" id="{DEFFD368-3183-C315-A037-DEC1C0D7D533}"/>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BE3FB5F0-8D52-C9A9-AA99-46B5CF3810EC}"/>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550EAF84-FFBC-4FD1-4292-9775C914FEC7}"/>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EE22EEA0-7AA6-D29A-22EA-96EA4F844230}"/>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4ABD9281-1231-0CA9-A468-4FA323E4DF38}"/>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D8B7C372-7622-9B83-034B-191E037C529F}"/>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149123C2-3FD8-AB7A-11BB-A79E0792E105}"/>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2A0B4BC0-A8B8-17F4-78AF-DA5B2770F4DD}"/>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1DE6FC77-80C8-357A-A760-181BA764DF60}"/>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52D9E2A9-5E62-EB4C-12C1-ECD966E60842}"/>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3285DD02-CCF6-EC76-D644-046FA4E1F397}"/>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208CC264-A669-2132-7E17-79F9A0F6FEB9}"/>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0901334B-BC79-F8F4-5181-6D8BD133F401}"/>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DB58D955-4AAE-8677-68D0-E75BB90160F2}"/>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D4A2FEF4-9F79-C8D7-92A8-953EDD795CC5}"/>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801B6B59-67D2-CA77-8D30-BABE8E9ABA60}"/>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8DA619CF-B501-928C-37AF-7A2F0319B926}"/>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59D3A4BF-68B3-C7FF-928F-C7C339674DAD}"/>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C8A3C4F7-B7F3-4B6E-1852-0DC2B31D42E7}"/>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BAA43C83-464F-FE71-094A-A8BBFCAD3962}"/>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C0D3CFC8-23DE-61F9-630A-20EA8E3C2511}"/>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68EDC8AA-E710-919F-930D-1834C08BD828}"/>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FD5D083-C2C9-691D-231A-96FAFA5116F9}"/>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B50E2BD-B796-BAD9-3040-6CEF4E27FF03}"/>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59AF280C-77D4-671C-07CC-705BA96B5E07}"/>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925FFE8D-66FB-AC29-DA14-C7CE949F53C8}"/>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E3B6E55D-0A03-4DD7-06E2-4366075E2F1B}"/>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8335B39C-F212-CA71-4C49-78F80202B6DD}"/>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BAB546F-0902-B705-38A6-CD060255AA0C}"/>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024DDCA7-F2B4-5893-24EC-BE0ED48FD244}"/>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43E5F6BE-773C-AD09-07A9-1EBA148B8C23}"/>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7DD95138-3B7D-F62E-745C-995584BDC3E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159F8766-0E3B-F70C-8618-A0C648B83539}"/>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7FD7F805-2663-5A12-1E48-CCF48E995B56}"/>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E15E3FA2-B925-112B-9427-A13A9C68E0E5}"/>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CDA31761-1E0D-D554-2DEF-772F7687F69D}"/>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A536A871-56DC-DD0D-43AF-D5028736E1C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4B4FE8FA-87EE-6E46-3B96-DDBAF5A55D04}"/>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51ED7797-3ABC-7C08-B915-9B4B305633E5}"/>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79627F8A-CD70-947D-3784-21E717E92E30}"/>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07A18818-572D-5408-5A3D-325D4E444478}"/>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588E6288-80A6-741A-774E-A1E47EBA6B19}"/>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80186CAA-3C2B-D75F-B482-690D872DBF38}"/>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39CD8F62-D54F-0308-D75D-AC4CB60306B1}"/>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F9DD0A7B-4263-7CE1-EB06-2F264AD86AAF}"/>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83A69DA7-0A67-8574-90CE-C43052AE2C86}"/>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F1346D0F-EA7F-B2CC-F275-E3AB3F255E19}"/>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E2EEC249-F0EA-305F-360F-6CC336BE105D}"/>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6A06B9DA-9804-02BA-B41A-FA36F0F7803B}"/>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F990ACA8-BEA2-C468-732A-EBE494FA6544}"/>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E2C6CAF5-20F2-7CBF-508F-6BE48BECD92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1483A97-814D-CB67-0722-41EB36A0F29C}"/>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FC5FB7FD-9BBD-82D2-F338-6CE5CD5EE29D}"/>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9740BFC-BD0A-1A10-DA49-8B8D771B2B7C}"/>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60251BD9-BBEF-CCC8-4BA7-0A4C36971B6D}"/>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EA71F0E9-69EE-6E42-581B-7252115BB312}"/>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BAE8658B-B24F-6055-9DF4-2B2B151355CF}"/>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B26C7BD3-7CF6-44A8-B081-2D5C1C7793DD}"/>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D67D9B67-2A60-53CC-2DC8-D5313CBA56FA}"/>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C75BC7B9-749B-5BED-650C-889E6186AB7F}"/>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AE10BA1A-AF39-9D46-89BB-60E670553F90}"/>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6E9516C2-8EB2-9546-45E3-273C89667DFE}"/>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B8CAA5CD-48C9-0928-785B-97572598F37A}"/>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47837ACE-D223-039D-19C6-A9DF89DC1EF2}"/>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B841B68E-2E52-B661-3656-AB778F4C8E83}"/>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FB828973-8B40-AAC2-6596-CC7924386A34}"/>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E7FA887D-CC44-C1D9-F90A-A3CB39D1B9DC}"/>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494C44-6300-ACE6-E9AC-DF0C88369D54}"/>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5A70969D-4704-3FA9-EC8D-06E429F16986}"/>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039DA2E6-CD59-CC6B-CAA4-83B9944BC34B}"/>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3F750DCE-41B9-023A-8913-A6D78E07FD98}"/>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ED4EE2E7-C632-7D5A-554F-66B3A5A6C90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48811ED0-BD0B-001A-0810-0E6A954AE9A1}"/>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1150507D-B2C9-D90C-4BDD-F0016C437EED}"/>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CA760D75-7D59-A004-5B9A-8155061BA664}"/>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299665EE-0CD5-ED83-833D-CC0F2EFA28D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341E5EB9-2435-BE38-1263-8F5DF8C7D0CE}"/>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47DFE6B6-053E-E762-AB63-E43F26D799F8}"/>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FFB648D6-92EF-505D-294B-6B030D7D76A5}"/>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43" name="Straight Connector 142">
            <a:extLst>
              <a:ext uri="{FF2B5EF4-FFF2-40B4-BE49-F238E27FC236}">
                <a16:creationId xmlns:a16="http://schemas.microsoft.com/office/drawing/2014/main" id="{BE4A8A4F-8B08-7232-E2A8-67E135EA72DE}"/>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0715540B-2C6F-6C06-1E1B-15C67AAD6701}"/>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88FB47CA-5F93-A333-16B7-5919C1BE37E7}"/>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275D838A-462A-3FF3-2B44-3102DBD3ADF7}"/>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91" name="TextBox 90">
            <a:extLst>
              <a:ext uri="{FF2B5EF4-FFF2-40B4-BE49-F238E27FC236}">
                <a16:creationId xmlns:a16="http://schemas.microsoft.com/office/drawing/2014/main" id="{B1315008-0DB0-60EA-31F4-5BCD4F0004D9}"/>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E18C6C9B-AF57-FC02-E4A2-ECE0FEF1B23A}"/>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4" name="TextBox 93">
            <a:extLst>
              <a:ext uri="{FF2B5EF4-FFF2-40B4-BE49-F238E27FC236}">
                <a16:creationId xmlns:a16="http://schemas.microsoft.com/office/drawing/2014/main" id="{4C4421AB-4F1D-4ED8-92A1-C30F4A6E5056}"/>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
        <p:nvSpPr>
          <p:cNvPr id="123" name="Rectangle 122">
            <a:extLst>
              <a:ext uri="{FF2B5EF4-FFF2-40B4-BE49-F238E27FC236}">
                <a16:creationId xmlns:a16="http://schemas.microsoft.com/office/drawing/2014/main" id="{1AE91C4F-848E-C5D1-728C-EC273487934E}"/>
              </a:ext>
            </a:extLst>
          </p:cNvPr>
          <p:cNvSpPr/>
          <p:nvPr/>
        </p:nvSpPr>
        <p:spPr>
          <a:xfrm>
            <a:off x="25496" y="1243757"/>
            <a:ext cx="5306541" cy="5478423"/>
          </a:xfrm>
          <a:prstGeom prst="rect">
            <a:avLst/>
          </a:prstGeom>
          <a:solidFill>
            <a:schemeClr val="bg1">
              <a:alpha val="87000"/>
            </a:schemeClr>
          </a:solidFill>
        </p:spPr>
        <p:txBody>
          <a:bodyPr wrap="square">
            <a:spAutoFit/>
          </a:bodyPr>
          <a:lstStyle/>
          <a:p>
            <a:r>
              <a:rPr lang="en-US" sz="1400" dirty="0">
                <a:solidFill>
                  <a:srgbClr val="0070C0"/>
                </a:solidFill>
                <a:latin typeface="Consolas" panose="020B0609020204030204" pitchFamily="49" charset="0"/>
              </a:rPr>
              <a:t>void</a:t>
            </a:r>
            <a:r>
              <a:rPr lang="en-US" sz="1400" dirty="0">
                <a:latin typeface="Consolas" panose="020B0609020204030204" pitchFamily="49" charset="0"/>
              </a:rPr>
              <a:t> </a:t>
            </a:r>
            <a:r>
              <a:rPr lang="en-US" sz="1400" dirty="0" err="1">
                <a:latin typeface="Consolas" panose="020B0609020204030204" pitchFamily="49" charset="0"/>
              </a:rPr>
              <a:t>init_early_memory</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err="1">
                <a:latin typeface="Consolas" panose="020B0609020204030204" pitchFamily="49" charset="0"/>
              </a:rPr>
              <a:t>memset</a:t>
            </a:r>
            <a:r>
              <a:rPr lang="en-US" sz="1400" dirty="0">
                <a:latin typeface="Consolas" panose="020B0609020204030204" pitchFamily="49" charset="0"/>
              </a:rPr>
              <a:t>(</a:t>
            </a:r>
            <a:r>
              <a:rPr lang="en-US" sz="1400" dirty="0" err="1">
                <a:latin typeface="Consolas" panose="020B0609020204030204" pitchFamily="49" charset="0"/>
              </a:rPr>
              <a:t>early_pagetable</a:t>
            </a:r>
            <a:r>
              <a:rPr lang="en-US" sz="1400" dirty="0">
                <a:latin typeface="Consolas" panose="020B0609020204030204" pitchFamily="49" charset="0"/>
              </a:rPr>
              <a:t>, 0, ...); //Zero fill</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-&gt;entry[0] = </a:t>
            </a:r>
          </a:p>
          <a:p>
            <a:r>
              <a:rPr lang="en-US" sz="1400" dirty="0">
                <a:latin typeface="Consolas" panose="020B0609020204030204" pitchFamily="49" charset="0"/>
              </a:rPr>
              <a:t>      ktext2pa(&amp;</a:t>
            </a:r>
            <a:r>
              <a:rPr lang="en-US" sz="1400" dirty="0" err="1">
                <a:latin typeface="Consolas" panose="020B0609020204030204" pitchFamily="49" charset="0"/>
              </a:rPr>
              <a:t>early_pagetable</a:t>
            </a:r>
            <a:r>
              <a:rPr lang="en-US" sz="1400" dirty="0">
                <a:latin typeface="Consolas" panose="020B0609020204030204" pitchFamily="49" charset="0"/>
              </a:rPr>
              <a:t>[1]) | PTE_P | PTE_W;</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-&gt;entry[256]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-&gt;entry[0];</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-&gt;entry[511] = </a:t>
            </a:r>
          </a:p>
          <a:p>
            <a:r>
              <a:rPr lang="en-US" sz="1400" dirty="0">
                <a:latin typeface="Consolas" panose="020B0609020204030204" pitchFamily="49" charset="0"/>
              </a:rPr>
              <a:t>      ktext2pa(&amp;</a:t>
            </a:r>
            <a:r>
              <a:rPr lang="en-US" sz="1400" dirty="0" err="1">
                <a:latin typeface="Consolas" panose="020B0609020204030204" pitchFamily="49" charset="0"/>
              </a:rPr>
              <a:t>early_pagetable</a:t>
            </a:r>
            <a:r>
              <a:rPr lang="en-US" sz="1400" dirty="0">
                <a:latin typeface="Consolas" panose="020B0609020204030204" pitchFamily="49" charset="0"/>
              </a:rPr>
              <a:t>[2]) | PTE_P | PTE_W;</a:t>
            </a:r>
          </a:p>
          <a:p>
            <a:endParaRPr lang="en-US" sz="1400" dirty="0">
              <a:latin typeface="Consolas" panose="020B0609020204030204" pitchFamily="49" charset="0"/>
            </a:endParaRPr>
          </a:p>
          <a:p>
            <a:r>
              <a:rPr lang="en-US" sz="1400" dirty="0">
                <a:latin typeface="Consolas" panose="020B0609020204030204" pitchFamily="49" charset="0"/>
              </a:rPr>
              <a:t>    //First level-3 page table maps first 512GiB of</a:t>
            </a:r>
          </a:p>
          <a:p>
            <a:r>
              <a:rPr lang="en-US" sz="1400" dirty="0">
                <a:latin typeface="Consolas" panose="020B0609020204030204" pitchFamily="49" charset="0"/>
              </a:rPr>
              <a:t>    //physical memory</a:t>
            </a:r>
          </a:p>
          <a:p>
            <a:r>
              <a:rPr lang="en-US" sz="1400" dirty="0">
                <a:latin typeface="Consolas" panose="020B0609020204030204" pitchFamily="49" charset="0"/>
              </a:rPr>
              <a:t>    for (</a:t>
            </a:r>
            <a:r>
              <a:rPr lang="en-US" sz="1400" dirty="0" err="1">
                <a:solidFill>
                  <a:srgbClr val="0070C0"/>
                </a:solidFill>
                <a:latin typeface="Consolas" panose="020B0609020204030204" pitchFamily="49" charset="0"/>
              </a:rPr>
              <a:t>uintptr_t</a:t>
            </a:r>
            <a:r>
              <a:rPr lang="en-US" sz="1400" dirty="0">
                <a:solidFill>
                  <a:srgbClr val="0070C0"/>
                </a:solidFill>
                <a:latin typeface="Consolas" panose="020B0609020204030204" pitchFamily="49" charset="0"/>
              </a:rPr>
              <a:t> </a:t>
            </a:r>
            <a:r>
              <a:rPr lang="en-US" sz="1400" dirty="0">
                <a:latin typeface="Consolas" panose="020B0609020204030204" pitchFamily="49" charset="0"/>
              </a:rPr>
              <a:t>p = </a:t>
            </a:r>
            <a:r>
              <a:rPr lang="en-US" sz="1400" dirty="0">
                <a:solidFill>
                  <a:srgbClr val="00B050"/>
                </a:solidFill>
                <a:latin typeface="Consolas" panose="020B0609020204030204" pitchFamily="49" charset="0"/>
              </a:rPr>
              <a:t>0</a:t>
            </a:r>
            <a:r>
              <a:rPr lang="en-US" sz="1400" dirty="0">
                <a:latin typeface="Consolas" panose="020B0609020204030204" pitchFamily="49" charset="0"/>
              </a:rPr>
              <a:t>; p &lt; </a:t>
            </a:r>
            <a:r>
              <a:rPr lang="en-US" sz="1400" dirty="0">
                <a:solidFill>
                  <a:srgbClr val="00B050"/>
                </a:solidFill>
                <a:latin typeface="Consolas" panose="020B0609020204030204" pitchFamily="49" charset="0"/>
              </a:rPr>
              <a:t>512</a:t>
            </a:r>
            <a:r>
              <a:rPr lang="en-US" sz="1400" dirty="0">
                <a:latin typeface="Consolas" panose="020B0609020204030204" pitchFamily="49" charset="0"/>
              </a:rPr>
              <a:t>; ++p)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rgbClr val="00B050"/>
                </a:solidFill>
                <a:latin typeface="Consolas" panose="020B0609020204030204" pitchFamily="49" charset="0"/>
              </a:rPr>
              <a:t>1</a:t>
            </a:r>
            <a:r>
              <a:rPr lang="en-US" sz="1400" dirty="0">
                <a:latin typeface="Consolas" panose="020B0609020204030204" pitchFamily="49" charset="0"/>
              </a:rPr>
              <a:t>].entry[p] = (p &lt;&lt; </a:t>
            </a:r>
            <a:r>
              <a:rPr lang="en-US" sz="1400" dirty="0">
                <a:solidFill>
                  <a:srgbClr val="00B050"/>
                </a:solidFill>
                <a:latin typeface="Consolas" panose="020B0609020204030204" pitchFamily="49" charset="0"/>
              </a:rPr>
              <a:t>30</a:t>
            </a:r>
            <a:r>
              <a:rPr lang="en-US" sz="1400" dirty="0">
                <a:latin typeface="Consolas" panose="020B0609020204030204" pitchFamily="49" charset="0"/>
              </a:rPr>
              <a:t>) |</a:t>
            </a:r>
          </a:p>
          <a:p>
            <a:r>
              <a:rPr lang="en-US" sz="1400" dirty="0">
                <a:latin typeface="Consolas" panose="020B0609020204030204" pitchFamily="49" charset="0"/>
              </a:rPr>
              <a:t>                           PTE_P | PTE_W | PTE_PS;</a:t>
            </a:r>
          </a:p>
          <a:p>
            <a:r>
              <a:rPr lang="en-US" sz="1400" dirty="0">
                <a:latin typeface="Consolas" panose="020B0609020204030204" pitchFamily="49" charset="0"/>
              </a:rPr>
              <a:t>    }</a:t>
            </a:r>
          </a:p>
          <a:p>
            <a:r>
              <a:rPr lang="en-US" sz="1400" dirty="0">
                <a:latin typeface="Consolas" panose="020B0609020204030204" pitchFamily="49" charset="0"/>
              </a:rPr>
              <a:t>    //Second level-3 page table maps its last 2</a:t>
            </a:r>
          </a:p>
          <a:p>
            <a:r>
              <a:rPr lang="en-US" sz="1400" dirty="0">
                <a:latin typeface="Consolas" panose="020B0609020204030204" pitchFamily="49" charset="0"/>
              </a:rPr>
              <a:t>    //slots to the first 2GiB of physical memory</a:t>
            </a:r>
          </a:p>
          <a:p>
            <a:r>
              <a:rPr lang="en-US" sz="1400" dirty="0">
                <a:latin typeface="Consolas" panose="020B0609020204030204" pitchFamily="49" charset="0"/>
              </a:rPr>
              <a:t>    // (kernel text)</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rgbClr val="00B050"/>
                </a:solidFill>
                <a:latin typeface="Consolas" panose="020B0609020204030204" pitchFamily="49" charset="0"/>
              </a:rPr>
              <a:t>2</a:t>
            </a:r>
            <a:r>
              <a:rPr lang="en-US" sz="1400" dirty="0">
                <a:latin typeface="Consolas" panose="020B0609020204030204" pitchFamily="49" charset="0"/>
              </a:rPr>
              <a:t>].entry[</a:t>
            </a:r>
            <a:r>
              <a:rPr lang="en-US" sz="1400" dirty="0">
                <a:solidFill>
                  <a:srgbClr val="00B050"/>
                </a:solidFill>
                <a:latin typeface="Consolas" panose="020B0609020204030204" pitchFamily="49" charset="0"/>
              </a:rPr>
              <a:t>510</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rgbClr val="00B050"/>
                </a:solidFill>
                <a:latin typeface="Consolas" panose="020B0609020204030204" pitchFamily="49" charset="0"/>
              </a:rPr>
              <a:t>1</a:t>
            </a:r>
            <a:r>
              <a:rPr lang="en-US" sz="1400" dirty="0">
                <a:latin typeface="Consolas" panose="020B0609020204030204" pitchFamily="49" charset="0"/>
              </a:rPr>
              <a:t>].entry[</a:t>
            </a:r>
            <a:r>
              <a:rPr lang="en-US" sz="1400" dirty="0">
                <a:solidFill>
                  <a:srgbClr val="00B050"/>
                </a:solidFill>
                <a:latin typeface="Consolas" panose="020B0609020204030204" pitchFamily="49" charset="0"/>
              </a:rPr>
              <a:t>0</a:t>
            </a:r>
            <a:r>
              <a:rPr lang="en-US" sz="1400" dirty="0">
                <a:latin typeface="Consolas" panose="020B0609020204030204" pitchFamily="49" charset="0"/>
              </a:rPr>
              <a:t>];</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rgbClr val="00B050"/>
                </a:solidFill>
                <a:latin typeface="Consolas" panose="020B0609020204030204" pitchFamily="49" charset="0"/>
              </a:rPr>
              <a:t>2</a:t>
            </a:r>
            <a:r>
              <a:rPr lang="en-US" sz="1400" dirty="0">
                <a:latin typeface="Consolas" panose="020B0609020204030204" pitchFamily="49" charset="0"/>
              </a:rPr>
              <a:t>].entry[</a:t>
            </a:r>
            <a:r>
              <a:rPr lang="en-US" sz="1400" dirty="0">
                <a:solidFill>
                  <a:srgbClr val="00B050"/>
                </a:solidFill>
                <a:latin typeface="Consolas" panose="020B0609020204030204" pitchFamily="49" charset="0"/>
              </a:rPr>
              <a:t>511</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err="1">
                <a:latin typeface="Consolas" panose="020B0609020204030204" pitchFamily="49" charset="0"/>
              </a:rPr>
              <a:t>early_pagetable</a:t>
            </a:r>
            <a:r>
              <a:rPr lang="en-US" sz="1400" dirty="0">
                <a:latin typeface="Consolas" panose="020B0609020204030204" pitchFamily="49" charset="0"/>
              </a:rPr>
              <a:t>[</a:t>
            </a:r>
            <a:r>
              <a:rPr lang="en-US" sz="1400" dirty="0">
                <a:solidFill>
                  <a:srgbClr val="00B050"/>
                </a:solidFill>
                <a:latin typeface="Consolas" panose="020B0609020204030204" pitchFamily="49" charset="0"/>
              </a:rPr>
              <a:t>1</a:t>
            </a:r>
            <a:r>
              <a:rPr lang="en-US" sz="1400" dirty="0">
                <a:latin typeface="Consolas" panose="020B0609020204030204" pitchFamily="49" charset="0"/>
              </a:rPr>
              <a:t>].entry[</a:t>
            </a:r>
            <a:r>
              <a:rPr lang="en-US" sz="1400" dirty="0">
                <a:solidFill>
                  <a:srgbClr val="00B050"/>
                </a:solidFill>
                <a:latin typeface="Consolas" panose="020B0609020204030204" pitchFamily="49" charset="0"/>
              </a:rPr>
              <a:t>1</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    wrcr3(ktext2pa(</a:t>
            </a:r>
            <a:r>
              <a:rPr lang="en-US" sz="1400" dirty="0" err="1">
                <a:latin typeface="Consolas" panose="020B0609020204030204" pitchFamily="49" charset="0"/>
              </a:rPr>
              <a:t>early_pagetable</a:t>
            </a:r>
            <a:r>
              <a:rPr lang="en-US" sz="1400" dirty="0">
                <a:latin typeface="Consolas" panose="020B0609020204030204" pitchFamily="49" charset="0"/>
              </a:rPr>
              <a:t>));</a:t>
            </a:r>
          </a:p>
          <a:p>
            <a:r>
              <a:rPr lang="en-US" sz="1400" dirty="0">
                <a:latin typeface="Consolas" panose="020B0609020204030204" pitchFamily="49" charset="0"/>
              </a:rPr>
              <a:t>}</a:t>
            </a:r>
          </a:p>
        </p:txBody>
      </p:sp>
      <p:sp>
        <p:nvSpPr>
          <p:cNvPr id="90" name="TextBox 89">
            <a:extLst>
              <a:ext uri="{FF2B5EF4-FFF2-40B4-BE49-F238E27FC236}">
                <a16:creationId xmlns:a16="http://schemas.microsoft.com/office/drawing/2014/main" id="{0CEB9B29-4A3B-DBB8-3E8A-1BFD0E547DCD}"/>
              </a:ext>
            </a:extLst>
          </p:cNvPr>
          <p:cNvSpPr txBox="1"/>
          <p:nvPr/>
        </p:nvSpPr>
        <p:spPr>
          <a:xfrm>
            <a:off x="14891" y="78607"/>
            <a:ext cx="6600176" cy="2308324"/>
          </a:xfrm>
          <a:prstGeom prst="rect">
            <a:avLst/>
          </a:prstGeom>
          <a:noFill/>
        </p:spPr>
        <p:txBody>
          <a:bodyPr wrap="square">
            <a:spAutoFit/>
          </a:bodyPr>
          <a:lstStyle/>
          <a:p>
            <a:r>
              <a:rPr lang="en-US" sz="1800" dirty="0">
                <a:solidFill>
                  <a:schemeClr val="bg1"/>
                </a:solidFill>
                <a:latin typeface="Consolas" panose="020B0609020204030204" pitchFamily="49" charset="0"/>
              </a:rPr>
              <a:t>//x86-64.h</a:t>
            </a:r>
          </a:p>
          <a:p>
            <a:r>
              <a:rPr lang="en-US" sz="1800" dirty="0">
                <a:solidFill>
                  <a:schemeClr val="bg1"/>
                </a:solidFill>
                <a:latin typeface="Consolas" panose="020B0609020204030204" pitchFamily="49" charset="0"/>
              </a:rPr>
              <a:t>typedef uint64_t x86_64_pageentry_t;</a:t>
            </a:r>
          </a:p>
          <a:p>
            <a:r>
              <a:rPr lang="en-US" sz="1800" dirty="0">
                <a:solidFill>
                  <a:schemeClr val="bg1"/>
                </a:solidFill>
                <a:latin typeface="Consolas" panose="020B0609020204030204" pitchFamily="49" charset="0"/>
              </a:rPr>
              <a:t>typedef struct x86_64_pagetable {</a:t>
            </a:r>
          </a:p>
          <a:p>
            <a:r>
              <a:rPr lang="en-US" sz="1800" dirty="0">
                <a:solidFill>
                  <a:schemeClr val="bg1"/>
                </a:solidFill>
                <a:latin typeface="Consolas" panose="020B0609020204030204" pitchFamily="49" charset="0"/>
              </a:rPr>
              <a:t>    x86_64_pageentry_t entry[1 &lt;&lt; PAGEINDEXBITS];</a:t>
            </a:r>
          </a:p>
          <a:p>
            <a:r>
              <a:rPr lang="en-US" sz="1800" dirty="0">
                <a:solidFill>
                  <a:schemeClr val="bg1"/>
                </a:solidFill>
                <a:latin typeface="Consolas" panose="020B0609020204030204" pitchFamily="49" charset="0"/>
              </a:rPr>
              <a:t>} x86_64_pagetable;    </a:t>
            </a:r>
          </a:p>
          <a:p>
            <a:endParaRPr lang="en-US" sz="1800" dirty="0">
              <a:latin typeface="Consolas" panose="020B0609020204030204" pitchFamily="49" charset="0"/>
            </a:endParaRPr>
          </a:p>
          <a:p>
            <a:r>
              <a:rPr lang="en-US" sz="1800" dirty="0">
                <a:latin typeface="Consolas" panose="020B0609020204030204" pitchFamily="49" charset="0"/>
              </a:rPr>
              <a:t>//k-init.cc</a:t>
            </a:r>
          </a:p>
          <a:p>
            <a:r>
              <a:rPr lang="en-US" sz="1800" dirty="0">
                <a:solidFill>
                  <a:srgbClr val="0070C0"/>
                </a:solidFill>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3</a:t>
            </a:r>
            <a:r>
              <a:rPr lang="en-US" sz="1800" dirty="0">
                <a:latin typeface="Consolas" panose="020B0609020204030204" pitchFamily="49" charset="0"/>
              </a:rPr>
              <a:t>];</a:t>
            </a:r>
          </a:p>
        </p:txBody>
      </p:sp>
      <p:grpSp>
        <p:nvGrpSpPr>
          <p:cNvPr id="29" name="Group 28">
            <a:extLst>
              <a:ext uri="{FF2B5EF4-FFF2-40B4-BE49-F238E27FC236}">
                <a16:creationId xmlns:a16="http://schemas.microsoft.com/office/drawing/2014/main" id="{23240051-F0E1-7569-281B-DEBCB0E30AD8}"/>
              </a:ext>
            </a:extLst>
          </p:cNvPr>
          <p:cNvGrpSpPr/>
          <p:nvPr/>
        </p:nvGrpSpPr>
        <p:grpSpPr>
          <a:xfrm>
            <a:off x="6906119" y="5939092"/>
            <a:ext cx="490361" cy="287772"/>
            <a:chOff x="6906119" y="5939092"/>
            <a:chExt cx="490361" cy="287772"/>
          </a:xfrm>
        </p:grpSpPr>
        <p:cxnSp>
          <p:nvCxnSpPr>
            <p:cNvPr id="3" name="Straight Connector 2">
              <a:extLst>
                <a:ext uri="{FF2B5EF4-FFF2-40B4-BE49-F238E27FC236}">
                  <a16:creationId xmlns:a16="http://schemas.microsoft.com/office/drawing/2014/main" id="{0C7CAB3A-8B2A-8976-0BD7-DB7F447EE319}"/>
                </a:ext>
              </a:extLst>
            </p:cNvPr>
            <p:cNvCxnSpPr>
              <a:cxnSpLocks/>
            </p:cNvCxnSpPr>
            <p:nvPr/>
          </p:nvCxnSpPr>
          <p:spPr>
            <a:xfrm flipV="1">
              <a:off x="6906119" y="6194724"/>
              <a:ext cx="304093" cy="4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2EFBF0D-FDFF-7E41-44BD-563C3CBEBF3D}"/>
                </a:ext>
              </a:extLst>
            </p:cNvPr>
            <p:cNvCxnSpPr>
              <a:cxnSpLocks/>
            </p:cNvCxnSpPr>
            <p:nvPr/>
          </p:nvCxnSpPr>
          <p:spPr>
            <a:xfrm flipV="1">
              <a:off x="7220373" y="5939092"/>
              <a:ext cx="0" cy="28777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197ACD-7599-9B6A-0CA2-F5C147BE72A2}"/>
                </a:ext>
              </a:extLst>
            </p:cNvPr>
            <p:cNvCxnSpPr>
              <a:cxnSpLocks/>
            </p:cNvCxnSpPr>
            <p:nvPr/>
          </p:nvCxnSpPr>
          <p:spPr>
            <a:xfrm flipH="1">
              <a:off x="7190885" y="5939718"/>
              <a:ext cx="2055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C18BCF8-432A-695F-3176-EC432E122ACA}"/>
              </a:ext>
            </a:extLst>
          </p:cNvPr>
          <p:cNvGrpSpPr/>
          <p:nvPr/>
        </p:nvGrpSpPr>
        <p:grpSpPr>
          <a:xfrm>
            <a:off x="6910370" y="4923183"/>
            <a:ext cx="486110" cy="943460"/>
            <a:chOff x="6910370" y="4923183"/>
            <a:chExt cx="486110" cy="943460"/>
          </a:xfrm>
        </p:grpSpPr>
        <p:cxnSp>
          <p:nvCxnSpPr>
            <p:cNvPr id="11" name="Straight Connector 10">
              <a:extLst>
                <a:ext uri="{FF2B5EF4-FFF2-40B4-BE49-F238E27FC236}">
                  <a16:creationId xmlns:a16="http://schemas.microsoft.com/office/drawing/2014/main" id="{A4EEA9E4-6B45-34C1-2015-8703B604CF76}"/>
                </a:ext>
              </a:extLst>
            </p:cNvPr>
            <p:cNvCxnSpPr>
              <a:cxnSpLocks/>
            </p:cNvCxnSpPr>
            <p:nvPr/>
          </p:nvCxnSpPr>
          <p:spPr>
            <a:xfrm flipH="1">
              <a:off x="7190885" y="5837079"/>
              <a:ext cx="2055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F12F4B-7EE7-9F41-2137-A404563F8ADB}"/>
                </a:ext>
              </a:extLst>
            </p:cNvPr>
            <p:cNvCxnSpPr>
              <a:cxnSpLocks/>
            </p:cNvCxnSpPr>
            <p:nvPr/>
          </p:nvCxnSpPr>
          <p:spPr>
            <a:xfrm flipV="1">
              <a:off x="7220373" y="4923183"/>
              <a:ext cx="0" cy="94346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3AFEA7-776F-4B12-CDCF-9E320947587D}"/>
                </a:ext>
              </a:extLst>
            </p:cNvPr>
            <p:cNvCxnSpPr>
              <a:cxnSpLocks/>
            </p:cNvCxnSpPr>
            <p:nvPr/>
          </p:nvCxnSpPr>
          <p:spPr>
            <a:xfrm flipH="1">
              <a:off x="6910370" y="4923183"/>
              <a:ext cx="3391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103013B-97D6-9868-FB8E-D2E69479869F}"/>
              </a:ext>
            </a:extLst>
          </p:cNvPr>
          <p:cNvGrpSpPr/>
          <p:nvPr/>
        </p:nvGrpSpPr>
        <p:grpSpPr>
          <a:xfrm>
            <a:off x="6910536" y="2774208"/>
            <a:ext cx="482497" cy="979825"/>
            <a:chOff x="6910536" y="2774208"/>
            <a:chExt cx="482497" cy="979825"/>
          </a:xfrm>
        </p:grpSpPr>
        <p:cxnSp>
          <p:nvCxnSpPr>
            <p:cNvPr id="22" name="Straight Connector 21">
              <a:extLst>
                <a:ext uri="{FF2B5EF4-FFF2-40B4-BE49-F238E27FC236}">
                  <a16:creationId xmlns:a16="http://schemas.microsoft.com/office/drawing/2014/main" id="{A646A701-A072-BF3D-D855-FC1AE6205558}"/>
                </a:ext>
              </a:extLst>
            </p:cNvPr>
            <p:cNvCxnSpPr>
              <a:cxnSpLocks/>
            </p:cNvCxnSpPr>
            <p:nvPr/>
          </p:nvCxnSpPr>
          <p:spPr>
            <a:xfrm flipH="1">
              <a:off x="6958715" y="2774208"/>
              <a:ext cx="6988" cy="97982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6A3D89-8282-DC0E-6822-5794B462569A}"/>
                </a:ext>
              </a:extLst>
            </p:cNvPr>
            <p:cNvCxnSpPr>
              <a:cxnSpLocks/>
            </p:cNvCxnSpPr>
            <p:nvPr/>
          </p:nvCxnSpPr>
          <p:spPr>
            <a:xfrm flipH="1">
              <a:off x="6910536" y="3732635"/>
              <a:ext cx="7337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785D1D-032C-6D74-39C4-563FCFA8E9C7}"/>
                </a:ext>
              </a:extLst>
            </p:cNvPr>
            <p:cNvCxnSpPr>
              <a:cxnSpLocks/>
            </p:cNvCxnSpPr>
            <p:nvPr/>
          </p:nvCxnSpPr>
          <p:spPr>
            <a:xfrm flipH="1">
              <a:off x="6938571" y="2799137"/>
              <a:ext cx="4544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55DCBCB1-555A-E4AB-D622-0A0210582D28}"/>
              </a:ext>
            </a:extLst>
          </p:cNvPr>
          <p:cNvGrpSpPr/>
          <p:nvPr/>
        </p:nvGrpSpPr>
        <p:grpSpPr>
          <a:xfrm>
            <a:off x="8700785" y="3245232"/>
            <a:ext cx="1345908" cy="2364898"/>
            <a:chOff x="8700785" y="3245232"/>
            <a:chExt cx="1345908" cy="2364898"/>
          </a:xfrm>
        </p:grpSpPr>
        <p:cxnSp>
          <p:nvCxnSpPr>
            <p:cNvPr id="30" name="Straight Connector 29">
              <a:extLst>
                <a:ext uri="{FF2B5EF4-FFF2-40B4-BE49-F238E27FC236}">
                  <a16:creationId xmlns:a16="http://schemas.microsoft.com/office/drawing/2014/main" id="{642C801A-033E-CB15-AC3D-5E7A5A5CE39E}"/>
                </a:ext>
              </a:extLst>
            </p:cNvPr>
            <p:cNvCxnSpPr>
              <a:cxnSpLocks/>
            </p:cNvCxnSpPr>
            <p:nvPr/>
          </p:nvCxnSpPr>
          <p:spPr>
            <a:xfrm flipH="1">
              <a:off x="8700785" y="3245232"/>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7E01A2-195B-7592-DDAC-A220EB0A8A75}"/>
                </a:ext>
              </a:extLst>
            </p:cNvPr>
            <p:cNvCxnSpPr>
              <a:cxnSpLocks/>
            </p:cNvCxnSpPr>
            <p:nvPr/>
          </p:nvCxnSpPr>
          <p:spPr>
            <a:xfrm flipH="1">
              <a:off x="8700785" y="3484357"/>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879919-AC08-86B4-A35B-EA32217BE084}"/>
                </a:ext>
              </a:extLst>
            </p:cNvPr>
            <p:cNvCxnSpPr>
              <a:cxnSpLocks/>
            </p:cNvCxnSpPr>
            <p:nvPr/>
          </p:nvCxnSpPr>
          <p:spPr>
            <a:xfrm flipH="1">
              <a:off x="8700785" y="3726008"/>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A46DCE-1F36-65ED-E84D-C74EF4B73441}"/>
                </a:ext>
              </a:extLst>
            </p:cNvPr>
            <p:cNvCxnSpPr>
              <a:cxnSpLocks/>
            </p:cNvCxnSpPr>
            <p:nvPr/>
          </p:nvCxnSpPr>
          <p:spPr>
            <a:xfrm flipH="1">
              <a:off x="8700785" y="3970185"/>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124E7D-2CA3-E537-BD8F-A6971F9B79BA}"/>
                </a:ext>
              </a:extLst>
            </p:cNvPr>
            <p:cNvCxnSpPr>
              <a:cxnSpLocks/>
            </p:cNvCxnSpPr>
            <p:nvPr/>
          </p:nvCxnSpPr>
          <p:spPr>
            <a:xfrm flipH="1">
              <a:off x="8700785" y="4632550"/>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52FF42-F91F-4821-288A-C9B968E0A209}"/>
                </a:ext>
              </a:extLst>
            </p:cNvPr>
            <p:cNvCxnSpPr>
              <a:cxnSpLocks/>
            </p:cNvCxnSpPr>
            <p:nvPr/>
          </p:nvCxnSpPr>
          <p:spPr>
            <a:xfrm flipH="1">
              <a:off x="8700785" y="4874201"/>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029E195-798D-E2CC-D183-3079B06D08C8}"/>
                </a:ext>
              </a:extLst>
            </p:cNvPr>
            <p:cNvCxnSpPr>
              <a:cxnSpLocks/>
            </p:cNvCxnSpPr>
            <p:nvPr/>
          </p:nvCxnSpPr>
          <p:spPr>
            <a:xfrm flipH="1">
              <a:off x="8700785" y="5109572"/>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FE4069-8DE8-CD73-AE8C-C5EBEA0431A8}"/>
                </a:ext>
              </a:extLst>
            </p:cNvPr>
            <p:cNvCxnSpPr>
              <a:cxnSpLocks/>
            </p:cNvCxnSpPr>
            <p:nvPr/>
          </p:nvCxnSpPr>
          <p:spPr>
            <a:xfrm flipH="1">
              <a:off x="8700785" y="5357952"/>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D4C8633-4760-1A09-63C6-30A4A15792AC}"/>
                </a:ext>
              </a:extLst>
            </p:cNvPr>
            <p:cNvCxnSpPr>
              <a:cxnSpLocks/>
            </p:cNvCxnSpPr>
            <p:nvPr/>
          </p:nvCxnSpPr>
          <p:spPr>
            <a:xfrm flipH="1">
              <a:off x="8700785" y="5610130"/>
              <a:ext cx="134590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a:extLst>
              <a:ext uri="{FF2B5EF4-FFF2-40B4-BE49-F238E27FC236}">
                <a16:creationId xmlns:a16="http://schemas.microsoft.com/office/drawing/2014/main" id="{DD9D73AB-71EB-FEE2-358C-BDCEECC957EC}"/>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E39B9806-8CA6-581E-3E9D-947CB560B30B}"/>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42" name="Group 141">
            <a:extLst>
              <a:ext uri="{FF2B5EF4-FFF2-40B4-BE49-F238E27FC236}">
                <a16:creationId xmlns:a16="http://schemas.microsoft.com/office/drawing/2014/main" id="{43678F0F-5761-6327-0A3E-17037DAACD09}"/>
              </a:ext>
            </a:extLst>
          </p:cNvPr>
          <p:cNvGrpSpPr/>
          <p:nvPr/>
        </p:nvGrpSpPr>
        <p:grpSpPr>
          <a:xfrm>
            <a:off x="8722556" y="191078"/>
            <a:ext cx="3438182" cy="5416473"/>
            <a:chOff x="8722556" y="191078"/>
            <a:chExt cx="3438182" cy="5416473"/>
          </a:xfrm>
        </p:grpSpPr>
        <p:cxnSp>
          <p:nvCxnSpPr>
            <p:cNvPr id="58" name="Straight Connector 57">
              <a:extLst>
                <a:ext uri="{FF2B5EF4-FFF2-40B4-BE49-F238E27FC236}">
                  <a16:creationId xmlns:a16="http://schemas.microsoft.com/office/drawing/2014/main" id="{F2ADA18D-4A23-6472-58AF-89D8A060B7EC}"/>
                </a:ext>
              </a:extLst>
            </p:cNvPr>
            <p:cNvCxnSpPr>
              <a:cxnSpLocks/>
            </p:cNvCxnSpPr>
            <p:nvPr/>
          </p:nvCxnSpPr>
          <p:spPr>
            <a:xfrm flipH="1">
              <a:off x="8722556" y="214939"/>
              <a:ext cx="3376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FAC6E-55A1-F8C2-E08A-FEC4DEE17768}"/>
                </a:ext>
              </a:extLst>
            </p:cNvPr>
            <p:cNvCxnSpPr>
              <a:cxnSpLocks/>
            </p:cNvCxnSpPr>
            <p:nvPr/>
          </p:nvCxnSpPr>
          <p:spPr>
            <a:xfrm>
              <a:off x="12118292" y="191078"/>
              <a:ext cx="15342" cy="520109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C23940A-D170-5518-FB77-A5A4D7F07098}"/>
                </a:ext>
              </a:extLst>
            </p:cNvPr>
            <p:cNvCxnSpPr>
              <a:cxnSpLocks/>
            </p:cNvCxnSpPr>
            <p:nvPr/>
          </p:nvCxnSpPr>
          <p:spPr>
            <a:xfrm flipH="1">
              <a:off x="11957752" y="5392172"/>
              <a:ext cx="20298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C1AFED-691C-7581-3F1F-4BF28DC7E3AF}"/>
                </a:ext>
              </a:extLst>
            </p:cNvPr>
            <p:cNvCxnSpPr>
              <a:cxnSpLocks/>
            </p:cNvCxnSpPr>
            <p:nvPr/>
          </p:nvCxnSpPr>
          <p:spPr>
            <a:xfrm flipH="1">
              <a:off x="11957752" y="5595358"/>
              <a:ext cx="10149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D0E848-BA71-2235-B090-721B7C044BF1}"/>
                </a:ext>
              </a:extLst>
            </p:cNvPr>
            <p:cNvCxnSpPr>
              <a:cxnSpLocks/>
            </p:cNvCxnSpPr>
            <p:nvPr/>
          </p:nvCxnSpPr>
          <p:spPr>
            <a:xfrm>
              <a:off x="12024970" y="446117"/>
              <a:ext cx="15558" cy="516143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5036BB2-E3E3-81DC-3A99-9778548387A5}"/>
                </a:ext>
              </a:extLst>
            </p:cNvPr>
            <p:cNvCxnSpPr>
              <a:cxnSpLocks/>
            </p:cNvCxnSpPr>
            <p:nvPr/>
          </p:nvCxnSpPr>
          <p:spPr>
            <a:xfrm flipH="1">
              <a:off x="8722556" y="459049"/>
              <a:ext cx="333186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3336FF46-AF61-93F6-2FE7-1DB4362101C9}"/>
              </a:ext>
            </a:extLst>
          </p:cNvPr>
          <p:cNvGrpSpPr/>
          <p:nvPr/>
        </p:nvGrpSpPr>
        <p:grpSpPr>
          <a:xfrm>
            <a:off x="4536374" y="4886076"/>
            <a:ext cx="983841" cy="1566812"/>
            <a:chOff x="4536374" y="4886076"/>
            <a:chExt cx="983841" cy="1566812"/>
          </a:xfrm>
        </p:grpSpPr>
        <p:cxnSp>
          <p:nvCxnSpPr>
            <p:cNvPr id="87" name="Straight Connector 86">
              <a:extLst>
                <a:ext uri="{FF2B5EF4-FFF2-40B4-BE49-F238E27FC236}">
                  <a16:creationId xmlns:a16="http://schemas.microsoft.com/office/drawing/2014/main" id="{6CC03DA3-07DD-637B-FA94-BFA0E1DD1651}"/>
                </a:ext>
              </a:extLst>
            </p:cNvPr>
            <p:cNvCxnSpPr>
              <a:cxnSpLocks/>
            </p:cNvCxnSpPr>
            <p:nvPr/>
          </p:nvCxnSpPr>
          <p:spPr>
            <a:xfrm flipH="1">
              <a:off x="4536374" y="6424781"/>
              <a:ext cx="9838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A013DFC-4384-6430-570A-EF212921F9B6}"/>
                </a:ext>
              </a:extLst>
            </p:cNvPr>
            <p:cNvCxnSpPr>
              <a:cxnSpLocks/>
            </p:cNvCxnSpPr>
            <p:nvPr/>
          </p:nvCxnSpPr>
          <p:spPr>
            <a:xfrm>
              <a:off x="4536374" y="4886076"/>
              <a:ext cx="0" cy="156681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 name="Straight Connector 1">
            <a:extLst>
              <a:ext uri="{FF2B5EF4-FFF2-40B4-BE49-F238E27FC236}">
                <a16:creationId xmlns:a16="http://schemas.microsoft.com/office/drawing/2014/main" id="{FA4B719A-AEB8-0580-F246-A7E4B1AFAE13}"/>
              </a:ext>
            </a:extLst>
          </p:cNvPr>
          <p:cNvCxnSpPr>
            <a:cxnSpLocks/>
          </p:cNvCxnSpPr>
          <p:nvPr/>
        </p:nvCxnSpPr>
        <p:spPr>
          <a:xfrm>
            <a:off x="5918448" y="3646637"/>
            <a:ext cx="0" cy="26292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EEB988-DFC6-DB16-889A-915D4F65C484}"/>
              </a:ext>
            </a:extLst>
          </p:cNvPr>
          <p:cNvCxnSpPr>
            <a:cxnSpLocks/>
          </p:cNvCxnSpPr>
          <p:nvPr/>
        </p:nvCxnSpPr>
        <p:spPr>
          <a:xfrm>
            <a:off x="7709412" y="3100264"/>
            <a:ext cx="0" cy="26292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7ECFEC-52C3-2EBA-9724-8488DA4A78AB}"/>
              </a:ext>
            </a:extLst>
          </p:cNvPr>
          <p:cNvCxnSpPr>
            <a:cxnSpLocks/>
          </p:cNvCxnSpPr>
          <p:nvPr/>
        </p:nvCxnSpPr>
        <p:spPr>
          <a:xfrm>
            <a:off x="7707201" y="78607"/>
            <a:ext cx="0" cy="26292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27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1.11111E-6 L 5E-6 -0.20255 " pathEditMode="relative" rAng="0" ptsTypes="AA">
                                      <p:cBhvr>
                                        <p:cTn id="6" dur="1000" fill="hold"/>
                                        <p:tgtEl>
                                          <p:spTgt spid="90"/>
                                        </p:tgtEl>
                                        <p:attrNameLst>
                                          <p:attrName>ppt_x</p:attrName>
                                          <p:attrName>ppt_y</p:attrName>
                                        </p:attrNameLst>
                                      </p:cBhvr>
                                      <p:rCtr x="0" y="-1013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23">
                                            <p:txEl>
                                              <p:pRg st="0" end="0"/>
                                            </p:txEl>
                                          </p:spTgt>
                                        </p:tgtEl>
                                        <p:attrNameLst>
                                          <p:attrName>style.visibility</p:attrName>
                                        </p:attrNameLst>
                                      </p:cBhvr>
                                      <p:to>
                                        <p:strVal val="visible"/>
                                      </p:to>
                                    </p:set>
                                    <p:animEffect transition="in" filter="fade">
                                      <p:cBhvr>
                                        <p:cTn id="10" dur="500"/>
                                        <p:tgtEl>
                                          <p:spTgt spid="1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
                                            <p:txEl>
                                              <p:pRg st="1" end="1"/>
                                            </p:txEl>
                                          </p:spTgt>
                                        </p:tgtEl>
                                        <p:attrNameLst>
                                          <p:attrName>style.visibility</p:attrName>
                                        </p:attrNameLst>
                                      </p:cBhvr>
                                      <p:to>
                                        <p:strVal val="visible"/>
                                      </p:to>
                                    </p:set>
                                    <p:animEffect transition="in" filter="fade">
                                      <p:cBhvr>
                                        <p:cTn id="15" dur="500"/>
                                        <p:tgtEl>
                                          <p:spTgt spid="1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23">
                                            <p:txEl>
                                              <p:pRg st="2" end="2"/>
                                            </p:txEl>
                                          </p:spTgt>
                                        </p:tgtEl>
                                        <p:attrNameLst>
                                          <p:attrName>style.visibility</p:attrName>
                                        </p:attrNameLst>
                                      </p:cBhvr>
                                      <p:to>
                                        <p:strVal val="visible"/>
                                      </p:to>
                                    </p:set>
                                    <p:animEffect transition="in" filter="fade">
                                      <p:cBhvr>
                                        <p:cTn id="42" dur="500"/>
                                        <p:tgtEl>
                                          <p:spTgt spid="12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xEl>
                                              <p:pRg st="3" end="3"/>
                                            </p:txEl>
                                          </p:spTgt>
                                        </p:tgtEl>
                                        <p:attrNameLst>
                                          <p:attrName>style.visibility</p:attrName>
                                        </p:attrNameLst>
                                      </p:cBhvr>
                                      <p:to>
                                        <p:strVal val="visible"/>
                                      </p:to>
                                    </p:set>
                                    <p:animEffect transition="in" filter="fade">
                                      <p:cBhvr>
                                        <p:cTn id="45" dur="500"/>
                                        <p:tgtEl>
                                          <p:spTgt spid="12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800" decel="100000"/>
                                        <p:tgtEl>
                                          <p:spTgt spid="29"/>
                                        </p:tgtEl>
                                      </p:cBhvr>
                                    </p:animEffect>
                                    <p:anim calcmode="lin" valueType="num">
                                      <p:cBhvr>
                                        <p:cTn id="51" dur="800" decel="100000" fill="hold"/>
                                        <p:tgtEl>
                                          <p:spTgt spid="29"/>
                                        </p:tgtEl>
                                        <p:attrNameLst>
                                          <p:attrName>style.rotation</p:attrName>
                                        </p:attrNameLst>
                                      </p:cBhvr>
                                      <p:tavLst>
                                        <p:tav tm="0">
                                          <p:val>
                                            <p:fltVal val="-90"/>
                                          </p:val>
                                        </p:tav>
                                        <p:tav tm="100000">
                                          <p:val>
                                            <p:fltVal val="0"/>
                                          </p:val>
                                        </p:tav>
                                      </p:tavLst>
                                    </p:anim>
                                    <p:anim calcmode="lin" valueType="num">
                                      <p:cBhvr>
                                        <p:cTn id="52" dur="800" decel="100000" fill="hold"/>
                                        <p:tgtEl>
                                          <p:spTgt spid="29"/>
                                        </p:tgtEl>
                                        <p:attrNameLst>
                                          <p:attrName>ppt_x</p:attrName>
                                        </p:attrNameLst>
                                      </p:cBhvr>
                                      <p:tavLst>
                                        <p:tav tm="0">
                                          <p:val>
                                            <p:strVal val="#ppt_x+0.4"/>
                                          </p:val>
                                        </p:tav>
                                        <p:tav tm="100000">
                                          <p:val>
                                            <p:strVal val="#ppt_x-0.05"/>
                                          </p:val>
                                        </p:tav>
                                      </p:tavLst>
                                    </p:anim>
                                    <p:anim calcmode="lin" valueType="num">
                                      <p:cBhvr>
                                        <p:cTn id="53" dur="800" decel="100000" fill="hold"/>
                                        <p:tgtEl>
                                          <p:spTgt spid="2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23">
                                            <p:txEl>
                                              <p:pRg st="4" end="4"/>
                                            </p:txEl>
                                          </p:spTgt>
                                        </p:tgtEl>
                                        <p:attrNameLst>
                                          <p:attrName>style.visibility</p:attrName>
                                        </p:attrNameLst>
                                      </p:cBhvr>
                                      <p:to>
                                        <p:strVal val="visible"/>
                                      </p:to>
                                    </p:set>
                                    <p:animEffect transition="in" filter="fade">
                                      <p:cBhvr>
                                        <p:cTn id="63" dur="500"/>
                                        <p:tgtEl>
                                          <p:spTgt spid="123">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3">
                                            <p:txEl>
                                              <p:pRg st="5" end="5"/>
                                            </p:txEl>
                                          </p:spTgt>
                                        </p:tgtEl>
                                        <p:attrNameLst>
                                          <p:attrName>style.visibility</p:attrName>
                                        </p:attrNameLst>
                                      </p:cBhvr>
                                      <p:to>
                                        <p:strVal val="visible"/>
                                      </p:to>
                                    </p:set>
                                    <p:animEffect transition="in" filter="fade">
                                      <p:cBhvr>
                                        <p:cTn id="66" dur="500"/>
                                        <p:tgtEl>
                                          <p:spTgt spid="12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
                                        <p:tgtEl>
                                          <p:spTgt spid="28"/>
                                        </p:tgtEl>
                                      </p:cBhvr>
                                    </p:animEffect>
                                    <p:anim calcmode="lin" valueType="num">
                                      <p:cBhvr>
                                        <p:cTn id="72" dur="400" fill="hold"/>
                                        <p:tgtEl>
                                          <p:spTgt spid="28"/>
                                        </p:tgtEl>
                                        <p:attrNameLst>
                                          <p:attrName>ppt_x</p:attrName>
                                        </p:attrNameLst>
                                      </p:cBhvr>
                                      <p:tavLst>
                                        <p:tav tm="0">
                                          <p:val>
                                            <p:strVal val="#ppt_x"/>
                                          </p:val>
                                        </p:tav>
                                        <p:tav tm="100000">
                                          <p:val>
                                            <p:strVal val="#ppt_x"/>
                                          </p:val>
                                        </p:tav>
                                      </p:tavLst>
                                    </p:anim>
                                    <p:anim calcmode="lin" valueType="num">
                                      <p:cBhvr>
                                        <p:cTn id="73" dur="400" fill="hold"/>
                                        <p:tgtEl>
                                          <p:spTgt spid="28"/>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23">
                                            <p:txEl>
                                              <p:pRg st="6" end="6"/>
                                            </p:txEl>
                                          </p:spTgt>
                                        </p:tgtEl>
                                        <p:attrNameLst>
                                          <p:attrName>style.visibility</p:attrName>
                                        </p:attrNameLst>
                                      </p:cBhvr>
                                      <p:to>
                                        <p:strVal val="visible"/>
                                      </p:to>
                                    </p:set>
                                    <p:animEffect transition="in" filter="fade">
                                      <p:cBhvr>
                                        <p:cTn id="83" dur="500"/>
                                        <p:tgtEl>
                                          <p:spTgt spid="123">
                                            <p:txEl>
                                              <p:pRg st="6" end="6"/>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23">
                                            <p:txEl>
                                              <p:pRg st="7" end="7"/>
                                            </p:txEl>
                                          </p:spTgt>
                                        </p:tgtEl>
                                        <p:attrNameLst>
                                          <p:attrName>style.visibility</p:attrName>
                                        </p:attrNameLst>
                                      </p:cBhvr>
                                      <p:to>
                                        <p:strVal val="visible"/>
                                      </p:to>
                                    </p:set>
                                    <p:animEffect transition="in" filter="fade">
                                      <p:cBhvr>
                                        <p:cTn id="86" dur="500"/>
                                        <p:tgtEl>
                                          <p:spTgt spid="123">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123">
                                            <p:txEl>
                                              <p:pRg st="9" end="9"/>
                                            </p:txEl>
                                          </p:spTgt>
                                        </p:tgtEl>
                                        <p:attrNameLst>
                                          <p:attrName>style.visibility</p:attrName>
                                        </p:attrNameLst>
                                      </p:cBhvr>
                                      <p:to>
                                        <p:strVal val="visible"/>
                                      </p:to>
                                    </p:set>
                                    <p:animEffect transition="in" filter="fade">
                                      <p:cBhvr>
                                        <p:cTn id="100" dur="500"/>
                                        <p:tgtEl>
                                          <p:spTgt spid="123">
                                            <p:txEl>
                                              <p:pRg st="9" end="9"/>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123">
                                            <p:txEl>
                                              <p:pRg st="10" end="10"/>
                                            </p:txEl>
                                          </p:spTgt>
                                        </p:tgtEl>
                                        <p:attrNameLst>
                                          <p:attrName>style.visibility</p:attrName>
                                        </p:attrNameLst>
                                      </p:cBhvr>
                                      <p:to>
                                        <p:strVal val="visible"/>
                                      </p:to>
                                    </p:set>
                                    <p:animEffect transition="in" filter="fade">
                                      <p:cBhvr>
                                        <p:cTn id="103" dur="500"/>
                                        <p:tgtEl>
                                          <p:spTgt spid="123">
                                            <p:txEl>
                                              <p:pRg st="10" end="10"/>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123">
                                            <p:txEl>
                                              <p:pRg st="11" end="11"/>
                                            </p:txEl>
                                          </p:spTgt>
                                        </p:tgtEl>
                                        <p:attrNameLst>
                                          <p:attrName>style.visibility</p:attrName>
                                        </p:attrNameLst>
                                      </p:cBhvr>
                                      <p:to>
                                        <p:strVal val="visible"/>
                                      </p:to>
                                    </p:set>
                                    <p:animEffect transition="in" filter="fade">
                                      <p:cBhvr>
                                        <p:cTn id="106" dur="500"/>
                                        <p:tgtEl>
                                          <p:spTgt spid="123">
                                            <p:txEl>
                                              <p:pRg st="11" end="11"/>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123">
                                            <p:txEl>
                                              <p:pRg st="12" end="12"/>
                                            </p:txEl>
                                          </p:spTgt>
                                        </p:tgtEl>
                                        <p:attrNameLst>
                                          <p:attrName>style.visibility</p:attrName>
                                        </p:attrNameLst>
                                      </p:cBhvr>
                                      <p:to>
                                        <p:strVal val="visible"/>
                                      </p:to>
                                    </p:set>
                                    <p:animEffect transition="in" filter="fade">
                                      <p:cBhvr>
                                        <p:cTn id="109" dur="500"/>
                                        <p:tgtEl>
                                          <p:spTgt spid="123">
                                            <p:txEl>
                                              <p:pRg st="12" end="12"/>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123">
                                            <p:txEl>
                                              <p:pRg st="13" end="13"/>
                                            </p:txEl>
                                          </p:spTgt>
                                        </p:tgtEl>
                                        <p:attrNameLst>
                                          <p:attrName>style.visibility</p:attrName>
                                        </p:attrNameLst>
                                      </p:cBhvr>
                                      <p:to>
                                        <p:strVal val="visible"/>
                                      </p:to>
                                    </p:set>
                                    <p:animEffect transition="in" filter="fade">
                                      <p:cBhvr>
                                        <p:cTn id="112" dur="500"/>
                                        <p:tgtEl>
                                          <p:spTgt spid="123">
                                            <p:txEl>
                                              <p:pRg st="13" end="13"/>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123">
                                            <p:txEl>
                                              <p:pRg st="14" end="14"/>
                                            </p:txEl>
                                          </p:spTgt>
                                        </p:tgtEl>
                                        <p:attrNameLst>
                                          <p:attrName>style.visibility</p:attrName>
                                        </p:attrNameLst>
                                      </p:cBhvr>
                                      <p:to>
                                        <p:strVal val="visible"/>
                                      </p:to>
                                    </p:set>
                                    <p:animEffect transition="in" filter="fade">
                                      <p:cBhvr>
                                        <p:cTn id="115" dur="500"/>
                                        <p:tgtEl>
                                          <p:spTgt spid="123">
                                            <p:txEl>
                                              <p:pRg st="14" end="14"/>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wipe(down)">
                                      <p:cBhvr>
                                        <p:cTn id="120" dur="500"/>
                                        <p:tgtEl>
                                          <p:spTgt spid="5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57"/>
                                        </p:tgtEl>
                                      </p:cBhvr>
                                    </p:animEffect>
                                    <p:set>
                                      <p:cBhvr>
                                        <p:cTn id="125" dur="1" fill="hold">
                                          <p:stCondLst>
                                            <p:cond delay="499"/>
                                          </p:stCondLst>
                                        </p:cTn>
                                        <p:tgtEl>
                                          <p:spTgt spid="57"/>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123">
                                            <p:txEl>
                                              <p:pRg st="15" end="15"/>
                                            </p:txEl>
                                          </p:spTgt>
                                        </p:tgtEl>
                                        <p:attrNameLst>
                                          <p:attrName>style.visibility</p:attrName>
                                        </p:attrNameLst>
                                      </p:cBhvr>
                                      <p:to>
                                        <p:strVal val="visible"/>
                                      </p:to>
                                    </p:set>
                                    <p:animEffect transition="in" filter="fade">
                                      <p:cBhvr>
                                        <p:cTn id="128" dur="500"/>
                                        <p:tgtEl>
                                          <p:spTgt spid="123">
                                            <p:txEl>
                                              <p:pRg st="15" end="15"/>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123">
                                            <p:txEl>
                                              <p:pRg st="16" end="16"/>
                                            </p:txEl>
                                          </p:spTgt>
                                        </p:tgtEl>
                                        <p:attrNameLst>
                                          <p:attrName>style.visibility</p:attrName>
                                        </p:attrNameLst>
                                      </p:cBhvr>
                                      <p:to>
                                        <p:strVal val="visible"/>
                                      </p:to>
                                    </p:set>
                                    <p:animEffect transition="in" filter="fade">
                                      <p:cBhvr>
                                        <p:cTn id="131" dur="500"/>
                                        <p:tgtEl>
                                          <p:spTgt spid="123">
                                            <p:txEl>
                                              <p:pRg st="16" end="16"/>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123">
                                            <p:txEl>
                                              <p:pRg st="17" end="17"/>
                                            </p:txEl>
                                          </p:spTgt>
                                        </p:tgtEl>
                                        <p:attrNameLst>
                                          <p:attrName>style.visibility</p:attrName>
                                        </p:attrNameLst>
                                      </p:cBhvr>
                                      <p:to>
                                        <p:strVal val="visible"/>
                                      </p:to>
                                    </p:set>
                                    <p:animEffect transition="in" filter="fade">
                                      <p:cBhvr>
                                        <p:cTn id="134" dur="500"/>
                                        <p:tgtEl>
                                          <p:spTgt spid="123">
                                            <p:txEl>
                                              <p:pRg st="17" end="17"/>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123">
                                            <p:txEl>
                                              <p:pRg st="18" end="18"/>
                                            </p:txEl>
                                          </p:spTgt>
                                        </p:tgtEl>
                                        <p:attrNameLst>
                                          <p:attrName>style.visibility</p:attrName>
                                        </p:attrNameLst>
                                      </p:cBhvr>
                                      <p:to>
                                        <p:strVal val="visible"/>
                                      </p:to>
                                    </p:set>
                                    <p:animEffect transition="in" filter="fade">
                                      <p:cBhvr>
                                        <p:cTn id="137" dur="500"/>
                                        <p:tgtEl>
                                          <p:spTgt spid="123">
                                            <p:txEl>
                                              <p:pRg st="18" end="18"/>
                                            </p:txEl>
                                          </p:spTgt>
                                        </p:tgtEl>
                                      </p:cBhvr>
                                    </p:animEffect>
                                  </p:childTnLst>
                                </p:cTn>
                              </p:par>
                              <p:par>
                                <p:cTn id="138" presetID="10" presetClass="entr" presetSubtype="0" fill="hold" nodeType="withEffect">
                                  <p:stCondLst>
                                    <p:cond delay="0"/>
                                  </p:stCondLst>
                                  <p:childTnLst>
                                    <p:set>
                                      <p:cBhvr>
                                        <p:cTn id="139" dur="1" fill="hold">
                                          <p:stCondLst>
                                            <p:cond delay="0"/>
                                          </p:stCondLst>
                                        </p:cTn>
                                        <p:tgtEl>
                                          <p:spTgt spid="123">
                                            <p:txEl>
                                              <p:pRg st="19" end="19"/>
                                            </p:txEl>
                                          </p:spTgt>
                                        </p:tgtEl>
                                        <p:attrNameLst>
                                          <p:attrName>style.visibility</p:attrName>
                                        </p:attrNameLst>
                                      </p:cBhvr>
                                      <p:to>
                                        <p:strVal val="visible"/>
                                      </p:to>
                                    </p:set>
                                    <p:animEffect transition="in" filter="fade">
                                      <p:cBhvr>
                                        <p:cTn id="140" dur="500"/>
                                        <p:tgtEl>
                                          <p:spTgt spid="123">
                                            <p:txEl>
                                              <p:pRg st="19" end="19"/>
                                            </p:txEl>
                                          </p:spTgt>
                                        </p:tgtEl>
                                      </p:cBhvr>
                                    </p:animEffect>
                                  </p:childTnLst>
                                </p:cTn>
                              </p:par>
                              <p:par>
                                <p:cTn id="141" presetID="10" presetClass="entr" presetSubtype="0" fill="hold" nodeType="withEffect">
                                  <p:stCondLst>
                                    <p:cond delay="0"/>
                                  </p:stCondLst>
                                  <p:childTnLst>
                                    <p:set>
                                      <p:cBhvr>
                                        <p:cTn id="142" dur="1" fill="hold">
                                          <p:stCondLst>
                                            <p:cond delay="0"/>
                                          </p:stCondLst>
                                        </p:cTn>
                                        <p:tgtEl>
                                          <p:spTgt spid="123">
                                            <p:txEl>
                                              <p:pRg st="20" end="20"/>
                                            </p:txEl>
                                          </p:spTgt>
                                        </p:tgtEl>
                                        <p:attrNameLst>
                                          <p:attrName>style.visibility</p:attrName>
                                        </p:attrNameLst>
                                      </p:cBhvr>
                                      <p:to>
                                        <p:strVal val="visible"/>
                                      </p:to>
                                    </p:set>
                                    <p:animEffect transition="in" filter="fade">
                                      <p:cBhvr>
                                        <p:cTn id="143" dur="500"/>
                                        <p:tgtEl>
                                          <p:spTgt spid="123">
                                            <p:txEl>
                                              <p:pRg st="20" end="20"/>
                                            </p:txEl>
                                          </p:spTgt>
                                        </p:tgtEl>
                                      </p:cBhvr>
                                    </p:animEffect>
                                  </p:childTnLst>
                                </p:cTn>
                              </p:par>
                              <p:par>
                                <p:cTn id="144" presetID="10" presetClass="entr" presetSubtype="0" fill="hold" nodeType="withEffect">
                                  <p:stCondLst>
                                    <p:cond delay="0"/>
                                  </p:stCondLst>
                                  <p:childTnLst>
                                    <p:set>
                                      <p:cBhvr>
                                        <p:cTn id="145" dur="1" fill="hold">
                                          <p:stCondLst>
                                            <p:cond delay="0"/>
                                          </p:stCondLst>
                                        </p:cTn>
                                        <p:tgtEl>
                                          <p:spTgt spid="123">
                                            <p:txEl>
                                              <p:pRg st="21" end="21"/>
                                            </p:txEl>
                                          </p:spTgt>
                                        </p:tgtEl>
                                        <p:attrNameLst>
                                          <p:attrName>style.visibility</p:attrName>
                                        </p:attrNameLst>
                                      </p:cBhvr>
                                      <p:to>
                                        <p:strVal val="visible"/>
                                      </p:to>
                                    </p:set>
                                    <p:animEffect transition="in" filter="fade">
                                      <p:cBhvr>
                                        <p:cTn id="146" dur="500"/>
                                        <p:tgtEl>
                                          <p:spTgt spid="123">
                                            <p:txEl>
                                              <p:pRg st="21" end="21"/>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nodeType="clickEffect">
                                  <p:stCondLst>
                                    <p:cond delay="0"/>
                                  </p:stCondLst>
                                  <p:childTnLst>
                                    <p:set>
                                      <p:cBhvr>
                                        <p:cTn id="150" dur="1" fill="hold">
                                          <p:stCondLst>
                                            <p:cond delay="0"/>
                                          </p:stCondLst>
                                        </p:cTn>
                                        <p:tgtEl>
                                          <p:spTgt spid="142"/>
                                        </p:tgtEl>
                                        <p:attrNameLst>
                                          <p:attrName>style.visibility</p:attrName>
                                        </p:attrNameLst>
                                      </p:cBhvr>
                                      <p:to>
                                        <p:strVal val="visible"/>
                                      </p:to>
                                    </p:set>
                                    <p:anim calcmode="lin" valueType="num">
                                      <p:cBhvr>
                                        <p:cTn id="151" dur="500" fill="hold"/>
                                        <p:tgtEl>
                                          <p:spTgt spid="142"/>
                                        </p:tgtEl>
                                        <p:attrNameLst>
                                          <p:attrName>ppt_w</p:attrName>
                                        </p:attrNameLst>
                                      </p:cBhvr>
                                      <p:tavLst>
                                        <p:tav tm="0">
                                          <p:val>
                                            <p:fltVal val="0"/>
                                          </p:val>
                                        </p:tav>
                                        <p:tav tm="100000">
                                          <p:val>
                                            <p:strVal val="#ppt_w"/>
                                          </p:val>
                                        </p:tav>
                                      </p:tavLst>
                                    </p:anim>
                                    <p:anim calcmode="lin" valueType="num">
                                      <p:cBhvr>
                                        <p:cTn id="152" dur="500" fill="hold"/>
                                        <p:tgtEl>
                                          <p:spTgt spid="142"/>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142"/>
                                        </p:tgtEl>
                                      </p:cBhvr>
                                    </p:animEffect>
                                    <p:set>
                                      <p:cBhvr>
                                        <p:cTn id="157" dur="1" fill="hold">
                                          <p:stCondLst>
                                            <p:cond delay="499"/>
                                          </p:stCondLst>
                                        </p:cTn>
                                        <p:tgtEl>
                                          <p:spTgt spid="142"/>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123">
                                            <p:txEl>
                                              <p:pRg st="23" end="23"/>
                                            </p:txEl>
                                          </p:spTgt>
                                        </p:tgtEl>
                                        <p:attrNameLst>
                                          <p:attrName>style.visibility</p:attrName>
                                        </p:attrNameLst>
                                      </p:cBhvr>
                                      <p:to>
                                        <p:strVal val="visible"/>
                                      </p:to>
                                    </p:set>
                                    <p:animEffect transition="in" filter="fade">
                                      <p:cBhvr>
                                        <p:cTn id="160" dur="500"/>
                                        <p:tgtEl>
                                          <p:spTgt spid="123">
                                            <p:txEl>
                                              <p:pRg st="23" end="23"/>
                                            </p:txEl>
                                          </p:spTgt>
                                        </p:tgtEl>
                                      </p:cBhvr>
                                    </p:animEffect>
                                  </p:childTnLst>
                                </p:cTn>
                              </p:par>
                              <p:par>
                                <p:cTn id="161" presetID="10" presetClass="entr" presetSubtype="0" fill="hold" nodeType="withEffect">
                                  <p:stCondLst>
                                    <p:cond delay="0"/>
                                  </p:stCondLst>
                                  <p:childTnLst>
                                    <p:set>
                                      <p:cBhvr>
                                        <p:cTn id="162" dur="1" fill="hold">
                                          <p:stCondLst>
                                            <p:cond delay="0"/>
                                          </p:stCondLst>
                                        </p:cTn>
                                        <p:tgtEl>
                                          <p:spTgt spid="123">
                                            <p:txEl>
                                              <p:pRg st="24" end="24"/>
                                            </p:txEl>
                                          </p:spTgt>
                                        </p:tgtEl>
                                        <p:attrNameLst>
                                          <p:attrName>style.visibility</p:attrName>
                                        </p:attrNameLst>
                                      </p:cBhvr>
                                      <p:to>
                                        <p:strVal val="visible"/>
                                      </p:to>
                                    </p:set>
                                    <p:animEffect transition="in" filter="fade">
                                      <p:cBhvr>
                                        <p:cTn id="163" dur="500"/>
                                        <p:tgtEl>
                                          <p:spTgt spid="123">
                                            <p:txEl>
                                              <p:pRg st="24" end="24"/>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49" presetClass="entr" presetSubtype="0" decel="100000" fill="hold" nodeType="clickEffect">
                                  <p:stCondLst>
                                    <p:cond delay="0"/>
                                  </p:stCondLst>
                                  <p:childTnLst>
                                    <p:set>
                                      <p:cBhvr>
                                        <p:cTn id="167" dur="1" fill="hold">
                                          <p:stCondLst>
                                            <p:cond delay="0"/>
                                          </p:stCondLst>
                                        </p:cTn>
                                        <p:tgtEl>
                                          <p:spTgt spid="144"/>
                                        </p:tgtEl>
                                        <p:attrNameLst>
                                          <p:attrName>style.visibility</p:attrName>
                                        </p:attrNameLst>
                                      </p:cBhvr>
                                      <p:to>
                                        <p:strVal val="visible"/>
                                      </p:to>
                                    </p:set>
                                    <p:anim calcmode="lin" valueType="num">
                                      <p:cBhvr>
                                        <p:cTn id="168" dur="500" fill="hold"/>
                                        <p:tgtEl>
                                          <p:spTgt spid="144"/>
                                        </p:tgtEl>
                                        <p:attrNameLst>
                                          <p:attrName>ppt_w</p:attrName>
                                        </p:attrNameLst>
                                      </p:cBhvr>
                                      <p:tavLst>
                                        <p:tav tm="0">
                                          <p:val>
                                            <p:fltVal val="0"/>
                                          </p:val>
                                        </p:tav>
                                        <p:tav tm="100000">
                                          <p:val>
                                            <p:strVal val="#ppt_w"/>
                                          </p:val>
                                        </p:tav>
                                      </p:tavLst>
                                    </p:anim>
                                    <p:anim calcmode="lin" valueType="num">
                                      <p:cBhvr>
                                        <p:cTn id="169" dur="500" fill="hold"/>
                                        <p:tgtEl>
                                          <p:spTgt spid="144"/>
                                        </p:tgtEl>
                                        <p:attrNameLst>
                                          <p:attrName>ppt_h</p:attrName>
                                        </p:attrNameLst>
                                      </p:cBhvr>
                                      <p:tavLst>
                                        <p:tav tm="0">
                                          <p:val>
                                            <p:fltVal val="0"/>
                                          </p:val>
                                        </p:tav>
                                        <p:tav tm="100000">
                                          <p:val>
                                            <p:strVal val="#ppt_h"/>
                                          </p:val>
                                        </p:tav>
                                      </p:tavLst>
                                    </p:anim>
                                    <p:anim calcmode="lin" valueType="num">
                                      <p:cBhvr>
                                        <p:cTn id="170" dur="500" fill="hold"/>
                                        <p:tgtEl>
                                          <p:spTgt spid="144"/>
                                        </p:tgtEl>
                                        <p:attrNameLst>
                                          <p:attrName>style.rotation</p:attrName>
                                        </p:attrNameLst>
                                      </p:cBhvr>
                                      <p:tavLst>
                                        <p:tav tm="0">
                                          <p:val>
                                            <p:fltVal val="360"/>
                                          </p:val>
                                        </p:tav>
                                        <p:tav tm="100000">
                                          <p:val>
                                            <p:fltVal val="0"/>
                                          </p:val>
                                        </p:tav>
                                      </p:tavLst>
                                    </p:anim>
                                    <p:animEffect transition="in" filter="fade">
                                      <p:cBhvr>
                                        <p:cTn id="17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E207D78-895B-4E73-940C-75C183ED4B4C}"/>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37" name="Group 36">
            <a:extLst>
              <a:ext uri="{FF2B5EF4-FFF2-40B4-BE49-F238E27FC236}">
                <a16:creationId xmlns:a16="http://schemas.microsoft.com/office/drawing/2014/main" id="{16AE1A0C-09FC-46E6-B289-AD2F42B4C8A7}"/>
              </a:ext>
            </a:extLst>
          </p:cNvPr>
          <p:cNvGrpSpPr/>
          <p:nvPr/>
        </p:nvGrpSpPr>
        <p:grpSpPr>
          <a:xfrm>
            <a:off x="3863420" y="4188304"/>
            <a:ext cx="1425461" cy="523220"/>
            <a:chOff x="1410366" y="4720741"/>
            <a:chExt cx="1425461" cy="523220"/>
          </a:xfrm>
        </p:grpSpPr>
        <p:sp>
          <p:nvSpPr>
            <p:cNvPr id="38" name="Rectangle 37">
              <a:extLst>
                <a:ext uri="{FF2B5EF4-FFF2-40B4-BE49-F238E27FC236}">
                  <a16:creationId xmlns:a16="http://schemas.microsoft.com/office/drawing/2014/main" id="{05CAF767-45D5-44F6-8235-66C9DD768D98}"/>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254546A8-EC31-441D-891C-CEDFDB39FB0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44" name="Group 43">
            <a:extLst>
              <a:ext uri="{FF2B5EF4-FFF2-40B4-BE49-F238E27FC236}">
                <a16:creationId xmlns:a16="http://schemas.microsoft.com/office/drawing/2014/main" id="{58865DA3-2E3E-4577-A17F-F738CEF609E3}"/>
              </a:ext>
            </a:extLst>
          </p:cNvPr>
          <p:cNvGrpSpPr/>
          <p:nvPr/>
        </p:nvGrpSpPr>
        <p:grpSpPr>
          <a:xfrm>
            <a:off x="4539571" y="4666664"/>
            <a:ext cx="1155535" cy="1753276"/>
            <a:chOff x="3938351" y="1072565"/>
            <a:chExt cx="1175172" cy="671649"/>
          </a:xfrm>
        </p:grpSpPr>
        <p:cxnSp>
          <p:nvCxnSpPr>
            <p:cNvPr id="45" name="Straight Connector 44">
              <a:extLst>
                <a:ext uri="{FF2B5EF4-FFF2-40B4-BE49-F238E27FC236}">
                  <a16:creationId xmlns:a16="http://schemas.microsoft.com/office/drawing/2014/main" id="{1A8E64A1-ACDB-4F44-A2F3-D016A99D3457}"/>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Connector 45">
              <a:extLst>
                <a:ext uri="{FF2B5EF4-FFF2-40B4-BE49-F238E27FC236}">
                  <a16:creationId xmlns:a16="http://schemas.microsoft.com/office/drawing/2014/main" id="{D6BAD8A7-CC87-471C-9BC9-F2929B0B9D28}"/>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A407BD82-DACC-41EF-BB34-454ACEDAEAB2}"/>
              </a:ext>
            </a:extLst>
          </p:cNvPr>
          <p:cNvGrpSpPr/>
          <p:nvPr/>
        </p:nvGrpSpPr>
        <p:grpSpPr>
          <a:xfrm>
            <a:off x="3791427" y="5837079"/>
            <a:ext cx="1124606" cy="582861"/>
            <a:chOff x="-14454" y="5935937"/>
            <a:chExt cx="1124606" cy="582861"/>
          </a:xfrm>
        </p:grpSpPr>
        <p:sp>
          <p:nvSpPr>
            <p:cNvPr id="48" name="TextBox 47">
              <a:extLst>
                <a:ext uri="{FF2B5EF4-FFF2-40B4-BE49-F238E27FC236}">
                  <a16:creationId xmlns:a16="http://schemas.microsoft.com/office/drawing/2014/main" id="{9CDAF50E-BA29-43BC-AFCD-8C54B8EC9E4D}"/>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49" name="Straight Connector 48">
              <a:extLst>
                <a:ext uri="{FF2B5EF4-FFF2-40B4-BE49-F238E27FC236}">
                  <a16:creationId xmlns:a16="http://schemas.microsoft.com/office/drawing/2014/main" id="{85BF1FBE-3F27-4D82-AE5C-5E175BE91D5A}"/>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56B00397-75FB-42BA-A873-704B5EAA1FEA}"/>
              </a:ext>
            </a:extLst>
          </p:cNvPr>
          <p:cNvGrpSpPr/>
          <p:nvPr/>
        </p:nvGrpSpPr>
        <p:grpSpPr>
          <a:xfrm>
            <a:off x="5191830" y="3577475"/>
            <a:ext cx="2164558" cy="3054152"/>
            <a:chOff x="5191830" y="3762830"/>
            <a:chExt cx="2164558" cy="3054152"/>
          </a:xfrm>
        </p:grpSpPr>
        <p:grpSp>
          <p:nvGrpSpPr>
            <p:cNvPr id="24" name="Group 23">
              <a:extLst>
                <a:ext uri="{FF2B5EF4-FFF2-40B4-BE49-F238E27FC236}">
                  <a16:creationId xmlns:a16="http://schemas.microsoft.com/office/drawing/2014/main" id="{044AB773-A71D-40D4-9727-CD5377703EE3}"/>
                </a:ext>
              </a:extLst>
            </p:cNvPr>
            <p:cNvGrpSpPr/>
            <p:nvPr/>
          </p:nvGrpSpPr>
          <p:grpSpPr>
            <a:xfrm>
              <a:off x="5191830" y="3842961"/>
              <a:ext cx="1714290" cy="2642288"/>
              <a:chOff x="2918113" y="1094077"/>
              <a:chExt cx="2459238" cy="2642288"/>
            </a:xfrm>
          </p:grpSpPr>
          <p:sp>
            <p:nvSpPr>
              <p:cNvPr id="32" name="Rectangle 31">
                <a:extLst>
                  <a:ext uri="{FF2B5EF4-FFF2-40B4-BE49-F238E27FC236}">
                    <a16:creationId xmlns:a16="http://schemas.microsoft.com/office/drawing/2014/main" id="{A360B95B-08B0-4EA8-8761-56CCDB84AE2C}"/>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33" name="Group 32">
                <a:extLst>
                  <a:ext uri="{FF2B5EF4-FFF2-40B4-BE49-F238E27FC236}">
                    <a16:creationId xmlns:a16="http://schemas.microsoft.com/office/drawing/2014/main" id="{1E6F8A60-EA56-4281-AB44-C604002DFF8E}"/>
                  </a:ext>
                </a:extLst>
              </p:cNvPr>
              <p:cNvGrpSpPr/>
              <p:nvPr/>
            </p:nvGrpSpPr>
            <p:grpSpPr>
              <a:xfrm>
                <a:off x="2918113" y="3367033"/>
                <a:ext cx="2459238" cy="369332"/>
                <a:chOff x="378555" y="3983553"/>
                <a:chExt cx="2459238" cy="369332"/>
              </a:xfrm>
            </p:grpSpPr>
            <p:sp>
              <p:nvSpPr>
                <p:cNvPr id="34" name="Rectangle 33">
                  <a:extLst>
                    <a:ext uri="{FF2B5EF4-FFF2-40B4-BE49-F238E27FC236}">
                      <a16:creationId xmlns:a16="http://schemas.microsoft.com/office/drawing/2014/main" id="{55D4771E-FB23-4F44-AB22-7F3811B438EC}"/>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6" name="TextBox 35">
                  <a:extLst>
                    <a:ext uri="{FF2B5EF4-FFF2-40B4-BE49-F238E27FC236}">
                      <a16:creationId xmlns:a16="http://schemas.microsoft.com/office/drawing/2014/main" id="{704B4BBA-EDE8-4A08-AE35-1AAD4D4E89D5}"/>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26" name="TextBox 25">
              <a:extLst>
                <a:ext uri="{FF2B5EF4-FFF2-40B4-BE49-F238E27FC236}">
                  <a16:creationId xmlns:a16="http://schemas.microsoft.com/office/drawing/2014/main" id="{4973FB54-3C5C-4EB7-858A-B6894009991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50" name="TextBox 49">
              <a:extLst>
                <a:ext uri="{FF2B5EF4-FFF2-40B4-BE49-F238E27FC236}">
                  <a16:creationId xmlns:a16="http://schemas.microsoft.com/office/drawing/2014/main" id="{E8570475-DB11-4242-991B-EB1B9C829901}"/>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51" name="Rectangle 50">
              <a:extLst>
                <a:ext uri="{FF2B5EF4-FFF2-40B4-BE49-F238E27FC236}">
                  <a16:creationId xmlns:a16="http://schemas.microsoft.com/office/drawing/2014/main" id="{3F910105-5B74-4069-945E-E7C12AD99AF0}"/>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2" name="Rectangle 51">
              <a:extLst>
                <a:ext uri="{FF2B5EF4-FFF2-40B4-BE49-F238E27FC236}">
                  <a16:creationId xmlns:a16="http://schemas.microsoft.com/office/drawing/2014/main" id="{227D32A3-6455-4845-B85B-6CEBB1DD6205}"/>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3" name="TextBox 52">
              <a:extLst>
                <a:ext uri="{FF2B5EF4-FFF2-40B4-BE49-F238E27FC236}">
                  <a16:creationId xmlns:a16="http://schemas.microsoft.com/office/drawing/2014/main" id="{E1F4A55D-9039-4F52-AAE8-928B80B683EF}"/>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14" name="Rectangle 13">
            <a:extLst>
              <a:ext uri="{FF2B5EF4-FFF2-40B4-BE49-F238E27FC236}">
                <a16:creationId xmlns:a16="http://schemas.microsoft.com/office/drawing/2014/main" id="{D5656C7F-6307-4655-BF15-48EDA4FEB906}"/>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844060-BC7F-4D90-90C7-EDE71D231FCD}"/>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77" name="TextBox 76">
            <a:extLst>
              <a:ext uri="{FF2B5EF4-FFF2-40B4-BE49-F238E27FC236}">
                <a16:creationId xmlns:a16="http://schemas.microsoft.com/office/drawing/2014/main" id="{CC1AAAE4-21D1-4CFF-923D-6BD197045A1A}"/>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78" name="Straight Connector 77">
            <a:extLst>
              <a:ext uri="{FF2B5EF4-FFF2-40B4-BE49-F238E27FC236}">
                <a16:creationId xmlns:a16="http://schemas.microsoft.com/office/drawing/2014/main" id="{36DABA3E-A121-45BE-BAE2-EB0EC4E8099C}"/>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BDFE7346-C1E4-4AB7-B3AF-0F3B8E81F033}"/>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0" name="Straight Connector 79">
            <a:extLst>
              <a:ext uri="{FF2B5EF4-FFF2-40B4-BE49-F238E27FC236}">
                <a16:creationId xmlns:a16="http://schemas.microsoft.com/office/drawing/2014/main" id="{28E759C7-0A8B-4624-9C66-692735E986A8}"/>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2" name="Straight Connector 81">
            <a:extLst>
              <a:ext uri="{FF2B5EF4-FFF2-40B4-BE49-F238E27FC236}">
                <a16:creationId xmlns:a16="http://schemas.microsoft.com/office/drawing/2014/main" id="{98878AC0-F35C-4895-9FC5-BCB790FA3A2B}"/>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a:extLst>
              <a:ext uri="{FF2B5EF4-FFF2-40B4-BE49-F238E27FC236}">
                <a16:creationId xmlns:a16="http://schemas.microsoft.com/office/drawing/2014/main" id="{763CB964-404A-46C7-B66E-D8AF3D62C82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9" name="Straight Connector 88">
            <a:extLst>
              <a:ext uri="{FF2B5EF4-FFF2-40B4-BE49-F238E27FC236}">
                <a16:creationId xmlns:a16="http://schemas.microsoft.com/office/drawing/2014/main" id="{6FEDF2D1-D035-4F2C-966C-C21A5C82E1CE}"/>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93" name="Straight Connector 92">
            <a:extLst>
              <a:ext uri="{FF2B5EF4-FFF2-40B4-BE49-F238E27FC236}">
                <a16:creationId xmlns:a16="http://schemas.microsoft.com/office/drawing/2014/main" id="{B8A349CC-661A-446B-841F-3FC07EC73012}"/>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104" name="Group 103">
            <a:extLst>
              <a:ext uri="{FF2B5EF4-FFF2-40B4-BE49-F238E27FC236}">
                <a16:creationId xmlns:a16="http://schemas.microsoft.com/office/drawing/2014/main" id="{EA75CF4C-D408-4B6E-B61D-62AC9EA6602C}"/>
              </a:ext>
            </a:extLst>
          </p:cNvPr>
          <p:cNvGrpSpPr/>
          <p:nvPr/>
        </p:nvGrpSpPr>
        <p:grpSpPr>
          <a:xfrm>
            <a:off x="6974355" y="3039085"/>
            <a:ext cx="3047366" cy="3054152"/>
            <a:chOff x="6974355" y="3039085"/>
            <a:chExt cx="3047366" cy="3054152"/>
          </a:xfrm>
        </p:grpSpPr>
        <p:grpSp>
          <p:nvGrpSpPr>
            <p:cNvPr id="66" name="Group 65">
              <a:extLst>
                <a:ext uri="{FF2B5EF4-FFF2-40B4-BE49-F238E27FC236}">
                  <a16:creationId xmlns:a16="http://schemas.microsoft.com/office/drawing/2014/main" id="{7033379D-5974-462C-811D-82AE2BEE911A}"/>
                </a:ext>
              </a:extLst>
            </p:cNvPr>
            <p:cNvGrpSpPr/>
            <p:nvPr/>
          </p:nvGrpSpPr>
          <p:grpSpPr>
            <a:xfrm>
              <a:off x="6974355" y="3119216"/>
              <a:ext cx="1714290" cy="2642288"/>
              <a:chOff x="2918113" y="1094077"/>
              <a:chExt cx="2459238" cy="2642288"/>
            </a:xfrm>
          </p:grpSpPr>
          <p:sp>
            <p:nvSpPr>
              <p:cNvPr id="72" name="Rectangle 71">
                <a:extLst>
                  <a:ext uri="{FF2B5EF4-FFF2-40B4-BE49-F238E27FC236}">
                    <a16:creationId xmlns:a16="http://schemas.microsoft.com/office/drawing/2014/main" id="{8198C5B6-804F-46F7-9AE2-86BA3814E4B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73" name="Group 72">
                <a:extLst>
                  <a:ext uri="{FF2B5EF4-FFF2-40B4-BE49-F238E27FC236}">
                    <a16:creationId xmlns:a16="http://schemas.microsoft.com/office/drawing/2014/main" id="{35DDA26A-2E7E-45A1-BA48-A84E958E5EF7}"/>
                  </a:ext>
                </a:extLst>
              </p:cNvPr>
              <p:cNvGrpSpPr/>
              <p:nvPr/>
            </p:nvGrpSpPr>
            <p:grpSpPr>
              <a:xfrm>
                <a:off x="2918113" y="3367033"/>
                <a:ext cx="2459238" cy="369332"/>
                <a:chOff x="378555" y="3983553"/>
                <a:chExt cx="2459238" cy="369332"/>
              </a:xfrm>
            </p:grpSpPr>
            <p:sp>
              <p:nvSpPr>
                <p:cNvPr id="74" name="Rectangle 73">
                  <a:extLst>
                    <a:ext uri="{FF2B5EF4-FFF2-40B4-BE49-F238E27FC236}">
                      <a16:creationId xmlns:a16="http://schemas.microsoft.com/office/drawing/2014/main" id="{03D5532A-55DA-4A58-83B3-EF02C5CEDEDF}"/>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5" name="TextBox 74">
                  <a:extLst>
                    <a:ext uri="{FF2B5EF4-FFF2-40B4-BE49-F238E27FC236}">
                      <a16:creationId xmlns:a16="http://schemas.microsoft.com/office/drawing/2014/main" id="{F18314E7-36CC-4A1E-992B-A117F2FE0197}"/>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67" name="TextBox 66">
              <a:extLst>
                <a:ext uri="{FF2B5EF4-FFF2-40B4-BE49-F238E27FC236}">
                  <a16:creationId xmlns:a16="http://schemas.microsoft.com/office/drawing/2014/main" id="{294A9712-D2C8-4FA0-B977-7A34B555EEC2}"/>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70" name="Rectangle 69">
              <a:extLst>
                <a:ext uri="{FF2B5EF4-FFF2-40B4-BE49-F238E27FC236}">
                  <a16:creationId xmlns:a16="http://schemas.microsoft.com/office/drawing/2014/main" id="{A51CB4D9-6B4B-4AD2-A176-E102F9865328}"/>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71" name="TextBox 70">
              <a:extLst>
                <a:ext uri="{FF2B5EF4-FFF2-40B4-BE49-F238E27FC236}">
                  <a16:creationId xmlns:a16="http://schemas.microsoft.com/office/drawing/2014/main" id="{D50AFAF0-58C1-4832-849A-4AEE3A758797}"/>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96" name="Rectangle 95">
              <a:extLst>
                <a:ext uri="{FF2B5EF4-FFF2-40B4-BE49-F238E27FC236}">
                  <a16:creationId xmlns:a16="http://schemas.microsoft.com/office/drawing/2014/main" id="{1AE28CFB-22BB-4BB1-862B-5CC945411EDE}"/>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7" name="Rectangle 96">
              <a:extLst>
                <a:ext uri="{FF2B5EF4-FFF2-40B4-BE49-F238E27FC236}">
                  <a16:creationId xmlns:a16="http://schemas.microsoft.com/office/drawing/2014/main" id="{19438112-DDF3-403F-AE5E-4107213CFBEE}"/>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8" name="Rectangle 97">
              <a:extLst>
                <a:ext uri="{FF2B5EF4-FFF2-40B4-BE49-F238E27FC236}">
                  <a16:creationId xmlns:a16="http://schemas.microsoft.com/office/drawing/2014/main" id="{0F2811AC-D0E7-4584-8420-D9B2C3A06193}"/>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99" name="Rectangle 98">
              <a:extLst>
                <a:ext uri="{FF2B5EF4-FFF2-40B4-BE49-F238E27FC236}">
                  <a16:creationId xmlns:a16="http://schemas.microsoft.com/office/drawing/2014/main" id="{03B37076-5523-41BE-BF31-01AF286FDC19}"/>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0" name="Rectangle 99">
              <a:extLst>
                <a:ext uri="{FF2B5EF4-FFF2-40B4-BE49-F238E27FC236}">
                  <a16:creationId xmlns:a16="http://schemas.microsoft.com/office/drawing/2014/main" id="{E5D9DA60-716F-455C-BA80-3575AA5164AD}"/>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1" name="Rectangle 100">
              <a:extLst>
                <a:ext uri="{FF2B5EF4-FFF2-40B4-BE49-F238E27FC236}">
                  <a16:creationId xmlns:a16="http://schemas.microsoft.com/office/drawing/2014/main" id="{94E80037-7965-4F75-9EBB-D67DB6C0439A}"/>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2" name="Rectangle 101">
              <a:extLst>
                <a:ext uri="{FF2B5EF4-FFF2-40B4-BE49-F238E27FC236}">
                  <a16:creationId xmlns:a16="http://schemas.microsoft.com/office/drawing/2014/main" id="{5D7F3D85-337B-482C-ADAE-BC9366063672}"/>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3" name="TextBox 102">
              <a:extLst>
                <a:ext uri="{FF2B5EF4-FFF2-40B4-BE49-F238E27FC236}">
                  <a16:creationId xmlns:a16="http://schemas.microsoft.com/office/drawing/2014/main" id="{90BE00CC-1B5D-4078-848D-F9A292351CE9}"/>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105" name="Group 104">
            <a:extLst>
              <a:ext uri="{FF2B5EF4-FFF2-40B4-BE49-F238E27FC236}">
                <a16:creationId xmlns:a16="http://schemas.microsoft.com/office/drawing/2014/main" id="{C9555A8A-1E52-4384-8494-8CDE83B24BD3}"/>
              </a:ext>
            </a:extLst>
          </p:cNvPr>
          <p:cNvGrpSpPr/>
          <p:nvPr/>
        </p:nvGrpSpPr>
        <p:grpSpPr>
          <a:xfrm>
            <a:off x="6974355" y="14193"/>
            <a:ext cx="3025057" cy="3054152"/>
            <a:chOff x="6974355" y="3039085"/>
            <a:chExt cx="3025057" cy="3054152"/>
          </a:xfrm>
        </p:grpSpPr>
        <p:grpSp>
          <p:nvGrpSpPr>
            <p:cNvPr id="106" name="Group 105">
              <a:extLst>
                <a:ext uri="{FF2B5EF4-FFF2-40B4-BE49-F238E27FC236}">
                  <a16:creationId xmlns:a16="http://schemas.microsoft.com/office/drawing/2014/main" id="{E68B0EC7-BA53-425D-910C-D9D30B936D49}"/>
                </a:ext>
              </a:extLst>
            </p:cNvPr>
            <p:cNvGrpSpPr/>
            <p:nvPr/>
          </p:nvGrpSpPr>
          <p:grpSpPr>
            <a:xfrm>
              <a:off x="6974355" y="3119216"/>
              <a:ext cx="1714290" cy="2642288"/>
              <a:chOff x="2918113" y="1094077"/>
              <a:chExt cx="2459238" cy="2642288"/>
            </a:xfrm>
          </p:grpSpPr>
          <p:sp>
            <p:nvSpPr>
              <p:cNvPr id="118" name="Rectangle 117">
                <a:extLst>
                  <a:ext uri="{FF2B5EF4-FFF2-40B4-BE49-F238E27FC236}">
                    <a16:creationId xmlns:a16="http://schemas.microsoft.com/office/drawing/2014/main" id="{4E518FC3-B0AB-4110-B77B-EE57DC7FC003}"/>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119" name="Group 118">
                <a:extLst>
                  <a:ext uri="{FF2B5EF4-FFF2-40B4-BE49-F238E27FC236}">
                    <a16:creationId xmlns:a16="http://schemas.microsoft.com/office/drawing/2014/main" id="{30445F11-FD82-4C60-A6AA-B5B8C0A5B07E}"/>
                  </a:ext>
                </a:extLst>
              </p:cNvPr>
              <p:cNvGrpSpPr/>
              <p:nvPr/>
            </p:nvGrpSpPr>
            <p:grpSpPr>
              <a:xfrm>
                <a:off x="2918113" y="3367033"/>
                <a:ext cx="2459238" cy="369332"/>
                <a:chOff x="378555" y="3983553"/>
                <a:chExt cx="2459238" cy="369332"/>
              </a:xfrm>
            </p:grpSpPr>
            <p:sp>
              <p:nvSpPr>
                <p:cNvPr id="120" name="Rectangle 119">
                  <a:extLst>
                    <a:ext uri="{FF2B5EF4-FFF2-40B4-BE49-F238E27FC236}">
                      <a16:creationId xmlns:a16="http://schemas.microsoft.com/office/drawing/2014/main" id="{DBE8DCF6-D6F4-4F6A-86E5-DD1444D4578B}"/>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21" name="TextBox 120">
                  <a:extLst>
                    <a:ext uri="{FF2B5EF4-FFF2-40B4-BE49-F238E27FC236}">
                      <a16:creationId xmlns:a16="http://schemas.microsoft.com/office/drawing/2014/main" id="{5DDB7C85-C0D7-41EC-BA2F-D2AC3BF63661}"/>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07" name="TextBox 106">
              <a:extLst>
                <a:ext uri="{FF2B5EF4-FFF2-40B4-BE49-F238E27FC236}">
                  <a16:creationId xmlns:a16="http://schemas.microsoft.com/office/drawing/2014/main" id="{D323EA64-9C44-49D4-892F-A11EE6C7A141}"/>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108" name="Rectangle 107">
              <a:extLst>
                <a:ext uri="{FF2B5EF4-FFF2-40B4-BE49-F238E27FC236}">
                  <a16:creationId xmlns:a16="http://schemas.microsoft.com/office/drawing/2014/main" id="{60640871-F773-4597-8EA6-99F968CE5E20}"/>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09" name="TextBox 108">
              <a:extLst>
                <a:ext uri="{FF2B5EF4-FFF2-40B4-BE49-F238E27FC236}">
                  <a16:creationId xmlns:a16="http://schemas.microsoft.com/office/drawing/2014/main" id="{5F2F9C8B-05DF-4830-80D4-DF297839D4C5}"/>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110" name="Rectangle 109">
              <a:extLst>
                <a:ext uri="{FF2B5EF4-FFF2-40B4-BE49-F238E27FC236}">
                  <a16:creationId xmlns:a16="http://schemas.microsoft.com/office/drawing/2014/main" id="{1EF08253-9834-4456-8368-1583C56006B8}"/>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1" name="Rectangle 110">
              <a:extLst>
                <a:ext uri="{FF2B5EF4-FFF2-40B4-BE49-F238E27FC236}">
                  <a16:creationId xmlns:a16="http://schemas.microsoft.com/office/drawing/2014/main" id="{051CB756-1F48-485C-8333-03420680AFC0}"/>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2" name="Rectangle 111">
              <a:extLst>
                <a:ext uri="{FF2B5EF4-FFF2-40B4-BE49-F238E27FC236}">
                  <a16:creationId xmlns:a16="http://schemas.microsoft.com/office/drawing/2014/main" id="{E2F3C7C6-D663-4903-8922-66853550370A}"/>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3" name="Rectangle 112">
              <a:extLst>
                <a:ext uri="{FF2B5EF4-FFF2-40B4-BE49-F238E27FC236}">
                  <a16:creationId xmlns:a16="http://schemas.microsoft.com/office/drawing/2014/main" id="{164AEBCA-3B3B-489A-B0C6-A18C613382E1}"/>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4" name="Rectangle 113">
              <a:extLst>
                <a:ext uri="{FF2B5EF4-FFF2-40B4-BE49-F238E27FC236}">
                  <a16:creationId xmlns:a16="http://schemas.microsoft.com/office/drawing/2014/main" id="{C039C9AE-36F5-4CE9-8418-D99BE9AF15E4}"/>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5" name="Rectangle 114">
              <a:extLst>
                <a:ext uri="{FF2B5EF4-FFF2-40B4-BE49-F238E27FC236}">
                  <a16:creationId xmlns:a16="http://schemas.microsoft.com/office/drawing/2014/main" id="{054774C6-EDAA-44B2-BF5B-A8F333CFCDD8}"/>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6" name="Rectangle 115">
              <a:extLst>
                <a:ext uri="{FF2B5EF4-FFF2-40B4-BE49-F238E27FC236}">
                  <a16:creationId xmlns:a16="http://schemas.microsoft.com/office/drawing/2014/main" id="{716C47B4-A333-4F06-95DA-CCB70974F216}"/>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17" name="TextBox 116">
              <a:extLst>
                <a:ext uri="{FF2B5EF4-FFF2-40B4-BE49-F238E27FC236}">
                  <a16:creationId xmlns:a16="http://schemas.microsoft.com/office/drawing/2014/main" id="{1722ED81-C88C-4861-B0F8-DC695DFA0A9F}"/>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122" name="TextBox 121">
            <a:extLst>
              <a:ext uri="{FF2B5EF4-FFF2-40B4-BE49-F238E27FC236}">
                <a16:creationId xmlns:a16="http://schemas.microsoft.com/office/drawing/2014/main" id="{E3BBC997-AA54-43E3-AE15-9F94E588F7BF}"/>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124" name="Straight Connector 123">
            <a:extLst>
              <a:ext uri="{FF2B5EF4-FFF2-40B4-BE49-F238E27FC236}">
                <a16:creationId xmlns:a16="http://schemas.microsoft.com/office/drawing/2014/main" id="{22432495-F0D2-430B-88F0-E3CF193D4783}"/>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54EB461-2A82-457F-AF28-C48EC5CB8616}"/>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7" name="Straight Connector 126">
            <a:extLst>
              <a:ext uri="{FF2B5EF4-FFF2-40B4-BE49-F238E27FC236}">
                <a16:creationId xmlns:a16="http://schemas.microsoft.com/office/drawing/2014/main" id="{A7D2708D-869C-4FCA-8B37-87393D31CD28}"/>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8" name="Straight Connector 127">
            <a:extLst>
              <a:ext uri="{FF2B5EF4-FFF2-40B4-BE49-F238E27FC236}">
                <a16:creationId xmlns:a16="http://schemas.microsoft.com/office/drawing/2014/main" id="{E0AD9C20-086C-4AB7-A583-0CF68F5271B3}"/>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29" name="Straight Connector 128">
            <a:extLst>
              <a:ext uri="{FF2B5EF4-FFF2-40B4-BE49-F238E27FC236}">
                <a16:creationId xmlns:a16="http://schemas.microsoft.com/office/drawing/2014/main" id="{4730F473-F507-49B7-844D-B9569479FB72}"/>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0" name="Straight Connector 129">
            <a:extLst>
              <a:ext uri="{FF2B5EF4-FFF2-40B4-BE49-F238E27FC236}">
                <a16:creationId xmlns:a16="http://schemas.microsoft.com/office/drawing/2014/main" id="{BEE1FC37-923F-4D14-AAB2-F763C00044DE}"/>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1" name="Straight Connector 130">
            <a:extLst>
              <a:ext uri="{FF2B5EF4-FFF2-40B4-BE49-F238E27FC236}">
                <a16:creationId xmlns:a16="http://schemas.microsoft.com/office/drawing/2014/main" id="{1D39A38A-0722-43D7-A5BD-6024BF0E8F14}"/>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2" name="Straight Connector 131">
            <a:extLst>
              <a:ext uri="{FF2B5EF4-FFF2-40B4-BE49-F238E27FC236}">
                <a16:creationId xmlns:a16="http://schemas.microsoft.com/office/drawing/2014/main" id="{0B4A7F3B-CBFE-4E80-A63E-FE13107D5B15}"/>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3" name="Straight Connector 132">
            <a:extLst>
              <a:ext uri="{FF2B5EF4-FFF2-40B4-BE49-F238E27FC236}">
                <a16:creationId xmlns:a16="http://schemas.microsoft.com/office/drawing/2014/main" id="{7422CB7E-58C2-4938-B0C9-06490F2CC59A}"/>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34" name="Straight Connector 133">
            <a:extLst>
              <a:ext uri="{FF2B5EF4-FFF2-40B4-BE49-F238E27FC236}">
                <a16:creationId xmlns:a16="http://schemas.microsoft.com/office/drawing/2014/main" id="{30D36D28-A22E-4F08-A7C3-56CB775E71E7}"/>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135" name="TextBox 134">
            <a:extLst>
              <a:ext uri="{FF2B5EF4-FFF2-40B4-BE49-F238E27FC236}">
                <a16:creationId xmlns:a16="http://schemas.microsoft.com/office/drawing/2014/main" id="{7B477A7B-4702-4BE2-9DD3-D0CB8D396E27}"/>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136" name="TextBox 135">
            <a:extLst>
              <a:ext uri="{FF2B5EF4-FFF2-40B4-BE49-F238E27FC236}">
                <a16:creationId xmlns:a16="http://schemas.microsoft.com/office/drawing/2014/main" id="{835998B4-854D-4939-BC38-07856AAE2E17}"/>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137" name="TextBox 136">
            <a:extLst>
              <a:ext uri="{FF2B5EF4-FFF2-40B4-BE49-F238E27FC236}">
                <a16:creationId xmlns:a16="http://schemas.microsoft.com/office/drawing/2014/main" id="{E351D652-CEB8-4EC4-BF2E-7C05E70F6561}"/>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138" name="Straight Connector 137">
            <a:extLst>
              <a:ext uri="{FF2B5EF4-FFF2-40B4-BE49-F238E27FC236}">
                <a16:creationId xmlns:a16="http://schemas.microsoft.com/office/drawing/2014/main" id="{1C0BF984-5C7C-43D9-B0B9-B3AAAA6D4C1D}"/>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1" name="Straight Connector 140">
            <a:extLst>
              <a:ext uri="{FF2B5EF4-FFF2-40B4-BE49-F238E27FC236}">
                <a16:creationId xmlns:a16="http://schemas.microsoft.com/office/drawing/2014/main" id="{A5596045-8F40-45C3-91FD-969501B5DA7E}"/>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143" name="Straight Connector 142">
            <a:extLst>
              <a:ext uri="{FF2B5EF4-FFF2-40B4-BE49-F238E27FC236}">
                <a16:creationId xmlns:a16="http://schemas.microsoft.com/office/drawing/2014/main" id="{EFA91380-25C2-4C0D-92AF-D6581C42273C}"/>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49" name="Straight Connector 148">
            <a:extLst>
              <a:ext uri="{FF2B5EF4-FFF2-40B4-BE49-F238E27FC236}">
                <a16:creationId xmlns:a16="http://schemas.microsoft.com/office/drawing/2014/main" id="{E323697C-B630-4F9E-8B2C-7203ECC33E16}"/>
              </a:ext>
            </a:extLst>
          </p:cNvPr>
          <p:cNvCxnSpPr>
            <a:cxnSpLocks/>
            <a:stCxn id="108"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4" name="Straight Connector 153">
            <a:extLst>
              <a:ext uri="{FF2B5EF4-FFF2-40B4-BE49-F238E27FC236}">
                <a16:creationId xmlns:a16="http://schemas.microsoft.com/office/drawing/2014/main" id="{0ACE60B1-242A-4891-8EEB-FAF4513D23EB}"/>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156" name="Straight Connector 155">
            <a:extLst>
              <a:ext uri="{FF2B5EF4-FFF2-40B4-BE49-F238E27FC236}">
                <a16:creationId xmlns:a16="http://schemas.microsoft.com/office/drawing/2014/main" id="{4552B326-2312-47A4-89C9-B0B02AA1B634}"/>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91" name="TextBox 90">
            <a:extLst>
              <a:ext uri="{FF2B5EF4-FFF2-40B4-BE49-F238E27FC236}">
                <a16:creationId xmlns:a16="http://schemas.microsoft.com/office/drawing/2014/main" id="{A4EC302B-6609-4FBA-B96F-31408208AFCD}"/>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5B1DACCD-3D8A-4155-B4DF-A869049E39FE}"/>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4" name="TextBox 93">
            <a:extLst>
              <a:ext uri="{FF2B5EF4-FFF2-40B4-BE49-F238E27FC236}">
                <a16:creationId xmlns:a16="http://schemas.microsoft.com/office/drawing/2014/main" id="{C9D72CA2-5D26-4BCB-A209-AB047F7607E3}"/>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
        <p:nvSpPr>
          <p:cNvPr id="3" name="Content Placeholder 2">
            <a:extLst>
              <a:ext uri="{FF2B5EF4-FFF2-40B4-BE49-F238E27FC236}">
                <a16:creationId xmlns:a16="http://schemas.microsoft.com/office/drawing/2014/main" id="{299B2E35-1E31-3C5D-1449-10E8D3EF3C7B}"/>
              </a:ext>
            </a:extLst>
          </p:cNvPr>
          <p:cNvSpPr>
            <a:spLocks noGrp="1"/>
          </p:cNvSpPr>
          <p:nvPr>
            <p:ph idx="1"/>
          </p:nvPr>
        </p:nvSpPr>
        <p:spPr>
          <a:xfrm>
            <a:off x="111642" y="198068"/>
            <a:ext cx="6028005" cy="4351338"/>
          </a:xfrm>
        </p:spPr>
        <p:txBody>
          <a:bodyPr/>
          <a:lstStyle/>
          <a:p>
            <a:r>
              <a:rPr lang="en-US" dirty="0"/>
              <a:t>The net effect of all of this is that:</a:t>
            </a:r>
          </a:p>
          <a:p>
            <a:pPr lvl="1"/>
            <a:r>
              <a:rPr lang="en-US" dirty="0"/>
              <a:t>The bottom of low canonical virtual memory is a physical memory map</a:t>
            </a:r>
          </a:p>
          <a:p>
            <a:pPr lvl="1"/>
            <a:r>
              <a:rPr lang="en-US" dirty="0"/>
              <a:t>The bottom of high canonical virtual memory is a physical memory map</a:t>
            </a:r>
          </a:p>
          <a:p>
            <a:pPr lvl="1"/>
            <a:r>
              <a:rPr lang="en-US" dirty="0"/>
              <a:t>The top of high canonical virtual memory points to the bottom 2 GB of physical memory (where the booting sequence has put the kernel text)</a:t>
            </a:r>
          </a:p>
        </p:txBody>
      </p:sp>
      <p:sp>
        <p:nvSpPr>
          <p:cNvPr id="2" name="Rectangle 1">
            <a:extLst>
              <a:ext uri="{FF2B5EF4-FFF2-40B4-BE49-F238E27FC236}">
                <a16:creationId xmlns:a16="http://schemas.microsoft.com/office/drawing/2014/main" id="{1C3FA5FC-F449-91A8-B20A-BECA9369ACCC}"/>
              </a:ext>
            </a:extLst>
          </p:cNvPr>
          <p:cNvSpPr/>
          <p:nvPr/>
        </p:nvSpPr>
        <p:spPr>
          <a:xfrm>
            <a:off x="5912456" y="6020235"/>
            <a:ext cx="993662" cy="242058"/>
          </a:xfrm>
          <a:prstGeom prst="rect">
            <a:avLst/>
          </a:prstGeom>
          <a:solidFill>
            <a:schemeClr val="accent2">
              <a:alpha val="54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D31C61-08F5-7656-4A0C-071C3376188A}"/>
              </a:ext>
            </a:extLst>
          </p:cNvPr>
          <p:cNvSpPr/>
          <p:nvPr/>
        </p:nvSpPr>
        <p:spPr>
          <a:xfrm>
            <a:off x="5914922" y="4853666"/>
            <a:ext cx="993662" cy="242058"/>
          </a:xfrm>
          <a:prstGeom prst="rect">
            <a:avLst/>
          </a:prstGeom>
          <a:solidFill>
            <a:schemeClr val="accent2">
              <a:alpha val="54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BA8A34-B74F-7019-A227-8B4B05A7534B}"/>
              </a:ext>
            </a:extLst>
          </p:cNvPr>
          <p:cNvSpPr/>
          <p:nvPr/>
        </p:nvSpPr>
        <p:spPr>
          <a:xfrm>
            <a:off x="5911075" y="3642857"/>
            <a:ext cx="993662" cy="242058"/>
          </a:xfrm>
          <a:prstGeom prst="rect">
            <a:avLst/>
          </a:prstGeom>
          <a:solidFill>
            <a:schemeClr val="accent2">
              <a:alpha val="54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00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50" presetClass="entr" presetSubtype="0" de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3"/>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par>
                                <p:cTn id="31" presetID="32" presetClass="emph" presetSubtype="0" fill="hold" grpId="1" nodeType="with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0" presetClass="entr" presetSubtype="0" decel="10000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3"/>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5"/>
                                        </p:tgtEl>
                                        <p:attrNameLst>
                                          <p:attrName>r</p:attrName>
                                        </p:attrNameLst>
                                      </p:cBhvr>
                                    </p:animRot>
                                    <p:animRot by="-240000">
                                      <p:cBhvr>
                                        <p:cTn id="54" dur="200" fill="hold">
                                          <p:stCondLst>
                                            <p:cond delay="200"/>
                                          </p:stCondLst>
                                        </p:cTn>
                                        <p:tgtEl>
                                          <p:spTgt spid="5"/>
                                        </p:tgtEl>
                                        <p:attrNameLst>
                                          <p:attrName>r</p:attrName>
                                        </p:attrNameLst>
                                      </p:cBhvr>
                                    </p:animRot>
                                    <p:animRot by="240000">
                                      <p:cBhvr>
                                        <p:cTn id="55" dur="200" fill="hold">
                                          <p:stCondLst>
                                            <p:cond delay="400"/>
                                          </p:stCondLst>
                                        </p:cTn>
                                        <p:tgtEl>
                                          <p:spTgt spid="5"/>
                                        </p:tgtEl>
                                        <p:attrNameLst>
                                          <p:attrName>r</p:attrName>
                                        </p:attrNameLst>
                                      </p:cBhvr>
                                    </p:animRot>
                                    <p:animRot by="-240000">
                                      <p:cBhvr>
                                        <p:cTn id="56" dur="200" fill="hold">
                                          <p:stCondLst>
                                            <p:cond delay="600"/>
                                          </p:stCondLst>
                                        </p:cTn>
                                        <p:tgtEl>
                                          <p:spTgt spid="5"/>
                                        </p:tgtEl>
                                        <p:attrNameLst>
                                          <p:attrName>r</p:attrName>
                                        </p:attrNameLst>
                                      </p:cBhvr>
                                    </p:animRot>
                                    <p:animRot by="120000">
                                      <p:cBhvr>
                                        <p:cTn id="5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4" grpId="0" animBg="1"/>
      <p:bldP spid="4" grpId="1" animBg="1"/>
      <p:bldP spid="4" grpId="2" animBg="1"/>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73AE-885A-4642-86A4-E9461FE1848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351AD-871B-40C2-95B8-7121F06B65F5}"/>
              </a:ext>
            </a:extLst>
          </p:cNvPr>
          <p:cNvSpPr>
            <a:spLocks noGrp="1"/>
          </p:cNvSpPr>
          <p:nvPr>
            <p:ph type="title"/>
          </p:nvPr>
        </p:nvSpPr>
        <p:spPr>
          <a:xfrm>
            <a:off x="838200" y="-3175"/>
            <a:ext cx="10515600" cy="879475"/>
          </a:xfrm>
        </p:spPr>
        <p:txBody>
          <a:bodyPr/>
          <a:lstStyle/>
          <a:p>
            <a:r>
              <a:rPr lang="en-US" dirty="0"/>
              <a:t>Chickadee: Page Tables</a:t>
            </a:r>
          </a:p>
        </p:txBody>
      </p:sp>
      <p:sp>
        <p:nvSpPr>
          <p:cNvPr id="3" name="Content Placeholder 2">
            <a:extLst>
              <a:ext uri="{FF2B5EF4-FFF2-40B4-BE49-F238E27FC236}">
                <a16:creationId xmlns:a16="http://schemas.microsoft.com/office/drawing/2014/main" id="{3F1BDEEB-7FEF-40EF-9270-3B6A695AABAF}"/>
              </a:ext>
            </a:extLst>
          </p:cNvPr>
          <p:cNvSpPr>
            <a:spLocks noGrp="1"/>
          </p:cNvSpPr>
          <p:nvPr>
            <p:ph idx="1"/>
          </p:nvPr>
        </p:nvSpPr>
        <p:spPr>
          <a:xfrm>
            <a:off x="185351" y="787400"/>
            <a:ext cx="11689149" cy="6070600"/>
          </a:xfrm>
        </p:spPr>
        <p:txBody>
          <a:bodyPr>
            <a:normAutofit/>
          </a:bodyPr>
          <a:lstStyle/>
          <a:p>
            <a:r>
              <a:rPr lang="en-US" sz="3200" dirty="0"/>
              <a:t>During boot, Chickadee creates a physical memory map in high canonical addresses *and* low canonical addresses</a:t>
            </a:r>
          </a:p>
          <a:p>
            <a:r>
              <a:rPr lang="en-US" sz="3200" dirty="0"/>
              <a:t>However, post-boot, low-canonical addresses are for user-mode content, not a memory map!</a:t>
            </a:r>
          </a:p>
        </p:txBody>
      </p:sp>
      <p:pic>
        <p:nvPicPr>
          <p:cNvPr id="6" name="Picture 5">
            <a:extLst>
              <a:ext uri="{FF2B5EF4-FFF2-40B4-BE49-F238E27FC236}">
                <a16:creationId xmlns:a16="http://schemas.microsoft.com/office/drawing/2014/main" id="{6E917A00-BC4F-49A4-86FF-B769DEF5DBFA}"/>
              </a:ext>
            </a:extLst>
          </p:cNvPr>
          <p:cNvPicPr>
            <a:picLocks noChangeAspect="1"/>
          </p:cNvPicPr>
          <p:nvPr/>
        </p:nvPicPr>
        <p:blipFill>
          <a:blip r:embed="rId3"/>
          <a:stretch>
            <a:fillRect/>
          </a:stretch>
        </p:blipFill>
        <p:spPr>
          <a:xfrm>
            <a:off x="0" y="-50850"/>
            <a:ext cx="12192000" cy="6908850"/>
          </a:xfrm>
          <a:prstGeom prst="rect">
            <a:avLst/>
          </a:prstGeom>
        </p:spPr>
      </p:pic>
    </p:spTree>
    <p:extLst>
      <p:ext uri="{BB962C8B-B14F-4D97-AF65-F5344CB8AC3E}">
        <p14:creationId xmlns:p14="http://schemas.microsoft.com/office/powerpoint/2010/main" val="33070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83884-44CB-4C69-B068-A759AD4E3E84}"/>
              </a:ext>
            </a:extLst>
          </p:cNvPr>
          <p:cNvSpPr/>
          <p:nvPr/>
        </p:nvSpPr>
        <p:spPr bwMode="auto">
          <a:xfrm>
            <a:off x="10183781" y="1828800"/>
            <a:ext cx="1618807" cy="39318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endParaRPr lang="en-US" sz="2400" dirty="0">
              <a:ea typeface="ＭＳ Ｐゴシック" pitchFamily="-96" charset="-128"/>
            </a:endParaRPr>
          </a:p>
          <a:p>
            <a:pPr algn="ctr" eaLnBrk="0" fontAlgn="base" hangingPunct="0">
              <a:spcBef>
                <a:spcPct val="0"/>
              </a:spcBef>
              <a:spcAft>
                <a:spcPct val="0"/>
              </a:spcAft>
            </a:pPr>
            <a:r>
              <a:rPr lang="en-US" sz="2400" dirty="0">
                <a:ea typeface="ＭＳ Ｐゴシック" pitchFamily="-96" charset="-128"/>
              </a:rPr>
              <a:t>Bottom 512 GB</a:t>
            </a:r>
          </a:p>
        </p:txBody>
      </p:sp>
      <p:grpSp>
        <p:nvGrpSpPr>
          <p:cNvPr id="5" name="Group 4">
            <a:extLst>
              <a:ext uri="{FF2B5EF4-FFF2-40B4-BE49-F238E27FC236}">
                <a16:creationId xmlns:a16="http://schemas.microsoft.com/office/drawing/2014/main" id="{BF682E90-10F3-44C7-BA72-7F95F57794F1}"/>
              </a:ext>
            </a:extLst>
          </p:cNvPr>
          <p:cNvGrpSpPr/>
          <p:nvPr/>
        </p:nvGrpSpPr>
        <p:grpSpPr>
          <a:xfrm>
            <a:off x="3863420" y="4188304"/>
            <a:ext cx="1425461" cy="523220"/>
            <a:chOff x="1410366" y="4720741"/>
            <a:chExt cx="1425461" cy="523220"/>
          </a:xfrm>
        </p:grpSpPr>
        <p:sp>
          <p:nvSpPr>
            <p:cNvPr id="6" name="Rectangle 5">
              <a:extLst>
                <a:ext uri="{FF2B5EF4-FFF2-40B4-BE49-F238E27FC236}">
                  <a16:creationId xmlns:a16="http://schemas.microsoft.com/office/drawing/2014/main" id="{A1D804EF-5E2F-41E2-B5DB-84BC4054482F}"/>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 name="TextBox 6">
              <a:extLst>
                <a:ext uri="{FF2B5EF4-FFF2-40B4-BE49-F238E27FC236}">
                  <a16:creationId xmlns:a16="http://schemas.microsoft.com/office/drawing/2014/main" id="{F44DEDE2-D094-46EB-9E4D-0BA9D4F9B831}"/>
                </a:ext>
              </a:extLst>
            </p:cNvPr>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grpSp>
        <p:nvGrpSpPr>
          <p:cNvPr id="8" name="Group 7">
            <a:extLst>
              <a:ext uri="{FF2B5EF4-FFF2-40B4-BE49-F238E27FC236}">
                <a16:creationId xmlns:a16="http://schemas.microsoft.com/office/drawing/2014/main" id="{213F1579-F413-4F7B-8AF0-AB5563B8AE78}"/>
              </a:ext>
            </a:extLst>
          </p:cNvPr>
          <p:cNvGrpSpPr/>
          <p:nvPr/>
        </p:nvGrpSpPr>
        <p:grpSpPr>
          <a:xfrm>
            <a:off x="4539571" y="4666664"/>
            <a:ext cx="1155535" cy="1753276"/>
            <a:chOff x="3938351" y="1072565"/>
            <a:chExt cx="1175172" cy="671649"/>
          </a:xfrm>
        </p:grpSpPr>
        <p:cxnSp>
          <p:nvCxnSpPr>
            <p:cNvPr id="9" name="Straight Connector 8">
              <a:extLst>
                <a:ext uri="{FF2B5EF4-FFF2-40B4-BE49-F238E27FC236}">
                  <a16:creationId xmlns:a16="http://schemas.microsoft.com/office/drawing/2014/main" id="{DDA8A1FD-A23F-479E-BB76-02025800CC41}"/>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 name="Straight Connector 9">
              <a:extLst>
                <a:ext uri="{FF2B5EF4-FFF2-40B4-BE49-F238E27FC236}">
                  <a16:creationId xmlns:a16="http://schemas.microsoft.com/office/drawing/2014/main" id="{6A616119-6387-4172-9B4A-62D4BF502892}"/>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423149F3-51B9-473C-9AA5-7471FF6F6326}"/>
              </a:ext>
            </a:extLst>
          </p:cNvPr>
          <p:cNvGrpSpPr/>
          <p:nvPr/>
        </p:nvGrpSpPr>
        <p:grpSpPr>
          <a:xfrm>
            <a:off x="3791427" y="5837079"/>
            <a:ext cx="1124606" cy="582861"/>
            <a:chOff x="-14454" y="5935937"/>
            <a:chExt cx="1124606" cy="582861"/>
          </a:xfrm>
        </p:grpSpPr>
        <p:sp>
          <p:nvSpPr>
            <p:cNvPr id="12" name="TextBox 11">
              <a:extLst>
                <a:ext uri="{FF2B5EF4-FFF2-40B4-BE49-F238E27FC236}">
                  <a16:creationId xmlns:a16="http://schemas.microsoft.com/office/drawing/2014/main" id="{5A54DE47-5C3A-408E-9DFF-29CDE06C1516}"/>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3" name="Straight Connector 12">
              <a:extLst>
                <a:ext uri="{FF2B5EF4-FFF2-40B4-BE49-F238E27FC236}">
                  <a16:creationId xmlns:a16="http://schemas.microsoft.com/office/drawing/2014/main" id="{1D00A124-9E07-45C4-B333-7D12B1A3D77E}"/>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B18FAE8B-DCC8-43DD-A2F3-58165BDE8D93}"/>
              </a:ext>
            </a:extLst>
          </p:cNvPr>
          <p:cNvGrpSpPr/>
          <p:nvPr/>
        </p:nvGrpSpPr>
        <p:grpSpPr>
          <a:xfrm>
            <a:off x="5191830" y="3577475"/>
            <a:ext cx="2164558" cy="3054152"/>
            <a:chOff x="5191830" y="3762830"/>
            <a:chExt cx="2164558" cy="3054152"/>
          </a:xfrm>
        </p:grpSpPr>
        <p:grpSp>
          <p:nvGrpSpPr>
            <p:cNvPr id="15" name="Group 14">
              <a:extLst>
                <a:ext uri="{FF2B5EF4-FFF2-40B4-BE49-F238E27FC236}">
                  <a16:creationId xmlns:a16="http://schemas.microsoft.com/office/drawing/2014/main" id="{F188A383-2A25-480B-B2FE-CFF5ACA33BBD}"/>
                </a:ext>
              </a:extLst>
            </p:cNvPr>
            <p:cNvGrpSpPr/>
            <p:nvPr/>
          </p:nvGrpSpPr>
          <p:grpSpPr>
            <a:xfrm>
              <a:off x="5191830" y="3842961"/>
              <a:ext cx="1714290" cy="2642288"/>
              <a:chOff x="2918113" y="1094077"/>
              <a:chExt cx="2459238" cy="2642288"/>
            </a:xfrm>
          </p:grpSpPr>
          <p:sp>
            <p:nvSpPr>
              <p:cNvPr id="21" name="Rectangle 20">
                <a:extLst>
                  <a:ext uri="{FF2B5EF4-FFF2-40B4-BE49-F238E27FC236}">
                    <a16:creationId xmlns:a16="http://schemas.microsoft.com/office/drawing/2014/main" id="{25B62233-AE84-484E-8A41-74E7F8FE26D7}"/>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22" name="Group 21">
                <a:extLst>
                  <a:ext uri="{FF2B5EF4-FFF2-40B4-BE49-F238E27FC236}">
                    <a16:creationId xmlns:a16="http://schemas.microsoft.com/office/drawing/2014/main" id="{E4D22541-932B-4ED5-8252-97C6C8555EA7}"/>
                  </a:ext>
                </a:extLst>
              </p:cNvPr>
              <p:cNvGrpSpPr/>
              <p:nvPr/>
            </p:nvGrpSpPr>
            <p:grpSpPr>
              <a:xfrm>
                <a:off x="2918113" y="3367033"/>
                <a:ext cx="2459238" cy="369332"/>
                <a:chOff x="378555" y="3983553"/>
                <a:chExt cx="2459238" cy="369332"/>
              </a:xfrm>
            </p:grpSpPr>
            <p:sp>
              <p:nvSpPr>
                <p:cNvPr id="23" name="Rectangle 22">
                  <a:extLst>
                    <a:ext uri="{FF2B5EF4-FFF2-40B4-BE49-F238E27FC236}">
                      <a16:creationId xmlns:a16="http://schemas.microsoft.com/office/drawing/2014/main" id="{6033C5E9-1CB7-46F8-9C7D-7F23840FF2F5}"/>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4" name="TextBox 23">
                  <a:extLst>
                    <a:ext uri="{FF2B5EF4-FFF2-40B4-BE49-F238E27FC236}">
                      <a16:creationId xmlns:a16="http://schemas.microsoft.com/office/drawing/2014/main" id="{526B203F-A094-45B6-A53E-B281DC3A4792}"/>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16" name="TextBox 15">
              <a:extLst>
                <a:ext uri="{FF2B5EF4-FFF2-40B4-BE49-F238E27FC236}">
                  <a16:creationId xmlns:a16="http://schemas.microsoft.com/office/drawing/2014/main" id="{CCEFE991-C1D3-4A45-A5CE-C504DF2A8E51}"/>
                </a:ext>
              </a:extLst>
            </p:cNvPr>
            <p:cNvSpPr txBox="1"/>
            <p:nvPr/>
          </p:nvSpPr>
          <p:spPr>
            <a:xfrm>
              <a:off x="5506231" y="6416872"/>
              <a:ext cx="1850157" cy="400110"/>
            </a:xfrm>
            <a:prstGeom prst="rect">
              <a:avLst/>
            </a:prstGeom>
            <a:noFill/>
          </p:spPr>
          <p:txBody>
            <a:bodyPr wrap="square" rtlCol="0">
              <a:spAutoFit/>
            </a:bodyPr>
            <a:lstStyle/>
            <a:p>
              <a:pPr algn="ctr"/>
              <a:r>
                <a:rPr lang="en-US" sz="2000" b="1" dirty="0"/>
                <a:t>L4 </a:t>
              </a:r>
              <a:r>
                <a:rPr lang="en-US" sz="2000" b="1" dirty="0" err="1"/>
                <a:t>pagetable</a:t>
              </a:r>
              <a:endParaRPr lang="en-US" sz="2000" b="1" dirty="0"/>
            </a:p>
          </p:txBody>
        </p:sp>
        <p:sp>
          <p:nvSpPr>
            <p:cNvPr id="17" name="TextBox 16">
              <a:extLst>
                <a:ext uri="{FF2B5EF4-FFF2-40B4-BE49-F238E27FC236}">
                  <a16:creationId xmlns:a16="http://schemas.microsoft.com/office/drawing/2014/main" id="{C77030B8-1C89-4A10-A1C2-1085FA750A4F}"/>
                </a:ext>
              </a:extLst>
            </p:cNvPr>
            <p:cNvSpPr txBox="1"/>
            <p:nvPr/>
          </p:nvSpPr>
          <p:spPr>
            <a:xfrm>
              <a:off x="5204186" y="4961736"/>
              <a:ext cx="888201" cy="369332"/>
            </a:xfrm>
            <a:prstGeom prst="rect">
              <a:avLst/>
            </a:prstGeom>
            <a:noFill/>
          </p:spPr>
          <p:txBody>
            <a:bodyPr wrap="square" rtlCol="0">
              <a:spAutoFit/>
            </a:bodyPr>
            <a:lstStyle/>
            <a:p>
              <a:pPr algn="ctr"/>
              <a:r>
                <a:rPr lang="en-US" b="1" dirty="0"/>
                <a:t>[256]</a:t>
              </a:r>
            </a:p>
          </p:txBody>
        </p:sp>
        <p:sp>
          <p:nvSpPr>
            <p:cNvPr id="18" name="Rectangle 17">
              <a:extLst>
                <a:ext uri="{FF2B5EF4-FFF2-40B4-BE49-F238E27FC236}">
                  <a16:creationId xmlns:a16="http://schemas.microsoft.com/office/drawing/2014/main" id="{04B65BAA-DB5A-4A84-ADF3-32990875030B}"/>
                </a:ext>
              </a:extLst>
            </p:cNvPr>
            <p:cNvSpPr/>
            <p:nvPr/>
          </p:nvSpPr>
          <p:spPr bwMode="auto">
            <a:xfrm>
              <a:off x="5912456" y="5036439"/>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9" name="Rectangle 18">
              <a:extLst>
                <a:ext uri="{FF2B5EF4-FFF2-40B4-BE49-F238E27FC236}">
                  <a16:creationId xmlns:a16="http://schemas.microsoft.com/office/drawing/2014/main" id="{039E0AB7-A82D-4170-8F86-C94150A110BF}"/>
                </a:ext>
              </a:extLst>
            </p:cNvPr>
            <p:cNvSpPr/>
            <p:nvPr/>
          </p:nvSpPr>
          <p:spPr bwMode="auto">
            <a:xfrm>
              <a:off x="5912456" y="3841256"/>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0" name="TextBox 19">
              <a:extLst>
                <a:ext uri="{FF2B5EF4-FFF2-40B4-BE49-F238E27FC236}">
                  <a16:creationId xmlns:a16="http://schemas.microsoft.com/office/drawing/2014/main" id="{C01023CD-CAEC-437A-A25E-0D2CF0BEA9ED}"/>
                </a:ext>
              </a:extLst>
            </p:cNvPr>
            <p:cNvSpPr txBox="1"/>
            <p:nvPr/>
          </p:nvSpPr>
          <p:spPr>
            <a:xfrm>
              <a:off x="5201383" y="3762830"/>
              <a:ext cx="888201" cy="369332"/>
            </a:xfrm>
            <a:prstGeom prst="rect">
              <a:avLst/>
            </a:prstGeom>
            <a:noFill/>
          </p:spPr>
          <p:txBody>
            <a:bodyPr wrap="square" rtlCol="0">
              <a:spAutoFit/>
            </a:bodyPr>
            <a:lstStyle/>
            <a:p>
              <a:pPr algn="ctr"/>
              <a:r>
                <a:rPr lang="en-US" b="1" dirty="0"/>
                <a:t>[511]</a:t>
              </a:r>
            </a:p>
          </p:txBody>
        </p:sp>
      </p:grpSp>
      <p:sp>
        <p:nvSpPr>
          <p:cNvPr id="25" name="Rectangle 24">
            <a:extLst>
              <a:ext uri="{FF2B5EF4-FFF2-40B4-BE49-F238E27FC236}">
                <a16:creationId xmlns:a16="http://schemas.microsoft.com/office/drawing/2014/main" id="{F95AA8C3-3655-43AF-9023-713705AC97A4}"/>
              </a:ext>
            </a:extLst>
          </p:cNvPr>
          <p:cNvSpPr/>
          <p:nvPr/>
        </p:nvSpPr>
        <p:spPr>
          <a:xfrm>
            <a:off x="9950251" y="1814231"/>
            <a:ext cx="2149217" cy="33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AA23501-912B-4F7D-A246-2D79C45825B8}"/>
              </a:ext>
            </a:extLst>
          </p:cNvPr>
          <p:cNvSpPr txBox="1"/>
          <p:nvPr/>
        </p:nvSpPr>
        <p:spPr>
          <a:xfrm rot="16200000">
            <a:off x="10334041" y="2113632"/>
            <a:ext cx="1062681" cy="769441"/>
          </a:xfrm>
          <a:prstGeom prst="rect">
            <a:avLst/>
          </a:prstGeom>
          <a:noFill/>
        </p:spPr>
        <p:txBody>
          <a:bodyPr wrap="square" rtlCol="0">
            <a:spAutoFit/>
          </a:bodyPr>
          <a:lstStyle/>
          <a:p>
            <a:r>
              <a:rPr lang="en-US" sz="4400" dirty="0"/>
              <a:t>. . .</a:t>
            </a:r>
          </a:p>
        </p:txBody>
      </p:sp>
      <p:sp>
        <p:nvSpPr>
          <p:cNvPr id="27" name="TextBox 26">
            <a:extLst>
              <a:ext uri="{FF2B5EF4-FFF2-40B4-BE49-F238E27FC236}">
                <a16:creationId xmlns:a16="http://schemas.microsoft.com/office/drawing/2014/main" id="{4A12159C-488C-4EC1-A99D-189826CA9D40}"/>
              </a:ext>
            </a:extLst>
          </p:cNvPr>
          <p:cNvSpPr txBox="1"/>
          <p:nvPr/>
        </p:nvSpPr>
        <p:spPr>
          <a:xfrm>
            <a:off x="10099780" y="5742405"/>
            <a:ext cx="1850157" cy="400110"/>
          </a:xfrm>
          <a:prstGeom prst="rect">
            <a:avLst/>
          </a:prstGeom>
          <a:noFill/>
        </p:spPr>
        <p:txBody>
          <a:bodyPr wrap="square" rtlCol="0">
            <a:spAutoFit/>
          </a:bodyPr>
          <a:lstStyle/>
          <a:p>
            <a:pPr algn="ctr"/>
            <a:r>
              <a:rPr lang="en-US" sz="2000" b="1" dirty="0"/>
              <a:t>Physical RAM</a:t>
            </a:r>
          </a:p>
        </p:txBody>
      </p:sp>
      <p:cxnSp>
        <p:nvCxnSpPr>
          <p:cNvPr id="28" name="Straight Connector 27">
            <a:extLst>
              <a:ext uri="{FF2B5EF4-FFF2-40B4-BE49-F238E27FC236}">
                <a16:creationId xmlns:a16="http://schemas.microsoft.com/office/drawing/2014/main" id="{EBADB747-929D-4673-9DEF-102AD02849E1}"/>
              </a:ext>
            </a:extLst>
          </p:cNvPr>
          <p:cNvCxnSpPr>
            <a:cxnSpLocks/>
          </p:cNvCxnSpPr>
          <p:nvPr/>
        </p:nvCxnSpPr>
        <p:spPr bwMode="auto">
          <a:xfrm>
            <a:off x="7173227" y="5891401"/>
            <a:ext cx="369982"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29" name="Straight Connector 28">
            <a:extLst>
              <a:ext uri="{FF2B5EF4-FFF2-40B4-BE49-F238E27FC236}">
                <a16:creationId xmlns:a16="http://schemas.microsoft.com/office/drawing/2014/main" id="{73416212-A250-4A28-84FC-FE483C717E38}"/>
              </a:ext>
            </a:extLst>
          </p:cNvPr>
          <p:cNvCxnSpPr>
            <a:cxnSpLocks/>
          </p:cNvCxnSpPr>
          <p:nvPr/>
        </p:nvCxnSpPr>
        <p:spPr bwMode="auto">
          <a:xfrm>
            <a:off x="6906120" y="6142555"/>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0" name="Straight Connector 29">
            <a:extLst>
              <a:ext uri="{FF2B5EF4-FFF2-40B4-BE49-F238E27FC236}">
                <a16:creationId xmlns:a16="http://schemas.microsoft.com/office/drawing/2014/main" id="{4F778381-DE09-4E38-9434-C9BD803B5AFE}"/>
              </a:ext>
            </a:extLst>
          </p:cNvPr>
          <p:cNvCxnSpPr>
            <a:cxnSpLocks/>
          </p:cNvCxnSpPr>
          <p:nvPr/>
        </p:nvCxnSpPr>
        <p:spPr bwMode="auto">
          <a:xfrm flipV="1">
            <a:off x="7173227" y="4973404"/>
            <a:ext cx="0" cy="1169152"/>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1" name="Straight Connector 30">
            <a:extLst>
              <a:ext uri="{FF2B5EF4-FFF2-40B4-BE49-F238E27FC236}">
                <a16:creationId xmlns:a16="http://schemas.microsoft.com/office/drawing/2014/main" id="{9F764A1F-416B-4986-9AF8-5391A3C1A4DF}"/>
              </a:ext>
            </a:extLst>
          </p:cNvPr>
          <p:cNvCxnSpPr>
            <a:cxnSpLocks/>
          </p:cNvCxnSpPr>
          <p:nvPr/>
        </p:nvCxnSpPr>
        <p:spPr bwMode="auto">
          <a:xfrm>
            <a:off x="6906119" y="4973404"/>
            <a:ext cx="267107"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2" name="Straight Connector 31">
            <a:extLst>
              <a:ext uri="{FF2B5EF4-FFF2-40B4-BE49-F238E27FC236}">
                <a16:creationId xmlns:a16="http://schemas.microsoft.com/office/drawing/2014/main" id="{747807B5-A6FF-4EC6-8767-23245DDD12B2}"/>
              </a:ext>
            </a:extLst>
          </p:cNvPr>
          <p:cNvCxnSpPr>
            <a:cxnSpLocks/>
          </p:cNvCxnSpPr>
          <p:nvPr/>
        </p:nvCxnSpPr>
        <p:spPr bwMode="auto">
          <a:xfrm>
            <a:off x="6906118" y="3778221"/>
            <a:ext cx="105195"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3" name="Straight Connector 32">
            <a:extLst>
              <a:ext uri="{FF2B5EF4-FFF2-40B4-BE49-F238E27FC236}">
                <a16:creationId xmlns:a16="http://schemas.microsoft.com/office/drawing/2014/main" id="{E005E75D-6445-433B-A6F4-2CE743962610}"/>
              </a:ext>
            </a:extLst>
          </p:cNvPr>
          <p:cNvCxnSpPr>
            <a:cxnSpLocks/>
          </p:cNvCxnSpPr>
          <p:nvPr/>
        </p:nvCxnSpPr>
        <p:spPr bwMode="auto">
          <a:xfrm flipV="1">
            <a:off x="7017453" y="2843428"/>
            <a:ext cx="0" cy="93772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34" name="Straight Connector 33">
            <a:extLst>
              <a:ext uri="{FF2B5EF4-FFF2-40B4-BE49-F238E27FC236}">
                <a16:creationId xmlns:a16="http://schemas.microsoft.com/office/drawing/2014/main" id="{5A2EACFB-D49D-4FB6-8C5C-2513E5C3A95E}"/>
              </a:ext>
            </a:extLst>
          </p:cNvPr>
          <p:cNvCxnSpPr>
            <a:cxnSpLocks/>
          </p:cNvCxnSpPr>
          <p:nvPr/>
        </p:nvCxnSpPr>
        <p:spPr bwMode="auto">
          <a:xfrm flipV="1">
            <a:off x="7016789" y="2843428"/>
            <a:ext cx="526420" cy="7002"/>
          </a:xfrm>
          <a:prstGeom prst="line">
            <a:avLst/>
          </a:prstGeom>
          <a:solidFill>
            <a:schemeClr val="accent1"/>
          </a:solidFill>
          <a:ln w="9525" cap="flat" cmpd="sng" algn="ctr">
            <a:solidFill>
              <a:schemeClr val="tx1"/>
            </a:solidFill>
            <a:prstDash val="dash"/>
            <a:round/>
            <a:headEnd type="none" w="med" len="med"/>
            <a:tailEnd type="triangle" w="lg" len="lg"/>
          </a:ln>
          <a:effectLst/>
        </p:spPr>
      </p:cxnSp>
      <p:grpSp>
        <p:nvGrpSpPr>
          <p:cNvPr id="35" name="Group 34">
            <a:extLst>
              <a:ext uri="{FF2B5EF4-FFF2-40B4-BE49-F238E27FC236}">
                <a16:creationId xmlns:a16="http://schemas.microsoft.com/office/drawing/2014/main" id="{1B4DAE3F-BBD5-4659-91F7-5866A10DA494}"/>
              </a:ext>
            </a:extLst>
          </p:cNvPr>
          <p:cNvGrpSpPr/>
          <p:nvPr/>
        </p:nvGrpSpPr>
        <p:grpSpPr>
          <a:xfrm>
            <a:off x="6974355" y="3039085"/>
            <a:ext cx="3047366" cy="3054152"/>
            <a:chOff x="6974355" y="3039085"/>
            <a:chExt cx="3047366" cy="3054152"/>
          </a:xfrm>
        </p:grpSpPr>
        <p:grpSp>
          <p:nvGrpSpPr>
            <p:cNvPr id="36" name="Group 35">
              <a:extLst>
                <a:ext uri="{FF2B5EF4-FFF2-40B4-BE49-F238E27FC236}">
                  <a16:creationId xmlns:a16="http://schemas.microsoft.com/office/drawing/2014/main" id="{C251B0FD-2CC8-4F18-9D1C-7109292574CE}"/>
                </a:ext>
              </a:extLst>
            </p:cNvPr>
            <p:cNvGrpSpPr/>
            <p:nvPr/>
          </p:nvGrpSpPr>
          <p:grpSpPr>
            <a:xfrm>
              <a:off x="6974355" y="3119216"/>
              <a:ext cx="1714290" cy="2642288"/>
              <a:chOff x="2918113" y="1094077"/>
              <a:chExt cx="2459238" cy="2642288"/>
            </a:xfrm>
          </p:grpSpPr>
          <p:sp>
            <p:nvSpPr>
              <p:cNvPr id="48" name="Rectangle 47">
                <a:extLst>
                  <a:ext uri="{FF2B5EF4-FFF2-40B4-BE49-F238E27FC236}">
                    <a16:creationId xmlns:a16="http://schemas.microsoft.com/office/drawing/2014/main" id="{0660DE5A-6092-43B3-A7D9-795D091D4B2E}"/>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49" name="Group 48">
                <a:extLst>
                  <a:ext uri="{FF2B5EF4-FFF2-40B4-BE49-F238E27FC236}">
                    <a16:creationId xmlns:a16="http://schemas.microsoft.com/office/drawing/2014/main" id="{213A96B8-1757-4094-8A81-67CB7059617D}"/>
                  </a:ext>
                </a:extLst>
              </p:cNvPr>
              <p:cNvGrpSpPr/>
              <p:nvPr/>
            </p:nvGrpSpPr>
            <p:grpSpPr>
              <a:xfrm>
                <a:off x="2918113" y="3367033"/>
                <a:ext cx="2459238" cy="369332"/>
                <a:chOff x="378555" y="3983553"/>
                <a:chExt cx="2459238" cy="369332"/>
              </a:xfrm>
            </p:grpSpPr>
            <p:sp>
              <p:nvSpPr>
                <p:cNvPr id="50" name="Rectangle 49">
                  <a:extLst>
                    <a:ext uri="{FF2B5EF4-FFF2-40B4-BE49-F238E27FC236}">
                      <a16:creationId xmlns:a16="http://schemas.microsoft.com/office/drawing/2014/main" id="{5773CC71-F190-4065-9D63-7F9A46FC0BB5}"/>
                    </a:ext>
                  </a:extLst>
                </p:cNvPr>
                <p:cNvSpPr/>
                <p:nvPr/>
              </p:nvSpPr>
              <p:spPr bwMode="auto">
                <a:xfrm>
                  <a:off x="1412331" y="4073226"/>
                  <a:ext cx="1425462"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1" name="TextBox 50">
                  <a:extLst>
                    <a:ext uri="{FF2B5EF4-FFF2-40B4-BE49-F238E27FC236}">
                      <a16:creationId xmlns:a16="http://schemas.microsoft.com/office/drawing/2014/main" id="{975145AA-5DDF-498D-9B5E-77BF768A1BF2}"/>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37" name="TextBox 36">
              <a:extLst>
                <a:ext uri="{FF2B5EF4-FFF2-40B4-BE49-F238E27FC236}">
                  <a16:creationId xmlns:a16="http://schemas.microsoft.com/office/drawing/2014/main" id="{E94B076E-5E00-4D95-A2BB-7D7C1E622621}"/>
                </a:ext>
              </a:extLst>
            </p:cNvPr>
            <p:cNvSpPr txBox="1"/>
            <p:nvPr/>
          </p:nvSpPr>
          <p:spPr>
            <a:xfrm>
              <a:off x="7389118" y="5693127"/>
              <a:ext cx="2632603"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38" name="Rectangle 37">
              <a:extLst>
                <a:ext uri="{FF2B5EF4-FFF2-40B4-BE49-F238E27FC236}">
                  <a16:creationId xmlns:a16="http://schemas.microsoft.com/office/drawing/2014/main" id="{9AEBC29E-F677-4596-BD08-3E258405C2C4}"/>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39" name="TextBox 38">
              <a:extLst>
                <a:ext uri="{FF2B5EF4-FFF2-40B4-BE49-F238E27FC236}">
                  <a16:creationId xmlns:a16="http://schemas.microsoft.com/office/drawing/2014/main" id="{C8C6BC0C-34AE-4CB2-9108-2AE391ED80AE}"/>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40" name="Rectangle 39">
              <a:extLst>
                <a:ext uri="{FF2B5EF4-FFF2-40B4-BE49-F238E27FC236}">
                  <a16:creationId xmlns:a16="http://schemas.microsoft.com/office/drawing/2014/main" id="{FBF8240B-192C-44A4-9A2C-8EF2ABAAF879}"/>
                </a:ext>
              </a:extLst>
            </p:cNvPr>
            <p:cNvSpPr/>
            <p:nvPr/>
          </p:nvSpPr>
          <p:spPr bwMode="auto">
            <a:xfrm>
              <a:off x="7696385" y="5235295"/>
              <a:ext cx="992260" cy="2594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1" name="Rectangle 40">
              <a:extLst>
                <a:ext uri="{FF2B5EF4-FFF2-40B4-BE49-F238E27FC236}">
                  <a16:creationId xmlns:a16="http://schemas.microsoft.com/office/drawing/2014/main" id="{DE0C874B-9762-4F1F-9173-0AB139E501A9}"/>
                </a:ext>
              </a:extLst>
            </p:cNvPr>
            <p:cNvSpPr/>
            <p:nvPr/>
          </p:nvSpPr>
          <p:spPr bwMode="auto">
            <a:xfrm>
              <a:off x="7694981" y="4989702"/>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2" name="Rectangle 41">
              <a:extLst>
                <a:ext uri="{FF2B5EF4-FFF2-40B4-BE49-F238E27FC236}">
                  <a16:creationId xmlns:a16="http://schemas.microsoft.com/office/drawing/2014/main" id="{C2F3D305-12A1-4A9B-917A-6429836845A1}"/>
                </a:ext>
              </a:extLst>
            </p:cNvPr>
            <p:cNvSpPr/>
            <p:nvPr/>
          </p:nvSpPr>
          <p:spPr bwMode="auto">
            <a:xfrm>
              <a:off x="7694980" y="47534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3" name="Rectangle 42">
              <a:extLst>
                <a:ext uri="{FF2B5EF4-FFF2-40B4-BE49-F238E27FC236}">
                  <a16:creationId xmlns:a16="http://schemas.microsoft.com/office/drawing/2014/main" id="{AE269F6A-E706-4D34-BB17-B63554F312F7}"/>
                </a:ext>
              </a:extLst>
            </p:cNvPr>
            <p:cNvSpPr/>
            <p:nvPr/>
          </p:nvSpPr>
          <p:spPr bwMode="auto">
            <a:xfrm>
              <a:off x="7694980" y="4516147"/>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4" name="Rectangle 43">
              <a:extLst>
                <a:ext uri="{FF2B5EF4-FFF2-40B4-BE49-F238E27FC236}">
                  <a16:creationId xmlns:a16="http://schemas.microsoft.com/office/drawing/2014/main" id="{43A6442A-BF5C-42B8-A025-9C553DFBD546}"/>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5" name="Rectangle 44">
              <a:extLst>
                <a:ext uri="{FF2B5EF4-FFF2-40B4-BE49-F238E27FC236}">
                  <a16:creationId xmlns:a16="http://schemas.microsoft.com/office/drawing/2014/main" id="{E86959D7-917D-42ED-A29C-EB8A1303B365}"/>
                </a:ext>
              </a:extLst>
            </p:cNvPr>
            <p:cNvSpPr/>
            <p:nvPr/>
          </p:nvSpPr>
          <p:spPr bwMode="auto">
            <a:xfrm>
              <a:off x="7696385" y="3604074"/>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6" name="Rectangle 45">
              <a:extLst>
                <a:ext uri="{FF2B5EF4-FFF2-40B4-BE49-F238E27FC236}">
                  <a16:creationId xmlns:a16="http://schemas.microsoft.com/office/drawing/2014/main" id="{64C47A6E-9DAF-48DF-9E54-E57DD61FB717}"/>
                </a:ext>
              </a:extLst>
            </p:cNvPr>
            <p:cNvSpPr/>
            <p:nvPr/>
          </p:nvSpPr>
          <p:spPr bwMode="auto">
            <a:xfrm>
              <a:off x="7696385" y="3849668"/>
              <a:ext cx="992259"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47" name="TextBox 46">
              <a:extLst>
                <a:ext uri="{FF2B5EF4-FFF2-40B4-BE49-F238E27FC236}">
                  <a16:creationId xmlns:a16="http://schemas.microsoft.com/office/drawing/2014/main" id="{66BDB5CE-7FB9-465F-8AA8-A71B0B26564B}"/>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grpSp>
        <p:nvGrpSpPr>
          <p:cNvPr id="52" name="Group 51">
            <a:extLst>
              <a:ext uri="{FF2B5EF4-FFF2-40B4-BE49-F238E27FC236}">
                <a16:creationId xmlns:a16="http://schemas.microsoft.com/office/drawing/2014/main" id="{94AE589A-00C2-4956-B8E0-BE40578A3E3E}"/>
              </a:ext>
            </a:extLst>
          </p:cNvPr>
          <p:cNvGrpSpPr/>
          <p:nvPr/>
        </p:nvGrpSpPr>
        <p:grpSpPr>
          <a:xfrm>
            <a:off x="6974355" y="14193"/>
            <a:ext cx="3025057" cy="3054152"/>
            <a:chOff x="6974355" y="3039085"/>
            <a:chExt cx="3025057" cy="3054152"/>
          </a:xfrm>
        </p:grpSpPr>
        <p:grpSp>
          <p:nvGrpSpPr>
            <p:cNvPr id="53" name="Group 52">
              <a:extLst>
                <a:ext uri="{FF2B5EF4-FFF2-40B4-BE49-F238E27FC236}">
                  <a16:creationId xmlns:a16="http://schemas.microsoft.com/office/drawing/2014/main" id="{19713209-1033-4921-BA8D-F36513EC8ADC}"/>
                </a:ext>
              </a:extLst>
            </p:cNvPr>
            <p:cNvGrpSpPr/>
            <p:nvPr/>
          </p:nvGrpSpPr>
          <p:grpSpPr>
            <a:xfrm>
              <a:off x="6974355" y="3119216"/>
              <a:ext cx="1714290" cy="2642288"/>
              <a:chOff x="2918113" y="1094077"/>
              <a:chExt cx="2459238" cy="2642288"/>
            </a:xfrm>
          </p:grpSpPr>
          <p:sp>
            <p:nvSpPr>
              <p:cNvPr id="65" name="Rectangle 64">
                <a:extLst>
                  <a:ext uri="{FF2B5EF4-FFF2-40B4-BE49-F238E27FC236}">
                    <a16:creationId xmlns:a16="http://schemas.microsoft.com/office/drawing/2014/main" id="{8137FFE0-EF03-4760-B7E6-AFDBB9968A55}"/>
                  </a:ext>
                </a:extLst>
              </p:cNvPr>
              <p:cNvSpPr/>
              <p:nvPr/>
            </p:nvSpPr>
            <p:spPr bwMode="auto">
              <a:xfrm>
                <a:off x="3951890" y="1094077"/>
                <a:ext cx="1425461" cy="2605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nvGrpSpPr>
              <p:cNvPr id="66" name="Group 65">
                <a:extLst>
                  <a:ext uri="{FF2B5EF4-FFF2-40B4-BE49-F238E27FC236}">
                    <a16:creationId xmlns:a16="http://schemas.microsoft.com/office/drawing/2014/main" id="{827EF1A4-2D3A-4248-B296-A846010C7122}"/>
                  </a:ext>
                </a:extLst>
              </p:cNvPr>
              <p:cNvGrpSpPr/>
              <p:nvPr/>
            </p:nvGrpSpPr>
            <p:grpSpPr>
              <a:xfrm>
                <a:off x="2918113" y="3367033"/>
                <a:ext cx="2459238" cy="369332"/>
                <a:chOff x="378555" y="3983553"/>
                <a:chExt cx="2459238" cy="369332"/>
              </a:xfrm>
            </p:grpSpPr>
            <p:sp>
              <p:nvSpPr>
                <p:cNvPr id="67" name="Rectangle 66">
                  <a:extLst>
                    <a:ext uri="{FF2B5EF4-FFF2-40B4-BE49-F238E27FC236}">
                      <a16:creationId xmlns:a16="http://schemas.microsoft.com/office/drawing/2014/main" id="{B2E2F9AA-B1C6-4903-A497-E3B0D8EBF308}"/>
                    </a:ext>
                  </a:extLst>
                </p:cNvPr>
                <p:cNvSpPr/>
                <p:nvPr/>
              </p:nvSpPr>
              <p:spPr bwMode="auto">
                <a:xfrm>
                  <a:off x="1412331" y="4073226"/>
                  <a:ext cx="1425462"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8" name="TextBox 67">
                  <a:extLst>
                    <a:ext uri="{FF2B5EF4-FFF2-40B4-BE49-F238E27FC236}">
                      <a16:creationId xmlns:a16="http://schemas.microsoft.com/office/drawing/2014/main" id="{F2CB8EBE-C8B3-4C98-88AE-1C502907FCFF}"/>
                    </a:ext>
                  </a:extLst>
                </p:cNvPr>
                <p:cNvSpPr txBox="1"/>
                <p:nvPr/>
              </p:nvSpPr>
              <p:spPr>
                <a:xfrm>
                  <a:off x="378555" y="3983553"/>
                  <a:ext cx="1632103" cy="369332"/>
                </a:xfrm>
                <a:prstGeom prst="rect">
                  <a:avLst/>
                </a:prstGeom>
                <a:noFill/>
              </p:spPr>
              <p:txBody>
                <a:bodyPr wrap="square" rtlCol="0">
                  <a:spAutoFit/>
                </a:bodyPr>
                <a:lstStyle/>
                <a:p>
                  <a:pPr algn="ctr"/>
                  <a:r>
                    <a:rPr lang="en-US" b="1" dirty="0"/>
                    <a:t>[0]</a:t>
                  </a:r>
                </a:p>
              </p:txBody>
            </p:sp>
          </p:grpSp>
        </p:grpSp>
        <p:sp>
          <p:nvSpPr>
            <p:cNvPr id="54" name="TextBox 53">
              <a:extLst>
                <a:ext uri="{FF2B5EF4-FFF2-40B4-BE49-F238E27FC236}">
                  <a16:creationId xmlns:a16="http://schemas.microsoft.com/office/drawing/2014/main" id="{9BD21B9F-B8A6-4F1A-A179-5929C6212BA4}"/>
                </a:ext>
              </a:extLst>
            </p:cNvPr>
            <p:cNvSpPr txBox="1"/>
            <p:nvPr/>
          </p:nvSpPr>
          <p:spPr>
            <a:xfrm>
              <a:off x="7366813" y="5693127"/>
              <a:ext cx="2632599" cy="400110"/>
            </a:xfrm>
            <a:prstGeom prst="rect">
              <a:avLst/>
            </a:prstGeom>
            <a:noFill/>
          </p:spPr>
          <p:txBody>
            <a:bodyPr wrap="square" rtlCol="0">
              <a:spAutoFit/>
            </a:bodyPr>
            <a:lstStyle/>
            <a:p>
              <a:pPr algn="ctr"/>
              <a:r>
                <a:rPr lang="en-US" sz="2000" b="1" dirty="0"/>
                <a:t>L3 </a:t>
              </a:r>
              <a:r>
                <a:rPr lang="en-US" sz="2000" b="1" dirty="0" err="1"/>
                <a:t>pagetable</a:t>
              </a:r>
              <a:r>
                <a:rPr lang="en-US" sz="2000" b="1" dirty="0"/>
                <a:t> </a:t>
              </a:r>
              <a:r>
                <a:rPr lang="en-US" sz="1600" b="1" dirty="0"/>
                <a:t>(</a:t>
              </a:r>
              <a:r>
                <a:rPr lang="en-US" b="1" dirty="0" err="1"/>
                <a:t>ps</a:t>
              </a:r>
              <a:r>
                <a:rPr lang="en-US" b="1" dirty="0"/>
                <a:t>=1GB</a:t>
              </a:r>
              <a:r>
                <a:rPr lang="en-US" sz="1600" b="1" dirty="0"/>
                <a:t>)</a:t>
              </a:r>
              <a:endParaRPr lang="en-US" sz="2000" b="1" dirty="0"/>
            </a:p>
          </p:txBody>
        </p:sp>
        <p:sp>
          <p:nvSpPr>
            <p:cNvPr id="55" name="Rectangle 54">
              <a:extLst>
                <a:ext uri="{FF2B5EF4-FFF2-40B4-BE49-F238E27FC236}">
                  <a16:creationId xmlns:a16="http://schemas.microsoft.com/office/drawing/2014/main" id="{D90999C1-6A13-4D58-AF06-65518D515F54}"/>
                </a:ext>
              </a:extLst>
            </p:cNvPr>
            <p:cNvSpPr/>
            <p:nvPr/>
          </p:nvSpPr>
          <p:spPr bwMode="auto">
            <a:xfrm>
              <a:off x="7694981" y="311751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6" name="TextBox 55">
              <a:extLst>
                <a:ext uri="{FF2B5EF4-FFF2-40B4-BE49-F238E27FC236}">
                  <a16:creationId xmlns:a16="http://schemas.microsoft.com/office/drawing/2014/main" id="{C63B07DB-1DE0-48C5-A496-4B11BAC4490B}"/>
                </a:ext>
              </a:extLst>
            </p:cNvPr>
            <p:cNvSpPr txBox="1"/>
            <p:nvPr/>
          </p:nvSpPr>
          <p:spPr>
            <a:xfrm>
              <a:off x="6983908" y="3039085"/>
              <a:ext cx="888201" cy="369332"/>
            </a:xfrm>
            <a:prstGeom prst="rect">
              <a:avLst/>
            </a:prstGeom>
            <a:noFill/>
          </p:spPr>
          <p:txBody>
            <a:bodyPr wrap="square" rtlCol="0">
              <a:spAutoFit/>
            </a:bodyPr>
            <a:lstStyle/>
            <a:p>
              <a:pPr algn="ctr"/>
              <a:r>
                <a:rPr lang="en-US" b="1" dirty="0"/>
                <a:t>[511]</a:t>
              </a:r>
            </a:p>
          </p:txBody>
        </p:sp>
        <p:sp>
          <p:nvSpPr>
            <p:cNvPr id="57" name="Rectangle 56">
              <a:extLst>
                <a:ext uri="{FF2B5EF4-FFF2-40B4-BE49-F238E27FC236}">
                  <a16:creationId xmlns:a16="http://schemas.microsoft.com/office/drawing/2014/main" id="{FEDB25D6-5E2C-4988-981D-514A3A2A4DB4}"/>
                </a:ext>
              </a:extLst>
            </p:cNvPr>
            <p:cNvSpPr/>
            <p:nvPr/>
          </p:nvSpPr>
          <p:spPr bwMode="auto">
            <a:xfrm>
              <a:off x="7696385" y="5238760"/>
              <a:ext cx="992260" cy="24192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8" name="Rectangle 57">
              <a:extLst>
                <a:ext uri="{FF2B5EF4-FFF2-40B4-BE49-F238E27FC236}">
                  <a16:creationId xmlns:a16="http://schemas.microsoft.com/office/drawing/2014/main" id="{E1C311DC-7B17-4E64-BA64-853E3AF48C57}"/>
                </a:ext>
              </a:extLst>
            </p:cNvPr>
            <p:cNvSpPr/>
            <p:nvPr/>
          </p:nvSpPr>
          <p:spPr bwMode="auto">
            <a:xfrm>
              <a:off x="7694981" y="4989702"/>
              <a:ext cx="993664" cy="24875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59" name="Rectangle 58">
              <a:extLst>
                <a:ext uri="{FF2B5EF4-FFF2-40B4-BE49-F238E27FC236}">
                  <a16:creationId xmlns:a16="http://schemas.microsoft.com/office/drawing/2014/main" id="{F03F3955-C137-42C8-B85B-869960FB5CF6}"/>
                </a:ext>
              </a:extLst>
            </p:cNvPr>
            <p:cNvSpPr/>
            <p:nvPr/>
          </p:nvSpPr>
          <p:spPr bwMode="auto">
            <a:xfrm>
              <a:off x="7694980" y="4753451"/>
              <a:ext cx="993664" cy="2384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0" name="Rectangle 59">
              <a:extLst>
                <a:ext uri="{FF2B5EF4-FFF2-40B4-BE49-F238E27FC236}">
                  <a16:creationId xmlns:a16="http://schemas.microsoft.com/office/drawing/2014/main" id="{7515E86A-E497-4E5B-A5CE-63832C4487BA}"/>
                </a:ext>
              </a:extLst>
            </p:cNvPr>
            <p:cNvSpPr/>
            <p:nvPr/>
          </p:nvSpPr>
          <p:spPr bwMode="auto">
            <a:xfrm>
              <a:off x="7694980" y="4516147"/>
              <a:ext cx="993664" cy="2446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1" name="Rectangle 60">
              <a:extLst>
                <a:ext uri="{FF2B5EF4-FFF2-40B4-BE49-F238E27FC236}">
                  <a16:creationId xmlns:a16="http://schemas.microsoft.com/office/drawing/2014/main" id="{A393194F-234E-4776-82B2-6B912EFD2B9E}"/>
                </a:ext>
              </a:extLst>
            </p:cNvPr>
            <p:cNvSpPr/>
            <p:nvPr/>
          </p:nvSpPr>
          <p:spPr bwMode="auto">
            <a:xfrm>
              <a:off x="7694980" y="3362151"/>
              <a:ext cx="993664" cy="2446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2" name="Rectangle 61">
              <a:extLst>
                <a:ext uri="{FF2B5EF4-FFF2-40B4-BE49-F238E27FC236}">
                  <a16:creationId xmlns:a16="http://schemas.microsoft.com/office/drawing/2014/main" id="{F0E98453-C084-43E5-816E-D0A6B2E9AFB0}"/>
                </a:ext>
              </a:extLst>
            </p:cNvPr>
            <p:cNvSpPr/>
            <p:nvPr/>
          </p:nvSpPr>
          <p:spPr bwMode="auto">
            <a:xfrm>
              <a:off x="7696385" y="3611208"/>
              <a:ext cx="992259" cy="23750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3" name="Rectangle 62">
              <a:extLst>
                <a:ext uri="{FF2B5EF4-FFF2-40B4-BE49-F238E27FC236}">
                  <a16:creationId xmlns:a16="http://schemas.microsoft.com/office/drawing/2014/main" id="{BA62723A-492A-4E0D-9156-281F4DB60699}"/>
                </a:ext>
              </a:extLst>
            </p:cNvPr>
            <p:cNvSpPr/>
            <p:nvPr/>
          </p:nvSpPr>
          <p:spPr bwMode="auto">
            <a:xfrm>
              <a:off x="7696385" y="3849668"/>
              <a:ext cx="992259" cy="2446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64" name="TextBox 63">
              <a:extLst>
                <a:ext uri="{FF2B5EF4-FFF2-40B4-BE49-F238E27FC236}">
                  <a16:creationId xmlns:a16="http://schemas.microsoft.com/office/drawing/2014/main" id="{547E1CEE-64BD-47C1-8641-67712895990C}"/>
                </a:ext>
              </a:extLst>
            </p:cNvPr>
            <p:cNvSpPr txBox="1"/>
            <p:nvPr/>
          </p:nvSpPr>
          <p:spPr>
            <a:xfrm rot="16200000">
              <a:off x="7794675" y="4046851"/>
              <a:ext cx="616534" cy="461665"/>
            </a:xfrm>
            <a:prstGeom prst="rect">
              <a:avLst/>
            </a:prstGeom>
            <a:noFill/>
          </p:spPr>
          <p:txBody>
            <a:bodyPr wrap="square" rtlCol="0">
              <a:spAutoFit/>
            </a:bodyPr>
            <a:lstStyle/>
            <a:p>
              <a:r>
                <a:rPr lang="en-US" sz="2400" dirty="0"/>
                <a:t>. . .</a:t>
              </a:r>
            </a:p>
          </p:txBody>
        </p:sp>
      </p:grpSp>
      <p:sp>
        <p:nvSpPr>
          <p:cNvPr id="69" name="TextBox 68">
            <a:extLst>
              <a:ext uri="{FF2B5EF4-FFF2-40B4-BE49-F238E27FC236}">
                <a16:creationId xmlns:a16="http://schemas.microsoft.com/office/drawing/2014/main" id="{2A43314F-C08E-4663-9DA9-E71190D87424}"/>
              </a:ext>
            </a:extLst>
          </p:cNvPr>
          <p:cNvSpPr txBox="1"/>
          <p:nvPr/>
        </p:nvSpPr>
        <p:spPr>
          <a:xfrm>
            <a:off x="6976643" y="261451"/>
            <a:ext cx="888201" cy="369332"/>
          </a:xfrm>
          <a:prstGeom prst="rect">
            <a:avLst/>
          </a:prstGeom>
          <a:noFill/>
        </p:spPr>
        <p:txBody>
          <a:bodyPr wrap="square" rtlCol="0">
            <a:spAutoFit/>
          </a:bodyPr>
          <a:lstStyle/>
          <a:p>
            <a:pPr algn="ctr"/>
            <a:r>
              <a:rPr lang="en-US" b="1" dirty="0"/>
              <a:t>[510]</a:t>
            </a:r>
          </a:p>
        </p:txBody>
      </p:sp>
      <p:cxnSp>
        <p:nvCxnSpPr>
          <p:cNvPr id="70" name="Straight Connector 69">
            <a:extLst>
              <a:ext uri="{FF2B5EF4-FFF2-40B4-BE49-F238E27FC236}">
                <a16:creationId xmlns:a16="http://schemas.microsoft.com/office/drawing/2014/main" id="{B0E9D8A1-0C30-4B19-BBA1-6AC2710D2E5B}"/>
              </a:ext>
            </a:extLst>
          </p:cNvPr>
          <p:cNvCxnSpPr/>
          <p:nvPr/>
        </p:nvCxnSpPr>
        <p:spPr>
          <a:xfrm>
            <a:off x="10183781" y="3068345"/>
            <a:ext cx="1618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9C2376-8402-4B8C-9FE2-C2BD071F7A02}"/>
              </a:ext>
            </a:extLst>
          </p:cNvPr>
          <p:cNvCxnSpPr>
            <a:cxnSpLocks/>
          </p:cNvCxnSpPr>
          <p:nvPr/>
        </p:nvCxnSpPr>
        <p:spPr bwMode="auto">
          <a:xfrm>
            <a:off x="8688644" y="561013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2" name="Straight Connector 71">
            <a:extLst>
              <a:ext uri="{FF2B5EF4-FFF2-40B4-BE49-F238E27FC236}">
                <a16:creationId xmlns:a16="http://schemas.microsoft.com/office/drawing/2014/main" id="{F9713325-377B-42C2-8A7D-415EFF768C9D}"/>
              </a:ext>
            </a:extLst>
          </p:cNvPr>
          <p:cNvCxnSpPr>
            <a:cxnSpLocks/>
          </p:cNvCxnSpPr>
          <p:nvPr/>
        </p:nvCxnSpPr>
        <p:spPr bwMode="auto">
          <a:xfrm>
            <a:off x="8688644" y="535795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3" name="Straight Connector 72">
            <a:extLst>
              <a:ext uri="{FF2B5EF4-FFF2-40B4-BE49-F238E27FC236}">
                <a16:creationId xmlns:a16="http://schemas.microsoft.com/office/drawing/2014/main" id="{A054A88D-E71E-4A1A-97AA-90ECA024AA95}"/>
              </a:ext>
            </a:extLst>
          </p:cNvPr>
          <p:cNvCxnSpPr>
            <a:cxnSpLocks/>
          </p:cNvCxnSpPr>
          <p:nvPr/>
        </p:nvCxnSpPr>
        <p:spPr bwMode="auto">
          <a:xfrm>
            <a:off x="8688644" y="510957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4" name="Straight Connector 73">
            <a:extLst>
              <a:ext uri="{FF2B5EF4-FFF2-40B4-BE49-F238E27FC236}">
                <a16:creationId xmlns:a16="http://schemas.microsoft.com/office/drawing/2014/main" id="{D45B9E74-175D-476C-A26F-391674366CE5}"/>
              </a:ext>
            </a:extLst>
          </p:cNvPr>
          <p:cNvCxnSpPr>
            <a:cxnSpLocks/>
          </p:cNvCxnSpPr>
          <p:nvPr/>
        </p:nvCxnSpPr>
        <p:spPr bwMode="auto">
          <a:xfrm>
            <a:off x="8688644" y="4874201"/>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5" name="Straight Connector 74">
            <a:extLst>
              <a:ext uri="{FF2B5EF4-FFF2-40B4-BE49-F238E27FC236}">
                <a16:creationId xmlns:a16="http://schemas.microsoft.com/office/drawing/2014/main" id="{9C6E8CD5-2284-42C3-A253-BACB66FFF316}"/>
              </a:ext>
            </a:extLst>
          </p:cNvPr>
          <p:cNvCxnSpPr>
            <a:cxnSpLocks/>
          </p:cNvCxnSpPr>
          <p:nvPr/>
        </p:nvCxnSpPr>
        <p:spPr bwMode="auto">
          <a:xfrm>
            <a:off x="8688644" y="4632550"/>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6" name="Straight Connector 75">
            <a:extLst>
              <a:ext uri="{FF2B5EF4-FFF2-40B4-BE49-F238E27FC236}">
                <a16:creationId xmlns:a16="http://schemas.microsoft.com/office/drawing/2014/main" id="{9D0EC289-C02A-4525-B786-B16B18A45EC8}"/>
              </a:ext>
            </a:extLst>
          </p:cNvPr>
          <p:cNvCxnSpPr>
            <a:cxnSpLocks/>
          </p:cNvCxnSpPr>
          <p:nvPr/>
        </p:nvCxnSpPr>
        <p:spPr bwMode="auto">
          <a:xfrm>
            <a:off x="8688644" y="3970185"/>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7" name="Straight Connector 76">
            <a:extLst>
              <a:ext uri="{FF2B5EF4-FFF2-40B4-BE49-F238E27FC236}">
                <a16:creationId xmlns:a16="http://schemas.microsoft.com/office/drawing/2014/main" id="{6EBF21EB-6DCE-4528-B48C-894FBDCF35D1}"/>
              </a:ext>
            </a:extLst>
          </p:cNvPr>
          <p:cNvCxnSpPr>
            <a:cxnSpLocks/>
          </p:cNvCxnSpPr>
          <p:nvPr/>
        </p:nvCxnSpPr>
        <p:spPr bwMode="auto">
          <a:xfrm>
            <a:off x="8688644" y="3726008"/>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8" name="Straight Connector 77">
            <a:extLst>
              <a:ext uri="{FF2B5EF4-FFF2-40B4-BE49-F238E27FC236}">
                <a16:creationId xmlns:a16="http://schemas.microsoft.com/office/drawing/2014/main" id="{1182F3AA-69D1-4D5D-8603-72D33C787909}"/>
              </a:ext>
            </a:extLst>
          </p:cNvPr>
          <p:cNvCxnSpPr>
            <a:cxnSpLocks/>
          </p:cNvCxnSpPr>
          <p:nvPr/>
        </p:nvCxnSpPr>
        <p:spPr bwMode="auto">
          <a:xfrm>
            <a:off x="8688644" y="3484357"/>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79" name="Straight Connector 78">
            <a:extLst>
              <a:ext uri="{FF2B5EF4-FFF2-40B4-BE49-F238E27FC236}">
                <a16:creationId xmlns:a16="http://schemas.microsoft.com/office/drawing/2014/main" id="{7F06E3F4-CB35-45B4-BCC2-EE07F9718955}"/>
              </a:ext>
            </a:extLst>
          </p:cNvPr>
          <p:cNvCxnSpPr>
            <a:cxnSpLocks/>
          </p:cNvCxnSpPr>
          <p:nvPr/>
        </p:nvCxnSpPr>
        <p:spPr bwMode="auto">
          <a:xfrm>
            <a:off x="8688644" y="3245232"/>
            <a:ext cx="1495137"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sp>
        <p:nvSpPr>
          <p:cNvPr id="80" name="TextBox 79">
            <a:extLst>
              <a:ext uri="{FF2B5EF4-FFF2-40B4-BE49-F238E27FC236}">
                <a16:creationId xmlns:a16="http://schemas.microsoft.com/office/drawing/2014/main" id="{0DF4EB30-E5B7-402A-8BF0-5394BDB8A368}"/>
              </a:ext>
            </a:extLst>
          </p:cNvPr>
          <p:cNvSpPr txBox="1"/>
          <p:nvPr/>
        </p:nvSpPr>
        <p:spPr>
          <a:xfrm rot="16200000">
            <a:off x="8588748" y="4034289"/>
            <a:ext cx="616534" cy="461665"/>
          </a:xfrm>
          <a:prstGeom prst="rect">
            <a:avLst/>
          </a:prstGeom>
          <a:noFill/>
        </p:spPr>
        <p:txBody>
          <a:bodyPr wrap="square" rtlCol="0">
            <a:spAutoFit/>
          </a:bodyPr>
          <a:lstStyle/>
          <a:p>
            <a:r>
              <a:rPr lang="en-US" sz="2400" dirty="0"/>
              <a:t>. . .</a:t>
            </a:r>
          </a:p>
        </p:txBody>
      </p:sp>
      <p:sp>
        <p:nvSpPr>
          <p:cNvPr id="81" name="TextBox 80">
            <a:extLst>
              <a:ext uri="{FF2B5EF4-FFF2-40B4-BE49-F238E27FC236}">
                <a16:creationId xmlns:a16="http://schemas.microsoft.com/office/drawing/2014/main" id="{65C57CD1-6AD4-4816-B986-F3BC55D56DB5}"/>
              </a:ext>
            </a:extLst>
          </p:cNvPr>
          <p:cNvSpPr txBox="1"/>
          <p:nvPr/>
        </p:nvSpPr>
        <p:spPr>
          <a:xfrm rot="16200000">
            <a:off x="8588749" y="4034289"/>
            <a:ext cx="616534" cy="461665"/>
          </a:xfrm>
          <a:prstGeom prst="rect">
            <a:avLst/>
          </a:prstGeom>
          <a:noFill/>
        </p:spPr>
        <p:txBody>
          <a:bodyPr wrap="square" rtlCol="0">
            <a:spAutoFit/>
          </a:bodyPr>
          <a:lstStyle/>
          <a:p>
            <a:r>
              <a:rPr lang="en-US" sz="2400" dirty="0"/>
              <a:t>. . .</a:t>
            </a:r>
          </a:p>
        </p:txBody>
      </p:sp>
      <p:sp>
        <p:nvSpPr>
          <p:cNvPr id="82" name="TextBox 81">
            <a:extLst>
              <a:ext uri="{FF2B5EF4-FFF2-40B4-BE49-F238E27FC236}">
                <a16:creationId xmlns:a16="http://schemas.microsoft.com/office/drawing/2014/main" id="{A8741463-7AB7-423A-B2DC-0C3086FDCC5F}"/>
              </a:ext>
            </a:extLst>
          </p:cNvPr>
          <p:cNvSpPr txBox="1"/>
          <p:nvPr/>
        </p:nvSpPr>
        <p:spPr>
          <a:xfrm>
            <a:off x="8993785" y="4009413"/>
            <a:ext cx="993662" cy="646972"/>
          </a:xfrm>
          <a:prstGeom prst="rect">
            <a:avLst/>
          </a:prstGeom>
          <a:noFill/>
        </p:spPr>
        <p:txBody>
          <a:bodyPr wrap="square" rtlCol="0">
            <a:spAutoFit/>
          </a:bodyPr>
          <a:lstStyle/>
          <a:p>
            <a:pPr>
              <a:lnSpc>
                <a:spcPts val="1400"/>
              </a:lnSpc>
            </a:pPr>
            <a:r>
              <a:rPr lang="en-US" dirty="0"/>
              <a:t>Physical memory map</a:t>
            </a:r>
          </a:p>
        </p:txBody>
      </p:sp>
      <p:cxnSp>
        <p:nvCxnSpPr>
          <p:cNvPr id="83" name="Straight Connector 82">
            <a:extLst>
              <a:ext uri="{FF2B5EF4-FFF2-40B4-BE49-F238E27FC236}">
                <a16:creationId xmlns:a16="http://schemas.microsoft.com/office/drawing/2014/main" id="{1BE8092B-498B-42AD-B19B-F1A09E24C9D9}"/>
              </a:ext>
            </a:extLst>
          </p:cNvPr>
          <p:cNvCxnSpPr>
            <a:cxnSpLocks/>
          </p:cNvCxnSpPr>
          <p:nvPr/>
        </p:nvCxnSpPr>
        <p:spPr bwMode="auto">
          <a:xfrm flipH="1">
            <a:off x="11802588" y="5392172"/>
            <a:ext cx="331046"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84" name="Straight Connector 83">
            <a:extLst>
              <a:ext uri="{FF2B5EF4-FFF2-40B4-BE49-F238E27FC236}">
                <a16:creationId xmlns:a16="http://schemas.microsoft.com/office/drawing/2014/main" id="{746D5087-65C2-46CF-B9A6-7FDEE2FC55E9}"/>
              </a:ext>
            </a:extLst>
          </p:cNvPr>
          <p:cNvCxnSpPr>
            <a:cxnSpLocks/>
          </p:cNvCxnSpPr>
          <p:nvPr/>
        </p:nvCxnSpPr>
        <p:spPr bwMode="auto">
          <a:xfrm flipH="1">
            <a:off x="11802588" y="5610130"/>
            <a:ext cx="230269" cy="0"/>
          </a:xfrm>
          <a:prstGeom prst="line">
            <a:avLst/>
          </a:prstGeom>
          <a:solidFill>
            <a:schemeClr val="accent1"/>
          </a:solidFill>
          <a:ln w="9525" cap="flat" cmpd="sng" algn="ctr">
            <a:solidFill>
              <a:schemeClr val="tx1"/>
            </a:solidFill>
            <a:prstDash val="dash"/>
            <a:round/>
            <a:headEnd type="none" w="med" len="med"/>
            <a:tailEnd type="triangle" w="lg" len="lg"/>
          </a:ln>
          <a:effectLst/>
        </p:spPr>
      </p:cxnSp>
      <p:cxnSp>
        <p:nvCxnSpPr>
          <p:cNvPr id="85" name="Straight Connector 84">
            <a:extLst>
              <a:ext uri="{FF2B5EF4-FFF2-40B4-BE49-F238E27FC236}">
                <a16:creationId xmlns:a16="http://schemas.microsoft.com/office/drawing/2014/main" id="{67E4CD04-EF0A-4167-8B49-DEACF1F479CA}"/>
              </a:ext>
            </a:extLst>
          </p:cNvPr>
          <p:cNvCxnSpPr>
            <a:cxnSpLocks/>
          </p:cNvCxnSpPr>
          <p:nvPr/>
        </p:nvCxnSpPr>
        <p:spPr bwMode="auto">
          <a:xfrm flipH="1">
            <a:off x="12133634" y="214939"/>
            <a:ext cx="2937" cy="5177233"/>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6" name="Straight Connector 85">
            <a:extLst>
              <a:ext uri="{FF2B5EF4-FFF2-40B4-BE49-F238E27FC236}">
                <a16:creationId xmlns:a16="http://schemas.microsoft.com/office/drawing/2014/main" id="{2AEDC102-93C2-42D9-ACA6-097DF5471C8A}"/>
              </a:ext>
            </a:extLst>
          </p:cNvPr>
          <p:cNvCxnSpPr>
            <a:cxnSpLocks/>
            <a:stCxn id="55" idx="3"/>
          </p:cNvCxnSpPr>
          <p:nvPr/>
        </p:nvCxnSpPr>
        <p:spPr bwMode="auto">
          <a:xfrm>
            <a:off x="8688645" y="214939"/>
            <a:ext cx="3444989"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7" name="Straight Connector 86">
            <a:extLst>
              <a:ext uri="{FF2B5EF4-FFF2-40B4-BE49-F238E27FC236}">
                <a16:creationId xmlns:a16="http://schemas.microsoft.com/office/drawing/2014/main" id="{71BB5DAB-AF4D-4419-8B41-8BDDB34F83CF}"/>
              </a:ext>
            </a:extLst>
          </p:cNvPr>
          <p:cNvCxnSpPr>
            <a:cxnSpLocks/>
          </p:cNvCxnSpPr>
          <p:nvPr/>
        </p:nvCxnSpPr>
        <p:spPr bwMode="auto">
          <a:xfrm>
            <a:off x="8688645" y="459049"/>
            <a:ext cx="3344212" cy="0"/>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8" name="Straight Connector 87">
            <a:extLst>
              <a:ext uri="{FF2B5EF4-FFF2-40B4-BE49-F238E27FC236}">
                <a16:creationId xmlns:a16="http://schemas.microsoft.com/office/drawing/2014/main" id="{4BA599D1-2CC4-4FB4-B917-C44A8E7EA29E}"/>
              </a:ext>
            </a:extLst>
          </p:cNvPr>
          <p:cNvCxnSpPr>
            <a:cxnSpLocks/>
          </p:cNvCxnSpPr>
          <p:nvPr/>
        </p:nvCxnSpPr>
        <p:spPr bwMode="auto">
          <a:xfrm>
            <a:off x="12032857" y="459049"/>
            <a:ext cx="0" cy="5151081"/>
          </a:xfrm>
          <a:prstGeom prst="line">
            <a:avLst/>
          </a:prstGeom>
          <a:solidFill>
            <a:schemeClr val="accent1"/>
          </a:solidFill>
          <a:ln w="9525" cap="flat" cmpd="sng" algn="ctr">
            <a:solidFill>
              <a:schemeClr val="tx1"/>
            </a:solidFill>
            <a:prstDash val="dash"/>
            <a:round/>
            <a:headEnd type="none" w="med" len="med"/>
            <a:tailEnd type="none" w="lg" len="lg"/>
          </a:ln>
          <a:effectLst/>
        </p:spPr>
      </p:cxnSp>
      <p:sp>
        <p:nvSpPr>
          <p:cNvPr id="89" name="TextBox 88">
            <a:extLst>
              <a:ext uri="{FF2B5EF4-FFF2-40B4-BE49-F238E27FC236}">
                <a16:creationId xmlns:a16="http://schemas.microsoft.com/office/drawing/2014/main" id="{856942F0-1E04-4D97-926E-5E99729200BB}"/>
              </a:ext>
            </a:extLst>
          </p:cNvPr>
          <p:cNvSpPr txBox="1"/>
          <p:nvPr/>
        </p:nvSpPr>
        <p:spPr>
          <a:xfrm>
            <a:off x="14891" y="78607"/>
            <a:ext cx="6600176" cy="2308324"/>
          </a:xfrm>
          <a:prstGeom prst="rect">
            <a:avLst/>
          </a:prstGeom>
          <a:noFill/>
        </p:spPr>
        <p:txBody>
          <a:bodyPr wrap="square">
            <a:spAutoFit/>
          </a:bodyPr>
          <a:lstStyle/>
          <a:p>
            <a:r>
              <a:rPr lang="en-US" sz="1800" dirty="0">
                <a:latin typeface="Consolas" panose="020B0609020204030204" pitchFamily="49" charset="0"/>
              </a:rPr>
              <a:t>//x86-64.h</a:t>
            </a:r>
          </a:p>
          <a:p>
            <a:r>
              <a:rPr lang="en-US" sz="1800" dirty="0">
                <a:latin typeface="Consolas" panose="020B0609020204030204" pitchFamily="49" charset="0"/>
              </a:rPr>
              <a:t>typedef </a:t>
            </a:r>
            <a:r>
              <a:rPr lang="en-US" sz="1800" dirty="0">
                <a:solidFill>
                  <a:srgbClr val="0070C0"/>
                </a:solidFill>
                <a:latin typeface="Consolas" panose="020B0609020204030204" pitchFamily="49" charset="0"/>
              </a:rPr>
              <a:t>uint64_t </a:t>
            </a:r>
            <a:r>
              <a:rPr lang="en-US" sz="1800" dirty="0">
                <a:latin typeface="Consolas" panose="020B0609020204030204" pitchFamily="49" charset="0"/>
              </a:rPr>
              <a:t>x86_64_pageentry_t;</a:t>
            </a:r>
          </a:p>
          <a:p>
            <a:r>
              <a:rPr lang="en-US" sz="1800" dirty="0">
                <a:latin typeface="Consolas" panose="020B0609020204030204" pitchFamily="49" charset="0"/>
              </a:rPr>
              <a:t>typedef struct x86_64_pagetable {</a:t>
            </a:r>
          </a:p>
          <a:p>
            <a:r>
              <a:rPr lang="en-US" sz="1800" dirty="0">
                <a:latin typeface="Consolas" panose="020B0609020204030204" pitchFamily="49" charset="0"/>
              </a:rPr>
              <a:t>    </a:t>
            </a:r>
            <a:r>
              <a:rPr lang="en-US" sz="1800" dirty="0">
                <a:solidFill>
                  <a:srgbClr val="0070C0"/>
                </a:solidFill>
                <a:latin typeface="Consolas" panose="020B0609020204030204" pitchFamily="49" charset="0"/>
              </a:rPr>
              <a:t>x86_64_pageentry_t </a:t>
            </a:r>
            <a:r>
              <a:rPr lang="en-US" sz="1800" dirty="0">
                <a:latin typeface="Consolas" panose="020B0609020204030204" pitchFamily="49" charset="0"/>
              </a:rPr>
              <a:t>entry[</a:t>
            </a:r>
            <a:r>
              <a:rPr lang="en-US" sz="1800" dirty="0">
                <a:solidFill>
                  <a:srgbClr val="00B050"/>
                </a:solidFill>
                <a:latin typeface="Consolas" panose="020B0609020204030204" pitchFamily="49" charset="0"/>
              </a:rPr>
              <a:t>1</a:t>
            </a:r>
            <a:r>
              <a:rPr lang="en-US" sz="1800" dirty="0">
                <a:latin typeface="Consolas" panose="020B0609020204030204" pitchFamily="49" charset="0"/>
              </a:rPr>
              <a:t> &lt;&lt; PAGEINDEXBITS];</a:t>
            </a:r>
          </a:p>
          <a:p>
            <a:r>
              <a:rPr lang="en-US" sz="1800" dirty="0">
                <a:latin typeface="Consolas" panose="020B0609020204030204" pitchFamily="49" charset="0"/>
              </a:rPr>
              <a:t>} x86_64_pagetable;    </a:t>
            </a:r>
          </a:p>
          <a:p>
            <a:endParaRPr lang="en-US" sz="1800" dirty="0">
              <a:latin typeface="Consolas" panose="020B0609020204030204" pitchFamily="49" charset="0"/>
            </a:endParaRPr>
          </a:p>
          <a:p>
            <a:r>
              <a:rPr lang="en-US" sz="1800" dirty="0">
                <a:latin typeface="Consolas" panose="020B0609020204030204" pitchFamily="49" charset="0"/>
              </a:rPr>
              <a:t>//k-init.cc</a:t>
            </a:r>
          </a:p>
          <a:p>
            <a:r>
              <a:rPr lang="en-US" sz="1800" dirty="0">
                <a:solidFill>
                  <a:srgbClr val="0070C0"/>
                </a:solidFill>
                <a:latin typeface="Consolas" panose="020B0609020204030204" pitchFamily="49" charset="0"/>
              </a:rPr>
              <a:t>x86_64_pagetable </a:t>
            </a:r>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3</a:t>
            </a:r>
            <a:r>
              <a:rPr lang="en-US" sz="1800" dirty="0">
                <a:latin typeface="Consolas" panose="020B0609020204030204" pitchFamily="49" charset="0"/>
              </a:rPr>
              <a:t>];</a:t>
            </a:r>
          </a:p>
        </p:txBody>
      </p:sp>
      <p:sp>
        <p:nvSpPr>
          <p:cNvPr id="90" name="TextBox 89">
            <a:extLst>
              <a:ext uri="{FF2B5EF4-FFF2-40B4-BE49-F238E27FC236}">
                <a16:creationId xmlns:a16="http://schemas.microsoft.com/office/drawing/2014/main" id="{29BA15D1-A8F4-40C7-9E9D-061515ED4194}"/>
              </a:ext>
            </a:extLst>
          </p:cNvPr>
          <p:cNvSpPr txBox="1"/>
          <p:nvPr/>
        </p:nvSpPr>
        <p:spPr>
          <a:xfrm>
            <a:off x="5222943" y="6482867"/>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0</a:t>
            </a:r>
            <a:r>
              <a:rPr lang="en-US" sz="1800" dirty="0">
                <a:latin typeface="Consolas" panose="020B0609020204030204" pitchFamily="49" charset="0"/>
              </a:rPr>
              <a:t>]</a:t>
            </a:r>
            <a:endParaRPr lang="en-US" dirty="0"/>
          </a:p>
        </p:txBody>
      </p:sp>
      <p:sp>
        <p:nvSpPr>
          <p:cNvPr id="91" name="TextBox 90">
            <a:extLst>
              <a:ext uri="{FF2B5EF4-FFF2-40B4-BE49-F238E27FC236}">
                <a16:creationId xmlns:a16="http://schemas.microsoft.com/office/drawing/2014/main" id="{30BFB215-F02A-408A-9DC8-926FDC18B0B6}"/>
              </a:ext>
            </a:extLst>
          </p:cNvPr>
          <p:cNvSpPr txBox="1"/>
          <p:nvPr/>
        </p:nvSpPr>
        <p:spPr>
          <a:xfrm>
            <a:off x="7486538" y="5961461"/>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1</a:t>
            </a:r>
            <a:r>
              <a:rPr lang="en-US" sz="1800" dirty="0">
                <a:latin typeface="Consolas" panose="020B0609020204030204" pitchFamily="49" charset="0"/>
              </a:rPr>
              <a:t>]</a:t>
            </a:r>
            <a:endParaRPr lang="en-US" dirty="0"/>
          </a:p>
        </p:txBody>
      </p:sp>
      <p:sp>
        <p:nvSpPr>
          <p:cNvPr id="92" name="TextBox 91">
            <a:extLst>
              <a:ext uri="{FF2B5EF4-FFF2-40B4-BE49-F238E27FC236}">
                <a16:creationId xmlns:a16="http://schemas.microsoft.com/office/drawing/2014/main" id="{2AB63C4B-10AC-4DBD-BFCE-A7B21E2F2F3A}"/>
              </a:ext>
            </a:extLst>
          </p:cNvPr>
          <p:cNvSpPr txBox="1"/>
          <p:nvPr/>
        </p:nvSpPr>
        <p:spPr>
          <a:xfrm rot="19154765">
            <a:off x="8680066" y="1786328"/>
            <a:ext cx="2472037" cy="369332"/>
          </a:xfrm>
          <a:prstGeom prst="rect">
            <a:avLst/>
          </a:prstGeom>
          <a:noFill/>
        </p:spPr>
        <p:txBody>
          <a:bodyPr wrap="square">
            <a:spAutoFit/>
          </a:bodyPr>
          <a:lstStyle/>
          <a:p>
            <a:r>
              <a:rPr lang="en-US" sz="1800" dirty="0" err="1">
                <a:latin typeface="Consolas" panose="020B0609020204030204" pitchFamily="49" charset="0"/>
              </a:rPr>
              <a:t>early_pagetable</a:t>
            </a:r>
            <a:r>
              <a:rPr lang="en-US" sz="1800" dirty="0">
                <a:latin typeface="Consolas" panose="020B0609020204030204" pitchFamily="49" charset="0"/>
              </a:rPr>
              <a:t>[</a:t>
            </a:r>
            <a:r>
              <a:rPr lang="en-US" sz="1800" dirty="0">
                <a:solidFill>
                  <a:srgbClr val="00B050"/>
                </a:solidFill>
                <a:latin typeface="Consolas" panose="020B0609020204030204" pitchFamily="49" charset="0"/>
              </a:rPr>
              <a:t>2</a:t>
            </a:r>
            <a:r>
              <a:rPr lang="en-US" sz="1800" dirty="0">
                <a:latin typeface="Consolas" panose="020B0609020204030204" pitchFamily="49" charset="0"/>
              </a:rPr>
              <a:t>]</a:t>
            </a:r>
            <a:endParaRPr lang="en-US" dirty="0"/>
          </a:p>
        </p:txBody>
      </p:sp>
      <p:sp>
        <p:nvSpPr>
          <p:cNvPr id="94" name="Arrow: Right 93">
            <a:extLst>
              <a:ext uri="{FF2B5EF4-FFF2-40B4-BE49-F238E27FC236}">
                <a16:creationId xmlns:a16="http://schemas.microsoft.com/office/drawing/2014/main" id="{E08C87AD-60E0-4F1E-B969-BDA3212DA349}"/>
              </a:ext>
            </a:extLst>
          </p:cNvPr>
          <p:cNvSpPr/>
          <p:nvPr/>
        </p:nvSpPr>
        <p:spPr>
          <a:xfrm rot="1450712">
            <a:off x="3014838" y="5169843"/>
            <a:ext cx="2685662" cy="6067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ECC8BD6-2430-40F8-8A1F-2A9FD4477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3" r="17991"/>
          <a:stretch/>
        </p:blipFill>
        <p:spPr bwMode="auto">
          <a:xfrm>
            <a:off x="159142" y="4070562"/>
            <a:ext cx="3183611" cy="1895475"/>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94"/>
                                        </p:tgtEl>
                                        <p:attrNameLst>
                                          <p:attrName>r</p:attrName>
                                        </p:attrNameLst>
                                      </p:cBhvr>
                                    </p:animRot>
                                    <p:animRot by="-240000">
                                      <p:cBhvr>
                                        <p:cTn id="10" dur="200" fill="hold">
                                          <p:stCondLst>
                                            <p:cond delay="200"/>
                                          </p:stCondLst>
                                        </p:cTn>
                                        <p:tgtEl>
                                          <p:spTgt spid="94"/>
                                        </p:tgtEl>
                                        <p:attrNameLst>
                                          <p:attrName>r</p:attrName>
                                        </p:attrNameLst>
                                      </p:cBhvr>
                                    </p:animRot>
                                    <p:animRot by="240000">
                                      <p:cBhvr>
                                        <p:cTn id="11" dur="200" fill="hold">
                                          <p:stCondLst>
                                            <p:cond delay="400"/>
                                          </p:stCondLst>
                                        </p:cTn>
                                        <p:tgtEl>
                                          <p:spTgt spid="94"/>
                                        </p:tgtEl>
                                        <p:attrNameLst>
                                          <p:attrName>r</p:attrName>
                                        </p:attrNameLst>
                                      </p:cBhvr>
                                    </p:animRot>
                                    <p:animRot by="-240000">
                                      <p:cBhvr>
                                        <p:cTn id="12" dur="200" fill="hold">
                                          <p:stCondLst>
                                            <p:cond delay="600"/>
                                          </p:stCondLst>
                                        </p:cTn>
                                        <p:tgtEl>
                                          <p:spTgt spid="94"/>
                                        </p:tgtEl>
                                        <p:attrNameLst>
                                          <p:attrName>r</p:attrName>
                                        </p:attrNameLst>
                                      </p:cBhvr>
                                    </p:animRot>
                                    <p:animRot by="120000">
                                      <p:cBhvr>
                                        <p:cTn id="13" dur="200" fill="hold">
                                          <p:stCondLst>
                                            <p:cond delay="800"/>
                                          </p:stCondLst>
                                        </p:cTn>
                                        <p:tgtEl>
                                          <p:spTgt spid="9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73AE-885A-4642-86A4-E9461FE1848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351AD-871B-40C2-95B8-7121F06B65F5}"/>
              </a:ext>
            </a:extLst>
          </p:cNvPr>
          <p:cNvSpPr>
            <a:spLocks noGrp="1"/>
          </p:cNvSpPr>
          <p:nvPr>
            <p:ph type="title"/>
          </p:nvPr>
        </p:nvSpPr>
        <p:spPr>
          <a:xfrm>
            <a:off x="838200" y="-3175"/>
            <a:ext cx="10515600" cy="879475"/>
          </a:xfrm>
        </p:spPr>
        <p:txBody>
          <a:bodyPr/>
          <a:lstStyle/>
          <a:p>
            <a:r>
              <a:rPr lang="en-US" dirty="0"/>
              <a:t>Chickadee: Page Tables</a:t>
            </a:r>
          </a:p>
        </p:txBody>
      </p:sp>
      <p:pic>
        <p:nvPicPr>
          <p:cNvPr id="1026" name="Picture 2" descr="https://cached.imagescaler.hbpl.co.uk/resize/scaleWidth/743/cached.offlinehbpl.hbpl.co.uk/news/SUC/campaign_evolution-20160126020755607.png">
            <a:extLst>
              <a:ext uri="{FF2B5EF4-FFF2-40B4-BE49-F238E27FC236}">
                <a16:creationId xmlns:a16="http://schemas.microsoft.com/office/drawing/2014/main" id="{FC2EE982-C437-4509-9858-E2659B28F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506"/>
          <a:stretch/>
        </p:blipFill>
        <p:spPr bwMode="auto">
          <a:xfrm>
            <a:off x="5580970" y="3393808"/>
            <a:ext cx="6611030" cy="34641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1BDEEB-7FEF-40EF-9270-3B6A695AABAF}"/>
              </a:ext>
            </a:extLst>
          </p:cNvPr>
          <p:cNvSpPr>
            <a:spLocks noGrp="1"/>
          </p:cNvSpPr>
          <p:nvPr>
            <p:ph idx="1"/>
          </p:nvPr>
        </p:nvSpPr>
        <p:spPr>
          <a:xfrm>
            <a:off x="185351" y="787400"/>
            <a:ext cx="11689149" cy="6070600"/>
          </a:xfrm>
        </p:spPr>
        <p:txBody>
          <a:bodyPr>
            <a:normAutofit/>
          </a:bodyPr>
          <a:lstStyle/>
          <a:p>
            <a:r>
              <a:rPr lang="en-US" sz="3200" dirty="0"/>
              <a:t>During boot, Chickadee creates a physical memory map in high canonical addresses *and* low canonical addresses</a:t>
            </a:r>
          </a:p>
          <a:p>
            <a:r>
              <a:rPr lang="en-US" sz="3200" dirty="0"/>
              <a:t>However, post-boot, low-canonical addresses are for user-mode content, not a memory map!</a:t>
            </a:r>
          </a:p>
          <a:p>
            <a:pPr lvl="1"/>
            <a:r>
              <a:rPr lang="en-US" sz="2800" dirty="0"/>
              <a:t>The boot-time kernel only needs the low-canonical memory map to assist with x86 configuration horrors</a:t>
            </a:r>
          </a:p>
          <a:p>
            <a:pPr lvl="1"/>
            <a:r>
              <a:rPr lang="en-US" sz="2800" dirty="0"/>
              <a:t>At a more detailed level, I DON’T WANT TO TALK ABOUT LOW-LEVEL X86 CONFIGURATION HORROR</a:t>
            </a:r>
          </a:p>
          <a:p>
            <a:pPr lvl="1"/>
            <a:r>
              <a:rPr lang="en-US" sz="2800" dirty="0"/>
              <a:t>However, </a:t>
            </a:r>
            <a:r>
              <a:rPr lang="en-US" sz="2800" dirty="0" err="1">
                <a:latin typeface="Consolas" panose="020B0609020204030204" pitchFamily="49" charset="0"/>
              </a:rPr>
              <a:t>early_pagetable</a:t>
            </a:r>
            <a:r>
              <a:rPr lang="en-US" sz="2800" dirty="0"/>
              <a:t> will become important in pset2!</a:t>
            </a:r>
          </a:p>
        </p:txBody>
      </p:sp>
      <p:pic>
        <p:nvPicPr>
          <p:cNvPr id="7" name="Picture 6">
            <a:extLst>
              <a:ext uri="{FF2B5EF4-FFF2-40B4-BE49-F238E27FC236}">
                <a16:creationId xmlns:a16="http://schemas.microsoft.com/office/drawing/2014/main" id="{9FB18D0D-7720-419C-83BF-1DCA1D29E32C}"/>
              </a:ext>
            </a:extLst>
          </p:cNvPr>
          <p:cNvPicPr>
            <a:picLocks noChangeAspect="1"/>
          </p:cNvPicPr>
          <p:nvPr/>
        </p:nvPicPr>
        <p:blipFill>
          <a:blip r:embed="rId4"/>
          <a:stretch>
            <a:fillRect/>
          </a:stretch>
        </p:blipFill>
        <p:spPr>
          <a:xfrm>
            <a:off x="-8801" y="7311"/>
            <a:ext cx="12330418" cy="6943823"/>
          </a:xfrm>
          <a:prstGeom prst="rect">
            <a:avLst/>
          </a:prstGeom>
        </p:spPr>
      </p:pic>
      <p:grpSp>
        <p:nvGrpSpPr>
          <p:cNvPr id="13" name="Group 12">
            <a:extLst>
              <a:ext uri="{FF2B5EF4-FFF2-40B4-BE49-F238E27FC236}">
                <a16:creationId xmlns:a16="http://schemas.microsoft.com/office/drawing/2014/main" id="{C164C8FF-65A9-4237-9E61-B1651012A098}"/>
              </a:ext>
            </a:extLst>
          </p:cNvPr>
          <p:cNvGrpSpPr/>
          <p:nvPr/>
        </p:nvGrpSpPr>
        <p:grpSpPr>
          <a:xfrm>
            <a:off x="8801" y="231948"/>
            <a:ext cx="12192000" cy="6858000"/>
            <a:chOff x="0" y="0"/>
            <a:chExt cx="12192000" cy="6858000"/>
          </a:xfrm>
        </p:grpSpPr>
        <p:sp>
          <p:nvSpPr>
            <p:cNvPr id="14" name="Rectangle 13">
              <a:extLst>
                <a:ext uri="{FF2B5EF4-FFF2-40B4-BE49-F238E27FC236}">
                  <a16:creationId xmlns:a16="http://schemas.microsoft.com/office/drawing/2014/main" id="{D67D08A8-0351-4A38-A694-4A1FEEFB7B79}"/>
                </a:ext>
              </a:extLst>
            </p:cNvPr>
            <p:cNvSpPr/>
            <p:nvPr/>
          </p:nvSpPr>
          <p:spPr>
            <a:xfrm>
              <a:off x="0" y="0"/>
              <a:ext cx="12192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128635F-3C79-4DC9-A02C-4CCE0C5F614A}"/>
                </a:ext>
              </a:extLst>
            </p:cNvPr>
            <p:cNvPicPr>
              <a:picLocks noChangeAspect="1"/>
            </p:cNvPicPr>
            <p:nvPr/>
          </p:nvPicPr>
          <p:blipFill>
            <a:blip r:embed="rId5"/>
            <a:stretch>
              <a:fillRect/>
            </a:stretch>
          </p:blipFill>
          <p:spPr>
            <a:xfrm>
              <a:off x="7949642" y="3273752"/>
              <a:ext cx="3533775" cy="3400425"/>
            </a:xfrm>
            <a:prstGeom prst="rect">
              <a:avLst/>
            </a:prstGeom>
            <a:ln>
              <a:solidFill>
                <a:schemeClr val="tx1"/>
              </a:solidFill>
            </a:ln>
          </p:spPr>
        </p:pic>
      </p:grpSp>
      <p:grpSp>
        <p:nvGrpSpPr>
          <p:cNvPr id="12" name="Group 11">
            <a:extLst>
              <a:ext uri="{FF2B5EF4-FFF2-40B4-BE49-F238E27FC236}">
                <a16:creationId xmlns:a16="http://schemas.microsoft.com/office/drawing/2014/main" id="{189D26DD-6220-47A2-B3B2-A165EB9C5DE8}"/>
              </a:ext>
            </a:extLst>
          </p:cNvPr>
          <p:cNvGrpSpPr/>
          <p:nvPr/>
        </p:nvGrpSpPr>
        <p:grpSpPr>
          <a:xfrm>
            <a:off x="2920628" y="963272"/>
            <a:ext cx="5435656" cy="3281423"/>
            <a:chOff x="3217806" y="933389"/>
            <a:chExt cx="5435656" cy="3281423"/>
          </a:xfrm>
        </p:grpSpPr>
        <p:sp>
          <p:nvSpPr>
            <p:cNvPr id="11" name="Arrow: Right 10">
              <a:extLst>
                <a:ext uri="{FF2B5EF4-FFF2-40B4-BE49-F238E27FC236}">
                  <a16:creationId xmlns:a16="http://schemas.microsoft.com/office/drawing/2014/main" id="{252F5E25-87D0-497D-B8A1-FB787BFB6C5A}"/>
                </a:ext>
              </a:extLst>
            </p:cNvPr>
            <p:cNvSpPr/>
            <p:nvPr/>
          </p:nvSpPr>
          <p:spPr>
            <a:xfrm rot="13581246">
              <a:off x="3115489" y="1417548"/>
              <a:ext cx="1628718" cy="66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A89C72-D262-47ED-BF95-DB7E8017C743}"/>
                </a:ext>
              </a:extLst>
            </p:cNvPr>
            <p:cNvPicPr>
              <a:picLocks noChangeAspect="1"/>
            </p:cNvPicPr>
            <p:nvPr/>
          </p:nvPicPr>
          <p:blipFill>
            <a:blip r:embed="rId6"/>
            <a:stretch>
              <a:fillRect/>
            </a:stretch>
          </p:blipFill>
          <p:spPr>
            <a:xfrm>
              <a:off x="3217806" y="2078037"/>
              <a:ext cx="5435656" cy="2136775"/>
            </a:xfrm>
            <a:prstGeom prst="rect">
              <a:avLst/>
            </a:prstGeom>
            <a:ln w="130175">
              <a:solidFill>
                <a:srgbClr val="FF0000"/>
              </a:solidFill>
            </a:ln>
          </p:spPr>
        </p:pic>
      </p:grpSp>
    </p:spTree>
    <p:extLst>
      <p:ext uri="{BB962C8B-B14F-4D97-AF65-F5344CB8AC3E}">
        <p14:creationId xmlns:p14="http://schemas.microsoft.com/office/powerpoint/2010/main" val="329568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3459916"/>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23157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690639"/>
          </a:xfrm>
        </p:spPr>
        <p:txBody>
          <a:bodyPr>
            <a:normAutofit fontScale="90000"/>
          </a:bodyPr>
          <a:lstStyle/>
          <a:p>
            <a:r>
              <a:rPr lang="en-US" dirty="0"/>
              <a:t>Paging: The Good and the Bad</a:t>
            </a:r>
          </a:p>
        </p:txBody>
      </p:sp>
      <p:sp>
        <p:nvSpPr>
          <p:cNvPr id="3" name="Content Placeholder 2"/>
          <p:cNvSpPr>
            <a:spLocks noGrp="1"/>
          </p:cNvSpPr>
          <p:nvPr>
            <p:ph idx="1"/>
          </p:nvPr>
        </p:nvSpPr>
        <p:spPr>
          <a:xfrm>
            <a:off x="531341" y="609600"/>
            <a:ext cx="11442356" cy="1676400"/>
          </a:xfrm>
        </p:spPr>
        <p:txBody>
          <a:bodyPr>
            <a:normAutofit fontScale="92500" lnSpcReduction="10000"/>
          </a:bodyPr>
          <a:lstStyle/>
          <a:p>
            <a:r>
              <a:rPr lang="en-US" sz="3000" dirty="0"/>
              <a:t>Good: A virtual address space can be bigger/smaller than physical memory</a:t>
            </a:r>
          </a:p>
          <a:p>
            <a:r>
              <a:rPr lang="en-US" sz="3000" dirty="0"/>
              <a:t>Bad: Each virtual memory access now requires five physical memory accesses</a:t>
            </a:r>
          </a:p>
        </p:txBody>
      </p:sp>
      <p:pic>
        <p:nvPicPr>
          <p:cNvPr id="5" name="Picture 4">
            <a:extLst>
              <a:ext uri="{FF2B5EF4-FFF2-40B4-BE49-F238E27FC236}">
                <a16:creationId xmlns:a16="http://schemas.microsoft.com/office/drawing/2014/main" id="{B054290E-1411-4D69-8BC3-79DA610D1FF3}"/>
              </a:ext>
            </a:extLst>
          </p:cNvPr>
          <p:cNvPicPr>
            <a:picLocks noChangeAspect="1"/>
          </p:cNvPicPr>
          <p:nvPr/>
        </p:nvPicPr>
        <p:blipFill>
          <a:blip r:embed="rId3"/>
          <a:stretch>
            <a:fillRect/>
          </a:stretch>
        </p:blipFill>
        <p:spPr>
          <a:xfrm>
            <a:off x="38002" y="2161311"/>
            <a:ext cx="7265936" cy="4087089"/>
          </a:xfrm>
          <a:prstGeom prst="rect">
            <a:avLst/>
          </a:prstGeom>
        </p:spPr>
      </p:pic>
      <p:sp>
        <p:nvSpPr>
          <p:cNvPr id="139" name="TextBox 138"/>
          <p:cNvSpPr txBox="1"/>
          <p:nvPr/>
        </p:nvSpPr>
        <p:spPr>
          <a:xfrm>
            <a:off x="6885172" y="2080271"/>
            <a:ext cx="5182076" cy="523220"/>
          </a:xfrm>
          <a:prstGeom prst="rect">
            <a:avLst/>
          </a:prstGeom>
          <a:noFill/>
        </p:spPr>
        <p:txBody>
          <a:bodyPr wrap="square" rtlCol="0">
            <a:spAutoFit/>
          </a:bodyPr>
          <a:lstStyle/>
          <a:p>
            <a:pPr algn="ctr"/>
            <a:r>
              <a:rPr lang="en-US" sz="2800" u="sng" dirty="0"/>
              <a:t>x86-64 physical memory accesses</a:t>
            </a:r>
          </a:p>
        </p:txBody>
      </p:sp>
      <p:sp>
        <p:nvSpPr>
          <p:cNvPr id="138" name="Content Placeholder 2"/>
          <p:cNvSpPr txBox="1">
            <a:spLocks/>
          </p:cNvSpPr>
          <p:nvPr/>
        </p:nvSpPr>
        <p:spPr bwMode="auto">
          <a:xfrm>
            <a:off x="6995984" y="2488568"/>
            <a:ext cx="5182076" cy="3899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457200" indent="-457200">
              <a:buFont typeface="+mj-lt"/>
              <a:buAutoNum type="arabicPeriod"/>
            </a:pPr>
            <a:r>
              <a:rPr lang="en-US" kern="0" dirty="0"/>
              <a:t>Load entry from page map level 4</a:t>
            </a:r>
          </a:p>
          <a:p>
            <a:pPr marL="457200" indent="-457200">
              <a:buFont typeface="+mj-lt"/>
              <a:buAutoNum type="arabicPeriod"/>
            </a:pPr>
            <a:r>
              <a:rPr lang="en-US" kern="0" dirty="0"/>
              <a:t>Load entry from page directory pointer</a:t>
            </a:r>
          </a:p>
          <a:p>
            <a:pPr marL="457200" indent="-457200">
              <a:buFont typeface="+mj-lt"/>
              <a:buAutoNum type="arabicPeriod"/>
            </a:pPr>
            <a:r>
              <a:rPr lang="en-US" kern="0" dirty="0"/>
              <a:t>Load entry from page directory</a:t>
            </a:r>
          </a:p>
          <a:p>
            <a:pPr marL="457200" indent="-457200">
              <a:buFont typeface="+mj-lt"/>
              <a:buAutoNum type="arabicPeriod"/>
            </a:pPr>
            <a:r>
              <a:rPr lang="en-US" kern="0" dirty="0"/>
              <a:t>Load entry from page table </a:t>
            </a:r>
          </a:p>
          <a:p>
            <a:pPr marL="457200" indent="-457200">
              <a:buFont typeface="+mj-lt"/>
              <a:buAutoNum type="arabicPeriod"/>
            </a:pPr>
            <a:r>
              <a:rPr lang="en-US" kern="0" dirty="0"/>
              <a:t>Generate the “real” memory access</a:t>
            </a:r>
          </a:p>
        </p:txBody>
      </p:sp>
    </p:spTree>
    <p:extLst>
      <p:ext uri="{BB962C8B-B14F-4D97-AF65-F5344CB8AC3E}">
        <p14:creationId xmlns:p14="http://schemas.microsoft.com/office/powerpoint/2010/main" val="25216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3" name="Content Placeholder 2"/>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a PTE!</a:t>
            </a:r>
          </a:p>
          <a:p>
            <a:pPr lvl="1"/>
            <a:r>
              <a:rPr lang="en-US" sz="2800" dirty="0"/>
              <a:t>If virtual address misses in TLB, we must walk the page table to fetch a PTE</a:t>
            </a:r>
          </a:p>
        </p:txBody>
      </p:sp>
      <p:pic>
        <p:nvPicPr>
          <p:cNvPr id="15" name="Picture 14"/>
          <p:cNvPicPr>
            <a:picLocks noChangeAspect="1"/>
          </p:cNvPicPr>
          <p:nvPr/>
        </p:nvPicPr>
        <p:blipFill>
          <a:blip r:embed="rId3"/>
          <a:stretch>
            <a:fillRect/>
          </a:stretch>
        </p:blipFill>
        <p:spPr>
          <a:xfrm>
            <a:off x="4087799" y="3247776"/>
            <a:ext cx="779585" cy="779585"/>
          </a:xfrm>
          <a:prstGeom prst="rect">
            <a:avLst/>
          </a:prstGeom>
        </p:spPr>
      </p:pic>
      <p:sp>
        <p:nvSpPr>
          <p:cNvPr id="16" name="Rectangle 15"/>
          <p:cNvSpPr/>
          <p:nvPr/>
        </p:nvSpPr>
        <p:spPr bwMode="auto">
          <a:xfrm>
            <a:off x="451129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7" name="Rectangle 16"/>
          <p:cNvSpPr/>
          <p:nvPr/>
        </p:nvSpPr>
        <p:spPr bwMode="auto">
          <a:xfrm>
            <a:off x="304130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8" name="Rectangle 17"/>
          <p:cNvSpPr/>
          <p:nvPr/>
        </p:nvSpPr>
        <p:spPr bwMode="auto">
          <a:xfrm>
            <a:off x="304130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9" name="Rectangle 8"/>
          <p:cNvSpPr/>
          <p:nvPr/>
        </p:nvSpPr>
        <p:spPr bwMode="auto">
          <a:xfrm>
            <a:off x="304130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p:cNvPicPr>
            <a:picLocks noChangeAspect="1"/>
          </p:cNvPicPr>
          <p:nvPr/>
        </p:nvPicPr>
        <p:blipFill>
          <a:blip r:embed="rId3"/>
          <a:stretch>
            <a:fillRect/>
          </a:stretch>
        </p:blipFill>
        <p:spPr>
          <a:xfrm>
            <a:off x="7059178" y="3247776"/>
            <a:ext cx="779585" cy="779585"/>
          </a:xfrm>
          <a:prstGeom prst="rect">
            <a:avLst/>
          </a:prstGeom>
        </p:spPr>
      </p:pic>
      <p:sp>
        <p:nvSpPr>
          <p:cNvPr id="12" name="Rectangle 11"/>
          <p:cNvSpPr/>
          <p:nvPr/>
        </p:nvSpPr>
        <p:spPr bwMode="auto">
          <a:xfrm>
            <a:off x="748267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p:cNvSpPr/>
          <p:nvPr/>
        </p:nvSpPr>
        <p:spPr bwMode="auto">
          <a:xfrm>
            <a:off x="601268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p:cNvSpPr/>
          <p:nvPr/>
        </p:nvSpPr>
        <p:spPr bwMode="auto">
          <a:xfrm>
            <a:off x="601268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9" name="Group 18"/>
          <p:cNvGrpSpPr/>
          <p:nvPr/>
        </p:nvGrpSpPr>
        <p:grpSpPr>
          <a:xfrm rot="5400000">
            <a:off x="5751513" y="1998136"/>
            <a:ext cx="685800" cy="8842373"/>
            <a:chOff x="7696200" y="1676400"/>
            <a:chExt cx="685800" cy="4305298"/>
          </a:xfrm>
        </p:grpSpPr>
        <p:sp>
          <p:nvSpPr>
            <p:cNvPr id="20" name="Rounded Rectangle 19"/>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7585558" y="3728537"/>
              <a:ext cx="826477" cy="369332"/>
            </a:xfrm>
            <a:prstGeom prst="rect">
              <a:avLst/>
            </a:prstGeom>
            <a:noFill/>
          </p:spPr>
          <p:txBody>
            <a:bodyPr wrap="square" rtlCol="0">
              <a:spAutoFit/>
            </a:bodyPr>
            <a:lstStyle/>
            <a:p>
              <a:pPr algn="ctr"/>
              <a:r>
                <a:rPr lang="en-US" dirty="0"/>
                <a:t>RAM</a:t>
              </a:r>
            </a:p>
          </p:txBody>
        </p:sp>
      </p:grpSp>
      <p:sp>
        <p:nvSpPr>
          <p:cNvPr id="22" name="Rectangle 21"/>
          <p:cNvSpPr/>
          <p:nvPr/>
        </p:nvSpPr>
        <p:spPr bwMode="auto">
          <a:xfrm>
            <a:off x="3810004" y="4144049"/>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sp>
        <p:nvSpPr>
          <p:cNvPr id="23" name="Rectangle 22"/>
          <p:cNvSpPr/>
          <p:nvPr/>
        </p:nvSpPr>
        <p:spPr bwMode="auto">
          <a:xfrm>
            <a:off x="6781383" y="4132030"/>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grpSp>
        <p:nvGrpSpPr>
          <p:cNvPr id="31" name="Group 30"/>
          <p:cNvGrpSpPr/>
          <p:nvPr/>
        </p:nvGrpSpPr>
        <p:grpSpPr>
          <a:xfrm>
            <a:off x="8229601" y="3098745"/>
            <a:ext cx="3631626" cy="1569660"/>
            <a:chOff x="6705601" y="2517969"/>
            <a:chExt cx="3631626" cy="1569660"/>
          </a:xfrm>
        </p:grpSpPr>
        <p:sp>
          <p:nvSpPr>
            <p:cNvPr id="25" name="Left Brace 24"/>
            <p:cNvSpPr/>
            <p:nvPr/>
          </p:nvSpPr>
          <p:spPr bwMode="auto">
            <a:xfrm>
              <a:off x="7365847" y="2517970"/>
              <a:ext cx="427147" cy="1559818"/>
            </a:xfrm>
            <a:prstGeom prst="leftBrace">
              <a:avLst>
                <a:gd name="adj1" fmla="val 8333"/>
                <a:gd name="adj2" fmla="val 4522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6" name="TextBox 25"/>
            <p:cNvSpPr txBox="1"/>
            <p:nvPr/>
          </p:nvSpPr>
          <p:spPr>
            <a:xfrm>
              <a:off x="7573715" y="2517969"/>
              <a:ext cx="2763512" cy="1569660"/>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Key/value store: key is high bits of </a:t>
              </a:r>
              <a:r>
                <a:rPr lang="en-US" sz="2400" dirty="0" err="1">
                  <a:latin typeface="Segoe UI Light" panose="020B0502040204020203" pitchFamily="34" charset="0"/>
                  <a:cs typeface="Segoe UI Light" panose="020B0502040204020203" pitchFamily="34" charset="0"/>
                </a:rPr>
                <a:t>virt</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addr</a:t>
              </a:r>
              <a:r>
                <a:rPr lang="en-US" sz="2400" dirty="0">
                  <a:latin typeface="Segoe UI Light" panose="020B0502040204020203" pitchFamily="34" charset="0"/>
                  <a:cs typeface="Segoe UI Light" panose="020B0502040204020203" pitchFamily="34" charset="0"/>
                </a:rPr>
                <a:t>, value is </a:t>
              </a:r>
              <a:r>
                <a:rPr lang="en-US" sz="2400" dirty="0" err="1">
                  <a:latin typeface="Segoe UI Light" panose="020B0502040204020203" pitchFamily="34" charset="0"/>
                  <a:cs typeface="Segoe UI Light" panose="020B0502040204020203" pitchFamily="34" charset="0"/>
                </a:rPr>
                <a:t>phys</a:t>
              </a:r>
              <a:r>
                <a:rPr lang="en-US" sz="2400" dirty="0">
                  <a:latin typeface="Segoe UI Light" panose="020B0502040204020203" pitchFamily="34" charset="0"/>
                  <a:cs typeface="Segoe UI Light" panose="020B0502040204020203" pitchFamily="34" charset="0"/>
                </a:rPr>
                <a:t> frame number</a:t>
              </a:r>
            </a:p>
          </p:txBody>
        </p:sp>
        <p:cxnSp>
          <p:nvCxnSpPr>
            <p:cNvPr id="28" name="Straight Connector 27"/>
            <p:cNvCxnSpPr>
              <a:cxnSpLocks/>
              <a:stCxn id="25" idx="1"/>
            </p:cNvCxnSpPr>
            <p:nvPr/>
          </p:nvCxnSpPr>
          <p:spPr bwMode="auto">
            <a:xfrm flipH="1">
              <a:off x="6705601" y="3223382"/>
              <a:ext cx="660246" cy="5866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0482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8" name="Content Placeholder 2">
            <a:extLst>
              <a:ext uri="{FF2B5EF4-FFF2-40B4-BE49-F238E27FC236}">
                <a16:creationId xmlns:a16="http://schemas.microsoft.com/office/drawing/2014/main" id="{AA730F2D-2251-46A2-9C2A-DF3A0D8038FE}"/>
              </a:ext>
            </a:extLst>
          </p:cNvPr>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a PTE!</a:t>
            </a:r>
          </a:p>
          <a:p>
            <a:pPr lvl="1"/>
            <a:r>
              <a:rPr lang="en-US" sz="2800" dirty="0"/>
              <a:t>If virtual address misses in TLB, we must walk the page table to fetch a PTE</a:t>
            </a:r>
          </a:p>
        </p:txBody>
      </p:sp>
      <p:sp>
        <p:nvSpPr>
          <p:cNvPr id="9" name="Content Placeholder 2">
            <a:extLst>
              <a:ext uri="{FF2B5EF4-FFF2-40B4-BE49-F238E27FC236}">
                <a16:creationId xmlns:a16="http://schemas.microsoft.com/office/drawing/2014/main" id="{B4676EBB-9DFD-40B1-A4C4-0DE10AA4CC3D}"/>
              </a:ext>
            </a:extLst>
          </p:cNvPr>
          <p:cNvSpPr txBox="1">
            <a:spLocks/>
          </p:cNvSpPr>
          <p:nvPr/>
        </p:nvSpPr>
        <p:spPr>
          <a:xfrm>
            <a:off x="739345" y="3176404"/>
            <a:ext cx="10713309" cy="360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TLBs are effective because programs exhibit locality</a:t>
            </a:r>
          </a:p>
          <a:p>
            <a:pPr lvl="1"/>
            <a:r>
              <a:rPr lang="en-US" sz="2800" dirty="0"/>
              <a:t>Temporal locality</a:t>
            </a:r>
          </a:p>
          <a:p>
            <a:pPr lvl="2"/>
            <a:r>
              <a:rPr lang="en-US" sz="2400" dirty="0"/>
              <a:t>When a process accesses virtual address </a:t>
            </a:r>
            <a:r>
              <a:rPr lang="en-US" sz="2400" dirty="0">
                <a:latin typeface="Consolas" panose="020B0609020204030204" pitchFamily="49" charset="0"/>
              </a:rPr>
              <a:t>x</a:t>
            </a:r>
            <a:r>
              <a:rPr lang="en-US" sz="2400" dirty="0"/>
              <a:t>, it will likely access </a:t>
            </a:r>
            <a:r>
              <a:rPr lang="en-US" sz="2400" dirty="0">
                <a:latin typeface="Consolas" panose="020B0609020204030204" pitchFamily="49" charset="0"/>
              </a:rPr>
              <a:t>x</a:t>
            </a:r>
            <a:r>
              <a:rPr lang="en-US" sz="2400" dirty="0"/>
              <a:t> again in the future</a:t>
            </a:r>
          </a:p>
          <a:p>
            <a:pPr lvl="2"/>
            <a:r>
              <a:rPr lang="en-US" sz="2400" dirty="0"/>
              <a:t>Ex: a function’s local variable that lives on the stack</a:t>
            </a:r>
          </a:p>
          <a:p>
            <a:pPr lvl="1"/>
            <a:r>
              <a:rPr lang="en-US" sz="2800" dirty="0"/>
              <a:t>Spatial locality</a:t>
            </a:r>
          </a:p>
          <a:p>
            <a:pPr lvl="2"/>
            <a:r>
              <a:rPr lang="en-US" sz="2400" dirty="0"/>
              <a:t>When the process accesses something at memory location </a:t>
            </a:r>
            <a:r>
              <a:rPr lang="en-US" sz="2400" dirty="0">
                <a:latin typeface="Consolas" panose="020B0609020204030204" pitchFamily="49" charset="0"/>
              </a:rPr>
              <a:t>x</a:t>
            </a:r>
            <a:r>
              <a:rPr lang="en-US" sz="2400" dirty="0"/>
              <a:t>, the process will likely access other memory locations close to </a:t>
            </a:r>
            <a:r>
              <a:rPr lang="en-US" sz="2400" dirty="0">
                <a:latin typeface="Consolas" panose="020B0609020204030204" pitchFamily="49" charset="0"/>
              </a:rPr>
              <a:t>x</a:t>
            </a:r>
          </a:p>
          <a:p>
            <a:pPr lvl="2"/>
            <a:r>
              <a:rPr lang="en-US" sz="2400" dirty="0"/>
              <a:t>Ex: reading elements from an array on the heap</a:t>
            </a:r>
          </a:p>
        </p:txBody>
      </p:sp>
    </p:spTree>
    <p:extLst>
      <p:ext uri="{BB962C8B-B14F-4D97-AF65-F5344CB8AC3E}">
        <p14:creationId xmlns:p14="http://schemas.microsoft.com/office/powerpoint/2010/main" val="21784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1234"/>
            <a:ext cx="10968990" cy="2026286"/>
          </a:xfrm>
        </p:spPr>
        <p:txBody>
          <a:bodyPr>
            <a:normAutofit/>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executing code generates</a:t>
            </a:r>
          </a:p>
          <a:p>
            <a:pPr lvl="1"/>
            <a:r>
              <a:rPr lang="en-US" sz="2800" dirty="0"/>
              <a:t>Physical addresses are what a processor presents to the actual RAM</a:t>
            </a:r>
          </a:p>
          <a:p>
            <a:endParaRPr lang="en-US" sz="3200" dirty="0"/>
          </a:p>
        </p:txBody>
      </p:sp>
      <p:sp>
        <p:nvSpPr>
          <p:cNvPr id="4" name="Rectangle 3"/>
          <p:cNvSpPr/>
          <p:nvPr/>
        </p:nvSpPr>
        <p:spPr>
          <a:xfrm>
            <a:off x="476249" y="3118038"/>
            <a:ext cx="6092391" cy="2062103"/>
          </a:xfrm>
          <a:prstGeom prst="rect">
            <a:avLst/>
          </a:prstGeom>
        </p:spPr>
        <p:txBody>
          <a:bodyPr wrap="square">
            <a:spAutoFit/>
          </a:bodyPr>
          <a:lstStyle/>
          <a:p>
            <a:r>
              <a:rPr lang="en-US" sz="3200" dirty="0">
                <a:latin typeface="Consolas" panose="020B0609020204030204" pitchFamily="49" charset="0"/>
              </a:rPr>
              <a:t>//Code in address space</a:t>
            </a:r>
          </a:p>
          <a:p>
            <a:r>
              <a:rPr lang="en-US" sz="3200" dirty="0" err="1">
                <a:latin typeface="Consolas" panose="020B0609020204030204" pitchFamily="49" charset="0"/>
              </a:rPr>
              <a:t>subq</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err="1">
                <a:latin typeface="Consolas" panose="020B0609020204030204" pitchFamily="49" charset="0"/>
              </a:rPr>
              <a:t>addq</a:t>
            </a:r>
            <a:r>
              <a:rPr lang="en-US" sz="3200" dirty="0">
                <a:latin typeface="Consolas" panose="020B0609020204030204" pitchFamily="49" charset="0"/>
              </a:rPr>
              <a:t> %</a:t>
            </a:r>
            <a:r>
              <a:rPr lang="en-US" sz="3200" dirty="0" err="1">
                <a:latin typeface="Consolas" panose="020B0609020204030204" pitchFamily="49" charset="0"/>
              </a:rPr>
              <a:t>rcx</a:t>
            </a:r>
            <a:r>
              <a:rPr lang="en-US" sz="3200" dirty="0">
                <a:latin typeface="Consolas" panose="020B0609020204030204" pitchFamily="49" charset="0"/>
              </a:rPr>
              <a:t>, %</a:t>
            </a:r>
            <a:r>
              <a:rPr lang="en-US" sz="3200" dirty="0" err="1">
                <a:latin typeface="Consolas" panose="020B0609020204030204" pitchFamily="49" charset="0"/>
              </a:rPr>
              <a:t>rdx</a:t>
            </a:r>
            <a:endParaRPr lang="en-US" sz="3200" dirty="0">
              <a:latin typeface="Consolas" panose="020B0609020204030204" pitchFamily="49" charset="0"/>
            </a:endParaRPr>
          </a:p>
          <a:p>
            <a:r>
              <a:rPr lang="en-US" sz="3200" dirty="0" err="1">
                <a:latin typeface="Consolas" panose="020B0609020204030204" pitchFamily="49" charset="0"/>
              </a:rPr>
              <a:t>movq</a:t>
            </a:r>
            <a:r>
              <a:rPr lang="en-US" sz="3200" dirty="0">
                <a:latin typeface="Consolas" panose="020B0609020204030204" pitchFamily="49" charset="0"/>
              </a:rPr>
              <a:t> 8(%r12), %r13</a:t>
            </a:r>
          </a:p>
        </p:txBody>
      </p:sp>
      <p:grpSp>
        <p:nvGrpSpPr>
          <p:cNvPr id="7" name="Group 6"/>
          <p:cNvGrpSpPr/>
          <p:nvPr/>
        </p:nvGrpSpPr>
        <p:grpSpPr>
          <a:xfrm>
            <a:off x="5433060" y="3920490"/>
            <a:ext cx="1760220" cy="2080260"/>
            <a:chOff x="5215890" y="3246120"/>
            <a:chExt cx="1760220" cy="2080260"/>
          </a:xfrm>
        </p:grpSpPr>
        <p:sp>
          <p:nvSpPr>
            <p:cNvPr id="5" name="Flowchart: Summing Junction 4"/>
            <p:cNvSpPr>
              <a:spLocks noChangeAspect="1"/>
            </p:cNvSpPr>
            <p:nvPr/>
          </p:nvSpPr>
          <p:spPr bwMode="auto">
            <a:xfrm>
              <a:off x="5303500" y="3740530"/>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6" name="TextBox 5"/>
            <p:cNvSpPr txBox="1"/>
            <p:nvPr/>
          </p:nvSpPr>
          <p:spPr>
            <a:xfrm>
              <a:off x="5215890" y="3246120"/>
              <a:ext cx="176022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grpSp>
        <p:nvGrpSpPr>
          <p:cNvPr id="8" name="Group 7"/>
          <p:cNvGrpSpPr/>
          <p:nvPr/>
        </p:nvGrpSpPr>
        <p:grpSpPr>
          <a:xfrm>
            <a:off x="9814560" y="3015391"/>
            <a:ext cx="2164080" cy="939388"/>
            <a:chOff x="8907780" y="2148275"/>
            <a:chExt cx="2164080" cy="939388"/>
          </a:xfrm>
        </p:grpSpPr>
        <p:sp>
          <p:nvSpPr>
            <p:cNvPr id="9" name="TextBox 8"/>
            <p:cNvSpPr txBox="1"/>
            <p:nvPr/>
          </p:nvSpPr>
          <p:spPr>
            <a:xfrm>
              <a:off x="8942070" y="2148275"/>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a:t>
              </a:r>
            </a:p>
          </p:txBody>
        </p:sp>
        <p:sp>
          <p:nvSpPr>
            <p:cNvPr id="10" name="TextBox 9"/>
            <p:cNvSpPr txBox="1"/>
            <p:nvPr/>
          </p:nvSpPr>
          <p:spPr>
            <a:xfrm>
              <a:off x="8907780" y="2502888"/>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RAM</a:t>
              </a:r>
            </a:p>
          </p:txBody>
        </p:sp>
      </p:grpSp>
      <p:sp>
        <p:nvSpPr>
          <p:cNvPr id="11" name="Rectangle 10"/>
          <p:cNvSpPr/>
          <p:nvPr/>
        </p:nvSpPr>
        <p:spPr>
          <a:xfrm>
            <a:off x="10096500" y="3913373"/>
            <a:ext cx="1600200" cy="2770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a:off x="2714090" y="5584341"/>
            <a:ext cx="288653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706873" y="5235918"/>
            <a:ext cx="0" cy="355637"/>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662255" y="5236135"/>
            <a:ext cx="1581979"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662255"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3238387"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7767962" y="4574177"/>
            <a:ext cx="231903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767710" y="4572934"/>
            <a:ext cx="0" cy="100838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00908" y="5581315"/>
            <a:ext cx="768483"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83122" y="5590907"/>
            <a:ext cx="4037610" cy="1384995"/>
          </a:xfrm>
          <a:prstGeom prst="rect">
            <a:avLst/>
          </a:prstGeom>
        </p:spPr>
        <p:txBody>
          <a:bodyPr wrap="square">
            <a:spAutoFit/>
          </a:bodyPr>
          <a:lstStyle/>
          <a:p>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endParaRPr lang="en-US" sz="2800" dirty="0">
              <a:latin typeface="Consolas" panose="020B0609020204030204" pitchFamily="49" charset="0"/>
            </a:endParaRPr>
          </a:p>
        </p:txBody>
      </p:sp>
      <p:sp>
        <p:nvSpPr>
          <p:cNvPr id="27" name="Rectangle 26"/>
          <p:cNvSpPr/>
          <p:nvPr/>
        </p:nvSpPr>
        <p:spPr>
          <a:xfrm>
            <a:off x="7780924" y="3662391"/>
            <a:ext cx="2328958" cy="954107"/>
          </a:xfrm>
          <a:prstGeom prst="rect">
            <a:avLst/>
          </a:prstGeom>
        </p:spPr>
        <p:txBody>
          <a:bodyPr wrap="square">
            <a:spAutoFit/>
          </a:bodyPr>
          <a:lstStyle/>
          <a:p>
            <a:r>
              <a:rPr lang="en-US" sz="2800" dirty="0">
                <a:latin typeface="Consolas" panose="020B0609020204030204" pitchFamily="49" charset="0"/>
              </a:rPr>
              <a:t>PhysAddr:     </a:t>
            </a:r>
            <a:r>
              <a:rPr lang="en-US" sz="2800" dirty="0">
                <a:latin typeface="Roboto" panose="02000000000000000000" pitchFamily="2" charset="0"/>
                <a:ea typeface="Roboto" panose="02000000000000000000" pitchFamily="2" charset="0"/>
                <a:cs typeface="Roboto" panose="02000000000000000000" pitchFamily="2" charset="0"/>
              </a:rPr>
              <a:t>0xd089’5cb0</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spTree>
    <p:extLst>
      <p:ext uri="{BB962C8B-B14F-4D97-AF65-F5344CB8AC3E}">
        <p14:creationId xmlns:p14="http://schemas.microsoft.com/office/powerpoint/2010/main" val="241378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sp>
        <p:nvSpPr>
          <p:cNvPr id="9" name="TextBox 8"/>
          <p:cNvSpPr txBox="1"/>
          <p:nvPr/>
        </p:nvSpPr>
        <p:spPr>
          <a:xfrm>
            <a:off x="4769800" y="1439920"/>
            <a:ext cx="2657656" cy="369332"/>
          </a:xfrm>
          <a:prstGeom prst="rect">
            <a:avLst/>
          </a:prstGeom>
          <a:noFill/>
          <a:ln>
            <a:solidFill>
              <a:schemeClr val="tx1"/>
            </a:solidFill>
          </a:ln>
        </p:spPr>
        <p:txBody>
          <a:bodyPr wrap="square" rtlCol="0">
            <a:spAutoFit/>
          </a:bodyPr>
          <a:lstStyle/>
          <a:p>
            <a:pPr algn="ctr"/>
            <a:r>
              <a:rPr lang="en-US" dirty="0"/>
              <a:t>TLB lookup</a:t>
            </a:r>
          </a:p>
        </p:txBody>
      </p:sp>
      <p:sp>
        <p:nvSpPr>
          <p:cNvPr id="10" name="TextBox 9"/>
          <p:cNvSpPr txBox="1"/>
          <p:nvPr/>
        </p:nvSpPr>
        <p:spPr>
          <a:xfrm>
            <a:off x="2629506" y="2966094"/>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sp>
        <p:nvSpPr>
          <p:cNvPr id="11" name="TextBox 10"/>
          <p:cNvSpPr txBox="1"/>
          <p:nvPr/>
        </p:nvSpPr>
        <p:spPr>
          <a:xfrm>
            <a:off x="7475464" y="2969334"/>
            <a:ext cx="2032329" cy="646331"/>
          </a:xfrm>
          <a:prstGeom prst="rect">
            <a:avLst/>
          </a:prstGeom>
          <a:noFill/>
          <a:ln>
            <a:solidFill>
              <a:schemeClr val="tx1"/>
            </a:solidFill>
          </a:ln>
        </p:spPr>
        <p:txBody>
          <a:bodyPr wrap="square" rtlCol="0">
            <a:spAutoFit/>
          </a:bodyPr>
          <a:lstStyle/>
          <a:p>
            <a:pPr algn="ctr"/>
            <a:r>
              <a:rPr lang="en-US" dirty="0"/>
              <a:t>Check protection bits</a:t>
            </a:r>
          </a:p>
        </p:txBody>
      </p:sp>
      <p:sp>
        <p:nvSpPr>
          <p:cNvPr id="12" name="TextBox 11"/>
          <p:cNvSpPr txBox="1"/>
          <p:nvPr/>
        </p:nvSpPr>
        <p:spPr>
          <a:xfrm>
            <a:off x="1778658"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sp>
        <p:nvSpPr>
          <p:cNvPr id="15" name="TextBox 14"/>
          <p:cNvSpPr txBox="1"/>
          <p:nvPr/>
        </p:nvSpPr>
        <p:spPr>
          <a:xfrm>
            <a:off x="8815550" y="5542516"/>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sp>
        <p:nvSpPr>
          <p:cNvPr id="17" name="TextBox 16"/>
          <p:cNvSpPr txBox="1"/>
          <p:nvPr/>
        </p:nvSpPr>
        <p:spPr>
          <a:xfrm>
            <a:off x="4038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19" name="Straight Arrow Connector 18"/>
          <p:cNvCxnSpPr>
            <a:endCxn id="9" idx="0"/>
          </p:cNvCxnSpPr>
          <p:nvPr/>
        </p:nvCxnSpPr>
        <p:spPr bwMode="auto">
          <a:xfrm>
            <a:off x="6096000" y="910986"/>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3" name="Group 22"/>
          <p:cNvGrpSpPr/>
          <p:nvPr/>
        </p:nvGrpSpPr>
        <p:grpSpPr>
          <a:xfrm>
            <a:off x="5295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25" name="Group 24"/>
          <p:cNvGrpSpPr/>
          <p:nvPr/>
        </p:nvGrpSpPr>
        <p:grpSpPr>
          <a:xfrm>
            <a:off x="2438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6096000" y="1809252"/>
            <a:ext cx="2628" cy="4340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0" name="Group 29"/>
          <p:cNvGrpSpPr/>
          <p:nvPr/>
        </p:nvGrpSpPr>
        <p:grpSpPr>
          <a:xfrm>
            <a:off x="7517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8491629" y="3615665"/>
            <a:ext cx="2627" cy="5356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2" name="Straight Arrow Connector 31"/>
          <p:cNvCxnSpPr>
            <a:stCxn id="10" idx="2"/>
            <a:endCxn id="24" idx="0"/>
          </p:cNvCxnSpPr>
          <p:nvPr/>
        </p:nvCxnSpPr>
        <p:spPr bwMode="auto">
          <a:xfrm>
            <a:off x="3762654"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34" name="TextBox 33"/>
          <p:cNvSpPr txBox="1"/>
          <p:nvPr/>
        </p:nvSpPr>
        <p:spPr>
          <a:xfrm>
            <a:off x="6498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40" name="Straight Arrow Connector 39"/>
          <p:cNvCxnSpPr/>
          <p:nvPr/>
        </p:nvCxnSpPr>
        <p:spPr bwMode="auto">
          <a:xfrm>
            <a:off x="8491627" y="2707475"/>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6896101" y="2704235"/>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4" name="Straight Arrow Connector 43"/>
          <p:cNvCxnSpPr>
            <a:endCxn id="22" idx="1"/>
          </p:cNvCxnSpPr>
          <p:nvPr/>
        </p:nvCxnSpPr>
        <p:spPr bwMode="auto">
          <a:xfrm flipV="1">
            <a:off x="3733800" y="2707476"/>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3" name="Group 52"/>
          <p:cNvGrpSpPr/>
          <p:nvPr/>
        </p:nvGrpSpPr>
        <p:grpSpPr>
          <a:xfrm>
            <a:off x="9465514" y="4603804"/>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54" name="Group 53"/>
          <p:cNvGrpSpPr/>
          <p:nvPr/>
        </p:nvGrpSpPr>
        <p:grpSpPr>
          <a:xfrm flipH="1">
            <a:off x="7203871" y="4608949"/>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7" name="TextBox 56"/>
          <p:cNvSpPr txBox="1"/>
          <p:nvPr/>
        </p:nvSpPr>
        <p:spPr>
          <a:xfrm>
            <a:off x="7233141" y="2296912"/>
            <a:ext cx="726871" cy="369332"/>
          </a:xfrm>
          <a:prstGeom prst="rect">
            <a:avLst/>
          </a:prstGeom>
          <a:noFill/>
        </p:spPr>
        <p:txBody>
          <a:bodyPr wrap="square" rtlCol="0">
            <a:spAutoFit/>
          </a:bodyPr>
          <a:lstStyle/>
          <a:p>
            <a:pPr algn="ctr"/>
            <a:r>
              <a:rPr lang="en-US" dirty="0"/>
              <a:t>Yes</a:t>
            </a:r>
          </a:p>
        </p:txBody>
      </p:sp>
      <p:sp>
        <p:nvSpPr>
          <p:cNvPr id="58" name="TextBox 57"/>
          <p:cNvSpPr txBox="1"/>
          <p:nvPr/>
        </p:nvSpPr>
        <p:spPr>
          <a:xfrm>
            <a:off x="4246180" y="2301147"/>
            <a:ext cx="726871" cy="369332"/>
          </a:xfrm>
          <a:prstGeom prst="rect">
            <a:avLst/>
          </a:prstGeom>
          <a:noFill/>
        </p:spPr>
        <p:txBody>
          <a:bodyPr wrap="square" rtlCol="0">
            <a:spAutoFit/>
          </a:bodyPr>
          <a:lstStyle/>
          <a:p>
            <a:pPr algn="ctr"/>
            <a:r>
              <a:rPr lang="en-US" dirty="0"/>
              <a:t>No</a:t>
            </a:r>
          </a:p>
        </p:txBody>
      </p:sp>
      <p:sp>
        <p:nvSpPr>
          <p:cNvPr id="59" name="TextBox 58"/>
          <p:cNvSpPr txBox="1"/>
          <p:nvPr/>
        </p:nvSpPr>
        <p:spPr>
          <a:xfrm>
            <a:off x="9262033" y="4178756"/>
            <a:ext cx="726871" cy="369332"/>
          </a:xfrm>
          <a:prstGeom prst="rect">
            <a:avLst/>
          </a:prstGeom>
          <a:noFill/>
        </p:spPr>
        <p:txBody>
          <a:bodyPr wrap="square" rtlCol="0">
            <a:spAutoFit/>
          </a:bodyPr>
          <a:lstStyle/>
          <a:p>
            <a:pPr algn="ctr"/>
            <a:r>
              <a:rPr lang="en-US" dirty="0"/>
              <a:t>Yes</a:t>
            </a:r>
          </a:p>
        </p:txBody>
      </p:sp>
      <p:sp>
        <p:nvSpPr>
          <p:cNvPr id="60" name="TextBox 59"/>
          <p:cNvSpPr txBox="1"/>
          <p:nvPr/>
        </p:nvSpPr>
        <p:spPr>
          <a:xfrm>
            <a:off x="6997372" y="4183526"/>
            <a:ext cx="726871" cy="369332"/>
          </a:xfrm>
          <a:prstGeom prst="rect">
            <a:avLst/>
          </a:prstGeom>
          <a:noFill/>
        </p:spPr>
        <p:txBody>
          <a:bodyPr wrap="square" rtlCol="0">
            <a:spAutoFit/>
          </a:bodyPr>
          <a:lstStyle/>
          <a:p>
            <a:pPr algn="ctr"/>
            <a:r>
              <a:rPr lang="en-US" dirty="0"/>
              <a:t>No</a:t>
            </a:r>
          </a:p>
        </p:txBody>
      </p:sp>
      <p:grpSp>
        <p:nvGrpSpPr>
          <p:cNvPr id="66" name="Group 65"/>
          <p:cNvGrpSpPr/>
          <p:nvPr/>
        </p:nvGrpSpPr>
        <p:grpSpPr>
          <a:xfrm>
            <a:off x="5105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7" name="Group 66"/>
          <p:cNvGrpSpPr/>
          <p:nvPr/>
        </p:nvGrpSpPr>
        <p:grpSpPr>
          <a:xfrm flipH="1">
            <a:off x="1916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4985140" y="4463707"/>
            <a:ext cx="726871" cy="369332"/>
          </a:xfrm>
          <a:prstGeom prst="rect">
            <a:avLst/>
          </a:prstGeom>
          <a:noFill/>
        </p:spPr>
        <p:txBody>
          <a:bodyPr wrap="square" rtlCol="0">
            <a:spAutoFit/>
          </a:bodyPr>
          <a:lstStyle/>
          <a:p>
            <a:pPr algn="ctr"/>
            <a:r>
              <a:rPr lang="en-US" dirty="0"/>
              <a:t>No</a:t>
            </a:r>
          </a:p>
        </p:txBody>
      </p:sp>
      <p:sp>
        <p:nvSpPr>
          <p:cNvPr id="72" name="TextBox 71"/>
          <p:cNvSpPr txBox="1"/>
          <p:nvPr/>
        </p:nvSpPr>
        <p:spPr>
          <a:xfrm>
            <a:off x="1798264" y="4448440"/>
            <a:ext cx="726871" cy="369332"/>
          </a:xfrm>
          <a:prstGeom prst="rect">
            <a:avLst/>
          </a:prstGeom>
          <a:noFill/>
        </p:spPr>
        <p:txBody>
          <a:bodyPr wrap="square" rtlCol="0">
            <a:spAutoFit/>
          </a:bodyPr>
          <a:lstStyle/>
          <a:p>
            <a:pPr algn="ctr"/>
            <a:r>
              <a:rPr lang="en-US" dirty="0"/>
              <a:t>Yes</a:t>
            </a:r>
          </a:p>
        </p:txBody>
      </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111" name="Straight Arrow Connector 110"/>
          <p:cNvCxnSpPr/>
          <p:nvPr/>
        </p:nvCxnSpPr>
        <p:spPr bwMode="auto">
          <a:xfrm>
            <a:off x="3733800" y="2711671"/>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817070" y="533401"/>
            <a:ext cx="3179380" cy="1200329"/>
          </a:xfrm>
          <a:prstGeom prst="rect">
            <a:avLst/>
          </a:prstGeom>
          <a:solidFill>
            <a:schemeClr val="bg1">
              <a:lumMod val="95000"/>
            </a:schemeClr>
          </a:solidFill>
          <a:ln w="38100">
            <a:solidFill>
              <a:schemeClr val="tx1"/>
            </a:solidFill>
          </a:ln>
        </p:spPr>
        <p:txBody>
          <a:bodyPr wrap="square" rtlCol="0">
            <a:spAutoFit/>
          </a:bodyPr>
          <a:lstStyle/>
          <a:p>
            <a:r>
              <a:rPr lang="en-US" dirty="0"/>
              <a:t>Before raising page fault exception, HW sets %cr2 to faulting address, and pushes an error code onto stack</a:t>
            </a:r>
          </a:p>
        </p:txBody>
      </p:sp>
      <p:sp>
        <p:nvSpPr>
          <p:cNvPr id="116" name="Content Placeholder 2"/>
          <p:cNvSpPr>
            <a:spLocks noGrp="1"/>
          </p:cNvSpPr>
          <p:nvPr>
            <p:ph idx="1"/>
          </p:nvPr>
        </p:nvSpPr>
        <p:spPr>
          <a:xfrm>
            <a:off x="8161282" y="1670616"/>
            <a:ext cx="2582918" cy="967159"/>
          </a:xfrm>
          <a:solidFill>
            <a:schemeClr val="bg1">
              <a:lumMod val="95000"/>
            </a:schemeClr>
          </a:solidFill>
          <a:ln w="38100">
            <a:solidFill>
              <a:schemeClr val="tx1"/>
            </a:solidFill>
          </a:ln>
        </p:spPr>
        <p:txBody>
          <a:bodyPr>
            <a:normAutofit lnSpcReduction="10000"/>
          </a:bodyPr>
          <a:lstStyle/>
          <a:p>
            <a:pPr marL="0" indent="0">
              <a:buNone/>
            </a:pPr>
            <a:r>
              <a:rPr lang="en-US" sz="1400" dirty="0"/>
              <a:t>-Ex: User process tried to read a </a:t>
            </a:r>
            <a:r>
              <a:rPr lang="en-US" sz="1400" dirty="0" err="1">
                <a:solidFill>
                  <a:schemeClr val="bg1"/>
                </a:solidFill>
              </a:rPr>
              <a:t>n</a:t>
            </a:r>
            <a:r>
              <a:rPr lang="en-US" sz="1400" dirty="0" err="1"/>
              <a:t>non</a:t>
            </a:r>
            <a:r>
              <a:rPr lang="en-US" sz="1400" dirty="0"/>
              <a:t>-present page</a:t>
            </a:r>
          </a:p>
          <a:p>
            <a:pPr marL="0" indent="0">
              <a:buNone/>
            </a:pPr>
            <a:r>
              <a:rPr lang="en-US" sz="1400" dirty="0"/>
              <a:t>-Ex: User process tried to write </a:t>
            </a:r>
            <a:r>
              <a:rPr lang="en-US" sz="1400" dirty="0">
                <a:solidFill>
                  <a:schemeClr val="bg1"/>
                </a:solidFill>
              </a:rPr>
              <a:t>a</a:t>
            </a:r>
            <a:r>
              <a:rPr lang="en-US" sz="1400" dirty="0"/>
              <a:t>a present but read-only page</a:t>
            </a:r>
          </a:p>
        </p:txBody>
      </p:sp>
      <p:sp>
        <p:nvSpPr>
          <p:cNvPr id="119" name="Rectangle 118"/>
          <p:cNvSpPr/>
          <p:nvPr/>
        </p:nvSpPr>
        <p:spPr bwMode="auto">
          <a:xfrm>
            <a:off x="8129752" y="1635811"/>
            <a:ext cx="2603938" cy="76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1535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6">
                                            <p:bg/>
                                          </p:spTgt>
                                        </p:tgtEl>
                                        <p:attrNameLst>
                                          <p:attrName>style.visibility</p:attrName>
                                        </p:attrNameLst>
                                      </p:cBhvr>
                                      <p:to>
                                        <p:strVal val="visible"/>
                                      </p:to>
                                    </p:set>
                                    <p:animEffect transition="in" filter="fade">
                                      <p:cBhvr>
                                        <p:cTn id="9" dur="500"/>
                                        <p:tgtEl>
                                          <p:spTgt spid="116">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fade">
                                      <p:cBhvr>
                                        <p:cTn id="12" dur="500"/>
                                        <p:tgtEl>
                                          <p:spTgt spid="1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6">
                                            <p:txEl>
                                              <p:pRg st="1" end="1"/>
                                            </p:txEl>
                                          </p:spTgt>
                                        </p:tgtEl>
                                        <p:attrNameLst>
                                          <p:attrName>style.visibility</p:attrName>
                                        </p:attrNameLst>
                                      </p:cBhvr>
                                      <p:to>
                                        <p:strVal val="visible"/>
                                      </p:to>
                                    </p:set>
                                    <p:animEffect transition="in" filter="fade">
                                      <p:cBhvr>
                                        <p:cTn id="15" dur="500"/>
                                        <p:tgtEl>
                                          <p:spTgt spid="11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uiExpand="1" build="p" animBg="1"/>
      <p:bldP spid="1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37D9D3-8B65-4CFB-9983-2AB848C20DCD}"/>
              </a:ext>
            </a:extLst>
          </p:cNvPr>
          <p:cNvSpPr/>
          <p:nvPr/>
        </p:nvSpPr>
        <p:spPr>
          <a:xfrm>
            <a:off x="1229391" y="47625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7AB22C1-56B0-4C08-9CC4-64DAC5419870}"/>
              </a:ext>
            </a:extLst>
          </p:cNvPr>
          <p:cNvSpPr/>
          <p:nvPr/>
        </p:nvSpPr>
        <p:spPr>
          <a:xfrm>
            <a:off x="1216691" y="42672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16494F-1557-4F0B-8D9B-66E2DC614B54}"/>
              </a:ext>
            </a:extLst>
          </p:cNvPr>
          <p:cNvSpPr/>
          <p:nvPr/>
        </p:nvSpPr>
        <p:spPr>
          <a:xfrm>
            <a:off x="1216691" y="37719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991234"/>
            <a:ext cx="10968990" cy="2026286"/>
          </a:xfrm>
        </p:spPr>
        <p:txBody>
          <a:bodyPr>
            <a:normAutofit/>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executing code generates</a:t>
            </a:r>
          </a:p>
          <a:p>
            <a:pPr lvl="1"/>
            <a:r>
              <a:rPr lang="en-US" sz="2800" dirty="0"/>
              <a:t>Physical addresses are what a processor presents to the actual RAM</a:t>
            </a:r>
          </a:p>
          <a:p>
            <a:endParaRPr lang="en-US" sz="3200" dirty="0"/>
          </a:p>
        </p:txBody>
      </p:sp>
      <p:sp>
        <p:nvSpPr>
          <p:cNvPr id="4" name="Rectangle 3"/>
          <p:cNvSpPr/>
          <p:nvPr/>
        </p:nvSpPr>
        <p:spPr>
          <a:xfrm>
            <a:off x="476250" y="3118038"/>
            <a:ext cx="5619750" cy="2062103"/>
          </a:xfrm>
          <a:prstGeom prst="rect">
            <a:avLst/>
          </a:prstGeom>
        </p:spPr>
        <p:txBody>
          <a:bodyPr wrap="square">
            <a:spAutoFit/>
          </a:bodyPr>
          <a:lstStyle/>
          <a:p>
            <a:r>
              <a:rPr lang="en-US" sz="3200" dirty="0">
                <a:latin typeface="Consolas" panose="020B0609020204030204" pitchFamily="49" charset="0"/>
              </a:rPr>
              <a:t>//Code in address space</a:t>
            </a:r>
          </a:p>
          <a:p>
            <a:r>
              <a:rPr lang="en-US" sz="3200" dirty="0" err="1">
                <a:latin typeface="Consolas" panose="020B0609020204030204" pitchFamily="49" charset="0"/>
              </a:rPr>
              <a:t>subq</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err="1">
                <a:latin typeface="Consolas" panose="020B0609020204030204" pitchFamily="49" charset="0"/>
              </a:rPr>
              <a:t>addq</a:t>
            </a:r>
            <a:r>
              <a:rPr lang="en-US" sz="3200" dirty="0">
                <a:latin typeface="Consolas" panose="020B0609020204030204" pitchFamily="49" charset="0"/>
              </a:rPr>
              <a:t> %</a:t>
            </a:r>
            <a:r>
              <a:rPr lang="en-US" sz="3200" dirty="0" err="1">
                <a:latin typeface="Consolas" panose="020B0609020204030204" pitchFamily="49" charset="0"/>
              </a:rPr>
              <a:t>rcx</a:t>
            </a:r>
            <a:r>
              <a:rPr lang="en-US" sz="3200" dirty="0">
                <a:latin typeface="Consolas" panose="020B0609020204030204" pitchFamily="49" charset="0"/>
              </a:rPr>
              <a:t>, %</a:t>
            </a:r>
            <a:r>
              <a:rPr lang="en-US" sz="3200" dirty="0" err="1">
                <a:latin typeface="Consolas" panose="020B0609020204030204" pitchFamily="49" charset="0"/>
              </a:rPr>
              <a:t>rdx</a:t>
            </a:r>
            <a:endParaRPr lang="en-US" sz="3200" dirty="0">
              <a:latin typeface="Consolas" panose="020B0609020204030204" pitchFamily="49" charset="0"/>
            </a:endParaRPr>
          </a:p>
          <a:p>
            <a:r>
              <a:rPr lang="en-US" sz="3200" dirty="0" err="1">
                <a:latin typeface="Consolas" panose="020B0609020204030204" pitchFamily="49" charset="0"/>
              </a:rPr>
              <a:t>movq</a:t>
            </a:r>
            <a:r>
              <a:rPr lang="en-US" sz="3200" dirty="0">
                <a:latin typeface="Consolas" panose="020B0609020204030204" pitchFamily="49" charset="0"/>
              </a:rPr>
              <a:t> 8(%r12), %r13</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grpSp>
        <p:nvGrpSpPr>
          <p:cNvPr id="16" name="Group 15">
            <a:extLst>
              <a:ext uri="{FF2B5EF4-FFF2-40B4-BE49-F238E27FC236}">
                <a16:creationId xmlns:a16="http://schemas.microsoft.com/office/drawing/2014/main" id="{5B19104A-E97F-4E0F-86A2-8816CF24AC04}"/>
              </a:ext>
            </a:extLst>
          </p:cNvPr>
          <p:cNvGrpSpPr/>
          <p:nvPr/>
        </p:nvGrpSpPr>
        <p:grpSpPr>
          <a:xfrm>
            <a:off x="1213378" y="5134096"/>
            <a:ext cx="5740875" cy="400200"/>
            <a:chOff x="1213378" y="5134096"/>
            <a:chExt cx="5740875" cy="400200"/>
          </a:xfrm>
        </p:grpSpPr>
        <p:sp>
          <p:nvSpPr>
            <p:cNvPr id="13" name="Right Brace 12">
              <a:extLst>
                <a:ext uri="{FF2B5EF4-FFF2-40B4-BE49-F238E27FC236}">
                  <a16:creationId xmlns:a16="http://schemas.microsoft.com/office/drawing/2014/main" id="{00BC0747-2EAC-42E6-B43B-9B5A2A6274A0}"/>
                </a:ext>
              </a:extLst>
            </p:cNvPr>
            <p:cNvSpPr/>
            <p:nvPr/>
          </p:nvSpPr>
          <p:spPr>
            <a:xfrm rot="5400000">
              <a:off x="1166812" y="5180662"/>
              <a:ext cx="397265" cy="304134"/>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2713D62-85ED-4178-A553-B00A77CE0793}"/>
                </a:ext>
              </a:extLst>
            </p:cNvPr>
            <p:cNvCxnSpPr>
              <a:cxnSpLocks/>
            </p:cNvCxnSpPr>
            <p:nvPr/>
          </p:nvCxnSpPr>
          <p:spPr>
            <a:xfrm>
              <a:off x="1365445" y="5534296"/>
              <a:ext cx="558880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D6F427D-37BE-41B1-94C4-93D067D97EB8}"/>
              </a:ext>
            </a:extLst>
          </p:cNvPr>
          <p:cNvSpPr txBox="1"/>
          <p:nvPr/>
        </p:nvSpPr>
        <p:spPr>
          <a:xfrm>
            <a:off x="6919782" y="4164223"/>
            <a:ext cx="5111578" cy="1569660"/>
          </a:xfrm>
          <a:prstGeom prst="rect">
            <a:avLst/>
          </a:prstGeom>
          <a:noFill/>
        </p:spPr>
        <p:txBody>
          <a:bodyPr wrap="square" rtlCol="0">
            <a:spAutoFit/>
          </a:bodyPr>
          <a:lstStyle/>
          <a:p>
            <a:r>
              <a:rPr lang="en-US" sz="2400" dirty="0">
                <a:latin typeface="Consolas" panose="020B0609020204030204" pitchFamily="49" charset="0"/>
              </a:rPr>
              <a:t>b (“byte”): one byte</a:t>
            </a:r>
          </a:p>
          <a:p>
            <a:r>
              <a:rPr lang="en-US" sz="2400" dirty="0">
                <a:latin typeface="Consolas" panose="020B0609020204030204" pitchFamily="49" charset="0"/>
              </a:rPr>
              <a:t>w (“word”): two bytes</a:t>
            </a:r>
          </a:p>
          <a:p>
            <a:r>
              <a:rPr lang="en-US" sz="2400" dirty="0">
                <a:latin typeface="Consolas" panose="020B0609020204030204" pitchFamily="49" charset="0"/>
              </a:rPr>
              <a:t>l (“long”): four bytes</a:t>
            </a:r>
          </a:p>
          <a:p>
            <a:r>
              <a:rPr lang="en-US" sz="2400" dirty="0">
                <a:latin typeface="Consolas" panose="020B0609020204030204" pitchFamily="49" charset="0"/>
              </a:rPr>
              <a:t>q (“quad word”): eight bytes</a:t>
            </a:r>
          </a:p>
        </p:txBody>
      </p:sp>
      <p:grpSp>
        <p:nvGrpSpPr>
          <p:cNvPr id="31" name="Group 30">
            <a:extLst>
              <a:ext uri="{FF2B5EF4-FFF2-40B4-BE49-F238E27FC236}">
                <a16:creationId xmlns:a16="http://schemas.microsoft.com/office/drawing/2014/main" id="{528B5D1B-0941-4D31-A014-E30BDFFAB852}"/>
              </a:ext>
            </a:extLst>
          </p:cNvPr>
          <p:cNvGrpSpPr/>
          <p:nvPr/>
        </p:nvGrpSpPr>
        <p:grpSpPr>
          <a:xfrm>
            <a:off x="1662255" y="3015391"/>
            <a:ext cx="10316385" cy="3668806"/>
            <a:chOff x="1662255" y="3015391"/>
            <a:chExt cx="10316385" cy="3668806"/>
          </a:xfrm>
        </p:grpSpPr>
        <p:grpSp>
          <p:nvGrpSpPr>
            <p:cNvPr id="32" name="Group 31">
              <a:extLst>
                <a:ext uri="{FF2B5EF4-FFF2-40B4-BE49-F238E27FC236}">
                  <a16:creationId xmlns:a16="http://schemas.microsoft.com/office/drawing/2014/main" id="{FAFC2494-C72E-411D-9810-5AEA9A31AECC}"/>
                </a:ext>
              </a:extLst>
            </p:cNvPr>
            <p:cNvGrpSpPr/>
            <p:nvPr/>
          </p:nvGrpSpPr>
          <p:grpSpPr>
            <a:xfrm>
              <a:off x="5433060" y="3920490"/>
              <a:ext cx="1760220" cy="2080260"/>
              <a:chOff x="5215890" y="3246120"/>
              <a:chExt cx="1760220" cy="2080260"/>
            </a:xfrm>
          </p:grpSpPr>
          <p:sp>
            <p:nvSpPr>
              <p:cNvPr id="47" name="Flowchart: Summing Junction 46">
                <a:extLst>
                  <a:ext uri="{FF2B5EF4-FFF2-40B4-BE49-F238E27FC236}">
                    <a16:creationId xmlns:a16="http://schemas.microsoft.com/office/drawing/2014/main" id="{22515319-B644-4926-BE2E-08785B261399}"/>
                  </a:ext>
                </a:extLst>
              </p:cNvPr>
              <p:cNvSpPr>
                <a:spLocks noChangeAspect="1"/>
              </p:cNvSpPr>
              <p:nvPr/>
            </p:nvSpPr>
            <p:spPr bwMode="auto">
              <a:xfrm>
                <a:off x="5303500" y="3740530"/>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8" name="TextBox 47">
                <a:extLst>
                  <a:ext uri="{FF2B5EF4-FFF2-40B4-BE49-F238E27FC236}">
                    <a16:creationId xmlns:a16="http://schemas.microsoft.com/office/drawing/2014/main" id="{14C36CD6-F697-455A-BA59-2ACCA3450BB7}"/>
                  </a:ext>
                </a:extLst>
              </p:cNvPr>
              <p:cNvSpPr txBox="1"/>
              <p:nvPr/>
            </p:nvSpPr>
            <p:spPr>
              <a:xfrm>
                <a:off x="5215890" y="3246120"/>
                <a:ext cx="176022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grpSp>
          <p:nvGrpSpPr>
            <p:cNvPr id="33" name="Group 32">
              <a:extLst>
                <a:ext uri="{FF2B5EF4-FFF2-40B4-BE49-F238E27FC236}">
                  <a16:creationId xmlns:a16="http://schemas.microsoft.com/office/drawing/2014/main" id="{314845FA-5EB6-4456-841D-5DC363967525}"/>
                </a:ext>
              </a:extLst>
            </p:cNvPr>
            <p:cNvGrpSpPr/>
            <p:nvPr/>
          </p:nvGrpSpPr>
          <p:grpSpPr>
            <a:xfrm>
              <a:off x="9814560" y="3015391"/>
              <a:ext cx="2164080" cy="939388"/>
              <a:chOff x="8907780" y="2148275"/>
              <a:chExt cx="2164080" cy="939388"/>
            </a:xfrm>
          </p:grpSpPr>
          <p:sp>
            <p:nvSpPr>
              <p:cNvPr id="45" name="TextBox 44">
                <a:extLst>
                  <a:ext uri="{FF2B5EF4-FFF2-40B4-BE49-F238E27FC236}">
                    <a16:creationId xmlns:a16="http://schemas.microsoft.com/office/drawing/2014/main" id="{E6AA7A9D-C401-45E3-A93F-326BA3EA38C4}"/>
                  </a:ext>
                </a:extLst>
              </p:cNvPr>
              <p:cNvSpPr txBox="1"/>
              <p:nvPr/>
            </p:nvSpPr>
            <p:spPr>
              <a:xfrm>
                <a:off x="8942070" y="2148275"/>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a:t>
                </a:r>
              </a:p>
            </p:txBody>
          </p:sp>
          <p:sp>
            <p:nvSpPr>
              <p:cNvPr id="46" name="TextBox 45">
                <a:extLst>
                  <a:ext uri="{FF2B5EF4-FFF2-40B4-BE49-F238E27FC236}">
                    <a16:creationId xmlns:a16="http://schemas.microsoft.com/office/drawing/2014/main" id="{B99C3D0E-8B53-46DD-AE68-111C7D3BC76F}"/>
                  </a:ext>
                </a:extLst>
              </p:cNvPr>
              <p:cNvSpPr txBox="1"/>
              <p:nvPr/>
            </p:nvSpPr>
            <p:spPr>
              <a:xfrm>
                <a:off x="8907780" y="2502888"/>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RAM</a:t>
                </a:r>
              </a:p>
            </p:txBody>
          </p:sp>
        </p:grpSp>
        <p:sp>
          <p:nvSpPr>
            <p:cNvPr id="34" name="Rectangle 33">
              <a:extLst>
                <a:ext uri="{FF2B5EF4-FFF2-40B4-BE49-F238E27FC236}">
                  <a16:creationId xmlns:a16="http://schemas.microsoft.com/office/drawing/2014/main" id="{D39B3A83-8563-43B8-BA2A-F41E6B5F90BF}"/>
                </a:ext>
              </a:extLst>
            </p:cNvPr>
            <p:cNvSpPr/>
            <p:nvPr/>
          </p:nvSpPr>
          <p:spPr>
            <a:xfrm>
              <a:off x="10096500" y="3913373"/>
              <a:ext cx="1600200" cy="2770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77E893D1-BC2D-4E28-A37F-E35299162731}"/>
                </a:ext>
              </a:extLst>
            </p:cNvPr>
            <p:cNvCxnSpPr>
              <a:cxnSpLocks/>
            </p:cNvCxnSpPr>
            <p:nvPr/>
          </p:nvCxnSpPr>
          <p:spPr>
            <a:xfrm>
              <a:off x="2714090" y="5584341"/>
              <a:ext cx="288653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6F14AE-1DB2-404C-8174-6D5B88D9ADA3}"/>
                </a:ext>
              </a:extLst>
            </p:cNvPr>
            <p:cNvCxnSpPr>
              <a:cxnSpLocks/>
            </p:cNvCxnSpPr>
            <p:nvPr/>
          </p:nvCxnSpPr>
          <p:spPr>
            <a:xfrm flipV="1">
              <a:off x="2706873" y="5235918"/>
              <a:ext cx="0" cy="355637"/>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50A74D4-FEBF-4029-A51D-6B75713F9C57}"/>
                </a:ext>
              </a:extLst>
            </p:cNvPr>
            <p:cNvCxnSpPr>
              <a:cxnSpLocks/>
            </p:cNvCxnSpPr>
            <p:nvPr/>
          </p:nvCxnSpPr>
          <p:spPr>
            <a:xfrm>
              <a:off x="1662255" y="5236135"/>
              <a:ext cx="1581979"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11B8D9-ECDE-4BE6-85BB-F7D6BB745AF9}"/>
                </a:ext>
              </a:extLst>
            </p:cNvPr>
            <p:cNvCxnSpPr>
              <a:cxnSpLocks/>
            </p:cNvCxnSpPr>
            <p:nvPr/>
          </p:nvCxnSpPr>
          <p:spPr>
            <a:xfrm flipV="1">
              <a:off x="1662255"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C230E2-2B80-46BE-AB58-158A07715EB4}"/>
                </a:ext>
              </a:extLst>
            </p:cNvPr>
            <p:cNvCxnSpPr>
              <a:cxnSpLocks/>
            </p:cNvCxnSpPr>
            <p:nvPr/>
          </p:nvCxnSpPr>
          <p:spPr>
            <a:xfrm flipV="1">
              <a:off x="3238387"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6976274-F7DF-4A64-BFDB-84F083CC2755}"/>
                </a:ext>
              </a:extLst>
            </p:cNvPr>
            <p:cNvCxnSpPr>
              <a:cxnSpLocks/>
            </p:cNvCxnSpPr>
            <p:nvPr/>
          </p:nvCxnSpPr>
          <p:spPr>
            <a:xfrm>
              <a:off x="7767962" y="4574177"/>
              <a:ext cx="231903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9FB5FD-4672-4E92-9304-835CD66985E0}"/>
                </a:ext>
              </a:extLst>
            </p:cNvPr>
            <p:cNvCxnSpPr>
              <a:cxnSpLocks/>
            </p:cNvCxnSpPr>
            <p:nvPr/>
          </p:nvCxnSpPr>
          <p:spPr>
            <a:xfrm flipV="1">
              <a:off x="7767710" y="4572934"/>
              <a:ext cx="0" cy="100838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8EE44F-D66B-44F7-8A65-EE3BFF8962F4}"/>
                </a:ext>
              </a:extLst>
            </p:cNvPr>
            <p:cNvCxnSpPr/>
            <p:nvPr/>
          </p:nvCxnSpPr>
          <p:spPr>
            <a:xfrm>
              <a:off x="7000908" y="5581315"/>
              <a:ext cx="768483"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5C42EC9F-28A9-4EF0-A82F-AF85A46EEFC8}"/>
              </a:ext>
            </a:extLst>
          </p:cNvPr>
          <p:cNvSpPr/>
          <p:nvPr/>
        </p:nvSpPr>
        <p:spPr>
          <a:xfrm>
            <a:off x="2683122" y="5590907"/>
            <a:ext cx="4037610" cy="1384995"/>
          </a:xfrm>
          <a:prstGeom prst="rect">
            <a:avLst/>
          </a:prstGeom>
        </p:spPr>
        <p:txBody>
          <a:bodyPr wrap="square">
            <a:spAutoFit/>
          </a:bodyPr>
          <a:lstStyle/>
          <a:p>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endParaRPr lang="en-US" sz="2800" dirty="0">
              <a:latin typeface="Consolas" panose="020B0609020204030204" pitchFamily="49" charset="0"/>
            </a:endParaRPr>
          </a:p>
        </p:txBody>
      </p:sp>
      <p:sp>
        <p:nvSpPr>
          <p:cNvPr id="50" name="Rectangle 49">
            <a:extLst>
              <a:ext uri="{FF2B5EF4-FFF2-40B4-BE49-F238E27FC236}">
                <a16:creationId xmlns:a16="http://schemas.microsoft.com/office/drawing/2014/main" id="{ECB1B2B0-0285-43FD-9ED7-16279A09A8DE}"/>
              </a:ext>
            </a:extLst>
          </p:cNvPr>
          <p:cNvSpPr/>
          <p:nvPr/>
        </p:nvSpPr>
        <p:spPr>
          <a:xfrm>
            <a:off x="7733672" y="3662391"/>
            <a:ext cx="2328709" cy="954107"/>
          </a:xfrm>
          <a:prstGeom prst="rect">
            <a:avLst/>
          </a:prstGeom>
        </p:spPr>
        <p:txBody>
          <a:bodyPr wrap="square">
            <a:spAutoFit/>
          </a:bodyPr>
          <a:lstStyle/>
          <a:p>
            <a:r>
              <a:rPr lang="en-US" sz="2800" dirty="0">
                <a:latin typeface="Consolas" panose="020B0609020204030204" pitchFamily="49" charset="0"/>
              </a:rPr>
              <a:t>PhysAddr:     </a:t>
            </a:r>
            <a:r>
              <a:rPr lang="en-US" sz="2800" dirty="0">
                <a:latin typeface="Roboto" panose="02000000000000000000" pitchFamily="2" charset="0"/>
                <a:ea typeface="Roboto" panose="02000000000000000000" pitchFamily="2" charset="0"/>
                <a:cs typeface="Roboto" panose="02000000000000000000" pitchFamily="2" charset="0"/>
              </a:rPr>
              <a:t>0xd089’5cb0</a:t>
            </a:r>
          </a:p>
        </p:txBody>
      </p:sp>
    </p:spTree>
    <p:extLst>
      <p:ext uri="{BB962C8B-B14F-4D97-AF65-F5344CB8AC3E}">
        <p14:creationId xmlns:p14="http://schemas.microsoft.com/office/powerpoint/2010/main" val="19838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P spid="29" grpId="1" animBg="1"/>
      <p:bldP spid="2" grpId="1" animBg="1"/>
      <p:bldP spid="17" grpId="1"/>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 name="Content Placeholder 2"/>
          <p:cNvSpPr>
            <a:spLocks noGrp="1"/>
          </p:cNvSpPr>
          <p:nvPr>
            <p:ph idx="1"/>
          </p:nvPr>
        </p:nvSpPr>
        <p:spPr>
          <a:xfrm>
            <a:off x="57149" y="778872"/>
            <a:ext cx="6297431" cy="6000750"/>
          </a:xfrm>
        </p:spPr>
        <p:txBody>
          <a:bodyPr>
            <a:noAutofit/>
          </a:bodyPr>
          <a:lstStyle/>
          <a:p>
            <a:r>
              <a:rPr lang="en-US" sz="3600" dirty="0"/>
              <a:t>Using indirection via the MMU:</a:t>
            </a:r>
          </a:p>
          <a:p>
            <a:pPr lvl="1"/>
            <a:r>
              <a:rPr lang="en-US" sz="3200" dirty="0"/>
              <a:t>A virtual address space can be larger than physical RAM (and vice versa)</a:t>
            </a:r>
          </a:p>
          <a:p>
            <a:pPr lvl="1"/>
            <a:r>
              <a:rPr lang="en-US" sz="3200" dirty="0"/>
              <a:t>At any moment, some/none/all of a virtual address space can be mapped into physical RAM</a:t>
            </a:r>
          </a:p>
          <a:p>
            <a:pPr lvl="1"/>
            <a:r>
              <a:rPr lang="en-US" sz="3200" dirty="0"/>
              <a:t>After a context switch to a new address space, we can lazily bring in the non-resident memory regions, as the address space’s code tries to access those regions</a:t>
            </a:r>
          </a:p>
        </p:txBody>
      </p:sp>
      <p:grpSp>
        <p:nvGrpSpPr>
          <p:cNvPr id="14" name="Group 13"/>
          <p:cNvGrpSpPr/>
          <p:nvPr/>
        </p:nvGrpSpPr>
        <p:grpSpPr>
          <a:xfrm>
            <a:off x="6627678" y="979614"/>
            <a:ext cx="2499360" cy="2597976"/>
            <a:chOff x="6491751" y="1219644"/>
            <a:chExt cx="2499360" cy="2597976"/>
          </a:xfrm>
        </p:grpSpPr>
        <p:sp>
          <p:nvSpPr>
            <p:cNvPr id="4" name="Rectangle 3"/>
            <p:cNvSpPr/>
            <p:nvPr/>
          </p:nvSpPr>
          <p:spPr>
            <a:xfrm>
              <a:off x="7103256" y="2078144"/>
              <a:ext cx="1276350" cy="1739476"/>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 name="Group 7"/>
            <p:cNvGrpSpPr/>
            <p:nvPr/>
          </p:nvGrpSpPr>
          <p:grpSpPr>
            <a:xfrm>
              <a:off x="6491751" y="1219644"/>
              <a:ext cx="2499360" cy="847070"/>
              <a:chOff x="8713470" y="3834764"/>
              <a:chExt cx="2499360" cy="847070"/>
            </a:xfrm>
          </p:grpSpPr>
          <p:sp>
            <p:nvSpPr>
              <p:cNvPr id="6" name="TextBox 5"/>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7" name="TextBox 6"/>
              <p:cNvSpPr txBox="1"/>
              <p:nvPr/>
            </p:nvSpPr>
            <p:spPr>
              <a:xfrm>
                <a:off x="8713470" y="415861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1</a:t>
                </a:r>
              </a:p>
            </p:txBody>
          </p:sp>
        </p:grpSp>
      </p:grpSp>
      <p:grpSp>
        <p:nvGrpSpPr>
          <p:cNvPr id="15" name="Group 14"/>
          <p:cNvGrpSpPr/>
          <p:nvPr/>
        </p:nvGrpSpPr>
        <p:grpSpPr>
          <a:xfrm>
            <a:off x="6627678" y="4067619"/>
            <a:ext cx="2499360" cy="2573210"/>
            <a:chOff x="6491751" y="4170489"/>
            <a:chExt cx="2499360" cy="2573210"/>
          </a:xfrm>
        </p:grpSpPr>
        <p:sp>
          <p:nvSpPr>
            <p:cNvPr id="5" name="Rectangle 4"/>
            <p:cNvSpPr/>
            <p:nvPr/>
          </p:nvSpPr>
          <p:spPr>
            <a:xfrm>
              <a:off x="7103256" y="5004223"/>
              <a:ext cx="1276350" cy="1739476"/>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9" name="Group 8"/>
            <p:cNvGrpSpPr/>
            <p:nvPr/>
          </p:nvGrpSpPr>
          <p:grpSpPr>
            <a:xfrm>
              <a:off x="6491751" y="4170489"/>
              <a:ext cx="2499360" cy="847070"/>
              <a:chOff x="8713470" y="3834764"/>
              <a:chExt cx="2499360" cy="847070"/>
            </a:xfrm>
          </p:grpSpPr>
          <p:sp>
            <p:nvSpPr>
              <p:cNvPr id="10" name="TextBox 9"/>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11" name="TextBox 10"/>
              <p:cNvSpPr txBox="1"/>
              <p:nvPr/>
            </p:nvSpPr>
            <p:spPr>
              <a:xfrm>
                <a:off x="8713470" y="415861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2</a:t>
                </a:r>
              </a:p>
            </p:txBody>
          </p:sp>
        </p:grpSp>
      </p:grpSp>
      <p:cxnSp>
        <p:nvCxnSpPr>
          <p:cNvPr id="13" name="Straight Connector 12"/>
          <p:cNvCxnSpPr/>
          <p:nvPr/>
        </p:nvCxnSpPr>
        <p:spPr>
          <a:xfrm>
            <a:off x="6490518" y="861582"/>
            <a:ext cx="0" cy="5805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884740" y="1729962"/>
            <a:ext cx="2499360" cy="2266506"/>
            <a:chOff x="9223033" y="1752822"/>
            <a:chExt cx="2499360" cy="2266506"/>
          </a:xfrm>
        </p:grpSpPr>
        <p:grpSp>
          <p:nvGrpSpPr>
            <p:cNvPr id="16" name="Group 15"/>
            <p:cNvGrpSpPr/>
            <p:nvPr/>
          </p:nvGrpSpPr>
          <p:grpSpPr>
            <a:xfrm>
              <a:off x="9223033" y="1752822"/>
              <a:ext cx="2499360" cy="2266506"/>
              <a:chOff x="6491751" y="1219644"/>
              <a:chExt cx="2499360" cy="2266506"/>
            </a:xfrm>
          </p:grpSpPr>
          <p:sp>
            <p:nvSpPr>
              <p:cNvPr id="17" name="Rectangle 1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9" name="TextBox 18"/>
              <p:cNvSpPr txBox="1"/>
              <p:nvPr/>
            </p:nvSpPr>
            <p:spPr>
              <a:xfrm>
                <a:off x="6491751" y="121964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grpSp>
        <p:sp>
          <p:nvSpPr>
            <p:cNvPr id="24" name="Rectangle 23"/>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5" name="Rectangle 24"/>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6" name="Rectangle 25"/>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7" name="Rectangle 26"/>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8" name="Rectangle 27"/>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36" name="Group 35"/>
          <p:cNvGrpSpPr/>
          <p:nvPr/>
        </p:nvGrpSpPr>
        <p:grpSpPr>
          <a:xfrm>
            <a:off x="9884740" y="4255185"/>
            <a:ext cx="2499360" cy="2297564"/>
            <a:chOff x="9223033" y="4643805"/>
            <a:chExt cx="2499360" cy="2297564"/>
          </a:xfrm>
        </p:grpSpPr>
        <p:sp>
          <p:nvSpPr>
            <p:cNvPr id="22" name="TextBox 21"/>
            <p:cNvSpPr txBox="1"/>
            <p:nvPr/>
          </p:nvSpPr>
          <p:spPr>
            <a:xfrm>
              <a:off x="9223033" y="6271422"/>
              <a:ext cx="2499360" cy="669947"/>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Swap device</a:t>
              </a:r>
            </a:p>
          </p:txBody>
        </p:sp>
        <p:grpSp>
          <p:nvGrpSpPr>
            <p:cNvPr id="35" name="Group 34"/>
            <p:cNvGrpSpPr/>
            <p:nvPr/>
          </p:nvGrpSpPr>
          <p:grpSpPr>
            <a:xfrm>
              <a:off x="9706905" y="4643805"/>
              <a:ext cx="1531625" cy="1683669"/>
              <a:chOff x="9706905" y="4380915"/>
              <a:chExt cx="1531625" cy="1683669"/>
            </a:xfrm>
          </p:grpSpPr>
          <p:sp>
            <p:nvSpPr>
              <p:cNvPr id="29" name="Flowchart: Stored Data 28"/>
              <p:cNvSpPr/>
              <p:nvPr/>
            </p:nvSpPr>
            <p:spPr>
              <a:xfrm rot="16200000">
                <a:off x="10061921" y="4236655"/>
                <a:ext cx="821597" cy="1531620"/>
              </a:xfrm>
              <a:prstGeom prst="flowChartOnlineStorag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10061917" y="4887976"/>
                <a:ext cx="821597" cy="1531620"/>
              </a:xfrm>
              <a:prstGeom prst="flowChartOnlineStorag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9706905" y="4380915"/>
                <a:ext cx="1531621" cy="364884"/>
              </a:xfrm>
              <a:prstGeom prst="flowChartConnec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ight Brace 36"/>
          <p:cNvSpPr/>
          <p:nvPr/>
        </p:nvSpPr>
        <p:spPr>
          <a:xfrm>
            <a:off x="9058458" y="1120140"/>
            <a:ext cx="381489" cy="559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a:cxnSpLocks/>
          </p:cNvCxnSpPr>
          <p:nvPr/>
        </p:nvCxnSpPr>
        <p:spPr>
          <a:xfrm>
            <a:off x="9439947" y="3916640"/>
            <a:ext cx="444793" cy="0"/>
          </a:xfrm>
          <a:prstGeom prst="straightConnector1">
            <a:avLst/>
          </a:prstGeom>
          <a:ln w="63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2" name="Content Placeholder 2"/>
          <p:cNvSpPr txBox="1">
            <a:spLocks/>
          </p:cNvSpPr>
          <p:nvPr/>
        </p:nvSpPr>
        <p:spPr>
          <a:xfrm>
            <a:off x="102870" y="1348741"/>
            <a:ext cx="6297440" cy="182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u="sng" dirty="0"/>
              <a:t>Protection by default:</a:t>
            </a:r>
            <a:r>
              <a:rPr lang="en-US" sz="2800" dirty="0"/>
              <a:t> the hardware maps the same virtual address in two different processes to different physical addresses</a:t>
            </a:r>
          </a:p>
        </p:txBody>
      </p:sp>
      <p:sp>
        <p:nvSpPr>
          <p:cNvPr id="34" name="Content Placeholder 2"/>
          <p:cNvSpPr txBox="1">
            <a:spLocks/>
          </p:cNvSpPr>
          <p:nvPr/>
        </p:nvSpPr>
        <p:spPr>
          <a:xfrm>
            <a:off x="6045849" y="1348741"/>
            <a:ext cx="6149340" cy="19502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u="sng" dirty="0"/>
              <a:t>Sharing when appropriate:</a:t>
            </a:r>
            <a:r>
              <a:rPr lang="en-US" sz="2800" dirty="0"/>
              <a:t> a single region of physical RAM can map to multiple virtual address spaces (in possibly different virtual-memory locations!)</a:t>
            </a:r>
          </a:p>
        </p:txBody>
      </p:sp>
      <p:cxnSp>
        <p:nvCxnSpPr>
          <p:cNvPr id="38" name="Straight Connector 37"/>
          <p:cNvCxnSpPr/>
          <p:nvPr/>
        </p:nvCxnSpPr>
        <p:spPr>
          <a:xfrm>
            <a:off x="6388881" y="1373137"/>
            <a:ext cx="0" cy="5308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57150" y="833500"/>
            <a:ext cx="12134850" cy="689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Segoe UI" panose="020B0502040204020203" pitchFamily="34" charset="0"/>
                <a:cs typeface="Segoe UI" panose="020B0502040204020203" pitchFamily="34" charset="0"/>
              </a:rPr>
              <a:t>Isolation properties</a:t>
            </a:r>
            <a:endParaRPr lang="en-US" sz="3200" dirty="0">
              <a:latin typeface="Segoe UI" panose="020B0502040204020203" pitchFamily="34" charset="0"/>
              <a:cs typeface="Segoe UI" panose="020B0502040204020203" pitchFamily="34" charset="0"/>
            </a:endParaRPr>
          </a:p>
        </p:txBody>
      </p:sp>
      <p:grpSp>
        <p:nvGrpSpPr>
          <p:cNvPr id="85" name="Group 84"/>
          <p:cNvGrpSpPr/>
          <p:nvPr/>
        </p:nvGrpSpPr>
        <p:grpSpPr>
          <a:xfrm>
            <a:off x="-200976" y="2986319"/>
            <a:ext cx="6555567" cy="3743461"/>
            <a:chOff x="-200976" y="2986319"/>
            <a:chExt cx="6555567" cy="3743461"/>
          </a:xfrm>
        </p:grpSpPr>
        <p:grpSp>
          <p:nvGrpSpPr>
            <p:cNvPr id="40" name="Group 39"/>
            <p:cNvGrpSpPr/>
            <p:nvPr/>
          </p:nvGrpSpPr>
          <p:grpSpPr>
            <a:xfrm>
              <a:off x="3855231" y="3975523"/>
              <a:ext cx="2499360" cy="2266506"/>
              <a:chOff x="9223033" y="1752822"/>
              <a:chExt cx="2499360" cy="2266506"/>
            </a:xfrm>
          </p:grpSpPr>
          <p:grpSp>
            <p:nvGrpSpPr>
              <p:cNvPr id="41" name="Group 40"/>
              <p:cNvGrpSpPr/>
              <p:nvPr/>
            </p:nvGrpSpPr>
            <p:grpSpPr>
              <a:xfrm>
                <a:off x="9223033" y="1752822"/>
                <a:ext cx="2499360" cy="2266506"/>
                <a:chOff x="6491751" y="1219644"/>
                <a:chExt cx="2499360" cy="2266506"/>
              </a:xfrm>
            </p:grpSpPr>
            <p:sp>
              <p:nvSpPr>
                <p:cNvPr id="47" name="Rectangle 4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8" name="TextBox 47"/>
                <p:cNvSpPr txBox="1"/>
                <p:nvPr/>
              </p:nvSpPr>
              <p:spPr>
                <a:xfrm>
                  <a:off x="6491751" y="121964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grpSp>
          <p:sp>
            <p:nvSpPr>
              <p:cNvPr id="42" name="Rectangle 41"/>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3" name="Rectangle 42"/>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4" name="Rectangle 43"/>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5" name="Rectangle 44"/>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6" name="Rectangle 45"/>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21" name="Group 20"/>
            <p:cNvGrpSpPr/>
            <p:nvPr/>
          </p:nvGrpSpPr>
          <p:grpSpPr>
            <a:xfrm>
              <a:off x="-200976" y="2986319"/>
              <a:ext cx="2833385" cy="1785701"/>
              <a:chOff x="839154" y="2940599"/>
              <a:chExt cx="2833385" cy="1785701"/>
            </a:xfrm>
          </p:grpSpPr>
          <p:sp>
            <p:nvSpPr>
              <p:cNvPr id="50" name="Rectangle 4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51" name="Group 50"/>
              <p:cNvGrpSpPr/>
              <p:nvPr/>
            </p:nvGrpSpPr>
            <p:grpSpPr>
              <a:xfrm>
                <a:off x="839154" y="2940599"/>
                <a:ext cx="2833385" cy="812780"/>
                <a:chOff x="8579657" y="3834764"/>
                <a:chExt cx="2833385" cy="812780"/>
              </a:xfrm>
            </p:grpSpPr>
            <p:sp>
              <p:nvSpPr>
                <p:cNvPr id="52" name="TextBox 51"/>
                <p:cNvSpPr txBox="1"/>
                <p:nvPr/>
              </p:nvSpPr>
              <p:spPr>
                <a:xfrm>
                  <a:off x="8579657" y="3834764"/>
                  <a:ext cx="28333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53" name="TextBox 52"/>
                <p:cNvSpPr txBox="1"/>
                <p:nvPr/>
              </p:nvSpPr>
              <p:spPr>
                <a:xfrm>
                  <a:off x="8579657" y="4124324"/>
                  <a:ext cx="28333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23" name="Group 22"/>
            <p:cNvGrpSpPr/>
            <p:nvPr/>
          </p:nvGrpSpPr>
          <p:grpSpPr>
            <a:xfrm>
              <a:off x="-200976" y="4944079"/>
              <a:ext cx="2833385" cy="1785701"/>
              <a:chOff x="839154" y="4898359"/>
              <a:chExt cx="2833385" cy="1785701"/>
            </a:xfrm>
          </p:grpSpPr>
          <p:sp>
            <p:nvSpPr>
              <p:cNvPr id="61" name="Rectangle 60"/>
              <p:cNvSpPr/>
              <p:nvPr/>
            </p:nvSpPr>
            <p:spPr>
              <a:xfrm>
                <a:off x="1576854" y="5688279"/>
                <a:ext cx="1283968"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62" name="Group 61"/>
              <p:cNvGrpSpPr/>
              <p:nvPr/>
            </p:nvGrpSpPr>
            <p:grpSpPr>
              <a:xfrm>
                <a:off x="839154" y="4898359"/>
                <a:ext cx="2833385" cy="812780"/>
                <a:chOff x="8579657" y="3834764"/>
                <a:chExt cx="2833385" cy="812780"/>
              </a:xfrm>
            </p:grpSpPr>
            <p:sp>
              <p:nvSpPr>
                <p:cNvPr id="63" name="TextBox 62"/>
                <p:cNvSpPr txBox="1"/>
                <p:nvPr/>
              </p:nvSpPr>
              <p:spPr>
                <a:xfrm>
                  <a:off x="8579657" y="3834764"/>
                  <a:ext cx="28333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64" name="TextBox 63"/>
                <p:cNvSpPr txBox="1"/>
                <p:nvPr/>
              </p:nvSpPr>
              <p:spPr>
                <a:xfrm>
                  <a:off x="8579657" y="4124324"/>
                  <a:ext cx="28333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2</a:t>
                  </a:r>
                </a:p>
              </p:txBody>
            </p:sp>
          </p:grpSp>
        </p:grpSp>
        <p:cxnSp>
          <p:nvCxnSpPr>
            <p:cNvPr id="77" name="Straight Arrow Connector 76"/>
            <p:cNvCxnSpPr>
              <a:cxnSpLocks/>
            </p:cNvCxnSpPr>
            <p:nvPr/>
          </p:nvCxnSpPr>
          <p:spPr>
            <a:xfrm>
              <a:off x="3384487" y="483948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818401" y="4104368"/>
              <a:ext cx="1573164"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V="1">
              <a:off x="3390731" y="4104368"/>
              <a:ext cx="834" cy="742832"/>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a:off x="2409719" y="5704781"/>
              <a:ext cx="205802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813874" y="6033076"/>
              <a:ext cx="599238"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flipV="1">
              <a:off x="2409719" y="5695393"/>
              <a:ext cx="0" cy="337683"/>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6307896" y="2992029"/>
            <a:ext cx="6081735" cy="3743461"/>
            <a:chOff x="6307896" y="2992029"/>
            <a:chExt cx="6081735" cy="3743461"/>
          </a:xfrm>
        </p:grpSpPr>
        <p:sp>
          <p:nvSpPr>
            <p:cNvPr id="110" name="Rectangle 109"/>
            <p:cNvSpPr/>
            <p:nvPr/>
          </p:nvSpPr>
          <p:spPr>
            <a:xfrm>
              <a:off x="10501776" y="4508263"/>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1" name="TextBox 110"/>
            <p:cNvSpPr txBox="1"/>
            <p:nvPr/>
          </p:nvSpPr>
          <p:spPr>
            <a:xfrm>
              <a:off x="9890271" y="3981233"/>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sp>
          <p:nvSpPr>
            <p:cNvPr id="105" name="Rectangle 104"/>
            <p:cNvSpPr/>
            <p:nvPr/>
          </p:nvSpPr>
          <p:spPr>
            <a:xfrm>
              <a:off x="10501776" y="5390918"/>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6" name="Rectangle 105"/>
            <p:cNvSpPr/>
            <p:nvPr/>
          </p:nvSpPr>
          <p:spPr>
            <a:xfrm>
              <a:off x="10501776" y="4750151"/>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7" name="Rectangle 106"/>
            <p:cNvSpPr/>
            <p:nvPr/>
          </p:nvSpPr>
          <p:spPr>
            <a:xfrm>
              <a:off x="10501776" y="56016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8" name="Rectangle 107"/>
            <p:cNvSpPr/>
            <p:nvPr/>
          </p:nvSpPr>
          <p:spPr>
            <a:xfrm>
              <a:off x="10501776" y="581242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9" name="Rectangle 108"/>
            <p:cNvSpPr/>
            <p:nvPr/>
          </p:nvSpPr>
          <p:spPr>
            <a:xfrm>
              <a:off x="10501776" y="517778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8" name="Group 87"/>
            <p:cNvGrpSpPr/>
            <p:nvPr/>
          </p:nvGrpSpPr>
          <p:grpSpPr>
            <a:xfrm>
              <a:off x="6307896" y="2992029"/>
              <a:ext cx="2652631" cy="1785701"/>
              <a:chOff x="935796" y="2940599"/>
              <a:chExt cx="2652631" cy="1785701"/>
            </a:xfrm>
          </p:grpSpPr>
          <p:sp>
            <p:nvSpPr>
              <p:cNvPr id="100" name="Rectangle 9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101" name="Group 100"/>
              <p:cNvGrpSpPr/>
              <p:nvPr/>
            </p:nvGrpSpPr>
            <p:grpSpPr>
              <a:xfrm>
                <a:off x="935796" y="2940599"/>
                <a:ext cx="2652631" cy="812780"/>
                <a:chOff x="8676299" y="3834764"/>
                <a:chExt cx="2652631" cy="812780"/>
              </a:xfrm>
            </p:grpSpPr>
            <p:sp>
              <p:nvSpPr>
                <p:cNvPr id="102" name="TextBox 101"/>
                <p:cNvSpPr txBox="1"/>
                <p:nvPr/>
              </p:nvSpPr>
              <p:spPr>
                <a:xfrm>
                  <a:off x="8676299" y="3834764"/>
                  <a:ext cx="265263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103" name="TextBox 102"/>
                <p:cNvSpPr txBox="1"/>
                <p:nvPr/>
              </p:nvSpPr>
              <p:spPr>
                <a:xfrm>
                  <a:off x="8676299" y="4124324"/>
                  <a:ext cx="265263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1</a:t>
                  </a:r>
                </a:p>
              </p:txBody>
            </p:sp>
          </p:grpSp>
        </p:grpSp>
        <p:grpSp>
          <p:nvGrpSpPr>
            <p:cNvPr id="89" name="Group 88"/>
            <p:cNvGrpSpPr/>
            <p:nvPr/>
          </p:nvGrpSpPr>
          <p:grpSpPr>
            <a:xfrm>
              <a:off x="6307896" y="4949789"/>
              <a:ext cx="2652631" cy="1785701"/>
              <a:chOff x="935796" y="4898359"/>
              <a:chExt cx="2652631" cy="1785701"/>
            </a:xfrm>
          </p:grpSpPr>
          <p:sp>
            <p:nvSpPr>
              <p:cNvPr id="96" name="Rectangle 95"/>
              <p:cNvSpPr/>
              <p:nvPr/>
            </p:nvSpPr>
            <p:spPr>
              <a:xfrm>
                <a:off x="1584472" y="5688279"/>
                <a:ext cx="1276350"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97" name="Group 96"/>
              <p:cNvGrpSpPr/>
              <p:nvPr/>
            </p:nvGrpSpPr>
            <p:grpSpPr>
              <a:xfrm>
                <a:off x="935796" y="4898359"/>
                <a:ext cx="2652631" cy="812780"/>
                <a:chOff x="8676299" y="3834764"/>
                <a:chExt cx="2652631" cy="812780"/>
              </a:xfrm>
            </p:grpSpPr>
            <p:sp>
              <p:nvSpPr>
                <p:cNvPr id="98" name="TextBox 97"/>
                <p:cNvSpPr txBox="1"/>
                <p:nvPr/>
              </p:nvSpPr>
              <p:spPr>
                <a:xfrm>
                  <a:off x="8676299" y="3834764"/>
                  <a:ext cx="265263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Virtual address</a:t>
                  </a:r>
                </a:p>
              </p:txBody>
            </p:sp>
            <p:sp>
              <p:nvSpPr>
                <p:cNvPr id="99" name="TextBox 98"/>
                <p:cNvSpPr txBox="1"/>
                <p:nvPr/>
              </p:nvSpPr>
              <p:spPr>
                <a:xfrm>
                  <a:off x="8676299" y="4124324"/>
                  <a:ext cx="265263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space 2</a:t>
                  </a:r>
                </a:p>
              </p:txBody>
            </p:sp>
          </p:grpSp>
        </p:grpSp>
        <p:cxnSp>
          <p:nvCxnSpPr>
            <p:cNvPr id="90" name="Straight Arrow Connector 89"/>
            <p:cNvCxnSpPr>
              <a:cxnSpLocks/>
            </p:cNvCxnSpPr>
            <p:nvPr/>
          </p:nvCxnSpPr>
          <p:spPr>
            <a:xfrm>
              <a:off x="9419527" y="506236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9419527" y="4078691"/>
              <a:ext cx="6243" cy="233680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0505586" y="496471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3" name="Rectangle 112"/>
            <p:cNvSpPr/>
            <p:nvPr/>
          </p:nvSpPr>
          <p:spPr>
            <a:xfrm>
              <a:off x="6956572" y="6312936"/>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4" name="Rectangle 113"/>
            <p:cNvSpPr/>
            <p:nvPr/>
          </p:nvSpPr>
          <p:spPr>
            <a:xfrm>
              <a:off x="6956572" y="397806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cxnSp>
          <p:nvCxnSpPr>
            <p:cNvPr id="115" name="Straight Arrow Connector 114"/>
            <p:cNvCxnSpPr/>
            <p:nvPr/>
          </p:nvCxnSpPr>
          <p:spPr>
            <a:xfrm>
              <a:off x="8235776" y="4078691"/>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8232922" y="6415499"/>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40BBA4EE-1F68-D8BD-F76C-7969280B7C88}"/>
              </a:ext>
            </a:extLst>
          </p:cNvPr>
          <p:cNvSpPr/>
          <p:nvPr/>
        </p:nvSpPr>
        <p:spPr>
          <a:xfrm>
            <a:off x="544342" y="400073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8876105-96CF-1575-E578-3A513883CECE}"/>
              </a:ext>
            </a:extLst>
          </p:cNvPr>
          <p:cNvSpPr/>
          <p:nvPr/>
        </p:nvSpPr>
        <p:spPr>
          <a:xfrm>
            <a:off x="540534" y="5921475"/>
            <a:ext cx="1280866"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5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400346-F4D2-866C-DFF4-70144CF0DBE9}"/>
              </a:ext>
            </a:extLst>
          </p:cNvPr>
          <p:cNvSpPr/>
          <p:nvPr/>
        </p:nvSpPr>
        <p:spPr>
          <a:xfrm>
            <a:off x="0" y="1893933"/>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9B1C03B-41B3-C302-C211-CAE9B7CCE222}"/>
              </a:ext>
            </a:extLst>
          </p:cNvPr>
          <p:cNvSpPr>
            <a:spLocks noGrp="1"/>
          </p:cNvSpPr>
          <p:nvPr>
            <p:ph type="title"/>
          </p:nvPr>
        </p:nvSpPr>
        <p:spPr>
          <a:xfrm>
            <a:off x="838200" y="365125"/>
            <a:ext cx="10515600" cy="1325563"/>
          </a:xfrm>
        </p:spPr>
        <p:txBody>
          <a:bodyPr>
            <a:normAutofit/>
          </a:bodyPr>
          <a:lstStyle/>
          <a:p>
            <a:r>
              <a:rPr lang="en-US" sz="6600" dirty="0"/>
              <a:t>Outline</a:t>
            </a:r>
          </a:p>
        </p:txBody>
      </p:sp>
      <p:sp>
        <p:nvSpPr>
          <p:cNvPr id="7" name="Content Placeholder 2">
            <a:extLst>
              <a:ext uri="{FF2B5EF4-FFF2-40B4-BE49-F238E27FC236}">
                <a16:creationId xmlns:a16="http://schemas.microsoft.com/office/drawing/2014/main" id="{073E3094-4FE4-EE86-7BEB-C0515E1F9E3D}"/>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244657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7" y="721899"/>
            <a:ext cx="4948072" cy="6075947"/>
          </a:xfrm>
        </p:spPr>
        <p:txBody>
          <a:bodyPr>
            <a:normAutofit/>
          </a:bodyPr>
          <a:lstStyle/>
          <a:p>
            <a:r>
              <a:rPr lang="en-US" sz="3200" dirty="0"/>
              <a:t>Until very recently, x86-64 chips only used 48 bits of an address</a:t>
            </a:r>
          </a:p>
          <a:p>
            <a:pPr lvl="1"/>
            <a:r>
              <a:rPr lang="en-US" sz="2800" dirty="0"/>
              <a:t>Bits 48—63 must be copies of bit 47</a:t>
            </a:r>
          </a:p>
          <a:p>
            <a:pPr lvl="1"/>
            <a:r>
              <a:rPr lang="en-US" sz="2800" dirty="0"/>
              <a:t>Kernel </a:t>
            </a:r>
            <a:r>
              <a:rPr lang="en-US" sz="2800" dirty="0" err="1"/>
              <a:t>code+data</a:t>
            </a:r>
            <a:r>
              <a:rPr lang="en-US" sz="2800" dirty="0"/>
              <a:t> lives in “high canonical” memory</a:t>
            </a:r>
          </a:p>
          <a:p>
            <a:pPr lvl="1"/>
            <a:r>
              <a:rPr lang="en-US" sz="2800" dirty="0"/>
              <a:t>User </a:t>
            </a:r>
            <a:r>
              <a:rPr lang="en-US" sz="2800" dirty="0" err="1"/>
              <a:t>code+data</a:t>
            </a:r>
            <a:r>
              <a:rPr lang="en-US" sz="2800" dirty="0"/>
              <a:t> lives in “low canonical” memory</a:t>
            </a:r>
          </a:p>
          <a:p>
            <a:endParaRPr lang="en-US" sz="2400" dirty="0"/>
          </a:p>
        </p:txBody>
      </p:sp>
      <p:grpSp>
        <p:nvGrpSpPr>
          <p:cNvPr id="33" name="Group 32">
            <a:extLst>
              <a:ext uri="{FF2B5EF4-FFF2-40B4-BE49-F238E27FC236}">
                <a16:creationId xmlns:a16="http://schemas.microsoft.com/office/drawing/2014/main" id="{0ED85528-4A5E-4309-985D-6CFA8FAF5ACD}"/>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6032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spTree>
    <p:extLst>
      <p:ext uri="{BB962C8B-B14F-4D97-AF65-F5344CB8AC3E}">
        <p14:creationId xmlns:p14="http://schemas.microsoft.com/office/powerpoint/2010/main" val="17241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14554</TotalTime>
  <Words>5654</Words>
  <Application>Microsoft Office PowerPoint</Application>
  <PresentationFormat>Widescreen</PresentationFormat>
  <Paragraphs>950</Paragraphs>
  <Slides>41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Consolas</vt:lpstr>
      <vt:lpstr>Lucida Console</vt:lpstr>
      <vt:lpstr>Open Sans</vt:lpstr>
      <vt:lpstr>Roboto</vt:lpstr>
      <vt:lpstr>Segoe UI</vt:lpstr>
      <vt:lpstr>Segoe UI Light</vt:lpstr>
      <vt:lpstr>Office Theme</vt:lpstr>
      <vt:lpstr>Virtual Memory</vt:lpstr>
      <vt:lpstr>Virtual Addresses</vt:lpstr>
      <vt:lpstr>How Do We Map Virtual Addresses to Physical Addresses?</vt:lpstr>
      <vt:lpstr>Memory-mapping Units (MMUs)</vt:lpstr>
      <vt:lpstr>Memory-mapping Units (MMUs)</vt:lpstr>
      <vt:lpstr>Memory-mapping Units (MMUs)</vt:lpstr>
      <vt:lpstr>Memory-mapping Units (MMUs)</vt:lpstr>
      <vt:lpstr>Outline</vt:lpstr>
      <vt:lpstr>x86-64: Virtual Address Spaces</vt:lpstr>
      <vt:lpstr>x86-64: Virtual Address Spaces</vt:lpstr>
      <vt:lpstr>x86-64: Virtual Address Spaces</vt:lpstr>
      <vt:lpstr>x86-64: Virtual Address Spaces</vt:lpstr>
      <vt:lpstr>PowerPoint Presentation</vt:lpstr>
      <vt:lpstr>PowerPoint Presentation</vt:lpstr>
      <vt:lpstr>PowerPoint Presentation</vt:lpstr>
      <vt:lpstr>Outline</vt:lpstr>
      <vt:lpstr>Paging</vt:lpstr>
      <vt:lpstr>Paging</vt:lpstr>
      <vt:lpstr>Case study: x86-64</vt:lpstr>
      <vt:lpstr>Case study: x86-64</vt:lpstr>
      <vt:lpstr>Case study: x86-64</vt:lpstr>
      <vt:lpstr>Case study: x86-64</vt:lpstr>
      <vt:lpstr>Case study: x86-64</vt:lpstr>
      <vt:lpstr>Why so many levels?</vt:lpstr>
      <vt:lpstr>Case study: x86-64 using 1 GB pages</vt:lpstr>
      <vt:lpstr>Case study: x86-64 using 1 GB pages</vt:lpstr>
      <vt:lpstr>The Horrors of Early Boot</vt:lpstr>
      <vt:lpstr>Chickadee’s Early Boot</vt:lpstr>
      <vt:lpstr>PowerPoint Presentation</vt:lpstr>
      <vt:lpstr>PowerPoint Presentation</vt:lpstr>
      <vt:lpstr>PowerPoint Presentation</vt:lpstr>
      <vt:lpstr>PowerPoint Presentation</vt:lpstr>
      <vt:lpstr>Chickadee: Page Tables</vt:lpstr>
      <vt:lpstr>PowerPoint Presentation</vt:lpstr>
      <vt:lpstr>Chickadee: Page Tables</vt:lpstr>
      <vt:lpstr>Outline</vt:lpstr>
      <vt:lpstr>Paging: The Good and the Bad</vt:lpstr>
      <vt:lpstr>Translation Lookaside Buffers (TLBs)</vt:lpstr>
      <vt:lpstr>Translation Lookaside Buffers (TLBs)</vt:lpstr>
      <vt:lpstr>The Lifecycle of a Memory Reference on x86</vt:lpstr>
      <vt:lpstr>The Lifecycle of a Memory Reference on x86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5966</cp:revision>
  <dcterms:created xsi:type="dcterms:W3CDTF">2017-01-17T01:11:39Z</dcterms:created>
  <dcterms:modified xsi:type="dcterms:W3CDTF">2025-01-30T07:47:44Z</dcterms:modified>
</cp:coreProperties>
</file>