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58" r:id="rId4"/>
    <p:sldId id="260" r:id="rId5"/>
    <p:sldId id="362" r:id="rId6"/>
    <p:sldId id="262" r:id="rId7"/>
    <p:sldId id="263" r:id="rId8"/>
    <p:sldId id="355" r:id="rId9"/>
    <p:sldId id="357" r:id="rId10"/>
    <p:sldId id="356" r:id="rId11"/>
    <p:sldId id="358" r:id="rId12"/>
    <p:sldId id="359" r:id="rId13"/>
    <p:sldId id="361" r:id="rId14"/>
    <p:sldId id="261" r:id="rId15"/>
    <p:sldId id="36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FFFF"/>
    <a:srgbClr val="FFCCCC"/>
    <a:srgbClr val="FFFF66"/>
    <a:srgbClr val="66FF99"/>
    <a:srgbClr val="0099FF"/>
    <a:srgbClr val="CC0000"/>
    <a:srgbClr val="FF7C8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7" autoAdjust="0"/>
    <p:restoredTop sz="90133" autoAdjust="0"/>
  </p:normalViewPr>
  <p:slideViewPr>
    <p:cSldViewPr snapToGrid="0">
      <p:cViewPr varScale="1">
        <p:scale>
          <a:sx n="57" d="100"/>
          <a:sy n="57" d="100"/>
        </p:scale>
        <p:origin x="28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4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95D4E-0080-48D8-8D56-50D2584104C6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9842A-5CF9-4F0B-9230-CA0D438F5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38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9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53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[Ref: https://lore.kernel.org/lkml/CAHk-=wgXf_wQ9zrJKv2Hy4EpEbLuqty-Cjbs2u00gm7XcYHBfw@mail.gmail.com/]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545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47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[Ref: https://www.kernel.org/doc/html/v4.17/process/submitting-patches.html]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04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“M” indicates who patches should be </a:t>
            </a:r>
            <a:r>
              <a:rPr lang="en-US" b="1" u="sng" dirty="0"/>
              <a:t>m</a:t>
            </a:r>
            <a:r>
              <a:rPr lang="en-US" dirty="0"/>
              <a:t>ailed to. “L” indicates the mailing </a:t>
            </a:r>
            <a:r>
              <a:rPr lang="en-US" b="1" u="sng" dirty="0"/>
              <a:t>l</a:t>
            </a:r>
            <a:r>
              <a:rPr lang="en-US" dirty="0"/>
              <a:t>ist that is associated with a kernel subsystem.</a:t>
            </a:r>
          </a:p>
          <a:p>
            <a:endParaRPr lang="en-US" dirty="0"/>
          </a:p>
          <a:p>
            <a:r>
              <a:rPr lang="en-US" dirty="0"/>
              <a:t>[Ref: https://www.kernel.org/doc/linux/MAINTAINERS]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81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[Ref: https://patchwork.kernel.org/project/qemu-devel/patch/20210416125256.2039734-1-thuth@redhat.com/]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82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94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[For a high-level overview of the attack, see Ref [1]. For a more detailed analysis, see Ref [2]. The second reference refers to the attacker leveraging “transient execution”; to understand what that term means, see Ref [3]. The next few slides in this deck simplify the discussion of the snooping attack, eliding exactly how the attacker uses transient execution to inappropriately observe data.]</a:t>
            </a:r>
          </a:p>
          <a:p>
            <a:endParaRPr lang="en-US" dirty="0"/>
          </a:p>
          <a:p>
            <a:r>
              <a:rPr lang="en-US" dirty="0"/>
              <a:t>[Ref: [1] https://www.zdnet.com/article/intel-cpus-vulnerable-to-new-snoop-attack/</a:t>
            </a:r>
          </a:p>
          <a:p>
            <a:r>
              <a:rPr lang="en-US" dirty="0"/>
              <a:t>        [2] https://www.intel.com/content/www/us/en/developer/articles/technical/software-security-guidance/technical-documentation/snoop-assisted-l1-data-sampling.html</a:t>
            </a:r>
          </a:p>
          <a:p>
            <a:r>
              <a:rPr lang="en-US" dirty="0"/>
              <a:t>        [3] https://software.intel.com/security-software-guidance/best-practices/refined-speculative-execution-terminology</a:t>
            </a:r>
          </a:p>
          <a:p>
            <a:r>
              <a:rPr lang="en-US" dirty="0"/>
              <a:t>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9842A-5CF9-4F0B-9230-CA0D438F5D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46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35F9-9C11-46D4-B977-888AB3BA3D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011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35F9-9C11-46D4-B977-888AB3BA3D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284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435F9-9C11-46D4-B977-888AB3BA3D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94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0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70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6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73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65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20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87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3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55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82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4FEE-3217-43D0-AFC4-9E46ADFE2F91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67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74FEE-3217-43D0-AFC4-9E46ADFE2F91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0BD41-F5C0-43D0-BA08-0465A13FD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9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7200" y="3749561"/>
            <a:ext cx="3805238" cy="1296365"/>
          </a:xfrm>
          <a:noFill/>
        </p:spPr>
        <p:txBody>
          <a:bodyPr>
            <a:noAutofit/>
          </a:bodyPr>
          <a:lstStyle/>
          <a:p>
            <a:pPr>
              <a:lnSpc>
                <a:spcPts val="3600"/>
              </a:lnSpc>
              <a:spcBef>
                <a:spcPts val="0"/>
              </a:spcBef>
            </a:pPr>
            <a:r>
              <a:rPr lang="en-US" sz="4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CS 1610</a:t>
            </a:r>
          </a:p>
          <a:p>
            <a:pPr>
              <a:lnSpc>
                <a:spcPts val="3600"/>
              </a:lnSpc>
              <a:spcBef>
                <a:spcPts val="0"/>
              </a:spcBef>
            </a:pPr>
            <a:r>
              <a:rPr lang="en-US" sz="40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4/21/2025</a:t>
            </a:r>
            <a:endParaRPr lang="en-US" sz="40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669" y="1750743"/>
            <a:ext cx="6118300" cy="2046248"/>
          </a:xfrm>
          <a:noFill/>
        </p:spPr>
        <p:txBody>
          <a:bodyPr>
            <a:noAutofit/>
          </a:bodyPr>
          <a:lstStyle/>
          <a:p>
            <a:r>
              <a:rPr lang="en-US" sz="7200" b="1" dirty="0">
                <a:solidFill>
                  <a:schemeClr val="bg1"/>
                </a:solidFill>
              </a:rPr>
              <a:t>Embedded </a:t>
            </a:r>
            <a:r>
              <a:rPr lang="en-US" sz="7200" b="1" dirty="0" err="1">
                <a:solidFill>
                  <a:schemeClr val="bg1"/>
                </a:solidFill>
              </a:rPr>
              <a:t>EthiCS</a:t>
            </a:r>
            <a:endParaRPr lang="en-US" sz="7200" b="1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AFCCB5A-0B14-4054-94BE-E0826582D5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0"/>
          <a:stretch/>
        </p:blipFill>
        <p:spPr bwMode="auto">
          <a:xfrm>
            <a:off x="7453732" y="-16860"/>
            <a:ext cx="4738268" cy="686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82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1F95D7-C6B0-497B-90A8-C2AA8CA2F4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62" r="11811" b="13220"/>
          <a:stretch/>
        </p:blipFill>
        <p:spPr>
          <a:xfrm>
            <a:off x="8006577" y="0"/>
            <a:ext cx="4185423" cy="42421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8D896D-ED7E-48EA-A922-D468AEA1C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997" y="-34914"/>
            <a:ext cx="5880311" cy="828055"/>
          </a:xfrm>
        </p:spPr>
        <p:txBody>
          <a:bodyPr/>
          <a:lstStyle/>
          <a:p>
            <a:r>
              <a:rPr lang="en-US" b="1" dirty="0"/>
              <a:t>The MESI Protocol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FC36CD-361D-4B3F-830C-9F3C9B061DDC}"/>
              </a:ext>
            </a:extLst>
          </p:cNvPr>
          <p:cNvCxnSpPr>
            <a:cxnSpLocks/>
          </p:cNvCxnSpPr>
          <p:nvPr/>
        </p:nvCxnSpPr>
        <p:spPr>
          <a:xfrm flipH="1">
            <a:off x="7984277" y="788097"/>
            <a:ext cx="22300" cy="58979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4D80829-948F-4194-8FEA-35EF1EE8F63B}"/>
              </a:ext>
            </a:extLst>
          </p:cNvPr>
          <p:cNvSpPr txBox="1"/>
          <p:nvPr/>
        </p:nvSpPr>
        <p:spPr>
          <a:xfrm>
            <a:off x="8101474" y="3986946"/>
            <a:ext cx="39735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[Left CPU]</a:t>
            </a:r>
          </a:p>
          <a:p>
            <a:r>
              <a:rPr lang="en-US" sz="24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(k) Invalid to shared: CPU reads data that wasn’t in the local cache (but was in the other CPU’s cache)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7362056-D9C3-4C9A-B000-31F3E0E33783}"/>
              </a:ext>
            </a:extLst>
          </p:cNvPr>
          <p:cNvCxnSpPr>
            <a:cxnSpLocks/>
          </p:cNvCxnSpPr>
          <p:nvPr/>
        </p:nvCxnSpPr>
        <p:spPr>
          <a:xfrm flipV="1">
            <a:off x="10370634" y="2279487"/>
            <a:ext cx="1396730" cy="1366964"/>
          </a:xfrm>
          <a:prstGeom prst="straightConnector1">
            <a:avLst/>
          </a:prstGeom>
          <a:ln w="28575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E924B51-30BF-42D3-A8FE-8641F9F4E6E7}"/>
              </a:ext>
            </a:extLst>
          </p:cNvPr>
          <p:cNvGrpSpPr/>
          <p:nvPr/>
        </p:nvGrpSpPr>
        <p:grpSpPr>
          <a:xfrm>
            <a:off x="0" y="1327752"/>
            <a:ext cx="7490932" cy="2860591"/>
            <a:chOff x="0" y="1327752"/>
            <a:chExt cx="7490932" cy="286059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685FEA0-D35E-432C-BDC6-F1BD2154C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0413" y="1327753"/>
              <a:ext cx="1451429" cy="1451429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E467E36-A7D4-4E27-B1FF-B60D1F287DC4}"/>
                </a:ext>
              </a:extLst>
            </p:cNvPr>
            <p:cNvSpPr/>
            <p:nvPr/>
          </p:nvSpPr>
          <p:spPr bwMode="auto">
            <a:xfrm>
              <a:off x="424636" y="3542012"/>
              <a:ext cx="6681140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>
                  <a:ea typeface="ＭＳ Ｐゴシック" pitchFamily="-96" charset="-128"/>
                </a:rPr>
                <a:t>RAM	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BD479C3-18C1-436F-81E2-3C95AC92C842}"/>
                </a:ext>
              </a:extLst>
            </p:cNvPr>
            <p:cNvGrpSpPr/>
            <p:nvPr/>
          </p:nvGrpSpPr>
          <p:grpSpPr>
            <a:xfrm>
              <a:off x="838200" y="2984418"/>
              <a:ext cx="2740151" cy="352359"/>
              <a:chOff x="390273" y="5177889"/>
              <a:chExt cx="2740151" cy="35235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EAF0558-D13F-4DED-95FB-A8D333F42D1A}"/>
                  </a:ext>
                </a:extLst>
              </p:cNvPr>
              <p:cNvSpPr/>
              <p:nvPr/>
            </p:nvSpPr>
            <p:spPr bwMode="auto">
              <a:xfrm>
                <a:off x="390273" y="5177890"/>
                <a:ext cx="914423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2BB157B-DF5D-41E7-8946-0816EF796B39}"/>
                  </a:ext>
                </a:extLst>
              </p:cNvPr>
              <p:cNvSpPr/>
              <p:nvPr/>
            </p:nvSpPr>
            <p:spPr bwMode="auto">
              <a:xfrm>
                <a:off x="1304697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9681CF2-2D5B-4468-B355-D72C01671AA1}"/>
                  </a:ext>
                </a:extLst>
              </p:cNvPr>
              <p:cNvSpPr/>
              <p:nvPr/>
            </p:nvSpPr>
            <p:spPr bwMode="auto">
              <a:xfrm>
                <a:off x="2217560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AAE110F-1F19-49C9-AE92-44810590BD19}"/>
                </a:ext>
              </a:extLst>
            </p:cNvPr>
            <p:cNvSpPr txBox="1"/>
            <p:nvPr/>
          </p:nvSpPr>
          <p:spPr>
            <a:xfrm>
              <a:off x="0" y="2271845"/>
              <a:ext cx="91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Data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AFE488D-F0C8-4608-8390-3B37BAFFBD10}"/>
                </a:ext>
              </a:extLst>
            </p:cNvPr>
            <p:cNvSpPr txBox="1"/>
            <p:nvPr/>
          </p:nvSpPr>
          <p:spPr>
            <a:xfrm>
              <a:off x="197532" y="1950814"/>
              <a:ext cx="1281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Address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2DE0C73-8B5B-47E3-A111-85022D225A5D}"/>
                </a:ext>
              </a:extLst>
            </p:cNvPr>
            <p:cNvSpPr txBox="1"/>
            <p:nvPr/>
          </p:nvSpPr>
          <p:spPr>
            <a:xfrm>
              <a:off x="2839711" y="2271845"/>
              <a:ext cx="901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State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7B7222B-E8B2-4F6C-B2A7-363F8267DDE6}"/>
                </a:ext>
              </a:extLst>
            </p:cNvPr>
            <p:cNvCxnSpPr>
              <a:cxnSpLocks/>
            </p:cNvCxnSpPr>
            <p:nvPr/>
          </p:nvCxnSpPr>
          <p:spPr>
            <a:xfrm>
              <a:off x="3290568" y="2639717"/>
              <a:ext cx="2811" cy="346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1FE20AF9-A0C3-437F-A9E4-4A4F25217A16}"/>
                </a:ext>
              </a:extLst>
            </p:cNvPr>
            <p:cNvCxnSpPr>
              <a:cxnSpLocks/>
            </p:cNvCxnSpPr>
            <p:nvPr/>
          </p:nvCxnSpPr>
          <p:spPr>
            <a:xfrm>
              <a:off x="923700" y="2338886"/>
              <a:ext cx="1052619" cy="6455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3C7069CF-BA07-4974-9D4D-E4B1650EFA4A}"/>
                </a:ext>
              </a:extLst>
            </p:cNvPr>
            <p:cNvCxnSpPr>
              <a:cxnSpLocks/>
              <a:endCxn id="19" idx="0"/>
            </p:cNvCxnSpPr>
            <p:nvPr/>
          </p:nvCxnSpPr>
          <p:spPr>
            <a:xfrm>
              <a:off x="521518" y="2639717"/>
              <a:ext cx="773894" cy="3447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FD50A34C-E40D-41FB-91FC-EF7557159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4539090" y="1327752"/>
              <a:ext cx="1451429" cy="1451429"/>
            </a:xfrm>
            <a:prstGeom prst="rect">
              <a:avLst/>
            </a:prstGeom>
          </p:spPr>
        </p:pic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0720640-4ADB-454D-9B06-3ECD45A3983D}"/>
                </a:ext>
              </a:extLst>
            </p:cNvPr>
            <p:cNvGrpSpPr/>
            <p:nvPr/>
          </p:nvGrpSpPr>
          <p:grpSpPr>
            <a:xfrm flipH="1">
              <a:off x="3912581" y="2984417"/>
              <a:ext cx="2740151" cy="352359"/>
              <a:chOff x="390273" y="5177889"/>
              <a:chExt cx="2740151" cy="352359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7C9C3C9-16F3-43F8-8483-4C8E7BD24B90}"/>
                  </a:ext>
                </a:extLst>
              </p:cNvPr>
              <p:cNvSpPr/>
              <p:nvPr/>
            </p:nvSpPr>
            <p:spPr bwMode="auto">
              <a:xfrm>
                <a:off x="390273" y="5177890"/>
                <a:ext cx="914423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C13C45-01D9-42EE-A056-C4AFAC684C92}"/>
                  </a:ext>
                </a:extLst>
              </p:cNvPr>
              <p:cNvSpPr/>
              <p:nvPr/>
            </p:nvSpPr>
            <p:spPr bwMode="auto">
              <a:xfrm>
                <a:off x="1304697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2A875FEF-4C89-4389-9396-0BABFDAB0FC1}"/>
                  </a:ext>
                </a:extLst>
              </p:cNvPr>
              <p:cNvSpPr/>
              <p:nvPr/>
            </p:nvSpPr>
            <p:spPr bwMode="auto">
              <a:xfrm>
                <a:off x="2217560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27734D4-FD78-40DE-93FA-B56C583F64FD}"/>
                </a:ext>
              </a:extLst>
            </p:cNvPr>
            <p:cNvSpPr txBox="1"/>
            <p:nvPr/>
          </p:nvSpPr>
          <p:spPr>
            <a:xfrm flipH="1">
              <a:off x="6572818" y="2271844"/>
              <a:ext cx="91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State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141D5AE-3007-432E-95CC-BD9D5690F161}"/>
                </a:ext>
              </a:extLst>
            </p:cNvPr>
            <p:cNvSpPr txBox="1"/>
            <p:nvPr/>
          </p:nvSpPr>
          <p:spPr>
            <a:xfrm flipH="1">
              <a:off x="6012064" y="1950813"/>
              <a:ext cx="1281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Address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A09DEA9-D564-43C1-9EC9-6F9C19BDCF80}"/>
                </a:ext>
              </a:extLst>
            </p:cNvPr>
            <p:cNvSpPr txBox="1"/>
            <p:nvPr/>
          </p:nvSpPr>
          <p:spPr>
            <a:xfrm flipH="1">
              <a:off x="3749508" y="2271844"/>
              <a:ext cx="901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Data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A3DB249F-EADA-48F9-A7B3-A29EDA8EFB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97553" y="2639716"/>
              <a:ext cx="2811" cy="346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4DD16BAC-080B-48A1-9FCC-4E2D148D82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14613" y="2338885"/>
              <a:ext cx="1052619" cy="6455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0F9FA585-CFD1-45E3-B64D-6719EE057C9E}"/>
                </a:ext>
              </a:extLst>
            </p:cNvPr>
            <p:cNvCxnSpPr>
              <a:cxnSpLocks/>
              <a:endCxn id="43" idx="0"/>
            </p:cNvCxnSpPr>
            <p:nvPr/>
          </p:nvCxnSpPr>
          <p:spPr>
            <a:xfrm flipH="1">
              <a:off x="6195520" y="2639716"/>
              <a:ext cx="773894" cy="3447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D1AD75E-3F73-4302-86D6-944D571859EB}"/>
              </a:ext>
            </a:extLst>
          </p:cNvPr>
          <p:cNvGrpSpPr/>
          <p:nvPr/>
        </p:nvGrpSpPr>
        <p:grpSpPr>
          <a:xfrm>
            <a:off x="722893" y="2923881"/>
            <a:ext cx="2929181" cy="467547"/>
            <a:chOff x="722893" y="2923881"/>
            <a:chExt cx="2929181" cy="467547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CE84FFC-964D-4D95-A50B-8C669D7708D7}"/>
                </a:ext>
              </a:extLst>
            </p:cNvPr>
            <p:cNvSpPr txBox="1"/>
            <p:nvPr/>
          </p:nvSpPr>
          <p:spPr>
            <a:xfrm flipH="1">
              <a:off x="722893" y="2929763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Invalid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1382AF9-2AEA-41F8-BFA2-695BB1CE60CB}"/>
                </a:ext>
              </a:extLst>
            </p:cNvPr>
            <p:cNvSpPr txBox="1"/>
            <p:nvPr/>
          </p:nvSpPr>
          <p:spPr>
            <a:xfrm flipH="1">
              <a:off x="1648801" y="2923882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Invalid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2208F00-EC79-44DC-AD52-5A658D00A72B}"/>
                </a:ext>
              </a:extLst>
            </p:cNvPr>
            <p:cNvSpPr txBox="1"/>
            <p:nvPr/>
          </p:nvSpPr>
          <p:spPr>
            <a:xfrm flipH="1">
              <a:off x="2550504" y="2923881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Invalid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2DA979E-7D26-41A0-A3C6-DACF1AFD7D98}"/>
              </a:ext>
            </a:extLst>
          </p:cNvPr>
          <p:cNvGrpSpPr/>
          <p:nvPr/>
        </p:nvGrpSpPr>
        <p:grpSpPr>
          <a:xfrm>
            <a:off x="4299077" y="3675730"/>
            <a:ext cx="2172546" cy="1201733"/>
            <a:chOff x="4299077" y="3675730"/>
            <a:chExt cx="2172546" cy="1201733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5D3292C-5EE7-4105-8360-05E0C388AAF5}"/>
                </a:ext>
              </a:extLst>
            </p:cNvPr>
            <p:cNvSpPr txBox="1"/>
            <p:nvPr/>
          </p:nvSpPr>
          <p:spPr>
            <a:xfrm flipH="1">
              <a:off x="4299077" y="4415798"/>
              <a:ext cx="19655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Address: </a:t>
              </a:r>
              <a:r>
                <a:rPr lang="en-US" sz="2400" b="1" dirty="0">
                  <a:solidFill>
                    <a:srgbClr val="00B0F0"/>
                  </a:solidFill>
                </a:rPr>
                <a:t>x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ECFC8D14-D61D-4C4E-B00C-AEE2598D03DA}"/>
                </a:ext>
              </a:extLst>
            </p:cNvPr>
            <p:cNvCxnSpPr>
              <a:cxnSpLocks/>
              <a:endCxn id="65" idx="2"/>
            </p:cNvCxnSpPr>
            <p:nvPr/>
          </p:nvCxnSpPr>
          <p:spPr>
            <a:xfrm flipV="1">
              <a:off x="5382228" y="4137395"/>
              <a:ext cx="351048" cy="3767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5F44E88-C6CD-4C75-ADFE-1F2B7CB3E4D9}"/>
                </a:ext>
              </a:extLst>
            </p:cNvPr>
            <p:cNvSpPr txBox="1"/>
            <p:nvPr/>
          </p:nvSpPr>
          <p:spPr>
            <a:xfrm flipH="1">
              <a:off x="4994930" y="3675730"/>
              <a:ext cx="1476693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Data: </a:t>
              </a:r>
              <a:r>
                <a:rPr lang="en-US" sz="2400" b="1" dirty="0">
                  <a:solidFill>
                    <a:srgbClr val="00B0F0"/>
                  </a:solidFill>
                </a:rPr>
                <a:t>d</a:t>
              </a:r>
              <a:r>
                <a:rPr lang="en-US" sz="3600" b="1" baseline="-25000" dirty="0">
                  <a:solidFill>
                    <a:srgbClr val="00B0F0"/>
                  </a:solidFill>
                </a:rPr>
                <a:t>0</a:t>
              </a:r>
              <a:endParaRPr lang="en-US" sz="2400" b="1" baseline="-25000" dirty="0">
                <a:solidFill>
                  <a:srgbClr val="00B0F0"/>
                </a:solidFill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31EA4D82-72BE-4269-A2CD-10940A388A5D}"/>
              </a:ext>
            </a:extLst>
          </p:cNvPr>
          <p:cNvSpPr txBox="1"/>
          <p:nvPr/>
        </p:nvSpPr>
        <p:spPr>
          <a:xfrm flipH="1">
            <a:off x="166883" y="780482"/>
            <a:ext cx="1965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latin typeface="Consolas" panose="020B0609020204030204" pitchFamily="49" charset="0"/>
              </a:rPr>
              <a:t>Read x</a:t>
            </a:r>
          </a:p>
        </p:txBody>
      </p:sp>
      <p:sp>
        <p:nvSpPr>
          <p:cNvPr id="3" name="Arc 2">
            <a:extLst>
              <a:ext uri="{FF2B5EF4-FFF2-40B4-BE49-F238E27FC236}">
                <a16:creationId xmlns:a16="http://schemas.microsoft.com/office/drawing/2014/main" id="{7A56C191-676C-49A7-8F36-76C9B3B8E41C}"/>
              </a:ext>
            </a:extLst>
          </p:cNvPr>
          <p:cNvSpPr/>
          <p:nvPr/>
        </p:nvSpPr>
        <p:spPr>
          <a:xfrm rot="13192720" flipH="1">
            <a:off x="2680085" y="1437838"/>
            <a:ext cx="2355250" cy="2180554"/>
          </a:xfrm>
          <a:prstGeom prst="arc">
            <a:avLst/>
          </a:prstGeom>
          <a:ln w="5715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46885C5-65F2-4AF1-9A8D-3245EBB4AA6B}"/>
              </a:ext>
            </a:extLst>
          </p:cNvPr>
          <p:cNvSpPr txBox="1"/>
          <p:nvPr/>
        </p:nvSpPr>
        <p:spPr>
          <a:xfrm>
            <a:off x="371975" y="3470307"/>
            <a:ext cx="323982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Hey, other cache, do you have </a:t>
            </a:r>
            <a:r>
              <a:rPr lang="en-US" sz="2300" b="1" dirty="0">
                <a:solidFill>
                  <a:srgbClr val="00B0F0"/>
                </a:solidFill>
                <a:latin typeface="Consolas" panose="020B0609020204030204" pitchFamily="49" charset="0"/>
                <a:cs typeface="Segoe UI" panose="020B0502040204020203" pitchFamily="34" charset="0"/>
              </a:rPr>
              <a:t>x</a:t>
            </a:r>
            <a:r>
              <a:rPr lang="en-US" sz="23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’s data?</a:t>
            </a:r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1BA1869D-BBB4-45E7-9114-9886E5575249}"/>
              </a:ext>
            </a:extLst>
          </p:cNvPr>
          <p:cNvSpPr/>
          <p:nvPr/>
        </p:nvSpPr>
        <p:spPr>
          <a:xfrm rot="8407280">
            <a:off x="2881027" y="1453247"/>
            <a:ext cx="2355250" cy="2180554"/>
          </a:xfrm>
          <a:prstGeom prst="arc">
            <a:avLst/>
          </a:prstGeom>
          <a:ln w="5715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9BD9E1E-1934-4BAA-8B66-D1C7CACC93EF}"/>
              </a:ext>
            </a:extLst>
          </p:cNvPr>
          <p:cNvSpPr txBox="1"/>
          <p:nvPr/>
        </p:nvSpPr>
        <p:spPr>
          <a:xfrm>
            <a:off x="572917" y="3473360"/>
            <a:ext cx="323982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Yeah, here it is!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B3485BD-7672-471A-84EA-29677FC18D6B}"/>
              </a:ext>
            </a:extLst>
          </p:cNvPr>
          <p:cNvGrpSpPr/>
          <p:nvPr/>
        </p:nvGrpSpPr>
        <p:grpSpPr>
          <a:xfrm>
            <a:off x="739760" y="2911569"/>
            <a:ext cx="2929181" cy="467547"/>
            <a:chOff x="3795287" y="2923881"/>
            <a:chExt cx="2929181" cy="467547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591E31A8-E083-46D8-AEDB-6987CC116560}"/>
                </a:ext>
              </a:extLst>
            </p:cNvPr>
            <p:cNvSpPr txBox="1"/>
            <p:nvPr/>
          </p:nvSpPr>
          <p:spPr>
            <a:xfrm flipH="1">
              <a:off x="3795287" y="2929763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B0F0"/>
                  </a:solidFill>
                </a:rPr>
                <a:t>d</a:t>
              </a:r>
              <a:r>
                <a:rPr lang="en-US" sz="3600" baseline="-25000" dirty="0">
                  <a:solidFill>
                    <a:srgbClr val="00B0F0"/>
                  </a:solidFill>
                </a:rPr>
                <a:t>1</a:t>
              </a:r>
              <a:endParaRPr lang="en-US" sz="2400" baseline="-25000" dirty="0">
                <a:solidFill>
                  <a:srgbClr val="00B0F0"/>
                </a:solidFill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5A3EAC2-7630-4BFC-96B8-971CBF8BC04F}"/>
                </a:ext>
              </a:extLst>
            </p:cNvPr>
            <p:cNvSpPr txBox="1"/>
            <p:nvPr/>
          </p:nvSpPr>
          <p:spPr>
            <a:xfrm flipH="1">
              <a:off x="4721195" y="2923882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B0F0"/>
                  </a:solidFill>
                </a:rPr>
                <a:t>x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2C08CE2-5AF0-45BF-AFD6-A118B0701418}"/>
                </a:ext>
              </a:extLst>
            </p:cNvPr>
            <p:cNvSpPr txBox="1"/>
            <p:nvPr/>
          </p:nvSpPr>
          <p:spPr>
            <a:xfrm flipH="1">
              <a:off x="5622898" y="2923881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Shared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8049447-04E8-4CC0-8046-EDDD2E0144AE}"/>
              </a:ext>
            </a:extLst>
          </p:cNvPr>
          <p:cNvGrpSpPr/>
          <p:nvPr/>
        </p:nvGrpSpPr>
        <p:grpSpPr>
          <a:xfrm>
            <a:off x="3817603" y="2912900"/>
            <a:ext cx="2027478" cy="467546"/>
            <a:chOff x="3795287" y="2923882"/>
            <a:chExt cx="2027478" cy="467546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6057ACD-9E9A-4E7F-AD67-044521F6A6A9}"/>
                </a:ext>
              </a:extLst>
            </p:cNvPr>
            <p:cNvSpPr txBox="1"/>
            <p:nvPr/>
          </p:nvSpPr>
          <p:spPr>
            <a:xfrm flipH="1">
              <a:off x="3795287" y="2929763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B0F0"/>
                  </a:solidFill>
                </a:rPr>
                <a:t>d</a:t>
              </a:r>
              <a:r>
                <a:rPr lang="en-US" sz="3600" baseline="-25000" dirty="0">
                  <a:solidFill>
                    <a:srgbClr val="00B0F0"/>
                  </a:solidFill>
                </a:rPr>
                <a:t>1</a:t>
              </a:r>
              <a:endParaRPr lang="en-US" sz="2400" baseline="-25000" dirty="0">
                <a:solidFill>
                  <a:srgbClr val="00B0F0"/>
                </a:solidFill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27A1621-27ED-44E1-82D3-939A19658880}"/>
                </a:ext>
              </a:extLst>
            </p:cNvPr>
            <p:cNvSpPr txBox="1"/>
            <p:nvPr/>
          </p:nvSpPr>
          <p:spPr>
            <a:xfrm flipH="1">
              <a:off x="4721195" y="2923882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B0F0"/>
                  </a:solidFill>
                </a:rPr>
                <a:t>x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1E1E1BED-7594-49B5-9A4F-395831F6961D}"/>
              </a:ext>
            </a:extLst>
          </p:cNvPr>
          <p:cNvSpPr txBox="1"/>
          <p:nvPr/>
        </p:nvSpPr>
        <p:spPr>
          <a:xfrm flipH="1">
            <a:off x="5645214" y="2937321"/>
            <a:ext cx="110157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/>
              <a:t>Modified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027E069-EC9D-4652-938F-F9C870F6025D}"/>
              </a:ext>
            </a:extLst>
          </p:cNvPr>
          <p:cNvSpPr txBox="1"/>
          <p:nvPr/>
        </p:nvSpPr>
        <p:spPr>
          <a:xfrm flipH="1">
            <a:off x="5639240" y="2897851"/>
            <a:ext cx="110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Shared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9E5DFEF-33C7-4239-A131-D2EE9E4955ED}"/>
              </a:ext>
            </a:extLst>
          </p:cNvPr>
          <p:cNvSpPr txBox="1"/>
          <p:nvPr/>
        </p:nvSpPr>
        <p:spPr>
          <a:xfrm>
            <a:off x="8120639" y="4021806"/>
            <a:ext cx="38128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[Right CPU]</a:t>
            </a:r>
          </a:p>
          <a:p>
            <a:r>
              <a:rPr lang="en-US" sz="2400" b="1" dirty="0"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(g) Modified to shared: The right CPU lost its exclusive access to the data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746D546-A75F-4212-A623-4566585AF158}"/>
              </a:ext>
            </a:extLst>
          </p:cNvPr>
          <p:cNvSpPr txBox="1"/>
          <p:nvPr/>
        </p:nvSpPr>
        <p:spPr>
          <a:xfrm>
            <a:off x="473352" y="4991302"/>
            <a:ext cx="7090595" cy="1068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dirty="0"/>
              <a:t>Now suppose a new thread from the victim address space runs on the left core, and tries to read the cache line . . .</a:t>
            </a:r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1D00ACE-44E3-4E81-84AD-559C92CB6BF3}"/>
              </a:ext>
            </a:extLst>
          </p:cNvPr>
          <p:cNvGrpSpPr/>
          <p:nvPr/>
        </p:nvGrpSpPr>
        <p:grpSpPr>
          <a:xfrm>
            <a:off x="5496761" y="601934"/>
            <a:ext cx="2292245" cy="735182"/>
            <a:chOff x="5744315" y="756792"/>
            <a:chExt cx="2292245" cy="735182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2B674FF-2FE3-4E99-BBA2-B7EE324B8AFF}"/>
                </a:ext>
              </a:extLst>
            </p:cNvPr>
            <p:cNvSpPr txBox="1"/>
            <p:nvPr/>
          </p:nvSpPr>
          <p:spPr>
            <a:xfrm>
              <a:off x="6268738" y="822545"/>
              <a:ext cx="17678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onsolas" panose="020B0609020204030204" pitchFamily="49" charset="0"/>
                </a:rPr>
                <a:t>T0:A</a:t>
              </a:r>
              <a:r>
                <a:rPr lang="en-US" sz="3200" b="1" baseline="-25000" dirty="0">
                  <a:solidFill>
                    <a:srgbClr val="FF0000"/>
                  </a:solidFill>
                  <a:latin typeface="Consolas" panose="020B0609020204030204" pitchFamily="49" charset="0"/>
                </a:rPr>
                <a:t>Evil</a:t>
              </a:r>
            </a:p>
          </p:txBody>
        </p:sp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76A2BB30-0BD7-4B15-92DF-5B359E40D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4315" y="756792"/>
              <a:ext cx="735182" cy="735182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D460BA9F-3A9D-4661-A693-823C8BFE5536}"/>
              </a:ext>
            </a:extLst>
          </p:cNvPr>
          <p:cNvGrpSpPr/>
          <p:nvPr/>
        </p:nvGrpSpPr>
        <p:grpSpPr>
          <a:xfrm>
            <a:off x="1906964" y="619959"/>
            <a:ext cx="2639075" cy="735182"/>
            <a:chOff x="5494767" y="630152"/>
            <a:chExt cx="2639075" cy="735182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D6609C9D-DF46-4F45-81D4-AD0E8B6F1AB6}"/>
                </a:ext>
              </a:extLst>
            </p:cNvPr>
            <p:cNvSpPr txBox="1"/>
            <p:nvPr/>
          </p:nvSpPr>
          <p:spPr>
            <a:xfrm>
              <a:off x="5929908" y="695141"/>
              <a:ext cx="22039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B0F0"/>
                  </a:solidFill>
                  <a:latin typeface="Consolas" panose="020B0609020204030204" pitchFamily="49" charset="0"/>
                </a:rPr>
                <a:t>T1:A</a:t>
              </a:r>
              <a:r>
                <a:rPr lang="en-US" sz="3200" baseline="-25000" dirty="0">
                  <a:solidFill>
                    <a:srgbClr val="00B0F0"/>
                  </a:solidFill>
                  <a:latin typeface="Consolas" panose="020B0609020204030204" pitchFamily="49" charset="0"/>
                </a:rPr>
                <a:t>Victim</a:t>
              </a:r>
            </a:p>
          </p:txBody>
        </p: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AE267F23-9EB8-425D-AD19-B6848081C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94767" y="630152"/>
              <a:ext cx="735182" cy="735182"/>
            </a:xfrm>
            <a:prstGeom prst="rect">
              <a:avLst/>
            </a:prstGeom>
          </p:spPr>
        </p:pic>
      </p:grp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C605D494-76A7-4A77-8C66-8EEA56AE7C2E}"/>
              </a:ext>
            </a:extLst>
          </p:cNvPr>
          <p:cNvCxnSpPr>
            <a:cxnSpLocks/>
          </p:cNvCxnSpPr>
          <p:nvPr/>
        </p:nvCxnSpPr>
        <p:spPr>
          <a:xfrm>
            <a:off x="10370634" y="162046"/>
            <a:ext cx="1562865" cy="1608881"/>
          </a:xfrm>
          <a:prstGeom prst="straightConnector1">
            <a:avLst/>
          </a:prstGeom>
          <a:ln w="28575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42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52" grpId="0"/>
      <p:bldP spid="3" grpId="0" animBg="1"/>
      <p:bldP spid="3" grpId="1" animBg="1"/>
      <p:bldP spid="66" grpId="0"/>
      <p:bldP spid="66" grpId="1"/>
      <p:bldP spid="73" grpId="0" animBg="1"/>
      <p:bldP spid="74" grpId="0"/>
      <p:bldP spid="79" grpId="0"/>
      <p:bldP spid="80" grpId="0"/>
      <p:bldP spid="81" grpId="0"/>
      <p:bldP spid="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B17140-CFA0-4534-AC62-3176E8F81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Arc 5">
            <a:extLst>
              <a:ext uri="{FF2B5EF4-FFF2-40B4-BE49-F238E27FC236}">
                <a16:creationId xmlns:a16="http://schemas.microsoft.com/office/drawing/2014/main" id="{5DB90CD1-3101-4D1D-9FEE-3481D0AAD0A4}"/>
              </a:ext>
            </a:extLst>
          </p:cNvPr>
          <p:cNvSpPr/>
          <p:nvPr/>
        </p:nvSpPr>
        <p:spPr>
          <a:xfrm rot="15222539">
            <a:off x="4332486" y="189305"/>
            <a:ext cx="3265936" cy="4538650"/>
          </a:xfrm>
          <a:prstGeom prst="arc">
            <a:avLst>
              <a:gd name="adj1" fmla="val 15347521"/>
              <a:gd name="adj2" fmla="val 0"/>
            </a:avLst>
          </a:prstGeom>
          <a:ln w="571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C2CA1C-A4A2-43EA-A2F7-39D1986C53FB}"/>
              </a:ext>
            </a:extLst>
          </p:cNvPr>
          <p:cNvSpPr/>
          <p:nvPr/>
        </p:nvSpPr>
        <p:spPr>
          <a:xfrm>
            <a:off x="252761" y="4917259"/>
            <a:ext cx="7363522" cy="19679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4B711A-75FE-4822-AD1A-3002469BE4CF}"/>
              </a:ext>
            </a:extLst>
          </p:cNvPr>
          <p:cNvSpPr txBox="1"/>
          <p:nvPr/>
        </p:nvSpPr>
        <p:spPr>
          <a:xfrm>
            <a:off x="388155" y="5056320"/>
            <a:ext cx="7480889" cy="1388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dirty="0"/>
              <a:t>Intel chips had a hardware bug that allowed </a:t>
            </a:r>
            <a:r>
              <a:rPr lang="en-US" sz="2800" dirty="0">
                <a:solidFill>
                  <a:srgbClr val="FF0000"/>
                </a:solidFill>
                <a:latin typeface="Consolas" panose="020B0609020204030204" pitchFamily="49" charset="0"/>
              </a:rPr>
              <a:t>T0:A</a:t>
            </a:r>
            <a:r>
              <a:rPr lang="en-US" sz="2800" baseline="-25000" dirty="0">
                <a:solidFill>
                  <a:srgbClr val="FF0000"/>
                </a:solidFill>
                <a:latin typeface="Consolas" panose="020B0609020204030204" pitchFamily="49" charset="0"/>
              </a:rPr>
              <a:t>Evil</a:t>
            </a:r>
            <a:r>
              <a:rPr lang="en-US" sz="2800" dirty="0"/>
              <a:t> to “snoop” on the cache message sent from the right core to the left one, allowing </a:t>
            </a:r>
            <a:r>
              <a:rPr lang="en-US" sz="2800" dirty="0">
                <a:solidFill>
                  <a:srgbClr val="FF0000"/>
                </a:solidFill>
                <a:latin typeface="Consolas" panose="020B0609020204030204" pitchFamily="49" charset="0"/>
              </a:rPr>
              <a:t>T0:A</a:t>
            </a:r>
            <a:r>
              <a:rPr lang="en-US" sz="2800" baseline="-25000" dirty="0">
                <a:solidFill>
                  <a:srgbClr val="FF0000"/>
                </a:solidFill>
                <a:latin typeface="Consolas" panose="020B0609020204030204" pitchFamily="49" charset="0"/>
              </a:rPr>
              <a:t>Evil</a:t>
            </a:r>
            <a:r>
              <a:rPr lang="en-US" sz="2800" dirty="0"/>
              <a:t> to read the cache line from  </a:t>
            </a:r>
            <a:r>
              <a:rPr lang="en-US" sz="2800" dirty="0">
                <a:solidFill>
                  <a:srgbClr val="00B0F0"/>
                </a:solidFill>
                <a:latin typeface="Consolas" panose="020B0609020204030204" pitchFamily="49" charset="0"/>
              </a:rPr>
              <a:t>A</a:t>
            </a:r>
            <a:r>
              <a:rPr lang="en-US" sz="2800" baseline="-25000" dirty="0">
                <a:solidFill>
                  <a:srgbClr val="00B0F0"/>
                </a:solidFill>
                <a:latin typeface="Consolas" panose="020B0609020204030204" pitchFamily="49" charset="0"/>
              </a:rPr>
              <a:t>Victim</a:t>
            </a:r>
            <a:r>
              <a:rPr lang="en-US" sz="28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0188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54995-7ED2-4F4C-858B-DD57559B7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266"/>
            <a:ext cx="10515600" cy="903633"/>
          </a:xfrm>
        </p:spPr>
        <p:txBody>
          <a:bodyPr/>
          <a:lstStyle/>
          <a:p>
            <a:r>
              <a:rPr lang="en-US" dirty="0"/>
              <a:t>Patching Linux to Stop the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17E01-F65E-492D-AA05-808CE5F85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2330"/>
            <a:ext cx="10515600" cy="2966295"/>
          </a:xfrm>
        </p:spPr>
        <p:txBody>
          <a:bodyPr/>
          <a:lstStyle/>
          <a:p>
            <a:r>
              <a:rPr lang="en-US" dirty="0"/>
              <a:t>An Amazon engineer wrote a kernel patch to address the snooping attack</a:t>
            </a:r>
          </a:p>
          <a:p>
            <a:pPr lvl="1"/>
            <a:r>
              <a:rPr lang="en-US" dirty="0"/>
              <a:t>The patch added a new system call which marked the calling process as wanting to prevent the snooping attack</a:t>
            </a:r>
          </a:p>
          <a:p>
            <a:pPr lvl="1"/>
            <a:r>
              <a:rPr lang="en-US" dirty="0"/>
              <a:t>When Linux context-switched away from such a process, the kernel would force the CPU to flush the cache 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EE793A4-BBEB-4240-A6B3-AAD851385A1C}"/>
              </a:ext>
            </a:extLst>
          </p:cNvPr>
          <p:cNvGrpSpPr/>
          <p:nvPr/>
        </p:nvGrpSpPr>
        <p:grpSpPr>
          <a:xfrm>
            <a:off x="1967696" y="2898274"/>
            <a:ext cx="8451204" cy="3959726"/>
            <a:chOff x="1967696" y="2898274"/>
            <a:chExt cx="8451204" cy="395972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EE7BC1E-11C2-4D8F-BC8D-E76F9F2878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68109" y="3308290"/>
              <a:ext cx="1451429" cy="145142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1426F24-4500-4AB3-B05C-2671468EE47D}"/>
                </a:ext>
              </a:extLst>
            </p:cNvPr>
            <p:cNvSpPr/>
            <p:nvPr/>
          </p:nvSpPr>
          <p:spPr bwMode="auto">
            <a:xfrm>
              <a:off x="2392332" y="5522549"/>
              <a:ext cx="6681140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>
                  <a:ea typeface="ＭＳ Ｐゴシック" pitchFamily="-96" charset="-128"/>
                </a:rPr>
                <a:t>RAM	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DF05212-D0F3-4B10-9360-F828A23D5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6506786" y="3308289"/>
              <a:ext cx="1451429" cy="1451429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EA5A39D-CFFD-4D81-815B-5EEEEC613970}"/>
                </a:ext>
              </a:extLst>
            </p:cNvPr>
            <p:cNvGrpSpPr/>
            <p:nvPr/>
          </p:nvGrpSpPr>
          <p:grpSpPr>
            <a:xfrm>
              <a:off x="6266773" y="5656267"/>
              <a:ext cx="2172546" cy="1201733"/>
              <a:chOff x="4299077" y="3675730"/>
              <a:chExt cx="2172546" cy="1201733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2CAB124-45B3-494D-AA1A-27930437E498}"/>
                  </a:ext>
                </a:extLst>
              </p:cNvPr>
              <p:cNvSpPr txBox="1"/>
              <p:nvPr/>
            </p:nvSpPr>
            <p:spPr>
              <a:xfrm flipH="1">
                <a:off x="4299077" y="4415798"/>
                <a:ext cx="196559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Address: </a:t>
                </a:r>
                <a:r>
                  <a:rPr lang="en-US" sz="2400" b="1" dirty="0">
                    <a:solidFill>
                      <a:srgbClr val="00B0F0"/>
                    </a:solidFill>
                  </a:rPr>
                  <a:t>x</a:t>
                </a: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759FACD0-9D1E-4BD9-B180-EC1D0E968E1C}"/>
                  </a:ext>
                </a:extLst>
              </p:cNvPr>
              <p:cNvCxnSpPr>
                <a:cxnSpLocks/>
                <a:endCxn id="10" idx="2"/>
              </p:cNvCxnSpPr>
              <p:nvPr/>
            </p:nvCxnSpPr>
            <p:spPr>
              <a:xfrm flipV="1">
                <a:off x="5382228" y="4137395"/>
                <a:ext cx="351048" cy="37673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6075075-3BC1-474B-89F0-A2500F7F2E65}"/>
                  </a:ext>
                </a:extLst>
              </p:cNvPr>
              <p:cNvSpPr txBox="1"/>
              <p:nvPr/>
            </p:nvSpPr>
            <p:spPr>
              <a:xfrm flipH="1">
                <a:off x="4994930" y="3675730"/>
                <a:ext cx="1476693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Data: </a:t>
                </a:r>
                <a:r>
                  <a:rPr lang="en-US" sz="2400" b="1" dirty="0">
                    <a:solidFill>
                      <a:srgbClr val="00B0F0"/>
                    </a:solidFill>
                  </a:rPr>
                  <a:t>d</a:t>
                </a:r>
                <a:r>
                  <a:rPr lang="en-US" sz="3600" b="1" baseline="-25000" dirty="0">
                    <a:solidFill>
                      <a:srgbClr val="00B0F0"/>
                    </a:solidFill>
                  </a:rPr>
                  <a:t>0</a:t>
                </a:r>
                <a:endParaRPr lang="en-US" sz="2400" b="1" baseline="-25000" dirty="0">
                  <a:solidFill>
                    <a:srgbClr val="00B0F0"/>
                  </a:solidFill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8437B40-BA3D-47AF-B301-C967F09477B4}"/>
                </a:ext>
              </a:extLst>
            </p:cNvPr>
            <p:cNvGrpSpPr/>
            <p:nvPr/>
          </p:nvGrpSpPr>
          <p:grpSpPr>
            <a:xfrm>
              <a:off x="1967696" y="3931350"/>
              <a:ext cx="7490932" cy="1440615"/>
              <a:chOff x="0" y="1950813"/>
              <a:chExt cx="7490932" cy="1440615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E732A886-267C-4478-ABFF-891C3BC409EE}"/>
                  </a:ext>
                </a:extLst>
              </p:cNvPr>
              <p:cNvGrpSpPr/>
              <p:nvPr/>
            </p:nvGrpSpPr>
            <p:grpSpPr>
              <a:xfrm>
                <a:off x="838200" y="2984418"/>
                <a:ext cx="2740151" cy="352359"/>
                <a:chOff x="390273" y="5177889"/>
                <a:chExt cx="2740151" cy="352359"/>
              </a:xfrm>
            </p:grpSpPr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9CFF31F5-0F0C-4D19-BBEA-8AB1D2284960}"/>
                    </a:ext>
                  </a:extLst>
                </p:cNvPr>
                <p:cNvSpPr/>
                <p:nvPr/>
              </p:nvSpPr>
              <p:spPr bwMode="auto">
                <a:xfrm>
                  <a:off x="390273" y="5177890"/>
                  <a:ext cx="914423" cy="35235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9DE902DD-0B9E-4F07-A9A0-4A7BD2E13D45}"/>
                    </a:ext>
                  </a:extLst>
                </p:cNvPr>
                <p:cNvSpPr/>
                <p:nvPr/>
              </p:nvSpPr>
              <p:spPr bwMode="auto">
                <a:xfrm>
                  <a:off x="1304697" y="5177889"/>
                  <a:ext cx="912864" cy="35235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31E0883E-2B8A-4620-A26E-20ABE61D09D2}"/>
                    </a:ext>
                  </a:extLst>
                </p:cNvPr>
                <p:cNvSpPr/>
                <p:nvPr/>
              </p:nvSpPr>
              <p:spPr bwMode="auto">
                <a:xfrm>
                  <a:off x="2217560" y="5177889"/>
                  <a:ext cx="912864" cy="35235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dirty="0">
                    <a:ea typeface="ＭＳ Ｐゴシック" pitchFamily="-96" charset="-128"/>
                  </a:endParaRPr>
                </a:p>
              </p:txBody>
            </p: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ED4CD18-A940-477F-8BFF-8AD35722C4ED}"/>
                  </a:ext>
                </a:extLst>
              </p:cNvPr>
              <p:cNvSpPr txBox="1"/>
              <p:nvPr/>
            </p:nvSpPr>
            <p:spPr>
              <a:xfrm>
                <a:off x="0" y="2271845"/>
                <a:ext cx="9181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Data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992CC45-F58C-45E5-8BA2-FE225DB4A679}"/>
                  </a:ext>
                </a:extLst>
              </p:cNvPr>
              <p:cNvSpPr txBox="1"/>
              <p:nvPr/>
            </p:nvSpPr>
            <p:spPr>
              <a:xfrm>
                <a:off x="197532" y="1950814"/>
                <a:ext cx="12813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Address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7AC2DC-9CCF-4EC5-9F89-682EBE571CC8}"/>
                  </a:ext>
                </a:extLst>
              </p:cNvPr>
              <p:cNvSpPr txBox="1"/>
              <p:nvPr/>
            </p:nvSpPr>
            <p:spPr>
              <a:xfrm>
                <a:off x="2839711" y="2271845"/>
                <a:ext cx="9017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State</a:t>
                </a:r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FEE6B410-4EB0-41CE-804C-D39DBAA034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90568" y="2639717"/>
                <a:ext cx="2811" cy="34671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8A50C3DA-6924-4839-9042-E84A9657E7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3700" y="2338886"/>
                <a:ext cx="1052619" cy="64553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E78A69CB-52D8-4B91-B45B-ECCE03328038}"/>
                  </a:ext>
                </a:extLst>
              </p:cNvPr>
              <p:cNvCxnSpPr>
                <a:cxnSpLocks/>
                <a:endCxn id="37" idx="0"/>
              </p:cNvCxnSpPr>
              <p:nvPr/>
            </p:nvCxnSpPr>
            <p:spPr>
              <a:xfrm>
                <a:off x="521518" y="2639717"/>
                <a:ext cx="773894" cy="34470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0FA58D8F-D145-4280-891B-2FEA8BE90B2C}"/>
                  </a:ext>
                </a:extLst>
              </p:cNvPr>
              <p:cNvGrpSpPr/>
              <p:nvPr/>
            </p:nvGrpSpPr>
            <p:grpSpPr>
              <a:xfrm flipH="1">
                <a:off x="3912581" y="2984417"/>
                <a:ext cx="2740151" cy="352359"/>
                <a:chOff x="390273" y="5177889"/>
                <a:chExt cx="2740151" cy="352359"/>
              </a:xfrm>
            </p:grpSpPr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A03AFA0A-A7AE-491A-88AD-CB7C9EFFCF76}"/>
                    </a:ext>
                  </a:extLst>
                </p:cNvPr>
                <p:cNvSpPr/>
                <p:nvPr/>
              </p:nvSpPr>
              <p:spPr bwMode="auto">
                <a:xfrm>
                  <a:off x="390273" y="5177890"/>
                  <a:ext cx="914423" cy="35235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12457868-9558-441A-8F68-1FB398F63265}"/>
                    </a:ext>
                  </a:extLst>
                </p:cNvPr>
                <p:cNvSpPr/>
                <p:nvPr/>
              </p:nvSpPr>
              <p:spPr bwMode="auto">
                <a:xfrm>
                  <a:off x="1304697" y="5177889"/>
                  <a:ext cx="912864" cy="35235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dirty="0">
                    <a:ea typeface="ＭＳ Ｐゴシック" pitchFamily="-96" charset="-128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118744C6-D01C-46AC-B341-8E665D31E8E4}"/>
                    </a:ext>
                  </a:extLst>
                </p:cNvPr>
                <p:cNvSpPr/>
                <p:nvPr/>
              </p:nvSpPr>
              <p:spPr bwMode="auto">
                <a:xfrm>
                  <a:off x="2217560" y="5177889"/>
                  <a:ext cx="912864" cy="35235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00" dirty="0">
                    <a:ea typeface="ＭＳ Ｐゴシック" pitchFamily="-96" charset="-128"/>
                  </a:endParaRPr>
                </a:p>
              </p:txBody>
            </p:sp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8969584-AEB5-4B7C-9777-52BA4ADAB6F7}"/>
                  </a:ext>
                </a:extLst>
              </p:cNvPr>
              <p:cNvSpPr txBox="1"/>
              <p:nvPr/>
            </p:nvSpPr>
            <p:spPr>
              <a:xfrm flipH="1">
                <a:off x="6572818" y="2271844"/>
                <a:ext cx="9181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State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EE008E9-9424-4F2C-8E9D-3996761CBA99}"/>
                  </a:ext>
                </a:extLst>
              </p:cNvPr>
              <p:cNvSpPr txBox="1"/>
              <p:nvPr/>
            </p:nvSpPr>
            <p:spPr>
              <a:xfrm flipH="1">
                <a:off x="6012064" y="1950813"/>
                <a:ext cx="12813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Address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33C3156-8A15-42BB-A6E3-0E0A575E2D8B}"/>
                  </a:ext>
                </a:extLst>
              </p:cNvPr>
              <p:cNvSpPr txBox="1"/>
              <p:nvPr/>
            </p:nvSpPr>
            <p:spPr>
              <a:xfrm flipH="1">
                <a:off x="3749508" y="2271844"/>
                <a:ext cx="9017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/>
                  <a:t>Data</a:t>
                </a:r>
              </a:p>
            </p:txBody>
          </p: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63EBB58A-C2FB-4E40-B8BC-0799FC834F7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197553" y="2639716"/>
                <a:ext cx="2811" cy="34671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D338B1BC-DF77-43AE-8C71-32E0B48EA17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514613" y="2338885"/>
                <a:ext cx="1052619" cy="64553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B09EDA8F-7270-45F2-9B59-8C8544023BD8}"/>
                  </a:ext>
                </a:extLst>
              </p:cNvPr>
              <p:cNvCxnSpPr>
                <a:cxnSpLocks/>
                <a:endCxn id="34" idx="0"/>
              </p:cNvCxnSpPr>
              <p:nvPr/>
            </p:nvCxnSpPr>
            <p:spPr>
              <a:xfrm flipH="1">
                <a:off x="6195520" y="2639716"/>
                <a:ext cx="773894" cy="34470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602A78E3-23E5-4B92-87D7-D9E9A181109F}"/>
                  </a:ext>
                </a:extLst>
              </p:cNvPr>
              <p:cNvGrpSpPr/>
              <p:nvPr/>
            </p:nvGrpSpPr>
            <p:grpSpPr>
              <a:xfrm>
                <a:off x="722893" y="2923881"/>
                <a:ext cx="2929181" cy="467547"/>
                <a:chOff x="722893" y="2923881"/>
                <a:chExt cx="2929181" cy="467547"/>
              </a:xfrm>
            </p:grpSpPr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459FD804-D18B-482D-AECB-ECF6C1CEF175}"/>
                    </a:ext>
                  </a:extLst>
                </p:cNvPr>
                <p:cNvSpPr txBox="1"/>
                <p:nvPr/>
              </p:nvSpPr>
              <p:spPr>
                <a:xfrm flipH="1">
                  <a:off x="722893" y="2929763"/>
                  <a:ext cx="110157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/>
                    <a:t>Invalid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1485B5F6-014F-488C-AD07-F3B54A1A6720}"/>
                    </a:ext>
                  </a:extLst>
                </p:cNvPr>
                <p:cNvSpPr txBox="1"/>
                <p:nvPr/>
              </p:nvSpPr>
              <p:spPr>
                <a:xfrm flipH="1">
                  <a:off x="1648801" y="2923882"/>
                  <a:ext cx="110157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/>
                    <a:t>Invalid</a:t>
                  </a: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7358D6FD-4CA3-4CAF-B5ED-FA55C663F5E7}"/>
                    </a:ext>
                  </a:extLst>
                </p:cNvPr>
                <p:cNvSpPr txBox="1"/>
                <p:nvPr/>
              </p:nvSpPr>
              <p:spPr>
                <a:xfrm flipH="1">
                  <a:off x="2550504" y="2923881"/>
                  <a:ext cx="110157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/>
                    <a:t>Invalid</a:t>
                  </a: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C4615C2C-236C-4EC6-B5DA-A8B3512A03A7}"/>
                  </a:ext>
                </a:extLst>
              </p:cNvPr>
              <p:cNvGrpSpPr/>
              <p:nvPr/>
            </p:nvGrpSpPr>
            <p:grpSpPr>
              <a:xfrm>
                <a:off x="3817603" y="2912900"/>
                <a:ext cx="2027478" cy="467546"/>
                <a:chOff x="3795287" y="2923882"/>
                <a:chExt cx="2027478" cy="467546"/>
              </a:xfrm>
            </p:grpSpPr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A48AD17-DF0A-457D-B5AD-6DC3E587471C}"/>
                    </a:ext>
                  </a:extLst>
                </p:cNvPr>
                <p:cNvSpPr txBox="1"/>
                <p:nvPr/>
              </p:nvSpPr>
              <p:spPr>
                <a:xfrm flipH="1">
                  <a:off x="3795287" y="2929763"/>
                  <a:ext cx="110157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>
                      <a:solidFill>
                        <a:srgbClr val="00B0F0"/>
                      </a:solidFill>
                    </a:rPr>
                    <a:t>d</a:t>
                  </a:r>
                  <a:r>
                    <a:rPr lang="en-US" sz="3600" baseline="-25000" dirty="0">
                      <a:solidFill>
                        <a:srgbClr val="00B0F0"/>
                      </a:solidFill>
                    </a:rPr>
                    <a:t>1</a:t>
                  </a:r>
                  <a:endParaRPr lang="en-US" sz="2400" baseline="-25000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643A33FC-150B-4611-B87C-E78E461BF4C6}"/>
                    </a:ext>
                  </a:extLst>
                </p:cNvPr>
                <p:cNvSpPr txBox="1"/>
                <p:nvPr/>
              </p:nvSpPr>
              <p:spPr>
                <a:xfrm flipH="1">
                  <a:off x="4721195" y="2923882"/>
                  <a:ext cx="110157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>
                      <a:solidFill>
                        <a:srgbClr val="00B0F0"/>
                      </a:solidFill>
                    </a:rPr>
                    <a:t>x</a:t>
                  </a:r>
                </a:p>
              </p:txBody>
            </p:sp>
          </p:grp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95FF3EF-94F5-402B-BB63-7AFFB913AAAE}"/>
                  </a:ext>
                </a:extLst>
              </p:cNvPr>
              <p:cNvSpPr txBox="1"/>
              <p:nvPr/>
            </p:nvSpPr>
            <p:spPr>
              <a:xfrm flipH="1">
                <a:off x="5645214" y="2937321"/>
                <a:ext cx="110157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dirty="0"/>
                  <a:t>Modified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4FD44EB-7561-40DC-BB11-E45372F48C9E}"/>
                </a:ext>
              </a:extLst>
            </p:cNvPr>
            <p:cNvGrpSpPr/>
            <p:nvPr/>
          </p:nvGrpSpPr>
          <p:grpSpPr>
            <a:xfrm>
              <a:off x="7779825" y="2898274"/>
              <a:ext cx="2639075" cy="735182"/>
              <a:chOff x="5494767" y="630152"/>
              <a:chExt cx="2639075" cy="735182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4AAD4E6-28D8-488A-9CB7-438BDABD2FC6}"/>
                  </a:ext>
                </a:extLst>
              </p:cNvPr>
              <p:cNvSpPr txBox="1"/>
              <p:nvPr/>
            </p:nvSpPr>
            <p:spPr>
              <a:xfrm>
                <a:off x="5929908" y="695141"/>
                <a:ext cx="220393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rgbClr val="00B0F0"/>
                    </a:solidFill>
                    <a:latin typeface="Consolas" panose="020B0609020204030204" pitchFamily="49" charset="0"/>
                  </a:rPr>
                  <a:t>T0:A</a:t>
                </a:r>
                <a:r>
                  <a:rPr lang="en-US" sz="3200" baseline="-25000" dirty="0">
                    <a:solidFill>
                      <a:srgbClr val="00B0F0"/>
                    </a:solidFill>
                    <a:latin typeface="Consolas" panose="020B0609020204030204" pitchFamily="49" charset="0"/>
                  </a:rPr>
                  <a:t>Victim</a:t>
                </a:r>
              </a:p>
            </p:txBody>
          </p: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9565217A-0D36-47FC-BAD9-5A62584B8A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94767" y="630152"/>
                <a:ext cx="735182" cy="73518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4386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54995-7ED2-4F4C-858B-DD57559B7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266"/>
            <a:ext cx="10515600" cy="903633"/>
          </a:xfrm>
        </p:spPr>
        <p:txBody>
          <a:bodyPr/>
          <a:lstStyle/>
          <a:p>
            <a:r>
              <a:rPr lang="en-US" dirty="0"/>
              <a:t>Patching Linux to Stop the Attack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17E01-F65E-492D-AA05-808CE5F85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2330"/>
            <a:ext cx="10515600" cy="2966295"/>
          </a:xfrm>
        </p:spPr>
        <p:txBody>
          <a:bodyPr/>
          <a:lstStyle/>
          <a:p>
            <a:r>
              <a:rPr lang="en-US" dirty="0"/>
              <a:t>An Amazon engineer wrote a kernel patch to address the snooping attack</a:t>
            </a:r>
          </a:p>
          <a:p>
            <a:pPr lvl="1"/>
            <a:r>
              <a:rPr lang="en-US" dirty="0"/>
              <a:t>The patch added a new system call which marked the calling process as wanting to prevent the snooping attack</a:t>
            </a:r>
          </a:p>
          <a:p>
            <a:pPr lvl="1"/>
            <a:r>
              <a:rPr lang="en-US" dirty="0"/>
              <a:t>When Linux context-switched away from such a process, the kernel would force the CPU to flush the cache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E7BC1E-11C2-4D8F-BC8D-E76F9F287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109" y="3308290"/>
            <a:ext cx="1451429" cy="14514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1426F24-4500-4AB3-B05C-2671468EE47D}"/>
              </a:ext>
            </a:extLst>
          </p:cNvPr>
          <p:cNvSpPr/>
          <p:nvPr/>
        </p:nvSpPr>
        <p:spPr bwMode="auto">
          <a:xfrm>
            <a:off x="2392332" y="5522549"/>
            <a:ext cx="668114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ea typeface="ＭＳ Ｐゴシック" pitchFamily="-96" charset="-128"/>
              </a:rPr>
              <a:t>RAM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F05212-D0F3-4B10-9360-F828A23D5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506786" y="3308289"/>
            <a:ext cx="1451429" cy="145142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EA5A39D-CFFD-4D81-815B-5EEEEC613970}"/>
              </a:ext>
            </a:extLst>
          </p:cNvPr>
          <p:cNvGrpSpPr/>
          <p:nvPr/>
        </p:nvGrpSpPr>
        <p:grpSpPr>
          <a:xfrm>
            <a:off x="6266773" y="5656267"/>
            <a:ext cx="2172546" cy="1201733"/>
            <a:chOff x="4299077" y="3675730"/>
            <a:chExt cx="2172546" cy="120173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2CAB124-45B3-494D-AA1A-27930437E498}"/>
                </a:ext>
              </a:extLst>
            </p:cNvPr>
            <p:cNvSpPr txBox="1"/>
            <p:nvPr/>
          </p:nvSpPr>
          <p:spPr>
            <a:xfrm flipH="1">
              <a:off x="4299077" y="4415798"/>
              <a:ext cx="19655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Address: </a:t>
              </a:r>
              <a:r>
                <a:rPr lang="en-US" sz="2400" b="1" dirty="0">
                  <a:solidFill>
                    <a:srgbClr val="00B0F0"/>
                  </a:solidFill>
                </a:rPr>
                <a:t>x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759FACD0-9D1E-4BD9-B180-EC1D0E968E1C}"/>
                </a:ext>
              </a:extLst>
            </p:cNvPr>
            <p:cNvCxnSpPr>
              <a:cxnSpLocks/>
              <a:endCxn id="10" idx="2"/>
            </p:cNvCxnSpPr>
            <p:nvPr/>
          </p:nvCxnSpPr>
          <p:spPr>
            <a:xfrm flipV="1">
              <a:off x="5382228" y="4137395"/>
              <a:ext cx="351048" cy="3767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6075075-3BC1-474B-89F0-A2500F7F2E65}"/>
                </a:ext>
              </a:extLst>
            </p:cNvPr>
            <p:cNvSpPr txBox="1"/>
            <p:nvPr/>
          </p:nvSpPr>
          <p:spPr>
            <a:xfrm flipH="1">
              <a:off x="4994930" y="3675730"/>
              <a:ext cx="1476693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Data: </a:t>
              </a:r>
              <a:r>
                <a:rPr lang="en-US" sz="2400" b="1" dirty="0">
                  <a:solidFill>
                    <a:srgbClr val="00B0F0"/>
                  </a:solidFill>
                </a:rPr>
                <a:t>d</a:t>
              </a:r>
              <a:r>
                <a:rPr lang="en-US" sz="3600" b="1" baseline="-25000" dirty="0">
                  <a:solidFill>
                    <a:srgbClr val="00B0F0"/>
                  </a:solidFill>
                </a:rPr>
                <a:t>0</a:t>
              </a:r>
              <a:endParaRPr lang="en-US" sz="2400" b="1" baseline="-2500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732A886-267C-4478-ABFF-891C3BC409EE}"/>
              </a:ext>
            </a:extLst>
          </p:cNvPr>
          <p:cNvGrpSpPr/>
          <p:nvPr/>
        </p:nvGrpSpPr>
        <p:grpSpPr>
          <a:xfrm>
            <a:off x="2805896" y="4964955"/>
            <a:ext cx="2740151" cy="352359"/>
            <a:chOff x="390273" y="5177889"/>
            <a:chExt cx="2740151" cy="352359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CFF31F5-0F0C-4D19-BBEA-8AB1D2284960}"/>
                </a:ext>
              </a:extLst>
            </p:cNvPr>
            <p:cNvSpPr/>
            <p:nvPr/>
          </p:nvSpPr>
          <p:spPr bwMode="auto">
            <a:xfrm>
              <a:off x="390273" y="5177890"/>
              <a:ext cx="914423" cy="3523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ea typeface="ＭＳ Ｐゴシック" pitchFamily="-96" charset="-128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DE902DD-0B9E-4F07-A9A0-4A7BD2E13D45}"/>
                </a:ext>
              </a:extLst>
            </p:cNvPr>
            <p:cNvSpPr/>
            <p:nvPr/>
          </p:nvSpPr>
          <p:spPr bwMode="auto">
            <a:xfrm>
              <a:off x="1304697" y="5177889"/>
              <a:ext cx="912864" cy="3523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ea typeface="ＭＳ Ｐゴシック" pitchFamily="-96" charset="-128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1E0883E-2B8A-4620-A26E-20ABE61D09D2}"/>
                </a:ext>
              </a:extLst>
            </p:cNvPr>
            <p:cNvSpPr/>
            <p:nvPr/>
          </p:nvSpPr>
          <p:spPr bwMode="auto">
            <a:xfrm>
              <a:off x="2217560" y="5177889"/>
              <a:ext cx="912864" cy="3523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ea typeface="ＭＳ Ｐゴシック" pitchFamily="-96" charset="-128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ED4CD18-A940-477F-8BFF-8AD35722C4ED}"/>
              </a:ext>
            </a:extLst>
          </p:cNvPr>
          <p:cNvSpPr txBox="1"/>
          <p:nvPr/>
        </p:nvSpPr>
        <p:spPr>
          <a:xfrm>
            <a:off x="1967696" y="4252382"/>
            <a:ext cx="91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Data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92CC45-F58C-45E5-8BA2-FE225DB4A679}"/>
              </a:ext>
            </a:extLst>
          </p:cNvPr>
          <p:cNvSpPr txBox="1"/>
          <p:nvPr/>
        </p:nvSpPr>
        <p:spPr>
          <a:xfrm>
            <a:off x="2165228" y="3931351"/>
            <a:ext cx="128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Address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7AC2DC-9CCF-4EC5-9F89-682EBE571CC8}"/>
              </a:ext>
            </a:extLst>
          </p:cNvPr>
          <p:cNvSpPr txBox="1"/>
          <p:nvPr/>
        </p:nvSpPr>
        <p:spPr>
          <a:xfrm>
            <a:off x="4807407" y="4252382"/>
            <a:ext cx="901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State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EE6B410-4EB0-41CE-804C-D39DBAA03459}"/>
              </a:ext>
            </a:extLst>
          </p:cNvPr>
          <p:cNvCxnSpPr>
            <a:cxnSpLocks/>
          </p:cNvCxnSpPr>
          <p:nvPr/>
        </p:nvCxnSpPr>
        <p:spPr>
          <a:xfrm>
            <a:off x="5258264" y="4620254"/>
            <a:ext cx="2811" cy="346719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A50C3DA-6924-4839-9042-E84A9657E799}"/>
              </a:ext>
            </a:extLst>
          </p:cNvPr>
          <p:cNvCxnSpPr>
            <a:cxnSpLocks/>
          </p:cNvCxnSpPr>
          <p:nvPr/>
        </p:nvCxnSpPr>
        <p:spPr>
          <a:xfrm>
            <a:off x="2891396" y="4319423"/>
            <a:ext cx="1052619" cy="645532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78A69CB-52D8-4B91-B45B-ECCE03328038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2489214" y="4620254"/>
            <a:ext cx="773894" cy="344702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FA58D8F-D145-4280-891B-2FEA8BE90B2C}"/>
              </a:ext>
            </a:extLst>
          </p:cNvPr>
          <p:cNvGrpSpPr/>
          <p:nvPr/>
        </p:nvGrpSpPr>
        <p:grpSpPr>
          <a:xfrm flipH="1">
            <a:off x="5880277" y="4964954"/>
            <a:ext cx="2740151" cy="352359"/>
            <a:chOff x="390273" y="5177889"/>
            <a:chExt cx="2740151" cy="352359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03AFA0A-A7AE-491A-88AD-CB7C9EFFCF76}"/>
                </a:ext>
              </a:extLst>
            </p:cNvPr>
            <p:cNvSpPr/>
            <p:nvPr/>
          </p:nvSpPr>
          <p:spPr bwMode="auto">
            <a:xfrm>
              <a:off x="390273" y="5177890"/>
              <a:ext cx="914423" cy="3523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ea typeface="ＭＳ Ｐゴシック" pitchFamily="-96" charset="-128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2457868-9558-441A-8F68-1FB398F63265}"/>
                </a:ext>
              </a:extLst>
            </p:cNvPr>
            <p:cNvSpPr/>
            <p:nvPr/>
          </p:nvSpPr>
          <p:spPr bwMode="auto">
            <a:xfrm>
              <a:off x="1304697" y="5177889"/>
              <a:ext cx="912864" cy="3523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solidFill>
                  <a:srgbClr val="00B0F0"/>
                </a:solidFill>
                <a:ea typeface="ＭＳ Ｐゴシック" pitchFamily="-96" charset="-128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18744C6-D01C-46AC-B341-8E665D31E8E4}"/>
                </a:ext>
              </a:extLst>
            </p:cNvPr>
            <p:cNvSpPr/>
            <p:nvPr/>
          </p:nvSpPr>
          <p:spPr bwMode="auto">
            <a:xfrm>
              <a:off x="2217560" y="5177889"/>
              <a:ext cx="912864" cy="3523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dirty="0">
                <a:ea typeface="ＭＳ Ｐゴシック" pitchFamily="-96" charset="-128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8969584-AEB5-4B7C-9777-52BA4ADAB6F7}"/>
              </a:ext>
            </a:extLst>
          </p:cNvPr>
          <p:cNvSpPr txBox="1"/>
          <p:nvPr/>
        </p:nvSpPr>
        <p:spPr>
          <a:xfrm flipH="1">
            <a:off x="8540514" y="4252381"/>
            <a:ext cx="918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State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E008E9-9424-4F2C-8E9D-3996761CBA99}"/>
              </a:ext>
            </a:extLst>
          </p:cNvPr>
          <p:cNvSpPr txBox="1"/>
          <p:nvPr/>
        </p:nvSpPr>
        <p:spPr>
          <a:xfrm flipH="1">
            <a:off x="7979760" y="3931350"/>
            <a:ext cx="1281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Address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33C3156-8A15-42BB-A6E3-0E0A575E2D8B}"/>
              </a:ext>
            </a:extLst>
          </p:cNvPr>
          <p:cNvSpPr txBox="1"/>
          <p:nvPr/>
        </p:nvSpPr>
        <p:spPr>
          <a:xfrm flipH="1">
            <a:off x="5717204" y="4252381"/>
            <a:ext cx="901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Data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3EBB58A-C2FB-4E40-B8BC-0799FC834F76}"/>
              </a:ext>
            </a:extLst>
          </p:cNvPr>
          <p:cNvCxnSpPr>
            <a:cxnSpLocks/>
          </p:cNvCxnSpPr>
          <p:nvPr/>
        </p:nvCxnSpPr>
        <p:spPr>
          <a:xfrm flipH="1">
            <a:off x="6165249" y="4620253"/>
            <a:ext cx="2811" cy="346719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338B1BC-DF77-43AE-8C71-32E0B48EA179}"/>
              </a:ext>
            </a:extLst>
          </p:cNvPr>
          <p:cNvCxnSpPr>
            <a:cxnSpLocks/>
          </p:cNvCxnSpPr>
          <p:nvPr/>
        </p:nvCxnSpPr>
        <p:spPr>
          <a:xfrm flipH="1">
            <a:off x="7482309" y="4319422"/>
            <a:ext cx="1052619" cy="645532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09EDA8F-7270-45F2-9B59-8C8544023BD8}"/>
              </a:ext>
            </a:extLst>
          </p:cNvPr>
          <p:cNvCxnSpPr>
            <a:cxnSpLocks/>
            <a:endCxn id="34" idx="0"/>
          </p:cNvCxnSpPr>
          <p:nvPr/>
        </p:nvCxnSpPr>
        <p:spPr>
          <a:xfrm flipH="1">
            <a:off x="8163216" y="4620253"/>
            <a:ext cx="773894" cy="344702"/>
          </a:xfrm>
          <a:prstGeom prst="straightConnector1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02A78E3-23E5-4B92-87D7-D9E9A181109F}"/>
              </a:ext>
            </a:extLst>
          </p:cNvPr>
          <p:cNvGrpSpPr/>
          <p:nvPr/>
        </p:nvGrpSpPr>
        <p:grpSpPr>
          <a:xfrm>
            <a:off x="2690589" y="4904418"/>
            <a:ext cx="2929181" cy="467547"/>
            <a:chOff x="722893" y="2923881"/>
            <a:chExt cx="2929181" cy="46754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59FD804-D18B-482D-AECB-ECF6C1CEF175}"/>
                </a:ext>
              </a:extLst>
            </p:cNvPr>
            <p:cNvSpPr txBox="1"/>
            <p:nvPr/>
          </p:nvSpPr>
          <p:spPr>
            <a:xfrm flipH="1">
              <a:off x="722893" y="2929763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Invalid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485B5F6-014F-488C-AD07-F3B54A1A6720}"/>
                </a:ext>
              </a:extLst>
            </p:cNvPr>
            <p:cNvSpPr txBox="1"/>
            <p:nvPr/>
          </p:nvSpPr>
          <p:spPr>
            <a:xfrm flipH="1">
              <a:off x="1648801" y="2923882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Invalid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358D6FD-4CA3-4CAF-B5ED-FA55C663F5E7}"/>
                </a:ext>
              </a:extLst>
            </p:cNvPr>
            <p:cNvSpPr txBox="1"/>
            <p:nvPr/>
          </p:nvSpPr>
          <p:spPr>
            <a:xfrm flipH="1">
              <a:off x="2550504" y="2923881"/>
              <a:ext cx="110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Invalid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DA48AD17-DF0A-457D-B5AD-6DC3E587471C}"/>
              </a:ext>
            </a:extLst>
          </p:cNvPr>
          <p:cNvSpPr txBox="1"/>
          <p:nvPr/>
        </p:nvSpPr>
        <p:spPr>
          <a:xfrm flipH="1">
            <a:off x="5785299" y="4899318"/>
            <a:ext cx="110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F0"/>
                </a:solidFill>
              </a:rPr>
              <a:t>d</a:t>
            </a:r>
            <a:r>
              <a:rPr lang="en-US" sz="3600" baseline="-25000" dirty="0">
                <a:solidFill>
                  <a:srgbClr val="00B0F0"/>
                </a:solidFill>
              </a:rPr>
              <a:t>1</a:t>
            </a:r>
            <a:endParaRPr lang="en-US" sz="2400" baseline="-25000" dirty="0">
              <a:solidFill>
                <a:srgbClr val="00B0F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43A33FC-150B-4611-B87C-E78E461BF4C6}"/>
              </a:ext>
            </a:extLst>
          </p:cNvPr>
          <p:cNvSpPr txBox="1"/>
          <p:nvPr/>
        </p:nvSpPr>
        <p:spPr>
          <a:xfrm flipH="1">
            <a:off x="6711207" y="4893437"/>
            <a:ext cx="110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F0"/>
                </a:solidFill>
              </a:rPr>
              <a:t>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95FF3EF-94F5-402B-BB63-7AFFB913AAAE}"/>
              </a:ext>
            </a:extLst>
          </p:cNvPr>
          <p:cNvSpPr txBox="1"/>
          <p:nvPr/>
        </p:nvSpPr>
        <p:spPr>
          <a:xfrm flipH="1">
            <a:off x="7612910" y="4917858"/>
            <a:ext cx="110157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/>
              <a:t>Modified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850D998-F0B4-45C9-B68A-C76F66B3FB14}"/>
              </a:ext>
            </a:extLst>
          </p:cNvPr>
          <p:cNvGrpSpPr/>
          <p:nvPr/>
        </p:nvGrpSpPr>
        <p:grpSpPr>
          <a:xfrm>
            <a:off x="7779825" y="2883018"/>
            <a:ext cx="2292245" cy="735182"/>
            <a:chOff x="5744315" y="756792"/>
            <a:chExt cx="2292245" cy="735182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57F2A82-7DF1-4B88-84DA-E8874A9797DE}"/>
                </a:ext>
              </a:extLst>
            </p:cNvPr>
            <p:cNvSpPr txBox="1"/>
            <p:nvPr/>
          </p:nvSpPr>
          <p:spPr>
            <a:xfrm>
              <a:off x="6268738" y="822545"/>
              <a:ext cx="17678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onsolas" panose="020B0609020204030204" pitchFamily="49" charset="0"/>
                </a:rPr>
                <a:t>T0:A</a:t>
              </a:r>
              <a:r>
                <a:rPr lang="en-US" sz="3200" b="1" baseline="-25000" dirty="0">
                  <a:solidFill>
                    <a:srgbClr val="FF0000"/>
                  </a:solidFill>
                  <a:latin typeface="Consolas" panose="020B0609020204030204" pitchFamily="49" charset="0"/>
                </a:rPr>
                <a:t>Evil</a:t>
              </a:r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94FC67CC-B855-459C-BAB0-0E06D5C48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44315" y="756792"/>
              <a:ext cx="735182" cy="735182"/>
            </a:xfrm>
            <a:prstGeom prst="rect">
              <a:avLst/>
            </a:prstGeom>
          </p:spPr>
        </p:pic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2F53F965-38CF-4BFC-998F-1FCB33556B94}"/>
              </a:ext>
            </a:extLst>
          </p:cNvPr>
          <p:cNvSpPr txBox="1"/>
          <p:nvPr/>
        </p:nvSpPr>
        <p:spPr>
          <a:xfrm flipH="1">
            <a:off x="5778449" y="4888437"/>
            <a:ext cx="110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Invalid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6B99021-1FB9-411E-809F-E4E1D8E7E687}"/>
              </a:ext>
            </a:extLst>
          </p:cNvPr>
          <p:cNvSpPr txBox="1"/>
          <p:nvPr/>
        </p:nvSpPr>
        <p:spPr>
          <a:xfrm flipH="1">
            <a:off x="6697141" y="4894031"/>
            <a:ext cx="110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Invalid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3BD9E6A-C236-45A7-8797-5071EC5E14CE}"/>
              </a:ext>
            </a:extLst>
          </p:cNvPr>
          <p:cNvSpPr txBox="1"/>
          <p:nvPr/>
        </p:nvSpPr>
        <p:spPr>
          <a:xfrm flipH="1">
            <a:off x="7606060" y="4882555"/>
            <a:ext cx="110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Invalid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7731504-1CD3-4DFA-89A5-58BADB3E24FC}"/>
              </a:ext>
            </a:extLst>
          </p:cNvPr>
          <p:cNvSpPr/>
          <p:nvPr/>
        </p:nvSpPr>
        <p:spPr>
          <a:xfrm>
            <a:off x="7870652" y="5763171"/>
            <a:ext cx="419593" cy="3479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9838AD5-E509-4B69-A58A-177F170B6C25}"/>
              </a:ext>
            </a:extLst>
          </p:cNvPr>
          <p:cNvSpPr txBox="1"/>
          <p:nvPr/>
        </p:nvSpPr>
        <p:spPr>
          <a:xfrm flipH="1">
            <a:off x="5784406" y="4895857"/>
            <a:ext cx="110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F0"/>
                </a:solidFill>
              </a:rPr>
              <a:t>d</a:t>
            </a:r>
            <a:r>
              <a:rPr lang="en-US" sz="3600" baseline="-25000" dirty="0">
                <a:solidFill>
                  <a:srgbClr val="00B0F0"/>
                </a:solidFill>
              </a:rPr>
              <a:t>1</a:t>
            </a:r>
            <a:endParaRPr lang="en-US" sz="2400" baseline="-25000" dirty="0">
              <a:solidFill>
                <a:srgbClr val="00B0F0"/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A3D8233-1E48-485A-AFA3-0083509D67C1}"/>
              </a:ext>
            </a:extLst>
          </p:cNvPr>
          <p:cNvGrpSpPr/>
          <p:nvPr/>
        </p:nvGrpSpPr>
        <p:grpSpPr>
          <a:xfrm>
            <a:off x="7779825" y="2898274"/>
            <a:ext cx="2639075" cy="735182"/>
            <a:chOff x="7779825" y="2898274"/>
            <a:chExt cx="2639075" cy="735182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4E58866-CA75-401E-A7A4-03586286A674}"/>
                </a:ext>
              </a:extLst>
            </p:cNvPr>
            <p:cNvSpPr txBox="1"/>
            <p:nvPr/>
          </p:nvSpPr>
          <p:spPr>
            <a:xfrm>
              <a:off x="8214966" y="2963263"/>
              <a:ext cx="22039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B0F0"/>
                  </a:solidFill>
                  <a:latin typeface="Consolas" panose="020B0609020204030204" pitchFamily="49" charset="0"/>
                </a:rPr>
                <a:t>T0:A</a:t>
              </a:r>
              <a:r>
                <a:rPr lang="en-US" sz="3200" baseline="-25000" dirty="0">
                  <a:solidFill>
                    <a:srgbClr val="00B0F0"/>
                  </a:solidFill>
                  <a:latin typeface="Consolas" panose="020B0609020204030204" pitchFamily="49" charset="0"/>
                </a:rPr>
                <a:t>Victim</a:t>
              </a:r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FA313CFD-F134-4D62-B4DD-A1D82C4C0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79825" y="2898274"/>
              <a:ext cx="735182" cy="7351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378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3.7037E-6 L 0.14063 0.108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1" y="544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28" grpId="0"/>
      <p:bldP spid="52" grpId="0"/>
      <p:bldP spid="52" grpId="1"/>
      <p:bldP spid="53" grpId="0"/>
      <p:bldP spid="53" grpId="1"/>
      <p:bldP spid="54" grpId="0"/>
      <p:bldP spid="54" grpId="1"/>
      <p:bldP spid="40" grpId="0" animBg="1"/>
      <p:bldP spid="55" grpId="0"/>
      <p:bldP spid="5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18FB92-619F-4EFE-94CC-E798B1FDDF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00" b="22927"/>
          <a:stretch/>
        </p:blipFill>
        <p:spPr>
          <a:xfrm>
            <a:off x="-1" y="0"/>
            <a:ext cx="7909367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BD052B-8193-4CFB-9374-3C1E6348CF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47" r="11930"/>
          <a:stretch/>
        </p:blipFill>
        <p:spPr>
          <a:xfrm>
            <a:off x="8481794" y="0"/>
            <a:ext cx="3710206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A309BB-52F6-43B6-B9AF-5E8237F649A5}"/>
              </a:ext>
            </a:extLst>
          </p:cNvPr>
          <p:cNvSpPr txBox="1"/>
          <p:nvPr/>
        </p:nvSpPr>
        <p:spPr>
          <a:xfrm>
            <a:off x="8987883" y="5832088"/>
            <a:ext cx="25424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Linus</a:t>
            </a:r>
          </a:p>
        </p:txBody>
      </p:sp>
    </p:spTree>
    <p:extLst>
      <p:ext uri="{BB962C8B-B14F-4D97-AF65-F5344CB8AC3E}">
        <p14:creationId xmlns:p14="http://schemas.microsoft.com/office/powerpoint/2010/main" val="371053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3586B4-D3BC-4111-9E37-AD0E2CC5C354}"/>
              </a:ext>
            </a:extLst>
          </p:cNvPr>
          <p:cNvSpPr txBox="1"/>
          <p:nvPr/>
        </p:nvSpPr>
        <p:spPr>
          <a:xfrm>
            <a:off x="2655848" y="5140711"/>
            <a:ext cx="68803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Linus was trying to do a cost-benefit analysis.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23C9B03-00C0-4261-945C-4E9A788DD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926" y="147629"/>
            <a:ext cx="8756147" cy="493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65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58DC2-C08B-4359-B095-86295523B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265"/>
          </a:xfrm>
        </p:spPr>
        <p:txBody>
          <a:bodyPr/>
          <a:lstStyle/>
          <a:p>
            <a:r>
              <a:rPr lang="en-US" dirty="0"/>
              <a:t>Linux Patches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4BA9D-EC1C-4E73-BCAB-EE4565588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3180"/>
            <a:ext cx="10515600" cy="3646449"/>
          </a:xfrm>
        </p:spPr>
        <p:txBody>
          <a:bodyPr/>
          <a:lstStyle/>
          <a:p>
            <a:r>
              <a:rPr lang="en-US" dirty="0"/>
              <a:t>When a kernel developer wants to patch the kernel (e.g., to fix a bug or improve performance), she has to:</a:t>
            </a:r>
          </a:p>
          <a:p>
            <a:pPr lvl="1"/>
            <a:r>
              <a:rPr lang="en-US" dirty="0"/>
              <a:t>Generate a diff relative to the current kernel source</a:t>
            </a:r>
          </a:p>
          <a:p>
            <a:pPr lvl="1"/>
            <a:r>
              <a:rPr lang="en-US" dirty="0"/>
              <a:t>Write an English-level description of the patch, explaining the “user-visible impact” and quantifying “optimizations and trade-offs”</a:t>
            </a:r>
          </a:p>
          <a:p>
            <a:pPr lvl="1"/>
            <a:r>
              <a:rPr lang="en-US" dirty="0"/>
              <a:t>Find the maintainers for the associated kernel subsystem, and email the patch to those maintainers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76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7446D7-114F-4FAD-9B4E-138F789FA7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6921"/>
          <a:stretch/>
        </p:blipFill>
        <p:spPr>
          <a:xfrm>
            <a:off x="401443" y="0"/>
            <a:ext cx="5252224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33ABBB-F909-4AAC-B268-23A24ABFDF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6921"/>
          <a:stretch/>
        </p:blipFill>
        <p:spPr>
          <a:xfrm>
            <a:off x="6939778" y="0"/>
            <a:ext cx="5252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64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A18F81-CB21-41FF-8873-A3B55104F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508BF4-7A57-4A42-8AFF-EEE04F47BD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4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58DC2-C08B-4359-B095-86295523B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265"/>
          </a:xfrm>
        </p:spPr>
        <p:txBody>
          <a:bodyPr/>
          <a:lstStyle/>
          <a:p>
            <a:r>
              <a:rPr lang="en-US" dirty="0"/>
              <a:t>Linux Patches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4BA9D-EC1C-4E73-BCAB-EE4565588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3180"/>
            <a:ext cx="10515600" cy="3646449"/>
          </a:xfrm>
        </p:spPr>
        <p:txBody>
          <a:bodyPr/>
          <a:lstStyle/>
          <a:p>
            <a:r>
              <a:rPr lang="en-US" dirty="0"/>
              <a:t>When a kernel developer wants to patch the kernel (e.g., to fix a bug or improve performance), she has to:</a:t>
            </a:r>
          </a:p>
          <a:p>
            <a:pPr lvl="1"/>
            <a:r>
              <a:rPr lang="en-US" dirty="0"/>
              <a:t>Generate a diff relative to the current kernel source</a:t>
            </a:r>
          </a:p>
          <a:p>
            <a:pPr lvl="1"/>
            <a:r>
              <a:rPr lang="en-US" dirty="0"/>
              <a:t>Write an English-level description of the patch, explaining the “user-visible impact” and quantifying “optimizations and trade-offs”</a:t>
            </a:r>
          </a:p>
          <a:p>
            <a:pPr lvl="1"/>
            <a:r>
              <a:rPr lang="en-US" dirty="0"/>
              <a:t>Find the maintainers for the associated kernel subsystem, and email the patch to those maintainers</a:t>
            </a:r>
          </a:p>
          <a:p>
            <a:r>
              <a:rPr lang="en-US" dirty="0"/>
              <a:t>The maintainers then test the patch and may or may not merge it into the kernel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B76BC6-297F-4724-9DF6-A38898CDB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37" y="4873625"/>
            <a:ext cx="10982325" cy="16192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1655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59D3D-C0D2-4C6E-BA78-7D7908410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6068"/>
            <a:ext cx="10515600" cy="301083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How Do We Determine Whether a Patch is “Worth Merging”?</a:t>
            </a:r>
          </a:p>
        </p:txBody>
      </p:sp>
    </p:spTree>
    <p:extLst>
      <p:ext uri="{BB962C8B-B14F-4D97-AF65-F5344CB8AC3E}">
        <p14:creationId xmlns:p14="http://schemas.microsoft.com/office/powerpoint/2010/main" val="155836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608D7C1-D881-447A-9654-A42C129495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41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1F95D7-C6B0-497B-90A8-C2AA8CA2F4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62" r="11811" b="13220"/>
          <a:stretch/>
        </p:blipFill>
        <p:spPr>
          <a:xfrm>
            <a:off x="8006577" y="0"/>
            <a:ext cx="4185423" cy="42421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8D896D-ED7E-48EA-A922-D468AEA1C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997" y="-34914"/>
            <a:ext cx="5880311" cy="828055"/>
          </a:xfrm>
        </p:spPr>
        <p:txBody>
          <a:bodyPr/>
          <a:lstStyle/>
          <a:p>
            <a:r>
              <a:rPr lang="en-US" b="1" dirty="0"/>
              <a:t>The MESI Protocol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FC36CD-361D-4B3F-830C-9F3C9B061DDC}"/>
              </a:ext>
            </a:extLst>
          </p:cNvPr>
          <p:cNvCxnSpPr>
            <a:cxnSpLocks/>
          </p:cNvCxnSpPr>
          <p:nvPr/>
        </p:nvCxnSpPr>
        <p:spPr>
          <a:xfrm flipH="1">
            <a:off x="7984277" y="788097"/>
            <a:ext cx="22300" cy="58979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5685FEA0-D35E-432C-BDC6-F1BD2154C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413" y="1327753"/>
            <a:ext cx="1451429" cy="145142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E467E36-A7D4-4E27-B1FF-B60D1F287DC4}"/>
              </a:ext>
            </a:extLst>
          </p:cNvPr>
          <p:cNvSpPr/>
          <p:nvPr/>
        </p:nvSpPr>
        <p:spPr bwMode="auto">
          <a:xfrm>
            <a:off x="424636" y="3542012"/>
            <a:ext cx="668114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ea typeface="ＭＳ Ｐゴシック" pitchFamily="-96" charset="-128"/>
              </a:rPr>
              <a:t>RAM	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D50A34C-E40D-41FB-91FC-EF75571593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539090" y="1327752"/>
            <a:ext cx="1451429" cy="1451429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62DA979E-7D26-41A0-A3C6-DACF1AFD7D98}"/>
              </a:ext>
            </a:extLst>
          </p:cNvPr>
          <p:cNvGrpSpPr/>
          <p:nvPr/>
        </p:nvGrpSpPr>
        <p:grpSpPr>
          <a:xfrm>
            <a:off x="4299077" y="3675730"/>
            <a:ext cx="2172546" cy="1201733"/>
            <a:chOff x="4299077" y="3675730"/>
            <a:chExt cx="2172546" cy="1201733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5D3292C-5EE7-4105-8360-05E0C388AAF5}"/>
                </a:ext>
              </a:extLst>
            </p:cNvPr>
            <p:cNvSpPr txBox="1"/>
            <p:nvPr/>
          </p:nvSpPr>
          <p:spPr>
            <a:xfrm flipH="1">
              <a:off x="4299077" y="4415798"/>
              <a:ext cx="19655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Address: </a:t>
              </a:r>
              <a:r>
                <a:rPr lang="en-US" sz="2400" b="1" dirty="0">
                  <a:solidFill>
                    <a:srgbClr val="00B0F0"/>
                  </a:solidFill>
                </a:rPr>
                <a:t>x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ECFC8D14-D61D-4C4E-B00C-AEE2598D03DA}"/>
                </a:ext>
              </a:extLst>
            </p:cNvPr>
            <p:cNvCxnSpPr>
              <a:cxnSpLocks/>
              <a:endCxn id="65" idx="2"/>
            </p:cNvCxnSpPr>
            <p:nvPr/>
          </p:nvCxnSpPr>
          <p:spPr>
            <a:xfrm flipV="1">
              <a:off x="5382228" y="4137395"/>
              <a:ext cx="351048" cy="3767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5F44E88-C6CD-4C75-ADFE-1F2B7CB3E4D9}"/>
                </a:ext>
              </a:extLst>
            </p:cNvPr>
            <p:cNvSpPr txBox="1"/>
            <p:nvPr/>
          </p:nvSpPr>
          <p:spPr>
            <a:xfrm flipH="1">
              <a:off x="4994930" y="3675730"/>
              <a:ext cx="1476693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Data: </a:t>
              </a:r>
              <a:r>
                <a:rPr lang="en-US" sz="2400" b="1" dirty="0">
                  <a:solidFill>
                    <a:srgbClr val="00B0F0"/>
                  </a:solidFill>
                </a:rPr>
                <a:t>d</a:t>
              </a:r>
              <a:r>
                <a:rPr lang="en-US" sz="3600" b="1" baseline="-25000" dirty="0">
                  <a:solidFill>
                    <a:srgbClr val="00B0F0"/>
                  </a:solidFill>
                </a:rPr>
                <a:t>0</a:t>
              </a:r>
              <a:endParaRPr lang="en-US" sz="2400" b="1" baseline="-2500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3097E02-5B3B-46D4-AE98-4443AE0E73AD}"/>
              </a:ext>
            </a:extLst>
          </p:cNvPr>
          <p:cNvGrpSpPr/>
          <p:nvPr/>
        </p:nvGrpSpPr>
        <p:grpSpPr>
          <a:xfrm>
            <a:off x="0" y="1950813"/>
            <a:ext cx="7490932" cy="1440615"/>
            <a:chOff x="0" y="1950813"/>
            <a:chExt cx="7490932" cy="144061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BD479C3-18C1-436F-81E2-3C95AC92C842}"/>
                </a:ext>
              </a:extLst>
            </p:cNvPr>
            <p:cNvGrpSpPr/>
            <p:nvPr/>
          </p:nvGrpSpPr>
          <p:grpSpPr>
            <a:xfrm>
              <a:off x="838200" y="2984418"/>
              <a:ext cx="2740151" cy="352359"/>
              <a:chOff x="390273" y="5177889"/>
              <a:chExt cx="2740151" cy="35235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EAF0558-D13F-4DED-95FB-A8D333F42D1A}"/>
                  </a:ext>
                </a:extLst>
              </p:cNvPr>
              <p:cNvSpPr/>
              <p:nvPr/>
            </p:nvSpPr>
            <p:spPr bwMode="auto">
              <a:xfrm>
                <a:off x="390273" y="5177890"/>
                <a:ext cx="914423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2BB157B-DF5D-41E7-8946-0816EF796B39}"/>
                  </a:ext>
                </a:extLst>
              </p:cNvPr>
              <p:cNvSpPr/>
              <p:nvPr/>
            </p:nvSpPr>
            <p:spPr bwMode="auto">
              <a:xfrm>
                <a:off x="1304697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9681CF2-2D5B-4468-B355-D72C01671AA1}"/>
                  </a:ext>
                </a:extLst>
              </p:cNvPr>
              <p:cNvSpPr/>
              <p:nvPr/>
            </p:nvSpPr>
            <p:spPr bwMode="auto">
              <a:xfrm>
                <a:off x="2217560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AAE110F-1F19-49C9-AE92-44810590BD19}"/>
                </a:ext>
              </a:extLst>
            </p:cNvPr>
            <p:cNvSpPr txBox="1"/>
            <p:nvPr/>
          </p:nvSpPr>
          <p:spPr>
            <a:xfrm>
              <a:off x="0" y="2271845"/>
              <a:ext cx="91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Data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AFE488D-F0C8-4608-8390-3B37BAFFBD10}"/>
                </a:ext>
              </a:extLst>
            </p:cNvPr>
            <p:cNvSpPr txBox="1"/>
            <p:nvPr/>
          </p:nvSpPr>
          <p:spPr>
            <a:xfrm>
              <a:off x="197532" y="1950814"/>
              <a:ext cx="1281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Address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2DE0C73-8B5B-47E3-A111-85022D225A5D}"/>
                </a:ext>
              </a:extLst>
            </p:cNvPr>
            <p:cNvSpPr txBox="1"/>
            <p:nvPr/>
          </p:nvSpPr>
          <p:spPr>
            <a:xfrm>
              <a:off x="2839711" y="2271845"/>
              <a:ext cx="901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State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7B7222B-E8B2-4F6C-B2A7-363F8267DDE6}"/>
                </a:ext>
              </a:extLst>
            </p:cNvPr>
            <p:cNvCxnSpPr>
              <a:cxnSpLocks/>
            </p:cNvCxnSpPr>
            <p:nvPr/>
          </p:nvCxnSpPr>
          <p:spPr>
            <a:xfrm>
              <a:off x="3290568" y="2639717"/>
              <a:ext cx="2811" cy="346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1FE20AF9-A0C3-437F-A9E4-4A4F25217A16}"/>
                </a:ext>
              </a:extLst>
            </p:cNvPr>
            <p:cNvCxnSpPr>
              <a:cxnSpLocks/>
            </p:cNvCxnSpPr>
            <p:nvPr/>
          </p:nvCxnSpPr>
          <p:spPr>
            <a:xfrm>
              <a:off x="923700" y="2338886"/>
              <a:ext cx="1052619" cy="6455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3C7069CF-BA07-4974-9D4D-E4B1650EFA4A}"/>
                </a:ext>
              </a:extLst>
            </p:cNvPr>
            <p:cNvCxnSpPr>
              <a:cxnSpLocks/>
              <a:endCxn id="19" idx="0"/>
            </p:cNvCxnSpPr>
            <p:nvPr/>
          </p:nvCxnSpPr>
          <p:spPr>
            <a:xfrm>
              <a:off x="521518" y="2639717"/>
              <a:ext cx="773894" cy="3447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0720640-4ADB-454D-9B06-3ECD45A3983D}"/>
                </a:ext>
              </a:extLst>
            </p:cNvPr>
            <p:cNvGrpSpPr/>
            <p:nvPr/>
          </p:nvGrpSpPr>
          <p:grpSpPr>
            <a:xfrm flipH="1">
              <a:off x="3912581" y="2984417"/>
              <a:ext cx="2740151" cy="352359"/>
              <a:chOff x="390273" y="5177889"/>
              <a:chExt cx="2740151" cy="352359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7C9C3C9-16F3-43F8-8483-4C8E7BD24B90}"/>
                  </a:ext>
                </a:extLst>
              </p:cNvPr>
              <p:cNvSpPr/>
              <p:nvPr/>
            </p:nvSpPr>
            <p:spPr bwMode="auto">
              <a:xfrm>
                <a:off x="390273" y="5177890"/>
                <a:ext cx="914423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C13C45-01D9-42EE-A056-C4AFAC684C92}"/>
                  </a:ext>
                </a:extLst>
              </p:cNvPr>
              <p:cNvSpPr/>
              <p:nvPr/>
            </p:nvSpPr>
            <p:spPr bwMode="auto">
              <a:xfrm>
                <a:off x="1304697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2A875FEF-4C89-4389-9396-0BABFDAB0FC1}"/>
                  </a:ext>
                </a:extLst>
              </p:cNvPr>
              <p:cNvSpPr/>
              <p:nvPr/>
            </p:nvSpPr>
            <p:spPr bwMode="auto">
              <a:xfrm>
                <a:off x="2217560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27734D4-FD78-40DE-93FA-B56C583F64FD}"/>
                </a:ext>
              </a:extLst>
            </p:cNvPr>
            <p:cNvSpPr txBox="1"/>
            <p:nvPr/>
          </p:nvSpPr>
          <p:spPr>
            <a:xfrm flipH="1">
              <a:off x="6572818" y="2271844"/>
              <a:ext cx="91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State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141D5AE-3007-432E-95CC-BD9D5690F161}"/>
                </a:ext>
              </a:extLst>
            </p:cNvPr>
            <p:cNvSpPr txBox="1"/>
            <p:nvPr/>
          </p:nvSpPr>
          <p:spPr>
            <a:xfrm flipH="1">
              <a:off x="6012064" y="1950813"/>
              <a:ext cx="1281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Address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A09DEA9-D564-43C1-9EC9-6F9C19BDCF80}"/>
                </a:ext>
              </a:extLst>
            </p:cNvPr>
            <p:cNvSpPr txBox="1"/>
            <p:nvPr/>
          </p:nvSpPr>
          <p:spPr>
            <a:xfrm flipH="1">
              <a:off x="3749508" y="2271844"/>
              <a:ext cx="901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Data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A3DB249F-EADA-48F9-A7B3-A29EDA8EFB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97553" y="2639716"/>
              <a:ext cx="2811" cy="346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4DD16BAC-080B-48A1-9FCC-4E2D148D82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14613" y="2338885"/>
              <a:ext cx="1052619" cy="6455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0F9FA585-CFD1-45E3-B64D-6719EE057C9E}"/>
                </a:ext>
              </a:extLst>
            </p:cNvPr>
            <p:cNvCxnSpPr>
              <a:cxnSpLocks/>
              <a:endCxn id="43" idx="0"/>
            </p:cNvCxnSpPr>
            <p:nvPr/>
          </p:nvCxnSpPr>
          <p:spPr>
            <a:xfrm flipH="1">
              <a:off x="6195520" y="2639716"/>
              <a:ext cx="773894" cy="3447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9D1AD75E-3F73-4302-86D6-944D571859EB}"/>
                </a:ext>
              </a:extLst>
            </p:cNvPr>
            <p:cNvGrpSpPr/>
            <p:nvPr/>
          </p:nvGrpSpPr>
          <p:grpSpPr>
            <a:xfrm>
              <a:off x="722893" y="2923881"/>
              <a:ext cx="2929181" cy="467547"/>
              <a:chOff x="722893" y="2923881"/>
              <a:chExt cx="2929181" cy="467547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CE84FFC-964D-4D95-A50B-8C669D7708D7}"/>
                  </a:ext>
                </a:extLst>
              </p:cNvPr>
              <p:cNvSpPr txBox="1"/>
              <p:nvPr/>
            </p:nvSpPr>
            <p:spPr>
              <a:xfrm flipH="1">
                <a:off x="722893" y="2929763"/>
                <a:ext cx="110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Invalid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1382AF9-2AEA-41F8-BFA2-695BB1CE60CB}"/>
                  </a:ext>
                </a:extLst>
              </p:cNvPr>
              <p:cNvSpPr txBox="1"/>
              <p:nvPr/>
            </p:nvSpPr>
            <p:spPr>
              <a:xfrm flipH="1">
                <a:off x="1648801" y="2923882"/>
                <a:ext cx="110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Invalid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2208F00-EC79-44DC-AD52-5A658D00A72B}"/>
                  </a:ext>
                </a:extLst>
              </p:cNvPr>
              <p:cNvSpPr txBox="1"/>
              <p:nvPr/>
            </p:nvSpPr>
            <p:spPr>
              <a:xfrm flipH="1">
                <a:off x="2550504" y="2923881"/>
                <a:ext cx="110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Invalid</a:t>
                </a:r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18049447-04E8-4CC0-8046-EDDD2E0144AE}"/>
                </a:ext>
              </a:extLst>
            </p:cNvPr>
            <p:cNvGrpSpPr/>
            <p:nvPr/>
          </p:nvGrpSpPr>
          <p:grpSpPr>
            <a:xfrm>
              <a:off x="3817603" y="2912900"/>
              <a:ext cx="2027478" cy="467546"/>
              <a:chOff x="3795287" y="2923882"/>
              <a:chExt cx="2027478" cy="467546"/>
            </a:xfrm>
          </p:grpSpPr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6057ACD-9E9A-4E7F-AD67-044521F6A6A9}"/>
                  </a:ext>
                </a:extLst>
              </p:cNvPr>
              <p:cNvSpPr txBox="1"/>
              <p:nvPr/>
            </p:nvSpPr>
            <p:spPr>
              <a:xfrm flipH="1">
                <a:off x="3795287" y="2929763"/>
                <a:ext cx="110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00B0F0"/>
                    </a:solidFill>
                  </a:rPr>
                  <a:t>d</a:t>
                </a:r>
                <a:r>
                  <a:rPr lang="en-US" sz="3600" baseline="-25000" dirty="0">
                    <a:solidFill>
                      <a:srgbClr val="00B0F0"/>
                    </a:solidFill>
                  </a:rPr>
                  <a:t>1</a:t>
                </a:r>
                <a:endParaRPr lang="en-US" sz="2400" baseline="-25000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27A1621-27ED-44E1-82D3-939A19658880}"/>
                  </a:ext>
                </a:extLst>
              </p:cNvPr>
              <p:cNvSpPr txBox="1"/>
              <p:nvPr/>
            </p:nvSpPr>
            <p:spPr>
              <a:xfrm flipH="1">
                <a:off x="4721195" y="2923882"/>
                <a:ext cx="110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00B0F0"/>
                    </a:solidFill>
                  </a:rPr>
                  <a:t>x</a:t>
                </a:r>
              </a:p>
            </p:txBody>
          </p:sp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1E1E1BED-7594-49B5-9A4F-395831F6961D}"/>
                </a:ext>
              </a:extLst>
            </p:cNvPr>
            <p:cNvSpPr txBox="1"/>
            <p:nvPr/>
          </p:nvSpPr>
          <p:spPr>
            <a:xfrm flipH="1">
              <a:off x="5645214" y="2937321"/>
              <a:ext cx="110157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/>
                <a:t>Modified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732BDBC-E5D1-473B-B9EA-BCF968717E5F}"/>
              </a:ext>
            </a:extLst>
          </p:cNvPr>
          <p:cNvSpPr txBox="1"/>
          <p:nvPr/>
        </p:nvSpPr>
        <p:spPr>
          <a:xfrm>
            <a:off x="513354" y="5292930"/>
            <a:ext cx="70905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Suppose that the core on the right has a modified cache line that belongs to kernel-visible thread </a:t>
            </a:r>
            <a:r>
              <a:rPr lang="en-US" sz="2800" dirty="0">
                <a:solidFill>
                  <a:srgbClr val="00B0F0"/>
                </a:solidFill>
                <a:latin typeface="Consolas" panose="020B0609020204030204" pitchFamily="49" charset="0"/>
              </a:rPr>
              <a:t>T0</a:t>
            </a:r>
            <a:r>
              <a:rPr lang="en-US" sz="2800" dirty="0"/>
              <a:t> in address space </a:t>
            </a:r>
            <a:r>
              <a:rPr lang="en-US" sz="2800" dirty="0">
                <a:solidFill>
                  <a:srgbClr val="00B0F0"/>
                </a:solidFill>
                <a:latin typeface="Consolas" panose="020B0609020204030204" pitchFamily="49" charset="0"/>
              </a:rPr>
              <a:t>A</a:t>
            </a:r>
            <a:r>
              <a:rPr lang="en-US" sz="2800" baseline="-25000" dirty="0">
                <a:solidFill>
                  <a:srgbClr val="00B0F0"/>
                </a:solidFill>
                <a:latin typeface="Consolas" panose="020B0609020204030204" pitchFamily="49" charset="0"/>
              </a:rPr>
              <a:t>Victim</a:t>
            </a:r>
            <a:r>
              <a:rPr lang="en-US" sz="2800" dirty="0"/>
              <a:t>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44CE509-6CDB-48B4-B4EA-0A7AF16E13A7}"/>
              </a:ext>
            </a:extLst>
          </p:cNvPr>
          <p:cNvGrpSpPr/>
          <p:nvPr/>
        </p:nvGrpSpPr>
        <p:grpSpPr>
          <a:xfrm>
            <a:off x="5494767" y="630152"/>
            <a:ext cx="2639075" cy="735182"/>
            <a:chOff x="5494767" y="630152"/>
            <a:chExt cx="2639075" cy="73518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BF7F2EB-649D-4283-BE3A-AAE9658DDC2F}"/>
                </a:ext>
              </a:extLst>
            </p:cNvPr>
            <p:cNvSpPr txBox="1"/>
            <p:nvPr/>
          </p:nvSpPr>
          <p:spPr>
            <a:xfrm>
              <a:off x="5929908" y="695141"/>
              <a:ext cx="22039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B0F0"/>
                  </a:solidFill>
                  <a:latin typeface="Consolas" panose="020B0609020204030204" pitchFamily="49" charset="0"/>
                </a:rPr>
                <a:t>T0:A</a:t>
              </a:r>
              <a:r>
                <a:rPr lang="en-US" sz="3200" baseline="-25000" dirty="0">
                  <a:solidFill>
                    <a:srgbClr val="00B0F0"/>
                  </a:solidFill>
                  <a:latin typeface="Consolas" panose="020B0609020204030204" pitchFamily="49" charset="0"/>
                </a:rPr>
                <a:t>Victim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E75B919-D3A5-4974-BA54-0A0A668BD6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94767" y="630152"/>
              <a:ext cx="735182" cy="7351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889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1F95D7-C6B0-497B-90A8-C2AA8CA2F4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62" r="11811" b="13220"/>
          <a:stretch/>
        </p:blipFill>
        <p:spPr>
          <a:xfrm>
            <a:off x="8006577" y="0"/>
            <a:ext cx="4185423" cy="42421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8D896D-ED7E-48EA-A922-D468AEA1C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997" y="-34914"/>
            <a:ext cx="5880311" cy="828055"/>
          </a:xfrm>
        </p:spPr>
        <p:txBody>
          <a:bodyPr/>
          <a:lstStyle/>
          <a:p>
            <a:r>
              <a:rPr lang="en-US" b="1" dirty="0"/>
              <a:t>The MESI Protocol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FC36CD-361D-4B3F-830C-9F3C9B061DDC}"/>
              </a:ext>
            </a:extLst>
          </p:cNvPr>
          <p:cNvCxnSpPr>
            <a:cxnSpLocks/>
          </p:cNvCxnSpPr>
          <p:nvPr/>
        </p:nvCxnSpPr>
        <p:spPr>
          <a:xfrm flipH="1">
            <a:off x="7984277" y="788097"/>
            <a:ext cx="22300" cy="58979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5685FEA0-D35E-432C-BDC6-F1BD2154CA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413" y="1327753"/>
            <a:ext cx="1451429" cy="145142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E467E36-A7D4-4E27-B1FF-B60D1F287DC4}"/>
              </a:ext>
            </a:extLst>
          </p:cNvPr>
          <p:cNvSpPr/>
          <p:nvPr/>
        </p:nvSpPr>
        <p:spPr bwMode="auto">
          <a:xfrm>
            <a:off x="424636" y="3542012"/>
            <a:ext cx="668114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ea typeface="ＭＳ Ｐゴシック" pitchFamily="-96" charset="-128"/>
              </a:rPr>
              <a:t>RAM	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D50A34C-E40D-41FB-91FC-EF75571593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539090" y="1327752"/>
            <a:ext cx="1451429" cy="1451429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62DA979E-7D26-41A0-A3C6-DACF1AFD7D98}"/>
              </a:ext>
            </a:extLst>
          </p:cNvPr>
          <p:cNvGrpSpPr/>
          <p:nvPr/>
        </p:nvGrpSpPr>
        <p:grpSpPr>
          <a:xfrm>
            <a:off x="4299077" y="3675730"/>
            <a:ext cx="2172546" cy="1201733"/>
            <a:chOff x="4299077" y="3675730"/>
            <a:chExt cx="2172546" cy="1201733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5D3292C-5EE7-4105-8360-05E0C388AAF5}"/>
                </a:ext>
              </a:extLst>
            </p:cNvPr>
            <p:cNvSpPr txBox="1"/>
            <p:nvPr/>
          </p:nvSpPr>
          <p:spPr>
            <a:xfrm flipH="1">
              <a:off x="4299077" y="4415798"/>
              <a:ext cx="19655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Address: </a:t>
              </a:r>
              <a:r>
                <a:rPr lang="en-US" sz="2400" b="1" dirty="0">
                  <a:solidFill>
                    <a:srgbClr val="00B0F0"/>
                  </a:solidFill>
                </a:rPr>
                <a:t>x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ECFC8D14-D61D-4C4E-B00C-AEE2598D03DA}"/>
                </a:ext>
              </a:extLst>
            </p:cNvPr>
            <p:cNvCxnSpPr>
              <a:cxnSpLocks/>
              <a:endCxn id="65" idx="2"/>
            </p:cNvCxnSpPr>
            <p:nvPr/>
          </p:nvCxnSpPr>
          <p:spPr>
            <a:xfrm flipV="1">
              <a:off x="5382228" y="4137395"/>
              <a:ext cx="351048" cy="3767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5F44E88-C6CD-4C75-ADFE-1F2B7CB3E4D9}"/>
                </a:ext>
              </a:extLst>
            </p:cNvPr>
            <p:cNvSpPr txBox="1"/>
            <p:nvPr/>
          </p:nvSpPr>
          <p:spPr>
            <a:xfrm flipH="1">
              <a:off x="4994930" y="3675730"/>
              <a:ext cx="1476693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Data: </a:t>
              </a:r>
              <a:r>
                <a:rPr lang="en-US" sz="2400" b="1" dirty="0">
                  <a:solidFill>
                    <a:srgbClr val="00B0F0"/>
                  </a:solidFill>
                </a:rPr>
                <a:t>d</a:t>
              </a:r>
              <a:r>
                <a:rPr lang="en-US" sz="3600" b="1" baseline="-25000" dirty="0">
                  <a:solidFill>
                    <a:srgbClr val="00B0F0"/>
                  </a:solidFill>
                </a:rPr>
                <a:t>0</a:t>
              </a:r>
              <a:endParaRPr lang="en-US" sz="2400" b="1" baseline="-2500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3097E02-5B3B-46D4-AE98-4443AE0E73AD}"/>
              </a:ext>
            </a:extLst>
          </p:cNvPr>
          <p:cNvGrpSpPr/>
          <p:nvPr/>
        </p:nvGrpSpPr>
        <p:grpSpPr>
          <a:xfrm>
            <a:off x="0" y="1950813"/>
            <a:ext cx="7490932" cy="1440615"/>
            <a:chOff x="0" y="1950813"/>
            <a:chExt cx="7490932" cy="144061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BD479C3-18C1-436F-81E2-3C95AC92C842}"/>
                </a:ext>
              </a:extLst>
            </p:cNvPr>
            <p:cNvGrpSpPr/>
            <p:nvPr/>
          </p:nvGrpSpPr>
          <p:grpSpPr>
            <a:xfrm>
              <a:off x="838200" y="2984418"/>
              <a:ext cx="2740151" cy="352359"/>
              <a:chOff x="390273" y="5177889"/>
              <a:chExt cx="2740151" cy="35235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EAF0558-D13F-4DED-95FB-A8D333F42D1A}"/>
                  </a:ext>
                </a:extLst>
              </p:cNvPr>
              <p:cNvSpPr/>
              <p:nvPr/>
            </p:nvSpPr>
            <p:spPr bwMode="auto">
              <a:xfrm>
                <a:off x="390273" y="5177890"/>
                <a:ext cx="914423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2BB157B-DF5D-41E7-8946-0816EF796B39}"/>
                  </a:ext>
                </a:extLst>
              </p:cNvPr>
              <p:cNvSpPr/>
              <p:nvPr/>
            </p:nvSpPr>
            <p:spPr bwMode="auto">
              <a:xfrm>
                <a:off x="1304697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9681CF2-2D5B-4468-B355-D72C01671AA1}"/>
                  </a:ext>
                </a:extLst>
              </p:cNvPr>
              <p:cNvSpPr/>
              <p:nvPr/>
            </p:nvSpPr>
            <p:spPr bwMode="auto">
              <a:xfrm>
                <a:off x="2217560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AAE110F-1F19-49C9-AE92-44810590BD19}"/>
                </a:ext>
              </a:extLst>
            </p:cNvPr>
            <p:cNvSpPr txBox="1"/>
            <p:nvPr/>
          </p:nvSpPr>
          <p:spPr>
            <a:xfrm>
              <a:off x="0" y="2271845"/>
              <a:ext cx="91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Data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AFE488D-F0C8-4608-8390-3B37BAFFBD10}"/>
                </a:ext>
              </a:extLst>
            </p:cNvPr>
            <p:cNvSpPr txBox="1"/>
            <p:nvPr/>
          </p:nvSpPr>
          <p:spPr>
            <a:xfrm>
              <a:off x="197532" y="1950814"/>
              <a:ext cx="1281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Address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2DE0C73-8B5B-47E3-A111-85022D225A5D}"/>
                </a:ext>
              </a:extLst>
            </p:cNvPr>
            <p:cNvSpPr txBox="1"/>
            <p:nvPr/>
          </p:nvSpPr>
          <p:spPr>
            <a:xfrm>
              <a:off x="2839711" y="2271845"/>
              <a:ext cx="901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State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7B7222B-E8B2-4F6C-B2A7-363F8267DDE6}"/>
                </a:ext>
              </a:extLst>
            </p:cNvPr>
            <p:cNvCxnSpPr>
              <a:cxnSpLocks/>
            </p:cNvCxnSpPr>
            <p:nvPr/>
          </p:nvCxnSpPr>
          <p:spPr>
            <a:xfrm>
              <a:off x="3290568" y="2639717"/>
              <a:ext cx="2811" cy="346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1FE20AF9-A0C3-437F-A9E4-4A4F25217A16}"/>
                </a:ext>
              </a:extLst>
            </p:cNvPr>
            <p:cNvCxnSpPr>
              <a:cxnSpLocks/>
            </p:cNvCxnSpPr>
            <p:nvPr/>
          </p:nvCxnSpPr>
          <p:spPr>
            <a:xfrm>
              <a:off x="923700" y="2338886"/>
              <a:ext cx="1052619" cy="6455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3C7069CF-BA07-4974-9D4D-E4B1650EFA4A}"/>
                </a:ext>
              </a:extLst>
            </p:cNvPr>
            <p:cNvCxnSpPr>
              <a:cxnSpLocks/>
              <a:endCxn id="19" idx="0"/>
            </p:cNvCxnSpPr>
            <p:nvPr/>
          </p:nvCxnSpPr>
          <p:spPr>
            <a:xfrm>
              <a:off x="521518" y="2639717"/>
              <a:ext cx="773894" cy="3447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0720640-4ADB-454D-9B06-3ECD45A3983D}"/>
                </a:ext>
              </a:extLst>
            </p:cNvPr>
            <p:cNvGrpSpPr/>
            <p:nvPr/>
          </p:nvGrpSpPr>
          <p:grpSpPr>
            <a:xfrm flipH="1">
              <a:off x="3912581" y="2984417"/>
              <a:ext cx="2740151" cy="352359"/>
              <a:chOff x="390273" y="5177889"/>
              <a:chExt cx="2740151" cy="352359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57C9C3C9-16F3-43F8-8483-4C8E7BD24B90}"/>
                  </a:ext>
                </a:extLst>
              </p:cNvPr>
              <p:cNvSpPr/>
              <p:nvPr/>
            </p:nvSpPr>
            <p:spPr bwMode="auto">
              <a:xfrm>
                <a:off x="390273" y="5177890"/>
                <a:ext cx="914423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8C13C45-01D9-42EE-A056-C4AFAC684C92}"/>
                  </a:ext>
                </a:extLst>
              </p:cNvPr>
              <p:cNvSpPr/>
              <p:nvPr/>
            </p:nvSpPr>
            <p:spPr bwMode="auto">
              <a:xfrm>
                <a:off x="1304697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2A875FEF-4C89-4389-9396-0BABFDAB0FC1}"/>
                  </a:ext>
                </a:extLst>
              </p:cNvPr>
              <p:cNvSpPr/>
              <p:nvPr/>
            </p:nvSpPr>
            <p:spPr bwMode="auto">
              <a:xfrm>
                <a:off x="2217560" y="5177889"/>
                <a:ext cx="912864" cy="3523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ea typeface="ＭＳ Ｐゴシック" pitchFamily="-96" charset="-128"/>
                </a:endParaRP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27734D4-FD78-40DE-93FA-B56C583F64FD}"/>
                </a:ext>
              </a:extLst>
            </p:cNvPr>
            <p:cNvSpPr txBox="1"/>
            <p:nvPr/>
          </p:nvSpPr>
          <p:spPr>
            <a:xfrm flipH="1">
              <a:off x="6572818" y="2271844"/>
              <a:ext cx="91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State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141D5AE-3007-432E-95CC-BD9D5690F161}"/>
                </a:ext>
              </a:extLst>
            </p:cNvPr>
            <p:cNvSpPr txBox="1"/>
            <p:nvPr/>
          </p:nvSpPr>
          <p:spPr>
            <a:xfrm flipH="1">
              <a:off x="6012064" y="1950813"/>
              <a:ext cx="12813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Address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A09DEA9-D564-43C1-9EC9-6F9C19BDCF80}"/>
                </a:ext>
              </a:extLst>
            </p:cNvPr>
            <p:cNvSpPr txBox="1"/>
            <p:nvPr/>
          </p:nvSpPr>
          <p:spPr>
            <a:xfrm flipH="1">
              <a:off x="3749508" y="2271844"/>
              <a:ext cx="9017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Data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A3DB249F-EADA-48F9-A7B3-A29EDA8EFB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97553" y="2639716"/>
              <a:ext cx="2811" cy="346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4DD16BAC-080B-48A1-9FCC-4E2D148D82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14613" y="2338885"/>
              <a:ext cx="1052619" cy="64553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0F9FA585-CFD1-45E3-B64D-6719EE057C9E}"/>
                </a:ext>
              </a:extLst>
            </p:cNvPr>
            <p:cNvCxnSpPr>
              <a:cxnSpLocks/>
              <a:endCxn id="43" idx="0"/>
            </p:cNvCxnSpPr>
            <p:nvPr/>
          </p:nvCxnSpPr>
          <p:spPr>
            <a:xfrm flipH="1">
              <a:off x="6195520" y="2639716"/>
              <a:ext cx="773894" cy="3447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9D1AD75E-3F73-4302-86D6-944D571859EB}"/>
                </a:ext>
              </a:extLst>
            </p:cNvPr>
            <p:cNvGrpSpPr/>
            <p:nvPr/>
          </p:nvGrpSpPr>
          <p:grpSpPr>
            <a:xfrm>
              <a:off x="722893" y="2923881"/>
              <a:ext cx="2929181" cy="467547"/>
              <a:chOff x="722893" y="2923881"/>
              <a:chExt cx="2929181" cy="467547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CE84FFC-964D-4D95-A50B-8C669D7708D7}"/>
                  </a:ext>
                </a:extLst>
              </p:cNvPr>
              <p:cNvSpPr txBox="1"/>
              <p:nvPr/>
            </p:nvSpPr>
            <p:spPr>
              <a:xfrm flipH="1">
                <a:off x="722893" y="2929763"/>
                <a:ext cx="110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Invalid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1382AF9-2AEA-41F8-BFA2-695BB1CE60CB}"/>
                  </a:ext>
                </a:extLst>
              </p:cNvPr>
              <p:cNvSpPr txBox="1"/>
              <p:nvPr/>
            </p:nvSpPr>
            <p:spPr>
              <a:xfrm flipH="1">
                <a:off x="1648801" y="2923882"/>
                <a:ext cx="110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Invalid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2208F00-EC79-44DC-AD52-5A658D00A72B}"/>
                  </a:ext>
                </a:extLst>
              </p:cNvPr>
              <p:cNvSpPr txBox="1"/>
              <p:nvPr/>
            </p:nvSpPr>
            <p:spPr>
              <a:xfrm flipH="1">
                <a:off x="2550504" y="2923881"/>
                <a:ext cx="110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Invalid</a:t>
                </a:r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18049447-04E8-4CC0-8046-EDDD2E0144AE}"/>
                </a:ext>
              </a:extLst>
            </p:cNvPr>
            <p:cNvGrpSpPr/>
            <p:nvPr/>
          </p:nvGrpSpPr>
          <p:grpSpPr>
            <a:xfrm>
              <a:off x="3817603" y="2912900"/>
              <a:ext cx="2027478" cy="467546"/>
              <a:chOff x="3795287" y="2923882"/>
              <a:chExt cx="2027478" cy="467546"/>
            </a:xfrm>
          </p:grpSpPr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6057ACD-9E9A-4E7F-AD67-044521F6A6A9}"/>
                  </a:ext>
                </a:extLst>
              </p:cNvPr>
              <p:cNvSpPr txBox="1"/>
              <p:nvPr/>
            </p:nvSpPr>
            <p:spPr>
              <a:xfrm flipH="1">
                <a:off x="3795287" y="2929763"/>
                <a:ext cx="110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00B0F0"/>
                    </a:solidFill>
                  </a:rPr>
                  <a:t>d</a:t>
                </a:r>
                <a:r>
                  <a:rPr lang="en-US" sz="3600" baseline="-25000" dirty="0">
                    <a:solidFill>
                      <a:srgbClr val="00B0F0"/>
                    </a:solidFill>
                  </a:rPr>
                  <a:t>1</a:t>
                </a:r>
                <a:endParaRPr lang="en-US" sz="2400" baseline="-25000" dirty="0">
                  <a:solidFill>
                    <a:srgbClr val="00B0F0"/>
                  </a:solidFill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927A1621-27ED-44E1-82D3-939A19658880}"/>
                  </a:ext>
                </a:extLst>
              </p:cNvPr>
              <p:cNvSpPr txBox="1"/>
              <p:nvPr/>
            </p:nvSpPr>
            <p:spPr>
              <a:xfrm flipH="1">
                <a:off x="4721195" y="2923882"/>
                <a:ext cx="11015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00B0F0"/>
                    </a:solidFill>
                  </a:rPr>
                  <a:t>x</a:t>
                </a:r>
              </a:p>
            </p:txBody>
          </p:sp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1E1E1BED-7594-49B5-9A4F-395831F6961D}"/>
                </a:ext>
              </a:extLst>
            </p:cNvPr>
            <p:cNvSpPr txBox="1"/>
            <p:nvPr/>
          </p:nvSpPr>
          <p:spPr>
            <a:xfrm flipH="1">
              <a:off x="5645214" y="2937321"/>
              <a:ext cx="1101570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/>
                <a:t>Modified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732BDBC-E5D1-473B-B9EA-BCF968717E5F}"/>
              </a:ext>
            </a:extLst>
          </p:cNvPr>
          <p:cNvSpPr txBox="1"/>
          <p:nvPr/>
        </p:nvSpPr>
        <p:spPr>
          <a:xfrm>
            <a:off x="406802" y="4836671"/>
            <a:ext cx="7435374" cy="1068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dirty="0"/>
              <a:t>Now suppose that the core on the right starts running a malicious thread from a different address space.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9045207-72E0-4293-B598-93B86DD0C7B5}"/>
              </a:ext>
            </a:extLst>
          </p:cNvPr>
          <p:cNvGrpSpPr/>
          <p:nvPr/>
        </p:nvGrpSpPr>
        <p:grpSpPr>
          <a:xfrm>
            <a:off x="5496761" y="601934"/>
            <a:ext cx="2292245" cy="735182"/>
            <a:chOff x="5744315" y="756792"/>
            <a:chExt cx="2292245" cy="735182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CF17F93-ECD2-48EB-9751-E72B0D4BBE4E}"/>
                </a:ext>
              </a:extLst>
            </p:cNvPr>
            <p:cNvSpPr txBox="1"/>
            <p:nvPr/>
          </p:nvSpPr>
          <p:spPr>
            <a:xfrm>
              <a:off x="6268738" y="822545"/>
              <a:ext cx="17678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onsolas" panose="020B0609020204030204" pitchFamily="49" charset="0"/>
                </a:rPr>
                <a:t>T0:A</a:t>
              </a:r>
              <a:r>
                <a:rPr lang="en-US" sz="3200" b="1" baseline="-25000" dirty="0">
                  <a:solidFill>
                    <a:srgbClr val="FF0000"/>
                  </a:solidFill>
                  <a:latin typeface="Consolas" panose="020B0609020204030204" pitchFamily="49" charset="0"/>
                </a:rPr>
                <a:t>Evil</a:t>
              </a: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EE64E278-A058-4EAB-8326-888100EA2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4315" y="756792"/>
              <a:ext cx="735182" cy="735182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950E555-3389-40F0-8E7E-6FE8E07F3161}"/>
              </a:ext>
            </a:extLst>
          </p:cNvPr>
          <p:cNvGrpSpPr/>
          <p:nvPr/>
        </p:nvGrpSpPr>
        <p:grpSpPr>
          <a:xfrm>
            <a:off x="5494767" y="630152"/>
            <a:ext cx="2639075" cy="735182"/>
            <a:chOff x="5494767" y="630152"/>
            <a:chExt cx="2639075" cy="735182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6E5D07C-3161-4591-B3FD-4F50CD8446B8}"/>
                </a:ext>
              </a:extLst>
            </p:cNvPr>
            <p:cNvSpPr txBox="1"/>
            <p:nvPr/>
          </p:nvSpPr>
          <p:spPr>
            <a:xfrm>
              <a:off x="5929908" y="695141"/>
              <a:ext cx="22039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rgbClr val="00B0F0"/>
                  </a:solidFill>
                  <a:latin typeface="Consolas" panose="020B0609020204030204" pitchFamily="49" charset="0"/>
                </a:rPr>
                <a:t>T0:A</a:t>
              </a:r>
              <a:r>
                <a:rPr lang="en-US" sz="3200" baseline="-25000" dirty="0">
                  <a:solidFill>
                    <a:srgbClr val="00B0F0"/>
                  </a:solidFill>
                  <a:latin typeface="Consolas" panose="020B0609020204030204" pitchFamily="49" charset="0"/>
                </a:rPr>
                <a:t>Victim</a:t>
              </a:r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D95027A0-F76C-4C93-95F3-331168C0B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94767" y="630152"/>
              <a:ext cx="735182" cy="735182"/>
            </a:xfrm>
            <a:prstGeom prst="rect">
              <a:avLst/>
            </a:prstGeom>
          </p:spPr>
        </p:pic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7CEBD6FD-D45E-4A20-81FA-BC514DEA9ECB}"/>
              </a:ext>
            </a:extLst>
          </p:cNvPr>
          <p:cNvSpPr txBox="1"/>
          <p:nvPr/>
        </p:nvSpPr>
        <p:spPr>
          <a:xfrm>
            <a:off x="421638" y="6024057"/>
            <a:ext cx="7562639" cy="747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dirty="0">
                <a:solidFill>
                  <a:srgbClr val="FF0000"/>
                </a:solidFill>
                <a:latin typeface="Consolas" panose="020B0609020204030204" pitchFamily="49" charset="0"/>
              </a:rPr>
              <a:t>T0:A</a:t>
            </a:r>
            <a:r>
              <a:rPr lang="en-US" sz="2800" baseline="-25000" dirty="0">
                <a:solidFill>
                  <a:srgbClr val="FF0000"/>
                </a:solidFill>
                <a:latin typeface="Consolas" panose="020B0609020204030204" pitchFamily="49" charset="0"/>
              </a:rPr>
              <a:t>Evil</a:t>
            </a:r>
            <a:r>
              <a:rPr lang="en-US" sz="2800" dirty="0"/>
              <a:t> should not be able to read the cache line from </a:t>
            </a:r>
            <a:r>
              <a:rPr lang="en-US" sz="2800" dirty="0" err="1">
                <a:solidFill>
                  <a:srgbClr val="00B0F0"/>
                </a:solidFill>
                <a:latin typeface="Consolas" panose="020B0609020204030204" pitchFamily="49" charset="0"/>
              </a:rPr>
              <a:t>A</a:t>
            </a:r>
            <a:r>
              <a:rPr lang="en-US" sz="2800" baseline="-25000" dirty="0" err="1">
                <a:solidFill>
                  <a:srgbClr val="00B0F0"/>
                </a:solidFill>
                <a:latin typeface="Consolas" panose="020B0609020204030204" pitchFamily="49" charset="0"/>
              </a:rPr>
              <a:t>Victim</a:t>
            </a:r>
            <a:r>
              <a:rPr lang="en-US" sz="2800" dirty="0"/>
              <a:t>—the address spaces are different!</a:t>
            </a:r>
          </a:p>
        </p:txBody>
      </p:sp>
    </p:spTree>
    <p:extLst>
      <p:ext uri="{BB962C8B-B14F-4D97-AF65-F5344CB8AC3E}">
        <p14:creationId xmlns:p14="http://schemas.microsoft.com/office/powerpoint/2010/main" val="376382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2" grpId="0"/>
      <p:bldP spid="6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23336</TotalTime>
  <Words>915</Words>
  <Application>Microsoft Office PowerPoint</Application>
  <PresentationFormat>Widescreen</PresentationFormat>
  <Paragraphs>155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ＭＳ Ｐゴシック</vt:lpstr>
      <vt:lpstr>Arial</vt:lpstr>
      <vt:lpstr>Calibri</vt:lpstr>
      <vt:lpstr>Consolas</vt:lpstr>
      <vt:lpstr>Segoe UI</vt:lpstr>
      <vt:lpstr>Segoe UI Light</vt:lpstr>
      <vt:lpstr>Office Theme</vt:lpstr>
      <vt:lpstr>Embedded EthiCS</vt:lpstr>
      <vt:lpstr>Linux Patches</vt:lpstr>
      <vt:lpstr>PowerPoint Presentation</vt:lpstr>
      <vt:lpstr>PowerPoint Presentation</vt:lpstr>
      <vt:lpstr>Linux Patches</vt:lpstr>
      <vt:lpstr>How Do We Determine Whether a Patch is “Worth Merging”?</vt:lpstr>
      <vt:lpstr>PowerPoint Presentation</vt:lpstr>
      <vt:lpstr>The MESI Protocol</vt:lpstr>
      <vt:lpstr>The MESI Protocol</vt:lpstr>
      <vt:lpstr>The MESI Protocol</vt:lpstr>
      <vt:lpstr>PowerPoint Presentation</vt:lpstr>
      <vt:lpstr>Patching Linux to Stop the Attack</vt:lpstr>
      <vt:lpstr>Patching Linux to Stop the Attack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161</dc:title>
  <dc:creator>James Mickens</dc:creator>
  <cp:lastModifiedBy>James Mickens</cp:lastModifiedBy>
  <cp:revision>9130</cp:revision>
  <dcterms:created xsi:type="dcterms:W3CDTF">2017-01-17T01:11:39Z</dcterms:created>
  <dcterms:modified xsi:type="dcterms:W3CDTF">2025-04-25T23:28:52Z</dcterms:modified>
</cp:coreProperties>
</file>