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01" r:id="rId3"/>
    <p:sldId id="292" r:id="rId4"/>
    <p:sldId id="295" r:id="rId5"/>
    <p:sldId id="296" r:id="rId6"/>
    <p:sldId id="297" r:id="rId7"/>
    <p:sldId id="303" r:id="rId8"/>
    <p:sldId id="306" r:id="rId9"/>
    <p:sldId id="310" r:id="rId10"/>
    <p:sldId id="311" r:id="rId11"/>
    <p:sldId id="312" r:id="rId12"/>
    <p:sldId id="315" r:id="rId13"/>
    <p:sldId id="316" r:id="rId14"/>
    <p:sldId id="317" r:id="rId15"/>
    <p:sldId id="309" r:id="rId16"/>
    <p:sldId id="320" r:id="rId17"/>
    <p:sldId id="330" r:id="rId18"/>
    <p:sldId id="329" r:id="rId19"/>
    <p:sldId id="331" r:id="rId20"/>
    <p:sldId id="332" r:id="rId21"/>
    <p:sldId id="333" r:id="rId22"/>
    <p:sldId id="304" r:id="rId23"/>
    <p:sldId id="291" r:id="rId24"/>
    <p:sldId id="258" r:id="rId25"/>
    <p:sldId id="305" r:id="rId26"/>
    <p:sldId id="260" r:id="rId27"/>
    <p:sldId id="261" r:id="rId28"/>
    <p:sldId id="324" r:id="rId29"/>
    <p:sldId id="325" r:id="rId30"/>
    <p:sldId id="263" r:id="rId31"/>
    <p:sldId id="33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FF9900"/>
    <a:srgbClr val="FF4A01"/>
    <a:srgbClr val="B4F2FA"/>
    <a:srgbClr val="FD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55" autoAdjust="0"/>
  </p:normalViewPr>
  <p:slideViewPr>
    <p:cSldViewPr snapToGrid="0">
      <p:cViewPr varScale="1">
        <p:scale>
          <a:sx n="57" d="100"/>
          <a:sy n="57" d="100"/>
        </p:scale>
        <p:origin x="924" y="52"/>
      </p:cViewPr>
      <p:guideLst>
        <p:guide orient="horz" pos="2160"/>
        <p:guide pos="3840"/>
      </p:guideLst>
    </p:cSldViewPr>
  </p:slideViewPr>
  <p:notesTextViewPr>
    <p:cViewPr>
      <p:scale>
        <a:sx n="1" d="1"/>
        <a:sy n="1" d="1"/>
      </p:scale>
      <p:origin x="0" y="-13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vw.cac.cornell.edu/GPU/thread_div"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s.calvin.edu/courses/cs/374/CUDA/CUDA-Thread-Indexing-Cheatsheet.pdf" TargetMode="External"/><Relationship Id="rId5" Type="http://schemas.openxmlformats.org/officeDocument/2006/relationships/hyperlink" Target="https://devblogs.nvidia.com/easy-introduction-cuda-c-and-c/" TargetMode="External"/><Relationship Id="rId4" Type="http://schemas.openxmlformats.org/officeDocument/2006/relationships/hyperlink" Target="https://www.cis.upenn.edu/~devietti/classes/cis601-spring2016/hipeac-2015.updated.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jhui.github.io/2017/03/06/CUDA/"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cis.upenn.edu/~devietti/classes/cis601-spring2016/hipeac-2015.updated.pdf" TargetMode="External"/><Relationship Id="rId5" Type="http://schemas.openxmlformats.org/officeDocument/2006/relationships/hyperlink" Target="https://developer.download.nvidia.com/CUDA/training/register_spilling.pdf" TargetMode="External"/><Relationship Id="rId4" Type="http://schemas.openxmlformats.org/officeDocument/2006/relationships/hyperlink" Target="https://www.microway.com/hpc-tech-tips/gpu-memory-types-performance-comparison/"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PCI_Express#History_and_revisio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oftware.intel.com/sites/default/files/managed/c5/9a/The-Compute-Architecture-of-Intel-Processor-Graphics-Gen9-v1d0.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ithub.com/Igalia/intel-osrc-gfx-prm/tree/master/011_kbl_-_2016-2017"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anandtech.com/show/3922/intels-sandy-bridge-architecture-exposed/4" TargetMode="External"/><Relationship Id="rId5" Type="http://schemas.openxmlformats.org/officeDocument/2006/relationships/hyperlink" Target="https://software.intel.com/sites/default/files/managed/db/88/The-Architecture-of-Intel-Processor-Graphics-Gen11_R1new.pdf" TargetMode="External"/><Relationship Id="rId4" Type="http://schemas.openxmlformats.org/officeDocument/2006/relationships/hyperlink" Target="https://software.intel.com/sites/default/files/managed/c5/9a/The-Compute-Architecture-of-Intel-Processor-Graphics-Gen9-v1d0.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rxiv.org/pdf/1907.02064.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eetasia.com/18083002-a-look-at-apples-vertical-integrati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rxiv.org/pdf/1907.02064.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rxiv.org/pdf/1907.02064.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XAfTXYa36f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eb.cs.ucdavis.edu/~amenta/f15/amenta-cuda.pdf"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Single_instruction,_multiple_threads" TargetMode="External"/><Relationship Id="rId4" Type="http://schemas.openxmlformats.org/officeDocument/2006/relationships/hyperlink" Target="https://www.usenix.org/system/files/conference/nsdi17/nsdi17-go.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Streaming_SIMD_Extension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felixcloutier.com/x86/addps" TargetMode="External"/><Relationship Id="rId4" Type="http://schemas.openxmlformats.org/officeDocument/2006/relationships/hyperlink" Target="https://www.felixcloutier.com/x86/movap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yu-cds.github.io/python-gpu/02-cuda/" TargetMode="External"/><Relationship Id="rId7" Type="http://schemas.openxmlformats.org/officeDocument/2006/relationships/hyperlink" Target="https://en.wikipedia.org/wiki/Thread_block_(CUDA_programming)#Warp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Thread_block_(CUDA_programming)" TargetMode="External"/><Relationship Id="rId5" Type="http://schemas.openxmlformats.org/officeDocument/2006/relationships/hyperlink" Target="https://www.cis.upenn.edu/~devietti/classes/cis601-spring2016/hipeac-2015.updated.pdf" TargetMode="External"/><Relationship Id="rId4" Type="http://schemas.openxmlformats.org/officeDocument/2006/relationships/hyperlink" Target="http://15418.courses.cs.cmu.edu/spring2017content/lectures/05_gpuarch/05_gpuarch_slides.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rchive.ece.cmu.edu/~ece740/f13/lib/exe/fetch.php?media=onur-740-fall13-module5.1.3-simd-and-gpus-part3-vliw-dae-systolic.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dirty="0"/>
          </a:p>
        </p:txBody>
      </p:sp>
    </p:spTree>
    <p:extLst>
      <p:ext uri="{BB962C8B-B14F-4D97-AF65-F5344CB8AC3E}">
        <p14:creationId xmlns:p14="http://schemas.microsoft.com/office/powerpoint/2010/main" val="2880762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You might wonder why you would use a SIMT approach instead of a SIMD approach if both allow multiple computations to be executed at once. The reason is that the SIMT approach allows for those computations to be executed simultaneously by multiple THREADS, each of which has its own register state and (as we explain in the next slide) its own ability to take different branches in different directions. Thus, the SIMT model is a richer one than the SIMD model in which there’s a single thread with a single register context.]</a:t>
            </a:r>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205268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“number:” stuff wouldn’t appear in the actual source code: those annotations just provide line numbers for the example. Also note that, in this example, `in` and `out` are global variables that are visible to all threads; in contrast, `</a:t>
            </a:r>
            <a:r>
              <a:rPr lang="en-US" dirty="0" err="1"/>
              <a:t>i</a:t>
            </a:r>
            <a:r>
              <a:rPr lang="en-US" dirty="0"/>
              <a:t>` and `r` are thread-local variables.</a:t>
            </a:r>
          </a:p>
          <a:p>
            <a:endParaRPr lang="en-US" dirty="0"/>
          </a:p>
          <a:p>
            <a:r>
              <a:rPr lang="en-US" dirty="0"/>
              <a:t>[Ref: </a:t>
            </a:r>
            <a:r>
              <a:rPr lang="en-US" dirty="0">
                <a:hlinkClick r:id="rId3"/>
              </a:rPr>
              <a:t>https://cvw.cac.cornell.edu/GPU/thread_div</a:t>
            </a:r>
            <a:endParaRPr lang="en-US" dirty="0"/>
          </a:p>
          <a:p>
            <a:r>
              <a:rPr lang="en-US" dirty="0"/>
              <a:t>        </a:t>
            </a:r>
            <a:r>
              <a:rPr lang="en-US" dirty="0">
                <a:hlinkClick r:id="rId4"/>
              </a:rPr>
              <a:t>https://www.cis.upenn.edu/~devietti/classes/cis601-spring2016/hipeac-2015.updated.pdf</a:t>
            </a:r>
            <a:r>
              <a:rPr lang="en-US" dirty="0"/>
              <a:t> //Slide 20, which</a:t>
            </a:r>
          </a:p>
          <a:p>
            <a:r>
              <a:rPr lang="en-US" dirty="0"/>
              <a:t>                                                                                                                          //is the basis for the example above</a:t>
            </a:r>
          </a:p>
          <a:p>
            <a:r>
              <a:rPr lang="en-US" dirty="0"/>
              <a:t>        </a:t>
            </a:r>
            <a:r>
              <a:rPr lang="en-US" dirty="0">
                <a:hlinkClick r:id="rId5"/>
              </a:rPr>
              <a:t>https://devblogs.nvidia.com/easy-introduction-cuda-c-and-c/</a:t>
            </a:r>
            <a:endParaRPr lang="en-US" dirty="0"/>
          </a:p>
          <a:p>
            <a:r>
              <a:rPr lang="en-US" dirty="0"/>
              <a:t>        </a:t>
            </a:r>
            <a:r>
              <a:rPr lang="en-US" dirty="0">
                <a:hlinkClick r:id="rId6"/>
              </a:rPr>
              <a:t>https://cs.calvin.edu/courses/cs/374/CUDA/CUDA-Thread-Indexing-Cheatsheet.pdf</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2144719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Branches hurt performance because they prevent the SIMD pipeline inside each SM from being fully utilized every clock cycles!</a:t>
            </a:r>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3915313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[5], “</a:t>
            </a:r>
            <a:r>
              <a:rPr lang="en-US" b="0" i="0" dirty="0">
                <a:solidFill>
                  <a:srgbClr val="000000"/>
                </a:solidFill>
                <a:effectLst/>
                <a:latin typeface="Trebuchet"/>
              </a:rPr>
              <a:t>Global memory is a 49-bit virtual address space that [is] visible to all threads in the GPU . . . Local memory is private storage for an executing thread and is not visible outside of that thread. It is intended for thread-local data like thread stacks and register spills. Local memory addresses are translated to global virtual addresses . . . Local memory has the same latency as global memory . . . Shared memory is located on chip, so it has much higher bandwidth and much lower latency than either local or global memory.”]</a:t>
            </a:r>
            <a:endParaRPr lang="en-US" dirty="0"/>
          </a:p>
          <a:p>
            <a:endParaRPr lang="en-US" dirty="0"/>
          </a:p>
          <a:p>
            <a:r>
              <a:rPr lang="en-US" dirty="0"/>
              <a:t>[Nvidia uses the term “CUDA core” to refer to an SM. In Nvidia terminology, an “SM” contains multiple CUDA cores (say, 32), the associated registers, as well as shared memory and the scheduler logic which dispatches warps to CUDA cores. For more details, see https://medium.com/@smallfishbigsea/basic-concepts-in-gpu-computing-3388710e9239.]</a:t>
            </a:r>
          </a:p>
          <a:p>
            <a:endParaRPr lang="en-US" dirty="0"/>
          </a:p>
          <a:p>
            <a:r>
              <a:rPr lang="en-US" dirty="0"/>
              <a:t>[Ref:  [1] </a:t>
            </a:r>
            <a:r>
              <a:rPr lang="en-US" dirty="0">
                <a:hlinkClick r:id="rId3"/>
              </a:rPr>
              <a:t>https://jhui.github.io/2017/03/06/CUDA/</a:t>
            </a:r>
            <a:endParaRPr lang="en-US" dirty="0"/>
          </a:p>
          <a:p>
            <a:r>
              <a:rPr lang="en-US" dirty="0"/>
              <a:t>         [2] </a:t>
            </a:r>
            <a:r>
              <a:rPr lang="en-US" dirty="0">
                <a:hlinkClick r:id="rId4"/>
              </a:rPr>
              <a:t>https://www.microway.com/hpc-tech-tips/gpu-memory-types-performance-comparison/</a:t>
            </a:r>
            <a:endParaRPr lang="en-US" dirty="0"/>
          </a:p>
          <a:p>
            <a:r>
              <a:rPr lang="en-US" dirty="0"/>
              <a:t>         [3] </a:t>
            </a:r>
            <a:r>
              <a:rPr lang="en-US" dirty="0">
                <a:hlinkClick r:id="rId5"/>
              </a:rPr>
              <a:t>https://developer.download.nvidia.com/CUDA/training/register_spilling.pdf</a:t>
            </a:r>
            <a:endParaRPr lang="en-US" dirty="0"/>
          </a:p>
          <a:p>
            <a:r>
              <a:rPr lang="en-US" dirty="0">
                <a:hlinkClick r:id="rId6"/>
              </a:rPr>
              <a:t>         [4] https://www.cis.upenn.edu/~devietti/classes/cis601-spring2016/hipeac-2015.updated.pdf</a:t>
            </a:r>
            <a:endParaRPr lang="en-US" dirty="0"/>
          </a:p>
          <a:p>
            <a:r>
              <a:rPr lang="en-US" dirty="0"/>
              <a:t>                                                                                                                                          //See slides 29, 30, and 38.</a:t>
            </a:r>
          </a:p>
          <a:p>
            <a:r>
              <a:rPr lang="en-US" dirty="0"/>
              <a:t>         [5] https://docs.nvidia.com/nsight-compute/ProfilingGuide/index.html</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15</a:t>
            </a:fld>
            <a:endParaRPr lang="en-US"/>
          </a:p>
        </p:txBody>
      </p:sp>
    </p:spTree>
    <p:extLst>
      <p:ext uri="{BB962C8B-B14F-4D97-AF65-F5344CB8AC3E}">
        <p14:creationId xmlns:p14="http://schemas.microsoft.com/office/powerpoint/2010/main" val="3814094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comment on the previous slide about Nvidia terminology—for example, a “CUDA core” is Nvidia’s term for an SM.</a:t>
            </a:r>
          </a:p>
          <a:p>
            <a:endParaRPr lang="en-US" dirty="0"/>
          </a:p>
          <a:p>
            <a:r>
              <a:rPr lang="en-US" dirty="0"/>
              <a:t>[Note that the RTX A40 (and all of the top GPUs listed above) are top-of-the-line GPUs that target datacenter environments, render farms, and other hard-code scenarios. In contrast, the more modest GTX 1080 only has 2560 CUDA cores (as opposed to the 10752 of the RTX A40) and only 8 GB of RAM (as opposed to the 48 GB of the RTX A40).]</a:t>
            </a:r>
          </a:p>
          <a:p>
            <a:endParaRPr lang="en-US" dirty="0"/>
          </a:p>
          <a:p>
            <a:r>
              <a:rPr lang="en-US" dirty="0"/>
              <a:t>[Ref: https://gist.github.com/mando7/d2c4464a5991f5787e9752e5950608fb</a:t>
            </a:r>
          </a:p>
          <a:p>
            <a:r>
              <a:rPr lang="en-US" dirty="0"/>
              <a:t>        </a:t>
            </a:r>
            <a:r>
              <a:rPr lang="en-US" dirty="0">
                <a:hlinkClick r:id="rId3"/>
              </a:rPr>
              <a:t>https://en.wikipedia.org/wiki/PCI_Express#History_and_revisions</a:t>
            </a:r>
            <a:r>
              <a:rPr lang="en-US" dirty="0"/>
              <a:t> //Provides PCIe bandwidths. Remember that</a:t>
            </a:r>
          </a:p>
          <a:p>
            <a:r>
              <a:rPr lang="en-US" dirty="0"/>
              <a:t>                                         //a PCIe lane is a full-duplex connection. So, for the RTX A40, there is 32 GB/s of memory</a:t>
            </a:r>
          </a:p>
          <a:p>
            <a:r>
              <a:rPr lang="en-US" dirty="0"/>
              <a:t>                                         //bandwidth from the host RAM to the GPU, and 32 GB/s of bandwidth from host RAM to</a:t>
            </a:r>
          </a:p>
          <a:p>
            <a:r>
              <a:rPr lang="en-US" dirty="0"/>
              <a:t>                                         //the GPU.</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2174128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420971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https://software.intel.com/sites/default/files/managed/c5/9a/The-Compute-Architecture-of-Intel-Processor-Graphics-Gen9-v1d0.pdf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26</a:t>
            </a:fld>
            <a:endParaRPr lang="en-US"/>
          </a:p>
        </p:txBody>
      </p:sp>
    </p:spTree>
    <p:extLst>
      <p:ext uri="{BB962C8B-B14F-4D97-AF65-F5344CB8AC3E}">
        <p14:creationId xmlns:p14="http://schemas.microsoft.com/office/powerpoint/2010/main" val="1517558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Iris is not a smartphone GPU—instead, it’s intended for laptops and desktops.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described by Intel, in a SoC, “each on-die core is allocated a slice of cache, and that cache slice is connected as a unique agent on the ring. However, all of the slices work together as a single cache, albeit a shared and distributed cache. An address hashing scheme routes data requests to the cache slice assigned to its address. This distributed LLC is also shared with Intel processor graphics. For both CPU cores and for Intel processor graphics, LLC seeks to reduce apparent latency to system DRAM and to provide higher effective bandwidth.”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See </a:t>
            </a:r>
            <a:r>
              <a:rPr lang="en-US" dirty="0">
                <a:hlinkClick r:id="rId3"/>
              </a:rPr>
              <a:t>https://github.com/Igalia/intel-osrc-gfx-prm/tree/master/011_kbl_-_2016-2017</a:t>
            </a:r>
            <a:r>
              <a:rPr lang="en-US" dirty="0"/>
              <a:t> for the chapters in the Iris Programmer’s Reference Manual.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Also see Figure 2 of </a:t>
            </a:r>
            <a:r>
              <a:rPr lang="en-US" dirty="0">
                <a:hlinkClick r:id="rId4"/>
              </a:rPr>
              <a:t>https://software.intel.com/sites/default/files/managed/c5/9a/The-Compute-Architecture-of-Intel-Processor-Graphics-Gen9-v1d0.pdf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See </a:t>
            </a:r>
            <a:r>
              <a:rPr lang="en-US" dirty="0">
                <a:hlinkClick r:id="rId5"/>
              </a:rPr>
              <a:t>https://software.intel.com/sites/default/files/managed/db/88/The-Architecture-of-Intel-Processor-Graphics-Gen11_R1new.pdf</a:t>
            </a:r>
            <a:r>
              <a:rPr lang="en-US" dirty="0"/>
              <a:t>; Figure 7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particularly relevant for the diagram above, since it depicts each core’s private L1 and L2 caches.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hlinkClick r:id="rId6"/>
              </a:rPr>
              <a:t>https://www.anandtech.com/show/3922/intels-sandy-bridge-architecture-exposed/4</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27</a:t>
            </a:fld>
            <a:endParaRPr lang="en-US"/>
          </a:p>
        </p:txBody>
      </p:sp>
    </p:spTree>
    <p:extLst>
      <p:ext uri="{BB962C8B-B14F-4D97-AF65-F5344CB8AC3E}">
        <p14:creationId xmlns:p14="http://schemas.microsoft.com/office/powerpoint/2010/main" val="2506962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1553667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270731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“Accelerator-level Parallelism” by Hill and </a:t>
            </a:r>
            <a:r>
              <a:rPr lang="en-US" dirty="0" err="1"/>
              <a:t>Reddi</a:t>
            </a:r>
            <a:r>
              <a:rPr lang="en-US" dirty="0"/>
              <a:t> (</a:t>
            </a:r>
            <a:r>
              <a:rPr lang="en-US" dirty="0">
                <a:hlinkClick r:id="rId3"/>
              </a:rPr>
              <a:t>https://arxiv.org/pdf/1907.02064.pdf</a:t>
            </a:r>
            <a:r>
              <a:rPr lang="en-US" dirty="0"/>
              <a:t>)</a:t>
            </a:r>
          </a:p>
          <a:p>
            <a:r>
              <a:rPr lang="en-US" dirty="0"/>
              <a:t>        </a:t>
            </a:r>
            <a:r>
              <a:rPr lang="en-US" dirty="0">
                <a:hlinkClick r:id="rId4"/>
              </a:rPr>
              <a:t>https://www.eetasia.com/18083002-a-look-at-apples-vertical-integration/</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3213021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GPU has a private L1/L2/L3 caching layer. The GPU also shares the “normal” L3 cache with the CPUs on the SOC. So, from the perspective of the GPU, the “normal” L3 cache is like an L4 cache that sits in front of the GPU’s private L1/L2/L3 cache.</a:t>
            </a:r>
          </a:p>
        </p:txBody>
      </p:sp>
      <p:sp>
        <p:nvSpPr>
          <p:cNvPr id="4" name="Slide Number Placeholder 3"/>
          <p:cNvSpPr>
            <a:spLocks noGrp="1"/>
          </p:cNvSpPr>
          <p:nvPr>
            <p:ph type="sldNum" sz="quarter" idx="5"/>
          </p:nvPr>
        </p:nvSpPr>
        <p:spPr/>
        <p:txBody>
          <a:bodyPr/>
          <a:lstStyle/>
          <a:p>
            <a:fld id="{E5E435F9-9C11-46D4-B977-888AB3BA3DAE}" type="slidenum">
              <a:rPr lang="en-US" smtClean="0"/>
              <a:t>30</a:t>
            </a:fld>
            <a:endParaRPr lang="en-US"/>
          </a:p>
        </p:txBody>
      </p:sp>
    </p:spTree>
    <p:extLst>
      <p:ext uri="{BB962C8B-B14F-4D97-AF65-F5344CB8AC3E}">
        <p14:creationId xmlns:p14="http://schemas.microsoft.com/office/powerpoint/2010/main" val="603813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31</a:t>
            </a:fld>
            <a:endParaRPr lang="en-US"/>
          </a:p>
        </p:txBody>
      </p:sp>
    </p:spTree>
    <p:extLst>
      <p:ext uri="{BB962C8B-B14F-4D97-AF65-F5344CB8AC3E}">
        <p14:creationId xmlns:p14="http://schemas.microsoft.com/office/powerpoint/2010/main" val="55564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“Accelerator-level Parallelism” by Hill and </a:t>
            </a:r>
            <a:r>
              <a:rPr lang="en-US" dirty="0" err="1"/>
              <a:t>Reddi</a:t>
            </a:r>
            <a:r>
              <a:rPr lang="en-US" dirty="0"/>
              <a:t> (</a:t>
            </a:r>
            <a:r>
              <a:rPr lang="en-US" dirty="0">
                <a:hlinkClick r:id="rId3"/>
              </a:rPr>
              <a:t>https://arxiv.org/pdf/1907.02064.pdf</a:t>
            </a:r>
            <a:r>
              <a:rPr lang="en-US" dirty="0"/>
              <a:t>)]</a:t>
            </a:r>
          </a:p>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243207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“Accelerator-level Parallelism” by Hill and </a:t>
            </a:r>
            <a:r>
              <a:rPr lang="en-US" dirty="0" err="1"/>
              <a:t>Reddi</a:t>
            </a:r>
            <a:r>
              <a:rPr lang="en-US" dirty="0"/>
              <a:t> (</a:t>
            </a:r>
            <a:r>
              <a:rPr lang="en-US" dirty="0">
                <a:hlinkClick r:id="rId3"/>
              </a:rPr>
              <a:t>https://arxiv.org/pdf/1907.02064.pdf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193298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https://www.youtube.com/watch?v=XAfTXYa36f4</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6</a:t>
            </a:fld>
            <a:endParaRPr lang="en-US"/>
          </a:p>
        </p:txBody>
      </p:sp>
    </p:spTree>
    <p:extLst>
      <p:ext uri="{BB962C8B-B14F-4D97-AF65-F5344CB8AC3E}">
        <p14:creationId xmlns:p14="http://schemas.microsoft.com/office/powerpoint/2010/main" val="238673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colored diagrams show the relative amount of die area (i.e., the relative number of transistors) that are allocated to various pieces of functionality. [“Control” refers to circuitry that coordinates the overall operation of the chip, e.g., to handle branch prediction and out-of-order execution.]</a:t>
            </a:r>
          </a:p>
          <a:p>
            <a:endParaRPr lang="en-US" dirty="0"/>
          </a:p>
          <a:p>
            <a:r>
              <a:rPr lang="en-US" dirty="0"/>
              <a:t>[Ref: </a:t>
            </a:r>
            <a:r>
              <a:rPr lang="en-US" dirty="0">
                <a:hlinkClick r:id="rId3"/>
              </a:rPr>
              <a:t>https://web.cs.ucdavis.edu/~amenta/f15/amenta-cuda.pdf</a:t>
            </a:r>
            <a:endParaRPr lang="en-US" dirty="0"/>
          </a:p>
          <a:p>
            <a:r>
              <a:rPr lang="en-US" dirty="0"/>
              <a:t>        </a:t>
            </a:r>
            <a:r>
              <a:rPr lang="en-US" dirty="0">
                <a:hlinkClick r:id="rId4"/>
              </a:rPr>
              <a:t>https://www.usenix.org/system/files/conference/nsdi17/nsdi17-go.pdf</a:t>
            </a:r>
            <a:r>
              <a:rPr lang="en-US" dirty="0"/>
              <a:t>  //Section 2 (“Background”)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hlinkClick r:id="rId5"/>
              </a:rPr>
              <a:t>https://en.wikipedia.org/wiki/Single_instruction,_multiple_threads</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302290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movaps</a:t>
            </a:r>
            <a:r>
              <a:rPr lang="en-US" dirty="0"/>
              <a:t>` stands for “move aligned packed single precision” floating-point values. `</a:t>
            </a:r>
            <a:r>
              <a:rPr lang="en-US" dirty="0" err="1"/>
              <a:t>addps</a:t>
            </a:r>
            <a:r>
              <a:rPr lang="en-US" dirty="0"/>
              <a:t>` stands for “add packed single precision” floating-point values.</a:t>
            </a:r>
          </a:p>
          <a:p>
            <a:endParaRPr lang="en-US" dirty="0"/>
          </a:p>
          <a:p>
            <a:r>
              <a:rPr lang="en-US" dirty="0"/>
              <a:t>[Ref: </a:t>
            </a:r>
            <a:r>
              <a:rPr lang="en-US" dirty="0">
                <a:hlinkClick r:id="rId3"/>
              </a:rPr>
              <a:t>https://en.wikipedia.org/wiki/Streaming_SIMD_Extensions</a:t>
            </a:r>
            <a:endParaRPr lang="en-US" dirty="0"/>
          </a:p>
          <a:p>
            <a:r>
              <a:rPr lang="en-US" dirty="0"/>
              <a:t>        </a:t>
            </a:r>
            <a:r>
              <a:rPr lang="en-US" dirty="0">
                <a:hlinkClick r:id="rId4"/>
              </a:rPr>
              <a:t>https://www.felixcloutier.com/x86/movaps</a:t>
            </a:r>
            <a:endParaRPr lang="en-US" dirty="0"/>
          </a:p>
          <a:p>
            <a:r>
              <a:rPr lang="en-US" dirty="0"/>
              <a:t>        </a:t>
            </a:r>
            <a:r>
              <a:rPr lang="en-US" dirty="0">
                <a:hlinkClick r:id="rId5"/>
              </a:rPr>
              <a:t>https://www.felixcloutier.com/x86/addps</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307688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grid layout is a convenient abstraction for graphics problems, since you can divide the screen into a grid, and then assign different threads to render different parts of the screen in parallel. The grid layout is also a convenient abstraction for many kinds of problems in machine learning, where training a model can be decomposed into a bunch of parallel tasks.</a:t>
            </a:r>
          </a:p>
          <a:p>
            <a:endParaRPr lang="en-US" dirty="0"/>
          </a:p>
          <a:p>
            <a:r>
              <a:rPr lang="en-US" dirty="0"/>
              <a:t>[Ref: </a:t>
            </a:r>
            <a:r>
              <a:rPr lang="en-US" dirty="0">
                <a:hlinkClick r:id="rId3"/>
              </a:rPr>
              <a:t>https://nyu-cds.github.io/python-gpu/02-cuda/</a:t>
            </a:r>
            <a:endParaRPr lang="en-US" dirty="0"/>
          </a:p>
          <a:p>
            <a:r>
              <a:rPr lang="en-US" dirty="0"/>
              <a:t>        </a:t>
            </a:r>
            <a:r>
              <a:rPr lang="en-US" dirty="0">
                <a:hlinkClick r:id="rId4"/>
              </a:rPr>
              <a:t>http://15418.courses.cs.cmu.edu/spring2017content/lectures/05_gpuarch/05_gpuarch_slides.pdf</a:t>
            </a:r>
            <a:r>
              <a:rPr lang="en-US" dirty="0"/>
              <a:t> //Saved as gpu-arch.pdf</a:t>
            </a:r>
          </a:p>
          <a:p>
            <a:r>
              <a:rPr lang="en-US" dirty="0"/>
              <a:t>        </a:t>
            </a:r>
            <a:r>
              <a:rPr lang="en-US" dirty="0">
                <a:hlinkClick r:id="rId5"/>
              </a:rPr>
              <a:t>https://www.cis.upenn.edu/~devietti/classes/cis601-spring2016/hipeac-2015.updated.pdf</a:t>
            </a:r>
            <a:r>
              <a:rPr lang="en-US" dirty="0"/>
              <a:t> //Saved as gpu-arch3.pdf</a:t>
            </a:r>
          </a:p>
          <a:p>
            <a:r>
              <a:rPr lang="en-US" dirty="0"/>
              <a:t>        </a:t>
            </a:r>
            <a:r>
              <a:rPr lang="en-US" dirty="0">
                <a:hlinkClick r:id="rId6"/>
              </a:rPr>
              <a:t>https://en.wikipedia.org/wiki/Thread_block_(CUDA_programming)</a:t>
            </a:r>
            <a:endParaRPr lang="en-US" dirty="0"/>
          </a:p>
          <a:p>
            <a:r>
              <a:rPr lang="en-US" dirty="0"/>
              <a:t>        </a:t>
            </a:r>
            <a:r>
              <a:rPr lang="en-US" dirty="0">
                <a:hlinkClick r:id="rId7"/>
              </a:rPr>
              <a:t>https://en.wikipedia.org/wiki/Thread_block_(CUDA_programming)#Warps</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10</a:t>
            </a:fld>
            <a:endParaRPr lang="en-US"/>
          </a:p>
        </p:txBody>
      </p:sp>
    </p:spTree>
    <p:extLst>
      <p:ext uri="{BB962C8B-B14F-4D97-AF65-F5344CB8AC3E}">
        <p14:creationId xmlns:p14="http://schemas.microsoft.com/office/powerpoint/2010/main" val="29337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all of the threads in a warp have to exit the pipeline at the same time—this is why the threads are said to be in a warp. However, suppose that, while going through the D-cache stage, one or more threads suffer from a miss; in other words, one or more threads has to block until data can be fetched from RAM and pulled into the D-cache. If this happens, then the SM has to suspend the *entire* warp, only resuming the warp when all of the D-cache results have arrived. [As http://www.cs.fsu.edu/~yuw/pubs/2015-ICS-Yu.pdf states:</a:t>
            </a:r>
          </a:p>
          <a:p>
            <a:r>
              <a:rPr lang="en-US" dirty="0"/>
              <a:t>“Within the lock-step execution model, a warp becomes ready when all of its demanded data is available; warps that have missing data, regardless of the data size, are excluded for execution. This execution model of GPU expects that all cache blocks of each divergent load instruction are cached as a unit when there is locality. However, conventional cache management is unaware of the GPU execution model and the collective nature of divergent memory blocks. As a result, some blocks of a divergent instruction can be evicted while others are still cached, resulting in a varying number of cache misses for individual loads.”]</a:t>
            </a:r>
          </a:p>
          <a:p>
            <a:r>
              <a:rPr lang="en-US" dirty="0"/>
              <a:t>When a particular warp is suspended, the SM can execute other warps.</a:t>
            </a:r>
          </a:p>
          <a:p>
            <a:endParaRPr lang="en-US" dirty="0"/>
          </a:p>
          <a:p>
            <a:r>
              <a:rPr lang="en-US" dirty="0"/>
              <a:t>Each thread gets its own private register set. On Nvidia GPUs, a thread can get have up to 255 registers in its set. Since a single GPU runs hundreds or thousands of threads simultaneously, this means that a single GPU will have </a:t>
            </a:r>
            <a:r>
              <a:rPr lang="en-US" i="1" dirty="0"/>
              <a:t>many thousands</a:t>
            </a:r>
            <a:r>
              <a:rPr lang="en-US" dirty="0"/>
              <a:t> of registers, e.g., </a:t>
            </a:r>
            <a:r>
              <a:rPr lang="en-US" i="1" dirty="0"/>
              <a:t>hundreds of thousands</a:t>
            </a:r>
            <a:r>
              <a:rPr lang="en-US" dirty="0"/>
              <a:t> of registers! This contrasts with a CPU, which only has maybe 16 or 32 general-purpose registers. [</a:t>
            </a:r>
            <a:r>
              <a:rPr lang="en-US"/>
              <a:t>For specs </a:t>
            </a:r>
            <a:r>
              <a:rPr lang="en-US" dirty="0"/>
              <a:t>about Nvidia GPUs, see the documentation about “Maximum number of 32-bit registers per thread” here: https://docs.nvidia.com/cuda/cuda-c-programming-guide/index.html#features-and-technical-specifications__technical-specifications-per-compute-capability.]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in this SM, the execute stage has enough ALUs to execute every instruction in a warp in parallel! [In a real-life SM, there may not be enough ALUs so that each thread in a warp gets a dedicated one—see the Intel Iris architecture discussed later in the slide deck.]</a:t>
            </a:r>
          </a:p>
          <a:p>
            <a:endParaRPr lang="en-US" dirty="0"/>
          </a:p>
          <a:p>
            <a:r>
              <a:rPr lang="en-US" dirty="0"/>
              <a:t>[Ref: </a:t>
            </a:r>
            <a:r>
              <a:rPr lang="en-US" dirty="0">
                <a:hlinkClick r:id="rId3"/>
              </a:rPr>
              <a:t>https://www.archive.ece.cmu.edu/~ece740/f13/lib/exe/fetch.php?media=onur-740-fall13-module5.1.3-simd-and-gpus-part3-vliw-dae-systolic.pdf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230896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4/28/2025</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4/28/2025</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4/28/2025</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4/28/2025</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4/28/2025</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4/28/2025</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4/28/2025</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4/28/2025</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4/28/2025</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4/28/2025</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4/28/2025</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4/28/2025</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1EE7A94-C46A-4655-AC23-3F2779A9C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6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95B0CD76-6C90-409E-8768-C57A8CD3D42A}"/>
              </a:ext>
            </a:extLst>
          </p:cNvPr>
          <p:cNvSpPr>
            <a:spLocks noGrp="1"/>
          </p:cNvSpPr>
          <p:nvPr>
            <p:ph type="subTitle" idx="1"/>
          </p:nvPr>
        </p:nvSpPr>
        <p:spPr>
          <a:xfrm>
            <a:off x="2189330" y="913314"/>
            <a:ext cx="5693090" cy="1220286"/>
          </a:xfrm>
          <a:noFill/>
          <a:ln>
            <a:noFill/>
          </a:ln>
        </p:spPr>
        <p:txBody>
          <a:bodyPr>
            <a:noAutofit/>
          </a:bodyPr>
          <a:lstStyle/>
          <a:p>
            <a:pPr>
              <a:lnSpc>
                <a:spcPts val="2500"/>
              </a:lnSpc>
            </a:pPr>
            <a:r>
              <a:rPr lang="en-US" sz="3000" b="1" dirty="0">
                <a:latin typeface="Segoe UI" panose="020B0502040204020203" pitchFamily="34" charset="0"/>
                <a:cs typeface="Segoe UI" panose="020B0502040204020203" pitchFamily="34" charset="0"/>
              </a:rPr>
              <a:t>CS 1610: Lecture 21</a:t>
            </a:r>
          </a:p>
          <a:p>
            <a:pPr>
              <a:lnSpc>
                <a:spcPts val="2500"/>
              </a:lnSpc>
            </a:pPr>
            <a:r>
              <a:rPr lang="en-US" sz="3000" b="1" dirty="0">
                <a:latin typeface="Segoe UI" panose="020B0502040204020203" pitchFamily="34" charset="0"/>
                <a:cs typeface="Segoe UI" panose="020B0502040204020203" pitchFamily="34" charset="0"/>
              </a:rPr>
              <a:t>4/28/2025</a:t>
            </a:r>
          </a:p>
        </p:txBody>
      </p:sp>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2290928" y="-400364"/>
            <a:ext cx="5693091" cy="1487963"/>
          </a:xfrm>
          <a:noFill/>
          <a:ln>
            <a:noFill/>
          </a:ln>
        </p:spPr>
        <p:txBody>
          <a:bodyPr>
            <a:normAutofit/>
          </a:bodyPr>
          <a:lstStyle/>
          <a:p>
            <a:r>
              <a:rPr lang="en-US" sz="7200" dirty="0"/>
              <a:t>GPUs</a:t>
            </a:r>
          </a:p>
        </p:txBody>
      </p:sp>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EFE3380F-088E-46D1-9966-CCE3DBCEA4D7}"/>
              </a:ext>
            </a:extLst>
          </p:cNvPr>
          <p:cNvGrpSpPr/>
          <p:nvPr/>
        </p:nvGrpSpPr>
        <p:grpSpPr>
          <a:xfrm>
            <a:off x="-24719" y="5717907"/>
            <a:ext cx="5726973" cy="1178994"/>
            <a:chOff x="0" y="5657671"/>
            <a:chExt cx="5726973" cy="1178994"/>
          </a:xfrm>
        </p:grpSpPr>
        <p:pic>
          <p:nvPicPr>
            <p:cNvPr id="163" name="Picture 2">
              <a:extLst>
                <a:ext uri="{FF2B5EF4-FFF2-40B4-BE49-F238E27FC236}">
                  <a16:creationId xmlns:a16="http://schemas.microsoft.com/office/drawing/2014/main" id="{032DE7DA-2BF8-4AAF-B509-7984320613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32" t="5495" r="7729" b="8781"/>
            <a:stretch/>
          </p:blipFill>
          <p:spPr bwMode="auto">
            <a:xfrm>
              <a:off x="0" y="5657671"/>
              <a:ext cx="1201801" cy="1178994"/>
            </a:xfrm>
            <a:prstGeom prst="rect">
              <a:avLst/>
            </a:prstGeom>
            <a:noFill/>
            <a:extLst>
              <a:ext uri="{909E8E84-426E-40DD-AFC4-6F175D3DCCD1}">
                <a14:hiddenFill xmlns:a14="http://schemas.microsoft.com/office/drawing/2010/main">
                  <a:solidFill>
                    <a:srgbClr val="FFFFFF"/>
                  </a:solidFill>
                </a14:hiddenFill>
              </a:ext>
            </a:extLst>
          </p:spPr>
        </p:pic>
        <p:sp>
          <p:nvSpPr>
            <p:cNvPr id="164" name="TextBox 163">
              <a:extLst>
                <a:ext uri="{FF2B5EF4-FFF2-40B4-BE49-F238E27FC236}">
                  <a16:creationId xmlns:a16="http://schemas.microsoft.com/office/drawing/2014/main" id="{206E47C0-6100-44CC-B990-61E36B23AB80}"/>
                </a:ext>
              </a:extLst>
            </p:cNvPr>
            <p:cNvSpPr txBox="1"/>
            <p:nvPr/>
          </p:nvSpPr>
          <p:spPr>
            <a:xfrm>
              <a:off x="1100764" y="5773421"/>
              <a:ext cx="4626209" cy="1015663"/>
            </a:xfrm>
            <a:prstGeom prst="rect">
              <a:avLst/>
            </a:prstGeom>
            <a:noFill/>
          </p:spPr>
          <p:txBody>
            <a:bodyPr wrap="square" rtlCol="0">
              <a:spAutoFit/>
            </a:bodyPr>
            <a:lstStyle/>
            <a:p>
              <a:pPr>
                <a:lnSpc>
                  <a:spcPts val="2400"/>
                </a:lnSpc>
              </a:pPr>
              <a:r>
                <a:rPr lang="en-US" sz="2400" b="1" dirty="0">
                  <a:latin typeface="Segoe UI" panose="020B0502040204020203" pitchFamily="34" charset="0"/>
                  <a:cs typeface="Segoe UI" panose="020B0502040204020203" pitchFamily="34" charset="0"/>
                </a:rPr>
                <a:t>A “kernel” refers to a set of mathematical operations to perform—</a:t>
              </a:r>
              <a:r>
                <a:rPr lang="en-US" sz="2400" b="1" u="sng" dirty="0">
                  <a:latin typeface="Segoe UI" panose="020B0502040204020203" pitchFamily="34" charset="0"/>
                  <a:cs typeface="Segoe UI" panose="020B0502040204020203" pitchFamily="34" charset="0"/>
                </a:rPr>
                <a:t>not</a:t>
              </a:r>
              <a:r>
                <a:rPr lang="en-US" sz="2400" b="1" dirty="0">
                  <a:latin typeface="Segoe UI" panose="020B0502040204020203" pitchFamily="34" charset="0"/>
                  <a:cs typeface="Segoe UI" panose="020B0502040204020203" pitchFamily="34" charset="0"/>
                </a:rPr>
                <a:t> to an OS kernel!</a:t>
              </a:r>
            </a:p>
          </p:txBody>
        </p:sp>
      </p:grpSp>
      <p:sp>
        <p:nvSpPr>
          <p:cNvPr id="2" name="Title 1">
            <a:extLst>
              <a:ext uri="{FF2B5EF4-FFF2-40B4-BE49-F238E27FC236}">
                <a16:creationId xmlns:a16="http://schemas.microsoft.com/office/drawing/2014/main" id="{A2F145A5-1A49-4D3A-A145-C2D8D56C65F6}"/>
              </a:ext>
            </a:extLst>
          </p:cNvPr>
          <p:cNvSpPr>
            <a:spLocks noGrp="1"/>
          </p:cNvSpPr>
          <p:nvPr>
            <p:ph type="title"/>
          </p:nvPr>
        </p:nvSpPr>
        <p:spPr>
          <a:xfrm>
            <a:off x="0" y="-58618"/>
            <a:ext cx="12192000" cy="794604"/>
          </a:xfrm>
        </p:spPr>
        <p:txBody>
          <a:bodyPr/>
          <a:lstStyle/>
          <a:p>
            <a:r>
              <a:rPr lang="en-US" dirty="0"/>
              <a:t>Maximizing Parallelization: SIMD vs. SIMT</a:t>
            </a:r>
          </a:p>
        </p:txBody>
      </p:sp>
      <p:sp>
        <p:nvSpPr>
          <p:cNvPr id="3" name="Content Placeholder 2">
            <a:extLst>
              <a:ext uri="{FF2B5EF4-FFF2-40B4-BE49-F238E27FC236}">
                <a16:creationId xmlns:a16="http://schemas.microsoft.com/office/drawing/2014/main" id="{80DA4429-CA02-4999-9E07-0B117A40F808}"/>
              </a:ext>
            </a:extLst>
          </p:cNvPr>
          <p:cNvSpPr>
            <a:spLocks noGrp="1"/>
          </p:cNvSpPr>
          <p:nvPr>
            <p:ph idx="1"/>
          </p:nvPr>
        </p:nvSpPr>
        <p:spPr>
          <a:xfrm>
            <a:off x="381001" y="568721"/>
            <a:ext cx="10156901" cy="1795338"/>
          </a:xfrm>
        </p:spPr>
        <p:txBody>
          <a:bodyPr>
            <a:normAutofit/>
          </a:bodyPr>
          <a:lstStyle/>
          <a:p>
            <a:r>
              <a:rPr lang="en-US" dirty="0"/>
              <a:t>SIMD (“single instruction, multiple data”) increases the number of calculations that are performed by one instruction</a:t>
            </a:r>
          </a:p>
          <a:p>
            <a:r>
              <a:rPr lang="en-US" dirty="0"/>
              <a:t>SIMT (“single instruction, multiple threads”) is used by GPUs to increase parallelism</a:t>
            </a:r>
          </a:p>
        </p:txBody>
      </p:sp>
      <p:sp>
        <p:nvSpPr>
          <p:cNvPr id="8" name="Content Placeholder 2">
            <a:extLst>
              <a:ext uri="{FF2B5EF4-FFF2-40B4-BE49-F238E27FC236}">
                <a16:creationId xmlns:a16="http://schemas.microsoft.com/office/drawing/2014/main" id="{CA65C6C3-E496-4848-A294-10402FFDF65F}"/>
              </a:ext>
            </a:extLst>
          </p:cNvPr>
          <p:cNvSpPr txBox="1">
            <a:spLocks/>
          </p:cNvSpPr>
          <p:nvPr/>
        </p:nvSpPr>
        <p:spPr>
          <a:xfrm>
            <a:off x="325246" y="2249688"/>
            <a:ext cx="6059328" cy="474212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Thread: A sequence of scalar (i.e., non-SIMD) instructions</a:t>
            </a:r>
          </a:p>
          <a:p>
            <a:pPr lvl="1"/>
            <a:r>
              <a:rPr lang="en-US" dirty="0"/>
              <a:t>Block: A group of multiple threads where each thread: </a:t>
            </a:r>
          </a:p>
          <a:p>
            <a:pPr lvl="2"/>
            <a:r>
              <a:rPr lang="en-US" sz="2200" dirty="0"/>
              <a:t>Contains the same instruction sequence</a:t>
            </a:r>
          </a:p>
          <a:p>
            <a:pPr lvl="2"/>
            <a:r>
              <a:rPr lang="en-US" sz="2200" dirty="0"/>
              <a:t>Has separate registers and local variables!</a:t>
            </a:r>
          </a:p>
          <a:p>
            <a:pPr lvl="2"/>
            <a:r>
              <a:rPr lang="en-US" sz="2200" dirty="0"/>
              <a:t>Runs on the same streaming multiprocessor (SM)</a:t>
            </a:r>
          </a:p>
          <a:p>
            <a:pPr lvl="2"/>
            <a:r>
              <a:rPr lang="en-US" sz="2200" dirty="0"/>
              <a:t>Knows its thread id and block id</a:t>
            </a:r>
          </a:p>
          <a:p>
            <a:pPr lvl="1"/>
            <a:r>
              <a:rPr lang="en-US" dirty="0"/>
              <a:t>Grid: A collection of blocks that belong to the same computational “kernel”</a:t>
            </a:r>
          </a:p>
          <a:p>
            <a:pPr lvl="1"/>
            <a:r>
              <a:rPr lang="en-US" dirty="0"/>
              <a:t>Warp: A subset of threads in a block (32 on Nvidia GPUs) that </a:t>
            </a:r>
            <a:r>
              <a:rPr lang="en-US" i="1" dirty="0"/>
              <a:t>simultaneously</a:t>
            </a:r>
            <a:r>
              <a:rPr lang="en-US" dirty="0"/>
              <a:t> execute on the same SM</a:t>
            </a:r>
            <a:endParaRPr lang="en-US" sz="2200" dirty="0"/>
          </a:p>
        </p:txBody>
      </p:sp>
      <p:cxnSp>
        <p:nvCxnSpPr>
          <p:cNvPr id="9" name="Straight Connector 8">
            <a:extLst>
              <a:ext uri="{FF2B5EF4-FFF2-40B4-BE49-F238E27FC236}">
                <a16:creationId xmlns:a16="http://schemas.microsoft.com/office/drawing/2014/main" id="{ADBB1B0C-83C5-48AD-94DC-8474BB7791C2}"/>
              </a:ext>
            </a:extLst>
          </p:cNvPr>
          <p:cNvCxnSpPr>
            <a:cxnSpLocks/>
          </p:cNvCxnSpPr>
          <p:nvPr/>
        </p:nvCxnSpPr>
        <p:spPr>
          <a:xfrm flipH="1">
            <a:off x="8892862" y="4515314"/>
            <a:ext cx="728566" cy="124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5F6CB53-E766-4A91-8C77-77A73F1B7FDF}"/>
              </a:ext>
            </a:extLst>
          </p:cNvPr>
          <p:cNvCxnSpPr>
            <a:cxnSpLocks/>
          </p:cNvCxnSpPr>
          <p:nvPr/>
        </p:nvCxnSpPr>
        <p:spPr>
          <a:xfrm>
            <a:off x="9094307" y="3781095"/>
            <a:ext cx="375176" cy="1009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437721A-8552-4047-8E9C-6DC8BF7E902D}"/>
              </a:ext>
            </a:extLst>
          </p:cNvPr>
          <p:cNvGrpSpPr/>
          <p:nvPr/>
        </p:nvGrpSpPr>
        <p:grpSpPr>
          <a:xfrm>
            <a:off x="6451223" y="2769130"/>
            <a:ext cx="1646502" cy="2853312"/>
            <a:chOff x="6451223" y="2769130"/>
            <a:chExt cx="1646502" cy="2853312"/>
          </a:xfrm>
        </p:grpSpPr>
        <p:grpSp>
          <p:nvGrpSpPr>
            <p:cNvPr id="11" name="Group 10">
              <a:extLst>
                <a:ext uri="{FF2B5EF4-FFF2-40B4-BE49-F238E27FC236}">
                  <a16:creationId xmlns:a16="http://schemas.microsoft.com/office/drawing/2014/main" id="{A9201923-4CD9-4764-A461-6B21767EC96A}"/>
                </a:ext>
              </a:extLst>
            </p:cNvPr>
            <p:cNvGrpSpPr>
              <a:grpSpLocks noChangeAspect="1"/>
            </p:cNvGrpSpPr>
            <p:nvPr/>
          </p:nvGrpSpPr>
          <p:grpSpPr>
            <a:xfrm>
              <a:off x="6601522" y="3314117"/>
              <a:ext cx="1345907" cy="2308325"/>
              <a:chOff x="6601522" y="2812316"/>
              <a:chExt cx="1345907" cy="2308325"/>
            </a:xfrm>
          </p:grpSpPr>
          <p:sp>
            <p:nvSpPr>
              <p:cNvPr id="12" name="TextBox 11">
                <a:extLst>
                  <a:ext uri="{FF2B5EF4-FFF2-40B4-BE49-F238E27FC236}">
                    <a16:creationId xmlns:a16="http://schemas.microsoft.com/office/drawing/2014/main" id="{9C3F04A1-11BF-4D07-B753-CFB1C8A39C12}"/>
                  </a:ext>
                </a:extLst>
              </p:cNvPr>
              <p:cNvSpPr txBox="1"/>
              <p:nvPr/>
            </p:nvSpPr>
            <p:spPr>
              <a:xfrm>
                <a:off x="6601524" y="2812316"/>
                <a:ext cx="1345905" cy="461665"/>
              </a:xfrm>
              <a:prstGeom prst="rect">
                <a:avLst/>
              </a:prstGeom>
              <a:solidFill>
                <a:srgbClr val="00FF99"/>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0</a:t>
                </a:r>
                <a:endParaRPr lang="en-US" sz="2400" b="1" baseline="-25000" dirty="0">
                  <a:latin typeface="Consolas" panose="020B0609020204030204" pitchFamily="49" charset="0"/>
                </a:endParaRPr>
              </a:p>
            </p:txBody>
          </p:sp>
          <p:sp>
            <p:nvSpPr>
              <p:cNvPr id="13" name="TextBox 12">
                <a:extLst>
                  <a:ext uri="{FF2B5EF4-FFF2-40B4-BE49-F238E27FC236}">
                    <a16:creationId xmlns:a16="http://schemas.microsoft.com/office/drawing/2014/main" id="{575AD3ED-E49B-404F-95B6-4E8E9423F31E}"/>
                  </a:ext>
                </a:extLst>
              </p:cNvPr>
              <p:cNvSpPr txBox="1"/>
              <p:nvPr/>
            </p:nvSpPr>
            <p:spPr>
              <a:xfrm>
                <a:off x="6601523" y="3273981"/>
                <a:ext cx="1345905" cy="461665"/>
              </a:xfrm>
              <a:prstGeom prst="rect">
                <a:avLst/>
              </a:prstGeom>
              <a:solidFill>
                <a:srgbClr val="FF4A01"/>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1</a:t>
                </a:r>
                <a:endParaRPr lang="en-US" sz="2400" b="1" baseline="-25000" dirty="0">
                  <a:latin typeface="Consolas" panose="020B0609020204030204" pitchFamily="49" charset="0"/>
                </a:endParaRPr>
              </a:p>
            </p:txBody>
          </p:sp>
          <p:sp>
            <p:nvSpPr>
              <p:cNvPr id="14" name="TextBox 13">
                <a:extLst>
                  <a:ext uri="{FF2B5EF4-FFF2-40B4-BE49-F238E27FC236}">
                    <a16:creationId xmlns:a16="http://schemas.microsoft.com/office/drawing/2014/main" id="{3330B2F6-3C8A-4C93-9383-B7159B5CA032}"/>
                  </a:ext>
                </a:extLst>
              </p:cNvPr>
              <p:cNvSpPr txBox="1"/>
              <p:nvPr/>
            </p:nvSpPr>
            <p:spPr>
              <a:xfrm>
                <a:off x="6601522" y="3735646"/>
                <a:ext cx="1345905" cy="461665"/>
              </a:xfrm>
              <a:prstGeom prst="rect">
                <a:avLst/>
              </a:prstGeom>
              <a:solidFill>
                <a:schemeClr val="tx1"/>
              </a:solidFill>
              <a:ln w="38100">
                <a:solidFill>
                  <a:schemeClr val="tx1"/>
                </a:solidFill>
              </a:ln>
            </p:spPr>
            <p:txBody>
              <a:bodyPr wrap="square" rtlCol="0">
                <a:spAutoFit/>
              </a:bodyPr>
              <a:lstStyle/>
              <a:p>
                <a:pPr algn="ctr"/>
                <a:r>
                  <a:rPr lang="en-US" sz="2400" b="1" dirty="0">
                    <a:solidFill>
                      <a:schemeClr val="bg1"/>
                    </a:solidFill>
                    <a:latin typeface="Consolas" panose="020B0609020204030204" pitchFamily="49" charset="0"/>
                  </a:rPr>
                  <a:t>instr</a:t>
                </a:r>
                <a:r>
                  <a:rPr lang="en-US" sz="3600" b="1" baseline="-25000" dirty="0">
                    <a:solidFill>
                      <a:schemeClr val="bg1"/>
                    </a:solidFill>
                    <a:latin typeface="Consolas" panose="020B0609020204030204" pitchFamily="49" charset="0"/>
                  </a:rPr>
                  <a:t>2</a:t>
                </a:r>
                <a:endParaRPr lang="en-US" sz="2400" b="1" baseline="-25000" dirty="0">
                  <a:solidFill>
                    <a:schemeClr val="bg1"/>
                  </a:solidFill>
                  <a:latin typeface="Consolas" panose="020B0609020204030204" pitchFamily="49" charset="0"/>
                </a:endParaRPr>
              </a:p>
            </p:txBody>
          </p:sp>
          <p:sp>
            <p:nvSpPr>
              <p:cNvPr id="15" name="TextBox 14">
                <a:extLst>
                  <a:ext uri="{FF2B5EF4-FFF2-40B4-BE49-F238E27FC236}">
                    <a16:creationId xmlns:a16="http://schemas.microsoft.com/office/drawing/2014/main" id="{CC34A398-E5DA-42E8-8645-C8EF68B6EF87}"/>
                  </a:ext>
                </a:extLst>
              </p:cNvPr>
              <p:cNvSpPr txBox="1"/>
              <p:nvPr/>
            </p:nvSpPr>
            <p:spPr>
              <a:xfrm>
                <a:off x="6601522" y="4197311"/>
                <a:ext cx="1345905" cy="461665"/>
              </a:xfrm>
              <a:prstGeom prst="rect">
                <a:avLst/>
              </a:prstGeom>
              <a:solidFill>
                <a:srgbClr val="FFFF00"/>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3</a:t>
                </a:r>
                <a:endParaRPr lang="en-US" sz="2400" b="1" baseline="-25000" dirty="0">
                  <a:latin typeface="Consolas" panose="020B0609020204030204" pitchFamily="49" charset="0"/>
                </a:endParaRPr>
              </a:p>
            </p:txBody>
          </p:sp>
          <p:sp>
            <p:nvSpPr>
              <p:cNvPr id="16" name="TextBox 15">
                <a:extLst>
                  <a:ext uri="{FF2B5EF4-FFF2-40B4-BE49-F238E27FC236}">
                    <a16:creationId xmlns:a16="http://schemas.microsoft.com/office/drawing/2014/main" id="{5F80267F-9307-4AAE-9C89-C54E1D24B3D9}"/>
                  </a:ext>
                </a:extLst>
              </p:cNvPr>
              <p:cNvSpPr txBox="1"/>
              <p:nvPr/>
            </p:nvSpPr>
            <p:spPr>
              <a:xfrm>
                <a:off x="6601522" y="4658976"/>
                <a:ext cx="1345905" cy="461665"/>
              </a:xfrm>
              <a:prstGeom prst="rect">
                <a:avLst/>
              </a:prstGeom>
              <a:solidFill>
                <a:schemeClr val="accent4">
                  <a:lumMod val="50000"/>
                </a:schemeClr>
              </a:solidFill>
              <a:ln w="38100">
                <a:solidFill>
                  <a:schemeClr val="tx1"/>
                </a:solidFill>
              </a:ln>
            </p:spPr>
            <p:txBody>
              <a:bodyPr wrap="square" rtlCol="0">
                <a:spAutoFit/>
              </a:bodyPr>
              <a:lstStyle/>
              <a:p>
                <a:pPr algn="ctr"/>
                <a:r>
                  <a:rPr lang="en-US" sz="2400" b="1" dirty="0">
                    <a:solidFill>
                      <a:schemeClr val="bg1"/>
                    </a:solidFill>
                    <a:latin typeface="Consolas" panose="020B0609020204030204" pitchFamily="49" charset="0"/>
                  </a:rPr>
                  <a:t>instr</a:t>
                </a:r>
                <a:r>
                  <a:rPr lang="en-US" sz="3600" b="1" baseline="-25000" dirty="0">
                    <a:solidFill>
                      <a:schemeClr val="bg1"/>
                    </a:solidFill>
                    <a:latin typeface="Consolas" panose="020B0609020204030204" pitchFamily="49" charset="0"/>
                  </a:rPr>
                  <a:t>4</a:t>
                </a:r>
                <a:endParaRPr lang="en-US" sz="2400" b="1" baseline="-25000" dirty="0">
                  <a:solidFill>
                    <a:schemeClr val="bg1"/>
                  </a:solidFill>
                  <a:latin typeface="Consolas" panose="020B0609020204030204" pitchFamily="49" charset="0"/>
                </a:endParaRPr>
              </a:p>
            </p:txBody>
          </p:sp>
        </p:grpSp>
        <p:sp>
          <p:nvSpPr>
            <p:cNvPr id="17" name="TextBox 16">
              <a:extLst>
                <a:ext uri="{FF2B5EF4-FFF2-40B4-BE49-F238E27FC236}">
                  <a16:creationId xmlns:a16="http://schemas.microsoft.com/office/drawing/2014/main" id="{FCBFB463-C10F-4DCA-B0C9-A88CA6AB2783}"/>
                </a:ext>
              </a:extLst>
            </p:cNvPr>
            <p:cNvSpPr txBox="1"/>
            <p:nvPr/>
          </p:nvSpPr>
          <p:spPr>
            <a:xfrm>
              <a:off x="6451223" y="2769130"/>
              <a:ext cx="1646502"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 instructions</a:t>
              </a:r>
            </a:p>
          </p:txBody>
        </p:sp>
      </p:grpSp>
      <p:sp>
        <p:nvSpPr>
          <p:cNvPr id="18" name="TextBox 17">
            <a:extLst>
              <a:ext uri="{FF2B5EF4-FFF2-40B4-BE49-F238E27FC236}">
                <a16:creationId xmlns:a16="http://schemas.microsoft.com/office/drawing/2014/main" id="{0F90DCBD-FF47-49EB-AB51-DB084001C1AE}"/>
              </a:ext>
            </a:extLst>
          </p:cNvPr>
          <p:cNvSpPr txBox="1"/>
          <p:nvPr/>
        </p:nvSpPr>
        <p:spPr>
          <a:xfrm>
            <a:off x="10071366" y="2502912"/>
            <a:ext cx="1646502"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Structure of </a:t>
            </a:r>
            <a:r>
              <a:rPr lang="en-US" sz="2000" b="1" u="sng" dirty="0">
                <a:latin typeface="Segoe UI" panose="020B0502040204020203" pitchFamily="34" charset="0"/>
                <a:cs typeface="Segoe UI" panose="020B0502040204020203" pitchFamily="34" charset="0"/>
              </a:rPr>
              <a:t>a kernel</a:t>
            </a:r>
          </a:p>
        </p:txBody>
      </p:sp>
      <p:grpSp>
        <p:nvGrpSpPr>
          <p:cNvPr id="25" name="Group 24">
            <a:extLst>
              <a:ext uri="{FF2B5EF4-FFF2-40B4-BE49-F238E27FC236}">
                <a16:creationId xmlns:a16="http://schemas.microsoft.com/office/drawing/2014/main" id="{301BB334-5354-490D-B9E1-37650E52A322}"/>
              </a:ext>
            </a:extLst>
          </p:cNvPr>
          <p:cNvGrpSpPr/>
          <p:nvPr/>
        </p:nvGrpSpPr>
        <p:grpSpPr>
          <a:xfrm>
            <a:off x="9469483" y="4237447"/>
            <a:ext cx="2647852" cy="556719"/>
            <a:chOff x="9268765" y="3735646"/>
            <a:chExt cx="2647852" cy="556719"/>
          </a:xfrm>
        </p:grpSpPr>
        <p:grpSp>
          <p:nvGrpSpPr>
            <p:cNvPr id="26" name="Group 25">
              <a:extLst>
                <a:ext uri="{FF2B5EF4-FFF2-40B4-BE49-F238E27FC236}">
                  <a16:creationId xmlns:a16="http://schemas.microsoft.com/office/drawing/2014/main" id="{0ACE4F8C-C756-47A8-84EC-568EFA816055}"/>
                </a:ext>
              </a:extLst>
            </p:cNvPr>
            <p:cNvGrpSpPr/>
            <p:nvPr/>
          </p:nvGrpSpPr>
          <p:grpSpPr>
            <a:xfrm>
              <a:off x="9268765" y="3735646"/>
              <a:ext cx="661965" cy="556719"/>
              <a:chOff x="9268765" y="3735646"/>
              <a:chExt cx="661965" cy="556719"/>
            </a:xfrm>
          </p:grpSpPr>
          <p:grpSp>
            <p:nvGrpSpPr>
              <p:cNvPr id="66" name="Group 65">
                <a:extLst>
                  <a:ext uri="{FF2B5EF4-FFF2-40B4-BE49-F238E27FC236}">
                    <a16:creationId xmlns:a16="http://schemas.microsoft.com/office/drawing/2014/main" id="{3A83108E-17D0-4152-BFDB-3F064EF7F6FB}"/>
                  </a:ext>
                </a:extLst>
              </p:cNvPr>
              <p:cNvGrpSpPr>
                <a:grpSpLocks noChangeAspect="1"/>
              </p:cNvGrpSpPr>
              <p:nvPr/>
            </p:nvGrpSpPr>
            <p:grpSpPr>
              <a:xfrm>
                <a:off x="9268765" y="3735646"/>
                <a:ext cx="330983" cy="556719"/>
                <a:chOff x="6601522" y="2812316"/>
                <a:chExt cx="1345907" cy="2263840"/>
              </a:xfrm>
            </p:grpSpPr>
            <p:sp>
              <p:nvSpPr>
                <p:cNvPr id="73" name="TextBox 72">
                  <a:extLst>
                    <a:ext uri="{FF2B5EF4-FFF2-40B4-BE49-F238E27FC236}">
                      <a16:creationId xmlns:a16="http://schemas.microsoft.com/office/drawing/2014/main" id="{B9A86E1D-1F91-432D-8498-433491C684B5}"/>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4" name="TextBox 73">
                  <a:extLst>
                    <a:ext uri="{FF2B5EF4-FFF2-40B4-BE49-F238E27FC236}">
                      <a16:creationId xmlns:a16="http://schemas.microsoft.com/office/drawing/2014/main" id="{6CE0CF2B-4E6F-4CC6-9D82-CFB3464A5592}"/>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5" name="TextBox 74">
                  <a:extLst>
                    <a:ext uri="{FF2B5EF4-FFF2-40B4-BE49-F238E27FC236}">
                      <a16:creationId xmlns:a16="http://schemas.microsoft.com/office/drawing/2014/main" id="{AC0877B3-6E49-49B5-85AF-38431D9574BD}"/>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76" name="TextBox 75">
                  <a:extLst>
                    <a:ext uri="{FF2B5EF4-FFF2-40B4-BE49-F238E27FC236}">
                      <a16:creationId xmlns:a16="http://schemas.microsoft.com/office/drawing/2014/main" id="{5CA16C33-6378-47C4-BA8F-7F50436D6FF3}"/>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7" name="TextBox 76">
                  <a:extLst>
                    <a:ext uri="{FF2B5EF4-FFF2-40B4-BE49-F238E27FC236}">
                      <a16:creationId xmlns:a16="http://schemas.microsoft.com/office/drawing/2014/main" id="{A015E513-832F-4096-BAAD-5D457A4E8315}"/>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67" name="Group 66">
                <a:extLst>
                  <a:ext uri="{FF2B5EF4-FFF2-40B4-BE49-F238E27FC236}">
                    <a16:creationId xmlns:a16="http://schemas.microsoft.com/office/drawing/2014/main" id="{89A28CD1-A4FE-496A-99A5-BB8E4DF8C477}"/>
                  </a:ext>
                </a:extLst>
              </p:cNvPr>
              <p:cNvGrpSpPr>
                <a:grpSpLocks noChangeAspect="1"/>
              </p:cNvGrpSpPr>
              <p:nvPr/>
            </p:nvGrpSpPr>
            <p:grpSpPr>
              <a:xfrm>
                <a:off x="9599747" y="3735646"/>
                <a:ext cx="330983" cy="556719"/>
                <a:chOff x="6601522" y="2812316"/>
                <a:chExt cx="1345907" cy="2263840"/>
              </a:xfrm>
            </p:grpSpPr>
            <p:sp>
              <p:nvSpPr>
                <p:cNvPr id="68" name="TextBox 67">
                  <a:extLst>
                    <a:ext uri="{FF2B5EF4-FFF2-40B4-BE49-F238E27FC236}">
                      <a16:creationId xmlns:a16="http://schemas.microsoft.com/office/drawing/2014/main" id="{675F86D8-AF7C-4D27-9122-EDAC410B7392}"/>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9" name="TextBox 68">
                  <a:extLst>
                    <a:ext uri="{FF2B5EF4-FFF2-40B4-BE49-F238E27FC236}">
                      <a16:creationId xmlns:a16="http://schemas.microsoft.com/office/drawing/2014/main" id="{2DD3FCDC-951F-48E7-BD73-2E51A2343C3C}"/>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0" name="TextBox 69">
                  <a:extLst>
                    <a:ext uri="{FF2B5EF4-FFF2-40B4-BE49-F238E27FC236}">
                      <a16:creationId xmlns:a16="http://schemas.microsoft.com/office/drawing/2014/main" id="{FB81ABCE-A458-4036-8544-38F16AE27ADC}"/>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71" name="TextBox 70">
                  <a:extLst>
                    <a:ext uri="{FF2B5EF4-FFF2-40B4-BE49-F238E27FC236}">
                      <a16:creationId xmlns:a16="http://schemas.microsoft.com/office/drawing/2014/main" id="{233B5086-BAF7-4BD8-86BB-5ACCE6454CF2}"/>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2" name="TextBox 71">
                  <a:extLst>
                    <a:ext uri="{FF2B5EF4-FFF2-40B4-BE49-F238E27FC236}">
                      <a16:creationId xmlns:a16="http://schemas.microsoft.com/office/drawing/2014/main" id="{3E5773D1-0F5D-4497-9022-0667483C560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7" name="Group 26">
              <a:extLst>
                <a:ext uri="{FF2B5EF4-FFF2-40B4-BE49-F238E27FC236}">
                  <a16:creationId xmlns:a16="http://schemas.microsoft.com/office/drawing/2014/main" id="{9A55BEBF-067A-435C-AD2D-8DB05FFB31D9}"/>
                </a:ext>
              </a:extLst>
            </p:cNvPr>
            <p:cNvGrpSpPr/>
            <p:nvPr/>
          </p:nvGrpSpPr>
          <p:grpSpPr>
            <a:xfrm>
              <a:off x="9930728" y="3735646"/>
              <a:ext cx="661965" cy="556719"/>
              <a:chOff x="9268765" y="3735646"/>
              <a:chExt cx="661965" cy="556719"/>
            </a:xfrm>
          </p:grpSpPr>
          <p:grpSp>
            <p:nvGrpSpPr>
              <p:cNvPr id="54" name="Group 53">
                <a:extLst>
                  <a:ext uri="{FF2B5EF4-FFF2-40B4-BE49-F238E27FC236}">
                    <a16:creationId xmlns:a16="http://schemas.microsoft.com/office/drawing/2014/main" id="{54910107-2FEB-428F-9F9D-A39FE09B28DA}"/>
                  </a:ext>
                </a:extLst>
              </p:cNvPr>
              <p:cNvGrpSpPr>
                <a:grpSpLocks noChangeAspect="1"/>
              </p:cNvGrpSpPr>
              <p:nvPr/>
            </p:nvGrpSpPr>
            <p:grpSpPr>
              <a:xfrm>
                <a:off x="9268765" y="3735646"/>
                <a:ext cx="330983" cy="556719"/>
                <a:chOff x="6601522" y="2812316"/>
                <a:chExt cx="1345907" cy="2263840"/>
              </a:xfrm>
            </p:grpSpPr>
            <p:sp>
              <p:nvSpPr>
                <p:cNvPr id="61" name="TextBox 60">
                  <a:extLst>
                    <a:ext uri="{FF2B5EF4-FFF2-40B4-BE49-F238E27FC236}">
                      <a16:creationId xmlns:a16="http://schemas.microsoft.com/office/drawing/2014/main" id="{AFD75421-2F28-4DC7-86AF-E622F41D5616}"/>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2" name="TextBox 61">
                  <a:extLst>
                    <a:ext uri="{FF2B5EF4-FFF2-40B4-BE49-F238E27FC236}">
                      <a16:creationId xmlns:a16="http://schemas.microsoft.com/office/drawing/2014/main" id="{2AE908B1-F014-429F-82A5-D3566DCF0EFC}"/>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3" name="TextBox 62">
                  <a:extLst>
                    <a:ext uri="{FF2B5EF4-FFF2-40B4-BE49-F238E27FC236}">
                      <a16:creationId xmlns:a16="http://schemas.microsoft.com/office/drawing/2014/main" id="{5EF3FE7F-C076-42AB-A8EC-14842D2C6431}"/>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64" name="TextBox 63">
                  <a:extLst>
                    <a:ext uri="{FF2B5EF4-FFF2-40B4-BE49-F238E27FC236}">
                      <a16:creationId xmlns:a16="http://schemas.microsoft.com/office/drawing/2014/main" id="{0C1A0B57-4411-403E-9254-87CE91C5F715}"/>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5" name="TextBox 64">
                  <a:extLst>
                    <a:ext uri="{FF2B5EF4-FFF2-40B4-BE49-F238E27FC236}">
                      <a16:creationId xmlns:a16="http://schemas.microsoft.com/office/drawing/2014/main" id="{68A4A795-4430-4229-9F3E-598F372F28A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55" name="Group 54">
                <a:extLst>
                  <a:ext uri="{FF2B5EF4-FFF2-40B4-BE49-F238E27FC236}">
                    <a16:creationId xmlns:a16="http://schemas.microsoft.com/office/drawing/2014/main" id="{6FD7587F-CEED-4CB3-AC68-BEF001736CBE}"/>
                  </a:ext>
                </a:extLst>
              </p:cNvPr>
              <p:cNvGrpSpPr>
                <a:grpSpLocks noChangeAspect="1"/>
              </p:cNvGrpSpPr>
              <p:nvPr/>
            </p:nvGrpSpPr>
            <p:grpSpPr>
              <a:xfrm>
                <a:off x="9599747" y="3735646"/>
                <a:ext cx="330983" cy="556719"/>
                <a:chOff x="6601522" y="2812316"/>
                <a:chExt cx="1345907" cy="2263840"/>
              </a:xfrm>
            </p:grpSpPr>
            <p:sp>
              <p:nvSpPr>
                <p:cNvPr id="56" name="TextBox 55">
                  <a:extLst>
                    <a:ext uri="{FF2B5EF4-FFF2-40B4-BE49-F238E27FC236}">
                      <a16:creationId xmlns:a16="http://schemas.microsoft.com/office/drawing/2014/main" id="{DA79E1B8-BD7A-47BD-BE77-0C3D1ED1275A}"/>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7" name="TextBox 56">
                  <a:extLst>
                    <a:ext uri="{FF2B5EF4-FFF2-40B4-BE49-F238E27FC236}">
                      <a16:creationId xmlns:a16="http://schemas.microsoft.com/office/drawing/2014/main" id="{D430101B-210D-4218-A618-554606FACBCB}"/>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8" name="TextBox 57">
                  <a:extLst>
                    <a:ext uri="{FF2B5EF4-FFF2-40B4-BE49-F238E27FC236}">
                      <a16:creationId xmlns:a16="http://schemas.microsoft.com/office/drawing/2014/main" id="{AA2A95DC-4259-4D1C-BD2C-1249FFB850D5}"/>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59" name="TextBox 58">
                  <a:extLst>
                    <a:ext uri="{FF2B5EF4-FFF2-40B4-BE49-F238E27FC236}">
                      <a16:creationId xmlns:a16="http://schemas.microsoft.com/office/drawing/2014/main" id="{D67E77D7-9193-4B95-A079-E5A5937814A8}"/>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0" name="TextBox 59">
                  <a:extLst>
                    <a:ext uri="{FF2B5EF4-FFF2-40B4-BE49-F238E27FC236}">
                      <a16:creationId xmlns:a16="http://schemas.microsoft.com/office/drawing/2014/main" id="{60410A88-4B30-4D7A-B931-EAC9AF2702F9}"/>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8" name="Group 27">
              <a:extLst>
                <a:ext uri="{FF2B5EF4-FFF2-40B4-BE49-F238E27FC236}">
                  <a16:creationId xmlns:a16="http://schemas.microsoft.com/office/drawing/2014/main" id="{B2C317AD-D222-4739-9285-A823E5C0D6D7}"/>
                </a:ext>
              </a:extLst>
            </p:cNvPr>
            <p:cNvGrpSpPr/>
            <p:nvPr/>
          </p:nvGrpSpPr>
          <p:grpSpPr>
            <a:xfrm>
              <a:off x="10592689" y="3735646"/>
              <a:ext cx="661965" cy="556719"/>
              <a:chOff x="9268765" y="3735646"/>
              <a:chExt cx="661965" cy="556719"/>
            </a:xfrm>
          </p:grpSpPr>
          <p:grpSp>
            <p:nvGrpSpPr>
              <p:cNvPr id="42" name="Group 41">
                <a:extLst>
                  <a:ext uri="{FF2B5EF4-FFF2-40B4-BE49-F238E27FC236}">
                    <a16:creationId xmlns:a16="http://schemas.microsoft.com/office/drawing/2014/main" id="{6911A317-DB15-4EAC-BC96-886C652697BA}"/>
                  </a:ext>
                </a:extLst>
              </p:cNvPr>
              <p:cNvGrpSpPr>
                <a:grpSpLocks noChangeAspect="1"/>
              </p:cNvGrpSpPr>
              <p:nvPr/>
            </p:nvGrpSpPr>
            <p:grpSpPr>
              <a:xfrm>
                <a:off x="9268765" y="3735646"/>
                <a:ext cx="330983" cy="556719"/>
                <a:chOff x="6601522" y="2812316"/>
                <a:chExt cx="1345907" cy="2263840"/>
              </a:xfrm>
            </p:grpSpPr>
            <p:sp>
              <p:nvSpPr>
                <p:cNvPr id="49" name="TextBox 48">
                  <a:extLst>
                    <a:ext uri="{FF2B5EF4-FFF2-40B4-BE49-F238E27FC236}">
                      <a16:creationId xmlns:a16="http://schemas.microsoft.com/office/drawing/2014/main" id="{6950A454-6497-45E9-8FDF-CF256AECB665}"/>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0" name="TextBox 49">
                  <a:extLst>
                    <a:ext uri="{FF2B5EF4-FFF2-40B4-BE49-F238E27FC236}">
                      <a16:creationId xmlns:a16="http://schemas.microsoft.com/office/drawing/2014/main" id="{8505C899-E669-4D47-9BE8-D6A39ACB9BA2}"/>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1" name="TextBox 50">
                  <a:extLst>
                    <a:ext uri="{FF2B5EF4-FFF2-40B4-BE49-F238E27FC236}">
                      <a16:creationId xmlns:a16="http://schemas.microsoft.com/office/drawing/2014/main" id="{DA7EA4EC-6CEF-4EF0-80B1-6ECD539A4F5C}"/>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52" name="TextBox 51">
                  <a:extLst>
                    <a:ext uri="{FF2B5EF4-FFF2-40B4-BE49-F238E27FC236}">
                      <a16:creationId xmlns:a16="http://schemas.microsoft.com/office/drawing/2014/main" id="{62BB062A-821E-45C0-BA4E-01459E69D7ED}"/>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3" name="TextBox 52">
                  <a:extLst>
                    <a:ext uri="{FF2B5EF4-FFF2-40B4-BE49-F238E27FC236}">
                      <a16:creationId xmlns:a16="http://schemas.microsoft.com/office/drawing/2014/main" id="{CE579357-AABB-41FD-9889-65F3A49F13C8}"/>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43" name="Group 42">
                <a:extLst>
                  <a:ext uri="{FF2B5EF4-FFF2-40B4-BE49-F238E27FC236}">
                    <a16:creationId xmlns:a16="http://schemas.microsoft.com/office/drawing/2014/main" id="{ED403E9D-ED6E-401C-9B0F-0DB5802CEE8E}"/>
                  </a:ext>
                </a:extLst>
              </p:cNvPr>
              <p:cNvGrpSpPr>
                <a:grpSpLocks noChangeAspect="1"/>
              </p:cNvGrpSpPr>
              <p:nvPr/>
            </p:nvGrpSpPr>
            <p:grpSpPr>
              <a:xfrm>
                <a:off x="9599747" y="3735646"/>
                <a:ext cx="330983" cy="556719"/>
                <a:chOff x="6601522" y="2812316"/>
                <a:chExt cx="1345907" cy="2263840"/>
              </a:xfrm>
            </p:grpSpPr>
            <p:sp>
              <p:nvSpPr>
                <p:cNvPr id="44" name="TextBox 43">
                  <a:extLst>
                    <a:ext uri="{FF2B5EF4-FFF2-40B4-BE49-F238E27FC236}">
                      <a16:creationId xmlns:a16="http://schemas.microsoft.com/office/drawing/2014/main" id="{15736E7F-2B2D-45CE-A26A-72A62400D6B5}"/>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5" name="TextBox 44">
                  <a:extLst>
                    <a:ext uri="{FF2B5EF4-FFF2-40B4-BE49-F238E27FC236}">
                      <a16:creationId xmlns:a16="http://schemas.microsoft.com/office/drawing/2014/main" id="{31050548-ED7E-4331-9799-981B2C285D10}"/>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6" name="TextBox 45">
                  <a:extLst>
                    <a:ext uri="{FF2B5EF4-FFF2-40B4-BE49-F238E27FC236}">
                      <a16:creationId xmlns:a16="http://schemas.microsoft.com/office/drawing/2014/main" id="{2AA213D1-3678-4B08-B41C-B7E092CA6A17}"/>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47" name="TextBox 46">
                  <a:extLst>
                    <a:ext uri="{FF2B5EF4-FFF2-40B4-BE49-F238E27FC236}">
                      <a16:creationId xmlns:a16="http://schemas.microsoft.com/office/drawing/2014/main" id="{82E90A32-6E63-45B4-87C0-F2EBDC46D008}"/>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8" name="TextBox 47">
                  <a:extLst>
                    <a:ext uri="{FF2B5EF4-FFF2-40B4-BE49-F238E27FC236}">
                      <a16:creationId xmlns:a16="http://schemas.microsoft.com/office/drawing/2014/main" id="{769D5B98-A9AF-4DAA-AF99-A76434ABC02D}"/>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9" name="Group 28">
              <a:extLst>
                <a:ext uri="{FF2B5EF4-FFF2-40B4-BE49-F238E27FC236}">
                  <a16:creationId xmlns:a16="http://schemas.microsoft.com/office/drawing/2014/main" id="{5591C69C-40CA-4820-A994-5D6331CE934A}"/>
                </a:ext>
              </a:extLst>
            </p:cNvPr>
            <p:cNvGrpSpPr/>
            <p:nvPr/>
          </p:nvGrpSpPr>
          <p:grpSpPr>
            <a:xfrm>
              <a:off x="11254652" y="3735646"/>
              <a:ext cx="661965" cy="556719"/>
              <a:chOff x="9268765" y="3735646"/>
              <a:chExt cx="661965" cy="556719"/>
            </a:xfrm>
          </p:grpSpPr>
          <p:grpSp>
            <p:nvGrpSpPr>
              <p:cNvPr id="30" name="Group 29">
                <a:extLst>
                  <a:ext uri="{FF2B5EF4-FFF2-40B4-BE49-F238E27FC236}">
                    <a16:creationId xmlns:a16="http://schemas.microsoft.com/office/drawing/2014/main" id="{8C97440F-1A89-4812-A947-56F11F0C468B}"/>
                  </a:ext>
                </a:extLst>
              </p:cNvPr>
              <p:cNvGrpSpPr>
                <a:grpSpLocks noChangeAspect="1"/>
              </p:cNvGrpSpPr>
              <p:nvPr/>
            </p:nvGrpSpPr>
            <p:grpSpPr>
              <a:xfrm>
                <a:off x="9268765" y="3735646"/>
                <a:ext cx="330983" cy="556719"/>
                <a:chOff x="6601522" y="2812316"/>
                <a:chExt cx="1345907" cy="2263840"/>
              </a:xfrm>
            </p:grpSpPr>
            <p:sp>
              <p:nvSpPr>
                <p:cNvPr id="37" name="TextBox 36">
                  <a:extLst>
                    <a:ext uri="{FF2B5EF4-FFF2-40B4-BE49-F238E27FC236}">
                      <a16:creationId xmlns:a16="http://schemas.microsoft.com/office/drawing/2014/main" id="{30FEEF67-8759-4E2E-9AC8-AFBEA067DC71}"/>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8" name="TextBox 37">
                  <a:extLst>
                    <a:ext uri="{FF2B5EF4-FFF2-40B4-BE49-F238E27FC236}">
                      <a16:creationId xmlns:a16="http://schemas.microsoft.com/office/drawing/2014/main" id="{6CF768CB-F36E-40F4-B01B-03DF9F56F61C}"/>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9" name="TextBox 38">
                  <a:extLst>
                    <a:ext uri="{FF2B5EF4-FFF2-40B4-BE49-F238E27FC236}">
                      <a16:creationId xmlns:a16="http://schemas.microsoft.com/office/drawing/2014/main" id="{8F986E7D-70CF-41D5-A447-D87C56350DB3}"/>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40" name="TextBox 39">
                  <a:extLst>
                    <a:ext uri="{FF2B5EF4-FFF2-40B4-BE49-F238E27FC236}">
                      <a16:creationId xmlns:a16="http://schemas.microsoft.com/office/drawing/2014/main" id="{57BD4A51-569C-4598-B0A7-2329938B7200}"/>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1" name="TextBox 40">
                  <a:extLst>
                    <a:ext uri="{FF2B5EF4-FFF2-40B4-BE49-F238E27FC236}">
                      <a16:creationId xmlns:a16="http://schemas.microsoft.com/office/drawing/2014/main" id="{3DF1C703-A646-4C3A-9D5C-15722D6220FE}"/>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31" name="Group 30">
                <a:extLst>
                  <a:ext uri="{FF2B5EF4-FFF2-40B4-BE49-F238E27FC236}">
                    <a16:creationId xmlns:a16="http://schemas.microsoft.com/office/drawing/2014/main" id="{52B0D659-1C40-4F55-AB88-39F7389E425A}"/>
                  </a:ext>
                </a:extLst>
              </p:cNvPr>
              <p:cNvGrpSpPr>
                <a:grpSpLocks noChangeAspect="1"/>
              </p:cNvGrpSpPr>
              <p:nvPr/>
            </p:nvGrpSpPr>
            <p:grpSpPr>
              <a:xfrm>
                <a:off x="9599747" y="3735646"/>
                <a:ext cx="330983" cy="556719"/>
                <a:chOff x="6601522" y="2812316"/>
                <a:chExt cx="1345907" cy="2263840"/>
              </a:xfrm>
            </p:grpSpPr>
            <p:sp>
              <p:nvSpPr>
                <p:cNvPr id="32" name="TextBox 31">
                  <a:extLst>
                    <a:ext uri="{FF2B5EF4-FFF2-40B4-BE49-F238E27FC236}">
                      <a16:creationId xmlns:a16="http://schemas.microsoft.com/office/drawing/2014/main" id="{09015E25-10FA-4B4E-B585-3A2BC47008B8}"/>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3" name="TextBox 32">
                  <a:extLst>
                    <a:ext uri="{FF2B5EF4-FFF2-40B4-BE49-F238E27FC236}">
                      <a16:creationId xmlns:a16="http://schemas.microsoft.com/office/drawing/2014/main" id="{D53477D1-0FA2-4FA9-94CD-20859B356391}"/>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4" name="TextBox 33">
                  <a:extLst>
                    <a:ext uri="{FF2B5EF4-FFF2-40B4-BE49-F238E27FC236}">
                      <a16:creationId xmlns:a16="http://schemas.microsoft.com/office/drawing/2014/main" id="{AB052081-7A0B-4B6C-B1EF-471259D7ED2A}"/>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35" name="TextBox 34">
                  <a:extLst>
                    <a:ext uri="{FF2B5EF4-FFF2-40B4-BE49-F238E27FC236}">
                      <a16:creationId xmlns:a16="http://schemas.microsoft.com/office/drawing/2014/main" id="{3DB2F8E6-790F-4592-8F4A-FD26BDF23154}"/>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6" name="TextBox 35">
                  <a:extLst>
                    <a:ext uri="{FF2B5EF4-FFF2-40B4-BE49-F238E27FC236}">
                      <a16:creationId xmlns:a16="http://schemas.microsoft.com/office/drawing/2014/main" id="{9FE81F7B-D363-4C64-A37A-18FD7E1EC041}"/>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grpSp>
        <p:nvGrpSpPr>
          <p:cNvPr id="161" name="Group 160">
            <a:extLst>
              <a:ext uri="{FF2B5EF4-FFF2-40B4-BE49-F238E27FC236}">
                <a16:creationId xmlns:a16="http://schemas.microsoft.com/office/drawing/2014/main" id="{7B4E4326-FCD1-4D51-BFE9-5B82061A3CD9}"/>
              </a:ext>
            </a:extLst>
          </p:cNvPr>
          <p:cNvGrpSpPr/>
          <p:nvPr/>
        </p:nvGrpSpPr>
        <p:grpSpPr>
          <a:xfrm>
            <a:off x="8376685" y="3031625"/>
            <a:ext cx="1136911" cy="839211"/>
            <a:chOff x="8376685" y="3031625"/>
            <a:chExt cx="1136911" cy="839211"/>
          </a:xfrm>
        </p:grpSpPr>
        <p:grpSp>
          <p:nvGrpSpPr>
            <p:cNvPr id="19" name="Group 18">
              <a:extLst>
                <a:ext uri="{FF2B5EF4-FFF2-40B4-BE49-F238E27FC236}">
                  <a16:creationId xmlns:a16="http://schemas.microsoft.com/office/drawing/2014/main" id="{CA7904C6-5A27-436D-9E02-CB31078A55EC}"/>
                </a:ext>
              </a:extLst>
            </p:cNvPr>
            <p:cNvGrpSpPr>
              <a:grpSpLocks noChangeAspect="1"/>
            </p:cNvGrpSpPr>
            <p:nvPr/>
          </p:nvGrpSpPr>
          <p:grpSpPr>
            <a:xfrm>
              <a:off x="8793619" y="3314117"/>
              <a:ext cx="330983" cy="556719"/>
              <a:chOff x="6601522" y="2812316"/>
              <a:chExt cx="1345907" cy="2263840"/>
            </a:xfrm>
          </p:grpSpPr>
          <p:sp>
            <p:nvSpPr>
              <p:cNvPr id="20" name="TextBox 19">
                <a:extLst>
                  <a:ext uri="{FF2B5EF4-FFF2-40B4-BE49-F238E27FC236}">
                    <a16:creationId xmlns:a16="http://schemas.microsoft.com/office/drawing/2014/main" id="{79FBA4CA-4502-41CB-9122-6F50D080C7AD}"/>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1" name="TextBox 20">
                <a:extLst>
                  <a:ext uri="{FF2B5EF4-FFF2-40B4-BE49-F238E27FC236}">
                    <a16:creationId xmlns:a16="http://schemas.microsoft.com/office/drawing/2014/main" id="{F73F81EE-FD27-4E7D-9295-6DA6C9F34556}"/>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2" name="TextBox 21">
                <a:extLst>
                  <a:ext uri="{FF2B5EF4-FFF2-40B4-BE49-F238E27FC236}">
                    <a16:creationId xmlns:a16="http://schemas.microsoft.com/office/drawing/2014/main" id="{E3FB69D7-7119-4150-925A-0E237CBB83CA}"/>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3" name="TextBox 22">
                <a:extLst>
                  <a:ext uri="{FF2B5EF4-FFF2-40B4-BE49-F238E27FC236}">
                    <a16:creationId xmlns:a16="http://schemas.microsoft.com/office/drawing/2014/main" id="{898E139D-531F-4937-8924-D0DD8FAD1155}"/>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 name="TextBox 23">
                <a:extLst>
                  <a:ext uri="{FF2B5EF4-FFF2-40B4-BE49-F238E27FC236}">
                    <a16:creationId xmlns:a16="http://schemas.microsoft.com/office/drawing/2014/main" id="{3FADB312-3E0C-43FF-8FA5-9259D2719B29}"/>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sp>
          <p:nvSpPr>
            <p:cNvPr id="151" name="TextBox 150">
              <a:extLst>
                <a:ext uri="{FF2B5EF4-FFF2-40B4-BE49-F238E27FC236}">
                  <a16:creationId xmlns:a16="http://schemas.microsoft.com/office/drawing/2014/main" id="{C954462A-968C-4E28-B750-775065D98C36}"/>
                </a:ext>
              </a:extLst>
            </p:cNvPr>
            <p:cNvSpPr txBox="1"/>
            <p:nvPr/>
          </p:nvSpPr>
          <p:spPr>
            <a:xfrm>
              <a:off x="8376685" y="3031625"/>
              <a:ext cx="113691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a:t>
              </a:r>
            </a:p>
          </p:txBody>
        </p:sp>
      </p:grpSp>
      <p:grpSp>
        <p:nvGrpSpPr>
          <p:cNvPr id="162" name="Group 161">
            <a:extLst>
              <a:ext uri="{FF2B5EF4-FFF2-40B4-BE49-F238E27FC236}">
                <a16:creationId xmlns:a16="http://schemas.microsoft.com/office/drawing/2014/main" id="{C1A9CD60-008E-42BE-86AA-B06AF822EE45}"/>
              </a:ext>
            </a:extLst>
          </p:cNvPr>
          <p:cNvGrpSpPr/>
          <p:nvPr/>
        </p:nvGrpSpPr>
        <p:grpSpPr>
          <a:xfrm>
            <a:off x="8897580" y="5468023"/>
            <a:ext cx="2954227" cy="928483"/>
            <a:chOff x="8897580" y="5468023"/>
            <a:chExt cx="2954227" cy="928483"/>
          </a:xfrm>
        </p:grpSpPr>
        <p:grpSp>
          <p:nvGrpSpPr>
            <p:cNvPr id="78" name="Group 77">
              <a:extLst>
                <a:ext uri="{FF2B5EF4-FFF2-40B4-BE49-F238E27FC236}">
                  <a16:creationId xmlns:a16="http://schemas.microsoft.com/office/drawing/2014/main" id="{1C770130-6142-4C10-8072-79C8DC85F8B4}"/>
                </a:ext>
              </a:extLst>
            </p:cNvPr>
            <p:cNvGrpSpPr/>
            <p:nvPr/>
          </p:nvGrpSpPr>
          <p:grpSpPr>
            <a:xfrm>
              <a:off x="8899152" y="5775640"/>
              <a:ext cx="735822" cy="154709"/>
              <a:chOff x="8698434" y="5273839"/>
              <a:chExt cx="735822" cy="154709"/>
            </a:xfrm>
          </p:grpSpPr>
          <p:grpSp>
            <p:nvGrpSpPr>
              <p:cNvPr id="79" name="Group 78">
                <a:extLst>
                  <a:ext uri="{FF2B5EF4-FFF2-40B4-BE49-F238E27FC236}">
                    <a16:creationId xmlns:a16="http://schemas.microsoft.com/office/drawing/2014/main" id="{51085900-E7D5-4925-9332-ACB501B964B1}"/>
                  </a:ext>
                </a:extLst>
              </p:cNvPr>
              <p:cNvGrpSpPr>
                <a:grpSpLocks noChangeAspect="1"/>
              </p:cNvGrpSpPr>
              <p:nvPr/>
            </p:nvGrpSpPr>
            <p:grpSpPr>
              <a:xfrm>
                <a:off x="8698434" y="5273839"/>
                <a:ext cx="735822" cy="154709"/>
                <a:chOff x="9268765" y="3735646"/>
                <a:chExt cx="2647852" cy="556719"/>
              </a:xfrm>
            </p:grpSpPr>
            <p:grpSp>
              <p:nvGrpSpPr>
                <p:cNvPr id="81" name="Group 80">
                  <a:extLst>
                    <a:ext uri="{FF2B5EF4-FFF2-40B4-BE49-F238E27FC236}">
                      <a16:creationId xmlns:a16="http://schemas.microsoft.com/office/drawing/2014/main" id="{B91F1942-5F2A-4B4F-A965-F974E49B3E72}"/>
                    </a:ext>
                  </a:extLst>
                </p:cNvPr>
                <p:cNvGrpSpPr/>
                <p:nvPr/>
              </p:nvGrpSpPr>
              <p:grpSpPr>
                <a:xfrm>
                  <a:off x="9268765" y="3735646"/>
                  <a:ext cx="661965" cy="556719"/>
                  <a:chOff x="9268765" y="3735646"/>
                  <a:chExt cx="661965" cy="556719"/>
                </a:xfrm>
              </p:grpSpPr>
              <p:grpSp>
                <p:nvGrpSpPr>
                  <p:cNvPr id="121" name="Group 120">
                    <a:extLst>
                      <a:ext uri="{FF2B5EF4-FFF2-40B4-BE49-F238E27FC236}">
                        <a16:creationId xmlns:a16="http://schemas.microsoft.com/office/drawing/2014/main" id="{4B9EAEB0-6588-435D-AA74-929CF7082B2E}"/>
                      </a:ext>
                    </a:extLst>
                  </p:cNvPr>
                  <p:cNvGrpSpPr>
                    <a:grpSpLocks noChangeAspect="1"/>
                  </p:cNvGrpSpPr>
                  <p:nvPr/>
                </p:nvGrpSpPr>
                <p:grpSpPr>
                  <a:xfrm>
                    <a:off x="9268765" y="3735646"/>
                    <a:ext cx="330983" cy="556719"/>
                    <a:chOff x="6601522" y="2812316"/>
                    <a:chExt cx="1345907" cy="2263840"/>
                  </a:xfrm>
                </p:grpSpPr>
                <p:sp>
                  <p:nvSpPr>
                    <p:cNvPr id="128" name="TextBox 127">
                      <a:extLst>
                        <a:ext uri="{FF2B5EF4-FFF2-40B4-BE49-F238E27FC236}">
                          <a16:creationId xmlns:a16="http://schemas.microsoft.com/office/drawing/2014/main" id="{F7EFF438-C8CB-4653-926C-64E32D8A652A}"/>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9" name="TextBox 128">
                      <a:extLst>
                        <a:ext uri="{FF2B5EF4-FFF2-40B4-BE49-F238E27FC236}">
                          <a16:creationId xmlns:a16="http://schemas.microsoft.com/office/drawing/2014/main" id="{82636EC0-EF9D-4A06-A262-2F7949C2B8F1}"/>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0" name="TextBox 129">
                      <a:extLst>
                        <a:ext uri="{FF2B5EF4-FFF2-40B4-BE49-F238E27FC236}">
                          <a16:creationId xmlns:a16="http://schemas.microsoft.com/office/drawing/2014/main" id="{99BAAE2E-DA97-4321-8B77-68A7EF4EC303}"/>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31" name="TextBox 130">
                      <a:extLst>
                        <a:ext uri="{FF2B5EF4-FFF2-40B4-BE49-F238E27FC236}">
                          <a16:creationId xmlns:a16="http://schemas.microsoft.com/office/drawing/2014/main" id="{C751B8A2-57ED-47C0-ABCA-AE41296E7192}"/>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2" name="TextBox 131">
                      <a:extLst>
                        <a:ext uri="{FF2B5EF4-FFF2-40B4-BE49-F238E27FC236}">
                          <a16:creationId xmlns:a16="http://schemas.microsoft.com/office/drawing/2014/main" id="{19A4E6F4-29A3-4DDE-8A83-AB727170A49C}"/>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22" name="Group 121">
                    <a:extLst>
                      <a:ext uri="{FF2B5EF4-FFF2-40B4-BE49-F238E27FC236}">
                        <a16:creationId xmlns:a16="http://schemas.microsoft.com/office/drawing/2014/main" id="{48966708-A750-4531-8F28-AA7C05CB1993}"/>
                      </a:ext>
                    </a:extLst>
                  </p:cNvPr>
                  <p:cNvGrpSpPr>
                    <a:grpSpLocks noChangeAspect="1"/>
                  </p:cNvGrpSpPr>
                  <p:nvPr/>
                </p:nvGrpSpPr>
                <p:grpSpPr>
                  <a:xfrm>
                    <a:off x="9599747" y="3735646"/>
                    <a:ext cx="330983" cy="556719"/>
                    <a:chOff x="6601522" y="2812316"/>
                    <a:chExt cx="1345907" cy="2263840"/>
                  </a:xfrm>
                </p:grpSpPr>
                <p:sp>
                  <p:nvSpPr>
                    <p:cNvPr id="123" name="TextBox 122">
                      <a:extLst>
                        <a:ext uri="{FF2B5EF4-FFF2-40B4-BE49-F238E27FC236}">
                          <a16:creationId xmlns:a16="http://schemas.microsoft.com/office/drawing/2014/main" id="{1659901D-ACCB-4061-AB52-757405678E09}"/>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4" name="TextBox 123">
                      <a:extLst>
                        <a:ext uri="{FF2B5EF4-FFF2-40B4-BE49-F238E27FC236}">
                          <a16:creationId xmlns:a16="http://schemas.microsoft.com/office/drawing/2014/main" id="{825A297C-ECCB-4C78-B408-FC233800C9C5}"/>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5" name="TextBox 124">
                      <a:extLst>
                        <a:ext uri="{FF2B5EF4-FFF2-40B4-BE49-F238E27FC236}">
                          <a16:creationId xmlns:a16="http://schemas.microsoft.com/office/drawing/2014/main" id="{8580EB07-8D47-4FC3-9D25-9BD8B1C6D30A}"/>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26" name="TextBox 125">
                      <a:extLst>
                        <a:ext uri="{FF2B5EF4-FFF2-40B4-BE49-F238E27FC236}">
                          <a16:creationId xmlns:a16="http://schemas.microsoft.com/office/drawing/2014/main" id="{4D08D791-3E6C-442D-A891-FFAED343E5C9}"/>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7" name="TextBox 126">
                      <a:extLst>
                        <a:ext uri="{FF2B5EF4-FFF2-40B4-BE49-F238E27FC236}">
                          <a16:creationId xmlns:a16="http://schemas.microsoft.com/office/drawing/2014/main" id="{5581989F-070B-4E45-B4CD-C42374E7FDBF}"/>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82" name="Group 81">
                  <a:extLst>
                    <a:ext uri="{FF2B5EF4-FFF2-40B4-BE49-F238E27FC236}">
                      <a16:creationId xmlns:a16="http://schemas.microsoft.com/office/drawing/2014/main" id="{F6B956CD-0C20-4659-9081-9CA8D1A52676}"/>
                    </a:ext>
                  </a:extLst>
                </p:cNvPr>
                <p:cNvGrpSpPr/>
                <p:nvPr/>
              </p:nvGrpSpPr>
              <p:grpSpPr>
                <a:xfrm>
                  <a:off x="9930728" y="3735646"/>
                  <a:ext cx="661965" cy="556719"/>
                  <a:chOff x="9268765" y="3735646"/>
                  <a:chExt cx="661965" cy="556719"/>
                </a:xfrm>
              </p:grpSpPr>
              <p:grpSp>
                <p:nvGrpSpPr>
                  <p:cNvPr id="109" name="Group 108">
                    <a:extLst>
                      <a:ext uri="{FF2B5EF4-FFF2-40B4-BE49-F238E27FC236}">
                        <a16:creationId xmlns:a16="http://schemas.microsoft.com/office/drawing/2014/main" id="{3E94B5E4-B53D-4E42-8360-AF99698D47F7}"/>
                      </a:ext>
                    </a:extLst>
                  </p:cNvPr>
                  <p:cNvGrpSpPr>
                    <a:grpSpLocks noChangeAspect="1"/>
                  </p:cNvGrpSpPr>
                  <p:nvPr/>
                </p:nvGrpSpPr>
                <p:grpSpPr>
                  <a:xfrm>
                    <a:off x="9268765" y="3735646"/>
                    <a:ext cx="330983" cy="556719"/>
                    <a:chOff x="6601522" y="2812316"/>
                    <a:chExt cx="1345907" cy="2263840"/>
                  </a:xfrm>
                </p:grpSpPr>
                <p:sp>
                  <p:nvSpPr>
                    <p:cNvPr id="116" name="TextBox 115">
                      <a:extLst>
                        <a:ext uri="{FF2B5EF4-FFF2-40B4-BE49-F238E27FC236}">
                          <a16:creationId xmlns:a16="http://schemas.microsoft.com/office/drawing/2014/main" id="{7FD961BC-3241-4BAD-BFEB-B3E5442DF599}"/>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7" name="TextBox 116">
                      <a:extLst>
                        <a:ext uri="{FF2B5EF4-FFF2-40B4-BE49-F238E27FC236}">
                          <a16:creationId xmlns:a16="http://schemas.microsoft.com/office/drawing/2014/main" id="{C74B5DA6-7048-4251-A886-2DA2223295F9}"/>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8" name="TextBox 117">
                      <a:extLst>
                        <a:ext uri="{FF2B5EF4-FFF2-40B4-BE49-F238E27FC236}">
                          <a16:creationId xmlns:a16="http://schemas.microsoft.com/office/drawing/2014/main" id="{900EAA49-C1D3-449A-AF92-E0586E97987C}"/>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19" name="TextBox 118">
                      <a:extLst>
                        <a:ext uri="{FF2B5EF4-FFF2-40B4-BE49-F238E27FC236}">
                          <a16:creationId xmlns:a16="http://schemas.microsoft.com/office/drawing/2014/main" id="{84984A3B-FD6C-4808-9BA9-D1AF571C5A6D}"/>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0" name="TextBox 119">
                      <a:extLst>
                        <a:ext uri="{FF2B5EF4-FFF2-40B4-BE49-F238E27FC236}">
                          <a16:creationId xmlns:a16="http://schemas.microsoft.com/office/drawing/2014/main" id="{E04BAA93-6E6C-4B5A-83CE-5156770904F8}"/>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10" name="Group 109">
                    <a:extLst>
                      <a:ext uri="{FF2B5EF4-FFF2-40B4-BE49-F238E27FC236}">
                        <a16:creationId xmlns:a16="http://schemas.microsoft.com/office/drawing/2014/main" id="{0F4F8570-3FE3-41D6-B939-91F8D9C646AE}"/>
                      </a:ext>
                    </a:extLst>
                  </p:cNvPr>
                  <p:cNvGrpSpPr>
                    <a:grpSpLocks noChangeAspect="1"/>
                  </p:cNvGrpSpPr>
                  <p:nvPr/>
                </p:nvGrpSpPr>
                <p:grpSpPr>
                  <a:xfrm>
                    <a:off x="9599747" y="3735646"/>
                    <a:ext cx="330983" cy="556719"/>
                    <a:chOff x="6601522" y="2812316"/>
                    <a:chExt cx="1345907" cy="2263840"/>
                  </a:xfrm>
                </p:grpSpPr>
                <p:sp>
                  <p:nvSpPr>
                    <p:cNvPr id="111" name="TextBox 110">
                      <a:extLst>
                        <a:ext uri="{FF2B5EF4-FFF2-40B4-BE49-F238E27FC236}">
                          <a16:creationId xmlns:a16="http://schemas.microsoft.com/office/drawing/2014/main" id="{F58DC503-B5FF-4712-BAD4-D70103342503}"/>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2" name="TextBox 111">
                      <a:extLst>
                        <a:ext uri="{FF2B5EF4-FFF2-40B4-BE49-F238E27FC236}">
                          <a16:creationId xmlns:a16="http://schemas.microsoft.com/office/drawing/2014/main" id="{9278F0C6-4A87-4169-A272-BE1BBEC8EE9A}"/>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3" name="TextBox 112">
                      <a:extLst>
                        <a:ext uri="{FF2B5EF4-FFF2-40B4-BE49-F238E27FC236}">
                          <a16:creationId xmlns:a16="http://schemas.microsoft.com/office/drawing/2014/main" id="{B41341C5-5F05-4CF0-9586-5E359FBD9BB9}"/>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14" name="TextBox 113">
                      <a:extLst>
                        <a:ext uri="{FF2B5EF4-FFF2-40B4-BE49-F238E27FC236}">
                          <a16:creationId xmlns:a16="http://schemas.microsoft.com/office/drawing/2014/main" id="{F7DE6949-82B2-4509-9E46-3FC0AA467BDD}"/>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5" name="TextBox 114">
                      <a:extLst>
                        <a:ext uri="{FF2B5EF4-FFF2-40B4-BE49-F238E27FC236}">
                          <a16:creationId xmlns:a16="http://schemas.microsoft.com/office/drawing/2014/main" id="{9AD4BB70-E004-4CFE-B711-60910B1EE169}"/>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83" name="Group 82">
                  <a:extLst>
                    <a:ext uri="{FF2B5EF4-FFF2-40B4-BE49-F238E27FC236}">
                      <a16:creationId xmlns:a16="http://schemas.microsoft.com/office/drawing/2014/main" id="{15483818-A246-4A25-A8A3-904363B3B414}"/>
                    </a:ext>
                  </a:extLst>
                </p:cNvPr>
                <p:cNvGrpSpPr/>
                <p:nvPr/>
              </p:nvGrpSpPr>
              <p:grpSpPr>
                <a:xfrm>
                  <a:off x="10592689" y="3735646"/>
                  <a:ext cx="661965" cy="556719"/>
                  <a:chOff x="9268765" y="3735646"/>
                  <a:chExt cx="661965" cy="556719"/>
                </a:xfrm>
              </p:grpSpPr>
              <p:grpSp>
                <p:nvGrpSpPr>
                  <p:cNvPr id="97" name="Group 96">
                    <a:extLst>
                      <a:ext uri="{FF2B5EF4-FFF2-40B4-BE49-F238E27FC236}">
                        <a16:creationId xmlns:a16="http://schemas.microsoft.com/office/drawing/2014/main" id="{623FCFFE-333D-4FAB-9FC5-9DF431FF2CF5}"/>
                      </a:ext>
                    </a:extLst>
                  </p:cNvPr>
                  <p:cNvGrpSpPr>
                    <a:grpSpLocks noChangeAspect="1"/>
                  </p:cNvGrpSpPr>
                  <p:nvPr/>
                </p:nvGrpSpPr>
                <p:grpSpPr>
                  <a:xfrm>
                    <a:off x="9268765" y="3735646"/>
                    <a:ext cx="330983" cy="556719"/>
                    <a:chOff x="6601522" y="2812316"/>
                    <a:chExt cx="1345907" cy="2263840"/>
                  </a:xfrm>
                </p:grpSpPr>
                <p:sp>
                  <p:nvSpPr>
                    <p:cNvPr id="104" name="TextBox 103">
                      <a:extLst>
                        <a:ext uri="{FF2B5EF4-FFF2-40B4-BE49-F238E27FC236}">
                          <a16:creationId xmlns:a16="http://schemas.microsoft.com/office/drawing/2014/main" id="{4EF614C1-720A-4A32-B864-9F8FB20E02C9}"/>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5" name="TextBox 104">
                      <a:extLst>
                        <a:ext uri="{FF2B5EF4-FFF2-40B4-BE49-F238E27FC236}">
                          <a16:creationId xmlns:a16="http://schemas.microsoft.com/office/drawing/2014/main" id="{C548BDD3-00F0-4EBA-8F8D-9F16B5CB264E}"/>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6" name="TextBox 105">
                      <a:extLst>
                        <a:ext uri="{FF2B5EF4-FFF2-40B4-BE49-F238E27FC236}">
                          <a16:creationId xmlns:a16="http://schemas.microsoft.com/office/drawing/2014/main" id="{EA2F1E56-E950-4701-9ABD-4BAA5CA02016}"/>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07" name="TextBox 106">
                      <a:extLst>
                        <a:ext uri="{FF2B5EF4-FFF2-40B4-BE49-F238E27FC236}">
                          <a16:creationId xmlns:a16="http://schemas.microsoft.com/office/drawing/2014/main" id="{34FB11EF-91A8-42C1-A4E6-C3C5B5D1CEF4}"/>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8" name="TextBox 107">
                      <a:extLst>
                        <a:ext uri="{FF2B5EF4-FFF2-40B4-BE49-F238E27FC236}">
                          <a16:creationId xmlns:a16="http://schemas.microsoft.com/office/drawing/2014/main" id="{D517B89B-A74B-418B-A695-5821731C6271}"/>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98" name="Group 97">
                    <a:extLst>
                      <a:ext uri="{FF2B5EF4-FFF2-40B4-BE49-F238E27FC236}">
                        <a16:creationId xmlns:a16="http://schemas.microsoft.com/office/drawing/2014/main" id="{008356EA-81EC-4F76-9DE3-AC75EF168DF7}"/>
                      </a:ext>
                    </a:extLst>
                  </p:cNvPr>
                  <p:cNvGrpSpPr>
                    <a:grpSpLocks noChangeAspect="1"/>
                  </p:cNvGrpSpPr>
                  <p:nvPr/>
                </p:nvGrpSpPr>
                <p:grpSpPr>
                  <a:xfrm>
                    <a:off x="9599747" y="3735646"/>
                    <a:ext cx="330983" cy="556719"/>
                    <a:chOff x="6601522" y="2812316"/>
                    <a:chExt cx="1345907" cy="2263840"/>
                  </a:xfrm>
                </p:grpSpPr>
                <p:sp>
                  <p:nvSpPr>
                    <p:cNvPr id="99" name="TextBox 98">
                      <a:extLst>
                        <a:ext uri="{FF2B5EF4-FFF2-40B4-BE49-F238E27FC236}">
                          <a16:creationId xmlns:a16="http://schemas.microsoft.com/office/drawing/2014/main" id="{AC3047C9-0F82-4E7A-AF48-93FDDF3CE4C3}"/>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0" name="TextBox 99">
                      <a:extLst>
                        <a:ext uri="{FF2B5EF4-FFF2-40B4-BE49-F238E27FC236}">
                          <a16:creationId xmlns:a16="http://schemas.microsoft.com/office/drawing/2014/main" id="{23AFEECE-6646-4424-B85E-C30218C92F3D}"/>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1" name="TextBox 100">
                      <a:extLst>
                        <a:ext uri="{FF2B5EF4-FFF2-40B4-BE49-F238E27FC236}">
                          <a16:creationId xmlns:a16="http://schemas.microsoft.com/office/drawing/2014/main" id="{0CD6D071-4071-48B8-A5F6-7BE0AE9E2516}"/>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02" name="TextBox 101">
                      <a:extLst>
                        <a:ext uri="{FF2B5EF4-FFF2-40B4-BE49-F238E27FC236}">
                          <a16:creationId xmlns:a16="http://schemas.microsoft.com/office/drawing/2014/main" id="{92944E0F-A7CC-4C6E-BBDA-AA19750A22FF}"/>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3" name="TextBox 102">
                      <a:extLst>
                        <a:ext uri="{FF2B5EF4-FFF2-40B4-BE49-F238E27FC236}">
                          <a16:creationId xmlns:a16="http://schemas.microsoft.com/office/drawing/2014/main" id="{06D16940-6ECF-4BBF-89E3-06CFA4B3A24A}"/>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84" name="Group 83">
                  <a:extLst>
                    <a:ext uri="{FF2B5EF4-FFF2-40B4-BE49-F238E27FC236}">
                      <a16:creationId xmlns:a16="http://schemas.microsoft.com/office/drawing/2014/main" id="{0D90743E-BB3D-4C4C-8228-358AE337AE9F}"/>
                    </a:ext>
                  </a:extLst>
                </p:cNvPr>
                <p:cNvGrpSpPr/>
                <p:nvPr/>
              </p:nvGrpSpPr>
              <p:grpSpPr>
                <a:xfrm>
                  <a:off x="11254652" y="3735646"/>
                  <a:ext cx="661965" cy="556719"/>
                  <a:chOff x="9268765" y="3735646"/>
                  <a:chExt cx="661965" cy="556719"/>
                </a:xfrm>
              </p:grpSpPr>
              <p:grpSp>
                <p:nvGrpSpPr>
                  <p:cNvPr id="85" name="Group 84">
                    <a:extLst>
                      <a:ext uri="{FF2B5EF4-FFF2-40B4-BE49-F238E27FC236}">
                        <a16:creationId xmlns:a16="http://schemas.microsoft.com/office/drawing/2014/main" id="{421B407E-F3BC-4B5F-BE68-D15CFA18C86F}"/>
                      </a:ext>
                    </a:extLst>
                  </p:cNvPr>
                  <p:cNvGrpSpPr>
                    <a:grpSpLocks noChangeAspect="1"/>
                  </p:cNvGrpSpPr>
                  <p:nvPr/>
                </p:nvGrpSpPr>
                <p:grpSpPr>
                  <a:xfrm>
                    <a:off x="9268765" y="3735646"/>
                    <a:ext cx="330983" cy="556719"/>
                    <a:chOff x="6601522" y="2812316"/>
                    <a:chExt cx="1345907" cy="2263840"/>
                  </a:xfrm>
                </p:grpSpPr>
                <p:sp>
                  <p:nvSpPr>
                    <p:cNvPr id="92" name="TextBox 91">
                      <a:extLst>
                        <a:ext uri="{FF2B5EF4-FFF2-40B4-BE49-F238E27FC236}">
                          <a16:creationId xmlns:a16="http://schemas.microsoft.com/office/drawing/2014/main" id="{120E220B-92F7-4E81-93B5-93FD53D87C54}"/>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3" name="TextBox 92">
                      <a:extLst>
                        <a:ext uri="{FF2B5EF4-FFF2-40B4-BE49-F238E27FC236}">
                          <a16:creationId xmlns:a16="http://schemas.microsoft.com/office/drawing/2014/main" id="{A269E993-1CC7-4FF8-BA95-4D41A54D9068}"/>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4" name="TextBox 93">
                      <a:extLst>
                        <a:ext uri="{FF2B5EF4-FFF2-40B4-BE49-F238E27FC236}">
                          <a16:creationId xmlns:a16="http://schemas.microsoft.com/office/drawing/2014/main" id="{8D188118-95F7-4223-B446-A117C93E1BC1}"/>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95" name="TextBox 94">
                      <a:extLst>
                        <a:ext uri="{FF2B5EF4-FFF2-40B4-BE49-F238E27FC236}">
                          <a16:creationId xmlns:a16="http://schemas.microsoft.com/office/drawing/2014/main" id="{325B89BD-3C6D-44DE-9451-E7C788338864}"/>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6" name="TextBox 95">
                      <a:extLst>
                        <a:ext uri="{FF2B5EF4-FFF2-40B4-BE49-F238E27FC236}">
                          <a16:creationId xmlns:a16="http://schemas.microsoft.com/office/drawing/2014/main" id="{14F4F213-0BD7-493F-821C-BCC0CEC1B6DD}"/>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86" name="Group 85">
                    <a:extLst>
                      <a:ext uri="{FF2B5EF4-FFF2-40B4-BE49-F238E27FC236}">
                        <a16:creationId xmlns:a16="http://schemas.microsoft.com/office/drawing/2014/main" id="{CBF28559-2BEF-45DD-B06B-94AC715445B6}"/>
                      </a:ext>
                    </a:extLst>
                  </p:cNvPr>
                  <p:cNvGrpSpPr>
                    <a:grpSpLocks noChangeAspect="1"/>
                  </p:cNvGrpSpPr>
                  <p:nvPr/>
                </p:nvGrpSpPr>
                <p:grpSpPr>
                  <a:xfrm>
                    <a:off x="9599747" y="3735646"/>
                    <a:ext cx="330983" cy="556719"/>
                    <a:chOff x="6601522" y="2812316"/>
                    <a:chExt cx="1345907" cy="2263840"/>
                  </a:xfrm>
                </p:grpSpPr>
                <p:sp>
                  <p:nvSpPr>
                    <p:cNvPr id="87" name="TextBox 86">
                      <a:extLst>
                        <a:ext uri="{FF2B5EF4-FFF2-40B4-BE49-F238E27FC236}">
                          <a16:creationId xmlns:a16="http://schemas.microsoft.com/office/drawing/2014/main" id="{69964560-2A9D-4AE7-9615-6E0AE002A80E}"/>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8" name="TextBox 87">
                      <a:extLst>
                        <a:ext uri="{FF2B5EF4-FFF2-40B4-BE49-F238E27FC236}">
                          <a16:creationId xmlns:a16="http://schemas.microsoft.com/office/drawing/2014/main" id="{0958B18A-6C75-4E3D-8DC6-D75F191B13BF}"/>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9" name="TextBox 88">
                      <a:extLst>
                        <a:ext uri="{FF2B5EF4-FFF2-40B4-BE49-F238E27FC236}">
                          <a16:creationId xmlns:a16="http://schemas.microsoft.com/office/drawing/2014/main" id="{00C2D777-E94C-4262-95AD-54605A6DCE28}"/>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90" name="TextBox 89">
                      <a:extLst>
                        <a:ext uri="{FF2B5EF4-FFF2-40B4-BE49-F238E27FC236}">
                          <a16:creationId xmlns:a16="http://schemas.microsoft.com/office/drawing/2014/main" id="{FD65A297-9CF8-4B32-A9AA-040DD3081E15}"/>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1" name="TextBox 90">
                      <a:extLst>
                        <a:ext uri="{FF2B5EF4-FFF2-40B4-BE49-F238E27FC236}">
                          <a16:creationId xmlns:a16="http://schemas.microsoft.com/office/drawing/2014/main" id="{3337021F-8EF8-489A-8BAA-91630EE318CB}"/>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sp>
            <p:nvSpPr>
              <p:cNvPr id="80" name="Rectangle 79">
                <a:extLst>
                  <a:ext uri="{FF2B5EF4-FFF2-40B4-BE49-F238E27FC236}">
                    <a16:creationId xmlns:a16="http://schemas.microsoft.com/office/drawing/2014/main" id="{C645FE68-3EA9-4EE7-AFB9-842B16C37092}"/>
                  </a:ext>
                </a:extLst>
              </p:cNvPr>
              <p:cNvSpPr/>
              <p:nvPr/>
            </p:nvSpPr>
            <p:spPr>
              <a:xfrm>
                <a:off x="8698434" y="5273839"/>
                <a:ext cx="735822" cy="1538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Rectangle 132">
              <a:extLst>
                <a:ext uri="{FF2B5EF4-FFF2-40B4-BE49-F238E27FC236}">
                  <a16:creationId xmlns:a16="http://schemas.microsoft.com/office/drawing/2014/main" id="{33E70CDD-93DC-49F8-8391-9588B380A00D}"/>
                </a:ext>
              </a:extLst>
            </p:cNvPr>
            <p:cNvSpPr/>
            <p:nvPr/>
          </p:nvSpPr>
          <p:spPr>
            <a:xfrm>
              <a:off x="9643802" y="5775640"/>
              <a:ext cx="737394"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81F5724C-61FC-4B54-B01B-D753C4CBC067}"/>
                </a:ext>
              </a:extLst>
            </p:cNvPr>
            <p:cNvSpPr/>
            <p:nvPr/>
          </p:nvSpPr>
          <p:spPr>
            <a:xfrm>
              <a:off x="10382768" y="5775640"/>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A14F8B69-B106-4C8B-BF45-E4ED8BFE4EC0}"/>
                </a:ext>
              </a:extLst>
            </p:cNvPr>
            <p:cNvSpPr/>
            <p:nvPr/>
          </p:nvSpPr>
          <p:spPr>
            <a:xfrm>
              <a:off x="11115985" y="5775640"/>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39F2DAF2-FAF2-4EC0-AC4A-170CE403F17E}"/>
                </a:ext>
              </a:extLst>
            </p:cNvPr>
            <p:cNvGrpSpPr/>
            <p:nvPr/>
          </p:nvGrpSpPr>
          <p:grpSpPr>
            <a:xfrm>
              <a:off x="8897580" y="5931305"/>
              <a:ext cx="2954227" cy="154490"/>
              <a:chOff x="8696862" y="5429504"/>
              <a:chExt cx="2954227" cy="154490"/>
            </a:xfrm>
          </p:grpSpPr>
          <p:sp>
            <p:nvSpPr>
              <p:cNvPr id="137" name="Rectangle 136">
                <a:extLst>
                  <a:ext uri="{FF2B5EF4-FFF2-40B4-BE49-F238E27FC236}">
                    <a16:creationId xmlns:a16="http://schemas.microsoft.com/office/drawing/2014/main" id="{CC073FB7-1C8A-4EC9-83F5-E3699671EE24}"/>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0FEC019-2CEE-45A0-94CA-D55779A6F222}"/>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F60D26B-4B64-47BD-98D3-45C3160D892D}"/>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C536F460-ED3D-4367-AD9B-90A1A2B531E8}"/>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9BF8E4C1-C667-4E92-ABFA-2C1AA9FAAAB6}"/>
                </a:ext>
              </a:extLst>
            </p:cNvPr>
            <p:cNvGrpSpPr/>
            <p:nvPr/>
          </p:nvGrpSpPr>
          <p:grpSpPr>
            <a:xfrm>
              <a:off x="8897580" y="6085193"/>
              <a:ext cx="2954227" cy="154490"/>
              <a:chOff x="8696862" y="5429504"/>
              <a:chExt cx="2954227" cy="154490"/>
            </a:xfrm>
          </p:grpSpPr>
          <p:sp>
            <p:nvSpPr>
              <p:cNvPr id="142" name="Rectangle 141">
                <a:extLst>
                  <a:ext uri="{FF2B5EF4-FFF2-40B4-BE49-F238E27FC236}">
                    <a16:creationId xmlns:a16="http://schemas.microsoft.com/office/drawing/2014/main" id="{5BD5084A-32E1-4314-B04A-5A79AC6434A1}"/>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619AA84-82DC-45C5-883C-32E7CA88F894}"/>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CFC74D9D-CD40-44D3-A4C1-7DF0DD501542}"/>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84507E81-A18D-4BCF-AE35-867993E98990}"/>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3FECE0FB-CB7E-46B6-92FA-E2CEADAAD15C}"/>
                </a:ext>
              </a:extLst>
            </p:cNvPr>
            <p:cNvGrpSpPr/>
            <p:nvPr/>
          </p:nvGrpSpPr>
          <p:grpSpPr>
            <a:xfrm>
              <a:off x="8897580" y="6242016"/>
              <a:ext cx="2954227" cy="154490"/>
              <a:chOff x="8696862" y="5429504"/>
              <a:chExt cx="2954227" cy="154490"/>
            </a:xfrm>
          </p:grpSpPr>
          <p:sp>
            <p:nvSpPr>
              <p:cNvPr id="147" name="Rectangle 146">
                <a:extLst>
                  <a:ext uri="{FF2B5EF4-FFF2-40B4-BE49-F238E27FC236}">
                    <a16:creationId xmlns:a16="http://schemas.microsoft.com/office/drawing/2014/main" id="{BCDDAD17-DF16-4E60-BB0B-9D9E65F60782}"/>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E9F5CE69-3385-4107-911C-FB9EC55C7CA8}"/>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6158CA6C-EA8A-4623-B7F7-BF0FD550FD68}"/>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6219F1C-03C8-42E0-BC26-AAD982BC1994}"/>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TextBox 152">
              <a:extLst>
                <a:ext uri="{FF2B5EF4-FFF2-40B4-BE49-F238E27FC236}">
                  <a16:creationId xmlns:a16="http://schemas.microsoft.com/office/drawing/2014/main" id="{83918B3A-2527-48A9-8DAF-8BDAB6ED3246}"/>
                </a:ext>
              </a:extLst>
            </p:cNvPr>
            <p:cNvSpPr txBox="1"/>
            <p:nvPr/>
          </p:nvSpPr>
          <p:spPr>
            <a:xfrm>
              <a:off x="11024007" y="5468023"/>
              <a:ext cx="77786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Grid</a:t>
              </a:r>
            </a:p>
          </p:txBody>
        </p:sp>
      </p:grpSp>
      <p:cxnSp>
        <p:nvCxnSpPr>
          <p:cNvPr id="154" name="Straight Connector 153">
            <a:extLst>
              <a:ext uri="{FF2B5EF4-FFF2-40B4-BE49-F238E27FC236}">
                <a16:creationId xmlns:a16="http://schemas.microsoft.com/office/drawing/2014/main" id="{A5F8B190-E871-49C6-BD65-F558340ADACD}"/>
              </a:ext>
            </a:extLst>
          </p:cNvPr>
          <p:cNvCxnSpPr>
            <a:cxnSpLocks/>
          </p:cNvCxnSpPr>
          <p:nvPr/>
        </p:nvCxnSpPr>
        <p:spPr>
          <a:xfrm>
            <a:off x="9134763" y="3313373"/>
            <a:ext cx="663093" cy="925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0D0921B-EACF-43B1-A288-0AA01E77BC35}"/>
              </a:ext>
            </a:extLst>
          </p:cNvPr>
          <p:cNvCxnSpPr>
            <a:cxnSpLocks/>
          </p:cNvCxnSpPr>
          <p:nvPr/>
        </p:nvCxnSpPr>
        <p:spPr>
          <a:xfrm flipH="1">
            <a:off x="9632322" y="4800991"/>
            <a:ext cx="2485012" cy="969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AB24B39-DA90-4612-B9D5-563FB750ECE2}"/>
              </a:ext>
            </a:extLst>
          </p:cNvPr>
          <p:cNvCxnSpPr>
            <a:cxnSpLocks/>
          </p:cNvCxnSpPr>
          <p:nvPr/>
        </p:nvCxnSpPr>
        <p:spPr>
          <a:xfrm>
            <a:off x="6391750" y="2354767"/>
            <a:ext cx="0" cy="45032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F46809A-B653-4D49-8407-A576C0C52501}"/>
              </a:ext>
            </a:extLst>
          </p:cNvPr>
          <p:cNvCxnSpPr>
            <a:cxnSpLocks/>
          </p:cNvCxnSpPr>
          <p:nvPr/>
        </p:nvCxnSpPr>
        <p:spPr>
          <a:xfrm flipH="1" flipV="1">
            <a:off x="6391750" y="2354767"/>
            <a:ext cx="5800250"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B7CEEBE3-C0D8-45FE-A5EB-F085D8D3D8E9}"/>
              </a:ext>
            </a:extLst>
          </p:cNvPr>
          <p:cNvSpPr txBox="1"/>
          <p:nvPr/>
        </p:nvSpPr>
        <p:spPr>
          <a:xfrm>
            <a:off x="11347298" y="3888965"/>
            <a:ext cx="865280"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Block</a:t>
            </a:r>
          </a:p>
        </p:txBody>
      </p:sp>
    </p:spTree>
    <p:extLst>
      <p:ext uri="{BB962C8B-B14F-4D97-AF65-F5344CB8AC3E}">
        <p14:creationId xmlns:p14="http://schemas.microsoft.com/office/powerpoint/2010/main" val="302503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0"/>
                                        </p:tgtEl>
                                      </p:cBhvr>
                                    </p:animEffect>
                                    <p:set>
                                      <p:cBhvr>
                                        <p:cTn id="7" dur="1" fill="hold">
                                          <p:stCondLst>
                                            <p:cond delay="499"/>
                                          </p:stCondLst>
                                        </p:cTn>
                                        <p:tgtEl>
                                          <p:spTgt spid="16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animEffect transition="in" filter="fade">
                                      <p:cBhvr>
                                        <p:cTn id="1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4" name="Straight Connector 253">
            <a:extLst>
              <a:ext uri="{FF2B5EF4-FFF2-40B4-BE49-F238E27FC236}">
                <a16:creationId xmlns:a16="http://schemas.microsoft.com/office/drawing/2014/main" id="{1DDC3B29-B6FC-4EC2-AC12-30D70A8E4648}"/>
              </a:ext>
            </a:extLst>
          </p:cNvPr>
          <p:cNvCxnSpPr>
            <a:cxnSpLocks/>
          </p:cNvCxnSpPr>
          <p:nvPr/>
        </p:nvCxnSpPr>
        <p:spPr>
          <a:xfrm flipH="1">
            <a:off x="8892862" y="4515314"/>
            <a:ext cx="728566" cy="124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04C3A695-FE38-4823-99F6-83D8BDC81745}"/>
              </a:ext>
            </a:extLst>
          </p:cNvPr>
          <p:cNvCxnSpPr>
            <a:cxnSpLocks/>
          </p:cNvCxnSpPr>
          <p:nvPr/>
        </p:nvCxnSpPr>
        <p:spPr>
          <a:xfrm>
            <a:off x="9094307" y="3781095"/>
            <a:ext cx="375176" cy="1009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93B7824-9F4E-4668-A73B-D938E16EEB56}"/>
              </a:ext>
            </a:extLst>
          </p:cNvPr>
          <p:cNvGrpSpPr>
            <a:grpSpLocks noChangeAspect="1"/>
          </p:cNvGrpSpPr>
          <p:nvPr/>
        </p:nvGrpSpPr>
        <p:grpSpPr>
          <a:xfrm>
            <a:off x="6601522" y="3314117"/>
            <a:ext cx="1345907" cy="2308325"/>
            <a:chOff x="6601522" y="2812316"/>
            <a:chExt cx="1345907" cy="2308325"/>
          </a:xfrm>
        </p:grpSpPr>
        <p:sp>
          <p:nvSpPr>
            <p:cNvPr id="14" name="TextBox 13">
              <a:extLst>
                <a:ext uri="{FF2B5EF4-FFF2-40B4-BE49-F238E27FC236}">
                  <a16:creationId xmlns:a16="http://schemas.microsoft.com/office/drawing/2014/main" id="{AA2D42F6-494F-4C07-9A49-A198EC8CB8E6}"/>
                </a:ext>
              </a:extLst>
            </p:cNvPr>
            <p:cNvSpPr txBox="1"/>
            <p:nvPr/>
          </p:nvSpPr>
          <p:spPr>
            <a:xfrm>
              <a:off x="6601524" y="2812316"/>
              <a:ext cx="1345905" cy="461665"/>
            </a:xfrm>
            <a:prstGeom prst="rect">
              <a:avLst/>
            </a:prstGeom>
            <a:solidFill>
              <a:srgbClr val="00FF99"/>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0</a:t>
              </a:r>
              <a:endParaRPr lang="en-US" sz="2400" b="1" baseline="-25000" dirty="0">
                <a:latin typeface="Consolas" panose="020B0609020204030204" pitchFamily="49" charset="0"/>
              </a:endParaRPr>
            </a:p>
          </p:txBody>
        </p:sp>
        <p:sp>
          <p:nvSpPr>
            <p:cNvPr id="15" name="TextBox 14">
              <a:extLst>
                <a:ext uri="{FF2B5EF4-FFF2-40B4-BE49-F238E27FC236}">
                  <a16:creationId xmlns:a16="http://schemas.microsoft.com/office/drawing/2014/main" id="{902D4134-14D2-42D6-92AC-5820AF060237}"/>
                </a:ext>
              </a:extLst>
            </p:cNvPr>
            <p:cNvSpPr txBox="1"/>
            <p:nvPr/>
          </p:nvSpPr>
          <p:spPr>
            <a:xfrm>
              <a:off x="6601523" y="3273981"/>
              <a:ext cx="1345905" cy="461665"/>
            </a:xfrm>
            <a:prstGeom prst="rect">
              <a:avLst/>
            </a:prstGeom>
            <a:solidFill>
              <a:srgbClr val="FF4A01"/>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1</a:t>
              </a:r>
              <a:endParaRPr lang="en-US" sz="2400" b="1" baseline="-25000" dirty="0">
                <a:latin typeface="Consolas" panose="020B0609020204030204" pitchFamily="49" charset="0"/>
              </a:endParaRPr>
            </a:p>
          </p:txBody>
        </p:sp>
        <p:sp>
          <p:nvSpPr>
            <p:cNvPr id="16" name="TextBox 15">
              <a:extLst>
                <a:ext uri="{FF2B5EF4-FFF2-40B4-BE49-F238E27FC236}">
                  <a16:creationId xmlns:a16="http://schemas.microsoft.com/office/drawing/2014/main" id="{BBCDD6E1-A408-4A09-AA8D-64B7A2CD7517}"/>
                </a:ext>
              </a:extLst>
            </p:cNvPr>
            <p:cNvSpPr txBox="1"/>
            <p:nvPr/>
          </p:nvSpPr>
          <p:spPr>
            <a:xfrm>
              <a:off x="6601522" y="3735646"/>
              <a:ext cx="1345905" cy="461665"/>
            </a:xfrm>
            <a:prstGeom prst="rect">
              <a:avLst/>
            </a:prstGeom>
            <a:solidFill>
              <a:schemeClr val="tx1"/>
            </a:solidFill>
            <a:ln w="38100">
              <a:solidFill>
                <a:schemeClr val="tx1"/>
              </a:solidFill>
            </a:ln>
          </p:spPr>
          <p:txBody>
            <a:bodyPr wrap="square" rtlCol="0">
              <a:spAutoFit/>
            </a:bodyPr>
            <a:lstStyle/>
            <a:p>
              <a:pPr algn="ctr"/>
              <a:r>
                <a:rPr lang="en-US" sz="2400" b="1" dirty="0">
                  <a:solidFill>
                    <a:schemeClr val="bg1"/>
                  </a:solidFill>
                  <a:latin typeface="Consolas" panose="020B0609020204030204" pitchFamily="49" charset="0"/>
                </a:rPr>
                <a:t>instr</a:t>
              </a:r>
              <a:r>
                <a:rPr lang="en-US" sz="3600" b="1" baseline="-25000" dirty="0">
                  <a:solidFill>
                    <a:schemeClr val="bg1"/>
                  </a:solidFill>
                  <a:latin typeface="Consolas" panose="020B0609020204030204" pitchFamily="49" charset="0"/>
                </a:rPr>
                <a:t>2</a:t>
              </a:r>
              <a:endParaRPr lang="en-US" sz="2400" b="1" baseline="-25000" dirty="0">
                <a:solidFill>
                  <a:schemeClr val="bg1"/>
                </a:solidFill>
                <a:latin typeface="Consolas" panose="020B0609020204030204" pitchFamily="49" charset="0"/>
              </a:endParaRPr>
            </a:p>
          </p:txBody>
        </p:sp>
        <p:sp>
          <p:nvSpPr>
            <p:cNvPr id="17" name="TextBox 16">
              <a:extLst>
                <a:ext uri="{FF2B5EF4-FFF2-40B4-BE49-F238E27FC236}">
                  <a16:creationId xmlns:a16="http://schemas.microsoft.com/office/drawing/2014/main" id="{5DF1022D-91FF-4B7F-8FAC-842C68C9CA57}"/>
                </a:ext>
              </a:extLst>
            </p:cNvPr>
            <p:cNvSpPr txBox="1"/>
            <p:nvPr/>
          </p:nvSpPr>
          <p:spPr>
            <a:xfrm>
              <a:off x="6601522" y="4197311"/>
              <a:ext cx="1345905" cy="461665"/>
            </a:xfrm>
            <a:prstGeom prst="rect">
              <a:avLst/>
            </a:prstGeom>
            <a:solidFill>
              <a:srgbClr val="FFFF00"/>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3</a:t>
              </a:r>
              <a:endParaRPr lang="en-US" sz="2400" b="1" baseline="-25000" dirty="0">
                <a:latin typeface="Consolas" panose="020B0609020204030204" pitchFamily="49" charset="0"/>
              </a:endParaRPr>
            </a:p>
          </p:txBody>
        </p:sp>
        <p:sp>
          <p:nvSpPr>
            <p:cNvPr id="18" name="TextBox 17">
              <a:extLst>
                <a:ext uri="{FF2B5EF4-FFF2-40B4-BE49-F238E27FC236}">
                  <a16:creationId xmlns:a16="http://schemas.microsoft.com/office/drawing/2014/main" id="{BD3D5F60-8A05-4AFA-BB80-9098B94046BE}"/>
                </a:ext>
              </a:extLst>
            </p:cNvPr>
            <p:cNvSpPr txBox="1"/>
            <p:nvPr/>
          </p:nvSpPr>
          <p:spPr>
            <a:xfrm>
              <a:off x="6601522" y="4658976"/>
              <a:ext cx="1345905" cy="461665"/>
            </a:xfrm>
            <a:prstGeom prst="rect">
              <a:avLst/>
            </a:prstGeom>
            <a:solidFill>
              <a:schemeClr val="accent4">
                <a:lumMod val="50000"/>
              </a:schemeClr>
            </a:solidFill>
            <a:ln w="38100">
              <a:solidFill>
                <a:schemeClr val="tx1"/>
              </a:solidFill>
            </a:ln>
          </p:spPr>
          <p:txBody>
            <a:bodyPr wrap="square" rtlCol="0">
              <a:spAutoFit/>
            </a:bodyPr>
            <a:lstStyle/>
            <a:p>
              <a:pPr algn="ctr"/>
              <a:r>
                <a:rPr lang="en-US" sz="2400" b="1" dirty="0">
                  <a:solidFill>
                    <a:schemeClr val="bg1"/>
                  </a:solidFill>
                  <a:latin typeface="Consolas" panose="020B0609020204030204" pitchFamily="49" charset="0"/>
                </a:rPr>
                <a:t>instr</a:t>
              </a:r>
              <a:r>
                <a:rPr lang="en-US" sz="3600" b="1" baseline="-25000" dirty="0">
                  <a:solidFill>
                    <a:schemeClr val="bg1"/>
                  </a:solidFill>
                  <a:latin typeface="Consolas" panose="020B0609020204030204" pitchFamily="49" charset="0"/>
                </a:rPr>
                <a:t>4</a:t>
              </a:r>
              <a:endParaRPr lang="en-US" sz="2400" b="1" baseline="-25000" dirty="0">
                <a:solidFill>
                  <a:schemeClr val="bg1"/>
                </a:solidFill>
                <a:latin typeface="Consolas" panose="020B0609020204030204" pitchFamily="49" charset="0"/>
              </a:endParaRPr>
            </a:p>
          </p:txBody>
        </p:sp>
      </p:grpSp>
      <p:sp>
        <p:nvSpPr>
          <p:cNvPr id="19" name="TextBox 18">
            <a:extLst>
              <a:ext uri="{FF2B5EF4-FFF2-40B4-BE49-F238E27FC236}">
                <a16:creationId xmlns:a16="http://schemas.microsoft.com/office/drawing/2014/main" id="{A97C4658-BE54-4355-B822-7E742DC40EA5}"/>
              </a:ext>
            </a:extLst>
          </p:cNvPr>
          <p:cNvSpPr txBox="1"/>
          <p:nvPr/>
        </p:nvSpPr>
        <p:spPr>
          <a:xfrm>
            <a:off x="6451223" y="2769130"/>
            <a:ext cx="1646502"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 instructions</a:t>
            </a:r>
          </a:p>
        </p:txBody>
      </p:sp>
      <p:grpSp>
        <p:nvGrpSpPr>
          <p:cNvPr id="22" name="Group 21">
            <a:extLst>
              <a:ext uri="{FF2B5EF4-FFF2-40B4-BE49-F238E27FC236}">
                <a16:creationId xmlns:a16="http://schemas.microsoft.com/office/drawing/2014/main" id="{4F4B0D89-5756-455D-B2F0-A29F281A93B3}"/>
              </a:ext>
            </a:extLst>
          </p:cNvPr>
          <p:cNvGrpSpPr>
            <a:grpSpLocks noChangeAspect="1"/>
          </p:cNvGrpSpPr>
          <p:nvPr/>
        </p:nvGrpSpPr>
        <p:grpSpPr>
          <a:xfrm>
            <a:off x="8793619" y="3314117"/>
            <a:ext cx="330983" cy="556719"/>
            <a:chOff x="6601522" y="2812316"/>
            <a:chExt cx="1345907" cy="2263840"/>
          </a:xfrm>
        </p:grpSpPr>
        <p:sp>
          <p:nvSpPr>
            <p:cNvPr id="23" name="TextBox 22">
              <a:extLst>
                <a:ext uri="{FF2B5EF4-FFF2-40B4-BE49-F238E27FC236}">
                  <a16:creationId xmlns:a16="http://schemas.microsoft.com/office/drawing/2014/main" id="{705FCD6E-308A-4C24-890D-0ABDBFC31A0C}"/>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 name="TextBox 23">
              <a:extLst>
                <a:ext uri="{FF2B5EF4-FFF2-40B4-BE49-F238E27FC236}">
                  <a16:creationId xmlns:a16="http://schemas.microsoft.com/office/drawing/2014/main" id="{D93BD360-0507-4D86-B4FD-47AC1A8D98A8}"/>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 name="TextBox 24">
              <a:extLst>
                <a:ext uri="{FF2B5EF4-FFF2-40B4-BE49-F238E27FC236}">
                  <a16:creationId xmlns:a16="http://schemas.microsoft.com/office/drawing/2014/main" id="{69DA4ACD-8812-43B4-8190-358DBD611FF2}"/>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6" name="TextBox 25">
              <a:extLst>
                <a:ext uri="{FF2B5EF4-FFF2-40B4-BE49-F238E27FC236}">
                  <a16:creationId xmlns:a16="http://schemas.microsoft.com/office/drawing/2014/main" id="{C6949761-8FAD-41FB-AEBF-B1899E236489}"/>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7" name="TextBox 26">
              <a:extLst>
                <a:ext uri="{FF2B5EF4-FFF2-40B4-BE49-F238E27FC236}">
                  <a16:creationId xmlns:a16="http://schemas.microsoft.com/office/drawing/2014/main" id="{EA04330F-E4EC-4F4D-9379-5D2FFA03C1C1}"/>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07" name="Group 106">
            <a:extLst>
              <a:ext uri="{FF2B5EF4-FFF2-40B4-BE49-F238E27FC236}">
                <a16:creationId xmlns:a16="http://schemas.microsoft.com/office/drawing/2014/main" id="{62D1211A-2BFB-4A4E-9BDC-1A9CC3931175}"/>
              </a:ext>
            </a:extLst>
          </p:cNvPr>
          <p:cNvGrpSpPr/>
          <p:nvPr/>
        </p:nvGrpSpPr>
        <p:grpSpPr>
          <a:xfrm>
            <a:off x="9469483" y="4237447"/>
            <a:ext cx="2647852" cy="556719"/>
            <a:chOff x="9268765" y="3735646"/>
            <a:chExt cx="2647852" cy="556719"/>
          </a:xfrm>
        </p:grpSpPr>
        <p:grpSp>
          <p:nvGrpSpPr>
            <p:cNvPr id="67" name="Group 66">
              <a:extLst>
                <a:ext uri="{FF2B5EF4-FFF2-40B4-BE49-F238E27FC236}">
                  <a16:creationId xmlns:a16="http://schemas.microsoft.com/office/drawing/2014/main" id="{80FFA4FD-A29A-48B4-948B-C0D66B4AD1B4}"/>
                </a:ext>
              </a:extLst>
            </p:cNvPr>
            <p:cNvGrpSpPr/>
            <p:nvPr/>
          </p:nvGrpSpPr>
          <p:grpSpPr>
            <a:xfrm>
              <a:off x="9268765" y="3735646"/>
              <a:ext cx="661965" cy="556719"/>
              <a:chOff x="9268765" y="3735646"/>
              <a:chExt cx="661965" cy="556719"/>
            </a:xfrm>
          </p:grpSpPr>
          <p:grpSp>
            <p:nvGrpSpPr>
              <p:cNvPr id="55" name="Group 54">
                <a:extLst>
                  <a:ext uri="{FF2B5EF4-FFF2-40B4-BE49-F238E27FC236}">
                    <a16:creationId xmlns:a16="http://schemas.microsoft.com/office/drawing/2014/main" id="{A714E8C6-BFD9-404C-B35F-2253407DDB78}"/>
                  </a:ext>
                </a:extLst>
              </p:cNvPr>
              <p:cNvGrpSpPr>
                <a:grpSpLocks noChangeAspect="1"/>
              </p:cNvGrpSpPr>
              <p:nvPr/>
            </p:nvGrpSpPr>
            <p:grpSpPr>
              <a:xfrm>
                <a:off x="9268765" y="3735646"/>
                <a:ext cx="330983" cy="556719"/>
                <a:chOff x="6601522" y="2812320"/>
                <a:chExt cx="1345907" cy="2263836"/>
              </a:xfrm>
            </p:grpSpPr>
            <p:sp>
              <p:nvSpPr>
                <p:cNvPr id="56" name="TextBox 55">
                  <a:extLst>
                    <a:ext uri="{FF2B5EF4-FFF2-40B4-BE49-F238E27FC236}">
                      <a16:creationId xmlns:a16="http://schemas.microsoft.com/office/drawing/2014/main" id="{7F5A698F-D27B-4518-801E-4C976AAE5FDE}"/>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7" name="TextBox 56">
                  <a:extLst>
                    <a:ext uri="{FF2B5EF4-FFF2-40B4-BE49-F238E27FC236}">
                      <a16:creationId xmlns:a16="http://schemas.microsoft.com/office/drawing/2014/main" id="{F04E73D1-5D6B-47FB-B0CC-68CBB36B9B55}"/>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8" name="TextBox 57">
                  <a:extLst>
                    <a:ext uri="{FF2B5EF4-FFF2-40B4-BE49-F238E27FC236}">
                      <a16:creationId xmlns:a16="http://schemas.microsoft.com/office/drawing/2014/main" id="{852269D9-1B51-4B1B-8A4E-01DA1FD01AD2}"/>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59" name="TextBox 58">
                  <a:extLst>
                    <a:ext uri="{FF2B5EF4-FFF2-40B4-BE49-F238E27FC236}">
                      <a16:creationId xmlns:a16="http://schemas.microsoft.com/office/drawing/2014/main" id="{3A364AE0-198C-4C4C-8596-22D6D9CD8FED}"/>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0" name="TextBox 59">
                  <a:extLst>
                    <a:ext uri="{FF2B5EF4-FFF2-40B4-BE49-F238E27FC236}">
                      <a16:creationId xmlns:a16="http://schemas.microsoft.com/office/drawing/2014/main" id="{97CB2F24-5BA6-42B5-BD88-D6C881294D9B}"/>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61" name="Group 60">
                <a:extLst>
                  <a:ext uri="{FF2B5EF4-FFF2-40B4-BE49-F238E27FC236}">
                    <a16:creationId xmlns:a16="http://schemas.microsoft.com/office/drawing/2014/main" id="{37611CE1-50F5-42A6-A56F-859432AB9C86}"/>
                  </a:ext>
                </a:extLst>
              </p:cNvPr>
              <p:cNvGrpSpPr>
                <a:grpSpLocks noChangeAspect="1"/>
              </p:cNvGrpSpPr>
              <p:nvPr/>
            </p:nvGrpSpPr>
            <p:grpSpPr>
              <a:xfrm>
                <a:off x="9599747" y="3735646"/>
                <a:ext cx="330983" cy="556719"/>
                <a:chOff x="6601522" y="2812320"/>
                <a:chExt cx="1345907" cy="2263836"/>
              </a:xfrm>
            </p:grpSpPr>
            <p:sp>
              <p:nvSpPr>
                <p:cNvPr id="62" name="TextBox 61">
                  <a:extLst>
                    <a:ext uri="{FF2B5EF4-FFF2-40B4-BE49-F238E27FC236}">
                      <a16:creationId xmlns:a16="http://schemas.microsoft.com/office/drawing/2014/main" id="{AC233EEE-3E6A-4A19-9CB1-4AB5C1383427}"/>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3" name="TextBox 62">
                  <a:extLst>
                    <a:ext uri="{FF2B5EF4-FFF2-40B4-BE49-F238E27FC236}">
                      <a16:creationId xmlns:a16="http://schemas.microsoft.com/office/drawing/2014/main" id="{C9C8C284-D09E-4392-99B0-AA92FC575BEF}"/>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4" name="TextBox 63">
                  <a:extLst>
                    <a:ext uri="{FF2B5EF4-FFF2-40B4-BE49-F238E27FC236}">
                      <a16:creationId xmlns:a16="http://schemas.microsoft.com/office/drawing/2014/main" id="{5AB20D8D-F945-4E9F-83EE-3AA9CA93DCB9}"/>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65" name="TextBox 64">
                  <a:extLst>
                    <a:ext uri="{FF2B5EF4-FFF2-40B4-BE49-F238E27FC236}">
                      <a16:creationId xmlns:a16="http://schemas.microsoft.com/office/drawing/2014/main" id="{CD7850AF-1FE7-4296-88DF-789F82093B03}"/>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6" name="TextBox 65">
                  <a:extLst>
                    <a:ext uri="{FF2B5EF4-FFF2-40B4-BE49-F238E27FC236}">
                      <a16:creationId xmlns:a16="http://schemas.microsoft.com/office/drawing/2014/main" id="{4A7381AA-B273-43DF-8A9C-15FE41046C70}"/>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68" name="Group 67">
              <a:extLst>
                <a:ext uri="{FF2B5EF4-FFF2-40B4-BE49-F238E27FC236}">
                  <a16:creationId xmlns:a16="http://schemas.microsoft.com/office/drawing/2014/main" id="{05752348-5923-4336-8014-51C1370A5293}"/>
                </a:ext>
              </a:extLst>
            </p:cNvPr>
            <p:cNvGrpSpPr/>
            <p:nvPr/>
          </p:nvGrpSpPr>
          <p:grpSpPr>
            <a:xfrm>
              <a:off x="9930728" y="3735646"/>
              <a:ext cx="661965" cy="556719"/>
              <a:chOff x="9268765" y="3735646"/>
              <a:chExt cx="661965" cy="556719"/>
            </a:xfrm>
          </p:grpSpPr>
          <p:grpSp>
            <p:nvGrpSpPr>
              <p:cNvPr id="69" name="Group 68">
                <a:extLst>
                  <a:ext uri="{FF2B5EF4-FFF2-40B4-BE49-F238E27FC236}">
                    <a16:creationId xmlns:a16="http://schemas.microsoft.com/office/drawing/2014/main" id="{ADFE48D0-DB9C-4312-93D6-112406324B6B}"/>
                  </a:ext>
                </a:extLst>
              </p:cNvPr>
              <p:cNvGrpSpPr>
                <a:grpSpLocks noChangeAspect="1"/>
              </p:cNvGrpSpPr>
              <p:nvPr/>
            </p:nvGrpSpPr>
            <p:grpSpPr>
              <a:xfrm>
                <a:off x="9268765" y="3735646"/>
                <a:ext cx="330983" cy="556719"/>
                <a:chOff x="6601522" y="2812320"/>
                <a:chExt cx="1345907" cy="2263836"/>
              </a:xfrm>
            </p:grpSpPr>
            <p:sp>
              <p:nvSpPr>
                <p:cNvPr id="76" name="TextBox 75">
                  <a:extLst>
                    <a:ext uri="{FF2B5EF4-FFF2-40B4-BE49-F238E27FC236}">
                      <a16:creationId xmlns:a16="http://schemas.microsoft.com/office/drawing/2014/main" id="{D42C45CB-B385-4C14-816D-D881CA520645}"/>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7" name="TextBox 76">
                  <a:extLst>
                    <a:ext uri="{FF2B5EF4-FFF2-40B4-BE49-F238E27FC236}">
                      <a16:creationId xmlns:a16="http://schemas.microsoft.com/office/drawing/2014/main" id="{458F07EE-0189-4680-B2EA-4F0B66705372}"/>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8" name="TextBox 77">
                  <a:extLst>
                    <a:ext uri="{FF2B5EF4-FFF2-40B4-BE49-F238E27FC236}">
                      <a16:creationId xmlns:a16="http://schemas.microsoft.com/office/drawing/2014/main" id="{3343FCA6-2593-490A-A129-172D3090EB02}"/>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79" name="TextBox 78">
                  <a:extLst>
                    <a:ext uri="{FF2B5EF4-FFF2-40B4-BE49-F238E27FC236}">
                      <a16:creationId xmlns:a16="http://schemas.microsoft.com/office/drawing/2014/main" id="{24A1D64A-FBC6-41EC-9675-A4B93C6BF592}"/>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0" name="TextBox 79">
                  <a:extLst>
                    <a:ext uri="{FF2B5EF4-FFF2-40B4-BE49-F238E27FC236}">
                      <a16:creationId xmlns:a16="http://schemas.microsoft.com/office/drawing/2014/main" id="{5C2BF23F-353D-4137-8DF4-57D416E3C08A}"/>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70" name="Group 69">
                <a:extLst>
                  <a:ext uri="{FF2B5EF4-FFF2-40B4-BE49-F238E27FC236}">
                    <a16:creationId xmlns:a16="http://schemas.microsoft.com/office/drawing/2014/main" id="{5B0218D9-CF9D-43E9-825F-F173616968CE}"/>
                  </a:ext>
                </a:extLst>
              </p:cNvPr>
              <p:cNvGrpSpPr>
                <a:grpSpLocks noChangeAspect="1"/>
              </p:cNvGrpSpPr>
              <p:nvPr/>
            </p:nvGrpSpPr>
            <p:grpSpPr>
              <a:xfrm>
                <a:off x="9599747" y="3735646"/>
                <a:ext cx="330983" cy="556719"/>
                <a:chOff x="6601522" y="2812320"/>
                <a:chExt cx="1345907" cy="2263836"/>
              </a:xfrm>
            </p:grpSpPr>
            <p:sp>
              <p:nvSpPr>
                <p:cNvPr id="71" name="TextBox 70">
                  <a:extLst>
                    <a:ext uri="{FF2B5EF4-FFF2-40B4-BE49-F238E27FC236}">
                      <a16:creationId xmlns:a16="http://schemas.microsoft.com/office/drawing/2014/main" id="{FC40CB07-FD98-408A-9172-3FC7DEBC3C75}"/>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2" name="TextBox 71">
                  <a:extLst>
                    <a:ext uri="{FF2B5EF4-FFF2-40B4-BE49-F238E27FC236}">
                      <a16:creationId xmlns:a16="http://schemas.microsoft.com/office/drawing/2014/main" id="{DC01B6EE-4CA5-42D5-97EA-EBA8EDF91D27}"/>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3" name="TextBox 72">
                  <a:extLst>
                    <a:ext uri="{FF2B5EF4-FFF2-40B4-BE49-F238E27FC236}">
                      <a16:creationId xmlns:a16="http://schemas.microsoft.com/office/drawing/2014/main" id="{E1BB67B2-864D-4CAF-976D-527465EFCE4D}"/>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74" name="TextBox 73">
                  <a:extLst>
                    <a:ext uri="{FF2B5EF4-FFF2-40B4-BE49-F238E27FC236}">
                      <a16:creationId xmlns:a16="http://schemas.microsoft.com/office/drawing/2014/main" id="{E910C47C-C5A5-48FD-A283-704FDF6A5BF3}"/>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5" name="TextBox 74">
                  <a:extLst>
                    <a:ext uri="{FF2B5EF4-FFF2-40B4-BE49-F238E27FC236}">
                      <a16:creationId xmlns:a16="http://schemas.microsoft.com/office/drawing/2014/main" id="{1F5725EE-99DD-4ED3-87E5-8854686D3319}"/>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81" name="Group 80">
              <a:extLst>
                <a:ext uri="{FF2B5EF4-FFF2-40B4-BE49-F238E27FC236}">
                  <a16:creationId xmlns:a16="http://schemas.microsoft.com/office/drawing/2014/main" id="{BCABF943-A369-4E26-ABAB-F238BCB5F524}"/>
                </a:ext>
              </a:extLst>
            </p:cNvPr>
            <p:cNvGrpSpPr/>
            <p:nvPr/>
          </p:nvGrpSpPr>
          <p:grpSpPr>
            <a:xfrm>
              <a:off x="10592689" y="3735646"/>
              <a:ext cx="661965" cy="556719"/>
              <a:chOff x="9268765" y="3735646"/>
              <a:chExt cx="661965" cy="556719"/>
            </a:xfrm>
          </p:grpSpPr>
          <p:grpSp>
            <p:nvGrpSpPr>
              <p:cNvPr id="82" name="Group 81">
                <a:extLst>
                  <a:ext uri="{FF2B5EF4-FFF2-40B4-BE49-F238E27FC236}">
                    <a16:creationId xmlns:a16="http://schemas.microsoft.com/office/drawing/2014/main" id="{0CAA1962-421E-4131-9CC4-82A1A9B62C45}"/>
                  </a:ext>
                </a:extLst>
              </p:cNvPr>
              <p:cNvGrpSpPr>
                <a:grpSpLocks noChangeAspect="1"/>
              </p:cNvGrpSpPr>
              <p:nvPr/>
            </p:nvGrpSpPr>
            <p:grpSpPr>
              <a:xfrm>
                <a:off x="9268765" y="3735646"/>
                <a:ext cx="330983" cy="556719"/>
                <a:chOff x="6601522" y="2812320"/>
                <a:chExt cx="1345907" cy="2263836"/>
              </a:xfrm>
            </p:grpSpPr>
            <p:sp>
              <p:nvSpPr>
                <p:cNvPr id="89" name="TextBox 88">
                  <a:extLst>
                    <a:ext uri="{FF2B5EF4-FFF2-40B4-BE49-F238E27FC236}">
                      <a16:creationId xmlns:a16="http://schemas.microsoft.com/office/drawing/2014/main" id="{C90D1508-A8E8-4461-B19E-937B24AC42B8}"/>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0" name="TextBox 89">
                  <a:extLst>
                    <a:ext uri="{FF2B5EF4-FFF2-40B4-BE49-F238E27FC236}">
                      <a16:creationId xmlns:a16="http://schemas.microsoft.com/office/drawing/2014/main" id="{8BB42770-558C-4C99-B922-895192820A92}"/>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1" name="TextBox 90">
                  <a:extLst>
                    <a:ext uri="{FF2B5EF4-FFF2-40B4-BE49-F238E27FC236}">
                      <a16:creationId xmlns:a16="http://schemas.microsoft.com/office/drawing/2014/main" id="{358DD6C9-A8AC-4831-9FF9-E0B880FB7684}"/>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92" name="TextBox 91">
                  <a:extLst>
                    <a:ext uri="{FF2B5EF4-FFF2-40B4-BE49-F238E27FC236}">
                      <a16:creationId xmlns:a16="http://schemas.microsoft.com/office/drawing/2014/main" id="{BB079E35-5EEB-4330-9DF3-C1EA010A98EF}"/>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3" name="TextBox 92">
                  <a:extLst>
                    <a:ext uri="{FF2B5EF4-FFF2-40B4-BE49-F238E27FC236}">
                      <a16:creationId xmlns:a16="http://schemas.microsoft.com/office/drawing/2014/main" id="{F3DDE587-0ACB-4CAE-8450-3ECE618DD524}"/>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83" name="Group 82">
                <a:extLst>
                  <a:ext uri="{FF2B5EF4-FFF2-40B4-BE49-F238E27FC236}">
                    <a16:creationId xmlns:a16="http://schemas.microsoft.com/office/drawing/2014/main" id="{68858FFB-8FCD-4981-B9E1-18B1C5025136}"/>
                  </a:ext>
                </a:extLst>
              </p:cNvPr>
              <p:cNvGrpSpPr>
                <a:grpSpLocks noChangeAspect="1"/>
              </p:cNvGrpSpPr>
              <p:nvPr/>
            </p:nvGrpSpPr>
            <p:grpSpPr>
              <a:xfrm>
                <a:off x="9599747" y="3735646"/>
                <a:ext cx="330983" cy="556719"/>
                <a:chOff x="6601522" y="2812320"/>
                <a:chExt cx="1345907" cy="2263836"/>
              </a:xfrm>
            </p:grpSpPr>
            <p:sp>
              <p:nvSpPr>
                <p:cNvPr id="84" name="TextBox 83">
                  <a:extLst>
                    <a:ext uri="{FF2B5EF4-FFF2-40B4-BE49-F238E27FC236}">
                      <a16:creationId xmlns:a16="http://schemas.microsoft.com/office/drawing/2014/main" id="{3CFFB2DB-8660-4103-BBBA-69A6062CD9B3}"/>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5" name="TextBox 84">
                  <a:extLst>
                    <a:ext uri="{FF2B5EF4-FFF2-40B4-BE49-F238E27FC236}">
                      <a16:creationId xmlns:a16="http://schemas.microsoft.com/office/drawing/2014/main" id="{BC87B827-56FB-4F8C-9DFC-F34B8EEEAFA5}"/>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6" name="TextBox 85">
                  <a:extLst>
                    <a:ext uri="{FF2B5EF4-FFF2-40B4-BE49-F238E27FC236}">
                      <a16:creationId xmlns:a16="http://schemas.microsoft.com/office/drawing/2014/main" id="{BEE14BCF-F1F1-4E30-8AAE-C33BAB61BEB9}"/>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87" name="TextBox 86">
                  <a:extLst>
                    <a:ext uri="{FF2B5EF4-FFF2-40B4-BE49-F238E27FC236}">
                      <a16:creationId xmlns:a16="http://schemas.microsoft.com/office/drawing/2014/main" id="{132AA4A8-A646-486B-BD4E-918C28424ED5}"/>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8" name="TextBox 87">
                  <a:extLst>
                    <a:ext uri="{FF2B5EF4-FFF2-40B4-BE49-F238E27FC236}">
                      <a16:creationId xmlns:a16="http://schemas.microsoft.com/office/drawing/2014/main" id="{C948573E-D5CB-49CC-95B1-85111506851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94" name="Group 93">
              <a:extLst>
                <a:ext uri="{FF2B5EF4-FFF2-40B4-BE49-F238E27FC236}">
                  <a16:creationId xmlns:a16="http://schemas.microsoft.com/office/drawing/2014/main" id="{8DE507EC-322B-41EA-BDC8-82E5978AADF1}"/>
                </a:ext>
              </a:extLst>
            </p:cNvPr>
            <p:cNvGrpSpPr/>
            <p:nvPr/>
          </p:nvGrpSpPr>
          <p:grpSpPr>
            <a:xfrm>
              <a:off x="11254652" y="3735646"/>
              <a:ext cx="661965" cy="556719"/>
              <a:chOff x="9268765" y="3735646"/>
              <a:chExt cx="661965" cy="556719"/>
            </a:xfrm>
          </p:grpSpPr>
          <p:grpSp>
            <p:nvGrpSpPr>
              <p:cNvPr id="95" name="Group 94">
                <a:extLst>
                  <a:ext uri="{FF2B5EF4-FFF2-40B4-BE49-F238E27FC236}">
                    <a16:creationId xmlns:a16="http://schemas.microsoft.com/office/drawing/2014/main" id="{C65CACF1-E4A6-4B68-8A37-B5EA8535062A}"/>
                  </a:ext>
                </a:extLst>
              </p:cNvPr>
              <p:cNvGrpSpPr>
                <a:grpSpLocks noChangeAspect="1"/>
              </p:cNvGrpSpPr>
              <p:nvPr/>
            </p:nvGrpSpPr>
            <p:grpSpPr>
              <a:xfrm>
                <a:off x="9268765" y="3735646"/>
                <a:ext cx="330983" cy="556719"/>
                <a:chOff x="6601522" y="2812316"/>
                <a:chExt cx="1345907" cy="2263840"/>
              </a:xfrm>
            </p:grpSpPr>
            <p:sp>
              <p:nvSpPr>
                <p:cNvPr id="102" name="TextBox 101">
                  <a:extLst>
                    <a:ext uri="{FF2B5EF4-FFF2-40B4-BE49-F238E27FC236}">
                      <a16:creationId xmlns:a16="http://schemas.microsoft.com/office/drawing/2014/main" id="{707A5882-DD85-467C-8FC0-9DC3371BE19A}"/>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3" name="TextBox 102">
                  <a:extLst>
                    <a:ext uri="{FF2B5EF4-FFF2-40B4-BE49-F238E27FC236}">
                      <a16:creationId xmlns:a16="http://schemas.microsoft.com/office/drawing/2014/main" id="{30D6F2C4-6792-4E47-8EF7-005F443C9D33}"/>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4" name="TextBox 103">
                  <a:extLst>
                    <a:ext uri="{FF2B5EF4-FFF2-40B4-BE49-F238E27FC236}">
                      <a16:creationId xmlns:a16="http://schemas.microsoft.com/office/drawing/2014/main" id="{AE1A98F8-CB4E-4575-8847-36B89776A078}"/>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05" name="TextBox 104">
                  <a:extLst>
                    <a:ext uri="{FF2B5EF4-FFF2-40B4-BE49-F238E27FC236}">
                      <a16:creationId xmlns:a16="http://schemas.microsoft.com/office/drawing/2014/main" id="{434F8242-C327-4104-8A59-48B7080D9393}"/>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6" name="TextBox 105">
                  <a:extLst>
                    <a:ext uri="{FF2B5EF4-FFF2-40B4-BE49-F238E27FC236}">
                      <a16:creationId xmlns:a16="http://schemas.microsoft.com/office/drawing/2014/main" id="{01BEB2DE-5215-46D0-9E38-88A10C604979}"/>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96" name="Group 95">
                <a:extLst>
                  <a:ext uri="{FF2B5EF4-FFF2-40B4-BE49-F238E27FC236}">
                    <a16:creationId xmlns:a16="http://schemas.microsoft.com/office/drawing/2014/main" id="{5E847E72-3F03-45A9-9951-111F63ECE584}"/>
                  </a:ext>
                </a:extLst>
              </p:cNvPr>
              <p:cNvGrpSpPr>
                <a:grpSpLocks noChangeAspect="1"/>
              </p:cNvGrpSpPr>
              <p:nvPr/>
            </p:nvGrpSpPr>
            <p:grpSpPr>
              <a:xfrm>
                <a:off x="9599747" y="3735646"/>
                <a:ext cx="330983" cy="556719"/>
                <a:chOff x="6601522" y="2812316"/>
                <a:chExt cx="1345907" cy="2263840"/>
              </a:xfrm>
            </p:grpSpPr>
            <p:sp>
              <p:nvSpPr>
                <p:cNvPr id="97" name="TextBox 96">
                  <a:extLst>
                    <a:ext uri="{FF2B5EF4-FFF2-40B4-BE49-F238E27FC236}">
                      <a16:creationId xmlns:a16="http://schemas.microsoft.com/office/drawing/2014/main" id="{2A0A0991-ADD0-4154-BFDE-FD20A9935F95}"/>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8" name="TextBox 97">
                  <a:extLst>
                    <a:ext uri="{FF2B5EF4-FFF2-40B4-BE49-F238E27FC236}">
                      <a16:creationId xmlns:a16="http://schemas.microsoft.com/office/drawing/2014/main" id="{9C715490-4751-42E6-BDB4-849AD12079CD}"/>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9" name="TextBox 98">
                  <a:extLst>
                    <a:ext uri="{FF2B5EF4-FFF2-40B4-BE49-F238E27FC236}">
                      <a16:creationId xmlns:a16="http://schemas.microsoft.com/office/drawing/2014/main" id="{93562729-6220-45EA-956F-C27F15E4703F}"/>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00" name="TextBox 99">
                  <a:extLst>
                    <a:ext uri="{FF2B5EF4-FFF2-40B4-BE49-F238E27FC236}">
                      <a16:creationId xmlns:a16="http://schemas.microsoft.com/office/drawing/2014/main" id="{63BAFC0E-84F5-4397-A9DD-6F9A65F8D568}"/>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1" name="TextBox 100">
                  <a:extLst>
                    <a:ext uri="{FF2B5EF4-FFF2-40B4-BE49-F238E27FC236}">
                      <a16:creationId xmlns:a16="http://schemas.microsoft.com/office/drawing/2014/main" id="{94E45C10-7F86-4BE9-BF5A-D7F92983F57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grpSp>
        <p:nvGrpSpPr>
          <p:cNvPr id="162" name="Group 161">
            <a:extLst>
              <a:ext uri="{FF2B5EF4-FFF2-40B4-BE49-F238E27FC236}">
                <a16:creationId xmlns:a16="http://schemas.microsoft.com/office/drawing/2014/main" id="{1B997B8A-844E-46CD-B244-5F7CAE18382C}"/>
              </a:ext>
            </a:extLst>
          </p:cNvPr>
          <p:cNvGrpSpPr/>
          <p:nvPr/>
        </p:nvGrpSpPr>
        <p:grpSpPr>
          <a:xfrm>
            <a:off x="8899152" y="5775640"/>
            <a:ext cx="735822" cy="154709"/>
            <a:chOff x="8698434" y="5273839"/>
            <a:chExt cx="735822" cy="154709"/>
          </a:xfrm>
        </p:grpSpPr>
        <p:grpSp>
          <p:nvGrpSpPr>
            <p:cNvPr id="108" name="Group 107">
              <a:extLst>
                <a:ext uri="{FF2B5EF4-FFF2-40B4-BE49-F238E27FC236}">
                  <a16:creationId xmlns:a16="http://schemas.microsoft.com/office/drawing/2014/main" id="{4034BB26-5D5F-4D85-9895-F25EEB5F4996}"/>
                </a:ext>
              </a:extLst>
            </p:cNvPr>
            <p:cNvGrpSpPr>
              <a:grpSpLocks noChangeAspect="1"/>
            </p:cNvGrpSpPr>
            <p:nvPr/>
          </p:nvGrpSpPr>
          <p:grpSpPr>
            <a:xfrm>
              <a:off x="8698434" y="5273839"/>
              <a:ext cx="735822" cy="154709"/>
              <a:chOff x="9268765" y="3735646"/>
              <a:chExt cx="2647852" cy="556719"/>
            </a:xfrm>
          </p:grpSpPr>
          <p:grpSp>
            <p:nvGrpSpPr>
              <p:cNvPr id="109" name="Group 108">
                <a:extLst>
                  <a:ext uri="{FF2B5EF4-FFF2-40B4-BE49-F238E27FC236}">
                    <a16:creationId xmlns:a16="http://schemas.microsoft.com/office/drawing/2014/main" id="{0B97A1CF-B2CD-41E7-AE74-1B6FDE263729}"/>
                  </a:ext>
                </a:extLst>
              </p:cNvPr>
              <p:cNvGrpSpPr/>
              <p:nvPr/>
            </p:nvGrpSpPr>
            <p:grpSpPr>
              <a:xfrm>
                <a:off x="9268765" y="3735646"/>
                <a:ext cx="661965" cy="556719"/>
                <a:chOff x="9268765" y="3735646"/>
                <a:chExt cx="661965" cy="556719"/>
              </a:xfrm>
            </p:grpSpPr>
            <p:grpSp>
              <p:nvGrpSpPr>
                <p:cNvPr id="149" name="Group 148">
                  <a:extLst>
                    <a:ext uri="{FF2B5EF4-FFF2-40B4-BE49-F238E27FC236}">
                      <a16:creationId xmlns:a16="http://schemas.microsoft.com/office/drawing/2014/main" id="{E55F0F8C-4254-4C60-81BA-71DA8724185B}"/>
                    </a:ext>
                  </a:extLst>
                </p:cNvPr>
                <p:cNvGrpSpPr>
                  <a:grpSpLocks noChangeAspect="1"/>
                </p:cNvGrpSpPr>
                <p:nvPr/>
              </p:nvGrpSpPr>
              <p:grpSpPr>
                <a:xfrm>
                  <a:off x="9268765" y="3735646"/>
                  <a:ext cx="330983" cy="556719"/>
                  <a:chOff x="6601522" y="2812316"/>
                  <a:chExt cx="1345907" cy="2263840"/>
                </a:xfrm>
              </p:grpSpPr>
              <p:sp>
                <p:nvSpPr>
                  <p:cNvPr id="156" name="TextBox 155">
                    <a:extLst>
                      <a:ext uri="{FF2B5EF4-FFF2-40B4-BE49-F238E27FC236}">
                        <a16:creationId xmlns:a16="http://schemas.microsoft.com/office/drawing/2014/main" id="{8B729717-276D-4904-9E9A-B85F97B68B69}"/>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7" name="TextBox 156">
                    <a:extLst>
                      <a:ext uri="{FF2B5EF4-FFF2-40B4-BE49-F238E27FC236}">
                        <a16:creationId xmlns:a16="http://schemas.microsoft.com/office/drawing/2014/main" id="{EFB9420D-443C-4522-B619-362835158022}"/>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8" name="TextBox 157">
                    <a:extLst>
                      <a:ext uri="{FF2B5EF4-FFF2-40B4-BE49-F238E27FC236}">
                        <a16:creationId xmlns:a16="http://schemas.microsoft.com/office/drawing/2014/main" id="{5508A6BF-0911-475C-80C1-386929FF5D9C}"/>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59" name="TextBox 158">
                    <a:extLst>
                      <a:ext uri="{FF2B5EF4-FFF2-40B4-BE49-F238E27FC236}">
                        <a16:creationId xmlns:a16="http://schemas.microsoft.com/office/drawing/2014/main" id="{72D5D750-FAB7-4563-9F69-BDA816ADCB7A}"/>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60" name="TextBox 159">
                    <a:extLst>
                      <a:ext uri="{FF2B5EF4-FFF2-40B4-BE49-F238E27FC236}">
                        <a16:creationId xmlns:a16="http://schemas.microsoft.com/office/drawing/2014/main" id="{9E5E39E2-A273-4245-A5C7-28D4D97EBC9F}"/>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50" name="Group 149">
                  <a:extLst>
                    <a:ext uri="{FF2B5EF4-FFF2-40B4-BE49-F238E27FC236}">
                      <a16:creationId xmlns:a16="http://schemas.microsoft.com/office/drawing/2014/main" id="{A3B76D5F-D2A3-4750-988A-D317F7DA734F}"/>
                    </a:ext>
                  </a:extLst>
                </p:cNvPr>
                <p:cNvGrpSpPr>
                  <a:grpSpLocks noChangeAspect="1"/>
                </p:cNvGrpSpPr>
                <p:nvPr/>
              </p:nvGrpSpPr>
              <p:grpSpPr>
                <a:xfrm>
                  <a:off x="9599747" y="3735646"/>
                  <a:ext cx="330983" cy="556719"/>
                  <a:chOff x="6601522" y="2812316"/>
                  <a:chExt cx="1345907" cy="2263840"/>
                </a:xfrm>
              </p:grpSpPr>
              <p:sp>
                <p:nvSpPr>
                  <p:cNvPr id="151" name="TextBox 150">
                    <a:extLst>
                      <a:ext uri="{FF2B5EF4-FFF2-40B4-BE49-F238E27FC236}">
                        <a16:creationId xmlns:a16="http://schemas.microsoft.com/office/drawing/2014/main" id="{02B4AB5D-27D3-465A-ACB6-A988E17B8BDC}"/>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2" name="TextBox 151">
                    <a:extLst>
                      <a:ext uri="{FF2B5EF4-FFF2-40B4-BE49-F238E27FC236}">
                        <a16:creationId xmlns:a16="http://schemas.microsoft.com/office/drawing/2014/main" id="{5914FFF6-FADB-46E7-8905-19954A7598FB}"/>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3" name="TextBox 152">
                    <a:extLst>
                      <a:ext uri="{FF2B5EF4-FFF2-40B4-BE49-F238E27FC236}">
                        <a16:creationId xmlns:a16="http://schemas.microsoft.com/office/drawing/2014/main" id="{0C2690F1-A3C0-46BE-9D47-8A2FE2EA4CCE}"/>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54" name="TextBox 153">
                    <a:extLst>
                      <a:ext uri="{FF2B5EF4-FFF2-40B4-BE49-F238E27FC236}">
                        <a16:creationId xmlns:a16="http://schemas.microsoft.com/office/drawing/2014/main" id="{EE08888C-2563-4E2E-911F-56309D05B5FE}"/>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5" name="TextBox 154">
                    <a:extLst>
                      <a:ext uri="{FF2B5EF4-FFF2-40B4-BE49-F238E27FC236}">
                        <a16:creationId xmlns:a16="http://schemas.microsoft.com/office/drawing/2014/main" id="{D6DB4E3B-0FFB-4F89-9E86-FE764EE217A7}"/>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10" name="Group 109">
                <a:extLst>
                  <a:ext uri="{FF2B5EF4-FFF2-40B4-BE49-F238E27FC236}">
                    <a16:creationId xmlns:a16="http://schemas.microsoft.com/office/drawing/2014/main" id="{D98664A1-7C86-45F5-9286-FEE94A41DD07}"/>
                  </a:ext>
                </a:extLst>
              </p:cNvPr>
              <p:cNvGrpSpPr/>
              <p:nvPr/>
            </p:nvGrpSpPr>
            <p:grpSpPr>
              <a:xfrm>
                <a:off x="9930728" y="3735646"/>
                <a:ext cx="661965" cy="556719"/>
                <a:chOff x="9268765" y="3735646"/>
                <a:chExt cx="661965" cy="556719"/>
              </a:xfrm>
            </p:grpSpPr>
            <p:grpSp>
              <p:nvGrpSpPr>
                <p:cNvPr id="137" name="Group 136">
                  <a:extLst>
                    <a:ext uri="{FF2B5EF4-FFF2-40B4-BE49-F238E27FC236}">
                      <a16:creationId xmlns:a16="http://schemas.microsoft.com/office/drawing/2014/main" id="{4F056F95-FD26-423D-9927-7E1E784FCAE6}"/>
                    </a:ext>
                  </a:extLst>
                </p:cNvPr>
                <p:cNvGrpSpPr>
                  <a:grpSpLocks noChangeAspect="1"/>
                </p:cNvGrpSpPr>
                <p:nvPr/>
              </p:nvGrpSpPr>
              <p:grpSpPr>
                <a:xfrm>
                  <a:off x="9268765" y="3735646"/>
                  <a:ext cx="330983" cy="556719"/>
                  <a:chOff x="6601522" y="2812316"/>
                  <a:chExt cx="1345907" cy="2263840"/>
                </a:xfrm>
              </p:grpSpPr>
              <p:sp>
                <p:nvSpPr>
                  <p:cNvPr id="144" name="TextBox 143">
                    <a:extLst>
                      <a:ext uri="{FF2B5EF4-FFF2-40B4-BE49-F238E27FC236}">
                        <a16:creationId xmlns:a16="http://schemas.microsoft.com/office/drawing/2014/main" id="{0BCBA253-84F5-4FAB-8B62-95EDE68B7EE1}"/>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5" name="TextBox 144">
                    <a:extLst>
                      <a:ext uri="{FF2B5EF4-FFF2-40B4-BE49-F238E27FC236}">
                        <a16:creationId xmlns:a16="http://schemas.microsoft.com/office/drawing/2014/main" id="{E01526D7-E3BE-4031-85B9-D4ECA44A5354}"/>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6" name="TextBox 145">
                    <a:extLst>
                      <a:ext uri="{FF2B5EF4-FFF2-40B4-BE49-F238E27FC236}">
                        <a16:creationId xmlns:a16="http://schemas.microsoft.com/office/drawing/2014/main" id="{6B8E473F-F388-4790-8A30-676CC4556AD6}"/>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47" name="TextBox 146">
                    <a:extLst>
                      <a:ext uri="{FF2B5EF4-FFF2-40B4-BE49-F238E27FC236}">
                        <a16:creationId xmlns:a16="http://schemas.microsoft.com/office/drawing/2014/main" id="{D96EFC8A-DD3A-47A4-8A6D-0835592579C0}"/>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8" name="TextBox 147">
                    <a:extLst>
                      <a:ext uri="{FF2B5EF4-FFF2-40B4-BE49-F238E27FC236}">
                        <a16:creationId xmlns:a16="http://schemas.microsoft.com/office/drawing/2014/main" id="{92AAF18F-2399-44F3-A4BF-DC0312DC1490}"/>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38" name="Group 137">
                  <a:extLst>
                    <a:ext uri="{FF2B5EF4-FFF2-40B4-BE49-F238E27FC236}">
                      <a16:creationId xmlns:a16="http://schemas.microsoft.com/office/drawing/2014/main" id="{BF0622DA-4003-46A7-813E-F9105D68BD4B}"/>
                    </a:ext>
                  </a:extLst>
                </p:cNvPr>
                <p:cNvGrpSpPr>
                  <a:grpSpLocks noChangeAspect="1"/>
                </p:cNvGrpSpPr>
                <p:nvPr/>
              </p:nvGrpSpPr>
              <p:grpSpPr>
                <a:xfrm>
                  <a:off x="9599747" y="3735646"/>
                  <a:ext cx="330983" cy="556719"/>
                  <a:chOff x="6601522" y="2812316"/>
                  <a:chExt cx="1345907" cy="2263840"/>
                </a:xfrm>
              </p:grpSpPr>
              <p:sp>
                <p:nvSpPr>
                  <p:cNvPr id="139" name="TextBox 138">
                    <a:extLst>
                      <a:ext uri="{FF2B5EF4-FFF2-40B4-BE49-F238E27FC236}">
                        <a16:creationId xmlns:a16="http://schemas.microsoft.com/office/drawing/2014/main" id="{D63E64D9-AFED-41DE-BAA7-B4A005DA9A55}"/>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0" name="TextBox 139">
                    <a:extLst>
                      <a:ext uri="{FF2B5EF4-FFF2-40B4-BE49-F238E27FC236}">
                        <a16:creationId xmlns:a16="http://schemas.microsoft.com/office/drawing/2014/main" id="{E9ADE886-0479-4CA3-8213-7EFF4F9CFC8A}"/>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1" name="TextBox 140">
                    <a:extLst>
                      <a:ext uri="{FF2B5EF4-FFF2-40B4-BE49-F238E27FC236}">
                        <a16:creationId xmlns:a16="http://schemas.microsoft.com/office/drawing/2014/main" id="{AA16E26C-FB78-431C-917A-633BDDFA7614}"/>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42" name="TextBox 141">
                    <a:extLst>
                      <a:ext uri="{FF2B5EF4-FFF2-40B4-BE49-F238E27FC236}">
                        <a16:creationId xmlns:a16="http://schemas.microsoft.com/office/drawing/2014/main" id="{75341278-D989-4742-A559-59B187B33447}"/>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3" name="TextBox 142">
                    <a:extLst>
                      <a:ext uri="{FF2B5EF4-FFF2-40B4-BE49-F238E27FC236}">
                        <a16:creationId xmlns:a16="http://schemas.microsoft.com/office/drawing/2014/main" id="{BD76B782-4266-4870-B50A-178422C26B93}"/>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11" name="Group 110">
                <a:extLst>
                  <a:ext uri="{FF2B5EF4-FFF2-40B4-BE49-F238E27FC236}">
                    <a16:creationId xmlns:a16="http://schemas.microsoft.com/office/drawing/2014/main" id="{DF2C644C-B49B-47C5-9D2F-2C2D13DDC1C3}"/>
                  </a:ext>
                </a:extLst>
              </p:cNvPr>
              <p:cNvGrpSpPr/>
              <p:nvPr/>
            </p:nvGrpSpPr>
            <p:grpSpPr>
              <a:xfrm>
                <a:off x="10592689" y="3735646"/>
                <a:ext cx="661965" cy="556719"/>
                <a:chOff x="9268765" y="3735646"/>
                <a:chExt cx="661965" cy="556719"/>
              </a:xfrm>
            </p:grpSpPr>
            <p:grpSp>
              <p:nvGrpSpPr>
                <p:cNvPr id="125" name="Group 124">
                  <a:extLst>
                    <a:ext uri="{FF2B5EF4-FFF2-40B4-BE49-F238E27FC236}">
                      <a16:creationId xmlns:a16="http://schemas.microsoft.com/office/drawing/2014/main" id="{017C2EEB-B7EB-49F9-B64D-865530A92A3F}"/>
                    </a:ext>
                  </a:extLst>
                </p:cNvPr>
                <p:cNvGrpSpPr>
                  <a:grpSpLocks noChangeAspect="1"/>
                </p:cNvGrpSpPr>
                <p:nvPr/>
              </p:nvGrpSpPr>
              <p:grpSpPr>
                <a:xfrm>
                  <a:off x="9268765" y="3735646"/>
                  <a:ext cx="330983" cy="556719"/>
                  <a:chOff x="6601522" y="2812316"/>
                  <a:chExt cx="1345907" cy="2263840"/>
                </a:xfrm>
              </p:grpSpPr>
              <p:sp>
                <p:nvSpPr>
                  <p:cNvPr id="132" name="TextBox 131">
                    <a:extLst>
                      <a:ext uri="{FF2B5EF4-FFF2-40B4-BE49-F238E27FC236}">
                        <a16:creationId xmlns:a16="http://schemas.microsoft.com/office/drawing/2014/main" id="{2DCA8435-E9BF-4416-93DE-E603053C5E17}"/>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3" name="TextBox 132">
                    <a:extLst>
                      <a:ext uri="{FF2B5EF4-FFF2-40B4-BE49-F238E27FC236}">
                        <a16:creationId xmlns:a16="http://schemas.microsoft.com/office/drawing/2014/main" id="{E4D8F071-8503-4B8C-8C11-1FE032E58F49}"/>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4" name="TextBox 133">
                    <a:extLst>
                      <a:ext uri="{FF2B5EF4-FFF2-40B4-BE49-F238E27FC236}">
                        <a16:creationId xmlns:a16="http://schemas.microsoft.com/office/drawing/2014/main" id="{F6F042C2-C175-48A7-84CD-6F47B9F13F37}"/>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35" name="TextBox 134">
                    <a:extLst>
                      <a:ext uri="{FF2B5EF4-FFF2-40B4-BE49-F238E27FC236}">
                        <a16:creationId xmlns:a16="http://schemas.microsoft.com/office/drawing/2014/main" id="{39965B8F-EF27-49A1-9AF5-572DD3D6A3A4}"/>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6" name="TextBox 135">
                    <a:extLst>
                      <a:ext uri="{FF2B5EF4-FFF2-40B4-BE49-F238E27FC236}">
                        <a16:creationId xmlns:a16="http://schemas.microsoft.com/office/drawing/2014/main" id="{89CEF6F9-9754-4FB0-B60B-D204F143679F}"/>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26" name="Group 125">
                  <a:extLst>
                    <a:ext uri="{FF2B5EF4-FFF2-40B4-BE49-F238E27FC236}">
                      <a16:creationId xmlns:a16="http://schemas.microsoft.com/office/drawing/2014/main" id="{4F61DD86-D61F-448B-AB8C-A237BC3461DE}"/>
                    </a:ext>
                  </a:extLst>
                </p:cNvPr>
                <p:cNvGrpSpPr>
                  <a:grpSpLocks noChangeAspect="1"/>
                </p:cNvGrpSpPr>
                <p:nvPr/>
              </p:nvGrpSpPr>
              <p:grpSpPr>
                <a:xfrm>
                  <a:off x="9599747" y="3735646"/>
                  <a:ext cx="330983" cy="556719"/>
                  <a:chOff x="6601522" y="2812316"/>
                  <a:chExt cx="1345907" cy="2263840"/>
                </a:xfrm>
              </p:grpSpPr>
              <p:sp>
                <p:nvSpPr>
                  <p:cNvPr id="127" name="TextBox 126">
                    <a:extLst>
                      <a:ext uri="{FF2B5EF4-FFF2-40B4-BE49-F238E27FC236}">
                        <a16:creationId xmlns:a16="http://schemas.microsoft.com/office/drawing/2014/main" id="{164895A8-952A-456A-8B17-9E49EC45B422}"/>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8" name="TextBox 127">
                    <a:extLst>
                      <a:ext uri="{FF2B5EF4-FFF2-40B4-BE49-F238E27FC236}">
                        <a16:creationId xmlns:a16="http://schemas.microsoft.com/office/drawing/2014/main" id="{313BA756-958E-4AA3-89D0-67FF12E0DB78}"/>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9" name="TextBox 128">
                    <a:extLst>
                      <a:ext uri="{FF2B5EF4-FFF2-40B4-BE49-F238E27FC236}">
                        <a16:creationId xmlns:a16="http://schemas.microsoft.com/office/drawing/2014/main" id="{49227ED2-87A6-47B6-A3B2-C835DD4CCD1D}"/>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30" name="TextBox 129">
                    <a:extLst>
                      <a:ext uri="{FF2B5EF4-FFF2-40B4-BE49-F238E27FC236}">
                        <a16:creationId xmlns:a16="http://schemas.microsoft.com/office/drawing/2014/main" id="{316711AE-00B8-4E8B-A41F-C2AECB1EDA0E}"/>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1" name="TextBox 130">
                    <a:extLst>
                      <a:ext uri="{FF2B5EF4-FFF2-40B4-BE49-F238E27FC236}">
                        <a16:creationId xmlns:a16="http://schemas.microsoft.com/office/drawing/2014/main" id="{587E3E93-CD41-4F47-A08E-99F89A9F0B4B}"/>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12" name="Group 111">
                <a:extLst>
                  <a:ext uri="{FF2B5EF4-FFF2-40B4-BE49-F238E27FC236}">
                    <a16:creationId xmlns:a16="http://schemas.microsoft.com/office/drawing/2014/main" id="{D9826CDF-2E6F-4D13-B1FA-7A82E4DD9AFA}"/>
                  </a:ext>
                </a:extLst>
              </p:cNvPr>
              <p:cNvGrpSpPr/>
              <p:nvPr/>
            </p:nvGrpSpPr>
            <p:grpSpPr>
              <a:xfrm>
                <a:off x="11254652" y="3735646"/>
                <a:ext cx="661965" cy="556719"/>
                <a:chOff x="9268765" y="3735646"/>
                <a:chExt cx="661965" cy="556719"/>
              </a:xfrm>
            </p:grpSpPr>
            <p:grpSp>
              <p:nvGrpSpPr>
                <p:cNvPr id="113" name="Group 112">
                  <a:extLst>
                    <a:ext uri="{FF2B5EF4-FFF2-40B4-BE49-F238E27FC236}">
                      <a16:creationId xmlns:a16="http://schemas.microsoft.com/office/drawing/2014/main" id="{9B8A302C-EA28-4224-8F0B-F5EDE434DFF1}"/>
                    </a:ext>
                  </a:extLst>
                </p:cNvPr>
                <p:cNvGrpSpPr>
                  <a:grpSpLocks noChangeAspect="1"/>
                </p:cNvGrpSpPr>
                <p:nvPr/>
              </p:nvGrpSpPr>
              <p:grpSpPr>
                <a:xfrm>
                  <a:off x="9268765" y="3735646"/>
                  <a:ext cx="330983" cy="556719"/>
                  <a:chOff x="6601522" y="2812316"/>
                  <a:chExt cx="1345907" cy="2263840"/>
                </a:xfrm>
              </p:grpSpPr>
              <p:sp>
                <p:nvSpPr>
                  <p:cNvPr id="120" name="TextBox 119">
                    <a:extLst>
                      <a:ext uri="{FF2B5EF4-FFF2-40B4-BE49-F238E27FC236}">
                        <a16:creationId xmlns:a16="http://schemas.microsoft.com/office/drawing/2014/main" id="{E7E027DE-F221-45C4-B521-EE4BCD04D55F}"/>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1" name="TextBox 120">
                    <a:extLst>
                      <a:ext uri="{FF2B5EF4-FFF2-40B4-BE49-F238E27FC236}">
                        <a16:creationId xmlns:a16="http://schemas.microsoft.com/office/drawing/2014/main" id="{FC88D67F-7CE5-4DBF-9813-1FF4912514D9}"/>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2" name="TextBox 121">
                    <a:extLst>
                      <a:ext uri="{FF2B5EF4-FFF2-40B4-BE49-F238E27FC236}">
                        <a16:creationId xmlns:a16="http://schemas.microsoft.com/office/drawing/2014/main" id="{4E1CE974-D416-4975-9F77-C26715609FCB}"/>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23" name="TextBox 122">
                    <a:extLst>
                      <a:ext uri="{FF2B5EF4-FFF2-40B4-BE49-F238E27FC236}">
                        <a16:creationId xmlns:a16="http://schemas.microsoft.com/office/drawing/2014/main" id="{A7E57B59-6B2B-4366-97C7-969CFB93B1CB}"/>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4" name="TextBox 123">
                    <a:extLst>
                      <a:ext uri="{FF2B5EF4-FFF2-40B4-BE49-F238E27FC236}">
                        <a16:creationId xmlns:a16="http://schemas.microsoft.com/office/drawing/2014/main" id="{737ABC5B-9AE4-4C77-947F-10A161FE10F4}"/>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14" name="Group 113">
                  <a:extLst>
                    <a:ext uri="{FF2B5EF4-FFF2-40B4-BE49-F238E27FC236}">
                      <a16:creationId xmlns:a16="http://schemas.microsoft.com/office/drawing/2014/main" id="{4604B012-66F0-4CDA-812E-E446DDAD9CB1}"/>
                    </a:ext>
                  </a:extLst>
                </p:cNvPr>
                <p:cNvGrpSpPr>
                  <a:grpSpLocks noChangeAspect="1"/>
                </p:cNvGrpSpPr>
                <p:nvPr/>
              </p:nvGrpSpPr>
              <p:grpSpPr>
                <a:xfrm>
                  <a:off x="9599747" y="3735646"/>
                  <a:ext cx="330983" cy="556719"/>
                  <a:chOff x="6601522" y="2812316"/>
                  <a:chExt cx="1345907" cy="2263840"/>
                </a:xfrm>
              </p:grpSpPr>
              <p:sp>
                <p:nvSpPr>
                  <p:cNvPr id="115" name="TextBox 114">
                    <a:extLst>
                      <a:ext uri="{FF2B5EF4-FFF2-40B4-BE49-F238E27FC236}">
                        <a16:creationId xmlns:a16="http://schemas.microsoft.com/office/drawing/2014/main" id="{262CF708-4EAB-4617-AB91-A56CD0BE88A8}"/>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6" name="TextBox 115">
                    <a:extLst>
                      <a:ext uri="{FF2B5EF4-FFF2-40B4-BE49-F238E27FC236}">
                        <a16:creationId xmlns:a16="http://schemas.microsoft.com/office/drawing/2014/main" id="{E0484CF7-274E-46ED-921A-DBCFDB241B10}"/>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7" name="TextBox 116">
                    <a:extLst>
                      <a:ext uri="{FF2B5EF4-FFF2-40B4-BE49-F238E27FC236}">
                        <a16:creationId xmlns:a16="http://schemas.microsoft.com/office/drawing/2014/main" id="{CF267100-83CB-4F39-A71F-8218E2A3B499}"/>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18" name="TextBox 117">
                    <a:extLst>
                      <a:ext uri="{FF2B5EF4-FFF2-40B4-BE49-F238E27FC236}">
                        <a16:creationId xmlns:a16="http://schemas.microsoft.com/office/drawing/2014/main" id="{6C99D3AF-CA8E-47BD-9A14-C6CD15D551C2}"/>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9" name="TextBox 118">
                    <a:extLst>
                      <a:ext uri="{FF2B5EF4-FFF2-40B4-BE49-F238E27FC236}">
                        <a16:creationId xmlns:a16="http://schemas.microsoft.com/office/drawing/2014/main" id="{F447C5C1-6A2F-469A-886A-45F81731ED93}"/>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sp>
          <p:nvSpPr>
            <p:cNvPr id="161" name="Rectangle 160">
              <a:extLst>
                <a:ext uri="{FF2B5EF4-FFF2-40B4-BE49-F238E27FC236}">
                  <a16:creationId xmlns:a16="http://schemas.microsoft.com/office/drawing/2014/main" id="{71BC244C-D5A3-4C47-BD03-F2DB851126F1}"/>
                </a:ext>
              </a:extLst>
            </p:cNvPr>
            <p:cNvSpPr/>
            <p:nvPr/>
          </p:nvSpPr>
          <p:spPr>
            <a:xfrm>
              <a:off x="8698434" y="5273839"/>
              <a:ext cx="735822" cy="1538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Rectangle 164">
            <a:extLst>
              <a:ext uri="{FF2B5EF4-FFF2-40B4-BE49-F238E27FC236}">
                <a16:creationId xmlns:a16="http://schemas.microsoft.com/office/drawing/2014/main" id="{1E2D4732-2989-4E37-9DB0-6B40C6261F7A}"/>
              </a:ext>
            </a:extLst>
          </p:cNvPr>
          <p:cNvSpPr/>
          <p:nvPr/>
        </p:nvSpPr>
        <p:spPr>
          <a:xfrm>
            <a:off x="9643802" y="5775640"/>
            <a:ext cx="737394"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19D1D348-8A26-48DB-88B3-A9AE883EC0FD}"/>
              </a:ext>
            </a:extLst>
          </p:cNvPr>
          <p:cNvSpPr/>
          <p:nvPr/>
        </p:nvSpPr>
        <p:spPr>
          <a:xfrm>
            <a:off x="10382768" y="5775640"/>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F0646FF5-EE6D-435B-9038-045A77F04990}"/>
              </a:ext>
            </a:extLst>
          </p:cNvPr>
          <p:cNvSpPr/>
          <p:nvPr/>
        </p:nvSpPr>
        <p:spPr>
          <a:xfrm>
            <a:off x="11115985" y="5775640"/>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223">
            <a:extLst>
              <a:ext uri="{FF2B5EF4-FFF2-40B4-BE49-F238E27FC236}">
                <a16:creationId xmlns:a16="http://schemas.microsoft.com/office/drawing/2014/main" id="{69C476CF-BD5E-4D99-B2D3-81A7158030DA}"/>
              </a:ext>
            </a:extLst>
          </p:cNvPr>
          <p:cNvGrpSpPr/>
          <p:nvPr/>
        </p:nvGrpSpPr>
        <p:grpSpPr>
          <a:xfrm>
            <a:off x="8897580" y="5931305"/>
            <a:ext cx="2954227" cy="154490"/>
            <a:chOff x="8696862" y="5429504"/>
            <a:chExt cx="2954227" cy="154490"/>
          </a:xfrm>
        </p:grpSpPr>
        <p:sp>
          <p:nvSpPr>
            <p:cNvPr id="220" name="Rectangle 219">
              <a:extLst>
                <a:ext uri="{FF2B5EF4-FFF2-40B4-BE49-F238E27FC236}">
                  <a16:creationId xmlns:a16="http://schemas.microsoft.com/office/drawing/2014/main" id="{C3C77038-77F8-4A1D-957A-588323E34E5E}"/>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66209806-FFEF-4568-ADC3-F1E5BBE23ACB}"/>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1328D95E-168A-4ADC-AFA5-193746ADF2F7}"/>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2733B96A-B4D9-48AD-ADD9-CBE522A96B4B}"/>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a16="http://schemas.microsoft.com/office/drawing/2014/main" id="{62AC2C66-BE78-4FEB-BFC0-D3EAE3C46EFF}"/>
              </a:ext>
            </a:extLst>
          </p:cNvPr>
          <p:cNvGrpSpPr/>
          <p:nvPr/>
        </p:nvGrpSpPr>
        <p:grpSpPr>
          <a:xfrm>
            <a:off x="8897580" y="6085193"/>
            <a:ext cx="2954227" cy="154490"/>
            <a:chOff x="8696862" y="5429504"/>
            <a:chExt cx="2954227" cy="154490"/>
          </a:xfrm>
        </p:grpSpPr>
        <p:sp>
          <p:nvSpPr>
            <p:cNvPr id="226" name="Rectangle 225">
              <a:extLst>
                <a:ext uri="{FF2B5EF4-FFF2-40B4-BE49-F238E27FC236}">
                  <a16:creationId xmlns:a16="http://schemas.microsoft.com/office/drawing/2014/main" id="{95373739-8662-4FB6-A99C-47DD8C040852}"/>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E7CADC50-7EF2-4FDC-9BEB-2BB26D06DD9B}"/>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33035788-52C7-4F8B-A7A8-DA9DD58EB7EC}"/>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DE5C0DBE-1F90-46A8-9AAD-AF73E830C2CC}"/>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a:extLst>
              <a:ext uri="{FF2B5EF4-FFF2-40B4-BE49-F238E27FC236}">
                <a16:creationId xmlns:a16="http://schemas.microsoft.com/office/drawing/2014/main" id="{16BA9F13-CC13-4227-8746-181AF22C95D8}"/>
              </a:ext>
            </a:extLst>
          </p:cNvPr>
          <p:cNvGrpSpPr/>
          <p:nvPr/>
        </p:nvGrpSpPr>
        <p:grpSpPr>
          <a:xfrm>
            <a:off x="8897580" y="6242016"/>
            <a:ext cx="2954227" cy="154490"/>
            <a:chOff x="8696862" y="5429504"/>
            <a:chExt cx="2954227" cy="154490"/>
          </a:xfrm>
        </p:grpSpPr>
        <p:sp>
          <p:nvSpPr>
            <p:cNvPr id="231" name="Rectangle 230">
              <a:extLst>
                <a:ext uri="{FF2B5EF4-FFF2-40B4-BE49-F238E27FC236}">
                  <a16:creationId xmlns:a16="http://schemas.microsoft.com/office/drawing/2014/main" id="{3D281CF1-E8BB-433A-9B5C-4DEFE0E67DE4}"/>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D58F7E65-8616-4437-AE67-592B1C05BEC5}"/>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336550CA-907D-4805-8F7D-31E091DBE754}"/>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34893335-B501-4093-8896-6D5FA3BA4483}"/>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 name="TextBox 234">
            <a:extLst>
              <a:ext uri="{FF2B5EF4-FFF2-40B4-BE49-F238E27FC236}">
                <a16:creationId xmlns:a16="http://schemas.microsoft.com/office/drawing/2014/main" id="{45BDF989-57A5-4035-B87B-1A404EA6E53C}"/>
              </a:ext>
            </a:extLst>
          </p:cNvPr>
          <p:cNvSpPr txBox="1"/>
          <p:nvPr/>
        </p:nvSpPr>
        <p:spPr>
          <a:xfrm>
            <a:off x="8376685" y="3031625"/>
            <a:ext cx="113691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a:t>
            </a:r>
          </a:p>
        </p:txBody>
      </p:sp>
      <p:sp>
        <p:nvSpPr>
          <p:cNvPr id="236" name="TextBox 235">
            <a:extLst>
              <a:ext uri="{FF2B5EF4-FFF2-40B4-BE49-F238E27FC236}">
                <a16:creationId xmlns:a16="http://schemas.microsoft.com/office/drawing/2014/main" id="{C23E1F5E-6E0C-4DCB-A39B-77D7DE441B82}"/>
              </a:ext>
            </a:extLst>
          </p:cNvPr>
          <p:cNvSpPr txBox="1"/>
          <p:nvPr/>
        </p:nvSpPr>
        <p:spPr>
          <a:xfrm>
            <a:off x="11347298" y="3888965"/>
            <a:ext cx="865280"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Block</a:t>
            </a:r>
          </a:p>
        </p:txBody>
      </p:sp>
      <p:sp>
        <p:nvSpPr>
          <p:cNvPr id="237" name="TextBox 236">
            <a:extLst>
              <a:ext uri="{FF2B5EF4-FFF2-40B4-BE49-F238E27FC236}">
                <a16:creationId xmlns:a16="http://schemas.microsoft.com/office/drawing/2014/main" id="{E6010942-1503-4B43-89E9-1974020528AF}"/>
              </a:ext>
            </a:extLst>
          </p:cNvPr>
          <p:cNvSpPr txBox="1"/>
          <p:nvPr/>
        </p:nvSpPr>
        <p:spPr>
          <a:xfrm>
            <a:off x="11024007" y="5468023"/>
            <a:ext cx="77786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Grid</a:t>
            </a:r>
          </a:p>
        </p:txBody>
      </p:sp>
      <p:cxnSp>
        <p:nvCxnSpPr>
          <p:cNvPr id="249" name="Straight Connector 248">
            <a:extLst>
              <a:ext uri="{FF2B5EF4-FFF2-40B4-BE49-F238E27FC236}">
                <a16:creationId xmlns:a16="http://schemas.microsoft.com/office/drawing/2014/main" id="{9212EB8A-F6E8-44E3-AE76-AB7623D24A3E}"/>
              </a:ext>
            </a:extLst>
          </p:cNvPr>
          <p:cNvCxnSpPr>
            <a:cxnSpLocks/>
          </p:cNvCxnSpPr>
          <p:nvPr/>
        </p:nvCxnSpPr>
        <p:spPr>
          <a:xfrm>
            <a:off x="9134763" y="3313373"/>
            <a:ext cx="663093" cy="925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9935993-72E5-49C5-B168-587C7290B16B}"/>
              </a:ext>
            </a:extLst>
          </p:cNvPr>
          <p:cNvCxnSpPr>
            <a:cxnSpLocks/>
          </p:cNvCxnSpPr>
          <p:nvPr/>
        </p:nvCxnSpPr>
        <p:spPr>
          <a:xfrm flipH="1">
            <a:off x="9632322" y="4800991"/>
            <a:ext cx="2485012" cy="969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93E8AC5-5155-4C5D-8781-8EFFA7958F0C}"/>
              </a:ext>
            </a:extLst>
          </p:cNvPr>
          <p:cNvSpPr/>
          <p:nvPr/>
        </p:nvSpPr>
        <p:spPr>
          <a:xfrm>
            <a:off x="11483897" y="4237447"/>
            <a:ext cx="633438" cy="55965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5BBB0AD7-72C9-4D0E-B58C-4A502DBC16B6}"/>
              </a:ext>
            </a:extLst>
          </p:cNvPr>
          <p:cNvSpPr/>
          <p:nvPr/>
        </p:nvSpPr>
        <p:spPr>
          <a:xfrm>
            <a:off x="9468177" y="4381401"/>
            <a:ext cx="2015719" cy="414399"/>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B4B8D9F-00DB-489D-A970-14FB4C99E93F}"/>
              </a:ext>
            </a:extLst>
          </p:cNvPr>
          <p:cNvSpPr/>
          <p:nvPr/>
        </p:nvSpPr>
        <p:spPr>
          <a:xfrm>
            <a:off x="9451018" y="4212515"/>
            <a:ext cx="994565" cy="163897"/>
          </a:xfrm>
          <a:prstGeom prst="roundRect">
            <a:avLst/>
          </a:prstGeom>
          <a:noFill/>
          <a:ln w="47625"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Rounded Corners 165">
            <a:extLst>
              <a:ext uri="{FF2B5EF4-FFF2-40B4-BE49-F238E27FC236}">
                <a16:creationId xmlns:a16="http://schemas.microsoft.com/office/drawing/2014/main" id="{1FC1C5F4-5E62-4A0A-9169-7098F725E11F}"/>
              </a:ext>
            </a:extLst>
          </p:cNvPr>
          <p:cNvSpPr/>
          <p:nvPr/>
        </p:nvSpPr>
        <p:spPr>
          <a:xfrm>
            <a:off x="10489331" y="4213869"/>
            <a:ext cx="994565" cy="163897"/>
          </a:xfrm>
          <a:prstGeom prst="roundRect">
            <a:avLst/>
          </a:prstGeom>
          <a:noFill/>
          <a:ln w="47625"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a:extLst>
              <a:ext uri="{FF2B5EF4-FFF2-40B4-BE49-F238E27FC236}">
                <a16:creationId xmlns:a16="http://schemas.microsoft.com/office/drawing/2014/main" id="{E121C5F5-5A3C-4A77-B911-7B74AF3C6A35}"/>
              </a:ext>
            </a:extLst>
          </p:cNvPr>
          <p:cNvSpPr txBox="1"/>
          <p:nvPr/>
        </p:nvSpPr>
        <p:spPr>
          <a:xfrm>
            <a:off x="10071366" y="2502912"/>
            <a:ext cx="1646502"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Structure of </a:t>
            </a:r>
            <a:r>
              <a:rPr lang="en-US" sz="2000" b="1" u="sng" dirty="0">
                <a:latin typeface="Segoe UI" panose="020B0502040204020203" pitchFamily="34" charset="0"/>
                <a:cs typeface="Segoe UI" panose="020B0502040204020203" pitchFamily="34" charset="0"/>
              </a:rPr>
              <a:t>a kernel</a:t>
            </a:r>
          </a:p>
        </p:txBody>
      </p:sp>
      <p:sp>
        <p:nvSpPr>
          <p:cNvPr id="169" name="TextBox 168">
            <a:extLst>
              <a:ext uri="{FF2B5EF4-FFF2-40B4-BE49-F238E27FC236}">
                <a16:creationId xmlns:a16="http://schemas.microsoft.com/office/drawing/2014/main" id="{2EBCF49B-EF7E-405A-B7ED-D994A4EB171D}"/>
              </a:ext>
            </a:extLst>
          </p:cNvPr>
          <p:cNvSpPr txBox="1"/>
          <p:nvPr/>
        </p:nvSpPr>
        <p:spPr>
          <a:xfrm>
            <a:off x="9612292" y="3907026"/>
            <a:ext cx="855165" cy="323165"/>
          </a:xfrm>
          <a:prstGeom prst="rect">
            <a:avLst/>
          </a:prstGeom>
          <a:noFill/>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Warp0</a:t>
            </a:r>
          </a:p>
        </p:txBody>
      </p:sp>
      <p:sp>
        <p:nvSpPr>
          <p:cNvPr id="170" name="TextBox 169">
            <a:extLst>
              <a:ext uri="{FF2B5EF4-FFF2-40B4-BE49-F238E27FC236}">
                <a16:creationId xmlns:a16="http://schemas.microsoft.com/office/drawing/2014/main" id="{1ED18FCB-43CB-4CD8-9FAC-654FC34292E2}"/>
              </a:ext>
            </a:extLst>
          </p:cNvPr>
          <p:cNvSpPr txBox="1"/>
          <p:nvPr/>
        </p:nvSpPr>
        <p:spPr>
          <a:xfrm>
            <a:off x="10463608" y="3906640"/>
            <a:ext cx="855165" cy="323165"/>
          </a:xfrm>
          <a:prstGeom prst="rect">
            <a:avLst/>
          </a:prstGeom>
          <a:noFill/>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Warp1</a:t>
            </a:r>
          </a:p>
        </p:txBody>
      </p:sp>
      <p:grpSp>
        <p:nvGrpSpPr>
          <p:cNvPr id="306" name="Group 305">
            <a:extLst>
              <a:ext uri="{FF2B5EF4-FFF2-40B4-BE49-F238E27FC236}">
                <a16:creationId xmlns:a16="http://schemas.microsoft.com/office/drawing/2014/main" id="{1B2402E9-8A04-4373-B5AA-B60676D9AB8F}"/>
              </a:ext>
            </a:extLst>
          </p:cNvPr>
          <p:cNvGrpSpPr/>
          <p:nvPr/>
        </p:nvGrpSpPr>
        <p:grpSpPr>
          <a:xfrm>
            <a:off x="742828" y="62244"/>
            <a:ext cx="5043227" cy="1929226"/>
            <a:chOff x="742828" y="62244"/>
            <a:chExt cx="5043227" cy="1929226"/>
          </a:xfrm>
        </p:grpSpPr>
        <p:sp>
          <p:nvSpPr>
            <p:cNvPr id="10" name="Rectangle: Rounded Corners 9">
              <a:extLst>
                <a:ext uri="{FF2B5EF4-FFF2-40B4-BE49-F238E27FC236}">
                  <a16:creationId xmlns:a16="http://schemas.microsoft.com/office/drawing/2014/main" id="{055D15E9-9E58-4548-BE02-1E9D0B7768F8}"/>
                </a:ext>
              </a:extLst>
            </p:cNvPr>
            <p:cNvSpPr/>
            <p:nvPr/>
          </p:nvSpPr>
          <p:spPr>
            <a:xfrm>
              <a:off x="2355171" y="785920"/>
              <a:ext cx="3430873" cy="1042883"/>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90381B2-3467-473B-9A13-5A890F319A93}"/>
                </a:ext>
              </a:extLst>
            </p:cNvPr>
            <p:cNvGrpSpPr/>
            <p:nvPr/>
          </p:nvGrpSpPr>
          <p:grpSpPr>
            <a:xfrm>
              <a:off x="2505909" y="1170061"/>
              <a:ext cx="3280146" cy="323550"/>
              <a:chOff x="1098592" y="1393082"/>
              <a:chExt cx="3280146" cy="323550"/>
            </a:xfrm>
          </p:grpSpPr>
          <p:grpSp>
            <p:nvGrpSpPr>
              <p:cNvPr id="6" name="Group 5">
                <a:extLst>
                  <a:ext uri="{FF2B5EF4-FFF2-40B4-BE49-F238E27FC236}">
                    <a16:creationId xmlns:a16="http://schemas.microsoft.com/office/drawing/2014/main" id="{02B19C0A-842F-4023-BE50-B97D41D1E350}"/>
                  </a:ext>
                </a:extLst>
              </p:cNvPr>
              <p:cNvGrpSpPr>
                <a:grpSpLocks noChangeAspect="1"/>
              </p:cNvGrpSpPr>
              <p:nvPr/>
            </p:nvGrpSpPr>
            <p:grpSpPr>
              <a:xfrm>
                <a:off x="1098592" y="1393082"/>
                <a:ext cx="2165776" cy="246147"/>
                <a:chOff x="11000876" y="4236643"/>
                <a:chExt cx="992943" cy="112851"/>
              </a:xfrm>
            </p:grpSpPr>
            <p:sp>
              <p:nvSpPr>
                <p:cNvPr id="171" name="TextBox 170">
                  <a:extLst>
                    <a:ext uri="{FF2B5EF4-FFF2-40B4-BE49-F238E27FC236}">
                      <a16:creationId xmlns:a16="http://schemas.microsoft.com/office/drawing/2014/main" id="{1AB7C4EF-C82A-4060-9916-C11E9156EB88}"/>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2" name="TextBox 171">
                  <a:extLst>
                    <a:ext uri="{FF2B5EF4-FFF2-40B4-BE49-F238E27FC236}">
                      <a16:creationId xmlns:a16="http://schemas.microsoft.com/office/drawing/2014/main" id="{D57747A2-7F8D-42E8-A889-741804E3146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3" name="TextBox 172">
                  <a:extLst>
                    <a:ext uri="{FF2B5EF4-FFF2-40B4-BE49-F238E27FC236}">
                      <a16:creationId xmlns:a16="http://schemas.microsoft.com/office/drawing/2014/main" id="{22E902E8-CBFD-4DEE-8126-761C9793821E}"/>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74" name="TextBox 173">
                <a:extLst>
                  <a:ext uri="{FF2B5EF4-FFF2-40B4-BE49-F238E27FC236}">
                    <a16:creationId xmlns:a16="http://schemas.microsoft.com/office/drawing/2014/main" id="{A4C0777F-B1C2-4E53-9AF1-D12B87BB85AA}"/>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Warp0</a:t>
                </a:r>
              </a:p>
            </p:txBody>
          </p:sp>
        </p:grpSp>
        <p:grpSp>
          <p:nvGrpSpPr>
            <p:cNvPr id="179" name="Group 178">
              <a:extLst>
                <a:ext uri="{FF2B5EF4-FFF2-40B4-BE49-F238E27FC236}">
                  <a16:creationId xmlns:a16="http://schemas.microsoft.com/office/drawing/2014/main" id="{CF7C33D0-BFAD-4BBB-A097-168F13C0366F}"/>
                </a:ext>
              </a:extLst>
            </p:cNvPr>
            <p:cNvGrpSpPr/>
            <p:nvPr/>
          </p:nvGrpSpPr>
          <p:grpSpPr>
            <a:xfrm>
              <a:off x="2505909" y="1416208"/>
              <a:ext cx="3280146" cy="323550"/>
              <a:chOff x="1098592" y="1393082"/>
              <a:chExt cx="3280146" cy="323550"/>
            </a:xfrm>
          </p:grpSpPr>
          <p:grpSp>
            <p:nvGrpSpPr>
              <p:cNvPr id="180" name="Group 179">
                <a:extLst>
                  <a:ext uri="{FF2B5EF4-FFF2-40B4-BE49-F238E27FC236}">
                    <a16:creationId xmlns:a16="http://schemas.microsoft.com/office/drawing/2014/main" id="{554CB59E-A06F-446C-B4C0-0FC7490C3EEC}"/>
                  </a:ext>
                </a:extLst>
              </p:cNvPr>
              <p:cNvGrpSpPr>
                <a:grpSpLocks noChangeAspect="1"/>
              </p:cNvGrpSpPr>
              <p:nvPr/>
            </p:nvGrpSpPr>
            <p:grpSpPr>
              <a:xfrm>
                <a:off x="1098592" y="1393082"/>
                <a:ext cx="2165776" cy="246147"/>
                <a:chOff x="11000876" y="4236643"/>
                <a:chExt cx="992943" cy="112851"/>
              </a:xfrm>
            </p:grpSpPr>
            <p:sp>
              <p:nvSpPr>
                <p:cNvPr id="182" name="TextBox 181">
                  <a:extLst>
                    <a:ext uri="{FF2B5EF4-FFF2-40B4-BE49-F238E27FC236}">
                      <a16:creationId xmlns:a16="http://schemas.microsoft.com/office/drawing/2014/main" id="{E1EC99DC-B0B9-4DEB-B372-FAB093AD2FF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3" name="TextBox 182">
                  <a:extLst>
                    <a:ext uri="{FF2B5EF4-FFF2-40B4-BE49-F238E27FC236}">
                      <a16:creationId xmlns:a16="http://schemas.microsoft.com/office/drawing/2014/main" id="{93B0DFB1-67BD-4BD9-85D3-282573309D3D}"/>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4" name="TextBox 183">
                  <a:extLst>
                    <a:ext uri="{FF2B5EF4-FFF2-40B4-BE49-F238E27FC236}">
                      <a16:creationId xmlns:a16="http://schemas.microsoft.com/office/drawing/2014/main" id="{81A30E90-DA0D-4071-B354-F52FC6CCEF3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1" name="TextBox 180">
                <a:extLst>
                  <a:ext uri="{FF2B5EF4-FFF2-40B4-BE49-F238E27FC236}">
                    <a16:creationId xmlns:a16="http://schemas.microsoft.com/office/drawing/2014/main" id="{F7CD900C-158A-435C-A100-45022739A162}"/>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Warp7</a:t>
                </a:r>
              </a:p>
            </p:txBody>
          </p:sp>
        </p:grpSp>
        <p:grpSp>
          <p:nvGrpSpPr>
            <p:cNvPr id="185" name="Group 184">
              <a:extLst>
                <a:ext uri="{FF2B5EF4-FFF2-40B4-BE49-F238E27FC236}">
                  <a16:creationId xmlns:a16="http://schemas.microsoft.com/office/drawing/2014/main" id="{0F9D2873-C405-4DAC-9CBD-F7208C8277FF}"/>
                </a:ext>
              </a:extLst>
            </p:cNvPr>
            <p:cNvGrpSpPr/>
            <p:nvPr/>
          </p:nvGrpSpPr>
          <p:grpSpPr>
            <a:xfrm>
              <a:off x="2505909" y="930883"/>
              <a:ext cx="3280146" cy="323550"/>
              <a:chOff x="1098592" y="1393082"/>
              <a:chExt cx="3280146" cy="323550"/>
            </a:xfrm>
          </p:grpSpPr>
          <p:grpSp>
            <p:nvGrpSpPr>
              <p:cNvPr id="186" name="Group 185">
                <a:extLst>
                  <a:ext uri="{FF2B5EF4-FFF2-40B4-BE49-F238E27FC236}">
                    <a16:creationId xmlns:a16="http://schemas.microsoft.com/office/drawing/2014/main" id="{20FAA35F-E9D9-4379-9EC4-007F309D46E2}"/>
                  </a:ext>
                </a:extLst>
              </p:cNvPr>
              <p:cNvGrpSpPr>
                <a:grpSpLocks noChangeAspect="1"/>
              </p:cNvGrpSpPr>
              <p:nvPr/>
            </p:nvGrpSpPr>
            <p:grpSpPr>
              <a:xfrm>
                <a:off x="1098592" y="1393082"/>
                <a:ext cx="2165776" cy="246147"/>
                <a:chOff x="11000876" y="4236643"/>
                <a:chExt cx="992943" cy="112851"/>
              </a:xfrm>
            </p:grpSpPr>
            <p:sp>
              <p:nvSpPr>
                <p:cNvPr id="188" name="TextBox 187">
                  <a:extLst>
                    <a:ext uri="{FF2B5EF4-FFF2-40B4-BE49-F238E27FC236}">
                      <a16:creationId xmlns:a16="http://schemas.microsoft.com/office/drawing/2014/main" id="{D5D0C9E0-D1DE-4D9B-8005-45F8BE67DB4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9" name="TextBox 188">
                  <a:extLst>
                    <a:ext uri="{FF2B5EF4-FFF2-40B4-BE49-F238E27FC236}">
                      <a16:creationId xmlns:a16="http://schemas.microsoft.com/office/drawing/2014/main" id="{0B2ADB13-95F1-4E6E-8068-5C82D9C8ED57}"/>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90" name="TextBox 189">
                  <a:extLst>
                    <a:ext uri="{FF2B5EF4-FFF2-40B4-BE49-F238E27FC236}">
                      <a16:creationId xmlns:a16="http://schemas.microsoft.com/office/drawing/2014/main" id="{6CFAA14F-BF40-48B0-9636-38BD034853F9}"/>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7" name="TextBox 186">
                <a:extLst>
                  <a:ext uri="{FF2B5EF4-FFF2-40B4-BE49-F238E27FC236}">
                    <a16:creationId xmlns:a16="http://schemas.microsoft.com/office/drawing/2014/main" id="{612BA6A7-9234-4467-BD2B-CA1C7ABC0616}"/>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Warp2</a:t>
                </a:r>
              </a:p>
            </p:txBody>
          </p:sp>
        </p:grpSp>
        <p:sp>
          <p:nvSpPr>
            <p:cNvPr id="192" name="TextBox 191">
              <a:extLst>
                <a:ext uri="{FF2B5EF4-FFF2-40B4-BE49-F238E27FC236}">
                  <a16:creationId xmlns:a16="http://schemas.microsoft.com/office/drawing/2014/main" id="{D5A2C124-B418-40A6-BCB7-1566C78D3123}"/>
                </a:ext>
              </a:extLst>
            </p:cNvPr>
            <p:cNvSpPr txBox="1"/>
            <p:nvPr/>
          </p:nvSpPr>
          <p:spPr>
            <a:xfrm>
              <a:off x="2947554" y="444189"/>
              <a:ext cx="2004406" cy="335156"/>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Warp queue</a:t>
              </a:r>
            </a:p>
          </p:txBody>
        </p:sp>
        <p:pic>
          <p:nvPicPr>
            <p:cNvPr id="13" name="Picture 12">
              <a:extLst>
                <a:ext uri="{FF2B5EF4-FFF2-40B4-BE49-F238E27FC236}">
                  <a16:creationId xmlns:a16="http://schemas.microsoft.com/office/drawing/2014/main" id="{9167AB6F-100C-4ABF-912D-D164BBBD5958}"/>
                </a:ext>
              </a:extLst>
            </p:cNvPr>
            <p:cNvPicPr>
              <a:picLocks noChangeAspect="1"/>
            </p:cNvPicPr>
            <p:nvPr/>
          </p:nvPicPr>
          <p:blipFill>
            <a:blip r:embed="rId3"/>
            <a:stretch>
              <a:fillRect/>
            </a:stretch>
          </p:blipFill>
          <p:spPr>
            <a:xfrm>
              <a:off x="1134548" y="517395"/>
              <a:ext cx="1474075" cy="1474075"/>
            </a:xfrm>
            <a:prstGeom prst="rect">
              <a:avLst/>
            </a:prstGeom>
          </p:spPr>
        </p:pic>
        <p:sp>
          <p:nvSpPr>
            <p:cNvPr id="194" name="TextBox 193">
              <a:extLst>
                <a:ext uri="{FF2B5EF4-FFF2-40B4-BE49-F238E27FC236}">
                  <a16:creationId xmlns:a16="http://schemas.microsoft.com/office/drawing/2014/main" id="{9FB97181-1FAD-49BE-883A-833254E5ECD4}"/>
                </a:ext>
              </a:extLst>
            </p:cNvPr>
            <p:cNvSpPr txBox="1"/>
            <p:nvPr/>
          </p:nvSpPr>
          <p:spPr>
            <a:xfrm>
              <a:off x="742828" y="62244"/>
              <a:ext cx="2237812" cy="565989"/>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SM scheduler logic </a:t>
              </a:r>
            </a:p>
          </p:txBody>
        </p:sp>
      </p:grpSp>
      <p:sp>
        <p:nvSpPr>
          <p:cNvPr id="197" name="Rectangle 196">
            <a:extLst>
              <a:ext uri="{FF2B5EF4-FFF2-40B4-BE49-F238E27FC236}">
                <a16:creationId xmlns:a16="http://schemas.microsoft.com/office/drawing/2014/main" id="{0745797C-46D6-4130-BD4E-C216FE1DEE38}"/>
              </a:ext>
            </a:extLst>
          </p:cNvPr>
          <p:cNvSpPr/>
          <p:nvPr/>
        </p:nvSpPr>
        <p:spPr>
          <a:xfrm>
            <a:off x="2355171" y="605833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Writeback</a:t>
            </a:r>
          </a:p>
        </p:txBody>
      </p:sp>
      <p:grpSp>
        <p:nvGrpSpPr>
          <p:cNvPr id="311" name="Group 310">
            <a:extLst>
              <a:ext uri="{FF2B5EF4-FFF2-40B4-BE49-F238E27FC236}">
                <a16:creationId xmlns:a16="http://schemas.microsoft.com/office/drawing/2014/main" id="{696651A4-269F-46EB-A601-7D9DCF0D9688}"/>
              </a:ext>
            </a:extLst>
          </p:cNvPr>
          <p:cNvGrpSpPr/>
          <p:nvPr/>
        </p:nvGrpSpPr>
        <p:grpSpPr>
          <a:xfrm>
            <a:off x="2355171" y="4335036"/>
            <a:ext cx="3430872" cy="805774"/>
            <a:chOff x="2355171" y="4335036"/>
            <a:chExt cx="3430872" cy="805774"/>
          </a:xfrm>
        </p:grpSpPr>
        <p:sp>
          <p:nvSpPr>
            <p:cNvPr id="196" name="Rectangle 195">
              <a:extLst>
                <a:ext uri="{FF2B5EF4-FFF2-40B4-BE49-F238E27FC236}">
                  <a16:creationId xmlns:a16="http://schemas.microsoft.com/office/drawing/2014/main" id="{31B99AC8-2B71-4969-AACD-F45709163317}"/>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D-Cache</a:t>
              </a:r>
            </a:p>
          </p:txBody>
        </p:sp>
        <p:cxnSp>
          <p:nvCxnSpPr>
            <p:cNvPr id="201" name="Straight Arrow Connector 200">
              <a:extLst>
                <a:ext uri="{FF2B5EF4-FFF2-40B4-BE49-F238E27FC236}">
                  <a16:creationId xmlns:a16="http://schemas.microsoft.com/office/drawing/2014/main" id="{DFC6D6AE-7FEA-4C96-9ED3-05F4E47730B4}"/>
                </a:ext>
              </a:extLst>
            </p:cNvPr>
            <p:cNvCxnSpPr>
              <a:cxnSpLocks/>
              <a:stCxn id="199" idx="3"/>
            </p:cNvCxnSpPr>
            <p:nvPr/>
          </p:nvCxnSpPr>
          <p:spPr>
            <a:xfrm>
              <a:off x="5328042" y="4335037"/>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60B32B91-286A-45B0-828D-C63218687727}"/>
                </a:ext>
              </a:extLst>
            </p:cNvPr>
            <p:cNvCxnSpPr>
              <a:cxnSpLocks/>
            </p:cNvCxnSpPr>
            <p:nvPr/>
          </p:nvCxnSpPr>
          <p:spPr>
            <a:xfrm>
              <a:off x="4092340"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2AD67886-64F5-4BED-87F6-08BC6704AEC0}"/>
                </a:ext>
              </a:extLst>
            </p:cNvPr>
            <p:cNvCxnSpPr>
              <a:cxnSpLocks/>
            </p:cNvCxnSpPr>
            <p:nvPr/>
          </p:nvCxnSpPr>
          <p:spPr>
            <a:xfrm>
              <a:off x="2816151"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534397C-8CB9-4E5E-A2A2-D434A4712FB0}"/>
              </a:ext>
            </a:extLst>
          </p:cNvPr>
          <p:cNvGrpSpPr/>
          <p:nvPr/>
        </p:nvGrpSpPr>
        <p:grpSpPr>
          <a:xfrm>
            <a:off x="2355170" y="3622682"/>
            <a:ext cx="3433852" cy="714023"/>
            <a:chOff x="2355170" y="3622682"/>
            <a:chExt cx="3433852" cy="714023"/>
          </a:xfrm>
        </p:grpSpPr>
        <p:sp>
          <p:nvSpPr>
            <p:cNvPr id="198" name="Arrow: Chevron 197">
              <a:extLst>
                <a:ext uri="{FF2B5EF4-FFF2-40B4-BE49-F238E27FC236}">
                  <a16:creationId xmlns:a16="http://schemas.microsoft.com/office/drawing/2014/main" id="{1EF9173C-67B4-4AAD-A6AC-9DC2B9F88F49}"/>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9" name="Arrow: Chevron 198">
              <a:extLst>
                <a:ext uri="{FF2B5EF4-FFF2-40B4-BE49-F238E27FC236}">
                  <a16:creationId xmlns:a16="http://schemas.microsoft.com/office/drawing/2014/main" id="{74A7DFA1-FC9C-4F14-A1AB-998DAC95E53C}"/>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0" name="Arrow: Chevron 199">
              <a:extLst>
                <a:ext uri="{FF2B5EF4-FFF2-40B4-BE49-F238E27FC236}">
                  <a16:creationId xmlns:a16="http://schemas.microsoft.com/office/drawing/2014/main" id="{1FACC0EC-82A7-4B57-BF4C-EDE49D5E5EED}"/>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43" name="Group 242">
              <a:extLst>
                <a:ext uri="{FF2B5EF4-FFF2-40B4-BE49-F238E27FC236}">
                  <a16:creationId xmlns:a16="http://schemas.microsoft.com/office/drawing/2014/main" id="{F982C769-2939-40DD-8747-F1BA8D83A8E6}"/>
                </a:ext>
              </a:extLst>
            </p:cNvPr>
            <p:cNvGrpSpPr/>
            <p:nvPr/>
          </p:nvGrpSpPr>
          <p:grpSpPr>
            <a:xfrm>
              <a:off x="2608529" y="3622682"/>
              <a:ext cx="412846" cy="366812"/>
              <a:chOff x="1872643" y="3845703"/>
              <a:chExt cx="412846" cy="366812"/>
            </a:xfrm>
          </p:grpSpPr>
          <p:cxnSp>
            <p:nvCxnSpPr>
              <p:cNvPr id="208" name="Straight Arrow Connector 207">
                <a:extLst>
                  <a:ext uri="{FF2B5EF4-FFF2-40B4-BE49-F238E27FC236}">
                    <a16:creationId xmlns:a16="http://schemas.microsoft.com/office/drawing/2014/main" id="{EFCC7ED1-0572-4A87-83E8-17F06AE1536C}"/>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9784F5FA-8222-4230-9DFF-994E2A0C7791}"/>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462CB0CE-E969-4EC0-A9EE-CE009804B5CE}"/>
                </a:ext>
              </a:extLst>
            </p:cNvPr>
            <p:cNvGrpSpPr/>
            <p:nvPr/>
          </p:nvGrpSpPr>
          <p:grpSpPr>
            <a:xfrm>
              <a:off x="3885917" y="3622682"/>
              <a:ext cx="412846" cy="366812"/>
              <a:chOff x="1872643" y="3845703"/>
              <a:chExt cx="412846" cy="366812"/>
            </a:xfrm>
          </p:grpSpPr>
          <p:cxnSp>
            <p:nvCxnSpPr>
              <p:cNvPr id="213" name="Straight Arrow Connector 212">
                <a:extLst>
                  <a:ext uri="{FF2B5EF4-FFF2-40B4-BE49-F238E27FC236}">
                    <a16:creationId xmlns:a16="http://schemas.microsoft.com/office/drawing/2014/main" id="{CC3BBF07-7A70-4A54-B94C-11127B7A12A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4DBC02C0-2FC8-4A06-A0D5-BA79F0B42E22}"/>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99BC032F-6DD0-4FE3-B68D-1A14CDEE436C}"/>
                </a:ext>
              </a:extLst>
            </p:cNvPr>
            <p:cNvGrpSpPr/>
            <p:nvPr/>
          </p:nvGrpSpPr>
          <p:grpSpPr>
            <a:xfrm>
              <a:off x="5121619" y="3622682"/>
              <a:ext cx="412846" cy="366812"/>
              <a:chOff x="1872643" y="3845703"/>
              <a:chExt cx="412846" cy="366812"/>
            </a:xfrm>
          </p:grpSpPr>
          <p:cxnSp>
            <p:nvCxnSpPr>
              <p:cNvPr id="216" name="Straight Arrow Connector 215">
                <a:extLst>
                  <a:ext uri="{FF2B5EF4-FFF2-40B4-BE49-F238E27FC236}">
                    <a16:creationId xmlns:a16="http://schemas.microsoft.com/office/drawing/2014/main" id="{8DEECCFE-B6F0-4BED-AA72-FBEE02FAB53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A94A941-6D1B-4E0D-9522-9B1E35BF4826}"/>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48" name="Straight Arrow Connector 247">
            <a:extLst>
              <a:ext uri="{FF2B5EF4-FFF2-40B4-BE49-F238E27FC236}">
                <a16:creationId xmlns:a16="http://schemas.microsoft.com/office/drawing/2014/main" id="{B9F10531-A2EC-4046-B815-F1FA66A58165}"/>
              </a:ext>
            </a:extLst>
          </p:cNvPr>
          <p:cNvCxnSpPr>
            <a:cxnSpLocks/>
          </p:cNvCxnSpPr>
          <p:nvPr/>
        </p:nvCxnSpPr>
        <p:spPr>
          <a:xfrm>
            <a:off x="4382838" y="5140810"/>
            <a:ext cx="0" cy="91752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7" name="Group 306">
            <a:extLst>
              <a:ext uri="{FF2B5EF4-FFF2-40B4-BE49-F238E27FC236}">
                <a16:creationId xmlns:a16="http://schemas.microsoft.com/office/drawing/2014/main" id="{952AD51B-929A-45A5-AB74-F2E6B030B7C5}"/>
              </a:ext>
            </a:extLst>
          </p:cNvPr>
          <p:cNvGrpSpPr/>
          <p:nvPr/>
        </p:nvGrpSpPr>
        <p:grpSpPr>
          <a:xfrm>
            <a:off x="2355171" y="1828803"/>
            <a:ext cx="3430872" cy="1005471"/>
            <a:chOff x="2355171" y="1828803"/>
            <a:chExt cx="3430872" cy="1005471"/>
          </a:xfrm>
        </p:grpSpPr>
        <p:sp>
          <p:nvSpPr>
            <p:cNvPr id="28" name="Rectangle 27">
              <a:extLst>
                <a:ext uri="{FF2B5EF4-FFF2-40B4-BE49-F238E27FC236}">
                  <a16:creationId xmlns:a16="http://schemas.microsoft.com/office/drawing/2014/main" id="{BC8DD61B-DFCB-4D5F-80D8-21630E9E3042}"/>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Fetch</a:t>
              </a:r>
            </a:p>
          </p:txBody>
        </p:sp>
        <p:cxnSp>
          <p:nvCxnSpPr>
            <p:cNvPr id="252" name="Straight Arrow Connector 251">
              <a:extLst>
                <a:ext uri="{FF2B5EF4-FFF2-40B4-BE49-F238E27FC236}">
                  <a16:creationId xmlns:a16="http://schemas.microsoft.com/office/drawing/2014/main" id="{5B794B5F-EE89-4F00-BC1A-6247E4121B91}"/>
                </a:ext>
              </a:extLst>
            </p:cNvPr>
            <p:cNvCxnSpPr>
              <a:cxnSpLocks/>
              <a:stCxn id="10" idx="2"/>
              <a:endCxn id="28" idx="0"/>
            </p:cNvCxnSpPr>
            <p:nvPr/>
          </p:nvCxnSpPr>
          <p:spPr>
            <a:xfrm flipH="1">
              <a:off x="4070607" y="1828803"/>
              <a:ext cx="1" cy="4510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77DC3A98-AF18-4CBB-B9A0-9C1788DDDA2B}"/>
              </a:ext>
            </a:extLst>
          </p:cNvPr>
          <p:cNvGrpSpPr/>
          <p:nvPr/>
        </p:nvGrpSpPr>
        <p:grpSpPr>
          <a:xfrm>
            <a:off x="1185576" y="2834274"/>
            <a:ext cx="4600467" cy="788408"/>
            <a:chOff x="1185576" y="2834274"/>
            <a:chExt cx="4600467" cy="788408"/>
          </a:xfrm>
        </p:grpSpPr>
        <p:sp>
          <p:nvSpPr>
            <p:cNvPr id="195" name="Rectangle 194">
              <a:extLst>
                <a:ext uri="{FF2B5EF4-FFF2-40B4-BE49-F238E27FC236}">
                  <a16:creationId xmlns:a16="http://schemas.microsoft.com/office/drawing/2014/main" id="{957DBD7F-302B-4AF5-85ED-3404354BFC3E}"/>
                </a:ext>
              </a:extLst>
            </p:cNvPr>
            <p:cNvSpPr/>
            <p:nvPr/>
          </p:nvSpPr>
          <p:spPr>
            <a:xfrm>
              <a:off x="2355171" y="3068299"/>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Decode</a:t>
              </a:r>
            </a:p>
          </p:txBody>
        </p:sp>
        <p:cxnSp>
          <p:nvCxnSpPr>
            <p:cNvPr id="244" name="Straight Arrow Connector 243">
              <a:extLst>
                <a:ext uri="{FF2B5EF4-FFF2-40B4-BE49-F238E27FC236}">
                  <a16:creationId xmlns:a16="http://schemas.microsoft.com/office/drawing/2014/main" id="{1365372E-D914-43DD-B0CC-4670CB155C13}"/>
                </a:ext>
              </a:extLst>
            </p:cNvPr>
            <p:cNvCxnSpPr>
              <a:cxnSpLocks/>
              <a:stCxn id="28" idx="2"/>
              <a:endCxn id="195" idx="0"/>
            </p:cNvCxnSpPr>
            <p:nvPr/>
          </p:nvCxnSpPr>
          <p:spPr>
            <a:xfrm>
              <a:off x="4070607" y="2834274"/>
              <a:ext cx="0" cy="234025"/>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13F048FB-93F0-4201-ACC4-94EDAF15FD9F}"/>
                </a:ext>
              </a:extLst>
            </p:cNvPr>
            <p:cNvGrpSpPr/>
            <p:nvPr/>
          </p:nvGrpSpPr>
          <p:grpSpPr>
            <a:xfrm>
              <a:off x="1185576" y="2834274"/>
              <a:ext cx="1712919" cy="708202"/>
              <a:chOff x="1185576" y="2834274"/>
              <a:chExt cx="1712919" cy="708202"/>
            </a:xfrm>
          </p:grpSpPr>
          <p:grpSp>
            <p:nvGrpSpPr>
              <p:cNvPr id="286" name="Group 285">
                <a:extLst>
                  <a:ext uri="{FF2B5EF4-FFF2-40B4-BE49-F238E27FC236}">
                    <a16:creationId xmlns:a16="http://schemas.microsoft.com/office/drawing/2014/main" id="{958821C8-D333-4C50-B358-D2CF912EDAB2}"/>
                  </a:ext>
                </a:extLst>
              </p:cNvPr>
              <p:cNvGrpSpPr/>
              <p:nvPr/>
            </p:nvGrpSpPr>
            <p:grpSpPr>
              <a:xfrm>
                <a:off x="1588542" y="3143672"/>
                <a:ext cx="1309953" cy="398804"/>
                <a:chOff x="135327" y="3248603"/>
                <a:chExt cx="1309953" cy="398804"/>
              </a:xfrm>
            </p:grpSpPr>
            <p:grpSp>
              <p:nvGrpSpPr>
                <p:cNvPr id="275" name="Group 274">
                  <a:extLst>
                    <a:ext uri="{FF2B5EF4-FFF2-40B4-BE49-F238E27FC236}">
                      <a16:creationId xmlns:a16="http://schemas.microsoft.com/office/drawing/2014/main" id="{17620897-C1D4-436E-B543-552D3B7FC9DD}"/>
                    </a:ext>
                  </a:extLst>
                </p:cNvPr>
                <p:cNvGrpSpPr/>
                <p:nvPr/>
              </p:nvGrpSpPr>
              <p:grpSpPr>
                <a:xfrm>
                  <a:off x="135327" y="3248603"/>
                  <a:ext cx="1308979" cy="175578"/>
                  <a:chOff x="135327" y="3248603"/>
                  <a:chExt cx="1308979" cy="175578"/>
                </a:xfrm>
              </p:grpSpPr>
              <p:grpSp>
                <p:nvGrpSpPr>
                  <p:cNvPr id="268" name="Group 267">
                    <a:extLst>
                      <a:ext uri="{FF2B5EF4-FFF2-40B4-BE49-F238E27FC236}">
                        <a16:creationId xmlns:a16="http://schemas.microsoft.com/office/drawing/2014/main" id="{89BD365A-AD0F-4439-9EF3-677E1E2381B3}"/>
                      </a:ext>
                    </a:extLst>
                  </p:cNvPr>
                  <p:cNvGrpSpPr/>
                  <p:nvPr/>
                </p:nvGrpSpPr>
                <p:grpSpPr>
                  <a:xfrm>
                    <a:off x="1041461" y="3248604"/>
                    <a:ext cx="402845" cy="175577"/>
                    <a:chOff x="1041461" y="3248604"/>
                    <a:chExt cx="402845" cy="175577"/>
                  </a:xfrm>
                </p:grpSpPr>
                <p:sp>
                  <p:nvSpPr>
                    <p:cNvPr id="259" name="Rectangle 258">
                      <a:extLst>
                        <a:ext uri="{FF2B5EF4-FFF2-40B4-BE49-F238E27FC236}">
                          <a16:creationId xmlns:a16="http://schemas.microsoft.com/office/drawing/2014/main" id="{72CB5B4A-835F-4518-B9C0-7CE50149B0F5}"/>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BA697C5F-6A07-4490-9F80-FD2EAB873707}"/>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330083E4-0BBB-4197-90BC-F18A03751374}"/>
                      </a:ext>
                    </a:extLst>
                  </p:cNvPr>
                  <p:cNvGrpSpPr/>
                  <p:nvPr/>
                </p:nvGrpSpPr>
                <p:grpSpPr>
                  <a:xfrm>
                    <a:off x="586924" y="3248604"/>
                    <a:ext cx="402845" cy="175577"/>
                    <a:chOff x="1041461" y="3248604"/>
                    <a:chExt cx="402845" cy="175577"/>
                  </a:xfrm>
                </p:grpSpPr>
                <p:sp>
                  <p:nvSpPr>
                    <p:cNvPr id="270" name="Rectangle 269">
                      <a:extLst>
                        <a:ext uri="{FF2B5EF4-FFF2-40B4-BE49-F238E27FC236}">
                          <a16:creationId xmlns:a16="http://schemas.microsoft.com/office/drawing/2014/main" id="{C42FD3AC-B256-4900-AA4C-B28EEA81DA7B}"/>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1A4493CC-8076-48F9-B92D-D9F371BCDD5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a:extLst>
                      <a:ext uri="{FF2B5EF4-FFF2-40B4-BE49-F238E27FC236}">
                        <a16:creationId xmlns:a16="http://schemas.microsoft.com/office/drawing/2014/main" id="{1EBAE059-4E3E-4E53-8591-587103855BD1}"/>
                      </a:ext>
                    </a:extLst>
                  </p:cNvPr>
                  <p:cNvGrpSpPr/>
                  <p:nvPr/>
                </p:nvGrpSpPr>
                <p:grpSpPr>
                  <a:xfrm>
                    <a:off x="135327" y="3248603"/>
                    <a:ext cx="402845" cy="175577"/>
                    <a:chOff x="1041461" y="3248604"/>
                    <a:chExt cx="402845" cy="175577"/>
                  </a:xfrm>
                </p:grpSpPr>
                <p:sp>
                  <p:nvSpPr>
                    <p:cNvPr id="273" name="Rectangle 272">
                      <a:extLst>
                        <a:ext uri="{FF2B5EF4-FFF2-40B4-BE49-F238E27FC236}">
                          <a16:creationId xmlns:a16="http://schemas.microsoft.com/office/drawing/2014/main" id="{1ED8C4FE-8712-4F40-BEE8-77B9C6E52A2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32A0DC27-7E43-4C48-AAA3-EF260A254BA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275">
                  <a:extLst>
                    <a:ext uri="{FF2B5EF4-FFF2-40B4-BE49-F238E27FC236}">
                      <a16:creationId xmlns:a16="http://schemas.microsoft.com/office/drawing/2014/main" id="{2F033EC8-5303-4350-9DD0-85650C89C4C4}"/>
                    </a:ext>
                  </a:extLst>
                </p:cNvPr>
                <p:cNvGrpSpPr/>
                <p:nvPr/>
              </p:nvGrpSpPr>
              <p:grpSpPr>
                <a:xfrm>
                  <a:off x="136301" y="3471829"/>
                  <a:ext cx="1308979" cy="175578"/>
                  <a:chOff x="135327" y="3248603"/>
                  <a:chExt cx="1308979" cy="175578"/>
                </a:xfrm>
              </p:grpSpPr>
              <p:grpSp>
                <p:nvGrpSpPr>
                  <p:cNvPr id="277" name="Group 276">
                    <a:extLst>
                      <a:ext uri="{FF2B5EF4-FFF2-40B4-BE49-F238E27FC236}">
                        <a16:creationId xmlns:a16="http://schemas.microsoft.com/office/drawing/2014/main" id="{D427F4C6-D81E-4E39-9396-C6CFAA13CF6E}"/>
                      </a:ext>
                    </a:extLst>
                  </p:cNvPr>
                  <p:cNvGrpSpPr/>
                  <p:nvPr/>
                </p:nvGrpSpPr>
                <p:grpSpPr>
                  <a:xfrm>
                    <a:off x="1041461" y="3248604"/>
                    <a:ext cx="402845" cy="175577"/>
                    <a:chOff x="1041461" y="3248604"/>
                    <a:chExt cx="402845" cy="175577"/>
                  </a:xfrm>
                </p:grpSpPr>
                <p:sp>
                  <p:nvSpPr>
                    <p:cNvPr id="284" name="Rectangle 283">
                      <a:extLst>
                        <a:ext uri="{FF2B5EF4-FFF2-40B4-BE49-F238E27FC236}">
                          <a16:creationId xmlns:a16="http://schemas.microsoft.com/office/drawing/2014/main" id="{2752A54E-1A88-4BD1-B86C-8A88F82268D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3690D270-0616-4519-9859-54D903F890E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560A240D-CF40-4ABD-9C5F-7FD1EC1E8AFB}"/>
                      </a:ext>
                    </a:extLst>
                  </p:cNvPr>
                  <p:cNvGrpSpPr/>
                  <p:nvPr/>
                </p:nvGrpSpPr>
                <p:grpSpPr>
                  <a:xfrm>
                    <a:off x="586924" y="3248604"/>
                    <a:ext cx="402845" cy="175577"/>
                    <a:chOff x="1041461" y="3248604"/>
                    <a:chExt cx="402845" cy="175577"/>
                  </a:xfrm>
                </p:grpSpPr>
                <p:sp>
                  <p:nvSpPr>
                    <p:cNvPr id="282" name="Rectangle 281">
                      <a:extLst>
                        <a:ext uri="{FF2B5EF4-FFF2-40B4-BE49-F238E27FC236}">
                          <a16:creationId xmlns:a16="http://schemas.microsoft.com/office/drawing/2014/main" id="{614E2A0A-9C52-4C71-B48D-964AADE3101E}"/>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56DCD14E-761A-4293-9282-1DE86830262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a:extLst>
                      <a:ext uri="{FF2B5EF4-FFF2-40B4-BE49-F238E27FC236}">
                        <a16:creationId xmlns:a16="http://schemas.microsoft.com/office/drawing/2014/main" id="{F0C3A19F-B92E-477C-882F-383B7CC7536E}"/>
                      </a:ext>
                    </a:extLst>
                  </p:cNvPr>
                  <p:cNvGrpSpPr/>
                  <p:nvPr/>
                </p:nvGrpSpPr>
                <p:grpSpPr>
                  <a:xfrm>
                    <a:off x="135327" y="3248603"/>
                    <a:ext cx="402845" cy="175577"/>
                    <a:chOff x="1041461" y="3248604"/>
                    <a:chExt cx="402845" cy="175577"/>
                  </a:xfrm>
                </p:grpSpPr>
                <p:sp>
                  <p:nvSpPr>
                    <p:cNvPr id="280" name="Rectangle 279">
                      <a:extLst>
                        <a:ext uri="{FF2B5EF4-FFF2-40B4-BE49-F238E27FC236}">
                          <a16:creationId xmlns:a16="http://schemas.microsoft.com/office/drawing/2014/main" id="{00436AE8-F7CC-476B-A5CC-3AC122C0EFF0}"/>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E4F0FFA8-7C7B-4450-B674-A5FAB281FDE2}"/>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TextBox 286">
                <a:extLst>
                  <a:ext uri="{FF2B5EF4-FFF2-40B4-BE49-F238E27FC236}">
                    <a16:creationId xmlns:a16="http://schemas.microsoft.com/office/drawing/2014/main" id="{A978C0A7-4C7B-4781-AD44-6B22583E1FAE}"/>
                  </a:ext>
                </a:extLst>
              </p:cNvPr>
              <p:cNvSpPr txBox="1"/>
              <p:nvPr/>
            </p:nvSpPr>
            <p:spPr>
              <a:xfrm>
                <a:off x="1185576" y="2834274"/>
                <a:ext cx="1228394" cy="335156"/>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Registers</a:t>
                </a:r>
              </a:p>
            </p:txBody>
          </p:sp>
        </p:grpSp>
      </p:grpSp>
      <p:sp>
        <p:nvSpPr>
          <p:cNvPr id="238" name="TextBox 237">
            <a:extLst>
              <a:ext uri="{FF2B5EF4-FFF2-40B4-BE49-F238E27FC236}">
                <a16:creationId xmlns:a16="http://schemas.microsoft.com/office/drawing/2014/main" id="{1B9FCC24-3749-4815-95C7-8475C721EA3E}"/>
              </a:ext>
            </a:extLst>
          </p:cNvPr>
          <p:cNvSpPr txBox="1"/>
          <p:nvPr/>
        </p:nvSpPr>
        <p:spPr>
          <a:xfrm>
            <a:off x="4282576" y="5184961"/>
            <a:ext cx="1732523" cy="810478"/>
          </a:xfrm>
          <a:prstGeom prst="rect">
            <a:avLst/>
          </a:prstGeom>
          <a:noFill/>
        </p:spPr>
        <p:txBody>
          <a:bodyPr wrap="square" rtlCol="0">
            <a:spAutoFit/>
          </a:bodyPr>
          <a:lstStyle/>
          <a:p>
            <a:pPr algn="ctr">
              <a:lnSpc>
                <a:spcPts val="1400"/>
              </a:lnSpc>
            </a:pPr>
            <a:r>
              <a:rPr lang="en-US" sz="1300" b="1" dirty="0">
                <a:latin typeface="Segoe UI" panose="020B0502040204020203" pitchFamily="34" charset="0"/>
                <a:cs typeface="Segoe UI" panose="020B0502040204020203" pitchFamily="34" charset="0"/>
              </a:rPr>
              <a:t>All threads in warp hit in D-cache: all proceed to Writeback</a:t>
            </a:r>
          </a:p>
        </p:txBody>
      </p:sp>
      <p:grpSp>
        <p:nvGrpSpPr>
          <p:cNvPr id="312" name="Group 311">
            <a:extLst>
              <a:ext uri="{FF2B5EF4-FFF2-40B4-BE49-F238E27FC236}">
                <a16:creationId xmlns:a16="http://schemas.microsoft.com/office/drawing/2014/main" id="{39307E9E-8036-42C5-B004-2795E74C90D8}"/>
              </a:ext>
            </a:extLst>
          </p:cNvPr>
          <p:cNvGrpSpPr/>
          <p:nvPr/>
        </p:nvGrpSpPr>
        <p:grpSpPr>
          <a:xfrm>
            <a:off x="211724" y="4632157"/>
            <a:ext cx="3876496" cy="2020796"/>
            <a:chOff x="211724" y="4632157"/>
            <a:chExt cx="3876496" cy="2020796"/>
          </a:xfrm>
        </p:grpSpPr>
        <p:sp>
          <p:nvSpPr>
            <p:cNvPr id="257" name="TextBox 256">
              <a:extLst>
                <a:ext uri="{FF2B5EF4-FFF2-40B4-BE49-F238E27FC236}">
                  <a16:creationId xmlns:a16="http://schemas.microsoft.com/office/drawing/2014/main" id="{D4D379D0-AC72-4A0A-8BEA-A4FE42C5D817}"/>
                </a:ext>
              </a:extLst>
            </p:cNvPr>
            <p:cNvSpPr txBox="1"/>
            <p:nvPr/>
          </p:nvSpPr>
          <p:spPr>
            <a:xfrm>
              <a:off x="670865" y="6194173"/>
              <a:ext cx="1137071"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All data arrives</a:t>
              </a:r>
            </a:p>
          </p:txBody>
        </p:sp>
        <p:cxnSp>
          <p:nvCxnSpPr>
            <p:cNvPr id="300" name="Straight Arrow Connector 299">
              <a:extLst>
                <a:ext uri="{FF2B5EF4-FFF2-40B4-BE49-F238E27FC236}">
                  <a16:creationId xmlns:a16="http://schemas.microsoft.com/office/drawing/2014/main" id="{D949A480-5A23-4399-B0FE-4D90F7CAB3B9}"/>
                </a:ext>
              </a:extLst>
            </p:cNvPr>
            <p:cNvCxnSpPr>
              <a:cxnSpLocks/>
            </p:cNvCxnSpPr>
            <p:nvPr/>
          </p:nvCxnSpPr>
          <p:spPr>
            <a:xfrm flipV="1">
              <a:off x="1686434" y="6133762"/>
              <a:ext cx="0" cy="263978"/>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603B8B9-086A-4234-B54C-B02870E818EB}"/>
                </a:ext>
              </a:extLst>
            </p:cNvPr>
            <p:cNvCxnSpPr>
              <a:cxnSpLocks/>
            </p:cNvCxnSpPr>
            <p:nvPr/>
          </p:nvCxnSpPr>
          <p:spPr>
            <a:xfrm>
              <a:off x="1686434" y="6380596"/>
              <a:ext cx="500231"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288" name="Group 287">
              <a:extLst>
                <a:ext uri="{FF2B5EF4-FFF2-40B4-BE49-F238E27FC236}">
                  <a16:creationId xmlns:a16="http://schemas.microsoft.com/office/drawing/2014/main" id="{1219CC4D-0B22-41C5-9FE0-8742DE3B0048}"/>
                </a:ext>
              </a:extLst>
            </p:cNvPr>
            <p:cNvGrpSpPr/>
            <p:nvPr/>
          </p:nvGrpSpPr>
          <p:grpSpPr>
            <a:xfrm flipH="1">
              <a:off x="232851" y="5396731"/>
              <a:ext cx="3280146" cy="323550"/>
              <a:chOff x="1098592" y="1393082"/>
              <a:chExt cx="3280146" cy="323550"/>
            </a:xfrm>
          </p:grpSpPr>
          <p:grpSp>
            <p:nvGrpSpPr>
              <p:cNvPr id="289" name="Group 288">
                <a:extLst>
                  <a:ext uri="{FF2B5EF4-FFF2-40B4-BE49-F238E27FC236}">
                    <a16:creationId xmlns:a16="http://schemas.microsoft.com/office/drawing/2014/main" id="{C55683D7-0427-4660-9927-92D62912EFA5}"/>
                  </a:ext>
                </a:extLst>
              </p:cNvPr>
              <p:cNvGrpSpPr>
                <a:grpSpLocks noChangeAspect="1"/>
              </p:cNvGrpSpPr>
              <p:nvPr/>
            </p:nvGrpSpPr>
            <p:grpSpPr>
              <a:xfrm>
                <a:off x="1098592" y="1393082"/>
                <a:ext cx="2165776" cy="246147"/>
                <a:chOff x="11000876" y="4236643"/>
                <a:chExt cx="992943" cy="112851"/>
              </a:xfrm>
            </p:grpSpPr>
            <p:sp>
              <p:nvSpPr>
                <p:cNvPr id="291" name="TextBox 290">
                  <a:extLst>
                    <a:ext uri="{FF2B5EF4-FFF2-40B4-BE49-F238E27FC236}">
                      <a16:creationId xmlns:a16="http://schemas.microsoft.com/office/drawing/2014/main" id="{F7C46C81-28F9-4914-AF28-2C235AD72424}"/>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2" name="TextBox 291">
                  <a:extLst>
                    <a:ext uri="{FF2B5EF4-FFF2-40B4-BE49-F238E27FC236}">
                      <a16:creationId xmlns:a16="http://schemas.microsoft.com/office/drawing/2014/main" id="{2A0B1FF1-C873-4E06-9B25-D2AEA5D5FD7C}"/>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3" name="TextBox 292">
                  <a:extLst>
                    <a:ext uri="{FF2B5EF4-FFF2-40B4-BE49-F238E27FC236}">
                      <a16:creationId xmlns:a16="http://schemas.microsoft.com/office/drawing/2014/main" id="{4902432B-3B23-4BF1-9C5E-9041E6749B9A}"/>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0" name="TextBox 289">
                <a:extLst>
                  <a:ext uri="{FF2B5EF4-FFF2-40B4-BE49-F238E27FC236}">
                    <a16:creationId xmlns:a16="http://schemas.microsoft.com/office/drawing/2014/main" id="{0C2155FD-B1F6-49E3-80B7-1DEC0B184A83}"/>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Warp1</a:t>
                </a:r>
              </a:p>
            </p:txBody>
          </p:sp>
        </p:grpSp>
        <p:grpSp>
          <p:nvGrpSpPr>
            <p:cNvPr id="294" name="Group 293">
              <a:extLst>
                <a:ext uri="{FF2B5EF4-FFF2-40B4-BE49-F238E27FC236}">
                  <a16:creationId xmlns:a16="http://schemas.microsoft.com/office/drawing/2014/main" id="{7236506C-1851-41C4-AF8B-521F5E47C4EF}"/>
                </a:ext>
              </a:extLst>
            </p:cNvPr>
            <p:cNvGrpSpPr/>
            <p:nvPr/>
          </p:nvGrpSpPr>
          <p:grpSpPr>
            <a:xfrm flipH="1">
              <a:off x="370575" y="5582096"/>
              <a:ext cx="3280146" cy="323550"/>
              <a:chOff x="1098592" y="1393082"/>
              <a:chExt cx="3280146" cy="323550"/>
            </a:xfrm>
          </p:grpSpPr>
          <p:grpSp>
            <p:nvGrpSpPr>
              <p:cNvPr id="295" name="Group 294">
                <a:extLst>
                  <a:ext uri="{FF2B5EF4-FFF2-40B4-BE49-F238E27FC236}">
                    <a16:creationId xmlns:a16="http://schemas.microsoft.com/office/drawing/2014/main" id="{1B9D7383-CCF5-4ECF-B72D-F790998AB907}"/>
                  </a:ext>
                </a:extLst>
              </p:cNvPr>
              <p:cNvGrpSpPr>
                <a:grpSpLocks noChangeAspect="1"/>
              </p:cNvGrpSpPr>
              <p:nvPr/>
            </p:nvGrpSpPr>
            <p:grpSpPr>
              <a:xfrm>
                <a:off x="1098592" y="1393082"/>
                <a:ext cx="2165776" cy="246147"/>
                <a:chOff x="11000876" y="4236643"/>
                <a:chExt cx="992943" cy="112851"/>
              </a:xfrm>
            </p:grpSpPr>
            <p:sp>
              <p:nvSpPr>
                <p:cNvPr id="297" name="TextBox 296">
                  <a:extLst>
                    <a:ext uri="{FF2B5EF4-FFF2-40B4-BE49-F238E27FC236}">
                      <a16:creationId xmlns:a16="http://schemas.microsoft.com/office/drawing/2014/main" id="{1FFAAA8B-6237-4E0C-A373-D8229F4A1125}"/>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8" name="TextBox 297">
                  <a:extLst>
                    <a:ext uri="{FF2B5EF4-FFF2-40B4-BE49-F238E27FC236}">
                      <a16:creationId xmlns:a16="http://schemas.microsoft.com/office/drawing/2014/main" id="{2A2AFC7E-345C-4A55-8B8B-A96EEB04929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9" name="TextBox 298">
                  <a:extLst>
                    <a:ext uri="{FF2B5EF4-FFF2-40B4-BE49-F238E27FC236}">
                      <a16:creationId xmlns:a16="http://schemas.microsoft.com/office/drawing/2014/main" id="{3F69462B-D788-480A-A9B1-C870B5C5417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6" name="TextBox 295">
                <a:extLst>
                  <a:ext uri="{FF2B5EF4-FFF2-40B4-BE49-F238E27FC236}">
                    <a16:creationId xmlns:a16="http://schemas.microsoft.com/office/drawing/2014/main" id="{A0DEE8A8-C45F-4967-89C9-51410DFC5199}"/>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Warp3</a:t>
                </a:r>
              </a:p>
            </p:txBody>
          </p:sp>
        </p:grpSp>
        <p:sp>
          <p:nvSpPr>
            <p:cNvPr id="240" name="TextBox 239">
              <a:extLst>
                <a:ext uri="{FF2B5EF4-FFF2-40B4-BE49-F238E27FC236}">
                  <a16:creationId xmlns:a16="http://schemas.microsoft.com/office/drawing/2014/main" id="{B709A8D0-AB89-45DE-8CED-7CD8EB6EE16D}"/>
                </a:ext>
              </a:extLst>
            </p:cNvPr>
            <p:cNvSpPr txBox="1"/>
            <p:nvPr/>
          </p:nvSpPr>
          <p:spPr>
            <a:xfrm>
              <a:off x="211724" y="4632157"/>
              <a:ext cx="2026544" cy="784830"/>
            </a:xfrm>
            <a:prstGeom prst="rect">
              <a:avLst/>
            </a:prstGeom>
            <a:noFill/>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At least one thread misses: </a:t>
              </a:r>
              <a:r>
                <a:rPr lang="en-US" sz="1600" b="1" i="1" dirty="0">
                  <a:latin typeface="Segoe UI" panose="020B0502040204020203" pitchFamily="34" charset="0"/>
                  <a:cs typeface="Segoe UI" panose="020B0502040204020203" pitchFamily="34" charset="0"/>
                </a:rPr>
                <a:t>entire warp</a:t>
              </a:r>
              <a:r>
                <a:rPr lang="en-US" sz="1600" b="1" dirty="0">
                  <a:latin typeface="Segoe UI" panose="020B0502040204020203" pitchFamily="34" charset="0"/>
                  <a:cs typeface="Segoe UI" panose="020B0502040204020203" pitchFamily="34" charset="0"/>
                </a:rPr>
                <a:t> is suspended!</a:t>
              </a:r>
            </a:p>
          </p:txBody>
        </p:sp>
        <p:grpSp>
          <p:nvGrpSpPr>
            <p:cNvPr id="251" name="Group 250">
              <a:extLst>
                <a:ext uri="{FF2B5EF4-FFF2-40B4-BE49-F238E27FC236}">
                  <a16:creationId xmlns:a16="http://schemas.microsoft.com/office/drawing/2014/main" id="{8CC80606-A2F1-4981-9A77-01D17CD05B27}"/>
                </a:ext>
              </a:extLst>
            </p:cNvPr>
            <p:cNvGrpSpPr/>
            <p:nvPr/>
          </p:nvGrpSpPr>
          <p:grpSpPr>
            <a:xfrm>
              <a:off x="1922407" y="5131907"/>
              <a:ext cx="2165813" cy="262307"/>
              <a:chOff x="1922407" y="5131907"/>
              <a:chExt cx="2165813" cy="262307"/>
            </a:xfrm>
          </p:grpSpPr>
          <p:cxnSp>
            <p:nvCxnSpPr>
              <p:cNvPr id="245" name="Straight Arrow Connector 244">
                <a:extLst>
                  <a:ext uri="{FF2B5EF4-FFF2-40B4-BE49-F238E27FC236}">
                    <a16:creationId xmlns:a16="http://schemas.microsoft.com/office/drawing/2014/main" id="{41782B16-B049-47E5-A65F-50CF0D69921E}"/>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42DC4E3E-62AF-4D2C-9791-DCF058A22E53}"/>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7AA46A05-0F2A-45AA-B7B2-1955FD228531}"/>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256" name="Picture 255">
              <a:extLst>
                <a:ext uri="{FF2B5EF4-FFF2-40B4-BE49-F238E27FC236}">
                  <a16:creationId xmlns:a16="http://schemas.microsoft.com/office/drawing/2014/main" id="{0573AC5A-F04E-4BE4-AD3A-5DCC9BA24C8B}"/>
                </a:ext>
              </a:extLst>
            </p:cNvPr>
            <p:cNvPicPr>
              <a:picLocks noChangeAspect="1"/>
            </p:cNvPicPr>
            <p:nvPr/>
          </p:nvPicPr>
          <p:blipFill>
            <a:blip r:embed="rId4"/>
            <a:stretch>
              <a:fillRect/>
            </a:stretch>
          </p:blipFill>
          <p:spPr>
            <a:xfrm>
              <a:off x="1227432" y="5366007"/>
              <a:ext cx="904796" cy="904796"/>
            </a:xfrm>
            <a:prstGeom prst="rect">
              <a:avLst/>
            </a:prstGeom>
          </p:spPr>
        </p:pic>
        <p:cxnSp>
          <p:nvCxnSpPr>
            <p:cNvPr id="260" name="Straight Arrow Connector 259">
              <a:extLst>
                <a:ext uri="{FF2B5EF4-FFF2-40B4-BE49-F238E27FC236}">
                  <a16:creationId xmlns:a16="http://schemas.microsoft.com/office/drawing/2014/main" id="{C6C267A6-A609-49A4-9508-E68E4BF5C9F8}"/>
                </a:ext>
              </a:extLst>
            </p:cNvPr>
            <p:cNvCxnSpPr>
              <a:cxnSpLocks/>
            </p:cNvCxnSpPr>
            <p:nvPr/>
          </p:nvCxnSpPr>
          <p:spPr>
            <a:xfrm>
              <a:off x="3690803" y="5881505"/>
              <a:ext cx="0" cy="15997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7F5F29CA-285A-4A9D-B297-BAFF1D20AD72}"/>
                </a:ext>
              </a:extLst>
            </p:cNvPr>
            <p:cNvCxnSpPr>
              <a:cxnSpLocks/>
            </p:cNvCxnSpPr>
            <p:nvPr/>
          </p:nvCxnSpPr>
          <p:spPr>
            <a:xfrm flipH="1">
              <a:off x="2174857" y="5892987"/>
              <a:ext cx="1532784"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C38C9088-AA63-4C7D-9551-30FFFAC1CF88}"/>
                </a:ext>
              </a:extLst>
            </p:cNvPr>
            <p:cNvCxnSpPr>
              <a:cxnSpLocks/>
            </p:cNvCxnSpPr>
            <p:nvPr/>
          </p:nvCxnSpPr>
          <p:spPr>
            <a:xfrm flipH="1">
              <a:off x="2180552" y="5881505"/>
              <a:ext cx="564" cy="514399"/>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301" name="Straight Arrow Connector 300">
            <a:extLst>
              <a:ext uri="{FF2B5EF4-FFF2-40B4-BE49-F238E27FC236}">
                <a16:creationId xmlns:a16="http://schemas.microsoft.com/office/drawing/2014/main" id="{54140F90-4CB2-4D45-A0F5-76F9DF651581}"/>
              </a:ext>
            </a:extLst>
          </p:cNvPr>
          <p:cNvCxnSpPr>
            <a:cxnSpLocks/>
          </p:cNvCxnSpPr>
          <p:nvPr/>
        </p:nvCxnSpPr>
        <p:spPr>
          <a:xfrm flipV="1">
            <a:off x="123217" y="3341744"/>
            <a:ext cx="1421684" cy="1305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7CEA9D42-CE99-41AD-9D97-C15D464872F8}"/>
              </a:ext>
            </a:extLst>
          </p:cNvPr>
          <p:cNvCxnSpPr>
            <a:cxnSpLocks/>
          </p:cNvCxnSpPr>
          <p:nvPr/>
        </p:nvCxnSpPr>
        <p:spPr>
          <a:xfrm>
            <a:off x="134368" y="3355747"/>
            <a:ext cx="20268" cy="3391513"/>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1E2C3417-EFA0-4C28-82CA-B01E0DD4C585}"/>
              </a:ext>
            </a:extLst>
          </p:cNvPr>
          <p:cNvCxnSpPr>
            <a:cxnSpLocks/>
          </p:cNvCxnSpPr>
          <p:nvPr/>
        </p:nvCxnSpPr>
        <p:spPr>
          <a:xfrm flipH="1">
            <a:off x="155653" y="6721718"/>
            <a:ext cx="3932567"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82B5CAB7-B1CA-4D55-A24C-3B5264ACF269}"/>
              </a:ext>
            </a:extLst>
          </p:cNvPr>
          <p:cNvCxnSpPr>
            <a:cxnSpLocks/>
            <a:stCxn id="197" idx="2"/>
          </p:cNvCxnSpPr>
          <p:nvPr/>
        </p:nvCxnSpPr>
        <p:spPr>
          <a:xfrm>
            <a:off x="4070607" y="6612714"/>
            <a:ext cx="0" cy="109004"/>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D85D728-C7A1-4D7C-90D5-5C58AA1FD606}"/>
              </a:ext>
            </a:extLst>
          </p:cNvPr>
          <p:cNvCxnSpPr>
            <a:cxnSpLocks/>
          </p:cNvCxnSpPr>
          <p:nvPr/>
        </p:nvCxnSpPr>
        <p:spPr>
          <a:xfrm>
            <a:off x="6096000" y="0"/>
            <a:ext cx="0" cy="685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1690715-1D33-4530-936D-289C4163F3DA}"/>
              </a:ext>
            </a:extLst>
          </p:cNvPr>
          <p:cNvSpPr txBox="1"/>
          <p:nvPr/>
        </p:nvSpPr>
        <p:spPr>
          <a:xfrm>
            <a:off x="6015099" y="78519"/>
            <a:ext cx="641195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Inside a streaming multiprocessor</a:t>
            </a:r>
          </a:p>
        </p:txBody>
      </p:sp>
      <p:sp>
        <p:nvSpPr>
          <p:cNvPr id="305" name="Arrow: Down 304">
            <a:extLst>
              <a:ext uri="{FF2B5EF4-FFF2-40B4-BE49-F238E27FC236}">
                <a16:creationId xmlns:a16="http://schemas.microsoft.com/office/drawing/2014/main" id="{6F3C7E24-6D8B-46EE-A7A2-0D1FD1683BAB}"/>
              </a:ext>
            </a:extLst>
          </p:cNvPr>
          <p:cNvSpPr/>
          <p:nvPr/>
        </p:nvSpPr>
        <p:spPr>
          <a:xfrm rot="5400000">
            <a:off x="5780835" y="60533"/>
            <a:ext cx="581983" cy="571567"/>
          </a:xfrm>
          <a:prstGeom prst="downArrow">
            <a:avLst>
              <a:gd name="adj1" fmla="val 50000"/>
              <a:gd name="adj2" fmla="val 4024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extBox 260">
            <a:extLst>
              <a:ext uri="{FF2B5EF4-FFF2-40B4-BE49-F238E27FC236}">
                <a16:creationId xmlns:a16="http://schemas.microsoft.com/office/drawing/2014/main" id="{AF0B1F31-8997-413C-BCB0-54CE93805E1C}"/>
              </a:ext>
            </a:extLst>
          </p:cNvPr>
          <p:cNvSpPr txBox="1"/>
          <p:nvPr/>
        </p:nvSpPr>
        <p:spPr>
          <a:xfrm>
            <a:off x="54688" y="1887686"/>
            <a:ext cx="1421684" cy="1460272"/>
          </a:xfrm>
          <a:prstGeom prst="rect">
            <a:avLst/>
          </a:prstGeom>
          <a:noFill/>
        </p:spPr>
        <p:txBody>
          <a:bodyPr wrap="square" rtlCol="0">
            <a:spAutoFit/>
          </a:bodyPr>
          <a:lstStyle/>
          <a:p>
            <a:pPr>
              <a:lnSpc>
                <a:spcPts val="1800"/>
              </a:lnSpc>
            </a:pPr>
            <a:r>
              <a:rPr lang="en-US" sz="1400" b="1" dirty="0">
                <a:latin typeface="Segoe UI" panose="020B0502040204020203" pitchFamily="34" charset="0"/>
                <a:cs typeface="Segoe UI" panose="020B0502040204020203" pitchFamily="34" charset="0"/>
              </a:rPr>
              <a:t>Each thread has its own register set (e.g., up to 255 on an Nvidia GPU)</a:t>
            </a:r>
          </a:p>
        </p:txBody>
      </p:sp>
      <p:grpSp>
        <p:nvGrpSpPr>
          <p:cNvPr id="9" name="Group 8">
            <a:extLst>
              <a:ext uri="{FF2B5EF4-FFF2-40B4-BE49-F238E27FC236}">
                <a16:creationId xmlns:a16="http://schemas.microsoft.com/office/drawing/2014/main" id="{780C286F-7E71-4227-9CC3-8346EC5CC08F}"/>
              </a:ext>
            </a:extLst>
          </p:cNvPr>
          <p:cNvGrpSpPr/>
          <p:nvPr/>
        </p:nvGrpSpPr>
        <p:grpSpPr>
          <a:xfrm>
            <a:off x="28965" y="3585807"/>
            <a:ext cx="3566982" cy="3270923"/>
            <a:chOff x="28965" y="3563505"/>
            <a:chExt cx="3566982" cy="3270923"/>
          </a:xfrm>
        </p:grpSpPr>
        <p:pic>
          <p:nvPicPr>
            <p:cNvPr id="3" name="Picture 2">
              <a:extLst>
                <a:ext uri="{FF2B5EF4-FFF2-40B4-BE49-F238E27FC236}">
                  <a16:creationId xmlns:a16="http://schemas.microsoft.com/office/drawing/2014/main" id="{F511B43C-ADF7-43B1-B461-300378CB85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77" y="3563505"/>
              <a:ext cx="3228249" cy="3228249"/>
            </a:xfrm>
            <a:prstGeom prst="rect">
              <a:avLst/>
            </a:prstGeom>
          </p:spPr>
        </p:pic>
        <p:sp>
          <p:nvSpPr>
            <p:cNvPr id="8" name="TextBox 7">
              <a:extLst>
                <a:ext uri="{FF2B5EF4-FFF2-40B4-BE49-F238E27FC236}">
                  <a16:creationId xmlns:a16="http://schemas.microsoft.com/office/drawing/2014/main" id="{06A02073-7684-478F-BF47-8FB215916929}"/>
                </a:ext>
              </a:extLst>
            </p:cNvPr>
            <p:cNvSpPr txBox="1"/>
            <p:nvPr/>
          </p:nvSpPr>
          <p:spPr>
            <a:xfrm>
              <a:off x="28965" y="6203486"/>
              <a:ext cx="3566982" cy="630942"/>
            </a:xfrm>
            <a:prstGeom prst="rect">
              <a:avLst/>
            </a:prstGeom>
            <a:noFill/>
          </p:spPr>
          <p:txBody>
            <a:bodyPr wrap="square" rtlCol="0">
              <a:spAutoFit/>
            </a:bodyPr>
            <a:lstStyle/>
            <a:p>
              <a:pPr algn="ctr"/>
              <a:r>
                <a:rPr lang="en-US" sz="1750" b="1" dirty="0">
                  <a:solidFill>
                    <a:schemeClr val="bg1"/>
                  </a:solidFill>
                  <a:latin typeface="Segoe UI" panose="020B0502040204020203" pitchFamily="34" charset="0"/>
                  <a:cs typeface="Segoe UI" panose="020B0502040204020203" pitchFamily="34" charset="0"/>
                </a:rPr>
                <a:t>One GPU: MANY THOUSANDS of registers!</a:t>
              </a:r>
            </a:p>
          </p:txBody>
        </p:sp>
      </p:grpSp>
    </p:spTree>
    <p:extLst>
      <p:ext uri="{BB962C8B-B14F-4D97-AF65-F5344CB8AC3E}">
        <p14:creationId xmlns:p14="http://schemas.microsoft.com/office/powerpoint/2010/main" val="262508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grpId="0" nodeType="withEffect">
                                  <p:stCondLst>
                                    <p:cond delay="0"/>
                                  </p:stCondLst>
                                  <p:childTnLst>
                                    <p:animRot by="120000">
                                      <p:cBhvr>
                                        <p:cTn id="6" dur="100" fill="hold">
                                          <p:stCondLst>
                                            <p:cond delay="0"/>
                                          </p:stCondLst>
                                        </p:cTn>
                                        <p:tgtEl>
                                          <p:spTgt spid="166"/>
                                        </p:tgtEl>
                                        <p:attrNameLst>
                                          <p:attrName>r</p:attrName>
                                        </p:attrNameLst>
                                      </p:cBhvr>
                                    </p:animRot>
                                    <p:animRot by="-240000">
                                      <p:cBhvr>
                                        <p:cTn id="7" dur="200" fill="hold">
                                          <p:stCondLst>
                                            <p:cond delay="200"/>
                                          </p:stCondLst>
                                        </p:cTn>
                                        <p:tgtEl>
                                          <p:spTgt spid="166"/>
                                        </p:tgtEl>
                                        <p:attrNameLst>
                                          <p:attrName>r</p:attrName>
                                        </p:attrNameLst>
                                      </p:cBhvr>
                                    </p:animRot>
                                    <p:animRot by="240000">
                                      <p:cBhvr>
                                        <p:cTn id="8" dur="200" fill="hold">
                                          <p:stCondLst>
                                            <p:cond delay="400"/>
                                          </p:stCondLst>
                                        </p:cTn>
                                        <p:tgtEl>
                                          <p:spTgt spid="166"/>
                                        </p:tgtEl>
                                        <p:attrNameLst>
                                          <p:attrName>r</p:attrName>
                                        </p:attrNameLst>
                                      </p:cBhvr>
                                    </p:animRot>
                                    <p:animRot by="-240000">
                                      <p:cBhvr>
                                        <p:cTn id="9" dur="200" fill="hold">
                                          <p:stCondLst>
                                            <p:cond delay="600"/>
                                          </p:stCondLst>
                                        </p:cTn>
                                        <p:tgtEl>
                                          <p:spTgt spid="166"/>
                                        </p:tgtEl>
                                        <p:attrNameLst>
                                          <p:attrName>r</p:attrName>
                                        </p:attrNameLst>
                                      </p:cBhvr>
                                    </p:animRot>
                                    <p:animRot by="120000">
                                      <p:cBhvr>
                                        <p:cTn id="10" dur="200" fill="hold">
                                          <p:stCondLst>
                                            <p:cond delay="800"/>
                                          </p:stCondLst>
                                        </p:cTn>
                                        <p:tgtEl>
                                          <p:spTgt spid="166"/>
                                        </p:tgtEl>
                                        <p:attrNameLst>
                                          <p:attrName>r</p:attrName>
                                        </p:attrNameLst>
                                      </p:cBhvr>
                                    </p:animRot>
                                  </p:childTnLst>
                                </p:cTn>
                              </p:par>
                              <p:par>
                                <p:cTn id="11" presetID="32" presetClass="emph" presetSubtype="0" repeatCount="2000" fill="hold" grpId="0"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par>
                                <p:cTn id="17" presetID="32" presetClass="emph" presetSubtype="0" repeatCount="2000" fill="hold" grpId="0" nodeType="withEffect">
                                  <p:stCondLst>
                                    <p:cond delay="0"/>
                                  </p:stCondLst>
                                  <p:childTnLst>
                                    <p:animRot by="120000">
                                      <p:cBhvr>
                                        <p:cTn id="18" dur="100" fill="hold">
                                          <p:stCondLst>
                                            <p:cond delay="0"/>
                                          </p:stCondLst>
                                        </p:cTn>
                                        <p:tgtEl>
                                          <p:spTgt spid="169"/>
                                        </p:tgtEl>
                                        <p:attrNameLst>
                                          <p:attrName>r</p:attrName>
                                        </p:attrNameLst>
                                      </p:cBhvr>
                                    </p:animRot>
                                    <p:animRot by="-240000">
                                      <p:cBhvr>
                                        <p:cTn id="19" dur="200" fill="hold">
                                          <p:stCondLst>
                                            <p:cond delay="200"/>
                                          </p:stCondLst>
                                        </p:cTn>
                                        <p:tgtEl>
                                          <p:spTgt spid="169"/>
                                        </p:tgtEl>
                                        <p:attrNameLst>
                                          <p:attrName>r</p:attrName>
                                        </p:attrNameLst>
                                      </p:cBhvr>
                                    </p:animRot>
                                    <p:animRot by="240000">
                                      <p:cBhvr>
                                        <p:cTn id="20" dur="200" fill="hold">
                                          <p:stCondLst>
                                            <p:cond delay="400"/>
                                          </p:stCondLst>
                                        </p:cTn>
                                        <p:tgtEl>
                                          <p:spTgt spid="169"/>
                                        </p:tgtEl>
                                        <p:attrNameLst>
                                          <p:attrName>r</p:attrName>
                                        </p:attrNameLst>
                                      </p:cBhvr>
                                    </p:animRot>
                                    <p:animRot by="-240000">
                                      <p:cBhvr>
                                        <p:cTn id="21" dur="200" fill="hold">
                                          <p:stCondLst>
                                            <p:cond delay="600"/>
                                          </p:stCondLst>
                                        </p:cTn>
                                        <p:tgtEl>
                                          <p:spTgt spid="169"/>
                                        </p:tgtEl>
                                        <p:attrNameLst>
                                          <p:attrName>r</p:attrName>
                                        </p:attrNameLst>
                                      </p:cBhvr>
                                    </p:animRot>
                                    <p:animRot by="120000">
                                      <p:cBhvr>
                                        <p:cTn id="22" dur="200" fill="hold">
                                          <p:stCondLst>
                                            <p:cond delay="800"/>
                                          </p:stCondLst>
                                        </p:cTn>
                                        <p:tgtEl>
                                          <p:spTgt spid="169"/>
                                        </p:tgtEl>
                                        <p:attrNameLst>
                                          <p:attrName>r</p:attrName>
                                        </p:attrNameLst>
                                      </p:cBhvr>
                                    </p:animRot>
                                  </p:childTnLst>
                                </p:cTn>
                              </p:par>
                              <p:par>
                                <p:cTn id="23" presetID="32" presetClass="emph" presetSubtype="0" repeatCount="2000" fill="hold" grpId="0" nodeType="withEffect">
                                  <p:stCondLst>
                                    <p:cond delay="0"/>
                                  </p:stCondLst>
                                  <p:childTnLst>
                                    <p:animRot by="120000">
                                      <p:cBhvr>
                                        <p:cTn id="24" dur="100" fill="hold">
                                          <p:stCondLst>
                                            <p:cond delay="0"/>
                                          </p:stCondLst>
                                        </p:cTn>
                                        <p:tgtEl>
                                          <p:spTgt spid="170"/>
                                        </p:tgtEl>
                                        <p:attrNameLst>
                                          <p:attrName>r</p:attrName>
                                        </p:attrNameLst>
                                      </p:cBhvr>
                                    </p:animRot>
                                    <p:animRot by="-240000">
                                      <p:cBhvr>
                                        <p:cTn id="25" dur="200" fill="hold">
                                          <p:stCondLst>
                                            <p:cond delay="200"/>
                                          </p:stCondLst>
                                        </p:cTn>
                                        <p:tgtEl>
                                          <p:spTgt spid="170"/>
                                        </p:tgtEl>
                                        <p:attrNameLst>
                                          <p:attrName>r</p:attrName>
                                        </p:attrNameLst>
                                      </p:cBhvr>
                                    </p:animRot>
                                    <p:animRot by="240000">
                                      <p:cBhvr>
                                        <p:cTn id="26" dur="200" fill="hold">
                                          <p:stCondLst>
                                            <p:cond delay="400"/>
                                          </p:stCondLst>
                                        </p:cTn>
                                        <p:tgtEl>
                                          <p:spTgt spid="170"/>
                                        </p:tgtEl>
                                        <p:attrNameLst>
                                          <p:attrName>r</p:attrName>
                                        </p:attrNameLst>
                                      </p:cBhvr>
                                    </p:animRot>
                                    <p:animRot by="-240000">
                                      <p:cBhvr>
                                        <p:cTn id="27" dur="200" fill="hold">
                                          <p:stCondLst>
                                            <p:cond delay="600"/>
                                          </p:stCondLst>
                                        </p:cTn>
                                        <p:tgtEl>
                                          <p:spTgt spid="170"/>
                                        </p:tgtEl>
                                        <p:attrNameLst>
                                          <p:attrName>r</p:attrName>
                                        </p:attrNameLst>
                                      </p:cBhvr>
                                    </p:animRot>
                                    <p:animRot by="120000">
                                      <p:cBhvr>
                                        <p:cTn id="28" dur="200" fill="hold">
                                          <p:stCondLst>
                                            <p:cond delay="800"/>
                                          </p:stCondLst>
                                        </p:cTn>
                                        <p:tgtEl>
                                          <p:spTgt spid="170"/>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5"/>
                                        </p:tgtEl>
                                        <p:attrNameLst>
                                          <p:attrName>style.visibility</p:attrName>
                                        </p:attrNameLst>
                                      </p:cBhvr>
                                      <p:to>
                                        <p:strVal val="visible"/>
                                      </p:to>
                                    </p:set>
                                    <p:animEffect transition="in" filter="fade">
                                      <p:cBhvr>
                                        <p:cTn id="36" dur="500"/>
                                        <p:tgtEl>
                                          <p:spTgt spid="30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nodeType="withEffect">
                                  <p:stCondLst>
                                    <p:cond delay="0"/>
                                  </p:stCondLst>
                                  <p:childTnLst>
                                    <p:set>
                                      <p:cBhvr>
                                        <p:cTn id="41" dur="1" fill="hold">
                                          <p:stCondLst>
                                            <p:cond delay="0"/>
                                          </p:stCondLst>
                                        </p:cTn>
                                        <p:tgtEl>
                                          <p:spTgt spid="306"/>
                                        </p:tgtEl>
                                        <p:attrNameLst>
                                          <p:attrName>style.visibility</p:attrName>
                                        </p:attrNameLst>
                                      </p:cBhvr>
                                      <p:to>
                                        <p:strVal val="visible"/>
                                      </p:to>
                                    </p:set>
                                    <p:animEffect transition="in" filter="fade">
                                      <p:cBhvr>
                                        <p:cTn id="42" dur="500"/>
                                        <p:tgtEl>
                                          <p:spTgt spid="306"/>
                                        </p:tgtEl>
                                      </p:cBhvr>
                                    </p:animEffect>
                                  </p:childTnLst>
                                </p:cTn>
                              </p:par>
                              <p:par>
                                <p:cTn id="43" presetID="10" presetClass="entr" presetSubtype="0" fill="hold" nodeType="withEffect">
                                  <p:stCondLst>
                                    <p:cond delay="0"/>
                                  </p:stCondLst>
                                  <p:childTnLst>
                                    <p:set>
                                      <p:cBhvr>
                                        <p:cTn id="44" dur="1" fill="hold">
                                          <p:stCondLst>
                                            <p:cond delay="0"/>
                                          </p:stCondLst>
                                        </p:cTn>
                                        <p:tgtEl>
                                          <p:spTgt spid="307"/>
                                        </p:tgtEl>
                                        <p:attrNameLst>
                                          <p:attrName>style.visibility</p:attrName>
                                        </p:attrNameLst>
                                      </p:cBhvr>
                                      <p:to>
                                        <p:strVal val="visible"/>
                                      </p:to>
                                    </p:set>
                                    <p:animEffect transition="in" filter="fade">
                                      <p:cBhvr>
                                        <p:cTn id="45" dur="500"/>
                                        <p:tgtEl>
                                          <p:spTgt spid="307"/>
                                        </p:tgtEl>
                                      </p:cBhvr>
                                    </p:animEffect>
                                  </p:childTnLst>
                                </p:cTn>
                              </p:par>
                              <p:par>
                                <p:cTn id="46" presetID="10" presetClass="entr" presetSubtype="0" fill="hold" nodeType="withEffect">
                                  <p:stCondLst>
                                    <p:cond delay="0"/>
                                  </p:stCondLst>
                                  <p:childTnLst>
                                    <p:set>
                                      <p:cBhvr>
                                        <p:cTn id="47" dur="1" fill="hold">
                                          <p:stCondLst>
                                            <p:cond delay="0"/>
                                          </p:stCondLst>
                                        </p:cTn>
                                        <p:tgtEl>
                                          <p:spTgt spid="309"/>
                                        </p:tgtEl>
                                        <p:attrNameLst>
                                          <p:attrName>style.visibility</p:attrName>
                                        </p:attrNameLst>
                                      </p:cBhvr>
                                      <p:to>
                                        <p:strVal val="visible"/>
                                      </p:to>
                                    </p:set>
                                    <p:animEffect transition="in" filter="fade">
                                      <p:cBhvr>
                                        <p:cTn id="48" dur="500"/>
                                        <p:tgtEl>
                                          <p:spTgt spid="30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1"/>
                                        </p:tgtEl>
                                        <p:attrNameLst>
                                          <p:attrName>style.visibility</p:attrName>
                                        </p:attrNameLst>
                                      </p:cBhvr>
                                      <p:to>
                                        <p:strVal val="visible"/>
                                      </p:to>
                                    </p:set>
                                    <p:animEffect transition="in" filter="fade">
                                      <p:cBhvr>
                                        <p:cTn id="51" dur="500"/>
                                        <p:tgtEl>
                                          <p:spTgt spid="261"/>
                                        </p:tgtEl>
                                      </p:cBhvr>
                                    </p:animEffect>
                                  </p:childTnLst>
                                </p:cTn>
                              </p:par>
                              <p:par>
                                <p:cTn id="52" presetID="10"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310"/>
                                        </p:tgtEl>
                                        <p:attrNameLst>
                                          <p:attrName>style.visibility</p:attrName>
                                        </p:attrNameLst>
                                      </p:cBhvr>
                                      <p:to>
                                        <p:strVal val="visible"/>
                                      </p:to>
                                    </p:set>
                                    <p:animEffect transition="in" filter="fade">
                                      <p:cBhvr>
                                        <p:cTn id="63" dur="500"/>
                                        <p:tgtEl>
                                          <p:spTgt spid="310"/>
                                        </p:tgtEl>
                                      </p:cBhvr>
                                    </p:animEffect>
                                  </p:childTnLst>
                                </p:cTn>
                              </p:par>
                              <p:par>
                                <p:cTn id="64" presetID="10" presetClass="entr" presetSubtype="0" fill="hold" nodeType="withEffect">
                                  <p:stCondLst>
                                    <p:cond delay="0"/>
                                  </p:stCondLst>
                                  <p:childTnLst>
                                    <p:set>
                                      <p:cBhvr>
                                        <p:cTn id="65" dur="1" fill="hold">
                                          <p:stCondLst>
                                            <p:cond delay="0"/>
                                          </p:stCondLst>
                                        </p:cTn>
                                        <p:tgtEl>
                                          <p:spTgt spid="311"/>
                                        </p:tgtEl>
                                        <p:attrNameLst>
                                          <p:attrName>style.visibility</p:attrName>
                                        </p:attrNameLst>
                                      </p:cBhvr>
                                      <p:to>
                                        <p:strVal val="visible"/>
                                      </p:to>
                                    </p:set>
                                    <p:animEffect transition="in" filter="fade">
                                      <p:cBhvr>
                                        <p:cTn id="66" dur="500"/>
                                        <p:tgtEl>
                                          <p:spTgt spid="31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8"/>
                                        </p:tgtEl>
                                        <p:attrNameLst>
                                          <p:attrName>style.visibility</p:attrName>
                                        </p:attrNameLst>
                                      </p:cBhvr>
                                      <p:to>
                                        <p:strVal val="visible"/>
                                      </p:to>
                                    </p:set>
                                    <p:animEffect transition="in" filter="fade">
                                      <p:cBhvr>
                                        <p:cTn id="69" dur="500"/>
                                        <p:tgtEl>
                                          <p:spTgt spid="238"/>
                                        </p:tgtEl>
                                      </p:cBhvr>
                                    </p:animEffect>
                                  </p:childTnLst>
                                </p:cTn>
                              </p:par>
                              <p:par>
                                <p:cTn id="70" presetID="10" presetClass="entr" presetSubtype="0" fill="hold" nodeType="withEffect">
                                  <p:stCondLst>
                                    <p:cond delay="0"/>
                                  </p:stCondLst>
                                  <p:childTnLst>
                                    <p:set>
                                      <p:cBhvr>
                                        <p:cTn id="71" dur="1" fill="hold">
                                          <p:stCondLst>
                                            <p:cond delay="0"/>
                                          </p:stCondLst>
                                        </p:cTn>
                                        <p:tgtEl>
                                          <p:spTgt spid="248"/>
                                        </p:tgtEl>
                                        <p:attrNameLst>
                                          <p:attrName>style.visibility</p:attrName>
                                        </p:attrNameLst>
                                      </p:cBhvr>
                                      <p:to>
                                        <p:strVal val="visible"/>
                                      </p:to>
                                    </p:set>
                                    <p:animEffect transition="in" filter="fade">
                                      <p:cBhvr>
                                        <p:cTn id="72" dur="500"/>
                                        <p:tgtEl>
                                          <p:spTgt spid="24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97"/>
                                        </p:tgtEl>
                                        <p:attrNameLst>
                                          <p:attrName>style.visibility</p:attrName>
                                        </p:attrNameLst>
                                      </p:cBhvr>
                                      <p:to>
                                        <p:strVal val="visible"/>
                                      </p:to>
                                    </p:set>
                                    <p:animEffect transition="in" filter="fade">
                                      <p:cBhvr>
                                        <p:cTn id="75" dur="500"/>
                                        <p:tgtEl>
                                          <p:spTgt spid="197"/>
                                        </p:tgtEl>
                                      </p:cBhvr>
                                    </p:animEffect>
                                  </p:childTnLst>
                                </p:cTn>
                              </p:par>
                              <p:par>
                                <p:cTn id="76" presetID="10" presetClass="entr" presetSubtype="0" fill="hold" nodeType="withEffect">
                                  <p:stCondLst>
                                    <p:cond delay="0"/>
                                  </p:stCondLst>
                                  <p:childTnLst>
                                    <p:set>
                                      <p:cBhvr>
                                        <p:cTn id="77" dur="1" fill="hold">
                                          <p:stCondLst>
                                            <p:cond delay="0"/>
                                          </p:stCondLst>
                                        </p:cTn>
                                        <p:tgtEl>
                                          <p:spTgt spid="301"/>
                                        </p:tgtEl>
                                        <p:attrNameLst>
                                          <p:attrName>style.visibility</p:attrName>
                                        </p:attrNameLst>
                                      </p:cBhvr>
                                      <p:to>
                                        <p:strVal val="visible"/>
                                      </p:to>
                                    </p:set>
                                    <p:animEffect transition="in" filter="fade">
                                      <p:cBhvr>
                                        <p:cTn id="78" dur="500"/>
                                        <p:tgtEl>
                                          <p:spTgt spid="301"/>
                                        </p:tgtEl>
                                      </p:cBhvr>
                                    </p:animEffect>
                                  </p:childTnLst>
                                </p:cTn>
                              </p:par>
                              <p:par>
                                <p:cTn id="79" presetID="10" presetClass="entr" presetSubtype="0" fill="hold" nodeType="withEffect">
                                  <p:stCondLst>
                                    <p:cond delay="0"/>
                                  </p:stCondLst>
                                  <p:childTnLst>
                                    <p:set>
                                      <p:cBhvr>
                                        <p:cTn id="80" dur="1" fill="hold">
                                          <p:stCondLst>
                                            <p:cond delay="0"/>
                                          </p:stCondLst>
                                        </p:cTn>
                                        <p:tgtEl>
                                          <p:spTgt spid="302"/>
                                        </p:tgtEl>
                                        <p:attrNameLst>
                                          <p:attrName>style.visibility</p:attrName>
                                        </p:attrNameLst>
                                      </p:cBhvr>
                                      <p:to>
                                        <p:strVal val="visible"/>
                                      </p:to>
                                    </p:set>
                                    <p:animEffect transition="in" filter="fade">
                                      <p:cBhvr>
                                        <p:cTn id="81" dur="500"/>
                                        <p:tgtEl>
                                          <p:spTgt spid="302"/>
                                        </p:tgtEl>
                                      </p:cBhvr>
                                    </p:animEffect>
                                  </p:childTnLst>
                                </p:cTn>
                              </p:par>
                              <p:par>
                                <p:cTn id="82" presetID="10" presetClass="entr" presetSubtype="0" fill="hold" nodeType="withEffect">
                                  <p:stCondLst>
                                    <p:cond delay="0"/>
                                  </p:stCondLst>
                                  <p:childTnLst>
                                    <p:set>
                                      <p:cBhvr>
                                        <p:cTn id="83" dur="1" fill="hold">
                                          <p:stCondLst>
                                            <p:cond delay="0"/>
                                          </p:stCondLst>
                                        </p:cTn>
                                        <p:tgtEl>
                                          <p:spTgt spid="303"/>
                                        </p:tgtEl>
                                        <p:attrNameLst>
                                          <p:attrName>style.visibility</p:attrName>
                                        </p:attrNameLst>
                                      </p:cBhvr>
                                      <p:to>
                                        <p:strVal val="visible"/>
                                      </p:to>
                                    </p:set>
                                    <p:animEffect transition="in" filter="fade">
                                      <p:cBhvr>
                                        <p:cTn id="84" dur="500"/>
                                        <p:tgtEl>
                                          <p:spTgt spid="303"/>
                                        </p:tgtEl>
                                      </p:cBhvr>
                                    </p:animEffect>
                                  </p:childTnLst>
                                </p:cTn>
                              </p:par>
                              <p:par>
                                <p:cTn id="85" presetID="10" presetClass="entr" presetSubtype="0" fill="hold" nodeType="withEffect">
                                  <p:stCondLst>
                                    <p:cond delay="0"/>
                                  </p:stCondLst>
                                  <p:childTnLst>
                                    <p:set>
                                      <p:cBhvr>
                                        <p:cTn id="86" dur="1" fill="hold">
                                          <p:stCondLst>
                                            <p:cond delay="0"/>
                                          </p:stCondLst>
                                        </p:cTn>
                                        <p:tgtEl>
                                          <p:spTgt spid="304"/>
                                        </p:tgtEl>
                                        <p:attrNameLst>
                                          <p:attrName>style.visibility</p:attrName>
                                        </p:attrNameLst>
                                      </p:cBhvr>
                                      <p:to>
                                        <p:strVal val="visible"/>
                                      </p:to>
                                    </p:set>
                                    <p:animEffect transition="in" filter="fade">
                                      <p:cBhvr>
                                        <p:cTn id="87" dur="500"/>
                                        <p:tgtEl>
                                          <p:spTgt spid="304"/>
                                        </p:tgtEl>
                                      </p:cBhvr>
                                    </p:animEffect>
                                  </p:childTnLst>
                                </p:cTn>
                              </p:par>
                              <p:par>
                                <p:cTn id="88" presetID="10" presetClass="entr" presetSubtype="0" fill="hold" nodeType="withEffect">
                                  <p:stCondLst>
                                    <p:cond delay="0"/>
                                  </p:stCondLst>
                                  <p:childTnLst>
                                    <p:set>
                                      <p:cBhvr>
                                        <p:cTn id="89" dur="1" fill="hold">
                                          <p:stCondLst>
                                            <p:cond delay="0"/>
                                          </p:stCondLst>
                                        </p:cTn>
                                        <p:tgtEl>
                                          <p:spTgt spid="312"/>
                                        </p:tgtEl>
                                        <p:attrNameLst>
                                          <p:attrName>style.visibility</p:attrName>
                                        </p:attrNameLst>
                                      </p:cBhvr>
                                      <p:to>
                                        <p:strVal val="visible"/>
                                      </p:to>
                                    </p:set>
                                    <p:animEffect transition="in" filter="fade">
                                      <p:cBhvr>
                                        <p:cTn id="90"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6" grpId="0" animBg="1"/>
      <p:bldP spid="169" grpId="0"/>
      <p:bldP spid="170" grpId="0"/>
      <p:bldP spid="197" grpId="0" animBg="1"/>
      <p:bldP spid="238" grpId="0"/>
      <p:bldP spid="54" grpId="0"/>
      <p:bldP spid="305" grpId="0" animBg="1"/>
      <p:bldP spid="2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 name="Group 305">
            <a:extLst>
              <a:ext uri="{FF2B5EF4-FFF2-40B4-BE49-F238E27FC236}">
                <a16:creationId xmlns:a16="http://schemas.microsoft.com/office/drawing/2014/main" id="{1B2402E9-8A04-4373-B5AA-B60676D9AB8F}"/>
              </a:ext>
            </a:extLst>
          </p:cNvPr>
          <p:cNvGrpSpPr/>
          <p:nvPr/>
        </p:nvGrpSpPr>
        <p:grpSpPr>
          <a:xfrm>
            <a:off x="742828" y="62244"/>
            <a:ext cx="5043227" cy="1929226"/>
            <a:chOff x="742828" y="62244"/>
            <a:chExt cx="5043227" cy="1929226"/>
          </a:xfrm>
        </p:grpSpPr>
        <p:sp>
          <p:nvSpPr>
            <p:cNvPr id="10" name="Rectangle: Rounded Corners 9">
              <a:extLst>
                <a:ext uri="{FF2B5EF4-FFF2-40B4-BE49-F238E27FC236}">
                  <a16:creationId xmlns:a16="http://schemas.microsoft.com/office/drawing/2014/main" id="{055D15E9-9E58-4548-BE02-1E9D0B7768F8}"/>
                </a:ext>
              </a:extLst>
            </p:cNvPr>
            <p:cNvSpPr/>
            <p:nvPr/>
          </p:nvSpPr>
          <p:spPr>
            <a:xfrm>
              <a:off x="2355171" y="785920"/>
              <a:ext cx="3430873" cy="1042883"/>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90381B2-3467-473B-9A13-5A890F319A93}"/>
                </a:ext>
              </a:extLst>
            </p:cNvPr>
            <p:cNvGrpSpPr/>
            <p:nvPr/>
          </p:nvGrpSpPr>
          <p:grpSpPr>
            <a:xfrm>
              <a:off x="2505909" y="1170061"/>
              <a:ext cx="3280146" cy="323550"/>
              <a:chOff x="1098592" y="1393082"/>
              <a:chExt cx="3280146" cy="323550"/>
            </a:xfrm>
          </p:grpSpPr>
          <p:grpSp>
            <p:nvGrpSpPr>
              <p:cNvPr id="6" name="Group 5">
                <a:extLst>
                  <a:ext uri="{FF2B5EF4-FFF2-40B4-BE49-F238E27FC236}">
                    <a16:creationId xmlns:a16="http://schemas.microsoft.com/office/drawing/2014/main" id="{02B19C0A-842F-4023-BE50-B97D41D1E350}"/>
                  </a:ext>
                </a:extLst>
              </p:cNvPr>
              <p:cNvGrpSpPr>
                <a:grpSpLocks noChangeAspect="1"/>
              </p:cNvGrpSpPr>
              <p:nvPr/>
            </p:nvGrpSpPr>
            <p:grpSpPr>
              <a:xfrm>
                <a:off x="1098592" y="1393082"/>
                <a:ext cx="2165776" cy="246147"/>
                <a:chOff x="11000876" y="4236643"/>
                <a:chExt cx="992943" cy="112851"/>
              </a:xfrm>
            </p:grpSpPr>
            <p:sp>
              <p:nvSpPr>
                <p:cNvPr id="171" name="TextBox 170">
                  <a:extLst>
                    <a:ext uri="{FF2B5EF4-FFF2-40B4-BE49-F238E27FC236}">
                      <a16:creationId xmlns:a16="http://schemas.microsoft.com/office/drawing/2014/main" id="{1AB7C4EF-C82A-4060-9916-C11E9156EB88}"/>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2" name="TextBox 171">
                  <a:extLst>
                    <a:ext uri="{FF2B5EF4-FFF2-40B4-BE49-F238E27FC236}">
                      <a16:creationId xmlns:a16="http://schemas.microsoft.com/office/drawing/2014/main" id="{D57747A2-7F8D-42E8-A889-741804E3146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3" name="TextBox 172">
                  <a:extLst>
                    <a:ext uri="{FF2B5EF4-FFF2-40B4-BE49-F238E27FC236}">
                      <a16:creationId xmlns:a16="http://schemas.microsoft.com/office/drawing/2014/main" id="{22E902E8-CBFD-4DEE-8126-761C9793821E}"/>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74" name="TextBox 173">
                <a:extLst>
                  <a:ext uri="{FF2B5EF4-FFF2-40B4-BE49-F238E27FC236}">
                    <a16:creationId xmlns:a16="http://schemas.microsoft.com/office/drawing/2014/main" id="{A4C0777F-B1C2-4E53-9AF1-D12B87BB85AA}"/>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Warp0</a:t>
                </a:r>
              </a:p>
            </p:txBody>
          </p:sp>
        </p:grpSp>
        <p:grpSp>
          <p:nvGrpSpPr>
            <p:cNvPr id="179" name="Group 178">
              <a:extLst>
                <a:ext uri="{FF2B5EF4-FFF2-40B4-BE49-F238E27FC236}">
                  <a16:creationId xmlns:a16="http://schemas.microsoft.com/office/drawing/2014/main" id="{CF7C33D0-BFAD-4BBB-A097-168F13C0366F}"/>
                </a:ext>
              </a:extLst>
            </p:cNvPr>
            <p:cNvGrpSpPr/>
            <p:nvPr/>
          </p:nvGrpSpPr>
          <p:grpSpPr>
            <a:xfrm>
              <a:off x="2505909" y="1416208"/>
              <a:ext cx="3280146" cy="323550"/>
              <a:chOff x="1098592" y="1393082"/>
              <a:chExt cx="3280146" cy="323550"/>
            </a:xfrm>
          </p:grpSpPr>
          <p:grpSp>
            <p:nvGrpSpPr>
              <p:cNvPr id="180" name="Group 179">
                <a:extLst>
                  <a:ext uri="{FF2B5EF4-FFF2-40B4-BE49-F238E27FC236}">
                    <a16:creationId xmlns:a16="http://schemas.microsoft.com/office/drawing/2014/main" id="{554CB59E-A06F-446C-B4C0-0FC7490C3EEC}"/>
                  </a:ext>
                </a:extLst>
              </p:cNvPr>
              <p:cNvGrpSpPr>
                <a:grpSpLocks noChangeAspect="1"/>
              </p:cNvGrpSpPr>
              <p:nvPr/>
            </p:nvGrpSpPr>
            <p:grpSpPr>
              <a:xfrm>
                <a:off x="1098592" y="1393082"/>
                <a:ext cx="2165776" cy="246147"/>
                <a:chOff x="11000876" y="4236643"/>
                <a:chExt cx="992943" cy="112851"/>
              </a:xfrm>
            </p:grpSpPr>
            <p:sp>
              <p:nvSpPr>
                <p:cNvPr id="182" name="TextBox 181">
                  <a:extLst>
                    <a:ext uri="{FF2B5EF4-FFF2-40B4-BE49-F238E27FC236}">
                      <a16:creationId xmlns:a16="http://schemas.microsoft.com/office/drawing/2014/main" id="{E1EC99DC-B0B9-4DEB-B372-FAB093AD2FF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3" name="TextBox 182">
                  <a:extLst>
                    <a:ext uri="{FF2B5EF4-FFF2-40B4-BE49-F238E27FC236}">
                      <a16:creationId xmlns:a16="http://schemas.microsoft.com/office/drawing/2014/main" id="{93B0DFB1-67BD-4BD9-85D3-282573309D3D}"/>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4" name="TextBox 183">
                  <a:extLst>
                    <a:ext uri="{FF2B5EF4-FFF2-40B4-BE49-F238E27FC236}">
                      <a16:creationId xmlns:a16="http://schemas.microsoft.com/office/drawing/2014/main" id="{81A30E90-DA0D-4071-B354-F52FC6CCEF3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1" name="TextBox 180">
                <a:extLst>
                  <a:ext uri="{FF2B5EF4-FFF2-40B4-BE49-F238E27FC236}">
                    <a16:creationId xmlns:a16="http://schemas.microsoft.com/office/drawing/2014/main" id="{F7CD900C-158A-435C-A100-45022739A162}"/>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Warp7</a:t>
                </a:r>
              </a:p>
            </p:txBody>
          </p:sp>
        </p:grpSp>
        <p:grpSp>
          <p:nvGrpSpPr>
            <p:cNvPr id="185" name="Group 184">
              <a:extLst>
                <a:ext uri="{FF2B5EF4-FFF2-40B4-BE49-F238E27FC236}">
                  <a16:creationId xmlns:a16="http://schemas.microsoft.com/office/drawing/2014/main" id="{0F9D2873-C405-4DAC-9CBD-F7208C8277FF}"/>
                </a:ext>
              </a:extLst>
            </p:cNvPr>
            <p:cNvGrpSpPr/>
            <p:nvPr/>
          </p:nvGrpSpPr>
          <p:grpSpPr>
            <a:xfrm>
              <a:off x="2505909" y="930883"/>
              <a:ext cx="3280146" cy="323550"/>
              <a:chOff x="1098592" y="1393082"/>
              <a:chExt cx="3280146" cy="323550"/>
            </a:xfrm>
          </p:grpSpPr>
          <p:grpSp>
            <p:nvGrpSpPr>
              <p:cNvPr id="186" name="Group 185">
                <a:extLst>
                  <a:ext uri="{FF2B5EF4-FFF2-40B4-BE49-F238E27FC236}">
                    <a16:creationId xmlns:a16="http://schemas.microsoft.com/office/drawing/2014/main" id="{20FAA35F-E9D9-4379-9EC4-007F309D46E2}"/>
                  </a:ext>
                </a:extLst>
              </p:cNvPr>
              <p:cNvGrpSpPr>
                <a:grpSpLocks noChangeAspect="1"/>
              </p:cNvGrpSpPr>
              <p:nvPr/>
            </p:nvGrpSpPr>
            <p:grpSpPr>
              <a:xfrm>
                <a:off x="1098592" y="1393082"/>
                <a:ext cx="2165776" cy="246147"/>
                <a:chOff x="11000876" y="4236643"/>
                <a:chExt cx="992943" cy="112851"/>
              </a:xfrm>
            </p:grpSpPr>
            <p:sp>
              <p:nvSpPr>
                <p:cNvPr id="188" name="TextBox 187">
                  <a:extLst>
                    <a:ext uri="{FF2B5EF4-FFF2-40B4-BE49-F238E27FC236}">
                      <a16:creationId xmlns:a16="http://schemas.microsoft.com/office/drawing/2014/main" id="{D5D0C9E0-D1DE-4D9B-8005-45F8BE67DB4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9" name="TextBox 188">
                  <a:extLst>
                    <a:ext uri="{FF2B5EF4-FFF2-40B4-BE49-F238E27FC236}">
                      <a16:creationId xmlns:a16="http://schemas.microsoft.com/office/drawing/2014/main" id="{0B2ADB13-95F1-4E6E-8068-5C82D9C8ED57}"/>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90" name="TextBox 189">
                  <a:extLst>
                    <a:ext uri="{FF2B5EF4-FFF2-40B4-BE49-F238E27FC236}">
                      <a16:creationId xmlns:a16="http://schemas.microsoft.com/office/drawing/2014/main" id="{6CFAA14F-BF40-48B0-9636-38BD034853F9}"/>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7" name="TextBox 186">
                <a:extLst>
                  <a:ext uri="{FF2B5EF4-FFF2-40B4-BE49-F238E27FC236}">
                    <a16:creationId xmlns:a16="http://schemas.microsoft.com/office/drawing/2014/main" id="{612BA6A7-9234-4467-BD2B-CA1C7ABC0616}"/>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Warp2</a:t>
                </a:r>
              </a:p>
            </p:txBody>
          </p:sp>
        </p:grpSp>
        <p:sp>
          <p:nvSpPr>
            <p:cNvPr id="192" name="TextBox 191">
              <a:extLst>
                <a:ext uri="{FF2B5EF4-FFF2-40B4-BE49-F238E27FC236}">
                  <a16:creationId xmlns:a16="http://schemas.microsoft.com/office/drawing/2014/main" id="{D5A2C124-B418-40A6-BCB7-1566C78D3123}"/>
                </a:ext>
              </a:extLst>
            </p:cNvPr>
            <p:cNvSpPr txBox="1"/>
            <p:nvPr/>
          </p:nvSpPr>
          <p:spPr>
            <a:xfrm>
              <a:off x="2947554" y="444189"/>
              <a:ext cx="2004406" cy="335156"/>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Warp queue</a:t>
              </a:r>
            </a:p>
          </p:txBody>
        </p:sp>
        <p:pic>
          <p:nvPicPr>
            <p:cNvPr id="13" name="Picture 12">
              <a:extLst>
                <a:ext uri="{FF2B5EF4-FFF2-40B4-BE49-F238E27FC236}">
                  <a16:creationId xmlns:a16="http://schemas.microsoft.com/office/drawing/2014/main" id="{9167AB6F-100C-4ABF-912D-D164BBBD5958}"/>
                </a:ext>
              </a:extLst>
            </p:cNvPr>
            <p:cNvPicPr>
              <a:picLocks noChangeAspect="1"/>
            </p:cNvPicPr>
            <p:nvPr/>
          </p:nvPicPr>
          <p:blipFill>
            <a:blip r:embed="rId3"/>
            <a:stretch>
              <a:fillRect/>
            </a:stretch>
          </p:blipFill>
          <p:spPr>
            <a:xfrm>
              <a:off x="1134548" y="517395"/>
              <a:ext cx="1474075" cy="1474075"/>
            </a:xfrm>
            <a:prstGeom prst="rect">
              <a:avLst/>
            </a:prstGeom>
          </p:spPr>
        </p:pic>
        <p:sp>
          <p:nvSpPr>
            <p:cNvPr id="194" name="TextBox 193">
              <a:extLst>
                <a:ext uri="{FF2B5EF4-FFF2-40B4-BE49-F238E27FC236}">
                  <a16:creationId xmlns:a16="http://schemas.microsoft.com/office/drawing/2014/main" id="{9FB97181-1FAD-49BE-883A-833254E5ECD4}"/>
                </a:ext>
              </a:extLst>
            </p:cNvPr>
            <p:cNvSpPr txBox="1"/>
            <p:nvPr/>
          </p:nvSpPr>
          <p:spPr>
            <a:xfrm>
              <a:off x="742828" y="62244"/>
              <a:ext cx="2237812" cy="565989"/>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SM scheduler logic </a:t>
              </a:r>
            </a:p>
          </p:txBody>
        </p:sp>
      </p:grpSp>
      <p:sp>
        <p:nvSpPr>
          <p:cNvPr id="197" name="Rectangle 196">
            <a:extLst>
              <a:ext uri="{FF2B5EF4-FFF2-40B4-BE49-F238E27FC236}">
                <a16:creationId xmlns:a16="http://schemas.microsoft.com/office/drawing/2014/main" id="{0745797C-46D6-4130-BD4E-C216FE1DEE38}"/>
              </a:ext>
            </a:extLst>
          </p:cNvPr>
          <p:cNvSpPr/>
          <p:nvPr/>
        </p:nvSpPr>
        <p:spPr>
          <a:xfrm>
            <a:off x="2355171" y="605833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Writeback</a:t>
            </a:r>
          </a:p>
        </p:txBody>
      </p:sp>
      <p:grpSp>
        <p:nvGrpSpPr>
          <p:cNvPr id="311" name="Group 310">
            <a:extLst>
              <a:ext uri="{FF2B5EF4-FFF2-40B4-BE49-F238E27FC236}">
                <a16:creationId xmlns:a16="http://schemas.microsoft.com/office/drawing/2014/main" id="{696651A4-269F-46EB-A601-7D9DCF0D9688}"/>
              </a:ext>
            </a:extLst>
          </p:cNvPr>
          <p:cNvGrpSpPr/>
          <p:nvPr/>
        </p:nvGrpSpPr>
        <p:grpSpPr>
          <a:xfrm>
            <a:off x="2355171" y="4335036"/>
            <a:ext cx="3430872" cy="805774"/>
            <a:chOff x="2355171" y="4335036"/>
            <a:chExt cx="3430872" cy="805774"/>
          </a:xfrm>
        </p:grpSpPr>
        <p:sp>
          <p:nvSpPr>
            <p:cNvPr id="196" name="Rectangle 195">
              <a:extLst>
                <a:ext uri="{FF2B5EF4-FFF2-40B4-BE49-F238E27FC236}">
                  <a16:creationId xmlns:a16="http://schemas.microsoft.com/office/drawing/2014/main" id="{31B99AC8-2B71-4969-AACD-F45709163317}"/>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D-Cache</a:t>
              </a:r>
            </a:p>
          </p:txBody>
        </p:sp>
        <p:cxnSp>
          <p:nvCxnSpPr>
            <p:cNvPr id="201" name="Straight Arrow Connector 200">
              <a:extLst>
                <a:ext uri="{FF2B5EF4-FFF2-40B4-BE49-F238E27FC236}">
                  <a16:creationId xmlns:a16="http://schemas.microsoft.com/office/drawing/2014/main" id="{DFC6D6AE-7FEA-4C96-9ED3-05F4E47730B4}"/>
                </a:ext>
              </a:extLst>
            </p:cNvPr>
            <p:cNvCxnSpPr>
              <a:cxnSpLocks/>
              <a:stCxn id="199" idx="3"/>
            </p:cNvCxnSpPr>
            <p:nvPr/>
          </p:nvCxnSpPr>
          <p:spPr>
            <a:xfrm>
              <a:off x="5328042" y="4335037"/>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60B32B91-286A-45B0-828D-C63218687727}"/>
                </a:ext>
              </a:extLst>
            </p:cNvPr>
            <p:cNvCxnSpPr>
              <a:cxnSpLocks/>
            </p:cNvCxnSpPr>
            <p:nvPr/>
          </p:nvCxnSpPr>
          <p:spPr>
            <a:xfrm>
              <a:off x="4092340"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2AD67886-64F5-4BED-87F6-08BC6704AEC0}"/>
                </a:ext>
              </a:extLst>
            </p:cNvPr>
            <p:cNvCxnSpPr>
              <a:cxnSpLocks/>
            </p:cNvCxnSpPr>
            <p:nvPr/>
          </p:nvCxnSpPr>
          <p:spPr>
            <a:xfrm>
              <a:off x="2816151"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534397C-8CB9-4E5E-A2A2-D434A4712FB0}"/>
              </a:ext>
            </a:extLst>
          </p:cNvPr>
          <p:cNvGrpSpPr/>
          <p:nvPr/>
        </p:nvGrpSpPr>
        <p:grpSpPr>
          <a:xfrm>
            <a:off x="2355170" y="3622682"/>
            <a:ext cx="3433852" cy="714023"/>
            <a:chOff x="2355170" y="3622682"/>
            <a:chExt cx="3433852" cy="714023"/>
          </a:xfrm>
        </p:grpSpPr>
        <p:sp>
          <p:nvSpPr>
            <p:cNvPr id="198" name="Arrow: Chevron 197">
              <a:extLst>
                <a:ext uri="{FF2B5EF4-FFF2-40B4-BE49-F238E27FC236}">
                  <a16:creationId xmlns:a16="http://schemas.microsoft.com/office/drawing/2014/main" id="{1EF9173C-67B4-4AAD-A6AC-9DC2B9F88F49}"/>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9" name="Arrow: Chevron 198">
              <a:extLst>
                <a:ext uri="{FF2B5EF4-FFF2-40B4-BE49-F238E27FC236}">
                  <a16:creationId xmlns:a16="http://schemas.microsoft.com/office/drawing/2014/main" id="{74A7DFA1-FC9C-4F14-A1AB-998DAC95E53C}"/>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0" name="Arrow: Chevron 199">
              <a:extLst>
                <a:ext uri="{FF2B5EF4-FFF2-40B4-BE49-F238E27FC236}">
                  <a16:creationId xmlns:a16="http://schemas.microsoft.com/office/drawing/2014/main" id="{1FACC0EC-82A7-4B57-BF4C-EDE49D5E5EED}"/>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43" name="Group 242">
              <a:extLst>
                <a:ext uri="{FF2B5EF4-FFF2-40B4-BE49-F238E27FC236}">
                  <a16:creationId xmlns:a16="http://schemas.microsoft.com/office/drawing/2014/main" id="{F982C769-2939-40DD-8747-F1BA8D83A8E6}"/>
                </a:ext>
              </a:extLst>
            </p:cNvPr>
            <p:cNvGrpSpPr/>
            <p:nvPr/>
          </p:nvGrpSpPr>
          <p:grpSpPr>
            <a:xfrm>
              <a:off x="2608529" y="3622682"/>
              <a:ext cx="412846" cy="366812"/>
              <a:chOff x="1872643" y="3845703"/>
              <a:chExt cx="412846" cy="366812"/>
            </a:xfrm>
          </p:grpSpPr>
          <p:cxnSp>
            <p:nvCxnSpPr>
              <p:cNvPr id="208" name="Straight Arrow Connector 207">
                <a:extLst>
                  <a:ext uri="{FF2B5EF4-FFF2-40B4-BE49-F238E27FC236}">
                    <a16:creationId xmlns:a16="http://schemas.microsoft.com/office/drawing/2014/main" id="{EFCC7ED1-0572-4A87-83E8-17F06AE1536C}"/>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9784F5FA-8222-4230-9DFF-994E2A0C7791}"/>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462CB0CE-E969-4EC0-A9EE-CE009804B5CE}"/>
                </a:ext>
              </a:extLst>
            </p:cNvPr>
            <p:cNvGrpSpPr/>
            <p:nvPr/>
          </p:nvGrpSpPr>
          <p:grpSpPr>
            <a:xfrm>
              <a:off x="3885917" y="3622682"/>
              <a:ext cx="412846" cy="366812"/>
              <a:chOff x="1872643" y="3845703"/>
              <a:chExt cx="412846" cy="366812"/>
            </a:xfrm>
          </p:grpSpPr>
          <p:cxnSp>
            <p:nvCxnSpPr>
              <p:cNvPr id="213" name="Straight Arrow Connector 212">
                <a:extLst>
                  <a:ext uri="{FF2B5EF4-FFF2-40B4-BE49-F238E27FC236}">
                    <a16:creationId xmlns:a16="http://schemas.microsoft.com/office/drawing/2014/main" id="{CC3BBF07-7A70-4A54-B94C-11127B7A12A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4DBC02C0-2FC8-4A06-A0D5-BA79F0B42E22}"/>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99BC032F-6DD0-4FE3-B68D-1A14CDEE436C}"/>
                </a:ext>
              </a:extLst>
            </p:cNvPr>
            <p:cNvGrpSpPr/>
            <p:nvPr/>
          </p:nvGrpSpPr>
          <p:grpSpPr>
            <a:xfrm>
              <a:off x="5121619" y="3622682"/>
              <a:ext cx="412846" cy="366812"/>
              <a:chOff x="1872643" y="3845703"/>
              <a:chExt cx="412846" cy="366812"/>
            </a:xfrm>
          </p:grpSpPr>
          <p:cxnSp>
            <p:nvCxnSpPr>
              <p:cNvPr id="216" name="Straight Arrow Connector 215">
                <a:extLst>
                  <a:ext uri="{FF2B5EF4-FFF2-40B4-BE49-F238E27FC236}">
                    <a16:creationId xmlns:a16="http://schemas.microsoft.com/office/drawing/2014/main" id="{8DEECCFE-B6F0-4BED-AA72-FBEE02FAB53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A94A941-6D1B-4E0D-9522-9B1E35BF4826}"/>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48" name="Straight Arrow Connector 247">
            <a:extLst>
              <a:ext uri="{FF2B5EF4-FFF2-40B4-BE49-F238E27FC236}">
                <a16:creationId xmlns:a16="http://schemas.microsoft.com/office/drawing/2014/main" id="{B9F10531-A2EC-4046-B815-F1FA66A58165}"/>
              </a:ext>
            </a:extLst>
          </p:cNvPr>
          <p:cNvCxnSpPr>
            <a:cxnSpLocks/>
          </p:cNvCxnSpPr>
          <p:nvPr/>
        </p:nvCxnSpPr>
        <p:spPr>
          <a:xfrm>
            <a:off x="4382838" y="5140810"/>
            <a:ext cx="0" cy="91752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7" name="Group 306">
            <a:extLst>
              <a:ext uri="{FF2B5EF4-FFF2-40B4-BE49-F238E27FC236}">
                <a16:creationId xmlns:a16="http://schemas.microsoft.com/office/drawing/2014/main" id="{952AD51B-929A-45A5-AB74-F2E6B030B7C5}"/>
              </a:ext>
            </a:extLst>
          </p:cNvPr>
          <p:cNvGrpSpPr/>
          <p:nvPr/>
        </p:nvGrpSpPr>
        <p:grpSpPr>
          <a:xfrm>
            <a:off x="2355171" y="1828803"/>
            <a:ext cx="3430872" cy="1005471"/>
            <a:chOff x="2355171" y="1828803"/>
            <a:chExt cx="3430872" cy="1005471"/>
          </a:xfrm>
        </p:grpSpPr>
        <p:sp>
          <p:nvSpPr>
            <p:cNvPr id="28" name="Rectangle 27">
              <a:extLst>
                <a:ext uri="{FF2B5EF4-FFF2-40B4-BE49-F238E27FC236}">
                  <a16:creationId xmlns:a16="http://schemas.microsoft.com/office/drawing/2014/main" id="{BC8DD61B-DFCB-4D5F-80D8-21630E9E3042}"/>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Fetch</a:t>
              </a:r>
            </a:p>
          </p:txBody>
        </p:sp>
        <p:cxnSp>
          <p:nvCxnSpPr>
            <p:cNvPr id="252" name="Straight Arrow Connector 251">
              <a:extLst>
                <a:ext uri="{FF2B5EF4-FFF2-40B4-BE49-F238E27FC236}">
                  <a16:creationId xmlns:a16="http://schemas.microsoft.com/office/drawing/2014/main" id="{5B794B5F-EE89-4F00-BC1A-6247E4121B91}"/>
                </a:ext>
              </a:extLst>
            </p:cNvPr>
            <p:cNvCxnSpPr>
              <a:cxnSpLocks/>
              <a:stCxn id="10" idx="2"/>
              <a:endCxn id="28" idx="0"/>
            </p:cNvCxnSpPr>
            <p:nvPr/>
          </p:nvCxnSpPr>
          <p:spPr>
            <a:xfrm flipH="1">
              <a:off x="4070607" y="1828803"/>
              <a:ext cx="1" cy="4510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77DC3A98-AF18-4CBB-B9A0-9C1788DDDA2B}"/>
              </a:ext>
            </a:extLst>
          </p:cNvPr>
          <p:cNvGrpSpPr/>
          <p:nvPr/>
        </p:nvGrpSpPr>
        <p:grpSpPr>
          <a:xfrm>
            <a:off x="1185576" y="2834274"/>
            <a:ext cx="4600467" cy="788408"/>
            <a:chOff x="1185576" y="2834274"/>
            <a:chExt cx="4600467" cy="788408"/>
          </a:xfrm>
        </p:grpSpPr>
        <p:sp>
          <p:nvSpPr>
            <p:cNvPr id="195" name="Rectangle 194">
              <a:extLst>
                <a:ext uri="{FF2B5EF4-FFF2-40B4-BE49-F238E27FC236}">
                  <a16:creationId xmlns:a16="http://schemas.microsoft.com/office/drawing/2014/main" id="{957DBD7F-302B-4AF5-85ED-3404354BFC3E}"/>
                </a:ext>
              </a:extLst>
            </p:cNvPr>
            <p:cNvSpPr/>
            <p:nvPr/>
          </p:nvSpPr>
          <p:spPr>
            <a:xfrm>
              <a:off x="2355171" y="3068299"/>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Decode</a:t>
              </a:r>
            </a:p>
          </p:txBody>
        </p:sp>
        <p:cxnSp>
          <p:nvCxnSpPr>
            <p:cNvPr id="244" name="Straight Arrow Connector 243">
              <a:extLst>
                <a:ext uri="{FF2B5EF4-FFF2-40B4-BE49-F238E27FC236}">
                  <a16:creationId xmlns:a16="http://schemas.microsoft.com/office/drawing/2014/main" id="{1365372E-D914-43DD-B0CC-4670CB155C13}"/>
                </a:ext>
              </a:extLst>
            </p:cNvPr>
            <p:cNvCxnSpPr>
              <a:cxnSpLocks/>
              <a:stCxn id="28" idx="2"/>
              <a:endCxn id="195" idx="0"/>
            </p:cNvCxnSpPr>
            <p:nvPr/>
          </p:nvCxnSpPr>
          <p:spPr>
            <a:xfrm>
              <a:off x="4070607" y="2834274"/>
              <a:ext cx="0" cy="234025"/>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13F048FB-93F0-4201-ACC4-94EDAF15FD9F}"/>
                </a:ext>
              </a:extLst>
            </p:cNvPr>
            <p:cNvGrpSpPr/>
            <p:nvPr/>
          </p:nvGrpSpPr>
          <p:grpSpPr>
            <a:xfrm>
              <a:off x="1185576" y="2834274"/>
              <a:ext cx="1712919" cy="708202"/>
              <a:chOff x="1185576" y="2834274"/>
              <a:chExt cx="1712919" cy="708202"/>
            </a:xfrm>
          </p:grpSpPr>
          <p:grpSp>
            <p:nvGrpSpPr>
              <p:cNvPr id="286" name="Group 285">
                <a:extLst>
                  <a:ext uri="{FF2B5EF4-FFF2-40B4-BE49-F238E27FC236}">
                    <a16:creationId xmlns:a16="http://schemas.microsoft.com/office/drawing/2014/main" id="{958821C8-D333-4C50-B358-D2CF912EDAB2}"/>
                  </a:ext>
                </a:extLst>
              </p:cNvPr>
              <p:cNvGrpSpPr/>
              <p:nvPr/>
            </p:nvGrpSpPr>
            <p:grpSpPr>
              <a:xfrm>
                <a:off x="1588542" y="3143672"/>
                <a:ext cx="1309953" cy="398804"/>
                <a:chOff x="135327" y="3248603"/>
                <a:chExt cx="1309953" cy="398804"/>
              </a:xfrm>
            </p:grpSpPr>
            <p:grpSp>
              <p:nvGrpSpPr>
                <p:cNvPr id="275" name="Group 274">
                  <a:extLst>
                    <a:ext uri="{FF2B5EF4-FFF2-40B4-BE49-F238E27FC236}">
                      <a16:creationId xmlns:a16="http://schemas.microsoft.com/office/drawing/2014/main" id="{17620897-C1D4-436E-B543-552D3B7FC9DD}"/>
                    </a:ext>
                  </a:extLst>
                </p:cNvPr>
                <p:cNvGrpSpPr/>
                <p:nvPr/>
              </p:nvGrpSpPr>
              <p:grpSpPr>
                <a:xfrm>
                  <a:off x="135327" y="3248603"/>
                  <a:ext cx="1308979" cy="175578"/>
                  <a:chOff x="135327" y="3248603"/>
                  <a:chExt cx="1308979" cy="175578"/>
                </a:xfrm>
              </p:grpSpPr>
              <p:grpSp>
                <p:nvGrpSpPr>
                  <p:cNvPr id="268" name="Group 267">
                    <a:extLst>
                      <a:ext uri="{FF2B5EF4-FFF2-40B4-BE49-F238E27FC236}">
                        <a16:creationId xmlns:a16="http://schemas.microsoft.com/office/drawing/2014/main" id="{89BD365A-AD0F-4439-9EF3-677E1E2381B3}"/>
                      </a:ext>
                    </a:extLst>
                  </p:cNvPr>
                  <p:cNvGrpSpPr/>
                  <p:nvPr/>
                </p:nvGrpSpPr>
                <p:grpSpPr>
                  <a:xfrm>
                    <a:off x="1041461" y="3248604"/>
                    <a:ext cx="402845" cy="175577"/>
                    <a:chOff x="1041461" y="3248604"/>
                    <a:chExt cx="402845" cy="175577"/>
                  </a:xfrm>
                </p:grpSpPr>
                <p:sp>
                  <p:nvSpPr>
                    <p:cNvPr id="259" name="Rectangle 258">
                      <a:extLst>
                        <a:ext uri="{FF2B5EF4-FFF2-40B4-BE49-F238E27FC236}">
                          <a16:creationId xmlns:a16="http://schemas.microsoft.com/office/drawing/2014/main" id="{72CB5B4A-835F-4518-B9C0-7CE50149B0F5}"/>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BA697C5F-6A07-4490-9F80-FD2EAB873707}"/>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330083E4-0BBB-4197-90BC-F18A03751374}"/>
                      </a:ext>
                    </a:extLst>
                  </p:cNvPr>
                  <p:cNvGrpSpPr/>
                  <p:nvPr/>
                </p:nvGrpSpPr>
                <p:grpSpPr>
                  <a:xfrm>
                    <a:off x="586924" y="3248604"/>
                    <a:ext cx="402845" cy="175577"/>
                    <a:chOff x="1041461" y="3248604"/>
                    <a:chExt cx="402845" cy="175577"/>
                  </a:xfrm>
                </p:grpSpPr>
                <p:sp>
                  <p:nvSpPr>
                    <p:cNvPr id="270" name="Rectangle 269">
                      <a:extLst>
                        <a:ext uri="{FF2B5EF4-FFF2-40B4-BE49-F238E27FC236}">
                          <a16:creationId xmlns:a16="http://schemas.microsoft.com/office/drawing/2014/main" id="{C42FD3AC-B256-4900-AA4C-B28EEA81DA7B}"/>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1A4493CC-8076-48F9-B92D-D9F371BCDD5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a:extLst>
                      <a:ext uri="{FF2B5EF4-FFF2-40B4-BE49-F238E27FC236}">
                        <a16:creationId xmlns:a16="http://schemas.microsoft.com/office/drawing/2014/main" id="{1EBAE059-4E3E-4E53-8591-587103855BD1}"/>
                      </a:ext>
                    </a:extLst>
                  </p:cNvPr>
                  <p:cNvGrpSpPr/>
                  <p:nvPr/>
                </p:nvGrpSpPr>
                <p:grpSpPr>
                  <a:xfrm>
                    <a:off x="135327" y="3248603"/>
                    <a:ext cx="402845" cy="175577"/>
                    <a:chOff x="1041461" y="3248604"/>
                    <a:chExt cx="402845" cy="175577"/>
                  </a:xfrm>
                </p:grpSpPr>
                <p:sp>
                  <p:nvSpPr>
                    <p:cNvPr id="273" name="Rectangle 272">
                      <a:extLst>
                        <a:ext uri="{FF2B5EF4-FFF2-40B4-BE49-F238E27FC236}">
                          <a16:creationId xmlns:a16="http://schemas.microsoft.com/office/drawing/2014/main" id="{1ED8C4FE-8712-4F40-BEE8-77B9C6E52A2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32A0DC27-7E43-4C48-AAA3-EF260A254BA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275">
                  <a:extLst>
                    <a:ext uri="{FF2B5EF4-FFF2-40B4-BE49-F238E27FC236}">
                      <a16:creationId xmlns:a16="http://schemas.microsoft.com/office/drawing/2014/main" id="{2F033EC8-5303-4350-9DD0-85650C89C4C4}"/>
                    </a:ext>
                  </a:extLst>
                </p:cNvPr>
                <p:cNvGrpSpPr/>
                <p:nvPr/>
              </p:nvGrpSpPr>
              <p:grpSpPr>
                <a:xfrm>
                  <a:off x="136301" y="3471829"/>
                  <a:ext cx="1308979" cy="175578"/>
                  <a:chOff x="135327" y="3248603"/>
                  <a:chExt cx="1308979" cy="175578"/>
                </a:xfrm>
              </p:grpSpPr>
              <p:grpSp>
                <p:nvGrpSpPr>
                  <p:cNvPr id="277" name="Group 276">
                    <a:extLst>
                      <a:ext uri="{FF2B5EF4-FFF2-40B4-BE49-F238E27FC236}">
                        <a16:creationId xmlns:a16="http://schemas.microsoft.com/office/drawing/2014/main" id="{D427F4C6-D81E-4E39-9396-C6CFAA13CF6E}"/>
                      </a:ext>
                    </a:extLst>
                  </p:cNvPr>
                  <p:cNvGrpSpPr/>
                  <p:nvPr/>
                </p:nvGrpSpPr>
                <p:grpSpPr>
                  <a:xfrm>
                    <a:off x="1041461" y="3248604"/>
                    <a:ext cx="402845" cy="175577"/>
                    <a:chOff x="1041461" y="3248604"/>
                    <a:chExt cx="402845" cy="175577"/>
                  </a:xfrm>
                </p:grpSpPr>
                <p:sp>
                  <p:nvSpPr>
                    <p:cNvPr id="284" name="Rectangle 283">
                      <a:extLst>
                        <a:ext uri="{FF2B5EF4-FFF2-40B4-BE49-F238E27FC236}">
                          <a16:creationId xmlns:a16="http://schemas.microsoft.com/office/drawing/2014/main" id="{2752A54E-1A88-4BD1-B86C-8A88F82268D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3690D270-0616-4519-9859-54D903F890E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560A240D-CF40-4ABD-9C5F-7FD1EC1E8AFB}"/>
                      </a:ext>
                    </a:extLst>
                  </p:cNvPr>
                  <p:cNvGrpSpPr/>
                  <p:nvPr/>
                </p:nvGrpSpPr>
                <p:grpSpPr>
                  <a:xfrm>
                    <a:off x="586924" y="3248604"/>
                    <a:ext cx="402845" cy="175577"/>
                    <a:chOff x="1041461" y="3248604"/>
                    <a:chExt cx="402845" cy="175577"/>
                  </a:xfrm>
                </p:grpSpPr>
                <p:sp>
                  <p:nvSpPr>
                    <p:cNvPr id="282" name="Rectangle 281">
                      <a:extLst>
                        <a:ext uri="{FF2B5EF4-FFF2-40B4-BE49-F238E27FC236}">
                          <a16:creationId xmlns:a16="http://schemas.microsoft.com/office/drawing/2014/main" id="{614E2A0A-9C52-4C71-B48D-964AADE3101E}"/>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56DCD14E-761A-4293-9282-1DE86830262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a:extLst>
                      <a:ext uri="{FF2B5EF4-FFF2-40B4-BE49-F238E27FC236}">
                        <a16:creationId xmlns:a16="http://schemas.microsoft.com/office/drawing/2014/main" id="{F0C3A19F-B92E-477C-882F-383B7CC7536E}"/>
                      </a:ext>
                    </a:extLst>
                  </p:cNvPr>
                  <p:cNvGrpSpPr/>
                  <p:nvPr/>
                </p:nvGrpSpPr>
                <p:grpSpPr>
                  <a:xfrm>
                    <a:off x="135327" y="3248603"/>
                    <a:ext cx="402845" cy="175577"/>
                    <a:chOff x="1041461" y="3248604"/>
                    <a:chExt cx="402845" cy="175577"/>
                  </a:xfrm>
                </p:grpSpPr>
                <p:sp>
                  <p:nvSpPr>
                    <p:cNvPr id="280" name="Rectangle 279">
                      <a:extLst>
                        <a:ext uri="{FF2B5EF4-FFF2-40B4-BE49-F238E27FC236}">
                          <a16:creationId xmlns:a16="http://schemas.microsoft.com/office/drawing/2014/main" id="{00436AE8-F7CC-476B-A5CC-3AC122C0EFF0}"/>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E4F0FFA8-7C7B-4450-B674-A5FAB281FDE2}"/>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TextBox 286">
                <a:extLst>
                  <a:ext uri="{FF2B5EF4-FFF2-40B4-BE49-F238E27FC236}">
                    <a16:creationId xmlns:a16="http://schemas.microsoft.com/office/drawing/2014/main" id="{A978C0A7-4C7B-4781-AD44-6B22583E1FAE}"/>
                  </a:ext>
                </a:extLst>
              </p:cNvPr>
              <p:cNvSpPr txBox="1"/>
              <p:nvPr/>
            </p:nvSpPr>
            <p:spPr>
              <a:xfrm>
                <a:off x="1185576" y="2834274"/>
                <a:ext cx="1228394" cy="335156"/>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Registers</a:t>
                </a:r>
              </a:p>
            </p:txBody>
          </p:sp>
        </p:grpSp>
      </p:grpSp>
      <p:grpSp>
        <p:nvGrpSpPr>
          <p:cNvPr id="312" name="Group 311">
            <a:extLst>
              <a:ext uri="{FF2B5EF4-FFF2-40B4-BE49-F238E27FC236}">
                <a16:creationId xmlns:a16="http://schemas.microsoft.com/office/drawing/2014/main" id="{39307E9E-8036-42C5-B004-2795E74C90D8}"/>
              </a:ext>
            </a:extLst>
          </p:cNvPr>
          <p:cNvGrpSpPr/>
          <p:nvPr/>
        </p:nvGrpSpPr>
        <p:grpSpPr>
          <a:xfrm>
            <a:off x="232851" y="5131907"/>
            <a:ext cx="3855369" cy="1521046"/>
            <a:chOff x="232851" y="5131907"/>
            <a:chExt cx="3855369" cy="1521046"/>
          </a:xfrm>
        </p:grpSpPr>
        <p:sp>
          <p:nvSpPr>
            <p:cNvPr id="257" name="TextBox 256">
              <a:extLst>
                <a:ext uri="{FF2B5EF4-FFF2-40B4-BE49-F238E27FC236}">
                  <a16:creationId xmlns:a16="http://schemas.microsoft.com/office/drawing/2014/main" id="{D4D379D0-AC72-4A0A-8BEA-A4FE42C5D817}"/>
                </a:ext>
              </a:extLst>
            </p:cNvPr>
            <p:cNvSpPr txBox="1"/>
            <p:nvPr/>
          </p:nvSpPr>
          <p:spPr>
            <a:xfrm>
              <a:off x="670865" y="6194173"/>
              <a:ext cx="1137071"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All data arrives</a:t>
              </a:r>
            </a:p>
          </p:txBody>
        </p:sp>
        <p:cxnSp>
          <p:nvCxnSpPr>
            <p:cNvPr id="300" name="Straight Arrow Connector 299">
              <a:extLst>
                <a:ext uri="{FF2B5EF4-FFF2-40B4-BE49-F238E27FC236}">
                  <a16:creationId xmlns:a16="http://schemas.microsoft.com/office/drawing/2014/main" id="{D949A480-5A23-4399-B0FE-4D90F7CAB3B9}"/>
                </a:ext>
              </a:extLst>
            </p:cNvPr>
            <p:cNvCxnSpPr>
              <a:cxnSpLocks/>
            </p:cNvCxnSpPr>
            <p:nvPr/>
          </p:nvCxnSpPr>
          <p:spPr>
            <a:xfrm flipV="1">
              <a:off x="1686434" y="6133762"/>
              <a:ext cx="0" cy="263978"/>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603B8B9-086A-4234-B54C-B02870E818EB}"/>
                </a:ext>
              </a:extLst>
            </p:cNvPr>
            <p:cNvCxnSpPr>
              <a:cxnSpLocks/>
            </p:cNvCxnSpPr>
            <p:nvPr/>
          </p:nvCxnSpPr>
          <p:spPr>
            <a:xfrm>
              <a:off x="1686434" y="6380596"/>
              <a:ext cx="500231"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288" name="Group 287">
              <a:extLst>
                <a:ext uri="{FF2B5EF4-FFF2-40B4-BE49-F238E27FC236}">
                  <a16:creationId xmlns:a16="http://schemas.microsoft.com/office/drawing/2014/main" id="{1219CC4D-0B22-41C5-9FE0-8742DE3B0048}"/>
                </a:ext>
              </a:extLst>
            </p:cNvPr>
            <p:cNvGrpSpPr/>
            <p:nvPr/>
          </p:nvGrpSpPr>
          <p:grpSpPr>
            <a:xfrm flipH="1">
              <a:off x="232851" y="5396731"/>
              <a:ext cx="3280146" cy="323550"/>
              <a:chOff x="1098592" y="1393082"/>
              <a:chExt cx="3280146" cy="323550"/>
            </a:xfrm>
          </p:grpSpPr>
          <p:grpSp>
            <p:nvGrpSpPr>
              <p:cNvPr id="289" name="Group 288">
                <a:extLst>
                  <a:ext uri="{FF2B5EF4-FFF2-40B4-BE49-F238E27FC236}">
                    <a16:creationId xmlns:a16="http://schemas.microsoft.com/office/drawing/2014/main" id="{C55683D7-0427-4660-9927-92D62912EFA5}"/>
                  </a:ext>
                </a:extLst>
              </p:cNvPr>
              <p:cNvGrpSpPr>
                <a:grpSpLocks noChangeAspect="1"/>
              </p:cNvGrpSpPr>
              <p:nvPr/>
            </p:nvGrpSpPr>
            <p:grpSpPr>
              <a:xfrm>
                <a:off x="1098592" y="1393082"/>
                <a:ext cx="2165776" cy="246147"/>
                <a:chOff x="11000876" y="4236643"/>
                <a:chExt cx="992943" cy="112851"/>
              </a:xfrm>
            </p:grpSpPr>
            <p:sp>
              <p:nvSpPr>
                <p:cNvPr id="291" name="TextBox 290">
                  <a:extLst>
                    <a:ext uri="{FF2B5EF4-FFF2-40B4-BE49-F238E27FC236}">
                      <a16:creationId xmlns:a16="http://schemas.microsoft.com/office/drawing/2014/main" id="{F7C46C81-28F9-4914-AF28-2C235AD72424}"/>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2" name="TextBox 291">
                  <a:extLst>
                    <a:ext uri="{FF2B5EF4-FFF2-40B4-BE49-F238E27FC236}">
                      <a16:creationId xmlns:a16="http://schemas.microsoft.com/office/drawing/2014/main" id="{2A0B1FF1-C873-4E06-9B25-D2AEA5D5FD7C}"/>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3" name="TextBox 292">
                  <a:extLst>
                    <a:ext uri="{FF2B5EF4-FFF2-40B4-BE49-F238E27FC236}">
                      <a16:creationId xmlns:a16="http://schemas.microsoft.com/office/drawing/2014/main" id="{4902432B-3B23-4BF1-9C5E-9041E6749B9A}"/>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0" name="TextBox 289">
                <a:extLst>
                  <a:ext uri="{FF2B5EF4-FFF2-40B4-BE49-F238E27FC236}">
                    <a16:creationId xmlns:a16="http://schemas.microsoft.com/office/drawing/2014/main" id="{0C2155FD-B1F6-49E3-80B7-1DEC0B184A83}"/>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Warp1</a:t>
                </a:r>
              </a:p>
            </p:txBody>
          </p:sp>
        </p:grpSp>
        <p:grpSp>
          <p:nvGrpSpPr>
            <p:cNvPr id="294" name="Group 293">
              <a:extLst>
                <a:ext uri="{FF2B5EF4-FFF2-40B4-BE49-F238E27FC236}">
                  <a16:creationId xmlns:a16="http://schemas.microsoft.com/office/drawing/2014/main" id="{7236506C-1851-41C4-AF8B-521F5E47C4EF}"/>
                </a:ext>
              </a:extLst>
            </p:cNvPr>
            <p:cNvGrpSpPr/>
            <p:nvPr/>
          </p:nvGrpSpPr>
          <p:grpSpPr>
            <a:xfrm flipH="1">
              <a:off x="370575" y="5582096"/>
              <a:ext cx="3280146" cy="323550"/>
              <a:chOff x="1098592" y="1393082"/>
              <a:chExt cx="3280146" cy="323550"/>
            </a:xfrm>
          </p:grpSpPr>
          <p:grpSp>
            <p:nvGrpSpPr>
              <p:cNvPr id="295" name="Group 294">
                <a:extLst>
                  <a:ext uri="{FF2B5EF4-FFF2-40B4-BE49-F238E27FC236}">
                    <a16:creationId xmlns:a16="http://schemas.microsoft.com/office/drawing/2014/main" id="{1B9D7383-CCF5-4ECF-B72D-F790998AB907}"/>
                  </a:ext>
                </a:extLst>
              </p:cNvPr>
              <p:cNvGrpSpPr>
                <a:grpSpLocks noChangeAspect="1"/>
              </p:cNvGrpSpPr>
              <p:nvPr/>
            </p:nvGrpSpPr>
            <p:grpSpPr>
              <a:xfrm>
                <a:off x="1098592" y="1393082"/>
                <a:ext cx="2165776" cy="246147"/>
                <a:chOff x="11000876" y="4236643"/>
                <a:chExt cx="992943" cy="112851"/>
              </a:xfrm>
            </p:grpSpPr>
            <p:sp>
              <p:nvSpPr>
                <p:cNvPr id="297" name="TextBox 296">
                  <a:extLst>
                    <a:ext uri="{FF2B5EF4-FFF2-40B4-BE49-F238E27FC236}">
                      <a16:creationId xmlns:a16="http://schemas.microsoft.com/office/drawing/2014/main" id="{1FFAAA8B-6237-4E0C-A373-D8229F4A1125}"/>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8" name="TextBox 297">
                  <a:extLst>
                    <a:ext uri="{FF2B5EF4-FFF2-40B4-BE49-F238E27FC236}">
                      <a16:creationId xmlns:a16="http://schemas.microsoft.com/office/drawing/2014/main" id="{2A2AFC7E-345C-4A55-8B8B-A96EEB04929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9" name="TextBox 298">
                  <a:extLst>
                    <a:ext uri="{FF2B5EF4-FFF2-40B4-BE49-F238E27FC236}">
                      <a16:creationId xmlns:a16="http://schemas.microsoft.com/office/drawing/2014/main" id="{3F69462B-D788-480A-A9B1-C870B5C5417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6" name="TextBox 295">
                <a:extLst>
                  <a:ext uri="{FF2B5EF4-FFF2-40B4-BE49-F238E27FC236}">
                    <a16:creationId xmlns:a16="http://schemas.microsoft.com/office/drawing/2014/main" id="{A0DEE8A8-C45F-4967-89C9-51410DFC5199}"/>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Warp3</a:t>
                </a:r>
              </a:p>
            </p:txBody>
          </p:sp>
        </p:grpSp>
        <p:grpSp>
          <p:nvGrpSpPr>
            <p:cNvPr id="251" name="Group 250">
              <a:extLst>
                <a:ext uri="{FF2B5EF4-FFF2-40B4-BE49-F238E27FC236}">
                  <a16:creationId xmlns:a16="http://schemas.microsoft.com/office/drawing/2014/main" id="{8CC80606-A2F1-4981-9A77-01D17CD05B27}"/>
                </a:ext>
              </a:extLst>
            </p:cNvPr>
            <p:cNvGrpSpPr/>
            <p:nvPr/>
          </p:nvGrpSpPr>
          <p:grpSpPr>
            <a:xfrm>
              <a:off x="1922407" y="5131907"/>
              <a:ext cx="2165813" cy="262307"/>
              <a:chOff x="1922407" y="5131907"/>
              <a:chExt cx="2165813" cy="262307"/>
            </a:xfrm>
          </p:grpSpPr>
          <p:cxnSp>
            <p:nvCxnSpPr>
              <p:cNvPr id="245" name="Straight Arrow Connector 244">
                <a:extLst>
                  <a:ext uri="{FF2B5EF4-FFF2-40B4-BE49-F238E27FC236}">
                    <a16:creationId xmlns:a16="http://schemas.microsoft.com/office/drawing/2014/main" id="{41782B16-B049-47E5-A65F-50CF0D69921E}"/>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42DC4E3E-62AF-4D2C-9791-DCF058A22E53}"/>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7AA46A05-0F2A-45AA-B7B2-1955FD228531}"/>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256" name="Picture 255">
              <a:extLst>
                <a:ext uri="{FF2B5EF4-FFF2-40B4-BE49-F238E27FC236}">
                  <a16:creationId xmlns:a16="http://schemas.microsoft.com/office/drawing/2014/main" id="{0573AC5A-F04E-4BE4-AD3A-5DCC9BA24C8B}"/>
                </a:ext>
              </a:extLst>
            </p:cNvPr>
            <p:cNvPicPr>
              <a:picLocks noChangeAspect="1"/>
            </p:cNvPicPr>
            <p:nvPr/>
          </p:nvPicPr>
          <p:blipFill>
            <a:blip r:embed="rId4"/>
            <a:stretch>
              <a:fillRect/>
            </a:stretch>
          </p:blipFill>
          <p:spPr>
            <a:xfrm>
              <a:off x="1227432" y="5366007"/>
              <a:ext cx="904796" cy="904796"/>
            </a:xfrm>
            <a:prstGeom prst="rect">
              <a:avLst/>
            </a:prstGeom>
          </p:spPr>
        </p:pic>
        <p:cxnSp>
          <p:nvCxnSpPr>
            <p:cNvPr id="260" name="Straight Arrow Connector 259">
              <a:extLst>
                <a:ext uri="{FF2B5EF4-FFF2-40B4-BE49-F238E27FC236}">
                  <a16:creationId xmlns:a16="http://schemas.microsoft.com/office/drawing/2014/main" id="{C6C267A6-A609-49A4-9508-E68E4BF5C9F8}"/>
                </a:ext>
              </a:extLst>
            </p:cNvPr>
            <p:cNvCxnSpPr>
              <a:cxnSpLocks/>
            </p:cNvCxnSpPr>
            <p:nvPr/>
          </p:nvCxnSpPr>
          <p:spPr>
            <a:xfrm>
              <a:off x="3690803" y="5881505"/>
              <a:ext cx="0" cy="15997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7F5F29CA-285A-4A9D-B297-BAFF1D20AD72}"/>
                </a:ext>
              </a:extLst>
            </p:cNvPr>
            <p:cNvCxnSpPr>
              <a:cxnSpLocks/>
            </p:cNvCxnSpPr>
            <p:nvPr/>
          </p:nvCxnSpPr>
          <p:spPr>
            <a:xfrm flipH="1">
              <a:off x="2174857" y="5892987"/>
              <a:ext cx="1532784"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C38C9088-AA63-4C7D-9551-30FFFAC1CF88}"/>
                </a:ext>
              </a:extLst>
            </p:cNvPr>
            <p:cNvCxnSpPr>
              <a:cxnSpLocks/>
            </p:cNvCxnSpPr>
            <p:nvPr/>
          </p:nvCxnSpPr>
          <p:spPr>
            <a:xfrm flipH="1">
              <a:off x="2180552" y="5881505"/>
              <a:ext cx="564" cy="514399"/>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301" name="Straight Arrow Connector 300">
            <a:extLst>
              <a:ext uri="{FF2B5EF4-FFF2-40B4-BE49-F238E27FC236}">
                <a16:creationId xmlns:a16="http://schemas.microsoft.com/office/drawing/2014/main" id="{54140F90-4CB2-4D45-A0F5-76F9DF651581}"/>
              </a:ext>
            </a:extLst>
          </p:cNvPr>
          <p:cNvCxnSpPr>
            <a:cxnSpLocks/>
          </p:cNvCxnSpPr>
          <p:nvPr/>
        </p:nvCxnSpPr>
        <p:spPr>
          <a:xfrm flipV="1">
            <a:off x="123217" y="3341744"/>
            <a:ext cx="1421684" cy="1305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7CEA9D42-CE99-41AD-9D97-C15D464872F8}"/>
              </a:ext>
            </a:extLst>
          </p:cNvPr>
          <p:cNvCxnSpPr>
            <a:cxnSpLocks/>
          </p:cNvCxnSpPr>
          <p:nvPr/>
        </p:nvCxnSpPr>
        <p:spPr>
          <a:xfrm>
            <a:off x="134368" y="3355747"/>
            <a:ext cx="20268" cy="3391513"/>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1E2C3417-EFA0-4C28-82CA-B01E0DD4C585}"/>
              </a:ext>
            </a:extLst>
          </p:cNvPr>
          <p:cNvCxnSpPr>
            <a:cxnSpLocks/>
          </p:cNvCxnSpPr>
          <p:nvPr/>
        </p:nvCxnSpPr>
        <p:spPr>
          <a:xfrm flipH="1">
            <a:off x="155653" y="6721718"/>
            <a:ext cx="3932567"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82B5CAB7-B1CA-4D55-A24C-3B5264ACF269}"/>
              </a:ext>
            </a:extLst>
          </p:cNvPr>
          <p:cNvCxnSpPr>
            <a:cxnSpLocks/>
            <a:stCxn id="197" idx="2"/>
          </p:cNvCxnSpPr>
          <p:nvPr/>
        </p:nvCxnSpPr>
        <p:spPr>
          <a:xfrm>
            <a:off x="4070607" y="6612714"/>
            <a:ext cx="0" cy="109004"/>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D85D728-C7A1-4D7C-90D5-5C58AA1FD606}"/>
              </a:ext>
            </a:extLst>
          </p:cNvPr>
          <p:cNvCxnSpPr>
            <a:cxnSpLocks/>
          </p:cNvCxnSpPr>
          <p:nvPr/>
        </p:nvCxnSpPr>
        <p:spPr>
          <a:xfrm>
            <a:off x="6096000" y="0"/>
            <a:ext cx="0" cy="685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1690715-1D33-4530-936D-289C4163F3DA}"/>
              </a:ext>
            </a:extLst>
          </p:cNvPr>
          <p:cNvSpPr txBox="1"/>
          <p:nvPr/>
        </p:nvSpPr>
        <p:spPr>
          <a:xfrm>
            <a:off x="6015099" y="78519"/>
            <a:ext cx="641195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Inside a streaming multiprocessor</a:t>
            </a:r>
          </a:p>
        </p:txBody>
      </p:sp>
      <p:sp>
        <p:nvSpPr>
          <p:cNvPr id="305" name="Arrow: Down 304">
            <a:extLst>
              <a:ext uri="{FF2B5EF4-FFF2-40B4-BE49-F238E27FC236}">
                <a16:creationId xmlns:a16="http://schemas.microsoft.com/office/drawing/2014/main" id="{6F3C7E24-6D8B-46EE-A7A2-0D1FD1683BAB}"/>
              </a:ext>
            </a:extLst>
          </p:cNvPr>
          <p:cNvSpPr/>
          <p:nvPr/>
        </p:nvSpPr>
        <p:spPr>
          <a:xfrm rot="5400000">
            <a:off x="5780835" y="60533"/>
            <a:ext cx="581983" cy="571567"/>
          </a:xfrm>
          <a:prstGeom prst="downArrow">
            <a:avLst>
              <a:gd name="adj1" fmla="val 50000"/>
              <a:gd name="adj2" fmla="val 4024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Brace 1">
            <a:extLst>
              <a:ext uri="{FF2B5EF4-FFF2-40B4-BE49-F238E27FC236}">
                <a16:creationId xmlns:a16="http://schemas.microsoft.com/office/drawing/2014/main" id="{91CFC11C-3C60-4D2F-8FBD-56E69CB2AD86}"/>
              </a:ext>
            </a:extLst>
          </p:cNvPr>
          <p:cNvSpPr/>
          <p:nvPr/>
        </p:nvSpPr>
        <p:spPr>
          <a:xfrm>
            <a:off x="6195563" y="2279891"/>
            <a:ext cx="763315" cy="4373062"/>
          </a:xfrm>
          <a:prstGeom prst="rightBrace">
            <a:avLst>
              <a:gd name="adj1" fmla="val 0"/>
              <a:gd name="adj2" fmla="val 1215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Content Placeholder 2">
            <a:extLst>
              <a:ext uri="{FF2B5EF4-FFF2-40B4-BE49-F238E27FC236}">
                <a16:creationId xmlns:a16="http://schemas.microsoft.com/office/drawing/2014/main" id="{1CDD9E38-D2DF-414A-89EA-8D6059BB3956}"/>
              </a:ext>
            </a:extLst>
          </p:cNvPr>
          <p:cNvSpPr>
            <a:spLocks noGrp="1"/>
          </p:cNvSpPr>
          <p:nvPr>
            <p:ph idx="1"/>
          </p:nvPr>
        </p:nvSpPr>
        <p:spPr>
          <a:xfrm>
            <a:off x="7030132" y="2557082"/>
            <a:ext cx="5172747" cy="4351338"/>
          </a:xfrm>
        </p:spPr>
        <p:txBody>
          <a:bodyPr/>
          <a:lstStyle/>
          <a:p>
            <a:pPr marL="0" indent="0">
              <a:buNone/>
            </a:pPr>
            <a:r>
              <a:rPr lang="en-US" dirty="0"/>
              <a:t>This part is similar to a traditional SIMD pipeline</a:t>
            </a:r>
          </a:p>
          <a:p>
            <a:pPr lvl="1"/>
            <a:r>
              <a:rPr lang="en-US" dirty="0"/>
              <a:t>However, there are multiple threads executing the same instruction on different inputs, not one instruction operating on multiple inputs</a:t>
            </a:r>
          </a:p>
          <a:p>
            <a:pPr lvl="1"/>
            <a:r>
              <a:rPr lang="en-US" dirty="0"/>
              <a:t>In SIMT, what happens if . . .</a:t>
            </a:r>
          </a:p>
          <a:p>
            <a:pPr lvl="2"/>
            <a:r>
              <a:rPr lang="en-US" dirty="0"/>
              <a:t>The instruction to execute is a branch, and</a:t>
            </a:r>
          </a:p>
          <a:p>
            <a:pPr lvl="2"/>
            <a:r>
              <a:rPr lang="en-US" dirty="0"/>
              <a:t>Different threads evaluate the branch condition differently?</a:t>
            </a:r>
          </a:p>
          <a:p>
            <a:pPr lvl="1"/>
            <a:endParaRPr lang="en-US" dirty="0"/>
          </a:p>
        </p:txBody>
      </p:sp>
      <p:sp>
        <p:nvSpPr>
          <p:cNvPr id="110" name="TextBox 109">
            <a:extLst>
              <a:ext uri="{FF2B5EF4-FFF2-40B4-BE49-F238E27FC236}">
                <a16:creationId xmlns:a16="http://schemas.microsoft.com/office/drawing/2014/main" id="{FBFB32E4-366F-4447-8966-78B98BC952C8}"/>
              </a:ext>
            </a:extLst>
          </p:cNvPr>
          <p:cNvSpPr txBox="1"/>
          <p:nvPr/>
        </p:nvSpPr>
        <p:spPr>
          <a:xfrm>
            <a:off x="4282576" y="5184961"/>
            <a:ext cx="1732523" cy="810478"/>
          </a:xfrm>
          <a:prstGeom prst="rect">
            <a:avLst/>
          </a:prstGeom>
          <a:noFill/>
        </p:spPr>
        <p:txBody>
          <a:bodyPr wrap="square" rtlCol="0">
            <a:spAutoFit/>
          </a:bodyPr>
          <a:lstStyle/>
          <a:p>
            <a:pPr algn="ctr">
              <a:lnSpc>
                <a:spcPts val="1400"/>
              </a:lnSpc>
            </a:pPr>
            <a:r>
              <a:rPr lang="en-US" sz="1300" b="1" dirty="0">
                <a:latin typeface="Segoe UI" panose="020B0502040204020203" pitchFamily="34" charset="0"/>
                <a:cs typeface="Segoe UI" panose="020B0502040204020203" pitchFamily="34" charset="0"/>
              </a:rPr>
              <a:t>All threads in warp hit in D-cache: all proceed to Writeback</a:t>
            </a:r>
          </a:p>
        </p:txBody>
      </p:sp>
      <p:sp>
        <p:nvSpPr>
          <p:cNvPr id="111" name="TextBox 110">
            <a:extLst>
              <a:ext uri="{FF2B5EF4-FFF2-40B4-BE49-F238E27FC236}">
                <a16:creationId xmlns:a16="http://schemas.microsoft.com/office/drawing/2014/main" id="{C579734F-50B7-4BEB-829C-822DFA7C5942}"/>
              </a:ext>
            </a:extLst>
          </p:cNvPr>
          <p:cNvSpPr txBox="1"/>
          <p:nvPr/>
        </p:nvSpPr>
        <p:spPr>
          <a:xfrm>
            <a:off x="211724" y="4632157"/>
            <a:ext cx="2026544" cy="784830"/>
          </a:xfrm>
          <a:prstGeom prst="rect">
            <a:avLst/>
          </a:prstGeom>
          <a:noFill/>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At least one thread misses: </a:t>
            </a:r>
            <a:r>
              <a:rPr lang="en-US" sz="1600" b="1" i="1" dirty="0">
                <a:latin typeface="Segoe UI" panose="020B0502040204020203" pitchFamily="34" charset="0"/>
                <a:cs typeface="Segoe UI" panose="020B0502040204020203" pitchFamily="34" charset="0"/>
              </a:rPr>
              <a:t>entire warp</a:t>
            </a:r>
            <a:r>
              <a:rPr lang="en-US" sz="1600" b="1" dirty="0">
                <a:latin typeface="Segoe UI" panose="020B0502040204020203" pitchFamily="34" charset="0"/>
                <a:cs typeface="Segoe UI" panose="020B0502040204020203" pitchFamily="34" charset="0"/>
              </a:rPr>
              <a:t> is suspended!</a:t>
            </a:r>
          </a:p>
        </p:txBody>
      </p:sp>
      <p:sp>
        <p:nvSpPr>
          <p:cNvPr id="112" name="TextBox 111">
            <a:extLst>
              <a:ext uri="{FF2B5EF4-FFF2-40B4-BE49-F238E27FC236}">
                <a16:creationId xmlns:a16="http://schemas.microsoft.com/office/drawing/2014/main" id="{9AC4F296-BE8B-4F4C-A099-E25A9889C52E}"/>
              </a:ext>
            </a:extLst>
          </p:cNvPr>
          <p:cNvSpPr txBox="1"/>
          <p:nvPr/>
        </p:nvSpPr>
        <p:spPr>
          <a:xfrm>
            <a:off x="54688" y="1887686"/>
            <a:ext cx="1421684" cy="1460272"/>
          </a:xfrm>
          <a:prstGeom prst="rect">
            <a:avLst/>
          </a:prstGeom>
          <a:noFill/>
        </p:spPr>
        <p:txBody>
          <a:bodyPr wrap="square" rtlCol="0">
            <a:spAutoFit/>
          </a:bodyPr>
          <a:lstStyle/>
          <a:p>
            <a:pPr>
              <a:lnSpc>
                <a:spcPts val="1800"/>
              </a:lnSpc>
            </a:pPr>
            <a:r>
              <a:rPr lang="en-US" sz="1400" b="1" dirty="0">
                <a:latin typeface="Segoe UI" panose="020B0502040204020203" pitchFamily="34" charset="0"/>
                <a:cs typeface="Segoe UI" panose="020B0502040204020203" pitchFamily="34" charset="0"/>
              </a:rPr>
              <a:t>Each thread has its own register set (e.g., up to 255 on an Nvidia GPU)</a:t>
            </a:r>
          </a:p>
        </p:txBody>
      </p:sp>
    </p:spTree>
    <p:extLst>
      <p:ext uri="{BB962C8B-B14F-4D97-AF65-F5344CB8AC3E}">
        <p14:creationId xmlns:p14="http://schemas.microsoft.com/office/powerpoint/2010/main" val="341340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041AE8-08B8-48D4-92B2-A671B2572F24}"/>
              </a:ext>
            </a:extLst>
          </p:cNvPr>
          <p:cNvPicPr>
            <a:picLocks noChangeAspect="1"/>
          </p:cNvPicPr>
          <p:nvPr/>
        </p:nvPicPr>
        <p:blipFill>
          <a:blip r:embed="rId3"/>
          <a:stretch>
            <a:fillRect/>
          </a:stretch>
        </p:blipFill>
        <p:spPr>
          <a:xfrm>
            <a:off x="0" y="0"/>
            <a:ext cx="4870739" cy="6858000"/>
          </a:xfrm>
          <a:prstGeom prst="rect">
            <a:avLst/>
          </a:prstGeom>
        </p:spPr>
      </p:pic>
      <p:sp>
        <p:nvSpPr>
          <p:cNvPr id="5" name="TextBox 4">
            <a:extLst>
              <a:ext uri="{FF2B5EF4-FFF2-40B4-BE49-F238E27FC236}">
                <a16:creationId xmlns:a16="http://schemas.microsoft.com/office/drawing/2014/main" id="{B4E75427-3508-4BD8-B136-7C80E209369C}"/>
              </a:ext>
            </a:extLst>
          </p:cNvPr>
          <p:cNvSpPr txBox="1"/>
          <p:nvPr/>
        </p:nvSpPr>
        <p:spPr>
          <a:xfrm>
            <a:off x="189571" y="66912"/>
            <a:ext cx="4527395" cy="1200329"/>
          </a:xfrm>
          <a:prstGeom prst="rect">
            <a:avLst/>
          </a:prstGeom>
          <a:noFill/>
        </p:spPr>
        <p:txBody>
          <a:bodyPr wrap="square" rtlCol="0">
            <a:spAutoFit/>
          </a:bodyPr>
          <a:lstStyle/>
          <a:p>
            <a:r>
              <a:rPr lang="en-US" sz="3600" b="1" dirty="0">
                <a:solidFill>
                  <a:schemeClr val="bg1"/>
                </a:solidFill>
                <a:latin typeface="Segoe UI" panose="020B0502040204020203" pitchFamily="34" charset="0"/>
                <a:cs typeface="Segoe UI" panose="020B0502040204020203" pitchFamily="34" charset="0"/>
              </a:rPr>
              <a:t>UGGGGGHGHHHHHHHHHHGHGHKJ</a:t>
            </a:r>
          </a:p>
        </p:txBody>
      </p:sp>
      <p:sp>
        <p:nvSpPr>
          <p:cNvPr id="6" name="Rectangle 5">
            <a:extLst>
              <a:ext uri="{FF2B5EF4-FFF2-40B4-BE49-F238E27FC236}">
                <a16:creationId xmlns:a16="http://schemas.microsoft.com/office/drawing/2014/main" id="{80E975D7-AEDE-462E-8200-D1320958E0C0}"/>
              </a:ext>
            </a:extLst>
          </p:cNvPr>
          <p:cNvSpPr/>
          <p:nvPr/>
        </p:nvSpPr>
        <p:spPr>
          <a:xfrm>
            <a:off x="4816039" y="-8681"/>
            <a:ext cx="74010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660E5A8-448E-4A68-9999-31CAD2F2EF98}"/>
              </a:ext>
            </a:extLst>
          </p:cNvPr>
          <p:cNvSpPr>
            <a:spLocks noGrp="1"/>
          </p:cNvSpPr>
          <p:nvPr>
            <p:ph type="title"/>
          </p:nvPr>
        </p:nvSpPr>
        <p:spPr>
          <a:xfrm>
            <a:off x="4816039" y="-9779"/>
            <a:ext cx="7401025" cy="869169"/>
          </a:xfrm>
        </p:spPr>
        <p:txBody>
          <a:bodyPr>
            <a:normAutofit/>
          </a:bodyPr>
          <a:lstStyle/>
          <a:p>
            <a:r>
              <a:rPr lang="en-US" sz="4200" dirty="0"/>
              <a:t>There Is A (Janky) Solution!</a:t>
            </a:r>
          </a:p>
        </p:txBody>
      </p:sp>
      <p:sp>
        <p:nvSpPr>
          <p:cNvPr id="8" name="Content Placeholder 2">
            <a:extLst>
              <a:ext uri="{FF2B5EF4-FFF2-40B4-BE49-F238E27FC236}">
                <a16:creationId xmlns:a16="http://schemas.microsoft.com/office/drawing/2014/main" id="{87ECE813-4956-4E53-B155-B019F6121CD4}"/>
              </a:ext>
            </a:extLst>
          </p:cNvPr>
          <p:cNvSpPr>
            <a:spLocks noGrp="1"/>
          </p:cNvSpPr>
          <p:nvPr>
            <p:ph idx="1"/>
          </p:nvPr>
        </p:nvSpPr>
        <p:spPr>
          <a:xfrm>
            <a:off x="5060310" y="680974"/>
            <a:ext cx="7035234" cy="2987778"/>
          </a:xfrm>
        </p:spPr>
        <p:txBody>
          <a:bodyPr>
            <a:normAutofit lnSpcReduction="10000"/>
          </a:bodyPr>
          <a:lstStyle/>
          <a:p>
            <a:r>
              <a:rPr lang="en-US" dirty="0"/>
              <a:t>All threads in a warp execute the branch test at the same time</a:t>
            </a:r>
          </a:p>
          <a:p>
            <a:pPr lvl="1"/>
            <a:r>
              <a:rPr lang="en-US" dirty="0"/>
              <a:t>The “test succeeds” threads then execute the if-path while the other threads in the warp are idle</a:t>
            </a:r>
          </a:p>
          <a:p>
            <a:pPr lvl="1"/>
            <a:r>
              <a:rPr lang="en-US" dirty="0"/>
              <a:t>Afterwards, the “test fails” threads execute the else-path while the other threads in the warp are idle</a:t>
            </a:r>
          </a:p>
          <a:p>
            <a:r>
              <a:rPr lang="en-US" dirty="0"/>
              <a:t>So, the two execution paths execute serially!</a:t>
            </a:r>
          </a:p>
        </p:txBody>
      </p:sp>
      <p:sp>
        <p:nvSpPr>
          <p:cNvPr id="9" name="TextBox 8">
            <a:extLst>
              <a:ext uri="{FF2B5EF4-FFF2-40B4-BE49-F238E27FC236}">
                <a16:creationId xmlns:a16="http://schemas.microsoft.com/office/drawing/2014/main" id="{CD7B3437-E117-4CFC-9DB6-58EEF71A65EB}"/>
              </a:ext>
            </a:extLst>
          </p:cNvPr>
          <p:cNvSpPr txBox="1"/>
          <p:nvPr/>
        </p:nvSpPr>
        <p:spPr>
          <a:xfrm>
            <a:off x="5070176" y="3478559"/>
            <a:ext cx="4207641" cy="3477875"/>
          </a:xfrm>
          <a:prstGeom prst="rect">
            <a:avLst/>
          </a:prstGeom>
          <a:noFill/>
        </p:spPr>
        <p:txBody>
          <a:bodyPr wrap="square" rtlCol="0">
            <a:spAutoFit/>
          </a:bodyPr>
          <a:lstStyle/>
          <a:p>
            <a:r>
              <a:rPr lang="en-US" sz="2200" b="1" dirty="0">
                <a:latin typeface="Consolas" panose="020B0609020204030204" pitchFamily="49" charset="0"/>
              </a:rPr>
              <a:t>   in[] = {</a:t>
            </a:r>
            <a:r>
              <a:rPr lang="en-US" sz="2200" b="1" dirty="0">
                <a:solidFill>
                  <a:srgbClr val="00B050"/>
                </a:solidFill>
                <a:latin typeface="Consolas" panose="020B0609020204030204" pitchFamily="49" charset="0"/>
              </a:rPr>
              <a:t>4</a:t>
            </a:r>
            <a:r>
              <a:rPr lang="en-US" sz="2200" b="1" dirty="0">
                <a:latin typeface="Consolas" panose="020B0609020204030204" pitchFamily="49" charset="0"/>
              </a:rPr>
              <a:t>,</a:t>
            </a:r>
            <a:r>
              <a:rPr lang="en-US" sz="2200" b="1" dirty="0">
                <a:solidFill>
                  <a:srgbClr val="00B050"/>
                </a:solidFill>
                <a:latin typeface="Consolas" panose="020B0609020204030204" pitchFamily="49" charset="0"/>
              </a:rPr>
              <a:t>8</a:t>
            </a:r>
            <a:r>
              <a:rPr lang="en-US" sz="2200" b="1" dirty="0">
                <a:latin typeface="Consolas" panose="020B0609020204030204" pitchFamily="49" charset="0"/>
              </a:rPr>
              <a:t>,</a:t>
            </a:r>
            <a:r>
              <a:rPr lang="en-US" sz="2200" b="1" dirty="0">
                <a:solidFill>
                  <a:srgbClr val="00B050"/>
                </a:solidFill>
                <a:latin typeface="Consolas" panose="020B0609020204030204" pitchFamily="49" charset="0"/>
              </a:rPr>
              <a:t>12</a:t>
            </a:r>
            <a:r>
              <a:rPr lang="en-US" sz="2200" b="1" dirty="0">
                <a:latin typeface="Consolas" panose="020B0609020204030204" pitchFamily="49" charset="0"/>
              </a:rPr>
              <a:t>}; //1D</a:t>
            </a:r>
          </a:p>
          <a:p>
            <a:r>
              <a:rPr lang="en-US" sz="2200" b="1" dirty="0">
                <a:latin typeface="Consolas" panose="020B0609020204030204" pitchFamily="49" charset="0"/>
              </a:rPr>
              <a:t>     //global input array</a:t>
            </a:r>
          </a:p>
          <a:p>
            <a:r>
              <a:rPr lang="en-US" sz="2200" b="1" dirty="0">
                <a:solidFill>
                  <a:srgbClr val="0070C0"/>
                </a:solidFill>
                <a:latin typeface="Consolas" panose="020B0609020204030204" pitchFamily="49" charset="0"/>
              </a:rPr>
              <a:t>0:</a:t>
            </a:r>
            <a:r>
              <a:rPr lang="en-US" sz="2200" b="1" dirty="0">
                <a:latin typeface="Consolas" panose="020B0609020204030204" pitchFamily="49" charset="0"/>
              </a:rPr>
              <a:t> </a:t>
            </a:r>
            <a:r>
              <a:rPr lang="en-US" sz="2200" b="1" dirty="0" err="1">
                <a:latin typeface="Consolas" panose="020B0609020204030204" pitchFamily="49" charset="0"/>
              </a:rPr>
              <a:t>i</a:t>
            </a:r>
            <a:r>
              <a:rPr lang="en-US" sz="2200" b="1" dirty="0">
                <a:latin typeface="Consolas" panose="020B0609020204030204" pitchFamily="49" charset="0"/>
              </a:rPr>
              <a:t> = in[</a:t>
            </a:r>
            <a:r>
              <a:rPr lang="en-US" sz="2200" b="1" dirty="0" err="1">
                <a:latin typeface="Consolas" panose="020B0609020204030204" pitchFamily="49" charset="0"/>
              </a:rPr>
              <a:t>threadIdx.x</a:t>
            </a:r>
            <a:r>
              <a:rPr lang="en-US" sz="2200" b="1" dirty="0">
                <a:latin typeface="Consolas" panose="020B0609020204030204" pitchFamily="49" charset="0"/>
              </a:rPr>
              <a:t>]; </a:t>
            </a:r>
          </a:p>
          <a:p>
            <a:r>
              <a:rPr lang="en-US" sz="2200" b="1" dirty="0">
                <a:latin typeface="Consolas" panose="020B0609020204030204" pitchFamily="49" charset="0"/>
              </a:rPr>
              <a:t>     //Thread offset in</a:t>
            </a:r>
          </a:p>
          <a:p>
            <a:r>
              <a:rPr lang="en-US" sz="2200" b="1" dirty="0">
                <a:latin typeface="Consolas" panose="020B0609020204030204" pitchFamily="49" charset="0"/>
              </a:rPr>
              <a:t>     //the 1D input data</a:t>
            </a:r>
          </a:p>
          <a:p>
            <a:r>
              <a:rPr lang="en-US" sz="2200" b="1" dirty="0">
                <a:solidFill>
                  <a:srgbClr val="0070C0"/>
                </a:solidFill>
                <a:latin typeface="Consolas" panose="020B0609020204030204" pitchFamily="49" charset="0"/>
              </a:rPr>
              <a:t>1:</a:t>
            </a:r>
            <a:r>
              <a:rPr lang="en-US" sz="2200" b="1" dirty="0">
                <a:latin typeface="Consolas" panose="020B0609020204030204" pitchFamily="49" charset="0"/>
              </a:rPr>
              <a:t> if(</a:t>
            </a:r>
            <a:r>
              <a:rPr lang="en-US" sz="2200" b="1" dirty="0" err="1">
                <a:latin typeface="Consolas" panose="020B0609020204030204" pitchFamily="49" charset="0"/>
              </a:rPr>
              <a:t>i</a:t>
            </a:r>
            <a:r>
              <a:rPr lang="en-US" sz="2200" b="1" dirty="0">
                <a:latin typeface="Consolas" panose="020B0609020204030204" pitchFamily="49" charset="0"/>
              </a:rPr>
              <a:t> &lt; </a:t>
            </a:r>
            <a:r>
              <a:rPr lang="en-US" sz="2200" b="1" dirty="0">
                <a:solidFill>
                  <a:srgbClr val="00B050"/>
                </a:solidFill>
                <a:latin typeface="Consolas" panose="020B0609020204030204" pitchFamily="49" charset="0"/>
              </a:rPr>
              <a:t>10</a:t>
            </a:r>
            <a:r>
              <a:rPr lang="en-US" sz="2200" b="1" dirty="0">
                <a:latin typeface="Consolas" panose="020B0609020204030204" pitchFamily="49" charset="0"/>
              </a:rPr>
              <a:t>)</a:t>
            </a:r>
          </a:p>
          <a:p>
            <a:r>
              <a:rPr lang="en-US" sz="2200" b="1" dirty="0">
                <a:solidFill>
                  <a:srgbClr val="0070C0"/>
                </a:solidFill>
                <a:latin typeface="Consolas" panose="020B0609020204030204" pitchFamily="49" charset="0"/>
              </a:rPr>
              <a:t>2:</a:t>
            </a:r>
            <a:r>
              <a:rPr lang="en-US" sz="2200" b="1" dirty="0">
                <a:latin typeface="Consolas" panose="020B0609020204030204" pitchFamily="49" charset="0"/>
              </a:rPr>
              <a:t>    r = </a:t>
            </a:r>
            <a:r>
              <a:rPr lang="en-US" sz="2200" b="1" dirty="0">
                <a:solidFill>
                  <a:srgbClr val="00B050"/>
                </a:solidFill>
                <a:latin typeface="Consolas" panose="020B0609020204030204" pitchFamily="49" charset="0"/>
              </a:rPr>
              <a:t>0</a:t>
            </a:r>
            <a:r>
              <a:rPr lang="en-US" sz="2200" b="1" dirty="0">
                <a:latin typeface="Consolas" panose="020B0609020204030204" pitchFamily="49" charset="0"/>
              </a:rPr>
              <a:t>;</a:t>
            </a:r>
          </a:p>
          <a:p>
            <a:r>
              <a:rPr lang="en-US" sz="2200" b="1" dirty="0">
                <a:latin typeface="Consolas" panose="020B0609020204030204" pitchFamily="49" charset="0"/>
              </a:rPr>
              <a:t>   else</a:t>
            </a:r>
          </a:p>
          <a:p>
            <a:r>
              <a:rPr lang="en-US" sz="2200" b="1" dirty="0">
                <a:solidFill>
                  <a:srgbClr val="0070C0"/>
                </a:solidFill>
                <a:latin typeface="Consolas" panose="020B0609020204030204" pitchFamily="49" charset="0"/>
              </a:rPr>
              <a:t>3:</a:t>
            </a:r>
            <a:r>
              <a:rPr lang="en-US" sz="2200" b="1" dirty="0">
                <a:latin typeface="Consolas" panose="020B0609020204030204" pitchFamily="49" charset="0"/>
              </a:rPr>
              <a:t>    r = </a:t>
            </a:r>
            <a:r>
              <a:rPr lang="en-US" sz="2200" b="1" dirty="0">
                <a:solidFill>
                  <a:srgbClr val="00B050"/>
                </a:solidFill>
                <a:latin typeface="Consolas" panose="020B0609020204030204" pitchFamily="49" charset="0"/>
              </a:rPr>
              <a:t>1</a:t>
            </a:r>
            <a:r>
              <a:rPr lang="en-US" sz="2200" b="1" dirty="0">
                <a:latin typeface="Consolas" panose="020B0609020204030204" pitchFamily="49" charset="0"/>
              </a:rPr>
              <a:t>;</a:t>
            </a:r>
          </a:p>
          <a:p>
            <a:r>
              <a:rPr lang="en-US" sz="2200" b="1" dirty="0">
                <a:solidFill>
                  <a:srgbClr val="0070C0"/>
                </a:solidFill>
                <a:latin typeface="Consolas" panose="020B0609020204030204" pitchFamily="49" charset="0"/>
              </a:rPr>
              <a:t>4:</a:t>
            </a:r>
            <a:r>
              <a:rPr lang="en-US" sz="2200" b="1" dirty="0">
                <a:latin typeface="Consolas" panose="020B0609020204030204" pitchFamily="49" charset="0"/>
              </a:rPr>
              <a:t> out[</a:t>
            </a:r>
            <a:r>
              <a:rPr lang="en-US" sz="2200" b="1" dirty="0" err="1">
                <a:latin typeface="Consolas" panose="020B0609020204030204" pitchFamily="49" charset="0"/>
              </a:rPr>
              <a:t>threadIdx.x</a:t>
            </a:r>
            <a:r>
              <a:rPr lang="en-US" sz="2200" b="1" dirty="0">
                <a:latin typeface="Consolas" panose="020B0609020204030204" pitchFamily="49" charset="0"/>
              </a:rPr>
              <a:t>] = r;</a:t>
            </a:r>
          </a:p>
        </p:txBody>
      </p:sp>
      <p:cxnSp>
        <p:nvCxnSpPr>
          <p:cNvPr id="11" name="Straight Connector 10">
            <a:extLst>
              <a:ext uri="{FF2B5EF4-FFF2-40B4-BE49-F238E27FC236}">
                <a16:creationId xmlns:a16="http://schemas.microsoft.com/office/drawing/2014/main" id="{AE45A0DE-8C69-43E7-A0E0-ACE3805671D9}"/>
              </a:ext>
            </a:extLst>
          </p:cNvPr>
          <p:cNvCxnSpPr>
            <a:cxnSpLocks/>
          </p:cNvCxnSpPr>
          <p:nvPr/>
        </p:nvCxnSpPr>
        <p:spPr>
          <a:xfrm>
            <a:off x="4801839" y="3487225"/>
            <a:ext cx="74010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93D91E4-07A4-4324-B53A-C37C04063256}"/>
              </a:ext>
            </a:extLst>
          </p:cNvPr>
          <p:cNvGrpSpPr/>
          <p:nvPr/>
        </p:nvGrpSpPr>
        <p:grpSpPr>
          <a:xfrm>
            <a:off x="9861829" y="4346615"/>
            <a:ext cx="1971940" cy="461665"/>
            <a:chOff x="9729041" y="3791277"/>
            <a:chExt cx="1971940" cy="461665"/>
          </a:xfrm>
        </p:grpSpPr>
        <p:sp>
          <p:nvSpPr>
            <p:cNvPr id="12" name="TextBox 11">
              <a:extLst>
                <a:ext uri="{FF2B5EF4-FFF2-40B4-BE49-F238E27FC236}">
                  <a16:creationId xmlns:a16="http://schemas.microsoft.com/office/drawing/2014/main" id="{A2EAB371-DFC5-4B26-969F-8F3934379D1F}"/>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0</a:t>
              </a:r>
            </a:p>
          </p:txBody>
        </p:sp>
        <p:sp>
          <p:nvSpPr>
            <p:cNvPr id="13" name="TextBox 12">
              <a:extLst>
                <a:ext uri="{FF2B5EF4-FFF2-40B4-BE49-F238E27FC236}">
                  <a16:creationId xmlns:a16="http://schemas.microsoft.com/office/drawing/2014/main" id="{A538AA8E-F537-4438-BBD4-7078CFD56360}"/>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14" name="TextBox 13">
              <a:extLst>
                <a:ext uri="{FF2B5EF4-FFF2-40B4-BE49-F238E27FC236}">
                  <a16:creationId xmlns:a16="http://schemas.microsoft.com/office/drawing/2014/main" id="{6745596A-9F37-4C60-B52D-59511060BE0F}"/>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15" name="TextBox 14">
              <a:extLst>
                <a:ext uri="{FF2B5EF4-FFF2-40B4-BE49-F238E27FC236}">
                  <a16:creationId xmlns:a16="http://schemas.microsoft.com/office/drawing/2014/main" id="{D71F3A0C-3999-46D9-AB29-1CFD451DB0DF}"/>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grpSp>
        <p:nvGrpSpPr>
          <p:cNvPr id="18" name="Group 17">
            <a:extLst>
              <a:ext uri="{FF2B5EF4-FFF2-40B4-BE49-F238E27FC236}">
                <a16:creationId xmlns:a16="http://schemas.microsoft.com/office/drawing/2014/main" id="{CE2B2E64-B9C8-4042-A422-F346A5CDDE67}"/>
              </a:ext>
            </a:extLst>
          </p:cNvPr>
          <p:cNvGrpSpPr/>
          <p:nvPr/>
        </p:nvGrpSpPr>
        <p:grpSpPr>
          <a:xfrm>
            <a:off x="9861829" y="4808280"/>
            <a:ext cx="1971940" cy="461665"/>
            <a:chOff x="9729041" y="3791277"/>
            <a:chExt cx="1971940" cy="461665"/>
          </a:xfrm>
        </p:grpSpPr>
        <p:sp>
          <p:nvSpPr>
            <p:cNvPr id="19" name="TextBox 18">
              <a:extLst>
                <a:ext uri="{FF2B5EF4-FFF2-40B4-BE49-F238E27FC236}">
                  <a16:creationId xmlns:a16="http://schemas.microsoft.com/office/drawing/2014/main" id="{641FF396-A409-4F50-8570-B582F4CEECCD}"/>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1</a:t>
              </a:r>
            </a:p>
          </p:txBody>
        </p:sp>
        <p:sp>
          <p:nvSpPr>
            <p:cNvPr id="20" name="TextBox 19">
              <a:extLst>
                <a:ext uri="{FF2B5EF4-FFF2-40B4-BE49-F238E27FC236}">
                  <a16:creationId xmlns:a16="http://schemas.microsoft.com/office/drawing/2014/main" id="{E51F905F-3D66-4EC6-9580-3C562B84398B}"/>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21" name="TextBox 20">
              <a:extLst>
                <a:ext uri="{FF2B5EF4-FFF2-40B4-BE49-F238E27FC236}">
                  <a16:creationId xmlns:a16="http://schemas.microsoft.com/office/drawing/2014/main" id="{73992F0F-7C81-4F31-B6DB-D31861D2AC05}"/>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22" name="TextBox 21">
              <a:extLst>
                <a:ext uri="{FF2B5EF4-FFF2-40B4-BE49-F238E27FC236}">
                  <a16:creationId xmlns:a16="http://schemas.microsoft.com/office/drawing/2014/main" id="{4B473EC9-4A58-4493-9C81-E00A2D89AF94}"/>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grpSp>
        <p:nvGrpSpPr>
          <p:cNvPr id="33" name="Group 32">
            <a:extLst>
              <a:ext uri="{FF2B5EF4-FFF2-40B4-BE49-F238E27FC236}">
                <a16:creationId xmlns:a16="http://schemas.microsoft.com/office/drawing/2014/main" id="{313C0BDD-AD1F-4236-870E-A668EC0F2756}"/>
              </a:ext>
            </a:extLst>
          </p:cNvPr>
          <p:cNvGrpSpPr/>
          <p:nvPr/>
        </p:nvGrpSpPr>
        <p:grpSpPr>
          <a:xfrm>
            <a:off x="9861829" y="6193275"/>
            <a:ext cx="1971940" cy="461665"/>
            <a:chOff x="9729041" y="3791277"/>
            <a:chExt cx="1971940" cy="461665"/>
          </a:xfrm>
        </p:grpSpPr>
        <p:sp>
          <p:nvSpPr>
            <p:cNvPr id="34" name="TextBox 33">
              <a:extLst>
                <a:ext uri="{FF2B5EF4-FFF2-40B4-BE49-F238E27FC236}">
                  <a16:creationId xmlns:a16="http://schemas.microsoft.com/office/drawing/2014/main" id="{C67E16CF-5E9A-40DC-A5B3-9F5B2BD268DA}"/>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4</a:t>
              </a:r>
            </a:p>
          </p:txBody>
        </p:sp>
        <p:sp>
          <p:nvSpPr>
            <p:cNvPr id="35" name="TextBox 34">
              <a:extLst>
                <a:ext uri="{FF2B5EF4-FFF2-40B4-BE49-F238E27FC236}">
                  <a16:creationId xmlns:a16="http://schemas.microsoft.com/office/drawing/2014/main" id="{CB5AD5AF-F39E-4DAB-AAFE-DAEAA1A9AFA8}"/>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36" name="TextBox 35">
              <a:extLst>
                <a:ext uri="{FF2B5EF4-FFF2-40B4-BE49-F238E27FC236}">
                  <a16:creationId xmlns:a16="http://schemas.microsoft.com/office/drawing/2014/main" id="{03A1F82E-B4EB-4AE6-ADB2-17E5E06B991D}"/>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37" name="TextBox 36">
              <a:extLst>
                <a:ext uri="{FF2B5EF4-FFF2-40B4-BE49-F238E27FC236}">
                  <a16:creationId xmlns:a16="http://schemas.microsoft.com/office/drawing/2014/main" id="{0AB42C94-CC5D-4D96-8748-5334B0285DE4}"/>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grpSp>
        <p:nvGrpSpPr>
          <p:cNvPr id="40" name="Group 39">
            <a:extLst>
              <a:ext uri="{FF2B5EF4-FFF2-40B4-BE49-F238E27FC236}">
                <a16:creationId xmlns:a16="http://schemas.microsoft.com/office/drawing/2014/main" id="{FCF936B7-ABBF-4E64-B493-BF2721AF2320}"/>
              </a:ext>
            </a:extLst>
          </p:cNvPr>
          <p:cNvGrpSpPr/>
          <p:nvPr/>
        </p:nvGrpSpPr>
        <p:grpSpPr>
          <a:xfrm>
            <a:off x="9861829" y="5269945"/>
            <a:ext cx="1971940" cy="461665"/>
            <a:chOff x="9729041" y="4714607"/>
            <a:chExt cx="1971940" cy="461665"/>
          </a:xfrm>
        </p:grpSpPr>
        <p:grpSp>
          <p:nvGrpSpPr>
            <p:cNvPr id="23" name="Group 22">
              <a:extLst>
                <a:ext uri="{FF2B5EF4-FFF2-40B4-BE49-F238E27FC236}">
                  <a16:creationId xmlns:a16="http://schemas.microsoft.com/office/drawing/2014/main" id="{40C55BC9-2766-4890-A6DC-65948929DB4F}"/>
                </a:ext>
              </a:extLst>
            </p:cNvPr>
            <p:cNvGrpSpPr/>
            <p:nvPr/>
          </p:nvGrpSpPr>
          <p:grpSpPr>
            <a:xfrm>
              <a:off x="9729041" y="4714607"/>
              <a:ext cx="1971940" cy="461665"/>
              <a:chOff x="9729041" y="3791277"/>
              <a:chExt cx="1971940" cy="461665"/>
            </a:xfrm>
          </p:grpSpPr>
          <p:sp>
            <p:nvSpPr>
              <p:cNvPr id="24" name="TextBox 23">
                <a:extLst>
                  <a:ext uri="{FF2B5EF4-FFF2-40B4-BE49-F238E27FC236}">
                    <a16:creationId xmlns:a16="http://schemas.microsoft.com/office/drawing/2014/main" id="{B1FB5BF7-CADB-46D1-B361-7A78C26CC6CA}"/>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2</a:t>
                </a:r>
              </a:p>
            </p:txBody>
          </p:sp>
          <p:sp>
            <p:nvSpPr>
              <p:cNvPr id="25" name="TextBox 24">
                <a:extLst>
                  <a:ext uri="{FF2B5EF4-FFF2-40B4-BE49-F238E27FC236}">
                    <a16:creationId xmlns:a16="http://schemas.microsoft.com/office/drawing/2014/main" id="{08066340-7739-494A-88BC-961096AD7174}"/>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26" name="TextBox 25">
                <a:extLst>
                  <a:ext uri="{FF2B5EF4-FFF2-40B4-BE49-F238E27FC236}">
                    <a16:creationId xmlns:a16="http://schemas.microsoft.com/office/drawing/2014/main" id="{5E5EC4A6-4E61-49CE-80E2-23179E1ED571}"/>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27" name="TextBox 26">
                <a:extLst>
                  <a:ext uri="{FF2B5EF4-FFF2-40B4-BE49-F238E27FC236}">
                    <a16:creationId xmlns:a16="http://schemas.microsoft.com/office/drawing/2014/main" id="{21CE4251-8F3B-4F92-8CF8-90513B0FC895}"/>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sp>
          <p:nvSpPr>
            <p:cNvPr id="38" name="Rectangle 37">
              <a:extLst>
                <a:ext uri="{FF2B5EF4-FFF2-40B4-BE49-F238E27FC236}">
                  <a16:creationId xmlns:a16="http://schemas.microsoft.com/office/drawing/2014/main" id="{C0E5F579-17F5-4437-B3BD-02569CA399F9}"/>
                </a:ext>
              </a:extLst>
            </p:cNvPr>
            <p:cNvSpPr/>
            <p:nvPr/>
          </p:nvSpPr>
          <p:spPr>
            <a:xfrm>
              <a:off x="11179350" y="4714607"/>
              <a:ext cx="516083" cy="46166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3352AE00-F1ED-4C0C-B97A-77EB4D0BBE2E}"/>
              </a:ext>
            </a:extLst>
          </p:cNvPr>
          <p:cNvGrpSpPr/>
          <p:nvPr/>
        </p:nvGrpSpPr>
        <p:grpSpPr>
          <a:xfrm>
            <a:off x="9861829" y="5730812"/>
            <a:ext cx="1971940" cy="462463"/>
            <a:chOff x="9729041" y="5175474"/>
            <a:chExt cx="1971940" cy="462463"/>
          </a:xfrm>
        </p:grpSpPr>
        <p:grpSp>
          <p:nvGrpSpPr>
            <p:cNvPr id="28" name="Group 27">
              <a:extLst>
                <a:ext uri="{FF2B5EF4-FFF2-40B4-BE49-F238E27FC236}">
                  <a16:creationId xmlns:a16="http://schemas.microsoft.com/office/drawing/2014/main" id="{CBB9DBCA-14C4-4DE8-A188-9B2E6A477A0F}"/>
                </a:ext>
              </a:extLst>
            </p:cNvPr>
            <p:cNvGrpSpPr/>
            <p:nvPr/>
          </p:nvGrpSpPr>
          <p:grpSpPr>
            <a:xfrm>
              <a:off x="9729041" y="5176272"/>
              <a:ext cx="1971940" cy="461665"/>
              <a:chOff x="9729041" y="3791277"/>
              <a:chExt cx="1971940" cy="461665"/>
            </a:xfrm>
          </p:grpSpPr>
          <p:sp>
            <p:nvSpPr>
              <p:cNvPr id="29" name="TextBox 28">
                <a:extLst>
                  <a:ext uri="{FF2B5EF4-FFF2-40B4-BE49-F238E27FC236}">
                    <a16:creationId xmlns:a16="http://schemas.microsoft.com/office/drawing/2014/main" id="{47FDCCEE-8DAD-44A0-9A62-D44B437597F9}"/>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3</a:t>
                </a:r>
              </a:p>
            </p:txBody>
          </p:sp>
          <p:sp>
            <p:nvSpPr>
              <p:cNvPr id="30" name="TextBox 29">
                <a:extLst>
                  <a:ext uri="{FF2B5EF4-FFF2-40B4-BE49-F238E27FC236}">
                    <a16:creationId xmlns:a16="http://schemas.microsoft.com/office/drawing/2014/main" id="{79D7C58F-E8BB-4EA0-AAB1-16263AD27223}"/>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31" name="TextBox 30">
                <a:extLst>
                  <a:ext uri="{FF2B5EF4-FFF2-40B4-BE49-F238E27FC236}">
                    <a16:creationId xmlns:a16="http://schemas.microsoft.com/office/drawing/2014/main" id="{BC78F01D-55BB-4790-92FA-0922526EA997}"/>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32" name="TextBox 31">
                <a:extLst>
                  <a:ext uri="{FF2B5EF4-FFF2-40B4-BE49-F238E27FC236}">
                    <a16:creationId xmlns:a16="http://schemas.microsoft.com/office/drawing/2014/main" id="{58584311-B1AA-408D-9CEF-77D5EE7A9E42}"/>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sp>
          <p:nvSpPr>
            <p:cNvPr id="39" name="Rectangle 38">
              <a:extLst>
                <a:ext uri="{FF2B5EF4-FFF2-40B4-BE49-F238E27FC236}">
                  <a16:creationId xmlns:a16="http://schemas.microsoft.com/office/drawing/2014/main" id="{5A38933B-A6B2-4E19-A81A-E1EA5E399E2F}"/>
                </a:ext>
              </a:extLst>
            </p:cNvPr>
            <p:cNvSpPr/>
            <p:nvPr/>
          </p:nvSpPr>
          <p:spPr>
            <a:xfrm>
              <a:off x="10149519" y="5175474"/>
              <a:ext cx="1032166" cy="46166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2" name="Straight Connector 41">
            <a:extLst>
              <a:ext uri="{FF2B5EF4-FFF2-40B4-BE49-F238E27FC236}">
                <a16:creationId xmlns:a16="http://schemas.microsoft.com/office/drawing/2014/main" id="{FE2A0C7B-FFA5-4975-9B35-606E734C58F6}"/>
              </a:ext>
            </a:extLst>
          </p:cNvPr>
          <p:cNvCxnSpPr>
            <a:cxnSpLocks/>
          </p:cNvCxnSpPr>
          <p:nvPr/>
        </p:nvCxnSpPr>
        <p:spPr>
          <a:xfrm flipH="1" flipV="1">
            <a:off x="9445081" y="3478559"/>
            <a:ext cx="9866" cy="33707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9D9E35F-29A0-43A0-B3C0-04D308DAC245}"/>
              </a:ext>
            </a:extLst>
          </p:cNvPr>
          <p:cNvSpPr txBox="1"/>
          <p:nvPr/>
        </p:nvSpPr>
        <p:spPr>
          <a:xfrm>
            <a:off x="9899218" y="3745873"/>
            <a:ext cx="1897163"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SM execution of the warp</a:t>
            </a:r>
          </a:p>
        </p:txBody>
      </p:sp>
    </p:spTree>
    <p:extLst>
      <p:ext uri="{BB962C8B-B14F-4D97-AF65-F5344CB8AC3E}">
        <p14:creationId xmlns:p14="http://schemas.microsoft.com/office/powerpoint/2010/main" val="387790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519A0D-54A2-46DF-9151-48B849C79C43}"/>
              </a:ext>
            </a:extLst>
          </p:cNvPr>
          <p:cNvPicPr>
            <a:picLocks noChangeAspect="1"/>
          </p:cNvPicPr>
          <p:nvPr/>
        </p:nvPicPr>
        <p:blipFill>
          <a:blip r:embed="rId3"/>
          <a:stretch>
            <a:fillRect/>
          </a:stretch>
        </p:blipFill>
        <p:spPr>
          <a:xfrm>
            <a:off x="0" y="-1"/>
            <a:ext cx="12192000" cy="6867525"/>
          </a:xfrm>
          <a:prstGeom prst="rect">
            <a:avLst/>
          </a:prstGeom>
        </p:spPr>
      </p:pic>
      <p:sp>
        <p:nvSpPr>
          <p:cNvPr id="2" name="Title 1">
            <a:extLst>
              <a:ext uri="{FF2B5EF4-FFF2-40B4-BE49-F238E27FC236}">
                <a16:creationId xmlns:a16="http://schemas.microsoft.com/office/drawing/2014/main" id="{2063EE74-3A85-400A-BCDF-A59E41FBD3CF}"/>
              </a:ext>
            </a:extLst>
          </p:cNvPr>
          <p:cNvSpPr>
            <a:spLocks noGrp="1"/>
          </p:cNvSpPr>
          <p:nvPr>
            <p:ph type="title"/>
          </p:nvPr>
        </p:nvSpPr>
        <p:spPr>
          <a:xfrm>
            <a:off x="4889339" y="411423"/>
            <a:ext cx="7302661" cy="1325563"/>
          </a:xfrm>
        </p:spPr>
        <p:txBody>
          <a:bodyPr/>
          <a:lstStyle/>
          <a:p>
            <a:r>
              <a:rPr lang="en-US" dirty="0">
                <a:ln>
                  <a:solidFill>
                    <a:sysClr val="windowText" lastClr="000000"/>
                  </a:solidFill>
                </a:ln>
                <a:solidFill>
                  <a:srgbClr val="B4F2FA"/>
                </a:solidFill>
              </a:rPr>
              <a:t>TRY TO AVOID BRANCHES IN GPU CODE</a:t>
            </a:r>
          </a:p>
        </p:txBody>
      </p:sp>
    </p:spTree>
    <p:extLst>
      <p:ext uri="{BB962C8B-B14F-4D97-AF65-F5344CB8AC3E}">
        <p14:creationId xmlns:p14="http://schemas.microsoft.com/office/powerpoint/2010/main" val="18877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FB84-3F27-46C8-B6F9-F40DC5E8BF1E}"/>
              </a:ext>
            </a:extLst>
          </p:cNvPr>
          <p:cNvSpPr>
            <a:spLocks noGrp="1"/>
          </p:cNvSpPr>
          <p:nvPr>
            <p:ph type="title"/>
          </p:nvPr>
        </p:nvSpPr>
        <p:spPr>
          <a:xfrm>
            <a:off x="226060" y="-79254"/>
            <a:ext cx="6073144" cy="1210950"/>
          </a:xfrm>
        </p:spPr>
        <p:txBody>
          <a:bodyPr>
            <a:noAutofit/>
          </a:bodyPr>
          <a:lstStyle/>
          <a:p>
            <a:r>
              <a:rPr lang="en-US" sz="3600" dirty="0"/>
              <a:t>Thread-Accessible Memory (Nvidia-style External GPU)</a:t>
            </a:r>
          </a:p>
        </p:txBody>
      </p:sp>
      <p:sp>
        <p:nvSpPr>
          <p:cNvPr id="8" name="Content Placeholder 2">
            <a:extLst>
              <a:ext uri="{FF2B5EF4-FFF2-40B4-BE49-F238E27FC236}">
                <a16:creationId xmlns:a16="http://schemas.microsoft.com/office/drawing/2014/main" id="{7E031C14-3111-456D-9784-56B949CE637B}"/>
              </a:ext>
            </a:extLst>
          </p:cNvPr>
          <p:cNvSpPr>
            <a:spLocks noGrp="1"/>
          </p:cNvSpPr>
          <p:nvPr>
            <p:ph idx="1"/>
          </p:nvPr>
        </p:nvSpPr>
        <p:spPr>
          <a:xfrm>
            <a:off x="6257798" y="-13752"/>
            <a:ext cx="5914444" cy="6960964"/>
          </a:xfrm>
        </p:spPr>
        <p:txBody>
          <a:bodyPr>
            <a:normAutofit fontScale="85000" lnSpcReduction="10000"/>
          </a:bodyPr>
          <a:lstStyle/>
          <a:p>
            <a:r>
              <a:rPr lang="en-US" dirty="0"/>
              <a:t>Global memory</a:t>
            </a:r>
          </a:p>
          <a:p>
            <a:pPr lvl="1"/>
            <a:r>
              <a:rPr lang="en-US" sz="2600" dirty="0"/>
              <a:t>Visible to all threads in the application</a:t>
            </a:r>
          </a:p>
          <a:p>
            <a:pPr lvl="1"/>
            <a:r>
              <a:rPr lang="en-US" sz="2600" dirty="0"/>
              <a:t>Persists for as long as the application runs</a:t>
            </a:r>
          </a:p>
          <a:p>
            <a:r>
              <a:rPr lang="en-US" dirty="0"/>
              <a:t>Local memory</a:t>
            </a:r>
          </a:p>
          <a:p>
            <a:pPr lvl="1"/>
            <a:r>
              <a:rPr lang="en-US" sz="2600" dirty="0"/>
              <a:t>Only visible to a thread</a:t>
            </a:r>
          </a:p>
          <a:p>
            <a:pPr lvl="1"/>
            <a:r>
              <a:rPr lang="en-US" sz="2600" dirty="0"/>
              <a:t>Only persists for the lifetime of the thread</a:t>
            </a:r>
          </a:p>
          <a:p>
            <a:pPr lvl="1"/>
            <a:r>
              <a:rPr lang="en-US" sz="2600" dirty="0"/>
              <a:t>Bytes are actually stored in global memory! [In other words, local memory semantics are provided by the compiler]</a:t>
            </a:r>
          </a:p>
          <a:p>
            <a:r>
              <a:rPr lang="en-US" dirty="0"/>
              <a:t>Shared memory</a:t>
            </a:r>
          </a:p>
          <a:p>
            <a:pPr lvl="1"/>
            <a:r>
              <a:rPr lang="en-US" sz="2600" dirty="0"/>
              <a:t>Visible to all threads in a block</a:t>
            </a:r>
          </a:p>
          <a:p>
            <a:pPr lvl="1"/>
            <a:r>
              <a:rPr lang="en-US" sz="2600" dirty="0"/>
              <a:t>Only persists for the lifetime of the block</a:t>
            </a:r>
          </a:p>
          <a:p>
            <a:pPr lvl="1"/>
            <a:r>
              <a:rPr lang="en-US" sz="2600" dirty="0"/>
              <a:t>Bytes typically live in per-SM RAM (e.g., 64 KB)</a:t>
            </a:r>
          </a:p>
          <a:p>
            <a:pPr lvl="1"/>
            <a:r>
              <a:rPr lang="en-US" sz="2600" dirty="0"/>
              <a:t>Allows threads in the block to communicate with each other</a:t>
            </a:r>
          </a:p>
          <a:p>
            <a:r>
              <a:rPr lang="en-US" dirty="0"/>
              <a:t>Developers annotate variables (e.g., as </a:t>
            </a:r>
            <a:r>
              <a:rPr lang="en-US" dirty="0">
                <a:latin typeface="Consolas" panose="020B0609020204030204" pitchFamily="49" charset="0"/>
              </a:rPr>
              <a:t>__shared__</a:t>
            </a:r>
            <a:r>
              <a:rPr lang="en-US" dirty="0"/>
              <a:t>) and the compiler (e.g., the CUDA compiler for Nvidia GPUs) is responsible for generating the right kind  of memory accesses to variables</a:t>
            </a:r>
          </a:p>
        </p:txBody>
      </p:sp>
      <p:sp>
        <p:nvSpPr>
          <p:cNvPr id="110" name="Rectangle 109">
            <a:extLst>
              <a:ext uri="{FF2B5EF4-FFF2-40B4-BE49-F238E27FC236}">
                <a16:creationId xmlns:a16="http://schemas.microsoft.com/office/drawing/2014/main" id="{6F083996-C1D1-4EAA-9748-CB5C74333525}"/>
              </a:ext>
            </a:extLst>
          </p:cNvPr>
          <p:cNvSpPr/>
          <p:nvPr/>
        </p:nvSpPr>
        <p:spPr>
          <a:xfrm>
            <a:off x="40365" y="1699784"/>
            <a:ext cx="6193165" cy="4524216"/>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1" name="Group 110">
            <a:extLst>
              <a:ext uri="{FF2B5EF4-FFF2-40B4-BE49-F238E27FC236}">
                <a16:creationId xmlns:a16="http://schemas.microsoft.com/office/drawing/2014/main" id="{C027D2A5-8370-4BF0-BDC7-D8C1322903FE}"/>
              </a:ext>
            </a:extLst>
          </p:cNvPr>
          <p:cNvGrpSpPr/>
          <p:nvPr/>
        </p:nvGrpSpPr>
        <p:grpSpPr>
          <a:xfrm>
            <a:off x="173953" y="2571411"/>
            <a:ext cx="2859180" cy="3182657"/>
            <a:chOff x="1244469" y="3503313"/>
            <a:chExt cx="2859180" cy="3182657"/>
          </a:xfrm>
        </p:grpSpPr>
        <p:sp>
          <p:nvSpPr>
            <p:cNvPr id="112" name="Rectangle 111">
              <a:extLst>
                <a:ext uri="{FF2B5EF4-FFF2-40B4-BE49-F238E27FC236}">
                  <a16:creationId xmlns:a16="http://schemas.microsoft.com/office/drawing/2014/main" id="{246A88DA-B1F8-43ED-90BF-AE74200BAC96}"/>
                </a:ext>
              </a:extLst>
            </p:cNvPr>
            <p:cNvSpPr/>
            <p:nvPr/>
          </p:nvSpPr>
          <p:spPr>
            <a:xfrm>
              <a:off x="1244469" y="3503313"/>
              <a:ext cx="2859180" cy="318265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12">
              <a:extLst>
                <a:ext uri="{FF2B5EF4-FFF2-40B4-BE49-F238E27FC236}">
                  <a16:creationId xmlns:a16="http://schemas.microsoft.com/office/drawing/2014/main" id="{97A7CC2C-21C5-4082-9153-1A780191B30D}"/>
                </a:ext>
              </a:extLst>
            </p:cNvPr>
            <p:cNvSpPr/>
            <p:nvPr/>
          </p:nvSpPr>
          <p:spPr>
            <a:xfrm>
              <a:off x="2253665" y="3569256"/>
              <a:ext cx="1310457" cy="544720"/>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114" name="Group 113">
              <a:extLst>
                <a:ext uri="{FF2B5EF4-FFF2-40B4-BE49-F238E27FC236}">
                  <a16:creationId xmlns:a16="http://schemas.microsoft.com/office/drawing/2014/main" id="{3D192653-FC7C-44A1-8655-9AC5CE38DCFF}"/>
                </a:ext>
              </a:extLst>
            </p:cNvPr>
            <p:cNvGrpSpPr>
              <a:grpSpLocks noChangeAspect="1"/>
            </p:cNvGrpSpPr>
            <p:nvPr/>
          </p:nvGrpSpPr>
          <p:grpSpPr>
            <a:xfrm>
              <a:off x="2342270" y="3779677"/>
              <a:ext cx="1131230" cy="102591"/>
              <a:chOff x="11000876" y="4236643"/>
              <a:chExt cx="992943" cy="90050"/>
            </a:xfrm>
          </p:grpSpPr>
          <p:sp>
            <p:nvSpPr>
              <p:cNvPr id="188" name="TextBox 187">
                <a:extLst>
                  <a:ext uri="{FF2B5EF4-FFF2-40B4-BE49-F238E27FC236}">
                    <a16:creationId xmlns:a16="http://schemas.microsoft.com/office/drawing/2014/main" id="{7685C302-0100-40EF-9301-D84920EBD47E}"/>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9" name="TextBox 188">
                <a:extLst>
                  <a:ext uri="{FF2B5EF4-FFF2-40B4-BE49-F238E27FC236}">
                    <a16:creationId xmlns:a16="http://schemas.microsoft.com/office/drawing/2014/main" id="{83A7F859-3C08-4DA5-8E82-6AD93542F989}"/>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90" name="TextBox 189">
                <a:extLst>
                  <a:ext uri="{FF2B5EF4-FFF2-40B4-BE49-F238E27FC236}">
                    <a16:creationId xmlns:a16="http://schemas.microsoft.com/office/drawing/2014/main" id="{3CC53046-7A0C-418A-9739-44F3FEAFEF7E}"/>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15" name="Group 114">
              <a:extLst>
                <a:ext uri="{FF2B5EF4-FFF2-40B4-BE49-F238E27FC236}">
                  <a16:creationId xmlns:a16="http://schemas.microsoft.com/office/drawing/2014/main" id="{569F2F52-B163-429B-9111-EA6D5702AD24}"/>
                </a:ext>
              </a:extLst>
            </p:cNvPr>
            <p:cNvGrpSpPr>
              <a:grpSpLocks noChangeAspect="1"/>
            </p:cNvGrpSpPr>
            <p:nvPr/>
          </p:nvGrpSpPr>
          <p:grpSpPr>
            <a:xfrm>
              <a:off x="2342270" y="3908244"/>
              <a:ext cx="1131230" cy="102591"/>
              <a:chOff x="11000876" y="4236643"/>
              <a:chExt cx="992943" cy="90050"/>
            </a:xfrm>
          </p:grpSpPr>
          <p:sp>
            <p:nvSpPr>
              <p:cNvPr id="185" name="TextBox 184">
                <a:extLst>
                  <a:ext uri="{FF2B5EF4-FFF2-40B4-BE49-F238E27FC236}">
                    <a16:creationId xmlns:a16="http://schemas.microsoft.com/office/drawing/2014/main" id="{41708DDA-FD2E-4E6C-BB4E-19A7CB084367}"/>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6" name="TextBox 185">
                <a:extLst>
                  <a:ext uri="{FF2B5EF4-FFF2-40B4-BE49-F238E27FC236}">
                    <a16:creationId xmlns:a16="http://schemas.microsoft.com/office/drawing/2014/main" id="{C3131C7C-8190-45A6-AD2F-9D8EAE5EDB41}"/>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7" name="TextBox 186">
                <a:extLst>
                  <a:ext uri="{FF2B5EF4-FFF2-40B4-BE49-F238E27FC236}">
                    <a16:creationId xmlns:a16="http://schemas.microsoft.com/office/drawing/2014/main" id="{769A0E86-C3C2-453F-ABC7-C967E8330D3E}"/>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16" name="Group 115">
              <a:extLst>
                <a:ext uri="{FF2B5EF4-FFF2-40B4-BE49-F238E27FC236}">
                  <a16:creationId xmlns:a16="http://schemas.microsoft.com/office/drawing/2014/main" id="{737FD43D-8880-4433-BA4F-F00E42E62C0E}"/>
                </a:ext>
              </a:extLst>
            </p:cNvPr>
            <p:cNvGrpSpPr>
              <a:grpSpLocks noChangeAspect="1"/>
            </p:cNvGrpSpPr>
            <p:nvPr/>
          </p:nvGrpSpPr>
          <p:grpSpPr>
            <a:xfrm>
              <a:off x="2342270" y="3652304"/>
              <a:ext cx="1131230" cy="102591"/>
              <a:chOff x="11000876" y="4236643"/>
              <a:chExt cx="992943" cy="90050"/>
            </a:xfrm>
          </p:grpSpPr>
          <p:sp>
            <p:nvSpPr>
              <p:cNvPr id="182" name="TextBox 181">
                <a:extLst>
                  <a:ext uri="{FF2B5EF4-FFF2-40B4-BE49-F238E27FC236}">
                    <a16:creationId xmlns:a16="http://schemas.microsoft.com/office/drawing/2014/main" id="{E64570A5-E6F5-49BF-AC13-737011C035F6}"/>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3" name="TextBox 182">
                <a:extLst>
                  <a:ext uri="{FF2B5EF4-FFF2-40B4-BE49-F238E27FC236}">
                    <a16:creationId xmlns:a16="http://schemas.microsoft.com/office/drawing/2014/main" id="{41ECA04F-4FE9-481D-9F0C-026AA6748198}"/>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4" name="TextBox 183">
                <a:extLst>
                  <a:ext uri="{FF2B5EF4-FFF2-40B4-BE49-F238E27FC236}">
                    <a16:creationId xmlns:a16="http://schemas.microsoft.com/office/drawing/2014/main" id="{AEFA08A6-447B-4183-B489-42E2863FB3DB}"/>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pic>
          <p:nvPicPr>
            <p:cNvPr id="117" name="Picture 116">
              <a:extLst>
                <a:ext uri="{FF2B5EF4-FFF2-40B4-BE49-F238E27FC236}">
                  <a16:creationId xmlns:a16="http://schemas.microsoft.com/office/drawing/2014/main" id="{9DFFB925-B3CC-42EC-8FAE-DB8CFCA18C97}"/>
                </a:ext>
              </a:extLst>
            </p:cNvPr>
            <p:cNvPicPr>
              <a:picLocks noChangeAspect="1"/>
            </p:cNvPicPr>
            <p:nvPr/>
          </p:nvPicPr>
          <p:blipFill rotWithShape="1">
            <a:blip r:embed="rId3"/>
            <a:srcRect l="16687" r="14707"/>
            <a:stretch/>
          </p:blipFill>
          <p:spPr>
            <a:xfrm>
              <a:off x="1714745" y="3509701"/>
              <a:ext cx="491114" cy="715832"/>
            </a:xfrm>
            <a:prstGeom prst="rect">
              <a:avLst/>
            </a:prstGeom>
          </p:spPr>
        </p:pic>
        <p:sp>
          <p:nvSpPr>
            <p:cNvPr id="118" name="Rectangle 117">
              <a:extLst>
                <a:ext uri="{FF2B5EF4-FFF2-40B4-BE49-F238E27FC236}">
                  <a16:creationId xmlns:a16="http://schemas.microsoft.com/office/drawing/2014/main" id="{A2240808-07DF-41C0-8B06-85ECC87B6CF4}"/>
                </a:ext>
              </a:extLst>
            </p:cNvPr>
            <p:cNvSpPr/>
            <p:nvPr/>
          </p:nvSpPr>
          <p:spPr>
            <a:xfrm>
              <a:off x="1772105" y="6323148"/>
              <a:ext cx="1792017" cy="28956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Writeback</a:t>
              </a:r>
            </a:p>
          </p:txBody>
        </p:sp>
        <p:grpSp>
          <p:nvGrpSpPr>
            <p:cNvPr id="119" name="Group 118">
              <a:extLst>
                <a:ext uri="{FF2B5EF4-FFF2-40B4-BE49-F238E27FC236}">
                  <a16:creationId xmlns:a16="http://schemas.microsoft.com/office/drawing/2014/main" id="{7B58129F-3BCD-41A4-AA20-CF9300A0D79D}"/>
                </a:ext>
              </a:extLst>
            </p:cNvPr>
            <p:cNvGrpSpPr/>
            <p:nvPr/>
          </p:nvGrpSpPr>
          <p:grpSpPr>
            <a:xfrm>
              <a:off x="1772105" y="5423035"/>
              <a:ext cx="1792017" cy="420873"/>
              <a:chOff x="2355171" y="4335036"/>
              <a:chExt cx="3430872" cy="805774"/>
            </a:xfrm>
          </p:grpSpPr>
          <p:sp>
            <p:nvSpPr>
              <p:cNvPr id="178" name="Rectangle 177">
                <a:extLst>
                  <a:ext uri="{FF2B5EF4-FFF2-40B4-BE49-F238E27FC236}">
                    <a16:creationId xmlns:a16="http://schemas.microsoft.com/office/drawing/2014/main" id="{D7CFF985-D9D0-46E7-A163-B5C5B3198CD8}"/>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D-Cache</a:t>
                </a:r>
              </a:p>
            </p:txBody>
          </p:sp>
          <p:cxnSp>
            <p:nvCxnSpPr>
              <p:cNvPr id="179" name="Straight Arrow Connector 178">
                <a:extLst>
                  <a:ext uri="{FF2B5EF4-FFF2-40B4-BE49-F238E27FC236}">
                    <a16:creationId xmlns:a16="http://schemas.microsoft.com/office/drawing/2014/main" id="{623B924E-0920-4EE5-89E0-232B195320B0}"/>
                  </a:ext>
                </a:extLst>
              </p:cNvPr>
              <p:cNvCxnSpPr>
                <a:cxnSpLocks/>
                <a:stCxn id="167" idx="3"/>
              </p:cNvCxnSpPr>
              <p:nvPr/>
            </p:nvCxnSpPr>
            <p:spPr>
              <a:xfrm>
                <a:off x="5328042" y="4335037"/>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DF1B67EA-5B58-48E7-A392-41402E24047E}"/>
                  </a:ext>
                </a:extLst>
              </p:cNvPr>
              <p:cNvCxnSpPr>
                <a:cxnSpLocks/>
              </p:cNvCxnSpPr>
              <p:nvPr/>
            </p:nvCxnSpPr>
            <p:spPr>
              <a:xfrm>
                <a:off x="4092340" y="4335036"/>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12F9CF44-D2DA-43EF-AD56-600047BD0ED5}"/>
                  </a:ext>
                </a:extLst>
              </p:cNvPr>
              <p:cNvCxnSpPr>
                <a:cxnSpLocks/>
              </p:cNvCxnSpPr>
              <p:nvPr/>
            </p:nvCxnSpPr>
            <p:spPr>
              <a:xfrm>
                <a:off x="2816151" y="4335036"/>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82A359BF-67DE-4871-A4DB-6F2140E30F1C}"/>
                </a:ext>
              </a:extLst>
            </p:cNvPr>
            <p:cNvGrpSpPr/>
            <p:nvPr/>
          </p:nvGrpSpPr>
          <p:grpSpPr>
            <a:xfrm>
              <a:off x="1772105" y="5050957"/>
              <a:ext cx="1793573" cy="372949"/>
              <a:chOff x="2355170" y="3622682"/>
              <a:chExt cx="3433852" cy="714023"/>
            </a:xfrm>
          </p:grpSpPr>
          <p:sp>
            <p:nvSpPr>
              <p:cNvPr id="166" name="Arrow: Chevron 165">
                <a:extLst>
                  <a:ext uri="{FF2B5EF4-FFF2-40B4-BE49-F238E27FC236}">
                    <a16:creationId xmlns:a16="http://schemas.microsoft.com/office/drawing/2014/main" id="{65B5EA9A-94BD-4097-956A-4B77F7BAFFCD}"/>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67" name="Arrow: Chevron 166">
                <a:extLst>
                  <a:ext uri="{FF2B5EF4-FFF2-40B4-BE49-F238E27FC236}">
                    <a16:creationId xmlns:a16="http://schemas.microsoft.com/office/drawing/2014/main" id="{2CCCC425-4BF7-4D0C-909B-E22805D4CEAC}"/>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68" name="Arrow: Chevron 167">
                <a:extLst>
                  <a:ext uri="{FF2B5EF4-FFF2-40B4-BE49-F238E27FC236}">
                    <a16:creationId xmlns:a16="http://schemas.microsoft.com/office/drawing/2014/main" id="{520EA281-DCF9-499C-8801-58DB6CF72718}"/>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grpSp>
            <p:nvGrpSpPr>
              <p:cNvPr id="169" name="Group 168">
                <a:extLst>
                  <a:ext uri="{FF2B5EF4-FFF2-40B4-BE49-F238E27FC236}">
                    <a16:creationId xmlns:a16="http://schemas.microsoft.com/office/drawing/2014/main" id="{CFEB7D77-E76B-42DD-80A4-E2903E5D6821}"/>
                  </a:ext>
                </a:extLst>
              </p:cNvPr>
              <p:cNvGrpSpPr/>
              <p:nvPr/>
            </p:nvGrpSpPr>
            <p:grpSpPr>
              <a:xfrm>
                <a:off x="2608529" y="3622682"/>
                <a:ext cx="412846" cy="366812"/>
                <a:chOff x="1872643" y="3845703"/>
                <a:chExt cx="412846" cy="366812"/>
              </a:xfrm>
            </p:grpSpPr>
            <p:cxnSp>
              <p:nvCxnSpPr>
                <p:cNvPr id="176" name="Straight Arrow Connector 175">
                  <a:extLst>
                    <a:ext uri="{FF2B5EF4-FFF2-40B4-BE49-F238E27FC236}">
                      <a16:creationId xmlns:a16="http://schemas.microsoft.com/office/drawing/2014/main" id="{A733E85F-CB99-49FA-8502-36937826289A}"/>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F32E59DA-AC6D-4374-B0C2-670092225CF7}"/>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D9005AA9-AAC6-4297-885F-7DD9692ACDC6}"/>
                  </a:ext>
                </a:extLst>
              </p:cNvPr>
              <p:cNvGrpSpPr/>
              <p:nvPr/>
            </p:nvGrpSpPr>
            <p:grpSpPr>
              <a:xfrm>
                <a:off x="3885917" y="3622682"/>
                <a:ext cx="412846" cy="366812"/>
                <a:chOff x="1872643" y="3845703"/>
                <a:chExt cx="412846" cy="366812"/>
              </a:xfrm>
            </p:grpSpPr>
            <p:cxnSp>
              <p:nvCxnSpPr>
                <p:cNvPr id="174" name="Straight Arrow Connector 173">
                  <a:extLst>
                    <a:ext uri="{FF2B5EF4-FFF2-40B4-BE49-F238E27FC236}">
                      <a16:creationId xmlns:a16="http://schemas.microsoft.com/office/drawing/2014/main" id="{28B0705D-50EB-4934-89F5-8878E65A78CC}"/>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CA4400C9-3EA3-4CDD-ABEC-65719E5F1317}"/>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71" name="Group 170">
                <a:extLst>
                  <a:ext uri="{FF2B5EF4-FFF2-40B4-BE49-F238E27FC236}">
                    <a16:creationId xmlns:a16="http://schemas.microsoft.com/office/drawing/2014/main" id="{8C764228-ECE4-4721-9CA0-65CEF14CE936}"/>
                  </a:ext>
                </a:extLst>
              </p:cNvPr>
              <p:cNvGrpSpPr/>
              <p:nvPr/>
            </p:nvGrpSpPr>
            <p:grpSpPr>
              <a:xfrm>
                <a:off x="5121619" y="3622682"/>
                <a:ext cx="412846" cy="366812"/>
                <a:chOff x="1872643" y="3845703"/>
                <a:chExt cx="412846" cy="366812"/>
              </a:xfrm>
            </p:grpSpPr>
            <p:cxnSp>
              <p:nvCxnSpPr>
                <p:cNvPr id="172" name="Straight Arrow Connector 171">
                  <a:extLst>
                    <a:ext uri="{FF2B5EF4-FFF2-40B4-BE49-F238E27FC236}">
                      <a16:creationId xmlns:a16="http://schemas.microsoft.com/office/drawing/2014/main" id="{B1223248-F3C1-4EDA-A01E-00BD5B784738}"/>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02F69110-0A75-4982-8764-75DC386B457B}"/>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121" name="Straight Arrow Connector 120">
              <a:extLst>
                <a:ext uri="{FF2B5EF4-FFF2-40B4-BE49-F238E27FC236}">
                  <a16:creationId xmlns:a16="http://schemas.microsoft.com/office/drawing/2014/main" id="{7CAFEA31-4299-4A1C-B416-FFFAFD59169D}"/>
                </a:ext>
              </a:extLst>
            </p:cNvPr>
            <p:cNvCxnSpPr>
              <a:cxnSpLocks/>
            </p:cNvCxnSpPr>
            <p:nvPr/>
          </p:nvCxnSpPr>
          <p:spPr>
            <a:xfrm>
              <a:off x="2831198" y="5843907"/>
              <a:ext cx="0" cy="47924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F71F8BB7-2C4D-4E58-8950-F0BD63DB8E23}"/>
                </a:ext>
              </a:extLst>
            </p:cNvPr>
            <p:cNvGrpSpPr/>
            <p:nvPr/>
          </p:nvGrpSpPr>
          <p:grpSpPr>
            <a:xfrm>
              <a:off x="1772105" y="4101477"/>
              <a:ext cx="1792017" cy="537678"/>
              <a:chOff x="2355171" y="1804873"/>
              <a:chExt cx="3430872" cy="1029401"/>
            </a:xfrm>
          </p:grpSpPr>
          <p:sp>
            <p:nvSpPr>
              <p:cNvPr id="164" name="Rectangle 163">
                <a:extLst>
                  <a:ext uri="{FF2B5EF4-FFF2-40B4-BE49-F238E27FC236}">
                    <a16:creationId xmlns:a16="http://schemas.microsoft.com/office/drawing/2014/main" id="{6FB24703-E17D-459D-9C83-9EC7BA603654}"/>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Fetch</a:t>
                </a:r>
              </a:p>
            </p:txBody>
          </p:sp>
          <p:cxnSp>
            <p:nvCxnSpPr>
              <p:cNvPr id="165" name="Straight Arrow Connector 164">
                <a:extLst>
                  <a:ext uri="{FF2B5EF4-FFF2-40B4-BE49-F238E27FC236}">
                    <a16:creationId xmlns:a16="http://schemas.microsoft.com/office/drawing/2014/main" id="{B71EF173-E8BA-4814-98A3-546AA273DECE}"/>
                  </a:ext>
                </a:extLst>
              </p:cNvPr>
              <p:cNvCxnSpPr>
                <a:cxnSpLocks/>
                <a:endCxn id="164" idx="0"/>
              </p:cNvCxnSpPr>
              <p:nvPr/>
            </p:nvCxnSpPr>
            <p:spPr>
              <a:xfrm>
                <a:off x="4070608" y="1804873"/>
                <a:ext cx="0" cy="475018"/>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sp>
          <p:nvSpPr>
            <p:cNvPr id="123" name="Rectangle 122">
              <a:extLst>
                <a:ext uri="{FF2B5EF4-FFF2-40B4-BE49-F238E27FC236}">
                  <a16:creationId xmlns:a16="http://schemas.microsoft.com/office/drawing/2014/main" id="{731B9E4B-7D91-4B4E-825B-E68BC11995EB}"/>
                </a:ext>
              </a:extLst>
            </p:cNvPr>
            <p:cNvSpPr/>
            <p:nvPr/>
          </p:nvSpPr>
          <p:spPr>
            <a:xfrm>
              <a:off x="1772105" y="4761391"/>
              <a:ext cx="1792017" cy="28956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Decode</a:t>
              </a:r>
            </a:p>
          </p:txBody>
        </p:sp>
        <p:cxnSp>
          <p:nvCxnSpPr>
            <p:cNvPr id="124" name="Straight Arrow Connector 123">
              <a:extLst>
                <a:ext uri="{FF2B5EF4-FFF2-40B4-BE49-F238E27FC236}">
                  <a16:creationId xmlns:a16="http://schemas.microsoft.com/office/drawing/2014/main" id="{6F7827A7-3967-45A6-AAE1-AD7377A70385}"/>
                </a:ext>
              </a:extLst>
            </p:cNvPr>
            <p:cNvCxnSpPr>
              <a:cxnSpLocks/>
              <a:stCxn id="164" idx="2"/>
              <a:endCxn id="123" idx="0"/>
            </p:cNvCxnSpPr>
            <p:nvPr/>
          </p:nvCxnSpPr>
          <p:spPr>
            <a:xfrm>
              <a:off x="2668114" y="4639155"/>
              <a:ext cx="0" cy="122236"/>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371AAF8A-37F9-4B2E-AA03-2CC4E051E818}"/>
                </a:ext>
              </a:extLst>
            </p:cNvPr>
            <p:cNvGrpSpPr/>
            <p:nvPr/>
          </p:nvGrpSpPr>
          <p:grpSpPr>
            <a:xfrm>
              <a:off x="1500464" y="4800760"/>
              <a:ext cx="684216" cy="208304"/>
              <a:chOff x="135327" y="3248603"/>
              <a:chExt cx="1309953" cy="398804"/>
            </a:xfrm>
          </p:grpSpPr>
          <p:grpSp>
            <p:nvGrpSpPr>
              <p:cNvPr id="144" name="Group 143">
                <a:extLst>
                  <a:ext uri="{FF2B5EF4-FFF2-40B4-BE49-F238E27FC236}">
                    <a16:creationId xmlns:a16="http://schemas.microsoft.com/office/drawing/2014/main" id="{5020315D-67EB-4CF5-B50D-ADBD1529ECAF}"/>
                  </a:ext>
                </a:extLst>
              </p:cNvPr>
              <p:cNvGrpSpPr/>
              <p:nvPr/>
            </p:nvGrpSpPr>
            <p:grpSpPr>
              <a:xfrm>
                <a:off x="135327" y="3248603"/>
                <a:ext cx="1308979" cy="175578"/>
                <a:chOff x="135327" y="3248603"/>
                <a:chExt cx="1308979" cy="175578"/>
              </a:xfrm>
            </p:grpSpPr>
            <p:grpSp>
              <p:nvGrpSpPr>
                <p:cNvPr id="155" name="Group 154">
                  <a:extLst>
                    <a:ext uri="{FF2B5EF4-FFF2-40B4-BE49-F238E27FC236}">
                      <a16:creationId xmlns:a16="http://schemas.microsoft.com/office/drawing/2014/main" id="{637E10F8-0E7C-4B91-ADBB-0F6803BA464B}"/>
                    </a:ext>
                  </a:extLst>
                </p:cNvPr>
                <p:cNvGrpSpPr/>
                <p:nvPr/>
              </p:nvGrpSpPr>
              <p:grpSpPr>
                <a:xfrm>
                  <a:off x="1041461" y="3248604"/>
                  <a:ext cx="402845" cy="175577"/>
                  <a:chOff x="1041461" y="3248604"/>
                  <a:chExt cx="402845" cy="175577"/>
                </a:xfrm>
              </p:grpSpPr>
              <p:sp>
                <p:nvSpPr>
                  <p:cNvPr id="162" name="Rectangle 161">
                    <a:extLst>
                      <a:ext uri="{FF2B5EF4-FFF2-40B4-BE49-F238E27FC236}">
                        <a16:creationId xmlns:a16="http://schemas.microsoft.com/office/drawing/2014/main" id="{13F65319-380C-4516-973B-8410C7B56E93}"/>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3" name="Rectangle 162">
                    <a:extLst>
                      <a:ext uri="{FF2B5EF4-FFF2-40B4-BE49-F238E27FC236}">
                        <a16:creationId xmlns:a16="http://schemas.microsoft.com/office/drawing/2014/main" id="{A346B84C-54F2-4680-83FF-06A12FBBB58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56" name="Group 155">
                  <a:extLst>
                    <a:ext uri="{FF2B5EF4-FFF2-40B4-BE49-F238E27FC236}">
                      <a16:creationId xmlns:a16="http://schemas.microsoft.com/office/drawing/2014/main" id="{D5AC0F6E-546B-41F6-AABF-C8755D9BBCA9}"/>
                    </a:ext>
                  </a:extLst>
                </p:cNvPr>
                <p:cNvGrpSpPr/>
                <p:nvPr/>
              </p:nvGrpSpPr>
              <p:grpSpPr>
                <a:xfrm>
                  <a:off x="586924" y="3248604"/>
                  <a:ext cx="402845" cy="175577"/>
                  <a:chOff x="1041461" y="3248604"/>
                  <a:chExt cx="402845" cy="175577"/>
                </a:xfrm>
              </p:grpSpPr>
              <p:sp>
                <p:nvSpPr>
                  <p:cNvPr id="160" name="Rectangle 159">
                    <a:extLst>
                      <a:ext uri="{FF2B5EF4-FFF2-40B4-BE49-F238E27FC236}">
                        <a16:creationId xmlns:a16="http://schemas.microsoft.com/office/drawing/2014/main" id="{DDAB7434-99A3-438D-A4E5-04A1C6E6F5F6}"/>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1" name="Rectangle 160">
                    <a:extLst>
                      <a:ext uri="{FF2B5EF4-FFF2-40B4-BE49-F238E27FC236}">
                        <a16:creationId xmlns:a16="http://schemas.microsoft.com/office/drawing/2014/main" id="{5BDBC9DD-A2B3-4DCD-BD52-53D52606C37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57" name="Group 156">
                  <a:extLst>
                    <a:ext uri="{FF2B5EF4-FFF2-40B4-BE49-F238E27FC236}">
                      <a16:creationId xmlns:a16="http://schemas.microsoft.com/office/drawing/2014/main" id="{45FA836C-6987-4B74-8C51-8A635A3FDFF2}"/>
                    </a:ext>
                  </a:extLst>
                </p:cNvPr>
                <p:cNvGrpSpPr/>
                <p:nvPr/>
              </p:nvGrpSpPr>
              <p:grpSpPr>
                <a:xfrm>
                  <a:off x="135327" y="3248603"/>
                  <a:ext cx="402845" cy="175577"/>
                  <a:chOff x="1041461" y="3248604"/>
                  <a:chExt cx="402845" cy="175577"/>
                </a:xfrm>
              </p:grpSpPr>
              <p:sp>
                <p:nvSpPr>
                  <p:cNvPr id="158" name="Rectangle 157">
                    <a:extLst>
                      <a:ext uri="{FF2B5EF4-FFF2-40B4-BE49-F238E27FC236}">
                        <a16:creationId xmlns:a16="http://schemas.microsoft.com/office/drawing/2014/main" id="{AF5112BD-0DE6-404B-879C-359E6338B988}"/>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9" name="Rectangle 158">
                    <a:extLst>
                      <a:ext uri="{FF2B5EF4-FFF2-40B4-BE49-F238E27FC236}">
                        <a16:creationId xmlns:a16="http://schemas.microsoft.com/office/drawing/2014/main" id="{5BBE16E1-846B-43CF-AEAA-E85D1DCAD3BD}"/>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nvGrpSpPr>
              <p:cNvPr id="145" name="Group 144">
                <a:extLst>
                  <a:ext uri="{FF2B5EF4-FFF2-40B4-BE49-F238E27FC236}">
                    <a16:creationId xmlns:a16="http://schemas.microsoft.com/office/drawing/2014/main" id="{1056EF86-64E1-4071-A336-6A6071352D03}"/>
                  </a:ext>
                </a:extLst>
              </p:cNvPr>
              <p:cNvGrpSpPr/>
              <p:nvPr/>
            </p:nvGrpSpPr>
            <p:grpSpPr>
              <a:xfrm>
                <a:off x="136301" y="3471829"/>
                <a:ext cx="1308979" cy="175578"/>
                <a:chOff x="135327" y="3248603"/>
                <a:chExt cx="1308979" cy="175578"/>
              </a:xfrm>
            </p:grpSpPr>
            <p:grpSp>
              <p:nvGrpSpPr>
                <p:cNvPr id="146" name="Group 145">
                  <a:extLst>
                    <a:ext uri="{FF2B5EF4-FFF2-40B4-BE49-F238E27FC236}">
                      <a16:creationId xmlns:a16="http://schemas.microsoft.com/office/drawing/2014/main" id="{8CFA2207-9872-4FC6-8ECB-F9A5515EDADA}"/>
                    </a:ext>
                  </a:extLst>
                </p:cNvPr>
                <p:cNvGrpSpPr/>
                <p:nvPr/>
              </p:nvGrpSpPr>
              <p:grpSpPr>
                <a:xfrm>
                  <a:off x="1041461" y="3248604"/>
                  <a:ext cx="402845" cy="175577"/>
                  <a:chOff x="1041461" y="3248604"/>
                  <a:chExt cx="402845" cy="175577"/>
                </a:xfrm>
              </p:grpSpPr>
              <p:sp>
                <p:nvSpPr>
                  <p:cNvPr id="153" name="Rectangle 152">
                    <a:extLst>
                      <a:ext uri="{FF2B5EF4-FFF2-40B4-BE49-F238E27FC236}">
                        <a16:creationId xmlns:a16="http://schemas.microsoft.com/office/drawing/2014/main" id="{8B0E456A-5FAB-4C28-82D0-2C84B690A1D9}"/>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4" name="Rectangle 153">
                    <a:extLst>
                      <a:ext uri="{FF2B5EF4-FFF2-40B4-BE49-F238E27FC236}">
                        <a16:creationId xmlns:a16="http://schemas.microsoft.com/office/drawing/2014/main" id="{3B9EDD89-6D84-4866-A13B-A29409DC6F5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47" name="Group 146">
                  <a:extLst>
                    <a:ext uri="{FF2B5EF4-FFF2-40B4-BE49-F238E27FC236}">
                      <a16:creationId xmlns:a16="http://schemas.microsoft.com/office/drawing/2014/main" id="{1527057C-A652-414A-9638-F5DEBC357731}"/>
                    </a:ext>
                  </a:extLst>
                </p:cNvPr>
                <p:cNvGrpSpPr/>
                <p:nvPr/>
              </p:nvGrpSpPr>
              <p:grpSpPr>
                <a:xfrm>
                  <a:off x="586924" y="3248604"/>
                  <a:ext cx="402845" cy="175577"/>
                  <a:chOff x="1041461" y="3248604"/>
                  <a:chExt cx="402845" cy="175577"/>
                </a:xfrm>
              </p:grpSpPr>
              <p:sp>
                <p:nvSpPr>
                  <p:cNvPr id="151" name="Rectangle 150">
                    <a:extLst>
                      <a:ext uri="{FF2B5EF4-FFF2-40B4-BE49-F238E27FC236}">
                        <a16:creationId xmlns:a16="http://schemas.microsoft.com/office/drawing/2014/main" id="{B37CFED9-AD4B-4ED6-A16D-49C1312A48B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2" name="Rectangle 151">
                    <a:extLst>
                      <a:ext uri="{FF2B5EF4-FFF2-40B4-BE49-F238E27FC236}">
                        <a16:creationId xmlns:a16="http://schemas.microsoft.com/office/drawing/2014/main" id="{6764EE48-7C67-4CB4-8299-4E475495166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48" name="Group 147">
                  <a:extLst>
                    <a:ext uri="{FF2B5EF4-FFF2-40B4-BE49-F238E27FC236}">
                      <a16:creationId xmlns:a16="http://schemas.microsoft.com/office/drawing/2014/main" id="{20D68A48-187B-487B-8948-74AEF91CED15}"/>
                    </a:ext>
                  </a:extLst>
                </p:cNvPr>
                <p:cNvGrpSpPr/>
                <p:nvPr/>
              </p:nvGrpSpPr>
              <p:grpSpPr>
                <a:xfrm>
                  <a:off x="135327" y="3248603"/>
                  <a:ext cx="402845" cy="175577"/>
                  <a:chOff x="1041461" y="3248604"/>
                  <a:chExt cx="402845" cy="175577"/>
                </a:xfrm>
              </p:grpSpPr>
              <p:sp>
                <p:nvSpPr>
                  <p:cNvPr id="149" name="Rectangle 148">
                    <a:extLst>
                      <a:ext uri="{FF2B5EF4-FFF2-40B4-BE49-F238E27FC236}">
                        <a16:creationId xmlns:a16="http://schemas.microsoft.com/office/drawing/2014/main" id="{34427644-FD21-4C95-9D56-99A137742E73}"/>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0" name="Rectangle 149">
                    <a:extLst>
                      <a:ext uri="{FF2B5EF4-FFF2-40B4-BE49-F238E27FC236}">
                        <a16:creationId xmlns:a16="http://schemas.microsoft.com/office/drawing/2014/main" id="{BA4DD90E-16DB-4EBA-B01A-E89BCEC7651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cxnSp>
          <p:nvCxnSpPr>
            <p:cNvPr id="126" name="Straight Arrow Connector 125">
              <a:extLst>
                <a:ext uri="{FF2B5EF4-FFF2-40B4-BE49-F238E27FC236}">
                  <a16:creationId xmlns:a16="http://schemas.microsoft.com/office/drawing/2014/main" id="{E68520F1-C9E1-4A9D-A128-DF4A1C68A1A2}"/>
                </a:ext>
              </a:extLst>
            </p:cNvPr>
            <p:cNvCxnSpPr>
              <a:cxnSpLocks/>
            </p:cNvCxnSpPr>
            <p:nvPr/>
          </p:nvCxnSpPr>
          <p:spPr>
            <a:xfrm flipV="1">
              <a:off x="1524404" y="6362547"/>
              <a:ext cx="0" cy="137881"/>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42972361-9D6B-4ABB-B362-0EA884FE9C51}"/>
                </a:ext>
              </a:extLst>
            </p:cNvPr>
            <p:cNvCxnSpPr>
              <a:cxnSpLocks/>
            </p:cNvCxnSpPr>
            <p:nvPr/>
          </p:nvCxnSpPr>
          <p:spPr>
            <a:xfrm>
              <a:off x="1509458" y="6491473"/>
              <a:ext cx="222263"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4B8D13DF-733A-4AA5-AFC9-497935EAD152}"/>
                </a:ext>
              </a:extLst>
            </p:cNvPr>
            <p:cNvGrpSpPr>
              <a:grpSpLocks noChangeAspect="1"/>
            </p:cNvGrpSpPr>
            <p:nvPr/>
          </p:nvGrpSpPr>
          <p:grpSpPr>
            <a:xfrm flipH="1">
              <a:off x="1321024" y="5977575"/>
              <a:ext cx="1131231" cy="102591"/>
              <a:chOff x="11000876" y="4236643"/>
              <a:chExt cx="992943" cy="90050"/>
            </a:xfrm>
          </p:grpSpPr>
          <p:sp>
            <p:nvSpPr>
              <p:cNvPr id="141" name="TextBox 140">
                <a:extLst>
                  <a:ext uri="{FF2B5EF4-FFF2-40B4-BE49-F238E27FC236}">
                    <a16:creationId xmlns:a16="http://schemas.microsoft.com/office/drawing/2014/main" id="{F23E6D96-0E54-411A-AE34-34D66A1B1A4A}"/>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42" name="TextBox 141">
                <a:extLst>
                  <a:ext uri="{FF2B5EF4-FFF2-40B4-BE49-F238E27FC236}">
                    <a16:creationId xmlns:a16="http://schemas.microsoft.com/office/drawing/2014/main" id="{F2FDDBE2-98A5-412A-9DD3-CE930D18AE34}"/>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43" name="TextBox 142">
                <a:extLst>
                  <a:ext uri="{FF2B5EF4-FFF2-40B4-BE49-F238E27FC236}">
                    <a16:creationId xmlns:a16="http://schemas.microsoft.com/office/drawing/2014/main" id="{9BB6A52A-8BAA-4C5A-AD90-56CF53192B58}"/>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29" name="Group 128">
              <a:extLst>
                <a:ext uri="{FF2B5EF4-FFF2-40B4-BE49-F238E27FC236}">
                  <a16:creationId xmlns:a16="http://schemas.microsoft.com/office/drawing/2014/main" id="{601C23E8-D695-4F23-BBF9-66BF35546510}"/>
                </a:ext>
              </a:extLst>
            </p:cNvPr>
            <p:cNvGrpSpPr>
              <a:grpSpLocks noChangeAspect="1"/>
            </p:cNvGrpSpPr>
            <p:nvPr/>
          </p:nvGrpSpPr>
          <p:grpSpPr>
            <a:xfrm flipH="1">
              <a:off x="1425158" y="6074395"/>
              <a:ext cx="1131231" cy="102591"/>
              <a:chOff x="11000876" y="4236643"/>
              <a:chExt cx="992943" cy="90050"/>
            </a:xfrm>
          </p:grpSpPr>
          <p:sp>
            <p:nvSpPr>
              <p:cNvPr id="138" name="TextBox 137">
                <a:extLst>
                  <a:ext uri="{FF2B5EF4-FFF2-40B4-BE49-F238E27FC236}">
                    <a16:creationId xmlns:a16="http://schemas.microsoft.com/office/drawing/2014/main" id="{2CF91736-9679-4EE0-BE0F-0170104FBA65}"/>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39" name="TextBox 138">
                <a:extLst>
                  <a:ext uri="{FF2B5EF4-FFF2-40B4-BE49-F238E27FC236}">
                    <a16:creationId xmlns:a16="http://schemas.microsoft.com/office/drawing/2014/main" id="{39D00BAC-1986-4D20-AC62-625794726CB6}"/>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40" name="TextBox 139">
                <a:extLst>
                  <a:ext uri="{FF2B5EF4-FFF2-40B4-BE49-F238E27FC236}">
                    <a16:creationId xmlns:a16="http://schemas.microsoft.com/office/drawing/2014/main" id="{97A5AA5E-8C4C-4655-B9C7-B55717287AF3}"/>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30" name="Group 129">
              <a:extLst>
                <a:ext uri="{FF2B5EF4-FFF2-40B4-BE49-F238E27FC236}">
                  <a16:creationId xmlns:a16="http://schemas.microsoft.com/office/drawing/2014/main" id="{669B484C-FDF4-461D-AE1C-5ECF493D8914}"/>
                </a:ext>
              </a:extLst>
            </p:cNvPr>
            <p:cNvGrpSpPr/>
            <p:nvPr/>
          </p:nvGrpSpPr>
          <p:grpSpPr>
            <a:xfrm>
              <a:off x="1552502" y="5839257"/>
              <a:ext cx="1131250" cy="137008"/>
              <a:chOff x="1922407" y="5131907"/>
              <a:chExt cx="2165813" cy="262307"/>
            </a:xfrm>
          </p:grpSpPr>
          <p:cxnSp>
            <p:nvCxnSpPr>
              <p:cNvPr id="135" name="Straight Arrow Connector 134">
                <a:extLst>
                  <a:ext uri="{FF2B5EF4-FFF2-40B4-BE49-F238E27FC236}">
                    <a16:creationId xmlns:a16="http://schemas.microsoft.com/office/drawing/2014/main" id="{BA39191A-5106-40E2-990C-9BD754928AAB}"/>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651B85A6-B687-4FFD-A5ED-D22D064D7855}"/>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AEBCB745-3A3C-467E-AF24-A77B40D41116}"/>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131" name="Picture 130">
              <a:extLst>
                <a:ext uri="{FF2B5EF4-FFF2-40B4-BE49-F238E27FC236}">
                  <a16:creationId xmlns:a16="http://schemas.microsoft.com/office/drawing/2014/main" id="{ADDF8D1E-A248-4C28-8E47-D1A5761A53A4}"/>
                </a:ext>
              </a:extLst>
            </p:cNvPr>
            <p:cNvPicPr>
              <a:picLocks noChangeAspect="1"/>
            </p:cNvPicPr>
            <p:nvPr/>
          </p:nvPicPr>
          <p:blipFill>
            <a:blip r:embed="rId4"/>
            <a:stretch>
              <a:fillRect/>
            </a:stretch>
          </p:blipFill>
          <p:spPr>
            <a:xfrm>
              <a:off x="1266771" y="5961532"/>
              <a:ext cx="472594" cy="472594"/>
            </a:xfrm>
            <a:prstGeom prst="rect">
              <a:avLst/>
            </a:prstGeom>
          </p:spPr>
        </p:pic>
        <p:cxnSp>
          <p:nvCxnSpPr>
            <p:cNvPr id="132" name="Straight Arrow Connector 131">
              <a:extLst>
                <a:ext uri="{FF2B5EF4-FFF2-40B4-BE49-F238E27FC236}">
                  <a16:creationId xmlns:a16="http://schemas.microsoft.com/office/drawing/2014/main" id="{AE995945-1EBF-466D-8AB0-CF7CCE01339F}"/>
                </a:ext>
              </a:extLst>
            </p:cNvPr>
            <p:cNvCxnSpPr>
              <a:cxnSpLocks/>
            </p:cNvCxnSpPr>
            <p:nvPr/>
          </p:nvCxnSpPr>
          <p:spPr>
            <a:xfrm>
              <a:off x="2508371" y="6230788"/>
              <a:ext cx="0" cy="83556"/>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2D532F71-3360-4F2A-B5DE-5E6AADC5B041}"/>
                </a:ext>
              </a:extLst>
            </p:cNvPr>
            <p:cNvCxnSpPr>
              <a:cxnSpLocks/>
            </p:cNvCxnSpPr>
            <p:nvPr/>
          </p:nvCxnSpPr>
          <p:spPr>
            <a:xfrm flipH="1">
              <a:off x="1716560" y="6236785"/>
              <a:ext cx="800605"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A6B787BB-2EB9-4B88-91BA-8937F4B10A35}"/>
                </a:ext>
              </a:extLst>
            </p:cNvPr>
            <p:cNvCxnSpPr>
              <a:cxnSpLocks/>
            </p:cNvCxnSpPr>
            <p:nvPr/>
          </p:nvCxnSpPr>
          <p:spPr>
            <a:xfrm flipH="1">
              <a:off x="1719535" y="6230788"/>
              <a:ext cx="295" cy="268681"/>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191" name="Rectangle 190">
            <a:extLst>
              <a:ext uri="{FF2B5EF4-FFF2-40B4-BE49-F238E27FC236}">
                <a16:creationId xmlns:a16="http://schemas.microsoft.com/office/drawing/2014/main" id="{4F6D3979-AB8E-42C9-AB71-757172187D62}"/>
              </a:ext>
            </a:extLst>
          </p:cNvPr>
          <p:cNvSpPr/>
          <p:nvPr/>
        </p:nvSpPr>
        <p:spPr>
          <a:xfrm rot="5400000">
            <a:off x="1242357" y="3993071"/>
            <a:ext cx="3043457" cy="33203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Shared memory</a:t>
            </a:r>
          </a:p>
        </p:txBody>
      </p:sp>
      <p:sp>
        <p:nvSpPr>
          <p:cNvPr id="192" name="TextBox 191">
            <a:extLst>
              <a:ext uri="{FF2B5EF4-FFF2-40B4-BE49-F238E27FC236}">
                <a16:creationId xmlns:a16="http://schemas.microsoft.com/office/drawing/2014/main" id="{F02AADF4-FFDE-4DCF-B1CC-1BA1261AD4FE}"/>
              </a:ext>
            </a:extLst>
          </p:cNvPr>
          <p:cNvSpPr txBox="1"/>
          <p:nvPr/>
        </p:nvSpPr>
        <p:spPr>
          <a:xfrm>
            <a:off x="1113041" y="5700780"/>
            <a:ext cx="954122"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SM</a:t>
            </a:r>
          </a:p>
        </p:txBody>
      </p:sp>
      <p:grpSp>
        <p:nvGrpSpPr>
          <p:cNvPr id="193" name="Group 192">
            <a:extLst>
              <a:ext uri="{FF2B5EF4-FFF2-40B4-BE49-F238E27FC236}">
                <a16:creationId xmlns:a16="http://schemas.microsoft.com/office/drawing/2014/main" id="{937CBF63-D7A4-426D-A12B-10E0821A8188}"/>
              </a:ext>
            </a:extLst>
          </p:cNvPr>
          <p:cNvGrpSpPr/>
          <p:nvPr/>
        </p:nvGrpSpPr>
        <p:grpSpPr>
          <a:xfrm>
            <a:off x="3289823" y="2571412"/>
            <a:ext cx="2859180" cy="3182657"/>
            <a:chOff x="1244469" y="3503313"/>
            <a:chExt cx="2859180" cy="3182657"/>
          </a:xfrm>
        </p:grpSpPr>
        <p:sp>
          <p:nvSpPr>
            <p:cNvPr id="194" name="Rectangle 193">
              <a:extLst>
                <a:ext uri="{FF2B5EF4-FFF2-40B4-BE49-F238E27FC236}">
                  <a16:creationId xmlns:a16="http://schemas.microsoft.com/office/drawing/2014/main" id="{4A9D4692-F81D-4A6A-B4EB-57EE47B1B05C}"/>
                </a:ext>
              </a:extLst>
            </p:cNvPr>
            <p:cNvSpPr/>
            <p:nvPr/>
          </p:nvSpPr>
          <p:spPr>
            <a:xfrm>
              <a:off x="1244469" y="3503313"/>
              <a:ext cx="2859180" cy="318265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07C1E724-AC9C-4C70-8EE4-FC1C4EAC01A7}"/>
                </a:ext>
              </a:extLst>
            </p:cNvPr>
            <p:cNvSpPr/>
            <p:nvPr/>
          </p:nvSpPr>
          <p:spPr>
            <a:xfrm>
              <a:off x="2253665" y="3569256"/>
              <a:ext cx="1310457" cy="544720"/>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196" name="Group 195">
              <a:extLst>
                <a:ext uri="{FF2B5EF4-FFF2-40B4-BE49-F238E27FC236}">
                  <a16:creationId xmlns:a16="http://schemas.microsoft.com/office/drawing/2014/main" id="{B374796D-4992-4659-A7A4-AA937FB2E5AA}"/>
                </a:ext>
              </a:extLst>
            </p:cNvPr>
            <p:cNvGrpSpPr>
              <a:grpSpLocks noChangeAspect="1"/>
            </p:cNvGrpSpPr>
            <p:nvPr/>
          </p:nvGrpSpPr>
          <p:grpSpPr>
            <a:xfrm>
              <a:off x="2342270" y="3779677"/>
              <a:ext cx="1131230" cy="102591"/>
              <a:chOff x="11000876" y="4236643"/>
              <a:chExt cx="992943" cy="90050"/>
            </a:xfrm>
          </p:grpSpPr>
          <p:sp>
            <p:nvSpPr>
              <p:cNvPr id="270" name="TextBox 269">
                <a:extLst>
                  <a:ext uri="{FF2B5EF4-FFF2-40B4-BE49-F238E27FC236}">
                    <a16:creationId xmlns:a16="http://schemas.microsoft.com/office/drawing/2014/main" id="{789D6670-7D8A-4FA5-82D7-A39E34EA69AC}"/>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71" name="TextBox 270">
                <a:extLst>
                  <a:ext uri="{FF2B5EF4-FFF2-40B4-BE49-F238E27FC236}">
                    <a16:creationId xmlns:a16="http://schemas.microsoft.com/office/drawing/2014/main" id="{41EF2D44-0105-4ED9-8392-7E2F89A3C54F}"/>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72" name="TextBox 271">
                <a:extLst>
                  <a:ext uri="{FF2B5EF4-FFF2-40B4-BE49-F238E27FC236}">
                    <a16:creationId xmlns:a16="http://schemas.microsoft.com/office/drawing/2014/main" id="{EBD67D76-461D-4EF4-AC25-7E112E48D46D}"/>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97" name="Group 196">
              <a:extLst>
                <a:ext uri="{FF2B5EF4-FFF2-40B4-BE49-F238E27FC236}">
                  <a16:creationId xmlns:a16="http://schemas.microsoft.com/office/drawing/2014/main" id="{E5A7904E-4B65-4095-969A-A5DC6C63E7A0}"/>
                </a:ext>
              </a:extLst>
            </p:cNvPr>
            <p:cNvGrpSpPr>
              <a:grpSpLocks noChangeAspect="1"/>
            </p:cNvGrpSpPr>
            <p:nvPr/>
          </p:nvGrpSpPr>
          <p:grpSpPr>
            <a:xfrm>
              <a:off x="2342270" y="3908244"/>
              <a:ext cx="1131230" cy="102591"/>
              <a:chOff x="11000876" y="4236643"/>
              <a:chExt cx="992943" cy="90050"/>
            </a:xfrm>
          </p:grpSpPr>
          <p:sp>
            <p:nvSpPr>
              <p:cNvPr id="267" name="TextBox 266">
                <a:extLst>
                  <a:ext uri="{FF2B5EF4-FFF2-40B4-BE49-F238E27FC236}">
                    <a16:creationId xmlns:a16="http://schemas.microsoft.com/office/drawing/2014/main" id="{83A1782D-2A3F-4FCF-853F-E0733422546D}"/>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68" name="TextBox 267">
                <a:extLst>
                  <a:ext uri="{FF2B5EF4-FFF2-40B4-BE49-F238E27FC236}">
                    <a16:creationId xmlns:a16="http://schemas.microsoft.com/office/drawing/2014/main" id="{2D176241-96F3-418B-AFB6-E0EA43F8A047}"/>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69" name="TextBox 268">
                <a:extLst>
                  <a:ext uri="{FF2B5EF4-FFF2-40B4-BE49-F238E27FC236}">
                    <a16:creationId xmlns:a16="http://schemas.microsoft.com/office/drawing/2014/main" id="{D2359F32-1EBC-4563-82D6-34CA6023021F}"/>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98" name="Group 197">
              <a:extLst>
                <a:ext uri="{FF2B5EF4-FFF2-40B4-BE49-F238E27FC236}">
                  <a16:creationId xmlns:a16="http://schemas.microsoft.com/office/drawing/2014/main" id="{FD0692DB-6773-454A-9B67-E3FCE476FEA7}"/>
                </a:ext>
              </a:extLst>
            </p:cNvPr>
            <p:cNvGrpSpPr>
              <a:grpSpLocks noChangeAspect="1"/>
            </p:cNvGrpSpPr>
            <p:nvPr/>
          </p:nvGrpSpPr>
          <p:grpSpPr>
            <a:xfrm>
              <a:off x="2342270" y="3652304"/>
              <a:ext cx="1131230" cy="102591"/>
              <a:chOff x="11000876" y="4236643"/>
              <a:chExt cx="992943" cy="90050"/>
            </a:xfrm>
          </p:grpSpPr>
          <p:sp>
            <p:nvSpPr>
              <p:cNvPr id="264" name="TextBox 263">
                <a:extLst>
                  <a:ext uri="{FF2B5EF4-FFF2-40B4-BE49-F238E27FC236}">
                    <a16:creationId xmlns:a16="http://schemas.microsoft.com/office/drawing/2014/main" id="{FF13B07D-9389-4965-9CF1-50E58D2BD407}"/>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65" name="TextBox 264">
                <a:extLst>
                  <a:ext uri="{FF2B5EF4-FFF2-40B4-BE49-F238E27FC236}">
                    <a16:creationId xmlns:a16="http://schemas.microsoft.com/office/drawing/2014/main" id="{3DA8D2A8-9DE3-41EF-8384-BEE0B75E3CFA}"/>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66" name="TextBox 265">
                <a:extLst>
                  <a:ext uri="{FF2B5EF4-FFF2-40B4-BE49-F238E27FC236}">
                    <a16:creationId xmlns:a16="http://schemas.microsoft.com/office/drawing/2014/main" id="{3FC0A1CD-2372-48CB-9F33-0C9C945998F5}"/>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pic>
          <p:nvPicPr>
            <p:cNvPr id="199" name="Picture 198">
              <a:extLst>
                <a:ext uri="{FF2B5EF4-FFF2-40B4-BE49-F238E27FC236}">
                  <a16:creationId xmlns:a16="http://schemas.microsoft.com/office/drawing/2014/main" id="{629E7B98-47A1-405F-B86E-8A769F7812CF}"/>
                </a:ext>
              </a:extLst>
            </p:cNvPr>
            <p:cNvPicPr>
              <a:picLocks noChangeAspect="1"/>
            </p:cNvPicPr>
            <p:nvPr/>
          </p:nvPicPr>
          <p:blipFill rotWithShape="1">
            <a:blip r:embed="rId3"/>
            <a:srcRect l="16687" r="14707"/>
            <a:stretch/>
          </p:blipFill>
          <p:spPr>
            <a:xfrm>
              <a:off x="1714745" y="3509701"/>
              <a:ext cx="491114" cy="715832"/>
            </a:xfrm>
            <a:prstGeom prst="rect">
              <a:avLst/>
            </a:prstGeom>
          </p:spPr>
        </p:pic>
        <p:sp>
          <p:nvSpPr>
            <p:cNvPr id="200" name="Rectangle 199">
              <a:extLst>
                <a:ext uri="{FF2B5EF4-FFF2-40B4-BE49-F238E27FC236}">
                  <a16:creationId xmlns:a16="http://schemas.microsoft.com/office/drawing/2014/main" id="{19B44760-F9F7-47BD-A4E8-E87BB3E3B9D0}"/>
                </a:ext>
              </a:extLst>
            </p:cNvPr>
            <p:cNvSpPr/>
            <p:nvPr/>
          </p:nvSpPr>
          <p:spPr>
            <a:xfrm>
              <a:off x="1772105" y="6323148"/>
              <a:ext cx="1792017" cy="28956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Writeback</a:t>
              </a:r>
            </a:p>
          </p:txBody>
        </p:sp>
        <p:grpSp>
          <p:nvGrpSpPr>
            <p:cNvPr id="201" name="Group 200">
              <a:extLst>
                <a:ext uri="{FF2B5EF4-FFF2-40B4-BE49-F238E27FC236}">
                  <a16:creationId xmlns:a16="http://schemas.microsoft.com/office/drawing/2014/main" id="{12D0BB9C-0A3E-4E6B-8C9E-DB8F27604CB0}"/>
                </a:ext>
              </a:extLst>
            </p:cNvPr>
            <p:cNvGrpSpPr/>
            <p:nvPr/>
          </p:nvGrpSpPr>
          <p:grpSpPr>
            <a:xfrm>
              <a:off x="1772105" y="5423035"/>
              <a:ext cx="1792017" cy="420873"/>
              <a:chOff x="2355171" y="4335036"/>
              <a:chExt cx="3430872" cy="805774"/>
            </a:xfrm>
          </p:grpSpPr>
          <p:sp>
            <p:nvSpPr>
              <p:cNvPr id="260" name="Rectangle 259">
                <a:extLst>
                  <a:ext uri="{FF2B5EF4-FFF2-40B4-BE49-F238E27FC236}">
                    <a16:creationId xmlns:a16="http://schemas.microsoft.com/office/drawing/2014/main" id="{FBDD27DD-C53E-4118-A0A3-9D96E71839B8}"/>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D-Cache</a:t>
                </a:r>
              </a:p>
            </p:txBody>
          </p:sp>
          <p:cxnSp>
            <p:nvCxnSpPr>
              <p:cNvPr id="261" name="Straight Arrow Connector 260">
                <a:extLst>
                  <a:ext uri="{FF2B5EF4-FFF2-40B4-BE49-F238E27FC236}">
                    <a16:creationId xmlns:a16="http://schemas.microsoft.com/office/drawing/2014/main" id="{418B6A93-3B61-47FB-A7B7-10256B2CC664}"/>
                  </a:ext>
                </a:extLst>
              </p:cNvPr>
              <p:cNvCxnSpPr>
                <a:cxnSpLocks/>
                <a:stCxn id="249" idx="3"/>
              </p:cNvCxnSpPr>
              <p:nvPr/>
            </p:nvCxnSpPr>
            <p:spPr>
              <a:xfrm>
                <a:off x="5328042" y="4335037"/>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6D549709-BA0E-4161-BF9E-A16A7C925B8B}"/>
                  </a:ext>
                </a:extLst>
              </p:cNvPr>
              <p:cNvCxnSpPr>
                <a:cxnSpLocks/>
              </p:cNvCxnSpPr>
              <p:nvPr/>
            </p:nvCxnSpPr>
            <p:spPr>
              <a:xfrm>
                <a:off x="4092340" y="4335036"/>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E13C1C00-2E91-4F0F-B25D-DFE9A0C90F6A}"/>
                  </a:ext>
                </a:extLst>
              </p:cNvPr>
              <p:cNvCxnSpPr>
                <a:cxnSpLocks/>
              </p:cNvCxnSpPr>
              <p:nvPr/>
            </p:nvCxnSpPr>
            <p:spPr>
              <a:xfrm>
                <a:off x="2816151" y="4335036"/>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grpSp>
          <p:nvGrpSpPr>
            <p:cNvPr id="202" name="Group 201">
              <a:extLst>
                <a:ext uri="{FF2B5EF4-FFF2-40B4-BE49-F238E27FC236}">
                  <a16:creationId xmlns:a16="http://schemas.microsoft.com/office/drawing/2014/main" id="{AC9442F0-8541-4457-ACE8-700669D95AF8}"/>
                </a:ext>
              </a:extLst>
            </p:cNvPr>
            <p:cNvGrpSpPr/>
            <p:nvPr/>
          </p:nvGrpSpPr>
          <p:grpSpPr>
            <a:xfrm>
              <a:off x="1772105" y="5050957"/>
              <a:ext cx="1793573" cy="372949"/>
              <a:chOff x="2355170" y="3622682"/>
              <a:chExt cx="3433852" cy="714023"/>
            </a:xfrm>
          </p:grpSpPr>
          <p:sp>
            <p:nvSpPr>
              <p:cNvPr id="248" name="Arrow: Chevron 247">
                <a:extLst>
                  <a:ext uri="{FF2B5EF4-FFF2-40B4-BE49-F238E27FC236}">
                    <a16:creationId xmlns:a16="http://schemas.microsoft.com/office/drawing/2014/main" id="{2CC1640F-F80C-487A-AD98-B60C74E54C44}"/>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49" name="Arrow: Chevron 248">
                <a:extLst>
                  <a:ext uri="{FF2B5EF4-FFF2-40B4-BE49-F238E27FC236}">
                    <a16:creationId xmlns:a16="http://schemas.microsoft.com/office/drawing/2014/main" id="{1CFC5CB6-8D70-41B2-AE4A-6A840EEE99DA}"/>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50" name="Arrow: Chevron 249">
                <a:extLst>
                  <a:ext uri="{FF2B5EF4-FFF2-40B4-BE49-F238E27FC236}">
                    <a16:creationId xmlns:a16="http://schemas.microsoft.com/office/drawing/2014/main" id="{368D14F1-F0D8-4E66-A1BE-B94B4829AB52}"/>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grpSp>
            <p:nvGrpSpPr>
              <p:cNvPr id="251" name="Group 250">
                <a:extLst>
                  <a:ext uri="{FF2B5EF4-FFF2-40B4-BE49-F238E27FC236}">
                    <a16:creationId xmlns:a16="http://schemas.microsoft.com/office/drawing/2014/main" id="{5ACE0A3C-236B-4731-BF11-6B3D0351E69D}"/>
                  </a:ext>
                </a:extLst>
              </p:cNvPr>
              <p:cNvGrpSpPr/>
              <p:nvPr/>
            </p:nvGrpSpPr>
            <p:grpSpPr>
              <a:xfrm>
                <a:off x="2608529" y="3622682"/>
                <a:ext cx="412846" cy="366812"/>
                <a:chOff x="1872643" y="3845703"/>
                <a:chExt cx="412846" cy="366812"/>
              </a:xfrm>
            </p:grpSpPr>
            <p:cxnSp>
              <p:nvCxnSpPr>
                <p:cNvPr id="258" name="Straight Arrow Connector 257">
                  <a:extLst>
                    <a:ext uri="{FF2B5EF4-FFF2-40B4-BE49-F238E27FC236}">
                      <a16:creationId xmlns:a16="http://schemas.microsoft.com/office/drawing/2014/main" id="{FEFD482E-09F5-4DC3-92E6-DB2C4179352E}"/>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98C3A604-AD42-41AF-B66F-9F871D839320}"/>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52" name="Group 251">
                <a:extLst>
                  <a:ext uri="{FF2B5EF4-FFF2-40B4-BE49-F238E27FC236}">
                    <a16:creationId xmlns:a16="http://schemas.microsoft.com/office/drawing/2014/main" id="{1BE16543-70BE-4A8A-AF11-8614AC29DE82}"/>
                  </a:ext>
                </a:extLst>
              </p:cNvPr>
              <p:cNvGrpSpPr/>
              <p:nvPr/>
            </p:nvGrpSpPr>
            <p:grpSpPr>
              <a:xfrm>
                <a:off x="3885917" y="3622682"/>
                <a:ext cx="412846" cy="366812"/>
                <a:chOff x="1872643" y="3845703"/>
                <a:chExt cx="412846" cy="366812"/>
              </a:xfrm>
            </p:grpSpPr>
            <p:cxnSp>
              <p:nvCxnSpPr>
                <p:cNvPr id="256" name="Straight Arrow Connector 255">
                  <a:extLst>
                    <a:ext uri="{FF2B5EF4-FFF2-40B4-BE49-F238E27FC236}">
                      <a16:creationId xmlns:a16="http://schemas.microsoft.com/office/drawing/2014/main" id="{7DFDED61-EC60-46A2-A04B-3A929FC42F70}"/>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EB111352-F7EB-47CC-97EC-26B3A7AFC905}"/>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53" name="Group 252">
                <a:extLst>
                  <a:ext uri="{FF2B5EF4-FFF2-40B4-BE49-F238E27FC236}">
                    <a16:creationId xmlns:a16="http://schemas.microsoft.com/office/drawing/2014/main" id="{C961A599-3E64-497D-95E5-AB9E5FD53EE9}"/>
                  </a:ext>
                </a:extLst>
              </p:cNvPr>
              <p:cNvGrpSpPr/>
              <p:nvPr/>
            </p:nvGrpSpPr>
            <p:grpSpPr>
              <a:xfrm>
                <a:off x="5121619" y="3622682"/>
                <a:ext cx="412846" cy="366812"/>
                <a:chOff x="1872643" y="3845703"/>
                <a:chExt cx="412846" cy="366812"/>
              </a:xfrm>
            </p:grpSpPr>
            <p:cxnSp>
              <p:nvCxnSpPr>
                <p:cNvPr id="254" name="Straight Arrow Connector 253">
                  <a:extLst>
                    <a:ext uri="{FF2B5EF4-FFF2-40B4-BE49-F238E27FC236}">
                      <a16:creationId xmlns:a16="http://schemas.microsoft.com/office/drawing/2014/main" id="{51BC8F67-04E0-46A7-A913-BCBB21BB4C5A}"/>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7A94B0A5-30DF-47EA-B4C4-F7E2B03E2ACE}"/>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03" name="Straight Arrow Connector 202">
              <a:extLst>
                <a:ext uri="{FF2B5EF4-FFF2-40B4-BE49-F238E27FC236}">
                  <a16:creationId xmlns:a16="http://schemas.microsoft.com/office/drawing/2014/main" id="{46FE1087-2F12-4471-AB63-056421409357}"/>
                </a:ext>
              </a:extLst>
            </p:cNvPr>
            <p:cNvCxnSpPr>
              <a:cxnSpLocks/>
            </p:cNvCxnSpPr>
            <p:nvPr/>
          </p:nvCxnSpPr>
          <p:spPr>
            <a:xfrm>
              <a:off x="2831198" y="5843907"/>
              <a:ext cx="0" cy="47924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204" name="Group 203">
              <a:extLst>
                <a:ext uri="{FF2B5EF4-FFF2-40B4-BE49-F238E27FC236}">
                  <a16:creationId xmlns:a16="http://schemas.microsoft.com/office/drawing/2014/main" id="{4A8AE1C7-4341-4921-A69F-E519D2A13222}"/>
                </a:ext>
              </a:extLst>
            </p:cNvPr>
            <p:cNvGrpSpPr/>
            <p:nvPr/>
          </p:nvGrpSpPr>
          <p:grpSpPr>
            <a:xfrm>
              <a:off x="1772105" y="4101477"/>
              <a:ext cx="1792017" cy="537678"/>
              <a:chOff x="2355171" y="1804873"/>
              <a:chExt cx="3430872" cy="1029401"/>
            </a:xfrm>
          </p:grpSpPr>
          <p:sp>
            <p:nvSpPr>
              <p:cNvPr id="246" name="Rectangle 245">
                <a:extLst>
                  <a:ext uri="{FF2B5EF4-FFF2-40B4-BE49-F238E27FC236}">
                    <a16:creationId xmlns:a16="http://schemas.microsoft.com/office/drawing/2014/main" id="{EAB3F00D-73BD-4F4C-9740-A57BE6454DD1}"/>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Fetch</a:t>
                </a:r>
              </a:p>
            </p:txBody>
          </p:sp>
          <p:cxnSp>
            <p:nvCxnSpPr>
              <p:cNvPr id="247" name="Straight Arrow Connector 246">
                <a:extLst>
                  <a:ext uri="{FF2B5EF4-FFF2-40B4-BE49-F238E27FC236}">
                    <a16:creationId xmlns:a16="http://schemas.microsoft.com/office/drawing/2014/main" id="{BDE5191F-3A25-415B-92E7-2BF0C81AE2EE}"/>
                  </a:ext>
                </a:extLst>
              </p:cNvPr>
              <p:cNvCxnSpPr>
                <a:cxnSpLocks/>
                <a:endCxn id="246" idx="0"/>
              </p:cNvCxnSpPr>
              <p:nvPr/>
            </p:nvCxnSpPr>
            <p:spPr>
              <a:xfrm>
                <a:off x="4070608" y="1804873"/>
                <a:ext cx="0" cy="475018"/>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sp>
          <p:nvSpPr>
            <p:cNvPr id="205" name="Rectangle 204">
              <a:extLst>
                <a:ext uri="{FF2B5EF4-FFF2-40B4-BE49-F238E27FC236}">
                  <a16:creationId xmlns:a16="http://schemas.microsoft.com/office/drawing/2014/main" id="{1E3E228A-DF0F-4C5A-B70B-4328F46C86CB}"/>
                </a:ext>
              </a:extLst>
            </p:cNvPr>
            <p:cNvSpPr/>
            <p:nvPr/>
          </p:nvSpPr>
          <p:spPr>
            <a:xfrm>
              <a:off x="1772105" y="4761391"/>
              <a:ext cx="1792017" cy="28956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Decode</a:t>
              </a:r>
            </a:p>
          </p:txBody>
        </p:sp>
        <p:cxnSp>
          <p:nvCxnSpPr>
            <p:cNvPr id="206" name="Straight Arrow Connector 205">
              <a:extLst>
                <a:ext uri="{FF2B5EF4-FFF2-40B4-BE49-F238E27FC236}">
                  <a16:creationId xmlns:a16="http://schemas.microsoft.com/office/drawing/2014/main" id="{5D8EA8AF-427C-4977-BD2C-D4F3EFFDD225}"/>
                </a:ext>
              </a:extLst>
            </p:cNvPr>
            <p:cNvCxnSpPr>
              <a:cxnSpLocks/>
              <a:stCxn id="246" idx="2"/>
              <a:endCxn id="205" idx="0"/>
            </p:cNvCxnSpPr>
            <p:nvPr/>
          </p:nvCxnSpPr>
          <p:spPr>
            <a:xfrm>
              <a:off x="2668114" y="4639155"/>
              <a:ext cx="0" cy="122236"/>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nvGrpSpPr>
            <p:cNvPr id="207" name="Group 206">
              <a:extLst>
                <a:ext uri="{FF2B5EF4-FFF2-40B4-BE49-F238E27FC236}">
                  <a16:creationId xmlns:a16="http://schemas.microsoft.com/office/drawing/2014/main" id="{18313A0F-055F-49EB-A1ED-BE29FB3C1C5D}"/>
                </a:ext>
              </a:extLst>
            </p:cNvPr>
            <p:cNvGrpSpPr/>
            <p:nvPr/>
          </p:nvGrpSpPr>
          <p:grpSpPr>
            <a:xfrm>
              <a:off x="1500464" y="4800760"/>
              <a:ext cx="684216" cy="208304"/>
              <a:chOff x="135327" y="3248603"/>
              <a:chExt cx="1309953" cy="398804"/>
            </a:xfrm>
          </p:grpSpPr>
          <p:grpSp>
            <p:nvGrpSpPr>
              <p:cNvPr id="226" name="Group 225">
                <a:extLst>
                  <a:ext uri="{FF2B5EF4-FFF2-40B4-BE49-F238E27FC236}">
                    <a16:creationId xmlns:a16="http://schemas.microsoft.com/office/drawing/2014/main" id="{E8272898-D8B2-4DC9-9002-DC8BC3B83426}"/>
                  </a:ext>
                </a:extLst>
              </p:cNvPr>
              <p:cNvGrpSpPr/>
              <p:nvPr/>
            </p:nvGrpSpPr>
            <p:grpSpPr>
              <a:xfrm>
                <a:off x="135327" y="3248603"/>
                <a:ext cx="1308979" cy="175578"/>
                <a:chOff x="135327" y="3248603"/>
                <a:chExt cx="1308979" cy="175578"/>
              </a:xfrm>
            </p:grpSpPr>
            <p:grpSp>
              <p:nvGrpSpPr>
                <p:cNvPr id="237" name="Group 236">
                  <a:extLst>
                    <a:ext uri="{FF2B5EF4-FFF2-40B4-BE49-F238E27FC236}">
                      <a16:creationId xmlns:a16="http://schemas.microsoft.com/office/drawing/2014/main" id="{37CC7460-AB31-478A-9C53-8AACA05BF401}"/>
                    </a:ext>
                  </a:extLst>
                </p:cNvPr>
                <p:cNvGrpSpPr/>
                <p:nvPr/>
              </p:nvGrpSpPr>
              <p:grpSpPr>
                <a:xfrm>
                  <a:off x="1041461" y="3248604"/>
                  <a:ext cx="402845" cy="175577"/>
                  <a:chOff x="1041461" y="3248604"/>
                  <a:chExt cx="402845" cy="175577"/>
                </a:xfrm>
              </p:grpSpPr>
              <p:sp>
                <p:nvSpPr>
                  <p:cNvPr id="244" name="Rectangle 243">
                    <a:extLst>
                      <a:ext uri="{FF2B5EF4-FFF2-40B4-BE49-F238E27FC236}">
                        <a16:creationId xmlns:a16="http://schemas.microsoft.com/office/drawing/2014/main" id="{F9B819D0-C3C9-4F11-BEEC-437232750BC3}"/>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45" name="Rectangle 244">
                    <a:extLst>
                      <a:ext uri="{FF2B5EF4-FFF2-40B4-BE49-F238E27FC236}">
                        <a16:creationId xmlns:a16="http://schemas.microsoft.com/office/drawing/2014/main" id="{B709276D-F240-4234-8139-EDD29E6DDD9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38" name="Group 237">
                  <a:extLst>
                    <a:ext uri="{FF2B5EF4-FFF2-40B4-BE49-F238E27FC236}">
                      <a16:creationId xmlns:a16="http://schemas.microsoft.com/office/drawing/2014/main" id="{6319DBE8-3ECE-4293-B5B2-F327FF0C6CDD}"/>
                    </a:ext>
                  </a:extLst>
                </p:cNvPr>
                <p:cNvGrpSpPr/>
                <p:nvPr/>
              </p:nvGrpSpPr>
              <p:grpSpPr>
                <a:xfrm>
                  <a:off x="586924" y="3248604"/>
                  <a:ext cx="402845" cy="175577"/>
                  <a:chOff x="1041461" y="3248604"/>
                  <a:chExt cx="402845" cy="175577"/>
                </a:xfrm>
              </p:grpSpPr>
              <p:sp>
                <p:nvSpPr>
                  <p:cNvPr id="242" name="Rectangle 241">
                    <a:extLst>
                      <a:ext uri="{FF2B5EF4-FFF2-40B4-BE49-F238E27FC236}">
                        <a16:creationId xmlns:a16="http://schemas.microsoft.com/office/drawing/2014/main" id="{8F43CFCF-BB0C-4CBA-B360-081BECB2ECF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43" name="Rectangle 242">
                    <a:extLst>
                      <a:ext uri="{FF2B5EF4-FFF2-40B4-BE49-F238E27FC236}">
                        <a16:creationId xmlns:a16="http://schemas.microsoft.com/office/drawing/2014/main" id="{A2F2DDFA-A4AF-4C8F-9A73-33FD85B94A9D}"/>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39" name="Group 238">
                  <a:extLst>
                    <a:ext uri="{FF2B5EF4-FFF2-40B4-BE49-F238E27FC236}">
                      <a16:creationId xmlns:a16="http://schemas.microsoft.com/office/drawing/2014/main" id="{06F85B2B-C292-47B3-9FDB-8DD45AB655C2}"/>
                    </a:ext>
                  </a:extLst>
                </p:cNvPr>
                <p:cNvGrpSpPr/>
                <p:nvPr/>
              </p:nvGrpSpPr>
              <p:grpSpPr>
                <a:xfrm>
                  <a:off x="135327" y="3248603"/>
                  <a:ext cx="402845" cy="175577"/>
                  <a:chOff x="1041461" y="3248604"/>
                  <a:chExt cx="402845" cy="175577"/>
                </a:xfrm>
              </p:grpSpPr>
              <p:sp>
                <p:nvSpPr>
                  <p:cNvPr id="240" name="Rectangle 239">
                    <a:extLst>
                      <a:ext uri="{FF2B5EF4-FFF2-40B4-BE49-F238E27FC236}">
                        <a16:creationId xmlns:a16="http://schemas.microsoft.com/office/drawing/2014/main" id="{7847CE27-DE2F-48CB-9527-6FD13C7C57B6}"/>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41" name="Rectangle 240">
                    <a:extLst>
                      <a:ext uri="{FF2B5EF4-FFF2-40B4-BE49-F238E27FC236}">
                        <a16:creationId xmlns:a16="http://schemas.microsoft.com/office/drawing/2014/main" id="{008479CC-1D4B-4049-BE66-A6509FA9B128}"/>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nvGrpSpPr>
              <p:cNvPr id="227" name="Group 226">
                <a:extLst>
                  <a:ext uri="{FF2B5EF4-FFF2-40B4-BE49-F238E27FC236}">
                    <a16:creationId xmlns:a16="http://schemas.microsoft.com/office/drawing/2014/main" id="{47D14572-7EA9-458B-8AA5-8C88855ABE3B}"/>
                  </a:ext>
                </a:extLst>
              </p:cNvPr>
              <p:cNvGrpSpPr/>
              <p:nvPr/>
            </p:nvGrpSpPr>
            <p:grpSpPr>
              <a:xfrm>
                <a:off x="136301" y="3471829"/>
                <a:ext cx="1308979" cy="175578"/>
                <a:chOff x="135327" y="3248603"/>
                <a:chExt cx="1308979" cy="175578"/>
              </a:xfrm>
            </p:grpSpPr>
            <p:grpSp>
              <p:nvGrpSpPr>
                <p:cNvPr id="228" name="Group 227">
                  <a:extLst>
                    <a:ext uri="{FF2B5EF4-FFF2-40B4-BE49-F238E27FC236}">
                      <a16:creationId xmlns:a16="http://schemas.microsoft.com/office/drawing/2014/main" id="{A309F677-E025-4C94-8691-4EEEBB6987D0}"/>
                    </a:ext>
                  </a:extLst>
                </p:cNvPr>
                <p:cNvGrpSpPr/>
                <p:nvPr/>
              </p:nvGrpSpPr>
              <p:grpSpPr>
                <a:xfrm>
                  <a:off x="1041461" y="3248604"/>
                  <a:ext cx="402845" cy="175577"/>
                  <a:chOff x="1041461" y="3248604"/>
                  <a:chExt cx="402845" cy="175577"/>
                </a:xfrm>
              </p:grpSpPr>
              <p:sp>
                <p:nvSpPr>
                  <p:cNvPr id="235" name="Rectangle 234">
                    <a:extLst>
                      <a:ext uri="{FF2B5EF4-FFF2-40B4-BE49-F238E27FC236}">
                        <a16:creationId xmlns:a16="http://schemas.microsoft.com/office/drawing/2014/main" id="{5BB98F9F-8603-4980-8A2D-FB0FD988CB3C}"/>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36" name="Rectangle 235">
                    <a:extLst>
                      <a:ext uri="{FF2B5EF4-FFF2-40B4-BE49-F238E27FC236}">
                        <a16:creationId xmlns:a16="http://schemas.microsoft.com/office/drawing/2014/main" id="{40266EA7-F617-4B32-9429-83C00E6CF650}"/>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29" name="Group 228">
                  <a:extLst>
                    <a:ext uri="{FF2B5EF4-FFF2-40B4-BE49-F238E27FC236}">
                      <a16:creationId xmlns:a16="http://schemas.microsoft.com/office/drawing/2014/main" id="{436189C9-9AE9-4ABC-923B-236C2D01C7A4}"/>
                    </a:ext>
                  </a:extLst>
                </p:cNvPr>
                <p:cNvGrpSpPr/>
                <p:nvPr/>
              </p:nvGrpSpPr>
              <p:grpSpPr>
                <a:xfrm>
                  <a:off x="586924" y="3248604"/>
                  <a:ext cx="402845" cy="175577"/>
                  <a:chOff x="1041461" y="3248604"/>
                  <a:chExt cx="402845" cy="175577"/>
                </a:xfrm>
              </p:grpSpPr>
              <p:sp>
                <p:nvSpPr>
                  <p:cNvPr id="233" name="Rectangle 232">
                    <a:extLst>
                      <a:ext uri="{FF2B5EF4-FFF2-40B4-BE49-F238E27FC236}">
                        <a16:creationId xmlns:a16="http://schemas.microsoft.com/office/drawing/2014/main" id="{A215484B-9D8A-410C-98DA-7DD6745AB46D}"/>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34" name="Rectangle 233">
                    <a:extLst>
                      <a:ext uri="{FF2B5EF4-FFF2-40B4-BE49-F238E27FC236}">
                        <a16:creationId xmlns:a16="http://schemas.microsoft.com/office/drawing/2014/main" id="{45676FBB-52CC-4DFE-829D-22D994B4AFD0}"/>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30" name="Group 229">
                  <a:extLst>
                    <a:ext uri="{FF2B5EF4-FFF2-40B4-BE49-F238E27FC236}">
                      <a16:creationId xmlns:a16="http://schemas.microsoft.com/office/drawing/2014/main" id="{897F9F10-7F5A-4F66-9B7C-45465059CA28}"/>
                    </a:ext>
                  </a:extLst>
                </p:cNvPr>
                <p:cNvGrpSpPr/>
                <p:nvPr/>
              </p:nvGrpSpPr>
              <p:grpSpPr>
                <a:xfrm>
                  <a:off x="135327" y="3248603"/>
                  <a:ext cx="402845" cy="175577"/>
                  <a:chOff x="1041461" y="3248604"/>
                  <a:chExt cx="402845" cy="175577"/>
                </a:xfrm>
              </p:grpSpPr>
              <p:sp>
                <p:nvSpPr>
                  <p:cNvPr id="231" name="Rectangle 230">
                    <a:extLst>
                      <a:ext uri="{FF2B5EF4-FFF2-40B4-BE49-F238E27FC236}">
                        <a16:creationId xmlns:a16="http://schemas.microsoft.com/office/drawing/2014/main" id="{9DBE5608-80CB-4084-BED8-016CAD88C664}"/>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32" name="Rectangle 231">
                    <a:extLst>
                      <a:ext uri="{FF2B5EF4-FFF2-40B4-BE49-F238E27FC236}">
                        <a16:creationId xmlns:a16="http://schemas.microsoft.com/office/drawing/2014/main" id="{FDFF2A0C-73B9-4CB0-AA74-1D7A9C344BBC}"/>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cxnSp>
          <p:nvCxnSpPr>
            <p:cNvPr id="208" name="Straight Arrow Connector 207">
              <a:extLst>
                <a:ext uri="{FF2B5EF4-FFF2-40B4-BE49-F238E27FC236}">
                  <a16:creationId xmlns:a16="http://schemas.microsoft.com/office/drawing/2014/main" id="{F8CDF5E7-1109-4870-81B5-325FA3DF3859}"/>
                </a:ext>
              </a:extLst>
            </p:cNvPr>
            <p:cNvCxnSpPr>
              <a:cxnSpLocks/>
            </p:cNvCxnSpPr>
            <p:nvPr/>
          </p:nvCxnSpPr>
          <p:spPr>
            <a:xfrm flipV="1">
              <a:off x="1524404" y="6362547"/>
              <a:ext cx="0" cy="137881"/>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44A53C03-4DA5-43D1-B673-4BD80CCE54B4}"/>
                </a:ext>
              </a:extLst>
            </p:cNvPr>
            <p:cNvCxnSpPr>
              <a:cxnSpLocks/>
            </p:cNvCxnSpPr>
            <p:nvPr/>
          </p:nvCxnSpPr>
          <p:spPr>
            <a:xfrm>
              <a:off x="1509458" y="6491473"/>
              <a:ext cx="222263"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210" name="Group 209">
              <a:extLst>
                <a:ext uri="{FF2B5EF4-FFF2-40B4-BE49-F238E27FC236}">
                  <a16:creationId xmlns:a16="http://schemas.microsoft.com/office/drawing/2014/main" id="{506A8F6D-CE2B-4801-B5BA-CD51195C9F72}"/>
                </a:ext>
              </a:extLst>
            </p:cNvPr>
            <p:cNvGrpSpPr>
              <a:grpSpLocks noChangeAspect="1"/>
            </p:cNvGrpSpPr>
            <p:nvPr/>
          </p:nvGrpSpPr>
          <p:grpSpPr>
            <a:xfrm flipH="1">
              <a:off x="1321024" y="5977575"/>
              <a:ext cx="1131231" cy="102591"/>
              <a:chOff x="11000876" y="4236643"/>
              <a:chExt cx="992943" cy="90050"/>
            </a:xfrm>
          </p:grpSpPr>
          <p:sp>
            <p:nvSpPr>
              <p:cNvPr id="223" name="TextBox 222">
                <a:extLst>
                  <a:ext uri="{FF2B5EF4-FFF2-40B4-BE49-F238E27FC236}">
                    <a16:creationId xmlns:a16="http://schemas.microsoft.com/office/drawing/2014/main" id="{2494B4F9-FF80-4F46-97E8-835EA1B2DC4B}"/>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24" name="TextBox 223">
                <a:extLst>
                  <a:ext uri="{FF2B5EF4-FFF2-40B4-BE49-F238E27FC236}">
                    <a16:creationId xmlns:a16="http://schemas.microsoft.com/office/drawing/2014/main" id="{823BA8C3-8028-4A7B-A7D1-2F53C68CBC0E}"/>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25" name="TextBox 224">
                <a:extLst>
                  <a:ext uri="{FF2B5EF4-FFF2-40B4-BE49-F238E27FC236}">
                    <a16:creationId xmlns:a16="http://schemas.microsoft.com/office/drawing/2014/main" id="{9B7CC89F-7199-4F26-B7CD-38B36E6A0779}"/>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211" name="Group 210">
              <a:extLst>
                <a:ext uri="{FF2B5EF4-FFF2-40B4-BE49-F238E27FC236}">
                  <a16:creationId xmlns:a16="http://schemas.microsoft.com/office/drawing/2014/main" id="{5DBF48AE-F42C-4C0B-865D-3AD35F512A65}"/>
                </a:ext>
              </a:extLst>
            </p:cNvPr>
            <p:cNvGrpSpPr>
              <a:grpSpLocks noChangeAspect="1"/>
            </p:cNvGrpSpPr>
            <p:nvPr/>
          </p:nvGrpSpPr>
          <p:grpSpPr>
            <a:xfrm flipH="1">
              <a:off x="1425158" y="6074395"/>
              <a:ext cx="1131231" cy="102591"/>
              <a:chOff x="11000876" y="4236643"/>
              <a:chExt cx="992943" cy="90050"/>
            </a:xfrm>
          </p:grpSpPr>
          <p:sp>
            <p:nvSpPr>
              <p:cNvPr id="220" name="TextBox 219">
                <a:extLst>
                  <a:ext uri="{FF2B5EF4-FFF2-40B4-BE49-F238E27FC236}">
                    <a16:creationId xmlns:a16="http://schemas.microsoft.com/office/drawing/2014/main" id="{1347156A-3280-4280-B91E-5C6A3B598556}"/>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21" name="TextBox 220">
                <a:extLst>
                  <a:ext uri="{FF2B5EF4-FFF2-40B4-BE49-F238E27FC236}">
                    <a16:creationId xmlns:a16="http://schemas.microsoft.com/office/drawing/2014/main" id="{A4FEBDD8-EC40-4B35-9BDB-6B751DA7EA0B}"/>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22" name="TextBox 221">
                <a:extLst>
                  <a:ext uri="{FF2B5EF4-FFF2-40B4-BE49-F238E27FC236}">
                    <a16:creationId xmlns:a16="http://schemas.microsoft.com/office/drawing/2014/main" id="{D569694A-5D96-4BEA-8F4C-8F0B827B9D04}"/>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212" name="Group 211">
              <a:extLst>
                <a:ext uri="{FF2B5EF4-FFF2-40B4-BE49-F238E27FC236}">
                  <a16:creationId xmlns:a16="http://schemas.microsoft.com/office/drawing/2014/main" id="{8C04CE3D-7F48-4763-82CD-F3E7F9DAAF5F}"/>
                </a:ext>
              </a:extLst>
            </p:cNvPr>
            <p:cNvGrpSpPr/>
            <p:nvPr/>
          </p:nvGrpSpPr>
          <p:grpSpPr>
            <a:xfrm>
              <a:off x="1552502" y="5839257"/>
              <a:ext cx="1131250" cy="137008"/>
              <a:chOff x="1922407" y="5131907"/>
              <a:chExt cx="2165813" cy="262307"/>
            </a:xfrm>
          </p:grpSpPr>
          <p:cxnSp>
            <p:nvCxnSpPr>
              <p:cNvPr id="217" name="Straight Arrow Connector 216">
                <a:extLst>
                  <a:ext uri="{FF2B5EF4-FFF2-40B4-BE49-F238E27FC236}">
                    <a16:creationId xmlns:a16="http://schemas.microsoft.com/office/drawing/2014/main" id="{234851EA-1DD6-432C-8A22-8381EFEDBEA6}"/>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2C3CC325-AD59-4DAA-B8E5-87A667A67F3D}"/>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CFBD7674-6C4D-4599-91D8-2462013ABF77}"/>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213" name="Picture 212">
              <a:extLst>
                <a:ext uri="{FF2B5EF4-FFF2-40B4-BE49-F238E27FC236}">
                  <a16:creationId xmlns:a16="http://schemas.microsoft.com/office/drawing/2014/main" id="{4E360048-E269-403D-998F-BA2980ECF65C}"/>
                </a:ext>
              </a:extLst>
            </p:cNvPr>
            <p:cNvPicPr>
              <a:picLocks noChangeAspect="1"/>
            </p:cNvPicPr>
            <p:nvPr/>
          </p:nvPicPr>
          <p:blipFill>
            <a:blip r:embed="rId4"/>
            <a:stretch>
              <a:fillRect/>
            </a:stretch>
          </p:blipFill>
          <p:spPr>
            <a:xfrm>
              <a:off x="1266771" y="5961532"/>
              <a:ext cx="472594" cy="472594"/>
            </a:xfrm>
            <a:prstGeom prst="rect">
              <a:avLst/>
            </a:prstGeom>
          </p:spPr>
        </p:pic>
        <p:cxnSp>
          <p:nvCxnSpPr>
            <p:cNvPr id="214" name="Straight Arrow Connector 213">
              <a:extLst>
                <a:ext uri="{FF2B5EF4-FFF2-40B4-BE49-F238E27FC236}">
                  <a16:creationId xmlns:a16="http://schemas.microsoft.com/office/drawing/2014/main" id="{A5CFFEFC-69FE-4A1A-8771-937CD6AA526A}"/>
                </a:ext>
              </a:extLst>
            </p:cNvPr>
            <p:cNvCxnSpPr>
              <a:cxnSpLocks/>
            </p:cNvCxnSpPr>
            <p:nvPr/>
          </p:nvCxnSpPr>
          <p:spPr>
            <a:xfrm>
              <a:off x="2508371" y="6230788"/>
              <a:ext cx="0" cy="83556"/>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FDA97BC0-086C-4F84-BEE4-52D0AE0155E3}"/>
                </a:ext>
              </a:extLst>
            </p:cNvPr>
            <p:cNvCxnSpPr>
              <a:cxnSpLocks/>
            </p:cNvCxnSpPr>
            <p:nvPr/>
          </p:nvCxnSpPr>
          <p:spPr>
            <a:xfrm flipH="1">
              <a:off x="1716560" y="6236785"/>
              <a:ext cx="800605"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6E24626C-DB28-4FBA-B886-038DE5C677C1}"/>
                </a:ext>
              </a:extLst>
            </p:cNvPr>
            <p:cNvCxnSpPr>
              <a:cxnSpLocks/>
            </p:cNvCxnSpPr>
            <p:nvPr/>
          </p:nvCxnSpPr>
          <p:spPr>
            <a:xfrm flipH="1">
              <a:off x="1719535" y="6230788"/>
              <a:ext cx="295" cy="268681"/>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273" name="Rectangle 272">
            <a:extLst>
              <a:ext uri="{FF2B5EF4-FFF2-40B4-BE49-F238E27FC236}">
                <a16:creationId xmlns:a16="http://schemas.microsoft.com/office/drawing/2014/main" id="{CDF24DC2-D388-4633-907D-7171E48BD7B5}"/>
              </a:ext>
            </a:extLst>
          </p:cNvPr>
          <p:cNvSpPr/>
          <p:nvPr/>
        </p:nvSpPr>
        <p:spPr>
          <a:xfrm rot="5400000">
            <a:off x="4358227" y="3993072"/>
            <a:ext cx="3043457" cy="33203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Shared memory</a:t>
            </a:r>
          </a:p>
        </p:txBody>
      </p:sp>
      <p:sp>
        <p:nvSpPr>
          <p:cNvPr id="274" name="TextBox 273">
            <a:extLst>
              <a:ext uri="{FF2B5EF4-FFF2-40B4-BE49-F238E27FC236}">
                <a16:creationId xmlns:a16="http://schemas.microsoft.com/office/drawing/2014/main" id="{49886CCA-38DE-47C6-9814-5263DBD22DC5}"/>
              </a:ext>
            </a:extLst>
          </p:cNvPr>
          <p:cNvSpPr txBox="1"/>
          <p:nvPr/>
        </p:nvSpPr>
        <p:spPr>
          <a:xfrm>
            <a:off x="4228911" y="5700781"/>
            <a:ext cx="954122"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SM</a:t>
            </a:r>
          </a:p>
        </p:txBody>
      </p:sp>
      <p:sp>
        <p:nvSpPr>
          <p:cNvPr id="275" name="Rectangle 274">
            <a:extLst>
              <a:ext uri="{FF2B5EF4-FFF2-40B4-BE49-F238E27FC236}">
                <a16:creationId xmlns:a16="http://schemas.microsoft.com/office/drawing/2014/main" id="{B7D3484E-F91F-4046-9A30-4D385F4680EA}"/>
              </a:ext>
            </a:extLst>
          </p:cNvPr>
          <p:cNvSpPr/>
          <p:nvPr/>
        </p:nvSpPr>
        <p:spPr>
          <a:xfrm>
            <a:off x="173953" y="1820289"/>
            <a:ext cx="5975050" cy="623367"/>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Global memory</a:t>
            </a:r>
          </a:p>
        </p:txBody>
      </p:sp>
      <p:sp>
        <p:nvSpPr>
          <p:cNvPr id="276" name="TextBox 275">
            <a:extLst>
              <a:ext uri="{FF2B5EF4-FFF2-40B4-BE49-F238E27FC236}">
                <a16:creationId xmlns:a16="http://schemas.microsoft.com/office/drawing/2014/main" id="{53F9AFB5-5C40-4D2B-AA9A-C05FB310F884}"/>
              </a:ext>
            </a:extLst>
          </p:cNvPr>
          <p:cNvSpPr txBox="1"/>
          <p:nvPr/>
        </p:nvSpPr>
        <p:spPr>
          <a:xfrm>
            <a:off x="2659886" y="1136569"/>
            <a:ext cx="954122"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GPU</a:t>
            </a:r>
          </a:p>
        </p:txBody>
      </p:sp>
    </p:spTree>
    <p:extLst>
      <p:ext uri="{BB962C8B-B14F-4D97-AF65-F5344CB8AC3E}">
        <p14:creationId xmlns:p14="http://schemas.microsoft.com/office/powerpoint/2010/main" val="6576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708465E-4A6A-4C5A-B4B6-0958E51C4791}"/>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A3D34A1-27F9-4E6E-B8E2-9B5B13E7C33E}"/>
              </a:ext>
            </a:extLst>
          </p:cNvPr>
          <p:cNvPicPr>
            <a:picLocks noChangeAspect="1"/>
          </p:cNvPicPr>
          <p:nvPr/>
        </p:nvPicPr>
        <p:blipFill>
          <a:blip r:embed="rId4"/>
          <a:stretch>
            <a:fillRect/>
          </a:stretch>
        </p:blipFill>
        <p:spPr>
          <a:xfrm>
            <a:off x="11353800" y="0"/>
            <a:ext cx="838200" cy="1172049"/>
          </a:xfrm>
          <a:prstGeom prst="rect">
            <a:avLst/>
          </a:prstGeom>
        </p:spPr>
      </p:pic>
      <p:sp>
        <p:nvSpPr>
          <p:cNvPr id="8" name="Rectangle 7">
            <a:extLst>
              <a:ext uri="{FF2B5EF4-FFF2-40B4-BE49-F238E27FC236}">
                <a16:creationId xmlns:a16="http://schemas.microsoft.com/office/drawing/2014/main" id="{365807DA-826B-4449-B87B-D56BFD210232}"/>
              </a:ext>
            </a:extLst>
          </p:cNvPr>
          <p:cNvSpPr/>
          <p:nvPr/>
        </p:nvSpPr>
        <p:spPr>
          <a:xfrm>
            <a:off x="1678084" y="4559749"/>
            <a:ext cx="7945417" cy="45411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055F07A3-F704-425B-9B01-EDFA631B92E7}"/>
              </a:ext>
            </a:extLst>
          </p:cNvPr>
          <p:cNvSpPr txBox="1">
            <a:spLocks/>
          </p:cNvSpPr>
          <p:nvPr/>
        </p:nvSpPr>
        <p:spPr>
          <a:xfrm>
            <a:off x="6907538" y="2463663"/>
            <a:ext cx="4594016" cy="721902"/>
          </a:xfrm>
          <a:prstGeom prst="rect">
            <a:avLst/>
          </a:prstGeom>
          <a:solidFill>
            <a:schemeClr val="bg1"/>
          </a:solidFill>
          <a:ln w="38100">
            <a:solidFill>
              <a:schemeClr val="tx1"/>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2400" dirty="0">
                <a:solidFill>
                  <a:srgbClr val="00B0F0"/>
                </a:solidFill>
              </a:rPr>
              <a:t>A single </a:t>
            </a:r>
            <a:r>
              <a:rPr lang="en-US" sz="2400" dirty="0" err="1">
                <a:solidFill>
                  <a:srgbClr val="00B0F0"/>
                </a:solidFill>
              </a:rPr>
              <a:t>nVidia</a:t>
            </a:r>
            <a:r>
              <a:rPr lang="en-US" sz="2400" dirty="0">
                <a:solidFill>
                  <a:srgbClr val="00B0F0"/>
                </a:solidFill>
              </a:rPr>
              <a:t> CUDA core has a warp width of 32!  </a:t>
            </a:r>
          </a:p>
        </p:txBody>
      </p:sp>
      <p:sp>
        <p:nvSpPr>
          <p:cNvPr id="10" name="Title 1">
            <a:extLst>
              <a:ext uri="{FF2B5EF4-FFF2-40B4-BE49-F238E27FC236}">
                <a16:creationId xmlns:a16="http://schemas.microsoft.com/office/drawing/2014/main" id="{DB8FA9E1-6624-474D-A5BF-25023C6AB41B}"/>
              </a:ext>
            </a:extLst>
          </p:cNvPr>
          <p:cNvSpPr txBox="1">
            <a:spLocks/>
          </p:cNvSpPr>
          <p:nvPr/>
        </p:nvSpPr>
        <p:spPr>
          <a:xfrm>
            <a:off x="6907538" y="1846461"/>
            <a:ext cx="4594016" cy="873366"/>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200" dirty="0">
                <a:solidFill>
                  <a:srgbClr val="00B0F0"/>
                </a:solidFill>
              </a:rPr>
              <a:t>PCIe v4.0 x16: 32 GB/s host-&gt;GPU and GPU-&gt;host</a:t>
            </a:r>
          </a:p>
          <a:p>
            <a:endParaRPr lang="en-US" sz="3200" dirty="0">
              <a:solidFill>
                <a:srgbClr val="00B0F0"/>
              </a:solidFill>
            </a:endParaRPr>
          </a:p>
        </p:txBody>
      </p:sp>
      <p:pic>
        <p:nvPicPr>
          <p:cNvPr id="17" name="Picture 16">
            <a:extLst>
              <a:ext uri="{FF2B5EF4-FFF2-40B4-BE49-F238E27FC236}">
                <a16:creationId xmlns:a16="http://schemas.microsoft.com/office/drawing/2014/main" id="{4F76BA31-7CA2-4061-A757-412788FCDE2B}"/>
              </a:ext>
            </a:extLst>
          </p:cNvPr>
          <p:cNvPicPr>
            <a:picLocks noChangeAspect="1"/>
          </p:cNvPicPr>
          <p:nvPr/>
        </p:nvPicPr>
        <p:blipFill>
          <a:blip r:embed="rId5"/>
          <a:stretch>
            <a:fillRect/>
          </a:stretch>
        </p:blipFill>
        <p:spPr>
          <a:xfrm>
            <a:off x="2987454" y="1368125"/>
            <a:ext cx="3704346" cy="2999346"/>
          </a:xfrm>
          <a:prstGeom prst="rect">
            <a:avLst/>
          </a:prstGeom>
          <a:ln w="76200">
            <a:solidFill>
              <a:srgbClr val="00B0F0"/>
            </a:solidFill>
          </a:ln>
        </p:spPr>
      </p:pic>
    </p:spTree>
    <p:extLst>
      <p:ext uri="{BB962C8B-B14F-4D97-AF65-F5344CB8AC3E}">
        <p14:creationId xmlns:p14="http://schemas.microsoft.com/office/powerpoint/2010/main" val="328746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8"/>
                                        </p:tgtEl>
                                        <p:attrNameLst>
                                          <p:attrName>r</p:attrName>
                                        </p:attrNameLst>
                                      </p:cBhvr>
                                    </p:animRot>
                                    <p:animRot by="-240000">
                                      <p:cBhvr>
                                        <p:cTn id="10" dur="200" fill="hold">
                                          <p:stCondLst>
                                            <p:cond delay="200"/>
                                          </p:stCondLst>
                                        </p:cTn>
                                        <p:tgtEl>
                                          <p:spTgt spid="8"/>
                                        </p:tgtEl>
                                        <p:attrNameLst>
                                          <p:attrName>r</p:attrName>
                                        </p:attrNameLst>
                                      </p:cBhvr>
                                    </p:animRot>
                                    <p:animRot by="240000">
                                      <p:cBhvr>
                                        <p:cTn id="11" dur="200" fill="hold">
                                          <p:stCondLst>
                                            <p:cond delay="400"/>
                                          </p:stCondLst>
                                        </p:cTn>
                                        <p:tgtEl>
                                          <p:spTgt spid="8"/>
                                        </p:tgtEl>
                                        <p:attrNameLst>
                                          <p:attrName>r</p:attrName>
                                        </p:attrNameLst>
                                      </p:cBhvr>
                                    </p:animRot>
                                    <p:animRot by="-240000">
                                      <p:cBhvr>
                                        <p:cTn id="12" dur="200" fill="hold">
                                          <p:stCondLst>
                                            <p:cond delay="600"/>
                                          </p:stCondLst>
                                        </p:cTn>
                                        <p:tgtEl>
                                          <p:spTgt spid="8"/>
                                        </p:tgtEl>
                                        <p:attrNameLst>
                                          <p:attrName>r</p:attrName>
                                        </p:attrNameLst>
                                      </p:cBhvr>
                                    </p:animRot>
                                    <p:animRot by="120000">
                                      <p:cBhvr>
                                        <p:cTn id="13" dur="200" fill="hold">
                                          <p:stCondLst>
                                            <p:cond delay="800"/>
                                          </p:stCondLst>
                                        </p:cTn>
                                        <p:tgtEl>
                                          <p:spTgt spid="8"/>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32" presetClass="emph" presetSubtype="0" fill="hold" grpId="1" nodeType="withEffect">
                                  <p:stCondLst>
                                    <p:cond delay="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par>
                                <p:cTn id="29" presetID="32" presetClass="emph" presetSubtype="0" fill="hold" grpId="1" nodeType="withEffect">
                                  <p:stCondLst>
                                    <p:cond delay="0"/>
                                  </p:stCondLst>
                                  <p:childTnLst>
                                    <p:animRot by="120000">
                                      <p:cBhvr>
                                        <p:cTn id="30" dur="100" fill="hold">
                                          <p:stCondLst>
                                            <p:cond delay="0"/>
                                          </p:stCondLst>
                                        </p:cTn>
                                        <p:tgtEl>
                                          <p:spTgt spid="10"/>
                                        </p:tgtEl>
                                        <p:attrNameLst>
                                          <p:attrName>r</p:attrName>
                                        </p:attrNameLst>
                                      </p:cBhvr>
                                    </p:animRot>
                                    <p:animRot by="-240000">
                                      <p:cBhvr>
                                        <p:cTn id="31" dur="200" fill="hold">
                                          <p:stCondLst>
                                            <p:cond delay="200"/>
                                          </p:stCondLst>
                                        </p:cTn>
                                        <p:tgtEl>
                                          <p:spTgt spid="10"/>
                                        </p:tgtEl>
                                        <p:attrNameLst>
                                          <p:attrName>r</p:attrName>
                                        </p:attrNameLst>
                                      </p:cBhvr>
                                    </p:animRot>
                                    <p:animRot by="240000">
                                      <p:cBhvr>
                                        <p:cTn id="32" dur="200" fill="hold">
                                          <p:stCondLst>
                                            <p:cond delay="400"/>
                                          </p:stCondLst>
                                        </p:cTn>
                                        <p:tgtEl>
                                          <p:spTgt spid="10"/>
                                        </p:tgtEl>
                                        <p:attrNameLst>
                                          <p:attrName>r</p:attrName>
                                        </p:attrNameLst>
                                      </p:cBhvr>
                                    </p:animRot>
                                    <p:animRot by="-240000">
                                      <p:cBhvr>
                                        <p:cTn id="33" dur="200" fill="hold">
                                          <p:stCondLst>
                                            <p:cond delay="600"/>
                                          </p:stCondLst>
                                        </p:cTn>
                                        <p:tgtEl>
                                          <p:spTgt spid="10"/>
                                        </p:tgtEl>
                                        <p:attrNameLst>
                                          <p:attrName>r</p:attrName>
                                        </p:attrNameLst>
                                      </p:cBhvr>
                                    </p:animRot>
                                    <p:animRot by="120000">
                                      <p:cBhvr>
                                        <p:cTn id="34" dur="200" fill="hold">
                                          <p:stCondLst>
                                            <p:cond delay="800"/>
                                          </p:stCondLst>
                                        </p:cTn>
                                        <p:tgtEl>
                                          <p:spTgt spid="10"/>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17"/>
                                        </p:tgtEl>
                                        <p:attrNameLst>
                                          <p:attrName>r</p:attrName>
                                        </p:attrNameLst>
                                      </p:cBhvr>
                                    </p:animRot>
                                    <p:animRot by="-240000">
                                      <p:cBhvr>
                                        <p:cTn id="37" dur="200" fill="hold">
                                          <p:stCondLst>
                                            <p:cond delay="200"/>
                                          </p:stCondLst>
                                        </p:cTn>
                                        <p:tgtEl>
                                          <p:spTgt spid="17"/>
                                        </p:tgtEl>
                                        <p:attrNameLst>
                                          <p:attrName>r</p:attrName>
                                        </p:attrNameLst>
                                      </p:cBhvr>
                                    </p:animRot>
                                    <p:animRot by="240000">
                                      <p:cBhvr>
                                        <p:cTn id="38" dur="200" fill="hold">
                                          <p:stCondLst>
                                            <p:cond delay="400"/>
                                          </p:stCondLst>
                                        </p:cTn>
                                        <p:tgtEl>
                                          <p:spTgt spid="17"/>
                                        </p:tgtEl>
                                        <p:attrNameLst>
                                          <p:attrName>r</p:attrName>
                                        </p:attrNameLst>
                                      </p:cBhvr>
                                    </p:animRot>
                                    <p:animRot by="-240000">
                                      <p:cBhvr>
                                        <p:cTn id="39" dur="200" fill="hold">
                                          <p:stCondLst>
                                            <p:cond delay="600"/>
                                          </p:stCondLst>
                                        </p:cTn>
                                        <p:tgtEl>
                                          <p:spTgt spid="17"/>
                                        </p:tgtEl>
                                        <p:attrNameLst>
                                          <p:attrName>r</p:attrName>
                                        </p:attrNameLst>
                                      </p:cBhvr>
                                    </p:animRot>
                                    <p:animRot by="120000">
                                      <p:cBhvr>
                                        <p:cTn id="40"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C8FF31-A943-4A6A-A979-C65EF79E0136}"/>
              </a:ext>
            </a:extLst>
          </p:cNvPr>
          <p:cNvSpPr>
            <a:spLocks noGrp="1"/>
          </p:cNvSpPr>
          <p:nvPr>
            <p:ph type="title"/>
          </p:nvPr>
        </p:nvSpPr>
        <p:spPr>
          <a:xfrm>
            <a:off x="838200" y="2263698"/>
            <a:ext cx="10515600" cy="2330604"/>
          </a:xfrm>
        </p:spPr>
        <p:txBody>
          <a:bodyPr>
            <a:normAutofit/>
          </a:bodyPr>
          <a:lstStyle/>
          <a:p>
            <a:r>
              <a:rPr lang="en-US" sz="6000" dirty="0">
                <a:solidFill>
                  <a:schemeClr val="bg1"/>
                </a:solidFill>
              </a:rPr>
              <a:t>Goal: Do a Vector-Addition</a:t>
            </a:r>
            <a:br>
              <a:rPr lang="en-US" sz="6000" dirty="0">
                <a:solidFill>
                  <a:schemeClr val="bg1"/>
                </a:solidFill>
              </a:rPr>
            </a:br>
            <a:r>
              <a:rPr lang="en-US" sz="6000" dirty="0">
                <a:solidFill>
                  <a:schemeClr val="bg1"/>
                </a:solidFill>
              </a:rPr>
              <a:t>of Two Large Arrays</a:t>
            </a:r>
          </a:p>
        </p:txBody>
      </p:sp>
    </p:spTree>
    <p:extLst>
      <p:ext uri="{BB962C8B-B14F-4D97-AF65-F5344CB8AC3E}">
        <p14:creationId xmlns:p14="http://schemas.microsoft.com/office/powerpoint/2010/main" val="302435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CB7675-67D5-4CFD-B655-DDD2CDEDCF72}"/>
              </a:ext>
            </a:extLst>
          </p:cNvPr>
          <p:cNvSpPr/>
          <p:nvPr/>
        </p:nvSpPr>
        <p:spPr>
          <a:xfrm>
            <a:off x="0" y="657921"/>
            <a:ext cx="6345044" cy="1695336"/>
          </a:xfrm>
          <a:prstGeom prst="rect">
            <a:avLst/>
          </a:prstGeom>
        </p:spPr>
        <p:txBody>
          <a:bodyPr wrap="square">
            <a:spAutoFit/>
          </a:bodyPr>
          <a:lstStyle/>
          <a:p>
            <a:pPr>
              <a:lnSpc>
                <a:spcPts val="2500"/>
              </a:lnSpc>
            </a:pPr>
            <a:r>
              <a:rPr lang="en-US" sz="2400" dirty="0">
                <a:latin typeface="Consolas" panose="020B0609020204030204" pitchFamily="49" charset="0"/>
              </a:rPr>
              <a:t>//Vector-add two arrays.</a:t>
            </a:r>
          </a:p>
          <a:p>
            <a:pPr>
              <a:lnSpc>
                <a:spcPts val="2500"/>
              </a:lnSpc>
            </a:pPr>
            <a:r>
              <a:rPr lang="en-US" sz="2400" dirty="0">
                <a:solidFill>
                  <a:srgbClr val="0070C0"/>
                </a:solidFill>
                <a:latin typeface="Consolas" panose="020B0609020204030204" pitchFamily="49" charset="0"/>
              </a:rPr>
              <a:t>void</a:t>
            </a:r>
            <a:r>
              <a:rPr lang="en-US" sz="2400" dirty="0">
                <a:latin typeface="Consolas" panose="020B0609020204030204" pitchFamily="49" charset="0"/>
              </a:rPr>
              <a:t> add(</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n,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 *x,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 *y){</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for</a:t>
            </a: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&lt; n; </a:t>
            </a:r>
            <a:r>
              <a:rPr lang="en-US" sz="2400" dirty="0" err="1">
                <a:latin typeface="Consolas" panose="020B0609020204030204" pitchFamily="49" charset="0"/>
              </a:rPr>
              <a:t>i</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    y[</a:t>
            </a:r>
            <a:r>
              <a:rPr lang="en-US" sz="2400" dirty="0" err="1">
                <a:latin typeface="Consolas" panose="020B0609020204030204" pitchFamily="49" charset="0"/>
              </a:rPr>
              <a:t>i</a:t>
            </a:r>
            <a:r>
              <a:rPr lang="en-US" sz="2400" dirty="0">
                <a:latin typeface="Consolas" panose="020B0609020204030204" pitchFamily="49" charset="0"/>
              </a:rPr>
              <a:t>] = x[</a:t>
            </a:r>
            <a:r>
              <a:rPr lang="en-US" sz="2400" dirty="0" err="1">
                <a:latin typeface="Consolas" panose="020B0609020204030204" pitchFamily="49" charset="0"/>
              </a:rPr>
              <a:t>i</a:t>
            </a:r>
            <a:r>
              <a:rPr lang="en-US" sz="2400" dirty="0">
                <a:latin typeface="Consolas" panose="020B0609020204030204" pitchFamily="49" charset="0"/>
              </a:rPr>
              <a:t>] + y[</a:t>
            </a:r>
            <a:r>
              <a:rPr lang="en-US" sz="2400" dirty="0" err="1">
                <a:latin typeface="Consolas" panose="020B0609020204030204" pitchFamily="49" charset="0"/>
              </a:rPr>
              <a:t>i</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a:t>
            </a:r>
          </a:p>
        </p:txBody>
      </p:sp>
      <p:sp>
        <p:nvSpPr>
          <p:cNvPr id="5" name="Rectangle 4">
            <a:extLst>
              <a:ext uri="{FF2B5EF4-FFF2-40B4-BE49-F238E27FC236}">
                <a16:creationId xmlns:a16="http://schemas.microsoft.com/office/drawing/2014/main" id="{00D1AD1B-4925-4DD3-B202-45D4775C8E9C}"/>
              </a:ext>
            </a:extLst>
          </p:cNvPr>
          <p:cNvSpPr/>
          <p:nvPr/>
        </p:nvSpPr>
        <p:spPr>
          <a:xfrm>
            <a:off x="6560632" y="657921"/>
            <a:ext cx="5497553" cy="6183744"/>
          </a:xfrm>
          <a:prstGeom prst="rect">
            <a:avLst/>
          </a:prstGeom>
        </p:spPr>
        <p:txBody>
          <a:bodyPr wrap="square">
            <a:spAutoFit/>
          </a:bodyPr>
          <a:lstStyle/>
          <a:p>
            <a:pPr>
              <a:lnSpc>
                <a:spcPts val="2500"/>
              </a:lnSpc>
            </a:pPr>
            <a:r>
              <a:rPr lang="en-US" sz="2400" dirty="0">
                <a:solidFill>
                  <a:srgbClr val="0070C0"/>
                </a:solidFill>
                <a:latin typeface="Consolas" panose="020B0609020204030204" pitchFamily="49" charset="0"/>
              </a:rPr>
              <a:t>int</a:t>
            </a:r>
            <a:r>
              <a:rPr lang="en-US" sz="2400" dirty="0">
                <a:latin typeface="Consolas" panose="020B0609020204030204" pitchFamily="49" charset="0"/>
              </a:rPr>
              <a:t> main(){</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N = </a:t>
            </a:r>
            <a:r>
              <a:rPr lang="en-US" sz="2400" dirty="0">
                <a:solidFill>
                  <a:srgbClr val="00B050"/>
                </a:solidFill>
                <a:latin typeface="Consolas" panose="020B0609020204030204" pitchFamily="49" charset="0"/>
              </a:rPr>
              <a:t>1</a:t>
            </a:r>
            <a:r>
              <a:rPr lang="en-US" sz="2400" dirty="0">
                <a:latin typeface="Consolas" panose="020B0609020204030204" pitchFamily="49" charset="0"/>
              </a:rPr>
              <a:t>&lt;&lt;</a:t>
            </a:r>
            <a:r>
              <a:rPr lang="en-US" sz="2400" dirty="0">
                <a:solidFill>
                  <a:srgbClr val="00B050"/>
                </a:solidFill>
                <a:latin typeface="Consolas" panose="020B0609020204030204" pitchFamily="49" charset="0"/>
              </a:rPr>
              <a:t>20</a:t>
            </a:r>
            <a:r>
              <a:rPr lang="en-US" sz="2400" dirty="0">
                <a:latin typeface="Consolas" panose="020B0609020204030204" pitchFamily="49" charset="0"/>
              </a:rPr>
              <a:t>; // 1M elements</a:t>
            </a:r>
          </a:p>
          <a:p>
            <a:pPr>
              <a:lnSpc>
                <a:spcPts val="2500"/>
              </a:lnSpc>
            </a:pPr>
            <a:endParaRPr lang="en-US" sz="2400" dirty="0">
              <a:latin typeface="Consolas" panose="020B0609020204030204" pitchFamily="49" charset="0"/>
            </a:endParaRP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 *x = new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[N];</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 *y = new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[N];</a:t>
            </a:r>
          </a:p>
          <a:p>
            <a:pPr>
              <a:lnSpc>
                <a:spcPts val="2500"/>
              </a:lnSpc>
            </a:pPr>
            <a:endParaRPr lang="en-US" sz="2400" dirty="0">
              <a:latin typeface="Consolas" panose="020B0609020204030204" pitchFamily="49" charset="0"/>
            </a:endParaRPr>
          </a:p>
          <a:p>
            <a:pPr>
              <a:lnSpc>
                <a:spcPts val="2500"/>
              </a:lnSpc>
            </a:pPr>
            <a:r>
              <a:rPr lang="en-US" sz="2400" dirty="0">
                <a:latin typeface="Consolas" panose="020B0609020204030204" pitchFamily="49" charset="0"/>
              </a:rPr>
              <a:t>  //Initialize the arrays.</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for</a:t>
            </a: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&lt; N; </a:t>
            </a:r>
            <a:r>
              <a:rPr lang="en-US" sz="2400" dirty="0" err="1">
                <a:latin typeface="Consolas" panose="020B0609020204030204" pitchFamily="49" charset="0"/>
              </a:rPr>
              <a:t>i</a:t>
            </a:r>
            <a:r>
              <a:rPr lang="en-US" sz="2400" dirty="0">
                <a:latin typeface="Consolas" panose="020B0609020204030204" pitchFamily="49" charset="0"/>
              </a:rPr>
              <a:t>++) {</a:t>
            </a:r>
          </a:p>
          <a:p>
            <a:pPr>
              <a:lnSpc>
                <a:spcPts val="2500"/>
              </a:lnSpc>
            </a:pPr>
            <a:r>
              <a:rPr lang="en-US" sz="2400" dirty="0">
                <a:latin typeface="Consolas" panose="020B0609020204030204" pitchFamily="49" charset="0"/>
              </a:rPr>
              <a:t>    x[</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1.0f</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    y[</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2.0f</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  }</a:t>
            </a:r>
          </a:p>
          <a:p>
            <a:pPr>
              <a:lnSpc>
                <a:spcPts val="2500"/>
              </a:lnSpc>
            </a:pPr>
            <a:endParaRPr lang="en-US" sz="2400" dirty="0">
              <a:latin typeface="Consolas" panose="020B0609020204030204" pitchFamily="49" charset="0"/>
            </a:endParaRPr>
          </a:p>
          <a:p>
            <a:pPr>
              <a:lnSpc>
                <a:spcPts val="2500"/>
              </a:lnSpc>
            </a:pPr>
            <a:r>
              <a:rPr lang="en-US" sz="2400" dirty="0">
                <a:latin typeface="Consolas" panose="020B0609020204030204" pitchFamily="49" charset="0"/>
              </a:rPr>
              <a:t>  //Run kernel.</a:t>
            </a:r>
          </a:p>
          <a:p>
            <a:pPr>
              <a:lnSpc>
                <a:spcPts val="2500"/>
              </a:lnSpc>
            </a:pPr>
            <a:r>
              <a:rPr lang="en-US" sz="2400" dirty="0">
                <a:latin typeface="Consolas" panose="020B0609020204030204" pitchFamily="49" charset="0"/>
              </a:rPr>
              <a:t>  add(N, x, y);</a:t>
            </a:r>
          </a:p>
          <a:p>
            <a:pPr>
              <a:lnSpc>
                <a:spcPts val="2500"/>
              </a:lnSpc>
            </a:pPr>
            <a:endParaRPr lang="en-US" sz="2400" dirty="0">
              <a:latin typeface="Consolas" panose="020B0609020204030204" pitchFamily="49" charset="0"/>
            </a:endParaRP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delete</a:t>
            </a:r>
            <a:r>
              <a:rPr lang="en-US" sz="2400" dirty="0">
                <a:latin typeface="Consolas" panose="020B0609020204030204" pitchFamily="49" charset="0"/>
              </a:rPr>
              <a:t> [] x;</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delete</a:t>
            </a:r>
            <a:r>
              <a:rPr lang="en-US" sz="2400" dirty="0">
                <a:latin typeface="Consolas" panose="020B0609020204030204" pitchFamily="49" charset="0"/>
              </a:rPr>
              <a:t> [] y;</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return</a:t>
            </a:r>
            <a:r>
              <a:rPr lang="en-US" sz="2400" dirty="0">
                <a:latin typeface="Consolas" panose="020B0609020204030204" pitchFamily="49" charset="0"/>
              </a:rPr>
              <a:t> </a:t>
            </a:r>
            <a:r>
              <a:rPr lang="en-US" sz="2400" dirty="0">
                <a:solidFill>
                  <a:srgbClr val="00B050"/>
                </a:solidFill>
                <a:latin typeface="Consolas" panose="020B0609020204030204" pitchFamily="49" charset="0"/>
              </a:rPr>
              <a:t>0</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a:t>
            </a:r>
          </a:p>
        </p:txBody>
      </p:sp>
      <p:sp>
        <p:nvSpPr>
          <p:cNvPr id="8" name="Title 1">
            <a:extLst>
              <a:ext uri="{FF2B5EF4-FFF2-40B4-BE49-F238E27FC236}">
                <a16:creationId xmlns:a16="http://schemas.microsoft.com/office/drawing/2014/main" id="{D0B0C96E-A1DF-4633-B107-B3D1ADB129D8}"/>
              </a:ext>
            </a:extLst>
          </p:cNvPr>
          <p:cNvSpPr>
            <a:spLocks noGrp="1"/>
          </p:cNvSpPr>
          <p:nvPr>
            <p:ph type="title"/>
          </p:nvPr>
        </p:nvSpPr>
        <p:spPr>
          <a:xfrm>
            <a:off x="838200" y="8290"/>
            <a:ext cx="10515600" cy="761148"/>
          </a:xfrm>
        </p:spPr>
        <p:txBody>
          <a:bodyPr>
            <a:normAutofit/>
          </a:bodyPr>
          <a:lstStyle/>
          <a:p>
            <a:r>
              <a:rPr lang="en-US" dirty="0"/>
              <a:t>Version 1: Regular C++ Code</a:t>
            </a:r>
          </a:p>
        </p:txBody>
      </p:sp>
      <p:cxnSp>
        <p:nvCxnSpPr>
          <p:cNvPr id="9" name="Straight Connector 8">
            <a:extLst>
              <a:ext uri="{FF2B5EF4-FFF2-40B4-BE49-F238E27FC236}">
                <a16:creationId xmlns:a16="http://schemas.microsoft.com/office/drawing/2014/main" id="{0D1510B4-6F7F-4C10-BA34-9E70817A7259}"/>
              </a:ext>
            </a:extLst>
          </p:cNvPr>
          <p:cNvCxnSpPr/>
          <p:nvPr/>
        </p:nvCxnSpPr>
        <p:spPr>
          <a:xfrm>
            <a:off x="6400797" y="676634"/>
            <a:ext cx="0" cy="60242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53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CB7675-67D5-4CFD-B655-DDD2CDEDCF72}"/>
              </a:ext>
            </a:extLst>
          </p:cNvPr>
          <p:cNvSpPr/>
          <p:nvPr/>
        </p:nvSpPr>
        <p:spPr>
          <a:xfrm>
            <a:off x="0" y="657921"/>
            <a:ext cx="6345044" cy="4260141"/>
          </a:xfrm>
          <a:prstGeom prst="rect">
            <a:avLst/>
          </a:prstGeom>
        </p:spPr>
        <p:txBody>
          <a:bodyPr wrap="square">
            <a:spAutoFit/>
          </a:bodyPr>
          <a:lstStyle/>
          <a:p>
            <a:pPr>
              <a:lnSpc>
                <a:spcPts val="2500"/>
              </a:lnSpc>
            </a:pPr>
            <a:r>
              <a:rPr lang="en-US" sz="2100" dirty="0">
                <a:latin typeface="Consolas" panose="020B0609020204030204" pitchFamily="49" charset="0"/>
              </a:rPr>
              <a:t>//Vector-add two arrays.</a:t>
            </a:r>
          </a:p>
          <a:p>
            <a:pPr>
              <a:lnSpc>
                <a:spcPts val="2500"/>
              </a:lnSpc>
            </a:pPr>
            <a:r>
              <a:rPr lang="en-US" sz="2100" dirty="0">
                <a:solidFill>
                  <a:srgbClr val="0070C0"/>
                </a:solidFill>
                <a:latin typeface="Consolas" panose="020B0609020204030204" pitchFamily="49" charset="0"/>
              </a:rPr>
              <a:t>__global__ </a:t>
            </a:r>
            <a:r>
              <a:rPr lang="en-US" sz="2100" dirty="0">
                <a:latin typeface="Consolas" panose="020B0609020204030204" pitchFamily="49" charset="0"/>
              </a:rPr>
              <a:t>//Tells CUDA that add()</a:t>
            </a:r>
          </a:p>
          <a:p>
            <a:pPr>
              <a:lnSpc>
                <a:spcPts val="2500"/>
              </a:lnSpc>
            </a:pPr>
            <a:r>
              <a:rPr lang="en-US" sz="2100" dirty="0">
                <a:latin typeface="Consolas" panose="020B0609020204030204" pitchFamily="49" charset="0"/>
              </a:rPr>
              <a:t>           //is a kernel that runs</a:t>
            </a:r>
          </a:p>
          <a:p>
            <a:pPr>
              <a:lnSpc>
                <a:spcPts val="2500"/>
              </a:lnSpc>
            </a:pPr>
            <a:r>
              <a:rPr lang="en-US" sz="2100" dirty="0">
                <a:latin typeface="Consolas" panose="020B0609020204030204" pitchFamily="49" charset="0"/>
              </a:rPr>
              <a:t>           //on a GPU, and can be</a:t>
            </a:r>
          </a:p>
          <a:p>
            <a:pPr>
              <a:lnSpc>
                <a:spcPts val="2500"/>
              </a:lnSpc>
            </a:pPr>
            <a:r>
              <a:rPr lang="en-US" sz="2100" dirty="0">
                <a:latin typeface="Consolas" panose="020B0609020204030204" pitchFamily="49" charset="0"/>
              </a:rPr>
              <a:t>           //invoked by a CPU.</a:t>
            </a:r>
          </a:p>
          <a:p>
            <a:pPr>
              <a:lnSpc>
                <a:spcPts val="2500"/>
              </a:lnSpc>
            </a:pPr>
            <a:r>
              <a:rPr lang="en-US" sz="2100" dirty="0">
                <a:solidFill>
                  <a:srgbClr val="0070C0"/>
                </a:solidFill>
                <a:latin typeface="Consolas" panose="020B0609020204030204" pitchFamily="49" charset="0"/>
              </a:rPr>
              <a:t>void</a:t>
            </a:r>
            <a:r>
              <a:rPr lang="en-US" sz="2100" dirty="0">
                <a:latin typeface="Consolas" panose="020B0609020204030204" pitchFamily="49" charset="0"/>
              </a:rPr>
              <a:t> add(</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n, </a:t>
            </a:r>
            <a:r>
              <a:rPr lang="en-US" sz="2100" dirty="0">
                <a:solidFill>
                  <a:srgbClr val="0070C0"/>
                </a:solidFill>
                <a:latin typeface="Consolas" panose="020B0609020204030204" pitchFamily="49" charset="0"/>
              </a:rPr>
              <a:t>float</a:t>
            </a:r>
            <a:r>
              <a:rPr lang="en-US" sz="2100" dirty="0">
                <a:latin typeface="Consolas" panose="020B0609020204030204" pitchFamily="49" charset="0"/>
              </a:rPr>
              <a:t> *x, </a:t>
            </a:r>
            <a:r>
              <a:rPr lang="en-US" sz="2100" dirty="0">
                <a:solidFill>
                  <a:srgbClr val="0070C0"/>
                </a:solidFill>
                <a:latin typeface="Consolas" panose="020B0609020204030204" pitchFamily="49" charset="0"/>
              </a:rPr>
              <a:t>float</a:t>
            </a:r>
            <a:r>
              <a:rPr lang="en-US" sz="2100" dirty="0">
                <a:latin typeface="Consolas" panose="020B0609020204030204" pitchFamily="49" charset="0"/>
              </a:rPr>
              <a:t> *y){</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index = </a:t>
            </a:r>
            <a:r>
              <a:rPr lang="en-US" sz="2100" dirty="0" err="1">
                <a:latin typeface="Consolas" panose="020B0609020204030204" pitchFamily="49" charset="0"/>
              </a:rPr>
              <a:t>threadIdx.x</a:t>
            </a:r>
            <a:r>
              <a:rPr lang="en-US" sz="2100" dirty="0">
                <a:latin typeface="Consolas" panose="020B0609020204030204" pitchFamily="49" charset="0"/>
              </a:rPr>
              <a:t>; //Index of the</a:t>
            </a:r>
          </a:p>
          <a:p>
            <a:pPr>
              <a:lnSpc>
                <a:spcPts val="2500"/>
              </a:lnSpc>
            </a:pPr>
            <a:r>
              <a:rPr lang="en-US" sz="2100" dirty="0">
                <a:latin typeface="Consolas" panose="020B0609020204030204" pitchFamily="49" charset="0"/>
              </a:rPr>
              <a:t>       //current thread in the 1D block.</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stride = </a:t>
            </a:r>
            <a:r>
              <a:rPr lang="en-US" sz="2100" dirty="0" err="1">
                <a:latin typeface="Consolas" panose="020B0609020204030204" pitchFamily="49" charset="0"/>
              </a:rPr>
              <a:t>blockDim.x</a:t>
            </a:r>
            <a:r>
              <a:rPr lang="en-US" sz="2100" dirty="0">
                <a:latin typeface="Consolas" panose="020B0609020204030204" pitchFamily="49" charset="0"/>
              </a:rPr>
              <a:t>; //Total number</a:t>
            </a:r>
          </a:p>
          <a:p>
            <a:pPr>
              <a:lnSpc>
                <a:spcPts val="2500"/>
              </a:lnSpc>
            </a:pPr>
            <a:r>
              <a:rPr lang="en-US" sz="2100" dirty="0">
                <a:latin typeface="Consolas" panose="020B0609020204030204" pitchFamily="49" charset="0"/>
              </a:rPr>
              <a:t>       //of threads in the 1D block.</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for</a:t>
            </a: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a:t>
            </a:r>
            <a:r>
              <a:rPr lang="en-US" sz="2100" dirty="0" err="1">
                <a:latin typeface="Consolas" panose="020B0609020204030204" pitchFamily="49" charset="0"/>
              </a:rPr>
              <a:t>i</a:t>
            </a:r>
            <a:r>
              <a:rPr lang="en-US" sz="2100" dirty="0">
                <a:latin typeface="Consolas" panose="020B0609020204030204" pitchFamily="49" charset="0"/>
              </a:rPr>
              <a:t> = index; </a:t>
            </a:r>
            <a:r>
              <a:rPr lang="en-US" sz="2100" dirty="0" err="1">
                <a:latin typeface="Consolas" panose="020B0609020204030204" pitchFamily="49" charset="0"/>
              </a:rPr>
              <a:t>i</a:t>
            </a:r>
            <a:r>
              <a:rPr lang="en-US" sz="2100" dirty="0">
                <a:latin typeface="Consolas" panose="020B0609020204030204" pitchFamily="49" charset="0"/>
              </a:rPr>
              <a:t> &lt; n; </a:t>
            </a:r>
            <a:r>
              <a:rPr lang="en-US" sz="2100" dirty="0" err="1">
                <a:latin typeface="Consolas" panose="020B0609020204030204" pitchFamily="49" charset="0"/>
              </a:rPr>
              <a:t>i</a:t>
            </a:r>
            <a:r>
              <a:rPr lang="en-US" sz="2100" dirty="0">
                <a:latin typeface="Consolas" panose="020B0609020204030204" pitchFamily="49" charset="0"/>
              </a:rPr>
              <a:t> += stride)</a:t>
            </a:r>
          </a:p>
          <a:p>
            <a:pPr>
              <a:lnSpc>
                <a:spcPts val="2500"/>
              </a:lnSpc>
            </a:pPr>
            <a:r>
              <a:rPr lang="en-US" sz="2100" dirty="0">
                <a:latin typeface="Consolas" panose="020B0609020204030204" pitchFamily="49" charset="0"/>
              </a:rPr>
              <a:t>    y[</a:t>
            </a:r>
            <a:r>
              <a:rPr lang="en-US" sz="2100" dirty="0" err="1">
                <a:latin typeface="Consolas" panose="020B0609020204030204" pitchFamily="49" charset="0"/>
              </a:rPr>
              <a:t>i</a:t>
            </a:r>
            <a:r>
              <a:rPr lang="en-US" sz="2100" dirty="0">
                <a:latin typeface="Consolas" panose="020B0609020204030204" pitchFamily="49" charset="0"/>
              </a:rPr>
              <a:t>] = x[</a:t>
            </a:r>
            <a:r>
              <a:rPr lang="en-US" sz="2100" dirty="0" err="1">
                <a:latin typeface="Consolas" panose="020B0609020204030204" pitchFamily="49" charset="0"/>
              </a:rPr>
              <a:t>i</a:t>
            </a:r>
            <a:r>
              <a:rPr lang="en-US" sz="2100" dirty="0">
                <a:latin typeface="Consolas" panose="020B0609020204030204" pitchFamily="49" charset="0"/>
              </a:rPr>
              <a:t>] + y[</a:t>
            </a:r>
            <a:r>
              <a:rPr lang="en-US" sz="2100" dirty="0" err="1">
                <a:latin typeface="Consolas" panose="020B0609020204030204" pitchFamily="49" charset="0"/>
              </a:rPr>
              <a:t>i</a:t>
            </a:r>
            <a:r>
              <a:rPr lang="en-US" sz="2100" dirty="0">
                <a:latin typeface="Consolas" panose="020B0609020204030204" pitchFamily="49" charset="0"/>
              </a:rPr>
              <a:t>];</a:t>
            </a:r>
          </a:p>
          <a:p>
            <a:pPr>
              <a:lnSpc>
                <a:spcPts val="2500"/>
              </a:lnSpc>
            </a:pPr>
            <a:r>
              <a:rPr lang="en-US" sz="2100" dirty="0">
                <a:latin typeface="Consolas" panose="020B0609020204030204" pitchFamily="49" charset="0"/>
              </a:rPr>
              <a:t>}</a:t>
            </a:r>
          </a:p>
        </p:txBody>
      </p:sp>
      <p:sp>
        <p:nvSpPr>
          <p:cNvPr id="5" name="Rectangle 4">
            <a:extLst>
              <a:ext uri="{FF2B5EF4-FFF2-40B4-BE49-F238E27FC236}">
                <a16:creationId xmlns:a16="http://schemas.microsoft.com/office/drawing/2014/main" id="{00D1AD1B-4925-4DD3-B202-45D4775C8E9C}"/>
              </a:ext>
            </a:extLst>
          </p:cNvPr>
          <p:cNvSpPr/>
          <p:nvPr/>
        </p:nvSpPr>
        <p:spPr>
          <a:xfrm>
            <a:off x="6333892" y="657921"/>
            <a:ext cx="5813502" cy="6017032"/>
          </a:xfrm>
          <a:prstGeom prst="rect">
            <a:avLst/>
          </a:prstGeom>
        </p:spPr>
        <p:txBody>
          <a:bodyPr wrap="square">
            <a:spAutoFit/>
          </a:bodyPr>
          <a:lstStyle/>
          <a:p>
            <a:pPr>
              <a:lnSpc>
                <a:spcPts val="2100"/>
              </a:lnSpc>
            </a:pPr>
            <a:r>
              <a:rPr lang="en-US" sz="1900" dirty="0">
                <a:solidFill>
                  <a:srgbClr val="0070C0"/>
                </a:solidFill>
                <a:latin typeface="Consolas" panose="020B0609020204030204" pitchFamily="49" charset="0"/>
              </a:rPr>
              <a:t>int</a:t>
            </a:r>
            <a:r>
              <a:rPr lang="en-US" sz="1900" dirty="0">
                <a:latin typeface="Consolas" panose="020B0609020204030204" pitchFamily="49" charset="0"/>
              </a:rPr>
              <a:t> main(){</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N = </a:t>
            </a:r>
            <a:r>
              <a:rPr lang="en-US" sz="1900" dirty="0">
                <a:solidFill>
                  <a:srgbClr val="00B050"/>
                </a:solidFill>
                <a:latin typeface="Consolas" panose="020B0609020204030204" pitchFamily="49" charset="0"/>
              </a:rPr>
              <a:t>1</a:t>
            </a:r>
            <a:r>
              <a:rPr lang="en-US" sz="1900" dirty="0">
                <a:latin typeface="Consolas" panose="020B0609020204030204" pitchFamily="49" charset="0"/>
              </a:rPr>
              <a:t>&lt;&lt;</a:t>
            </a:r>
            <a:r>
              <a:rPr lang="en-US" sz="1900" dirty="0">
                <a:solidFill>
                  <a:srgbClr val="00B050"/>
                </a:solidFill>
                <a:latin typeface="Consolas" panose="020B0609020204030204" pitchFamily="49" charset="0"/>
              </a:rPr>
              <a:t>20</a:t>
            </a:r>
            <a:r>
              <a:rPr lang="en-US" sz="1900" dirty="0">
                <a:latin typeface="Consolas" panose="020B0609020204030204" pitchFamily="49" charset="0"/>
              </a:rPr>
              <a:t>; // 1M elements</a:t>
            </a: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//Allocate "unified memory" that's</a:t>
            </a:r>
          </a:p>
          <a:p>
            <a:pPr>
              <a:lnSpc>
                <a:spcPts val="2100"/>
              </a:lnSpc>
            </a:pPr>
            <a:r>
              <a:rPr lang="en-US" sz="1900" dirty="0">
                <a:latin typeface="Consolas" panose="020B0609020204030204" pitchFamily="49" charset="0"/>
              </a:rPr>
              <a:t>  //accessible from both CPU and GPU.</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 *x, *y;</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cudaMallocManaged</a:t>
            </a:r>
            <a:r>
              <a:rPr lang="en-US" sz="1900" dirty="0">
                <a:latin typeface="Consolas" panose="020B0609020204030204" pitchFamily="49" charset="0"/>
              </a:rPr>
              <a:t>(&amp;x, N*</a:t>
            </a:r>
            <a:r>
              <a:rPr lang="en-US" sz="1900" dirty="0" err="1">
                <a:solidFill>
                  <a:srgbClr val="0070C0"/>
                </a:solidFill>
                <a:latin typeface="Consolas" panose="020B0609020204030204" pitchFamily="49" charset="0"/>
              </a:rPr>
              <a:t>sizeof</a:t>
            </a:r>
            <a:r>
              <a:rPr lang="en-US" sz="1900" dirty="0">
                <a:latin typeface="Consolas" panose="020B0609020204030204" pitchFamily="49" charset="0"/>
              </a:rPr>
              <a:t>(</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cudaMallocManaged</a:t>
            </a:r>
            <a:r>
              <a:rPr lang="en-US" sz="1900" dirty="0">
                <a:latin typeface="Consolas" panose="020B0609020204030204" pitchFamily="49" charset="0"/>
              </a:rPr>
              <a:t>(&amp;y, N*</a:t>
            </a:r>
            <a:r>
              <a:rPr lang="en-US" sz="1900" dirty="0" err="1">
                <a:solidFill>
                  <a:srgbClr val="0070C0"/>
                </a:solidFill>
                <a:latin typeface="Consolas" panose="020B0609020204030204" pitchFamily="49" charset="0"/>
              </a:rPr>
              <a:t>sizeof</a:t>
            </a:r>
            <a:r>
              <a:rPr lang="en-US" sz="1900" dirty="0">
                <a:latin typeface="Consolas" panose="020B0609020204030204" pitchFamily="49" charset="0"/>
              </a:rPr>
              <a:t>(</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p>
          <a:p>
            <a:pPr>
              <a:lnSpc>
                <a:spcPts val="2100"/>
              </a:lnSpc>
            </a:pPr>
            <a:r>
              <a:rPr lang="en-US" sz="1900" dirty="0">
                <a:latin typeface="Consolas" panose="020B0609020204030204" pitchFamily="49" charset="0"/>
              </a:rPr>
              <a:t>  //Initialize the arrays.</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for</a:t>
            </a:r>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0</a:t>
            </a:r>
            <a:r>
              <a:rPr lang="en-US" sz="1900" dirty="0">
                <a:latin typeface="Consolas" panose="020B0609020204030204" pitchFamily="49" charset="0"/>
              </a:rPr>
              <a:t>; </a:t>
            </a:r>
            <a:r>
              <a:rPr lang="en-US" sz="1900" dirty="0" err="1">
                <a:latin typeface="Consolas" panose="020B0609020204030204" pitchFamily="49" charset="0"/>
              </a:rPr>
              <a:t>i</a:t>
            </a:r>
            <a:r>
              <a:rPr lang="en-US" sz="1900" dirty="0">
                <a:latin typeface="Consolas" panose="020B0609020204030204" pitchFamily="49" charset="0"/>
              </a:rPr>
              <a:t> &lt; N; </a:t>
            </a:r>
            <a:r>
              <a:rPr lang="en-US" sz="1900" dirty="0" err="1">
                <a:latin typeface="Consolas" panose="020B0609020204030204" pitchFamily="49" charset="0"/>
              </a:rPr>
              <a:t>i</a:t>
            </a:r>
            <a:r>
              <a:rPr lang="en-US" sz="1900" dirty="0">
                <a:latin typeface="Consolas" panose="020B0609020204030204" pitchFamily="49" charset="0"/>
              </a:rPr>
              <a:t>++) {</a:t>
            </a:r>
          </a:p>
          <a:p>
            <a:pPr>
              <a:lnSpc>
                <a:spcPts val="2100"/>
              </a:lnSpc>
            </a:pPr>
            <a:r>
              <a:rPr lang="en-US" sz="1900" dirty="0">
                <a:latin typeface="Consolas" panose="020B0609020204030204" pitchFamily="49" charset="0"/>
              </a:rPr>
              <a:t>    x[</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1.0f</a:t>
            </a:r>
            <a:r>
              <a:rPr lang="en-US" sz="1900" dirty="0">
                <a:latin typeface="Consolas" panose="020B0609020204030204" pitchFamily="49" charset="0"/>
              </a:rPr>
              <a:t>; y[</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2.0f</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//Run kernel (1 block with 256 threads)</a:t>
            </a:r>
          </a:p>
          <a:p>
            <a:pPr>
              <a:lnSpc>
                <a:spcPts val="2100"/>
              </a:lnSpc>
            </a:pPr>
            <a:r>
              <a:rPr lang="en-US" sz="1900" dirty="0">
                <a:latin typeface="Consolas" panose="020B0609020204030204" pitchFamily="49" charset="0"/>
              </a:rPr>
              <a:t>  </a:t>
            </a:r>
            <a:r>
              <a:rPr lang="es-ES" sz="1900" dirty="0" err="1">
                <a:latin typeface="Consolas" panose="020B0609020204030204" pitchFamily="49" charset="0"/>
              </a:rPr>
              <a:t>add</a:t>
            </a:r>
            <a:r>
              <a:rPr lang="es-ES" sz="1900" dirty="0">
                <a:latin typeface="Consolas" panose="020B0609020204030204" pitchFamily="49" charset="0"/>
              </a:rPr>
              <a:t>&lt;&lt;&lt;</a:t>
            </a:r>
            <a:r>
              <a:rPr lang="es-ES" sz="1900" dirty="0">
                <a:solidFill>
                  <a:srgbClr val="00B050"/>
                </a:solidFill>
                <a:latin typeface="Consolas" panose="020B0609020204030204" pitchFamily="49" charset="0"/>
              </a:rPr>
              <a:t>1</a:t>
            </a:r>
            <a:r>
              <a:rPr lang="es-ES" sz="1900" dirty="0">
                <a:latin typeface="Consolas" panose="020B0609020204030204" pitchFamily="49" charset="0"/>
              </a:rPr>
              <a:t>, </a:t>
            </a:r>
            <a:r>
              <a:rPr lang="es-ES" sz="1900" dirty="0">
                <a:solidFill>
                  <a:srgbClr val="00B050"/>
                </a:solidFill>
                <a:latin typeface="Consolas" panose="020B0609020204030204" pitchFamily="49" charset="0"/>
              </a:rPr>
              <a:t>256</a:t>
            </a:r>
            <a:r>
              <a:rPr lang="es-ES" sz="1900" dirty="0">
                <a:latin typeface="Consolas" panose="020B0609020204030204" pitchFamily="49" charset="0"/>
              </a:rPr>
              <a:t>&gt;&gt;&gt;(N, x, y);</a:t>
            </a:r>
          </a:p>
          <a:p>
            <a:pPr>
              <a:lnSpc>
                <a:spcPts val="2100"/>
              </a:lnSpc>
            </a:pPr>
            <a:endParaRPr lang="es-ES" sz="1900" dirty="0">
              <a:latin typeface="Consolas" panose="020B0609020204030204" pitchFamily="49" charset="0"/>
            </a:endParaRPr>
          </a:p>
          <a:p>
            <a:pPr>
              <a:lnSpc>
                <a:spcPts val="2100"/>
              </a:lnSpc>
            </a:pPr>
            <a:r>
              <a:rPr lang="es-ES" sz="1900" dirty="0">
                <a:latin typeface="Consolas" panose="020B0609020204030204" pitchFamily="49" charset="0"/>
              </a:rPr>
              <a:t>  </a:t>
            </a:r>
            <a:r>
              <a:rPr lang="en-US" sz="1900" dirty="0">
                <a:latin typeface="Consolas" panose="020B0609020204030204" pitchFamily="49" charset="0"/>
              </a:rPr>
              <a:t>//Wait for GPU to finish.</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cudaDeviceSynchronize</a:t>
            </a:r>
            <a:r>
              <a:rPr lang="en-US" sz="1900" dirty="0">
                <a:latin typeface="Consolas" panose="020B0609020204030204" pitchFamily="49" charset="0"/>
              </a:rPr>
              <a:t>();</a:t>
            </a:r>
            <a:endParaRPr lang="es-ES" sz="1900" dirty="0">
              <a:latin typeface="Consolas" panose="020B0609020204030204" pitchFamily="49" charset="0"/>
            </a:endParaRP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cudaFree</a:t>
            </a:r>
            <a:r>
              <a:rPr lang="en-US" sz="1900" dirty="0">
                <a:latin typeface="Consolas" panose="020B0609020204030204" pitchFamily="49" charset="0"/>
              </a:rPr>
              <a:t>(x); </a:t>
            </a:r>
            <a:r>
              <a:rPr lang="en-US" sz="1900" dirty="0" err="1">
                <a:latin typeface="Consolas" panose="020B0609020204030204" pitchFamily="49" charset="0"/>
              </a:rPr>
              <a:t>cudaFree</a:t>
            </a:r>
            <a:r>
              <a:rPr lang="en-US" sz="1900" dirty="0">
                <a:latin typeface="Consolas" panose="020B0609020204030204" pitchFamily="49" charset="0"/>
              </a:rPr>
              <a:t>(y); </a:t>
            </a:r>
            <a:r>
              <a:rPr lang="en-US" sz="1900" dirty="0">
                <a:solidFill>
                  <a:srgbClr val="0070C0"/>
                </a:solidFill>
                <a:latin typeface="Consolas" panose="020B0609020204030204" pitchFamily="49" charset="0"/>
              </a:rPr>
              <a:t>return</a:t>
            </a:r>
            <a:r>
              <a:rPr lang="en-US" sz="1900" dirty="0">
                <a:latin typeface="Consolas" panose="020B0609020204030204" pitchFamily="49" charset="0"/>
              </a:rPr>
              <a:t> </a:t>
            </a:r>
            <a:r>
              <a:rPr lang="en-US" sz="1900" dirty="0">
                <a:solidFill>
                  <a:srgbClr val="00B050"/>
                </a:solidFill>
                <a:latin typeface="Consolas" panose="020B0609020204030204" pitchFamily="49" charset="0"/>
              </a:rPr>
              <a:t>0</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a:t>
            </a:r>
          </a:p>
        </p:txBody>
      </p:sp>
      <p:sp>
        <p:nvSpPr>
          <p:cNvPr id="8" name="Title 1">
            <a:extLst>
              <a:ext uri="{FF2B5EF4-FFF2-40B4-BE49-F238E27FC236}">
                <a16:creationId xmlns:a16="http://schemas.microsoft.com/office/drawing/2014/main" id="{D0B0C96E-A1DF-4633-B107-B3D1ADB129D8}"/>
              </a:ext>
            </a:extLst>
          </p:cNvPr>
          <p:cNvSpPr>
            <a:spLocks noGrp="1"/>
          </p:cNvSpPr>
          <p:nvPr>
            <p:ph type="title"/>
          </p:nvPr>
        </p:nvSpPr>
        <p:spPr>
          <a:xfrm>
            <a:off x="0" y="8290"/>
            <a:ext cx="12192000" cy="761148"/>
          </a:xfrm>
        </p:spPr>
        <p:txBody>
          <a:bodyPr>
            <a:normAutofit/>
          </a:bodyPr>
          <a:lstStyle/>
          <a:p>
            <a:r>
              <a:rPr lang="en-US" dirty="0"/>
              <a:t>Version 2: CUDA (1 block with 256 threads)</a:t>
            </a:r>
          </a:p>
        </p:txBody>
      </p:sp>
      <p:cxnSp>
        <p:nvCxnSpPr>
          <p:cNvPr id="6" name="Straight Connector 5">
            <a:extLst>
              <a:ext uri="{FF2B5EF4-FFF2-40B4-BE49-F238E27FC236}">
                <a16:creationId xmlns:a16="http://schemas.microsoft.com/office/drawing/2014/main" id="{D1BC5807-8A05-453A-8AAB-8419ACBA3735}"/>
              </a:ext>
            </a:extLst>
          </p:cNvPr>
          <p:cNvCxnSpPr/>
          <p:nvPr/>
        </p:nvCxnSpPr>
        <p:spPr>
          <a:xfrm>
            <a:off x="6278136" y="676634"/>
            <a:ext cx="0" cy="60242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6387C1E-2CA3-43A7-88E1-6BCFB93BC4C4}"/>
              </a:ext>
            </a:extLst>
          </p:cNvPr>
          <p:cNvGrpSpPr/>
          <p:nvPr/>
        </p:nvGrpSpPr>
        <p:grpSpPr>
          <a:xfrm>
            <a:off x="1030488" y="4818223"/>
            <a:ext cx="4426628" cy="1762541"/>
            <a:chOff x="1030488" y="4818223"/>
            <a:chExt cx="4426628" cy="1762541"/>
          </a:xfrm>
        </p:grpSpPr>
        <p:cxnSp>
          <p:nvCxnSpPr>
            <p:cNvPr id="7" name="Straight Connector 6">
              <a:extLst>
                <a:ext uri="{FF2B5EF4-FFF2-40B4-BE49-F238E27FC236}">
                  <a16:creationId xmlns:a16="http://schemas.microsoft.com/office/drawing/2014/main" id="{B113F4E4-E00C-4418-BD1B-95D13DF7079E}"/>
                </a:ext>
              </a:extLst>
            </p:cNvPr>
            <p:cNvCxnSpPr>
              <a:cxnSpLocks/>
            </p:cNvCxnSpPr>
            <p:nvPr/>
          </p:nvCxnSpPr>
          <p:spPr>
            <a:xfrm>
              <a:off x="1748110" y="5567693"/>
              <a:ext cx="375176" cy="1009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0F48F6C-86E5-4E96-920A-886AA905D003}"/>
                </a:ext>
              </a:extLst>
            </p:cNvPr>
            <p:cNvGrpSpPr/>
            <p:nvPr/>
          </p:nvGrpSpPr>
          <p:grpSpPr>
            <a:xfrm>
              <a:off x="2123286" y="6024045"/>
              <a:ext cx="2647852" cy="556719"/>
              <a:chOff x="9268765" y="3735646"/>
              <a:chExt cx="2647852" cy="556719"/>
            </a:xfrm>
          </p:grpSpPr>
          <p:grpSp>
            <p:nvGrpSpPr>
              <p:cNvPr id="10" name="Group 9">
                <a:extLst>
                  <a:ext uri="{FF2B5EF4-FFF2-40B4-BE49-F238E27FC236}">
                    <a16:creationId xmlns:a16="http://schemas.microsoft.com/office/drawing/2014/main" id="{AD1E0CF5-D057-4BE0-B943-F13E257C48CA}"/>
                  </a:ext>
                </a:extLst>
              </p:cNvPr>
              <p:cNvGrpSpPr/>
              <p:nvPr/>
            </p:nvGrpSpPr>
            <p:grpSpPr>
              <a:xfrm>
                <a:off x="9268765" y="3735646"/>
                <a:ext cx="661965" cy="556719"/>
                <a:chOff x="9268765" y="3735646"/>
                <a:chExt cx="661965" cy="556719"/>
              </a:xfrm>
            </p:grpSpPr>
            <p:grpSp>
              <p:nvGrpSpPr>
                <p:cNvPr id="50" name="Group 49">
                  <a:extLst>
                    <a:ext uri="{FF2B5EF4-FFF2-40B4-BE49-F238E27FC236}">
                      <a16:creationId xmlns:a16="http://schemas.microsoft.com/office/drawing/2014/main" id="{B476F5A6-525B-45E4-B82F-6DF7866C935B}"/>
                    </a:ext>
                  </a:extLst>
                </p:cNvPr>
                <p:cNvGrpSpPr>
                  <a:grpSpLocks noChangeAspect="1"/>
                </p:cNvGrpSpPr>
                <p:nvPr/>
              </p:nvGrpSpPr>
              <p:grpSpPr>
                <a:xfrm>
                  <a:off x="9268765" y="3735646"/>
                  <a:ext cx="330983" cy="556719"/>
                  <a:chOff x="6601522" y="2812316"/>
                  <a:chExt cx="1345907" cy="2263840"/>
                </a:xfrm>
              </p:grpSpPr>
              <p:sp>
                <p:nvSpPr>
                  <p:cNvPr id="57" name="TextBox 56">
                    <a:extLst>
                      <a:ext uri="{FF2B5EF4-FFF2-40B4-BE49-F238E27FC236}">
                        <a16:creationId xmlns:a16="http://schemas.microsoft.com/office/drawing/2014/main" id="{1897EF6A-3EC6-4E50-B07B-64F19231347F}"/>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8" name="TextBox 57">
                    <a:extLst>
                      <a:ext uri="{FF2B5EF4-FFF2-40B4-BE49-F238E27FC236}">
                        <a16:creationId xmlns:a16="http://schemas.microsoft.com/office/drawing/2014/main" id="{80287FE3-C550-4FAE-B0A8-CE02DDB99482}"/>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9" name="TextBox 58">
                    <a:extLst>
                      <a:ext uri="{FF2B5EF4-FFF2-40B4-BE49-F238E27FC236}">
                        <a16:creationId xmlns:a16="http://schemas.microsoft.com/office/drawing/2014/main" id="{4F39CDC6-C5B5-4903-AE9F-5A5AB4BD76EF}"/>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60" name="TextBox 59">
                    <a:extLst>
                      <a:ext uri="{FF2B5EF4-FFF2-40B4-BE49-F238E27FC236}">
                        <a16:creationId xmlns:a16="http://schemas.microsoft.com/office/drawing/2014/main" id="{80341DBF-87D7-4114-BAE3-D4315D28F67C}"/>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1" name="TextBox 60">
                    <a:extLst>
                      <a:ext uri="{FF2B5EF4-FFF2-40B4-BE49-F238E27FC236}">
                        <a16:creationId xmlns:a16="http://schemas.microsoft.com/office/drawing/2014/main" id="{9AD99CB6-F166-4686-862E-AF8CFD79A0DD}"/>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51" name="Group 50">
                  <a:extLst>
                    <a:ext uri="{FF2B5EF4-FFF2-40B4-BE49-F238E27FC236}">
                      <a16:creationId xmlns:a16="http://schemas.microsoft.com/office/drawing/2014/main" id="{7DE58787-4894-4BA1-A860-129E9557D41B}"/>
                    </a:ext>
                  </a:extLst>
                </p:cNvPr>
                <p:cNvGrpSpPr>
                  <a:grpSpLocks noChangeAspect="1"/>
                </p:cNvGrpSpPr>
                <p:nvPr/>
              </p:nvGrpSpPr>
              <p:grpSpPr>
                <a:xfrm>
                  <a:off x="9599747" y="3735646"/>
                  <a:ext cx="330983" cy="556719"/>
                  <a:chOff x="6601522" y="2812316"/>
                  <a:chExt cx="1345907" cy="2263840"/>
                </a:xfrm>
              </p:grpSpPr>
              <p:sp>
                <p:nvSpPr>
                  <p:cNvPr id="52" name="TextBox 51">
                    <a:extLst>
                      <a:ext uri="{FF2B5EF4-FFF2-40B4-BE49-F238E27FC236}">
                        <a16:creationId xmlns:a16="http://schemas.microsoft.com/office/drawing/2014/main" id="{63F03181-76CC-430B-A4C9-78C099A41CE8}"/>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3" name="TextBox 52">
                    <a:extLst>
                      <a:ext uri="{FF2B5EF4-FFF2-40B4-BE49-F238E27FC236}">
                        <a16:creationId xmlns:a16="http://schemas.microsoft.com/office/drawing/2014/main" id="{F5D12BB9-794F-4322-B27B-9A806624FA58}"/>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4" name="TextBox 53">
                    <a:extLst>
                      <a:ext uri="{FF2B5EF4-FFF2-40B4-BE49-F238E27FC236}">
                        <a16:creationId xmlns:a16="http://schemas.microsoft.com/office/drawing/2014/main" id="{73356321-E974-4687-B226-41907CA9340D}"/>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55" name="TextBox 54">
                    <a:extLst>
                      <a:ext uri="{FF2B5EF4-FFF2-40B4-BE49-F238E27FC236}">
                        <a16:creationId xmlns:a16="http://schemas.microsoft.com/office/drawing/2014/main" id="{D41B6456-33ED-44C7-9B16-0880197CFF5A}"/>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6" name="TextBox 55">
                    <a:extLst>
                      <a:ext uri="{FF2B5EF4-FFF2-40B4-BE49-F238E27FC236}">
                        <a16:creationId xmlns:a16="http://schemas.microsoft.com/office/drawing/2014/main" id="{D660221F-B268-4ECD-8CE1-1E725900D0C0}"/>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1" name="Group 10">
                <a:extLst>
                  <a:ext uri="{FF2B5EF4-FFF2-40B4-BE49-F238E27FC236}">
                    <a16:creationId xmlns:a16="http://schemas.microsoft.com/office/drawing/2014/main" id="{A915C176-F98C-44A9-A22F-D9881E453934}"/>
                  </a:ext>
                </a:extLst>
              </p:cNvPr>
              <p:cNvGrpSpPr/>
              <p:nvPr/>
            </p:nvGrpSpPr>
            <p:grpSpPr>
              <a:xfrm>
                <a:off x="9930728" y="3735646"/>
                <a:ext cx="661965" cy="556719"/>
                <a:chOff x="9268765" y="3735646"/>
                <a:chExt cx="661965" cy="556719"/>
              </a:xfrm>
            </p:grpSpPr>
            <p:grpSp>
              <p:nvGrpSpPr>
                <p:cNvPr id="38" name="Group 37">
                  <a:extLst>
                    <a:ext uri="{FF2B5EF4-FFF2-40B4-BE49-F238E27FC236}">
                      <a16:creationId xmlns:a16="http://schemas.microsoft.com/office/drawing/2014/main" id="{6238B65B-15CD-4C62-8D99-04FD070B8910}"/>
                    </a:ext>
                  </a:extLst>
                </p:cNvPr>
                <p:cNvGrpSpPr>
                  <a:grpSpLocks noChangeAspect="1"/>
                </p:cNvGrpSpPr>
                <p:nvPr/>
              </p:nvGrpSpPr>
              <p:grpSpPr>
                <a:xfrm>
                  <a:off x="9268765" y="3735646"/>
                  <a:ext cx="330983" cy="556719"/>
                  <a:chOff x="6601522" y="2812316"/>
                  <a:chExt cx="1345907" cy="2263840"/>
                </a:xfrm>
              </p:grpSpPr>
              <p:sp>
                <p:nvSpPr>
                  <p:cNvPr id="45" name="TextBox 44">
                    <a:extLst>
                      <a:ext uri="{FF2B5EF4-FFF2-40B4-BE49-F238E27FC236}">
                        <a16:creationId xmlns:a16="http://schemas.microsoft.com/office/drawing/2014/main" id="{6B4064F4-4ACB-4375-911B-22E1B6732F66}"/>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6" name="TextBox 45">
                    <a:extLst>
                      <a:ext uri="{FF2B5EF4-FFF2-40B4-BE49-F238E27FC236}">
                        <a16:creationId xmlns:a16="http://schemas.microsoft.com/office/drawing/2014/main" id="{35CC2ADF-8739-47CA-A67B-975CEB9BEB8E}"/>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7" name="TextBox 46">
                    <a:extLst>
                      <a:ext uri="{FF2B5EF4-FFF2-40B4-BE49-F238E27FC236}">
                        <a16:creationId xmlns:a16="http://schemas.microsoft.com/office/drawing/2014/main" id="{B8A6B93F-A91D-4B7E-8128-DC537CE2C6F8}"/>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48" name="TextBox 47">
                    <a:extLst>
                      <a:ext uri="{FF2B5EF4-FFF2-40B4-BE49-F238E27FC236}">
                        <a16:creationId xmlns:a16="http://schemas.microsoft.com/office/drawing/2014/main" id="{45B9ED54-477B-450E-9543-B5F775EA6007}"/>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9" name="TextBox 48">
                    <a:extLst>
                      <a:ext uri="{FF2B5EF4-FFF2-40B4-BE49-F238E27FC236}">
                        <a16:creationId xmlns:a16="http://schemas.microsoft.com/office/drawing/2014/main" id="{DEE4BB99-6124-4203-9EC0-8071F62CABB3}"/>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39" name="Group 38">
                  <a:extLst>
                    <a:ext uri="{FF2B5EF4-FFF2-40B4-BE49-F238E27FC236}">
                      <a16:creationId xmlns:a16="http://schemas.microsoft.com/office/drawing/2014/main" id="{0803B6DC-A1DF-471B-AD49-3BBC1B218FF8}"/>
                    </a:ext>
                  </a:extLst>
                </p:cNvPr>
                <p:cNvGrpSpPr>
                  <a:grpSpLocks noChangeAspect="1"/>
                </p:cNvGrpSpPr>
                <p:nvPr/>
              </p:nvGrpSpPr>
              <p:grpSpPr>
                <a:xfrm>
                  <a:off x="9599747" y="3735646"/>
                  <a:ext cx="330983" cy="556719"/>
                  <a:chOff x="6601522" y="2812316"/>
                  <a:chExt cx="1345907" cy="2263840"/>
                </a:xfrm>
              </p:grpSpPr>
              <p:sp>
                <p:nvSpPr>
                  <p:cNvPr id="40" name="TextBox 39">
                    <a:extLst>
                      <a:ext uri="{FF2B5EF4-FFF2-40B4-BE49-F238E27FC236}">
                        <a16:creationId xmlns:a16="http://schemas.microsoft.com/office/drawing/2014/main" id="{67BB0AA0-821C-4428-88F7-3BDF75F141A8}"/>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1" name="TextBox 40">
                    <a:extLst>
                      <a:ext uri="{FF2B5EF4-FFF2-40B4-BE49-F238E27FC236}">
                        <a16:creationId xmlns:a16="http://schemas.microsoft.com/office/drawing/2014/main" id="{0580168F-C2A0-4377-9DED-19174FD668C1}"/>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2" name="TextBox 41">
                    <a:extLst>
                      <a:ext uri="{FF2B5EF4-FFF2-40B4-BE49-F238E27FC236}">
                        <a16:creationId xmlns:a16="http://schemas.microsoft.com/office/drawing/2014/main" id="{255EF2D3-87A8-459E-875C-C5F9AAF3CE05}"/>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43" name="TextBox 42">
                    <a:extLst>
                      <a:ext uri="{FF2B5EF4-FFF2-40B4-BE49-F238E27FC236}">
                        <a16:creationId xmlns:a16="http://schemas.microsoft.com/office/drawing/2014/main" id="{A126D4AD-4F41-479B-AC1A-772952F00119}"/>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4" name="TextBox 43">
                    <a:extLst>
                      <a:ext uri="{FF2B5EF4-FFF2-40B4-BE49-F238E27FC236}">
                        <a16:creationId xmlns:a16="http://schemas.microsoft.com/office/drawing/2014/main" id="{80E9C58A-379B-4EDC-A53F-8CD5991875F6}"/>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2" name="Group 11">
                <a:extLst>
                  <a:ext uri="{FF2B5EF4-FFF2-40B4-BE49-F238E27FC236}">
                    <a16:creationId xmlns:a16="http://schemas.microsoft.com/office/drawing/2014/main" id="{FDFD9E30-5FB5-4FD5-AA15-E33A8E3950D4}"/>
                  </a:ext>
                </a:extLst>
              </p:cNvPr>
              <p:cNvGrpSpPr/>
              <p:nvPr/>
            </p:nvGrpSpPr>
            <p:grpSpPr>
              <a:xfrm>
                <a:off x="10592689" y="3735646"/>
                <a:ext cx="661965" cy="556719"/>
                <a:chOff x="9268765" y="3735646"/>
                <a:chExt cx="661965" cy="556719"/>
              </a:xfrm>
            </p:grpSpPr>
            <p:grpSp>
              <p:nvGrpSpPr>
                <p:cNvPr id="26" name="Group 25">
                  <a:extLst>
                    <a:ext uri="{FF2B5EF4-FFF2-40B4-BE49-F238E27FC236}">
                      <a16:creationId xmlns:a16="http://schemas.microsoft.com/office/drawing/2014/main" id="{BB573CFE-BB92-42DD-97B1-927BC45D9FBB}"/>
                    </a:ext>
                  </a:extLst>
                </p:cNvPr>
                <p:cNvGrpSpPr>
                  <a:grpSpLocks noChangeAspect="1"/>
                </p:cNvGrpSpPr>
                <p:nvPr/>
              </p:nvGrpSpPr>
              <p:grpSpPr>
                <a:xfrm>
                  <a:off x="9268765" y="3735646"/>
                  <a:ext cx="330983" cy="556719"/>
                  <a:chOff x="6601522" y="2812316"/>
                  <a:chExt cx="1345907" cy="2263840"/>
                </a:xfrm>
              </p:grpSpPr>
              <p:sp>
                <p:nvSpPr>
                  <p:cNvPr id="33" name="TextBox 32">
                    <a:extLst>
                      <a:ext uri="{FF2B5EF4-FFF2-40B4-BE49-F238E27FC236}">
                        <a16:creationId xmlns:a16="http://schemas.microsoft.com/office/drawing/2014/main" id="{FAAEB7D2-4AD9-4F90-8C83-5DD4398037E4}"/>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4" name="TextBox 33">
                    <a:extLst>
                      <a:ext uri="{FF2B5EF4-FFF2-40B4-BE49-F238E27FC236}">
                        <a16:creationId xmlns:a16="http://schemas.microsoft.com/office/drawing/2014/main" id="{AA954675-A585-409B-A374-066B608D993B}"/>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5" name="TextBox 34">
                    <a:extLst>
                      <a:ext uri="{FF2B5EF4-FFF2-40B4-BE49-F238E27FC236}">
                        <a16:creationId xmlns:a16="http://schemas.microsoft.com/office/drawing/2014/main" id="{62DBEDD3-7656-4FCC-8C85-A503EC2F1862}"/>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36" name="TextBox 35">
                    <a:extLst>
                      <a:ext uri="{FF2B5EF4-FFF2-40B4-BE49-F238E27FC236}">
                        <a16:creationId xmlns:a16="http://schemas.microsoft.com/office/drawing/2014/main" id="{A9C6DA5D-24C3-4584-A957-E035CFA613E3}"/>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7" name="TextBox 36">
                    <a:extLst>
                      <a:ext uri="{FF2B5EF4-FFF2-40B4-BE49-F238E27FC236}">
                        <a16:creationId xmlns:a16="http://schemas.microsoft.com/office/drawing/2014/main" id="{EE074205-8919-439A-8A28-555B0A2DFF9D}"/>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27" name="Group 26">
                  <a:extLst>
                    <a:ext uri="{FF2B5EF4-FFF2-40B4-BE49-F238E27FC236}">
                      <a16:creationId xmlns:a16="http://schemas.microsoft.com/office/drawing/2014/main" id="{9295901D-4799-40BF-803C-4667E9F27934}"/>
                    </a:ext>
                  </a:extLst>
                </p:cNvPr>
                <p:cNvGrpSpPr>
                  <a:grpSpLocks noChangeAspect="1"/>
                </p:cNvGrpSpPr>
                <p:nvPr/>
              </p:nvGrpSpPr>
              <p:grpSpPr>
                <a:xfrm>
                  <a:off x="9599747" y="3735646"/>
                  <a:ext cx="330983" cy="556719"/>
                  <a:chOff x="6601522" y="2812316"/>
                  <a:chExt cx="1345907" cy="2263840"/>
                </a:xfrm>
              </p:grpSpPr>
              <p:sp>
                <p:nvSpPr>
                  <p:cNvPr id="28" name="TextBox 27">
                    <a:extLst>
                      <a:ext uri="{FF2B5EF4-FFF2-40B4-BE49-F238E27FC236}">
                        <a16:creationId xmlns:a16="http://schemas.microsoft.com/office/drawing/2014/main" id="{D0064BAD-553C-40FE-B0BB-D351D860166D}"/>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9" name="TextBox 28">
                    <a:extLst>
                      <a:ext uri="{FF2B5EF4-FFF2-40B4-BE49-F238E27FC236}">
                        <a16:creationId xmlns:a16="http://schemas.microsoft.com/office/drawing/2014/main" id="{D2522477-7B2E-4D71-A101-6F98000CD6F8}"/>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0" name="TextBox 29">
                    <a:extLst>
                      <a:ext uri="{FF2B5EF4-FFF2-40B4-BE49-F238E27FC236}">
                        <a16:creationId xmlns:a16="http://schemas.microsoft.com/office/drawing/2014/main" id="{E0E1C065-E261-40FF-A58E-5041D22BC040}"/>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31" name="TextBox 30">
                    <a:extLst>
                      <a:ext uri="{FF2B5EF4-FFF2-40B4-BE49-F238E27FC236}">
                        <a16:creationId xmlns:a16="http://schemas.microsoft.com/office/drawing/2014/main" id="{085F06A2-EFDB-4D97-B891-DA45C19AFCD9}"/>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2" name="TextBox 31">
                    <a:extLst>
                      <a:ext uri="{FF2B5EF4-FFF2-40B4-BE49-F238E27FC236}">
                        <a16:creationId xmlns:a16="http://schemas.microsoft.com/office/drawing/2014/main" id="{502276D6-DA67-4BDB-8E8F-D17D3026F9A8}"/>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3" name="Group 12">
                <a:extLst>
                  <a:ext uri="{FF2B5EF4-FFF2-40B4-BE49-F238E27FC236}">
                    <a16:creationId xmlns:a16="http://schemas.microsoft.com/office/drawing/2014/main" id="{EAF53C8D-F1F4-4FA4-B932-D88FC009E0E1}"/>
                  </a:ext>
                </a:extLst>
              </p:cNvPr>
              <p:cNvGrpSpPr/>
              <p:nvPr/>
            </p:nvGrpSpPr>
            <p:grpSpPr>
              <a:xfrm>
                <a:off x="11254652" y="3735646"/>
                <a:ext cx="661965" cy="556719"/>
                <a:chOff x="9268765" y="3735646"/>
                <a:chExt cx="661965" cy="556719"/>
              </a:xfrm>
            </p:grpSpPr>
            <p:grpSp>
              <p:nvGrpSpPr>
                <p:cNvPr id="14" name="Group 13">
                  <a:extLst>
                    <a:ext uri="{FF2B5EF4-FFF2-40B4-BE49-F238E27FC236}">
                      <a16:creationId xmlns:a16="http://schemas.microsoft.com/office/drawing/2014/main" id="{BBE7AE0C-8499-4A7A-AAFD-81D34ED7983C}"/>
                    </a:ext>
                  </a:extLst>
                </p:cNvPr>
                <p:cNvGrpSpPr>
                  <a:grpSpLocks noChangeAspect="1"/>
                </p:cNvGrpSpPr>
                <p:nvPr/>
              </p:nvGrpSpPr>
              <p:grpSpPr>
                <a:xfrm>
                  <a:off x="9268765" y="3735646"/>
                  <a:ext cx="330983" cy="556719"/>
                  <a:chOff x="6601522" y="2812316"/>
                  <a:chExt cx="1345907" cy="2263840"/>
                </a:xfrm>
              </p:grpSpPr>
              <p:sp>
                <p:nvSpPr>
                  <p:cNvPr id="21" name="TextBox 20">
                    <a:extLst>
                      <a:ext uri="{FF2B5EF4-FFF2-40B4-BE49-F238E27FC236}">
                        <a16:creationId xmlns:a16="http://schemas.microsoft.com/office/drawing/2014/main" id="{2341A172-B6DC-42FE-B96C-6DDC7942ECC8}"/>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2" name="TextBox 21">
                    <a:extLst>
                      <a:ext uri="{FF2B5EF4-FFF2-40B4-BE49-F238E27FC236}">
                        <a16:creationId xmlns:a16="http://schemas.microsoft.com/office/drawing/2014/main" id="{9CEB272D-4BBB-49F2-B8FC-74259EFE09FF}"/>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3" name="TextBox 22">
                    <a:extLst>
                      <a:ext uri="{FF2B5EF4-FFF2-40B4-BE49-F238E27FC236}">
                        <a16:creationId xmlns:a16="http://schemas.microsoft.com/office/drawing/2014/main" id="{AE69013C-8833-4B01-9742-8F7B4670F3A2}"/>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4" name="TextBox 23">
                    <a:extLst>
                      <a:ext uri="{FF2B5EF4-FFF2-40B4-BE49-F238E27FC236}">
                        <a16:creationId xmlns:a16="http://schemas.microsoft.com/office/drawing/2014/main" id="{18F41940-1AD2-4391-9B71-C452B3D86792}"/>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 name="TextBox 24">
                    <a:extLst>
                      <a:ext uri="{FF2B5EF4-FFF2-40B4-BE49-F238E27FC236}">
                        <a16:creationId xmlns:a16="http://schemas.microsoft.com/office/drawing/2014/main" id="{D0085790-120A-41BE-9ACB-A9E3D5A2488D}"/>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5" name="Group 14">
                  <a:extLst>
                    <a:ext uri="{FF2B5EF4-FFF2-40B4-BE49-F238E27FC236}">
                      <a16:creationId xmlns:a16="http://schemas.microsoft.com/office/drawing/2014/main" id="{F4B17718-D454-429A-BF55-D72964A2B997}"/>
                    </a:ext>
                  </a:extLst>
                </p:cNvPr>
                <p:cNvGrpSpPr>
                  <a:grpSpLocks noChangeAspect="1"/>
                </p:cNvGrpSpPr>
                <p:nvPr/>
              </p:nvGrpSpPr>
              <p:grpSpPr>
                <a:xfrm>
                  <a:off x="9599747" y="3735646"/>
                  <a:ext cx="330983" cy="556719"/>
                  <a:chOff x="6601522" y="2812316"/>
                  <a:chExt cx="1345907" cy="2263840"/>
                </a:xfrm>
              </p:grpSpPr>
              <p:sp>
                <p:nvSpPr>
                  <p:cNvPr id="16" name="TextBox 15">
                    <a:extLst>
                      <a:ext uri="{FF2B5EF4-FFF2-40B4-BE49-F238E27FC236}">
                        <a16:creationId xmlns:a16="http://schemas.microsoft.com/office/drawing/2014/main" id="{8663D269-D82E-45C7-8034-60B307F82880}"/>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7" name="TextBox 16">
                    <a:extLst>
                      <a:ext uri="{FF2B5EF4-FFF2-40B4-BE49-F238E27FC236}">
                        <a16:creationId xmlns:a16="http://schemas.microsoft.com/office/drawing/2014/main" id="{9CD24250-6075-4165-86A5-FB64236E9A81}"/>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8" name="TextBox 17">
                    <a:extLst>
                      <a:ext uri="{FF2B5EF4-FFF2-40B4-BE49-F238E27FC236}">
                        <a16:creationId xmlns:a16="http://schemas.microsoft.com/office/drawing/2014/main" id="{C3255FCA-3D73-40FF-B75A-E9597D7E6195}"/>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9" name="TextBox 18">
                    <a:extLst>
                      <a:ext uri="{FF2B5EF4-FFF2-40B4-BE49-F238E27FC236}">
                        <a16:creationId xmlns:a16="http://schemas.microsoft.com/office/drawing/2014/main" id="{5EB90211-04FC-41AF-8923-A2FCDEA233CE}"/>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0" name="TextBox 19">
                    <a:extLst>
                      <a:ext uri="{FF2B5EF4-FFF2-40B4-BE49-F238E27FC236}">
                        <a16:creationId xmlns:a16="http://schemas.microsoft.com/office/drawing/2014/main" id="{6E4A1FF5-FBDC-49C6-86D0-D8CA1C0AC4C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grpSp>
          <p:nvGrpSpPr>
            <p:cNvPr id="62" name="Group 61">
              <a:extLst>
                <a:ext uri="{FF2B5EF4-FFF2-40B4-BE49-F238E27FC236}">
                  <a16:creationId xmlns:a16="http://schemas.microsoft.com/office/drawing/2014/main" id="{800ABFAD-C391-45D2-A0EF-BE483EC79177}"/>
                </a:ext>
              </a:extLst>
            </p:cNvPr>
            <p:cNvGrpSpPr/>
            <p:nvPr/>
          </p:nvGrpSpPr>
          <p:grpSpPr>
            <a:xfrm>
              <a:off x="1030488" y="4818223"/>
              <a:ext cx="1136911" cy="839211"/>
              <a:chOff x="8376685" y="3031625"/>
              <a:chExt cx="1136911" cy="839211"/>
            </a:xfrm>
          </p:grpSpPr>
          <p:grpSp>
            <p:nvGrpSpPr>
              <p:cNvPr id="63" name="Group 62">
                <a:extLst>
                  <a:ext uri="{FF2B5EF4-FFF2-40B4-BE49-F238E27FC236}">
                    <a16:creationId xmlns:a16="http://schemas.microsoft.com/office/drawing/2014/main" id="{A1410045-72BB-46DA-B432-D31AEF0A0229}"/>
                  </a:ext>
                </a:extLst>
              </p:cNvPr>
              <p:cNvGrpSpPr>
                <a:grpSpLocks noChangeAspect="1"/>
              </p:cNvGrpSpPr>
              <p:nvPr/>
            </p:nvGrpSpPr>
            <p:grpSpPr>
              <a:xfrm>
                <a:off x="8793619" y="3314117"/>
                <a:ext cx="330983" cy="556719"/>
                <a:chOff x="6601522" y="2812316"/>
                <a:chExt cx="1345907" cy="2263840"/>
              </a:xfrm>
            </p:grpSpPr>
            <p:sp>
              <p:nvSpPr>
                <p:cNvPr id="65" name="TextBox 64">
                  <a:extLst>
                    <a:ext uri="{FF2B5EF4-FFF2-40B4-BE49-F238E27FC236}">
                      <a16:creationId xmlns:a16="http://schemas.microsoft.com/office/drawing/2014/main" id="{E703B868-564A-45C3-8754-5682BE832671}"/>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6" name="TextBox 65">
                  <a:extLst>
                    <a:ext uri="{FF2B5EF4-FFF2-40B4-BE49-F238E27FC236}">
                      <a16:creationId xmlns:a16="http://schemas.microsoft.com/office/drawing/2014/main" id="{64A5125B-499F-4D89-B4F5-D7CAA5511AC4}"/>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7" name="TextBox 66">
                  <a:extLst>
                    <a:ext uri="{FF2B5EF4-FFF2-40B4-BE49-F238E27FC236}">
                      <a16:creationId xmlns:a16="http://schemas.microsoft.com/office/drawing/2014/main" id="{32E28F39-4B69-44C7-852C-F894AF2F97FF}"/>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68" name="TextBox 67">
                  <a:extLst>
                    <a:ext uri="{FF2B5EF4-FFF2-40B4-BE49-F238E27FC236}">
                      <a16:creationId xmlns:a16="http://schemas.microsoft.com/office/drawing/2014/main" id="{F6D7186F-F1B0-442A-B294-11640654A7CC}"/>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9" name="TextBox 68">
                  <a:extLst>
                    <a:ext uri="{FF2B5EF4-FFF2-40B4-BE49-F238E27FC236}">
                      <a16:creationId xmlns:a16="http://schemas.microsoft.com/office/drawing/2014/main" id="{C711BD7E-54B4-4EF9-9D65-E002A42D9E15}"/>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sp>
            <p:nvSpPr>
              <p:cNvPr id="64" name="TextBox 63">
                <a:extLst>
                  <a:ext uri="{FF2B5EF4-FFF2-40B4-BE49-F238E27FC236}">
                    <a16:creationId xmlns:a16="http://schemas.microsoft.com/office/drawing/2014/main" id="{126045B9-54AA-498E-8E9A-314C5C87D102}"/>
                  </a:ext>
                </a:extLst>
              </p:cNvPr>
              <p:cNvSpPr txBox="1"/>
              <p:nvPr/>
            </p:nvSpPr>
            <p:spPr>
              <a:xfrm>
                <a:off x="8376685" y="3031625"/>
                <a:ext cx="113691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a:t>
                </a:r>
              </a:p>
            </p:txBody>
          </p:sp>
        </p:grpSp>
        <p:cxnSp>
          <p:nvCxnSpPr>
            <p:cNvPr id="70" name="Straight Connector 69">
              <a:extLst>
                <a:ext uri="{FF2B5EF4-FFF2-40B4-BE49-F238E27FC236}">
                  <a16:creationId xmlns:a16="http://schemas.microsoft.com/office/drawing/2014/main" id="{B143B556-9F90-41E2-B66D-3C3BA0AB72FA}"/>
                </a:ext>
              </a:extLst>
            </p:cNvPr>
            <p:cNvCxnSpPr>
              <a:cxnSpLocks/>
            </p:cNvCxnSpPr>
            <p:nvPr/>
          </p:nvCxnSpPr>
          <p:spPr>
            <a:xfrm>
              <a:off x="1788566" y="5099971"/>
              <a:ext cx="663093" cy="925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7FFB7A6-18A7-46F6-9AE1-DA1CF828B0A2}"/>
                </a:ext>
              </a:extLst>
            </p:cNvPr>
            <p:cNvSpPr txBox="1"/>
            <p:nvPr/>
          </p:nvSpPr>
          <p:spPr>
            <a:xfrm>
              <a:off x="2376696" y="5691100"/>
              <a:ext cx="3080420"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One-dimensional block</a:t>
              </a:r>
            </a:p>
          </p:txBody>
        </p:sp>
      </p:grpSp>
    </p:spTree>
    <p:extLst>
      <p:ext uri="{BB962C8B-B14F-4D97-AF65-F5344CB8AC3E}">
        <p14:creationId xmlns:p14="http://schemas.microsoft.com/office/powerpoint/2010/main" val="310962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FAF3-CBDF-42BB-92B4-222AFA4E2302}"/>
              </a:ext>
            </a:extLst>
          </p:cNvPr>
          <p:cNvSpPr>
            <a:spLocks noGrp="1"/>
          </p:cNvSpPr>
          <p:nvPr>
            <p:ph type="title"/>
          </p:nvPr>
        </p:nvSpPr>
        <p:spPr/>
        <p:txBody>
          <a:bodyPr>
            <a:normAutofit/>
          </a:bodyPr>
          <a:lstStyle/>
          <a:p>
            <a:r>
              <a:rPr lang="en-US" sz="6000" dirty="0"/>
              <a:t>Outline</a:t>
            </a:r>
          </a:p>
        </p:txBody>
      </p:sp>
      <p:sp>
        <p:nvSpPr>
          <p:cNvPr id="3" name="Content Placeholder 2">
            <a:extLst>
              <a:ext uri="{FF2B5EF4-FFF2-40B4-BE49-F238E27FC236}">
                <a16:creationId xmlns:a16="http://schemas.microsoft.com/office/drawing/2014/main" id="{722EA16B-D54B-4CCE-B5BD-B53280C1168A}"/>
              </a:ext>
            </a:extLst>
          </p:cNvPr>
          <p:cNvSpPr>
            <a:spLocks noGrp="1"/>
          </p:cNvSpPr>
          <p:nvPr>
            <p:ph idx="1"/>
          </p:nvPr>
        </p:nvSpPr>
        <p:spPr/>
        <p:txBody>
          <a:bodyPr>
            <a:normAutofit/>
          </a:bodyPr>
          <a:lstStyle/>
          <a:p>
            <a:r>
              <a:rPr lang="en-US" sz="5400" dirty="0"/>
              <a:t>Trends in Hardware Design</a:t>
            </a:r>
          </a:p>
          <a:p>
            <a:r>
              <a:rPr lang="en-US" sz="5400" dirty="0"/>
              <a:t>The GPU Programming Model</a:t>
            </a:r>
          </a:p>
          <a:p>
            <a:r>
              <a:rPr lang="en-US" sz="5400" dirty="0"/>
              <a:t>Types of GPUs</a:t>
            </a:r>
          </a:p>
          <a:p>
            <a:r>
              <a:rPr lang="en-US" sz="5400" dirty="0"/>
              <a:t>Case study: Intel’s Iris GPU</a:t>
            </a:r>
          </a:p>
          <a:p>
            <a:endParaRPr lang="en-US" sz="5400" dirty="0"/>
          </a:p>
          <a:p>
            <a:endParaRPr lang="en-US" sz="5400" dirty="0"/>
          </a:p>
          <a:p>
            <a:endParaRPr lang="en-US" sz="5400" dirty="0"/>
          </a:p>
        </p:txBody>
      </p:sp>
    </p:spTree>
    <p:extLst>
      <p:ext uri="{BB962C8B-B14F-4D97-AF65-F5344CB8AC3E}">
        <p14:creationId xmlns:p14="http://schemas.microsoft.com/office/powerpoint/2010/main" val="134064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CB7675-67D5-4CFD-B655-DDD2CDEDCF72}"/>
              </a:ext>
            </a:extLst>
          </p:cNvPr>
          <p:cNvSpPr/>
          <p:nvPr/>
        </p:nvSpPr>
        <p:spPr>
          <a:xfrm>
            <a:off x="0" y="657921"/>
            <a:ext cx="6345044" cy="4901342"/>
          </a:xfrm>
          <a:prstGeom prst="rect">
            <a:avLst/>
          </a:prstGeom>
        </p:spPr>
        <p:txBody>
          <a:bodyPr wrap="square">
            <a:spAutoFit/>
          </a:bodyPr>
          <a:lstStyle/>
          <a:p>
            <a:pPr>
              <a:lnSpc>
                <a:spcPts val="2500"/>
              </a:lnSpc>
            </a:pPr>
            <a:r>
              <a:rPr lang="en-US" sz="2100" dirty="0">
                <a:latin typeface="Consolas" panose="020B0609020204030204" pitchFamily="49" charset="0"/>
              </a:rPr>
              <a:t>//Vector-add two arrays.</a:t>
            </a:r>
          </a:p>
          <a:p>
            <a:pPr>
              <a:lnSpc>
                <a:spcPts val="2500"/>
              </a:lnSpc>
            </a:pPr>
            <a:r>
              <a:rPr lang="en-US" sz="2100" dirty="0">
                <a:solidFill>
                  <a:srgbClr val="0070C0"/>
                </a:solidFill>
                <a:latin typeface="Consolas" panose="020B0609020204030204" pitchFamily="49" charset="0"/>
              </a:rPr>
              <a:t>__global__ </a:t>
            </a:r>
            <a:r>
              <a:rPr lang="en-US" sz="2100" dirty="0">
                <a:latin typeface="Consolas" panose="020B0609020204030204" pitchFamily="49" charset="0"/>
              </a:rPr>
              <a:t>//Tells CUDA that add()</a:t>
            </a:r>
          </a:p>
          <a:p>
            <a:pPr>
              <a:lnSpc>
                <a:spcPts val="2500"/>
              </a:lnSpc>
            </a:pPr>
            <a:r>
              <a:rPr lang="en-US" sz="2100" dirty="0">
                <a:latin typeface="Consolas" panose="020B0609020204030204" pitchFamily="49" charset="0"/>
              </a:rPr>
              <a:t>           //is a kernel that runs</a:t>
            </a:r>
          </a:p>
          <a:p>
            <a:pPr>
              <a:lnSpc>
                <a:spcPts val="2500"/>
              </a:lnSpc>
            </a:pPr>
            <a:r>
              <a:rPr lang="en-US" sz="2100" dirty="0">
                <a:latin typeface="Consolas" panose="020B0609020204030204" pitchFamily="49" charset="0"/>
              </a:rPr>
              <a:t>           //on a GPU, and can be</a:t>
            </a:r>
          </a:p>
          <a:p>
            <a:pPr>
              <a:lnSpc>
                <a:spcPts val="2500"/>
              </a:lnSpc>
            </a:pPr>
            <a:r>
              <a:rPr lang="en-US" sz="2100" dirty="0">
                <a:latin typeface="Consolas" panose="020B0609020204030204" pitchFamily="49" charset="0"/>
              </a:rPr>
              <a:t>           //invoked by a CPU.</a:t>
            </a:r>
          </a:p>
          <a:p>
            <a:pPr>
              <a:lnSpc>
                <a:spcPts val="2500"/>
              </a:lnSpc>
            </a:pPr>
            <a:r>
              <a:rPr lang="en-US" sz="2100" dirty="0">
                <a:solidFill>
                  <a:srgbClr val="0070C0"/>
                </a:solidFill>
                <a:latin typeface="Consolas" panose="020B0609020204030204" pitchFamily="49" charset="0"/>
              </a:rPr>
              <a:t>void</a:t>
            </a:r>
            <a:r>
              <a:rPr lang="en-US" sz="2100" dirty="0">
                <a:latin typeface="Consolas" panose="020B0609020204030204" pitchFamily="49" charset="0"/>
              </a:rPr>
              <a:t> add(</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n, </a:t>
            </a:r>
            <a:r>
              <a:rPr lang="en-US" sz="2100" dirty="0">
                <a:solidFill>
                  <a:srgbClr val="0070C0"/>
                </a:solidFill>
                <a:latin typeface="Consolas" panose="020B0609020204030204" pitchFamily="49" charset="0"/>
              </a:rPr>
              <a:t>float</a:t>
            </a:r>
            <a:r>
              <a:rPr lang="en-US" sz="2100" dirty="0">
                <a:latin typeface="Consolas" panose="020B0609020204030204" pitchFamily="49" charset="0"/>
              </a:rPr>
              <a:t> *x, </a:t>
            </a:r>
            <a:r>
              <a:rPr lang="en-US" sz="2100" dirty="0">
                <a:solidFill>
                  <a:srgbClr val="0070C0"/>
                </a:solidFill>
                <a:latin typeface="Consolas" panose="020B0609020204030204" pitchFamily="49" charset="0"/>
              </a:rPr>
              <a:t>float</a:t>
            </a:r>
            <a:r>
              <a:rPr lang="en-US" sz="2100" dirty="0">
                <a:latin typeface="Consolas" panose="020B0609020204030204" pitchFamily="49" charset="0"/>
              </a:rPr>
              <a:t> *y){</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index = (</a:t>
            </a:r>
            <a:r>
              <a:rPr lang="en-US" sz="2100" dirty="0" err="1">
                <a:latin typeface="Consolas" panose="020B0609020204030204" pitchFamily="49" charset="0"/>
              </a:rPr>
              <a:t>blockIdx.x</a:t>
            </a:r>
            <a:r>
              <a:rPr lang="en-US" sz="2100" dirty="0">
                <a:latin typeface="Consolas" panose="020B0609020204030204" pitchFamily="49" charset="0"/>
              </a:rPr>
              <a:t> * </a:t>
            </a:r>
            <a:r>
              <a:rPr lang="en-US" sz="2100" dirty="0" err="1">
                <a:latin typeface="Consolas" panose="020B0609020204030204" pitchFamily="49" charset="0"/>
              </a:rPr>
              <a:t>blockDim.x</a:t>
            </a:r>
            <a:r>
              <a:rPr lang="en-US" sz="2100" dirty="0">
                <a:latin typeface="Consolas" panose="020B0609020204030204" pitchFamily="49" charset="0"/>
              </a:rPr>
              <a:t>) + </a:t>
            </a:r>
          </a:p>
          <a:p>
            <a:pPr>
              <a:lnSpc>
                <a:spcPts val="2500"/>
              </a:lnSpc>
            </a:pPr>
            <a:r>
              <a:rPr lang="en-US" sz="2100" dirty="0">
                <a:latin typeface="Consolas" panose="020B0609020204030204" pitchFamily="49" charset="0"/>
              </a:rPr>
              <a:t>              </a:t>
            </a:r>
            <a:r>
              <a:rPr lang="en-US" sz="2100" dirty="0" err="1">
                <a:latin typeface="Consolas" panose="020B0609020204030204" pitchFamily="49" charset="0"/>
              </a:rPr>
              <a:t>threadIdx.x</a:t>
            </a:r>
            <a:r>
              <a:rPr lang="en-US" sz="2100" dirty="0">
                <a:latin typeface="Consolas" panose="020B0609020204030204" pitchFamily="49" charset="0"/>
              </a:rPr>
              <a:t>;</a:t>
            </a:r>
          </a:p>
          <a:p>
            <a:pPr>
              <a:lnSpc>
                <a:spcPts val="2500"/>
              </a:lnSpc>
            </a:pPr>
            <a:r>
              <a:rPr lang="en-US" sz="2000" dirty="0">
                <a:latin typeface="Consolas" panose="020B0609020204030204" pitchFamily="49" charset="0"/>
              </a:rPr>
              <a:t>           //(</a:t>
            </a:r>
            <a:r>
              <a:rPr lang="en-US" sz="2000" dirty="0" err="1">
                <a:latin typeface="Consolas" panose="020B0609020204030204" pitchFamily="49" charset="0"/>
              </a:rPr>
              <a:t>myBlockId</a:t>
            </a:r>
            <a:r>
              <a:rPr lang="en-US" sz="2000" dirty="0">
                <a:latin typeface="Consolas" panose="020B0609020204030204" pitchFamily="49" charset="0"/>
              </a:rPr>
              <a:t> * </a:t>
            </a:r>
            <a:r>
              <a:rPr lang="en-US" sz="2000" dirty="0" err="1">
                <a:latin typeface="Consolas" panose="020B0609020204030204" pitchFamily="49" charset="0"/>
              </a:rPr>
              <a:t>threadsInBlock</a:t>
            </a:r>
            <a:r>
              <a:rPr lang="en-US" sz="2000" dirty="0">
                <a:latin typeface="Consolas" panose="020B0609020204030204" pitchFamily="49" charset="0"/>
              </a:rPr>
              <a:t>) +</a:t>
            </a:r>
          </a:p>
          <a:p>
            <a:pPr>
              <a:lnSpc>
                <a:spcPts val="2500"/>
              </a:lnSpc>
            </a:pPr>
            <a:r>
              <a:rPr lang="en-US" sz="2000" dirty="0">
                <a:latin typeface="Consolas" panose="020B0609020204030204" pitchFamily="49" charset="0"/>
              </a:rPr>
              <a:t>           //(</a:t>
            </a:r>
            <a:r>
              <a:rPr lang="en-US" sz="2000" dirty="0" err="1">
                <a:latin typeface="Consolas" panose="020B0609020204030204" pitchFamily="49" charset="0"/>
              </a:rPr>
              <a:t>myThreadIdInBlock</a:t>
            </a:r>
            <a:r>
              <a:rPr lang="en-US" sz="2000" dirty="0">
                <a:latin typeface="Consolas" panose="020B0609020204030204" pitchFamily="49" charset="0"/>
              </a:rPr>
              <a:t>)</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stride = </a:t>
            </a:r>
            <a:r>
              <a:rPr lang="en-US" sz="2100" dirty="0" err="1">
                <a:latin typeface="Consolas" panose="020B0609020204030204" pitchFamily="49" charset="0"/>
              </a:rPr>
              <a:t>blockDim.x</a:t>
            </a:r>
            <a:r>
              <a:rPr lang="en-US" sz="2100" dirty="0">
                <a:latin typeface="Consolas" panose="020B0609020204030204" pitchFamily="49" charset="0"/>
              </a:rPr>
              <a:t> * </a:t>
            </a:r>
            <a:r>
              <a:rPr lang="en-US" sz="2100" dirty="0" err="1">
                <a:latin typeface="Consolas" panose="020B0609020204030204" pitchFamily="49" charset="0"/>
              </a:rPr>
              <a:t>gridDim.x</a:t>
            </a:r>
            <a:r>
              <a:rPr lang="en-US" sz="2100" dirty="0">
                <a:latin typeface="Consolas" panose="020B0609020204030204" pitchFamily="49" charset="0"/>
              </a:rPr>
              <a:t>;</a:t>
            </a:r>
          </a:p>
          <a:p>
            <a:pPr>
              <a:lnSpc>
                <a:spcPts val="2500"/>
              </a:lnSpc>
            </a:pPr>
            <a:r>
              <a:rPr lang="en-US" sz="2100" dirty="0">
                <a:latin typeface="Consolas" panose="020B0609020204030204" pitchFamily="49" charset="0"/>
              </a:rPr>
              <a:t>           //</a:t>
            </a:r>
            <a:r>
              <a:rPr lang="en-US" sz="2100" dirty="0" err="1">
                <a:latin typeface="Consolas" panose="020B0609020204030204" pitchFamily="49" charset="0"/>
              </a:rPr>
              <a:t>threadsInBlock</a:t>
            </a:r>
            <a:r>
              <a:rPr lang="en-US" sz="2100" dirty="0">
                <a:latin typeface="Consolas" panose="020B0609020204030204" pitchFamily="49" charset="0"/>
              </a:rPr>
              <a:t> * </a:t>
            </a:r>
            <a:r>
              <a:rPr lang="en-US" sz="2100" dirty="0" err="1">
                <a:latin typeface="Consolas" panose="020B0609020204030204" pitchFamily="49" charset="0"/>
              </a:rPr>
              <a:t>blocksInGrid</a:t>
            </a:r>
            <a:endParaRPr lang="en-US" sz="2100" dirty="0">
              <a:latin typeface="Consolas" panose="020B0609020204030204" pitchFamily="49" charset="0"/>
            </a:endParaRP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for</a:t>
            </a: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a:t>
            </a:r>
            <a:r>
              <a:rPr lang="en-US" sz="2100" dirty="0" err="1">
                <a:latin typeface="Consolas" panose="020B0609020204030204" pitchFamily="49" charset="0"/>
              </a:rPr>
              <a:t>i</a:t>
            </a:r>
            <a:r>
              <a:rPr lang="en-US" sz="2100" dirty="0">
                <a:latin typeface="Consolas" panose="020B0609020204030204" pitchFamily="49" charset="0"/>
              </a:rPr>
              <a:t> = index; </a:t>
            </a:r>
            <a:r>
              <a:rPr lang="en-US" sz="2100" dirty="0" err="1">
                <a:latin typeface="Consolas" panose="020B0609020204030204" pitchFamily="49" charset="0"/>
              </a:rPr>
              <a:t>i</a:t>
            </a:r>
            <a:r>
              <a:rPr lang="en-US" sz="2100" dirty="0">
                <a:latin typeface="Consolas" panose="020B0609020204030204" pitchFamily="49" charset="0"/>
              </a:rPr>
              <a:t> &lt; n; </a:t>
            </a:r>
            <a:r>
              <a:rPr lang="en-US" sz="2100" dirty="0" err="1">
                <a:latin typeface="Consolas" panose="020B0609020204030204" pitchFamily="49" charset="0"/>
              </a:rPr>
              <a:t>i</a:t>
            </a:r>
            <a:r>
              <a:rPr lang="en-US" sz="2100" dirty="0">
                <a:latin typeface="Consolas" panose="020B0609020204030204" pitchFamily="49" charset="0"/>
              </a:rPr>
              <a:t> += stride)</a:t>
            </a:r>
          </a:p>
          <a:p>
            <a:pPr>
              <a:lnSpc>
                <a:spcPts val="2500"/>
              </a:lnSpc>
            </a:pPr>
            <a:r>
              <a:rPr lang="en-US" sz="2100" dirty="0">
                <a:latin typeface="Consolas" panose="020B0609020204030204" pitchFamily="49" charset="0"/>
              </a:rPr>
              <a:t>    y[</a:t>
            </a:r>
            <a:r>
              <a:rPr lang="en-US" sz="2100" dirty="0" err="1">
                <a:latin typeface="Consolas" panose="020B0609020204030204" pitchFamily="49" charset="0"/>
              </a:rPr>
              <a:t>i</a:t>
            </a:r>
            <a:r>
              <a:rPr lang="en-US" sz="2100" dirty="0">
                <a:latin typeface="Consolas" panose="020B0609020204030204" pitchFamily="49" charset="0"/>
              </a:rPr>
              <a:t>] = x[</a:t>
            </a:r>
            <a:r>
              <a:rPr lang="en-US" sz="2100" dirty="0" err="1">
                <a:latin typeface="Consolas" panose="020B0609020204030204" pitchFamily="49" charset="0"/>
              </a:rPr>
              <a:t>i</a:t>
            </a:r>
            <a:r>
              <a:rPr lang="en-US" sz="2100" dirty="0">
                <a:latin typeface="Consolas" panose="020B0609020204030204" pitchFamily="49" charset="0"/>
              </a:rPr>
              <a:t>] + y[</a:t>
            </a:r>
            <a:r>
              <a:rPr lang="en-US" sz="2100" dirty="0" err="1">
                <a:latin typeface="Consolas" panose="020B0609020204030204" pitchFamily="49" charset="0"/>
              </a:rPr>
              <a:t>i</a:t>
            </a:r>
            <a:r>
              <a:rPr lang="en-US" sz="2100" dirty="0">
                <a:latin typeface="Consolas" panose="020B0609020204030204" pitchFamily="49" charset="0"/>
              </a:rPr>
              <a:t>];</a:t>
            </a:r>
          </a:p>
          <a:p>
            <a:pPr>
              <a:lnSpc>
                <a:spcPts val="2500"/>
              </a:lnSpc>
            </a:pPr>
            <a:r>
              <a:rPr lang="en-US" sz="2100" dirty="0">
                <a:latin typeface="Consolas" panose="020B0609020204030204" pitchFamily="49" charset="0"/>
              </a:rPr>
              <a:t>}</a:t>
            </a:r>
          </a:p>
        </p:txBody>
      </p:sp>
      <p:sp>
        <p:nvSpPr>
          <p:cNvPr id="8" name="Title 1">
            <a:extLst>
              <a:ext uri="{FF2B5EF4-FFF2-40B4-BE49-F238E27FC236}">
                <a16:creationId xmlns:a16="http://schemas.microsoft.com/office/drawing/2014/main" id="{D0B0C96E-A1DF-4633-B107-B3D1ADB129D8}"/>
              </a:ext>
            </a:extLst>
          </p:cNvPr>
          <p:cNvSpPr>
            <a:spLocks noGrp="1"/>
          </p:cNvSpPr>
          <p:nvPr>
            <p:ph type="title"/>
          </p:nvPr>
        </p:nvSpPr>
        <p:spPr>
          <a:xfrm>
            <a:off x="0" y="8290"/>
            <a:ext cx="12192000" cy="761148"/>
          </a:xfrm>
        </p:spPr>
        <p:txBody>
          <a:bodyPr>
            <a:noAutofit/>
          </a:bodyPr>
          <a:lstStyle/>
          <a:p>
            <a:r>
              <a:rPr lang="en-US" sz="3700" dirty="0"/>
              <a:t>Version 3: CUDA (4096 blocks, each with 256 threads)</a:t>
            </a:r>
          </a:p>
        </p:txBody>
      </p:sp>
      <p:cxnSp>
        <p:nvCxnSpPr>
          <p:cNvPr id="6" name="Straight Connector 5">
            <a:extLst>
              <a:ext uri="{FF2B5EF4-FFF2-40B4-BE49-F238E27FC236}">
                <a16:creationId xmlns:a16="http://schemas.microsoft.com/office/drawing/2014/main" id="{D1BC5807-8A05-453A-8AAB-8419ACBA3735}"/>
              </a:ext>
            </a:extLst>
          </p:cNvPr>
          <p:cNvCxnSpPr/>
          <p:nvPr/>
        </p:nvCxnSpPr>
        <p:spPr>
          <a:xfrm>
            <a:off x="6278136" y="676634"/>
            <a:ext cx="0" cy="60242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36FE18F-5F81-4474-BE1A-11A890FD00EA}"/>
              </a:ext>
            </a:extLst>
          </p:cNvPr>
          <p:cNvSpPr/>
          <p:nvPr/>
        </p:nvSpPr>
        <p:spPr>
          <a:xfrm>
            <a:off x="6333892" y="657921"/>
            <a:ext cx="5813502" cy="6286336"/>
          </a:xfrm>
          <a:prstGeom prst="rect">
            <a:avLst/>
          </a:prstGeom>
        </p:spPr>
        <p:txBody>
          <a:bodyPr wrap="square">
            <a:spAutoFit/>
          </a:bodyPr>
          <a:lstStyle/>
          <a:p>
            <a:pPr>
              <a:lnSpc>
                <a:spcPts val="2100"/>
              </a:lnSpc>
            </a:pPr>
            <a:r>
              <a:rPr lang="en-US" sz="1900" dirty="0">
                <a:solidFill>
                  <a:srgbClr val="0070C0"/>
                </a:solidFill>
                <a:latin typeface="Consolas" panose="020B0609020204030204" pitchFamily="49" charset="0"/>
              </a:rPr>
              <a:t>int</a:t>
            </a:r>
            <a:r>
              <a:rPr lang="en-US" sz="1900" dirty="0">
                <a:latin typeface="Consolas" panose="020B0609020204030204" pitchFamily="49" charset="0"/>
              </a:rPr>
              <a:t> main(){</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N = </a:t>
            </a:r>
            <a:r>
              <a:rPr lang="en-US" sz="1900" dirty="0">
                <a:solidFill>
                  <a:srgbClr val="00B050"/>
                </a:solidFill>
                <a:latin typeface="Consolas" panose="020B0609020204030204" pitchFamily="49" charset="0"/>
              </a:rPr>
              <a:t>1</a:t>
            </a:r>
            <a:r>
              <a:rPr lang="en-US" sz="1900" dirty="0">
                <a:latin typeface="Consolas" panose="020B0609020204030204" pitchFamily="49" charset="0"/>
              </a:rPr>
              <a:t>&lt;&lt;</a:t>
            </a:r>
            <a:r>
              <a:rPr lang="en-US" sz="1900" dirty="0">
                <a:solidFill>
                  <a:srgbClr val="00B050"/>
                </a:solidFill>
                <a:latin typeface="Consolas" panose="020B0609020204030204" pitchFamily="49" charset="0"/>
              </a:rPr>
              <a:t>20</a:t>
            </a:r>
            <a:r>
              <a:rPr lang="en-US" sz="1900" dirty="0">
                <a:latin typeface="Consolas" panose="020B0609020204030204" pitchFamily="49" charset="0"/>
              </a:rPr>
              <a:t>; // 1M elements</a:t>
            </a: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//Allocate "unified memory" that's</a:t>
            </a:r>
          </a:p>
          <a:p>
            <a:pPr>
              <a:lnSpc>
                <a:spcPts val="2100"/>
              </a:lnSpc>
            </a:pPr>
            <a:r>
              <a:rPr lang="en-US" sz="1900" dirty="0">
                <a:latin typeface="Consolas" panose="020B0609020204030204" pitchFamily="49" charset="0"/>
              </a:rPr>
              <a:t>  //accessible from both CPU and GPU.</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 *x, *y;</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cudaMallocManaged</a:t>
            </a:r>
            <a:r>
              <a:rPr lang="en-US" sz="1900" dirty="0">
                <a:latin typeface="Consolas" panose="020B0609020204030204" pitchFamily="49" charset="0"/>
              </a:rPr>
              <a:t>(&amp;x, N*</a:t>
            </a:r>
            <a:r>
              <a:rPr lang="en-US" sz="1900" dirty="0" err="1">
                <a:solidFill>
                  <a:srgbClr val="0070C0"/>
                </a:solidFill>
                <a:latin typeface="Consolas" panose="020B0609020204030204" pitchFamily="49" charset="0"/>
              </a:rPr>
              <a:t>sizeof</a:t>
            </a:r>
            <a:r>
              <a:rPr lang="en-US" sz="1900" dirty="0">
                <a:latin typeface="Consolas" panose="020B0609020204030204" pitchFamily="49" charset="0"/>
              </a:rPr>
              <a:t>(</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cudaMallocManaged</a:t>
            </a:r>
            <a:r>
              <a:rPr lang="en-US" sz="1900" dirty="0">
                <a:latin typeface="Consolas" panose="020B0609020204030204" pitchFamily="49" charset="0"/>
              </a:rPr>
              <a:t>(&amp;y, N*</a:t>
            </a:r>
            <a:r>
              <a:rPr lang="en-US" sz="1900" dirty="0" err="1">
                <a:solidFill>
                  <a:srgbClr val="0070C0"/>
                </a:solidFill>
                <a:latin typeface="Consolas" panose="020B0609020204030204" pitchFamily="49" charset="0"/>
              </a:rPr>
              <a:t>sizeof</a:t>
            </a:r>
            <a:r>
              <a:rPr lang="en-US" sz="1900" dirty="0">
                <a:latin typeface="Consolas" panose="020B0609020204030204" pitchFamily="49" charset="0"/>
              </a:rPr>
              <a:t>(</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p>
          <a:p>
            <a:pPr>
              <a:lnSpc>
                <a:spcPts val="2100"/>
              </a:lnSpc>
            </a:pPr>
            <a:r>
              <a:rPr lang="en-US" sz="1900" dirty="0">
                <a:latin typeface="Consolas" panose="020B0609020204030204" pitchFamily="49" charset="0"/>
              </a:rPr>
              <a:t>  //Initialize the arrays.</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for</a:t>
            </a:r>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0</a:t>
            </a:r>
            <a:r>
              <a:rPr lang="en-US" sz="1900" dirty="0">
                <a:latin typeface="Consolas" panose="020B0609020204030204" pitchFamily="49" charset="0"/>
              </a:rPr>
              <a:t>; </a:t>
            </a:r>
            <a:r>
              <a:rPr lang="en-US" sz="1900" dirty="0" err="1">
                <a:latin typeface="Consolas" panose="020B0609020204030204" pitchFamily="49" charset="0"/>
              </a:rPr>
              <a:t>i</a:t>
            </a:r>
            <a:r>
              <a:rPr lang="en-US" sz="1900" dirty="0">
                <a:latin typeface="Consolas" panose="020B0609020204030204" pitchFamily="49" charset="0"/>
              </a:rPr>
              <a:t> &lt; N; </a:t>
            </a:r>
            <a:r>
              <a:rPr lang="en-US" sz="1900" dirty="0" err="1">
                <a:latin typeface="Consolas" panose="020B0609020204030204" pitchFamily="49" charset="0"/>
              </a:rPr>
              <a:t>i</a:t>
            </a:r>
            <a:r>
              <a:rPr lang="en-US" sz="1900" dirty="0">
                <a:latin typeface="Consolas" panose="020B0609020204030204" pitchFamily="49" charset="0"/>
              </a:rPr>
              <a:t>++) {</a:t>
            </a:r>
          </a:p>
          <a:p>
            <a:pPr>
              <a:lnSpc>
                <a:spcPts val="2100"/>
              </a:lnSpc>
            </a:pPr>
            <a:r>
              <a:rPr lang="en-US" sz="1900" dirty="0">
                <a:latin typeface="Consolas" panose="020B0609020204030204" pitchFamily="49" charset="0"/>
              </a:rPr>
              <a:t>    x[</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1.0f</a:t>
            </a:r>
            <a:r>
              <a:rPr lang="en-US" sz="1900" dirty="0">
                <a:latin typeface="Consolas" panose="020B0609020204030204" pitchFamily="49" charset="0"/>
              </a:rPr>
              <a:t>; y[</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2.0f</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//Run kernel (4096 blocks, 256 threads </a:t>
            </a:r>
          </a:p>
          <a:p>
            <a:pPr>
              <a:lnSpc>
                <a:spcPts val="2100"/>
              </a:lnSpc>
            </a:pPr>
            <a:r>
              <a:rPr lang="en-US" sz="1900" dirty="0">
                <a:latin typeface="Consolas" panose="020B0609020204030204" pitchFamily="49" charset="0"/>
              </a:rPr>
              <a:t>  //each)</a:t>
            </a:r>
          </a:p>
          <a:p>
            <a:pPr>
              <a:lnSpc>
                <a:spcPts val="2100"/>
              </a:lnSpc>
            </a:pPr>
            <a:r>
              <a:rPr lang="en-US" sz="1900" dirty="0">
                <a:latin typeface="Consolas" panose="020B0609020204030204" pitchFamily="49" charset="0"/>
              </a:rPr>
              <a:t>  </a:t>
            </a:r>
            <a:r>
              <a:rPr lang="es-ES" sz="1900" dirty="0" err="1">
                <a:latin typeface="Consolas" panose="020B0609020204030204" pitchFamily="49" charset="0"/>
              </a:rPr>
              <a:t>add</a:t>
            </a:r>
            <a:r>
              <a:rPr lang="es-ES" sz="1900" dirty="0">
                <a:latin typeface="Consolas" panose="020B0609020204030204" pitchFamily="49" charset="0"/>
              </a:rPr>
              <a:t>&lt;&lt;&lt;</a:t>
            </a:r>
            <a:r>
              <a:rPr lang="es-ES" sz="1900" dirty="0">
                <a:solidFill>
                  <a:srgbClr val="00B050"/>
                </a:solidFill>
                <a:latin typeface="Consolas" panose="020B0609020204030204" pitchFamily="49" charset="0"/>
              </a:rPr>
              <a:t>4096</a:t>
            </a:r>
            <a:r>
              <a:rPr lang="es-ES" sz="1900" dirty="0">
                <a:latin typeface="Consolas" panose="020B0609020204030204" pitchFamily="49" charset="0"/>
              </a:rPr>
              <a:t>, </a:t>
            </a:r>
            <a:r>
              <a:rPr lang="es-ES" sz="1900" dirty="0">
                <a:solidFill>
                  <a:srgbClr val="00B050"/>
                </a:solidFill>
                <a:latin typeface="Consolas" panose="020B0609020204030204" pitchFamily="49" charset="0"/>
              </a:rPr>
              <a:t>256</a:t>
            </a:r>
            <a:r>
              <a:rPr lang="es-ES" sz="1900" dirty="0">
                <a:latin typeface="Consolas" panose="020B0609020204030204" pitchFamily="49" charset="0"/>
              </a:rPr>
              <a:t>&gt;&gt;&gt;(N, x, y);</a:t>
            </a:r>
          </a:p>
          <a:p>
            <a:pPr>
              <a:lnSpc>
                <a:spcPts val="2100"/>
              </a:lnSpc>
            </a:pPr>
            <a:endParaRPr lang="es-ES" sz="1900" dirty="0">
              <a:latin typeface="Consolas" panose="020B0609020204030204" pitchFamily="49" charset="0"/>
            </a:endParaRPr>
          </a:p>
          <a:p>
            <a:pPr>
              <a:lnSpc>
                <a:spcPts val="2100"/>
              </a:lnSpc>
            </a:pPr>
            <a:r>
              <a:rPr lang="es-ES" sz="1900" dirty="0">
                <a:latin typeface="Consolas" panose="020B0609020204030204" pitchFamily="49" charset="0"/>
              </a:rPr>
              <a:t>  </a:t>
            </a:r>
            <a:r>
              <a:rPr lang="en-US" sz="1900" dirty="0">
                <a:latin typeface="Consolas" panose="020B0609020204030204" pitchFamily="49" charset="0"/>
              </a:rPr>
              <a:t>//Wait for GPU to finish.</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cudaDeviceSynchronize</a:t>
            </a:r>
            <a:r>
              <a:rPr lang="en-US" sz="1900" dirty="0">
                <a:latin typeface="Consolas" panose="020B0609020204030204" pitchFamily="49" charset="0"/>
              </a:rPr>
              <a:t>();</a:t>
            </a:r>
            <a:endParaRPr lang="es-ES" sz="1900" dirty="0">
              <a:latin typeface="Consolas" panose="020B0609020204030204" pitchFamily="49" charset="0"/>
            </a:endParaRP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cudaFree</a:t>
            </a:r>
            <a:r>
              <a:rPr lang="en-US" sz="1900" dirty="0">
                <a:latin typeface="Consolas" panose="020B0609020204030204" pitchFamily="49" charset="0"/>
              </a:rPr>
              <a:t>(x); </a:t>
            </a:r>
            <a:r>
              <a:rPr lang="en-US" sz="1900" dirty="0" err="1">
                <a:latin typeface="Consolas" panose="020B0609020204030204" pitchFamily="49" charset="0"/>
              </a:rPr>
              <a:t>cudaFree</a:t>
            </a:r>
            <a:r>
              <a:rPr lang="en-US" sz="1900" dirty="0">
                <a:latin typeface="Consolas" panose="020B0609020204030204" pitchFamily="49" charset="0"/>
              </a:rPr>
              <a:t>(y); </a:t>
            </a:r>
            <a:r>
              <a:rPr lang="en-US" sz="1900" dirty="0">
                <a:solidFill>
                  <a:srgbClr val="0070C0"/>
                </a:solidFill>
                <a:latin typeface="Consolas" panose="020B0609020204030204" pitchFamily="49" charset="0"/>
              </a:rPr>
              <a:t>return</a:t>
            </a:r>
            <a:r>
              <a:rPr lang="en-US" sz="1900" dirty="0">
                <a:latin typeface="Consolas" panose="020B0609020204030204" pitchFamily="49" charset="0"/>
              </a:rPr>
              <a:t> </a:t>
            </a:r>
            <a:r>
              <a:rPr lang="en-US" sz="1900" dirty="0">
                <a:solidFill>
                  <a:srgbClr val="00B050"/>
                </a:solidFill>
                <a:latin typeface="Consolas" panose="020B0609020204030204" pitchFamily="49" charset="0"/>
              </a:rPr>
              <a:t>0</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a:t>
            </a:r>
          </a:p>
        </p:txBody>
      </p:sp>
      <p:grpSp>
        <p:nvGrpSpPr>
          <p:cNvPr id="151" name="Group 150">
            <a:extLst>
              <a:ext uri="{FF2B5EF4-FFF2-40B4-BE49-F238E27FC236}">
                <a16:creationId xmlns:a16="http://schemas.microsoft.com/office/drawing/2014/main" id="{7B616457-E587-44D3-B9EC-44822DC31139}"/>
              </a:ext>
            </a:extLst>
          </p:cNvPr>
          <p:cNvGrpSpPr/>
          <p:nvPr/>
        </p:nvGrpSpPr>
        <p:grpSpPr>
          <a:xfrm>
            <a:off x="6400799" y="2195874"/>
            <a:ext cx="5106198" cy="2985735"/>
            <a:chOff x="6958299" y="2118648"/>
            <a:chExt cx="5106198" cy="2985735"/>
          </a:xfrm>
        </p:grpSpPr>
        <p:cxnSp>
          <p:nvCxnSpPr>
            <p:cNvPr id="152" name="Straight Connector 151">
              <a:extLst>
                <a:ext uri="{FF2B5EF4-FFF2-40B4-BE49-F238E27FC236}">
                  <a16:creationId xmlns:a16="http://schemas.microsoft.com/office/drawing/2014/main" id="{3464348C-E71E-4046-92B7-C39C53C76050}"/>
                </a:ext>
              </a:extLst>
            </p:cNvPr>
            <p:cNvCxnSpPr>
              <a:cxnSpLocks/>
            </p:cNvCxnSpPr>
            <p:nvPr/>
          </p:nvCxnSpPr>
          <p:spPr>
            <a:xfrm flipH="1">
              <a:off x="7474476" y="3602337"/>
              <a:ext cx="728566" cy="124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066ADF3-5284-48DB-AC8A-F1EC2E5B8919}"/>
                </a:ext>
              </a:extLst>
            </p:cNvPr>
            <p:cNvCxnSpPr>
              <a:cxnSpLocks/>
            </p:cNvCxnSpPr>
            <p:nvPr/>
          </p:nvCxnSpPr>
          <p:spPr>
            <a:xfrm>
              <a:off x="7675921" y="2868118"/>
              <a:ext cx="375176" cy="1009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96CF1512-821A-4DBB-B49B-9F2EF4C9DCD5}"/>
                </a:ext>
              </a:extLst>
            </p:cNvPr>
            <p:cNvGrpSpPr/>
            <p:nvPr/>
          </p:nvGrpSpPr>
          <p:grpSpPr>
            <a:xfrm>
              <a:off x="8051097" y="3324470"/>
              <a:ext cx="2647852" cy="556719"/>
              <a:chOff x="9268765" y="3735646"/>
              <a:chExt cx="2647852" cy="556719"/>
            </a:xfrm>
          </p:grpSpPr>
          <p:grpSp>
            <p:nvGrpSpPr>
              <p:cNvPr id="225" name="Group 224">
                <a:extLst>
                  <a:ext uri="{FF2B5EF4-FFF2-40B4-BE49-F238E27FC236}">
                    <a16:creationId xmlns:a16="http://schemas.microsoft.com/office/drawing/2014/main" id="{9A98EE09-7CDF-40F5-A9C1-C9A3D7E05892}"/>
                  </a:ext>
                </a:extLst>
              </p:cNvPr>
              <p:cNvGrpSpPr/>
              <p:nvPr/>
            </p:nvGrpSpPr>
            <p:grpSpPr>
              <a:xfrm>
                <a:off x="9268765" y="3735646"/>
                <a:ext cx="661965" cy="556719"/>
                <a:chOff x="9268765" y="3735646"/>
                <a:chExt cx="661965" cy="556719"/>
              </a:xfrm>
            </p:grpSpPr>
            <p:grpSp>
              <p:nvGrpSpPr>
                <p:cNvPr id="265" name="Group 264">
                  <a:extLst>
                    <a:ext uri="{FF2B5EF4-FFF2-40B4-BE49-F238E27FC236}">
                      <a16:creationId xmlns:a16="http://schemas.microsoft.com/office/drawing/2014/main" id="{10BDACA8-F576-4B14-A718-448253FD186E}"/>
                    </a:ext>
                  </a:extLst>
                </p:cNvPr>
                <p:cNvGrpSpPr>
                  <a:grpSpLocks noChangeAspect="1"/>
                </p:cNvGrpSpPr>
                <p:nvPr/>
              </p:nvGrpSpPr>
              <p:grpSpPr>
                <a:xfrm>
                  <a:off x="9268765" y="3735646"/>
                  <a:ext cx="330983" cy="556719"/>
                  <a:chOff x="6601522" y="2812316"/>
                  <a:chExt cx="1345907" cy="2263840"/>
                </a:xfrm>
              </p:grpSpPr>
              <p:sp>
                <p:nvSpPr>
                  <p:cNvPr id="272" name="TextBox 271">
                    <a:extLst>
                      <a:ext uri="{FF2B5EF4-FFF2-40B4-BE49-F238E27FC236}">
                        <a16:creationId xmlns:a16="http://schemas.microsoft.com/office/drawing/2014/main" id="{DF065CC6-6B85-47E9-A5BD-3CBD83B74232}"/>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73" name="TextBox 272">
                    <a:extLst>
                      <a:ext uri="{FF2B5EF4-FFF2-40B4-BE49-F238E27FC236}">
                        <a16:creationId xmlns:a16="http://schemas.microsoft.com/office/drawing/2014/main" id="{5060D878-7589-4C7E-8427-D768BCF05123}"/>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74" name="TextBox 273">
                    <a:extLst>
                      <a:ext uri="{FF2B5EF4-FFF2-40B4-BE49-F238E27FC236}">
                        <a16:creationId xmlns:a16="http://schemas.microsoft.com/office/drawing/2014/main" id="{50D06F34-70DE-492E-AB65-3E4D56465CE3}"/>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75" name="TextBox 274">
                    <a:extLst>
                      <a:ext uri="{FF2B5EF4-FFF2-40B4-BE49-F238E27FC236}">
                        <a16:creationId xmlns:a16="http://schemas.microsoft.com/office/drawing/2014/main" id="{2DDA24B1-DC39-44E6-8F5C-10250E93F976}"/>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76" name="TextBox 275">
                    <a:extLst>
                      <a:ext uri="{FF2B5EF4-FFF2-40B4-BE49-F238E27FC236}">
                        <a16:creationId xmlns:a16="http://schemas.microsoft.com/office/drawing/2014/main" id="{A4C84962-51BA-4CE9-A061-91C4B0C4E07E}"/>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266" name="Group 265">
                  <a:extLst>
                    <a:ext uri="{FF2B5EF4-FFF2-40B4-BE49-F238E27FC236}">
                      <a16:creationId xmlns:a16="http://schemas.microsoft.com/office/drawing/2014/main" id="{C65D91D1-6574-4E5E-A6D9-8087F1810F34}"/>
                    </a:ext>
                  </a:extLst>
                </p:cNvPr>
                <p:cNvGrpSpPr>
                  <a:grpSpLocks noChangeAspect="1"/>
                </p:cNvGrpSpPr>
                <p:nvPr/>
              </p:nvGrpSpPr>
              <p:grpSpPr>
                <a:xfrm>
                  <a:off x="9599747" y="3735646"/>
                  <a:ext cx="330983" cy="556719"/>
                  <a:chOff x="6601522" y="2812316"/>
                  <a:chExt cx="1345907" cy="2263840"/>
                </a:xfrm>
              </p:grpSpPr>
              <p:sp>
                <p:nvSpPr>
                  <p:cNvPr id="267" name="TextBox 266">
                    <a:extLst>
                      <a:ext uri="{FF2B5EF4-FFF2-40B4-BE49-F238E27FC236}">
                        <a16:creationId xmlns:a16="http://schemas.microsoft.com/office/drawing/2014/main" id="{AB316608-166A-4AEC-AD44-32755498B10A}"/>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68" name="TextBox 267">
                    <a:extLst>
                      <a:ext uri="{FF2B5EF4-FFF2-40B4-BE49-F238E27FC236}">
                        <a16:creationId xmlns:a16="http://schemas.microsoft.com/office/drawing/2014/main" id="{A847CA2D-3044-40E0-9123-9253A54B50A4}"/>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69" name="TextBox 268">
                    <a:extLst>
                      <a:ext uri="{FF2B5EF4-FFF2-40B4-BE49-F238E27FC236}">
                        <a16:creationId xmlns:a16="http://schemas.microsoft.com/office/drawing/2014/main" id="{0BDAA3EF-A95B-4CE0-8280-250DA553971F}"/>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70" name="TextBox 269">
                    <a:extLst>
                      <a:ext uri="{FF2B5EF4-FFF2-40B4-BE49-F238E27FC236}">
                        <a16:creationId xmlns:a16="http://schemas.microsoft.com/office/drawing/2014/main" id="{069FC8CA-3E25-4C3F-AAF7-52E40798B3F3}"/>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71" name="TextBox 270">
                    <a:extLst>
                      <a:ext uri="{FF2B5EF4-FFF2-40B4-BE49-F238E27FC236}">
                        <a16:creationId xmlns:a16="http://schemas.microsoft.com/office/drawing/2014/main" id="{2ADF9B50-03ED-4DF1-AF95-170750AC16CD}"/>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26" name="Group 225">
                <a:extLst>
                  <a:ext uri="{FF2B5EF4-FFF2-40B4-BE49-F238E27FC236}">
                    <a16:creationId xmlns:a16="http://schemas.microsoft.com/office/drawing/2014/main" id="{0C6943E0-F42E-4669-BD66-6B1C0A67D744}"/>
                  </a:ext>
                </a:extLst>
              </p:cNvPr>
              <p:cNvGrpSpPr/>
              <p:nvPr/>
            </p:nvGrpSpPr>
            <p:grpSpPr>
              <a:xfrm>
                <a:off x="9930728" y="3735646"/>
                <a:ext cx="661965" cy="556719"/>
                <a:chOff x="9268765" y="3735646"/>
                <a:chExt cx="661965" cy="556719"/>
              </a:xfrm>
            </p:grpSpPr>
            <p:grpSp>
              <p:nvGrpSpPr>
                <p:cNvPr id="253" name="Group 252">
                  <a:extLst>
                    <a:ext uri="{FF2B5EF4-FFF2-40B4-BE49-F238E27FC236}">
                      <a16:creationId xmlns:a16="http://schemas.microsoft.com/office/drawing/2014/main" id="{FBA78357-8E0E-41D3-9CF8-1A5608E762BD}"/>
                    </a:ext>
                  </a:extLst>
                </p:cNvPr>
                <p:cNvGrpSpPr>
                  <a:grpSpLocks noChangeAspect="1"/>
                </p:cNvGrpSpPr>
                <p:nvPr/>
              </p:nvGrpSpPr>
              <p:grpSpPr>
                <a:xfrm>
                  <a:off x="9268765" y="3735646"/>
                  <a:ext cx="330983" cy="556719"/>
                  <a:chOff x="6601522" y="2812316"/>
                  <a:chExt cx="1345907" cy="2263840"/>
                </a:xfrm>
              </p:grpSpPr>
              <p:sp>
                <p:nvSpPr>
                  <p:cNvPr id="260" name="TextBox 259">
                    <a:extLst>
                      <a:ext uri="{FF2B5EF4-FFF2-40B4-BE49-F238E27FC236}">
                        <a16:creationId xmlns:a16="http://schemas.microsoft.com/office/drawing/2014/main" id="{6B5229C9-798B-4836-9AB7-FC6978490E5F}"/>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61" name="TextBox 260">
                    <a:extLst>
                      <a:ext uri="{FF2B5EF4-FFF2-40B4-BE49-F238E27FC236}">
                        <a16:creationId xmlns:a16="http://schemas.microsoft.com/office/drawing/2014/main" id="{21212A24-5044-45AF-9BE4-CEE2D5E8C59D}"/>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62" name="TextBox 261">
                    <a:extLst>
                      <a:ext uri="{FF2B5EF4-FFF2-40B4-BE49-F238E27FC236}">
                        <a16:creationId xmlns:a16="http://schemas.microsoft.com/office/drawing/2014/main" id="{C7524F85-EC11-49CA-B145-3250DC3ADA5C}"/>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63" name="TextBox 262">
                    <a:extLst>
                      <a:ext uri="{FF2B5EF4-FFF2-40B4-BE49-F238E27FC236}">
                        <a16:creationId xmlns:a16="http://schemas.microsoft.com/office/drawing/2014/main" id="{CD2DE707-9F4B-440A-B859-D37E01107E2A}"/>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64" name="TextBox 263">
                    <a:extLst>
                      <a:ext uri="{FF2B5EF4-FFF2-40B4-BE49-F238E27FC236}">
                        <a16:creationId xmlns:a16="http://schemas.microsoft.com/office/drawing/2014/main" id="{F661C50F-45E4-4832-9D93-30FF6B9B795C}"/>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254" name="Group 253">
                  <a:extLst>
                    <a:ext uri="{FF2B5EF4-FFF2-40B4-BE49-F238E27FC236}">
                      <a16:creationId xmlns:a16="http://schemas.microsoft.com/office/drawing/2014/main" id="{B6CEC772-B932-4B60-8489-156A2AE1694E}"/>
                    </a:ext>
                  </a:extLst>
                </p:cNvPr>
                <p:cNvGrpSpPr>
                  <a:grpSpLocks noChangeAspect="1"/>
                </p:cNvGrpSpPr>
                <p:nvPr/>
              </p:nvGrpSpPr>
              <p:grpSpPr>
                <a:xfrm>
                  <a:off x="9599747" y="3735646"/>
                  <a:ext cx="330983" cy="556719"/>
                  <a:chOff x="6601522" y="2812316"/>
                  <a:chExt cx="1345907" cy="2263840"/>
                </a:xfrm>
              </p:grpSpPr>
              <p:sp>
                <p:nvSpPr>
                  <p:cNvPr id="255" name="TextBox 254">
                    <a:extLst>
                      <a:ext uri="{FF2B5EF4-FFF2-40B4-BE49-F238E27FC236}">
                        <a16:creationId xmlns:a16="http://schemas.microsoft.com/office/drawing/2014/main" id="{C678C91D-062D-44F1-B277-056433FBD0D2}"/>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6" name="TextBox 255">
                    <a:extLst>
                      <a:ext uri="{FF2B5EF4-FFF2-40B4-BE49-F238E27FC236}">
                        <a16:creationId xmlns:a16="http://schemas.microsoft.com/office/drawing/2014/main" id="{A1AB7D79-D14E-4441-B260-50A36A09110A}"/>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7" name="TextBox 256">
                    <a:extLst>
                      <a:ext uri="{FF2B5EF4-FFF2-40B4-BE49-F238E27FC236}">
                        <a16:creationId xmlns:a16="http://schemas.microsoft.com/office/drawing/2014/main" id="{71526DF1-7727-4D81-A973-6BBA3B46EF5F}"/>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58" name="TextBox 257">
                    <a:extLst>
                      <a:ext uri="{FF2B5EF4-FFF2-40B4-BE49-F238E27FC236}">
                        <a16:creationId xmlns:a16="http://schemas.microsoft.com/office/drawing/2014/main" id="{41196EA8-0A37-45F3-A36F-F8DF6E156533}"/>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9" name="TextBox 258">
                    <a:extLst>
                      <a:ext uri="{FF2B5EF4-FFF2-40B4-BE49-F238E27FC236}">
                        <a16:creationId xmlns:a16="http://schemas.microsoft.com/office/drawing/2014/main" id="{29E85EAC-8E41-44C2-B6F4-1AD75EDDA1B6}"/>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27" name="Group 226">
                <a:extLst>
                  <a:ext uri="{FF2B5EF4-FFF2-40B4-BE49-F238E27FC236}">
                    <a16:creationId xmlns:a16="http://schemas.microsoft.com/office/drawing/2014/main" id="{6A0A4986-EA44-4505-B75A-FCD46B8B8384}"/>
                  </a:ext>
                </a:extLst>
              </p:cNvPr>
              <p:cNvGrpSpPr/>
              <p:nvPr/>
            </p:nvGrpSpPr>
            <p:grpSpPr>
              <a:xfrm>
                <a:off x="10592689" y="3735646"/>
                <a:ext cx="661965" cy="556719"/>
                <a:chOff x="9268765" y="3735646"/>
                <a:chExt cx="661965" cy="556719"/>
              </a:xfrm>
            </p:grpSpPr>
            <p:grpSp>
              <p:nvGrpSpPr>
                <p:cNvPr id="241" name="Group 240">
                  <a:extLst>
                    <a:ext uri="{FF2B5EF4-FFF2-40B4-BE49-F238E27FC236}">
                      <a16:creationId xmlns:a16="http://schemas.microsoft.com/office/drawing/2014/main" id="{D360CBB5-AE12-4BAD-A86F-176E69E52F41}"/>
                    </a:ext>
                  </a:extLst>
                </p:cNvPr>
                <p:cNvGrpSpPr>
                  <a:grpSpLocks noChangeAspect="1"/>
                </p:cNvGrpSpPr>
                <p:nvPr/>
              </p:nvGrpSpPr>
              <p:grpSpPr>
                <a:xfrm>
                  <a:off x="9268765" y="3735646"/>
                  <a:ext cx="330983" cy="556719"/>
                  <a:chOff x="6601522" y="2812316"/>
                  <a:chExt cx="1345907" cy="2263840"/>
                </a:xfrm>
              </p:grpSpPr>
              <p:sp>
                <p:nvSpPr>
                  <p:cNvPr id="248" name="TextBox 247">
                    <a:extLst>
                      <a:ext uri="{FF2B5EF4-FFF2-40B4-BE49-F238E27FC236}">
                        <a16:creationId xmlns:a16="http://schemas.microsoft.com/office/drawing/2014/main" id="{7C07082D-C17E-4699-977C-4E25D4808A31}"/>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9" name="TextBox 248">
                    <a:extLst>
                      <a:ext uri="{FF2B5EF4-FFF2-40B4-BE49-F238E27FC236}">
                        <a16:creationId xmlns:a16="http://schemas.microsoft.com/office/drawing/2014/main" id="{BF001E98-DDEE-4E7F-AACE-53C2DADABD9B}"/>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0" name="TextBox 249">
                    <a:extLst>
                      <a:ext uri="{FF2B5EF4-FFF2-40B4-BE49-F238E27FC236}">
                        <a16:creationId xmlns:a16="http://schemas.microsoft.com/office/drawing/2014/main" id="{1283AB71-52D7-423C-AEF4-7A40B30B9035}"/>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51" name="TextBox 250">
                    <a:extLst>
                      <a:ext uri="{FF2B5EF4-FFF2-40B4-BE49-F238E27FC236}">
                        <a16:creationId xmlns:a16="http://schemas.microsoft.com/office/drawing/2014/main" id="{F93AE43F-B4AA-49C8-B0E1-951E0D817119}"/>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2" name="TextBox 251">
                    <a:extLst>
                      <a:ext uri="{FF2B5EF4-FFF2-40B4-BE49-F238E27FC236}">
                        <a16:creationId xmlns:a16="http://schemas.microsoft.com/office/drawing/2014/main" id="{4A947A49-2795-48F3-A258-159EE11F121E}"/>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242" name="Group 241">
                  <a:extLst>
                    <a:ext uri="{FF2B5EF4-FFF2-40B4-BE49-F238E27FC236}">
                      <a16:creationId xmlns:a16="http://schemas.microsoft.com/office/drawing/2014/main" id="{1338143A-AFA7-4EFA-80D7-6AF2A3DF57C1}"/>
                    </a:ext>
                  </a:extLst>
                </p:cNvPr>
                <p:cNvGrpSpPr>
                  <a:grpSpLocks noChangeAspect="1"/>
                </p:cNvGrpSpPr>
                <p:nvPr/>
              </p:nvGrpSpPr>
              <p:grpSpPr>
                <a:xfrm>
                  <a:off x="9599747" y="3735646"/>
                  <a:ext cx="330983" cy="556719"/>
                  <a:chOff x="6601522" y="2812316"/>
                  <a:chExt cx="1345907" cy="2263840"/>
                </a:xfrm>
              </p:grpSpPr>
              <p:sp>
                <p:nvSpPr>
                  <p:cNvPr id="243" name="TextBox 242">
                    <a:extLst>
                      <a:ext uri="{FF2B5EF4-FFF2-40B4-BE49-F238E27FC236}">
                        <a16:creationId xmlns:a16="http://schemas.microsoft.com/office/drawing/2014/main" id="{B6BE3425-5D23-42F9-905A-BD601DEA6AAF}"/>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4" name="TextBox 243">
                    <a:extLst>
                      <a:ext uri="{FF2B5EF4-FFF2-40B4-BE49-F238E27FC236}">
                        <a16:creationId xmlns:a16="http://schemas.microsoft.com/office/drawing/2014/main" id="{A25407A5-02F1-4433-BC41-8D0B2CB5CFF0}"/>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5" name="TextBox 244">
                    <a:extLst>
                      <a:ext uri="{FF2B5EF4-FFF2-40B4-BE49-F238E27FC236}">
                        <a16:creationId xmlns:a16="http://schemas.microsoft.com/office/drawing/2014/main" id="{DC6212E0-E246-4F6A-A1F3-3C0FE2638F4E}"/>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46" name="TextBox 245">
                    <a:extLst>
                      <a:ext uri="{FF2B5EF4-FFF2-40B4-BE49-F238E27FC236}">
                        <a16:creationId xmlns:a16="http://schemas.microsoft.com/office/drawing/2014/main" id="{37E09BED-5EF0-4D21-BE51-F27D9BB5D390}"/>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7" name="TextBox 246">
                    <a:extLst>
                      <a:ext uri="{FF2B5EF4-FFF2-40B4-BE49-F238E27FC236}">
                        <a16:creationId xmlns:a16="http://schemas.microsoft.com/office/drawing/2014/main" id="{067AE1B3-275E-4A3A-B15E-03957F49FF7C}"/>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28" name="Group 227">
                <a:extLst>
                  <a:ext uri="{FF2B5EF4-FFF2-40B4-BE49-F238E27FC236}">
                    <a16:creationId xmlns:a16="http://schemas.microsoft.com/office/drawing/2014/main" id="{B1BCB306-0DDD-4079-8E34-46DDCDF800B0}"/>
                  </a:ext>
                </a:extLst>
              </p:cNvPr>
              <p:cNvGrpSpPr/>
              <p:nvPr/>
            </p:nvGrpSpPr>
            <p:grpSpPr>
              <a:xfrm>
                <a:off x="11254652" y="3735646"/>
                <a:ext cx="661965" cy="556719"/>
                <a:chOff x="9268765" y="3735646"/>
                <a:chExt cx="661965" cy="556719"/>
              </a:xfrm>
            </p:grpSpPr>
            <p:grpSp>
              <p:nvGrpSpPr>
                <p:cNvPr id="229" name="Group 228">
                  <a:extLst>
                    <a:ext uri="{FF2B5EF4-FFF2-40B4-BE49-F238E27FC236}">
                      <a16:creationId xmlns:a16="http://schemas.microsoft.com/office/drawing/2014/main" id="{AD3654D2-6E62-4458-9C28-17285488175F}"/>
                    </a:ext>
                  </a:extLst>
                </p:cNvPr>
                <p:cNvGrpSpPr>
                  <a:grpSpLocks noChangeAspect="1"/>
                </p:cNvGrpSpPr>
                <p:nvPr/>
              </p:nvGrpSpPr>
              <p:grpSpPr>
                <a:xfrm>
                  <a:off x="9268765" y="3735646"/>
                  <a:ext cx="330983" cy="556719"/>
                  <a:chOff x="6601522" y="2812316"/>
                  <a:chExt cx="1345907" cy="2263840"/>
                </a:xfrm>
              </p:grpSpPr>
              <p:sp>
                <p:nvSpPr>
                  <p:cNvPr id="236" name="TextBox 235">
                    <a:extLst>
                      <a:ext uri="{FF2B5EF4-FFF2-40B4-BE49-F238E27FC236}">
                        <a16:creationId xmlns:a16="http://schemas.microsoft.com/office/drawing/2014/main" id="{CE2B40EE-8167-4402-9477-400C62C48381}"/>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37" name="TextBox 236">
                    <a:extLst>
                      <a:ext uri="{FF2B5EF4-FFF2-40B4-BE49-F238E27FC236}">
                        <a16:creationId xmlns:a16="http://schemas.microsoft.com/office/drawing/2014/main" id="{ECEA5E5C-F2E7-47C3-8393-1E6E687938C7}"/>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38" name="TextBox 237">
                    <a:extLst>
                      <a:ext uri="{FF2B5EF4-FFF2-40B4-BE49-F238E27FC236}">
                        <a16:creationId xmlns:a16="http://schemas.microsoft.com/office/drawing/2014/main" id="{3464B58C-7777-4AAC-BA00-90E449F389E8}"/>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39" name="TextBox 238">
                    <a:extLst>
                      <a:ext uri="{FF2B5EF4-FFF2-40B4-BE49-F238E27FC236}">
                        <a16:creationId xmlns:a16="http://schemas.microsoft.com/office/drawing/2014/main" id="{2C8C14EC-8E5A-4037-B848-5D2006090360}"/>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0" name="TextBox 239">
                    <a:extLst>
                      <a:ext uri="{FF2B5EF4-FFF2-40B4-BE49-F238E27FC236}">
                        <a16:creationId xmlns:a16="http://schemas.microsoft.com/office/drawing/2014/main" id="{A529CF25-5990-44B6-A3A7-86E6064F17E4}"/>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230" name="Group 229">
                  <a:extLst>
                    <a:ext uri="{FF2B5EF4-FFF2-40B4-BE49-F238E27FC236}">
                      <a16:creationId xmlns:a16="http://schemas.microsoft.com/office/drawing/2014/main" id="{60384958-4681-4620-8DE6-8797117E4C04}"/>
                    </a:ext>
                  </a:extLst>
                </p:cNvPr>
                <p:cNvGrpSpPr>
                  <a:grpSpLocks noChangeAspect="1"/>
                </p:cNvGrpSpPr>
                <p:nvPr/>
              </p:nvGrpSpPr>
              <p:grpSpPr>
                <a:xfrm>
                  <a:off x="9599747" y="3735646"/>
                  <a:ext cx="330983" cy="556719"/>
                  <a:chOff x="6601522" y="2812316"/>
                  <a:chExt cx="1345907" cy="2263840"/>
                </a:xfrm>
              </p:grpSpPr>
              <p:sp>
                <p:nvSpPr>
                  <p:cNvPr id="231" name="TextBox 230">
                    <a:extLst>
                      <a:ext uri="{FF2B5EF4-FFF2-40B4-BE49-F238E27FC236}">
                        <a16:creationId xmlns:a16="http://schemas.microsoft.com/office/drawing/2014/main" id="{98DE7825-9B01-4572-89C2-EC1609B5C411}"/>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32" name="TextBox 231">
                    <a:extLst>
                      <a:ext uri="{FF2B5EF4-FFF2-40B4-BE49-F238E27FC236}">
                        <a16:creationId xmlns:a16="http://schemas.microsoft.com/office/drawing/2014/main" id="{86FE90ED-7AF4-478B-9A7D-346231FC1BA9}"/>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33" name="TextBox 232">
                    <a:extLst>
                      <a:ext uri="{FF2B5EF4-FFF2-40B4-BE49-F238E27FC236}">
                        <a16:creationId xmlns:a16="http://schemas.microsoft.com/office/drawing/2014/main" id="{9C5C6DBC-D9B3-4331-A1A9-23F6CCBA572B}"/>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34" name="TextBox 233">
                    <a:extLst>
                      <a:ext uri="{FF2B5EF4-FFF2-40B4-BE49-F238E27FC236}">
                        <a16:creationId xmlns:a16="http://schemas.microsoft.com/office/drawing/2014/main" id="{9365F070-5AEC-4BA9-AFEC-D735481FC8BA}"/>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35" name="TextBox 234">
                    <a:extLst>
                      <a:ext uri="{FF2B5EF4-FFF2-40B4-BE49-F238E27FC236}">
                        <a16:creationId xmlns:a16="http://schemas.microsoft.com/office/drawing/2014/main" id="{2AB5B5A1-C97E-4151-84C7-9FD54C9FD8E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grpSp>
          <p:nvGrpSpPr>
            <p:cNvPr id="155" name="Group 154">
              <a:extLst>
                <a:ext uri="{FF2B5EF4-FFF2-40B4-BE49-F238E27FC236}">
                  <a16:creationId xmlns:a16="http://schemas.microsoft.com/office/drawing/2014/main" id="{BC261D26-3097-4350-A7EB-ADBA06DCE5AD}"/>
                </a:ext>
              </a:extLst>
            </p:cNvPr>
            <p:cNvGrpSpPr/>
            <p:nvPr/>
          </p:nvGrpSpPr>
          <p:grpSpPr>
            <a:xfrm>
              <a:off x="6958299" y="2118648"/>
              <a:ext cx="1136911" cy="839211"/>
              <a:chOff x="8376685" y="3031625"/>
              <a:chExt cx="1136911" cy="839211"/>
            </a:xfrm>
          </p:grpSpPr>
          <p:grpSp>
            <p:nvGrpSpPr>
              <p:cNvPr id="218" name="Group 217">
                <a:extLst>
                  <a:ext uri="{FF2B5EF4-FFF2-40B4-BE49-F238E27FC236}">
                    <a16:creationId xmlns:a16="http://schemas.microsoft.com/office/drawing/2014/main" id="{AD319DB2-EC67-42B5-BD52-AE3C38EE4374}"/>
                  </a:ext>
                </a:extLst>
              </p:cNvPr>
              <p:cNvGrpSpPr>
                <a:grpSpLocks noChangeAspect="1"/>
              </p:cNvGrpSpPr>
              <p:nvPr/>
            </p:nvGrpSpPr>
            <p:grpSpPr>
              <a:xfrm>
                <a:off x="8793619" y="3314117"/>
                <a:ext cx="330983" cy="556719"/>
                <a:chOff x="6601522" y="2812316"/>
                <a:chExt cx="1345907" cy="2263840"/>
              </a:xfrm>
            </p:grpSpPr>
            <p:sp>
              <p:nvSpPr>
                <p:cNvPr id="220" name="TextBox 219">
                  <a:extLst>
                    <a:ext uri="{FF2B5EF4-FFF2-40B4-BE49-F238E27FC236}">
                      <a16:creationId xmlns:a16="http://schemas.microsoft.com/office/drawing/2014/main" id="{3AD5A2EC-4C5B-4ACC-89D3-C87B6F67DEC1}"/>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21" name="TextBox 220">
                  <a:extLst>
                    <a:ext uri="{FF2B5EF4-FFF2-40B4-BE49-F238E27FC236}">
                      <a16:creationId xmlns:a16="http://schemas.microsoft.com/office/drawing/2014/main" id="{DD6A0972-7A33-4A68-80E6-5BDFBFAFC24F}"/>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22" name="TextBox 221">
                  <a:extLst>
                    <a:ext uri="{FF2B5EF4-FFF2-40B4-BE49-F238E27FC236}">
                      <a16:creationId xmlns:a16="http://schemas.microsoft.com/office/drawing/2014/main" id="{20D732CD-E7D4-40CF-8408-E8606EC70E1F}"/>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23" name="TextBox 222">
                  <a:extLst>
                    <a:ext uri="{FF2B5EF4-FFF2-40B4-BE49-F238E27FC236}">
                      <a16:creationId xmlns:a16="http://schemas.microsoft.com/office/drawing/2014/main" id="{25F134BA-163D-4CBA-9C1B-0837741CB2C7}"/>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24" name="TextBox 223">
                  <a:extLst>
                    <a:ext uri="{FF2B5EF4-FFF2-40B4-BE49-F238E27FC236}">
                      <a16:creationId xmlns:a16="http://schemas.microsoft.com/office/drawing/2014/main" id="{83CFEA62-3F75-4CA9-8122-E41BE5FC3508}"/>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sp>
            <p:nvSpPr>
              <p:cNvPr id="219" name="TextBox 218">
                <a:extLst>
                  <a:ext uri="{FF2B5EF4-FFF2-40B4-BE49-F238E27FC236}">
                    <a16:creationId xmlns:a16="http://schemas.microsoft.com/office/drawing/2014/main" id="{117D3690-3E5A-419F-ACCA-42A93CD066B0}"/>
                  </a:ext>
                </a:extLst>
              </p:cNvPr>
              <p:cNvSpPr txBox="1"/>
              <p:nvPr/>
            </p:nvSpPr>
            <p:spPr>
              <a:xfrm>
                <a:off x="8376685" y="3031625"/>
                <a:ext cx="113691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a:t>
                </a:r>
              </a:p>
            </p:txBody>
          </p:sp>
        </p:grpSp>
        <p:grpSp>
          <p:nvGrpSpPr>
            <p:cNvPr id="156" name="Group 155">
              <a:extLst>
                <a:ext uri="{FF2B5EF4-FFF2-40B4-BE49-F238E27FC236}">
                  <a16:creationId xmlns:a16="http://schemas.microsoft.com/office/drawing/2014/main" id="{1D338524-7C46-4CFD-A188-A57E4F36ED8C}"/>
                </a:ext>
              </a:extLst>
            </p:cNvPr>
            <p:cNvGrpSpPr/>
            <p:nvPr/>
          </p:nvGrpSpPr>
          <p:grpSpPr>
            <a:xfrm>
              <a:off x="7480766" y="4862663"/>
              <a:ext cx="735822" cy="154709"/>
              <a:chOff x="8698434" y="5273839"/>
              <a:chExt cx="735822" cy="154709"/>
            </a:xfrm>
          </p:grpSpPr>
          <p:grpSp>
            <p:nvGrpSpPr>
              <p:cNvPr id="164" name="Group 163">
                <a:extLst>
                  <a:ext uri="{FF2B5EF4-FFF2-40B4-BE49-F238E27FC236}">
                    <a16:creationId xmlns:a16="http://schemas.microsoft.com/office/drawing/2014/main" id="{558D7E6B-04BD-4ED0-9883-FA956A083539}"/>
                  </a:ext>
                </a:extLst>
              </p:cNvPr>
              <p:cNvGrpSpPr>
                <a:grpSpLocks noChangeAspect="1"/>
              </p:cNvGrpSpPr>
              <p:nvPr/>
            </p:nvGrpSpPr>
            <p:grpSpPr>
              <a:xfrm>
                <a:off x="8698434" y="5273839"/>
                <a:ext cx="735822" cy="154709"/>
                <a:chOff x="9268765" y="3735646"/>
                <a:chExt cx="2647852" cy="556719"/>
              </a:xfrm>
            </p:grpSpPr>
            <p:grpSp>
              <p:nvGrpSpPr>
                <p:cNvPr id="166" name="Group 165">
                  <a:extLst>
                    <a:ext uri="{FF2B5EF4-FFF2-40B4-BE49-F238E27FC236}">
                      <a16:creationId xmlns:a16="http://schemas.microsoft.com/office/drawing/2014/main" id="{A91E1340-95F6-4208-B203-2C5DB4922C30}"/>
                    </a:ext>
                  </a:extLst>
                </p:cNvPr>
                <p:cNvGrpSpPr/>
                <p:nvPr/>
              </p:nvGrpSpPr>
              <p:grpSpPr>
                <a:xfrm>
                  <a:off x="9268765" y="3735646"/>
                  <a:ext cx="661965" cy="556719"/>
                  <a:chOff x="9268765" y="3735646"/>
                  <a:chExt cx="661965" cy="556719"/>
                </a:xfrm>
              </p:grpSpPr>
              <p:grpSp>
                <p:nvGrpSpPr>
                  <p:cNvPr id="206" name="Group 205">
                    <a:extLst>
                      <a:ext uri="{FF2B5EF4-FFF2-40B4-BE49-F238E27FC236}">
                        <a16:creationId xmlns:a16="http://schemas.microsoft.com/office/drawing/2014/main" id="{B39B01F6-B171-4D00-B7A7-F3BFC079D3D2}"/>
                      </a:ext>
                    </a:extLst>
                  </p:cNvPr>
                  <p:cNvGrpSpPr>
                    <a:grpSpLocks noChangeAspect="1"/>
                  </p:cNvGrpSpPr>
                  <p:nvPr/>
                </p:nvGrpSpPr>
                <p:grpSpPr>
                  <a:xfrm>
                    <a:off x="9268765" y="3735646"/>
                    <a:ext cx="330983" cy="556719"/>
                    <a:chOff x="6601522" y="2812316"/>
                    <a:chExt cx="1345907" cy="2263840"/>
                  </a:xfrm>
                </p:grpSpPr>
                <p:sp>
                  <p:nvSpPr>
                    <p:cNvPr id="213" name="TextBox 212">
                      <a:extLst>
                        <a:ext uri="{FF2B5EF4-FFF2-40B4-BE49-F238E27FC236}">
                          <a16:creationId xmlns:a16="http://schemas.microsoft.com/office/drawing/2014/main" id="{E982B452-5AB0-480A-AFE5-2DB1C1082790}"/>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14" name="TextBox 213">
                      <a:extLst>
                        <a:ext uri="{FF2B5EF4-FFF2-40B4-BE49-F238E27FC236}">
                          <a16:creationId xmlns:a16="http://schemas.microsoft.com/office/drawing/2014/main" id="{B4FD7805-C3A6-40FE-B1CF-B3D608B1C631}"/>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15" name="TextBox 214">
                      <a:extLst>
                        <a:ext uri="{FF2B5EF4-FFF2-40B4-BE49-F238E27FC236}">
                          <a16:creationId xmlns:a16="http://schemas.microsoft.com/office/drawing/2014/main" id="{B4FF94EB-B17A-4DFB-9255-7890A463F2D2}"/>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16" name="TextBox 215">
                      <a:extLst>
                        <a:ext uri="{FF2B5EF4-FFF2-40B4-BE49-F238E27FC236}">
                          <a16:creationId xmlns:a16="http://schemas.microsoft.com/office/drawing/2014/main" id="{F4E60023-5CE1-4101-9E70-72CBAA325A39}"/>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17" name="TextBox 216">
                      <a:extLst>
                        <a:ext uri="{FF2B5EF4-FFF2-40B4-BE49-F238E27FC236}">
                          <a16:creationId xmlns:a16="http://schemas.microsoft.com/office/drawing/2014/main" id="{411829BA-C52A-494F-9DC3-6A69E5826CE0}"/>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207" name="Group 206">
                    <a:extLst>
                      <a:ext uri="{FF2B5EF4-FFF2-40B4-BE49-F238E27FC236}">
                        <a16:creationId xmlns:a16="http://schemas.microsoft.com/office/drawing/2014/main" id="{C9C3F825-638D-465F-8742-D8447607E083}"/>
                      </a:ext>
                    </a:extLst>
                  </p:cNvPr>
                  <p:cNvGrpSpPr>
                    <a:grpSpLocks noChangeAspect="1"/>
                  </p:cNvGrpSpPr>
                  <p:nvPr/>
                </p:nvGrpSpPr>
                <p:grpSpPr>
                  <a:xfrm>
                    <a:off x="9599747" y="3735646"/>
                    <a:ext cx="330983" cy="556719"/>
                    <a:chOff x="6601522" y="2812316"/>
                    <a:chExt cx="1345907" cy="2263840"/>
                  </a:xfrm>
                </p:grpSpPr>
                <p:sp>
                  <p:nvSpPr>
                    <p:cNvPr id="208" name="TextBox 207">
                      <a:extLst>
                        <a:ext uri="{FF2B5EF4-FFF2-40B4-BE49-F238E27FC236}">
                          <a16:creationId xmlns:a16="http://schemas.microsoft.com/office/drawing/2014/main" id="{BAB6F2B3-ED2E-4311-92DC-1EC41F90B326}"/>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09" name="TextBox 208">
                      <a:extLst>
                        <a:ext uri="{FF2B5EF4-FFF2-40B4-BE49-F238E27FC236}">
                          <a16:creationId xmlns:a16="http://schemas.microsoft.com/office/drawing/2014/main" id="{258759AA-171D-4EF5-81D4-875FDD991683}"/>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10" name="TextBox 209">
                      <a:extLst>
                        <a:ext uri="{FF2B5EF4-FFF2-40B4-BE49-F238E27FC236}">
                          <a16:creationId xmlns:a16="http://schemas.microsoft.com/office/drawing/2014/main" id="{B7E37369-8D55-4A6E-8864-57C614B172F3}"/>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11" name="TextBox 210">
                      <a:extLst>
                        <a:ext uri="{FF2B5EF4-FFF2-40B4-BE49-F238E27FC236}">
                          <a16:creationId xmlns:a16="http://schemas.microsoft.com/office/drawing/2014/main" id="{E3F68F46-D21F-4A74-AA54-103C6F4D709F}"/>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12" name="TextBox 211">
                      <a:extLst>
                        <a:ext uri="{FF2B5EF4-FFF2-40B4-BE49-F238E27FC236}">
                          <a16:creationId xmlns:a16="http://schemas.microsoft.com/office/drawing/2014/main" id="{9C25FF74-46FE-403A-B2EA-321BA2818673}"/>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67" name="Group 166">
                  <a:extLst>
                    <a:ext uri="{FF2B5EF4-FFF2-40B4-BE49-F238E27FC236}">
                      <a16:creationId xmlns:a16="http://schemas.microsoft.com/office/drawing/2014/main" id="{74F0F458-0D88-46D6-A54F-75F09AAF867C}"/>
                    </a:ext>
                  </a:extLst>
                </p:cNvPr>
                <p:cNvGrpSpPr/>
                <p:nvPr/>
              </p:nvGrpSpPr>
              <p:grpSpPr>
                <a:xfrm>
                  <a:off x="9930728" y="3735646"/>
                  <a:ext cx="661965" cy="556719"/>
                  <a:chOff x="9268765" y="3735646"/>
                  <a:chExt cx="661965" cy="556719"/>
                </a:xfrm>
              </p:grpSpPr>
              <p:grpSp>
                <p:nvGrpSpPr>
                  <p:cNvPr id="194" name="Group 193">
                    <a:extLst>
                      <a:ext uri="{FF2B5EF4-FFF2-40B4-BE49-F238E27FC236}">
                        <a16:creationId xmlns:a16="http://schemas.microsoft.com/office/drawing/2014/main" id="{99DA31F9-A49D-4A7A-9FEF-00FD51253FE9}"/>
                      </a:ext>
                    </a:extLst>
                  </p:cNvPr>
                  <p:cNvGrpSpPr>
                    <a:grpSpLocks noChangeAspect="1"/>
                  </p:cNvGrpSpPr>
                  <p:nvPr/>
                </p:nvGrpSpPr>
                <p:grpSpPr>
                  <a:xfrm>
                    <a:off x="9268765" y="3735646"/>
                    <a:ext cx="330983" cy="556719"/>
                    <a:chOff x="6601522" y="2812316"/>
                    <a:chExt cx="1345907" cy="2263840"/>
                  </a:xfrm>
                </p:grpSpPr>
                <p:sp>
                  <p:nvSpPr>
                    <p:cNvPr id="201" name="TextBox 200">
                      <a:extLst>
                        <a:ext uri="{FF2B5EF4-FFF2-40B4-BE49-F238E27FC236}">
                          <a16:creationId xmlns:a16="http://schemas.microsoft.com/office/drawing/2014/main" id="{B4A26B3C-1ACC-46B8-8612-51BC01F23F5C}"/>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02" name="TextBox 201">
                      <a:extLst>
                        <a:ext uri="{FF2B5EF4-FFF2-40B4-BE49-F238E27FC236}">
                          <a16:creationId xmlns:a16="http://schemas.microsoft.com/office/drawing/2014/main" id="{5B1DA779-4851-42B1-A291-45A801CB4E9C}"/>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03" name="TextBox 202">
                      <a:extLst>
                        <a:ext uri="{FF2B5EF4-FFF2-40B4-BE49-F238E27FC236}">
                          <a16:creationId xmlns:a16="http://schemas.microsoft.com/office/drawing/2014/main" id="{A12779E6-D205-400C-A830-8F0130020E24}"/>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04" name="TextBox 203">
                      <a:extLst>
                        <a:ext uri="{FF2B5EF4-FFF2-40B4-BE49-F238E27FC236}">
                          <a16:creationId xmlns:a16="http://schemas.microsoft.com/office/drawing/2014/main" id="{548E04C4-C169-4A81-8901-E342E8252DCF}"/>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05" name="TextBox 204">
                      <a:extLst>
                        <a:ext uri="{FF2B5EF4-FFF2-40B4-BE49-F238E27FC236}">
                          <a16:creationId xmlns:a16="http://schemas.microsoft.com/office/drawing/2014/main" id="{0DBB7DE2-4B3C-405D-818B-63F086A0D1FA}"/>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95" name="Group 194">
                    <a:extLst>
                      <a:ext uri="{FF2B5EF4-FFF2-40B4-BE49-F238E27FC236}">
                        <a16:creationId xmlns:a16="http://schemas.microsoft.com/office/drawing/2014/main" id="{05490E39-9EFC-49A8-ADD7-1A6A68FED4EB}"/>
                      </a:ext>
                    </a:extLst>
                  </p:cNvPr>
                  <p:cNvGrpSpPr>
                    <a:grpSpLocks noChangeAspect="1"/>
                  </p:cNvGrpSpPr>
                  <p:nvPr/>
                </p:nvGrpSpPr>
                <p:grpSpPr>
                  <a:xfrm>
                    <a:off x="9599747" y="3735646"/>
                    <a:ext cx="330983" cy="556719"/>
                    <a:chOff x="6601522" y="2812316"/>
                    <a:chExt cx="1345907" cy="2263840"/>
                  </a:xfrm>
                </p:grpSpPr>
                <p:sp>
                  <p:nvSpPr>
                    <p:cNvPr id="196" name="TextBox 195">
                      <a:extLst>
                        <a:ext uri="{FF2B5EF4-FFF2-40B4-BE49-F238E27FC236}">
                          <a16:creationId xmlns:a16="http://schemas.microsoft.com/office/drawing/2014/main" id="{07783B97-C5B7-4725-ACF6-5F66342DD673}"/>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97" name="TextBox 196">
                      <a:extLst>
                        <a:ext uri="{FF2B5EF4-FFF2-40B4-BE49-F238E27FC236}">
                          <a16:creationId xmlns:a16="http://schemas.microsoft.com/office/drawing/2014/main" id="{6E57975D-547B-4AD4-A4B7-65039E1A0A37}"/>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98" name="TextBox 197">
                      <a:extLst>
                        <a:ext uri="{FF2B5EF4-FFF2-40B4-BE49-F238E27FC236}">
                          <a16:creationId xmlns:a16="http://schemas.microsoft.com/office/drawing/2014/main" id="{7BA60BB3-9372-4DFF-82D3-2888D74348E8}"/>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99" name="TextBox 198">
                      <a:extLst>
                        <a:ext uri="{FF2B5EF4-FFF2-40B4-BE49-F238E27FC236}">
                          <a16:creationId xmlns:a16="http://schemas.microsoft.com/office/drawing/2014/main" id="{0723A330-058D-4481-BD9C-BB7FAE46331D}"/>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00" name="TextBox 199">
                      <a:extLst>
                        <a:ext uri="{FF2B5EF4-FFF2-40B4-BE49-F238E27FC236}">
                          <a16:creationId xmlns:a16="http://schemas.microsoft.com/office/drawing/2014/main" id="{45803D3C-BCD6-4855-A006-44780E0524B6}"/>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68" name="Group 167">
                  <a:extLst>
                    <a:ext uri="{FF2B5EF4-FFF2-40B4-BE49-F238E27FC236}">
                      <a16:creationId xmlns:a16="http://schemas.microsoft.com/office/drawing/2014/main" id="{A8E78891-E1B5-41F8-A0B3-FA6EE6D884F3}"/>
                    </a:ext>
                  </a:extLst>
                </p:cNvPr>
                <p:cNvGrpSpPr/>
                <p:nvPr/>
              </p:nvGrpSpPr>
              <p:grpSpPr>
                <a:xfrm>
                  <a:off x="10592689" y="3735646"/>
                  <a:ext cx="661965" cy="556719"/>
                  <a:chOff x="9268765" y="3735646"/>
                  <a:chExt cx="661965" cy="556719"/>
                </a:xfrm>
              </p:grpSpPr>
              <p:grpSp>
                <p:nvGrpSpPr>
                  <p:cNvPr id="182" name="Group 181">
                    <a:extLst>
                      <a:ext uri="{FF2B5EF4-FFF2-40B4-BE49-F238E27FC236}">
                        <a16:creationId xmlns:a16="http://schemas.microsoft.com/office/drawing/2014/main" id="{0A0DBF0D-3A49-4A84-B3C6-1B5104D3C63B}"/>
                      </a:ext>
                    </a:extLst>
                  </p:cNvPr>
                  <p:cNvGrpSpPr>
                    <a:grpSpLocks noChangeAspect="1"/>
                  </p:cNvGrpSpPr>
                  <p:nvPr/>
                </p:nvGrpSpPr>
                <p:grpSpPr>
                  <a:xfrm>
                    <a:off x="9268765" y="3735646"/>
                    <a:ext cx="330983" cy="556719"/>
                    <a:chOff x="6601522" y="2812316"/>
                    <a:chExt cx="1345907" cy="2263840"/>
                  </a:xfrm>
                </p:grpSpPr>
                <p:sp>
                  <p:nvSpPr>
                    <p:cNvPr id="189" name="TextBox 188">
                      <a:extLst>
                        <a:ext uri="{FF2B5EF4-FFF2-40B4-BE49-F238E27FC236}">
                          <a16:creationId xmlns:a16="http://schemas.microsoft.com/office/drawing/2014/main" id="{81E4479E-D93D-48DD-B782-6CB15DCD912C}"/>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90" name="TextBox 189">
                      <a:extLst>
                        <a:ext uri="{FF2B5EF4-FFF2-40B4-BE49-F238E27FC236}">
                          <a16:creationId xmlns:a16="http://schemas.microsoft.com/office/drawing/2014/main" id="{9EDC0899-8DB6-4FFC-8DA9-4FB5190CEE66}"/>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91" name="TextBox 190">
                      <a:extLst>
                        <a:ext uri="{FF2B5EF4-FFF2-40B4-BE49-F238E27FC236}">
                          <a16:creationId xmlns:a16="http://schemas.microsoft.com/office/drawing/2014/main" id="{A012B444-A0E5-495E-8CD6-72A39D2A2109}"/>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92" name="TextBox 191">
                      <a:extLst>
                        <a:ext uri="{FF2B5EF4-FFF2-40B4-BE49-F238E27FC236}">
                          <a16:creationId xmlns:a16="http://schemas.microsoft.com/office/drawing/2014/main" id="{46846120-EDD0-4A7A-B103-05184C2462C2}"/>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93" name="TextBox 192">
                      <a:extLst>
                        <a:ext uri="{FF2B5EF4-FFF2-40B4-BE49-F238E27FC236}">
                          <a16:creationId xmlns:a16="http://schemas.microsoft.com/office/drawing/2014/main" id="{4A7258AB-4620-494E-A657-22FA70841341}"/>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83" name="Group 182">
                    <a:extLst>
                      <a:ext uri="{FF2B5EF4-FFF2-40B4-BE49-F238E27FC236}">
                        <a16:creationId xmlns:a16="http://schemas.microsoft.com/office/drawing/2014/main" id="{873A52DB-0A3D-4F0A-AAB4-C0A043A34A14}"/>
                      </a:ext>
                    </a:extLst>
                  </p:cNvPr>
                  <p:cNvGrpSpPr>
                    <a:grpSpLocks noChangeAspect="1"/>
                  </p:cNvGrpSpPr>
                  <p:nvPr/>
                </p:nvGrpSpPr>
                <p:grpSpPr>
                  <a:xfrm>
                    <a:off x="9599747" y="3735646"/>
                    <a:ext cx="330983" cy="556719"/>
                    <a:chOff x="6601522" y="2812316"/>
                    <a:chExt cx="1345907" cy="2263840"/>
                  </a:xfrm>
                </p:grpSpPr>
                <p:sp>
                  <p:nvSpPr>
                    <p:cNvPr id="184" name="TextBox 183">
                      <a:extLst>
                        <a:ext uri="{FF2B5EF4-FFF2-40B4-BE49-F238E27FC236}">
                          <a16:creationId xmlns:a16="http://schemas.microsoft.com/office/drawing/2014/main" id="{1A7CAAEC-D796-4EA0-9353-9A6C87839E32}"/>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85" name="TextBox 184">
                      <a:extLst>
                        <a:ext uri="{FF2B5EF4-FFF2-40B4-BE49-F238E27FC236}">
                          <a16:creationId xmlns:a16="http://schemas.microsoft.com/office/drawing/2014/main" id="{D21AD543-0427-4556-89F9-1E4531432209}"/>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86" name="TextBox 185">
                      <a:extLst>
                        <a:ext uri="{FF2B5EF4-FFF2-40B4-BE49-F238E27FC236}">
                          <a16:creationId xmlns:a16="http://schemas.microsoft.com/office/drawing/2014/main" id="{11BD4F9F-4289-4BC5-BBE5-ECFA6436120E}"/>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87" name="TextBox 186">
                      <a:extLst>
                        <a:ext uri="{FF2B5EF4-FFF2-40B4-BE49-F238E27FC236}">
                          <a16:creationId xmlns:a16="http://schemas.microsoft.com/office/drawing/2014/main" id="{094ED296-3BA8-448D-91CF-252B1D93C27F}"/>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88" name="TextBox 187">
                      <a:extLst>
                        <a:ext uri="{FF2B5EF4-FFF2-40B4-BE49-F238E27FC236}">
                          <a16:creationId xmlns:a16="http://schemas.microsoft.com/office/drawing/2014/main" id="{75EF3A4C-633B-4099-9077-3F5F7498CC6A}"/>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69" name="Group 168">
                  <a:extLst>
                    <a:ext uri="{FF2B5EF4-FFF2-40B4-BE49-F238E27FC236}">
                      <a16:creationId xmlns:a16="http://schemas.microsoft.com/office/drawing/2014/main" id="{4CEEB30E-7D7E-4604-A2B5-1E361F12A03E}"/>
                    </a:ext>
                  </a:extLst>
                </p:cNvPr>
                <p:cNvGrpSpPr/>
                <p:nvPr/>
              </p:nvGrpSpPr>
              <p:grpSpPr>
                <a:xfrm>
                  <a:off x="11254652" y="3735646"/>
                  <a:ext cx="661965" cy="556719"/>
                  <a:chOff x="9268765" y="3735646"/>
                  <a:chExt cx="661965" cy="556719"/>
                </a:xfrm>
              </p:grpSpPr>
              <p:grpSp>
                <p:nvGrpSpPr>
                  <p:cNvPr id="170" name="Group 169">
                    <a:extLst>
                      <a:ext uri="{FF2B5EF4-FFF2-40B4-BE49-F238E27FC236}">
                        <a16:creationId xmlns:a16="http://schemas.microsoft.com/office/drawing/2014/main" id="{1123C002-CB41-4462-8AF7-083637AF9933}"/>
                      </a:ext>
                    </a:extLst>
                  </p:cNvPr>
                  <p:cNvGrpSpPr>
                    <a:grpSpLocks noChangeAspect="1"/>
                  </p:cNvGrpSpPr>
                  <p:nvPr/>
                </p:nvGrpSpPr>
                <p:grpSpPr>
                  <a:xfrm>
                    <a:off x="9268765" y="3735646"/>
                    <a:ext cx="330983" cy="556719"/>
                    <a:chOff x="6601522" y="2812316"/>
                    <a:chExt cx="1345907" cy="2263840"/>
                  </a:xfrm>
                </p:grpSpPr>
                <p:sp>
                  <p:nvSpPr>
                    <p:cNvPr id="177" name="TextBox 176">
                      <a:extLst>
                        <a:ext uri="{FF2B5EF4-FFF2-40B4-BE49-F238E27FC236}">
                          <a16:creationId xmlns:a16="http://schemas.microsoft.com/office/drawing/2014/main" id="{5AA372F8-7968-4C88-AA28-5795FBB6CD25}"/>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78" name="TextBox 177">
                      <a:extLst>
                        <a:ext uri="{FF2B5EF4-FFF2-40B4-BE49-F238E27FC236}">
                          <a16:creationId xmlns:a16="http://schemas.microsoft.com/office/drawing/2014/main" id="{7B2DABA5-C74D-4ED0-BF48-482855F3480E}"/>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79" name="TextBox 178">
                      <a:extLst>
                        <a:ext uri="{FF2B5EF4-FFF2-40B4-BE49-F238E27FC236}">
                          <a16:creationId xmlns:a16="http://schemas.microsoft.com/office/drawing/2014/main" id="{868177C3-0C6E-47C3-BD4D-8EE9BE6F3C85}"/>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80" name="TextBox 179">
                      <a:extLst>
                        <a:ext uri="{FF2B5EF4-FFF2-40B4-BE49-F238E27FC236}">
                          <a16:creationId xmlns:a16="http://schemas.microsoft.com/office/drawing/2014/main" id="{5B463D3C-394F-4A52-9A71-7C0158EDBF30}"/>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81" name="TextBox 180">
                      <a:extLst>
                        <a:ext uri="{FF2B5EF4-FFF2-40B4-BE49-F238E27FC236}">
                          <a16:creationId xmlns:a16="http://schemas.microsoft.com/office/drawing/2014/main" id="{0E9F23CB-71FD-43EC-B62D-A419C0ACEA74}"/>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71" name="Group 170">
                    <a:extLst>
                      <a:ext uri="{FF2B5EF4-FFF2-40B4-BE49-F238E27FC236}">
                        <a16:creationId xmlns:a16="http://schemas.microsoft.com/office/drawing/2014/main" id="{3C3FBB8C-9940-494C-9108-95614470AAA6}"/>
                      </a:ext>
                    </a:extLst>
                  </p:cNvPr>
                  <p:cNvGrpSpPr>
                    <a:grpSpLocks noChangeAspect="1"/>
                  </p:cNvGrpSpPr>
                  <p:nvPr/>
                </p:nvGrpSpPr>
                <p:grpSpPr>
                  <a:xfrm>
                    <a:off x="9599747" y="3735646"/>
                    <a:ext cx="330983" cy="556719"/>
                    <a:chOff x="6601522" y="2812316"/>
                    <a:chExt cx="1345907" cy="2263840"/>
                  </a:xfrm>
                </p:grpSpPr>
                <p:sp>
                  <p:nvSpPr>
                    <p:cNvPr id="172" name="TextBox 171">
                      <a:extLst>
                        <a:ext uri="{FF2B5EF4-FFF2-40B4-BE49-F238E27FC236}">
                          <a16:creationId xmlns:a16="http://schemas.microsoft.com/office/drawing/2014/main" id="{BF7AC653-2B5A-4E01-95DB-E00B3D4DCBD5}"/>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73" name="TextBox 172">
                      <a:extLst>
                        <a:ext uri="{FF2B5EF4-FFF2-40B4-BE49-F238E27FC236}">
                          <a16:creationId xmlns:a16="http://schemas.microsoft.com/office/drawing/2014/main" id="{1BE09DFD-6D7E-4A6E-B8C4-D05B01E5EEF5}"/>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74" name="TextBox 173">
                      <a:extLst>
                        <a:ext uri="{FF2B5EF4-FFF2-40B4-BE49-F238E27FC236}">
                          <a16:creationId xmlns:a16="http://schemas.microsoft.com/office/drawing/2014/main" id="{95A8D691-2AF7-4ADA-AA63-7AEB0AA5FA4F}"/>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75" name="TextBox 174">
                      <a:extLst>
                        <a:ext uri="{FF2B5EF4-FFF2-40B4-BE49-F238E27FC236}">
                          <a16:creationId xmlns:a16="http://schemas.microsoft.com/office/drawing/2014/main" id="{A0810265-DB6A-4C8F-AE0F-CCFA27C16F81}"/>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76" name="TextBox 175">
                      <a:extLst>
                        <a:ext uri="{FF2B5EF4-FFF2-40B4-BE49-F238E27FC236}">
                          <a16:creationId xmlns:a16="http://schemas.microsoft.com/office/drawing/2014/main" id="{A169569D-C95E-4384-B6B1-4582181C3E4D}"/>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sp>
            <p:nvSpPr>
              <p:cNvPr id="165" name="Rectangle 164">
                <a:extLst>
                  <a:ext uri="{FF2B5EF4-FFF2-40B4-BE49-F238E27FC236}">
                    <a16:creationId xmlns:a16="http://schemas.microsoft.com/office/drawing/2014/main" id="{5E9B62CC-DE7B-4A65-AB56-6DF5FB05C925}"/>
                  </a:ext>
                </a:extLst>
              </p:cNvPr>
              <p:cNvSpPr/>
              <p:nvPr/>
            </p:nvSpPr>
            <p:spPr>
              <a:xfrm>
                <a:off x="8698434" y="5273839"/>
                <a:ext cx="735822" cy="1538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a:extLst>
                <a:ext uri="{FF2B5EF4-FFF2-40B4-BE49-F238E27FC236}">
                  <a16:creationId xmlns:a16="http://schemas.microsoft.com/office/drawing/2014/main" id="{36291B9A-261E-449C-8AE1-DBD15A7AAF24}"/>
                </a:ext>
              </a:extLst>
            </p:cNvPr>
            <p:cNvSpPr/>
            <p:nvPr/>
          </p:nvSpPr>
          <p:spPr>
            <a:xfrm>
              <a:off x="8225416" y="4862663"/>
              <a:ext cx="737394"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408D161C-DEC1-4D8B-BC83-749E0CE0ACF8}"/>
                </a:ext>
              </a:extLst>
            </p:cNvPr>
            <p:cNvSpPr/>
            <p:nvPr/>
          </p:nvSpPr>
          <p:spPr>
            <a:xfrm>
              <a:off x="8964382" y="4862663"/>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863C40FD-B979-4735-8EC5-6E7951271843}"/>
                </a:ext>
              </a:extLst>
            </p:cNvPr>
            <p:cNvSpPr/>
            <p:nvPr/>
          </p:nvSpPr>
          <p:spPr>
            <a:xfrm>
              <a:off x="9697599" y="4862663"/>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a:extLst>
                <a:ext uri="{FF2B5EF4-FFF2-40B4-BE49-F238E27FC236}">
                  <a16:creationId xmlns:a16="http://schemas.microsoft.com/office/drawing/2014/main" id="{ADEAA77B-1C1B-458E-A2EC-C55D53B35F9F}"/>
                </a:ext>
              </a:extLst>
            </p:cNvPr>
            <p:cNvSpPr txBox="1"/>
            <p:nvPr/>
          </p:nvSpPr>
          <p:spPr>
            <a:xfrm>
              <a:off x="9456442" y="4550000"/>
              <a:ext cx="2608055"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One-dimensional grid</a:t>
              </a:r>
            </a:p>
          </p:txBody>
        </p:sp>
        <p:cxnSp>
          <p:nvCxnSpPr>
            <p:cNvPr id="161" name="Straight Connector 160">
              <a:extLst>
                <a:ext uri="{FF2B5EF4-FFF2-40B4-BE49-F238E27FC236}">
                  <a16:creationId xmlns:a16="http://schemas.microsoft.com/office/drawing/2014/main" id="{6800B7A5-C194-4D72-8C70-DC0797391FA5}"/>
                </a:ext>
              </a:extLst>
            </p:cNvPr>
            <p:cNvCxnSpPr>
              <a:cxnSpLocks/>
            </p:cNvCxnSpPr>
            <p:nvPr/>
          </p:nvCxnSpPr>
          <p:spPr>
            <a:xfrm>
              <a:off x="7716377" y="2400396"/>
              <a:ext cx="663093" cy="925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3D04A1E-CD1F-40B6-A3F0-15B86FB41E51}"/>
                </a:ext>
              </a:extLst>
            </p:cNvPr>
            <p:cNvCxnSpPr>
              <a:cxnSpLocks/>
            </p:cNvCxnSpPr>
            <p:nvPr/>
          </p:nvCxnSpPr>
          <p:spPr>
            <a:xfrm flipH="1">
              <a:off x="8213936" y="3888014"/>
              <a:ext cx="2485012" cy="969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FB9D7E4D-81CB-4EBE-8F9F-8C8DA7B7899A}"/>
                </a:ext>
              </a:extLst>
            </p:cNvPr>
            <p:cNvSpPr txBox="1"/>
            <p:nvPr/>
          </p:nvSpPr>
          <p:spPr>
            <a:xfrm>
              <a:off x="9928912" y="2975988"/>
              <a:ext cx="865280"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Block</a:t>
              </a:r>
            </a:p>
          </p:txBody>
        </p:sp>
      </p:grpSp>
    </p:spTree>
    <p:extLst>
      <p:ext uri="{BB962C8B-B14F-4D97-AF65-F5344CB8AC3E}">
        <p14:creationId xmlns:p14="http://schemas.microsoft.com/office/powerpoint/2010/main" val="392097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1"/>
                                        </p:tgtEl>
                                      </p:cBhvr>
                                    </p:animEffect>
                                    <p:set>
                                      <p:cBhvr>
                                        <p:cTn id="12" dur="1" fill="hold">
                                          <p:stCondLst>
                                            <p:cond delay="499"/>
                                          </p:stCondLst>
                                        </p:cTn>
                                        <p:tgtEl>
                                          <p:spTgt spid="15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500"/>
                                        <p:tgtEl>
                                          <p:spTgt spid="7">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500"/>
                                        <p:tgtEl>
                                          <p:spTgt spid="7">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500"/>
                                        <p:tgtEl>
                                          <p:spTgt spid="7">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animEffect transition="in" filter="fade">
                                      <p:cBhvr>
                                        <p:cTn id="45" dur="500"/>
                                        <p:tgtEl>
                                          <p:spTgt spid="7">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7">
                                            <p:txEl>
                                              <p:pRg st="11" end="11"/>
                                            </p:txEl>
                                          </p:spTgt>
                                        </p:tgtEl>
                                        <p:attrNameLst>
                                          <p:attrName>style.visibility</p:attrName>
                                        </p:attrNameLst>
                                      </p:cBhvr>
                                      <p:to>
                                        <p:strVal val="visible"/>
                                      </p:to>
                                    </p:set>
                                    <p:animEffect transition="in" filter="fade">
                                      <p:cBhvr>
                                        <p:cTn id="48" dur="500"/>
                                        <p:tgtEl>
                                          <p:spTgt spid="7">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7">
                                            <p:txEl>
                                              <p:pRg st="12" end="12"/>
                                            </p:txEl>
                                          </p:spTgt>
                                        </p:tgtEl>
                                        <p:attrNameLst>
                                          <p:attrName>style.visibility</p:attrName>
                                        </p:attrNameLst>
                                      </p:cBhvr>
                                      <p:to>
                                        <p:strVal val="visible"/>
                                      </p:to>
                                    </p:set>
                                    <p:animEffect transition="in" filter="fade">
                                      <p:cBhvr>
                                        <p:cTn id="51" dur="500"/>
                                        <p:tgtEl>
                                          <p:spTgt spid="7">
                                            <p:txEl>
                                              <p:pRg st="12" end="1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7">
                                            <p:txEl>
                                              <p:pRg st="14" end="14"/>
                                            </p:txEl>
                                          </p:spTgt>
                                        </p:tgtEl>
                                        <p:attrNameLst>
                                          <p:attrName>style.visibility</p:attrName>
                                        </p:attrNameLst>
                                      </p:cBhvr>
                                      <p:to>
                                        <p:strVal val="visible"/>
                                      </p:to>
                                    </p:set>
                                    <p:animEffect transition="in" filter="fade">
                                      <p:cBhvr>
                                        <p:cTn id="54" dur="500"/>
                                        <p:tgtEl>
                                          <p:spTgt spid="7">
                                            <p:txEl>
                                              <p:pRg st="14" end="14"/>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7">
                                            <p:txEl>
                                              <p:pRg st="15" end="15"/>
                                            </p:txEl>
                                          </p:spTgt>
                                        </p:tgtEl>
                                        <p:attrNameLst>
                                          <p:attrName>style.visibility</p:attrName>
                                        </p:attrNameLst>
                                      </p:cBhvr>
                                      <p:to>
                                        <p:strVal val="visible"/>
                                      </p:to>
                                    </p:set>
                                    <p:animEffect transition="in" filter="fade">
                                      <p:cBhvr>
                                        <p:cTn id="57" dur="500"/>
                                        <p:tgtEl>
                                          <p:spTgt spid="7">
                                            <p:txEl>
                                              <p:pRg st="15" end="1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7">
                                            <p:txEl>
                                              <p:pRg st="16" end="16"/>
                                            </p:txEl>
                                          </p:spTgt>
                                        </p:tgtEl>
                                        <p:attrNameLst>
                                          <p:attrName>style.visibility</p:attrName>
                                        </p:attrNameLst>
                                      </p:cBhvr>
                                      <p:to>
                                        <p:strVal val="visible"/>
                                      </p:to>
                                    </p:set>
                                    <p:animEffect transition="in" filter="fade">
                                      <p:cBhvr>
                                        <p:cTn id="60" dur="500"/>
                                        <p:tgtEl>
                                          <p:spTgt spid="7">
                                            <p:txEl>
                                              <p:pRg st="16" end="1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7">
                                            <p:txEl>
                                              <p:pRg st="18" end="18"/>
                                            </p:txEl>
                                          </p:spTgt>
                                        </p:tgtEl>
                                        <p:attrNameLst>
                                          <p:attrName>style.visibility</p:attrName>
                                        </p:attrNameLst>
                                      </p:cBhvr>
                                      <p:to>
                                        <p:strVal val="visible"/>
                                      </p:to>
                                    </p:set>
                                    <p:animEffect transition="in" filter="fade">
                                      <p:cBhvr>
                                        <p:cTn id="63" dur="500"/>
                                        <p:tgtEl>
                                          <p:spTgt spid="7">
                                            <p:txEl>
                                              <p:pRg st="18" end="1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7">
                                            <p:txEl>
                                              <p:pRg st="19" end="19"/>
                                            </p:txEl>
                                          </p:spTgt>
                                        </p:tgtEl>
                                        <p:attrNameLst>
                                          <p:attrName>style.visibility</p:attrName>
                                        </p:attrNameLst>
                                      </p:cBhvr>
                                      <p:to>
                                        <p:strVal val="visible"/>
                                      </p:to>
                                    </p:set>
                                    <p:animEffect transition="in" filter="fade">
                                      <p:cBhvr>
                                        <p:cTn id="66" dur="500"/>
                                        <p:tgtEl>
                                          <p:spTgt spid="7">
                                            <p:txEl>
                                              <p:pRg st="19" end="19"/>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7">
                                            <p:txEl>
                                              <p:pRg st="21" end="21"/>
                                            </p:txEl>
                                          </p:spTgt>
                                        </p:tgtEl>
                                        <p:attrNameLst>
                                          <p:attrName>style.visibility</p:attrName>
                                        </p:attrNameLst>
                                      </p:cBhvr>
                                      <p:to>
                                        <p:strVal val="visible"/>
                                      </p:to>
                                    </p:set>
                                    <p:animEffect transition="in" filter="fade">
                                      <p:cBhvr>
                                        <p:cTn id="69" dur="500"/>
                                        <p:tgtEl>
                                          <p:spTgt spid="7">
                                            <p:txEl>
                                              <p:pRg st="21" end="21"/>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7">
                                            <p:txEl>
                                              <p:pRg st="22" end="22"/>
                                            </p:txEl>
                                          </p:spTgt>
                                        </p:tgtEl>
                                        <p:attrNameLst>
                                          <p:attrName>style.visibility</p:attrName>
                                        </p:attrNameLst>
                                      </p:cBhvr>
                                      <p:to>
                                        <p:strVal val="visible"/>
                                      </p:to>
                                    </p:set>
                                    <p:animEffect transition="in" filter="fade">
                                      <p:cBhvr>
                                        <p:cTn id="72" dur="500"/>
                                        <p:tgtEl>
                                          <p:spTgt spid="7">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598F-BBB9-4A52-9A68-DCFAA05BFBAD}"/>
              </a:ext>
            </a:extLst>
          </p:cNvPr>
          <p:cNvSpPr>
            <a:spLocks noGrp="1"/>
          </p:cNvSpPr>
          <p:nvPr>
            <p:ph type="title"/>
          </p:nvPr>
        </p:nvSpPr>
        <p:spPr>
          <a:xfrm>
            <a:off x="0" y="365125"/>
            <a:ext cx="12192000" cy="1325563"/>
          </a:xfrm>
        </p:spPr>
        <p:txBody>
          <a:bodyPr>
            <a:normAutofit/>
          </a:bodyPr>
          <a:lstStyle/>
          <a:p>
            <a:r>
              <a:rPr lang="en-US" sz="4000" dirty="0"/>
              <a:t>Performance Results (Laptop GeForce GT 750M)</a:t>
            </a:r>
          </a:p>
        </p:txBody>
      </p:sp>
      <p:sp>
        <p:nvSpPr>
          <p:cNvPr id="3" name="Content Placeholder 2">
            <a:extLst>
              <a:ext uri="{FF2B5EF4-FFF2-40B4-BE49-F238E27FC236}">
                <a16:creationId xmlns:a16="http://schemas.microsoft.com/office/drawing/2014/main" id="{A2FEBF4D-C240-4056-A259-71D7768944C8}"/>
              </a:ext>
            </a:extLst>
          </p:cNvPr>
          <p:cNvSpPr>
            <a:spLocks noGrp="1"/>
          </p:cNvSpPr>
          <p:nvPr>
            <p:ph idx="1"/>
          </p:nvPr>
        </p:nvSpPr>
        <p:spPr>
          <a:xfrm>
            <a:off x="591944" y="1814474"/>
            <a:ext cx="11191084" cy="4351338"/>
          </a:xfrm>
        </p:spPr>
        <p:txBody>
          <a:bodyPr>
            <a:normAutofit/>
          </a:bodyPr>
          <a:lstStyle/>
          <a:p>
            <a:r>
              <a:rPr lang="en-US" sz="3200" dirty="0"/>
              <a:t>Version 1 (regular C++ code): Hundreds of milliseconds</a:t>
            </a:r>
          </a:p>
          <a:p>
            <a:r>
              <a:rPr lang="en-US" sz="3200" dirty="0"/>
              <a:t>Version 2 (CUDA: 1 block, 256 threads per block): 3.2 </a:t>
            </a:r>
            <a:r>
              <a:rPr lang="en-US" sz="3200" dirty="0" err="1"/>
              <a:t>ms</a:t>
            </a:r>
            <a:endParaRPr lang="en-US" sz="3200" dirty="0"/>
          </a:p>
          <a:p>
            <a:r>
              <a:rPr lang="en-US" sz="3200" dirty="0"/>
              <a:t>Version 3 (CUDA: 4096 blocks, 256 threads per block): 0.68 </a:t>
            </a:r>
            <a:r>
              <a:rPr lang="en-US" sz="3200" dirty="0" err="1"/>
              <a:t>ms</a:t>
            </a:r>
            <a:endParaRPr lang="en-US" sz="3200" dirty="0"/>
          </a:p>
        </p:txBody>
      </p:sp>
    </p:spTree>
    <p:extLst>
      <p:ext uri="{BB962C8B-B14F-4D97-AF65-F5344CB8AC3E}">
        <p14:creationId xmlns:p14="http://schemas.microsoft.com/office/powerpoint/2010/main" val="363568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900C31-6AA3-49F5-81B7-238953D3FDE7}"/>
              </a:ext>
            </a:extLst>
          </p:cNvPr>
          <p:cNvSpPr/>
          <p:nvPr/>
        </p:nvSpPr>
        <p:spPr>
          <a:xfrm>
            <a:off x="0" y="3583163"/>
            <a:ext cx="12192000" cy="83271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FAF3-CBDF-42BB-92B4-222AFA4E2302}"/>
              </a:ext>
            </a:extLst>
          </p:cNvPr>
          <p:cNvSpPr>
            <a:spLocks noGrp="1"/>
          </p:cNvSpPr>
          <p:nvPr>
            <p:ph type="title"/>
          </p:nvPr>
        </p:nvSpPr>
        <p:spPr/>
        <p:txBody>
          <a:bodyPr>
            <a:normAutofit/>
          </a:bodyPr>
          <a:lstStyle/>
          <a:p>
            <a:r>
              <a:rPr lang="en-US" sz="6000" dirty="0"/>
              <a:t>Outline</a:t>
            </a:r>
          </a:p>
        </p:txBody>
      </p:sp>
      <p:sp>
        <p:nvSpPr>
          <p:cNvPr id="3" name="Content Placeholder 2">
            <a:extLst>
              <a:ext uri="{FF2B5EF4-FFF2-40B4-BE49-F238E27FC236}">
                <a16:creationId xmlns:a16="http://schemas.microsoft.com/office/drawing/2014/main" id="{722EA16B-D54B-4CCE-B5BD-B53280C1168A}"/>
              </a:ext>
            </a:extLst>
          </p:cNvPr>
          <p:cNvSpPr>
            <a:spLocks noGrp="1"/>
          </p:cNvSpPr>
          <p:nvPr>
            <p:ph idx="1"/>
          </p:nvPr>
        </p:nvSpPr>
        <p:spPr/>
        <p:txBody>
          <a:bodyPr>
            <a:normAutofit/>
          </a:bodyPr>
          <a:lstStyle/>
          <a:p>
            <a:r>
              <a:rPr lang="en-US" sz="5400" dirty="0"/>
              <a:t>Trends in Hardware Design</a:t>
            </a:r>
          </a:p>
          <a:p>
            <a:r>
              <a:rPr lang="en-US" sz="5400" dirty="0"/>
              <a:t>The GPU programming model</a:t>
            </a:r>
          </a:p>
          <a:p>
            <a:r>
              <a:rPr lang="en-US" sz="5400" dirty="0"/>
              <a:t>Types of GPUs</a:t>
            </a:r>
          </a:p>
          <a:p>
            <a:r>
              <a:rPr lang="en-US" sz="5400" dirty="0"/>
              <a:t>Case study: Intel’s Iris GPU</a:t>
            </a:r>
          </a:p>
          <a:p>
            <a:endParaRPr lang="en-US" sz="5400" dirty="0"/>
          </a:p>
          <a:p>
            <a:endParaRPr lang="en-US" sz="5400" dirty="0"/>
          </a:p>
          <a:p>
            <a:endParaRPr lang="en-US" sz="5400" dirty="0"/>
          </a:p>
        </p:txBody>
      </p:sp>
    </p:spTree>
    <p:extLst>
      <p:ext uri="{BB962C8B-B14F-4D97-AF65-F5344CB8AC3E}">
        <p14:creationId xmlns:p14="http://schemas.microsoft.com/office/powerpoint/2010/main" val="391696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3" name="Group 1042">
            <a:extLst>
              <a:ext uri="{FF2B5EF4-FFF2-40B4-BE49-F238E27FC236}">
                <a16:creationId xmlns:a16="http://schemas.microsoft.com/office/drawing/2014/main" id="{B82094DF-7A88-49EF-962D-975CC703840F}"/>
              </a:ext>
            </a:extLst>
          </p:cNvPr>
          <p:cNvGrpSpPr/>
          <p:nvPr/>
        </p:nvGrpSpPr>
        <p:grpSpPr>
          <a:xfrm>
            <a:off x="6084574" y="746241"/>
            <a:ext cx="6416560" cy="2081121"/>
            <a:chOff x="6074978" y="746241"/>
            <a:chExt cx="6416560" cy="2081121"/>
          </a:xfrm>
        </p:grpSpPr>
        <p:sp>
          <p:nvSpPr>
            <p:cNvPr id="1040" name="Rectangle 1039">
              <a:extLst>
                <a:ext uri="{FF2B5EF4-FFF2-40B4-BE49-F238E27FC236}">
                  <a16:creationId xmlns:a16="http://schemas.microsoft.com/office/drawing/2014/main" id="{C865C745-1345-47CC-A9B6-D87D67EF6673}"/>
                </a:ext>
              </a:extLst>
            </p:cNvPr>
            <p:cNvSpPr/>
            <p:nvPr/>
          </p:nvSpPr>
          <p:spPr>
            <a:xfrm>
              <a:off x="6074978" y="1020355"/>
              <a:ext cx="6416560" cy="1807007"/>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a:extLst>
                <a:ext uri="{FF2B5EF4-FFF2-40B4-BE49-F238E27FC236}">
                  <a16:creationId xmlns:a16="http://schemas.microsoft.com/office/drawing/2014/main" id="{22A753C5-43D8-4B8F-ADA4-D0C39A44DAC2}"/>
                </a:ext>
              </a:extLst>
            </p:cNvPr>
            <p:cNvSpPr txBox="1"/>
            <p:nvPr/>
          </p:nvSpPr>
          <p:spPr>
            <a:xfrm>
              <a:off x="10509731" y="746241"/>
              <a:ext cx="1640086" cy="279244"/>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CPU package</a:t>
              </a:r>
            </a:p>
          </p:txBody>
        </p:sp>
      </p:grpSp>
      <p:sp>
        <p:nvSpPr>
          <p:cNvPr id="4" name="TextBox 3">
            <a:extLst>
              <a:ext uri="{FF2B5EF4-FFF2-40B4-BE49-F238E27FC236}">
                <a16:creationId xmlns:a16="http://schemas.microsoft.com/office/drawing/2014/main" id="{48710ACF-DFF6-4EE7-9F68-E6F5EA0731B1}"/>
              </a:ext>
            </a:extLst>
          </p:cNvPr>
          <p:cNvSpPr txBox="1"/>
          <p:nvPr/>
        </p:nvSpPr>
        <p:spPr>
          <a:xfrm>
            <a:off x="7268901" y="5879656"/>
            <a:ext cx="4213185" cy="954107"/>
          </a:xfrm>
          <a:prstGeom prst="rect">
            <a:avLst/>
          </a:prstGeom>
          <a:noFill/>
        </p:spPr>
        <p:txBody>
          <a:bodyPr wrap="square" rtlCol="0">
            <a:spAutoFit/>
          </a:bodyPr>
          <a:lstStyle/>
          <a:p>
            <a:pPr algn="ctr"/>
            <a:r>
              <a:rPr lang="en-US" sz="2800" b="1" dirty="0" err="1">
                <a:latin typeface="Segoe UI" panose="020B0502040204020203" pitchFamily="34" charset="0"/>
                <a:cs typeface="Segoe UI" panose="020B0502040204020203" pitchFamily="34" charset="0"/>
              </a:rPr>
              <a:t>Microway’s</a:t>
            </a:r>
            <a:r>
              <a:rPr lang="en-US" sz="2800" b="1" dirty="0">
                <a:latin typeface="Segoe UI" panose="020B0502040204020203" pitchFamily="34" charset="0"/>
                <a:cs typeface="Segoe UI" panose="020B0502040204020203" pitchFamily="34" charset="0"/>
              </a:rPr>
              <a:t> </a:t>
            </a:r>
            <a:r>
              <a:rPr lang="en-US" sz="2800" b="1" dirty="0" err="1">
                <a:latin typeface="Segoe UI" panose="020B0502040204020203" pitchFamily="34" charset="0"/>
                <a:cs typeface="Segoe UI" panose="020B0502040204020203" pitchFamily="34" charset="0"/>
              </a:rPr>
              <a:t>Octoputer</a:t>
            </a:r>
            <a:endParaRPr lang="en-US" sz="2800" b="1" dirty="0">
              <a:latin typeface="Segoe UI" panose="020B0502040204020203" pitchFamily="34" charset="0"/>
              <a:cs typeface="Segoe UI" panose="020B0502040204020203" pitchFamily="34" charset="0"/>
            </a:endParaRPr>
          </a:p>
          <a:p>
            <a:pPr algn="ctr"/>
            <a:r>
              <a:rPr lang="en-US" sz="2800" b="1" dirty="0">
                <a:latin typeface="Segoe UI" panose="020B0502040204020203" pitchFamily="34" charset="0"/>
                <a:cs typeface="Segoe UI" panose="020B0502040204020203" pitchFamily="34" charset="0"/>
              </a:rPr>
              <a:t>(optimized for 8 GPUs)</a:t>
            </a:r>
          </a:p>
        </p:txBody>
      </p:sp>
      <p:grpSp>
        <p:nvGrpSpPr>
          <p:cNvPr id="1024" name="Group 1023">
            <a:extLst>
              <a:ext uri="{FF2B5EF4-FFF2-40B4-BE49-F238E27FC236}">
                <a16:creationId xmlns:a16="http://schemas.microsoft.com/office/drawing/2014/main" id="{262ABDE5-118A-4578-83BB-CFC9AE68B06F}"/>
              </a:ext>
            </a:extLst>
          </p:cNvPr>
          <p:cNvGrpSpPr/>
          <p:nvPr/>
        </p:nvGrpSpPr>
        <p:grpSpPr>
          <a:xfrm>
            <a:off x="6186106" y="34804"/>
            <a:ext cx="3921904" cy="974989"/>
            <a:chOff x="6683144" y="694048"/>
            <a:chExt cx="3921904" cy="974989"/>
          </a:xfrm>
        </p:grpSpPr>
        <p:pic>
          <p:nvPicPr>
            <p:cNvPr id="57" name="Picture 56">
              <a:extLst>
                <a:ext uri="{FF2B5EF4-FFF2-40B4-BE49-F238E27FC236}">
                  <a16:creationId xmlns:a16="http://schemas.microsoft.com/office/drawing/2014/main" id="{FBC8D35D-9993-4F2D-81CD-D53439AF706D}"/>
                </a:ext>
              </a:extLst>
            </p:cNvPr>
            <p:cNvPicPr>
              <a:picLocks noChangeAspect="1"/>
            </p:cNvPicPr>
            <p:nvPr/>
          </p:nvPicPr>
          <p:blipFill>
            <a:blip r:embed="rId3"/>
            <a:stretch>
              <a:fillRect/>
            </a:stretch>
          </p:blipFill>
          <p:spPr>
            <a:xfrm>
              <a:off x="9324951" y="1058560"/>
              <a:ext cx="891869" cy="610477"/>
            </a:xfrm>
            <a:prstGeom prst="rect">
              <a:avLst/>
            </a:prstGeom>
          </p:spPr>
        </p:pic>
        <p:sp>
          <p:nvSpPr>
            <p:cNvPr id="61" name="TextBox 60">
              <a:extLst>
                <a:ext uri="{FF2B5EF4-FFF2-40B4-BE49-F238E27FC236}">
                  <a16:creationId xmlns:a16="http://schemas.microsoft.com/office/drawing/2014/main" id="{9450F551-584C-448F-B60E-390EDEA503FE}"/>
                </a:ext>
              </a:extLst>
            </p:cNvPr>
            <p:cNvSpPr txBox="1"/>
            <p:nvPr/>
          </p:nvSpPr>
          <p:spPr>
            <a:xfrm>
              <a:off x="8964962" y="694048"/>
              <a:ext cx="1640086"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10 Gbps</a:t>
              </a:r>
            </a:p>
            <a:p>
              <a:pPr algn="ctr">
                <a:lnSpc>
                  <a:spcPts val="1400"/>
                </a:lnSpc>
              </a:pPr>
              <a:r>
                <a:rPr lang="en-US" b="1" dirty="0">
                  <a:latin typeface="Segoe UI" panose="020B0502040204020203" pitchFamily="34" charset="0"/>
                  <a:cs typeface="Segoe UI" panose="020B0502040204020203" pitchFamily="34" charset="0"/>
                </a:rPr>
                <a:t>PCI-e NIC</a:t>
              </a:r>
            </a:p>
          </p:txBody>
        </p:sp>
        <p:sp>
          <p:nvSpPr>
            <p:cNvPr id="59" name="Cloud 58">
              <a:extLst>
                <a:ext uri="{FF2B5EF4-FFF2-40B4-BE49-F238E27FC236}">
                  <a16:creationId xmlns:a16="http://schemas.microsoft.com/office/drawing/2014/main" id="{367F8D23-AAB2-4603-AC35-608FE409A972}"/>
                </a:ext>
              </a:extLst>
            </p:cNvPr>
            <p:cNvSpPr/>
            <p:nvPr/>
          </p:nvSpPr>
          <p:spPr>
            <a:xfrm>
              <a:off x="6683144" y="799527"/>
              <a:ext cx="1029001" cy="611087"/>
            </a:xfrm>
            <a:prstGeom prst="cloud">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Connector: Elbow 61">
              <a:extLst>
                <a:ext uri="{FF2B5EF4-FFF2-40B4-BE49-F238E27FC236}">
                  <a16:creationId xmlns:a16="http://schemas.microsoft.com/office/drawing/2014/main" id="{9AA9533A-A157-45F2-AF27-ECD2A29DBCB0}"/>
                </a:ext>
              </a:extLst>
            </p:cNvPr>
            <p:cNvCxnSpPr>
              <a:cxnSpLocks/>
              <a:stCxn id="57" idx="1"/>
              <a:endCxn id="59" idx="0"/>
            </p:cNvCxnSpPr>
            <p:nvPr/>
          </p:nvCxnSpPr>
          <p:spPr>
            <a:xfrm rot="10800000">
              <a:off x="7711287" y="1105071"/>
              <a:ext cx="1613664" cy="258728"/>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37" name="Group 1036">
            <a:extLst>
              <a:ext uri="{FF2B5EF4-FFF2-40B4-BE49-F238E27FC236}">
                <a16:creationId xmlns:a16="http://schemas.microsoft.com/office/drawing/2014/main" id="{8D42CEFF-5389-402B-BB4C-D3C78012CB91}"/>
              </a:ext>
            </a:extLst>
          </p:cNvPr>
          <p:cNvGrpSpPr/>
          <p:nvPr/>
        </p:nvGrpSpPr>
        <p:grpSpPr>
          <a:xfrm>
            <a:off x="8332018" y="960253"/>
            <a:ext cx="1922501" cy="5118808"/>
            <a:chOff x="8332018" y="960253"/>
            <a:chExt cx="1922501" cy="5118808"/>
          </a:xfrm>
        </p:grpSpPr>
        <p:cxnSp>
          <p:nvCxnSpPr>
            <p:cNvPr id="109" name="Straight Connector 108">
              <a:extLst>
                <a:ext uri="{FF2B5EF4-FFF2-40B4-BE49-F238E27FC236}">
                  <a16:creationId xmlns:a16="http://schemas.microsoft.com/office/drawing/2014/main" id="{4937FD36-595E-4305-9980-444AAA8E2B48}"/>
                </a:ext>
              </a:extLst>
            </p:cNvPr>
            <p:cNvCxnSpPr>
              <a:cxnSpLocks/>
            </p:cNvCxnSpPr>
            <p:nvPr/>
          </p:nvCxnSpPr>
          <p:spPr>
            <a:xfrm flipH="1">
              <a:off x="8332018" y="1565610"/>
              <a:ext cx="1922501" cy="39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31A08E4-0F50-4532-B79C-35CF976D3DB5}"/>
                </a:ext>
              </a:extLst>
            </p:cNvPr>
            <p:cNvCxnSpPr>
              <a:cxnSpLocks/>
            </p:cNvCxnSpPr>
            <p:nvPr/>
          </p:nvCxnSpPr>
          <p:spPr>
            <a:xfrm flipV="1">
              <a:off x="9286084" y="960253"/>
              <a:ext cx="0" cy="405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360454-A3AC-43A3-A875-6B7BAFCF4EF8}"/>
                </a:ext>
              </a:extLst>
            </p:cNvPr>
            <p:cNvSpPr txBox="1"/>
            <p:nvPr/>
          </p:nvSpPr>
          <p:spPr>
            <a:xfrm>
              <a:off x="9235052" y="1074543"/>
              <a:ext cx="505237" cy="279244"/>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x4</a:t>
              </a:r>
            </a:p>
          </p:txBody>
        </p:sp>
        <p:grpSp>
          <p:nvGrpSpPr>
            <p:cNvPr id="1036" name="Group 1035">
              <a:extLst>
                <a:ext uri="{FF2B5EF4-FFF2-40B4-BE49-F238E27FC236}">
                  <a16:creationId xmlns:a16="http://schemas.microsoft.com/office/drawing/2014/main" id="{F8BCB315-BBF4-42A4-9471-A44FC76E7B71}"/>
                </a:ext>
              </a:extLst>
            </p:cNvPr>
            <p:cNvGrpSpPr/>
            <p:nvPr/>
          </p:nvGrpSpPr>
          <p:grpSpPr>
            <a:xfrm>
              <a:off x="8809303" y="1332318"/>
              <a:ext cx="957327" cy="4746743"/>
              <a:chOff x="8809303" y="1332318"/>
              <a:chExt cx="957327" cy="4746743"/>
            </a:xfrm>
          </p:grpSpPr>
          <p:cxnSp>
            <p:nvCxnSpPr>
              <p:cNvPr id="75" name="Straight Connector 74">
                <a:extLst>
                  <a:ext uri="{FF2B5EF4-FFF2-40B4-BE49-F238E27FC236}">
                    <a16:creationId xmlns:a16="http://schemas.microsoft.com/office/drawing/2014/main" id="{5FE63737-8712-41DF-B017-E3EAEA67349C}"/>
                  </a:ext>
                </a:extLst>
              </p:cNvPr>
              <p:cNvCxnSpPr>
                <a:cxnSpLocks/>
                <a:stCxn id="74" idx="0"/>
              </p:cNvCxnSpPr>
              <p:nvPr/>
            </p:nvCxnSpPr>
            <p:spPr>
              <a:xfrm flipH="1" flipV="1">
                <a:off x="9291617" y="1784119"/>
                <a:ext cx="7046" cy="2197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F3670EC-7444-4001-A53C-C3A8AAD4CFAE}"/>
                  </a:ext>
                </a:extLst>
              </p:cNvPr>
              <p:cNvGrpSpPr/>
              <p:nvPr/>
            </p:nvGrpSpPr>
            <p:grpSpPr>
              <a:xfrm>
                <a:off x="8809303" y="1332318"/>
                <a:ext cx="957327" cy="465442"/>
                <a:chOff x="7635012" y="3607038"/>
                <a:chExt cx="957327" cy="465442"/>
              </a:xfrm>
            </p:grpSpPr>
            <p:sp>
              <p:nvSpPr>
                <p:cNvPr id="70" name="Rectangle 69">
                  <a:extLst>
                    <a:ext uri="{FF2B5EF4-FFF2-40B4-BE49-F238E27FC236}">
                      <a16:creationId xmlns:a16="http://schemas.microsoft.com/office/drawing/2014/main" id="{3EFB7A2B-ADC7-4747-BF63-BFBEC0010205}"/>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A628CDC3-EB87-486C-A969-BD84B84CE4A8}"/>
                    </a:ext>
                  </a:extLst>
                </p:cNvPr>
                <p:cNvSpPr txBox="1"/>
                <p:nvPr/>
              </p:nvSpPr>
              <p:spPr>
                <a:xfrm>
                  <a:off x="7635012" y="3693921"/>
                  <a:ext cx="957327" cy="323165"/>
                </a:xfrm>
                <a:prstGeom prst="rect">
                  <a:avLst/>
                </a:prstGeom>
                <a:noFill/>
                <a:ln w="28575">
                  <a:noFill/>
                </a:ln>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PCH</a:t>
                  </a:r>
                </a:p>
              </p:txBody>
            </p:sp>
          </p:grpSp>
          <p:sp>
            <p:nvSpPr>
              <p:cNvPr id="74" name="Rectangle 73">
                <a:extLst>
                  <a:ext uri="{FF2B5EF4-FFF2-40B4-BE49-F238E27FC236}">
                    <a16:creationId xmlns:a16="http://schemas.microsoft.com/office/drawing/2014/main" id="{EA922CC2-B871-4069-8897-113064F2E48B}"/>
                  </a:ext>
                </a:extLst>
              </p:cNvPr>
              <p:cNvSpPr/>
              <p:nvPr/>
            </p:nvSpPr>
            <p:spPr>
              <a:xfrm>
                <a:off x="91944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3C4D68B-4E4B-48B4-866C-4CDFDB6364DA}"/>
                  </a:ext>
                </a:extLst>
              </p:cNvPr>
              <p:cNvSpPr txBox="1"/>
              <p:nvPr/>
            </p:nvSpPr>
            <p:spPr>
              <a:xfrm>
                <a:off x="9242085" y="1905151"/>
                <a:ext cx="505237" cy="279244"/>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x4</a:t>
                </a:r>
              </a:p>
            </p:txBody>
          </p:sp>
          <p:sp>
            <p:nvSpPr>
              <p:cNvPr id="121" name="TextBox 120">
                <a:extLst>
                  <a:ext uri="{FF2B5EF4-FFF2-40B4-BE49-F238E27FC236}">
                    <a16:creationId xmlns:a16="http://schemas.microsoft.com/office/drawing/2014/main" id="{8C8ECC9A-D2D8-492D-AB4C-5F8BF655BAEC}"/>
                  </a:ext>
                </a:extLst>
              </p:cNvPr>
              <p:cNvSpPr txBox="1"/>
              <p:nvPr/>
            </p:nvSpPr>
            <p:spPr>
              <a:xfrm rot="18708178">
                <a:off x="8872011" y="5603100"/>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Slot6</a:t>
                </a:r>
              </a:p>
            </p:txBody>
          </p:sp>
        </p:grpSp>
        <p:sp>
          <p:nvSpPr>
            <p:cNvPr id="129" name="TextBox 128">
              <a:extLst>
                <a:ext uri="{FF2B5EF4-FFF2-40B4-BE49-F238E27FC236}">
                  <a16:creationId xmlns:a16="http://schemas.microsoft.com/office/drawing/2014/main" id="{4C0EDA92-D061-4502-91BF-893A81EE3A10}"/>
                </a:ext>
              </a:extLst>
            </p:cNvPr>
            <p:cNvSpPr txBox="1"/>
            <p:nvPr/>
          </p:nvSpPr>
          <p:spPr>
            <a:xfrm>
              <a:off x="8342645" y="1331527"/>
              <a:ext cx="593844"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DMI</a:t>
              </a:r>
            </a:p>
          </p:txBody>
        </p:sp>
        <p:sp>
          <p:nvSpPr>
            <p:cNvPr id="130" name="TextBox 129">
              <a:extLst>
                <a:ext uri="{FF2B5EF4-FFF2-40B4-BE49-F238E27FC236}">
                  <a16:creationId xmlns:a16="http://schemas.microsoft.com/office/drawing/2014/main" id="{1367FC8F-29AB-4B9A-8715-0A0B90BF96A5}"/>
                </a:ext>
              </a:extLst>
            </p:cNvPr>
            <p:cNvSpPr txBox="1"/>
            <p:nvPr/>
          </p:nvSpPr>
          <p:spPr>
            <a:xfrm>
              <a:off x="9629596" y="1330987"/>
              <a:ext cx="593844"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DMI</a:t>
              </a:r>
            </a:p>
          </p:txBody>
        </p:sp>
      </p:grpSp>
      <p:grpSp>
        <p:nvGrpSpPr>
          <p:cNvPr id="1051" name="Group 1050">
            <a:extLst>
              <a:ext uri="{FF2B5EF4-FFF2-40B4-BE49-F238E27FC236}">
                <a16:creationId xmlns:a16="http://schemas.microsoft.com/office/drawing/2014/main" id="{06E6CACA-D58A-4930-ACA4-45F28DFE63EF}"/>
              </a:ext>
            </a:extLst>
          </p:cNvPr>
          <p:cNvGrpSpPr/>
          <p:nvPr/>
        </p:nvGrpSpPr>
        <p:grpSpPr>
          <a:xfrm>
            <a:off x="3681627" y="1046521"/>
            <a:ext cx="2498440" cy="2129502"/>
            <a:chOff x="4906794" y="1046521"/>
            <a:chExt cx="2498440" cy="2129502"/>
          </a:xfrm>
        </p:grpSpPr>
        <p:grpSp>
          <p:nvGrpSpPr>
            <p:cNvPr id="1049" name="Group 1048">
              <a:extLst>
                <a:ext uri="{FF2B5EF4-FFF2-40B4-BE49-F238E27FC236}">
                  <a16:creationId xmlns:a16="http://schemas.microsoft.com/office/drawing/2014/main" id="{24C55F1F-1D49-412B-8B09-53C292F3E350}"/>
                </a:ext>
              </a:extLst>
            </p:cNvPr>
            <p:cNvGrpSpPr/>
            <p:nvPr/>
          </p:nvGrpSpPr>
          <p:grpSpPr>
            <a:xfrm>
              <a:off x="4906794" y="1046521"/>
              <a:ext cx="2498440" cy="1712971"/>
              <a:chOff x="4963946" y="1046521"/>
              <a:chExt cx="2498440" cy="1712971"/>
            </a:xfrm>
          </p:grpSpPr>
          <p:pic>
            <p:nvPicPr>
              <p:cNvPr id="1045" name="Picture 1044">
                <a:extLst>
                  <a:ext uri="{FF2B5EF4-FFF2-40B4-BE49-F238E27FC236}">
                    <a16:creationId xmlns:a16="http://schemas.microsoft.com/office/drawing/2014/main" id="{6DFCC9EA-276E-4FE2-B3A7-8BB42D3E827B}"/>
                  </a:ext>
                </a:extLst>
              </p:cNvPr>
              <p:cNvPicPr>
                <a:picLocks noChangeAspect="1"/>
              </p:cNvPicPr>
              <p:nvPr/>
            </p:nvPicPr>
            <p:blipFill>
              <a:blip r:embed="rId4"/>
              <a:stretch>
                <a:fillRect/>
              </a:stretch>
            </p:blipFill>
            <p:spPr>
              <a:xfrm rot="18887911">
                <a:off x="4963946" y="1046521"/>
                <a:ext cx="1712971" cy="1712971"/>
              </a:xfrm>
              <a:prstGeom prst="rect">
                <a:avLst/>
              </a:prstGeom>
            </p:spPr>
          </p:pic>
          <p:cxnSp>
            <p:nvCxnSpPr>
              <p:cNvPr id="143" name="Straight Connector 142">
                <a:extLst>
                  <a:ext uri="{FF2B5EF4-FFF2-40B4-BE49-F238E27FC236}">
                    <a16:creationId xmlns:a16="http://schemas.microsoft.com/office/drawing/2014/main" id="{08F2C173-92AD-4B9A-B03F-55D99EC991F0}"/>
                  </a:ext>
                </a:extLst>
              </p:cNvPr>
              <p:cNvCxnSpPr>
                <a:cxnSpLocks/>
              </p:cNvCxnSpPr>
              <p:nvPr/>
            </p:nvCxnSpPr>
            <p:spPr>
              <a:xfrm>
                <a:off x="6271884" y="1565039"/>
                <a:ext cx="1190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EAE7C31B-99BD-4F3E-8024-9062997373BB}"/>
                  </a:ext>
                </a:extLst>
              </p:cNvPr>
              <p:cNvSpPr txBox="1"/>
              <p:nvPr/>
            </p:nvSpPr>
            <p:spPr>
              <a:xfrm>
                <a:off x="6309936" y="1329896"/>
                <a:ext cx="960225" cy="273473"/>
              </a:xfrm>
              <a:prstGeom prst="rect">
                <a:avLst/>
              </a:prstGeom>
              <a:noFill/>
            </p:spPr>
            <p:txBody>
              <a:bodyPr wrap="square" rtlCol="0">
                <a:spAutoFit/>
              </a:bodyPr>
              <a:lstStyle/>
              <a:p>
                <a:pPr algn="ctr">
                  <a:lnSpc>
                    <a:spcPts val="1400"/>
                  </a:lnSpc>
                </a:pPr>
                <a:r>
                  <a:rPr lang="en-US" sz="1500" b="1" dirty="0">
                    <a:latin typeface="Segoe UI" panose="020B0502040204020203" pitchFamily="34" charset="0"/>
                    <a:cs typeface="Segoe UI" panose="020B0502040204020203" pitchFamily="34" charset="0"/>
                  </a:rPr>
                  <a:t>SDRAM</a:t>
                </a:r>
              </a:p>
            </p:txBody>
          </p:sp>
        </p:grpSp>
        <p:sp>
          <p:nvSpPr>
            <p:cNvPr id="153" name="TextBox 152">
              <a:extLst>
                <a:ext uri="{FF2B5EF4-FFF2-40B4-BE49-F238E27FC236}">
                  <a16:creationId xmlns:a16="http://schemas.microsoft.com/office/drawing/2014/main" id="{D8EC2233-BD6B-4C3E-AD43-7DAEC1F4F466}"/>
                </a:ext>
              </a:extLst>
            </p:cNvPr>
            <p:cNvSpPr txBox="1"/>
            <p:nvPr/>
          </p:nvSpPr>
          <p:spPr>
            <a:xfrm>
              <a:off x="4951104" y="287933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grpSp>
      <p:grpSp>
        <p:nvGrpSpPr>
          <p:cNvPr id="41" name="Group 40">
            <a:extLst>
              <a:ext uri="{FF2B5EF4-FFF2-40B4-BE49-F238E27FC236}">
                <a16:creationId xmlns:a16="http://schemas.microsoft.com/office/drawing/2014/main" id="{A262A88F-D7CF-4B8E-B6B9-B7215AA901E7}"/>
              </a:ext>
            </a:extLst>
          </p:cNvPr>
          <p:cNvGrpSpPr/>
          <p:nvPr/>
        </p:nvGrpSpPr>
        <p:grpSpPr>
          <a:xfrm>
            <a:off x="6021457" y="1058560"/>
            <a:ext cx="3237108" cy="5020502"/>
            <a:chOff x="6021457" y="1058560"/>
            <a:chExt cx="3237108" cy="5020502"/>
          </a:xfrm>
        </p:grpSpPr>
        <p:grpSp>
          <p:nvGrpSpPr>
            <p:cNvPr id="1039" name="Group 1038">
              <a:extLst>
                <a:ext uri="{FF2B5EF4-FFF2-40B4-BE49-F238E27FC236}">
                  <a16:creationId xmlns:a16="http://schemas.microsoft.com/office/drawing/2014/main" id="{9A5F7619-7230-4438-9564-961FCB623524}"/>
                </a:ext>
              </a:extLst>
            </p:cNvPr>
            <p:cNvGrpSpPr/>
            <p:nvPr/>
          </p:nvGrpSpPr>
          <p:grpSpPr>
            <a:xfrm>
              <a:off x="6438920" y="1058560"/>
              <a:ext cx="2819645" cy="5020502"/>
              <a:chOff x="6438920" y="1058560"/>
              <a:chExt cx="2819645" cy="5020502"/>
            </a:xfrm>
          </p:grpSpPr>
          <p:sp>
            <p:nvSpPr>
              <p:cNvPr id="54" name="TextBox 53">
                <a:extLst>
                  <a:ext uri="{FF2B5EF4-FFF2-40B4-BE49-F238E27FC236}">
                    <a16:creationId xmlns:a16="http://schemas.microsoft.com/office/drawing/2014/main" id="{9AD438BA-A63A-4199-9903-F6A92AA868D1}"/>
                  </a:ext>
                </a:extLst>
              </p:cNvPr>
              <p:cNvSpPr txBox="1"/>
              <p:nvPr/>
            </p:nvSpPr>
            <p:spPr>
              <a:xfrm>
                <a:off x="8753328" y="353835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grpSp>
            <p:nvGrpSpPr>
              <p:cNvPr id="1034" name="Group 1033">
                <a:extLst>
                  <a:ext uri="{FF2B5EF4-FFF2-40B4-BE49-F238E27FC236}">
                    <a16:creationId xmlns:a16="http://schemas.microsoft.com/office/drawing/2014/main" id="{2EA76FC5-5484-472C-9672-0BD50464EC3D}"/>
                  </a:ext>
                </a:extLst>
              </p:cNvPr>
              <p:cNvGrpSpPr/>
              <p:nvPr/>
            </p:nvGrpSpPr>
            <p:grpSpPr>
              <a:xfrm>
                <a:off x="6438920" y="1058560"/>
                <a:ext cx="2806764" cy="5020502"/>
                <a:chOff x="6438920" y="1058560"/>
                <a:chExt cx="2806764" cy="5020502"/>
              </a:xfrm>
            </p:grpSpPr>
            <p:grpSp>
              <p:nvGrpSpPr>
                <p:cNvPr id="1029" name="Group 1028">
                  <a:extLst>
                    <a:ext uri="{FF2B5EF4-FFF2-40B4-BE49-F238E27FC236}">
                      <a16:creationId xmlns:a16="http://schemas.microsoft.com/office/drawing/2014/main" id="{2FC88EA5-B9C1-4796-85B8-20736C2E4B6E}"/>
                    </a:ext>
                  </a:extLst>
                </p:cNvPr>
                <p:cNvGrpSpPr/>
                <p:nvPr/>
              </p:nvGrpSpPr>
              <p:grpSpPr>
                <a:xfrm>
                  <a:off x="6438920" y="1058560"/>
                  <a:ext cx="2806764" cy="4393743"/>
                  <a:chOff x="6438920" y="1058560"/>
                  <a:chExt cx="2806764" cy="4393743"/>
                </a:xfrm>
              </p:grpSpPr>
              <p:cxnSp>
                <p:nvCxnSpPr>
                  <p:cNvPr id="55" name="Straight Connector 54">
                    <a:extLst>
                      <a:ext uri="{FF2B5EF4-FFF2-40B4-BE49-F238E27FC236}">
                        <a16:creationId xmlns:a16="http://schemas.microsoft.com/office/drawing/2014/main" id="{721176BC-2C6C-4FD8-92E3-392C7C8608CA}"/>
                      </a:ext>
                    </a:extLst>
                  </p:cNvPr>
                  <p:cNvCxnSpPr>
                    <a:cxnSpLocks/>
                  </p:cNvCxnSpPr>
                  <p:nvPr/>
                </p:nvCxnSpPr>
                <p:spPr>
                  <a:xfrm flipV="1">
                    <a:off x="7010655" y="2744829"/>
                    <a:ext cx="0" cy="1300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5A90FA-0DAF-4B4C-BBDB-48E32399044B}"/>
                      </a:ext>
                    </a:extLst>
                  </p:cNvPr>
                  <p:cNvCxnSpPr>
                    <a:cxnSpLocks/>
                  </p:cNvCxnSpPr>
                  <p:nvPr/>
                </p:nvCxnSpPr>
                <p:spPr>
                  <a:xfrm flipV="1">
                    <a:off x="8831978" y="354817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B526919-1CA1-492A-8A14-868F0E7A38EC}"/>
                      </a:ext>
                    </a:extLst>
                  </p:cNvPr>
                  <p:cNvCxnSpPr>
                    <a:cxnSpLocks/>
                  </p:cNvCxnSpPr>
                  <p:nvPr/>
                </p:nvCxnSpPr>
                <p:spPr>
                  <a:xfrm flipV="1">
                    <a:off x="8442363" y="3552626"/>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F892528-4296-4E45-9081-5DBE8020732E}"/>
                      </a:ext>
                    </a:extLst>
                  </p:cNvPr>
                  <p:cNvSpPr txBox="1"/>
                  <p:nvPr/>
                </p:nvSpPr>
                <p:spPr>
                  <a:xfrm>
                    <a:off x="8363713" y="3542808"/>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49" name="Straight Connector 48">
                    <a:extLst>
                      <a:ext uri="{FF2B5EF4-FFF2-40B4-BE49-F238E27FC236}">
                        <a16:creationId xmlns:a16="http://schemas.microsoft.com/office/drawing/2014/main" id="{4C061C49-FCDE-4ED5-B6ED-49DE7C5EF7D7}"/>
                      </a:ext>
                    </a:extLst>
                  </p:cNvPr>
                  <p:cNvCxnSpPr>
                    <a:cxnSpLocks/>
                  </p:cNvCxnSpPr>
                  <p:nvPr/>
                </p:nvCxnSpPr>
                <p:spPr>
                  <a:xfrm flipV="1">
                    <a:off x="8055595" y="355519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B270183-9EF6-4127-85FF-9921554C4DF1}"/>
                      </a:ext>
                    </a:extLst>
                  </p:cNvPr>
                  <p:cNvSpPr txBox="1"/>
                  <p:nvPr/>
                </p:nvSpPr>
                <p:spPr>
                  <a:xfrm>
                    <a:off x="7976945" y="354537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47" name="Straight Connector 46">
                    <a:extLst>
                      <a:ext uri="{FF2B5EF4-FFF2-40B4-BE49-F238E27FC236}">
                        <a16:creationId xmlns:a16="http://schemas.microsoft.com/office/drawing/2014/main" id="{B3D00D58-63BC-44E0-AD5B-0EBECC886C8A}"/>
                      </a:ext>
                    </a:extLst>
                  </p:cNvPr>
                  <p:cNvCxnSpPr>
                    <a:cxnSpLocks/>
                  </p:cNvCxnSpPr>
                  <p:nvPr/>
                </p:nvCxnSpPr>
                <p:spPr>
                  <a:xfrm flipV="1">
                    <a:off x="7668333" y="355582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08F8A6-929B-427E-82AB-5BEA667DA417}"/>
                      </a:ext>
                    </a:extLst>
                  </p:cNvPr>
                  <p:cNvCxnSpPr>
                    <a:cxnSpLocks/>
                  </p:cNvCxnSpPr>
                  <p:nvPr/>
                </p:nvCxnSpPr>
                <p:spPr>
                  <a:xfrm flipV="1">
                    <a:off x="7835035" y="2730652"/>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3AC88C-8AFA-4DD2-AD46-E4A20B9EC6AD}"/>
                      </a:ext>
                    </a:extLst>
                  </p:cNvPr>
                  <p:cNvCxnSpPr>
                    <a:cxnSpLocks/>
                  </p:cNvCxnSpPr>
                  <p:nvPr/>
                </p:nvCxnSpPr>
                <p:spPr>
                  <a:xfrm flipV="1">
                    <a:off x="8654671" y="2730507"/>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41AB9BE-6CF3-4FC2-B00A-A22045E4FEA2}"/>
                      </a:ext>
                    </a:extLst>
                  </p:cNvPr>
                  <p:cNvPicPr>
                    <a:picLocks noChangeAspect="1"/>
                  </p:cNvPicPr>
                  <p:nvPr/>
                </p:nvPicPr>
                <p:blipFill>
                  <a:blip r:embed="rId5"/>
                  <a:stretch>
                    <a:fillRect/>
                  </a:stretch>
                </p:blipFill>
                <p:spPr>
                  <a:xfrm>
                    <a:off x="7332815" y="1058560"/>
                    <a:ext cx="1016454" cy="1014100"/>
                  </a:xfrm>
                  <a:prstGeom prst="rect">
                    <a:avLst/>
                  </a:prstGeom>
                </p:spPr>
              </p:pic>
              <p:cxnSp>
                <p:nvCxnSpPr>
                  <p:cNvPr id="15" name="Straight Connector 14">
                    <a:extLst>
                      <a:ext uri="{FF2B5EF4-FFF2-40B4-BE49-F238E27FC236}">
                        <a16:creationId xmlns:a16="http://schemas.microsoft.com/office/drawing/2014/main" id="{FDA3D207-67B2-48BD-B699-0DF679AF6984}"/>
                      </a:ext>
                    </a:extLst>
                  </p:cNvPr>
                  <p:cNvCxnSpPr>
                    <a:cxnSpLocks/>
                  </p:cNvCxnSpPr>
                  <p:nvPr/>
                </p:nvCxnSpPr>
                <p:spPr>
                  <a:xfrm flipH="1" flipV="1">
                    <a:off x="6786075" y="1784119"/>
                    <a:ext cx="3484" cy="35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AF2B0A8-544E-41EC-905C-3E51FDE81D43}"/>
                      </a:ext>
                    </a:extLst>
                  </p:cNvPr>
                  <p:cNvGrpSpPr/>
                  <p:nvPr/>
                </p:nvGrpSpPr>
                <p:grpSpPr>
                  <a:xfrm>
                    <a:off x="6438920" y="2137410"/>
                    <a:ext cx="2806764" cy="649960"/>
                    <a:chOff x="7213885" y="2137410"/>
                    <a:chExt cx="2806764" cy="649960"/>
                  </a:xfrm>
                </p:grpSpPr>
                <p:sp>
                  <p:nvSpPr>
                    <p:cNvPr id="12" name="TextBox 11">
                      <a:extLst>
                        <a:ext uri="{FF2B5EF4-FFF2-40B4-BE49-F238E27FC236}">
                          <a16:creationId xmlns:a16="http://schemas.microsoft.com/office/drawing/2014/main" id="{B308C5D7-678E-4C68-98A2-848DB8FE1758}"/>
                        </a:ext>
                      </a:extLst>
                    </p:cNvPr>
                    <p:cNvSpPr txBox="1"/>
                    <p:nvPr/>
                  </p:nvSpPr>
                  <p:spPr>
                    <a:xfrm>
                      <a:off x="7213885" y="2149054"/>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1</a:t>
                      </a:r>
                    </a:p>
                    <a:p>
                      <a:pPr algn="ctr">
                        <a:lnSpc>
                          <a:spcPts val="1400"/>
                        </a:lnSpc>
                      </a:pPr>
                      <a:r>
                        <a:rPr lang="en-US" b="1" dirty="0">
                          <a:latin typeface="Segoe UI" panose="020B0502040204020203" pitchFamily="34" charset="0"/>
                          <a:cs typeface="Segoe UI" panose="020B0502040204020203" pitchFamily="34" charset="0"/>
                        </a:rPr>
                        <a:t>(x8)</a:t>
                      </a:r>
                    </a:p>
                  </p:txBody>
                </p:sp>
                <p:sp>
                  <p:nvSpPr>
                    <p:cNvPr id="18" name="TextBox 17">
                      <a:extLst>
                        <a:ext uri="{FF2B5EF4-FFF2-40B4-BE49-F238E27FC236}">
                          <a16:creationId xmlns:a16="http://schemas.microsoft.com/office/drawing/2014/main" id="{E2253A1B-302D-4151-87D3-91B85076898F}"/>
                        </a:ext>
                      </a:extLst>
                    </p:cNvPr>
                    <p:cNvSpPr txBox="1"/>
                    <p:nvPr/>
                  </p:nvSpPr>
                  <p:spPr>
                    <a:xfrm>
                      <a:off x="8026253"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2</a:t>
                      </a:r>
                    </a:p>
                    <a:p>
                      <a:pPr algn="ctr">
                        <a:lnSpc>
                          <a:spcPts val="1400"/>
                        </a:lnSpc>
                      </a:pPr>
                      <a:r>
                        <a:rPr lang="en-US" b="1" dirty="0">
                          <a:latin typeface="Segoe UI" panose="020B0502040204020203" pitchFamily="34" charset="0"/>
                          <a:cs typeface="Segoe UI" panose="020B0502040204020203" pitchFamily="34" charset="0"/>
                        </a:rPr>
                        <a:t>(x16)</a:t>
                      </a:r>
                    </a:p>
                  </p:txBody>
                </p:sp>
                <p:sp>
                  <p:nvSpPr>
                    <p:cNvPr id="19" name="TextBox 18">
                      <a:extLst>
                        <a:ext uri="{FF2B5EF4-FFF2-40B4-BE49-F238E27FC236}">
                          <a16:creationId xmlns:a16="http://schemas.microsoft.com/office/drawing/2014/main" id="{B96E12C8-E5EC-444C-A025-68CAF1BB772B}"/>
                        </a:ext>
                      </a:extLst>
                    </p:cNvPr>
                    <p:cNvSpPr txBox="1"/>
                    <p:nvPr/>
                  </p:nvSpPr>
                  <p:spPr>
                    <a:xfrm>
                      <a:off x="8838621"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3</a:t>
                      </a:r>
                    </a:p>
                    <a:p>
                      <a:pPr algn="ctr">
                        <a:lnSpc>
                          <a:spcPts val="1400"/>
                        </a:lnSpc>
                      </a:pPr>
                      <a:r>
                        <a:rPr lang="en-US" b="1" dirty="0">
                          <a:latin typeface="Segoe UI" panose="020B0502040204020203" pitchFamily="34" charset="0"/>
                          <a:cs typeface="Segoe UI" panose="020B0502040204020203" pitchFamily="34" charset="0"/>
                        </a:rPr>
                        <a:t>(x16)</a:t>
                      </a:r>
                    </a:p>
                  </p:txBody>
                </p:sp>
              </p:grpSp>
              <p:cxnSp>
                <p:nvCxnSpPr>
                  <p:cNvPr id="23" name="Straight Connector 22">
                    <a:extLst>
                      <a:ext uri="{FF2B5EF4-FFF2-40B4-BE49-F238E27FC236}">
                        <a16:creationId xmlns:a16="http://schemas.microsoft.com/office/drawing/2014/main" id="{E4F78D8C-600D-4228-955A-AF64513A7162}"/>
                      </a:ext>
                    </a:extLst>
                  </p:cNvPr>
                  <p:cNvCxnSpPr>
                    <a:cxnSpLocks/>
                  </p:cNvCxnSpPr>
                  <p:nvPr/>
                </p:nvCxnSpPr>
                <p:spPr>
                  <a:xfrm flipV="1">
                    <a:off x="8415317" y="2085567"/>
                    <a:ext cx="0" cy="63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EA983E-7D7C-464C-B81B-75B1B767F6B9}"/>
                      </a:ext>
                    </a:extLst>
                  </p:cNvPr>
                  <p:cNvCxnSpPr>
                    <a:cxnSpLocks/>
                  </p:cNvCxnSpPr>
                  <p:nvPr/>
                </p:nvCxnSpPr>
                <p:spPr>
                  <a:xfrm flipV="1">
                    <a:off x="6909790" y="1815973"/>
                    <a:ext cx="0" cy="25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1A32F95-B568-447E-B154-2ACC114737DE}"/>
                      </a:ext>
                    </a:extLst>
                  </p:cNvPr>
                  <p:cNvGrpSpPr/>
                  <p:nvPr/>
                </p:nvGrpSpPr>
                <p:grpSpPr>
                  <a:xfrm>
                    <a:off x="7358254" y="3064805"/>
                    <a:ext cx="957327" cy="553998"/>
                    <a:chOff x="7635012" y="3578171"/>
                    <a:chExt cx="957327" cy="553998"/>
                  </a:xfrm>
                </p:grpSpPr>
                <p:sp>
                  <p:nvSpPr>
                    <p:cNvPr id="26" name="Rectangle 25">
                      <a:extLst>
                        <a:ext uri="{FF2B5EF4-FFF2-40B4-BE49-F238E27FC236}">
                          <a16:creationId xmlns:a16="http://schemas.microsoft.com/office/drawing/2014/main" id="{5E2A6CD5-C6E9-4044-979B-2936B791293F}"/>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96B7872-2085-4CAB-9CE5-AC18919ADAD0}"/>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grpSp>
                <p:nvGrpSpPr>
                  <p:cNvPr id="30" name="Group 29">
                    <a:extLst>
                      <a:ext uri="{FF2B5EF4-FFF2-40B4-BE49-F238E27FC236}">
                        <a16:creationId xmlns:a16="http://schemas.microsoft.com/office/drawing/2014/main" id="{B559487A-7783-4DA6-B725-DB27B2863DC8}"/>
                      </a:ext>
                    </a:extLst>
                  </p:cNvPr>
                  <p:cNvGrpSpPr/>
                  <p:nvPr/>
                </p:nvGrpSpPr>
                <p:grpSpPr>
                  <a:xfrm>
                    <a:off x="8177881" y="3061511"/>
                    <a:ext cx="957327" cy="553998"/>
                    <a:chOff x="7635012" y="3578171"/>
                    <a:chExt cx="957327" cy="553998"/>
                  </a:xfrm>
                </p:grpSpPr>
                <p:sp>
                  <p:nvSpPr>
                    <p:cNvPr id="31" name="Rectangle 30">
                      <a:extLst>
                        <a:ext uri="{FF2B5EF4-FFF2-40B4-BE49-F238E27FC236}">
                          <a16:creationId xmlns:a16="http://schemas.microsoft.com/office/drawing/2014/main" id="{B94DAECA-F6F9-4539-B447-A9EC6351385E}"/>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28C88C4-0BA7-467B-A18B-9A0286DDB8F2}"/>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sp>
                <p:nvSpPr>
                  <p:cNvPr id="37" name="Rectangle 36">
                    <a:extLst>
                      <a:ext uri="{FF2B5EF4-FFF2-40B4-BE49-F238E27FC236}">
                        <a16:creationId xmlns:a16="http://schemas.microsoft.com/office/drawing/2014/main" id="{0555B41F-4150-44FB-9616-9CF280E3670A}"/>
                      </a:ext>
                    </a:extLst>
                  </p:cNvPr>
                  <p:cNvSpPr/>
                  <p:nvPr/>
                </p:nvSpPr>
                <p:spPr>
                  <a:xfrm>
                    <a:off x="7564161"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E34DBF8-F2AE-4D02-8212-5B77727F684E}"/>
                      </a:ext>
                    </a:extLst>
                  </p:cNvPr>
                  <p:cNvSpPr/>
                  <p:nvPr/>
                </p:nvSpPr>
                <p:spPr>
                  <a:xfrm>
                    <a:off x="7959483"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7F777BB-F7AA-4105-AAFA-ACD06607ED51}"/>
                      </a:ext>
                    </a:extLst>
                  </p:cNvPr>
                  <p:cNvSpPr/>
                  <p:nvPr/>
                </p:nvSpPr>
                <p:spPr>
                  <a:xfrm>
                    <a:off x="8343235"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B1E9E3C-174B-47FF-8CA1-29F48BD0F251}"/>
                      </a:ext>
                    </a:extLst>
                  </p:cNvPr>
                  <p:cNvSpPr/>
                  <p:nvPr/>
                </p:nvSpPr>
                <p:spPr>
                  <a:xfrm>
                    <a:off x="8738557"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E77577-4A4A-4E6F-B690-B6C21092B953}"/>
                      </a:ext>
                    </a:extLst>
                  </p:cNvPr>
                  <p:cNvSpPr txBox="1"/>
                  <p:nvPr/>
                </p:nvSpPr>
                <p:spPr>
                  <a:xfrm>
                    <a:off x="7589683" y="354600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sp>
                <p:nvSpPr>
                  <p:cNvPr id="46" name="Rectangle 45">
                    <a:extLst>
                      <a:ext uri="{FF2B5EF4-FFF2-40B4-BE49-F238E27FC236}">
                        <a16:creationId xmlns:a16="http://schemas.microsoft.com/office/drawing/2014/main" id="{40C84997-9FA0-4079-A36A-BCA81217E50C}"/>
                      </a:ext>
                    </a:extLst>
                  </p:cNvPr>
                  <p:cNvSpPr/>
                  <p:nvPr/>
                </p:nvSpPr>
                <p:spPr>
                  <a:xfrm>
                    <a:off x="69097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8BC2985-85BC-41CC-A80A-A2A99D908D72}"/>
                      </a:ext>
                    </a:extLst>
                  </p:cNvPr>
                  <p:cNvSpPr txBox="1"/>
                  <p:nvPr/>
                </p:nvSpPr>
                <p:spPr>
                  <a:xfrm>
                    <a:off x="6957275" y="3549717"/>
                    <a:ext cx="397216"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x8</a:t>
                    </a:r>
                  </a:p>
                </p:txBody>
              </p:sp>
            </p:grpSp>
            <p:sp>
              <p:nvSpPr>
                <p:cNvPr id="113" name="TextBox 112">
                  <a:extLst>
                    <a:ext uri="{FF2B5EF4-FFF2-40B4-BE49-F238E27FC236}">
                      <a16:creationId xmlns:a16="http://schemas.microsoft.com/office/drawing/2014/main" id="{2F45789F-BAB6-47CE-95E2-43550AF090D5}"/>
                    </a:ext>
                  </a:extLst>
                </p:cNvPr>
                <p:cNvSpPr txBox="1"/>
                <p:nvPr/>
              </p:nvSpPr>
              <p:spPr>
                <a:xfrm rot="18708178">
                  <a:off x="6601601" y="5593700"/>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a:t>
                  </a:r>
                </a:p>
              </p:txBody>
            </p:sp>
            <p:sp>
              <p:nvSpPr>
                <p:cNvPr id="115" name="TextBox 114">
                  <a:extLst>
                    <a:ext uri="{FF2B5EF4-FFF2-40B4-BE49-F238E27FC236}">
                      <a16:creationId xmlns:a16="http://schemas.microsoft.com/office/drawing/2014/main" id="{8605A5D1-F3D9-4197-A02F-FFC3FF43E998}"/>
                    </a:ext>
                  </a:extLst>
                </p:cNvPr>
                <p:cNvSpPr txBox="1"/>
                <p:nvPr/>
              </p:nvSpPr>
              <p:spPr>
                <a:xfrm rot="18708178">
                  <a:off x="7224937" y="55937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Slot2</a:t>
                  </a:r>
                </a:p>
              </p:txBody>
            </p:sp>
            <p:sp>
              <p:nvSpPr>
                <p:cNvPr id="118" name="TextBox 117">
                  <a:extLst>
                    <a:ext uri="{FF2B5EF4-FFF2-40B4-BE49-F238E27FC236}">
                      <a16:creationId xmlns:a16="http://schemas.microsoft.com/office/drawing/2014/main" id="{3A253942-7F5A-4286-8E51-B661346DB177}"/>
                    </a:ext>
                  </a:extLst>
                </p:cNvPr>
                <p:cNvSpPr txBox="1"/>
                <p:nvPr/>
              </p:nvSpPr>
              <p:spPr>
                <a:xfrm rot="18708178">
                  <a:off x="7628900" y="5595235"/>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Slot3</a:t>
                  </a:r>
                </a:p>
              </p:txBody>
            </p:sp>
            <p:sp>
              <p:nvSpPr>
                <p:cNvPr id="119" name="TextBox 118">
                  <a:extLst>
                    <a:ext uri="{FF2B5EF4-FFF2-40B4-BE49-F238E27FC236}">
                      <a16:creationId xmlns:a16="http://schemas.microsoft.com/office/drawing/2014/main" id="{585CBC8D-595C-4601-96B5-907BDD00488D}"/>
                    </a:ext>
                  </a:extLst>
                </p:cNvPr>
                <p:cNvSpPr txBox="1"/>
                <p:nvPr/>
              </p:nvSpPr>
              <p:spPr>
                <a:xfrm rot="18708178">
                  <a:off x="8020515" y="5598448"/>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Slot4</a:t>
                  </a:r>
                </a:p>
              </p:txBody>
            </p:sp>
            <p:sp>
              <p:nvSpPr>
                <p:cNvPr id="120" name="TextBox 119">
                  <a:extLst>
                    <a:ext uri="{FF2B5EF4-FFF2-40B4-BE49-F238E27FC236}">
                      <a16:creationId xmlns:a16="http://schemas.microsoft.com/office/drawing/2014/main" id="{7E8FA7E8-2AE5-4645-9A70-DD1E1F3D6577}"/>
                    </a:ext>
                  </a:extLst>
                </p:cNvPr>
                <p:cNvSpPr txBox="1"/>
                <p:nvPr/>
              </p:nvSpPr>
              <p:spPr>
                <a:xfrm rot="18708178">
                  <a:off x="8406838" y="56031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Slot5</a:t>
                  </a:r>
                </a:p>
              </p:txBody>
            </p:sp>
          </p:grpSp>
        </p:grpSp>
        <p:cxnSp>
          <p:nvCxnSpPr>
            <p:cNvPr id="156" name="Straight Connector 155">
              <a:extLst>
                <a:ext uri="{FF2B5EF4-FFF2-40B4-BE49-F238E27FC236}">
                  <a16:creationId xmlns:a16="http://schemas.microsoft.com/office/drawing/2014/main" id="{43832348-FD43-4974-9AD7-4060F839B166}"/>
                </a:ext>
              </a:extLst>
            </p:cNvPr>
            <p:cNvCxnSpPr>
              <a:cxnSpLocks/>
            </p:cNvCxnSpPr>
            <p:nvPr/>
          </p:nvCxnSpPr>
          <p:spPr>
            <a:xfrm flipV="1">
              <a:off x="7149312" y="1562379"/>
              <a:ext cx="315148" cy="1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6A4F3F5E-A033-47DC-9A05-123642456A3D}"/>
                </a:ext>
              </a:extLst>
            </p:cNvPr>
            <p:cNvGrpSpPr/>
            <p:nvPr/>
          </p:nvGrpSpPr>
          <p:grpSpPr>
            <a:xfrm>
              <a:off x="6021457" y="1295140"/>
              <a:ext cx="1327011" cy="553998"/>
              <a:chOff x="7635012" y="3566596"/>
              <a:chExt cx="957327" cy="553998"/>
            </a:xfrm>
          </p:grpSpPr>
          <p:sp>
            <p:nvSpPr>
              <p:cNvPr id="148" name="Rectangle 147">
                <a:extLst>
                  <a:ext uri="{FF2B5EF4-FFF2-40B4-BE49-F238E27FC236}">
                    <a16:creationId xmlns:a16="http://schemas.microsoft.com/office/drawing/2014/main" id="{9612A367-98BF-4045-86E2-2785EC6F6900}"/>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extBox 154">
                <a:extLst>
                  <a:ext uri="{FF2B5EF4-FFF2-40B4-BE49-F238E27FC236}">
                    <a16:creationId xmlns:a16="http://schemas.microsoft.com/office/drawing/2014/main" id="{E4B73E11-3D28-4ACD-A2A5-2C6D7F615314}"/>
                  </a:ext>
                </a:extLst>
              </p:cNvPr>
              <p:cNvSpPr txBox="1"/>
              <p:nvPr/>
            </p:nvSpPr>
            <p:spPr>
              <a:xfrm>
                <a:off x="7635012" y="3566596"/>
                <a:ext cx="957327" cy="553998"/>
              </a:xfrm>
              <a:prstGeom prst="rect">
                <a:avLst/>
              </a:prstGeom>
              <a:noFill/>
              <a:ln w="28575">
                <a:noFill/>
              </a:ln>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Root complex</a:t>
                </a:r>
              </a:p>
            </p:txBody>
          </p:sp>
        </p:grpSp>
        <p:cxnSp>
          <p:nvCxnSpPr>
            <p:cNvPr id="157" name="Straight Connector 156">
              <a:extLst>
                <a:ext uri="{FF2B5EF4-FFF2-40B4-BE49-F238E27FC236}">
                  <a16:creationId xmlns:a16="http://schemas.microsoft.com/office/drawing/2014/main" id="{27BDA46B-2E4D-44FC-92CE-1ACDDDE10FAC}"/>
                </a:ext>
              </a:extLst>
            </p:cNvPr>
            <p:cNvCxnSpPr>
              <a:cxnSpLocks/>
            </p:cNvCxnSpPr>
            <p:nvPr/>
          </p:nvCxnSpPr>
          <p:spPr>
            <a:xfrm flipV="1">
              <a:off x="7029934" y="1800685"/>
              <a:ext cx="0" cy="176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2679878-2DEF-479D-9952-60D13181EDF4}"/>
                </a:ext>
              </a:extLst>
            </p:cNvPr>
            <p:cNvCxnSpPr>
              <a:cxnSpLocks/>
            </p:cNvCxnSpPr>
            <p:nvPr/>
          </p:nvCxnSpPr>
          <p:spPr>
            <a:xfrm flipV="1">
              <a:off x="7483131" y="2093936"/>
              <a:ext cx="952277" cy="5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F5E8E91-3CC0-4495-8ED8-F518FD34C236}"/>
                </a:ext>
              </a:extLst>
            </p:cNvPr>
            <p:cNvCxnSpPr>
              <a:cxnSpLocks/>
            </p:cNvCxnSpPr>
            <p:nvPr/>
          </p:nvCxnSpPr>
          <p:spPr>
            <a:xfrm flipV="1">
              <a:off x="7484183" y="1977329"/>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8B059FA-9D29-4F21-A6D3-EC53AB26477C}"/>
                </a:ext>
              </a:extLst>
            </p:cNvPr>
            <p:cNvCxnSpPr>
              <a:cxnSpLocks/>
            </p:cNvCxnSpPr>
            <p:nvPr/>
          </p:nvCxnSpPr>
          <p:spPr>
            <a:xfrm flipH="1">
              <a:off x="7010655" y="197732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A0700F8-54A5-49AB-BCB7-8AFCFEC8F48D}"/>
                </a:ext>
              </a:extLst>
            </p:cNvPr>
            <p:cNvCxnSpPr>
              <a:cxnSpLocks/>
            </p:cNvCxnSpPr>
            <p:nvPr/>
          </p:nvCxnSpPr>
          <p:spPr>
            <a:xfrm flipH="1">
              <a:off x="7384251" y="2176027"/>
              <a:ext cx="179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BCA1C50-9512-42BC-AD5D-8B3A3CC04357}"/>
                </a:ext>
              </a:extLst>
            </p:cNvPr>
            <p:cNvCxnSpPr>
              <a:cxnSpLocks/>
            </p:cNvCxnSpPr>
            <p:nvPr/>
          </p:nvCxnSpPr>
          <p:spPr>
            <a:xfrm flipV="1">
              <a:off x="7402229" y="2041241"/>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2E5074F-C4C9-4C69-9337-77FAF56931EF}"/>
                </a:ext>
              </a:extLst>
            </p:cNvPr>
            <p:cNvCxnSpPr>
              <a:cxnSpLocks/>
            </p:cNvCxnSpPr>
            <p:nvPr/>
          </p:nvCxnSpPr>
          <p:spPr>
            <a:xfrm flipH="1">
              <a:off x="6928923" y="205425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6E72350D-B78C-40A1-B34A-0B7F17AD1A6E}"/>
              </a:ext>
            </a:extLst>
          </p:cNvPr>
          <p:cNvGrpSpPr/>
          <p:nvPr/>
        </p:nvGrpSpPr>
        <p:grpSpPr>
          <a:xfrm flipH="1">
            <a:off x="9350798" y="1053952"/>
            <a:ext cx="3237108" cy="5132579"/>
            <a:chOff x="6021457" y="1058560"/>
            <a:chExt cx="3237108" cy="5132579"/>
          </a:xfrm>
        </p:grpSpPr>
        <p:grpSp>
          <p:nvGrpSpPr>
            <p:cNvPr id="166" name="Group 165">
              <a:extLst>
                <a:ext uri="{FF2B5EF4-FFF2-40B4-BE49-F238E27FC236}">
                  <a16:creationId xmlns:a16="http://schemas.microsoft.com/office/drawing/2014/main" id="{1F020B3E-4782-4B36-AC7C-9508B0131665}"/>
                </a:ext>
              </a:extLst>
            </p:cNvPr>
            <p:cNvGrpSpPr/>
            <p:nvPr/>
          </p:nvGrpSpPr>
          <p:grpSpPr>
            <a:xfrm>
              <a:off x="6438920" y="1058560"/>
              <a:ext cx="2819645" cy="5132579"/>
              <a:chOff x="6438920" y="1058560"/>
              <a:chExt cx="2819645" cy="5132579"/>
            </a:xfrm>
          </p:grpSpPr>
          <p:sp>
            <p:nvSpPr>
              <p:cNvPr id="178" name="TextBox 177">
                <a:extLst>
                  <a:ext uri="{FF2B5EF4-FFF2-40B4-BE49-F238E27FC236}">
                    <a16:creationId xmlns:a16="http://schemas.microsoft.com/office/drawing/2014/main" id="{87EC52AD-EE83-4676-8A62-3DEA8EB53239}"/>
                  </a:ext>
                </a:extLst>
              </p:cNvPr>
              <p:cNvSpPr txBox="1"/>
              <p:nvPr/>
            </p:nvSpPr>
            <p:spPr>
              <a:xfrm>
                <a:off x="8753328" y="353835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grpSp>
            <p:nvGrpSpPr>
              <p:cNvPr id="179" name="Group 178">
                <a:extLst>
                  <a:ext uri="{FF2B5EF4-FFF2-40B4-BE49-F238E27FC236}">
                    <a16:creationId xmlns:a16="http://schemas.microsoft.com/office/drawing/2014/main" id="{10ACBF2C-4C9A-4528-981B-4409F73DE005}"/>
                  </a:ext>
                </a:extLst>
              </p:cNvPr>
              <p:cNvGrpSpPr/>
              <p:nvPr/>
            </p:nvGrpSpPr>
            <p:grpSpPr>
              <a:xfrm>
                <a:off x="6438920" y="1058560"/>
                <a:ext cx="2806764" cy="5132579"/>
                <a:chOff x="6438920" y="1058560"/>
                <a:chExt cx="2806764" cy="5132579"/>
              </a:xfrm>
            </p:grpSpPr>
            <p:grpSp>
              <p:nvGrpSpPr>
                <p:cNvPr id="180" name="Group 179">
                  <a:extLst>
                    <a:ext uri="{FF2B5EF4-FFF2-40B4-BE49-F238E27FC236}">
                      <a16:creationId xmlns:a16="http://schemas.microsoft.com/office/drawing/2014/main" id="{E57A1848-DA1F-4C48-9E8B-29341F78EBF0}"/>
                    </a:ext>
                  </a:extLst>
                </p:cNvPr>
                <p:cNvGrpSpPr/>
                <p:nvPr/>
              </p:nvGrpSpPr>
              <p:grpSpPr>
                <a:xfrm>
                  <a:off x="6438920" y="1058560"/>
                  <a:ext cx="2806764" cy="4393743"/>
                  <a:chOff x="6438920" y="1058560"/>
                  <a:chExt cx="2806764" cy="4393743"/>
                </a:xfrm>
              </p:grpSpPr>
              <p:cxnSp>
                <p:nvCxnSpPr>
                  <p:cNvPr id="186" name="Straight Connector 185">
                    <a:extLst>
                      <a:ext uri="{FF2B5EF4-FFF2-40B4-BE49-F238E27FC236}">
                        <a16:creationId xmlns:a16="http://schemas.microsoft.com/office/drawing/2014/main" id="{299118AD-6DB8-48F3-ACB6-6DCC66A6B2C7}"/>
                      </a:ext>
                    </a:extLst>
                  </p:cNvPr>
                  <p:cNvCxnSpPr>
                    <a:cxnSpLocks/>
                  </p:cNvCxnSpPr>
                  <p:nvPr/>
                </p:nvCxnSpPr>
                <p:spPr>
                  <a:xfrm flipV="1">
                    <a:off x="7010655" y="2744829"/>
                    <a:ext cx="0" cy="1300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E2656D4-02CB-4B23-8450-958167AA5F45}"/>
                      </a:ext>
                    </a:extLst>
                  </p:cNvPr>
                  <p:cNvCxnSpPr>
                    <a:cxnSpLocks/>
                  </p:cNvCxnSpPr>
                  <p:nvPr/>
                </p:nvCxnSpPr>
                <p:spPr>
                  <a:xfrm flipV="1">
                    <a:off x="8831978" y="354817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B6FBB86-7B3D-4AE8-AC23-6012B8F2AC72}"/>
                      </a:ext>
                    </a:extLst>
                  </p:cNvPr>
                  <p:cNvCxnSpPr>
                    <a:cxnSpLocks/>
                  </p:cNvCxnSpPr>
                  <p:nvPr/>
                </p:nvCxnSpPr>
                <p:spPr>
                  <a:xfrm flipV="1">
                    <a:off x="8442363" y="3552626"/>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94B9B136-62BD-4880-AC3F-F7E6971EB017}"/>
                      </a:ext>
                    </a:extLst>
                  </p:cNvPr>
                  <p:cNvSpPr txBox="1"/>
                  <p:nvPr/>
                </p:nvSpPr>
                <p:spPr>
                  <a:xfrm>
                    <a:off x="8363713" y="3542808"/>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190" name="Straight Connector 189">
                    <a:extLst>
                      <a:ext uri="{FF2B5EF4-FFF2-40B4-BE49-F238E27FC236}">
                        <a16:creationId xmlns:a16="http://schemas.microsoft.com/office/drawing/2014/main" id="{D5EB6D42-21D4-49DF-B0A5-1959A0F622D2}"/>
                      </a:ext>
                    </a:extLst>
                  </p:cNvPr>
                  <p:cNvCxnSpPr>
                    <a:cxnSpLocks/>
                  </p:cNvCxnSpPr>
                  <p:nvPr/>
                </p:nvCxnSpPr>
                <p:spPr>
                  <a:xfrm flipV="1">
                    <a:off x="8055595" y="355519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3C21D5F-E666-41D7-98D6-7B407012EE5F}"/>
                      </a:ext>
                    </a:extLst>
                  </p:cNvPr>
                  <p:cNvSpPr txBox="1"/>
                  <p:nvPr/>
                </p:nvSpPr>
                <p:spPr>
                  <a:xfrm>
                    <a:off x="7976945" y="354537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192" name="Straight Connector 191">
                    <a:extLst>
                      <a:ext uri="{FF2B5EF4-FFF2-40B4-BE49-F238E27FC236}">
                        <a16:creationId xmlns:a16="http://schemas.microsoft.com/office/drawing/2014/main" id="{323C0260-1BFF-48AE-B336-EB4DD787EBDD}"/>
                      </a:ext>
                    </a:extLst>
                  </p:cNvPr>
                  <p:cNvCxnSpPr>
                    <a:cxnSpLocks/>
                  </p:cNvCxnSpPr>
                  <p:nvPr/>
                </p:nvCxnSpPr>
                <p:spPr>
                  <a:xfrm flipV="1">
                    <a:off x="7668333" y="355582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EEC3845-862B-4F36-A823-4127AB58B9BB}"/>
                      </a:ext>
                    </a:extLst>
                  </p:cNvPr>
                  <p:cNvCxnSpPr>
                    <a:cxnSpLocks/>
                  </p:cNvCxnSpPr>
                  <p:nvPr/>
                </p:nvCxnSpPr>
                <p:spPr>
                  <a:xfrm flipV="1">
                    <a:off x="7835035" y="2730652"/>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C5E1C83-D77F-47FA-B7FA-11C9538D19CF}"/>
                      </a:ext>
                    </a:extLst>
                  </p:cNvPr>
                  <p:cNvCxnSpPr>
                    <a:cxnSpLocks/>
                  </p:cNvCxnSpPr>
                  <p:nvPr/>
                </p:nvCxnSpPr>
                <p:spPr>
                  <a:xfrm flipV="1">
                    <a:off x="8654671" y="2730507"/>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5" name="Picture 194">
                    <a:extLst>
                      <a:ext uri="{FF2B5EF4-FFF2-40B4-BE49-F238E27FC236}">
                        <a16:creationId xmlns:a16="http://schemas.microsoft.com/office/drawing/2014/main" id="{206A5464-B1C0-436F-B95A-D71863FE034C}"/>
                      </a:ext>
                    </a:extLst>
                  </p:cNvPr>
                  <p:cNvPicPr>
                    <a:picLocks noChangeAspect="1"/>
                  </p:cNvPicPr>
                  <p:nvPr/>
                </p:nvPicPr>
                <p:blipFill>
                  <a:blip r:embed="rId5"/>
                  <a:stretch>
                    <a:fillRect/>
                  </a:stretch>
                </p:blipFill>
                <p:spPr>
                  <a:xfrm>
                    <a:off x="7332815" y="1058560"/>
                    <a:ext cx="1016454" cy="1014100"/>
                  </a:xfrm>
                  <a:prstGeom prst="rect">
                    <a:avLst/>
                  </a:prstGeom>
                </p:spPr>
              </p:pic>
              <p:cxnSp>
                <p:nvCxnSpPr>
                  <p:cNvPr id="196" name="Straight Connector 195">
                    <a:extLst>
                      <a:ext uri="{FF2B5EF4-FFF2-40B4-BE49-F238E27FC236}">
                        <a16:creationId xmlns:a16="http://schemas.microsoft.com/office/drawing/2014/main" id="{286FF2E0-2AE0-4EBF-B93E-9549E1747832}"/>
                      </a:ext>
                    </a:extLst>
                  </p:cNvPr>
                  <p:cNvCxnSpPr>
                    <a:cxnSpLocks/>
                  </p:cNvCxnSpPr>
                  <p:nvPr/>
                </p:nvCxnSpPr>
                <p:spPr>
                  <a:xfrm flipH="1" flipV="1">
                    <a:off x="6786075" y="1784119"/>
                    <a:ext cx="3484" cy="35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DD07D695-A367-4626-A241-4AB740521DD8}"/>
                      </a:ext>
                    </a:extLst>
                  </p:cNvPr>
                  <p:cNvGrpSpPr/>
                  <p:nvPr/>
                </p:nvGrpSpPr>
                <p:grpSpPr>
                  <a:xfrm>
                    <a:off x="6438920" y="2137410"/>
                    <a:ext cx="2806764" cy="649960"/>
                    <a:chOff x="7213885" y="2137410"/>
                    <a:chExt cx="2806764" cy="649960"/>
                  </a:xfrm>
                </p:grpSpPr>
                <p:sp>
                  <p:nvSpPr>
                    <p:cNvPr id="213" name="TextBox 212">
                      <a:extLst>
                        <a:ext uri="{FF2B5EF4-FFF2-40B4-BE49-F238E27FC236}">
                          <a16:creationId xmlns:a16="http://schemas.microsoft.com/office/drawing/2014/main" id="{81BCE165-34BE-4905-9D95-EB57585B1454}"/>
                        </a:ext>
                      </a:extLst>
                    </p:cNvPr>
                    <p:cNvSpPr txBox="1"/>
                    <p:nvPr/>
                  </p:nvSpPr>
                  <p:spPr>
                    <a:xfrm>
                      <a:off x="7213885" y="2149054"/>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1</a:t>
                      </a:r>
                    </a:p>
                    <a:p>
                      <a:pPr algn="ctr">
                        <a:lnSpc>
                          <a:spcPts val="1400"/>
                        </a:lnSpc>
                      </a:pPr>
                      <a:r>
                        <a:rPr lang="en-US" b="1" dirty="0">
                          <a:latin typeface="Segoe UI" panose="020B0502040204020203" pitchFamily="34" charset="0"/>
                          <a:cs typeface="Segoe UI" panose="020B0502040204020203" pitchFamily="34" charset="0"/>
                        </a:rPr>
                        <a:t>(x8)</a:t>
                      </a:r>
                    </a:p>
                  </p:txBody>
                </p:sp>
                <p:sp>
                  <p:nvSpPr>
                    <p:cNvPr id="214" name="TextBox 213">
                      <a:extLst>
                        <a:ext uri="{FF2B5EF4-FFF2-40B4-BE49-F238E27FC236}">
                          <a16:creationId xmlns:a16="http://schemas.microsoft.com/office/drawing/2014/main" id="{69D0E50D-96F9-4D40-943B-5EE470CB1F58}"/>
                        </a:ext>
                      </a:extLst>
                    </p:cNvPr>
                    <p:cNvSpPr txBox="1"/>
                    <p:nvPr/>
                  </p:nvSpPr>
                  <p:spPr>
                    <a:xfrm>
                      <a:off x="8026253"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2</a:t>
                      </a:r>
                    </a:p>
                    <a:p>
                      <a:pPr algn="ctr">
                        <a:lnSpc>
                          <a:spcPts val="1400"/>
                        </a:lnSpc>
                      </a:pPr>
                      <a:r>
                        <a:rPr lang="en-US" b="1" dirty="0">
                          <a:latin typeface="Segoe UI" panose="020B0502040204020203" pitchFamily="34" charset="0"/>
                          <a:cs typeface="Segoe UI" panose="020B0502040204020203" pitchFamily="34" charset="0"/>
                        </a:rPr>
                        <a:t>(x16)</a:t>
                      </a:r>
                    </a:p>
                  </p:txBody>
                </p:sp>
                <p:sp>
                  <p:nvSpPr>
                    <p:cNvPr id="215" name="TextBox 214">
                      <a:extLst>
                        <a:ext uri="{FF2B5EF4-FFF2-40B4-BE49-F238E27FC236}">
                          <a16:creationId xmlns:a16="http://schemas.microsoft.com/office/drawing/2014/main" id="{6E90346D-712C-4C91-BFC3-26A937CA6185}"/>
                        </a:ext>
                      </a:extLst>
                    </p:cNvPr>
                    <p:cNvSpPr txBox="1"/>
                    <p:nvPr/>
                  </p:nvSpPr>
                  <p:spPr>
                    <a:xfrm>
                      <a:off x="8838621"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3</a:t>
                      </a:r>
                    </a:p>
                    <a:p>
                      <a:pPr algn="ctr">
                        <a:lnSpc>
                          <a:spcPts val="1400"/>
                        </a:lnSpc>
                      </a:pPr>
                      <a:r>
                        <a:rPr lang="en-US" b="1" dirty="0">
                          <a:latin typeface="Segoe UI" panose="020B0502040204020203" pitchFamily="34" charset="0"/>
                          <a:cs typeface="Segoe UI" panose="020B0502040204020203" pitchFamily="34" charset="0"/>
                        </a:rPr>
                        <a:t>(x16)</a:t>
                      </a:r>
                    </a:p>
                  </p:txBody>
                </p:sp>
              </p:grpSp>
              <p:cxnSp>
                <p:nvCxnSpPr>
                  <p:cNvPr id="198" name="Straight Connector 197">
                    <a:extLst>
                      <a:ext uri="{FF2B5EF4-FFF2-40B4-BE49-F238E27FC236}">
                        <a16:creationId xmlns:a16="http://schemas.microsoft.com/office/drawing/2014/main" id="{05953537-00EF-4CEA-837B-9D49685F5F83}"/>
                      </a:ext>
                    </a:extLst>
                  </p:cNvPr>
                  <p:cNvCxnSpPr>
                    <a:cxnSpLocks/>
                  </p:cNvCxnSpPr>
                  <p:nvPr/>
                </p:nvCxnSpPr>
                <p:spPr>
                  <a:xfrm flipV="1">
                    <a:off x="8415317" y="2085567"/>
                    <a:ext cx="0" cy="63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5772A76-A73D-499E-95C4-49BE63B540BA}"/>
                      </a:ext>
                    </a:extLst>
                  </p:cNvPr>
                  <p:cNvCxnSpPr>
                    <a:cxnSpLocks/>
                  </p:cNvCxnSpPr>
                  <p:nvPr/>
                </p:nvCxnSpPr>
                <p:spPr>
                  <a:xfrm flipV="1">
                    <a:off x="6909790" y="1815973"/>
                    <a:ext cx="0" cy="25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26F1ABD0-C136-4C09-A4CB-A8590FEDEA3F}"/>
                      </a:ext>
                    </a:extLst>
                  </p:cNvPr>
                  <p:cNvGrpSpPr/>
                  <p:nvPr/>
                </p:nvGrpSpPr>
                <p:grpSpPr>
                  <a:xfrm>
                    <a:off x="7358254" y="3064805"/>
                    <a:ext cx="957327" cy="553998"/>
                    <a:chOff x="7635012" y="3578171"/>
                    <a:chExt cx="957327" cy="553998"/>
                  </a:xfrm>
                </p:grpSpPr>
                <p:sp>
                  <p:nvSpPr>
                    <p:cNvPr id="211" name="Rectangle 210">
                      <a:extLst>
                        <a:ext uri="{FF2B5EF4-FFF2-40B4-BE49-F238E27FC236}">
                          <a16:creationId xmlns:a16="http://schemas.microsoft.com/office/drawing/2014/main" id="{418D0F07-81B9-42E1-96F9-5E1BE9C69B3F}"/>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a:extLst>
                        <a:ext uri="{FF2B5EF4-FFF2-40B4-BE49-F238E27FC236}">
                          <a16:creationId xmlns:a16="http://schemas.microsoft.com/office/drawing/2014/main" id="{6E81A293-3E2C-464D-BBB0-EC931B0E10E0}"/>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grpSp>
                <p:nvGrpSpPr>
                  <p:cNvPr id="201" name="Group 200">
                    <a:extLst>
                      <a:ext uri="{FF2B5EF4-FFF2-40B4-BE49-F238E27FC236}">
                        <a16:creationId xmlns:a16="http://schemas.microsoft.com/office/drawing/2014/main" id="{EB2C9145-53DA-4AAA-B444-7A5DD0267C77}"/>
                      </a:ext>
                    </a:extLst>
                  </p:cNvPr>
                  <p:cNvGrpSpPr/>
                  <p:nvPr/>
                </p:nvGrpSpPr>
                <p:grpSpPr>
                  <a:xfrm>
                    <a:off x="8177881" y="3061511"/>
                    <a:ext cx="957327" cy="553998"/>
                    <a:chOff x="7635012" y="3578171"/>
                    <a:chExt cx="957327" cy="553998"/>
                  </a:xfrm>
                </p:grpSpPr>
                <p:sp>
                  <p:nvSpPr>
                    <p:cNvPr id="209" name="Rectangle 208">
                      <a:extLst>
                        <a:ext uri="{FF2B5EF4-FFF2-40B4-BE49-F238E27FC236}">
                          <a16:creationId xmlns:a16="http://schemas.microsoft.com/office/drawing/2014/main" id="{2F9D6531-D5D4-45F0-8AA2-63325FFB4A6A}"/>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a:extLst>
                        <a:ext uri="{FF2B5EF4-FFF2-40B4-BE49-F238E27FC236}">
                          <a16:creationId xmlns:a16="http://schemas.microsoft.com/office/drawing/2014/main" id="{BA80071D-C889-43C6-9D11-D9822EBE217C}"/>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sp>
                <p:nvSpPr>
                  <p:cNvPr id="202" name="Rectangle 201">
                    <a:extLst>
                      <a:ext uri="{FF2B5EF4-FFF2-40B4-BE49-F238E27FC236}">
                        <a16:creationId xmlns:a16="http://schemas.microsoft.com/office/drawing/2014/main" id="{F130FEF4-23C5-40B9-86CA-D1C54B273EBC}"/>
                      </a:ext>
                    </a:extLst>
                  </p:cNvPr>
                  <p:cNvSpPr/>
                  <p:nvPr/>
                </p:nvSpPr>
                <p:spPr>
                  <a:xfrm>
                    <a:off x="7564161"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615DC13A-78BD-46E1-AECF-16DA59855EF5}"/>
                      </a:ext>
                    </a:extLst>
                  </p:cNvPr>
                  <p:cNvSpPr/>
                  <p:nvPr/>
                </p:nvSpPr>
                <p:spPr>
                  <a:xfrm>
                    <a:off x="7959483"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FBCCB7D7-87A5-446A-AD7D-4C2BEEBB2DE6}"/>
                      </a:ext>
                    </a:extLst>
                  </p:cNvPr>
                  <p:cNvSpPr/>
                  <p:nvPr/>
                </p:nvSpPr>
                <p:spPr>
                  <a:xfrm>
                    <a:off x="8343235"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721889BC-BAAA-4B4F-87C3-5B6F5BB3DFAD}"/>
                      </a:ext>
                    </a:extLst>
                  </p:cNvPr>
                  <p:cNvSpPr/>
                  <p:nvPr/>
                </p:nvSpPr>
                <p:spPr>
                  <a:xfrm>
                    <a:off x="8738557"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205FF002-28A3-4DA3-A6DC-D115B064464F}"/>
                      </a:ext>
                    </a:extLst>
                  </p:cNvPr>
                  <p:cNvSpPr txBox="1"/>
                  <p:nvPr/>
                </p:nvSpPr>
                <p:spPr>
                  <a:xfrm>
                    <a:off x="7589683" y="354600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sp>
                <p:nvSpPr>
                  <p:cNvPr id="207" name="Rectangle 206">
                    <a:extLst>
                      <a:ext uri="{FF2B5EF4-FFF2-40B4-BE49-F238E27FC236}">
                        <a16:creationId xmlns:a16="http://schemas.microsoft.com/office/drawing/2014/main" id="{5D3D03AB-6BDE-49D5-A83C-E604D1202D43}"/>
                      </a:ext>
                    </a:extLst>
                  </p:cNvPr>
                  <p:cNvSpPr/>
                  <p:nvPr/>
                </p:nvSpPr>
                <p:spPr>
                  <a:xfrm>
                    <a:off x="69097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1E1A016B-28DA-427E-9C7D-AD9F7185C2F3}"/>
                      </a:ext>
                    </a:extLst>
                  </p:cNvPr>
                  <p:cNvSpPr txBox="1"/>
                  <p:nvPr/>
                </p:nvSpPr>
                <p:spPr>
                  <a:xfrm>
                    <a:off x="6957275" y="3549717"/>
                    <a:ext cx="397216"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x8</a:t>
                    </a:r>
                  </a:p>
                </p:txBody>
              </p:sp>
            </p:grpSp>
            <p:sp>
              <p:nvSpPr>
                <p:cNvPr id="181" name="TextBox 180">
                  <a:extLst>
                    <a:ext uri="{FF2B5EF4-FFF2-40B4-BE49-F238E27FC236}">
                      <a16:creationId xmlns:a16="http://schemas.microsoft.com/office/drawing/2014/main" id="{36641550-EDA6-4EF0-8253-EFAC211D0886}"/>
                    </a:ext>
                  </a:extLst>
                </p:cNvPr>
                <p:cNvSpPr txBox="1"/>
                <p:nvPr/>
              </p:nvSpPr>
              <p:spPr>
                <a:xfrm rot="18708178">
                  <a:off x="6485612" y="5645580"/>
                  <a:ext cx="817645"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Slot11</a:t>
                  </a:r>
                </a:p>
              </p:txBody>
            </p:sp>
            <p:sp>
              <p:nvSpPr>
                <p:cNvPr id="182" name="TextBox 181">
                  <a:extLst>
                    <a:ext uri="{FF2B5EF4-FFF2-40B4-BE49-F238E27FC236}">
                      <a16:creationId xmlns:a16="http://schemas.microsoft.com/office/drawing/2014/main" id="{E4F169D9-1793-42C4-B8EE-5264D104AD94}"/>
                    </a:ext>
                  </a:extLst>
                </p:cNvPr>
                <p:cNvSpPr txBox="1"/>
                <p:nvPr/>
              </p:nvSpPr>
              <p:spPr>
                <a:xfrm rot="18708178">
                  <a:off x="7114323" y="5643177"/>
                  <a:ext cx="811195"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Slot10</a:t>
                  </a:r>
                </a:p>
              </p:txBody>
            </p:sp>
            <p:sp>
              <p:nvSpPr>
                <p:cNvPr id="183" name="TextBox 182">
                  <a:extLst>
                    <a:ext uri="{FF2B5EF4-FFF2-40B4-BE49-F238E27FC236}">
                      <a16:creationId xmlns:a16="http://schemas.microsoft.com/office/drawing/2014/main" id="{B8E3AC22-7FFC-4E80-8ED3-3EF4A4A44090}"/>
                    </a:ext>
                  </a:extLst>
                </p:cNvPr>
                <p:cNvSpPr txBox="1"/>
                <p:nvPr/>
              </p:nvSpPr>
              <p:spPr>
                <a:xfrm rot="18708178">
                  <a:off x="7628900" y="5595235"/>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Slot9</a:t>
                  </a:r>
                </a:p>
              </p:txBody>
            </p:sp>
            <p:sp>
              <p:nvSpPr>
                <p:cNvPr id="184" name="TextBox 183">
                  <a:extLst>
                    <a:ext uri="{FF2B5EF4-FFF2-40B4-BE49-F238E27FC236}">
                      <a16:creationId xmlns:a16="http://schemas.microsoft.com/office/drawing/2014/main" id="{72986A1D-77B2-4C63-A002-F26ACB7FCD5D}"/>
                    </a:ext>
                  </a:extLst>
                </p:cNvPr>
                <p:cNvSpPr txBox="1"/>
                <p:nvPr/>
              </p:nvSpPr>
              <p:spPr>
                <a:xfrm rot="18708178">
                  <a:off x="8020515" y="5598448"/>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Slot8</a:t>
                  </a:r>
                </a:p>
              </p:txBody>
            </p:sp>
            <p:sp>
              <p:nvSpPr>
                <p:cNvPr id="185" name="TextBox 184">
                  <a:extLst>
                    <a:ext uri="{FF2B5EF4-FFF2-40B4-BE49-F238E27FC236}">
                      <a16:creationId xmlns:a16="http://schemas.microsoft.com/office/drawing/2014/main" id="{6D835B30-60FC-4DEB-A8F4-7674D8B1FB4B}"/>
                    </a:ext>
                  </a:extLst>
                </p:cNvPr>
                <p:cNvSpPr txBox="1"/>
                <p:nvPr/>
              </p:nvSpPr>
              <p:spPr>
                <a:xfrm rot="18708178">
                  <a:off x="8406838" y="56031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Slot7</a:t>
                  </a:r>
                </a:p>
              </p:txBody>
            </p:sp>
          </p:grpSp>
        </p:grpSp>
        <p:cxnSp>
          <p:nvCxnSpPr>
            <p:cNvPr id="167" name="Straight Connector 166">
              <a:extLst>
                <a:ext uri="{FF2B5EF4-FFF2-40B4-BE49-F238E27FC236}">
                  <a16:creationId xmlns:a16="http://schemas.microsoft.com/office/drawing/2014/main" id="{B5407C3D-EA0D-47BD-B46D-C215599496FF}"/>
                </a:ext>
              </a:extLst>
            </p:cNvPr>
            <p:cNvCxnSpPr>
              <a:cxnSpLocks/>
            </p:cNvCxnSpPr>
            <p:nvPr/>
          </p:nvCxnSpPr>
          <p:spPr>
            <a:xfrm flipV="1">
              <a:off x="7149312" y="1562379"/>
              <a:ext cx="315148" cy="1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692B8B15-4DC2-49F9-BDC6-93D8F6AB8230}"/>
                </a:ext>
              </a:extLst>
            </p:cNvPr>
            <p:cNvGrpSpPr/>
            <p:nvPr/>
          </p:nvGrpSpPr>
          <p:grpSpPr>
            <a:xfrm>
              <a:off x="6021457" y="1295140"/>
              <a:ext cx="1327011" cy="553998"/>
              <a:chOff x="7635012" y="3566596"/>
              <a:chExt cx="957327" cy="553998"/>
            </a:xfrm>
          </p:grpSpPr>
          <p:sp>
            <p:nvSpPr>
              <p:cNvPr id="176" name="Rectangle 175">
                <a:extLst>
                  <a:ext uri="{FF2B5EF4-FFF2-40B4-BE49-F238E27FC236}">
                    <a16:creationId xmlns:a16="http://schemas.microsoft.com/office/drawing/2014/main" id="{F4BFDD2C-51B5-4CD4-AD60-B5CDBA353117}"/>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extBox 176">
                <a:extLst>
                  <a:ext uri="{FF2B5EF4-FFF2-40B4-BE49-F238E27FC236}">
                    <a16:creationId xmlns:a16="http://schemas.microsoft.com/office/drawing/2014/main" id="{876755A9-B3E4-4B9E-9E8C-FFA5C4A858AC}"/>
                  </a:ext>
                </a:extLst>
              </p:cNvPr>
              <p:cNvSpPr txBox="1"/>
              <p:nvPr/>
            </p:nvSpPr>
            <p:spPr>
              <a:xfrm>
                <a:off x="7635012" y="3566596"/>
                <a:ext cx="957327" cy="553998"/>
              </a:xfrm>
              <a:prstGeom prst="rect">
                <a:avLst/>
              </a:prstGeom>
              <a:noFill/>
              <a:ln w="28575">
                <a:noFill/>
              </a:ln>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Root complex</a:t>
                </a:r>
              </a:p>
            </p:txBody>
          </p:sp>
        </p:grpSp>
        <p:cxnSp>
          <p:nvCxnSpPr>
            <p:cNvPr id="169" name="Straight Connector 168">
              <a:extLst>
                <a:ext uri="{FF2B5EF4-FFF2-40B4-BE49-F238E27FC236}">
                  <a16:creationId xmlns:a16="http://schemas.microsoft.com/office/drawing/2014/main" id="{EF962C60-DE8F-4BC4-B90A-55BD43DBEBD4}"/>
                </a:ext>
              </a:extLst>
            </p:cNvPr>
            <p:cNvCxnSpPr>
              <a:cxnSpLocks/>
            </p:cNvCxnSpPr>
            <p:nvPr/>
          </p:nvCxnSpPr>
          <p:spPr>
            <a:xfrm flipV="1">
              <a:off x="7029934" y="1800685"/>
              <a:ext cx="0" cy="176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3817423-BC76-4318-B5A3-E0C0327BA821}"/>
                </a:ext>
              </a:extLst>
            </p:cNvPr>
            <p:cNvCxnSpPr>
              <a:cxnSpLocks/>
            </p:cNvCxnSpPr>
            <p:nvPr/>
          </p:nvCxnSpPr>
          <p:spPr>
            <a:xfrm flipV="1">
              <a:off x="7483131" y="2093936"/>
              <a:ext cx="952277" cy="5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B0C4923-0C7B-4A6C-A45B-146FAC45FA49}"/>
                </a:ext>
              </a:extLst>
            </p:cNvPr>
            <p:cNvCxnSpPr>
              <a:cxnSpLocks/>
            </p:cNvCxnSpPr>
            <p:nvPr/>
          </p:nvCxnSpPr>
          <p:spPr>
            <a:xfrm flipV="1">
              <a:off x="7484183" y="1977329"/>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873B9C6-657F-4E8B-AD9A-C529BE028EF7}"/>
                </a:ext>
              </a:extLst>
            </p:cNvPr>
            <p:cNvCxnSpPr>
              <a:cxnSpLocks/>
            </p:cNvCxnSpPr>
            <p:nvPr/>
          </p:nvCxnSpPr>
          <p:spPr>
            <a:xfrm flipH="1">
              <a:off x="7010655" y="197732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02040EB-FD3D-41AE-93C2-B98E950B5242}"/>
                </a:ext>
              </a:extLst>
            </p:cNvPr>
            <p:cNvCxnSpPr>
              <a:cxnSpLocks/>
            </p:cNvCxnSpPr>
            <p:nvPr/>
          </p:nvCxnSpPr>
          <p:spPr>
            <a:xfrm flipH="1">
              <a:off x="7384251" y="2176027"/>
              <a:ext cx="179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49A5CC9-07FC-43AA-A221-CB77641F717A}"/>
                </a:ext>
              </a:extLst>
            </p:cNvPr>
            <p:cNvCxnSpPr>
              <a:cxnSpLocks/>
            </p:cNvCxnSpPr>
            <p:nvPr/>
          </p:nvCxnSpPr>
          <p:spPr>
            <a:xfrm flipV="1">
              <a:off x="7402229" y="2041241"/>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27819EB-5210-431F-A0A9-E2A60E9161D0}"/>
                </a:ext>
              </a:extLst>
            </p:cNvPr>
            <p:cNvCxnSpPr>
              <a:cxnSpLocks/>
            </p:cNvCxnSpPr>
            <p:nvPr/>
          </p:nvCxnSpPr>
          <p:spPr>
            <a:xfrm flipH="1">
              <a:off x="6928923" y="205425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8A04786F-7ED2-4EA8-9B27-8F1310F6B0A8}"/>
              </a:ext>
            </a:extLst>
          </p:cNvPr>
          <p:cNvGrpSpPr/>
          <p:nvPr/>
        </p:nvGrpSpPr>
        <p:grpSpPr>
          <a:xfrm flipH="1">
            <a:off x="12403809" y="1031719"/>
            <a:ext cx="2498440" cy="2129502"/>
            <a:chOff x="4906794" y="1046521"/>
            <a:chExt cx="2498440" cy="2129502"/>
          </a:xfrm>
        </p:grpSpPr>
        <p:grpSp>
          <p:nvGrpSpPr>
            <p:cNvPr id="217" name="Group 216">
              <a:extLst>
                <a:ext uri="{FF2B5EF4-FFF2-40B4-BE49-F238E27FC236}">
                  <a16:creationId xmlns:a16="http://schemas.microsoft.com/office/drawing/2014/main" id="{DEC4F5F6-F46C-4CFA-9FA6-DD4C5A35985A}"/>
                </a:ext>
              </a:extLst>
            </p:cNvPr>
            <p:cNvGrpSpPr/>
            <p:nvPr/>
          </p:nvGrpSpPr>
          <p:grpSpPr>
            <a:xfrm>
              <a:off x="4906794" y="1046521"/>
              <a:ext cx="2498440" cy="1712971"/>
              <a:chOff x="4963946" y="1046521"/>
              <a:chExt cx="2498440" cy="1712971"/>
            </a:xfrm>
          </p:grpSpPr>
          <p:pic>
            <p:nvPicPr>
              <p:cNvPr id="219" name="Picture 218">
                <a:extLst>
                  <a:ext uri="{FF2B5EF4-FFF2-40B4-BE49-F238E27FC236}">
                    <a16:creationId xmlns:a16="http://schemas.microsoft.com/office/drawing/2014/main" id="{7BB53236-FA52-4FD6-8315-FD7AA1411BD8}"/>
                  </a:ext>
                </a:extLst>
              </p:cNvPr>
              <p:cNvPicPr>
                <a:picLocks noChangeAspect="1"/>
              </p:cNvPicPr>
              <p:nvPr/>
            </p:nvPicPr>
            <p:blipFill>
              <a:blip r:embed="rId4"/>
              <a:stretch>
                <a:fillRect/>
              </a:stretch>
            </p:blipFill>
            <p:spPr>
              <a:xfrm rot="18887911">
                <a:off x="4963946" y="1046521"/>
                <a:ext cx="1712971" cy="1712971"/>
              </a:xfrm>
              <a:prstGeom prst="rect">
                <a:avLst/>
              </a:prstGeom>
            </p:spPr>
          </p:pic>
          <p:cxnSp>
            <p:nvCxnSpPr>
              <p:cNvPr id="220" name="Straight Connector 219">
                <a:extLst>
                  <a:ext uri="{FF2B5EF4-FFF2-40B4-BE49-F238E27FC236}">
                    <a16:creationId xmlns:a16="http://schemas.microsoft.com/office/drawing/2014/main" id="{D5485F1E-2495-4E5A-8751-B74C87BEA3A7}"/>
                  </a:ext>
                </a:extLst>
              </p:cNvPr>
              <p:cNvCxnSpPr>
                <a:cxnSpLocks/>
              </p:cNvCxnSpPr>
              <p:nvPr/>
            </p:nvCxnSpPr>
            <p:spPr>
              <a:xfrm>
                <a:off x="6271884" y="1565039"/>
                <a:ext cx="1190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773E7F6F-D345-4A89-90CE-B30922EA7EE4}"/>
                  </a:ext>
                </a:extLst>
              </p:cNvPr>
              <p:cNvSpPr txBox="1"/>
              <p:nvPr/>
            </p:nvSpPr>
            <p:spPr>
              <a:xfrm>
                <a:off x="6309936" y="1329896"/>
                <a:ext cx="960225" cy="273473"/>
              </a:xfrm>
              <a:prstGeom prst="rect">
                <a:avLst/>
              </a:prstGeom>
              <a:noFill/>
            </p:spPr>
            <p:txBody>
              <a:bodyPr wrap="square" rtlCol="0">
                <a:spAutoFit/>
              </a:bodyPr>
              <a:lstStyle/>
              <a:p>
                <a:pPr algn="ctr">
                  <a:lnSpc>
                    <a:spcPts val="1400"/>
                  </a:lnSpc>
                </a:pPr>
                <a:r>
                  <a:rPr lang="en-US" sz="1500" b="1" dirty="0">
                    <a:latin typeface="Segoe UI" panose="020B0502040204020203" pitchFamily="34" charset="0"/>
                    <a:cs typeface="Segoe UI" panose="020B0502040204020203" pitchFamily="34" charset="0"/>
                  </a:rPr>
                  <a:t>SDRAM</a:t>
                </a:r>
              </a:p>
            </p:txBody>
          </p:sp>
        </p:grpSp>
        <p:sp>
          <p:nvSpPr>
            <p:cNvPr id="218" name="TextBox 217">
              <a:extLst>
                <a:ext uri="{FF2B5EF4-FFF2-40B4-BE49-F238E27FC236}">
                  <a16:creationId xmlns:a16="http://schemas.microsoft.com/office/drawing/2014/main" id="{F7A870AF-FC4C-4141-BCB8-EB16359A7027}"/>
                </a:ext>
              </a:extLst>
            </p:cNvPr>
            <p:cNvSpPr txBox="1"/>
            <p:nvPr/>
          </p:nvSpPr>
          <p:spPr>
            <a:xfrm>
              <a:off x="4951104" y="287933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grpSp>
      <p:sp>
        <p:nvSpPr>
          <p:cNvPr id="144" name="Title 1">
            <a:extLst>
              <a:ext uri="{FF2B5EF4-FFF2-40B4-BE49-F238E27FC236}">
                <a16:creationId xmlns:a16="http://schemas.microsoft.com/office/drawing/2014/main" id="{8741F2AF-2D5F-4356-ADC6-580F3752D595}"/>
              </a:ext>
            </a:extLst>
          </p:cNvPr>
          <p:cNvSpPr>
            <a:spLocks noGrp="1"/>
          </p:cNvSpPr>
          <p:nvPr>
            <p:ph type="title"/>
          </p:nvPr>
        </p:nvSpPr>
        <p:spPr>
          <a:xfrm>
            <a:off x="32588" y="66907"/>
            <a:ext cx="4673227" cy="858646"/>
          </a:xfrm>
        </p:spPr>
        <p:txBody>
          <a:bodyPr>
            <a:normAutofit fontScale="90000"/>
          </a:bodyPr>
          <a:lstStyle/>
          <a:p>
            <a:pPr>
              <a:lnSpc>
                <a:spcPts val="3500"/>
              </a:lnSpc>
            </a:pPr>
            <a:r>
              <a:rPr lang="en-US" dirty="0"/>
              <a:t>Memory-mapped PCI-e Devices</a:t>
            </a:r>
          </a:p>
        </p:txBody>
      </p:sp>
      <p:sp>
        <p:nvSpPr>
          <p:cNvPr id="145" name="Content Placeholder 2">
            <a:extLst>
              <a:ext uri="{FF2B5EF4-FFF2-40B4-BE49-F238E27FC236}">
                <a16:creationId xmlns:a16="http://schemas.microsoft.com/office/drawing/2014/main" id="{C9201BD8-1F8B-4AB4-A62D-FDF98AFD8E95}"/>
              </a:ext>
            </a:extLst>
          </p:cNvPr>
          <p:cNvSpPr>
            <a:spLocks noGrp="1"/>
          </p:cNvSpPr>
          <p:nvPr>
            <p:ph idx="1"/>
          </p:nvPr>
        </p:nvSpPr>
        <p:spPr>
          <a:xfrm>
            <a:off x="1" y="925553"/>
            <a:ext cx="4215248" cy="2503442"/>
          </a:xfrm>
        </p:spPr>
        <p:txBody>
          <a:bodyPr>
            <a:normAutofit/>
          </a:bodyPr>
          <a:lstStyle/>
          <a:p>
            <a:r>
              <a:rPr lang="en-US" dirty="0"/>
              <a:t>Each PCI-e device is bound to a range of memory addresses that are managed by the device (not by actual RAM)</a:t>
            </a:r>
          </a:p>
        </p:txBody>
      </p:sp>
      <p:sp>
        <p:nvSpPr>
          <p:cNvPr id="146" name="Content Placeholder 2">
            <a:extLst>
              <a:ext uri="{FF2B5EF4-FFF2-40B4-BE49-F238E27FC236}">
                <a16:creationId xmlns:a16="http://schemas.microsoft.com/office/drawing/2014/main" id="{0BB1DE2C-04FD-4EF8-96A1-3B51A77A9DBC}"/>
              </a:ext>
            </a:extLst>
          </p:cNvPr>
          <p:cNvSpPr txBox="1">
            <a:spLocks/>
          </p:cNvSpPr>
          <p:nvPr/>
        </p:nvSpPr>
        <p:spPr>
          <a:xfrm>
            <a:off x="19258" y="3341804"/>
            <a:ext cx="6181057" cy="3449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root complex translates between CPU-created memory requests and PCI-e messages</a:t>
            </a:r>
          </a:p>
          <a:p>
            <a:pPr lvl="1"/>
            <a:r>
              <a:rPr lang="en-US" dirty="0"/>
              <a:t>The CPU writes to device-owned memory addresses to send commands or configure the device</a:t>
            </a:r>
          </a:p>
          <a:p>
            <a:pPr lvl="1"/>
            <a:r>
              <a:rPr lang="en-US" dirty="0"/>
              <a:t>A device sends a PCI-e message to the root complex to respond to a request or proactively interrupt the CPU</a:t>
            </a:r>
          </a:p>
          <a:p>
            <a:pPr lvl="2"/>
            <a:endParaRPr lang="en-US" dirty="0"/>
          </a:p>
        </p:txBody>
      </p:sp>
    </p:spTree>
    <p:extLst>
      <p:ext uri="{BB962C8B-B14F-4D97-AF65-F5344CB8AC3E}">
        <p14:creationId xmlns:p14="http://schemas.microsoft.com/office/powerpoint/2010/main" val="25402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5D8C-2152-4583-A6C4-CFAC7F815264}"/>
              </a:ext>
            </a:extLst>
          </p:cNvPr>
          <p:cNvSpPr>
            <a:spLocks noGrp="1"/>
          </p:cNvSpPr>
          <p:nvPr>
            <p:ph type="title"/>
          </p:nvPr>
        </p:nvSpPr>
        <p:spPr>
          <a:xfrm>
            <a:off x="838200" y="52893"/>
            <a:ext cx="10515600" cy="641588"/>
          </a:xfrm>
        </p:spPr>
        <p:txBody>
          <a:bodyPr>
            <a:normAutofit fontScale="90000"/>
          </a:bodyPr>
          <a:lstStyle/>
          <a:p>
            <a:r>
              <a:rPr lang="en-US" dirty="0"/>
              <a:t>Integrated vs Discrete GPUs</a:t>
            </a:r>
          </a:p>
        </p:txBody>
      </p:sp>
      <p:sp>
        <p:nvSpPr>
          <p:cNvPr id="3" name="Content Placeholder 2">
            <a:extLst>
              <a:ext uri="{FF2B5EF4-FFF2-40B4-BE49-F238E27FC236}">
                <a16:creationId xmlns:a16="http://schemas.microsoft.com/office/drawing/2014/main" id="{ADE58483-615B-42C3-80B2-7DFD1789A9FF}"/>
              </a:ext>
            </a:extLst>
          </p:cNvPr>
          <p:cNvSpPr>
            <a:spLocks noGrp="1"/>
          </p:cNvSpPr>
          <p:nvPr>
            <p:ph idx="1"/>
          </p:nvPr>
        </p:nvSpPr>
        <p:spPr>
          <a:xfrm>
            <a:off x="0" y="810231"/>
            <a:ext cx="12191999" cy="6110626"/>
          </a:xfrm>
        </p:spPr>
        <p:txBody>
          <a:bodyPr>
            <a:normAutofit fontScale="92500" lnSpcReduction="20000"/>
          </a:bodyPr>
          <a:lstStyle/>
          <a:p>
            <a:r>
              <a:rPr lang="en-US" sz="3200" dirty="0"/>
              <a:t>An integrated GPU:</a:t>
            </a:r>
          </a:p>
          <a:p>
            <a:pPr lvl="1"/>
            <a:r>
              <a:rPr lang="en-US" sz="2800" dirty="0"/>
              <a:t>Lives on the same package that contains the CPUs</a:t>
            </a:r>
          </a:p>
          <a:p>
            <a:pPr lvl="1"/>
            <a:r>
              <a:rPr lang="en-US" sz="2800" dirty="0"/>
              <a:t>Communicates with the CPUs via an on-chip bus (e.g., an AGP, PCI-e, or proprietary bus that connects directly to a root complex)</a:t>
            </a:r>
          </a:p>
          <a:p>
            <a:r>
              <a:rPr lang="en-US" sz="3200" dirty="0"/>
              <a:t>A discrete GPU:</a:t>
            </a:r>
          </a:p>
          <a:p>
            <a:pPr lvl="1"/>
            <a:r>
              <a:rPr lang="en-US" sz="2800" dirty="0"/>
              <a:t>Is a separate piece of silicon</a:t>
            </a:r>
          </a:p>
          <a:p>
            <a:pPr lvl="1"/>
            <a:r>
              <a:rPr lang="en-US" sz="2800" dirty="0"/>
              <a:t>Communicates with the CPUs via an external bus (e.g., PCI-e lanes which connect to CPUs via a root complex)</a:t>
            </a:r>
          </a:p>
          <a:p>
            <a:endParaRPr lang="en-US" sz="3200" dirty="0"/>
          </a:p>
          <a:p>
            <a:r>
              <a:rPr lang="en-US" sz="3200" dirty="0"/>
              <a:t>Integrated GPUs:</a:t>
            </a:r>
          </a:p>
          <a:p>
            <a:pPr lvl="1"/>
            <a:r>
              <a:rPr lang="en-US" sz="2800" dirty="0"/>
              <a:t>Require less space and consume less energy (due to co-design with the rest of the chip)</a:t>
            </a:r>
          </a:p>
          <a:p>
            <a:pPr lvl="1"/>
            <a:r>
              <a:rPr lang="en-US" sz="2800" dirty="0"/>
              <a:t>Are financially cheaper</a:t>
            </a:r>
          </a:p>
          <a:p>
            <a:pPr lvl="1"/>
            <a:r>
              <a:rPr lang="en-US" sz="2800" dirty="0"/>
              <a:t>Have worse compute performance—a discrete GPU has more space for more compute elements, and often has its own RAM and caching hierarchy</a:t>
            </a:r>
          </a:p>
          <a:p>
            <a:pPr lvl="1"/>
            <a:r>
              <a:rPr lang="en-US" sz="2800" dirty="0"/>
              <a:t>Can access host RAM directly, avoiding copies between host RAM and GPU RAM</a:t>
            </a:r>
          </a:p>
        </p:txBody>
      </p:sp>
    </p:spTree>
    <p:extLst>
      <p:ext uri="{BB962C8B-B14F-4D97-AF65-F5344CB8AC3E}">
        <p14:creationId xmlns:p14="http://schemas.microsoft.com/office/powerpoint/2010/main" val="22217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04C37D-E3D3-4024-972A-6B81382B1659}"/>
              </a:ext>
            </a:extLst>
          </p:cNvPr>
          <p:cNvSpPr/>
          <p:nvPr/>
        </p:nvSpPr>
        <p:spPr>
          <a:xfrm>
            <a:off x="0" y="4441812"/>
            <a:ext cx="12192000" cy="83271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FAF3-CBDF-42BB-92B4-222AFA4E2302}"/>
              </a:ext>
            </a:extLst>
          </p:cNvPr>
          <p:cNvSpPr>
            <a:spLocks noGrp="1"/>
          </p:cNvSpPr>
          <p:nvPr>
            <p:ph type="title"/>
          </p:nvPr>
        </p:nvSpPr>
        <p:spPr/>
        <p:txBody>
          <a:bodyPr>
            <a:normAutofit/>
          </a:bodyPr>
          <a:lstStyle/>
          <a:p>
            <a:r>
              <a:rPr lang="en-US" sz="6000" dirty="0"/>
              <a:t>Outline</a:t>
            </a:r>
          </a:p>
        </p:txBody>
      </p:sp>
      <p:sp>
        <p:nvSpPr>
          <p:cNvPr id="3" name="Content Placeholder 2">
            <a:extLst>
              <a:ext uri="{FF2B5EF4-FFF2-40B4-BE49-F238E27FC236}">
                <a16:creationId xmlns:a16="http://schemas.microsoft.com/office/drawing/2014/main" id="{722EA16B-D54B-4CCE-B5BD-B53280C1168A}"/>
              </a:ext>
            </a:extLst>
          </p:cNvPr>
          <p:cNvSpPr>
            <a:spLocks noGrp="1"/>
          </p:cNvSpPr>
          <p:nvPr>
            <p:ph idx="1"/>
          </p:nvPr>
        </p:nvSpPr>
        <p:spPr/>
        <p:txBody>
          <a:bodyPr>
            <a:normAutofit/>
          </a:bodyPr>
          <a:lstStyle/>
          <a:p>
            <a:r>
              <a:rPr lang="en-US" sz="5400" dirty="0"/>
              <a:t>Trends in Hardware Design</a:t>
            </a:r>
          </a:p>
          <a:p>
            <a:r>
              <a:rPr lang="en-US" sz="5400" dirty="0"/>
              <a:t>The GPU programming model</a:t>
            </a:r>
          </a:p>
          <a:p>
            <a:r>
              <a:rPr lang="en-US" sz="5400" dirty="0"/>
              <a:t>Types of GPUs</a:t>
            </a:r>
          </a:p>
          <a:p>
            <a:r>
              <a:rPr lang="en-US" sz="5400" dirty="0"/>
              <a:t>Case study: Intel’s Iris GPU</a:t>
            </a:r>
          </a:p>
          <a:p>
            <a:endParaRPr lang="en-US" sz="5400" dirty="0"/>
          </a:p>
          <a:p>
            <a:endParaRPr lang="en-US" sz="5400" dirty="0"/>
          </a:p>
          <a:p>
            <a:endParaRPr lang="en-US" sz="5400" dirty="0"/>
          </a:p>
        </p:txBody>
      </p:sp>
    </p:spTree>
    <p:extLst>
      <p:ext uri="{BB962C8B-B14F-4D97-AF65-F5344CB8AC3E}">
        <p14:creationId xmlns:p14="http://schemas.microsoft.com/office/powerpoint/2010/main" val="207906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9C9BD3-308F-45E1-A252-3BD7D5A4027C}"/>
              </a:ext>
            </a:extLst>
          </p:cNvPr>
          <p:cNvPicPr>
            <a:picLocks noChangeAspect="1"/>
          </p:cNvPicPr>
          <p:nvPr/>
        </p:nvPicPr>
        <p:blipFill rotWithShape="1">
          <a:blip r:embed="rId3"/>
          <a:srcRect l="5615" t="3742" r="2259"/>
          <a:stretch/>
        </p:blipFill>
        <p:spPr>
          <a:xfrm>
            <a:off x="1806498" y="895816"/>
            <a:ext cx="8240750" cy="5898141"/>
          </a:xfrm>
          <a:prstGeom prst="rect">
            <a:avLst/>
          </a:prstGeom>
        </p:spPr>
      </p:pic>
      <p:sp>
        <p:nvSpPr>
          <p:cNvPr id="2" name="Title 1">
            <a:extLst>
              <a:ext uri="{FF2B5EF4-FFF2-40B4-BE49-F238E27FC236}">
                <a16:creationId xmlns:a16="http://schemas.microsoft.com/office/drawing/2014/main" id="{134D2DA0-A678-43AB-9ED2-1358068A9D39}"/>
              </a:ext>
            </a:extLst>
          </p:cNvPr>
          <p:cNvSpPr>
            <a:spLocks noGrp="1"/>
          </p:cNvSpPr>
          <p:nvPr>
            <p:ph type="title"/>
          </p:nvPr>
        </p:nvSpPr>
        <p:spPr>
          <a:xfrm>
            <a:off x="838200" y="64043"/>
            <a:ext cx="10515600" cy="894963"/>
          </a:xfrm>
        </p:spPr>
        <p:txBody>
          <a:bodyPr/>
          <a:lstStyle/>
          <a:p>
            <a:r>
              <a:rPr lang="en-US" dirty="0"/>
              <a:t>Case Study: Intel’s Iris Integrated GPU</a:t>
            </a:r>
          </a:p>
        </p:txBody>
      </p:sp>
    </p:spTree>
    <p:extLst>
      <p:ext uri="{BB962C8B-B14F-4D97-AF65-F5344CB8AC3E}">
        <p14:creationId xmlns:p14="http://schemas.microsoft.com/office/powerpoint/2010/main" val="82222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D9F3DD9C-2917-4FE2-B4A9-9151E6266CFC}"/>
              </a:ext>
            </a:extLst>
          </p:cNvPr>
          <p:cNvSpPr/>
          <p:nvPr/>
        </p:nvSpPr>
        <p:spPr>
          <a:xfrm>
            <a:off x="3066587" y="1302478"/>
            <a:ext cx="8396868" cy="4713356"/>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4D2DA0-A678-43AB-9ED2-1358068A9D39}"/>
              </a:ext>
            </a:extLst>
          </p:cNvPr>
          <p:cNvSpPr>
            <a:spLocks noGrp="1"/>
          </p:cNvSpPr>
          <p:nvPr>
            <p:ph type="title"/>
          </p:nvPr>
        </p:nvSpPr>
        <p:spPr>
          <a:xfrm>
            <a:off x="838200" y="64043"/>
            <a:ext cx="10515600" cy="894963"/>
          </a:xfrm>
        </p:spPr>
        <p:txBody>
          <a:bodyPr/>
          <a:lstStyle/>
          <a:p>
            <a:r>
              <a:rPr lang="en-US" dirty="0"/>
              <a:t>Case Study: Intel’s Iris Integrated GPU</a:t>
            </a:r>
          </a:p>
        </p:txBody>
      </p:sp>
      <p:grpSp>
        <p:nvGrpSpPr>
          <p:cNvPr id="13" name="Group 12">
            <a:extLst>
              <a:ext uri="{FF2B5EF4-FFF2-40B4-BE49-F238E27FC236}">
                <a16:creationId xmlns:a16="http://schemas.microsoft.com/office/drawing/2014/main" id="{04A14E7F-DFE2-4CC1-B955-080DAC115B7F}"/>
              </a:ext>
            </a:extLst>
          </p:cNvPr>
          <p:cNvGrpSpPr/>
          <p:nvPr/>
        </p:nvGrpSpPr>
        <p:grpSpPr>
          <a:xfrm>
            <a:off x="3014046" y="2556112"/>
            <a:ext cx="1802846" cy="740385"/>
            <a:chOff x="7659147" y="3493573"/>
            <a:chExt cx="1300602" cy="740385"/>
          </a:xfrm>
        </p:grpSpPr>
        <p:sp>
          <p:nvSpPr>
            <p:cNvPr id="17" name="Rectangle 16">
              <a:extLst>
                <a:ext uri="{FF2B5EF4-FFF2-40B4-BE49-F238E27FC236}">
                  <a16:creationId xmlns:a16="http://schemas.microsoft.com/office/drawing/2014/main" id="{4FC0300E-C567-4D4E-B259-99E5DB8D47EA}"/>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1900580-7A72-426C-9FDD-7DFB093E2A3C}"/>
                </a:ext>
              </a:extLst>
            </p:cNvPr>
            <p:cNvSpPr txBox="1"/>
            <p:nvPr/>
          </p:nvSpPr>
          <p:spPr>
            <a:xfrm>
              <a:off x="7659147" y="3566596"/>
              <a:ext cx="1300602" cy="667362"/>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Root complex</a:t>
              </a:r>
            </a:p>
          </p:txBody>
        </p:sp>
      </p:grpSp>
      <p:sp>
        <p:nvSpPr>
          <p:cNvPr id="16" name="TextBox 15">
            <a:extLst>
              <a:ext uri="{FF2B5EF4-FFF2-40B4-BE49-F238E27FC236}">
                <a16:creationId xmlns:a16="http://schemas.microsoft.com/office/drawing/2014/main" id="{836C5C9E-02EF-44BE-851E-A8E37D6A4588}"/>
              </a:ext>
            </a:extLst>
          </p:cNvPr>
          <p:cNvSpPr txBox="1"/>
          <p:nvPr/>
        </p:nvSpPr>
        <p:spPr>
          <a:xfrm flipH="1">
            <a:off x="8629038" y="6148173"/>
            <a:ext cx="2992164"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“System on a Chip”</a:t>
            </a:r>
          </a:p>
          <a:p>
            <a:pPr algn="ctr">
              <a:lnSpc>
                <a:spcPts val="2000"/>
              </a:lnSpc>
            </a:pPr>
            <a:r>
              <a:rPr lang="en-US" sz="2400" b="1" dirty="0">
                <a:latin typeface="Segoe UI" panose="020B0502040204020203" pitchFamily="34" charset="0"/>
                <a:cs typeface="Segoe UI" panose="020B0502040204020203" pitchFamily="34" charset="0"/>
              </a:rPr>
              <a:t>(SoC)</a:t>
            </a:r>
          </a:p>
        </p:txBody>
      </p:sp>
      <p:grpSp>
        <p:nvGrpSpPr>
          <p:cNvPr id="3" name="Group 2">
            <a:extLst>
              <a:ext uri="{FF2B5EF4-FFF2-40B4-BE49-F238E27FC236}">
                <a16:creationId xmlns:a16="http://schemas.microsoft.com/office/drawing/2014/main" id="{EC9E8624-9D9A-473E-892E-7CEF565B5576}"/>
              </a:ext>
            </a:extLst>
          </p:cNvPr>
          <p:cNvGrpSpPr/>
          <p:nvPr/>
        </p:nvGrpSpPr>
        <p:grpSpPr>
          <a:xfrm>
            <a:off x="5745247" y="3964446"/>
            <a:ext cx="1812451" cy="656590"/>
            <a:chOff x="7997796" y="3681529"/>
            <a:chExt cx="1812451" cy="656590"/>
          </a:xfrm>
        </p:grpSpPr>
        <p:sp>
          <p:nvSpPr>
            <p:cNvPr id="25" name="Rectangle 24">
              <a:extLst>
                <a:ext uri="{FF2B5EF4-FFF2-40B4-BE49-F238E27FC236}">
                  <a16:creationId xmlns:a16="http://schemas.microsoft.com/office/drawing/2014/main" id="{E07B34E7-6994-4018-92C1-14BF43A2EFAF}"/>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6D82B60-2A98-45A0-85A9-C42ECA6A2C6B}"/>
                </a:ext>
              </a:extLst>
            </p:cNvPr>
            <p:cNvSpPr txBox="1"/>
            <p:nvPr/>
          </p:nvSpPr>
          <p:spPr>
            <a:xfrm>
              <a:off x="7997796" y="3681529"/>
              <a:ext cx="1802846" cy="656590"/>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grpSp>
        <p:nvGrpSpPr>
          <p:cNvPr id="27" name="Group 26">
            <a:extLst>
              <a:ext uri="{FF2B5EF4-FFF2-40B4-BE49-F238E27FC236}">
                <a16:creationId xmlns:a16="http://schemas.microsoft.com/office/drawing/2014/main" id="{96515E2E-F38B-4CD6-96EF-40F39C7CC7D5}"/>
              </a:ext>
            </a:extLst>
          </p:cNvPr>
          <p:cNvGrpSpPr/>
          <p:nvPr/>
        </p:nvGrpSpPr>
        <p:grpSpPr>
          <a:xfrm>
            <a:off x="5740444" y="2028534"/>
            <a:ext cx="1812451" cy="667362"/>
            <a:chOff x="7997796" y="3681527"/>
            <a:chExt cx="1812451" cy="667362"/>
          </a:xfrm>
        </p:grpSpPr>
        <p:sp>
          <p:nvSpPr>
            <p:cNvPr id="28" name="Rectangle 27">
              <a:extLst>
                <a:ext uri="{FF2B5EF4-FFF2-40B4-BE49-F238E27FC236}">
                  <a16:creationId xmlns:a16="http://schemas.microsoft.com/office/drawing/2014/main" id="{564BEAE3-6241-4851-828C-58DF53002AD6}"/>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1B99B90-3259-4C3C-BF4F-CBD276F71FEA}"/>
                </a:ext>
              </a:extLst>
            </p:cNvPr>
            <p:cNvSpPr txBox="1"/>
            <p:nvPr/>
          </p:nvSpPr>
          <p:spPr>
            <a:xfrm>
              <a:off x="7997796" y="3681527"/>
              <a:ext cx="1802846" cy="667362"/>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pic>
        <p:nvPicPr>
          <p:cNvPr id="51" name="Picture 50">
            <a:extLst>
              <a:ext uri="{FF2B5EF4-FFF2-40B4-BE49-F238E27FC236}">
                <a16:creationId xmlns:a16="http://schemas.microsoft.com/office/drawing/2014/main" id="{0BAB604A-DC3C-469C-ADCE-EBC434EE8CBF}"/>
              </a:ext>
            </a:extLst>
          </p:cNvPr>
          <p:cNvPicPr>
            <a:picLocks noChangeAspect="1"/>
          </p:cNvPicPr>
          <p:nvPr/>
        </p:nvPicPr>
        <p:blipFill>
          <a:blip r:embed="rId3"/>
          <a:stretch>
            <a:fillRect/>
          </a:stretch>
        </p:blipFill>
        <p:spPr>
          <a:xfrm>
            <a:off x="4121316" y="4333798"/>
            <a:ext cx="1694904" cy="1694904"/>
          </a:xfrm>
          <a:prstGeom prst="rect">
            <a:avLst/>
          </a:prstGeom>
        </p:spPr>
      </p:pic>
      <p:grpSp>
        <p:nvGrpSpPr>
          <p:cNvPr id="32" name="Group 31">
            <a:extLst>
              <a:ext uri="{FF2B5EF4-FFF2-40B4-BE49-F238E27FC236}">
                <a16:creationId xmlns:a16="http://schemas.microsoft.com/office/drawing/2014/main" id="{C94B8085-6ECD-41DF-AB0B-3053DC5ED66A}"/>
              </a:ext>
            </a:extLst>
          </p:cNvPr>
          <p:cNvGrpSpPr/>
          <p:nvPr/>
        </p:nvGrpSpPr>
        <p:grpSpPr>
          <a:xfrm>
            <a:off x="-94325" y="1112001"/>
            <a:ext cx="3456333" cy="4379921"/>
            <a:chOff x="-94325" y="1112001"/>
            <a:chExt cx="3456333" cy="4379921"/>
          </a:xfrm>
        </p:grpSpPr>
        <p:sp>
          <p:nvSpPr>
            <p:cNvPr id="23" name="TextBox 22">
              <a:extLst>
                <a:ext uri="{FF2B5EF4-FFF2-40B4-BE49-F238E27FC236}">
                  <a16:creationId xmlns:a16="http://schemas.microsoft.com/office/drawing/2014/main" id="{51D15A27-D666-4DB1-AEF5-FE90DA12ED32}"/>
                </a:ext>
              </a:extLst>
            </p:cNvPr>
            <p:cNvSpPr txBox="1"/>
            <p:nvPr/>
          </p:nvSpPr>
          <p:spPr>
            <a:xfrm>
              <a:off x="1575502" y="3360410"/>
              <a:ext cx="1786506" cy="528350"/>
            </a:xfrm>
            <a:prstGeom prst="rect">
              <a:avLst/>
            </a:prstGeom>
            <a:noFill/>
          </p:spPr>
          <p:txBody>
            <a:bodyPr wrap="square" rtlCol="0">
              <a:spAutoFit/>
            </a:bodyPr>
            <a:lstStyle/>
            <a:p>
              <a:pPr algn="ctr">
                <a:lnSpc>
                  <a:spcPts val="1700"/>
                </a:lnSpc>
              </a:pPr>
              <a:r>
                <a:rPr lang="en-US" sz="1600" b="1" dirty="0">
                  <a:latin typeface="Segoe UI" panose="020B0502040204020203" pitchFamily="34" charset="0"/>
                  <a:cs typeface="Segoe UI" panose="020B0502040204020203" pitchFamily="34" charset="0"/>
                </a:rPr>
                <a:t>PCI-e lanes</a:t>
              </a:r>
            </a:p>
            <a:p>
              <a:pPr algn="ctr">
                <a:lnSpc>
                  <a:spcPts val="1700"/>
                </a:lnSpc>
              </a:pPr>
              <a:r>
                <a:rPr lang="en-US" sz="1600" b="1" dirty="0">
                  <a:latin typeface="Segoe UI" panose="020B0502040204020203" pitchFamily="34" charset="0"/>
                  <a:cs typeface="Segoe UI" panose="020B0502040204020203" pitchFamily="34" charset="0"/>
                </a:rPr>
                <a:t>(</a:t>
              </a:r>
              <a:r>
                <a:rPr lang="en-US" sz="1600" b="1" dirty="0" err="1">
                  <a:latin typeface="Segoe UI" panose="020B0502040204020203" pitchFamily="34" charset="0"/>
                  <a:cs typeface="Segoe UI" panose="020B0502040204020203" pitchFamily="34" charset="0"/>
                </a:rPr>
                <a:t>xWhatever</a:t>
              </a:r>
              <a:r>
                <a:rPr lang="en-US" sz="1600" b="1" dirty="0">
                  <a:latin typeface="Segoe UI" panose="020B0502040204020203" pitchFamily="34" charset="0"/>
                  <a:cs typeface="Segoe UI" panose="020B0502040204020203" pitchFamily="34" charset="0"/>
                </a:rPr>
                <a:t>)</a:t>
              </a:r>
            </a:p>
          </p:txBody>
        </p:sp>
        <p:grpSp>
          <p:nvGrpSpPr>
            <p:cNvPr id="19" name="Group 18">
              <a:extLst>
                <a:ext uri="{FF2B5EF4-FFF2-40B4-BE49-F238E27FC236}">
                  <a16:creationId xmlns:a16="http://schemas.microsoft.com/office/drawing/2014/main" id="{E23294D7-F710-48F4-B9B7-ECA0B75C6D89}"/>
                </a:ext>
              </a:extLst>
            </p:cNvPr>
            <p:cNvGrpSpPr/>
            <p:nvPr/>
          </p:nvGrpSpPr>
          <p:grpSpPr>
            <a:xfrm>
              <a:off x="-94325" y="1112001"/>
              <a:ext cx="3450896" cy="4379921"/>
              <a:chOff x="-94325" y="1112001"/>
              <a:chExt cx="3450896" cy="4379921"/>
            </a:xfrm>
          </p:grpSpPr>
          <p:grpSp>
            <p:nvGrpSpPr>
              <p:cNvPr id="6" name="Group 5">
                <a:extLst>
                  <a:ext uri="{FF2B5EF4-FFF2-40B4-BE49-F238E27FC236}">
                    <a16:creationId xmlns:a16="http://schemas.microsoft.com/office/drawing/2014/main" id="{FEAE4213-B693-4086-A2A2-17EA71C2D543}"/>
                  </a:ext>
                </a:extLst>
              </p:cNvPr>
              <p:cNvGrpSpPr/>
              <p:nvPr/>
            </p:nvGrpSpPr>
            <p:grpSpPr>
              <a:xfrm>
                <a:off x="-94325" y="1112001"/>
                <a:ext cx="3450896" cy="2851397"/>
                <a:chOff x="4867564" y="1167712"/>
                <a:chExt cx="3450896" cy="2851397"/>
              </a:xfrm>
            </p:grpSpPr>
            <p:cxnSp>
              <p:nvCxnSpPr>
                <p:cNvPr id="7" name="Straight Connector 6">
                  <a:extLst>
                    <a:ext uri="{FF2B5EF4-FFF2-40B4-BE49-F238E27FC236}">
                      <a16:creationId xmlns:a16="http://schemas.microsoft.com/office/drawing/2014/main" id="{F9FCAC2F-851A-4801-8438-80F4AEAAAB9D}"/>
                    </a:ext>
                  </a:extLst>
                </p:cNvPr>
                <p:cNvCxnSpPr>
                  <a:cxnSpLocks/>
                </p:cNvCxnSpPr>
                <p:nvPr/>
              </p:nvCxnSpPr>
              <p:spPr>
                <a:xfrm>
                  <a:off x="6424962" y="2057848"/>
                  <a:ext cx="5356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49528D-5604-468B-A14F-576386AAEED0}"/>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9" name="TextBox 8">
                  <a:extLst>
                    <a:ext uri="{FF2B5EF4-FFF2-40B4-BE49-F238E27FC236}">
                      <a16:creationId xmlns:a16="http://schemas.microsoft.com/office/drawing/2014/main" id="{BC8489A8-B21F-472C-A47B-54D9E6500870}"/>
                    </a:ext>
                  </a:extLst>
                </p:cNvPr>
                <p:cNvSpPr txBox="1"/>
                <p:nvPr/>
              </p:nvSpPr>
              <p:spPr>
                <a:xfrm flipH="1">
                  <a:off x="5273061" y="3699213"/>
                  <a:ext cx="1640086" cy="319896"/>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RAM</a:t>
                  </a:r>
                </a:p>
              </p:txBody>
            </p:sp>
            <p:sp>
              <p:nvSpPr>
                <p:cNvPr id="10" name="TextBox 9">
                  <a:extLst>
                    <a:ext uri="{FF2B5EF4-FFF2-40B4-BE49-F238E27FC236}">
                      <a16:creationId xmlns:a16="http://schemas.microsoft.com/office/drawing/2014/main" id="{673FB352-5C91-41CA-8A54-3BBDB4D702E4}"/>
                    </a:ext>
                  </a:extLst>
                </p:cNvPr>
                <p:cNvSpPr txBox="1"/>
                <p:nvPr/>
              </p:nvSpPr>
              <p:spPr>
                <a:xfrm flipH="1">
                  <a:off x="6678374" y="2483912"/>
                  <a:ext cx="1640086" cy="296684"/>
                </a:xfrm>
                <a:prstGeom prst="rect">
                  <a:avLst/>
                </a:prstGeom>
                <a:noFill/>
              </p:spPr>
              <p:txBody>
                <a:bodyPr wrap="square" rtlCol="0">
                  <a:spAutoFit/>
                </a:bodyPr>
                <a:lstStyle/>
                <a:p>
                  <a:pPr algn="ctr">
                    <a:lnSpc>
                      <a:spcPts val="1400"/>
                    </a:lnSpc>
                  </a:pPr>
                  <a:r>
                    <a:rPr lang="en-US" sz="2200" b="1" dirty="0">
                      <a:latin typeface="Segoe UI" panose="020B0502040204020203" pitchFamily="34" charset="0"/>
                      <a:cs typeface="Segoe UI" panose="020B0502040204020203" pitchFamily="34" charset="0"/>
                    </a:rPr>
                    <a:t>SDRAM</a:t>
                  </a:r>
                </a:p>
              </p:txBody>
            </p:sp>
          </p:grpSp>
          <p:sp>
            <p:nvSpPr>
              <p:cNvPr id="20" name="TextBox 19">
                <a:extLst>
                  <a:ext uri="{FF2B5EF4-FFF2-40B4-BE49-F238E27FC236}">
                    <a16:creationId xmlns:a16="http://schemas.microsoft.com/office/drawing/2014/main" id="{A79A730E-DFBF-4B80-AF24-1ABB1BE0564E}"/>
                  </a:ext>
                </a:extLst>
              </p:cNvPr>
              <p:cNvSpPr txBox="1"/>
              <p:nvPr/>
            </p:nvSpPr>
            <p:spPr>
              <a:xfrm>
                <a:off x="683710" y="5183632"/>
                <a:ext cx="2547504" cy="308290"/>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PCI-e device</a:t>
                </a:r>
              </a:p>
            </p:txBody>
          </p:sp>
          <p:cxnSp>
            <p:nvCxnSpPr>
              <p:cNvPr id="21" name="Straight Connector 20">
                <a:extLst>
                  <a:ext uri="{FF2B5EF4-FFF2-40B4-BE49-F238E27FC236}">
                    <a16:creationId xmlns:a16="http://schemas.microsoft.com/office/drawing/2014/main" id="{1739B815-7555-4692-A4DF-1D8A0B66B0E8}"/>
                  </a:ext>
                </a:extLst>
              </p:cNvPr>
              <p:cNvCxnSpPr>
                <a:cxnSpLocks/>
              </p:cNvCxnSpPr>
              <p:nvPr/>
            </p:nvCxnSpPr>
            <p:spPr>
              <a:xfrm flipV="1">
                <a:off x="1851223" y="2863875"/>
                <a:ext cx="0" cy="1287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6477301-6659-41A8-9880-066B3CA803D4}"/>
                  </a:ext>
                </a:extLst>
              </p:cNvPr>
              <p:cNvPicPr>
                <a:picLocks noChangeAspect="1"/>
              </p:cNvPicPr>
              <p:nvPr/>
            </p:nvPicPr>
            <p:blipFill>
              <a:blip r:embed="rId5"/>
              <a:stretch>
                <a:fillRect/>
              </a:stretch>
            </p:blipFill>
            <p:spPr>
              <a:xfrm rot="10800000">
                <a:off x="1144205" y="4005449"/>
                <a:ext cx="1626515" cy="1113336"/>
              </a:xfrm>
              <a:prstGeom prst="rect">
                <a:avLst/>
              </a:prstGeom>
            </p:spPr>
          </p:pic>
          <p:cxnSp>
            <p:nvCxnSpPr>
              <p:cNvPr id="55" name="Straight Connector 54">
                <a:extLst>
                  <a:ext uri="{FF2B5EF4-FFF2-40B4-BE49-F238E27FC236}">
                    <a16:creationId xmlns:a16="http://schemas.microsoft.com/office/drawing/2014/main" id="{A04CD310-48C4-4B55-86EE-7CA31B4AD56E}"/>
                  </a:ext>
                </a:extLst>
              </p:cNvPr>
              <p:cNvCxnSpPr>
                <a:cxnSpLocks/>
              </p:cNvCxnSpPr>
              <p:nvPr/>
            </p:nvCxnSpPr>
            <p:spPr>
              <a:xfrm>
                <a:off x="2001354" y="2687544"/>
                <a:ext cx="115528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77EF352-796A-4556-BB2D-DFB35AE9CDAF}"/>
                  </a:ext>
                </a:extLst>
              </p:cNvPr>
              <p:cNvCxnSpPr>
                <a:cxnSpLocks/>
              </p:cNvCxnSpPr>
              <p:nvPr/>
            </p:nvCxnSpPr>
            <p:spPr>
              <a:xfrm flipV="1">
                <a:off x="1998705" y="1988105"/>
                <a:ext cx="0" cy="7190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38D0460-03A1-4FB9-B370-E5B978B5177B}"/>
                  </a:ext>
                </a:extLst>
              </p:cNvPr>
              <p:cNvCxnSpPr>
                <a:cxnSpLocks/>
              </p:cNvCxnSpPr>
              <p:nvPr/>
            </p:nvCxnSpPr>
            <p:spPr>
              <a:xfrm>
                <a:off x="1833746" y="2871558"/>
                <a:ext cx="13223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 name="Group 10">
            <a:extLst>
              <a:ext uri="{FF2B5EF4-FFF2-40B4-BE49-F238E27FC236}">
                <a16:creationId xmlns:a16="http://schemas.microsoft.com/office/drawing/2014/main" id="{06673347-41BF-4BFA-B889-00D6EE0484D1}"/>
              </a:ext>
            </a:extLst>
          </p:cNvPr>
          <p:cNvGrpSpPr/>
          <p:nvPr/>
        </p:nvGrpSpPr>
        <p:grpSpPr>
          <a:xfrm>
            <a:off x="8244294" y="1380480"/>
            <a:ext cx="3158296" cy="1761965"/>
            <a:chOff x="8099331" y="1441440"/>
            <a:chExt cx="3158296" cy="1761965"/>
          </a:xfrm>
        </p:grpSpPr>
        <p:pic>
          <p:nvPicPr>
            <p:cNvPr id="5" name="Picture 4">
              <a:extLst>
                <a:ext uri="{FF2B5EF4-FFF2-40B4-BE49-F238E27FC236}">
                  <a16:creationId xmlns:a16="http://schemas.microsoft.com/office/drawing/2014/main" id="{7A0733EC-B8AD-484E-AE59-2CB1F31A73B3}"/>
                </a:ext>
              </a:extLst>
            </p:cNvPr>
            <p:cNvPicPr>
              <a:picLocks noChangeAspect="1"/>
            </p:cNvPicPr>
            <p:nvPr/>
          </p:nvPicPr>
          <p:blipFill>
            <a:blip r:embed="rId6"/>
            <a:stretch>
              <a:fillRect/>
            </a:stretch>
          </p:blipFill>
          <p:spPr>
            <a:xfrm>
              <a:off x="9491572" y="1441440"/>
              <a:ext cx="1766055" cy="1761965"/>
            </a:xfrm>
            <a:prstGeom prst="rect">
              <a:avLst/>
            </a:prstGeom>
          </p:spPr>
        </p:pic>
        <p:grpSp>
          <p:nvGrpSpPr>
            <p:cNvPr id="64" name="Group 63">
              <a:extLst>
                <a:ext uri="{FF2B5EF4-FFF2-40B4-BE49-F238E27FC236}">
                  <a16:creationId xmlns:a16="http://schemas.microsoft.com/office/drawing/2014/main" id="{69707BAA-ED81-408A-B7A7-BD8D678FCB4D}"/>
                </a:ext>
              </a:extLst>
            </p:cNvPr>
            <p:cNvGrpSpPr/>
            <p:nvPr/>
          </p:nvGrpSpPr>
          <p:grpSpPr>
            <a:xfrm>
              <a:off x="8099331" y="1894513"/>
              <a:ext cx="1382636" cy="889198"/>
              <a:chOff x="9956167" y="3429782"/>
              <a:chExt cx="1382636" cy="889198"/>
            </a:xfrm>
          </p:grpSpPr>
          <p:grpSp>
            <p:nvGrpSpPr>
              <p:cNvPr id="65" name="Group 64">
                <a:extLst>
                  <a:ext uri="{FF2B5EF4-FFF2-40B4-BE49-F238E27FC236}">
                    <a16:creationId xmlns:a16="http://schemas.microsoft.com/office/drawing/2014/main" id="{FC8DDCA2-46DB-4845-9898-ACDA2A1EEDD0}"/>
                  </a:ext>
                </a:extLst>
              </p:cNvPr>
              <p:cNvGrpSpPr/>
              <p:nvPr/>
            </p:nvGrpSpPr>
            <p:grpSpPr>
              <a:xfrm>
                <a:off x="10428500" y="3429922"/>
                <a:ext cx="910303" cy="429330"/>
                <a:chOff x="7783571" y="3754968"/>
                <a:chExt cx="2900942" cy="429330"/>
              </a:xfrm>
            </p:grpSpPr>
            <p:sp>
              <p:nvSpPr>
                <p:cNvPr id="73" name="Rectangle 72">
                  <a:extLst>
                    <a:ext uri="{FF2B5EF4-FFF2-40B4-BE49-F238E27FC236}">
                      <a16:creationId xmlns:a16="http://schemas.microsoft.com/office/drawing/2014/main" id="{521D3ECC-F3E9-4F7D-AA60-B9119A09EB7B}"/>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2BF90791-96E5-4BD9-84C3-71644760F29B}"/>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67" name="Group 66">
                <a:extLst>
                  <a:ext uri="{FF2B5EF4-FFF2-40B4-BE49-F238E27FC236}">
                    <a16:creationId xmlns:a16="http://schemas.microsoft.com/office/drawing/2014/main" id="{5B3FDA0E-BC1C-415B-80C6-085DC30B8850}"/>
                  </a:ext>
                </a:extLst>
              </p:cNvPr>
              <p:cNvGrpSpPr/>
              <p:nvPr/>
            </p:nvGrpSpPr>
            <p:grpSpPr>
              <a:xfrm>
                <a:off x="10421229" y="3889650"/>
                <a:ext cx="910303" cy="429330"/>
                <a:chOff x="7783571" y="3754968"/>
                <a:chExt cx="2900942" cy="429330"/>
              </a:xfrm>
            </p:grpSpPr>
            <p:sp>
              <p:nvSpPr>
                <p:cNvPr id="71" name="Rectangle 70">
                  <a:extLst>
                    <a:ext uri="{FF2B5EF4-FFF2-40B4-BE49-F238E27FC236}">
                      <a16:creationId xmlns:a16="http://schemas.microsoft.com/office/drawing/2014/main" id="{AE40D703-882F-49E8-AC4B-8D98CB5DF6A9}"/>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D3C6F432-2DB9-42C8-B9D8-FE0BDA0B61B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68" name="Group 67">
                <a:extLst>
                  <a:ext uri="{FF2B5EF4-FFF2-40B4-BE49-F238E27FC236}">
                    <a16:creationId xmlns:a16="http://schemas.microsoft.com/office/drawing/2014/main" id="{33B1EBEF-B8D0-40DD-B87D-5A6E8A6B9619}"/>
                  </a:ext>
                </a:extLst>
              </p:cNvPr>
              <p:cNvGrpSpPr/>
              <p:nvPr/>
            </p:nvGrpSpPr>
            <p:grpSpPr>
              <a:xfrm>
                <a:off x="9956167" y="3429782"/>
                <a:ext cx="547063" cy="864621"/>
                <a:chOff x="7768511" y="3754968"/>
                <a:chExt cx="2900942" cy="406563"/>
              </a:xfrm>
            </p:grpSpPr>
            <p:sp>
              <p:nvSpPr>
                <p:cNvPr id="69" name="Rectangle 68">
                  <a:extLst>
                    <a:ext uri="{FF2B5EF4-FFF2-40B4-BE49-F238E27FC236}">
                      <a16:creationId xmlns:a16="http://schemas.microsoft.com/office/drawing/2014/main" id="{FEDCEBAE-FD39-4FB2-AA0F-88305F795146}"/>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D615DCBD-26EB-4EDB-A3D6-1F29B4BFE7DE}"/>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grpSp>
        <p:nvGrpSpPr>
          <p:cNvPr id="4" name="Group 3">
            <a:extLst>
              <a:ext uri="{FF2B5EF4-FFF2-40B4-BE49-F238E27FC236}">
                <a16:creationId xmlns:a16="http://schemas.microsoft.com/office/drawing/2014/main" id="{8C78FD34-A34F-48FA-8D21-A45DF6A9F9B2}"/>
              </a:ext>
            </a:extLst>
          </p:cNvPr>
          <p:cNvGrpSpPr/>
          <p:nvPr/>
        </p:nvGrpSpPr>
        <p:grpSpPr>
          <a:xfrm>
            <a:off x="8242033" y="3378318"/>
            <a:ext cx="3160556" cy="1761965"/>
            <a:chOff x="8097070" y="3378318"/>
            <a:chExt cx="3160556" cy="1761965"/>
          </a:xfrm>
        </p:grpSpPr>
        <p:pic>
          <p:nvPicPr>
            <p:cNvPr id="24" name="Picture 23">
              <a:extLst>
                <a:ext uri="{FF2B5EF4-FFF2-40B4-BE49-F238E27FC236}">
                  <a16:creationId xmlns:a16="http://schemas.microsoft.com/office/drawing/2014/main" id="{447E23A5-B8B2-4489-8287-9A49FC93AEBC}"/>
                </a:ext>
              </a:extLst>
            </p:cNvPr>
            <p:cNvPicPr>
              <a:picLocks noChangeAspect="1"/>
            </p:cNvPicPr>
            <p:nvPr/>
          </p:nvPicPr>
          <p:blipFill>
            <a:blip r:embed="rId6"/>
            <a:stretch>
              <a:fillRect/>
            </a:stretch>
          </p:blipFill>
          <p:spPr>
            <a:xfrm>
              <a:off x="9491571" y="3378318"/>
              <a:ext cx="1766055" cy="1761965"/>
            </a:xfrm>
            <a:prstGeom prst="rect">
              <a:avLst/>
            </a:prstGeom>
          </p:spPr>
        </p:pic>
        <p:grpSp>
          <p:nvGrpSpPr>
            <p:cNvPr id="75" name="Group 74">
              <a:extLst>
                <a:ext uri="{FF2B5EF4-FFF2-40B4-BE49-F238E27FC236}">
                  <a16:creationId xmlns:a16="http://schemas.microsoft.com/office/drawing/2014/main" id="{2AB82803-C3B6-4A9F-AFB5-17B86AC95A4B}"/>
                </a:ext>
              </a:extLst>
            </p:cNvPr>
            <p:cNvGrpSpPr/>
            <p:nvPr/>
          </p:nvGrpSpPr>
          <p:grpSpPr>
            <a:xfrm>
              <a:off x="8097070" y="3828502"/>
              <a:ext cx="1382636" cy="889198"/>
              <a:chOff x="9956167" y="3429782"/>
              <a:chExt cx="1382636" cy="889198"/>
            </a:xfrm>
          </p:grpSpPr>
          <p:grpSp>
            <p:nvGrpSpPr>
              <p:cNvPr id="76" name="Group 75">
                <a:extLst>
                  <a:ext uri="{FF2B5EF4-FFF2-40B4-BE49-F238E27FC236}">
                    <a16:creationId xmlns:a16="http://schemas.microsoft.com/office/drawing/2014/main" id="{8D5A9A6F-84E0-4DF3-8775-3091CE8A945B}"/>
                  </a:ext>
                </a:extLst>
              </p:cNvPr>
              <p:cNvGrpSpPr/>
              <p:nvPr/>
            </p:nvGrpSpPr>
            <p:grpSpPr>
              <a:xfrm>
                <a:off x="10428500" y="3429922"/>
                <a:ext cx="910303" cy="429330"/>
                <a:chOff x="7783571" y="3754968"/>
                <a:chExt cx="2900942" cy="429330"/>
              </a:xfrm>
            </p:grpSpPr>
            <p:sp>
              <p:nvSpPr>
                <p:cNvPr id="83" name="Rectangle 82">
                  <a:extLst>
                    <a:ext uri="{FF2B5EF4-FFF2-40B4-BE49-F238E27FC236}">
                      <a16:creationId xmlns:a16="http://schemas.microsoft.com/office/drawing/2014/main" id="{C0923B33-624F-4F84-8F65-A5520C1F94BD}"/>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F5B5104E-8FC9-4442-B6F9-6666B76DC3CD}"/>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77" name="Group 76">
                <a:extLst>
                  <a:ext uri="{FF2B5EF4-FFF2-40B4-BE49-F238E27FC236}">
                    <a16:creationId xmlns:a16="http://schemas.microsoft.com/office/drawing/2014/main" id="{65184952-0D02-4CD3-85BB-ABE6DD7E4602}"/>
                  </a:ext>
                </a:extLst>
              </p:cNvPr>
              <p:cNvGrpSpPr/>
              <p:nvPr/>
            </p:nvGrpSpPr>
            <p:grpSpPr>
              <a:xfrm>
                <a:off x="10421229" y="3889650"/>
                <a:ext cx="910303" cy="429330"/>
                <a:chOff x="7783571" y="3754968"/>
                <a:chExt cx="2900942" cy="429330"/>
              </a:xfrm>
            </p:grpSpPr>
            <p:sp>
              <p:nvSpPr>
                <p:cNvPr id="81" name="Rectangle 80">
                  <a:extLst>
                    <a:ext uri="{FF2B5EF4-FFF2-40B4-BE49-F238E27FC236}">
                      <a16:creationId xmlns:a16="http://schemas.microsoft.com/office/drawing/2014/main" id="{14E8C58E-51AA-4974-93EF-4FEF394AAE5C}"/>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C10A55A7-535B-4595-A8BF-3BCF4E75A4E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78" name="Group 77">
                <a:extLst>
                  <a:ext uri="{FF2B5EF4-FFF2-40B4-BE49-F238E27FC236}">
                    <a16:creationId xmlns:a16="http://schemas.microsoft.com/office/drawing/2014/main" id="{0D6B0F23-7766-4062-B20F-33248DB686A5}"/>
                  </a:ext>
                </a:extLst>
              </p:cNvPr>
              <p:cNvGrpSpPr/>
              <p:nvPr/>
            </p:nvGrpSpPr>
            <p:grpSpPr>
              <a:xfrm>
                <a:off x="9956167" y="3429782"/>
                <a:ext cx="547063" cy="864621"/>
                <a:chOff x="7768511" y="3754968"/>
                <a:chExt cx="2900942" cy="406563"/>
              </a:xfrm>
            </p:grpSpPr>
            <p:sp>
              <p:nvSpPr>
                <p:cNvPr id="79" name="Rectangle 78">
                  <a:extLst>
                    <a:ext uri="{FF2B5EF4-FFF2-40B4-BE49-F238E27FC236}">
                      <a16:creationId xmlns:a16="http://schemas.microsoft.com/office/drawing/2014/main" id="{5E74CE2E-D16F-4EAB-99FC-CC2883D50AD7}"/>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58040BB2-575F-4354-A645-79A176E0119D}"/>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grpSp>
        <p:nvGrpSpPr>
          <p:cNvPr id="15" name="Group 14">
            <a:extLst>
              <a:ext uri="{FF2B5EF4-FFF2-40B4-BE49-F238E27FC236}">
                <a16:creationId xmlns:a16="http://schemas.microsoft.com/office/drawing/2014/main" id="{4F4A229E-EEA8-45EB-911D-A61EE9B79182}"/>
              </a:ext>
            </a:extLst>
          </p:cNvPr>
          <p:cNvGrpSpPr/>
          <p:nvPr/>
        </p:nvGrpSpPr>
        <p:grpSpPr>
          <a:xfrm>
            <a:off x="4676260" y="2152410"/>
            <a:ext cx="3619691" cy="2313064"/>
            <a:chOff x="4676260" y="2152410"/>
            <a:chExt cx="3619691" cy="2313064"/>
          </a:xfrm>
        </p:grpSpPr>
        <p:cxnSp>
          <p:nvCxnSpPr>
            <p:cNvPr id="12" name="Straight Connector 11">
              <a:extLst>
                <a:ext uri="{FF2B5EF4-FFF2-40B4-BE49-F238E27FC236}">
                  <a16:creationId xmlns:a16="http://schemas.microsoft.com/office/drawing/2014/main" id="{3E8B4AED-083F-4F17-8357-753CC9C7E5FA}"/>
                </a:ext>
              </a:extLst>
            </p:cNvPr>
            <p:cNvCxnSpPr>
              <a:cxnSpLocks/>
            </p:cNvCxnSpPr>
            <p:nvPr/>
          </p:nvCxnSpPr>
          <p:spPr>
            <a:xfrm>
              <a:off x="4676260" y="2933639"/>
              <a:ext cx="286065" cy="21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83742F-FD91-4030-BEF0-5A538C5D62E3}"/>
                </a:ext>
              </a:extLst>
            </p:cNvPr>
            <p:cNvCxnSpPr>
              <a:cxnSpLocks/>
            </p:cNvCxnSpPr>
            <p:nvPr/>
          </p:nvCxnSpPr>
          <p:spPr>
            <a:xfrm flipV="1">
              <a:off x="6630170" y="3673396"/>
              <a:ext cx="0" cy="3206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7BCDB-BB5E-4951-9800-C06426BED2A2}"/>
                </a:ext>
              </a:extLst>
            </p:cNvPr>
            <p:cNvCxnSpPr>
              <a:cxnSpLocks/>
            </p:cNvCxnSpPr>
            <p:nvPr/>
          </p:nvCxnSpPr>
          <p:spPr>
            <a:xfrm flipV="1">
              <a:off x="6630170" y="2538619"/>
              <a:ext cx="0" cy="337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BDDF9116-72A0-45BA-9EDE-E3C05901181B}"/>
                </a:ext>
              </a:extLst>
            </p:cNvPr>
            <p:cNvSpPr/>
            <p:nvPr/>
          </p:nvSpPr>
          <p:spPr>
            <a:xfrm>
              <a:off x="5240728" y="2863875"/>
              <a:ext cx="2778884" cy="826244"/>
            </a:xfrm>
            <a:prstGeom prst="roundRect">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8165140E-7F36-4E33-8D93-356009AB7A4C}"/>
                </a:ext>
              </a:extLst>
            </p:cNvPr>
            <p:cNvCxnSpPr>
              <a:cxnSpLocks/>
            </p:cNvCxnSpPr>
            <p:nvPr/>
          </p:nvCxnSpPr>
          <p:spPr>
            <a:xfrm flipH="1" flipV="1">
              <a:off x="7761203" y="3663817"/>
              <a:ext cx="534748" cy="755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BD137759-0FDC-4B35-AEA7-7B4D612229A0}"/>
                </a:ext>
              </a:extLst>
            </p:cNvPr>
            <p:cNvGrpSpPr/>
            <p:nvPr/>
          </p:nvGrpSpPr>
          <p:grpSpPr>
            <a:xfrm flipH="1">
              <a:off x="4953375" y="2938709"/>
              <a:ext cx="309690" cy="739684"/>
              <a:chOff x="10239056" y="2623046"/>
              <a:chExt cx="309690" cy="739684"/>
            </a:xfrm>
          </p:grpSpPr>
          <p:cxnSp>
            <p:nvCxnSpPr>
              <p:cNvPr id="43" name="Straight Connector 42">
                <a:extLst>
                  <a:ext uri="{FF2B5EF4-FFF2-40B4-BE49-F238E27FC236}">
                    <a16:creationId xmlns:a16="http://schemas.microsoft.com/office/drawing/2014/main" id="{E602C316-495C-4749-ABAD-F966B88484C1}"/>
                  </a:ext>
                </a:extLst>
              </p:cNvPr>
              <p:cNvCxnSpPr>
                <a:cxnSpLocks/>
              </p:cNvCxnSpPr>
              <p:nvPr/>
            </p:nvCxnSpPr>
            <p:spPr>
              <a:xfrm flipV="1">
                <a:off x="10239056" y="2623046"/>
                <a:ext cx="309690" cy="209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7150AA3-48E8-4B2E-A036-AEFF1728EB0E}"/>
                  </a:ext>
                </a:extLst>
              </p:cNvPr>
              <p:cNvCxnSpPr>
                <a:cxnSpLocks/>
              </p:cNvCxnSpPr>
              <p:nvPr/>
            </p:nvCxnSpPr>
            <p:spPr>
              <a:xfrm flipH="1" flipV="1">
                <a:off x="10239056" y="3153223"/>
                <a:ext cx="309690" cy="209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66A5AEF0-2392-42D9-A400-FB01D8563CE5}"/>
                </a:ext>
              </a:extLst>
            </p:cNvPr>
            <p:cNvCxnSpPr>
              <a:cxnSpLocks/>
            </p:cNvCxnSpPr>
            <p:nvPr/>
          </p:nvCxnSpPr>
          <p:spPr>
            <a:xfrm flipH="1" flipV="1">
              <a:off x="4959873" y="3663815"/>
              <a:ext cx="8895" cy="8016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18233F9-F9F7-4B50-8F9A-ABF91F475DB3}"/>
                </a:ext>
              </a:extLst>
            </p:cNvPr>
            <p:cNvSpPr txBox="1"/>
            <p:nvPr/>
          </p:nvSpPr>
          <p:spPr>
            <a:xfrm>
              <a:off x="5352784" y="2981669"/>
              <a:ext cx="2574655" cy="638316"/>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Ring bus</a:t>
              </a:r>
            </a:p>
            <a:p>
              <a:pPr algn="ctr">
                <a:lnSpc>
                  <a:spcPts val="2200"/>
                </a:lnSpc>
              </a:pPr>
              <a:r>
                <a:rPr lang="en-US" b="1" dirty="0">
                  <a:latin typeface="Segoe UI" panose="020B0502040204020203" pitchFamily="34" charset="0"/>
                  <a:cs typeface="Segoe UI" panose="020B0502040204020203" pitchFamily="34" charset="0"/>
                </a:rPr>
                <a:t>(proprietary protocol)</a:t>
              </a:r>
            </a:p>
          </p:txBody>
        </p:sp>
        <p:cxnSp>
          <p:nvCxnSpPr>
            <p:cNvPr id="85" name="Straight Connector 84">
              <a:extLst>
                <a:ext uri="{FF2B5EF4-FFF2-40B4-BE49-F238E27FC236}">
                  <a16:creationId xmlns:a16="http://schemas.microsoft.com/office/drawing/2014/main" id="{E61425FD-001D-49B9-8596-3BF88D4BE72C}"/>
                </a:ext>
              </a:extLst>
            </p:cNvPr>
            <p:cNvCxnSpPr>
              <a:cxnSpLocks/>
            </p:cNvCxnSpPr>
            <p:nvPr/>
          </p:nvCxnSpPr>
          <p:spPr>
            <a:xfrm flipH="1">
              <a:off x="7755403" y="2152410"/>
              <a:ext cx="534748" cy="755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54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D9F3DD9C-2917-4FE2-B4A9-9151E6266CFC}"/>
              </a:ext>
            </a:extLst>
          </p:cNvPr>
          <p:cNvSpPr/>
          <p:nvPr/>
        </p:nvSpPr>
        <p:spPr>
          <a:xfrm>
            <a:off x="3066587" y="1302478"/>
            <a:ext cx="8396868" cy="4713356"/>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4D2DA0-A678-43AB-9ED2-1358068A9D39}"/>
              </a:ext>
            </a:extLst>
          </p:cNvPr>
          <p:cNvSpPr>
            <a:spLocks noGrp="1"/>
          </p:cNvSpPr>
          <p:nvPr>
            <p:ph type="title"/>
          </p:nvPr>
        </p:nvSpPr>
        <p:spPr>
          <a:xfrm>
            <a:off x="838200" y="64043"/>
            <a:ext cx="10515600" cy="894963"/>
          </a:xfrm>
        </p:spPr>
        <p:txBody>
          <a:bodyPr/>
          <a:lstStyle/>
          <a:p>
            <a:r>
              <a:rPr lang="en-US" dirty="0"/>
              <a:t>Case Study: Intel’s Iris Integrated GPU</a:t>
            </a:r>
          </a:p>
        </p:txBody>
      </p:sp>
      <p:grpSp>
        <p:nvGrpSpPr>
          <p:cNvPr id="13" name="Group 12">
            <a:extLst>
              <a:ext uri="{FF2B5EF4-FFF2-40B4-BE49-F238E27FC236}">
                <a16:creationId xmlns:a16="http://schemas.microsoft.com/office/drawing/2014/main" id="{04A14E7F-DFE2-4CC1-B955-080DAC115B7F}"/>
              </a:ext>
            </a:extLst>
          </p:cNvPr>
          <p:cNvGrpSpPr/>
          <p:nvPr/>
        </p:nvGrpSpPr>
        <p:grpSpPr>
          <a:xfrm>
            <a:off x="3014046" y="2556112"/>
            <a:ext cx="1802846" cy="740385"/>
            <a:chOff x="7659147" y="3493573"/>
            <a:chExt cx="1300602" cy="740385"/>
          </a:xfrm>
        </p:grpSpPr>
        <p:sp>
          <p:nvSpPr>
            <p:cNvPr id="17" name="Rectangle 16">
              <a:extLst>
                <a:ext uri="{FF2B5EF4-FFF2-40B4-BE49-F238E27FC236}">
                  <a16:creationId xmlns:a16="http://schemas.microsoft.com/office/drawing/2014/main" id="{4FC0300E-C567-4D4E-B259-99E5DB8D47EA}"/>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1900580-7A72-426C-9FDD-7DFB093E2A3C}"/>
                </a:ext>
              </a:extLst>
            </p:cNvPr>
            <p:cNvSpPr txBox="1"/>
            <p:nvPr/>
          </p:nvSpPr>
          <p:spPr>
            <a:xfrm>
              <a:off x="7659147" y="3566596"/>
              <a:ext cx="1300602" cy="667362"/>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Root complex</a:t>
              </a:r>
            </a:p>
          </p:txBody>
        </p:sp>
      </p:grpSp>
      <p:sp>
        <p:nvSpPr>
          <p:cNvPr id="16" name="TextBox 15">
            <a:extLst>
              <a:ext uri="{FF2B5EF4-FFF2-40B4-BE49-F238E27FC236}">
                <a16:creationId xmlns:a16="http://schemas.microsoft.com/office/drawing/2014/main" id="{836C5C9E-02EF-44BE-851E-A8E37D6A4588}"/>
              </a:ext>
            </a:extLst>
          </p:cNvPr>
          <p:cNvSpPr txBox="1"/>
          <p:nvPr/>
        </p:nvSpPr>
        <p:spPr>
          <a:xfrm flipH="1">
            <a:off x="8629038" y="6148173"/>
            <a:ext cx="2992164"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“System on a Chip”</a:t>
            </a:r>
          </a:p>
          <a:p>
            <a:pPr algn="ctr">
              <a:lnSpc>
                <a:spcPts val="2000"/>
              </a:lnSpc>
            </a:pPr>
            <a:r>
              <a:rPr lang="en-US" sz="2400" b="1" dirty="0">
                <a:latin typeface="Segoe UI" panose="020B0502040204020203" pitchFamily="34" charset="0"/>
                <a:cs typeface="Segoe UI" panose="020B0502040204020203" pitchFamily="34" charset="0"/>
              </a:rPr>
              <a:t>(SoC)</a:t>
            </a:r>
          </a:p>
        </p:txBody>
      </p:sp>
      <p:grpSp>
        <p:nvGrpSpPr>
          <p:cNvPr id="3" name="Group 2">
            <a:extLst>
              <a:ext uri="{FF2B5EF4-FFF2-40B4-BE49-F238E27FC236}">
                <a16:creationId xmlns:a16="http://schemas.microsoft.com/office/drawing/2014/main" id="{EC9E8624-9D9A-473E-892E-7CEF565B5576}"/>
              </a:ext>
            </a:extLst>
          </p:cNvPr>
          <p:cNvGrpSpPr/>
          <p:nvPr/>
        </p:nvGrpSpPr>
        <p:grpSpPr>
          <a:xfrm>
            <a:off x="5745247" y="3964446"/>
            <a:ext cx="1812451" cy="656590"/>
            <a:chOff x="7997796" y="3681529"/>
            <a:chExt cx="1812451" cy="656590"/>
          </a:xfrm>
        </p:grpSpPr>
        <p:sp>
          <p:nvSpPr>
            <p:cNvPr id="25" name="Rectangle 24">
              <a:extLst>
                <a:ext uri="{FF2B5EF4-FFF2-40B4-BE49-F238E27FC236}">
                  <a16:creationId xmlns:a16="http://schemas.microsoft.com/office/drawing/2014/main" id="{E07B34E7-6994-4018-92C1-14BF43A2EFAF}"/>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6D82B60-2A98-45A0-85A9-C42ECA6A2C6B}"/>
                </a:ext>
              </a:extLst>
            </p:cNvPr>
            <p:cNvSpPr txBox="1"/>
            <p:nvPr/>
          </p:nvSpPr>
          <p:spPr>
            <a:xfrm>
              <a:off x="7997796" y="3681529"/>
              <a:ext cx="1802846" cy="656590"/>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grpSp>
        <p:nvGrpSpPr>
          <p:cNvPr id="27" name="Group 26">
            <a:extLst>
              <a:ext uri="{FF2B5EF4-FFF2-40B4-BE49-F238E27FC236}">
                <a16:creationId xmlns:a16="http://schemas.microsoft.com/office/drawing/2014/main" id="{96515E2E-F38B-4CD6-96EF-40F39C7CC7D5}"/>
              </a:ext>
            </a:extLst>
          </p:cNvPr>
          <p:cNvGrpSpPr/>
          <p:nvPr/>
        </p:nvGrpSpPr>
        <p:grpSpPr>
          <a:xfrm>
            <a:off x="5740444" y="2028534"/>
            <a:ext cx="1812451" cy="667362"/>
            <a:chOff x="7997796" y="3681527"/>
            <a:chExt cx="1812451" cy="667362"/>
          </a:xfrm>
        </p:grpSpPr>
        <p:sp>
          <p:nvSpPr>
            <p:cNvPr id="28" name="Rectangle 27">
              <a:extLst>
                <a:ext uri="{FF2B5EF4-FFF2-40B4-BE49-F238E27FC236}">
                  <a16:creationId xmlns:a16="http://schemas.microsoft.com/office/drawing/2014/main" id="{564BEAE3-6241-4851-828C-58DF53002AD6}"/>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1B99B90-3259-4C3C-BF4F-CBD276F71FEA}"/>
                </a:ext>
              </a:extLst>
            </p:cNvPr>
            <p:cNvSpPr txBox="1"/>
            <p:nvPr/>
          </p:nvSpPr>
          <p:spPr>
            <a:xfrm>
              <a:off x="7997796" y="3681527"/>
              <a:ext cx="1802846" cy="667362"/>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grpSp>
        <p:nvGrpSpPr>
          <p:cNvPr id="32" name="Group 31">
            <a:extLst>
              <a:ext uri="{FF2B5EF4-FFF2-40B4-BE49-F238E27FC236}">
                <a16:creationId xmlns:a16="http://schemas.microsoft.com/office/drawing/2014/main" id="{C94B8085-6ECD-41DF-AB0B-3053DC5ED66A}"/>
              </a:ext>
            </a:extLst>
          </p:cNvPr>
          <p:cNvGrpSpPr/>
          <p:nvPr/>
        </p:nvGrpSpPr>
        <p:grpSpPr>
          <a:xfrm>
            <a:off x="-94325" y="1112001"/>
            <a:ext cx="3456333" cy="4379921"/>
            <a:chOff x="-94325" y="1112001"/>
            <a:chExt cx="3456333" cy="4379921"/>
          </a:xfrm>
        </p:grpSpPr>
        <p:sp>
          <p:nvSpPr>
            <p:cNvPr id="23" name="TextBox 22">
              <a:extLst>
                <a:ext uri="{FF2B5EF4-FFF2-40B4-BE49-F238E27FC236}">
                  <a16:creationId xmlns:a16="http://schemas.microsoft.com/office/drawing/2014/main" id="{51D15A27-D666-4DB1-AEF5-FE90DA12ED32}"/>
                </a:ext>
              </a:extLst>
            </p:cNvPr>
            <p:cNvSpPr txBox="1"/>
            <p:nvPr/>
          </p:nvSpPr>
          <p:spPr>
            <a:xfrm>
              <a:off x="1575502" y="3360410"/>
              <a:ext cx="1786506" cy="528350"/>
            </a:xfrm>
            <a:prstGeom prst="rect">
              <a:avLst/>
            </a:prstGeom>
            <a:noFill/>
          </p:spPr>
          <p:txBody>
            <a:bodyPr wrap="square" rtlCol="0">
              <a:spAutoFit/>
            </a:bodyPr>
            <a:lstStyle/>
            <a:p>
              <a:pPr algn="ctr">
                <a:lnSpc>
                  <a:spcPts val="1700"/>
                </a:lnSpc>
              </a:pPr>
              <a:r>
                <a:rPr lang="en-US" sz="1600" b="1" dirty="0">
                  <a:latin typeface="Segoe UI" panose="020B0502040204020203" pitchFamily="34" charset="0"/>
                  <a:cs typeface="Segoe UI" panose="020B0502040204020203" pitchFamily="34" charset="0"/>
                </a:rPr>
                <a:t>PCI-e lanes</a:t>
              </a:r>
            </a:p>
            <a:p>
              <a:pPr algn="ctr">
                <a:lnSpc>
                  <a:spcPts val="1700"/>
                </a:lnSpc>
              </a:pPr>
              <a:r>
                <a:rPr lang="en-US" sz="1600" b="1" dirty="0">
                  <a:latin typeface="Segoe UI" panose="020B0502040204020203" pitchFamily="34" charset="0"/>
                  <a:cs typeface="Segoe UI" panose="020B0502040204020203" pitchFamily="34" charset="0"/>
                </a:rPr>
                <a:t>(</a:t>
              </a:r>
              <a:r>
                <a:rPr lang="en-US" sz="1600" b="1" dirty="0" err="1">
                  <a:latin typeface="Segoe UI" panose="020B0502040204020203" pitchFamily="34" charset="0"/>
                  <a:cs typeface="Segoe UI" panose="020B0502040204020203" pitchFamily="34" charset="0"/>
                </a:rPr>
                <a:t>xWhatever</a:t>
              </a:r>
              <a:r>
                <a:rPr lang="en-US" sz="1600" b="1" dirty="0">
                  <a:latin typeface="Segoe UI" panose="020B0502040204020203" pitchFamily="34" charset="0"/>
                  <a:cs typeface="Segoe UI" panose="020B0502040204020203" pitchFamily="34" charset="0"/>
                </a:rPr>
                <a:t>)</a:t>
              </a:r>
            </a:p>
          </p:txBody>
        </p:sp>
        <p:grpSp>
          <p:nvGrpSpPr>
            <p:cNvPr id="19" name="Group 18">
              <a:extLst>
                <a:ext uri="{FF2B5EF4-FFF2-40B4-BE49-F238E27FC236}">
                  <a16:creationId xmlns:a16="http://schemas.microsoft.com/office/drawing/2014/main" id="{E23294D7-F710-48F4-B9B7-ECA0B75C6D89}"/>
                </a:ext>
              </a:extLst>
            </p:cNvPr>
            <p:cNvGrpSpPr/>
            <p:nvPr/>
          </p:nvGrpSpPr>
          <p:grpSpPr>
            <a:xfrm>
              <a:off x="-94325" y="1112001"/>
              <a:ext cx="3450896" cy="4379921"/>
              <a:chOff x="-94325" y="1112001"/>
              <a:chExt cx="3450896" cy="4379921"/>
            </a:xfrm>
          </p:grpSpPr>
          <p:grpSp>
            <p:nvGrpSpPr>
              <p:cNvPr id="6" name="Group 5">
                <a:extLst>
                  <a:ext uri="{FF2B5EF4-FFF2-40B4-BE49-F238E27FC236}">
                    <a16:creationId xmlns:a16="http://schemas.microsoft.com/office/drawing/2014/main" id="{FEAE4213-B693-4086-A2A2-17EA71C2D543}"/>
                  </a:ext>
                </a:extLst>
              </p:cNvPr>
              <p:cNvGrpSpPr/>
              <p:nvPr/>
            </p:nvGrpSpPr>
            <p:grpSpPr>
              <a:xfrm>
                <a:off x="-94325" y="1112001"/>
                <a:ext cx="3450896" cy="2851397"/>
                <a:chOff x="4867564" y="1167712"/>
                <a:chExt cx="3450896" cy="2851397"/>
              </a:xfrm>
            </p:grpSpPr>
            <p:cxnSp>
              <p:nvCxnSpPr>
                <p:cNvPr id="7" name="Straight Connector 6">
                  <a:extLst>
                    <a:ext uri="{FF2B5EF4-FFF2-40B4-BE49-F238E27FC236}">
                      <a16:creationId xmlns:a16="http://schemas.microsoft.com/office/drawing/2014/main" id="{F9FCAC2F-851A-4801-8438-80F4AEAAAB9D}"/>
                    </a:ext>
                  </a:extLst>
                </p:cNvPr>
                <p:cNvCxnSpPr>
                  <a:cxnSpLocks/>
                </p:cNvCxnSpPr>
                <p:nvPr/>
              </p:nvCxnSpPr>
              <p:spPr>
                <a:xfrm>
                  <a:off x="6424962" y="2057848"/>
                  <a:ext cx="5356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49528D-5604-468B-A14F-576386AAEED0}"/>
                    </a:ext>
                  </a:extLst>
                </p:cNvPr>
                <p:cNvPicPr>
                  <a:picLocks noChangeAspect="1"/>
                </p:cNvPicPr>
                <p:nvPr/>
              </p:nvPicPr>
              <p:blipFill>
                <a:blip r:embed="rId3"/>
                <a:stretch>
                  <a:fillRect/>
                </a:stretch>
              </p:blipFill>
              <p:spPr>
                <a:xfrm rot="2712089" flipH="1">
                  <a:off x="4867564" y="1167712"/>
                  <a:ext cx="2373453" cy="2373453"/>
                </a:xfrm>
                <a:prstGeom prst="rect">
                  <a:avLst/>
                </a:prstGeom>
              </p:spPr>
            </p:pic>
            <p:sp>
              <p:nvSpPr>
                <p:cNvPr id="9" name="TextBox 8">
                  <a:extLst>
                    <a:ext uri="{FF2B5EF4-FFF2-40B4-BE49-F238E27FC236}">
                      <a16:creationId xmlns:a16="http://schemas.microsoft.com/office/drawing/2014/main" id="{BC8489A8-B21F-472C-A47B-54D9E6500870}"/>
                    </a:ext>
                  </a:extLst>
                </p:cNvPr>
                <p:cNvSpPr txBox="1"/>
                <p:nvPr/>
              </p:nvSpPr>
              <p:spPr>
                <a:xfrm flipH="1">
                  <a:off x="5273061" y="3699213"/>
                  <a:ext cx="1640086" cy="319896"/>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RAM</a:t>
                  </a:r>
                </a:p>
              </p:txBody>
            </p:sp>
            <p:sp>
              <p:nvSpPr>
                <p:cNvPr id="10" name="TextBox 9">
                  <a:extLst>
                    <a:ext uri="{FF2B5EF4-FFF2-40B4-BE49-F238E27FC236}">
                      <a16:creationId xmlns:a16="http://schemas.microsoft.com/office/drawing/2014/main" id="{673FB352-5C91-41CA-8A54-3BBDB4D702E4}"/>
                    </a:ext>
                  </a:extLst>
                </p:cNvPr>
                <p:cNvSpPr txBox="1"/>
                <p:nvPr/>
              </p:nvSpPr>
              <p:spPr>
                <a:xfrm flipH="1">
                  <a:off x="6678374" y="2483912"/>
                  <a:ext cx="1640086" cy="296684"/>
                </a:xfrm>
                <a:prstGeom prst="rect">
                  <a:avLst/>
                </a:prstGeom>
                <a:noFill/>
              </p:spPr>
              <p:txBody>
                <a:bodyPr wrap="square" rtlCol="0">
                  <a:spAutoFit/>
                </a:bodyPr>
                <a:lstStyle/>
                <a:p>
                  <a:pPr algn="ctr">
                    <a:lnSpc>
                      <a:spcPts val="1400"/>
                    </a:lnSpc>
                  </a:pPr>
                  <a:r>
                    <a:rPr lang="en-US" sz="2200" b="1" dirty="0">
                      <a:latin typeface="Segoe UI" panose="020B0502040204020203" pitchFamily="34" charset="0"/>
                      <a:cs typeface="Segoe UI" panose="020B0502040204020203" pitchFamily="34" charset="0"/>
                    </a:rPr>
                    <a:t>SDRAM</a:t>
                  </a:r>
                </a:p>
              </p:txBody>
            </p:sp>
          </p:grpSp>
          <p:sp>
            <p:nvSpPr>
              <p:cNvPr id="20" name="TextBox 19">
                <a:extLst>
                  <a:ext uri="{FF2B5EF4-FFF2-40B4-BE49-F238E27FC236}">
                    <a16:creationId xmlns:a16="http://schemas.microsoft.com/office/drawing/2014/main" id="{A79A730E-DFBF-4B80-AF24-1ABB1BE0564E}"/>
                  </a:ext>
                </a:extLst>
              </p:cNvPr>
              <p:cNvSpPr txBox="1"/>
              <p:nvPr/>
            </p:nvSpPr>
            <p:spPr>
              <a:xfrm>
                <a:off x="683710" y="5183632"/>
                <a:ext cx="2547504" cy="308290"/>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PCI-e device</a:t>
                </a:r>
              </a:p>
            </p:txBody>
          </p:sp>
          <p:cxnSp>
            <p:nvCxnSpPr>
              <p:cNvPr id="21" name="Straight Connector 20">
                <a:extLst>
                  <a:ext uri="{FF2B5EF4-FFF2-40B4-BE49-F238E27FC236}">
                    <a16:creationId xmlns:a16="http://schemas.microsoft.com/office/drawing/2014/main" id="{1739B815-7555-4692-A4DF-1D8A0B66B0E8}"/>
                  </a:ext>
                </a:extLst>
              </p:cNvPr>
              <p:cNvCxnSpPr>
                <a:cxnSpLocks/>
              </p:cNvCxnSpPr>
              <p:nvPr/>
            </p:nvCxnSpPr>
            <p:spPr>
              <a:xfrm flipV="1">
                <a:off x="1851223" y="2863875"/>
                <a:ext cx="0" cy="1287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6477301-6659-41A8-9880-066B3CA803D4}"/>
                  </a:ext>
                </a:extLst>
              </p:cNvPr>
              <p:cNvPicPr>
                <a:picLocks noChangeAspect="1"/>
              </p:cNvPicPr>
              <p:nvPr/>
            </p:nvPicPr>
            <p:blipFill>
              <a:blip r:embed="rId4"/>
              <a:stretch>
                <a:fillRect/>
              </a:stretch>
            </p:blipFill>
            <p:spPr>
              <a:xfrm rot="10800000">
                <a:off x="1144205" y="4005449"/>
                <a:ext cx="1626515" cy="1113336"/>
              </a:xfrm>
              <a:prstGeom prst="rect">
                <a:avLst/>
              </a:prstGeom>
            </p:spPr>
          </p:pic>
          <p:cxnSp>
            <p:nvCxnSpPr>
              <p:cNvPr id="55" name="Straight Connector 54">
                <a:extLst>
                  <a:ext uri="{FF2B5EF4-FFF2-40B4-BE49-F238E27FC236}">
                    <a16:creationId xmlns:a16="http://schemas.microsoft.com/office/drawing/2014/main" id="{A04CD310-48C4-4B55-86EE-7CA31B4AD56E}"/>
                  </a:ext>
                </a:extLst>
              </p:cNvPr>
              <p:cNvCxnSpPr>
                <a:cxnSpLocks/>
              </p:cNvCxnSpPr>
              <p:nvPr/>
            </p:nvCxnSpPr>
            <p:spPr>
              <a:xfrm>
                <a:off x="2001354" y="2687544"/>
                <a:ext cx="115528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77EF352-796A-4556-BB2D-DFB35AE9CDAF}"/>
                  </a:ext>
                </a:extLst>
              </p:cNvPr>
              <p:cNvCxnSpPr>
                <a:cxnSpLocks/>
              </p:cNvCxnSpPr>
              <p:nvPr/>
            </p:nvCxnSpPr>
            <p:spPr>
              <a:xfrm flipV="1">
                <a:off x="1998705" y="1988105"/>
                <a:ext cx="0" cy="7190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38D0460-03A1-4FB9-B370-E5B978B5177B}"/>
                  </a:ext>
                </a:extLst>
              </p:cNvPr>
              <p:cNvCxnSpPr>
                <a:cxnSpLocks/>
              </p:cNvCxnSpPr>
              <p:nvPr/>
            </p:nvCxnSpPr>
            <p:spPr>
              <a:xfrm>
                <a:off x="1833746" y="2871558"/>
                <a:ext cx="13223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a:extLst>
              <a:ext uri="{FF2B5EF4-FFF2-40B4-BE49-F238E27FC236}">
                <a16:creationId xmlns:a16="http://schemas.microsoft.com/office/drawing/2014/main" id="{3E8B4AED-083F-4F17-8357-753CC9C7E5FA}"/>
              </a:ext>
            </a:extLst>
          </p:cNvPr>
          <p:cNvCxnSpPr>
            <a:cxnSpLocks/>
          </p:cNvCxnSpPr>
          <p:nvPr/>
        </p:nvCxnSpPr>
        <p:spPr>
          <a:xfrm>
            <a:off x="4676260" y="2933639"/>
            <a:ext cx="286065" cy="21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83742F-FD91-4030-BEF0-5A538C5D62E3}"/>
              </a:ext>
            </a:extLst>
          </p:cNvPr>
          <p:cNvCxnSpPr>
            <a:cxnSpLocks/>
          </p:cNvCxnSpPr>
          <p:nvPr/>
        </p:nvCxnSpPr>
        <p:spPr>
          <a:xfrm flipV="1">
            <a:off x="6630170" y="3673396"/>
            <a:ext cx="0" cy="3206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7BCDB-BB5E-4951-9800-C06426BED2A2}"/>
              </a:ext>
            </a:extLst>
          </p:cNvPr>
          <p:cNvCxnSpPr>
            <a:cxnSpLocks/>
          </p:cNvCxnSpPr>
          <p:nvPr/>
        </p:nvCxnSpPr>
        <p:spPr>
          <a:xfrm flipV="1">
            <a:off x="6630170" y="2538619"/>
            <a:ext cx="0" cy="337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02C316-495C-4749-ABAD-F966B88484C1}"/>
              </a:ext>
            </a:extLst>
          </p:cNvPr>
          <p:cNvCxnSpPr>
            <a:cxnSpLocks/>
          </p:cNvCxnSpPr>
          <p:nvPr/>
        </p:nvCxnSpPr>
        <p:spPr>
          <a:xfrm flipH="1" flipV="1">
            <a:off x="4953375" y="2938709"/>
            <a:ext cx="309690" cy="209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165140E-7F36-4E33-8D93-356009AB7A4C}"/>
              </a:ext>
            </a:extLst>
          </p:cNvPr>
          <p:cNvCxnSpPr>
            <a:cxnSpLocks/>
          </p:cNvCxnSpPr>
          <p:nvPr/>
        </p:nvCxnSpPr>
        <p:spPr>
          <a:xfrm flipH="1" flipV="1">
            <a:off x="7761203" y="3663817"/>
            <a:ext cx="534748" cy="75543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7150AA3-48E8-4B2E-A036-AEFF1728EB0E}"/>
              </a:ext>
            </a:extLst>
          </p:cNvPr>
          <p:cNvCxnSpPr>
            <a:cxnSpLocks/>
          </p:cNvCxnSpPr>
          <p:nvPr/>
        </p:nvCxnSpPr>
        <p:spPr>
          <a:xfrm flipV="1">
            <a:off x="4953375" y="3468886"/>
            <a:ext cx="309690" cy="20950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6A5AEF0-2392-42D9-A400-FB01D8563CE5}"/>
              </a:ext>
            </a:extLst>
          </p:cNvPr>
          <p:cNvCxnSpPr>
            <a:cxnSpLocks/>
          </p:cNvCxnSpPr>
          <p:nvPr/>
        </p:nvCxnSpPr>
        <p:spPr>
          <a:xfrm flipH="1" flipV="1">
            <a:off x="4959873" y="3663815"/>
            <a:ext cx="8895" cy="80165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18233F9-F9F7-4B50-8F9A-ABF91F475DB3}"/>
              </a:ext>
            </a:extLst>
          </p:cNvPr>
          <p:cNvSpPr txBox="1"/>
          <p:nvPr/>
        </p:nvSpPr>
        <p:spPr>
          <a:xfrm>
            <a:off x="5352784" y="2981669"/>
            <a:ext cx="2574655" cy="638316"/>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Ring bus</a:t>
            </a:r>
          </a:p>
          <a:p>
            <a:pPr algn="ctr">
              <a:lnSpc>
                <a:spcPts val="2200"/>
              </a:lnSpc>
            </a:pPr>
            <a:r>
              <a:rPr lang="en-US" b="1" dirty="0">
                <a:latin typeface="Segoe UI" panose="020B0502040204020203" pitchFamily="34" charset="0"/>
                <a:cs typeface="Segoe UI" panose="020B0502040204020203" pitchFamily="34" charset="0"/>
              </a:rPr>
              <a:t>(proprietary protocol)</a:t>
            </a:r>
          </a:p>
        </p:txBody>
      </p:sp>
      <p:cxnSp>
        <p:nvCxnSpPr>
          <p:cNvPr id="85" name="Straight Connector 84">
            <a:extLst>
              <a:ext uri="{FF2B5EF4-FFF2-40B4-BE49-F238E27FC236}">
                <a16:creationId xmlns:a16="http://schemas.microsoft.com/office/drawing/2014/main" id="{E61425FD-001D-49B9-8596-3BF88D4BE72C}"/>
              </a:ext>
            </a:extLst>
          </p:cNvPr>
          <p:cNvCxnSpPr>
            <a:cxnSpLocks/>
          </p:cNvCxnSpPr>
          <p:nvPr/>
        </p:nvCxnSpPr>
        <p:spPr>
          <a:xfrm flipH="1">
            <a:off x="7763567" y="2144818"/>
            <a:ext cx="534748" cy="77062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0BAB604A-DC3C-469C-ADCE-EBC434EE8CBF}"/>
              </a:ext>
            </a:extLst>
          </p:cNvPr>
          <p:cNvPicPr>
            <a:picLocks noChangeAspect="1"/>
          </p:cNvPicPr>
          <p:nvPr/>
        </p:nvPicPr>
        <p:blipFill>
          <a:blip r:embed="rId5"/>
          <a:stretch>
            <a:fillRect/>
          </a:stretch>
        </p:blipFill>
        <p:spPr>
          <a:xfrm>
            <a:off x="4121316" y="4333798"/>
            <a:ext cx="1694904" cy="1694904"/>
          </a:xfrm>
          <a:prstGeom prst="rect">
            <a:avLst/>
          </a:prstGeom>
        </p:spPr>
      </p:pic>
      <p:grpSp>
        <p:nvGrpSpPr>
          <p:cNvPr id="4" name="Group 3">
            <a:extLst>
              <a:ext uri="{FF2B5EF4-FFF2-40B4-BE49-F238E27FC236}">
                <a16:creationId xmlns:a16="http://schemas.microsoft.com/office/drawing/2014/main" id="{8C78FD34-A34F-48FA-8D21-A45DF6A9F9B2}"/>
              </a:ext>
            </a:extLst>
          </p:cNvPr>
          <p:cNvGrpSpPr/>
          <p:nvPr/>
        </p:nvGrpSpPr>
        <p:grpSpPr>
          <a:xfrm>
            <a:off x="8242033" y="3378318"/>
            <a:ext cx="3160556" cy="1761965"/>
            <a:chOff x="8097070" y="3378318"/>
            <a:chExt cx="3160556" cy="1761965"/>
          </a:xfrm>
        </p:grpSpPr>
        <p:pic>
          <p:nvPicPr>
            <p:cNvPr id="24" name="Picture 23">
              <a:extLst>
                <a:ext uri="{FF2B5EF4-FFF2-40B4-BE49-F238E27FC236}">
                  <a16:creationId xmlns:a16="http://schemas.microsoft.com/office/drawing/2014/main" id="{447E23A5-B8B2-4489-8287-9A49FC93AEBC}"/>
                </a:ext>
              </a:extLst>
            </p:cNvPr>
            <p:cNvPicPr>
              <a:picLocks noChangeAspect="1"/>
            </p:cNvPicPr>
            <p:nvPr/>
          </p:nvPicPr>
          <p:blipFill>
            <a:blip r:embed="rId6"/>
            <a:stretch>
              <a:fillRect/>
            </a:stretch>
          </p:blipFill>
          <p:spPr>
            <a:xfrm>
              <a:off x="9491571" y="3378318"/>
              <a:ext cx="1766055" cy="1761965"/>
            </a:xfrm>
            <a:prstGeom prst="rect">
              <a:avLst/>
            </a:prstGeom>
          </p:spPr>
        </p:pic>
        <p:grpSp>
          <p:nvGrpSpPr>
            <p:cNvPr id="75" name="Group 74">
              <a:extLst>
                <a:ext uri="{FF2B5EF4-FFF2-40B4-BE49-F238E27FC236}">
                  <a16:creationId xmlns:a16="http://schemas.microsoft.com/office/drawing/2014/main" id="{2AB82803-C3B6-4A9F-AFB5-17B86AC95A4B}"/>
                </a:ext>
              </a:extLst>
            </p:cNvPr>
            <p:cNvGrpSpPr/>
            <p:nvPr/>
          </p:nvGrpSpPr>
          <p:grpSpPr>
            <a:xfrm>
              <a:off x="8097070" y="3828502"/>
              <a:ext cx="1382636" cy="889198"/>
              <a:chOff x="9956167" y="3429782"/>
              <a:chExt cx="1382636" cy="889198"/>
            </a:xfrm>
          </p:grpSpPr>
          <p:grpSp>
            <p:nvGrpSpPr>
              <p:cNvPr id="76" name="Group 75">
                <a:extLst>
                  <a:ext uri="{FF2B5EF4-FFF2-40B4-BE49-F238E27FC236}">
                    <a16:creationId xmlns:a16="http://schemas.microsoft.com/office/drawing/2014/main" id="{8D5A9A6F-84E0-4DF3-8775-3091CE8A945B}"/>
                  </a:ext>
                </a:extLst>
              </p:cNvPr>
              <p:cNvGrpSpPr/>
              <p:nvPr/>
            </p:nvGrpSpPr>
            <p:grpSpPr>
              <a:xfrm>
                <a:off x="10428500" y="3429922"/>
                <a:ext cx="910303" cy="429330"/>
                <a:chOff x="7783571" y="3754968"/>
                <a:chExt cx="2900942" cy="429330"/>
              </a:xfrm>
            </p:grpSpPr>
            <p:sp>
              <p:nvSpPr>
                <p:cNvPr id="83" name="Rectangle 82">
                  <a:extLst>
                    <a:ext uri="{FF2B5EF4-FFF2-40B4-BE49-F238E27FC236}">
                      <a16:creationId xmlns:a16="http://schemas.microsoft.com/office/drawing/2014/main" id="{C0923B33-624F-4F84-8F65-A5520C1F94BD}"/>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F5B5104E-8FC9-4442-B6F9-6666B76DC3CD}"/>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77" name="Group 76">
                <a:extLst>
                  <a:ext uri="{FF2B5EF4-FFF2-40B4-BE49-F238E27FC236}">
                    <a16:creationId xmlns:a16="http://schemas.microsoft.com/office/drawing/2014/main" id="{65184952-0D02-4CD3-85BB-ABE6DD7E4602}"/>
                  </a:ext>
                </a:extLst>
              </p:cNvPr>
              <p:cNvGrpSpPr/>
              <p:nvPr/>
            </p:nvGrpSpPr>
            <p:grpSpPr>
              <a:xfrm>
                <a:off x="10421229" y="3889650"/>
                <a:ext cx="910303" cy="429330"/>
                <a:chOff x="7783571" y="3754968"/>
                <a:chExt cx="2900942" cy="429330"/>
              </a:xfrm>
            </p:grpSpPr>
            <p:sp>
              <p:nvSpPr>
                <p:cNvPr id="81" name="Rectangle 80">
                  <a:extLst>
                    <a:ext uri="{FF2B5EF4-FFF2-40B4-BE49-F238E27FC236}">
                      <a16:creationId xmlns:a16="http://schemas.microsoft.com/office/drawing/2014/main" id="{14E8C58E-51AA-4974-93EF-4FEF394AAE5C}"/>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C10A55A7-535B-4595-A8BF-3BCF4E75A4E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78" name="Group 77">
                <a:extLst>
                  <a:ext uri="{FF2B5EF4-FFF2-40B4-BE49-F238E27FC236}">
                    <a16:creationId xmlns:a16="http://schemas.microsoft.com/office/drawing/2014/main" id="{0D6B0F23-7766-4062-B20F-33248DB686A5}"/>
                  </a:ext>
                </a:extLst>
              </p:cNvPr>
              <p:cNvGrpSpPr/>
              <p:nvPr/>
            </p:nvGrpSpPr>
            <p:grpSpPr>
              <a:xfrm>
                <a:off x="9956167" y="3429782"/>
                <a:ext cx="547063" cy="864621"/>
                <a:chOff x="7768511" y="3754968"/>
                <a:chExt cx="2900942" cy="406563"/>
              </a:xfrm>
            </p:grpSpPr>
            <p:sp>
              <p:nvSpPr>
                <p:cNvPr id="79" name="Rectangle 78">
                  <a:extLst>
                    <a:ext uri="{FF2B5EF4-FFF2-40B4-BE49-F238E27FC236}">
                      <a16:creationId xmlns:a16="http://schemas.microsoft.com/office/drawing/2014/main" id="{5E74CE2E-D16F-4EAB-99FC-CC2883D50AD7}"/>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58040BB2-575F-4354-A645-79A176E0119D}"/>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grpSp>
        <p:nvGrpSpPr>
          <p:cNvPr id="11" name="Group 10">
            <a:extLst>
              <a:ext uri="{FF2B5EF4-FFF2-40B4-BE49-F238E27FC236}">
                <a16:creationId xmlns:a16="http://schemas.microsoft.com/office/drawing/2014/main" id="{06673347-41BF-4BFA-B889-00D6EE0484D1}"/>
              </a:ext>
            </a:extLst>
          </p:cNvPr>
          <p:cNvGrpSpPr/>
          <p:nvPr/>
        </p:nvGrpSpPr>
        <p:grpSpPr>
          <a:xfrm>
            <a:off x="8244294" y="1380480"/>
            <a:ext cx="3158296" cy="1761965"/>
            <a:chOff x="8099331" y="1441440"/>
            <a:chExt cx="3158296" cy="1761965"/>
          </a:xfrm>
        </p:grpSpPr>
        <p:pic>
          <p:nvPicPr>
            <p:cNvPr id="5" name="Picture 4">
              <a:extLst>
                <a:ext uri="{FF2B5EF4-FFF2-40B4-BE49-F238E27FC236}">
                  <a16:creationId xmlns:a16="http://schemas.microsoft.com/office/drawing/2014/main" id="{7A0733EC-B8AD-484E-AE59-2CB1F31A73B3}"/>
                </a:ext>
              </a:extLst>
            </p:cNvPr>
            <p:cNvPicPr>
              <a:picLocks noChangeAspect="1"/>
            </p:cNvPicPr>
            <p:nvPr/>
          </p:nvPicPr>
          <p:blipFill>
            <a:blip r:embed="rId6"/>
            <a:stretch>
              <a:fillRect/>
            </a:stretch>
          </p:blipFill>
          <p:spPr>
            <a:xfrm>
              <a:off x="9491572" y="1441440"/>
              <a:ext cx="1766055" cy="1761965"/>
            </a:xfrm>
            <a:prstGeom prst="rect">
              <a:avLst/>
            </a:prstGeom>
          </p:spPr>
        </p:pic>
        <p:grpSp>
          <p:nvGrpSpPr>
            <p:cNvPr id="64" name="Group 63">
              <a:extLst>
                <a:ext uri="{FF2B5EF4-FFF2-40B4-BE49-F238E27FC236}">
                  <a16:creationId xmlns:a16="http://schemas.microsoft.com/office/drawing/2014/main" id="{69707BAA-ED81-408A-B7A7-BD8D678FCB4D}"/>
                </a:ext>
              </a:extLst>
            </p:cNvPr>
            <p:cNvGrpSpPr/>
            <p:nvPr/>
          </p:nvGrpSpPr>
          <p:grpSpPr>
            <a:xfrm>
              <a:off x="8099331" y="1894513"/>
              <a:ext cx="1382636" cy="889198"/>
              <a:chOff x="9956167" y="3429782"/>
              <a:chExt cx="1382636" cy="889198"/>
            </a:xfrm>
          </p:grpSpPr>
          <p:grpSp>
            <p:nvGrpSpPr>
              <p:cNvPr id="65" name="Group 64">
                <a:extLst>
                  <a:ext uri="{FF2B5EF4-FFF2-40B4-BE49-F238E27FC236}">
                    <a16:creationId xmlns:a16="http://schemas.microsoft.com/office/drawing/2014/main" id="{FC8DDCA2-46DB-4845-9898-ACDA2A1EEDD0}"/>
                  </a:ext>
                </a:extLst>
              </p:cNvPr>
              <p:cNvGrpSpPr/>
              <p:nvPr/>
            </p:nvGrpSpPr>
            <p:grpSpPr>
              <a:xfrm>
                <a:off x="10428500" y="3429922"/>
                <a:ext cx="910303" cy="429330"/>
                <a:chOff x="7783571" y="3754968"/>
                <a:chExt cx="2900942" cy="429330"/>
              </a:xfrm>
            </p:grpSpPr>
            <p:sp>
              <p:nvSpPr>
                <p:cNvPr id="73" name="Rectangle 72">
                  <a:extLst>
                    <a:ext uri="{FF2B5EF4-FFF2-40B4-BE49-F238E27FC236}">
                      <a16:creationId xmlns:a16="http://schemas.microsoft.com/office/drawing/2014/main" id="{521D3ECC-F3E9-4F7D-AA60-B9119A09EB7B}"/>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2BF90791-96E5-4BD9-84C3-71644760F29B}"/>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67" name="Group 66">
                <a:extLst>
                  <a:ext uri="{FF2B5EF4-FFF2-40B4-BE49-F238E27FC236}">
                    <a16:creationId xmlns:a16="http://schemas.microsoft.com/office/drawing/2014/main" id="{5B3FDA0E-BC1C-415B-80C6-085DC30B8850}"/>
                  </a:ext>
                </a:extLst>
              </p:cNvPr>
              <p:cNvGrpSpPr/>
              <p:nvPr/>
            </p:nvGrpSpPr>
            <p:grpSpPr>
              <a:xfrm>
                <a:off x="10421229" y="3889650"/>
                <a:ext cx="910303" cy="429330"/>
                <a:chOff x="7783571" y="3754968"/>
                <a:chExt cx="2900942" cy="429330"/>
              </a:xfrm>
            </p:grpSpPr>
            <p:sp>
              <p:nvSpPr>
                <p:cNvPr id="71" name="Rectangle 70">
                  <a:extLst>
                    <a:ext uri="{FF2B5EF4-FFF2-40B4-BE49-F238E27FC236}">
                      <a16:creationId xmlns:a16="http://schemas.microsoft.com/office/drawing/2014/main" id="{AE40D703-882F-49E8-AC4B-8D98CB5DF6A9}"/>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D3C6F432-2DB9-42C8-B9D8-FE0BDA0B61B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68" name="Group 67">
                <a:extLst>
                  <a:ext uri="{FF2B5EF4-FFF2-40B4-BE49-F238E27FC236}">
                    <a16:creationId xmlns:a16="http://schemas.microsoft.com/office/drawing/2014/main" id="{33B1EBEF-B8D0-40DD-B87D-5A6E8A6B9619}"/>
                  </a:ext>
                </a:extLst>
              </p:cNvPr>
              <p:cNvGrpSpPr/>
              <p:nvPr/>
            </p:nvGrpSpPr>
            <p:grpSpPr>
              <a:xfrm>
                <a:off x="9956167" y="3429782"/>
                <a:ext cx="547063" cy="864621"/>
                <a:chOff x="7768511" y="3754968"/>
                <a:chExt cx="2900942" cy="406563"/>
              </a:xfrm>
            </p:grpSpPr>
            <p:sp>
              <p:nvSpPr>
                <p:cNvPr id="69" name="Rectangle 68">
                  <a:extLst>
                    <a:ext uri="{FF2B5EF4-FFF2-40B4-BE49-F238E27FC236}">
                      <a16:creationId xmlns:a16="http://schemas.microsoft.com/office/drawing/2014/main" id="{FEDCEBAE-FD39-4FB2-AA0F-88305F795146}"/>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D615DCBD-26EB-4EDB-A3D6-1F29B4BFE7DE}"/>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sp>
        <p:nvSpPr>
          <p:cNvPr id="33" name="TextBox 32">
            <a:extLst>
              <a:ext uri="{FF2B5EF4-FFF2-40B4-BE49-F238E27FC236}">
                <a16:creationId xmlns:a16="http://schemas.microsoft.com/office/drawing/2014/main" id="{CCE67F4C-6583-4AAF-9156-C7A5F2327DA6}"/>
              </a:ext>
            </a:extLst>
          </p:cNvPr>
          <p:cNvSpPr txBox="1"/>
          <p:nvPr/>
        </p:nvSpPr>
        <p:spPr>
          <a:xfrm>
            <a:off x="-83695" y="6032825"/>
            <a:ext cx="8887460" cy="800219"/>
          </a:xfrm>
          <a:prstGeom prst="rect">
            <a:avLst/>
          </a:prstGeom>
          <a:noFill/>
        </p:spPr>
        <p:txBody>
          <a:bodyPr wrap="square" rtlCol="0">
            <a:spAutoFit/>
          </a:bodyPr>
          <a:lstStyle/>
          <a:p>
            <a:pPr algn="ctr"/>
            <a:r>
              <a:rPr lang="en-US" sz="2300" b="1" dirty="0">
                <a:ln>
                  <a:solidFill>
                    <a:sysClr val="windowText" lastClr="000000"/>
                  </a:solidFill>
                </a:ln>
                <a:solidFill>
                  <a:srgbClr val="B4F2FA"/>
                </a:solidFill>
                <a:latin typeface="Segoe UI" panose="020B0502040204020203" pitchFamily="34" charset="0"/>
                <a:cs typeface="Segoe UI" panose="020B0502040204020203" pitchFamily="34" charset="0"/>
              </a:rPr>
              <a:t>CPU sends commands to GPU (via MMIO registers), and GPU sends interrupts to CPU, via the ring, without leaving the SoC!</a:t>
            </a:r>
          </a:p>
        </p:txBody>
      </p:sp>
      <p:sp>
        <p:nvSpPr>
          <p:cNvPr id="30" name="Rectangle: Rounded Corners 29">
            <a:extLst>
              <a:ext uri="{FF2B5EF4-FFF2-40B4-BE49-F238E27FC236}">
                <a16:creationId xmlns:a16="http://schemas.microsoft.com/office/drawing/2014/main" id="{BDDF9116-72A0-45BA-9EDE-E3C05901181B}"/>
              </a:ext>
            </a:extLst>
          </p:cNvPr>
          <p:cNvSpPr/>
          <p:nvPr/>
        </p:nvSpPr>
        <p:spPr>
          <a:xfrm>
            <a:off x="5240728" y="2863875"/>
            <a:ext cx="2778884" cy="826244"/>
          </a:xfrm>
          <a:prstGeom prst="roundRect">
            <a:avLst>
              <a:gd name="adj" fmla="val 50000"/>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46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45"/>
                                        </p:tgtEl>
                                        <p:attrNameLst>
                                          <p:attrName>r</p:attrName>
                                        </p:attrNameLst>
                                      </p:cBhvr>
                                    </p:animRot>
                                    <p:animRot by="-240000">
                                      <p:cBhvr>
                                        <p:cTn id="7" dur="200" fill="hold">
                                          <p:stCondLst>
                                            <p:cond delay="200"/>
                                          </p:stCondLst>
                                        </p:cTn>
                                        <p:tgtEl>
                                          <p:spTgt spid="45"/>
                                        </p:tgtEl>
                                        <p:attrNameLst>
                                          <p:attrName>r</p:attrName>
                                        </p:attrNameLst>
                                      </p:cBhvr>
                                    </p:animRot>
                                    <p:animRot by="240000">
                                      <p:cBhvr>
                                        <p:cTn id="8" dur="200" fill="hold">
                                          <p:stCondLst>
                                            <p:cond delay="400"/>
                                          </p:stCondLst>
                                        </p:cTn>
                                        <p:tgtEl>
                                          <p:spTgt spid="45"/>
                                        </p:tgtEl>
                                        <p:attrNameLst>
                                          <p:attrName>r</p:attrName>
                                        </p:attrNameLst>
                                      </p:cBhvr>
                                    </p:animRot>
                                    <p:animRot by="-240000">
                                      <p:cBhvr>
                                        <p:cTn id="9" dur="200" fill="hold">
                                          <p:stCondLst>
                                            <p:cond delay="600"/>
                                          </p:stCondLst>
                                        </p:cTn>
                                        <p:tgtEl>
                                          <p:spTgt spid="45"/>
                                        </p:tgtEl>
                                        <p:attrNameLst>
                                          <p:attrName>r</p:attrName>
                                        </p:attrNameLst>
                                      </p:cBhvr>
                                    </p:animRot>
                                    <p:animRot by="120000">
                                      <p:cBhvr>
                                        <p:cTn id="10" dur="200" fill="hold">
                                          <p:stCondLst>
                                            <p:cond delay="800"/>
                                          </p:stCondLst>
                                        </p:cTn>
                                        <p:tgtEl>
                                          <p:spTgt spid="4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4"/>
                                        </p:tgtEl>
                                        <p:attrNameLst>
                                          <p:attrName>r</p:attrName>
                                        </p:attrNameLst>
                                      </p:cBhvr>
                                    </p:animRot>
                                    <p:animRot by="-240000">
                                      <p:cBhvr>
                                        <p:cTn id="13" dur="200" fill="hold">
                                          <p:stCondLst>
                                            <p:cond delay="200"/>
                                          </p:stCondLst>
                                        </p:cTn>
                                        <p:tgtEl>
                                          <p:spTgt spid="44"/>
                                        </p:tgtEl>
                                        <p:attrNameLst>
                                          <p:attrName>r</p:attrName>
                                        </p:attrNameLst>
                                      </p:cBhvr>
                                    </p:animRot>
                                    <p:animRot by="240000">
                                      <p:cBhvr>
                                        <p:cTn id="14" dur="200" fill="hold">
                                          <p:stCondLst>
                                            <p:cond delay="400"/>
                                          </p:stCondLst>
                                        </p:cTn>
                                        <p:tgtEl>
                                          <p:spTgt spid="44"/>
                                        </p:tgtEl>
                                        <p:attrNameLst>
                                          <p:attrName>r</p:attrName>
                                        </p:attrNameLst>
                                      </p:cBhvr>
                                    </p:animRot>
                                    <p:animRot by="-240000">
                                      <p:cBhvr>
                                        <p:cTn id="15" dur="200" fill="hold">
                                          <p:stCondLst>
                                            <p:cond delay="600"/>
                                          </p:stCondLst>
                                        </p:cTn>
                                        <p:tgtEl>
                                          <p:spTgt spid="44"/>
                                        </p:tgtEl>
                                        <p:attrNameLst>
                                          <p:attrName>r</p:attrName>
                                        </p:attrNameLst>
                                      </p:cBhvr>
                                    </p:animRot>
                                    <p:animRot by="120000">
                                      <p:cBhvr>
                                        <p:cTn id="16" dur="200" fill="hold">
                                          <p:stCondLst>
                                            <p:cond delay="800"/>
                                          </p:stCondLst>
                                        </p:cTn>
                                        <p:tgtEl>
                                          <p:spTgt spid="44"/>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30"/>
                                        </p:tgtEl>
                                        <p:attrNameLst>
                                          <p:attrName>r</p:attrName>
                                        </p:attrNameLst>
                                      </p:cBhvr>
                                    </p:animRot>
                                    <p:animRot by="-240000">
                                      <p:cBhvr>
                                        <p:cTn id="19" dur="200" fill="hold">
                                          <p:stCondLst>
                                            <p:cond delay="200"/>
                                          </p:stCondLst>
                                        </p:cTn>
                                        <p:tgtEl>
                                          <p:spTgt spid="30"/>
                                        </p:tgtEl>
                                        <p:attrNameLst>
                                          <p:attrName>r</p:attrName>
                                        </p:attrNameLst>
                                      </p:cBhvr>
                                    </p:animRot>
                                    <p:animRot by="240000">
                                      <p:cBhvr>
                                        <p:cTn id="20" dur="200" fill="hold">
                                          <p:stCondLst>
                                            <p:cond delay="400"/>
                                          </p:stCondLst>
                                        </p:cTn>
                                        <p:tgtEl>
                                          <p:spTgt spid="30"/>
                                        </p:tgtEl>
                                        <p:attrNameLst>
                                          <p:attrName>r</p:attrName>
                                        </p:attrNameLst>
                                      </p:cBhvr>
                                    </p:animRot>
                                    <p:animRot by="-240000">
                                      <p:cBhvr>
                                        <p:cTn id="21" dur="200" fill="hold">
                                          <p:stCondLst>
                                            <p:cond delay="600"/>
                                          </p:stCondLst>
                                        </p:cTn>
                                        <p:tgtEl>
                                          <p:spTgt spid="30"/>
                                        </p:tgtEl>
                                        <p:attrNameLst>
                                          <p:attrName>r</p:attrName>
                                        </p:attrNameLst>
                                      </p:cBhvr>
                                    </p:animRot>
                                    <p:animRot by="120000">
                                      <p:cBhvr>
                                        <p:cTn id="22" dur="200" fill="hold">
                                          <p:stCondLst>
                                            <p:cond delay="800"/>
                                          </p:stCondLst>
                                        </p:cTn>
                                        <p:tgtEl>
                                          <p:spTgt spid="30"/>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85"/>
                                        </p:tgtEl>
                                        <p:attrNameLst>
                                          <p:attrName>r</p:attrName>
                                        </p:attrNameLst>
                                      </p:cBhvr>
                                    </p:animRot>
                                    <p:animRot by="-240000">
                                      <p:cBhvr>
                                        <p:cTn id="25" dur="200" fill="hold">
                                          <p:stCondLst>
                                            <p:cond delay="200"/>
                                          </p:stCondLst>
                                        </p:cTn>
                                        <p:tgtEl>
                                          <p:spTgt spid="85"/>
                                        </p:tgtEl>
                                        <p:attrNameLst>
                                          <p:attrName>r</p:attrName>
                                        </p:attrNameLst>
                                      </p:cBhvr>
                                    </p:animRot>
                                    <p:animRot by="240000">
                                      <p:cBhvr>
                                        <p:cTn id="26" dur="200" fill="hold">
                                          <p:stCondLst>
                                            <p:cond delay="400"/>
                                          </p:stCondLst>
                                        </p:cTn>
                                        <p:tgtEl>
                                          <p:spTgt spid="85"/>
                                        </p:tgtEl>
                                        <p:attrNameLst>
                                          <p:attrName>r</p:attrName>
                                        </p:attrNameLst>
                                      </p:cBhvr>
                                    </p:animRot>
                                    <p:animRot by="-240000">
                                      <p:cBhvr>
                                        <p:cTn id="27" dur="200" fill="hold">
                                          <p:stCondLst>
                                            <p:cond delay="600"/>
                                          </p:stCondLst>
                                        </p:cTn>
                                        <p:tgtEl>
                                          <p:spTgt spid="85"/>
                                        </p:tgtEl>
                                        <p:attrNameLst>
                                          <p:attrName>r</p:attrName>
                                        </p:attrNameLst>
                                      </p:cBhvr>
                                    </p:animRot>
                                    <p:animRot by="120000">
                                      <p:cBhvr>
                                        <p:cTn id="28" dur="200" fill="hold">
                                          <p:stCondLst>
                                            <p:cond delay="800"/>
                                          </p:stCondLst>
                                        </p:cTn>
                                        <p:tgtEl>
                                          <p:spTgt spid="85"/>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40"/>
                                        </p:tgtEl>
                                        <p:attrNameLst>
                                          <p:attrName>r</p:attrName>
                                        </p:attrNameLst>
                                      </p:cBhvr>
                                    </p:animRot>
                                    <p:animRot by="-240000">
                                      <p:cBhvr>
                                        <p:cTn id="31" dur="200" fill="hold">
                                          <p:stCondLst>
                                            <p:cond delay="200"/>
                                          </p:stCondLst>
                                        </p:cTn>
                                        <p:tgtEl>
                                          <p:spTgt spid="40"/>
                                        </p:tgtEl>
                                        <p:attrNameLst>
                                          <p:attrName>r</p:attrName>
                                        </p:attrNameLst>
                                      </p:cBhvr>
                                    </p:animRot>
                                    <p:animRot by="240000">
                                      <p:cBhvr>
                                        <p:cTn id="32" dur="200" fill="hold">
                                          <p:stCondLst>
                                            <p:cond delay="400"/>
                                          </p:stCondLst>
                                        </p:cTn>
                                        <p:tgtEl>
                                          <p:spTgt spid="40"/>
                                        </p:tgtEl>
                                        <p:attrNameLst>
                                          <p:attrName>r</p:attrName>
                                        </p:attrNameLst>
                                      </p:cBhvr>
                                    </p:animRot>
                                    <p:animRot by="-240000">
                                      <p:cBhvr>
                                        <p:cTn id="33" dur="200" fill="hold">
                                          <p:stCondLst>
                                            <p:cond delay="600"/>
                                          </p:stCondLst>
                                        </p:cTn>
                                        <p:tgtEl>
                                          <p:spTgt spid="40"/>
                                        </p:tgtEl>
                                        <p:attrNameLst>
                                          <p:attrName>r</p:attrName>
                                        </p:attrNameLst>
                                      </p:cBhvr>
                                    </p:animRot>
                                    <p:animRot by="120000">
                                      <p:cBhvr>
                                        <p:cTn id="34" dur="200" fill="hold">
                                          <p:stCondLst>
                                            <p:cond delay="800"/>
                                          </p:stCondLst>
                                        </p:cTn>
                                        <p:tgtEl>
                                          <p:spTgt spid="40"/>
                                        </p:tgtEl>
                                        <p:attrNameLst>
                                          <p:attrName>r</p:attrName>
                                        </p:attrNameLst>
                                      </p:cBhvr>
                                    </p:animRo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32" presetClass="emph" presetSubtype="0" fill="hold" grpId="1" nodeType="withEffect">
                                  <p:stCondLst>
                                    <p:cond delay="0"/>
                                  </p:stCondLst>
                                  <p:childTnLst>
                                    <p:animRot by="120000">
                                      <p:cBhvr>
                                        <p:cTn id="39" dur="100" fill="hold">
                                          <p:stCondLst>
                                            <p:cond delay="0"/>
                                          </p:stCondLst>
                                        </p:cTn>
                                        <p:tgtEl>
                                          <p:spTgt spid="33"/>
                                        </p:tgtEl>
                                        <p:attrNameLst>
                                          <p:attrName>r</p:attrName>
                                        </p:attrNameLst>
                                      </p:cBhvr>
                                    </p:animRot>
                                    <p:animRot by="-240000">
                                      <p:cBhvr>
                                        <p:cTn id="40" dur="200" fill="hold">
                                          <p:stCondLst>
                                            <p:cond delay="200"/>
                                          </p:stCondLst>
                                        </p:cTn>
                                        <p:tgtEl>
                                          <p:spTgt spid="33"/>
                                        </p:tgtEl>
                                        <p:attrNameLst>
                                          <p:attrName>r</p:attrName>
                                        </p:attrNameLst>
                                      </p:cBhvr>
                                    </p:animRot>
                                    <p:animRot by="240000">
                                      <p:cBhvr>
                                        <p:cTn id="41" dur="200" fill="hold">
                                          <p:stCondLst>
                                            <p:cond delay="400"/>
                                          </p:stCondLst>
                                        </p:cTn>
                                        <p:tgtEl>
                                          <p:spTgt spid="33"/>
                                        </p:tgtEl>
                                        <p:attrNameLst>
                                          <p:attrName>r</p:attrName>
                                        </p:attrNameLst>
                                      </p:cBhvr>
                                    </p:animRot>
                                    <p:animRot by="-240000">
                                      <p:cBhvr>
                                        <p:cTn id="42" dur="200" fill="hold">
                                          <p:stCondLst>
                                            <p:cond delay="600"/>
                                          </p:stCondLst>
                                        </p:cTn>
                                        <p:tgtEl>
                                          <p:spTgt spid="33"/>
                                        </p:tgtEl>
                                        <p:attrNameLst>
                                          <p:attrName>r</p:attrName>
                                        </p:attrNameLst>
                                      </p:cBhvr>
                                    </p:animRot>
                                    <p:animRot by="120000">
                                      <p:cBhvr>
                                        <p:cTn id="43"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D9F3DD9C-2917-4FE2-B4A9-9151E6266CFC}"/>
              </a:ext>
            </a:extLst>
          </p:cNvPr>
          <p:cNvSpPr/>
          <p:nvPr/>
        </p:nvSpPr>
        <p:spPr>
          <a:xfrm>
            <a:off x="3066587" y="1302478"/>
            <a:ext cx="8396868" cy="4713356"/>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4D2DA0-A678-43AB-9ED2-1358068A9D39}"/>
              </a:ext>
            </a:extLst>
          </p:cNvPr>
          <p:cNvSpPr>
            <a:spLocks noGrp="1"/>
          </p:cNvSpPr>
          <p:nvPr>
            <p:ph type="title"/>
          </p:nvPr>
        </p:nvSpPr>
        <p:spPr>
          <a:xfrm>
            <a:off x="838200" y="64043"/>
            <a:ext cx="10515600" cy="894963"/>
          </a:xfrm>
        </p:spPr>
        <p:txBody>
          <a:bodyPr/>
          <a:lstStyle/>
          <a:p>
            <a:r>
              <a:rPr lang="en-US" dirty="0"/>
              <a:t>Case Study: Intel’s Iris Integrated GPU</a:t>
            </a:r>
          </a:p>
        </p:txBody>
      </p:sp>
      <p:sp>
        <p:nvSpPr>
          <p:cNvPr id="16" name="TextBox 15">
            <a:extLst>
              <a:ext uri="{FF2B5EF4-FFF2-40B4-BE49-F238E27FC236}">
                <a16:creationId xmlns:a16="http://schemas.microsoft.com/office/drawing/2014/main" id="{836C5C9E-02EF-44BE-851E-A8E37D6A4588}"/>
              </a:ext>
            </a:extLst>
          </p:cNvPr>
          <p:cNvSpPr txBox="1"/>
          <p:nvPr/>
        </p:nvSpPr>
        <p:spPr>
          <a:xfrm flipH="1">
            <a:off x="8629038" y="6148173"/>
            <a:ext cx="2992164"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“System on a Chip”</a:t>
            </a:r>
          </a:p>
          <a:p>
            <a:pPr algn="ctr">
              <a:lnSpc>
                <a:spcPts val="2000"/>
              </a:lnSpc>
            </a:pPr>
            <a:r>
              <a:rPr lang="en-US" sz="2400" b="1" dirty="0">
                <a:latin typeface="Segoe UI" panose="020B0502040204020203" pitchFamily="34" charset="0"/>
                <a:cs typeface="Segoe UI" panose="020B0502040204020203" pitchFamily="34" charset="0"/>
              </a:rPr>
              <a:t>(SoC)</a:t>
            </a:r>
          </a:p>
        </p:txBody>
      </p:sp>
      <p:grpSp>
        <p:nvGrpSpPr>
          <p:cNvPr id="3" name="Group 2">
            <a:extLst>
              <a:ext uri="{FF2B5EF4-FFF2-40B4-BE49-F238E27FC236}">
                <a16:creationId xmlns:a16="http://schemas.microsoft.com/office/drawing/2014/main" id="{EC9E8624-9D9A-473E-892E-7CEF565B5576}"/>
              </a:ext>
            </a:extLst>
          </p:cNvPr>
          <p:cNvGrpSpPr/>
          <p:nvPr/>
        </p:nvGrpSpPr>
        <p:grpSpPr>
          <a:xfrm>
            <a:off x="5745247" y="3964446"/>
            <a:ext cx="1812451" cy="656590"/>
            <a:chOff x="7997796" y="3681529"/>
            <a:chExt cx="1812451" cy="656590"/>
          </a:xfrm>
        </p:grpSpPr>
        <p:sp>
          <p:nvSpPr>
            <p:cNvPr id="25" name="Rectangle 24">
              <a:extLst>
                <a:ext uri="{FF2B5EF4-FFF2-40B4-BE49-F238E27FC236}">
                  <a16:creationId xmlns:a16="http://schemas.microsoft.com/office/drawing/2014/main" id="{E07B34E7-6994-4018-92C1-14BF43A2EFAF}"/>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6D82B60-2A98-45A0-85A9-C42ECA6A2C6B}"/>
                </a:ext>
              </a:extLst>
            </p:cNvPr>
            <p:cNvSpPr txBox="1"/>
            <p:nvPr/>
          </p:nvSpPr>
          <p:spPr>
            <a:xfrm>
              <a:off x="7997796" y="3681529"/>
              <a:ext cx="1802846" cy="656590"/>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grpSp>
        <p:nvGrpSpPr>
          <p:cNvPr id="27" name="Group 26">
            <a:extLst>
              <a:ext uri="{FF2B5EF4-FFF2-40B4-BE49-F238E27FC236}">
                <a16:creationId xmlns:a16="http://schemas.microsoft.com/office/drawing/2014/main" id="{96515E2E-F38B-4CD6-96EF-40F39C7CC7D5}"/>
              </a:ext>
            </a:extLst>
          </p:cNvPr>
          <p:cNvGrpSpPr/>
          <p:nvPr/>
        </p:nvGrpSpPr>
        <p:grpSpPr>
          <a:xfrm>
            <a:off x="5740444" y="2028534"/>
            <a:ext cx="1812451" cy="667362"/>
            <a:chOff x="7997796" y="3681527"/>
            <a:chExt cx="1812451" cy="667362"/>
          </a:xfrm>
        </p:grpSpPr>
        <p:sp>
          <p:nvSpPr>
            <p:cNvPr id="28" name="Rectangle 27">
              <a:extLst>
                <a:ext uri="{FF2B5EF4-FFF2-40B4-BE49-F238E27FC236}">
                  <a16:creationId xmlns:a16="http://schemas.microsoft.com/office/drawing/2014/main" id="{564BEAE3-6241-4851-828C-58DF53002AD6}"/>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1B99B90-3259-4C3C-BF4F-CBD276F71FEA}"/>
                </a:ext>
              </a:extLst>
            </p:cNvPr>
            <p:cNvSpPr txBox="1"/>
            <p:nvPr/>
          </p:nvSpPr>
          <p:spPr>
            <a:xfrm>
              <a:off x="7997796" y="3681527"/>
              <a:ext cx="1802846" cy="667362"/>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sp>
        <p:nvSpPr>
          <p:cNvPr id="23" name="TextBox 22">
            <a:extLst>
              <a:ext uri="{FF2B5EF4-FFF2-40B4-BE49-F238E27FC236}">
                <a16:creationId xmlns:a16="http://schemas.microsoft.com/office/drawing/2014/main" id="{51D15A27-D666-4DB1-AEF5-FE90DA12ED32}"/>
              </a:ext>
            </a:extLst>
          </p:cNvPr>
          <p:cNvSpPr txBox="1"/>
          <p:nvPr/>
        </p:nvSpPr>
        <p:spPr>
          <a:xfrm>
            <a:off x="1575502" y="3360410"/>
            <a:ext cx="1786506" cy="528350"/>
          </a:xfrm>
          <a:prstGeom prst="rect">
            <a:avLst/>
          </a:prstGeom>
          <a:noFill/>
        </p:spPr>
        <p:txBody>
          <a:bodyPr wrap="square" rtlCol="0">
            <a:spAutoFit/>
          </a:bodyPr>
          <a:lstStyle/>
          <a:p>
            <a:pPr algn="ctr">
              <a:lnSpc>
                <a:spcPts val="1700"/>
              </a:lnSpc>
            </a:pPr>
            <a:r>
              <a:rPr lang="en-US" sz="1600" b="1" dirty="0">
                <a:latin typeface="Segoe UI" panose="020B0502040204020203" pitchFamily="34" charset="0"/>
                <a:cs typeface="Segoe UI" panose="020B0502040204020203" pitchFamily="34" charset="0"/>
              </a:rPr>
              <a:t>PCI-e lanes</a:t>
            </a:r>
          </a:p>
          <a:p>
            <a:pPr algn="ctr">
              <a:lnSpc>
                <a:spcPts val="1700"/>
              </a:lnSpc>
            </a:pPr>
            <a:r>
              <a:rPr lang="en-US" sz="1600" b="1" dirty="0">
                <a:latin typeface="Segoe UI" panose="020B0502040204020203" pitchFamily="34" charset="0"/>
                <a:cs typeface="Segoe UI" panose="020B0502040204020203" pitchFamily="34" charset="0"/>
              </a:rPr>
              <a:t>(</a:t>
            </a:r>
            <a:r>
              <a:rPr lang="en-US" sz="1600" b="1" dirty="0" err="1">
                <a:latin typeface="Segoe UI" panose="020B0502040204020203" pitchFamily="34" charset="0"/>
                <a:cs typeface="Segoe UI" panose="020B0502040204020203" pitchFamily="34" charset="0"/>
              </a:rPr>
              <a:t>xWhatever</a:t>
            </a:r>
            <a:r>
              <a:rPr lang="en-US" sz="1600" b="1" dirty="0">
                <a:latin typeface="Segoe UI" panose="020B0502040204020203" pitchFamily="34" charset="0"/>
                <a:cs typeface="Segoe UI" panose="020B0502040204020203" pitchFamily="34" charset="0"/>
              </a:rPr>
              <a:t>)</a:t>
            </a:r>
          </a:p>
        </p:txBody>
      </p:sp>
      <p:cxnSp>
        <p:nvCxnSpPr>
          <p:cNvPr id="7" name="Straight Connector 6">
            <a:extLst>
              <a:ext uri="{FF2B5EF4-FFF2-40B4-BE49-F238E27FC236}">
                <a16:creationId xmlns:a16="http://schemas.microsoft.com/office/drawing/2014/main" id="{F9FCAC2F-851A-4801-8438-80F4AEAAAB9D}"/>
              </a:ext>
            </a:extLst>
          </p:cNvPr>
          <p:cNvCxnSpPr>
            <a:cxnSpLocks/>
          </p:cNvCxnSpPr>
          <p:nvPr/>
        </p:nvCxnSpPr>
        <p:spPr>
          <a:xfrm>
            <a:off x="1463073" y="2002137"/>
            <a:ext cx="53563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8489A8-B21F-472C-A47B-54D9E6500870}"/>
              </a:ext>
            </a:extLst>
          </p:cNvPr>
          <p:cNvSpPr txBox="1"/>
          <p:nvPr/>
        </p:nvSpPr>
        <p:spPr>
          <a:xfrm flipH="1">
            <a:off x="311172" y="3643502"/>
            <a:ext cx="1640086" cy="319896"/>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RAM</a:t>
            </a:r>
          </a:p>
        </p:txBody>
      </p:sp>
      <p:sp>
        <p:nvSpPr>
          <p:cNvPr id="10" name="TextBox 9">
            <a:extLst>
              <a:ext uri="{FF2B5EF4-FFF2-40B4-BE49-F238E27FC236}">
                <a16:creationId xmlns:a16="http://schemas.microsoft.com/office/drawing/2014/main" id="{673FB352-5C91-41CA-8A54-3BBDB4D702E4}"/>
              </a:ext>
            </a:extLst>
          </p:cNvPr>
          <p:cNvSpPr txBox="1"/>
          <p:nvPr/>
        </p:nvSpPr>
        <p:spPr>
          <a:xfrm flipH="1">
            <a:off x="1716485" y="2428201"/>
            <a:ext cx="1640086" cy="296684"/>
          </a:xfrm>
          <a:prstGeom prst="rect">
            <a:avLst/>
          </a:prstGeom>
          <a:noFill/>
        </p:spPr>
        <p:txBody>
          <a:bodyPr wrap="square" rtlCol="0">
            <a:spAutoFit/>
          </a:bodyPr>
          <a:lstStyle/>
          <a:p>
            <a:pPr algn="ctr">
              <a:lnSpc>
                <a:spcPts val="1400"/>
              </a:lnSpc>
            </a:pPr>
            <a:r>
              <a:rPr lang="en-US" sz="2200" b="1" dirty="0">
                <a:latin typeface="Segoe UI" panose="020B0502040204020203" pitchFamily="34" charset="0"/>
                <a:cs typeface="Segoe UI" panose="020B0502040204020203" pitchFamily="34" charset="0"/>
              </a:rPr>
              <a:t>SDRAM</a:t>
            </a:r>
          </a:p>
        </p:txBody>
      </p:sp>
      <p:sp>
        <p:nvSpPr>
          <p:cNvPr id="20" name="TextBox 19">
            <a:extLst>
              <a:ext uri="{FF2B5EF4-FFF2-40B4-BE49-F238E27FC236}">
                <a16:creationId xmlns:a16="http://schemas.microsoft.com/office/drawing/2014/main" id="{A79A730E-DFBF-4B80-AF24-1ABB1BE0564E}"/>
              </a:ext>
            </a:extLst>
          </p:cNvPr>
          <p:cNvSpPr txBox="1"/>
          <p:nvPr/>
        </p:nvSpPr>
        <p:spPr>
          <a:xfrm>
            <a:off x="683710" y="5183632"/>
            <a:ext cx="2547504" cy="308290"/>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PCI-e device</a:t>
            </a:r>
          </a:p>
        </p:txBody>
      </p:sp>
      <p:cxnSp>
        <p:nvCxnSpPr>
          <p:cNvPr id="21" name="Straight Connector 20">
            <a:extLst>
              <a:ext uri="{FF2B5EF4-FFF2-40B4-BE49-F238E27FC236}">
                <a16:creationId xmlns:a16="http://schemas.microsoft.com/office/drawing/2014/main" id="{1739B815-7555-4692-A4DF-1D8A0B66B0E8}"/>
              </a:ext>
            </a:extLst>
          </p:cNvPr>
          <p:cNvCxnSpPr>
            <a:cxnSpLocks/>
          </p:cNvCxnSpPr>
          <p:nvPr/>
        </p:nvCxnSpPr>
        <p:spPr>
          <a:xfrm flipV="1">
            <a:off x="1851223" y="2863875"/>
            <a:ext cx="0" cy="1287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6477301-6659-41A8-9880-066B3CA803D4}"/>
              </a:ext>
            </a:extLst>
          </p:cNvPr>
          <p:cNvPicPr>
            <a:picLocks noChangeAspect="1"/>
          </p:cNvPicPr>
          <p:nvPr/>
        </p:nvPicPr>
        <p:blipFill>
          <a:blip r:embed="rId3"/>
          <a:stretch>
            <a:fillRect/>
          </a:stretch>
        </p:blipFill>
        <p:spPr>
          <a:xfrm rot="10800000">
            <a:off x="1144205" y="4005449"/>
            <a:ext cx="1626515" cy="1113336"/>
          </a:xfrm>
          <a:prstGeom prst="rect">
            <a:avLst/>
          </a:prstGeom>
        </p:spPr>
      </p:pic>
      <p:cxnSp>
        <p:nvCxnSpPr>
          <p:cNvPr id="55" name="Straight Connector 54">
            <a:extLst>
              <a:ext uri="{FF2B5EF4-FFF2-40B4-BE49-F238E27FC236}">
                <a16:creationId xmlns:a16="http://schemas.microsoft.com/office/drawing/2014/main" id="{A04CD310-48C4-4B55-86EE-7CA31B4AD56E}"/>
              </a:ext>
            </a:extLst>
          </p:cNvPr>
          <p:cNvCxnSpPr>
            <a:cxnSpLocks/>
          </p:cNvCxnSpPr>
          <p:nvPr/>
        </p:nvCxnSpPr>
        <p:spPr>
          <a:xfrm>
            <a:off x="2001354" y="2687544"/>
            <a:ext cx="1155286" cy="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77EF352-796A-4556-BB2D-DFB35AE9CDAF}"/>
              </a:ext>
            </a:extLst>
          </p:cNvPr>
          <p:cNvCxnSpPr>
            <a:cxnSpLocks/>
          </p:cNvCxnSpPr>
          <p:nvPr/>
        </p:nvCxnSpPr>
        <p:spPr>
          <a:xfrm flipV="1">
            <a:off x="1998705" y="1988105"/>
            <a:ext cx="0" cy="71902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38D0460-03A1-4FB9-B370-E5B978B5177B}"/>
              </a:ext>
            </a:extLst>
          </p:cNvPr>
          <p:cNvCxnSpPr>
            <a:cxnSpLocks/>
          </p:cNvCxnSpPr>
          <p:nvPr/>
        </p:nvCxnSpPr>
        <p:spPr>
          <a:xfrm>
            <a:off x="1833746" y="2871558"/>
            <a:ext cx="13223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6673347-41BF-4BFA-B889-00D6EE0484D1}"/>
              </a:ext>
            </a:extLst>
          </p:cNvPr>
          <p:cNvGrpSpPr/>
          <p:nvPr/>
        </p:nvGrpSpPr>
        <p:grpSpPr>
          <a:xfrm>
            <a:off x="8244294" y="1380480"/>
            <a:ext cx="3158296" cy="1761965"/>
            <a:chOff x="8099331" y="1441440"/>
            <a:chExt cx="3158296" cy="1761965"/>
          </a:xfrm>
        </p:grpSpPr>
        <p:pic>
          <p:nvPicPr>
            <p:cNvPr id="5" name="Picture 4">
              <a:extLst>
                <a:ext uri="{FF2B5EF4-FFF2-40B4-BE49-F238E27FC236}">
                  <a16:creationId xmlns:a16="http://schemas.microsoft.com/office/drawing/2014/main" id="{7A0733EC-B8AD-484E-AE59-2CB1F31A73B3}"/>
                </a:ext>
              </a:extLst>
            </p:cNvPr>
            <p:cNvPicPr>
              <a:picLocks noChangeAspect="1"/>
            </p:cNvPicPr>
            <p:nvPr/>
          </p:nvPicPr>
          <p:blipFill>
            <a:blip r:embed="rId4"/>
            <a:stretch>
              <a:fillRect/>
            </a:stretch>
          </p:blipFill>
          <p:spPr>
            <a:xfrm>
              <a:off x="9491572" y="1441440"/>
              <a:ext cx="1766055" cy="1761965"/>
            </a:xfrm>
            <a:prstGeom prst="rect">
              <a:avLst/>
            </a:prstGeom>
          </p:spPr>
        </p:pic>
        <p:grpSp>
          <p:nvGrpSpPr>
            <p:cNvPr id="64" name="Group 63">
              <a:extLst>
                <a:ext uri="{FF2B5EF4-FFF2-40B4-BE49-F238E27FC236}">
                  <a16:creationId xmlns:a16="http://schemas.microsoft.com/office/drawing/2014/main" id="{69707BAA-ED81-408A-B7A7-BD8D678FCB4D}"/>
                </a:ext>
              </a:extLst>
            </p:cNvPr>
            <p:cNvGrpSpPr/>
            <p:nvPr/>
          </p:nvGrpSpPr>
          <p:grpSpPr>
            <a:xfrm>
              <a:off x="8099331" y="1894513"/>
              <a:ext cx="1382636" cy="889198"/>
              <a:chOff x="9956167" y="3429782"/>
              <a:chExt cx="1382636" cy="889198"/>
            </a:xfrm>
          </p:grpSpPr>
          <p:grpSp>
            <p:nvGrpSpPr>
              <p:cNvPr id="65" name="Group 64">
                <a:extLst>
                  <a:ext uri="{FF2B5EF4-FFF2-40B4-BE49-F238E27FC236}">
                    <a16:creationId xmlns:a16="http://schemas.microsoft.com/office/drawing/2014/main" id="{FC8DDCA2-46DB-4845-9898-ACDA2A1EEDD0}"/>
                  </a:ext>
                </a:extLst>
              </p:cNvPr>
              <p:cNvGrpSpPr/>
              <p:nvPr/>
            </p:nvGrpSpPr>
            <p:grpSpPr>
              <a:xfrm>
                <a:off x="10428500" y="3429922"/>
                <a:ext cx="910303" cy="429330"/>
                <a:chOff x="7783571" y="3754968"/>
                <a:chExt cx="2900942" cy="429330"/>
              </a:xfrm>
            </p:grpSpPr>
            <p:sp>
              <p:nvSpPr>
                <p:cNvPr id="73" name="Rectangle 72">
                  <a:extLst>
                    <a:ext uri="{FF2B5EF4-FFF2-40B4-BE49-F238E27FC236}">
                      <a16:creationId xmlns:a16="http://schemas.microsoft.com/office/drawing/2014/main" id="{521D3ECC-F3E9-4F7D-AA60-B9119A09EB7B}"/>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2BF90791-96E5-4BD9-84C3-71644760F29B}"/>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67" name="Group 66">
                <a:extLst>
                  <a:ext uri="{FF2B5EF4-FFF2-40B4-BE49-F238E27FC236}">
                    <a16:creationId xmlns:a16="http://schemas.microsoft.com/office/drawing/2014/main" id="{5B3FDA0E-BC1C-415B-80C6-085DC30B8850}"/>
                  </a:ext>
                </a:extLst>
              </p:cNvPr>
              <p:cNvGrpSpPr/>
              <p:nvPr/>
            </p:nvGrpSpPr>
            <p:grpSpPr>
              <a:xfrm>
                <a:off x="10421229" y="3889650"/>
                <a:ext cx="910303" cy="429330"/>
                <a:chOff x="7783571" y="3754968"/>
                <a:chExt cx="2900942" cy="429330"/>
              </a:xfrm>
            </p:grpSpPr>
            <p:sp>
              <p:nvSpPr>
                <p:cNvPr id="71" name="Rectangle 70">
                  <a:extLst>
                    <a:ext uri="{FF2B5EF4-FFF2-40B4-BE49-F238E27FC236}">
                      <a16:creationId xmlns:a16="http://schemas.microsoft.com/office/drawing/2014/main" id="{AE40D703-882F-49E8-AC4B-8D98CB5DF6A9}"/>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D3C6F432-2DB9-42C8-B9D8-FE0BDA0B61B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68" name="Group 67">
                <a:extLst>
                  <a:ext uri="{FF2B5EF4-FFF2-40B4-BE49-F238E27FC236}">
                    <a16:creationId xmlns:a16="http://schemas.microsoft.com/office/drawing/2014/main" id="{33B1EBEF-B8D0-40DD-B87D-5A6E8A6B9619}"/>
                  </a:ext>
                </a:extLst>
              </p:cNvPr>
              <p:cNvGrpSpPr/>
              <p:nvPr/>
            </p:nvGrpSpPr>
            <p:grpSpPr>
              <a:xfrm>
                <a:off x="9956167" y="3429782"/>
                <a:ext cx="547063" cy="864621"/>
                <a:chOff x="7768511" y="3754968"/>
                <a:chExt cx="2900942" cy="406563"/>
              </a:xfrm>
            </p:grpSpPr>
            <p:sp>
              <p:nvSpPr>
                <p:cNvPr id="69" name="Rectangle 68">
                  <a:extLst>
                    <a:ext uri="{FF2B5EF4-FFF2-40B4-BE49-F238E27FC236}">
                      <a16:creationId xmlns:a16="http://schemas.microsoft.com/office/drawing/2014/main" id="{FEDCEBAE-FD39-4FB2-AA0F-88305F795146}"/>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D615DCBD-26EB-4EDB-A3D6-1F29B4BFE7DE}"/>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grpSp>
        <p:nvGrpSpPr>
          <p:cNvPr id="4" name="Group 3">
            <a:extLst>
              <a:ext uri="{FF2B5EF4-FFF2-40B4-BE49-F238E27FC236}">
                <a16:creationId xmlns:a16="http://schemas.microsoft.com/office/drawing/2014/main" id="{8C78FD34-A34F-48FA-8D21-A45DF6A9F9B2}"/>
              </a:ext>
            </a:extLst>
          </p:cNvPr>
          <p:cNvGrpSpPr/>
          <p:nvPr/>
        </p:nvGrpSpPr>
        <p:grpSpPr>
          <a:xfrm>
            <a:off x="8242033" y="3378318"/>
            <a:ext cx="3160556" cy="1761965"/>
            <a:chOff x="8097070" y="3378318"/>
            <a:chExt cx="3160556" cy="1761965"/>
          </a:xfrm>
        </p:grpSpPr>
        <p:pic>
          <p:nvPicPr>
            <p:cNvPr id="24" name="Picture 23">
              <a:extLst>
                <a:ext uri="{FF2B5EF4-FFF2-40B4-BE49-F238E27FC236}">
                  <a16:creationId xmlns:a16="http://schemas.microsoft.com/office/drawing/2014/main" id="{447E23A5-B8B2-4489-8287-9A49FC93AEBC}"/>
                </a:ext>
              </a:extLst>
            </p:cNvPr>
            <p:cNvPicPr>
              <a:picLocks noChangeAspect="1"/>
            </p:cNvPicPr>
            <p:nvPr/>
          </p:nvPicPr>
          <p:blipFill>
            <a:blip r:embed="rId4"/>
            <a:stretch>
              <a:fillRect/>
            </a:stretch>
          </p:blipFill>
          <p:spPr>
            <a:xfrm>
              <a:off x="9491571" y="3378318"/>
              <a:ext cx="1766055" cy="1761965"/>
            </a:xfrm>
            <a:prstGeom prst="rect">
              <a:avLst/>
            </a:prstGeom>
          </p:spPr>
        </p:pic>
        <p:grpSp>
          <p:nvGrpSpPr>
            <p:cNvPr id="75" name="Group 74">
              <a:extLst>
                <a:ext uri="{FF2B5EF4-FFF2-40B4-BE49-F238E27FC236}">
                  <a16:creationId xmlns:a16="http://schemas.microsoft.com/office/drawing/2014/main" id="{2AB82803-C3B6-4A9F-AFB5-17B86AC95A4B}"/>
                </a:ext>
              </a:extLst>
            </p:cNvPr>
            <p:cNvGrpSpPr/>
            <p:nvPr/>
          </p:nvGrpSpPr>
          <p:grpSpPr>
            <a:xfrm>
              <a:off x="8097070" y="3828502"/>
              <a:ext cx="1382636" cy="889198"/>
              <a:chOff x="9956167" y="3429782"/>
              <a:chExt cx="1382636" cy="889198"/>
            </a:xfrm>
          </p:grpSpPr>
          <p:grpSp>
            <p:nvGrpSpPr>
              <p:cNvPr id="76" name="Group 75">
                <a:extLst>
                  <a:ext uri="{FF2B5EF4-FFF2-40B4-BE49-F238E27FC236}">
                    <a16:creationId xmlns:a16="http://schemas.microsoft.com/office/drawing/2014/main" id="{8D5A9A6F-84E0-4DF3-8775-3091CE8A945B}"/>
                  </a:ext>
                </a:extLst>
              </p:cNvPr>
              <p:cNvGrpSpPr/>
              <p:nvPr/>
            </p:nvGrpSpPr>
            <p:grpSpPr>
              <a:xfrm>
                <a:off x="10428500" y="3429922"/>
                <a:ext cx="910303" cy="429330"/>
                <a:chOff x="7783571" y="3754968"/>
                <a:chExt cx="2900942" cy="429330"/>
              </a:xfrm>
            </p:grpSpPr>
            <p:sp>
              <p:nvSpPr>
                <p:cNvPr id="83" name="Rectangle 82">
                  <a:extLst>
                    <a:ext uri="{FF2B5EF4-FFF2-40B4-BE49-F238E27FC236}">
                      <a16:creationId xmlns:a16="http://schemas.microsoft.com/office/drawing/2014/main" id="{C0923B33-624F-4F84-8F65-A5520C1F94BD}"/>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F5B5104E-8FC9-4442-B6F9-6666B76DC3CD}"/>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77" name="Group 76">
                <a:extLst>
                  <a:ext uri="{FF2B5EF4-FFF2-40B4-BE49-F238E27FC236}">
                    <a16:creationId xmlns:a16="http://schemas.microsoft.com/office/drawing/2014/main" id="{65184952-0D02-4CD3-85BB-ABE6DD7E4602}"/>
                  </a:ext>
                </a:extLst>
              </p:cNvPr>
              <p:cNvGrpSpPr/>
              <p:nvPr/>
            </p:nvGrpSpPr>
            <p:grpSpPr>
              <a:xfrm>
                <a:off x="10421229" y="3889650"/>
                <a:ext cx="910303" cy="429330"/>
                <a:chOff x="7783571" y="3754968"/>
                <a:chExt cx="2900942" cy="429330"/>
              </a:xfrm>
            </p:grpSpPr>
            <p:sp>
              <p:nvSpPr>
                <p:cNvPr id="81" name="Rectangle 80">
                  <a:extLst>
                    <a:ext uri="{FF2B5EF4-FFF2-40B4-BE49-F238E27FC236}">
                      <a16:creationId xmlns:a16="http://schemas.microsoft.com/office/drawing/2014/main" id="{14E8C58E-51AA-4974-93EF-4FEF394AAE5C}"/>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C10A55A7-535B-4595-A8BF-3BCF4E75A4E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78" name="Group 77">
                <a:extLst>
                  <a:ext uri="{FF2B5EF4-FFF2-40B4-BE49-F238E27FC236}">
                    <a16:creationId xmlns:a16="http://schemas.microsoft.com/office/drawing/2014/main" id="{0D6B0F23-7766-4062-B20F-33248DB686A5}"/>
                  </a:ext>
                </a:extLst>
              </p:cNvPr>
              <p:cNvGrpSpPr/>
              <p:nvPr/>
            </p:nvGrpSpPr>
            <p:grpSpPr>
              <a:xfrm>
                <a:off x="9956167" y="3429782"/>
                <a:ext cx="547063" cy="864621"/>
                <a:chOff x="7768511" y="3754968"/>
                <a:chExt cx="2900942" cy="406563"/>
              </a:xfrm>
            </p:grpSpPr>
            <p:sp>
              <p:nvSpPr>
                <p:cNvPr id="79" name="Rectangle 78">
                  <a:extLst>
                    <a:ext uri="{FF2B5EF4-FFF2-40B4-BE49-F238E27FC236}">
                      <a16:creationId xmlns:a16="http://schemas.microsoft.com/office/drawing/2014/main" id="{5E74CE2E-D16F-4EAB-99FC-CC2883D50AD7}"/>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58040BB2-575F-4354-A645-79A176E0119D}"/>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cxnSp>
        <p:nvCxnSpPr>
          <p:cNvPr id="12" name="Straight Connector 11">
            <a:extLst>
              <a:ext uri="{FF2B5EF4-FFF2-40B4-BE49-F238E27FC236}">
                <a16:creationId xmlns:a16="http://schemas.microsoft.com/office/drawing/2014/main" id="{3E8B4AED-083F-4F17-8357-753CC9C7E5FA}"/>
              </a:ext>
            </a:extLst>
          </p:cNvPr>
          <p:cNvCxnSpPr>
            <a:cxnSpLocks/>
          </p:cNvCxnSpPr>
          <p:nvPr/>
        </p:nvCxnSpPr>
        <p:spPr>
          <a:xfrm>
            <a:off x="4676260" y="2933639"/>
            <a:ext cx="286065" cy="212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83742F-FD91-4030-BEF0-5A538C5D62E3}"/>
              </a:ext>
            </a:extLst>
          </p:cNvPr>
          <p:cNvCxnSpPr>
            <a:cxnSpLocks/>
          </p:cNvCxnSpPr>
          <p:nvPr/>
        </p:nvCxnSpPr>
        <p:spPr>
          <a:xfrm flipV="1">
            <a:off x="6630170" y="3673396"/>
            <a:ext cx="0" cy="3206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7BCDB-BB5E-4951-9800-C06426BED2A2}"/>
              </a:ext>
            </a:extLst>
          </p:cNvPr>
          <p:cNvCxnSpPr>
            <a:cxnSpLocks/>
          </p:cNvCxnSpPr>
          <p:nvPr/>
        </p:nvCxnSpPr>
        <p:spPr>
          <a:xfrm flipV="1">
            <a:off x="6630170" y="2538619"/>
            <a:ext cx="0" cy="337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BDDF9116-72A0-45BA-9EDE-E3C05901181B}"/>
              </a:ext>
            </a:extLst>
          </p:cNvPr>
          <p:cNvSpPr/>
          <p:nvPr/>
        </p:nvSpPr>
        <p:spPr>
          <a:xfrm>
            <a:off x="5240728" y="2863875"/>
            <a:ext cx="2778884" cy="826244"/>
          </a:xfrm>
          <a:prstGeom prst="roundRect">
            <a:avLst>
              <a:gd name="adj" fmla="val 50000"/>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8165140E-7F36-4E33-8D93-356009AB7A4C}"/>
              </a:ext>
            </a:extLst>
          </p:cNvPr>
          <p:cNvCxnSpPr>
            <a:cxnSpLocks/>
          </p:cNvCxnSpPr>
          <p:nvPr/>
        </p:nvCxnSpPr>
        <p:spPr>
          <a:xfrm flipH="1" flipV="1">
            <a:off x="7761203" y="3663817"/>
            <a:ext cx="534748" cy="755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02C316-495C-4749-ABAD-F966B88484C1}"/>
              </a:ext>
            </a:extLst>
          </p:cNvPr>
          <p:cNvCxnSpPr>
            <a:cxnSpLocks/>
          </p:cNvCxnSpPr>
          <p:nvPr/>
        </p:nvCxnSpPr>
        <p:spPr>
          <a:xfrm flipH="1" flipV="1">
            <a:off x="4953375" y="2938709"/>
            <a:ext cx="309690" cy="20950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7150AA3-48E8-4B2E-A036-AEFF1728EB0E}"/>
              </a:ext>
            </a:extLst>
          </p:cNvPr>
          <p:cNvCxnSpPr>
            <a:cxnSpLocks/>
          </p:cNvCxnSpPr>
          <p:nvPr/>
        </p:nvCxnSpPr>
        <p:spPr>
          <a:xfrm flipV="1">
            <a:off x="4953375" y="3468886"/>
            <a:ext cx="309690" cy="20950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6A5AEF0-2392-42D9-A400-FB01D8563CE5}"/>
              </a:ext>
            </a:extLst>
          </p:cNvPr>
          <p:cNvCxnSpPr>
            <a:cxnSpLocks/>
          </p:cNvCxnSpPr>
          <p:nvPr/>
        </p:nvCxnSpPr>
        <p:spPr>
          <a:xfrm flipH="1" flipV="1">
            <a:off x="4959873" y="3663815"/>
            <a:ext cx="8895" cy="80165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18233F9-F9F7-4B50-8F9A-ABF91F475DB3}"/>
              </a:ext>
            </a:extLst>
          </p:cNvPr>
          <p:cNvSpPr txBox="1"/>
          <p:nvPr/>
        </p:nvSpPr>
        <p:spPr>
          <a:xfrm>
            <a:off x="5352784" y="2981669"/>
            <a:ext cx="2574655" cy="638316"/>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Ring bus</a:t>
            </a:r>
          </a:p>
          <a:p>
            <a:pPr algn="ctr">
              <a:lnSpc>
                <a:spcPts val="2200"/>
              </a:lnSpc>
            </a:pPr>
            <a:r>
              <a:rPr lang="en-US" b="1" dirty="0">
                <a:latin typeface="Segoe UI" panose="020B0502040204020203" pitchFamily="34" charset="0"/>
                <a:cs typeface="Segoe UI" panose="020B0502040204020203" pitchFamily="34" charset="0"/>
              </a:rPr>
              <a:t>(proprietary protocol)</a:t>
            </a:r>
          </a:p>
        </p:txBody>
      </p:sp>
      <p:cxnSp>
        <p:nvCxnSpPr>
          <p:cNvPr id="85" name="Straight Connector 84">
            <a:extLst>
              <a:ext uri="{FF2B5EF4-FFF2-40B4-BE49-F238E27FC236}">
                <a16:creationId xmlns:a16="http://schemas.microsoft.com/office/drawing/2014/main" id="{E61425FD-001D-49B9-8596-3BF88D4BE72C}"/>
              </a:ext>
            </a:extLst>
          </p:cNvPr>
          <p:cNvCxnSpPr>
            <a:cxnSpLocks/>
          </p:cNvCxnSpPr>
          <p:nvPr/>
        </p:nvCxnSpPr>
        <p:spPr>
          <a:xfrm flipH="1">
            <a:off x="7755403" y="2152410"/>
            <a:ext cx="534748" cy="755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0BAB604A-DC3C-469C-ADCE-EBC434EE8CBF}"/>
              </a:ext>
            </a:extLst>
          </p:cNvPr>
          <p:cNvPicPr>
            <a:picLocks noChangeAspect="1"/>
          </p:cNvPicPr>
          <p:nvPr/>
        </p:nvPicPr>
        <p:blipFill>
          <a:blip r:embed="rId5"/>
          <a:stretch>
            <a:fillRect/>
          </a:stretch>
        </p:blipFill>
        <p:spPr>
          <a:xfrm>
            <a:off x="4121316" y="4333798"/>
            <a:ext cx="1694904" cy="1694904"/>
          </a:xfrm>
          <a:prstGeom prst="rect">
            <a:avLst/>
          </a:prstGeom>
        </p:spPr>
      </p:pic>
      <p:grpSp>
        <p:nvGrpSpPr>
          <p:cNvPr id="13" name="Group 12">
            <a:extLst>
              <a:ext uri="{FF2B5EF4-FFF2-40B4-BE49-F238E27FC236}">
                <a16:creationId xmlns:a16="http://schemas.microsoft.com/office/drawing/2014/main" id="{04A14E7F-DFE2-4CC1-B955-080DAC115B7F}"/>
              </a:ext>
            </a:extLst>
          </p:cNvPr>
          <p:cNvGrpSpPr/>
          <p:nvPr/>
        </p:nvGrpSpPr>
        <p:grpSpPr>
          <a:xfrm>
            <a:off x="3014046" y="2556112"/>
            <a:ext cx="1802846" cy="740385"/>
            <a:chOff x="7659147" y="3493573"/>
            <a:chExt cx="1300602" cy="740385"/>
          </a:xfrm>
        </p:grpSpPr>
        <p:sp>
          <p:nvSpPr>
            <p:cNvPr id="17" name="Rectangle 16">
              <a:extLst>
                <a:ext uri="{FF2B5EF4-FFF2-40B4-BE49-F238E27FC236}">
                  <a16:creationId xmlns:a16="http://schemas.microsoft.com/office/drawing/2014/main" id="{4FC0300E-C567-4D4E-B259-99E5DB8D47EA}"/>
                </a:ext>
              </a:extLst>
            </p:cNvPr>
            <p:cNvSpPr/>
            <p:nvPr/>
          </p:nvSpPr>
          <p:spPr>
            <a:xfrm>
              <a:off x="7757797" y="3493573"/>
              <a:ext cx="1106027" cy="735315"/>
            </a:xfrm>
            <a:prstGeom prst="rect">
              <a:avLst/>
            </a:prstGeom>
            <a:solidFill>
              <a:schemeClr val="bg1">
                <a:lumMod val="85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1900580-7A72-426C-9FDD-7DFB093E2A3C}"/>
                </a:ext>
              </a:extLst>
            </p:cNvPr>
            <p:cNvSpPr txBox="1"/>
            <p:nvPr/>
          </p:nvSpPr>
          <p:spPr>
            <a:xfrm>
              <a:off x="7659147" y="3566596"/>
              <a:ext cx="1300602" cy="667362"/>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Root complex</a:t>
              </a:r>
            </a:p>
          </p:txBody>
        </p:sp>
      </p:grpSp>
      <p:sp>
        <p:nvSpPr>
          <p:cNvPr id="86" name="TextBox 85">
            <a:extLst>
              <a:ext uri="{FF2B5EF4-FFF2-40B4-BE49-F238E27FC236}">
                <a16:creationId xmlns:a16="http://schemas.microsoft.com/office/drawing/2014/main" id="{F5573500-15E6-4F85-8FD2-8FA7BBC52E1D}"/>
              </a:ext>
            </a:extLst>
          </p:cNvPr>
          <p:cNvSpPr txBox="1"/>
          <p:nvPr/>
        </p:nvSpPr>
        <p:spPr>
          <a:xfrm>
            <a:off x="-83695" y="6032825"/>
            <a:ext cx="8887460" cy="830997"/>
          </a:xfrm>
          <a:prstGeom prst="rect">
            <a:avLst/>
          </a:prstGeom>
          <a:noFill/>
        </p:spPr>
        <p:txBody>
          <a:bodyPr wrap="square" rtlCol="0">
            <a:spAutoFit/>
          </a:bodyPr>
          <a:lstStyle/>
          <a:p>
            <a:pPr algn="ctr"/>
            <a:r>
              <a:rPr lang="en-US" sz="2400" b="1" dirty="0">
                <a:ln>
                  <a:solidFill>
                    <a:sysClr val="windowText" lastClr="000000"/>
                  </a:solidFill>
                </a:ln>
                <a:solidFill>
                  <a:srgbClr val="B4F2FA"/>
                </a:solidFill>
                <a:latin typeface="Segoe UI" panose="020B0502040204020203" pitchFamily="34" charset="0"/>
                <a:cs typeface="Segoe UI" panose="020B0502040204020203" pitchFamily="34" charset="0"/>
              </a:rPr>
              <a:t>GPU can access host RAM directly, without having to copy graphics buffers between on-GPU RAM and host RAM!</a:t>
            </a:r>
          </a:p>
        </p:txBody>
      </p:sp>
      <p:pic>
        <p:nvPicPr>
          <p:cNvPr id="8" name="Picture 7">
            <a:extLst>
              <a:ext uri="{FF2B5EF4-FFF2-40B4-BE49-F238E27FC236}">
                <a16:creationId xmlns:a16="http://schemas.microsoft.com/office/drawing/2014/main" id="{6A49528D-5604-468B-A14F-576386AAEED0}"/>
              </a:ext>
            </a:extLst>
          </p:cNvPr>
          <p:cNvPicPr>
            <a:picLocks noChangeAspect="1"/>
          </p:cNvPicPr>
          <p:nvPr/>
        </p:nvPicPr>
        <p:blipFill>
          <a:blip r:embed="rId6"/>
          <a:stretch>
            <a:fillRect/>
          </a:stretch>
        </p:blipFill>
        <p:spPr>
          <a:xfrm rot="2712089" flipH="1">
            <a:off x="-94325" y="1112001"/>
            <a:ext cx="2373453" cy="2373453"/>
          </a:xfrm>
          <a:prstGeom prst="rect">
            <a:avLst/>
          </a:prstGeom>
        </p:spPr>
      </p:pic>
    </p:spTree>
    <p:extLst>
      <p:ext uri="{BB962C8B-B14F-4D97-AF65-F5344CB8AC3E}">
        <p14:creationId xmlns:p14="http://schemas.microsoft.com/office/powerpoint/2010/main" val="97846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55"/>
                                        </p:tgtEl>
                                        <p:attrNameLst>
                                          <p:attrName>r</p:attrName>
                                        </p:attrNameLst>
                                      </p:cBhvr>
                                    </p:animRot>
                                    <p:animRot by="-240000">
                                      <p:cBhvr>
                                        <p:cTn id="19" dur="200" fill="hold">
                                          <p:stCondLst>
                                            <p:cond delay="200"/>
                                          </p:stCondLst>
                                        </p:cTn>
                                        <p:tgtEl>
                                          <p:spTgt spid="55"/>
                                        </p:tgtEl>
                                        <p:attrNameLst>
                                          <p:attrName>r</p:attrName>
                                        </p:attrNameLst>
                                      </p:cBhvr>
                                    </p:animRot>
                                    <p:animRot by="240000">
                                      <p:cBhvr>
                                        <p:cTn id="20" dur="200" fill="hold">
                                          <p:stCondLst>
                                            <p:cond delay="400"/>
                                          </p:stCondLst>
                                        </p:cTn>
                                        <p:tgtEl>
                                          <p:spTgt spid="55"/>
                                        </p:tgtEl>
                                        <p:attrNameLst>
                                          <p:attrName>r</p:attrName>
                                        </p:attrNameLst>
                                      </p:cBhvr>
                                    </p:animRot>
                                    <p:animRot by="-240000">
                                      <p:cBhvr>
                                        <p:cTn id="21" dur="200" fill="hold">
                                          <p:stCondLst>
                                            <p:cond delay="600"/>
                                          </p:stCondLst>
                                        </p:cTn>
                                        <p:tgtEl>
                                          <p:spTgt spid="55"/>
                                        </p:tgtEl>
                                        <p:attrNameLst>
                                          <p:attrName>r</p:attrName>
                                        </p:attrNameLst>
                                      </p:cBhvr>
                                    </p:animRot>
                                    <p:animRot by="120000">
                                      <p:cBhvr>
                                        <p:cTn id="22" dur="200" fill="hold">
                                          <p:stCondLst>
                                            <p:cond delay="800"/>
                                          </p:stCondLst>
                                        </p:cTn>
                                        <p:tgtEl>
                                          <p:spTgt spid="55"/>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63"/>
                                        </p:tgtEl>
                                        <p:attrNameLst>
                                          <p:attrName>r</p:attrName>
                                        </p:attrNameLst>
                                      </p:cBhvr>
                                    </p:animRot>
                                    <p:animRot by="-240000">
                                      <p:cBhvr>
                                        <p:cTn id="25" dur="200" fill="hold">
                                          <p:stCondLst>
                                            <p:cond delay="200"/>
                                          </p:stCondLst>
                                        </p:cTn>
                                        <p:tgtEl>
                                          <p:spTgt spid="63"/>
                                        </p:tgtEl>
                                        <p:attrNameLst>
                                          <p:attrName>r</p:attrName>
                                        </p:attrNameLst>
                                      </p:cBhvr>
                                    </p:animRot>
                                    <p:animRot by="240000">
                                      <p:cBhvr>
                                        <p:cTn id="26" dur="200" fill="hold">
                                          <p:stCondLst>
                                            <p:cond delay="400"/>
                                          </p:stCondLst>
                                        </p:cTn>
                                        <p:tgtEl>
                                          <p:spTgt spid="63"/>
                                        </p:tgtEl>
                                        <p:attrNameLst>
                                          <p:attrName>r</p:attrName>
                                        </p:attrNameLst>
                                      </p:cBhvr>
                                    </p:animRot>
                                    <p:animRot by="-240000">
                                      <p:cBhvr>
                                        <p:cTn id="27" dur="200" fill="hold">
                                          <p:stCondLst>
                                            <p:cond delay="600"/>
                                          </p:stCondLst>
                                        </p:cTn>
                                        <p:tgtEl>
                                          <p:spTgt spid="63"/>
                                        </p:tgtEl>
                                        <p:attrNameLst>
                                          <p:attrName>r</p:attrName>
                                        </p:attrNameLst>
                                      </p:cBhvr>
                                    </p:animRot>
                                    <p:animRot by="120000">
                                      <p:cBhvr>
                                        <p:cTn id="28" dur="200" fill="hold">
                                          <p:stCondLst>
                                            <p:cond delay="800"/>
                                          </p:stCondLst>
                                        </p:cTn>
                                        <p:tgtEl>
                                          <p:spTgt spid="63"/>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7"/>
                                        </p:tgtEl>
                                        <p:attrNameLst>
                                          <p:attrName>r</p:attrName>
                                        </p:attrNameLst>
                                      </p:cBhvr>
                                    </p:animRot>
                                    <p:animRot by="-240000">
                                      <p:cBhvr>
                                        <p:cTn id="31" dur="200" fill="hold">
                                          <p:stCondLst>
                                            <p:cond delay="200"/>
                                          </p:stCondLst>
                                        </p:cTn>
                                        <p:tgtEl>
                                          <p:spTgt spid="7"/>
                                        </p:tgtEl>
                                        <p:attrNameLst>
                                          <p:attrName>r</p:attrName>
                                        </p:attrNameLst>
                                      </p:cBhvr>
                                    </p:animRot>
                                    <p:animRot by="240000">
                                      <p:cBhvr>
                                        <p:cTn id="32" dur="200" fill="hold">
                                          <p:stCondLst>
                                            <p:cond delay="400"/>
                                          </p:stCondLst>
                                        </p:cTn>
                                        <p:tgtEl>
                                          <p:spTgt spid="7"/>
                                        </p:tgtEl>
                                        <p:attrNameLst>
                                          <p:attrName>r</p:attrName>
                                        </p:attrNameLst>
                                      </p:cBhvr>
                                    </p:animRot>
                                    <p:animRot by="-240000">
                                      <p:cBhvr>
                                        <p:cTn id="33" dur="200" fill="hold">
                                          <p:stCondLst>
                                            <p:cond delay="600"/>
                                          </p:stCondLst>
                                        </p:cTn>
                                        <p:tgtEl>
                                          <p:spTgt spid="7"/>
                                        </p:tgtEl>
                                        <p:attrNameLst>
                                          <p:attrName>r</p:attrName>
                                        </p:attrNameLst>
                                      </p:cBhvr>
                                    </p:animRot>
                                    <p:animRot by="120000">
                                      <p:cBhvr>
                                        <p:cTn id="34" dur="200" fill="hold">
                                          <p:stCondLst>
                                            <p:cond delay="800"/>
                                          </p:stCondLst>
                                        </p:cTn>
                                        <p:tgtEl>
                                          <p:spTgt spid="7"/>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43"/>
                                        </p:tgtEl>
                                        <p:attrNameLst>
                                          <p:attrName>r</p:attrName>
                                        </p:attrNameLst>
                                      </p:cBhvr>
                                    </p:animRot>
                                    <p:animRot by="-240000">
                                      <p:cBhvr>
                                        <p:cTn id="37" dur="200" fill="hold">
                                          <p:stCondLst>
                                            <p:cond delay="200"/>
                                          </p:stCondLst>
                                        </p:cTn>
                                        <p:tgtEl>
                                          <p:spTgt spid="43"/>
                                        </p:tgtEl>
                                        <p:attrNameLst>
                                          <p:attrName>r</p:attrName>
                                        </p:attrNameLst>
                                      </p:cBhvr>
                                    </p:animRot>
                                    <p:animRot by="240000">
                                      <p:cBhvr>
                                        <p:cTn id="38" dur="200" fill="hold">
                                          <p:stCondLst>
                                            <p:cond delay="400"/>
                                          </p:stCondLst>
                                        </p:cTn>
                                        <p:tgtEl>
                                          <p:spTgt spid="43"/>
                                        </p:tgtEl>
                                        <p:attrNameLst>
                                          <p:attrName>r</p:attrName>
                                        </p:attrNameLst>
                                      </p:cBhvr>
                                    </p:animRot>
                                    <p:animRot by="-240000">
                                      <p:cBhvr>
                                        <p:cTn id="39" dur="200" fill="hold">
                                          <p:stCondLst>
                                            <p:cond delay="600"/>
                                          </p:stCondLst>
                                        </p:cTn>
                                        <p:tgtEl>
                                          <p:spTgt spid="43"/>
                                        </p:tgtEl>
                                        <p:attrNameLst>
                                          <p:attrName>r</p:attrName>
                                        </p:attrNameLst>
                                      </p:cBhvr>
                                    </p:animRot>
                                    <p:animRot by="120000">
                                      <p:cBhvr>
                                        <p:cTn id="40" dur="200" fill="hold">
                                          <p:stCondLst>
                                            <p:cond delay="800"/>
                                          </p:stCondLst>
                                        </p:cTn>
                                        <p:tgtEl>
                                          <p:spTgt spid="43"/>
                                        </p:tgtEl>
                                        <p:attrNameLst>
                                          <p:attrName>r</p:attrName>
                                        </p:attrNameLst>
                                      </p:cBhvr>
                                    </p:animRot>
                                  </p:childTnLst>
                                </p:cTn>
                              </p:par>
                              <p:par>
                                <p:cTn id="41" presetID="32" presetClass="emph" presetSubtype="0" fill="hold" grpId="0" nodeType="withEffect">
                                  <p:stCondLst>
                                    <p:cond delay="0"/>
                                  </p:stCondLst>
                                  <p:childTnLst>
                                    <p:animRot by="120000">
                                      <p:cBhvr>
                                        <p:cTn id="42" dur="100" fill="hold">
                                          <p:stCondLst>
                                            <p:cond delay="0"/>
                                          </p:stCondLst>
                                        </p:cTn>
                                        <p:tgtEl>
                                          <p:spTgt spid="30"/>
                                        </p:tgtEl>
                                        <p:attrNameLst>
                                          <p:attrName>r</p:attrName>
                                        </p:attrNameLst>
                                      </p:cBhvr>
                                    </p:animRot>
                                    <p:animRot by="-240000">
                                      <p:cBhvr>
                                        <p:cTn id="43" dur="200" fill="hold">
                                          <p:stCondLst>
                                            <p:cond delay="200"/>
                                          </p:stCondLst>
                                        </p:cTn>
                                        <p:tgtEl>
                                          <p:spTgt spid="30"/>
                                        </p:tgtEl>
                                        <p:attrNameLst>
                                          <p:attrName>r</p:attrName>
                                        </p:attrNameLst>
                                      </p:cBhvr>
                                    </p:animRot>
                                    <p:animRot by="240000">
                                      <p:cBhvr>
                                        <p:cTn id="44" dur="200" fill="hold">
                                          <p:stCondLst>
                                            <p:cond delay="400"/>
                                          </p:stCondLst>
                                        </p:cTn>
                                        <p:tgtEl>
                                          <p:spTgt spid="30"/>
                                        </p:tgtEl>
                                        <p:attrNameLst>
                                          <p:attrName>r</p:attrName>
                                        </p:attrNameLst>
                                      </p:cBhvr>
                                    </p:animRot>
                                    <p:animRot by="-240000">
                                      <p:cBhvr>
                                        <p:cTn id="45" dur="200" fill="hold">
                                          <p:stCondLst>
                                            <p:cond delay="600"/>
                                          </p:stCondLst>
                                        </p:cTn>
                                        <p:tgtEl>
                                          <p:spTgt spid="30"/>
                                        </p:tgtEl>
                                        <p:attrNameLst>
                                          <p:attrName>r</p:attrName>
                                        </p:attrNameLst>
                                      </p:cBhvr>
                                    </p:animRot>
                                    <p:animRot by="120000">
                                      <p:cBhvr>
                                        <p:cTn id="46" dur="200" fill="hold">
                                          <p:stCondLst>
                                            <p:cond delay="800"/>
                                          </p:stCondLst>
                                        </p:cTn>
                                        <p:tgtEl>
                                          <p:spTgt spid="30"/>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44"/>
                                        </p:tgtEl>
                                        <p:attrNameLst>
                                          <p:attrName>r</p:attrName>
                                        </p:attrNameLst>
                                      </p:cBhvr>
                                    </p:animRot>
                                    <p:animRot by="-240000">
                                      <p:cBhvr>
                                        <p:cTn id="49" dur="200" fill="hold">
                                          <p:stCondLst>
                                            <p:cond delay="200"/>
                                          </p:stCondLst>
                                        </p:cTn>
                                        <p:tgtEl>
                                          <p:spTgt spid="44"/>
                                        </p:tgtEl>
                                        <p:attrNameLst>
                                          <p:attrName>r</p:attrName>
                                        </p:attrNameLst>
                                      </p:cBhvr>
                                    </p:animRot>
                                    <p:animRot by="240000">
                                      <p:cBhvr>
                                        <p:cTn id="50" dur="200" fill="hold">
                                          <p:stCondLst>
                                            <p:cond delay="400"/>
                                          </p:stCondLst>
                                        </p:cTn>
                                        <p:tgtEl>
                                          <p:spTgt spid="44"/>
                                        </p:tgtEl>
                                        <p:attrNameLst>
                                          <p:attrName>r</p:attrName>
                                        </p:attrNameLst>
                                      </p:cBhvr>
                                    </p:animRot>
                                    <p:animRot by="-240000">
                                      <p:cBhvr>
                                        <p:cTn id="51" dur="200" fill="hold">
                                          <p:stCondLst>
                                            <p:cond delay="600"/>
                                          </p:stCondLst>
                                        </p:cTn>
                                        <p:tgtEl>
                                          <p:spTgt spid="44"/>
                                        </p:tgtEl>
                                        <p:attrNameLst>
                                          <p:attrName>r</p:attrName>
                                        </p:attrNameLst>
                                      </p:cBhvr>
                                    </p:animRot>
                                    <p:animRot by="120000">
                                      <p:cBhvr>
                                        <p:cTn id="52" dur="200" fill="hold">
                                          <p:stCondLst>
                                            <p:cond delay="800"/>
                                          </p:stCondLst>
                                        </p:cTn>
                                        <p:tgtEl>
                                          <p:spTgt spid="44"/>
                                        </p:tgtEl>
                                        <p:attrNameLst>
                                          <p:attrName>r</p:attrName>
                                        </p:attrNameLst>
                                      </p:cBhvr>
                                    </p:animRot>
                                  </p:childTnLst>
                                </p:cTn>
                              </p:par>
                              <p:par>
                                <p:cTn id="53" presetID="32" presetClass="emph" presetSubtype="0" fill="hold" nodeType="withEffect">
                                  <p:stCondLst>
                                    <p:cond delay="0"/>
                                  </p:stCondLst>
                                  <p:childTnLst>
                                    <p:animRot by="120000">
                                      <p:cBhvr>
                                        <p:cTn id="54" dur="100" fill="hold">
                                          <p:stCondLst>
                                            <p:cond delay="0"/>
                                          </p:stCondLst>
                                        </p:cTn>
                                        <p:tgtEl>
                                          <p:spTgt spid="45"/>
                                        </p:tgtEl>
                                        <p:attrNameLst>
                                          <p:attrName>r</p:attrName>
                                        </p:attrNameLst>
                                      </p:cBhvr>
                                    </p:animRot>
                                    <p:animRot by="-240000">
                                      <p:cBhvr>
                                        <p:cTn id="55" dur="200" fill="hold">
                                          <p:stCondLst>
                                            <p:cond delay="200"/>
                                          </p:stCondLst>
                                        </p:cTn>
                                        <p:tgtEl>
                                          <p:spTgt spid="45"/>
                                        </p:tgtEl>
                                        <p:attrNameLst>
                                          <p:attrName>r</p:attrName>
                                        </p:attrNameLst>
                                      </p:cBhvr>
                                    </p:animRot>
                                    <p:animRot by="240000">
                                      <p:cBhvr>
                                        <p:cTn id="56" dur="200" fill="hold">
                                          <p:stCondLst>
                                            <p:cond delay="400"/>
                                          </p:stCondLst>
                                        </p:cTn>
                                        <p:tgtEl>
                                          <p:spTgt spid="45"/>
                                        </p:tgtEl>
                                        <p:attrNameLst>
                                          <p:attrName>r</p:attrName>
                                        </p:attrNameLst>
                                      </p:cBhvr>
                                    </p:animRot>
                                    <p:animRot by="-240000">
                                      <p:cBhvr>
                                        <p:cTn id="57" dur="200" fill="hold">
                                          <p:stCondLst>
                                            <p:cond delay="600"/>
                                          </p:stCondLst>
                                        </p:cTn>
                                        <p:tgtEl>
                                          <p:spTgt spid="45"/>
                                        </p:tgtEl>
                                        <p:attrNameLst>
                                          <p:attrName>r</p:attrName>
                                        </p:attrNameLst>
                                      </p:cBhvr>
                                    </p:animRot>
                                    <p:animRot by="120000">
                                      <p:cBhvr>
                                        <p:cTn id="58" dur="200" fill="hold">
                                          <p:stCondLst>
                                            <p:cond delay="800"/>
                                          </p:stCondLst>
                                        </p:cTn>
                                        <p:tgtEl>
                                          <p:spTgt spid="45"/>
                                        </p:tgtEl>
                                        <p:attrNameLst>
                                          <p:attrName>r</p:attrName>
                                        </p:attrNameLst>
                                      </p:cBhvr>
                                    </p:animRot>
                                  </p:childTnLst>
                                </p:cTn>
                              </p:par>
                              <p:par>
                                <p:cTn id="59" presetID="10"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par>
                                <p:cTn id="62" presetID="32" presetClass="emph" presetSubtype="0" fill="hold" grpId="1" nodeType="withEffect">
                                  <p:stCondLst>
                                    <p:cond delay="0"/>
                                  </p:stCondLst>
                                  <p:childTnLst>
                                    <p:animRot by="120000">
                                      <p:cBhvr>
                                        <p:cTn id="63" dur="100" fill="hold">
                                          <p:stCondLst>
                                            <p:cond delay="0"/>
                                          </p:stCondLst>
                                        </p:cTn>
                                        <p:tgtEl>
                                          <p:spTgt spid="86"/>
                                        </p:tgtEl>
                                        <p:attrNameLst>
                                          <p:attrName>r</p:attrName>
                                        </p:attrNameLst>
                                      </p:cBhvr>
                                    </p:animRot>
                                    <p:animRot by="-240000">
                                      <p:cBhvr>
                                        <p:cTn id="64" dur="200" fill="hold">
                                          <p:stCondLst>
                                            <p:cond delay="200"/>
                                          </p:stCondLst>
                                        </p:cTn>
                                        <p:tgtEl>
                                          <p:spTgt spid="86"/>
                                        </p:tgtEl>
                                        <p:attrNameLst>
                                          <p:attrName>r</p:attrName>
                                        </p:attrNameLst>
                                      </p:cBhvr>
                                    </p:animRot>
                                    <p:animRot by="240000">
                                      <p:cBhvr>
                                        <p:cTn id="65" dur="200" fill="hold">
                                          <p:stCondLst>
                                            <p:cond delay="400"/>
                                          </p:stCondLst>
                                        </p:cTn>
                                        <p:tgtEl>
                                          <p:spTgt spid="86"/>
                                        </p:tgtEl>
                                        <p:attrNameLst>
                                          <p:attrName>r</p:attrName>
                                        </p:attrNameLst>
                                      </p:cBhvr>
                                    </p:animRot>
                                    <p:animRot by="-240000">
                                      <p:cBhvr>
                                        <p:cTn id="66" dur="200" fill="hold">
                                          <p:stCondLst>
                                            <p:cond delay="600"/>
                                          </p:stCondLst>
                                        </p:cTn>
                                        <p:tgtEl>
                                          <p:spTgt spid="86"/>
                                        </p:tgtEl>
                                        <p:attrNameLst>
                                          <p:attrName>r</p:attrName>
                                        </p:attrNameLst>
                                      </p:cBhvr>
                                    </p:animRot>
                                    <p:animRot by="120000">
                                      <p:cBhvr>
                                        <p:cTn id="67" dur="200" fill="hold">
                                          <p:stCondLst>
                                            <p:cond delay="800"/>
                                          </p:stCondLst>
                                        </p:cTn>
                                        <p:tgtEl>
                                          <p:spTgt spid="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6" grpId="0"/>
      <p:bldP spid="8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F510-2D2C-4D49-8B01-0E2D4BB15937}"/>
              </a:ext>
            </a:extLst>
          </p:cNvPr>
          <p:cNvSpPr>
            <a:spLocks noGrp="1"/>
          </p:cNvSpPr>
          <p:nvPr>
            <p:ph type="title"/>
          </p:nvPr>
        </p:nvSpPr>
        <p:spPr>
          <a:xfrm>
            <a:off x="0" y="86343"/>
            <a:ext cx="12192000" cy="779463"/>
          </a:xfrm>
        </p:spPr>
        <p:txBody>
          <a:bodyPr>
            <a:normAutofit/>
          </a:bodyPr>
          <a:lstStyle/>
          <a:p>
            <a:r>
              <a:rPr lang="en-US" sz="4800" dirty="0"/>
              <a:t>Trends in Hardware Design</a:t>
            </a:r>
          </a:p>
        </p:txBody>
      </p:sp>
      <p:pic>
        <p:nvPicPr>
          <p:cNvPr id="5" name="Picture 4">
            <a:extLst>
              <a:ext uri="{FF2B5EF4-FFF2-40B4-BE49-F238E27FC236}">
                <a16:creationId xmlns:a16="http://schemas.microsoft.com/office/drawing/2014/main" id="{9D2BA5D8-5EC2-46BD-86FA-C98E989DC932}"/>
              </a:ext>
            </a:extLst>
          </p:cNvPr>
          <p:cNvPicPr>
            <a:picLocks noChangeAspect="1"/>
          </p:cNvPicPr>
          <p:nvPr/>
        </p:nvPicPr>
        <p:blipFill>
          <a:blip r:embed="rId3"/>
          <a:stretch>
            <a:fillRect/>
          </a:stretch>
        </p:blipFill>
        <p:spPr>
          <a:xfrm>
            <a:off x="224348" y="992458"/>
            <a:ext cx="11743304" cy="5865542"/>
          </a:xfrm>
          <a:prstGeom prst="rect">
            <a:avLst/>
          </a:prstGeom>
          <a:ln w="38100">
            <a:solidFill>
              <a:schemeClr val="tx1"/>
            </a:solidFill>
          </a:ln>
        </p:spPr>
      </p:pic>
      <p:sp>
        <p:nvSpPr>
          <p:cNvPr id="6" name="Content Placeholder 2">
            <a:extLst>
              <a:ext uri="{FF2B5EF4-FFF2-40B4-BE49-F238E27FC236}">
                <a16:creationId xmlns:a16="http://schemas.microsoft.com/office/drawing/2014/main" id="{33374A8F-3851-4673-B432-5E5E47DBF607}"/>
              </a:ext>
            </a:extLst>
          </p:cNvPr>
          <p:cNvSpPr>
            <a:spLocks noGrp="1"/>
          </p:cNvSpPr>
          <p:nvPr>
            <p:ph idx="1"/>
          </p:nvPr>
        </p:nvSpPr>
        <p:spPr>
          <a:xfrm>
            <a:off x="419100" y="936702"/>
            <a:ext cx="11353800" cy="5921297"/>
          </a:xfrm>
        </p:spPr>
        <p:txBody>
          <a:bodyPr>
            <a:normAutofit/>
          </a:bodyPr>
          <a:lstStyle/>
          <a:p>
            <a:r>
              <a:rPr lang="en-US" sz="3200" b="1" dirty="0"/>
              <a:t>Bit-level parallelism:</a:t>
            </a:r>
            <a:r>
              <a:rPr lang="en-US" sz="3200" dirty="0"/>
              <a:t> Increasing the size of instruction arguments (e.g., 32 bits </a:t>
            </a:r>
            <a:r>
              <a:rPr lang="en-US" sz="3200" dirty="0">
                <a:sym typeface="Wingdings" panose="05000000000000000000" pitchFamily="2" charset="2"/>
              </a:rPr>
              <a:t></a:t>
            </a:r>
            <a:r>
              <a:rPr lang="en-US" sz="3200" dirty="0"/>
              <a:t> 64 bits)</a:t>
            </a:r>
          </a:p>
          <a:p>
            <a:r>
              <a:rPr lang="en-US" sz="3200" b="1" dirty="0"/>
              <a:t>Instruction-level parallelism:</a:t>
            </a:r>
            <a:r>
              <a:rPr lang="en-US" sz="3200" dirty="0"/>
              <a:t> In a single thread, allow unrelated instructions to execute in parallel</a:t>
            </a:r>
          </a:p>
          <a:p>
            <a:endParaRPr lang="en-US" sz="3200" dirty="0"/>
          </a:p>
          <a:p>
            <a:endParaRPr lang="en-US" sz="3200" dirty="0"/>
          </a:p>
          <a:p>
            <a:endParaRPr lang="en-US" sz="3200" dirty="0"/>
          </a:p>
          <a:p>
            <a:r>
              <a:rPr lang="en-US" sz="3200" b="1" dirty="0"/>
              <a:t>Thread-level parallelism:</a:t>
            </a:r>
            <a:r>
              <a:rPr lang="en-US" sz="3200" dirty="0"/>
              <a:t> Giving multiple cores to a single machine</a:t>
            </a:r>
          </a:p>
          <a:p>
            <a:r>
              <a:rPr lang="en-US" sz="3200" b="1" dirty="0"/>
              <a:t>Data-level parallelism:</a:t>
            </a:r>
            <a:r>
              <a:rPr lang="en-US" sz="3200" dirty="0"/>
              <a:t> Concurrently performing the same operation on multiple pieces of data (e.g., GPUs!)</a:t>
            </a:r>
          </a:p>
        </p:txBody>
      </p:sp>
      <p:grpSp>
        <p:nvGrpSpPr>
          <p:cNvPr id="7" name="Group 6">
            <a:extLst>
              <a:ext uri="{FF2B5EF4-FFF2-40B4-BE49-F238E27FC236}">
                <a16:creationId xmlns:a16="http://schemas.microsoft.com/office/drawing/2014/main" id="{877C6502-1119-4FD2-AC78-6BF583B0A4A4}"/>
              </a:ext>
            </a:extLst>
          </p:cNvPr>
          <p:cNvGrpSpPr/>
          <p:nvPr/>
        </p:nvGrpSpPr>
        <p:grpSpPr>
          <a:xfrm>
            <a:off x="3447703" y="3015980"/>
            <a:ext cx="2835797" cy="914401"/>
            <a:chOff x="5845215" y="4907665"/>
            <a:chExt cx="2835797" cy="914401"/>
          </a:xfrm>
        </p:grpSpPr>
        <p:sp>
          <p:nvSpPr>
            <p:cNvPr id="8" name="Rectangle 7">
              <a:extLst>
                <a:ext uri="{FF2B5EF4-FFF2-40B4-BE49-F238E27FC236}">
                  <a16:creationId xmlns:a16="http://schemas.microsoft.com/office/drawing/2014/main" id="{905B4416-D71E-4827-AEA5-D84E3E1F7E62}"/>
                </a:ext>
              </a:extLst>
            </p:cNvPr>
            <p:cNvSpPr/>
            <p:nvPr/>
          </p:nvSpPr>
          <p:spPr>
            <a:xfrm>
              <a:off x="7581417" y="4907665"/>
              <a:ext cx="1099595" cy="439837"/>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09CA5D-FEBF-4BC7-89BB-CAA096735535}"/>
                </a:ext>
              </a:extLst>
            </p:cNvPr>
            <p:cNvSpPr/>
            <p:nvPr/>
          </p:nvSpPr>
          <p:spPr>
            <a:xfrm>
              <a:off x="5845215" y="5379035"/>
              <a:ext cx="1008926" cy="443031"/>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2F3849F-8CFB-44B4-9C73-70C8B3857A5A}"/>
                </a:ext>
              </a:extLst>
            </p:cNvPr>
            <p:cNvCxnSpPr/>
            <p:nvPr/>
          </p:nvCxnSpPr>
          <p:spPr>
            <a:xfrm flipH="1">
              <a:off x="6854141" y="5347502"/>
              <a:ext cx="727276" cy="150473"/>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CFC909FD-8610-4AAA-895A-93369EE7AF66}"/>
              </a:ext>
            </a:extLst>
          </p:cNvPr>
          <p:cNvSpPr/>
          <p:nvPr/>
        </p:nvSpPr>
        <p:spPr>
          <a:xfrm>
            <a:off x="2525587" y="2922439"/>
            <a:ext cx="3953272" cy="1569660"/>
          </a:xfrm>
          <a:prstGeom prst="rect">
            <a:avLst/>
          </a:prstGeom>
        </p:spPr>
        <p:txBody>
          <a:bodyPr wrap="square">
            <a:spAutoFit/>
          </a:bodyPr>
          <a:lstStyle/>
          <a:p>
            <a:r>
              <a:rPr lang="en-US" sz="3200" dirty="0">
                <a:solidFill>
                  <a:srgbClr val="0070C0"/>
                </a:solidFill>
                <a:latin typeface="Consolas" panose="020B0609020204030204" pitchFamily="49" charset="0"/>
              </a:rPr>
              <a:t>mov</a:t>
            </a:r>
            <a:r>
              <a:rPr lang="en-US" sz="3200" dirty="0">
                <a:latin typeface="Consolas" panose="020B0609020204030204" pitchFamily="49" charset="0"/>
              </a:rPr>
              <a:t> (%</a:t>
            </a:r>
            <a:r>
              <a:rPr lang="en-US" sz="3200" dirty="0" err="1">
                <a:latin typeface="Consolas" panose="020B0609020204030204" pitchFamily="49" charset="0"/>
              </a:rPr>
              <a:t>rax</a:t>
            </a:r>
            <a:r>
              <a:rPr lang="en-US" sz="3200" dirty="0">
                <a:latin typeface="Consolas" panose="020B0609020204030204" pitchFamily="49" charset="0"/>
              </a:rPr>
              <a:t>), %</a:t>
            </a:r>
            <a:r>
              <a:rPr lang="en-US" sz="3200" dirty="0" err="1">
                <a:latin typeface="Consolas" panose="020B0609020204030204" pitchFamily="49" charset="0"/>
              </a:rPr>
              <a:t>rbx</a:t>
            </a:r>
            <a:endParaRPr lang="en-US" sz="3200" dirty="0">
              <a:latin typeface="Consolas" panose="020B0609020204030204" pitchFamily="49" charset="0"/>
            </a:endParaRPr>
          </a:p>
          <a:p>
            <a:r>
              <a:rPr lang="en-US" sz="3200" dirty="0">
                <a:solidFill>
                  <a:srgbClr val="0070C0"/>
                </a:solidFill>
                <a:latin typeface="Consolas" panose="020B0609020204030204" pitchFamily="49" charset="0"/>
              </a:rPr>
              <a:t>add</a:t>
            </a:r>
            <a:r>
              <a:rPr lang="en-US" sz="3200" dirty="0">
                <a:latin typeface="Consolas" panose="020B0609020204030204" pitchFamily="49" charset="0"/>
              </a:rPr>
              <a:t> %</a:t>
            </a:r>
            <a:r>
              <a:rPr lang="en-US" sz="3200" dirty="0" err="1">
                <a:latin typeface="Consolas" panose="020B0609020204030204" pitchFamily="49" charset="0"/>
              </a:rPr>
              <a:t>rbx</a:t>
            </a:r>
            <a:r>
              <a:rPr lang="en-US" sz="3200" dirty="0">
                <a:latin typeface="Consolas" panose="020B0609020204030204" pitchFamily="49" charset="0"/>
              </a:rPr>
              <a:t>, %</a:t>
            </a:r>
            <a:r>
              <a:rPr lang="en-US" sz="3200" dirty="0" err="1">
                <a:latin typeface="Consolas" panose="020B0609020204030204" pitchFamily="49" charset="0"/>
              </a:rPr>
              <a:t>rcx</a:t>
            </a:r>
            <a:endParaRPr lang="en-US" sz="3200" dirty="0">
              <a:latin typeface="Consolas" panose="020B0609020204030204" pitchFamily="49" charset="0"/>
            </a:endParaRPr>
          </a:p>
          <a:p>
            <a:r>
              <a:rPr lang="en-US" sz="3200" dirty="0">
                <a:solidFill>
                  <a:srgbClr val="0070C0"/>
                </a:solidFill>
                <a:latin typeface="Consolas" panose="020B0609020204030204" pitchFamily="49" charset="0"/>
              </a:rPr>
              <a:t>sub</a:t>
            </a:r>
            <a:r>
              <a:rPr lang="en-US" sz="3200" dirty="0">
                <a:latin typeface="Consolas" panose="020B0609020204030204" pitchFamily="49" charset="0"/>
              </a:rPr>
              <a:t> %r9, %r10</a:t>
            </a:r>
          </a:p>
        </p:txBody>
      </p:sp>
      <p:grpSp>
        <p:nvGrpSpPr>
          <p:cNvPr id="12" name="Group 11">
            <a:extLst>
              <a:ext uri="{FF2B5EF4-FFF2-40B4-BE49-F238E27FC236}">
                <a16:creationId xmlns:a16="http://schemas.microsoft.com/office/drawing/2014/main" id="{7B47CF3C-BCAE-4C11-AFE7-A0B31212B256}"/>
              </a:ext>
            </a:extLst>
          </p:cNvPr>
          <p:cNvGrpSpPr/>
          <p:nvPr/>
        </p:nvGrpSpPr>
        <p:grpSpPr>
          <a:xfrm>
            <a:off x="6361771" y="2994101"/>
            <a:ext cx="3942168" cy="914401"/>
            <a:chOff x="6975088" y="4796576"/>
            <a:chExt cx="3942168" cy="914401"/>
          </a:xfrm>
        </p:grpSpPr>
        <p:sp>
          <p:nvSpPr>
            <p:cNvPr id="13" name="Right Bracket 12">
              <a:extLst>
                <a:ext uri="{FF2B5EF4-FFF2-40B4-BE49-F238E27FC236}">
                  <a16:creationId xmlns:a16="http://schemas.microsoft.com/office/drawing/2014/main" id="{2B71CB0C-DFC8-4E11-A5CF-71E9D9692DA0}"/>
                </a:ext>
              </a:extLst>
            </p:cNvPr>
            <p:cNvSpPr/>
            <p:nvPr/>
          </p:nvSpPr>
          <p:spPr>
            <a:xfrm>
              <a:off x="6975088" y="4796576"/>
              <a:ext cx="234175" cy="914401"/>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B2077E71-49D3-40FA-8438-767AFF551771}"/>
                </a:ext>
              </a:extLst>
            </p:cNvPr>
            <p:cNvSpPr txBox="1"/>
            <p:nvPr/>
          </p:nvSpPr>
          <p:spPr>
            <a:xfrm>
              <a:off x="7170447" y="4913240"/>
              <a:ext cx="3746809" cy="712183"/>
            </a:xfrm>
            <a:prstGeom prst="rect">
              <a:avLst/>
            </a:prstGeom>
            <a:noFill/>
          </p:spPr>
          <p:txBody>
            <a:bodyPr wrap="square" rtlCol="0">
              <a:spAutoFit/>
            </a:bodyPr>
            <a:lstStyle/>
            <a:p>
              <a:pPr>
                <a:lnSpc>
                  <a:spcPts val="2400"/>
                </a:lnSpc>
              </a:pPr>
              <a:r>
                <a:rPr lang="en-US" sz="2400" dirty="0"/>
                <a:t>Must be executed in order due to the data dependency</a:t>
              </a:r>
            </a:p>
          </p:txBody>
        </p:sp>
      </p:grpSp>
      <p:grpSp>
        <p:nvGrpSpPr>
          <p:cNvPr id="15" name="Group 14">
            <a:extLst>
              <a:ext uri="{FF2B5EF4-FFF2-40B4-BE49-F238E27FC236}">
                <a16:creationId xmlns:a16="http://schemas.microsoft.com/office/drawing/2014/main" id="{1F93CADA-B9F0-4147-B8CE-E32628CCF08C}"/>
              </a:ext>
            </a:extLst>
          </p:cNvPr>
          <p:cNvGrpSpPr/>
          <p:nvPr/>
        </p:nvGrpSpPr>
        <p:grpSpPr>
          <a:xfrm>
            <a:off x="5572010" y="3891062"/>
            <a:ext cx="4503022" cy="712183"/>
            <a:chOff x="6185327" y="5693537"/>
            <a:chExt cx="4503022" cy="712183"/>
          </a:xfrm>
        </p:grpSpPr>
        <p:sp>
          <p:nvSpPr>
            <p:cNvPr id="16" name="Right Bracket 15">
              <a:extLst>
                <a:ext uri="{FF2B5EF4-FFF2-40B4-BE49-F238E27FC236}">
                  <a16:creationId xmlns:a16="http://schemas.microsoft.com/office/drawing/2014/main" id="{E7BC8C6D-3ED1-4533-931E-53689C37EAE4}"/>
                </a:ext>
              </a:extLst>
            </p:cNvPr>
            <p:cNvSpPr/>
            <p:nvPr/>
          </p:nvSpPr>
          <p:spPr>
            <a:xfrm>
              <a:off x="6185327" y="5756410"/>
              <a:ext cx="234175" cy="474160"/>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1EE95AE0-D0BE-4799-BA3C-3DADE18E59FA}"/>
                </a:ext>
              </a:extLst>
            </p:cNvPr>
            <p:cNvSpPr txBox="1"/>
            <p:nvPr/>
          </p:nvSpPr>
          <p:spPr>
            <a:xfrm>
              <a:off x="6419502" y="5693537"/>
              <a:ext cx="4268847" cy="712183"/>
            </a:xfrm>
            <a:prstGeom prst="rect">
              <a:avLst/>
            </a:prstGeom>
            <a:noFill/>
          </p:spPr>
          <p:txBody>
            <a:bodyPr wrap="square" rtlCol="0">
              <a:spAutoFit/>
            </a:bodyPr>
            <a:lstStyle/>
            <a:p>
              <a:pPr>
                <a:lnSpc>
                  <a:spcPts val="2400"/>
                </a:lnSpc>
              </a:pPr>
              <a:r>
                <a:rPr lang="en-US" sz="2400" dirty="0"/>
                <a:t>Can be executed before, after, or between the </a:t>
              </a:r>
              <a:r>
                <a:rPr lang="en-US" sz="2400" dirty="0" err="1">
                  <a:latin typeface="Consolas" panose="020B0609020204030204" pitchFamily="49" charset="0"/>
                </a:rPr>
                <a:t>mov</a:t>
              </a:r>
              <a:r>
                <a:rPr lang="en-US" sz="2400" dirty="0" err="1"/>
                <a:t>+</a:t>
              </a:r>
              <a:r>
                <a:rPr lang="en-US" sz="2400" dirty="0" err="1">
                  <a:latin typeface="Consolas" panose="020B0609020204030204" pitchFamily="49" charset="0"/>
                </a:rPr>
                <a:t>add</a:t>
              </a:r>
              <a:endParaRPr lang="en-US" sz="2400" dirty="0">
                <a:latin typeface="Consolas" panose="020B0609020204030204" pitchFamily="49" charset="0"/>
              </a:endParaRPr>
            </a:p>
          </p:txBody>
        </p:sp>
      </p:grpSp>
    </p:spTree>
    <p:extLst>
      <p:ext uri="{BB962C8B-B14F-4D97-AF65-F5344CB8AC3E}">
        <p14:creationId xmlns:p14="http://schemas.microsoft.com/office/powerpoint/2010/main" val="26620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9B0CC4-B46F-447E-B8F3-C70188858A5A}"/>
              </a:ext>
            </a:extLst>
          </p:cNvPr>
          <p:cNvSpPr>
            <a:spLocks noGrp="1"/>
          </p:cNvSpPr>
          <p:nvPr>
            <p:ph idx="1"/>
          </p:nvPr>
        </p:nvSpPr>
        <p:spPr>
          <a:xfrm>
            <a:off x="5361459" y="-5"/>
            <a:ext cx="6687787" cy="7222603"/>
          </a:xfrm>
        </p:spPr>
        <p:txBody>
          <a:bodyPr>
            <a:normAutofit lnSpcReduction="10000"/>
          </a:bodyPr>
          <a:lstStyle/>
          <a:p>
            <a:r>
              <a:rPr lang="en-US" dirty="0"/>
              <a:t>An EU (“Execution Unit”) is an SM</a:t>
            </a:r>
          </a:p>
          <a:p>
            <a:pPr lvl="1"/>
            <a:r>
              <a:rPr lang="en-US" dirty="0"/>
              <a:t>Each EU simultaneously runs instructions from four threads (i.e., the warp width is four)</a:t>
            </a:r>
          </a:p>
          <a:p>
            <a:pPr lvl="1"/>
            <a:r>
              <a:rPr lang="en-US" dirty="0"/>
              <a:t>Each SIMD ALU in an EU can issue:</a:t>
            </a:r>
          </a:p>
          <a:p>
            <a:pPr lvl="2"/>
            <a:r>
              <a:rPr lang="en-US" dirty="0"/>
              <a:t>Four 32-bit operations per cycle, or</a:t>
            </a:r>
          </a:p>
          <a:p>
            <a:pPr lvl="2"/>
            <a:r>
              <a:rPr lang="en-US" dirty="0"/>
              <a:t>Eight 16-bit operations per cycle</a:t>
            </a:r>
          </a:p>
          <a:p>
            <a:r>
              <a:rPr lang="en-US" dirty="0"/>
              <a:t>Each sub-slice contains:</a:t>
            </a:r>
          </a:p>
          <a:p>
            <a:pPr lvl="1"/>
            <a:r>
              <a:rPr lang="en-US" dirty="0"/>
              <a:t>Eight EUs</a:t>
            </a:r>
          </a:p>
          <a:p>
            <a:pPr lvl="1"/>
            <a:r>
              <a:rPr lang="en-US" dirty="0"/>
              <a:t>A scheduler which assigns warps to EUs</a:t>
            </a:r>
          </a:p>
          <a:p>
            <a:pPr lvl="1"/>
            <a:r>
              <a:rPr lang="en-US" dirty="0"/>
              <a:t>SLM (“Shared Local Memory”): 64 KB</a:t>
            </a:r>
          </a:p>
          <a:p>
            <a:r>
              <a:rPr lang="en-US" dirty="0"/>
              <a:t>The GPU has:</a:t>
            </a:r>
          </a:p>
          <a:p>
            <a:pPr lvl="1"/>
            <a:r>
              <a:rPr lang="en-US" dirty="0"/>
              <a:t>Eight sub-slices (and thus 64 total EUs)</a:t>
            </a:r>
          </a:p>
          <a:p>
            <a:pPr lvl="1"/>
            <a:r>
              <a:rPr lang="en-US" dirty="0"/>
              <a:t>A private L1/L2/L3 cache</a:t>
            </a:r>
          </a:p>
          <a:p>
            <a:pPr lvl="1"/>
            <a:r>
              <a:rPr lang="en-US" dirty="0"/>
              <a:t>Global thread memory lives in normal system RAM, and the GPU shares the normal L3 cache with the CPUs</a:t>
            </a:r>
          </a:p>
          <a:p>
            <a:r>
              <a:rPr lang="en-US" dirty="0"/>
              <a:t>GTI (“Graphics Technology Interface”) is the bus interface that connects the GPU to the rest of the SoC</a:t>
            </a:r>
          </a:p>
        </p:txBody>
      </p:sp>
      <p:pic>
        <p:nvPicPr>
          <p:cNvPr id="6" name="Picture 5">
            <a:extLst>
              <a:ext uri="{FF2B5EF4-FFF2-40B4-BE49-F238E27FC236}">
                <a16:creationId xmlns:a16="http://schemas.microsoft.com/office/drawing/2014/main" id="{798C04D0-2830-4B84-97E0-43E8C6EF9DBD}"/>
              </a:ext>
            </a:extLst>
          </p:cNvPr>
          <p:cNvPicPr>
            <a:picLocks noChangeAspect="1"/>
          </p:cNvPicPr>
          <p:nvPr/>
        </p:nvPicPr>
        <p:blipFill>
          <a:blip r:embed="rId3"/>
          <a:stretch>
            <a:fillRect/>
          </a:stretch>
        </p:blipFill>
        <p:spPr>
          <a:xfrm>
            <a:off x="0" y="8681"/>
            <a:ext cx="5361459" cy="6858000"/>
          </a:xfrm>
          <a:prstGeom prst="rect">
            <a:avLst/>
          </a:prstGeom>
        </p:spPr>
      </p:pic>
      <p:sp>
        <p:nvSpPr>
          <p:cNvPr id="9" name="Oval 8">
            <a:extLst>
              <a:ext uri="{FF2B5EF4-FFF2-40B4-BE49-F238E27FC236}">
                <a16:creationId xmlns:a16="http://schemas.microsoft.com/office/drawing/2014/main" id="{2AA99CF8-2168-4A3E-BE78-47959ED28604}"/>
              </a:ext>
            </a:extLst>
          </p:cNvPr>
          <p:cNvSpPr/>
          <p:nvPr/>
        </p:nvSpPr>
        <p:spPr>
          <a:xfrm>
            <a:off x="3980985" y="925551"/>
            <a:ext cx="646771" cy="379142"/>
          </a:xfrm>
          <a:prstGeom prst="ellipse">
            <a:avLst/>
          </a:prstGeom>
          <a:noFill/>
          <a:ln w="57150">
            <a:solidFill>
              <a:srgbClr val="FF4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EEB581D-A0D2-4FAE-8CC9-5B549A7BC671}"/>
              </a:ext>
            </a:extLst>
          </p:cNvPr>
          <p:cNvSpPr/>
          <p:nvPr/>
        </p:nvSpPr>
        <p:spPr>
          <a:xfrm>
            <a:off x="2728332" y="3221003"/>
            <a:ext cx="646771" cy="379142"/>
          </a:xfrm>
          <a:prstGeom prst="ellipse">
            <a:avLst/>
          </a:prstGeom>
          <a:noFill/>
          <a:ln w="57150">
            <a:solidFill>
              <a:srgbClr val="FF4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DA75A8D-CBB8-440F-AD67-1DA80D5210D8}"/>
              </a:ext>
            </a:extLst>
          </p:cNvPr>
          <p:cNvSpPr/>
          <p:nvPr/>
        </p:nvSpPr>
        <p:spPr>
          <a:xfrm>
            <a:off x="2059259" y="1481026"/>
            <a:ext cx="646771" cy="379142"/>
          </a:xfrm>
          <a:prstGeom prst="ellipse">
            <a:avLst/>
          </a:prstGeom>
          <a:noFill/>
          <a:ln w="57150">
            <a:solidFill>
              <a:srgbClr val="FF4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E9CC770-6070-494C-8762-91BCB947F629}"/>
              </a:ext>
            </a:extLst>
          </p:cNvPr>
          <p:cNvSpPr/>
          <p:nvPr/>
        </p:nvSpPr>
        <p:spPr>
          <a:xfrm>
            <a:off x="185760" y="4029385"/>
            <a:ext cx="646771" cy="379142"/>
          </a:xfrm>
          <a:prstGeom prst="ellipse">
            <a:avLst/>
          </a:prstGeom>
          <a:noFill/>
          <a:ln w="57150">
            <a:solidFill>
              <a:srgbClr val="FF4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F15867B-DAB9-4B25-8377-061EC8E40FE9}"/>
              </a:ext>
            </a:extLst>
          </p:cNvPr>
          <p:cNvSpPr/>
          <p:nvPr/>
        </p:nvSpPr>
        <p:spPr>
          <a:xfrm>
            <a:off x="1413733" y="613458"/>
            <a:ext cx="1312979" cy="22516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2D70E8E-DC9F-4348-9AC9-BE0573DA22C4}"/>
              </a:ext>
            </a:extLst>
          </p:cNvPr>
          <p:cNvSpPr/>
          <p:nvPr/>
        </p:nvSpPr>
        <p:spPr>
          <a:xfrm>
            <a:off x="3948116" y="2903571"/>
            <a:ext cx="1312979" cy="22516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E35643D-6AA0-4D0E-9E19-E4E630E04159}"/>
              </a:ext>
            </a:extLst>
          </p:cNvPr>
          <p:cNvSpPr/>
          <p:nvPr/>
        </p:nvSpPr>
        <p:spPr>
          <a:xfrm>
            <a:off x="133560" y="81798"/>
            <a:ext cx="1312979" cy="28181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12FCAAE-A336-4CE6-933F-10A8885099E3}"/>
              </a:ext>
            </a:extLst>
          </p:cNvPr>
          <p:cNvGrpSpPr/>
          <p:nvPr/>
        </p:nvGrpSpPr>
        <p:grpSpPr>
          <a:xfrm>
            <a:off x="0" y="781"/>
            <a:ext cx="12192000" cy="6858000"/>
            <a:chOff x="0" y="0"/>
            <a:chExt cx="12192000" cy="6858000"/>
          </a:xfrm>
        </p:grpSpPr>
        <p:sp>
          <p:nvSpPr>
            <p:cNvPr id="16" name="Rectangle 15">
              <a:extLst>
                <a:ext uri="{FF2B5EF4-FFF2-40B4-BE49-F238E27FC236}">
                  <a16:creationId xmlns:a16="http://schemas.microsoft.com/office/drawing/2014/main" id="{72DD8C78-1118-45A2-B81C-5BD3384D957C}"/>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50C24DF-0CB1-4CF5-8EC0-7F3E32739DCD}"/>
                </a:ext>
              </a:extLst>
            </p:cNvPr>
            <p:cNvPicPr>
              <a:picLocks noChangeAspect="1"/>
            </p:cNvPicPr>
            <p:nvPr/>
          </p:nvPicPr>
          <p:blipFill>
            <a:blip r:embed="rId4"/>
            <a:stretch>
              <a:fillRect/>
            </a:stretch>
          </p:blipFill>
          <p:spPr>
            <a:xfrm>
              <a:off x="1304614" y="0"/>
              <a:ext cx="9582772" cy="6858000"/>
            </a:xfrm>
            <a:prstGeom prst="rect">
              <a:avLst/>
            </a:prstGeom>
          </p:spPr>
        </p:pic>
        <p:sp>
          <p:nvSpPr>
            <p:cNvPr id="18" name="TextBox 17">
              <a:extLst>
                <a:ext uri="{FF2B5EF4-FFF2-40B4-BE49-F238E27FC236}">
                  <a16:creationId xmlns:a16="http://schemas.microsoft.com/office/drawing/2014/main" id="{4E27E89A-27DD-4C10-87DC-370C084EFFB0}"/>
                </a:ext>
              </a:extLst>
            </p:cNvPr>
            <p:cNvSpPr txBox="1"/>
            <p:nvPr/>
          </p:nvSpPr>
          <p:spPr>
            <a:xfrm>
              <a:off x="6385273" y="96267"/>
              <a:ext cx="4587527" cy="1374735"/>
            </a:xfrm>
            <a:prstGeom prst="rect">
              <a:avLst/>
            </a:prstGeom>
            <a:noFill/>
          </p:spPr>
          <p:txBody>
            <a:bodyPr wrap="square" rtlCol="0">
              <a:spAutoFit/>
            </a:bodyPr>
            <a:lstStyle/>
            <a:p>
              <a:pPr algn="ctr">
                <a:lnSpc>
                  <a:spcPts val="5000"/>
                </a:lnSpc>
              </a:pPr>
              <a:r>
                <a:rPr lang="en-US" sz="5400" b="1" dirty="0">
                  <a:ln>
                    <a:solidFill>
                      <a:sysClr val="windowText" lastClr="000000"/>
                    </a:solidFill>
                  </a:ln>
                  <a:solidFill>
                    <a:srgbClr val="00FF99"/>
                  </a:solidFill>
                  <a:latin typeface="Segoe UI" panose="020B0502040204020203" pitchFamily="34" charset="0"/>
                  <a:cs typeface="Segoe UI" panose="020B0502040204020203" pitchFamily="34" charset="0"/>
                </a:rPr>
                <a:t>GTX TITAN Z:</a:t>
              </a:r>
            </a:p>
            <a:p>
              <a:pPr algn="ctr">
                <a:lnSpc>
                  <a:spcPts val="5000"/>
                </a:lnSpc>
              </a:pPr>
              <a:r>
                <a:rPr lang="en-US" sz="5400" b="1" dirty="0">
                  <a:ln>
                    <a:solidFill>
                      <a:sysClr val="windowText" lastClr="000000"/>
                    </a:solidFill>
                  </a:ln>
                  <a:solidFill>
                    <a:srgbClr val="00FF99"/>
                  </a:solidFill>
                  <a:latin typeface="Segoe UI" panose="020B0502040204020203" pitchFamily="34" charset="0"/>
                  <a:cs typeface="Segoe UI" panose="020B0502040204020203" pitchFamily="34" charset="0"/>
                </a:rPr>
                <a:t>5760 SMs</a:t>
              </a:r>
            </a:p>
          </p:txBody>
        </p:sp>
        <p:sp>
          <p:nvSpPr>
            <p:cNvPr id="19" name="TextBox 18">
              <a:extLst>
                <a:ext uri="{FF2B5EF4-FFF2-40B4-BE49-F238E27FC236}">
                  <a16:creationId xmlns:a16="http://schemas.microsoft.com/office/drawing/2014/main" id="{DEB9758E-C40D-4969-A13F-DFE1027A1402}"/>
                </a:ext>
              </a:extLst>
            </p:cNvPr>
            <p:cNvSpPr txBox="1"/>
            <p:nvPr/>
          </p:nvSpPr>
          <p:spPr>
            <a:xfrm>
              <a:off x="1508474" y="5400530"/>
              <a:ext cx="3531878" cy="1374735"/>
            </a:xfrm>
            <a:prstGeom prst="rect">
              <a:avLst/>
            </a:prstGeom>
            <a:noFill/>
          </p:spPr>
          <p:txBody>
            <a:bodyPr wrap="square" rtlCol="0">
              <a:spAutoFit/>
            </a:bodyPr>
            <a:lstStyle/>
            <a:p>
              <a:pPr algn="ctr">
                <a:lnSpc>
                  <a:spcPts val="5000"/>
                </a:lnSpc>
              </a:pPr>
              <a:r>
                <a:rPr lang="en-US" sz="5400" b="1" dirty="0">
                  <a:ln>
                    <a:solidFill>
                      <a:sysClr val="windowText" lastClr="000000"/>
                    </a:solidFill>
                  </a:ln>
                  <a:solidFill>
                    <a:srgbClr val="00FF99"/>
                  </a:solidFill>
                  <a:latin typeface="Segoe UI" panose="020B0502040204020203" pitchFamily="34" charset="0"/>
                  <a:cs typeface="Segoe UI" panose="020B0502040204020203" pitchFamily="34" charset="0"/>
                </a:rPr>
                <a:t>Intel Iris:</a:t>
              </a:r>
            </a:p>
            <a:p>
              <a:pPr algn="ctr">
                <a:lnSpc>
                  <a:spcPts val="5000"/>
                </a:lnSpc>
              </a:pPr>
              <a:r>
                <a:rPr lang="en-US" sz="5400" b="1" dirty="0">
                  <a:ln>
                    <a:solidFill>
                      <a:sysClr val="windowText" lastClr="000000"/>
                    </a:solidFill>
                  </a:ln>
                  <a:solidFill>
                    <a:srgbClr val="00FF99"/>
                  </a:solidFill>
                  <a:latin typeface="Segoe UI" panose="020B0502040204020203" pitchFamily="34" charset="0"/>
                  <a:cs typeface="Segoe UI" panose="020B0502040204020203" pitchFamily="34" charset="0"/>
                </a:rPr>
                <a:t>64 SMs</a:t>
              </a:r>
            </a:p>
          </p:txBody>
        </p:sp>
      </p:grpSp>
    </p:spTree>
    <p:extLst>
      <p:ext uri="{BB962C8B-B14F-4D97-AF65-F5344CB8AC3E}">
        <p14:creationId xmlns:p14="http://schemas.microsoft.com/office/powerpoint/2010/main" val="38884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par>
                          <p:cTn id="17" fill="hold">
                            <p:stCondLst>
                              <p:cond delay="500"/>
                            </p:stCondLst>
                            <p:childTnLst>
                              <p:par>
                                <p:cTn id="18" presetID="50" presetClass="entr" presetSubtype="0" decel="10000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strVal val="#ppt_w+.3"/>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Effect transition="in" filter="fade">
                                      <p:cBhvr>
                                        <p:cTn id="22" dur="1000"/>
                                        <p:tgtEl>
                                          <p:spTgt spid="14"/>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strVal val="#ppt_w+.3"/>
                                          </p:val>
                                        </p:tav>
                                        <p:tav tm="100000">
                                          <p:val>
                                            <p:strVal val="#ppt_w"/>
                                          </p:val>
                                        </p:tav>
                                      </p:tavLst>
                                    </p:anim>
                                    <p:anim calcmode="lin" valueType="num">
                                      <p:cBhvr>
                                        <p:cTn id="26" dur="1000" fill="hold"/>
                                        <p:tgtEl>
                                          <p:spTgt spid="13"/>
                                        </p:tgtEl>
                                        <p:attrNameLst>
                                          <p:attrName>ppt_h</p:attrName>
                                        </p:attrNameLst>
                                      </p:cBhvr>
                                      <p:tavLst>
                                        <p:tav tm="0">
                                          <p:val>
                                            <p:strVal val="#ppt_h"/>
                                          </p:val>
                                        </p:tav>
                                        <p:tav tm="100000">
                                          <p:val>
                                            <p:strVal val="#ppt_h"/>
                                          </p:val>
                                        </p:tav>
                                      </p:tavLst>
                                    </p:anim>
                                    <p:animEffect transition="in" filter="fade">
                                      <p:cBhvr>
                                        <p:cTn id="27" dur="10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Effect transition="in" filter="fade">
                                      <p:cBhvr>
                                        <p:cTn id="59" dur="500"/>
                                        <p:tgtEl>
                                          <p:spTgt spid="5">
                                            <p:txEl>
                                              <p:pRg st="11" end="1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5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par>
                          <p:cTn id="71" fill="hold">
                            <p:stCondLst>
                              <p:cond delay="500"/>
                            </p:stCondLst>
                            <p:childTnLst>
                              <p:par>
                                <p:cTn id="72" presetID="50" presetClass="entr" presetSubtype="0" decel="10000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1000" fill="hold"/>
                                        <p:tgtEl>
                                          <p:spTgt spid="20"/>
                                        </p:tgtEl>
                                        <p:attrNameLst>
                                          <p:attrName>ppt_w</p:attrName>
                                        </p:attrNameLst>
                                      </p:cBhvr>
                                      <p:tavLst>
                                        <p:tav tm="0">
                                          <p:val>
                                            <p:strVal val="#ppt_w+.3"/>
                                          </p:val>
                                        </p:tav>
                                        <p:tav tm="100000">
                                          <p:val>
                                            <p:strVal val="#ppt_w"/>
                                          </p:val>
                                        </p:tav>
                                      </p:tavLst>
                                    </p:anim>
                                    <p:anim calcmode="lin" valueType="num">
                                      <p:cBhvr>
                                        <p:cTn id="75" dur="1000" fill="hold"/>
                                        <p:tgtEl>
                                          <p:spTgt spid="20"/>
                                        </p:tgtEl>
                                        <p:attrNameLst>
                                          <p:attrName>ppt_h</p:attrName>
                                        </p:attrNameLst>
                                      </p:cBhvr>
                                      <p:tavLst>
                                        <p:tav tm="0">
                                          <p:val>
                                            <p:strVal val="#ppt_h"/>
                                          </p:val>
                                        </p:tav>
                                        <p:tav tm="100000">
                                          <p:val>
                                            <p:strVal val="#ppt_h"/>
                                          </p:val>
                                        </p:tav>
                                      </p:tavLst>
                                    </p:anim>
                                    <p:animEffect transition="in" filter="fade">
                                      <p:cBhvr>
                                        <p:cTn id="76" dur="1000"/>
                                        <p:tgtEl>
                                          <p:spTgt spid="20"/>
                                        </p:tgtEl>
                                      </p:cBhvr>
                                    </p:animEffect>
                                  </p:childTnLst>
                                </p:cTn>
                              </p:par>
                            </p:childTnLst>
                          </p:cTn>
                        </p:par>
                        <p:par>
                          <p:cTn id="77" fill="hold">
                            <p:stCondLst>
                              <p:cond delay="1500"/>
                            </p:stCondLst>
                            <p:childTnLst>
                              <p:par>
                                <p:cTn id="78" presetID="32" presetClass="emph" presetSubtype="0" fill="hold" grpId="1" nodeType="afterEffect">
                                  <p:stCondLst>
                                    <p:cond delay="0"/>
                                  </p:stCondLst>
                                  <p:childTnLst>
                                    <p:animRot by="120000">
                                      <p:cBhvr>
                                        <p:cTn id="79" dur="100" fill="hold">
                                          <p:stCondLst>
                                            <p:cond delay="0"/>
                                          </p:stCondLst>
                                        </p:cTn>
                                        <p:tgtEl>
                                          <p:spTgt spid="20"/>
                                        </p:tgtEl>
                                        <p:attrNameLst>
                                          <p:attrName>r</p:attrName>
                                        </p:attrNameLst>
                                      </p:cBhvr>
                                    </p:animRot>
                                    <p:animRot by="-240000">
                                      <p:cBhvr>
                                        <p:cTn id="80" dur="200" fill="hold">
                                          <p:stCondLst>
                                            <p:cond delay="200"/>
                                          </p:stCondLst>
                                        </p:cTn>
                                        <p:tgtEl>
                                          <p:spTgt spid="20"/>
                                        </p:tgtEl>
                                        <p:attrNameLst>
                                          <p:attrName>r</p:attrName>
                                        </p:attrNameLst>
                                      </p:cBhvr>
                                    </p:animRot>
                                    <p:animRot by="240000">
                                      <p:cBhvr>
                                        <p:cTn id="81" dur="200" fill="hold">
                                          <p:stCondLst>
                                            <p:cond delay="400"/>
                                          </p:stCondLst>
                                        </p:cTn>
                                        <p:tgtEl>
                                          <p:spTgt spid="20"/>
                                        </p:tgtEl>
                                        <p:attrNameLst>
                                          <p:attrName>r</p:attrName>
                                        </p:attrNameLst>
                                      </p:cBhvr>
                                    </p:animRot>
                                    <p:animRot by="-240000">
                                      <p:cBhvr>
                                        <p:cTn id="82" dur="200" fill="hold">
                                          <p:stCondLst>
                                            <p:cond delay="600"/>
                                          </p:stCondLst>
                                        </p:cTn>
                                        <p:tgtEl>
                                          <p:spTgt spid="20"/>
                                        </p:tgtEl>
                                        <p:attrNameLst>
                                          <p:attrName>r</p:attrName>
                                        </p:attrNameLst>
                                      </p:cBhvr>
                                    </p:animRot>
                                    <p:animRot by="120000">
                                      <p:cBhvr>
                                        <p:cTn id="83" dur="200" fill="hold">
                                          <p:stCondLst>
                                            <p:cond delay="800"/>
                                          </p:stCondLst>
                                        </p:cTn>
                                        <p:tgtEl>
                                          <p:spTgt spid="20"/>
                                        </p:tgtEl>
                                        <p:attrNameLst>
                                          <p:attrName>r</p:attrName>
                                        </p:attrNameLst>
                                      </p:cBhvr>
                                    </p:animRot>
                                  </p:childTnLst>
                                </p:cTn>
                              </p:par>
                              <p:par>
                                <p:cTn id="84" presetID="10" presetClass="entr" presetSubtype="0" fill="hold" nodeType="withEffect">
                                  <p:stCondLst>
                                    <p:cond delay="0"/>
                                  </p:stCondLst>
                                  <p:childTnLst>
                                    <p:set>
                                      <p:cBhvr>
                                        <p:cTn id="85" dur="1" fill="hold">
                                          <p:stCondLst>
                                            <p:cond delay="0"/>
                                          </p:stCondLst>
                                        </p:cTn>
                                        <p:tgtEl>
                                          <p:spTgt spid="5">
                                            <p:txEl>
                                              <p:pRg st="13" end="13"/>
                                            </p:txEl>
                                          </p:spTgt>
                                        </p:tgtEl>
                                        <p:attrNameLst>
                                          <p:attrName>style.visibility</p:attrName>
                                        </p:attrNameLst>
                                      </p:cBhvr>
                                      <p:to>
                                        <p:strVal val="visible"/>
                                      </p:to>
                                    </p:set>
                                    <p:animEffect transition="in" filter="fade">
                                      <p:cBhvr>
                                        <p:cTn id="86"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1" animBg="1"/>
      <p:bldP spid="11" grpId="1" animBg="1"/>
      <p:bldP spid="12" grpId="1" animBg="1"/>
      <p:bldP spid="13" grpId="0" animBg="1"/>
      <p:bldP spid="13" grpId="1" animBg="1"/>
      <p:bldP spid="14" grpId="0" animBg="1"/>
      <p:bldP spid="14" grpId="1" animBg="1"/>
      <p:bldP spid="20" grpId="0" animBg="1"/>
      <p:bldP spid="2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9E854D-A2FB-462B-82CC-DB3F9FC5100A}"/>
              </a:ext>
            </a:extLst>
          </p:cNvPr>
          <p:cNvGrpSpPr/>
          <p:nvPr/>
        </p:nvGrpSpPr>
        <p:grpSpPr>
          <a:xfrm>
            <a:off x="6323639" y="62244"/>
            <a:ext cx="5919929" cy="6685016"/>
            <a:chOff x="123217" y="62244"/>
            <a:chExt cx="5919929" cy="6685016"/>
          </a:xfrm>
        </p:grpSpPr>
        <p:grpSp>
          <p:nvGrpSpPr>
            <p:cNvPr id="306" name="Group 305">
              <a:extLst>
                <a:ext uri="{FF2B5EF4-FFF2-40B4-BE49-F238E27FC236}">
                  <a16:creationId xmlns:a16="http://schemas.microsoft.com/office/drawing/2014/main" id="{1B2402E9-8A04-4373-B5AA-B60676D9AB8F}"/>
                </a:ext>
              </a:extLst>
            </p:cNvPr>
            <p:cNvGrpSpPr/>
            <p:nvPr/>
          </p:nvGrpSpPr>
          <p:grpSpPr>
            <a:xfrm>
              <a:off x="742828" y="62244"/>
              <a:ext cx="5043227" cy="1929226"/>
              <a:chOff x="742828" y="62244"/>
              <a:chExt cx="5043227" cy="1929226"/>
            </a:xfrm>
          </p:grpSpPr>
          <p:sp>
            <p:nvSpPr>
              <p:cNvPr id="10" name="Rectangle: Rounded Corners 9">
                <a:extLst>
                  <a:ext uri="{FF2B5EF4-FFF2-40B4-BE49-F238E27FC236}">
                    <a16:creationId xmlns:a16="http://schemas.microsoft.com/office/drawing/2014/main" id="{055D15E9-9E58-4548-BE02-1E9D0B7768F8}"/>
                  </a:ext>
                </a:extLst>
              </p:cNvPr>
              <p:cNvSpPr/>
              <p:nvPr/>
            </p:nvSpPr>
            <p:spPr>
              <a:xfrm>
                <a:off x="2355171" y="785920"/>
                <a:ext cx="3430873" cy="1042883"/>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90381B2-3467-473B-9A13-5A890F319A93}"/>
                  </a:ext>
                </a:extLst>
              </p:cNvPr>
              <p:cNvGrpSpPr/>
              <p:nvPr/>
            </p:nvGrpSpPr>
            <p:grpSpPr>
              <a:xfrm>
                <a:off x="2505909" y="1170061"/>
                <a:ext cx="3280146" cy="323550"/>
                <a:chOff x="1098592" y="1393082"/>
                <a:chExt cx="3280146" cy="323550"/>
              </a:xfrm>
            </p:grpSpPr>
            <p:grpSp>
              <p:nvGrpSpPr>
                <p:cNvPr id="6" name="Group 5">
                  <a:extLst>
                    <a:ext uri="{FF2B5EF4-FFF2-40B4-BE49-F238E27FC236}">
                      <a16:creationId xmlns:a16="http://schemas.microsoft.com/office/drawing/2014/main" id="{02B19C0A-842F-4023-BE50-B97D41D1E350}"/>
                    </a:ext>
                  </a:extLst>
                </p:cNvPr>
                <p:cNvGrpSpPr>
                  <a:grpSpLocks noChangeAspect="1"/>
                </p:cNvGrpSpPr>
                <p:nvPr/>
              </p:nvGrpSpPr>
              <p:grpSpPr>
                <a:xfrm>
                  <a:off x="1098592" y="1393082"/>
                  <a:ext cx="2165776" cy="246147"/>
                  <a:chOff x="11000876" y="4236643"/>
                  <a:chExt cx="992943" cy="112851"/>
                </a:xfrm>
              </p:grpSpPr>
              <p:sp>
                <p:nvSpPr>
                  <p:cNvPr id="171" name="TextBox 170">
                    <a:extLst>
                      <a:ext uri="{FF2B5EF4-FFF2-40B4-BE49-F238E27FC236}">
                        <a16:creationId xmlns:a16="http://schemas.microsoft.com/office/drawing/2014/main" id="{1AB7C4EF-C82A-4060-9916-C11E9156EB88}"/>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2" name="TextBox 171">
                    <a:extLst>
                      <a:ext uri="{FF2B5EF4-FFF2-40B4-BE49-F238E27FC236}">
                        <a16:creationId xmlns:a16="http://schemas.microsoft.com/office/drawing/2014/main" id="{D57747A2-7F8D-42E8-A889-741804E3146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3" name="TextBox 172">
                    <a:extLst>
                      <a:ext uri="{FF2B5EF4-FFF2-40B4-BE49-F238E27FC236}">
                        <a16:creationId xmlns:a16="http://schemas.microsoft.com/office/drawing/2014/main" id="{22E902E8-CBFD-4DEE-8126-761C9793821E}"/>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74" name="TextBox 173">
                  <a:extLst>
                    <a:ext uri="{FF2B5EF4-FFF2-40B4-BE49-F238E27FC236}">
                      <a16:creationId xmlns:a16="http://schemas.microsoft.com/office/drawing/2014/main" id="{A4C0777F-B1C2-4E53-9AF1-D12B87BB85AA}"/>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Warp0</a:t>
                  </a:r>
                </a:p>
              </p:txBody>
            </p:sp>
          </p:grpSp>
          <p:grpSp>
            <p:nvGrpSpPr>
              <p:cNvPr id="179" name="Group 178">
                <a:extLst>
                  <a:ext uri="{FF2B5EF4-FFF2-40B4-BE49-F238E27FC236}">
                    <a16:creationId xmlns:a16="http://schemas.microsoft.com/office/drawing/2014/main" id="{CF7C33D0-BFAD-4BBB-A097-168F13C0366F}"/>
                  </a:ext>
                </a:extLst>
              </p:cNvPr>
              <p:cNvGrpSpPr/>
              <p:nvPr/>
            </p:nvGrpSpPr>
            <p:grpSpPr>
              <a:xfrm>
                <a:off x="2505909" y="1416208"/>
                <a:ext cx="3280146" cy="323550"/>
                <a:chOff x="1098592" y="1393082"/>
                <a:chExt cx="3280146" cy="323550"/>
              </a:xfrm>
            </p:grpSpPr>
            <p:grpSp>
              <p:nvGrpSpPr>
                <p:cNvPr id="180" name="Group 179">
                  <a:extLst>
                    <a:ext uri="{FF2B5EF4-FFF2-40B4-BE49-F238E27FC236}">
                      <a16:creationId xmlns:a16="http://schemas.microsoft.com/office/drawing/2014/main" id="{554CB59E-A06F-446C-B4C0-0FC7490C3EEC}"/>
                    </a:ext>
                  </a:extLst>
                </p:cNvPr>
                <p:cNvGrpSpPr>
                  <a:grpSpLocks noChangeAspect="1"/>
                </p:cNvGrpSpPr>
                <p:nvPr/>
              </p:nvGrpSpPr>
              <p:grpSpPr>
                <a:xfrm>
                  <a:off x="1098592" y="1393082"/>
                  <a:ext cx="2165776" cy="246147"/>
                  <a:chOff x="11000876" y="4236643"/>
                  <a:chExt cx="992943" cy="112851"/>
                </a:xfrm>
              </p:grpSpPr>
              <p:sp>
                <p:nvSpPr>
                  <p:cNvPr id="182" name="TextBox 181">
                    <a:extLst>
                      <a:ext uri="{FF2B5EF4-FFF2-40B4-BE49-F238E27FC236}">
                        <a16:creationId xmlns:a16="http://schemas.microsoft.com/office/drawing/2014/main" id="{E1EC99DC-B0B9-4DEB-B372-FAB093AD2FF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3" name="TextBox 182">
                    <a:extLst>
                      <a:ext uri="{FF2B5EF4-FFF2-40B4-BE49-F238E27FC236}">
                        <a16:creationId xmlns:a16="http://schemas.microsoft.com/office/drawing/2014/main" id="{93B0DFB1-67BD-4BD9-85D3-282573309D3D}"/>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4" name="TextBox 183">
                    <a:extLst>
                      <a:ext uri="{FF2B5EF4-FFF2-40B4-BE49-F238E27FC236}">
                        <a16:creationId xmlns:a16="http://schemas.microsoft.com/office/drawing/2014/main" id="{81A30E90-DA0D-4071-B354-F52FC6CCEF3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1" name="TextBox 180">
                  <a:extLst>
                    <a:ext uri="{FF2B5EF4-FFF2-40B4-BE49-F238E27FC236}">
                      <a16:creationId xmlns:a16="http://schemas.microsoft.com/office/drawing/2014/main" id="{F7CD900C-158A-435C-A100-45022739A162}"/>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Warp7</a:t>
                  </a:r>
                </a:p>
              </p:txBody>
            </p:sp>
          </p:grpSp>
          <p:grpSp>
            <p:nvGrpSpPr>
              <p:cNvPr id="185" name="Group 184">
                <a:extLst>
                  <a:ext uri="{FF2B5EF4-FFF2-40B4-BE49-F238E27FC236}">
                    <a16:creationId xmlns:a16="http://schemas.microsoft.com/office/drawing/2014/main" id="{0F9D2873-C405-4DAC-9CBD-F7208C8277FF}"/>
                  </a:ext>
                </a:extLst>
              </p:cNvPr>
              <p:cNvGrpSpPr/>
              <p:nvPr/>
            </p:nvGrpSpPr>
            <p:grpSpPr>
              <a:xfrm>
                <a:off x="2505909" y="930883"/>
                <a:ext cx="3280146" cy="323550"/>
                <a:chOff x="1098592" y="1393082"/>
                <a:chExt cx="3280146" cy="323550"/>
              </a:xfrm>
            </p:grpSpPr>
            <p:grpSp>
              <p:nvGrpSpPr>
                <p:cNvPr id="186" name="Group 185">
                  <a:extLst>
                    <a:ext uri="{FF2B5EF4-FFF2-40B4-BE49-F238E27FC236}">
                      <a16:creationId xmlns:a16="http://schemas.microsoft.com/office/drawing/2014/main" id="{20FAA35F-E9D9-4379-9EC4-007F309D46E2}"/>
                    </a:ext>
                  </a:extLst>
                </p:cNvPr>
                <p:cNvGrpSpPr>
                  <a:grpSpLocks noChangeAspect="1"/>
                </p:cNvGrpSpPr>
                <p:nvPr/>
              </p:nvGrpSpPr>
              <p:grpSpPr>
                <a:xfrm>
                  <a:off x="1098592" y="1393082"/>
                  <a:ext cx="2165776" cy="246147"/>
                  <a:chOff x="11000876" y="4236643"/>
                  <a:chExt cx="992943" cy="112851"/>
                </a:xfrm>
              </p:grpSpPr>
              <p:sp>
                <p:nvSpPr>
                  <p:cNvPr id="188" name="TextBox 187">
                    <a:extLst>
                      <a:ext uri="{FF2B5EF4-FFF2-40B4-BE49-F238E27FC236}">
                        <a16:creationId xmlns:a16="http://schemas.microsoft.com/office/drawing/2014/main" id="{D5D0C9E0-D1DE-4D9B-8005-45F8BE67DB4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9" name="TextBox 188">
                    <a:extLst>
                      <a:ext uri="{FF2B5EF4-FFF2-40B4-BE49-F238E27FC236}">
                        <a16:creationId xmlns:a16="http://schemas.microsoft.com/office/drawing/2014/main" id="{0B2ADB13-95F1-4E6E-8068-5C82D9C8ED57}"/>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90" name="TextBox 189">
                    <a:extLst>
                      <a:ext uri="{FF2B5EF4-FFF2-40B4-BE49-F238E27FC236}">
                        <a16:creationId xmlns:a16="http://schemas.microsoft.com/office/drawing/2014/main" id="{6CFAA14F-BF40-48B0-9636-38BD034853F9}"/>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7" name="TextBox 186">
                  <a:extLst>
                    <a:ext uri="{FF2B5EF4-FFF2-40B4-BE49-F238E27FC236}">
                      <a16:creationId xmlns:a16="http://schemas.microsoft.com/office/drawing/2014/main" id="{612BA6A7-9234-4467-BD2B-CA1C7ABC0616}"/>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Warp2</a:t>
                  </a:r>
                </a:p>
              </p:txBody>
            </p:sp>
          </p:grpSp>
          <p:sp>
            <p:nvSpPr>
              <p:cNvPr id="192" name="TextBox 191">
                <a:extLst>
                  <a:ext uri="{FF2B5EF4-FFF2-40B4-BE49-F238E27FC236}">
                    <a16:creationId xmlns:a16="http://schemas.microsoft.com/office/drawing/2014/main" id="{D5A2C124-B418-40A6-BCB7-1566C78D3123}"/>
                  </a:ext>
                </a:extLst>
              </p:cNvPr>
              <p:cNvSpPr txBox="1"/>
              <p:nvPr/>
            </p:nvSpPr>
            <p:spPr>
              <a:xfrm>
                <a:off x="2947554" y="444189"/>
                <a:ext cx="2004406" cy="335156"/>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Warp queue</a:t>
                </a:r>
              </a:p>
            </p:txBody>
          </p:sp>
          <p:pic>
            <p:nvPicPr>
              <p:cNvPr id="13" name="Picture 12">
                <a:extLst>
                  <a:ext uri="{FF2B5EF4-FFF2-40B4-BE49-F238E27FC236}">
                    <a16:creationId xmlns:a16="http://schemas.microsoft.com/office/drawing/2014/main" id="{9167AB6F-100C-4ABF-912D-D164BBBD5958}"/>
                  </a:ext>
                </a:extLst>
              </p:cNvPr>
              <p:cNvPicPr>
                <a:picLocks noChangeAspect="1"/>
              </p:cNvPicPr>
              <p:nvPr/>
            </p:nvPicPr>
            <p:blipFill>
              <a:blip r:embed="rId3"/>
              <a:stretch>
                <a:fillRect/>
              </a:stretch>
            </p:blipFill>
            <p:spPr>
              <a:xfrm>
                <a:off x="1134548" y="517395"/>
                <a:ext cx="1474075" cy="1474075"/>
              </a:xfrm>
              <a:prstGeom prst="rect">
                <a:avLst/>
              </a:prstGeom>
            </p:spPr>
          </p:pic>
          <p:sp>
            <p:nvSpPr>
              <p:cNvPr id="194" name="TextBox 193">
                <a:extLst>
                  <a:ext uri="{FF2B5EF4-FFF2-40B4-BE49-F238E27FC236}">
                    <a16:creationId xmlns:a16="http://schemas.microsoft.com/office/drawing/2014/main" id="{9FB97181-1FAD-49BE-883A-833254E5ECD4}"/>
                  </a:ext>
                </a:extLst>
              </p:cNvPr>
              <p:cNvSpPr txBox="1"/>
              <p:nvPr/>
            </p:nvSpPr>
            <p:spPr>
              <a:xfrm>
                <a:off x="742828" y="62244"/>
                <a:ext cx="2237812" cy="565989"/>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SM scheduler logic </a:t>
                </a:r>
              </a:p>
            </p:txBody>
          </p:sp>
        </p:grpSp>
        <p:sp>
          <p:nvSpPr>
            <p:cNvPr id="197" name="Rectangle 196">
              <a:extLst>
                <a:ext uri="{FF2B5EF4-FFF2-40B4-BE49-F238E27FC236}">
                  <a16:creationId xmlns:a16="http://schemas.microsoft.com/office/drawing/2014/main" id="{0745797C-46D6-4130-BD4E-C216FE1DEE38}"/>
                </a:ext>
              </a:extLst>
            </p:cNvPr>
            <p:cNvSpPr/>
            <p:nvPr/>
          </p:nvSpPr>
          <p:spPr>
            <a:xfrm>
              <a:off x="2355171" y="605833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Writeback</a:t>
              </a:r>
            </a:p>
          </p:txBody>
        </p:sp>
        <p:grpSp>
          <p:nvGrpSpPr>
            <p:cNvPr id="311" name="Group 310">
              <a:extLst>
                <a:ext uri="{FF2B5EF4-FFF2-40B4-BE49-F238E27FC236}">
                  <a16:creationId xmlns:a16="http://schemas.microsoft.com/office/drawing/2014/main" id="{696651A4-269F-46EB-A601-7D9DCF0D9688}"/>
                </a:ext>
              </a:extLst>
            </p:cNvPr>
            <p:cNvGrpSpPr/>
            <p:nvPr/>
          </p:nvGrpSpPr>
          <p:grpSpPr>
            <a:xfrm>
              <a:off x="2355171" y="4335036"/>
              <a:ext cx="3430872" cy="805774"/>
              <a:chOff x="2355171" y="4335036"/>
              <a:chExt cx="3430872" cy="805774"/>
            </a:xfrm>
          </p:grpSpPr>
          <p:sp>
            <p:nvSpPr>
              <p:cNvPr id="196" name="Rectangle 195">
                <a:extLst>
                  <a:ext uri="{FF2B5EF4-FFF2-40B4-BE49-F238E27FC236}">
                    <a16:creationId xmlns:a16="http://schemas.microsoft.com/office/drawing/2014/main" id="{31B99AC8-2B71-4969-AACD-F45709163317}"/>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D-Cache</a:t>
                </a:r>
              </a:p>
            </p:txBody>
          </p:sp>
          <p:cxnSp>
            <p:nvCxnSpPr>
              <p:cNvPr id="201" name="Straight Arrow Connector 200">
                <a:extLst>
                  <a:ext uri="{FF2B5EF4-FFF2-40B4-BE49-F238E27FC236}">
                    <a16:creationId xmlns:a16="http://schemas.microsoft.com/office/drawing/2014/main" id="{DFC6D6AE-7FEA-4C96-9ED3-05F4E47730B4}"/>
                  </a:ext>
                </a:extLst>
              </p:cNvPr>
              <p:cNvCxnSpPr>
                <a:cxnSpLocks/>
                <a:stCxn id="199" idx="3"/>
              </p:cNvCxnSpPr>
              <p:nvPr/>
            </p:nvCxnSpPr>
            <p:spPr>
              <a:xfrm>
                <a:off x="5328042" y="4335037"/>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60B32B91-286A-45B0-828D-C63218687727}"/>
                  </a:ext>
                </a:extLst>
              </p:cNvPr>
              <p:cNvCxnSpPr>
                <a:cxnSpLocks/>
              </p:cNvCxnSpPr>
              <p:nvPr/>
            </p:nvCxnSpPr>
            <p:spPr>
              <a:xfrm>
                <a:off x="4092340"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2AD67886-64F5-4BED-87F6-08BC6704AEC0}"/>
                  </a:ext>
                </a:extLst>
              </p:cNvPr>
              <p:cNvCxnSpPr>
                <a:cxnSpLocks/>
              </p:cNvCxnSpPr>
              <p:nvPr/>
            </p:nvCxnSpPr>
            <p:spPr>
              <a:xfrm>
                <a:off x="2816151"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534397C-8CB9-4E5E-A2A2-D434A4712FB0}"/>
                </a:ext>
              </a:extLst>
            </p:cNvPr>
            <p:cNvGrpSpPr/>
            <p:nvPr/>
          </p:nvGrpSpPr>
          <p:grpSpPr>
            <a:xfrm>
              <a:off x="2355170" y="3622682"/>
              <a:ext cx="3433852" cy="714023"/>
              <a:chOff x="2355170" y="3622682"/>
              <a:chExt cx="3433852" cy="714023"/>
            </a:xfrm>
          </p:grpSpPr>
          <p:sp>
            <p:nvSpPr>
              <p:cNvPr id="198" name="Arrow: Chevron 197">
                <a:extLst>
                  <a:ext uri="{FF2B5EF4-FFF2-40B4-BE49-F238E27FC236}">
                    <a16:creationId xmlns:a16="http://schemas.microsoft.com/office/drawing/2014/main" id="{1EF9173C-67B4-4AAD-A6AC-9DC2B9F88F49}"/>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9" name="Arrow: Chevron 198">
                <a:extLst>
                  <a:ext uri="{FF2B5EF4-FFF2-40B4-BE49-F238E27FC236}">
                    <a16:creationId xmlns:a16="http://schemas.microsoft.com/office/drawing/2014/main" id="{74A7DFA1-FC9C-4F14-A1AB-998DAC95E53C}"/>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0" name="Arrow: Chevron 199">
                <a:extLst>
                  <a:ext uri="{FF2B5EF4-FFF2-40B4-BE49-F238E27FC236}">
                    <a16:creationId xmlns:a16="http://schemas.microsoft.com/office/drawing/2014/main" id="{1FACC0EC-82A7-4B57-BF4C-EDE49D5E5EED}"/>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43" name="Group 242">
                <a:extLst>
                  <a:ext uri="{FF2B5EF4-FFF2-40B4-BE49-F238E27FC236}">
                    <a16:creationId xmlns:a16="http://schemas.microsoft.com/office/drawing/2014/main" id="{F982C769-2939-40DD-8747-F1BA8D83A8E6}"/>
                  </a:ext>
                </a:extLst>
              </p:cNvPr>
              <p:cNvGrpSpPr/>
              <p:nvPr/>
            </p:nvGrpSpPr>
            <p:grpSpPr>
              <a:xfrm>
                <a:off x="2608529" y="3622682"/>
                <a:ext cx="412846" cy="366812"/>
                <a:chOff x="1872643" y="3845703"/>
                <a:chExt cx="412846" cy="366812"/>
              </a:xfrm>
            </p:grpSpPr>
            <p:cxnSp>
              <p:nvCxnSpPr>
                <p:cNvPr id="208" name="Straight Arrow Connector 207">
                  <a:extLst>
                    <a:ext uri="{FF2B5EF4-FFF2-40B4-BE49-F238E27FC236}">
                      <a16:creationId xmlns:a16="http://schemas.microsoft.com/office/drawing/2014/main" id="{EFCC7ED1-0572-4A87-83E8-17F06AE1536C}"/>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9784F5FA-8222-4230-9DFF-994E2A0C7791}"/>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462CB0CE-E969-4EC0-A9EE-CE009804B5CE}"/>
                  </a:ext>
                </a:extLst>
              </p:cNvPr>
              <p:cNvGrpSpPr/>
              <p:nvPr/>
            </p:nvGrpSpPr>
            <p:grpSpPr>
              <a:xfrm>
                <a:off x="3885917" y="3622682"/>
                <a:ext cx="412846" cy="366812"/>
                <a:chOff x="1872643" y="3845703"/>
                <a:chExt cx="412846" cy="366812"/>
              </a:xfrm>
            </p:grpSpPr>
            <p:cxnSp>
              <p:nvCxnSpPr>
                <p:cNvPr id="213" name="Straight Arrow Connector 212">
                  <a:extLst>
                    <a:ext uri="{FF2B5EF4-FFF2-40B4-BE49-F238E27FC236}">
                      <a16:creationId xmlns:a16="http://schemas.microsoft.com/office/drawing/2014/main" id="{CC3BBF07-7A70-4A54-B94C-11127B7A12A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4DBC02C0-2FC8-4A06-A0D5-BA79F0B42E22}"/>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99BC032F-6DD0-4FE3-B68D-1A14CDEE436C}"/>
                  </a:ext>
                </a:extLst>
              </p:cNvPr>
              <p:cNvGrpSpPr/>
              <p:nvPr/>
            </p:nvGrpSpPr>
            <p:grpSpPr>
              <a:xfrm>
                <a:off x="5121619" y="3622682"/>
                <a:ext cx="412846" cy="366812"/>
                <a:chOff x="1872643" y="3845703"/>
                <a:chExt cx="412846" cy="366812"/>
              </a:xfrm>
            </p:grpSpPr>
            <p:cxnSp>
              <p:nvCxnSpPr>
                <p:cNvPr id="216" name="Straight Arrow Connector 215">
                  <a:extLst>
                    <a:ext uri="{FF2B5EF4-FFF2-40B4-BE49-F238E27FC236}">
                      <a16:creationId xmlns:a16="http://schemas.microsoft.com/office/drawing/2014/main" id="{8DEECCFE-B6F0-4BED-AA72-FBEE02FAB53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A94A941-6D1B-4E0D-9522-9B1E35BF4826}"/>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48" name="Straight Arrow Connector 247">
              <a:extLst>
                <a:ext uri="{FF2B5EF4-FFF2-40B4-BE49-F238E27FC236}">
                  <a16:creationId xmlns:a16="http://schemas.microsoft.com/office/drawing/2014/main" id="{B9F10531-A2EC-4046-B815-F1FA66A58165}"/>
                </a:ext>
              </a:extLst>
            </p:cNvPr>
            <p:cNvCxnSpPr>
              <a:cxnSpLocks/>
            </p:cNvCxnSpPr>
            <p:nvPr/>
          </p:nvCxnSpPr>
          <p:spPr>
            <a:xfrm>
              <a:off x="4382838" y="5140810"/>
              <a:ext cx="0" cy="91752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7" name="Group 306">
              <a:extLst>
                <a:ext uri="{FF2B5EF4-FFF2-40B4-BE49-F238E27FC236}">
                  <a16:creationId xmlns:a16="http://schemas.microsoft.com/office/drawing/2014/main" id="{952AD51B-929A-45A5-AB74-F2E6B030B7C5}"/>
                </a:ext>
              </a:extLst>
            </p:cNvPr>
            <p:cNvGrpSpPr/>
            <p:nvPr/>
          </p:nvGrpSpPr>
          <p:grpSpPr>
            <a:xfrm>
              <a:off x="2355171" y="1828803"/>
              <a:ext cx="3430872" cy="1005471"/>
              <a:chOff x="2355171" y="1828803"/>
              <a:chExt cx="3430872" cy="1005471"/>
            </a:xfrm>
          </p:grpSpPr>
          <p:sp>
            <p:nvSpPr>
              <p:cNvPr id="28" name="Rectangle 27">
                <a:extLst>
                  <a:ext uri="{FF2B5EF4-FFF2-40B4-BE49-F238E27FC236}">
                    <a16:creationId xmlns:a16="http://schemas.microsoft.com/office/drawing/2014/main" id="{BC8DD61B-DFCB-4D5F-80D8-21630E9E3042}"/>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Fetch</a:t>
                </a:r>
              </a:p>
            </p:txBody>
          </p:sp>
          <p:cxnSp>
            <p:nvCxnSpPr>
              <p:cNvPr id="252" name="Straight Arrow Connector 251">
                <a:extLst>
                  <a:ext uri="{FF2B5EF4-FFF2-40B4-BE49-F238E27FC236}">
                    <a16:creationId xmlns:a16="http://schemas.microsoft.com/office/drawing/2014/main" id="{5B794B5F-EE89-4F00-BC1A-6247E4121B91}"/>
                  </a:ext>
                </a:extLst>
              </p:cNvPr>
              <p:cNvCxnSpPr>
                <a:cxnSpLocks/>
                <a:stCxn id="10" idx="2"/>
                <a:endCxn id="28" idx="0"/>
              </p:cNvCxnSpPr>
              <p:nvPr/>
            </p:nvCxnSpPr>
            <p:spPr>
              <a:xfrm flipH="1">
                <a:off x="4070607" y="1828803"/>
                <a:ext cx="1" cy="4510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77DC3A98-AF18-4CBB-B9A0-9C1788DDDA2B}"/>
                </a:ext>
              </a:extLst>
            </p:cNvPr>
            <p:cNvGrpSpPr/>
            <p:nvPr/>
          </p:nvGrpSpPr>
          <p:grpSpPr>
            <a:xfrm>
              <a:off x="1185576" y="2834274"/>
              <a:ext cx="4600467" cy="788408"/>
              <a:chOff x="1185576" y="2834274"/>
              <a:chExt cx="4600467" cy="788408"/>
            </a:xfrm>
          </p:grpSpPr>
          <p:sp>
            <p:nvSpPr>
              <p:cNvPr id="195" name="Rectangle 194">
                <a:extLst>
                  <a:ext uri="{FF2B5EF4-FFF2-40B4-BE49-F238E27FC236}">
                    <a16:creationId xmlns:a16="http://schemas.microsoft.com/office/drawing/2014/main" id="{957DBD7F-302B-4AF5-85ED-3404354BFC3E}"/>
                  </a:ext>
                </a:extLst>
              </p:cNvPr>
              <p:cNvSpPr/>
              <p:nvPr/>
            </p:nvSpPr>
            <p:spPr>
              <a:xfrm>
                <a:off x="2355171" y="3068299"/>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Decode</a:t>
                </a:r>
              </a:p>
            </p:txBody>
          </p:sp>
          <p:cxnSp>
            <p:nvCxnSpPr>
              <p:cNvPr id="244" name="Straight Arrow Connector 243">
                <a:extLst>
                  <a:ext uri="{FF2B5EF4-FFF2-40B4-BE49-F238E27FC236}">
                    <a16:creationId xmlns:a16="http://schemas.microsoft.com/office/drawing/2014/main" id="{1365372E-D914-43DD-B0CC-4670CB155C13}"/>
                  </a:ext>
                </a:extLst>
              </p:cNvPr>
              <p:cNvCxnSpPr>
                <a:cxnSpLocks/>
                <a:stCxn id="28" idx="2"/>
                <a:endCxn id="195" idx="0"/>
              </p:cNvCxnSpPr>
              <p:nvPr/>
            </p:nvCxnSpPr>
            <p:spPr>
              <a:xfrm>
                <a:off x="4070607" y="2834274"/>
                <a:ext cx="0" cy="234025"/>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13F048FB-93F0-4201-ACC4-94EDAF15FD9F}"/>
                  </a:ext>
                </a:extLst>
              </p:cNvPr>
              <p:cNvGrpSpPr/>
              <p:nvPr/>
            </p:nvGrpSpPr>
            <p:grpSpPr>
              <a:xfrm>
                <a:off x="1185576" y="2834274"/>
                <a:ext cx="1712919" cy="708202"/>
                <a:chOff x="1185576" y="2834274"/>
                <a:chExt cx="1712919" cy="708202"/>
              </a:xfrm>
            </p:grpSpPr>
            <p:grpSp>
              <p:nvGrpSpPr>
                <p:cNvPr id="286" name="Group 285">
                  <a:extLst>
                    <a:ext uri="{FF2B5EF4-FFF2-40B4-BE49-F238E27FC236}">
                      <a16:creationId xmlns:a16="http://schemas.microsoft.com/office/drawing/2014/main" id="{958821C8-D333-4C50-B358-D2CF912EDAB2}"/>
                    </a:ext>
                  </a:extLst>
                </p:cNvPr>
                <p:cNvGrpSpPr/>
                <p:nvPr/>
              </p:nvGrpSpPr>
              <p:grpSpPr>
                <a:xfrm>
                  <a:off x="1588542" y="3143672"/>
                  <a:ext cx="1309953" cy="398804"/>
                  <a:chOff x="135327" y="3248603"/>
                  <a:chExt cx="1309953" cy="398804"/>
                </a:xfrm>
              </p:grpSpPr>
              <p:grpSp>
                <p:nvGrpSpPr>
                  <p:cNvPr id="275" name="Group 274">
                    <a:extLst>
                      <a:ext uri="{FF2B5EF4-FFF2-40B4-BE49-F238E27FC236}">
                        <a16:creationId xmlns:a16="http://schemas.microsoft.com/office/drawing/2014/main" id="{17620897-C1D4-436E-B543-552D3B7FC9DD}"/>
                      </a:ext>
                    </a:extLst>
                  </p:cNvPr>
                  <p:cNvGrpSpPr/>
                  <p:nvPr/>
                </p:nvGrpSpPr>
                <p:grpSpPr>
                  <a:xfrm>
                    <a:off x="135327" y="3248603"/>
                    <a:ext cx="1308979" cy="175578"/>
                    <a:chOff x="135327" y="3248603"/>
                    <a:chExt cx="1308979" cy="175578"/>
                  </a:xfrm>
                </p:grpSpPr>
                <p:grpSp>
                  <p:nvGrpSpPr>
                    <p:cNvPr id="268" name="Group 267">
                      <a:extLst>
                        <a:ext uri="{FF2B5EF4-FFF2-40B4-BE49-F238E27FC236}">
                          <a16:creationId xmlns:a16="http://schemas.microsoft.com/office/drawing/2014/main" id="{89BD365A-AD0F-4439-9EF3-677E1E2381B3}"/>
                        </a:ext>
                      </a:extLst>
                    </p:cNvPr>
                    <p:cNvGrpSpPr/>
                    <p:nvPr/>
                  </p:nvGrpSpPr>
                  <p:grpSpPr>
                    <a:xfrm>
                      <a:off x="1041461" y="3248604"/>
                      <a:ext cx="402845" cy="175577"/>
                      <a:chOff x="1041461" y="3248604"/>
                      <a:chExt cx="402845" cy="175577"/>
                    </a:xfrm>
                  </p:grpSpPr>
                  <p:sp>
                    <p:nvSpPr>
                      <p:cNvPr id="259" name="Rectangle 258">
                        <a:extLst>
                          <a:ext uri="{FF2B5EF4-FFF2-40B4-BE49-F238E27FC236}">
                            <a16:creationId xmlns:a16="http://schemas.microsoft.com/office/drawing/2014/main" id="{72CB5B4A-835F-4518-B9C0-7CE50149B0F5}"/>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BA697C5F-6A07-4490-9F80-FD2EAB873707}"/>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330083E4-0BBB-4197-90BC-F18A03751374}"/>
                        </a:ext>
                      </a:extLst>
                    </p:cNvPr>
                    <p:cNvGrpSpPr/>
                    <p:nvPr/>
                  </p:nvGrpSpPr>
                  <p:grpSpPr>
                    <a:xfrm>
                      <a:off x="586924" y="3248604"/>
                      <a:ext cx="402845" cy="175577"/>
                      <a:chOff x="1041461" y="3248604"/>
                      <a:chExt cx="402845" cy="175577"/>
                    </a:xfrm>
                  </p:grpSpPr>
                  <p:sp>
                    <p:nvSpPr>
                      <p:cNvPr id="270" name="Rectangle 269">
                        <a:extLst>
                          <a:ext uri="{FF2B5EF4-FFF2-40B4-BE49-F238E27FC236}">
                            <a16:creationId xmlns:a16="http://schemas.microsoft.com/office/drawing/2014/main" id="{C42FD3AC-B256-4900-AA4C-B28EEA81DA7B}"/>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1A4493CC-8076-48F9-B92D-D9F371BCDD5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a:extLst>
                        <a:ext uri="{FF2B5EF4-FFF2-40B4-BE49-F238E27FC236}">
                          <a16:creationId xmlns:a16="http://schemas.microsoft.com/office/drawing/2014/main" id="{1EBAE059-4E3E-4E53-8591-587103855BD1}"/>
                        </a:ext>
                      </a:extLst>
                    </p:cNvPr>
                    <p:cNvGrpSpPr/>
                    <p:nvPr/>
                  </p:nvGrpSpPr>
                  <p:grpSpPr>
                    <a:xfrm>
                      <a:off x="135327" y="3248603"/>
                      <a:ext cx="402845" cy="175577"/>
                      <a:chOff x="1041461" y="3248604"/>
                      <a:chExt cx="402845" cy="175577"/>
                    </a:xfrm>
                  </p:grpSpPr>
                  <p:sp>
                    <p:nvSpPr>
                      <p:cNvPr id="273" name="Rectangle 272">
                        <a:extLst>
                          <a:ext uri="{FF2B5EF4-FFF2-40B4-BE49-F238E27FC236}">
                            <a16:creationId xmlns:a16="http://schemas.microsoft.com/office/drawing/2014/main" id="{1ED8C4FE-8712-4F40-BEE8-77B9C6E52A2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32A0DC27-7E43-4C48-AAA3-EF260A254BA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275">
                    <a:extLst>
                      <a:ext uri="{FF2B5EF4-FFF2-40B4-BE49-F238E27FC236}">
                        <a16:creationId xmlns:a16="http://schemas.microsoft.com/office/drawing/2014/main" id="{2F033EC8-5303-4350-9DD0-85650C89C4C4}"/>
                      </a:ext>
                    </a:extLst>
                  </p:cNvPr>
                  <p:cNvGrpSpPr/>
                  <p:nvPr/>
                </p:nvGrpSpPr>
                <p:grpSpPr>
                  <a:xfrm>
                    <a:off x="136301" y="3471829"/>
                    <a:ext cx="1308979" cy="175578"/>
                    <a:chOff x="135327" y="3248603"/>
                    <a:chExt cx="1308979" cy="175578"/>
                  </a:xfrm>
                </p:grpSpPr>
                <p:grpSp>
                  <p:nvGrpSpPr>
                    <p:cNvPr id="277" name="Group 276">
                      <a:extLst>
                        <a:ext uri="{FF2B5EF4-FFF2-40B4-BE49-F238E27FC236}">
                          <a16:creationId xmlns:a16="http://schemas.microsoft.com/office/drawing/2014/main" id="{D427F4C6-D81E-4E39-9396-C6CFAA13CF6E}"/>
                        </a:ext>
                      </a:extLst>
                    </p:cNvPr>
                    <p:cNvGrpSpPr/>
                    <p:nvPr/>
                  </p:nvGrpSpPr>
                  <p:grpSpPr>
                    <a:xfrm>
                      <a:off x="1041461" y="3248604"/>
                      <a:ext cx="402845" cy="175577"/>
                      <a:chOff x="1041461" y="3248604"/>
                      <a:chExt cx="402845" cy="175577"/>
                    </a:xfrm>
                  </p:grpSpPr>
                  <p:sp>
                    <p:nvSpPr>
                      <p:cNvPr id="284" name="Rectangle 283">
                        <a:extLst>
                          <a:ext uri="{FF2B5EF4-FFF2-40B4-BE49-F238E27FC236}">
                            <a16:creationId xmlns:a16="http://schemas.microsoft.com/office/drawing/2014/main" id="{2752A54E-1A88-4BD1-B86C-8A88F82268D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3690D270-0616-4519-9859-54D903F890E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560A240D-CF40-4ABD-9C5F-7FD1EC1E8AFB}"/>
                        </a:ext>
                      </a:extLst>
                    </p:cNvPr>
                    <p:cNvGrpSpPr/>
                    <p:nvPr/>
                  </p:nvGrpSpPr>
                  <p:grpSpPr>
                    <a:xfrm>
                      <a:off x="586924" y="3248604"/>
                      <a:ext cx="402845" cy="175577"/>
                      <a:chOff x="1041461" y="3248604"/>
                      <a:chExt cx="402845" cy="175577"/>
                    </a:xfrm>
                  </p:grpSpPr>
                  <p:sp>
                    <p:nvSpPr>
                      <p:cNvPr id="282" name="Rectangle 281">
                        <a:extLst>
                          <a:ext uri="{FF2B5EF4-FFF2-40B4-BE49-F238E27FC236}">
                            <a16:creationId xmlns:a16="http://schemas.microsoft.com/office/drawing/2014/main" id="{614E2A0A-9C52-4C71-B48D-964AADE3101E}"/>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56DCD14E-761A-4293-9282-1DE86830262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a:extLst>
                        <a:ext uri="{FF2B5EF4-FFF2-40B4-BE49-F238E27FC236}">
                          <a16:creationId xmlns:a16="http://schemas.microsoft.com/office/drawing/2014/main" id="{F0C3A19F-B92E-477C-882F-383B7CC7536E}"/>
                        </a:ext>
                      </a:extLst>
                    </p:cNvPr>
                    <p:cNvGrpSpPr/>
                    <p:nvPr/>
                  </p:nvGrpSpPr>
                  <p:grpSpPr>
                    <a:xfrm>
                      <a:off x="135327" y="3248603"/>
                      <a:ext cx="402845" cy="175577"/>
                      <a:chOff x="1041461" y="3248604"/>
                      <a:chExt cx="402845" cy="175577"/>
                    </a:xfrm>
                  </p:grpSpPr>
                  <p:sp>
                    <p:nvSpPr>
                      <p:cNvPr id="280" name="Rectangle 279">
                        <a:extLst>
                          <a:ext uri="{FF2B5EF4-FFF2-40B4-BE49-F238E27FC236}">
                            <a16:creationId xmlns:a16="http://schemas.microsoft.com/office/drawing/2014/main" id="{00436AE8-F7CC-476B-A5CC-3AC122C0EFF0}"/>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E4F0FFA8-7C7B-4450-B674-A5FAB281FDE2}"/>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TextBox 286">
                  <a:extLst>
                    <a:ext uri="{FF2B5EF4-FFF2-40B4-BE49-F238E27FC236}">
                      <a16:creationId xmlns:a16="http://schemas.microsoft.com/office/drawing/2014/main" id="{A978C0A7-4C7B-4781-AD44-6B22583E1FAE}"/>
                    </a:ext>
                  </a:extLst>
                </p:cNvPr>
                <p:cNvSpPr txBox="1"/>
                <p:nvPr/>
              </p:nvSpPr>
              <p:spPr>
                <a:xfrm>
                  <a:off x="1185576" y="2834274"/>
                  <a:ext cx="1228394" cy="335156"/>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Registers</a:t>
                  </a:r>
                </a:p>
              </p:txBody>
            </p:sp>
          </p:grpSp>
        </p:grpSp>
        <p:sp>
          <p:nvSpPr>
            <p:cNvPr id="238" name="TextBox 237">
              <a:extLst>
                <a:ext uri="{FF2B5EF4-FFF2-40B4-BE49-F238E27FC236}">
                  <a16:creationId xmlns:a16="http://schemas.microsoft.com/office/drawing/2014/main" id="{1B9FCC24-3749-4815-95C7-8475C721EA3E}"/>
                </a:ext>
              </a:extLst>
            </p:cNvPr>
            <p:cNvSpPr txBox="1"/>
            <p:nvPr/>
          </p:nvSpPr>
          <p:spPr>
            <a:xfrm>
              <a:off x="4336518" y="5295957"/>
              <a:ext cx="1706628"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All threads  hit in D-cache</a:t>
              </a:r>
            </a:p>
          </p:txBody>
        </p:sp>
        <p:grpSp>
          <p:nvGrpSpPr>
            <p:cNvPr id="312" name="Group 311">
              <a:extLst>
                <a:ext uri="{FF2B5EF4-FFF2-40B4-BE49-F238E27FC236}">
                  <a16:creationId xmlns:a16="http://schemas.microsoft.com/office/drawing/2014/main" id="{39307E9E-8036-42C5-B004-2795E74C90D8}"/>
                </a:ext>
              </a:extLst>
            </p:cNvPr>
            <p:cNvGrpSpPr/>
            <p:nvPr/>
          </p:nvGrpSpPr>
          <p:grpSpPr>
            <a:xfrm>
              <a:off x="232851" y="4742870"/>
              <a:ext cx="3855369" cy="1910083"/>
              <a:chOff x="232851" y="4742870"/>
              <a:chExt cx="3855369" cy="1910083"/>
            </a:xfrm>
          </p:grpSpPr>
          <p:sp>
            <p:nvSpPr>
              <p:cNvPr id="257" name="TextBox 256">
                <a:extLst>
                  <a:ext uri="{FF2B5EF4-FFF2-40B4-BE49-F238E27FC236}">
                    <a16:creationId xmlns:a16="http://schemas.microsoft.com/office/drawing/2014/main" id="{D4D379D0-AC72-4A0A-8BEA-A4FE42C5D817}"/>
                  </a:ext>
                </a:extLst>
              </p:cNvPr>
              <p:cNvSpPr txBox="1"/>
              <p:nvPr/>
            </p:nvSpPr>
            <p:spPr>
              <a:xfrm>
                <a:off x="670865" y="6194173"/>
                <a:ext cx="1137071"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All data arrives</a:t>
                </a:r>
              </a:p>
            </p:txBody>
          </p:sp>
          <p:cxnSp>
            <p:nvCxnSpPr>
              <p:cNvPr id="300" name="Straight Arrow Connector 299">
                <a:extLst>
                  <a:ext uri="{FF2B5EF4-FFF2-40B4-BE49-F238E27FC236}">
                    <a16:creationId xmlns:a16="http://schemas.microsoft.com/office/drawing/2014/main" id="{D949A480-5A23-4399-B0FE-4D90F7CAB3B9}"/>
                  </a:ext>
                </a:extLst>
              </p:cNvPr>
              <p:cNvCxnSpPr>
                <a:cxnSpLocks/>
              </p:cNvCxnSpPr>
              <p:nvPr/>
            </p:nvCxnSpPr>
            <p:spPr>
              <a:xfrm flipV="1">
                <a:off x="1686434" y="6133762"/>
                <a:ext cx="0" cy="263978"/>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603B8B9-086A-4234-B54C-B02870E818EB}"/>
                  </a:ext>
                </a:extLst>
              </p:cNvPr>
              <p:cNvCxnSpPr>
                <a:cxnSpLocks/>
              </p:cNvCxnSpPr>
              <p:nvPr/>
            </p:nvCxnSpPr>
            <p:spPr>
              <a:xfrm>
                <a:off x="1686434" y="6380596"/>
                <a:ext cx="500231"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288" name="Group 287">
                <a:extLst>
                  <a:ext uri="{FF2B5EF4-FFF2-40B4-BE49-F238E27FC236}">
                    <a16:creationId xmlns:a16="http://schemas.microsoft.com/office/drawing/2014/main" id="{1219CC4D-0B22-41C5-9FE0-8742DE3B0048}"/>
                  </a:ext>
                </a:extLst>
              </p:cNvPr>
              <p:cNvGrpSpPr/>
              <p:nvPr/>
            </p:nvGrpSpPr>
            <p:grpSpPr>
              <a:xfrm flipH="1">
                <a:off x="232851" y="5396731"/>
                <a:ext cx="3280146" cy="323550"/>
                <a:chOff x="1098592" y="1393082"/>
                <a:chExt cx="3280146" cy="323550"/>
              </a:xfrm>
            </p:grpSpPr>
            <p:grpSp>
              <p:nvGrpSpPr>
                <p:cNvPr id="289" name="Group 288">
                  <a:extLst>
                    <a:ext uri="{FF2B5EF4-FFF2-40B4-BE49-F238E27FC236}">
                      <a16:creationId xmlns:a16="http://schemas.microsoft.com/office/drawing/2014/main" id="{C55683D7-0427-4660-9927-92D62912EFA5}"/>
                    </a:ext>
                  </a:extLst>
                </p:cNvPr>
                <p:cNvGrpSpPr>
                  <a:grpSpLocks noChangeAspect="1"/>
                </p:cNvGrpSpPr>
                <p:nvPr/>
              </p:nvGrpSpPr>
              <p:grpSpPr>
                <a:xfrm>
                  <a:off x="1098592" y="1393082"/>
                  <a:ext cx="2165776" cy="246147"/>
                  <a:chOff x="11000876" y="4236643"/>
                  <a:chExt cx="992943" cy="112851"/>
                </a:xfrm>
              </p:grpSpPr>
              <p:sp>
                <p:nvSpPr>
                  <p:cNvPr id="291" name="TextBox 290">
                    <a:extLst>
                      <a:ext uri="{FF2B5EF4-FFF2-40B4-BE49-F238E27FC236}">
                        <a16:creationId xmlns:a16="http://schemas.microsoft.com/office/drawing/2014/main" id="{F7C46C81-28F9-4914-AF28-2C235AD72424}"/>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2" name="TextBox 291">
                    <a:extLst>
                      <a:ext uri="{FF2B5EF4-FFF2-40B4-BE49-F238E27FC236}">
                        <a16:creationId xmlns:a16="http://schemas.microsoft.com/office/drawing/2014/main" id="{2A0B1FF1-C873-4E06-9B25-D2AEA5D5FD7C}"/>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3" name="TextBox 292">
                    <a:extLst>
                      <a:ext uri="{FF2B5EF4-FFF2-40B4-BE49-F238E27FC236}">
                        <a16:creationId xmlns:a16="http://schemas.microsoft.com/office/drawing/2014/main" id="{4902432B-3B23-4BF1-9C5E-9041E6749B9A}"/>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0" name="TextBox 289">
                  <a:extLst>
                    <a:ext uri="{FF2B5EF4-FFF2-40B4-BE49-F238E27FC236}">
                      <a16:creationId xmlns:a16="http://schemas.microsoft.com/office/drawing/2014/main" id="{0C2155FD-B1F6-49E3-80B7-1DEC0B184A83}"/>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Warp1</a:t>
                  </a:r>
                </a:p>
              </p:txBody>
            </p:sp>
          </p:grpSp>
          <p:grpSp>
            <p:nvGrpSpPr>
              <p:cNvPr id="294" name="Group 293">
                <a:extLst>
                  <a:ext uri="{FF2B5EF4-FFF2-40B4-BE49-F238E27FC236}">
                    <a16:creationId xmlns:a16="http://schemas.microsoft.com/office/drawing/2014/main" id="{7236506C-1851-41C4-AF8B-521F5E47C4EF}"/>
                  </a:ext>
                </a:extLst>
              </p:cNvPr>
              <p:cNvGrpSpPr/>
              <p:nvPr/>
            </p:nvGrpSpPr>
            <p:grpSpPr>
              <a:xfrm flipH="1">
                <a:off x="370575" y="5582096"/>
                <a:ext cx="3280146" cy="323550"/>
                <a:chOff x="1098592" y="1393082"/>
                <a:chExt cx="3280146" cy="323550"/>
              </a:xfrm>
            </p:grpSpPr>
            <p:grpSp>
              <p:nvGrpSpPr>
                <p:cNvPr id="295" name="Group 294">
                  <a:extLst>
                    <a:ext uri="{FF2B5EF4-FFF2-40B4-BE49-F238E27FC236}">
                      <a16:creationId xmlns:a16="http://schemas.microsoft.com/office/drawing/2014/main" id="{1B9D7383-CCF5-4ECF-B72D-F790998AB907}"/>
                    </a:ext>
                  </a:extLst>
                </p:cNvPr>
                <p:cNvGrpSpPr>
                  <a:grpSpLocks noChangeAspect="1"/>
                </p:cNvGrpSpPr>
                <p:nvPr/>
              </p:nvGrpSpPr>
              <p:grpSpPr>
                <a:xfrm>
                  <a:off x="1098592" y="1393082"/>
                  <a:ext cx="2165776" cy="246147"/>
                  <a:chOff x="11000876" y="4236643"/>
                  <a:chExt cx="992943" cy="112851"/>
                </a:xfrm>
              </p:grpSpPr>
              <p:sp>
                <p:nvSpPr>
                  <p:cNvPr id="297" name="TextBox 296">
                    <a:extLst>
                      <a:ext uri="{FF2B5EF4-FFF2-40B4-BE49-F238E27FC236}">
                        <a16:creationId xmlns:a16="http://schemas.microsoft.com/office/drawing/2014/main" id="{1FFAAA8B-6237-4E0C-A373-D8229F4A1125}"/>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8" name="TextBox 297">
                    <a:extLst>
                      <a:ext uri="{FF2B5EF4-FFF2-40B4-BE49-F238E27FC236}">
                        <a16:creationId xmlns:a16="http://schemas.microsoft.com/office/drawing/2014/main" id="{2A2AFC7E-345C-4A55-8B8B-A96EEB04929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9" name="TextBox 298">
                    <a:extLst>
                      <a:ext uri="{FF2B5EF4-FFF2-40B4-BE49-F238E27FC236}">
                        <a16:creationId xmlns:a16="http://schemas.microsoft.com/office/drawing/2014/main" id="{3F69462B-D788-480A-A9B1-C870B5C5417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6" name="TextBox 295">
                  <a:extLst>
                    <a:ext uri="{FF2B5EF4-FFF2-40B4-BE49-F238E27FC236}">
                      <a16:creationId xmlns:a16="http://schemas.microsoft.com/office/drawing/2014/main" id="{A0DEE8A8-C45F-4967-89C9-51410DFC5199}"/>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Warp3</a:t>
                  </a:r>
                </a:p>
              </p:txBody>
            </p:sp>
          </p:grpSp>
          <p:sp>
            <p:nvSpPr>
              <p:cNvPr id="240" name="TextBox 239">
                <a:extLst>
                  <a:ext uri="{FF2B5EF4-FFF2-40B4-BE49-F238E27FC236}">
                    <a16:creationId xmlns:a16="http://schemas.microsoft.com/office/drawing/2014/main" id="{B709A8D0-AB89-45DE-8CED-7CD8EB6EE16D}"/>
                  </a:ext>
                </a:extLst>
              </p:cNvPr>
              <p:cNvSpPr txBox="1"/>
              <p:nvPr/>
            </p:nvSpPr>
            <p:spPr>
              <a:xfrm>
                <a:off x="410714" y="4742870"/>
                <a:ext cx="1739047"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At least one thread misses</a:t>
                </a:r>
              </a:p>
            </p:txBody>
          </p:sp>
          <p:grpSp>
            <p:nvGrpSpPr>
              <p:cNvPr id="251" name="Group 250">
                <a:extLst>
                  <a:ext uri="{FF2B5EF4-FFF2-40B4-BE49-F238E27FC236}">
                    <a16:creationId xmlns:a16="http://schemas.microsoft.com/office/drawing/2014/main" id="{8CC80606-A2F1-4981-9A77-01D17CD05B27}"/>
                  </a:ext>
                </a:extLst>
              </p:cNvPr>
              <p:cNvGrpSpPr/>
              <p:nvPr/>
            </p:nvGrpSpPr>
            <p:grpSpPr>
              <a:xfrm>
                <a:off x="1922407" y="5131907"/>
                <a:ext cx="2165813" cy="262307"/>
                <a:chOff x="1922407" y="5131907"/>
                <a:chExt cx="2165813" cy="262307"/>
              </a:xfrm>
            </p:grpSpPr>
            <p:cxnSp>
              <p:nvCxnSpPr>
                <p:cNvPr id="245" name="Straight Arrow Connector 244">
                  <a:extLst>
                    <a:ext uri="{FF2B5EF4-FFF2-40B4-BE49-F238E27FC236}">
                      <a16:creationId xmlns:a16="http://schemas.microsoft.com/office/drawing/2014/main" id="{41782B16-B049-47E5-A65F-50CF0D69921E}"/>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42DC4E3E-62AF-4D2C-9791-DCF058A22E53}"/>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7AA46A05-0F2A-45AA-B7B2-1955FD228531}"/>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256" name="Picture 255">
                <a:extLst>
                  <a:ext uri="{FF2B5EF4-FFF2-40B4-BE49-F238E27FC236}">
                    <a16:creationId xmlns:a16="http://schemas.microsoft.com/office/drawing/2014/main" id="{0573AC5A-F04E-4BE4-AD3A-5DCC9BA24C8B}"/>
                  </a:ext>
                </a:extLst>
              </p:cNvPr>
              <p:cNvPicPr>
                <a:picLocks noChangeAspect="1"/>
              </p:cNvPicPr>
              <p:nvPr/>
            </p:nvPicPr>
            <p:blipFill>
              <a:blip r:embed="rId4"/>
              <a:stretch>
                <a:fillRect/>
              </a:stretch>
            </p:blipFill>
            <p:spPr>
              <a:xfrm>
                <a:off x="1227432" y="5366007"/>
                <a:ext cx="904796" cy="904796"/>
              </a:xfrm>
              <a:prstGeom prst="rect">
                <a:avLst/>
              </a:prstGeom>
            </p:spPr>
          </p:pic>
          <p:cxnSp>
            <p:nvCxnSpPr>
              <p:cNvPr id="260" name="Straight Arrow Connector 259">
                <a:extLst>
                  <a:ext uri="{FF2B5EF4-FFF2-40B4-BE49-F238E27FC236}">
                    <a16:creationId xmlns:a16="http://schemas.microsoft.com/office/drawing/2014/main" id="{C6C267A6-A609-49A4-9508-E68E4BF5C9F8}"/>
                  </a:ext>
                </a:extLst>
              </p:cNvPr>
              <p:cNvCxnSpPr>
                <a:cxnSpLocks/>
              </p:cNvCxnSpPr>
              <p:nvPr/>
            </p:nvCxnSpPr>
            <p:spPr>
              <a:xfrm>
                <a:off x="3690803" y="5881505"/>
                <a:ext cx="0" cy="15997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7F5F29CA-285A-4A9D-B297-BAFF1D20AD72}"/>
                  </a:ext>
                </a:extLst>
              </p:cNvPr>
              <p:cNvCxnSpPr>
                <a:cxnSpLocks/>
              </p:cNvCxnSpPr>
              <p:nvPr/>
            </p:nvCxnSpPr>
            <p:spPr>
              <a:xfrm flipH="1">
                <a:off x="2174857" y="5892987"/>
                <a:ext cx="1532784"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C38C9088-AA63-4C7D-9551-30FFFAC1CF88}"/>
                  </a:ext>
                </a:extLst>
              </p:cNvPr>
              <p:cNvCxnSpPr>
                <a:cxnSpLocks/>
              </p:cNvCxnSpPr>
              <p:nvPr/>
            </p:nvCxnSpPr>
            <p:spPr>
              <a:xfrm flipH="1">
                <a:off x="2180552" y="5881505"/>
                <a:ext cx="564" cy="514399"/>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301" name="Straight Arrow Connector 300">
              <a:extLst>
                <a:ext uri="{FF2B5EF4-FFF2-40B4-BE49-F238E27FC236}">
                  <a16:creationId xmlns:a16="http://schemas.microsoft.com/office/drawing/2014/main" id="{54140F90-4CB2-4D45-A0F5-76F9DF651581}"/>
                </a:ext>
              </a:extLst>
            </p:cNvPr>
            <p:cNvCxnSpPr>
              <a:cxnSpLocks/>
            </p:cNvCxnSpPr>
            <p:nvPr/>
          </p:nvCxnSpPr>
          <p:spPr>
            <a:xfrm flipV="1">
              <a:off x="123217" y="3341744"/>
              <a:ext cx="1421684" cy="1305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7CEA9D42-CE99-41AD-9D97-C15D464872F8}"/>
                </a:ext>
              </a:extLst>
            </p:cNvPr>
            <p:cNvCxnSpPr>
              <a:cxnSpLocks/>
            </p:cNvCxnSpPr>
            <p:nvPr/>
          </p:nvCxnSpPr>
          <p:spPr>
            <a:xfrm>
              <a:off x="134368" y="3355747"/>
              <a:ext cx="20268" cy="3391513"/>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1E2C3417-EFA0-4C28-82CA-B01E0DD4C585}"/>
                </a:ext>
              </a:extLst>
            </p:cNvPr>
            <p:cNvCxnSpPr>
              <a:cxnSpLocks/>
            </p:cNvCxnSpPr>
            <p:nvPr/>
          </p:nvCxnSpPr>
          <p:spPr>
            <a:xfrm flipH="1">
              <a:off x="155653" y="6721718"/>
              <a:ext cx="3932567"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82B5CAB7-B1CA-4D55-A24C-3B5264ACF269}"/>
                </a:ext>
              </a:extLst>
            </p:cNvPr>
            <p:cNvCxnSpPr>
              <a:cxnSpLocks/>
              <a:stCxn id="197" idx="2"/>
            </p:cNvCxnSpPr>
            <p:nvPr/>
          </p:nvCxnSpPr>
          <p:spPr>
            <a:xfrm>
              <a:off x="4070607" y="6612714"/>
              <a:ext cx="0" cy="109004"/>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112" name="Straight Connector 111">
            <a:extLst>
              <a:ext uri="{FF2B5EF4-FFF2-40B4-BE49-F238E27FC236}">
                <a16:creationId xmlns:a16="http://schemas.microsoft.com/office/drawing/2014/main" id="{B31A152F-13D1-40BD-94B3-53F03F8C9127}"/>
              </a:ext>
            </a:extLst>
          </p:cNvPr>
          <p:cNvCxnSpPr>
            <a:cxnSpLocks/>
          </p:cNvCxnSpPr>
          <p:nvPr/>
        </p:nvCxnSpPr>
        <p:spPr>
          <a:xfrm>
            <a:off x="6150263" y="0"/>
            <a:ext cx="0" cy="685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itle 1">
            <a:extLst>
              <a:ext uri="{FF2B5EF4-FFF2-40B4-BE49-F238E27FC236}">
                <a16:creationId xmlns:a16="http://schemas.microsoft.com/office/drawing/2014/main" id="{FD834923-BF9F-43AE-8CA9-18FA096BB1BE}"/>
              </a:ext>
            </a:extLst>
          </p:cNvPr>
          <p:cNvSpPr>
            <a:spLocks noGrp="1"/>
          </p:cNvSpPr>
          <p:nvPr>
            <p:ph type="title"/>
          </p:nvPr>
        </p:nvSpPr>
        <p:spPr>
          <a:xfrm>
            <a:off x="122666" y="19443"/>
            <a:ext cx="5919072" cy="804936"/>
          </a:xfrm>
        </p:spPr>
        <p:txBody>
          <a:bodyPr/>
          <a:lstStyle/>
          <a:p>
            <a:r>
              <a:rPr lang="en-US" dirty="0"/>
              <a:t>Summary</a:t>
            </a:r>
          </a:p>
        </p:txBody>
      </p:sp>
      <p:sp>
        <p:nvSpPr>
          <p:cNvPr id="114" name="Content Placeholder 2">
            <a:extLst>
              <a:ext uri="{FF2B5EF4-FFF2-40B4-BE49-F238E27FC236}">
                <a16:creationId xmlns:a16="http://schemas.microsoft.com/office/drawing/2014/main" id="{FE4DF65E-B304-404C-8767-7F7393564737}"/>
              </a:ext>
            </a:extLst>
          </p:cNvPr>
          <p:cNvSpPr>
            <a:spLocks noGrp="1"/>
          </p:cNvSpPr>
          <p:nvPr>
            <p:ph idx="1"/>
          </p:nvPr>
        </p:nvSpPr>
        <p:spPr>
          <a:xfrm>
            <a:off x="41641" y="884711"/>
            <a:ext cx="6073424" cy="6119026"/>
          </a:xfrm>
        </p:spPr>
        <p:txBody>
          <a:bodyPr>
            <a:noAutofit/>
          </a:bodyPr>
          <a:lstStyle/>
          <a:p>
            <a:pPr>
              <a:lnSpc>
                <a:spcPct val="80000"/>
              </a:lnSpc>
            </a:pPr>
            <a:r>
              <a:rPr lang="en-US" dirty="0"/>
              <a:t>Challenges in semiconductor physics mean that future performance gains will likely require specialized hardware accelerators</a:t>
            </a:r>
          </a:p>
          <a:p>
            <a:pPr>
              <a:lnSpc>
                <a:spcPct val="80000"/>
              </a:lnSpc>
            </a:pPr>
            <a:r>
              <a:rPr lang="en-US" dirty="0"/>
              <a:t>GPUs accelerate highly-parallel, compute-bound workloads</a:t>
            </a:r>
          </a:p>
          <a:p>
            <a:pPr lvl="1">
              <a:lnSpc>
                <a:spcPct val="80000"/>
              </a:lnSpc>
            </a:pPr>
            <a:r>
              <a:rPr lang="en-US" dirty="0"/>
              <a:t>SM (“streaming multiprocessors”) execute the same instruction from multiple threads on different data</a:t>
            </a:r>
          </a:p>
          <a:p>
            <a:pPr lvl="1">
              <a:lnSpc>
                <a:spcPct val="80000"/>
              </a:lnSpc>
            </a:pPr>
            <a:r>
              <a:rPr lang="en-US" dirty="0"/>
              <a:t>Branches are handled by serializing the taken and not-taken paths</a:t>
            </a:r>
          </a:p>
          <a:p>
            <a:pPr lvl="1">
              <a:lnSpc>
                <a:spcPct val="80000"/>
              </a:lnSpc>
            </a:pPr>
            <a:r>
              <a:rPr lang="en-US" dirty="0"/>
              <a:t>If one or more threads in a warp stall on memory, the entire warp is suspended until the memory data is ready</a:t>
            </a:r>
          </a:p>
          <a:p>
            <a:pPr>
              <a:lnSpc>
                <a:spcPct val="80000"/>
              </a:lnSpc>
            </a:pPr>
            <a:r>
              <a:rPr lang="en-US" dirty="0"/>
              <a:t>Integrated GPUs have different strengths and weaknesses than external GPUs</a:t>
            </a:r>
          </a:p>
          <a:p>
            <a:pPr lvl="1">
              <a:lnSpc>
                <a:spcPct val="80000"/>
              </a:lnSpc>
            </a:pPr>
            <a:endParaRPr lang="en-US" dirty="0"/>
          </a:p>
        </p:txBody>
      </p:sp>
    </p:spTree>
    <p:extLst>
      <p:ext uri="{BB962C8B-B14F-4D97-AF65-F5344CB8AC3E}">
        <p14:creationId xmlns:p14="http://schemas.microsoft.com/office/powerpoint/2010/main" val="225004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D5833-BA33-418E-8AB8-32A1E6B91A33}"/>
              </a:ext>
            </a:extLst>
          </p:cNvPr>
          <p:cNvPicPr>
            <a:picLocks noChangeAspect="1"/>
          </p:cNvPicPr>
          <p:nvPr/>
        </p:nvPicPr>
        <p:blipFill rotWithShape="1">
          <a:blip r:embed="rId3"/>
          <a:srcRect t="694"/>
          <a:stretch/>
        </p:blipFill>
        <p:spPr>
          <a:xfrm>
            <a:off x="236034" y="755858"/>
            <a:ext cx="11719932" cy="3488127"/>
          </a:xfrm>
          <a:prstGeom prst="rect">
            <a:avLst/>
          </a:prstGeom>
          <a:ln w="38100">
            <a:solidFill>
              <a:schemeClr val="tx1"/>
            </a:solidFill>
          </a:ln>
        </p:spPr>
      </p:pic>
    </p:spTree>
    <p:extLst>
      <p:ext uri="{BB962C8B-B14F-4D97-AF65-F5344CB8AC3E}">
        <p14:creationId xmlns:p14="http://schemas.microsoft.com/office/powerpoint/2010/main" val="426264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EDC91A-3C6A-41D0-B734-F1DCBAD625C4}"/>
              </a:ext>
            </a:extLst>
          </p:cNvPr>
          <p:cNvGrpSpPr/>
          <p:nvPr/>
        </p:nvGrpSpPr>
        <p:grpSpPr>
          <a:xfrm>
            <a:off x="568181" y="0"/>
            <a:ext cx="18234757" cy="6858000"/>
            <a:chOff x="568181" y="0"/>
            <a:chExt cx="18234757" cy="6858000"/>
          </a:xfrm>
        </p:grpSpPr>
        <p:pic>
          <p:nvPicPr>
            <p:cNvPr id="4" name="Picture 3">
              <a:extLst>
                <a:ext uri="{FF2B5EF4-FFF2-40B4-BE49-F238E27FC236}">
                  <a16:creationId xmlns:a16="http://schemas.microsoft.com/office/drawing/2014/main" id="{5C98E891-CF2F-4929-9FFD-18579A8649DA}"/>
                </a:ext>
              </a:extLst>
            </p:cNvPr>
            <p:cNvPicPr>
              <a:picLocks noChangeAspect="1"/>
            </p:cNvPicPr>
            <p:nvPr/>
          </p:nvPicPr>
          <p:blipFill>
            <a:blip r:embed="rId3"/>
            <a:stretch>
              <a:fillRect/>
            </a:stretch>
          </p:blipFill>
          <p:spPr>
            <a:xfrm>
              <a:off x="568181" y="0"/>
              <a:ext cx="11055638" cy="6858000"/>
            </a:xfrm>
            <a:prstGeom prst="rect">
              <a:avLst/>
            </a:prstGeom>
          </p:spPr>
        </p:pic>
        <p:pic>
          <p:nvPicPr>
            <p:cNvPr id="6" name="Picture 5">
              <a:extLst>
                <a:ext uri="{FF2B5EF4-FFF2-40B4-BE49-F238E27FC236}">
                  <a16:creationId xmlns:a16="http://schemas.microsoft.com/office/drawing/2014/main" id="{8F3A24ED-E282-4F85-BDA2-623199ADE3DE}"/>
                </a:ext>
              </a:extLst>
            </p:cNvPr>
            <p:cNvPicPr>
              <a:picLocks noChangeAspect="1"/>
            </p:cNvPicPr>
            <p:nvPr/>
          </p:nvPicPr>
          <p:blipFill>
            <a:blip r:embed="rId4"/>
            <a:stretch>
              <a:fillRect/>
            </a:stretch>
          </p:blipFill>
          <p:spPr>
            <a:xfrm>
              <a:off x="11633211" y="0"/>
              <a:ext cx="7169727" cy="6858000"/>
            </a:xfrm>
            <a:prstGeom prst="rect">
              <a:avLst/>
            </a:prstGeom>
          </p:spPr>
        </p:pic>
      </p:grpSp>
      <p:sp>
        <p:nvSpPr>
          <p:cNvPr id="8" name="Rectangle 7">
            <a:extLst>
              <a:ext uri="{FF2B5EF4-FFF2-40B4-BE49-F238E27FC236}">
                <a16:creationId xmlns:a16="http://schemas.microsoft.com/office/drawing/2014/main" id="{A6EFA0F7-9A44-40E7-A2C1-6E0089CCB6BA}"/>
              </a:ext>
            </a:extLst>
          </p:cNvPr>
          <p:cNvSpPr/>
          <p:nvPr/>
        </p:nvSpPr>
        <p:spPr>
          <a:xfrm>
            <a:off x="11623819" y="0"/>
            <a:ext cx="5681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A27019C2-75C2-4205-A93B-32C5E9658A2B}"/>
              </a:ext>
            </a:extLst>
          </p:cNvPr>
          <p:cNvGrpSpPr/>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5FAA441-2CC4-4014-90C8-4FAA46A335B6}"/>
                </a:ext>
              </a:extLst>
            </p:cNvPr>
            <p:cNvSpPr/>
            <p:nvPr/>
          </p:nvSpPr>
          <p:spPr>
            <a:xfrm>
              <a:off x="0" y="0"/>
              <a:ext cx="12192000" cy="6858000"/>
            </a:xfrm>
            <a:prstGeom prst="rect">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013FBE-C14F-41D8-839B-795A87333F53}"/>
                </a:ext>
              </a:extLst>
            </p:cNvPr>
            <p:cNvSpPr/>
            <p:nvPr/>
          </p:nvSpPr>
          <p:spPr>
            <a:xfrm>
              <a:off x="0" y="2551837"/>
              <a:ext cx="12192000" cy="1754326"/>
            </a:xfrm>
            <a:prstGeom prst="rect">
              <a:avLst/>
            </a:prstGeom>
            <a:solidFill>
              <a:schemeClr val="bg1"/>
            </a:solidFill>
          </p:spPr>
          <p:txBody>
            <a:bodyPr wrap="square">
              <a:spAutoFit/>
            </a:bodyPr>
            <a:lstStyle/>
            <a:p>
              <a:pPr algn="ctr"/>
              <a:r>
                <a:rPr lang="en-US" sz="5400" b="1" dirty="0">
                  <a:latin typeface="Segoe UI Black" panose="020B0A02040204020203" pitchFamily="34" charset="0"/>
                  <a:ea typeface="Segoe UI Black" panose="020B0A02040204020203" pitchFamily="34" charset="0"/>
                </a:rPr>
                <a:t>Integrated Design Is What Makes The iPhone Skinny!</a:t>
              </a:r>
            </a:p>
          </p:txBody>
        </p:sp>
      </p:grpSp>
    </p:spTree>
    <p:extLst>
      <p:ext uri="{BB962C8B-B14F-4D97-AF65-F5344CB8AC3E}">
        <p14:creationId xmlns:p14="http://schemas.microsoft.com/office/powerpoint/2010/main" val="380810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04167E-6 0 L -0.54648 0 " pathEditMode="relative" rAng="0" ptsTypes="AA">
                                      <p:cBhvr>
                                        <p:cTn id="6" dur="2000" fill="hold"/>
                                        <p:tgtEl>
                                          <p:spTgt spid="7"/>
                                        </p:tgtEl>
                                        <p:attrNameLst>
                                          <p:attrName>ppt_x</p:attrName>
                                          <p:attrName>ppt_y</p:attrName>
                                        </p:attrNameLst>
                                      </p:cBhvr>
                                      <p:rCtr x="-27331" y="0"/>
                                    </p:animMotion>
                                  </p:childTnLst>
                                </p:cTn>
                              </p:par>
                              <p:par>
                                <p:cTn id="7" presetID="10" presetClass="exit" presetSubtype="0" fill="hold" grpId="0" nodeType="withEffect">
                                  <p:stCondLst>
                                    <p:cond delay="0"/>
                                  </p:stCondLst>
                                  <p:childTnLst>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6184A49-BB33-49FF-9E52-3675646B9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577E7F-CDF2-44CA-A566-CC6FD94C4BAB}"/>
              </a:ext>
            </a:extLst>
          </p:cNvPr>
          <p:cNvSpPr txBox="1"/>
          <p:nvPr/>
        </p:nvSpPr>
        <p:spPr>
          <a:xfrm>
            <a:off x="1989666" y="237066"/>
            <a:ext cx="8212667" cy="1323439"/>
          </a:xfrm>
          <a:prstGeom prst="rect">
            <a:avLst/>
          </a:prstGeom>
          <a:noFill/>
        </p:spPr>
        <p:txBody>
          <a:bodyPr wrap="square" rtlCol="0">
            <a:spAutoFit/>
          </a:bodyPr>
          <a:lstStyle/>
          <a:p>
            <a:pPr algn="ctr"/>
            <a:r>
              <a:rPr lang="en-US" sz="40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Steve Jobs in 2007, during the launch of the first iPhone</a:t>
            </a:r>
          </a:p>
        </p:txBody>
      </p:sp>
      <p:grpSp>
        <p:nvGrpSpPr>
          <p:cNvPr id="10" name="Group 9">
            <a:extLst>
              <a:ext uri="{FF2B5EF4-FFF2-40B4-BE49-F238E27FC236}">
                <a16:creationId xmlns:a16="http://schemas.microsoft.com/office/drawing/2014/main" id="{210B2F6A-2995-40A4-91F9-5DD9C80B0E73}"/>
              </a:ext>
            </a:extLst>
          </p:cNvPr>
          <p:cNvGrpSpPr/>
          <p:nvPr/>
        </p:nvGrpSpPr>
        <p:grpSpPr>
          <a:xfrm>
            <a:off x="5300133" y="4278347"/>
            <a:ext cx="6536268" cy="2246769"/>
            <a:chOff x="5300133" y="4278347"/>
            <a:chExt cx="6536268" cy="2246769"/>
          </a:xfrm>
        </p:grpSpPr>
        <p:sp>
          <p:nvSpPr>
            <p:cNvPr id="6" name="Oval 5">
              <a:extLst>
                <a:ext uri="{FF2B5EF4-FFF2-40B4-BE49-F238E27FC236}">
                  <a16:creationId xmlns:a16="http://schemas.microsoft.com/office/drawing/2014/main" id="{59F6D0D7-8A67-48C7-9C5C-6F736FCC1E5C}"/>
                </a:ext>
              </a:extLst>
            </p:cNvPr>
            <p:cNvSpPr/>
            <p:nvPr/>
          </p:nvSpPr>
          <p:spPr>
            <a:xfrm>
              <a:off x="5300133" y="4690533"/>
              <a:ext cx="2302934" cy="643467"/>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62BBE92-0F68-4E05-BA5A-764178DE42CC}"/>
                </a:ext>
              </a:extLst>
            </p:cNvPr>
            <p:cNvCxnSpPr>
              <a:stCxn id="6" idx="6"/>
            </p:cNvCxnSpPr>
            <p:nvPr/>
          </p:nvCxnSpPr>
          <p:spPr>
            <a:xfrm>
              <a:off x="7603067" y="5012267"/>
              <a:ext cx="1049866" cy="0"/>
            </a:xfrm>
            <a:prstGeom prst="line">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7964B30-287C-4547-A740-6F18E76A811C}"/>
                </a:ext>
              </a:extLst>
            </p:cNvPr>
            <p:cNvSpPr txBox="1"/>
            <p:nvPr/>
          </p:nvSpPr>
          <p:spPr>
            <a:xfrm>
              <a:off x="8602134" y="4278347"/>
              <a:ext cx="3234267" cy="2246769"/>
            </a:xfrm>
            <a:prstGeom prst="rect">
              <a:avLst/>
            </a:prstGeom>
            <a:noFill/>
          </p:spPr>
          <p:txBody>
            <a:bodyPr wrap="square" rtlCol="0">
              <a:spAutoFit/>
            </a:bodyPr>
            <a:lstStyle/>
            <a:p>
              <a:r>
                <a:rPr lang="en-US" sz="2800" b="1" dirty="0">
                  <a:ln>
                    <a:solidFill>
                      <a:sysClr val="windowText" lastClr="000000"/>
                    </a:solidFill>
                  </a:ln>
                  <a:solidFill>
                    <a:srgbClr val="FF0000"/>
                  </a:solidFill>
                  <a:latin typeface="Segoe UI" panose="020B0502040204020203" pitchFamily="34" charset="0"/>
                  <a:ea typeface="Segoe UI Black" panose="020B0A02040204020203" pitchFamily="34" charset="0"/>
                  <a:cs typeface="Segoe UI" panose="020B0502040204020203" pitchFamily="34" charset="0"/>
                </a:rPr>
                <a:t>Helped to invent object-oriented programming and window-based GUIs!</a:t>
              </a:r>
            </a:p>
          </p:txBody>
        </p:sp>
      </p:grpSp>
    </p:spTree>
    <p:extLst>
      <p:ext uri="{BB962C8B-B14F-4D97-AF65-F5344CB8AC3E}">
        <p14:creationId xmlns:p14="http://schemas.microsoft.com/office/powerpoint/2010/main" val="222437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5A6782-D6BE-4EAE-8DE1-92917077DBDD}"/>
              </a:ext>
            </a:extLst>
          </p:cNvPr>
          <p:cNvSpPr/>
          <p:nvPr/>
        </p:nvSpPr>
        <p:spPr>
          <a:xfrm>
            <a:off x="0" y="2702220"/>
            <a:ext cx="12192000" cy="83271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FAF3-CBDF-42BB-92B4-222AFA4E2302}"/>
              </a:ext>
            </a:extLst>
          </p:cNvPr>
          <p:cNvSpPr>
            <a:spLocks noGrp="1"/>
          </p:cNvSpPr>
          <p:nvPr>
            <p:ph type="title"/>
          </p:nvPr>
        </p:nvSpPr>
        <p:spPr/>
        <p:txBody>
          <a:bodyPr>
            <a:normAutofit/>
          </a:bodyPr>
          <a:lstStyle/>
          <a:p>
            <a:r>
              <a:rPr lang="en-US" sz="6000" dirty="0"/>
              <a:t>Outline</a:t>
            </a:r>
          </a:p>
        </p:txBody>
      </p:sp>
      <p:sp>
        <p:nvSpPr>
          <p:cNvPr id="3" name="Content Placeholder 2">
            <a:extLst>
              <a:ext uri="{FF2B5EF4-FFF2-40B4-BE49-F238E27FC236}">
                <a16:creationId xmlns:a16="http://schemas.microsoft.com/office/drawing/2014/main" id="{722EA16B-D54B-4CCE-B5BD-B53280C1168A}"/>
              </a:ext>
            </a:extLst>
          </p:cNvPr>
          <p:cNvSpPr>
            <a:spLocks noGrp="1"/>
          </p:cNvSpPr>
          <p:nvPr>
            <p:ph idx="1"/>
          </p:nvPr>
        </p:nvSpPr>
        <p:spPr/>
        <p:txBody>
          <a:bodyPr>
            <a:normAutofit/>
          </a:bodyPr>
          <a:lstStyle/>
          <a:p>
            <a:r>
              <a:rPr lang="en-US" sz="5400" dirty="0"/>
              <a:t>Trends in Hardware Design</a:t>
            </a:r>
          </a:p>
          <a:p>
            <a:r>
              <a:rPr lang="en-US" sz="5400" dirty="0"/>
              <a:t>The GPU Programming Model</a:t>
            </a:r>
          </a:p>
          <a:p>
            <a:r>
              <a:rPr lang="en-US" sz="5400" dirty="0"/>
              <a:t>Types of GPUs</a:t>
            </a:r>
          </a:p>
          <a:p>
            <a:r>
              <a:rPr lang="en-US" sz="5400" dirty="0"/>
              <a:t>Case study: Intel’s Iris GPU</a:t>
            </a:r>
          </a:p>
          <a:p>
            <a:endParaRPr lang="en-US" sz="5400" dirty="0"/>
          </a:p>
          <a:p>
            <a:endParaRPr lang="en-US" sz="5400" dirty="0"/>
          </a:p>
          <a:p>
            <a:endParaRPr lang="en-US" sz="5400" dirty="0"/>
          </a:p>
        </p:txBody>
      </p:sp>
    </p:spTree>
    <p:extLst>
      <p:ext uri="{BB962C8B-B14F-4D97-AF65-F5344CB8AC3E}">
        <p14:creationId xmlns:p14="http://schemas.microsoft.com/office/powerpoint/2010/main" val="239896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8FDC-484E-4456-B153-A786D9212623}"/>
              </a:ext>
            </a:extLst>
          </p:cNvPr>
          <p:cNvSpPr>
            <a:spLocks noGrp="1"/>
          </p:cNvSpPr>
          <p:nvPr>
            <p:ph type="title"/>
          </p:nvPr>
        </p:nvSpPr>
        <p:spPr>
          <a:xfrm>
            <a:off x="838200" y="9358"/>
            <a:ext cx="10515600" cy="704326"/>
          </a:xfrm>
        </p:spPr>
        <p:txBody>
          <a:bodyPr/>
          <a:lstStyle/>
          <a:p>
            <a:r>
              <a:rPr lang="en-US" dirty="0"/>
              <a:t>GPUs: Overview</a:t>
            </a:r>
          </a:p>
        </p:txBody>
      </p:sp>
      <p:sp>
        <p:nvSpPr>
          <p:cNvPr id="3" name="Content Placeholder 2">
            <a:extLst>
              <a:ext uri="{FF2B5EF4-FFF2-40B4-BE49-F238E27FC236}">
                <a16:creationId xmlns:a16="http://schemas.microsoft.com/office/drawing/2014/main" id="{586AD6FD-A349-4C3E-B612-473543A5ED25}"/>
              </a:ext>
            </a:extLst>
          </p:cNvPr>
          <p:cNvSpPr>
            <a:spLocks noGrp="1"/>
          </p:cNvSpPr>
          <p:nvPr>
            <p:ph idx="1"/>
          </p:nvPr>
        </p:nvSpPr>
        <p:spPr>
          <a:xfrm>
            <a:off x="504592" y="563547"/>
            <a:ext cx="11182815" cy="4958077"/>
          </a:xfrm>
        </p:spPr>
        <p:txBody>
          <a:bodyPr>
            <a:normAutofit/>
          </a:bodyPr>
          <a:lstStyle/>
          <a:p>
            <a:r>
              <a:rPr lang="en-US" dirty="0"/>
              <a:t>GPU hardware is specialized for highly-parallel, computationally-bound applications with simple control flows</a:t>
            </a:r>
          </a:p>
          <a:p>
            <a:endParaRPr lang="en-US" sz="1600" dirty="0"/>
          </a:p>
          <a:p>
            <a:endParaRPr lang="en-US" dirty="0"/>
          </a:p>
          <a:p>
            <a:endParaRPr lang="en-US" dirty="0"/>
          </a:p>
          <a:p>
            <a:endParaRPr lang="en-US" dirty="0"/>
          </a:p>
          <a:p>
            <a:endParaRPr lang="en-US" dirty="0"/>
          </a:p>
          <a:p>
            <a:endParaRPr lang="en-US" dirty="0"/>
          </a:p>
          <a:p>
            <a:r>
              <a:rPr lang="en-US" dirty="0"/>
              <a:t>The CPU offloads graphics computations to the GPU, and runs general-purpose code in parallel as the GPU works</a:t>
            </a:r>
          </a:p>
        </p:txBody>
      </p:sp>
      <p:grpSp>
        <p:nvGrpSpPr>
          <p:cNvPr id="34" name="Group 33">
            <a:extLst>
              <a:ext uri="{FF2B5EF4-FFF2-40B4-BE49-F238E27FC236}">
                <a16:creationId xmlns:a16="http://schemas.microsoft.com/office/drawing/2014/main" id="{6F23CF61-AACF-4AB8-A6EA-F2F89F1665A9}"/>
              </a:ext>
            </a:extLst>
          </p:cNvPr>
          <p:cNvGrpSpPr/>
          <p:nvPr/>
        </p:nvGrpSpPr>
        <p:grpSpPr>
          <a:xfrm>
            <a:off x="990600" y="1380965"/>
            <a:ext cx="4850331" cy="3102059"/>
            <a:chOff x="990600" y="3811927"/>
            <a:chExt cx="4850331" cy="3102059"/>
          </a:xfrm>
        </p:grpSpPr>
        <p:grpSp>
          <p:nvGrpSpPr>
            <p:cNvPr id="4" name="Group 3">
              <a:extLst>
                <a:ext uri="{FF2B5EF4-FFF2-40B4-BE49-F238E27FC236}">
                  <a16:creationId xmlns:a16="http://schemas.microsoft.com/office/drawing/2014/main" id="{6492D284-BBCF-4F72-82B0-66E05E00903E}"/>
                </a:ext>
              </a:extLst>
            </p:cNvPr>
            <p:cNvGrpSpPr/>
            <p:nvPr/>
          </p:nvGrpSpPr>
          <p:grpSpPr>
            <a:xfrm>
              <a:off x="990600" y="4880498"/>
              <a:ext cx="4826620" cy="538052"/>
              <a:chOff x="6074978" y="2169882"/>
              <a:chExt cx="6416560" cy="657480"/>
            </a:xfrm>
          </p:grpSpPr>
          <p:sp>
            <p:nvSpPr>
              <p:cNvPr id="5" name="Rectangle 4">
                <a:extLst>
                  <a:ext uri="{FF2B5EF4-FFF2-40B4-BE49-F238E27FC236}">
                    <a16:creationId xmlns:a16="http://schemas.microsoft.com/office/drawing/2014/main" id="{A4857B58-EF05-4553-85B0-B73C8E1350E4}"/>
                  </a:ext>
                </a:extLst>
              </p:cNvPr>
              <p:cNvSpPr/>
              <p:nvPr/>
            </p:nvSpPr>
            <p:spPr>
              <a:xfrm>
                <a:off x="6074978" y="2242587"/>
                <a:ext cx="6416560" cy="584775"/>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EC49079-135A-4E93-A5D1-A2A83C4EA7BE}"/>
                  </a:ext>
                </a:extLst>
              </p:cNvPr>
              <p:cNvSpPr txBox="1"/>
              <p:nvPr/>
            </p:nvSpPr>
            <p:spPr>
              <a:xfrm>
                <a:off x="8234256" y="2169882"/>
                <a:ext cx="2098004" cy="584774"/>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Cache</a:t>
                </a:r>
              </a:p>
            </p:txBody>
          </p:sp>
        </p:grpSp>
        <p:grpSp>
          <p:nvGrpSpPr>
            <p:cNvPr id="7" name="Group 6">
              <a:extLst>
                <a:ext uri="{FF2B5EF4-FFF2-40B4-BE49-F238E27FC236}">
                  <a16:creationId xmlns:a16="http://schemas.microsoft.com/office/drawing/2014/main" id="{F04BFA95-D028-4EC4-972E-67E4175EA1DD}"/>
                </a:ext>
              </a:extLst>
            </p:cNvPr>
            <p:cNvGrpSpPr/>
            <p:nvPr/>
          </p:nvGrpSpPr>
          <p:grpSpPr>
            <a:xfrm>
              <a:off x="990600" y="5509433"/>
              <a:ext cx="4826620" cy="851143"/>
              <a:chOff x="6074978" y="2242587"/>
              <a:chExt cx="6416560" cy="584775"/>
            </a:xfrm>
            <a:solidFill>
              <a:srgbClr val="00FF99"/>
            </a:solidFill>
          </p:grpSpPr>
          <p:sp>
            <p:nvSpPr>
              <p:cNvPr id="8" name="Rectangle 7">
                <a:extLst>
                  <a:ext uri="{FF2B5EF4-FFF2-40B4-BE49-F238E27FC236}">
                    <a16:creationId xmlns:a16="http://schemas.microsoft.com/office/drawing/2014/main" id="{74469B28-FC6E-4ED4-8590-A225DD7DADC1}"/>
                  </a:ext>
                </a:extLst>
              </p:cNvPr>
              <p:cNvSpPr/>
              <p:nvPr/>
            </p:nvSpPr>
            <p:spPr>
              <a:xfrm>
                <a:off x="6074978" y="2242587"/>
                <a:ext cx="6416560" cy="584775"/>
              </a:xfrm>
              <a:prstGeom prst="rect">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18F4B2-FA49-4344-B250-4EDFD72EA48B}"/>
                  </a:ext>
                </a:extLst>
              </p:cNvPr>
              <p:cNvSpPr txBox="1"/>
              <p:nvPr/>
            </p:nvSpPr>
            <p:spPr>
              <a:xfrm>
                <a:off x="8234256" y="2334090"/>
                <a:ext cx="2098004" cy="40176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DRAM</a:t>
                </a:r>
              </a:p>
            </p:txBody>
          </p:sp>
        </p:grpSp>
        <p:grpSp>
          <p:nvGrpSpPr>
            <p:cNvPr id="10" name="Group 9">
              <a:extLst>
                <a:ext uri="{FF2B5EF4-FFF2-40B4-BE49-F238E27FC236}">
                  <a16:creationId xmlns:a16="http://schemas.microsoft.com/office/drawing/2014/main" id="{3CAB92B7-5FBF-475E-BFC4-53061D502FE7}"/>
                </a:ext>
              </a:extLst>
            </p:cNvPr>
            <p:cNvGrpSpPr/>
            <p:nvPr/>
          </p:nvGrpSpPr>
          <p:grpSpPr>
            <a:xfrm>
              <a:off x="990600" y="3891779"/>
              <a:ext cx="2321312" cy="957334"/>
              <a:chOff x="5872376" y="1342119"/>
              <a:chExt cx="3085977" cy="843329"/>
            </a:xfrm>
          </p:grpSpPr>
          <p:sp>
            <p:nvSpPr>
              <p:cNvPr id="11" name="Rectangle 10">
                <a:extLst>
                  <a:ext uri="{FF2B5EF4-FFF2-40B4-BE49-F238E27FC236}">
                    <a16:creationId xmlns:a16="http://schemas.microsoft.com/office/drawing/2014/main" id="{AE1BB6D5-7576-4016-80D9-987B229A4BD3}"/>
                  </a:ext>
                </a:extLst>
              </p:cNvPr>
              <p:cNvSpPr/>
              <p:nvPr/>
            </p:nvSpPr>
            <p:spPr>
              <a:xfrm>
                <a:off x="5872376" y="1342119"/>
                <a:ext cx="3085977" cy="843329"/>
              </a:xfrm>
              <a:prstGeom prst="rect">
                <a:avLst/>
              </a:prstGeom>
              <a:solidFill>
                <a:srgbClr val="FF4A0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4072884-57B2-4B27-91FC-D0F76213D6B3}"/>
                  </a:ext>
                </a:extLst>
              </p:cNvPr>
              <p:cNvSpPr txBox="1"/>
              <p:nvPr/>
            </p:nvSpPr>
            <p:spPr>
              <a:xfrm>
                <a:off x="6090955" y="1523287"/>
                <a:ext cx="2648819" cy="515137"/>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Control</a:t>
                </a:r>
              </a:p>
            </p:txBody>
          </p:sp>
        </p:grpSp>
        <p:grpSp>
          <p:nvGrpSpPr>
            <p:cNvPr id="25" name="Group 24">
              <a:extLst>
                <a:ext uri="{FF2B5EF4-FFF2-40B4-BE49-F238E27FC236}">
                  <a16:creationId xmlns:a16="http://schemas.microsoft.com/office/drawing/2014/main" id="{1C124976-3DFB-47A6-8520-75A63EEFE60C}"/>
                </a:ext>
              </a:extLst>
            </p:cNvPr>
            <p:cNvGrpSpPr/>
            <p:nvPr/>
          </p:nvGrpSpPr>
          <p:grpSpPr>
            <a:xfrm>
              <a:off x="3411264" y="3811927"/>
              <a:ext cx="2429667" cy="501028"/>
              <a:chOff x="3411264" y="4296768"/>
              <a:chExt cx="2429667" cy="566342"/>
            </a:xfrm>
          </p:grpSpPr>
          <p:grpSp>
            <p:nvGrpSpPr>
              <p:cNvPr id="16" name="Group 15">
                <a:extLst>
                  <a:ext uri="{FF2B5EF4-FFF2-40B4-BE49-F238E27FC236}">
                    <a16:creationId xmlns:a16="http://schemas.microsoft.com/office/drawing/2014/main" id="{1E78EEAA-6616-46A1-883A-BA5FA2258697}"/>
                  </a:ext>
                </a:extLst>
              </p:cNvPr>
              <p:cNvGrpSpPr/>
              <p:nvPr/>
            </p:nvGrpSpPr>
            <p:grpSpPr>
              <a:xfrm>
                <a:off x="3411264" y="4296784"/>
                <a:ext cx="1173729" cy="566326"/>
                <a:chOff x="6051692" y="1187443"/>
                <a:chExt cx="2688082" cy="998005"/>
              </a:xfrm>
            </p:grpSpPr>
            <p:sp>
              <p:nvSpPr>
                <p:cNvPr id="17" name="Rectangle 16">
                  <a:extLst>
                    <a:ext uri="{FF2B5EF4-FFF2-40B4-BE49-F238E27FC236}">
                      <a16:creationId xmlns:a16="http://schemas.microsoft.com/office/drawing/2014/main" id="{78C3B440-1CD2-42ED-ABB8-BC0A35B488CF}"/>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797AF595-4D41-40C7-92DD-B6B416F051A5}"/>
                    </a:ext>
                  </a:extLst>
                </p:cNvPr>
                <p:cNvSpPr txBox="1"/>
                <p:nvPr/>
              </p:nvSpPr>
              <p:spPr>
                <a:xfrm>
                  <a:off x="6090953" y="1187443"/>
                  <a:ext cx="2648821" cy="515136"/>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nvGrpSpPr>
              <p:cNvPr id="22" name="Group 21">
                <a:extLst>
                  <a:ext uri="{FF2B5EF4-FFF2-40B4-BE49-F238E27FC236}">
                    <a16:creationId xmlns:a16="http://schemas.microsoft.com/office/drawing/2014/main" id="{061CD214-4879-45C3-A68C-0EADD5683502}"/>
                  </a:ext>
                </a:extLst>
              </p:cNvPr>
              <p:cNvGrpSpPr/>
              <p:nvPr/>
            </p:nvGrpSpPr>
            <p:grpSpPr>
              <a:xfrm>
                <a:off x="4667202" y="4296768"/>
                <a:ext cx="1173729" cy="566337"/>
                <a:chOff x="6051692" y="1187421"/>
                <a:chExt cx="2688082" cy="998027"/>
              </a:xfrm>
            </p:grpSpPr>
            <p:sp>
              <p:nvSpPr>
                <p:cNvPr id="23" name="Rectangle 22">
                  <a:extLst>
                    <a:ext uri="{FF2B5EF4-FFF2-40B4-BE49-F238E27FC236}">
                      <a16:creationId xmlns:a16="http://schemas.microsoft.com/office/drawing/2014/main" id="{7F5B2DCC-39D2-4F3B-889A-569C534DDBCE}"/>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78AD3A-DC21-435D-B4B8-54029F803386}"/>
                    </a:ext>
                  </a:extLst>
                </p:cNvPr>
                <p:cNvSpPr txBox="1"/>
                <p:nvPr/>
              </p:nvSpPr>
              <p:spPr>
                <a:xfrm>
                  <a:off x="6090953" y="1187421"/>
                  <a:ext cx="2648821" cy="515139"/>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grpSp>
          <p:nvGrpSpPr>
            <p:cNvPr id="26" name="Group 25">
              <a:extLst>
                <a:ext uri="{FF2B5EF4-FFF2-40B4-BE49-F238E27FC236}">
                  <a16:creationId xmlns:a16="http://schemas.microsoft.com/office/drawing/2014/main" id="{6F6CFFB9-82E9-4B08-AA46-80F61797607C}"/>
                </a:ext>
              </a:extLst>
            </p:cNvPr>
            <p:cNvGrpSpPr/>
            <p:nvPr/>
          </p:nvGrpSpPr>
          <p:grpSpPr>
            <a:xfrm>
              <a:off x="3411264" y="4346005"/>
              <a:ext cx="2429667" cy="501025"/>
              <a:chOff x="3411264" y="4296770"/>
              <a:chExt cx="2429667" cy="566340"/>
            </a:xfrm>
          </p:grpSpPr>
          <p:grpSp>
            <p:nvGrpSpPr>
              <p:cNvPr id="27" name="Group 26">
                <a:extLst>
                  <a:ext uri="{FF2B5EF4-FFF2-40B4-BE49-F238E27FC236}">
                    <a16:creationId xmlns:a16="http://schemas.microsoft.com/office/drawing/2014/main" id="{C1B364F3-D747-4092-9610-A43BA777001E}"/>
                  </a:ext>
                </a:extLst>
              </p:cNvPr>
              <p:cNvGrpSpPr/>
              <p:nvPr/>
            </p:nvGrpSpPr>
            <p:grpSpPr>
              <a:xfrm>
                <a:off x="3411264" y="4296791"/>
                <a:ext cx="1173729" cy="566319"/>
                <a:chOff x="6051692" y="1187456"/>
                <a:chExt cx="2688082" cy="997992"/>
              </a:xfrm>
            </p:grpSpPr>
            <p:sp>
              <p:nvSpPr>
                <p:cNvPr id="31" name="Rectangle 30">
                  <a:extLst>
                    <a:ext uri="{FF2B5EF4-FFF2-40B4-BE49-F238E27FC236}">
                      <a16:creationId xmlns:a16="http://schemas.microsoft.com/office/drawing/2014/main" id="{C0600E74-451E-4909-966C-24A08AECBA9F}"/>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0C4BDDF9-3FFF-4AEB-ADF3-AAE9E44219D9}"/>
                    </a:ext>
                  </a:extLst>
                </p:cNvPr>
                <p:cNvSpPr txBox="1"/>
                <p:nvPr/>
              </p:nvSpPr>
              <p:spPr>
                <a:xfrm>
                  <a:off x="6090953" y="1187456"/>
                  <a:ext cx="2648821" cy="515137"/>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nvGrpSpPr>
              <p:cNvPr id="28" name="Group 27">
                <a:extLst>
                  <a:ext uri="{FF2B5EF4-FFF2-40B4-BE49-F238E27FC236}">
                    <a16:creationId xmlns:a16="http://schemas.microsoft.com/office/drawing/2014/main" id="{87382EFC-D160-4489-A83E-C60685FF1E12}"/>
                  </a:ext>
                </a:extLst>
              </p:cNvPr>
              <p:cNvGrpSpPr/>
              <p:nvPr/>
            </p:nvGrpSpPr>
            <p:grpSpPr>
              <a:xfrm>
                <a:off x="4667202" y="4296770"/>
                <a:ext cx="1173729" cy="566336"/>
                <a:chOff x="6051692" y="1187423"/>
                <a:chExt cx="2688082" cy="998025"/>
              </a:xfrm>
            </p:grpSpPr>
            <p:sp>
              <p:nvSpPr>
                <p:cNvPr id="29" name="Rectangle 28">
                  <a:extLst>
                    <a:ext uri="{FF2B5EF4-FFF2-40B4-BE49-F238E27FC236}">
                      <a16:creationId xmlns:a16="http://schemas.microsoft.com/office/drawing/2014/main" id="{50A8EFF8-6DB3-41F9-974D-6F57E88CD645}"/>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162BEF42-B0A3-415C-86D3-518F0A6BF91C}"/>
                    </a:ext>
                  </a:extLst>
                </p:cNvPr>
                <p:cNvSpPr txBox="1"/>
                <p:nvPr/>
              </p:nvSpPr>
              <p:spPr>
                <a:xfrm>
                  <a:off x="6090953" y="1187423"/>
                  <a:ext cx="2648821" cy="51513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sp>
          <p:nvSpPr>
            <p:cNvPr id="33" name="TextBox 32">
              <a:extLst>
                <a:ext uri="{FF2B5EF4-FFF2-40B4-BE49-F238E27FC236}">
                  <a16:creationId xmlns:a16="http://schemas.microsoft.com/office/drawing/2014/main" id="{4054680B-03A6-4403-9306-768BFB2F95FF}"/>
                </a:ext>
              </a:extLst>
            </p:cNvPr>
            <p:cNvSpPr txBox="1"/>
            <p:nvPr/>
          </p:nvSpPr>
          <p:spPr>
            <a:xfrm>
              <a:off x="2797203" y="6329211"/>
              <a:ext cx="1029417"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CPU</a:t>
              </a:r>
            </a:p>
          </p:txBody>
        </p:sp>
      </p:grpSp>
      <p:grpSp>
        <p:nvGrpSpPr>
          <p:cNvPr id="167" name="Group 166">
            <a:extLst>
              <a:ext uri="{FF2B5EF4-FFF2-40B4-BE49-F238E27FC236}">
                <a16:creationId xmlns:a16="http://schemas.microsoft.com/office/drawing/2014/main" id="{E97C797D-EDC9-47A5-A3C9-991E96167BCA}"/>
              </a:ext>
            </a:extLst>
          </p:cNvPr>
          <p:cNvGrpSpPr/>
          <p:nvPr/>
        </p:nvGrpSpPr>
        <p:grpSpPr>
          <a:xfrm>
            <a:off x="6607097" y="1458260"/>
            <a:ext cx="4746703" cy="3024763"/>
            <a:chOff x="6607097" y="3889222"/>
            <a:chExt cx="4746703" cy="3024763"/>
          </a:xfrm>
        </p:grpSpPr>
        <p:grpSp>
          <p:nvGrpSpPr>
            <p:cNvPr id="37" name="Group 36">
              <a:extLst>
                <a:ext uri="{FF2B5EF4-FFF2-40B4-BE49-F238E27FC236}">
                  <a16:creationId xmlns:a16="http://schemas.microsoft.com/office/drawing/2014/main" id="{3DBA839D-6735-4489-97F2-90E9D864B64C}"/>
                </a:ext>
              </a:extLst>
            </p:cNvPr>
            <p:cNvGrpSpPr/>
            <p:nvPr/>
          </p:nvGrpSpPr>
          <p:grpSpPr>
            <a:xfrm>
              <a:off x="6607097" y="5505527"/>
              <a:ext cx="4746703" cy="851143"/>
              <a:chOff x="6074978" y="2242587"/>
              <a:chExt cx="6416560" cy="584775"/>
            </a:xfrm>
            <a:solidFill>
              <a:srgbClr val="00FF99"/>
            </a:solidFill>
          </p:grpSpPr>
          <p:sp>
            <p:nvSpPr>
              <p:cNvPr id="56" name="Rectangle 55">
                <a:extLst>
                  <a:ext uri="{FF2B5EF4-FFF2-40B4-BE49-F238E27FC236}">
                    <a16:creationId xmlns:a16="http://schemas.microsoft.com/office/drawing/2014/main" id="{BAD10608-AEDD-487E-AC53-D3BE110CC4B6}"/>
                  </a:ext>
                </a:extLst>
              </p:cNvPr>
              <p:cNvSpPr/>
              <p:nvPr/>
            </p:nvSpPr>
            <p:spPr>
              <a:xfrm>
                <a:off x="6074978" y="2242587"/>
                <a:ext cx="6416560" cy="584775"/>
              </a:xfrm>
              <a:prstGeom prst="rect">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F7D0839A-3D9C-4B78-9783-FBBB0890075F}"/>
                  </a:ext>
                </a:extLst>
              </p:cNvPr>
              <p:cNvSpPr txBox="1"/>
              <p:nvPr/>
            </p:nvSpPr>
            <p:spPr>
              <a:xfrm>
                <a:off x="8234256" y="2334090"/>
                <a:ext cx="2098004" cy="40176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DRAM</a:t>
                </a:r>
              </a:p>
            </p:txBody>
          </p:sp>
        </p:grpSp>
        <p:sp>
          <p:nvSpPr>
            <p:cNvPr id="41" name="TextBox 40">
              <a:extLst>
                <a:ext uri="{FF2B5EF4-FFF2-40B4-BE49-F238E27FC236}">
                  <a16:creationId xmlns:a16="http://schemas.microsoft.com/office/drawing/2014/main" id="{611932CF-6738-4C35-BA20-42DD368B4920}"/>
                </a:ext>
              </a:extLst>
            </p:cNvPr>
            <p:cNvSpPr txBox="1"/>
            <p:nvPr/>
          </p:nvSpPr>
          <p:spPr>
            <a:xfrm>
              <a:off x="8465739" y="6329210"/>
              <a:ext cx="1029417"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GPU</a:t>
              </a:r>
            </a:p>
          </p:txBody>
        </p:sp>
        <p:grpSp>
          <p:nvGrpSpPr>
            <p:cNvPr id="86" name="Group 85">
              <a:extLst>
                <a:ext uri="{FF2B5EF4-FFF2-40B4-BE49-F238E27FC236}">
                  <a16:creationId xmlns:a16="http://schemas.microsoft.com/office/drawing/2014/main" id="{44751CC8-3DA0-44B8-AD00-DA1575FE1C69}"/>
                </a:ext>
              </a:extLst>
            </p:cNvPr>
            <p:cNvGrpSpPr/>
            <p:nvPr/>
          </p:nvGrpSpPr>
          <p:grpSpPr>
            <a:xfrm>
              <a:off x="6607097" y="3889222"/>
              <a:ext cx="4717770" cy="213782"/>
              <a:chOff x="6607096" y="3885756"/>
              <a:chExt cx="4717770" cy="213782"/>
            </a:xfrm>
          </p:grpSpPr>
          <p:sp>
            <p:nvSpPr>
              <p:cNvPr id="54" name="Rectangle 53">
                <a:extLst>
                  <a:ext uri="{FF2B5EF4-FFF2-40B4-BE49-F238E27FC236}">
                    <a16:creationId xmlns:a16="http://schemas.microsoft.com/office/drawing/2014/main" id="{C425CDCA-EEC6-4E75-B013-2EC20923A921}"/>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9DD4F109-D7BC-4DC9-A341-440D056691FF}"/>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72DB7B0C-6E3A-40B6-B7E9-1160106F8AAE}"/>
                  </a:ext>
                </a:extLst>
              </p:cNvPr>
              <p:cNvGrpSpPr/>
              <p:nvPr/>
            </p:nvGrpSpPr>
            <p:grpSpPr>
              <a:xfrm>
                <a:off x="7074748" y="3885756"/>
                <a:ext cx="4250118" cy="213782"/>
                <a:chOff x="7074748" y="3885756"/>
                <a:chExt cx="4250118" cy="213782"/>
              </a:xfrm>
            </p:grpSpPr>
            <p:grpSp>
              <p:nvGrpSpPr>
                <p:cNvPr id="72" name="Group 71">
                  <a:extLst>
                    <a:ext uri="{FF2B5EF4-FFF2-40B4-BE49-F238E27FC236}">
                      <a16:creationId xmlns:a16="http://schemas.microsoft.com/office/drawing/2014/main" id="{0951B25C-8653-4DEA-BF0C-2A086AA6A6D8}"/>
                    </a:ext>
                  </a:extLst>
                </p:cNvPr>
                <p:cNvGrpSpPr/>
                <p:nvPr/>
              </p:nvGrpSpPr>
              <p:grpSpPr>
                <a:xfrm>
                  <a:off x="7074748" y="3887856"/>
                  <a:ext cx="1653530" cy="211682"/>
                  <a:chOff x="7074748" y="3887856"/>
                  <a:chExt cx="1653530" cy="211682"/>
                </a:xfrm>
              </p:grpSpPr>
              <p:sp>
                <p:nvSpPr>
                  <p:cNvPr id="46" name="Rectangle 45">
                    <a:extLst>
                      <a:ext uri="{FF2B5EF4-FFF2-40B4-BE49-F238E27FC236}">
                        <a16:creationId xmlns:a16="http://schemas.microsoft.com/office/drawing/2014/main" id="{9B373CD3-DA31-4A5B-A1A9-9EF898C1E2C0}"/>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59B4EE9-96E5-42CC-8C0C-C3E76DB4F2A6}"/>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B6861E43-84A4-4B90-8F57-00E65B0A07F5}"/>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60FBF7CD-B9AC-40CF-98E3-1DF99732DFEC}"/>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FF1329E6-0B03-4CF7-968B-CFF2D87A9A26}"/>
                    </a:ext>
                  </a:extLst>
                </p:cNvPr>
                <p:cNvGrpSpPr/>
                <p:nvPr/>
              </p:nvGrpSpPr>
              <p:grpSpPr>
                <a:xfrm>
                  <a:off x="8800060" y="3887855"/>
                  <a:ext cx="1653530" cy="211682"/>
                  <a:chOff x="7074748" y="3887856"/>
                  <a:chExt cx="1653530" cy="211682"/>
                </a:xfrm>
              </p:grpSpPr>
              <p:sp>
                <p:nvSpPr>
                  <p:cNvPr id="74" name="Rectangle 73">
                    <a:extLst>
                      <a:ext uri="{FF2B5EF4-FFF2-40B4-BE49-F238E27FC236}">
                        <a16:creationId xmlns:a16="http://schemas.microsoft.com/office/drawing/2014/main" id="{0864267E-1D80-4A4B-800E-318CC908DD02}"/>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CEBDE39-492E-40C9-9ACF-CF00BDF669A2}"/>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A9B4E807-1847-4895-BDC0-BDF2E5405583}"/>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3A2794D9-1588-4512-A88A-A8C70795CA96}"/>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Rectangle 82">
                  <a:extLst>
                    <a:ext uri="{FF2B5EF4-FFF2-40B4-BE49-F238E27FC236}">
                      <a16:creationId xmlns:a16="http://schemas.microsoft.com/office/drawing/2014/main" id="{B2976DA1-5A60-47DA-A09E-EBDD7E80A96C}"/>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1984D699-B5F3-42FD-A44D-28FB2D95484A}"/>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7" name="Group 86">
              <a:extLst>
                <a:ext uri="{FF2B5EF4-FFF2-40B4-BE49-F238E27FC236}">
                  <a16:creationId xmlns:a16="http://schemas.microsoft.com/office/drawing/2014/main" id="{B7C826DE-BA7B-4D51-8DBD-CA9D9B1EC62B}"/>
                </a:ext>
              </a:extLst>
            </p:cNvPr>
            <p:cNvGrpSpPr/>
            <p:nvPr/>
          </p:nvGrpSpPr>
          <p:grpSpPr>
            <a:xfrm>
              <a:off x="6607097" y="4148792"/>
              <a:ext cx="4717770" cy="213782"/>
              <a:chOff x="6607096" y="3885756"/>
              <a:chExt cx="4717770" cy="213782"/>
            </a:xfrm>
          </p:grpSpPr>
          <p:sp>
            <p:nvSpPr>
              <p:cNvPr id="88" name="Rectangle 87">
                <a:extLst>
                  <a:ext uri="{FF2B5EF4-FFF2-40B4-BE49-F238E27FC236}">
                    <a16:creationId xmlns:a16="http://schemas.microsoft.com/office/drawing/2014/main" id="{C3D18707-5058-4695-98CC-954B3D58BF76}"/>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FBAC3343-1B83-4C35-B5AA-8CFD1DF2311A}"/>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1A267D7F-5E14-4670-A009-7D975BF7C871}"/>
                  </a:ext>
                </a:extLst>
              </p:cNvPr>
              <p:cNvGrpSpPr/>
              <p:nvPr/>
            </p:nvGrpSpPr>
            <p:grpSpPr>
              <a:xfrm>
                <a:off x="7074748" y="3885756"/>
                <a:ext cx="4250118" cy="213782"/>
                <a:chOff x="7074748" y="3885756"/>
                <a:chExt cx="4250118" cy="213782"/>
              </a:xfrm>
            </p:grpSpPr>
            <p:grpSp>
              <p:nvGrpSpPr>
                <p:cNvPr id="91" name="Group 90">
                  <a:extLst>
                    <a:ext uri="{FF2B5EF4-FFF2-40B4-BE49-F238E27FC236}">
                      <a16:creationId xmlns:a16="http://schemas.microsoft.com/office/drawing/2014/main" id="{55AD0B6A-4599-43A4-9F66-0702311F4CF7}"/>
                    </a:ext>
                  </a:extLst>
                </p:cNvPr>
                <p:cNvGrpSpPr/>
                <p:nvPr/>
              </p:nvGrpSpPr>
              <p:grpSpPr>
                <a:xfrm>
                  <a:off x="7074748" y="3887856"/>
                  <a:ext cx="1653530" cy="211682"/>
                  <a:chOff x="7074748" y="3887856"/>
                  <a:chExt cx="1653530" cy="211682"/>
                </a:xfrm>
              </p:grpSpPr>
              <p:sp>
                <p:nvSpPr>
                  <p:cNvPr id="99" name="Rectangle 98">
                    <a:extLst>
                      <a:ext uri="{FF2B5EF4-FFF2-40B4-BE49-F238E27FC236}">
                        <a16:creationId xmlns:a16="http://schemas.microsoft.com/office/drawing/2014/main" id="{39D45DAA-545D-4358-8DBD-C7F34C04491B}"/>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78AE90F-9F58-4962-A207-6D9E98CFC99E}"/>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C80DBC13-D960-4C0B-9C5A-B360C97551FA}"/>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97EAE264-2D13-4558-9888-097676098B70}"/>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a:extLst>
                    <a:ext uri="{FF2B5EF4-FFF2-40B4-BE49-F238E27FC236}">
                      <a16:creationId xmlns:a16="http://schemas.microsoft.com/office/drawing/2014/main" id="{F3290C48-B422-4C50-B421-5C315684F111}"/>
                    </a:ext>
                  </a:extLst>
                </p:cNvPr>
                <p:cNvGrpSpPr/>
                <p:nvPr/>
              </p:nvGrpSpPr>
              <p:grpSpPr>
                <a:xfrm>
                  <a:off x="8800060" y="3887855"/>
                  <a:ext cx="1653530" cy="211682"/>
                  <a:chOff x="7074748" y="3887856"/>
                  <a:chExt cx="1653530" cy="211682"/>
                </a:xfrm>
              </p:grpSpPr>
              <p:sp>
                <p:nvSpPr>
                  <p:cNvPr id="95" name="Rectangle 94">
                    <a:extLst>
                      <a:ext uri="{FF2B5EF4-FFF2-40B4-BE49-F238E27FC236}">
                        <a16:creationId xmlns:a16="http://schemas.microsoft.com/office/drawing/2014/main" id="{D769EEF0-3498-4926-9C70-D2B552AF22C1}"/>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F5871626-2D78-400F-9CF3-1F137A4CEE4D}"/>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39804E10-492A-4589-98CE-B42F901D15C5}"/>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98230FCD-D8BD-4EF2-863B-7499B2B49765}"/>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Rectangle 92">
                  <a:extLst>
                    <a:ext uri="{FF2B5EF4-FFF2-40B4-BE49-F238E27FC236}">
                      <a16:creationId xmlns:a16="http://schemas.microsoft.com/office/drawing/2014/main" id="{08E1354F-6026-4531-ADA9-8221ADF53B6D}"/>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028967BE-8CFB-43F1-959B-CC92BBC5341E}"/>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03" name="Group 102">
              <a:extLst>
                <a:ext uri="{FF2B5EF4-FFF2-40B4-BE49-F238E27FC236}">
                  <a16:creationId xmlns:a16="http://schemas.microsoft.com/office/drawing/2014/main" id="{E7F5D1BE-4F23-404E-B1B8-6B2252A92903}"/>
                </a:ext>
              </a:extLst>
            </p:cNvPr>
            <p:cNvGrpSpPr/>
            <p:nvPr/>
          </p:nvGrpSpPr>
          <p:grpSpPr>
            <a:xfrm>
              <a:off x="6607097" y="4408257"/>
              <a:ext cx="4717770" cy="213782"/>
              <a:chOff x="6607096" y="3885756"/>
              <a:chExt cx="4717770" cy="213782"/>
            </a:xfrm>
          </p:grpSpPr>
          <p:sp>
            <p:nvSpPr>
              <p:cNvPr id="104" name="Rectangle 103">
                <a:extLst>
                  <a:ext uri="{FF2B5EF4-FFF2-40B4-BE49-F238E27FC236}">
                    <a16:creationId xmlns:a16="http://schemas.microsoft.com/office/drawing/2014/main" id="{3751EBDB-396A-4884-8318-AAA360C97D32}"/>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EF3E9D1E-F7F9-4376-B15D-C149C17F71FB}"/>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 name="Group 105">
                <a:extLst>
                  <a:ext uri="{FF2B5EF4-FFF2-40B4-BE49-F238E27FC236}">
                    <a16:creationId xmlns:a16="http://schemas.microsoft.com/office/drawing/2014/main" id="{8242D819-1D32-4946-B730-CB0854D20A56}"/>
                  </a:ext>
                </a:extLst>
              </p:cNvPr>
              <p:cNvGrpSpPr/>
              <p:nvPr/>
            </p:nvGrpSpPr>
            <p:grpSpPr>
              <a:xfrm>
                <a:off x="7074748" y="3885756"/>
                <a:ext cx="4250118" cy="213782"/>
                <a:chOff x="7074748" y="3885756"/>
                <a:chExt cx="4250118" cy="213782"/>
              </a:xfrm>
            </p:grpSpPr>
            <p:grpSp>
              <p:nvGrpSpPr>
                <p:cNvPr id="107" name="Group 106">
                  <a:extLst>
                    <a:ext uri="{FF2B5EF4-FFF2-40B4-BE49-F238E27FC236}">
                      <a16:creationId xmlns:a16="http://schemas.microsoft.com/office/drawing/2014/main" id="{3CE2A79C-FA3F-4859-8354-F8E634961E28}"/>
                    </a:ext>
                  </a:extLst>
                </p:cNvPr>
                <p:cNvGrpSpPr/>
                <p:nvPr/>
              </p:nvGrpSpPr>
              <p:grpSpPr>
                <a:xfrm>
                  <a:off x="7074748" y="3887856"/>
                  <a:ext cx="1653530" cy="211682"/>
                  <a:chOff x="7074748" y="3887856"/>
                  <a:chExt cx="1653530" cy="211682"/>
                </a:xfrm>
              </p:grpSpPr>
              <p:sp>
                <p:nvSpPr>
                  <p:cNvPr id="115" name="Rectangle 114">
                    <a:extLst>
                      <a:ext uri="{FF2B5EF4-FFF2-40B4-BE49-F238E27FC236}">
                        <a16:creationId xmlns:a16="http://schemas.microsoft.com/office/drawing/2014/main" id="{65DFCCF3-27B3-4834-8B60-9957CF025873}"/>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CBF42851-A5B9-43CA-AE7A-980B3A46CE3C}"/>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FCE1BEAD-F88E-446D-8C4A-E924B52659DF}"/>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3AD97648-EBDE-43E3-8665-76D1AD559A37}"/>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15698E61-AF7C-4A14-BB18-50A5BE5DAF10}"/>
                    </a:ext>
                  </a:extLst>
                </p:cNvPr>
                <p:cNvGrpSpPr/>
                <p:nvPr/>
              </p:nvGrpSpPr>
              <p:grpSpPr>
                <a:xfrm>
                  <a:off x="8800060" y="3887855"/>
                  <a:ext cx="1653530" cy="211682"/>
                  <a:chOff x="7074748" y="3887856"/>
                  <a:chExt cx="1653530" cy="211682"/>
                </a:xfrm>
              </p:grpSpPr>
              <p:sp>
                <p:nvSpPr>
                  <p:cNvPr id="111" name="Rectangle 110">
                    <a:extLst>
                      <a:ext uri="{FF2B5EF4-FFF2-40B4-BE49-F238E27FC236}">
                        <a16:creationId xmlns:a16="http://schemas.microsoft.com/office/drawing/2014/main" id="{EB93F60E-BCBD-4943-BA91-05CAD6AFF435}"/>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C6F4650D-1E7E-4D96-8DE2-2A52A5478FB0}"/>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E7AEAF0F-BA5E-4382-A9CC-58C581E439B4}"/>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46FF01B4-DE55-4B25-A153-FD00E520C9FE}"/>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Rectangle 108">
                  <a:extLst>
                    <a:ext uri="{FF2B5EF4-FFF2-40B4-BE49-F238E27FC236}">
                      <a16:creationId xmlns:a16="http://schemas.microsoft.com/office/drawing/2014/main" id="{968CC357-40A8-4865-9AEA-16A4D7DC83B4}"/>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E2E76E06-7E48-4F87-B471-0B2A74191E03}"/>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9" name="Group 118">
              <a:extLst>
                <a:ext uri="{FF2B5EF4-FFF2-40B4-BE49-F238E27FC236}">
                  <a16:creationId xmlns:a16="http://schemas.microsoft.com/office/drawing/2014/main" id="{542D587C-94DD-47CF-BC0F-1AD75FF79339}"/>
                </a:ext>
              </a:extLst>
            </p:cNvPr>
            <p:cNvGrpSpPr/>
            <p:nvPr/>
          </p:nvGrpSpPr>
          <p:grpSpPr>
            <a:xfrm>
              <a:off x="6607097" y="4674518"/>
              <a:ext cx="4717770" cy="213782"/>
              <a:chOff x="6607096" y="3885756"/>
              <a:chExt cx="4717770" cy="213782"/>
            </a:xfrm>
          </p:grpSpPr>
          <p:sp>
            <p:nvSpPr>
              <p:cNvPr id="120" name="Rectangle 119">
                <a:extLst>
                  <a:ext uri="{FF2B5EF4-FFF2-40B4-BE49-F238E27FC236}">
                    <a16:creationId xmlns:a16="http://schemas.microsoft.com/office/drawing/2014/main" id="{F7610B96-CC4F-48EA-9F50-CE4C96438E66}"/>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E5A6CCCC-E9F2-46D6-BA71-B7C20D9780B3}"/>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2" name="Group 121">
                <a:extLst>
                  <a:ext uri="{FF2B5EF4-FFF2-40B4-BE49-F238E27FC236}">
                    <a16:creationId xmlns:a16="http://schemas.microsoft.com/office/drawing/2014/main" id="{8270BCCC-548F-41AE-9288-5E2525B5BE3C}"/>
                  </a:ext>
                </a:extLst>
              </p:cNvPr>
              <p:cNvGrpSpPr/>
              <p:nvPr/>
            </p:nvGrpSpPr>
            <p:grpSpPr>
              <a:xfrm>
                <a:off x="7074748" y="3885756"/>
                <a:ext cx="4250118" cy="213782"/>
                <a:chOff x="7074748" y="3885756"/>
                <a:chExt cx="4250118" cy="213782"/>
              </a:xfrm>
            </p:grpSpPr>
            <p:grpSp>
              <p:nvGrpSpPr>
                <p:cNvPr id="123" name="Group 122">
                  <a:extLst>
                    <a:ext uri="{FF2B5EF4-FFF2-40B4-BE49-F238E27FC236}">
                      <a16:creationId xmlns:a16="http://schemas.microsoft.com/office/drawing/2014/main" id="{E14F99CB-EB92-4D87-8ED6-D5C9A1D2B4B5}"/>
                    </a:ext>
                  </a:extLst>
                </p:cNvPr>
                <p:cNvGrpSpPr/>
                <p:nvPr/>
              </p:nvGrpSpPr>
              <p:grpSpPr>
                <a:xfrm>
                  <a:off x="7074748" y="3887856"/>
                  <a:ext cx="1653530" cy="211682"/>
                  <a:chOff x="7074748" y="3887856"/>
                  <a:chExt cx="1653530" cy="211682"/>
                </a:xfrm>
              </p:grpSpPr>
              <p:sp>
                <p:nvSpPr>
                  <p:cNvPr id="131" name="Rectangle 130">
                    <a:extLst>
                      <a:ext uri="{FF2B5EF4-FFF2-40B4-BE49-F238E27FC236}">
                        <a16:creationId xmlns:a16="http://schemas.microsoft.com/office/drawing/2014/main" id="{E519AF09-3494-4C3C-AA80-D065590A6567}"/>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BB5960A5-DF05-4728-A3A8-4DE5C7B11EA3}"/>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5747ED98-5B42-4C9B-8B1A-53FC2019062D}"/>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70102E7F-278C-44CC-B7D5-B8BFA66D5578}"/>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4" name="Group 123">
                  <a:extLst>
                    <a:ext uri="{FF2B5EF4-FFF2-40B4-BE49-F238E27FC236}">
                      <a16:creationId xmlns:a16="http://schemas.microsoft.com/office/drawing/2014/main" id="{AFD448BC-D476-4EC7-88B1-BF41D7281BD6}"/>
                    </a:ext>
                  </a:extLst>
                </p:cNvPr>
                <p:cNvGrpSpPr/>
                <p:nvPr/>
              </p:nvGrpSpPr>
              <p:grpSpPr>
                <a:xfrm>
                  <a:off x="8800060" y="3887855"/>
                  <a:ext cx="1653530" cy="211682"/>
                  <a:chOff x="7074748" y="3887856"/>
                  <a:chExt cx="1653530" cy="211682"/>
                </a:xfrm>
              </p:grpSpPr>
              <p:sp>
                <p:nvSpPr>
                  <p:cNvPr id="127" name="Rectangle 126">
                    <a:extLst>
                      <a:ext uri="{FF2B5EF4-FFF2-40B4-BE49-F238E27FC236}">
                        <a16:creationId xmlns:a16="http://schemas.microsoft.com/office/drawing/2014/main" id="{219F8E25-03CC-4C37-9E1C-C357431C945D}"/>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A9CF4706-2148-4BED-A4F8-CDD203D4B5DE}"/>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A4DCEEE1-30E6-4327-A943-5AD7EDDBC2F2}"/>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187B308-A537-4F88-A15C-063DF43BFC96}"/>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5" name="Rectangle 124">
                  <a:extLst>
                    <a:ext uri="{FF2B5EF4-FFF2-40B4-BE49-F238E27FC236}">
                      <a16:creationId xmlns:a16="http://schemas.microsoft.com/office/drawing/2014/main" id="{83E228ED-6A2F-49F3-AC79-722D947C800D}"/>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500D7979-FE6F-4E69-BD00-D9E867CF2B86}"/>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5" name="Group 134">
              <a:extLst>
                <a:ext uri="{FF2B5EF4-FFF2-40B4-BE49-F238E27FC236}">
                  <a16:creationId xmlns:a16="http://schemas.microsoft.com/office/drawing/2014/main" id="{3448BA7A-B640-48D2-A1E5-5B78EB35C06C}"/>
                </a:ext>
              </a:extLst>
            </p:cNvPr>
            <p:cNvGrpSpPr/>
            <p:nvPr/>
          </p:nvGrpSpPr>
          <p:grpSpPr>
            <a:xfrm>
              <a:off x="6607097" y="4939996"/>
              <a:ext cx="4717770" cy="213782"/>
              <a:chOff x="6607096" y="3885756"/>
              <a:chExt cx="4717770" cy="213782"/>
            </a:xfrm>
          </p:grpSpPr>
          <p:sp>
            <p:nvSpPr>
              <p:cNvPr id="136" name="Rectangle 135">
                <a:extLst>
                  <a:ext uri="{FF2B5EF4-FFF2-40B4-BE49-F238E27FC236}">
                    <a16:creationId xmlns:a16="http://schemas.microsoft.com/office/drawing/2014/main" id="{8EDF2B19-901D-47A6-9E12-D3D72BDBF496}"/>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B55E0443-6765-436B-8D13-089821DBC8C5}"/>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0131E01F-DE25-4DA4-8038-96C8E3740966}"/>
                  </a:ext>
                </a:extLst>
              </p:cNvPr>
              <p:cNvGrpSpPr/>
              <p:nvPr/>
            </p:nvGrpSpPr>
            <p:grpSpPr>
              <a:xfrm>
                <a:off x="7074748" y="3885756"/>
                <a:ext cx="4250118" cy="213782"/>
                <a:chOff x="7074748" y="3885756"/>
                <a:chExt cx="4250118" cy="213782"/>
              </a:xfrm>
            </p:grpSpPr>
            <p:grpSp>
              <p:nvGrpSpPr>
                <p:cNvPr id="139" name="Group 138">
                  <a:extLst>
                    <a:ext uri="{FF2B5EF4-FFF2-40B4-BE49-F238E27FC236}">
                      <a16:creationId xmlns:a16="http://schemas.microsoft.com/office/drawing/2014/main" id="{66A4C584-25E7-45F8-B9CE-9FF1DCB5CFBB}"/>
                    </a:ext>
                  </a:extLst>
                </p:cNvPr>
                <p:cNvGrpSpPr/>
                <p:nvPr/>
              </p:nvGrpSpPr>
              <p:grpSpPr>
                <a:xfrm>
                  <a:off x="7074748" y="3887856"/>
                  <a:ext cx="1653530" cy="211682"/>
                  <a:chOff x="7074748" y="3887856"/>
                  <a:chExt cx="1653530" cy="211682"/>
                </a:xfrm>
              </p:grpSpPr>
              <p:sp>
                <p:nvSpPr>
                  <p:cNvPr id="147" name="Rectangle 146">
                    <a:extLst>
                      <a:ext uri="{FF2B5EF4-FFF2-40B4-BE49-F238E27FC236}">
                        <a16:creationId xmlns:a16="http://schemas.microsoft.com/office/drawing/2014/main" id="{8C60CFE2-4214-42CE-A20B-CDD1C4BB2E71}"/>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777BF330-EED7-442E-B536-E972D50280F1}"/>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160AE7FC-11C5-4CC1-BCB3-77FB1B58CC88}"/>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9A32D88F-DA63-49DB-AE4D-65E9D17D4EA7}"/>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9504F4E-6A78-481B-BCDD-1501FEB22310}"/>
                    </a:ext>
                  </a:extLst>
                </p:cNvPr>
                <p:cNvGrpSpPr/>
                <p:nvPr/>
              </p:nvGrpSpPr>
              <p:grpSpPr>
                <a:xfrm>
                  <a:off x="8800060" y="3887855"/>
                  <a:ext cx="1653530" cy="211682"/>
                  <a:chOff x="7074748" y="3887856"/>
                  <a:chExt cx="1653530" cy="211682"/>
                </a:xfrm>
              </p:grpSpPr>
              <p:sp>
                <p:nvSpPr>
                  <p:cNvPr id="143" name="Rectangle 142">
                    <a:extLst>
                      <a:ext uri="{FF2B5EF4-FFF2-40B4-BE49-F238E27FC236}">
                        <a16:creationId xmlns:a16="http://schemas.microsoft.com/office/drawing/2014/main" id="{EA3E3B17-8DFD-4D14-AE27-D49FA40B34C3}"/>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C4843D04-24A9-4185-9C0D-7A4AC2565A82}"/>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BC9120B3-F0FD-46B7-B460-7B6EA8B8369C}"/>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28745ED8-F3DF-4C36-9F6B-27D274AAD126}"/>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1" name="Rectangle 140">
                  <a:extLst>
                    <a:ext uri="{FF2B5EF4-FFF2-40B4-BE49-F238E27FC236}">
                      <a16:creationId xmlns:a16="http://schemas.microsoft.com/office/drawing/2014/main" id="{E4D0B0F6-9EE4-4F2A-99F5-A18001549937}"/>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A07E80DC-C030-464C-9A55-946944A6AED3}"/>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1" name="Group 150">
              <a:extLst>
                <a:ext uri="{FF2B5EF4-FFF2-40B4-BE49-F238E27FC236}">
                  <a16:creationId xmlns:a16="http://schemas.microsoft.com/office/drawing/2014/main" id="{F3B28A83-6D06-43DB-8588-77095FE3702B}"/>
                </a:ext>
              </a:extLst>
            </p:cNvPr>
            <p:cNvGrpSpPr/>
            <p:nvPr/>
          </p:nvGrpSpPr>
          <p:grpSpPr>
            <a:xfrm>
              <a:off x="6607097" y="5206257"/>
              <a:ext cx="4717770" cy="213782"/>
              <a:chOff x="6607096" y="3885756"/>
              <a:chExt cx="4717770" cy="213782"/>
            </a:xfrm>
          </p:grpSpPr>
          <p:sp>
            <p:nvSpPr>
              <p:cNvPr id="152" name="Rectangle 151">
                <a:extLst>
                  <a:ext uri="{FF2B5EF4-FFF2-40B4-BE49-F238E27FC236}">
                    <a16:creationId xmlns:a16="http://schemas.microsoft.com/office/drawing/2014/main" id="{0BBB622D-812E-4B57-81CD-5E1355DEFB0B}"/>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E35ED3D5-0E36-4EB4-ACA1-35694D888EDE}"/>
                  </a:ext>
                </a:extLst>
              </p:cNvPr>
              <p:cNvSpPr/>
              <p:nvPr/>
            </p:nvSpPr>
            <p:spPr>
              <a:xfrm>
                <a:off x="6607096" y="4011898"/>
                <a:ext cx="395869" cy="87639"/>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4" name="Group 153">
                <a:extLst>
                  <a:ext uri="{FF2B5EF4-FFF2-40B4-BE49-F238E27FC236}">
                    <a16:creationId xmlns:a16="http://schemas.microsoft.com/office/drawing/2014/main" id="{46CAB78A-EE8A-446D-9576-06F2378992F8}"/>
                  </a:ext>
                </a:extLst>
              </p:cNvPr>
              <p:cNvGrpSpPr/>
              <p:nvPr/>
            </p:nvGrpSpPr>
            <p:grpSpPr>
              <a:xfrm>
                <a:off x="7074748" y="3885756"/>
                <a:ext cx="4250118" cy="213782"/>
                <a:chOff x="7074748" y="3885756"/>
                <a:chExt cx="4250118" cy="213782"/>
              </a:xfrm>
            </p:grpSpPr>
            <p:grpSp>
              <p:nvGrpSpPr>
                <p:cNvPr id="155" name="Group 154">
                  <a:extLst>
                    <a:ext uri="{FF2B5EF4-FFF2-40B4-BE49-F238E27FC236}">
                      <a16:creationId xmlns:a16="http://schemas.microsoft.com/office/drawing/2014/main" id="{F7F952A4-9AA5-4A9C-B7B2-6C034CD48BA5}"/>
                    </a:ext>
                  </a:extLst>
                </p:cNvPr>
                <p:cNvGrpSpPr/>
                <p:nvPr/>
              </p:nvGrpSpPr>
              <p:grpSpPr>
                <a:xfrm>
                  <a:off x="7074748" y="3887856"/>
                  <a:ext cx="1653530" cy="211682"/>
                  <a:chOff x="7074748" y="3887856"/>
                  <a:chExt cx="1653530" cy="211682"/>
                </a:xfrm>
              </p:grpSpPr>
              <p:sp>
                <p:nvSpPr>
                  <p:cNvPr id="163" name="Rectangle 162">
                    <a:extLst>
                      <a:ext uri="{FF2B5EF4-FFF2-40B4-BE49-F238E27FC236}">
                        <a16:creationId xmlns:a16="http://schemas.microsoft.com/office/drawing/2014/main" id="{B44246F8-E9F1-462C-8024-120BC6346328}"/>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a:extLst>
                      <a:ext uri="{FF2B5EF4-FFF2-40B4-BE49-F238E27FC236}">
                        <a16:creationId xmlns:a16="http://schemas.microsoft.com/office/drawing/2014/main" id="{EE1BC7C8-58A5-4DC9-ACDF-2F26257900EF}"/>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a:extLst>
                      <a:ext uri="{FF2B5EF4-FFF2-40B4-BE49-F238E27FC236}">
                        <a16:creationId xmlns:a16="http://schemas.microsoft.com/office/drawing/2014/main" id="{6BE0CD9F-CD7E-4637-A539-7F2863F6715B}"/>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a16="http://schemas.microsoft.com/office/drawing/2014/main" id="{16A330BF-0B9E-4504-90C0-DEA2370FAD60}"/>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6" name="Group 155">
                  <a:extLst>
                    <a:ext uri="{FF2B5EF4-FFF2-40B4-BE49-F238E27FC236}">
                      <a16:creationId xmlns:a16="http://schemas.microsoft.com/office/drawing/2014/main" id="{1A956C12-C846-4B12-9E2C-2510D69DAE60}"/>
                    </a:ext>
                  </a:extLst>
                </p:cNvPr>
                <p:cNvGrpSpPr/>
                <p:nvPr/>
              </p:nvGrpSpPr>
              <p:grpSpPr>
                <a:xfrm>
                  <a:off x="8800060" y="3887855"/>
                  <a:ext cx="1653530" cy="211682"/>
                  <a:chOff x="7074748" y="3887856"/>
                  <a:chExt cx="1653530" cy="211682"/>
                </a:xfrm>
              </p:grpSpPr>
              <p:sp>
                <p:nvSpPr>
                  <p:cNvPr id="159" name="Rectangle 158">
                    <a:extLst>
                      <a:ext uri="{FF2B5EF4-FFF2-40B4-BE49-F238E27FC236}">
                        <a16:creationId xmlns:a16="http://schemas.microsoft.com/office/drawing/2014/main" id="{14C03718-7AEA-4436-A26E-FE3AE93A31FC}"/>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A7907B72-060C-4EE4-B53D-E7DA9730C518}"/>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66FAA275-36ED-4AD3-BF95-EF50C63092FC}"/>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24FEA359-93E6-4048-8A4A-5C2FD9ACE1B5}"/>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7" name="Rectangle 156">
                  <a:extLst>
                    <a:ext uri="{FF2B5EF4-FFF2-40B4-BE49-F238E27FC236}">
                      <a16:creationId xmlns:a16="http://schemas.microsoft.com/office/drawing/2014/main" id="{3FDE52A8-9922-466D-9EEE-7621B87B20B6}"/>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A4D59208-8545-4DE0-AFEB-B2CA5136631C}"/>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173" name="Group 172">
            <a:extLst>
              <a:ext uri="{FF2B5EF4-FFF2-40B4-BE49-F238E27FC236}">
                <a16:creationId xmlns:a16="http://schemas.microsoft.com/office/drawing/2014/main" id="{8AD75EDC-280A-45C5-AC86-236F144B0122}"/>
              </a:ext>
            </a:extLst>
          </p:cNvPr>
          <p:cNvGrpSpPr/>
          <p:nvPr/>
        </p:nvGrpSpPr>
        <p:grpSpPr>
          <a:xfrm>
            <a:off x="407802" y="5163047"/>
            <a:ext cx="11146156" cy="523220"/>
            <a:chOff x="407802" y="5163047"/>
            <a:chExt cx="11146156" cy="523220"/>
          </a:xfrm>
        </p:grpSpPr>
        <p:cxnSp>
          <p:nvCxnSpPr>
            <p:cNvPr id="168" name="Straight Arrow Connector 167">
              <a:extLst>
                <a:ext uri="{FF2B5EF4-FFF2-40B4-BE49-F238E27FC236}">
                  <a16:creationId xmlns:a16="http://schemas.microsoft.com/office/drawing/2014/main" id="{6E02D4FE-71C1-47EB-A5AB-3D6EA22D831F}"/>
                </a:ext>
              </a:extLst>
            </p:cNvPr>
            <p:cNvCxnSpPr>
              <a:cxnSpLocks/>
            </p:cNvCxnSpPr>
            <p:nvPr/>
          </p:nvCxnSpPr>
          <p:spPr>
            <a:xfrm>
              <a:off x="1270768" y="5434882"/>
              <a:ext cx="10283190" cy="342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7C0AF9A8-1854-4229-9247-D284176C31A2}"/>
                </a:ext>
              </a:extLst>
            </p:cNvPr>
            <p:cNvSpPr txBox="1"/>
            <p:nvPr/>
          </p:nvSpPr>
          <p:spPr>
            <a:xfrm>
              <a:off x="407802" y="5163047"/>
              <a:ext cx="9391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CPU</a:t>
              </a:r>
            </a:p>
          </p:txBody>
        </p:sp>
      </p:grpSp>
      <p:grpSp>
        <p:nvGrpSpPr>
          <p:cNvPr id="183" name="Group 182">
            <a:extLst>
              <a:ext uri="{FF2B5EF4-FFF2-40B4-BE49-F238E27FC236}">
                <a16:creationId xmlns:a16="http://schemas.microsoft.com/office/drawing/2014/main" id="{70C34F7C-D525-4FE6-A09E-DCCDCA10B6C7}"/>
              </a:ext>
            </a:extLst>
          </p:cNvPr>
          <p:cNvGrpSpPr/>
          <p:nvPr/>
        </p:nvGrpSpPr>
        <p:grpSpPr>
          <a:xfrm>
            <a:off x="566376" y="5434882"/>
            <a:ext cx="2338870" cy="1174291"/>
            <a:chOff x="566376" y="5434882"/>
            <a:chExt cx="2338870" cy="1174291"/>
          </a:xfrm>
        </p:grpSpPr>
        <p:sp>
          <p:nvSpPr>
            <p:cNvPr id="171" name="TextBox 170">
              <a:extLst>
                <a:ext uri="{FF2B5EF4-FFF2-40B4-BE49-F238E27FC236}">
                  <a16:creationId xmlns:a16="http://schemas.microsoft.com/office/drawing/2014/main" id="{1371414C-6C9B-4652-90E6-AD63C8F48091}"/>
                </a:ext>
              </a:extLst>
            </p:cNvPr>
            <p:cNvSpPr txBox="1"/>
            <p:nvPr/>
          </p:nvSpPr>
          <p:spPr>
            <a:xfrm>
              <a:off x="566376" y="5711455"/>
              <a:ext cx="1924262" cy="707886"/>
            </a:xfrm>
            <a:prstGeom prst="rect">
              <a:avLst/>
            </a:prstGeom>
            <a:noFill/>
          </p:spPr>
          <p:txBody>
            <a:bodyPr wrap="square" rtlCol="0">
              <a:spAutoFit/>
            </a:bodyPr>
            <a:lstStyle/>
            <a:p>
              <a:pPr algn="ctr">
                <a:lnSpc>
                  <a:spcPts val="2400"/>
                </a:lnSpc>
              </a:pPr>
              <a:r>
                <a:rPr lang="en-US" sz="2400" dirty="0">
                  <a:latin typeface="Segoe UI" panose="020B0502040204020203" pitchFamily="34" charset="0"/>
                  <a:cs typeface="Segoe UI" panose="020B0502040204020203" pitchFamily="34" charset="0"/>
                </a:rPr>
                <a:t>Launch GPU threads</a:t>
              </a:r>
            </a:p>
          </p:txBody>
        </p:sp>
        <p:cxnSp>
          <p:nvCxnSpPr>
            <p:cNvPr id="172" name="Straight Arrow Connector 171">
              <a:extLst>
                <a:ext uri="{FF2B5EF4-FFF2-40B4-BE49-F238E27FC236}">
                  <a16:creationId xmlns:a16="http://schemas.microsoft.com/office/drawing/2014/main" id="{7E4AEFA9-0079-46AA-8F8D-C93D4A24F61F}"/>
                </a:ext>
              </a:extLst>
            </p:cNvPr>
            <p:cNvCxnSpPr>
              <a:cxnSpLocks/>
            </p:cNvCxnSpPr>
            <p:nvPr/>
          </p:nvCxnSpPr>
          <p:spPr>
            <a:xfrm>
              <a:off x="2210499" y="5434882"/>
              <a:ext cx="694747" cy="117429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4" name="Group 173">
            <a:extLst>
              <a:ext uri="{FF2B5EF4-FFF2-40B4-BE49-F238E27FC236}">
                <a16:creationId xmlns:a16="http://schemas.microsoft.com/office/drawing/2014/main" id="{4B49197C-D6B9-44EF-9912-BBCB0455AC0D}"/>
              </a:ext>
            </a:extLst>
          </p:cNvPr>
          <p:cNvGrpSpPr/>
          <p:nvPr/>
        </p:nvGrpSpPr>
        <p:grpSpPr>
          <a:xfrm>
            <a:off x="407802" y="6347563"/>
            <a:ext cx="11146156" cy="523220"/>
            <a:chOff x="407802" y="5163047"/>
            <a:chExt cx="11146156" cy="523220"/>
          </a:xfrm>
        </p:grpSpPr>
        <p:cxnSp>
          <p:nvCxnSpPr>
            <p:cNvPr id="175" name="Straight Arrow Connector 174">
              <a:extLst>
                <a:ext uri="{FF2B5EF4-FFF2-40B4-BE49-F238E27FC236}">
                  <a16:creationId xmlns:a16="http://schemas.microsoft.com/office/drawing/2014/main" id="{1B2A10EA-BEDA-4D4D-A72F-65161BF7E142}"/>
                </a:ext>
              </a:extLst>
            </p:cNvPr>
            <p:cNvCxnSpPr>
              <a:cxnSpLocks/>
            </p:cNvCxnSpPr>
            <p:nvPr/>
          </p:nvCxnSpPr>
          <p:spPr>
            <a:xfrm>
              <a:off x="1270768" y="5434882"/>
              <a:ext cx="10283190" cy="342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BD4F3627-5560-4ED0-9790-860CEA3D061B}"/>
                </a:ext>
              </a:extLst>
            </p:cNvPr>
            <p:cNvSpPr txBox="1"/>
            <p:nvPr/>
          </p:nvSpPr>
          <p:spPr>
            <a:xfrm>
              <a:off x="407802" y="5163047"/>
              <a:ext cx="9391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GPU</a:t>
              </a:r>
            </a:p>
          </p:txBody>
        </p:sp>
      </p:grpSp>
      <p:grpSp>
        <p:nvGrpSpPr>
          <p:cNvPr id="184" name="Group 183">
            <a:extLst>
              <a:ext uri="{FF2B5EF4-FFF2-40B4-BE49-F238E27FC236}">
                <a16:creationId xmlns:a16="http://schemas.microsoft.com/office/drawing/2014/main" id="{2704DB80-4489-472B-B737-5CB74537D65F}"/>
              </a:ext>
            </a:extLst>
          </p:cNvPr>
          <p:cNvGrpSpPr/>
          <p:nvPr/>
        </p:nvGrpSpPr>
        <p:grpSpPr>
          <a:xfrm>
            <a:off x="3495772" y="5455696"/>
            <a:ext cx="1880800" cy="1174291"/>
            <a:chOff x="3495772" y="5455696"/>
            <a:chExt cx="1880800" cy="1174291"/>
          </a:xfrm>
        </p:grpSpPr>
        <p:cxnSp>
          <p:nvCxnSpPr>
            <p:cNvPr id="180" name="Straight Arrow Connector 179">
              <a:extLst>
                <a:ext uri="{FF2B5EF4-FFF2-40B4-BE49-F238E27FC236}">
                  <a16:creationId xmlns:a16="http://schemas.microsoft.com/office/drawing/2014/main" id="{C8606EDB-C519-4AE3-AF5C-1C4E01C455EC}"/>
                </a:ext>
              </a:extLst>
            </p:cNvPr>
            <p:cNvCxnSpPr>
              <a:cxnSpLocks/>
            </p:cNvCxnSpPr>
            <p:nvPr/>
          </p:nvCxnSpPr>
          <p:spPr>
            <a:xfrm flipV="1">
              <a:off x="4681825" y="5455696"/>
              <a:ext cx="694747" cy="117429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AE03E771-2C40-420A-A1D6-B9DC556782A5}"/>
                </a:ext>
              </a:extLst>
            </p:cNvPr>
            <p:cNvSpPr txBox="1"/>
            <p:nvPr/>
          </p:nvSpPr>
          <p:spPr>
            <a:xfrm>
              <a:off x="3495772" y="5694417"/>
              <a:ext cx="1455366" cy="707886"/>
            </a:xfrm>
            <a:prstGeom prst="rect">
              <a:avLst/>
            </a:prstGeom>
            <a:noFill/>
          </p:spPr>
          <p:txBody>
            <a:bodyPr wrap="square" rtlCol="0">
              <a:spAutoFit/>
            </a:bodyPr>
            <a:lstStyle/>
            <a:p>
              <a:pPr algn="ctr">
                <a:lnSpc>
                  <a:spcPts val="2400"/>
                </a:lnSpc>
              </a:pPr>
              <a:r>
                <a:rPr lang="en-US" sz="2400" dirty="0">
                  <a:latin typeface="Segoe UI" panose="020B0502040204020203" pitchFamily="34" charset="0"/>
                  <a:cs typeface="Segoe UI" panose="020B0502040204020203" pitchFamily="34" charset="0"/>
                </a:rPr>
                <a:t>Threads complete</a:t>
              </a:r>
            </a:p>
          </p:txBody>
        </p:sp>
      </p:grpSp>
      <p:grpSp>
        <p:nvGrpSpPr>
          <p:cNvPr id="185" name="Group 184">
            <a:extLst>
              <a:ext uri="{FF2B5EF4-FFF2-40B4-BE49-F238E27FC236}">
                <a16:creationId xmlns:a16="http://schemas.microsoft.com/office/drawing/2014/main" id="{165FFA50-DA80-472F-8377-3FEDDEC07350}"/>
              </a:ext>
            </a:extLst>
          </p:cNvPr>
          <p:cNvGrpSpPr/>
          <p:nvPr/>
        </p:nvGrpSpPr>
        <p:grpSpPr>
          <a:xfrm>
            <a:off x="9149941" y="5472512"/>
            <a:ext cx="1880800" cy="1174291"/>
            <a:chOff x="3495772" y="5455696"/>
            <a:chExt cx="1880800" cy="1174291"/>
          </a:xfrm>
        </p:grpSpPr>
        <p:cxnSp>
          <p:nvCxnSpPr>
            <p:cNvPr id="186" name="Straight Arrow Connector 185">
              <a:extLst>
                <a:ext uri="{FF2B5EF4-FFF2-40B4-BE49-F238E27FC236}">
                  <a16:creationId xmlns:a16="http://schemas.microsoft.com/office/drawing/2014/main" id="{411667D3-E26D-458A-B3E4-D71A5A79ECE6}"/>
                </a:ext>
              </a:extLst>
            </p:cNvPr>
            <p:cNvCxnSpPr>
              <a:cxnSpLocks/>
            </p:cNvCxnSpPr>
            <p:nvPr/>
          </p:nvCxnSpPr>
          <p:spPr>
            <a:xfrm flipV="1">
              <a:off x="4681825" y="5455696"/>
              <a:ext cx="694747" cy="117429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B1A890A5-9EDB-4A7A-94AA-0106A7275860}"/>
                </a:ext>
              </a:extLst>
            </p:cNvPr>
            <p:cNvSpPr txBox="1"/>
            <p:nvPr/>
          </p:nvSpPr>
          <p:spPr>
            <a:xfrm>
              <a:off x="3495772" y="5694417"/>
              <a:ext cx="1455366" cy="707886"/>
            </a:xfrm>
            <a:prstGeom prst="rect">
              <a:avLst/>
            </a:prstGeom>
            <a:noFill/>
          </p:spPr>
          <p:txBody>
            <a:bodyPr wrap="square" rtlCol="0">
              <a:spAutoFit/>
            </a:bodyPr>
            <a:lstStyle/>
            <a:p>
              <a:pPr algn="ctr">
                <a:lnSpc>
                  <a:spcPts val="2400"/>
                </a:lnSpc>
              </a:pPr>
              <a:r>
                <a:rPr lang="en-US" sz="2400" dirty="0">
                  <a:latin typeface="Segoe UI" panose="020B0502040204020203" pitchFamily="34" charset="0"/>
                  <a:cs typeface="Segoe UI" panose="020B0502040204020203" pitchFamily="34" charset="0"/>
                </a:rPr>
                <a:t>Threads complete</a:t>
              </a:r>
            </a:p>
          </p:txBody>
        </p:sp>
      </p:grpSp>
      <p:grpSp>
        <p:nvGrpSpPr>
          <p:cNvPr id="188" name="Group 187">
            <a:extLst>
              <a:ext uri="{FF2B5EF4-FFF2-40B4-BE49-F238E27FC236}">
                <a16:creationId xmlns:a16="http://schemas.microsoft.com/office/drawing/2014/main" id="{D05A01CD-15EF-4F41-8D51-0DA7A24BA579}"/>
              </a:ext>
            </a:extLst>
          </p:cNvPr>
          <p:cNvGrpSpPr/>
          <p:nvPr/>
        </p:nvGrpSpPr>
        <p:grpSpPr>
          <a:xfrm>
            <a:off x="6730567" y="5451595"/>
            <a:ext cx="2338870" cy="1174291"/>
            <a:chOff x="566376" y="5434882"/>
            <a:chExt cx="2338870" cy="1174291"/>
          </a:xfrm>
        </p:grpSpPr>
        <p:sp>
          <p:nvSpPr>
            <p:cNvPr id="189" name="TextBox 188">
              <a:extLst>
                <a:ext uri="{FF2B5EF4-FFF2-40B4-BE49-F238E27FC236}">
                  <a16:creationId xmlns:a16="http://schemas.microsoft.com/office/drawing/2014/main" id="{2AFE511C-3A41-4BEA-91EF-01C1830920E1}"/>
                </a:ext>
              </a:extLst>
            </p:cNvPr>
            <p:cNvSpPr txBox="1"/>
            <p:nvPr/>
          </p:nvSpPr>
          <p:spPr>
            <a:xfrm>
              <a:off x="566376" y="5711455"/>
              <a:ext cx="1924262" cy="707886"/>
            </a:xfrm>
            <a:prstGeom prst="rect">
              <a:avLst/>
            </a:prstGeom>
            <a:noFill/>
          </p:spPr>
          <p:txBody>
            <a:bodyPr wrap="square" rtlCol="0">
              <a:spAutoFit/>
            </a:bodyPr>
            <a:lstStyle/>
            <a:p>
              <a:pPr algn="ctr">
                <a:lnSpc>
                  <a:spcPts val="2400"/>
                </a:lnSpc>
              </a:pPr>
              <a:r>
                <a:rPr lang="en-US" sz="2400" dirty="0">
                  <a:latin typeface="Segoe UI" panose="020B0502040204020203" pitchFamily="34" charset="0"/>
                  <a:cs typeface="Segoe UI" panose="020B0502040204020203" pitchFamily="34" charset="0"/>
                </a:rPr>
                <a:t>Launch GPU threads</a:t>
              </a:r>
            </a:p>
          </p:txBody>
        </p:sp>
        <p:cxnSp>
          <p:nvCxnSpPr>
            <p:cNvPr id="190" name="Straight Arrow Connector 189">
              <a:extLst>
                <a:ext uri="{FF2B5EF4-FFF2-40B4-BE49-F238E27FC236}">
                  <a16:creationId xmlns:a16="http://schemas.microsoft.com/office/drawing/2014/main" id="{06E3CC54-A95D-4024-902A-166594F1AC72}"/>
                </a:ext>
              </a:extLst>
            </p:cNvPr>
            <p:cNvCxnSpPr>
              <a:cxnSpLocks/>
            </p:cNvCxnSpPr>
            <p:nvPr/>
          </p:nvCxnSpPr>
          <p:spPr>
            <a:xfrm>
              <a:off x="2210499" y="5434882"/>
              <a:ext cx="694747" cy="117429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id="{6F4BA9E9-B681-4629-939C-8151109368B7}"/>
              </a:ext>
            </a:extLst>
          </p:cNvPr>
          <p:cNvGrpSpPr/>
          <p:nvPr/>
        </p:nvGrpSpPr>
        <p:grpSpPr>
          <a:xfrm>
            <a:off x="5840931" y="1237785"/>
            <a:ext cx="4746702" cy="4544955"/>
            <a:chOff x="5840931" y="1237785"/>
            <a:chExt cx="4746702" cy="4544955"/>
          </a:xfrm>
        </p:grpSpPr>
        <p:sp>
          <p:nvSpPr>
            <p:cNvPr id="191" name="Oval 190">
              <a:extLst>
                <a:ext uri="{FF2B5EF4-FFF2-40B4-BE49-F238E27FC236}">
                  <a16:creationId xmlns:a16="http://schemas.microsoft.com/office/drawing/2014/main" id="{8E167675-DA89-44D5-AE21-FBC27E6B48F9}"/>
                </a:ext>
              </a:extLst>
            </p:cNvPr>
            <p:cNvSpPr/>
            <p:nvPr/>
          </p:nvSpPr>
          <p:spPr>
            <a:xfrm>
              <a:off x="6491169" y="1237785"/>
              <a:ext cx="609249" cy="19328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Arrow Connector 191">
              <a:extLst>
                <a:ext uri="{FF2B5EF4-FFF2-40B4-BE49-F238E27FC236}">
                  <a16:creationId xmlns:a16="http://schemas.microsoft.com/office/drawing/2014/main" id="{948224DA-0B0D-4277-8E11-22EA5C595DE8}"/>
                </a:ext>
              </a:extLst>
            </p:cNvPr>
            <p:cNvCxnSpPr>
              <a:cxnSpLocks/>
            </p:cNvCxnSpPr>
            <p:nvPr/>
          </p:nvCxnSpPr>
          <p:spPr>
            <a:xfrm flipH="1">
              <a:off x="6143283" y="2916166"/>
              <a:ext cx="440625" cy="1699698"/>
            </a:xfrm>
            <a:prstGeom prst="straightConnector1">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018703B4-E3CA-48EF-93E4-133669A72955}"/>
                </a:ext>
              </a:extLst>
            </p:cNvPr>
            <p:cNvSpPr txBox="1"/>
            <p:nvPr/>
          </p:nvSpPr>
          <p:spPr>
            <a:xfrm>
              <a:off x="5840931" y="4582411"/>
              <a:ext cx="4746702" cy="1200329"/>
            </a:xfrm>
            <a:prstGeom prst="rect">
              <a:avLst/>
            </a:prstGeom>
            <a:noFill/>
          </p:spPr>
          <p:txBody>
            <a:bodyPr wrap="square" rtlCol="0">
              <a:spAutoFit/>
            </a:bodyPr>
            <a:lstStyle/>
            <a:p>
              <a:r>
                <a:rPr lang="en-US" sz="2400" b="1" dirty="0">
                  <a:ln>
                    <a:solidFill>
                      <a:sysClr val="windowText" lastClr="000000"/>
                    </a:solidFill>
                  </a:ln>
                  <a:solidFill>
                    <a:srgbClr val="FF0000"/>
                  </a:solidFill>
                  <a:latin typeface="Segoe UI" panose="020B0502040204020203" pitchFamily="34" charset="0"/>
                  <a:cs typeface="Segoe UI" panose="020B0502040204020203" pitchFamily="34" charset="0"/>
                </a:rPr>
                <a:t>Doesn’t implement fancy stuff like out-of-order execution or branch prediction</a:t>
              </a:r>
            </a:p>
          </p:txBody>
        </p:sp>
      </p:grpSp>
      <p:grpSp>
        <p:nvGrpSpPr>
          <p:cNvPr id="170" name="Group 169">
            <a:extLst>
              <a:ext uri="{FF2B5EF4-FFF2-40B4-BE49-F238E27FC236}">
                <a16:creationId xmlns:a16="http://schemas.microsoft.com/office/drawing/2014/main" id="{5A934E40-2471-4893-958F-776D26EAC441}"/>
              </a:ext>
            </a:extLst>
          </p:cNvPr>
          <p:cNvGrpSpPr/>
          <p:nvPr/>
        </p:nvGrpSpPr>
        <p:grpSpPr>
          <a:xfrm>
            <a:off x="507802" y="1398685"/>
            <a:ext cx="4746702" cy="4371843"/>
            <a:chOff x="5840931" y="1410897"/>
            <a:chExt cx="4746702" cy="4371843"/>
          </a:xfrm>
        </p:grpSpPr>
        <p:sp>
          <p:nvSpPr>
            <p:cNvPr id="177" name="Oval 176">
              <a:extLst>
                <a:ext uri="{FF2B5EF4-FFF2-40B4-BE49-F238E27FC236}">
                  <a16:creationId xmlns:a16="http://schemas.microsoft.com/office/drawing/2014/main" id="{641726FE-07A9-46C3-88DB-054AA137AF57}"/>
                </a:ext>
              </a:extLst>
            </p:cNvPr>
            <p:cNvSpPr/>
            <p:nvPr/>
          </p:nvSpPr>
          <p:spPr>
            <a:xfrm>
              <a:off x="6257891" y="1410897"/>
              <a:ext cx="2492754" cy="11263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8" name="Straight Arrow Connector 177">
              <a:extLst>
                <a:ext uri="{FF2B5EF4-FFF2-40B4-BE49-F238E27FC236}">
                  <a16:creationId xmlns:a16="http://schemas.microsoft.com/office/drawing/2014/main" id="{4BB04F8B-4959-436A-9600-24E3C56B0491}"/>
                </a:ext>
              </a:extLst>
            </p:cNvPr>
            <p:cNvCxnSpPr>
              <a:cxnSpLocks/>
            </p:cNvCxnSpPr>
            <p:nvPr/>
          </p:nvCxnSpPr>
          <p:spPr>
            <a:xfrm flipH="1">
              <a:off x="6143283" y="2469123"/>
              <a:ext cx="928255" cy="2146741"/>
            </a:xfrm>
            <a:prstGeom prst="straightConnector1">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AD027F5E-DF62-4316-AE94-EC93E6CF4DD5}"/>
                </a:ext>
              </a:extLst>
            </p:cNvPr>
            <p:cNvSpPr txBox="1"/>
            <p:nvPr/>
          </p:nvSpPr>
          <p:spPr>
            <a:xfrm>
              <a:off x="5840931" y="4582411"/>
              <a:ext cx="4746702" cy="1200329"/>
            </a:xfrm>
            <a:prstGeom prst="rect">
              <a:avLst/>
            </a:prstGeom>
            <a:noFill/>
          </p:spPr>
          <p:txBody>
            <a:bodyPr wrap="square" rtlCol="0">
              <a:spAutoFit/>
            </a:bodyPr>
            <a:lstStyle/>
            <a:p>
              <a:r>
                <a:rPr lang="en-US" sz="2400" b="1" dirty="0">
                  <a:ln>
                    <a:solidFill>
                      <a:sysClr val="windowText" lastClr="000000"/>
                    </a:solidFill>
                  </a:ln>
                  <a:solidFill>
                    <a:srgbClr val="FF0000"/>
                  </a:solidFill>
                  <a:latin typeface="Segoe UI" panose="020B0502040204020203" pitchFamily="34" charset="0"/>
                  <a:cs typeface="Segoe UI" panose="020B0502040204020203" pitchFamily="34" charset="0"/>
                </a:rPr>
                <a:t>Implements fancy stuff like out-of-order execution and branch prediction</a:t>
              </a:r>
            </a:p>
          </p:txBody>
        </p:sp>
      </p:grpSp>
    </p:spTree>
    <p:extLst>
      <p:ext uri="{BB962C8B-B14F-4D97-AF65-F5344CB8AC3E}">
        <p14:creationId xmlns:p14="http://schemas.microsoft.com/office/powerpoint/2010/main" val="35879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7"/>
                                        </p:tgtEl>
                                      </p:cBhvr>
                                    </p:animEffect>
                                    <p:set>
                                      <p:cBhvr>
                                        <p:cTn id="7" dur="1" fill="hold">
                                          <p:stCondLst>
                                            <p:cond delay="499"/>
                                          </p:stCondLst>
                                        </p:cTn>
                                        <p:tgtEl>
                                          <p:spTgt spid="19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70"/>
                                        </p:tgtEl>
                                      </p:cBhvr>
                                    </p:animEffect>
                                    <p:set>
                                      <p:cBhvr>
                                        <p:cTn id="10" dur="1" fill="hold">
                                          <p:stCondLst>
                                            <p:cond delay="499"/>
                                          </p:stCondLst>
                                        </p:cTn>
                                        <p:tgtEl>
                                          <p:spTgt spid="17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3"/>
                                        </p:tgtEl>
                                        <p:attrNameLst>
                                          <p:attrName>style.visibility</p:attrName>
                                        </p:attrNameLst>
                                      </p:cBhvr>
                                      <p:to>
                                        <p:strVal val="visible"/>
                                      </p:to>
                                    </p:set>
                                    <p:animEffect transition="in" filter="fade">
                                      <p:cBhvr>
                                        <p:cTn id="16" dur="500"/>
                                        <p:tgtEl>
                                          <p:spTgt spid="173"/>
                                        </p:tgtEl>
                                      </p:cBhvr>
                                    </p:animEffect>
                                  </p:childTnLst>
                                </p:cTn>
                              </p:par>
                              <p:par>
                                <p:cTn id="17" presetID="10" presetClass="entr" presetSubtype="0" fill="hold" nodeType="withEffect">
                                  <p:stCondLst>
                                    <p:cond delay="0"/>
                                  </p:stCondLst>
                                  <p:childTnLst>
                                    <p:set>
                                      <p:cBhvr>
                                        <p:cTn id="18" dur="1" fill="hold">
                                          <p:stCondLst>
                                            <p:cond delay="0"/>
                                          </p:stCondLst>
                                        </p:cTn>
                                        <p:tgtEl>
                                          <p:spTgt spid="174"/>
                                        </p:tgtEl>
                                        <p:attrNameLst>
                                          <p:attrName>style.visibility</p:attrName>
                                        </p:attrNameLst>
                                      </p:cBhvr>
                                      <p:to>
                                        <p:strVal val="visible"/>
                                      </p:to>
                                    </p:set>
                                    <p:animEffect transition="in" filter="fade">
                                      <p:cBhvr>
                                        <p:cTn id="19" dur="500"/>
                                        <p:tgtEl>
                                          <p:spTgt spid="174"/>
                                        </p:tgtEl>
                                      </p:cBhvr>
                                    </p:animEffect>
                                  </p:childTnLst>
                                </p:cTn>
                              </p:par>
                              <p:par>
                                <p:cTn id="20" presetID="10" presetClass="entr" presetSubtype="0" fill="hold" nodeType="withEffect">
                                  <p:stCondLst>
                                    <p:cond delay="0"/>
                                  </p:stCondLst>
                                  <p:childTnLst>
                                    <p:set>
                                      <p:cBhvr>
                                        <p:cTn id="21" dur="1" fill="hold">
                                          <p:stCondLst>
                                            <p:cond delay="0"/>
                                          </p:stCondLst>
                                        </p:cTn>
                                        <p:tgtEl>
                                          <p:spTgt spid="183"/>
                                        </p:tgtEl>
                                        <p:attrNameLst>
                                          <p:attrName>style.visibility</p:attrName>
                                        </p:attrNameLst>
                                      </p:cBhvr>
                                      <p:to>
                                        <p:strVal val="visible"/>
                                      </p:to>
                                    </p:set>
                                    <p:animEffect transition="in" filter="fade">
                                      <p:cBhvr>
                                        <p:cTn id="22" dur="500"/>
                                        <p:tgtEl>
                                          <p:spTgt spid="183"/>
                                        </p:tgtEl>
                                      </p:cBhvr>
                                    </p:animEffect>
                                  </p:childTnLst>
                                </p:cTn>
                              </p:par>
                              <p:par>
                                <p:cTn id="23" presetID="10" presetClass="entr" presetSubtype="0" fill="hold" nodeType="withEffect">
                                  <p:stCondLst>
                                    <p:cond delay="0"/>
                                  </p:stCondLst>
                                  <p:childTnLst>
                                    <p:set>
                                      <p:cBhvr>
                                        <p:cTn id="24" dur="1" fill="hold">
                                          <p:stCondLst>
                                            <p:cond delay="0"/>
                                          </p:stCondLst>
                                        </p:cTn>
                                        <p:tgtEl>
                                          <p:spTgt spid="184"/>
                                        </p:tgtEl>
                                        <p:attrNameLst>
                                          <p:attrName>style.visibility</p:attrName>
                                        </p:attrNameLst>
                                      </p:cBhvr>
                                      <p:to>
                                        <p:strVal val="visible"/>
                                      </p:to>
                                    </p:set>
                                    <p:animEffect transition="in" filter="fade">
                                      <p:cBhvr>
                                        <p:cTn id="25" dur="500"/>
                                        <p:tgtEl>
                                          <p:spTgt spid="184"/>
                                        </p:tgtEl>
                                      </p:cBhvr>
                                    </p:animEffect>
                                  </p:childTnLst>
                                </p:cTn>
                              </p:par>
                              <p:par>
                                <p:cTn id="26" presetID="10" presetClass="entr" presetSubtype="0" fill="hold" nodeType="withEffect">
                                  <p:stCondLst>
                                    <p:cond delay="0"/>
                                  </p:stCondLst>
                                  <p:childTnLst>
                                    <p:set>
                                      <p:cBhvr>
                                        <p:cTn id="27" dur="1" fill="hold">
                                          <p:stCondLst>
                                            <p:cond delay="0"/>
                                          </p:stCondLst>
                                        </p:cTn>
                                        <p:tgtEl>
                                          <p:spTgt spid="188"/>
                                        </p:tgtEl>
                                        <p:attrNameLst>
                                          <p:attrName>style.visibility</p:attrName>
                                        </p:attrNameLst>
                                      </p:cBhvr>
                                      <p:to>
                                        <p:strVal val="visible"/>
                                      </p:to>
                                    </p:set>
                                    <p:animEffect transition="in" filter="fade">
                                      <p:cBhvr>
                                        <p:cTn id="28" dur="500"/>
                                        <p:tgtEl>
                                          <p:spTgt spid="188"/>
                                        </p:tgtEl>
                                      </p:cBhvr>
                                    </p:animEffect>
                                  </p:childTnLst>
                                </p:cTn>
                              </p:par>
                              <p:par>
                                <p:cTn id="29" presetID="10" presetClass="entr" presetSubtype="0" fill="hold" nodeType="withEffect">
                                  <p:stCondLst>
                                    <p:cond delay="0"/>
                                  </p:stCondLst>
                                  <p:childTnLst>
                                    <p:set>
                                      <p:cBhvr>
                                        <p:cTn id="30" dur="1" fill="hold">
                                          <p:stCondLst>
                                            <p:cond delay="0"/>
                                          </p:stCondLst>
                                        </p:cTn>
                                        <p:tgtEl>
                                          <p:spTgt spid="185"/>
                                        </p:tgtEl>
                                        <p:attrNameLst>
                                          <p:attrName>style.visibility</p:attrName>
                                        </p:attrNameLst>
                                      </p:cBhvr>
                                      <p:to>
                                        <p:strVal val="visible"/>
                                      </p:to>
                                    </p:set>
                                    <p:animEffect transition="in" filter="fade">
                                      <p:cBhvr>
                                        <p:cTn id="31"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45A5-1A49-4D3A-A145-C2D8D56C65F6}"/>
              </a:ext>
            </a:extLst>
          </p:cNvPr>
          <p:cNvSpPr>
            <a:spLocks noGrp="1"/>
          </p:cNvSpPr>
          <p:nvPr>
            <p:ph type="title"/>
          </p:nvPr>
        </p:nvSpPr>
        <p:spPr>
          <a:xfrm>
            <a:off x="0" y="-58618"/>
            <a:ext cx="12192000" cy="794604"/>
          </a:xfrm>
        </p:spPr>
        <p:txBody>
          <a:bodyPr/>
          <a:lstStyle/>
          <a:p>
            <a:r>
              <a:rPr lang="en-US" dirty="0"/>
              <a:t>Maximizing Parallelization: SIMD vs. SIMT</a:t>
            </a:r>
          </a:p>
        </p:txBody>
      </p:sp>
      <p:sp>
        <p:nvSpPr>
          <p:cNvPr id="3" name="Content Placeholder 2">
            <a:extLst>
              <a:ext uri="{FF2B5EF4-FFF2-40B4-BE49-F238E27FC236}">
                <a16:creationId xmlns:a16="http://schemas.microsoft.com/office/drawing/2014/main" id="{80DA4429-CA02-4999-9E07-0B117A40F808}"/>
              </a:ext>
            </a:extLst>
          </p:cNvPr>
          <p:cNvSpPr>
            <a:spLocks noGrp="1"/>
          </p:cNvSpPr>
          <p:nvPr>
            <p:ph idx="1"/>
          </p:nvPr>
        </p:nvSpPr>
        <p:spPr>
          <a:xfrm>
            <a:off x="381001" y="568721"/>
            <a:ext cx="10515600" cy="5251410"/>
          </a:xfrm>
        </p:spPr>
        <p:txBody>
          <a:bodyPr/>
          <a:lstStyle/>
          <a:p>
            <a:r>
              <a:rPr lang="en-US" dirty="0"/>
              <a:t>SIMD (“single instruction, multiple data”) increases the number of calculations that are performed by one instruction</a:t>
            </a:r>
          </a:p>
          <a:p>
            <a:r>
              <a:rPr lang="en-US" dirty="0"/>
              <a:t>Starting in 2006, Intel has added a variety of SIMD instructions to accelerate scientific, multimedia, and cryptographic workloads</a:t>
            </a:r>
          </a:p>
          <a:p>
            <a:pPr lvl="1"/>
            <a:r>
              <a:rPr lang="en-US" b="1" dirty="0">
                <a:latin typeface="Consolas" panose="020B0609020204030204" pitchFamily="49" charset="0"/>
              </a:rPr>
              <a:t>%xmm0—%xmm15</a:t>
            </a:r>
            <a:r>
              <a:rPr lang="en-US" dirty="0"/>
              <a:t> are 128-bit registers for use by SIMD instructions</a:t>
            </a:r>
          </a:p>
          <a:p>
            <a:pPr lvl="1"/>
            <a:r>
              <a:rPr lang="en-US" dirty="0"/>
              <a:t>An </a:t>
            </a:r>
            <a:r>
              <a:rPr lang="en-US" b="1" dirty="0">
                <a:latin typeface="Consolas" panose="020B0609020204030204" pitchFamily="49" charset="0"/>
              </a:rPr>
              <a:t>%</a:t>
            </a:r>
            <a:r>
              <a:rPr lang="en-US" b="1" dirty="0" err="1">
                <a:latin typeface="Consolas" panose="020B0609020204030204" pitchFamily="49" charset="0"/>
              </a:rPr>
              <a:t>xmm</a:t>
            </a:r>
            <a:r>
              <a:rPr lang="en-US" dirty="0"/>
              <a:t> register is treated differently by different SIMD                                 instructions, e.g., as</a:t>
            </a:r>
          </a:p>
          <a:p>
            <a:pPr lvl="2"/>
            <a:r>
              <a:rPr lang="en-US" sz="2400" dirty="0"/>
              <a:t>Two 64-bit floats</a:t>
            </a:r>
          </a:p>
          <a:p>
            <a:pPr lvl="2"/>
            <a:r>
              <a:rPr lang="en-US" sz="2400" dirty="0"/>
              <a:t>Four 32-bit floats</a:t>
            </a:r>
          </a:p>
          <a:p>
            <a:pPr lvl="2"/>
            <a:r>
              <a:rPr lang="en-US" sz="2400" dirty="0"/>
              <a:t>Eight 16-bit shorts</a:t>
            </a:r>
          </a:p>
          <a:p>
            <a:pPr lvl="2"/>
            <a:r>
              <a:rPr lang="en-US" sz="2400" dirty="0"/>
              <a:t>Sixteen 8-bit bytes</a:t>
            </a:r>
          </a:p>
          <a:p>
            <a:pPr lvl="1"/>
            <a:r>
              <a:rPr lang="en-US" dirty="0"/>
              <a:t>Example: vector addition</a:t>
            </a:r>
          </a:p>
          <a:p>
            <a:pPr lvl="2"/>
            <a:endParaRPr lang="en-US" dirty="0"/>
          </a:p>
        </p:txBody>
      </p:sp>
      <p:sp>
        <p:nvSpPr>
          <p:cNvPr id="4" name="Rectangle 3">
            <a:extLst>
              <a:ext uri="{FF2B5EF4-FFF2-40B4-BE49-F238E27FC236}">
                <a16:creationId xmlns:a16="http://schemas.microsoft.com/office/drawing/2014/main" id="{D25B03D6-202F-450A-9EE2-B52F5A1ADD6E}"/>
              </a:ext>
            </a:extLst>
          </p:cNvPr>
          <p:cNvSpPr/>
          <p:nvPr/>
        </p:nvSpPr>
        <p:spPr>
          <a:xfrm>
            <a:off x="8277922" y="2722072"/>
            <a:ext cx="3631581" cy="1631216"/>
          </a:xfrm>
          <a:prstGeom prst="rect">
            <a:avLst/>
          </a:prstGeom>
          <a:solidFill>
            <a:schemeClr val="bg1">
              <a:lumMod val="85000"/>
            </a:schemeClr>
          </a:solidFill>
          <a:ln w="19050">
            <a:solidFill>
              <a:schemeClr val="tx1"/>
            </a:solidFill>
          </a:ln>
        </p:spPr>
        <p:txBody>
          <a:bodyPr wrap="square">
            <a:spAutoFit/>
          </a:bodyPr>
          <a:lstStyle/>
          <a:p>
            <a:r>
              <a:rPr lang="en-US" sz="2000" b="1" dirty="0">
                <a:latin typeface="Consolas" panose="020B0609020204030204" pitchFamily="49" charset="0"/>
              </a:rPr>
              <a:t>//C code</a:t>
            </a:r>
          </a:p>
          <a:p>
            <a:r>
              <a:rPr lang="en-US" sz="2000" b="1" dirty="0" err="1">
                <a:latin typeface="Consolas" panose="020B0609020204030204" pitchFamily="49" charset="0"/>
              </a:rPr>
              <a:t>vec_out.w</a:t>
            </a:r>
            <a:r>
              <a:rPr lang="en-US" sz="2000" b="1" dirty="0">
                <a:latin typeface="Consolas" panose="020B0609020204030204" pitchFamily="49" charset="0"/>
              </a:rPr>
              <a:t> = v1.w + v2.w;</a:t>
            </a:r>
          </a:p>
          <a:p>
            <a:r>
              <a:rPr lang="en-US" sz="2000" b="1" dirty="0" err="1">
                <a:latin typeface="Consolas" panose="020B0609020204030204" pitchFamily="49" charset="0"/>
              </a:rPr>
              <a:t>vec_out.x</a:t>
            </a:r>
            <a:r>
              <a:rPr lang="en-US" sz="2000" b="1" dirty="0">
                <a:latin typeface="Consolas" panose="020B0609020204030204" pitchFamily="49" charset="0"/>
              </a:rPr>
              <a:t> = v1.x + v2.x;</a:t>
            </a:r>
          </a:p>
          <a:p>
            <a:r>
              <a:rPr lang="en-US" sz="2000" b="1" dirty="0" err="1">
                <a:latin typeface="Consolas" panose="020B0609020204030204" pitchFamily="49" charset="0"/>
              </a:rPr>
              <a:t>vec_out.y</a:t>
            </a:r>
            <a:r>
              <a:rPr lang="en-US" sz="2000" b="1" dirty="0">
                <a:latin typeface="Consolas" panose="020B0609020204030204" pitchFamily="49" charset="0"/>
              </a:rPr>
              <a:t> = v1.y + v2.y;</a:t>
            </a:r>
          </a:p>
          <a:p>
            <a:r>
              <a:rPr lang="en-US" sz="2000" b="1" dirty="0" err="1">
                <a:latin typeface="Consolas" panose="020B0609020204030204" pitchFamily="49" charset="0"/>
              </a:rPr>
              <a:t>vec_out.z</a:t>
            </a:r>
            <a:r>
              <a:rPr lang="en-US" sz="2000" b="1" dirty="0">
                <a:latin typeface="Consolas" panose="020B0609020204030204" pitchFamily="49" charset="0"/>
              </a:rPr>
              <a:t> = v1.z + v2.z;</a:t>
            </a:r>
          </a:p>
        </p:txBody>
      </p:sp>
      <p:sp>
        <p:nvSpPr>
          <p:cNvPr id="5" name="Rectangle 4">
            <a:extLst>
              <a:ext uri="{FF2B5EF4-FFF2-40B4-BE49-F238E27FC236}">
                <a16:creationId xmlns:a16="http://schemas.microsoft.com/office/drawing/2014/main" id="{BBEC680D-77DC-4945-9BCB-719C077E1E1C}"/>
              </a:ext>
            </a:extLst>
          </p:cNvPr>
          <p:cNvSpPr/>
          <p:nvPr/>
        </p:nvSpPr>
        <p:spPr>
          <a:xfrm>
            <a:off x="4884236" y="4485538"/>
            <a:ext cx="7025267" cy="2246769"/>
          </a:xfrm>
          <a:prstGeom prst="rect">
            <a:avLst/>
          </a:prstGeom>
          <a:solidFill>
            <a:schemeClr val="bg1">
              <a:lumMod val="85000"/>
            </a:schemeClr>
          </a:solidFill>
          <a:ln w="19050">
            <a:solidFill>
              <a:schemeClr val="tx1"/>
            </a:solidFill>
          </a:ln>
        </p:spPr>
        <p:txBody>
          <a:bodyPr wrap="square">
            <a:spAutoFit/>
          </a:bodyPr>
          <a:lstStyle/>
          <a:p>
            <a:r>
              <a:rPr lang="en-US" sz="2000" b="1" dirty="0" err="1">
                <a:solidFill>
                  <a:srgbClr val="0070C0"/>
                </a:solidFill>
                <a:latin typeface="Consolas" panose="020B0609020204030204" pitchFamily="49" charset="0"/>
              </a:rPr>
              <a:t>movaps</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v1</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%xmm0</a:t>
            </a:r>
            <a:r>
              <a:rPr lang="en-US" sz="2000" b="1" dirty="0">
                <a:latin typeface="Consolas" panose="020B0609020204030204" pitchFamily="49" charset="0"/>
              </a:rPr>
              <a:t>       //%xmm0 = v1.z | v1.y | </a:t>
            </a:r>
          </a:p>
          <a:p>
            <a:r>
              <a:rPr lang="en-US" sz="2000" b="1" dirty="0">
                <a:latin typeface="Consolas" panose="020B0609020204030204" pitchFamily="49" charset="0"/>
              </a:rPr>
              <a:t>                         //        v1.x | v1.w </a:t>
            </a:r>
          </a:p>
          <a:p>
            <a:r>
              <a:rPr lang="en-US" sz="2000" b="1" dirty="0" err="1">
                <a:solidFill>
                  <a:srgbClr val="0070C0"/>
                </a:solidFill>
                <a:latin typeface="Consolas" panose="020B0609020204030204" pitchFamily="49" charset="0"/>
              </a:rPr>
              <a:t>addps</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v2</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%xmm0</a:t>
            </a:r>
            <a:r>
              <a:rPr lang="en-US" sz="2000" b="1" dirty="0">
                <a:latin typeface="Consolas" panose="020B0609020204030204" pitchFamily="49" charset="0"/>
              </a:rPr>
              <a:t>        //%xmm0 = v1.z+v2.z | </a:t>
            </a:r>
          </a:p>
          <a:p>
            <a:r>
              <a:rPr lang="en-US" sz="2000" b="1" dirty="0">
                <a:latin typeface="Consolas" panose="020B0609020204030204" pitchFamily="49" charset="0"/>
              </a:rPr>
              <a:t>                         //        v1.y+v2.y | </a:t>
            </a:r>
          </a:p>
          <a:p>
            <a:r>
              <a:rPr lang="en-US" sz="2000" b="1" dirty="0">
                <a:latin typeface="Consolas" panose="020B0609020204030204" pitchFamily="49" charset="0"/>
              </a:rPr>
              <a:t>                         //        v1.x+v2.x | </a:t>
            </a:r>
          </a:p>
          <a:p>
            <a:r>
              <a:rPr lang="en-US" sz="2000" b="1" dirty="0">
                <a:latin typeface="Consolas" panose="020B0609020204030204" pitchFamily="49" charset="0"/>
              </a:rPr>
              <a:t>                         //        v1.w+v2.w</a:t>
            </a:r>
          </a:p>
          <a:p>
            <a:r>
              <a:rPr lang="en-US" sz="2000" b="1" dirty="0" err="1">
                <a:solidFill>
                  <a:srgbClr val="0070C0"/>
                </a:solidFill>
                <a:latin typeface="Consolas" panose="020B0609020204030204" pitchFamily="49" charset="0"/>
              </a:rPr>
              <a:t>movaps</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%xmm0</a:t>
            </a:r>
            <a:r>
              <a:rPr lang="en-US" sz="2000" b="1" dirty="0">
                <a:latin typeface="Consolas" panose="020B0609020204030204" pitchFamily="49" charset="0"/>
              </a:rPr>
              <a:t>, (</a:t>
            </a:r>
            <a:r>
              <a:rPr lang="en-US" sz="2000" b="1" dirty="0" err="1">
                <a:solidFill>
                  <a:srgbClr val="002060"/>
                </a:solidFill>
                <a:latin typeface="Consolas" panose="020B0609020204030204" pitchFamily="49" charset="0"/>
              </a:rPr>
              <a:t>vec_out</a:t>
            </a:r>
            <a:r>
              <a:rPr lang="en-US" sz="2000" b="1" dirty="0">
                <a:latin typeface="Consolas" panose="020B0609020204030204" pitchFamily="49" charset="0"/>
              </a:rPr>
              <a:t>)</a:t>
            </a:r>
          </a:p>
        </p:txBody>
      </p:sp>
      <p:cxnSp>
        <p:nvCxnSpPr>
          <p:cNvPr id="9" name="Connector: Elbow 8">
            <a:extLst>
              <a:ext uri="{FF2B5EF4-FFF2-40B4-BE49-F238E27FC236}">
                <a16:creationId xmlns:a16="http://schemas.microsoft.com/office/drawing/2014/main" id="{318E832C-63AD-4F53-A07D-3167C55ECB8C}"/>
              </a:ext>
            </a:extLst>
          </p:cNvPr>
          <p:cNvCxnSpPr>
            <a:stCxn id="4" idx="3"/>
            <a:endCxn id="5" idx="3"/>
          </p:cNvCxnSpPr>
          <p:nvPr/>
        </p:nvCxnSpPr>
        <p:spPr>
          <a:xfrm>
            <a:off x="11909503" y="3537680"/>
            <a:ext cx="12700" cy="2071243"/>
          </a:xfrm>
          <a:prstGeom prst="bentConnector3">
            <a:avLst>
              <a:gd name="adj1" fmla="val 144878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B407BD1B-8219-4A3C-8EEA-C86723FEDCE6}"/>
              </a:ext>
            </a:extLst>
          </p:cNvPr>
          <p:cNvCxnSpPr>
            <a:cxnSpLocks/>
            <a:endCxn id="4" idx="1"/>
          </p:cNvCxnSpPr>
          <p:nvPr/>
        </p:nvCxnSpPr>
        <p:spPr>
          <a:xfrm flipV="1">
            <a:off x="4326673" y="3537680"/>
            <a:ext cx="3951249" cy="1708752"/>
          </a:xfrm>
          <a:prstGeom prst="bentConnector3">
            <a:avLst>
              <a:gd name="adj1" fmla="val 710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40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8026</TotalTime>
  <Words>4866</Words>
  <Application>Microsoft Office PowerPoint</Application>
  <PresentationFormat>Widescreen</PresentationFormat>
  <Paragraphs>624</Paragraphs>
  <Slides>31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Consolas</vt:lpstr>
      <vt:lpstr>Segoe UI</vt:lpstr>
      <vt:lpstr>Segoe UI Black</vt:lpstr>
      <vt:lpstr>Segoe UI Light</vt:lpstr>
      <vt:lpstr>Trebuchet</vt:lpstr>
      <vt:lpstr>Wingdings</vt:lpstr>
      <vt:lpstr>Office Theme</vt:lpstr>
      <vt:lpstr>GPUs</vt:lpstr>
      <vt:lpstr>Outline</vt:lpstr>
      <vt:lpstr>Trends in Hardware Design</vt:lpstr>
      <vt:lpstr>PowerPoint Presentation</vt:lpstr>
      <vt:lpstr>PowerPoint Presentation</vt:lpstr>
      <vt:lpstr>PowerPoint Presentation</vt:lpstr>
      <vt:lpstr>Outline</vt:lpstr>
      <vt:lpstr>GPUs: Overview</vt:lpstr>
      <vt:lpstr>Maximizing Parallelization: SIMD vs. SIMT</vt:lpstr>
      <vt:lpstr>Maximizing Parallelization: SIMD vs. SIMT</vt:lpstr>
      <vt:lpstr>PowerPoint Presentation</vt:lpstr>
      <vt:lpstr>PowerPoint Presentation</vt:lpstr>
      <vt:lpstr>There Is A (Janky) Solution!</vt:lpstr>
      <vt:lpstr>TRY TO AVOID BRANCHES IN GPU CODE</vt:lpstr>
      <vt:lpstr>Thread-Accessible Memory (Nvidia-style External GPU)</vt:lpstr>
      <vt:lpstr>PowerPoint Presentation</vt:lpstr>
      <vt:lpstr>Goal: Do a Vector-Addition of Two Large Arrays</vt:lpstr>
      <vt:lpstr>Version 1: Regular C++ Code</vt:lpstr>
      <vt:lpstr>Version 2: CUDA (1 block with 256 threads)</vt:lpstr>
      <vt:lpstr>Version 3: CUDA (4096 blocks, each with 256 threads)</vt:lpstr>
      <vt:lpstr>Performance Results (Laptop GeForce GT 750M)</vt:lpstr>
      <vt:lpstr>Outline</vt:lpstr>
      <vt:lpstr>Memory-mapped PCI-e Devices</vt:lpstr>
      <vt:lpstr>Integrated vs Discrete GPUs</vt:lpstr>
      <vt:lpstr>Outline</vt:lpstr>
      <vt:lpstr>Case Study: Intel’s Iris Integrated GPU</vt:lpstr>
      <vt:lpstr>Case Study: Intel’s Iris Integrated GPU</vt:lpstr>
      <vt:lpstr>Case Study: Intel’s Iris Integrated GPU</vt:lpstr>
      <vt:lpstr>Case Study: Intel’s Iris Integrated GPU</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2501</cp:revision>
  <dcterms:created xsi:type="dcterms:W3CDTF">2019-12-16T17:08:25Z</dcterms:created>
  <dcterms:modified xsi:type="dcterms:W3CDTF">2025-04-28T21:01:05Z</dcterms:modified>
</cp:coreProperties>
</file>