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45" r:id="rId3"/>
    <p:sldId id="281" r:id="rId4"/>
    <p:sldId id="283" r:id="rId5"/>
    <p:sldId id="284" r:id="rId6"/>
    <p:sldId id="285" r:id="rId7"/>
    <p:sldId id="286" r:id="rId8"/>
    <p:sldId id="288" r:id="rId9"/>
    <p:sldId id="289" r:id="rId10"/>
    <p:sldId id="290" r:id="rId11"/>
    <p:sldId id="287" r:id="rId12"/>
    <p:sldId id="346" r:id="rId13"/>
    <p:sldId id="306" r:id="rId14"/>
    <p:sldId id="352" r:id="rId15"/>
    <p:sldId id="308" r:id="rId16"/>
    <p:sldId id="313" r:id="rId17"/>
    <p:sldId id="312" r:id="rId18"/>
    <p:sldId id="334" r:id="rId19"/>
    <p:sldId id="333" r:id="rId20"/>
    <p:sldId id="310" r:id="rId21"/>
    <p:sldId id="311" r:id="rId22"/>
    <p:sldId id="347" r:id="rId23"/>
    <p:sldId id="259" r:id="rId24"/>
    <p:sldId id="314" r:id="rId25"/>
    <p:sldId id="265" r:id="rId26"/>
    <p:sldId id="266" r:id="rId27"/>
    <p:sldId id="315" r:id="rId28"/>
    <p:sldId id="321" r:id="rId29"/>
    <p:sldId id="319" r:id="rId30"/>
    <p:sldId id="316" r:id="rId31"/>
    <p:sldId id="318" r:id="rId32"/>
    <p:sldId id="320" r:id="rId33"/>
    <p:sldId id="326" r:id="rId34"/>
    <p:sldId id="329" r:id="rId35"/>
    <p:sldId id="32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A3FFDA"/>
    <a:srgbClr val="00CC00"/>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5" autoAdjust="0"/>
  </p:normalViewPr>
  <p:slideViewPr>
    <p:cSldViewPr snapToGrid="0">
      <p:cViewPr varScale="1">
        <p:scale>
          <a:sx n="54" d="100"/>
          <a:sy n="54" d="100"/>
        </p:scale>
        <p:origin x="5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unixwiz.net/techtips/x86-jump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s61.seas.harvard.edu/site/2018/Synch2/"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felixcloutier.com/x86/pushf:pushfd:pushfq" TargetMode="External"/><Relationship Id="rId5" Type="http://schemas.openxmlformats.org/officeDocument/2006/relationships/hyperlink" Target="https://en.cppreference.com/w/cpp/atomic/atomic_flag" TargetMode="External"/><Relationship Id="rId4" Type="http://schemas.openxmlformats.org/officeDocument/2006/relationships/hyperlink" Target="https://read.seas.harvard.edu/cs161/2020/doc/spinlock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books.gigatux.nl/mirror/kerneldevelopment/0672327201/ch06lev1sec5.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reilly.com/library/view/linux-device-drivers/0596000081/ch09s05.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121092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pset5, you’ll add thread support to Chickadee! To do so, most students use a Windows-style approach in which a `struct proc` stores (1) bookkeeping information that is relevant to all threads in the process, and (2) a list of pointers to the `struct thread`s that belong to the process. [However, most students do use the “overallocated struct” technique of keeping a thread’s stack at the top of an overallocated per-thread structure---see the comment below.]</a:t>
            </a:r>
          </a:p>
          <a:p>
            <a:endParaRPr lang="en-US" dirty="0"/>
          </a:p>
          <a:p>
            <a:r>
              <a:rPr lang="en-US" dirty="0"/>
              <a:t>Note that Windows does not create a thread’s kernel stack using “overallocated” state at the top of an ETHREAD. Instead, Windows explicitly allocates the stack using the equivalent of a </a:t>
            </a:r>
            <a:r>
              <a:rPr lang="en-US" dirty="0" err="1"/>
              <a:t>kalloc</a:t>
            </a:r>
            <a:r>
              <a:rPr lang="en-US" dirty="0"/>
              <a:t>() call; this is why an ETHREAD structure has a pointer to a thread stack instead of the stack just being at the top of an overallocated ETHREAD structure. Interestingly, Windows allows a kernel thread’s stack to dynamically add new pages if the function depth grows too much, with the “extra” pages being removed when a kernel function’s return would leave no remaining stack frames on a page. For more details, see pages 570—571 of Reference [2]. As explained in the block quote below, Windows uses a thread’s kernel stack to store the thread’s register state when the thread is not currently executing.</a:t>
            </a:r>
          </a:p>
          <a:p>
            <a:endParaRPr lang="en-US" dirty="0"/>
          </a:p>
          <a:p>
            <a:r>
              <a:rPr lang="en-US" dirty="0"/>
              <a:t>As [2] states, “A program is a static sequence of instructions, whereas a process is a container for a set of resources used when executing the instance of the program. At the highest level of abstraction, a Windows process comprises the following:</a:t>
            </a:r>
          </a:p>
          <a:p>
            <a:r>
              <a:rPr lang="en-US" dirty="0"/>
              <a:t>*A private virtual address space: This is a set of virtual memory addresses that the process can use.</a:t>
            </a:r>
          </a:p>
          <a:p>
            <a:r>
              <a:rPr lang="en-US" dirty="0"/>
              <a:t>*An executable program: This defines initial code and data and is mapped into the process’s virtual address space.</a:t>
            </a:r>
          </a:p>
          <a:p>
            <a:r>
              <a:rPr lang="en-US" dirty="0"/>
              <a:t>*A list of open handles: These map to various system resources such as semaphores, synchronization objects, and files that are accessible to all threads in the process. [Mickens: On Windows, a “handle” is roughly equivalent to a Linux-style “file descriptor.”]</a:t>
            </a:r>
          </a:p>
          <a:p>
            <a:r>
              <a:rPr lang="en-US" dirty="0"/>
              <a:t>*A security context: This is an access token that identifies the user, security groups, privileges, attributes, claims, capabilities, User Account Control (UAC) virtualization state, session, and limited user account state associated with the process, as well as the </a:t>
            </a:r>
            <a:r>
              <a:rPr lang="en-US" dirty="0" err="1"/>
              <a:t>AppContainer</a:t>
            </a:r>
            <a:r>
              <a:rPr lang="en-US" dirty="0"/>
              <a:t> identifier and its related sandboxing information.</a:t>
            </a:r>
          </a:p>
          <a:p>
            <a:r>
              <a:rPr lang="en-US" dirty="0"/>
              <a:t>*A process ID: This is a unique identifier, which is internally part of an identifier called a client ID.</a:t>
            </a:r>
          </a:p>
          <a:p>
            <a:r>
              <a:rPr lang="en-US" dirty="0"/>
              <a:t>*At least one thread of execution: Although an “empty” process is possible, it is (mostly) not useful . . .</a:t>
            </a:r>
          </a:p>
          <a:p>
            <a:endParaRPr lang="en-US" dirty="0"/>
          </a:p>
          <a:p>
            <a:r>
              <a:rPr lang="en-US" dirty="0"/>
              <a:t>A thread is an entity within a process that Windows schedules for execution. Without it, the process’s program can’t run. A thread includes the following essential components:</a:t>
            </a:r>
          </a:p>
          <a:p>
            <a:r>
              <a:rPr lang="en-US" dirty="0"/>
              <a:t>*The contents of a set of CPU registers representing the state of the processor</a:t>
            </a:r>
          </a:p>
          <a:p>
            <a:r>
              <a:rPr lang="en-US" dirty="0"/>
              <a:t>*Two stacks—one for the thread to use while executing in kernel mode and one for executing in user mode</a:t>
            </a:r>
          </a:p>
          <a:p>
            <a:r>
              <a:rPr lang="en-US" dirty="0"/>
              <a:t>*A private storage area called thread-local storage (TLS) for use by subsystems, run-time libraries, and DLLs</a:t>
            </a:r>
          </a:p>
          <a:p>
            <a:r>
              <a:rPr lang="en-US" dirty="0"/>
              <a:t>*A unique identifier called a thread ID (part of an internal structure called a client ID; process IDs and thread IDs are generated out of the same namespace, so they never overlap)</a:t>
            </a:r>
          </a:p>
          <a:p>
            <a:r>
              <a:rPr lang="en-US" dirty="0"/>
              <a:t>In addition, threads sometimes have their own security context, or token, which is often used by multithreaded server applications that impersonate the security context of the clients that they serve.</a:t>
            </a:r>
          </a:p>
          <a:p>
            <a:r>
              <a:rPr lang="en-US" dirty="0"/>
              <a:t>The volatile registers, stacks, and private storage area are called the thread’s context. Because this information is different for each machine architecture that Windows runs on, this structure, by necessity, is architecture-specific. The Windows function </a:t>
            </a:r>
            <a:r>
              <a:rPr lang="en-US" dirty="0" err="1"/>
              <a:t>GetThreadContext</a:t>
            </a:r>
            <a:r>
              <a:rPr lang="en-US" dirty="0"/>
              <a:t> provides access to this architecture-specific information (called the CONTEXT block) . . .</a:t>
            </a:r>
          </a:p>
          <a:p>
            <a:endParaRPr lang="en-US" dirty="0"/>
          </a:p>
          <a:p>
            <a:r>
              <a:rPr lang="en-US" dirty="0"/>
              <a:t>A thread’s context and the procedure for context switching vary depending on the processor’s architecture. A typical context switch requires saving and reloading the following data:</a:t>
            </a:r>
          </a:p>
          <a:p>
            <a:r>
              <a:rPr lang="en-US" dirty="0"/>
              <a:t>*Instruction pointer</a:t>
            </a:r>
          </a:p>
          <a:p>
            <a:r>
              <a:rPr lang="en-US" dirty="0"/>
              <a:t>*Kernel stack pointer</a:t>
            </a:r>
          </a:p>
          <a:p>
            <a:r>
              <a:rPr lang="en-US" dirty="0"/>
              <a:t>*A pointer to the address space in which the thread runs (the process’s page table directory)</a:t>
            </a:r>
          </a:p>
          <a:p>
            <a:r>
              <a:rPr lang="en-US" dirty="0"/>
              <a:t>The kernel saves this information from the old thread by pushing it onto the current (old thread’s) kernel-mode stack, updating the stack pointer, and saving the stack pointer in the old thread’s KTHREAD structure [</a:t>
            </a:r>
            <a:r>
              <a:rPr lang="en-US" dirty="0" err="1"/>
              <a:t>mickens</a:t>
            </a:r>
            <a:r>
              <a:rPr lang="en-US" dirty="0"/>
              <a:t>: Note that the KTHREAD structure is part of the ETHREAD structure]. The kernel stack pointer is then set to the new thread’s kernel stack, and the new thread’s context is loaded. If the new thread is in a different process, it loads the address of its page table directory into a special processor register so that its address space is available[, then] control passes to the new thread’s restored instruction pointer and the new thread resumes execution.”</a:t>
            </a:r>
          </a:p>
          <a:p>
            <a:endParaRPr lang="en-US" dirty="0"/>
          </a:p>
          <a:p>
            <a:r>
              <a:rPr lang="en-US" dirty="0"/>
              <a:t>[Ref: For some medium-level technical gore about the Windows implementation of processes and threads, see:</a:t>
            </a:r>
          </a:p>
          <a:p>
            <a:r>
              <a:rPr lang="en-US" dirty="0"/>
              <a:t>    [1] https://codemachine.com/articles/kernel_structures.html</a:t>
            </a:r>
          </a:p>
          <a:p>
            <a:r>
              <a:rPr lang="en-US" dirty="0"/>
              <a:t>In particular, see the discussion of EPROCESS, KPROCESS, ETHREAD, and KTHREAD. If you’re interested in additional details about how Windows implements threads and processes (and a variety of additional OS structures), the canonical reference is the book “Windows Internals” by </a:t>
            </a:r>
            <a:r>
              <a:rPr lang="en-US" dirty="0" err="1"/>
              <a:t>Yosifovich</a:t>
            </a:r>
            <a:r>
              <a:rPr lang="en-US" dirty="0"/>
              <a:t> et al.; see</a:t>
            </a:r>
          </a:p>
          <a:p>
            <a:r>
              <a:rPr lang="en-US" dirty="0"/>
              <a:t>   [2] https://archive.org/details/windows-internals-part1-7th.</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27402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CLONE_VM is not specified, then the new process receives a copy of the caller’s address space, ala fork(), with the child starting execution at the provided function, using the provided stack.</a:t>
            </a:r>
          </a:p>
          <a:p>
            <a:endParaRPr lang="en-US" dirty="0"/>
          </a:p>
          <a:p>
            <a:r>
              <a:rPr lang="en-US" dirty="0"/>
              <a:t>[Ref:  http://man7.org/linux/man-pages/man2/clone.2.html</a:t>
            </a:r>
          </a:p>
          <a:p>
            <a:r>
              <a:rPr lang="en-US" dirty="0"/>
              <a:t>         http://man7.org/linux/man-pages/man7/pthreads.7.html</a:t>
            </a:r>
          </a:p>
          <a:p>
            <a:r>
              <a:rPr lang="en-US" dirty="0"/>
              <a:t>         http://man7.org/linux/man-pages/man3/pthread_create.3.html]</a:t>
            </a:r>
          </a:p>
        </p:txBody>
      </p:sp>
      <p:sp>
        <p:nvSpPr>
          <p:cNvPr id="4" name="Slide Number Placeholder 3"/>
          <p:cNvSpPr>
            <a:spLocks noGrp="1"/>
          </p:cNvSpPr>
          <p:nvPr>
            <p:ph type="sldNum" sz="quarter" idx="10"/>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66076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[Linux is a bit weird in that it doesn’t have a separate `struct` to hold process state and a separate `struct` to hold thread state. Instead, Linux defines a single `struct </a:t>
            </a:r>
            <a:r>
              <a:rPr lang="en-US" dirty="0" err="1"/>
              <a:t>task_state</a:t>
            </a:r>
            <a:r>
              <a:rPr lang="en-US" dirty="0"/>
              <a:t>` to hold all of the bookkeeping information for a thread, including information shared across other sibling threads in the same process (e.g., address space information). So, a Linux `struct </a:t>
            </a:r>
            <a:r>
              <a:rPr lang="en-US" dirty="0" err="1"/>
              <a:t>task_state</a:t>
            </a:r>
            <a:r>
              <a:rPr lang="en-US" dirty="0"/>
              <a:t>` </a:t>
            </a:r>
            <a:r>
              <a:rPr lang="en-US" dirty="0" err="1"/>
              <a:t>kinda</a:t>
            </a:r>
            <a:r>
              <a:rPr lang="en-US" dirty="0"/>
              <a:t> </a:t>
            </a:r>
            <a:r>
              <a:rPr lang="en-US" dirty="0" err="1"/>
              <a:t>sorta</a:t>
            </a:r>
            <a:r>
              <a:rPr lang="en-US" dirty="0"/>
              <a:t> represents a process that can share one or more characteristics with other processes, including an address space. For more information on this topic, see https://cylab.be/blog/347/linux-kernel-threads-and-processes-management-task-struct. Also see `union </a:t>
            </a:r>
            <a:r>
              <a:rPr lang="en-US" dirty="0" err="1"/>
              <a:t>thread_union</a:t>
            </a:r>
            <a:r>
              <a:rPr lang="en-US" dirty="0"/>
              <a:t>` in the Linux source code at https://github.com/torvalds/linux/blob/master/include/linux/sched.h#L1913.]</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136028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46313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want to check for blocking system calls when we employ user-level threads? Well, the reason is that all of the threads share a single kernel-level stack. So, if a user-level thread makes a system call and the kernel needs to make the associated kernel task sleep; *ALL* of the user-level threads are prevented from doing anything. However, if a user-level thread only uses non-blocking IO, then the thread can say, “Ah, if performing this IO would put me to sleep, let me willingly yield to a different thread; I’ll try to perform the IO attempt later, and hopefully, the IO will be ready.” Does that make sense?</a:t>
            </a:r>
          </a:p>
          <a:p>
            <a:endParaRPr lang="en-US" dirty="0"/>
          </a:p>
          <a:p>
            <a:r>
              <a:rPr lang="en-US" dirty="0"/>
              <a:t>[Note that, to get a non-blocking read(), the file must be open()’ed with the O_NONBLOCK flag.]</a:t>
            </a:r>
          </a:p>
          <a:p>
            <a:endParaRPr lang="en-US" dirty="0"/>
          </a:p>
          <a:p>
            <a:r>
              <a:rPr lang="en-US" dirty="0"/>
              <a:t>Implementing preemptive user-level threads using SIGALRM requires some subtle reasoning. For example, what happens if a thread is in the middle of voluntarily calling </a:t>
            </a:r>
            <a:r>
              <a:rPr lang="en-US" dirty="0" err="1"/>
              <a:t>user_level_thread_switch</a:t>
            </a:r>
            <a:r>
              <a:rPr lang="en-US" dirty="0"/>
              <a:t>() when a SIGALRM arrives and tries to forcibly kick off the currently executing thread? The user-level threading library should treat signals the same way that a kernel treats “real” interrupts: when the threading library is invoked, it should disable signals, do its work, and then reenable signals.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https://linux.die.net/man/3/swapcontext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https://www.cs.utexas.edu/users/dahlin/Classes/UGOS/labs/labULT/proj-ULT.html]</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250415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http://www.sarathlakshman.com/2016/06/15/pitfall-of-golang-scheduler</a:t>
            </a:r>
          </a:p>
          <a:p>
            <a:r>
              <a:rPr lang="en-US" dirty="0"/>
              <a:t>        https://blog.cloudflare.com/how-stacks-are-handled-in-go/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https://dave.cheney.net/2013/06/02/why-is-a-goroutines-stack-infinite</a:t>
            </a:r>
          </a:p>
          <a:p>
            <a:r>
              <a:rPr lang="en-US" dirty="0"/>
              <a:t>        https://golang.org/pkg/runtime/</a:t>
            </a:r>
          </a:p>
          <a:p>
            <a:r>
              <a:rPr lang="en-US" dirty="0"/>
              <a:t>        https://gcc.gnu.org/wiki/SplitStacks]</a:t>
            </a:r>
          </a:p>
        </p:txBody>
      </p:sp>
      <p:sp>
        <p:nvSpPr>
          <p:cNvPr id="4" name="Slide Number Placeholder 3"/>
          <p:cNvSpPr>
            <a:spLocks noGrp="1"/>
          </p:cNvSpPr>
          <p:nvPr>
            <p:ph type="sldNum" sz="quarter" idx="10"/>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219082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Strictly speaking, in the life-</a:t>
            </a:r>
            <a:r>
              <a:rPr lang="en-US" dirty="0" err="1"/>
              <a:t>cyle</a:t>
            </a:r>
            <a:r>
              <a:rPr lang="en-US" dirty="0"/>
              <a:t> diagram, I’m showing the lifecycle of a particular kernel-visible thread. However, the term “process” is often used as shorthand to say “the kernel-visible thread in a process that only has a single kernel-visible thread.”</a:t>
            </a:r>
          </a:p>
        </p:txBody>
      </p:sp>
      <p:sp>
        <p:nvSpPr>
          <p:cNvPr id="4" name="Slide Number Placeholder 3"/>
          <p:cNvSpPr>
            <a:spLocks noGrp="1"/>
          </p:cNvSpPr>
          <p:nvPr>
            <p:ph type="sldNum" sz="quarter" idx="10"/>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126022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pitchFamily="-96" charset="-128"/>
                <a:cs typeface="ＭＳ Ｐゴシック" charset="0"/>
              </a:rPr>
              <a:t>Just like every acorn desires to be a mighty oak tree, every process in the “runnable” state desires to be a process in the “running” state. A process in the “running” state is actually executing on the CPU. As you might imagine, at any given time, there could be multiple processes that want to run on a particular CPU. So, the operating system maintains a ready queue for each CPU. The ready queue contains all of the processes that are runnable. The operating system also defines a piece of logic called the scheduler. The OS runs the scheduler when the CPU becomes free. The scheduler takes a process from the ready queue and starts executing the process on the CPU. Now, you might think to yourself, “How does the scheduler determine which process from the queue should get to run?” As it turns out, scheduling is a deep and enchanting science. We’ll talk about it in more depth in a few weeks. For now, it suffices to say that there a variety of algorithms that the scheduler might use. It might use a first-in, first-out queueing discipline, under the assumption that processes should get access to the CPU in the order in which those processes became runnable. Alternatively, the scheduler could use a priority-based algorithm. In that kind of algorithm, each process is assigned a level of importance. When the scheduler has to decide which process to run, the scheduler picks the process with the highest priority. You can imagine a bunch of other scheduling algorithms, each of which has different trade-offs, so we’ll discuss this stuff in more detail in a few days. For now, I just want to note that the scheduler can actually kick a process OFF of the CPU if the scheduler thinks that another process deserves to run. ***** This explains the transition in the state diagram from “running” to “runnable.”</a:t>
            </a:r>
          </a:p>
        </p:txBody>
      </p:sp>
      <p:sp>
        <p:nvSpPr>
          <p:cNvPr id="4" name="Slide Number Placeholder 3"/>
          <p:cNvSpPr>
            <a:spLocks noGrp="1"/>
          </p:cNvSpPr>
          <p:nvPr>
            <p:ph type="sldNum" sz="quarter" idx="10"/>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2594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96" charset="-128"/>
                <a:cs typeface="ＭＳ Ｐゴシック" charset="0"/>
              </a:rPr>
              <a:t>The next state we’ll look at is the “blocked” state. A process enters the “blocked” state when the process cannot make additional progress until an event happens. For example, suppose that the program does a blocking read operation on a file or a network socket. The semantics of a blocking read are that, when the read operation returns, the requested data will be ready. However, actually getting that data will often require non-zero time. For example, if the application is reading from a file on disk, and the requested data is not cached, then the operating system will have to schedule a read operation on the underlying storage device. That read operation will suffer from seek latency, because the device has to locate the desired information and then return it. What does all of this mean? It means that, when a process issues a blocking read for non-cached file data, that data will often require at least a few milliseconds to show up. A few milliseconds is a long time to a computer. So, when the process issues the blocking read, the operating system will place the process in the blocked state by placing the process on a queue that has other blocked processes. The OS will schedule the disk operation, and then move the process to the “ready” state when the IO operation completes.</a:t>
            </a:r>
          </a:p>
          <a:p>
            <a:r>
              <a:rPr lang="en-US" sz="1200" kern="1200" dirty="0">
                <a:solidFill>
                  <a:schemeClr val="tx1"/>
                </a:solidFill>
                <a:effectLst/>
                <a:latin typeface="Arial" charset="0"/>
                <a:ea typeface="ＭＳ Ｐゴシック" pitchFamily="-96" charset="-128"/>
                <a:cs typeface="ＭＳ Ｐゴシック" charset="0"/>
              </a:rPr>
              <a:t> </a:t>
            </a:r>
          </a:p>
          <a:p>
            <a:r>
              <a:rPr lang="en-US" sz="1200" kern="1200" dirty="0">
                <a:solidFill>
                  <a:schemeClr val="tx1"/>
                </a:solidFill>
                <a:effectLst/>
                <a:latin typeface="Arial" charset="0"/>
                <a:ea typeface="ＭＳ Ｐゴシック" pitchFamily="-96" charset="-128"/>
                <a:cs typeface="ＭＳ Ｐゴシック" charset="0"/>
              </a:rPr>
              <a:t>Note that synchronization operations can also move a process into the waiting state. For example, if a process tries to grab certain kinds of locks, and that lock is currently held by someone else, then the process will go into the blocked state until the lock can be successfully acquired. A process goes from the blocked state to the ready state when IO completes or a synchronization operation completes.</a:t>
            </a:r>
          </a:p>
        </p:txBody>
      </p:sp>
      <p:sp>
        <p:nvSpPr>
          <p:cNvPr id="4" name="Slide Number Placeholder 3"/>
          <p:cNvSpPr>
            <a:spLocks noGrp="1"/>
          </p:cNvSpPr>
          <p:nvPr>
            <p:ph type="sldNum" sz="quarter" idx="10"/>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614924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96" charset="-128"/>
                <a:cs typeface="ＭＳ Ｐゴシック" charset="0"/>
              </a:rPr>
              <a:t>The final process state that we’ll examine is the “finished” state. A process can explicitly terminate itself by calling the exit() function. Note that, if a program reaches the “return” statement at the end of main(), the return statement will eventually end up calling exit().</a:t>
            </a:r>
          </a:p>
        </p:txBody>
      </p:sp>
      <p:sp>
        <p:nvSpPr>
          <p:cNvPr id="4" name="Slide Number Placeholder 3"/>
          <p:cNvSpPr>
            <a:spLocks noGrp="1"/>
          </p:cNvSpPr>
          <p:nvPr>
            <p:ph type="sldNum" sz="quarter" idx="10"/>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132146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322788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reason why proc::exception() call ::</a:t>
            </a:r>
            <a:r>
              <a:rPr lang="en-US" dirty="0" err="1"/>
              <a:t>yield_noreturn</a:t>
            </a:r>
            <a:r>
              <a:rPr lang="en-US" dirty="0"/>
              <a:t>()---when the timer interrupt fires, Chickadee declares the current kernel-visible thread’s time slice has elapsed, meaning that Chickadee needs to pick another kernel-visible thread to run!</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963597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rflags</a:t>
            </a:r>
            <a:r>
              <a:rPr lang="en-US" dirty="0"/>
              <a:t> is just the x86-64 version of the x86-32 %</a:t>
            </a:r>
            <a:r>
              <a:rPr lang="en-US" dirty="0" err="1"/>
              <a:t>eflags</a:t>
            </a:r>
            <a:r>
              <a:rPr lang="en-US" dirty="0"/>
              <a:t> register--%</a:t>
            </a:r>
            <a:r>
              <a:rPr lang="en-US" dirty="0" err="1"/>
              <a:t>rflags</a:t>
            </a:r>
            <a:r>
              <a:rPr lang="en-US" dirty="0"/>
              <a:t> has equivalent bit offsets as %</a:t>
            </a:r>
            <a:r>
              <a:rPr lang="en-US" dirty="0" err="1"/>
              <a:t>eflags</a:t>
            </a:r>
            <a:r>
              <a:rPr lang="en-US" dirty="0"/>
              <a:t>. As Intel’s manual states, “the upper 32 bits of RFLAGS register is reserved. The lower 32 bits of RFLAGS is the same as EFLAGS.”]</a:t>
            </a:r>
          </a:p>
          <a:p>
            <a:endParaRPr lang="en-US" dirty="0"/>
          </a:p>
          <a:p>
            <a:r>
              <a:rPr lang="en-US" dirty="0"/>
              <a:t>[The TF (trap flag) bit is what debuggers like </a:t>
            </a:r>
            <a:r>
              <a:rPr lang="en-US" dirty="0" err="1"/>
              <a:t>gdb</a:t>
            </a:r>
            <a:r>
              <a:rPr lang="en-US" dirty="0"/>
              <a:t> use to single-step through a program. If the TF bit is set, then the CPU will raise a debugging interrupt after executing a single instruction. The OS can then inform the debugger, who can examine the suspended program whose instruction caused the debugging interrupt.]</a:t>
            </a:r>
          </a:p>
          <a:p>
            <a:endParaRPr lang="en-US" dirty="0"/>
          </a:p>
          <a:p>
            <a:r>
              <a:rPr lang="en-US" dirty="0"/>
              <a:t>[Ref: https://www.intel.com/content/dam/www/public/us/en/documents/manuals/64-ia-32-architectures-software-developer-vol-1-manual.pdf</a:t>
            </a:r>
          </a:p>
          <a:p>
            <a:r>
              <a:rPr lang="en-US" dirty="0"/>
              <a:t>        </a:t>
            </a:r>
            <a:r>
              <a:rPr lang="en-US" dirty="0">
                <a:hlinkClick r:id="rId3"/>
              </a:rPr>
              <a:t>http://www.unixwiz.net/techtips/x86-jumps.html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98881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from CS 61 that C++ provides the std::atomic library. This library provides a variety of mechanisms for atomically reading and writing to memory locations. The atomic primitives are very helpful for building higher-level synchronization primitives like spinlocks.</a:t>
            </a:r>
          </a:p>
          <a:p>
            <a:endParaRPr lang="en-US" dirty="0"/>
          </a:p>
          <a:p>
            <a:r>
              <a:rPr lang="en-US" dirty="0"/>
              <a:t>[Ref: </a:t>
            </a:r>
            <a:r>
              <a:rPr lang="en-US" dirty="0">
                <a:hlinkClick r:id="rId3"/>
              </a:rPr>
              <a:t>https://cs61.seas.harvard.edu/site/2018/Synch2/</a:t>
            </a:r>
            <a:endParaRPr lang="en-US" dirty="0"/>
          </a:p>
          <a:p>
            <a:r>
              <a:rPr lang="en-US" dirty="0">
                <a:hlinkClick r:id="rId4"/>
              </a:rPr>
              <a:t>        https://read.seas.harvard.edu/cs161/2020/doc/spinlocks/</a:t>
            </a:r>
            <a:endParaRPr lang="en-US" dirty="0"/>
          </a:p>
          <a:p>
            <a:r>
              <a:rPr lang="en-US" dirty="0">
                <a:hlinkClick r:id="rId5"/>
              </a:rPr>
              <a:t>        https://en.cppreference.com/w/cpp/atomic/atomic_flag</a:t>
            </a:r>
            <a:endParaRPr lang="en-US" dirty="0"/>
          </a:p>
          <a:p>
            <a:r>
              <a:rPr lang="en-US" dirty="0"/>
              <a:t>        </a:t>
            </a:r>
            <a:r>
              <a:rPr lang="en-US" dirty="0">
                <a:hlinkClick r:id="rId6"/>
              </a:rPr>
              <a:t>https://www.felixcloutier.com/x86/pushf:pushfd:pushfq</a:t>
            </a:r>
            <a:r>
              <a:rPr lang="en-US" dirty="0"/>
              <a:t> //Internally, Chickadee’s </a:t>
            </a:r>
            <a:r>
              <a:rPr lang="en-US" dirty="0" err="1"/>
              <a:t>rdeflags</a:t>
            </a:r>
            <a:r>
              <a:rPr lang="en-US" dirty="0"/>
              <a:t>() function uses </a:t>
            </a:r>
            <a:r>
              <a:rPr lang="en-US" dirty="0" err="1"/>
              <a:t>pushq</a:t>
            </a:r>
            <a:endParaRPr lang="en-US" dirty="0"/>
          </a:p>
          <a:p>
            <a:r>
              <a:rPr lang="en-US" dirty="0"/>
              <a:t>                                                                                                  //to read </a:t>
            </a:r>
            <a:r>
              <a:rPr lang="en-US" dirty="0" err="1"/>
              <a:t>rflags</a:t>
            </a:r>
            <a:r>
              <a:rPr lang="en-US" dirty="0"/>
              <a:t>. Chickadee’s </a:t>
            </a:r>
            <a:r>
              <a:rPr lang="en-US" dirty="0" err="1"/>
              <a:t>wreflags</a:t>
            </a:r>
            <a:r>
              <a:rPr lang="en-US" dirty="0"/>
              <a:t>() uses </a:t>
            </a:r>
            <a:r>
              <a:rPr lang="en-US" dirty="0" err="1"/>
              <a:t>popfq</a:t>
            </a:r>
            <a:r>
              <a:rPr lang="en-US" dirty="0"/>
              <a:t> to</a:t>
            </a:r>
          </a:p>
          <a:p>
            <a:r>
              <a:rPr lang="en-US" dirty="0"/>
              <a:t>                                                                                                  //assign to </a:t>
            </a:r>
            <a:r>
              <a:rPr lang="en-US" dirty="0" err="1"/>
              <a:t>rflags</a:t>
            </a:r>
            <a:r>
              <a:rPr lang="en-US" dirty="0"/>
              <a:t>.</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376102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a:t>
            </a:r>
            <a:r>
              <a:rPr lang="en-US" dirty="0">
                <a:hlinkClick r:id="rId3"/>
              </a:rPr>
              <a:t>http://books.gigatux.nl/mirror/kerneldevelopment/0672327201/ch06lev1sec5.html</a:t>
            </a:r>
            <a:r>
              <a:rPr lang="en-US" dirty="0"/>
              <a:t>, “</a:t>
            </a:r>
            <a:r>
              <a:rPr lang="en-US" sz="1200" b="0" i="0" kern="1200" dirty="0">
                <a:solidFill>
                  <a:schemeClr val="tx1"/>
                </a:solidFill>
                <a:effectLst/>
                <a:latin typeface="+mn-lt"/>
                <a:ea typeface="+mn-ea"/>
                <a:cs typeface="+mn-cs"/>
              </a:rPr>
              <a:t>When executing an interrupt handler or bottom half, the kernel is in </a:t>
            </a:r>
            <a:r>
              <a:rPr lang="en-US" sz="1200" b="0" i="1" kern="1200" dirty="0">
                <a:solidFill>
                  <a:schemeClr val="tx1"/>
                </a:solidFill>
                <a:effectLst/>
                <a:latin typeface="+mn-lt"/>
                <a:ea typeface="+mn-ea"/>
                <a:cs typeface="+mn-cs"/>
              </a:rPr>
              <a:t>interrupt context</a:t>
            </a:r>
            <a:r>
              <a:rPr lang="en-US" sz="1200" b="0" i="0" kern="1200" dirty="0">
                <a:solidFill>
                  <a:schemeClr val="tx1"/>
                </a:solidFill>
                <a:effectLst/>
                <a:latin typeface="+mn-lt"/>
                <a:ea typeface="+mn-ea"/>
                <a:cs typeface="+mn-cs"/>
              </a:rPr>
              <a:t>. Recall that process context is the mode of operation the kernel is in while it is executing on behalf of a process---for example, executing a system call or running a kernel thread. In process context, the </a:t>
            </a:r>
            <a:r>
              <a:rPr lang="en-US" sz="1200" b="1" i="0" kern="1200" dirty="0">
                <a:solidFill>
                  <a:schemeClr val="tx1"/>
                </a:solidFill>
                <a:effectLst/>
                <a:latin typeface="Consolas" panose="020B0609020204030204" pitchFamily="49" charset="0"/>
                <a:ea typeface="+mn-ea"/>
                <a:cs typeface="+mn-cs"/>
              </a:rPr>
              <a:t>current</a:t>
            </a:r>
            <a:r>
              <a:rPr lang="en-US" sz="1200" b="0" i="0" kern="1200" dirty="0">
                <a:solidFill>
                  <a:schemeClr val="tx1"/>
                </a:solidFill>
                <a:effectLst/>
                <a:latin typeface="+mn-lt"/>
                <a:ea typeface="+mn-ea"/>
                <a:cs typeface="+mn-cs"/>
              </a:rPr>
              <a:t> macro points to the associated task. Furthermore, because a process is coupled to the kernel in process context, process context can sleep or otherwise invoke the scheduler.</a:t>
            </a:r>
          </a:p>
          <a:p>
            <a:r>
              <a:rPr lang="en-US" sz="1200" b="0" i="0" kern="1200" dirty="0">
                <a:solidFill>
                  <a:schemeClr val="tx1"/>
                </a:solidFill>
                <a:effectLst/>
                <a:latin typeface="+mn-lt"/>
                <a:ea typeface="+mn-ea"/>
                <a:cs typeface="+mn-cs"/>
              </a:rPr>
              <a:t>Interrupt context, on the other hand, is not associated with a process. The </a:t>
            </a:r>
            <a:r>
              <a:rPr lang="en-US" sz="1200" b="1" i="0" kern="1200" dirty="0">
                <a:solidFill>
                  <a:schemeClr val="tx1"/>
                </a:solidFill>
                <a:effectLst/>
                <a:latin typeface="+mn-lt"/>
                <a:ea typeface="+mn-ea"/>
                <a:cs typeface="+mn-cs"/>
              </a:rPr>
              <a:t>current</a:t>
            </a:r>
            <a:r>
              <a:rPr lang="en-US" sz="1200" b="0" i="0" kern="1200" dirty="0">
                <a:solidFill>
                  <a:schemeClr val="tx1"/>
                </a:solidFill>
                <a:effectLst/>
                <a:latin typeface="+mn-lt"/>
                <a:ea typeface="+mn-ea"/>
                <a:cs typeface="+mn-cs"/>
              </a:rPr>
              <a:t> macro is not relevant (although it points to the interrupted process). Without a backing process, interrupt context cannot sleep---how would it ever reschedule? Therefore, you cannot call certain functions from interrupt context. If a function sleeps, you cannot use it from your interrupt handler---this limits the functions that one can call from an interrupt handler.</a:t>
            </a:r>
          </a:p>
          <a:p>
            <a:r>
              <a:rPr lang="en-US" sz="1200" b="0" i="0" kern="1200" dirty="0">
                <a:solidFill>
                  <a:schemeClr val="tx1"/>
                </a:solidFill>
                <a:effectLst/>
                <a:latin typeface="+mn-lt"/>
                <a:ea typeface="+mn-ea"/>
                <a:cs typeface="+mn-cs"/>
              </a:rPr>
              <a:t>Interrupt context is time critical because the interrupt handler interrupts other code. Code should be quick and simple.</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2901522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Valentin </a:t>
            </a:r>
            <a:r>
              <a:rPr lang="en-US" dirty="0" err="1"/>
              <a:t>Rothburg</a:t>
            </a:r>
            <a:r>
              <a:rPr lang="en-US" dirty="0"/>
              <a:t>: “</a:t>
            </a:r>
            <a:r>
              <a:rPr lang="en-US" sz="1200" b="0" i="0" u="none" strike="noStrike" kern="1200" baseline="0" dirty="0">
                <a:solidFill>
                  <a:schemeClr val="tx1"/>
                </a:solidFill>
                <a:latin typeface="+mn-lt"/>
                <a:ea typeface="+mn-ea"/>
                <a:cs typeface="+mn-cs"/>
              </a:rPr>
              <a:t>Interrupt Handling in Linux” https://opus4.kobv.de/opus4-fau/files/6722/report.pdf</a:t>
            </a:r>
            <a:endParaRPr lang="en-US" dirty="0"/>
          </a:p>
          <a:p>
            <a:r>
              <a:rPr lang="en-US" dirty="0">
                <a:hlinkClick r:id="rId3"/>
              </a:rPr>
              <a:t>        https://www.oreilly.com/library/view/linux-device-drivers/0596000081/ch09s05.html</a:t>
            </a:r>
            <a:r>
              <a:rPr lang="en-US" dirty="0"/>
              <a:t>]</a:t>
            </a:r>
          </a:p>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181707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Chickadee doesn’t actually handle page fault exceptions, so a correct Chickadee kernel will never have a doubly-nested exception. See the  proc::exception() </a:t>
            </a:r>
            <a:r>
              <a:rPr lang="en-US" dirty="0" err="1"/>
              <a:t>codepath</a:t>
            </a:r>
            <a:r>
              <a:rPr lang="en-US" dirty="0"/>
              <a:t> for INT_PF.]</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35</a:t>
            </a:fld>
            <a:endParaRPr lang="en-US"/>
          </a:p>
        </p:txBody>
      </p:sp>
    </p:spTree>
    <p:extLst>
      <p:ext uri="{BB962C8B-B14F-4D97-AF65-F5344CB8AC3E}">
        <p14:creationId xmlns:p14="http://schemas.microsoft.com/office/powerpoint/2010/main" val="359255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179361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60393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69171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27840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117239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79041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75029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2/11/2025</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2/11/2025</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FBDA3-1D22-4C59-AD28-C6B532D5AB79}"/>
              </a:ext>
            </a:extLst>
          </p:cNvPr>
          <p:cNvPicPr>
            <a:picLocks noChangeAspect="1"/>
          </p:cNvPicPr>
          <p:nvPr/>
        </p:nvPicPr>
        <p:blipFill>
          <a:blip r:embed="rId3"/>
          <a:stretch>
            <a:fillRect/>
          </a:stretch>
        </p:blipFill>
        <p:spPr>
          <a:xfrm>
            <a:off x="0" y="0"/>
            <a:ext cx="12192000" cy="6869906"/>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658818" y="5381942"/>
            <a:ext cx="5334000" cy="1181855"/>
          </a:xfrm>
          <a:noFill/>
        </p:spPr>
        <p:txBody>
          <a:bodyPr>
            <a:normAutofit/>
          </a:bodyPr>
          <a:lstStyle/>
          <a:p>
            <a:pPr>
              <a:lnSpc>
                <a:spcPts val="3900"/>
              </a:lnSpc>
            </a:pPr>
            <a:r>
              <a:rPr lang="en-US" sz="4400" dirty="0"/>
              <a:t>CS 1610: Lecture 5</a:t>
            </a:r>
            <a:br>
              <a:rPr lang="en-US" sz="4400" dirty="0"/>
            </a:br>
            <a:r>
              <a:rPr lang="en-US" sz="4400" dirty="0"/>
              <a:t>2/10/2025</a:t>
            </a:r>
            <a:endParaRPr lang="en-US" sz="5400" dirty="0"/>
          </a:p>
        </p:txBody>
      </p:sp>
      <p:sp>
        <p:nvSpPr>
          <p:cNvPr id="2" name="TextBox 1">
            <a:extLst>
              <a:ext uri="{FF2B5EF4-FFF2-40B4-BE49-F238E27FC236}">
                <a16:creationId xmlns:a16="http://schemas.microsoft.com/office/drawing/2014/main" id="{93D0BB68-C5C4-4B5A-BDCC-492996193BB5}"/>
              </a:ext>
            </a:extLst>
          </p:cNvPr>
          <p:cNvSpPr txBox="1"/>
          <p:nvPr/>
        </p:nvSpPr>
        <p:spPr>
          <a:xfrm>
            <a:off x="6579242" y="4236338"/>
            <a:ext cx="5493153" cy="1246495"/>
          </a:xfrm>
          <a:prstGeom prst="rect">
            <a:avLst/>
          </a:prstGeom>
          <a:noFill/>
        </p:spPr>
        <p:txBody>
          <a:bodyPr wrap="square" rtlCol="0">
            <a:spAutoFit/>
          </a:bodyPr>
          <a:lstStyle/>
          <a:p>
            <a:pPr algn="ctr">
              <a:lnSpc>
                <a:spcPts val="4500"/>
              </a:lnSpc>
            </a:pPr>
            <a:r>
              <a:rPr lang="en-US" sz="4400" b="1" dirty="0">
                <a:latin typeface="Segoe UI" panose="020B0502040204020203" pitchFamily="34" charset="0"/>
                <a:cs typeface="Segoe UI" panose="020B0502040204020203" pitchFamily="34" charset="0"/>
              </a:rPr>
              <a:t>Multithreading and Synchronization</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90" y="639150"/>
            <a:ext cx="11418570" cy="1835148"/>
          </a:xfrm>
        </p:spPr>
        <p:txBody>
          <a:bodyPr>
            <a:normAutofit/>
          </a:bodyPr>
          <a:lstStyle/>
          <a:p>
            <a:r>
              <a:rPr lang="en-US" dirty="0"/>
              <a:t>On a multi-core machine, there is true concurrency: different pipelines are simultaneously executing independent instruction streams</a:t>
            </a:r>
          </a:p>
          <a:p>
            <a:r>
              <a:rPr lang="en-US" dirty="0"/>
              <a:t>Each pipeline might be executing instructions from different address spaces . . .</a:t>
            </a:r>
          </a:p>
          <a:p>
            <a:endParaRPr lang="en-US" dirty="0"/>
          </a:p>
        </p:txBody>
      </p:sp>
      <p:sp>
        <p:nvSpPr>
          <p:cNvPr id="5" name="Title 1"/>
          <p:cNvSpPr>
            <a:spLocks noGrp="1"/>
          </p:cNvSpPr>
          <p:nvPr>
            <p:ph type="title"/>
          </p:nvPr>
        </p:nvSpPr>
        <p:spPr>
          <a:xfrm>
            <a:off x="0" y="11832"/>
            <a:ext cx="12192000" cy="837206"/>
          </a:xfrm>
        </p:spPr>
        <p:txBody>
          <a:bodyPr>
            <a:normAutofit/>
          </a:bodyPr>
          <a:lstStyle/>
          <a:p>
            <a:r>
              <a:rPr lang="en-US" sz="3900" dirty="0"/>
              <a:t>Concurrency on a Multi-core Machine</a:t>
            </a:r>
          </a:p>
        </p:txBody>
      </p:sp>
      <p:grpSp>
        <p:nvGrpSpPr>
          <p:cNvPr id="2" name="Group 1"/>
          <p:cNvGrpSpPr/>
          <p:nvPr/>
        </p:nvGrpSpPr>
        <p:grpSpPr>
          <a:xfrm>
            <a:off x="2918307" y="2398975"/>
            <a:ext cx="8305424" cy="4253948"/>
            <a:chOff x="2093555" y="2398975"/>
            <a:chExt cx="8305424" cy="4253948"/>
          </a:xfrm>
        </p:grpSpPr>
        <p:grpSp>
          <p:nvGrpSpPr>
            <p:cNvPr id="6" name="Group 5"/>
            <p:cNvGrpSpPr/>
            <p:nvPr/>
          </p:nvGrpSpPr>
          <p:grpSpPr>
            <a:xfrm>
              <a:off x="2093555" y="2398975"/>
              <a:ext cx="8305424" cy="4253948"/>
              <a:chOff x="2093555" y="1335985"/>
              <a:chExt cx="8305424" cy="4253948"/>
            </a:xfrm>
          </p:grpSpPr>
          <p:grpSp>
            <p:nvGrpSpPr>
              <p:cNvPr id="7" name="Group 6"/>
              <p:cNvGrpSpPr/>
              <p:nvPr/>
            </p:nvGrpSpPr>
            <p:grpSpPr>
              <a:xfrm>
                <a:off x="5026253" y="3549097"/>
                <a:ext cx="2441122" cy="1661948"/>
                <a:chOff x="6706463" y="4692097"/>
                <a:chExt cx="2441122" cy="1661948"/>
              </a:xfrm>
            </p:grpSpPr>
            <p:sp>
              <p:nvSpPr>
                <p:cNvPr id="64" name="Rectangle 63"/>
                <p:cNvSpPr/>
                <p:nvPr/>
              </p:nvSpPr>
              <p:spPr>
                <a:xfrm>
                  <a:off x="7239621" y="4692097"/>
                  <a:ext cx="1373134"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65" name="Straight Arrow Connector 64"/>
                <p:cNvCxnSpPr>
                  <a:cxnSpLocks/>
                </p:cNvCxnSpPr>
                <p:nvPr/>
              </p:nvCxnSpPr>
              <p:spPr>
                <a:xfrm>
                  <a:off x="8605937"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6706463"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209803" y="1335985"/>
                <a:ext cx="3189176" cy="4253948"/>
                <a:chOff x="7632713" y="1736035"/>
                <a:chExt cx="3189176" cy="4253948"/>
              </a:xfrm>
            </p:grpSpPr>
            <p:grpSp>
              <p:nvGrpSpPr>
                <p:cNvPr id="38" name="Group 37"/>
                <p:cNvGrpSpPr/>
                <p:nvPr/>
              </p:nvGrpSpPr>
              <p:grpSpPr>
                <a:xfrm>
                  <a:off x="7879906" y="1978737"/>
                  <a:ext cx="1291591" cy="3850421"/>
                  <a:chOff x="3288029" y="2080260"/>
                  <a:chExt cx="1291591" cy="3850421"/>
                </a:xfrm>
              </p:grpSpPr>
              <p:sp>
                <p:nvSpPr>
                  <p:cNvPr id="53" name="Rectangle 52"/>
                  <p:cNvSpPr/>
                  <p:nvPr/>
                </p:nvSpPr>
                <p:spPr>
                  <a:xfrm>
                    <a:off x="3303270" y="208026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54" name="Rectangle 53"/>
                  <p:cNvSpPr/>
                  <p:nvPr/>
                </p:nvSpPr>
                <p:spPr>
                  <a:xfrm>
                    <a:off x="3303270" y="288417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55" name="Rectangle 54"/>
                  <p:cNvSpPr/>
                  <p:nvPr/>
                </p:nvSpPr>
                <p:spPr>
                  <a:xfrm>
                    <a:off x="3288029" y="4505265"/>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56" name="Rectangle 55"/>
                  <p:cNvSpPr/>
                  <p:nvPr/>
                </p:nvSpPr>
                <p:spPr>
                  <a:xfrm>
                    <a:off x="3303270" y="5313461"/>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57" name="Group 56"/>
                  <p:cNvGrpSpPr/>
                  <p:nvPr/>
                </p:nvGrpSpPr>
                <p:grpSpPr>
                  <a:xfrm>
                    <a:off x="3303270" y="3688080"/>
                    <a:ext cx="1276350" cy="646331"/>
                    <a:chOff x="8176260" y="3488115"/>
                    <a:chExt cx="1276350" cy="646331"/>
                  </a:xfrm>
                </p:grpSpPr>
                <p:sp>
                  <p:nvSpPr>
                    <p:cNvPr id="62" name="Trapezoid 61"/>
                    <p:cNvSpPr/>
                    <p:nvPr/>
                  </p:nvSpPr>
                  <p:spPr>
                    <a:xfrm rot="10800000">
                      <a:off x="8176260" y="3501390"/>
                      <a:ext cx="1276350" cy="617220"/>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3" name="TextBox 62"/>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58" name="Straight Arrow Connector 57"/>
                  <p:cNvCxnSpPr>
                    <a:cxnSpLocks/>
                    <a:stCxn id="53" idx="2"/>
                    <a:endCxn id="54"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129752" y="2398993"/>
                  <a:ext cx="1678885" cy="915707"/>
                  <a:chOff x="9129752" y="2398993"/>
                  <a:chExt cx="1678885" cy="915707"/>
                </a:xfrm>
              </p:grpSpPr>
              <p:grpSp>
                <p:nvGrpSpPr>
                  <p:cNvPr id="41" name="Group 40"/>
                  <p:cNvGrpSpPr/>
                  <p:nvPr/>
                </p:nvGrpSpPr>
                <p:grpSpPr>
                  <a:xfrm>
                    <a:off x="9434718" y="2889250"/>
                    <a:ext cx="981075" cy="425450"/>
                    <a:chOff x="9315450" y="2889250"/>
                    <a:chExt cx="981075" cy="425450"/>
                  </a:xfrm>
                </p:grpSpPr>
                <p:grpSp>
                  <p:nvGrpSpPr>
                    <p:cNvPr id="43" name="Group 42"/>
                    <p:cNvGrpSpPr/>
                    <p:nvPr/>
                  </p:nvGrpSpPr>
                  <p:grpSpPr>
                    <a:xfrm>
                      <a:off x="9315450" y="2889250"/>
                      <a:ext cx="981075" cy="192482"/>
                      <a:chOff x="9315450" y="2889250"/>
                      <a:chExt cx="981075" cy="192482"/>
                    </a:xfrm>
                  </p:grpSpPr>
                  <p:sp>
                    <p:nvSpPr>
                      <p:cNvPr id="49" name="Rectangle 48"/>
                      <p:cNvSpPr>
                        <a:spLocks noChangeAspect="1"/>
                      </p:cNvSpPr>
                      <p:nvPr/>
                    </p:nvSpPr>
                    <p:spPr>
                      <a:xfrm>
                        <a:off x="931545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a:off x="10106025" y="2891232"/>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9315450" y="3122218"/>
                      <a:ext cx="981075" cy="192482"/>
                      <a:chOff x="9312275" y="2887268"/>
                      <a:chExt cx="981075" cy="192482"/>
                    </a:xfrm>
                  </p:grpSpPr>
                  <p:sp>
                    <p:nvSpPr>
                      <p:cNvPr id="45" name="Rectangle 44"/>
                      <p:cNvSpPr>
                        <a:spLocks noChangeAspect="1"/>
                      </p:cNvSpPr>
                      <p:nvPr/>
                    </p:nvSpPr>
                    <p:spPr>
                      <a:xfrm>
                        <a:off x="9312275" y="2887268"/>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10102850" y="2887268"/>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extBox 41"/>
                  <p:cNvSpPr txBox="1"/>
                  <p:nvPr/>
                </p:nvSpPr>
                <p:spPr>
                  <a:xfrm>
                    <a:off x="9129752" y="2398993"/>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40" name="Rectangle 39"/>
                <p:cNvSpPr/>
                <p:nvPr/>
              </p:nvSpPr>
              <p:spPr>
                <a:xfrm>
                  <a:off x="7632713"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093555" y="1335985"/>
                <a:ext cx="3189176" cy="4253948"/>
                <a:chOff x="1544915" y="1736035"/>
                <a:chExt cx="3189176" cy="4253948"/>
              </a:xfrm>
            </p:grpSpPr>
            <p:grpSp>
              <p:nvGrpSpPr>
                <p:cNvPr id="12" name="Group 11"/>
                <p:cNvGrpSpPr/>
                <p:nvPr/>
              </p:nvGrpSpPr>
              <p:grpSpPr>
                <a:xfrm>
                  <a:off x="3195263" y="1978737"/>
                  <a:ext cx="1291591" cy="3850421"/>
                  <a:chOff x="3288029" y="2080260"/>
                  <a:chExt cx="1291591" cy="3850421"/>
                </a:xfrm>
              </p:grpSpPr>
              <p:sp>
                <p:nvSpPr>
                  <p:cNvPr id="27" name="Rectangle 26"/>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28" name="Rectangle 27"/>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29" name="Rectangle 28"/>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30" name="Rectangle 29"/>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31" name="Group 30"/>
                  <p:cNvGrpSpPr/>
                  <p:nvPr/>
                </p:nvGrpSpPr>
                <p:grpSpPr>
                  <a:xfrm>
                    <a:off x="3303270" y="3688080"/>
                    <a:ext cx="1276350" cy="646331"/>
                    <a:chOff x="8176260" y="3488115"/>
                    <a:chExt cx="1276350" cy="646331"/>
                  </a:xfrm>
                </p:grpSpPr>
                <p:sp>
                  <p:nvSpPr>
                    <p:cNvPr id="36" name="Trapezoid 35"/>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7" name="TextBox 36"/>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32" name="Straight Arrow Connector 31"/>
                  <p:cNvCxnSpPr>
                    <a:cxnSpLocks/>
                    <a:stCxn id="27" idx="2"/>
                    <a:endCxn id="28"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586865" y="2396106"/>
                  <a:ext cx="1678885" cy="918594"/>
                  <a:chOff x="9075809" y="2398088"/>
                  <a:chExt cx="1678885" cy="918594"/>
                </a:xfrm>
              </p:grpSpPr>
              <p:grpSp>
                <p:nvGrpSpPr>
                  <p:cNvPr id="15" name="Group 14"/>
                  <p:cNvGrpSpPr/>
                  <p:nvPr/>
                </p:nvGrpSpPr>
                <p:grpSpPr>
                  <a:xfrm>
                    <a:off x="9434718" y="2889250"/>
                    <a:ext cx="984250" cy="427432"/>
                    <a:chOff x="9315450" y="2889250"/>
                    <a:chExt cx="984250" cy="427432"/>
                  </a:xfrm>
                </p:grpSpPr>
                <p:grpSp>
                  <p:nvGrpSpPr>
                    <p:cNvPr id="17" name="Group 16"/>
                    <p:cNvGrpSpPr/>
                    <p:nvPr/>
                  </p:nvGrpSpPr>
                  <p:grpSpPr>
                    <a:xfrm>
                      <a:off x="9315450" y="2889250"/>
                      <a:ext cx="981075" cy="192482"/>
                      <a:chOff x="9315450" y="2889250"/>
                      <a:chExt cx="981075" cy="192482"/>
                    </a:xfrm>
                  </p:grpSpPr>
                  <p:sp>
                    <p:nvSpPr>
                      <p:cNvPr id="23" name="Rectangle 22"/>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318625" y="3124200"/>
                      <a:ext cx="981075" cy="192482"/>
                      <a:chOff x="9315450" y="2889250"/>
                      <a:chExt cx="981075" cy="192482"/>
                    </a:xfrm>
                  </p:grpSpPr>
                  <p:sp>
                    <p:nvSpPr>
                      <p:cNvPr id="19" name="Rectangle 18"/>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xtBox 15"/>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14" name="Rectangle 13"/>
                <p:cNvSpPr/>
                <p:nvPr/>
              </p:nvSpPr>
              <p:spPr>
                <a:xfrm>
                  <a:off x="1544915"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a:spLocks noChangeAspect="1"/>
              </p:cNvSpPr>
              <p:nvPr/>
            </p:nvSpPr>
            <p:spPr>
              <a:xfrm rot="10800000" flipV="1">
                <a:off x="8340326" y="1424349"/>
                <a:ext cx="628176" cy="33136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sp>
            <p:nvSpPr>
              <p:cNvPr id="11" name="Rectangle 10"/>
              <p:cNvSpPr>
                <a:spLocks noChangeAspect="1"/>
              </p:cNvSpPr>
              <p:nvPr/>
            </p:nvSpPr>
            <p:spPr>
              <a:xfrm rot="10800000" flipV="1">
                <a:off x="3578077" y="1424349"/>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grpSp>
        <p:grpSp>
          <p:nvGrpSpPr>
            <p:cNvPr id="67" name="Group 66"/>
            <p:cNvGrpSpPr/>
            <p:nvPr/>
          </p:nvGrpSpPr>
          <p:grpSpPr>
            <a:xfrm>
              <a:off x="5663536" y="4705080"/>
              <a:ext cx="1199298" cy="1513752"/>
              <a:chOff x="5663536" y="4727940"/>
              <a:chExt cx="1199298" cy="1513752"/>
            </a:xfrm>
          </p:grpSpPr>
          <p:sp>
            <p:nvSpPr>
              <p:cNvPr id="68" name="Rectangle 67"/>
              <p:cNvSpPr>
                <a:spLocks/>
              </p:cNvSpPr>
              <p:nvPr/>
            </p:nvSpPr>
            <p:spPr>
              <a:xfrm>
                <a:off x="5663536" y="4727940"/>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p:cNvSpPr>
              <p:nvPr/>
            </p:nvSpPr>
            <p:spPr>
              <a:xfrm>
                <a:off x="6606242" y="6057476"/>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a:spLocks/>
              </p:cNvSpPr>
              <p:nvPr/>
            </p:nvSpPr>
            <p:spPr>
              <a:xfrm>
                <a:off x="6075598" y="5820979"/>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p:cNvSpPr>
              <p:nvPr/>
            </p:nvSpPr>
            <p:spPr>
              <a:xfrm>
                <a:off x="6220258"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p:cNvSpPr>
              <p:nvPr/>
            </p:nvSpPr>
            <p:spPr>
              <a:xfrm>
                <a:off x="5833154"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p:cNvSpPr>
              <p:nvPr/>
            </p:nvSpPr>
            <p:spPr>
              <a:xfrm>
                <a:off x="6505542"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p:cNvSpPr>
              <p:nvPr/>
            </p:nvSpPr>
            <p:spPr>
              <a:xfrm>
                <a:off x="5884077"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extBox 74">
            <a:extLst>
              <a:ext uri="{FF2B5EF4-FFF2-40B4-BE49-F238E27FC236}">
                <a16:creationId xmlns:a16="http://schemas.microsoft.com/office/drawing/2014/main" id="{CB62897D-7849-48C0-B550-136521369D6F}"/>
              </a:ext>
            </a:extLst>
          </p:cNvPr>
          <p:cNvSpPr txBox="1"/>
          <p:nvPr/>
        </p:nvSpPr>
        <p:spPr>
          <a:xfrm>
            <a:off x="63222" y="3582266"/>
            <a:ext cx="2658639" cy="1569660"/>
          </a:xfrm>
          <a:prstGeom prst="rect">
            <a:avLst/>
          </a:prstGeom>
          <a:noFill/>
        </p:spPr>
        <p:txBody>
          <a:bodyPr wrap="square" rtlCol="0">
            <a:spAutoFit/>
          </a:bodyPr>
          <a:lstStyle/>
          <a:p>
            <a:r>
              <a:rPr lang="en-US" sz="2400" dirty="0">
                <a:latin typeface="Segoe UI Light" panose="020B0502040204020203" pitchFamily="34" charset="0"/>
              </a:rPr>
              <a:t>Suppose that there are two address spaces (red and yellow) . . . </a:t>
            </a:r>
          </a:p>
        </p:txBody>
      </p:sp>
      <p:grpSp>
        <p:nvGrpSpPr>
          <p:cNvPr id="82" name="Group 81">
            <a:extLst>
              <a:ext uri="{FF2B5EF4-FFF2-40B4-BE49-F238E27FC236}">
                <a16:creationId xmlns:a16="http://schemas.microsoft.com/office/drawing/2014/main" id="{6D1EA353-C4E6-E29D-BDBE-2BEFFD80485D}"/>
              </a:ext>
            </a:extLst>
          </p:cNvPr>
          <p:cNvGrpSpPr/>
          <p:nvPr/>
        </p:nvGrpSpPr>
        <p:grpSpPr>
          <a:xfrm>
            <a:off x="5226277" y="2151111"/>
            <a:ext cx="3668369" cy="2460323"/>
            <a:chOff x="5226277" y="2151111"/>
            <a:chExt cx="3668369" cy="2460323"/>
          </a:xfrm>
        </p:grpSpPr>
        <p:grpSp>
          <p:nvGrpSpPr>
            <p:cNvPr id="4" name="Group 3">
              <a:extLst>
                <a:ext uri="{FF2B5EF4-FFF2-40B4-BE49-F238E27FC236}">
                  <a16:creationId xmlns:a16="http://schemas.microsoft.com/office/drawing/2014/main" id="{BF771244-0AB6-29F4-1ED2-B012E3EDA7B1}"/>
                </a:ext>
              </a:extLst>
            </p:cNvPr>
            <p:cNvGrpSpPr/>
            <p:nvPr/>
          </p:nvGrpSpPr>
          <p:grpSpPr>
            <a:xfrm>
              <a:off x="5226277" y="2151111"/>
              <a:ext cx="1841549" cy="2460323"/>
              <a:chOff x="4430629" y="2186736"/>
              <a:chExt cx="1841549" cy="2460323"/>
            </a:xfrm>
          </p:grpSpPr>
          <p:cxnSp>
            <p:nvCxnSpPr>
              <p:cNvPr id="76" name="Straight Arrow Connector 75">
                <a:extLst>
                  <a:ext uri="{FF2B5EF4-FFF2-40B4-BE49-F238E27FC236}">
                    <a16:creationId xmlns:a16="http://schemas.microsoft.com/office/drawing/2014/main" id="{B3D41043-31E2-09E1-98FC-236849BF6637}"/>
                  </a:ext>
                </a:extLst>
              </p:cNvPr>
              <p:cNvCxnSpPr/>
              <p:nvPr/>
            </p:nvCxnSpPr>
            <p:spPr>
              <a:xfrm>
                <a:off x="4441597"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321C8D8-D549-4650-46DB-56ECE9128199}"/>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D434B56-CA50-E0FA-099D-2A065116FA42}"/>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E74B5EC6-3443-D54C-7A48-A4E8D92568B5}"/>
                </a:ext>
              </a:extLst>
            </p:cNvPr>
            <p:cNvGrpSpPr/>
            <p:nvPr/>
          </p:nvGrpSpPr>
          <p:grpSpPr>
            <a:xfrm flipH="1">
              <a:off x="7053097" y="2157561"/>
              <a:ext cx="1841549" cy="484960"/>
              <a:chOff x="5378677" y="2311939"/>
              <a:chExt cx="1841549" cy="484960"/>
            </a:xfrm>
          </p:grpSpPr>
          <p:cxnSp>
            <p:nvCxnSpPr>
              <p:cNvPr id="79" name="Straight Arrow Connector 78">
                <a:extLst>
                  <a:ext uri="{FF2B5EF4-FFF2-40B4-BE49-F238E27FC236}">
                    <a16:creationId xmlns:a16="http://schemas.microsoft.com/office/drawing/2014/main" id="{E85F04D6-9D75-0B4B-0CEB-0120AD395361}"/>
                  </a:ext>
                </a:extLst>
              </p:cNvPr>
              <p:cNvCxnSpPr/>
              <p:nvPr/>
            </p:nvCxnSpPr>
            <p:spPr>
              <a:xfrm>
                <a:off x="5389645" y="2311939"/>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D9356A3-9FD5-AB45-A516-9AFE5495792C}"/>
                  </a:ext>
                </a:extLst>
              </p:cNvPr>
              <p:cNvCxnSpPr>
                <a:cxnSpLocks/>
              </p:cNvCxnSpPr>
              <p:nvPr/>
            </p:nvCxnSpPr>
            <p:spPr>
              <a:xfrm>
                <a:off x="5378677" y="2311939"/>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2272663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996075" y="720713"/>
            <a:ext cx="10492700" cy="1835148"/>
          </a:xfrm>
        </p:spPr>
        <p:txBody>
          <a:bodyPr>
            <a:normAutofit lnSpcReduction="10000"/>
          </a:bodyPr>
          <a:lstStyle/>
          <a:p>
            <a:r>
              <a:rPr lang="en-US" sz="3200" dirty="0"/>
              <a:t>. . . or pipelines may be executing instructions from the </a:t>
            </a:r>
            <a:r>
              <a:rPr lang="en-US" sz="3200" dirty="0">
                <a:latin typeface="Segoe UI" panose="020B0502040204020203" pitchFamily="34" charset="0"/>
                <a:cs typeface="Segoe UI" panose="020B0502040204020203" pitchFamily="34" charset="0"/>
              </a:rPr>
              <a:t>same address space</a:t>
            </a:r>
            <a:r>
              <a:rPr lang="en-US" sz="3200" dirty="0"/>
              <a:t> (i.e., the same </a:t>
            </a:r>
            <a:r>
              <a:rPr lang="en-US" sz="3200" dirty="0">
                <a:latin typeface="Consolas" panose="020B0609020204030204" pitchFamily="49" charset="0"/>
              </a:rPr>
              <a:t>%cr3</a:t>
            </a:r>
            <a:r>
              <a:rPr lang="en-US" sz="3200" dirty="0"/>
              <a:t>), but </a:t>
            </a:r>
            <a:r>
              <a:rPr lang="en-US" sz="3200" dirty="0">
                <a:latin typeface="Segoe UI" panose="020B0502040204020203" pitchFamily="34" charset="0"/>
                <a:cs typeface="Segoe UI" panose="020B0502040204020203" pitchFamily="34" charset="0"/>
              </a:rPr>
              <a:t>different thread contexts </a:t>
            </a:r>
            <a:r>
              <a:rPr lang="en-US" sz="3200" dirty="0"/>
              <a:t>(i.e., different values of </a:t>
            </a:r>
            <a:r>
              <a:rPr lang="en-US" sz="3200" dirty="0">
                <a:latin typeface="Consolas" panose="020B0609020204030204" pitchFamily="49" charset="0"/>
              </a:rPr>
              <a:t>%rip</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rsp</a:t>
            </a:r>
            <a:r>
              <a:rPr lang="en-US" sz="3200" dirty="0"/>
              <a:t>, and other registers)</a:t>
            </a:r>
          </a:p>
        </p:txBody>
      </p:sp>
      <p:grpSp>
        <p:nvGrpSpPr>
          <p:cNvPr id="77" name="Group 76"/>
          <p:cNvGrpSpPr/>
          <p:nvPr/>
        </p:nvGrpSpPr>
        <p:grpSpPr>
          <a:xfrm>
            <a:off x="3762335" y="2478985"/>
            <a:ext cx="8305424" cy="4253948"/>
            <a:chOff x="2093555" y="2398975"/>
            <a:chExt cx="8305424" cy="4253948"/>
          </a:xfrm>
        </p:grpSpPr>
        <p:grpSp>
          <p:nvGrpSpPr>
            <p:cNvPr id="8" name="Group 7"/>
            <p:cNvGrpSpPr/>
            <p:nvPr/>
          </p:nvGrpSpPr>
          <p:grpSpPr>
            <a:xfrm>
              <a:off x="2093555" y="2398975"/>
              <a:ext cx="8305424" cy="4253948"/>
              <a:chOff x="2093555" y="1335985"/>
              <a:chExt cx="8305424" cy="4253948"/>
            </a:xfrm>
          </p:grpSpPr>
          <p:grpSp>
            <p:nvGrpSpPr>
              <p:cNvPr id="9" name="Group 8"/>
              <p:cNvGrpSpPr/>
              <p:nvPr/>
            </p:nvGrpSpPr>
            <p:grpSpPr>
              <a:xfrm>
                <a:off x="5026253" y="3549097"/>
                <a:ext cx="2441122" cy="1661948"/>
                <a:chOff x="6706463" y="4692097"/>
                <a:chExt cx="2441122" cy="1661948"/>
              </a:xfrm>
            </p:grpSpPr>
            <p:sp>
              <p:nvSpPr>
                <p:cNvPr id="66" name="Rectangle 65"/>
                <p:cNvSpPr/>
                <p:nvPr/>
              </p:nvSpPr>
              <p:spPr>
                <a:xfrm>
                  <a:off x="7239621" y="4692097"/>
                  <a:ext cx="1373134"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67" name="Straight Arrow Connector 66"/>
                <p:cNvCxnSpPr>
                  <a:cxnSpLocks/>
                </p:cNvCxnSpPr>
                <p:nvPr/>
              </p:nvCxnSpPr>
              <p:spPr>
                <a:xfrm>
                  <a:off x="8605937"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a:off x="6706463"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209803" y="1335985"/>
                <a:ext cx="3189176" cy="4253948"/>
                <a:chOff x="7632713" y="1736035"/>
                <a:chExt cx="3189176" cy="4253948"/>
              </a:xfrm>
            </p:grpSpPr>
            <p:grpSp>
              <p:nvGrpSpPr>
                <p:cNvPr id="40" name="Group 39"/>
                <p:cNvGrpSpPr/>
                <p:nvPr/>
              </p:nvGrpSpPr>
              <p:grpSpPr>
                <a:xfrm>
                  <a:off x="7879906" y="1978737"/>
                  <a:ext cx="1291591" cy="3850421"/>
                  <a:chOff x="3288029" y="2080260"/>
                  <a:chExt cx="1291591" cy="3850421"/>
                </a:xfrm>
              </p:grpSpPr>
              <p:sp>
                <p:nvSpPr>
                  <p:cNvPr id="55" name="Rectangle 54"/>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56" name="Rectangle 55"/>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57" name="Rectangle 56"/>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58" name="Rectangle 57"/>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59" name="Group 58"/>
                  <p:cNvGrpSpPr/>
                  <p:nvPr/>
                </p:nvGrpSpPr>
                <p:grpSpPr>
                  <a:xfrm>
                    <a:off x="3303270" y="3688080"/>
                    <a:ext cx="1276350" cy="646331"/>
                    <a:chOff x="8176260" y="3488115"/>
                    <a:chExt cx="1276350" cy="646331"/>
                  </a:xfrm>
                </p:grpSpPr>
                <p:sp>
                  <p:nvSpPr>
                    <p:cNvPr id="64" name="Trapezoid 63"/>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5" name="TextBox 64"/>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60" name="Straight Arrow Connector 59"/>
                  <p:cNvCxnSpPr>
                    <a:cxnSpLocks/>
                    <a:stCxn id="55" idx="2"/>
                    <a:endCxn id="56"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129752" y="2398993"/>
                  <a:ext cx="1678885" cy="915707"/>
                  <a:chOff x="9129752" y="2398993"/>
                  <a:chExt cx="1678885" cy="915707"/>
                </a:xfrm>
              </p:grpSpPr>
              <p:grpSp>
                <p:nvGrpSpPr>
                  <p:cNvPr id="43" name="Group 42"/>
                  <p:cNvGrpSpPr/>
                  <p:nvPr/>
                </p:nvGrpSpPr>
                <p:grpSpPr>
                  <a:xfrm>
                    <a:off x="9434718" y="2887268"/>
                    <a:ext cx="981075" cy="427432"/>
                    <a:chOff x="9315450" y="2887268"/>
                    <a:chExt cx="981075" cy="427432"/>
                  </a:xfrm>
                </p:grpSpPr>
                <p:grpSp>
                  <p:nvGrpSpPr>
                    <p:cNvPr id="45" name="Group 44"/>
                    <p:cNvGrpSpPr/>
                    <p:nvPr/>
                  </p:nvGrpSpPr>
                  <p:grpSpPr>
                    <a:xfrm>
                      <a:off x="9315450" y="2887268"/>
                      <a:ext cx="981075" cy="194464"/>
                      <a:chOff x="9315450" y="2887268"/>
                      <a:chExt cx="981075" cy="194464"/>
                    </a:xfrm>
                  </p:grpSpPr>
                  <p:sp>
                    <p:nvSpPr>
                      <p:cNvPr id="51" name="Rectangle 50"/>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a:off x="9578975" y="2887268"/>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315450" y="3122218"/>
                      <a:ext cx="981075" cy="192482"/>
                      <a:chOff x="9312275" y="2887268"/>
                      <a:chExt cx="981075" cy="192482"/>
                    </a:xfrm>
                  </p:grpSpPr>
                  <p:sp>
                    <p:nvSpPr>
                      <p:cNvPr id="47" name="Rectangle 46"/>
                      <p:cNvSpPr>
                        <a:spLocks noChangeAspect="1"/>
                      </p:cNvSpPr>
                      <p:nvPr/>
                    </p:nvSpPr>
                    <p:spPr>
                      <a:xfrm>
                        <a:off x="9312275" y="2887268"/>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10102850" y="2887268"/>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TextBox 43"/>
                  <p:cNvSpPr txBox="1"/>
                  <p:nvPr/>
                </p:nvSpPr>
                <p:spPr>
                  <a:xfrm>
                    <a:off x="9129752" y="2398993"/>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42" name="Rectangle 41"/>
                <p:cNvSpPr/>
                <p:nvPr/>
              </p:nvSpPr>
              <p:spPr>
                <a:xfrm>
                  <a:off x="7632713"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93555" y="1335985"/>
                <a:ext cx="3189176" cy="4253948"/>
                <a:chOff x="1544915" y="1736035"/>
                <a:chExt cx="3189176" cy="4253948"/>
              </a:xfrm>
            </p:grpSpPr>
            <p:grpSp>
              <p:nvGrpSpPr>
                <p:cNvPr id="14" name="Group 13"/>
                <p:cNvGrpSpPr/>
                <p:nvPr/>
              </p:nvGrpSpPr>
              <p:grpSpPr>
                <a:xfrm>
                  <a:off x="3195263" y="1978737"/>
                  <a:ext cx="1291591" cy="3850421"/>
                  <a:chOff x="3288029" y="2080260"/>
                  <a:chExt cx="1291591" cy="3850421"/>
                </a:xfrm>
              </p:grpSpPr>
              <p:sp>
                <p:nvSpPr>
                  <p:cNvPr id="29" name="Rectangle 28"/>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30" name="Rectangle 29"/>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31" name="Rectangle 30"/>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32" name="Rectangle 31"/>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33" name="Group 32"/>
                  <p:cNvGrpSpPr/>
                  <p:nvPr/>
                </p:nvGrpSpPr>
                <p:grpSpPr>
                  <a:xfrm>
                    <a:off x="3303270" y="3688080"/>
                    <a:ext cx="1276350" cy="646331"/>
                    <a:chOff x="8176260" y="3488115"/>
                    <a:chExt cx="1276350" cy="646331"/>
                  </a:xfrm>
                </p:grpSpPr>
                <p:sp>
                  <p:nvSpPr>
                    <p:cNvPr id="38" name="Trapezoid 37"/>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9" name="TextBox 38"/>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34" name="Straight Arrow Connector 33"/>
                  <p:cNvCxnSpPr>
                    <a:cxnSpLocks/>
                    <a:stCxn id="29" idx="2"/>
                    <a:endCxn id="30"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586865" y="2396106"/>
                  <a:ext cx="1678885" cy="918594"/>
                  <a:chOff x="9075809" y="2398088"/>
                  <a:chExt cx="1678885" cy="918594"/>
                </a:xfrm>
              </p:grpSpPr>
              <p:grpSp>
                <p:nvGrpSpPr>
                  <p:cNvPr id="17" name="Group 16"/>
                  <p:cNvGrpSpPr/>
                  <p:nvPr/>
                </p:nvGrpSpPr>
                <p:grpSpPr>
                  <a:xfrm>
                    <a:off x="9434718" y="2889250"/>
                    <a:ext cx="984250" cy="427432"/>
                    <a:chOff x="9315450" y="2889250"/>
                    <a:chExt cx="984250" cy="427432"/>
                  </a:xfrm>
                </p:grpSpPr>
                <p:grpSp>
                  <p:nvGrpSpPr>
                    <p:cNvPr id="19" name="Group 18"/>
                    <p:cNvGrpSpPr/>
                    <p:nvPr/>
                  </p:nvGrpSpPr>
                  <p:grpSpPr>
                    <a:xfrm>
                      <a:off x="9315450" y="2889250"/>
                      <a:ext cx="981075" cy="192482"/>
                      <a:chOff x="9315450" y="2889250"/>
                      <a:chExt cx="981075" cy="192482"/>
                    </a:xfrm>
                  </p:grpSpPr>
                  <p:sp>
                    <p:nvSpPr>
                      <p:cNvPr id="25" name="Rectangle 24"/>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318625" y="3124200"/>
                      <a:ext cx="981075" cy="192482"/>
                      <a:chOff x="9315450" y="2889250"/>
                      <a:chExt cx="981075" cy="192482"/>
                    </a:xfrm>
                  </p:grpSpPr>
                  <p:sp>
                    <p:nvSpPr>
                      <p:cNvPr id="21" name="Rectangle 20"/>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16" name="Rectangle 15"/>
                <p:cNvSpPr/>
                <p:nvPr/>
              </p:nvSpPr>
              <p:spPr>
                <a:xfrm>
                  <a:off x="1544915"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a:spLocks noChangeAspect="1"/>
              </p:cNvSpPr>
              <p:nvPr/>
            </p:nvSpPr>
            <p:spPr>
              <a:xfrm rot="10800000" flipV="1">
                <a:off x="8340327" y="1424349"/>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sp>
            <p:nvSpPr>
              <p:cNvPr id="13" name="Rectangle 12"/>
              <p:cNvSpPr>
                <a:spLocks noChangeAspect="1"/>
              </p:cNvSpPr>
              <p:nvPr/>
            </p:nvSpPr>
            <p:spPr>
              <a:xfrm rot="10800000" flipV="1">
                <a:off x="3578077" y="1424349"/>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grpSp>
        <p:grpSp>
          <p:nvGrpSpPr>
            <p:cNvPr id="69" name="Group 68"/>
            <p:cNvGrpSpPr/>
            <p:nvPr/>
          </p:nvGrpSpPr>
          <p:grpSpPr>
            <a:xfrm>
              <a:off x="5663536" y="4705080"/>
              <a:ext cx="1199298" cy="1513752"/>
              <a:chOff x="5663536" y="4727940"/>
              <a:chExt cx="1199298" cy="1513752"/>
            </a:xfrm>
          </p:grpSpPr>
          <p:sp>
            <p:nvSpPr>
              <p:cNvPr id="70" name="Rectangle 69"/>
              <p:cNvSpPr>
                <a:spLocks/>
              </p:cNvSpPr>
              <p:nvPr/>
            </p:nvSpPr>
            <p:spPr>
              <a:xfrm>
                <a:off x="5663536" y="4727940"/>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p:cNvSpPr>
              <p:nvPr/>
            </p:nvSpPr>
            <p:spPr>
              <a:xfrm>
                <a:off x="6606242" y="6057476"/>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p:cNvSpPr>
              <p:nvPr/>
            </p:nvSpPr>
            <p:spPr>
              <a:xfrm>
                <a:off x="6075598" y="5820979"/>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p:cNvSpPr>
              <p:nvPr/>
            </p:nvSpPr>
            <p:spPr>
              <a:xfrm>
                <a:off x="6220258"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p:cNvSpPr>
              <p:nvPr/>
            </p:nvSpPr>
            <p:spPr>
              <a:xfrm>
                <a:off x="5833154"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p:cNvSpPr>
              <p:nvPr/>
            </p:nvSpPr>
            <p:spPr>
              <a:xfrm>
                <a:off x="6505542"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a:spLocks/>
              </p:cNvSpPr>
              <p:nvPr/>
            </p:nvSpPr>
            <p:spPr>
              <a:xfrm>
                <a:off x="5884077"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p:cNvSpPr txBox="1"/>
          <p:nvPr/>
        </p:nvSpPr>
        <p:spPr>
          <a:xfrm>
            <a:off x="124249" y="2700946"/>
            <a:ext cx="3441392" cy="3416320"/>
          </a:xfrm>
          <a:prstGeom prst="rect">
            <a:avLst/>
          </a:prstGeom>
          <a:solidFill>
            <a:srgbClr val="FF7C80"/>
          </a:solidFill>
        </p:spPr>
        <p:txBody>
          <a:bodyPr wrap="square" rtlCol="0">
            <a:spAutoFit/>
          </a:bodyPr>
          <a:lstStyle/>
          <a:p>
            <a:r>
              <a:rPr lang="en-US" sz="2400" dirty="0">
                <a:latin typeface="Consolas" panose="020B0609020204030204" pitchFamily="49" charset="0"/>
                <a:cs typeface="Segoe UI Light" panose="020B0502040204020203" pitchFamily="34" charset="0"/>
              </a:rPr>
              <a:t>//Application code</a:t>
            </a:r>
          </a:p>
          <a:p>
            <a:r>
              <a:rPr lang="en-US" sz="2400" dirty="0">
                <a:latin typeface="Consolas" panose="020B0609020204030204" pitchFamily="49" charset="0"/>
                <a:cs typeface="Segoe UI Light" panose="020B0502040204020203" pitchFamily="34" charset="0"/>
              </a:rPr>
              <a:t>//in red address</a:t>
            </a:r>
          </a:p>
          <a:p>
            <a:r>
              <a:rPr lang="en-US" sz="2400" dirty="0">
                <a:latin typeface="Consolas" panose="020B0609020204030204" pitchFamily="49" charset="0"/>
                <a:cs typeface="Segoe UI Light" panose="020B0502040204020203" pitchFamily="34" charset="0"/>
              </a:rPr>
              <a:t>//space</a:t>
            </a:r>
          </a:p>
          <a:p>
            <a:r>
              <a:rPr lang="en-US" sz="2400" dirty="0" err="1">
                <a:latin typeface="Consolas" panose="020B0609020204030204" pitchFamily="49" charset="0"/>
                <a:cs typeface="Segoe UI Light" panose="020B0502040204020203" pitchFamily="34" charset="0"/>
              </a:rPr>
              <a:t>int</a:t>
            </a:r>
            <a:r>
              <a:rPr lang="en-US" sz="2400" dirty="0">
                <a:latin typeface="Consolas" panose="020B0609020204030204" pitchFamily="49" charset="0"/>
                <a:cs typeface="Segoe UI Light" panose="020B0502040204020203" pitchFamily="34" charset="0"/>
              </a:rPr>
              <a:t> square(</a:t>
            </a:r>
            <a:r>
              <a:rPr lang="en-US" sz="2400" dirty="0" err="1">
                <a:latin typeface="Consolas" panose="020B0609020204030204" pitchFamily="49" charset="0"/>
                <a:cs typeface="Segoe UI Light" panose="020B0502040204020203" pitchFamily="34" charset="0"/>
              </a:rPr>
              <a:t>int</a:t>
            </a:r>
            <a:r>
              <a:rPr lang="en-US" sz="2400" dirty="0">
                <a:latin typeface="Consolas" panose="020B0609020204030204" pitchFamily="49" charset="0"/>
                <a:cs typeface="Segoe UI Light" panose="020B0502040204020203" pitchFamily="34" charset="0"/>
              </a:rPr>
              <a:t> x){</a:t>
            </a:r>
          </a:p>
          <a:p>
            <a:r>
              <a:rPr lang="en-US" sz="2400" dirty="0">
                <a:latin typeface="Consolas" panose="020B0609020204030204" pitchFamily="49" charset="0"/>
                <a:cs typeface="Segoe UI Light" panose="020B0502040204020203" pitchFamily="34" charset="0"/>
              </a:rPr>
              <a:t>    return x*x;</a:t>
            </a:r>
          </a:p>
          <a:p>
            <a:r>
              <a:rPr lang="en-US" sz="2400" dirty="0">
                <a:latin typeface="Consolas" panose="020B0609020204030204" pitchFamily="49" charset="0"/>
                <a:cs typeface="Segoe UI Light" panose="020B0502040204020203" pitchFamily="34" charset="0"/>
              </a:rPr>
              <a:t>}</a:t>
            </a:r>
          </a:p>
          <a:p>
            <a:r>
              <a:rPr lang="en-US" sz="2400" dirty="0">
                <a:latin typeface="Consolas" panose="020B0609020204030204" pitchFamily="49" charset="0"/>
                <a:cs typeface="Segoe UI Light" panose="020B0502040204020203" pitchFamily="34" charset="0"/>
              </a:rPr>
              <a:t>bool </a:t>
            </a:r>
            <a:r>
              <a:rPr lang="en-US" sz="2400" dirty="0" err="1">
                <a:latin typeface="Consolas" panose="020B0609020204030204" pitchFamily="49" charset="0"/>
                <a:cs typeface="Segoe UI Light" panose="020B0502040204020203" pitchFamily="34" charset="0"/>
              </a:rPr>
              <a:t>isZero</a:t>
            </a:r>
            <a:r>
              <a:rPr lang="en-US" sz="2400" dirty="0">
                <a:latin typeface="Consolas" panose="020B0609020204030204" pitchFamily="49" charset="0"/>
                <a:cs typeface="Segoe UI Light" panose="020B0502040204020203" pitchFamily="34" charset="0"/>
              </a:rPr>
              <a:t>(int x){</a:t>
            </a:r>
          </a:p>
          <a:p>
            <a:r>
              <a:rPr lang="en-US" sz="2400" dirty="0">
                <a:latin typeface="Consolas" panose="020B0609020204030204" pitchFamily="49" charset="0"/>
                <a:cs typeface="Segoe UI Light" panose="020B0502040204020203" pitchFamily="34" charset="0"/>
              </a:rPr>
              <a:t>    return x==0;</a:t>
            </a:r>
          </a:p>
          <a:p>
            <a:r>
              <a:rPr lang="en-US" sz="2400" dirty="0">
                <a:latin typeface="Consolas" panose="020B0609020204030204" pitchFamily="49" charset="0"/>
                <a:cs typeface="Segoe UI Light" panose="020B0502040204020203" pitchFamily="34" charset="0"/>
              </a:rPr>
              <a:t>}</a:t>
            </a:r>
          </a:p>
        </p:txBody>
      </p:sp>
      <p:sp>
        <p:nvSpPr>
          <p:cNvPr id="82" name="Oval 81"/>
          <p:cNvSpPr/>
          <p:nvPr/>
        </p:nvSpPr>
        <p:spPr>
          <a:xfrm rot="19518048">
            <a:off x="3547447" y="2745791"/>
            <a:ext cx="2614607" cy="13414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a:cxnSpLocks/>
          </p:cNvCxnSpPr>
          <p:nvPr/>
        </p:nvCxnSpPr>
        <p:spPr>
          <a:xfrm flipH="1">
            <a:off x="4251366" y="4345839"/>
            <a:ext cx="88090" cy="80977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rot="2081952" flipH="1">
            <a:off x="9679819" y="2739167"/>
            <a:ext cx="2614607" cy="13414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p:cNvCxnSpPr>
            <a:cxnSpLocks/>
            <a:stCxn id="86" idx="3"/>
          </p:cNvCxnSpPr>
          <p:nvPr/>
        </p:nvCxnSpPr>
        <p:spPr>
          <a:xfrm>
            <a:off x="11477136" y="4326039"/>
            <a:ext cx="184527" cy="82957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710042" y="5053267"/>
            <a:ext cx="1790100" cy="1200329"/>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Thread context for </a:t>
            </a:r>
            <a:r>
              <a:rPr lang="en-US" sz="2400" dirty="0">
                <a:latin typeface="Consolas" panose="020B0609020204030204" pitchFamily="49" charset="0"/>
                <a:cs typeface="Segoe UI Light" panose="020B0502040204020203" pitchFamily="34" charset="0"/>
              </a:rPr>
              <a:t>square()</a:t>
            </a:r>
          </a:p>
        </p:txBody>
      </p:sp>
      <p:sp>
        <p:nvSpPr>
          <p:cNvPr id="90" name="TextBox 89"/>
          <p:cNvSpPr txBox="1"/>
          <p:nvPr/>
        </p:nvSpPr>
        <p:spPr>
          <a:xfrm>
            <a:off x="10334291" y="5070261"/>
            <a:ext cx="1831200" cy="1200329"/>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Thread context for </a:t>
            </a:r>
            <a:r>
              <a:rPr lang="en-US" sz="2400" dirty="0" err="1">
                <a:latin typeface="Consolas" panose="020B0609020204030204" pitchFamily="49" charset="0"/>
                <a:cs typeface="Segoe UI Light" panose="020B0502040204020203" pitchFamily="34" charset="0"/>
              </a:rPr>
              <a:t>isZero</a:t>
            </a:r>
            <a:r>
              <a:rPr lang="en-US" sz="2400" dirty="0">
                <a:latin typeface="Consolas" panose="020B0609020204030204" pitchFamily="49" charset="0"/>
                <a:cs typeface="Segoe UI Light" panose="020B0502040204020203" pitchFamily="34" charset="0"/>
              </a:rPr>
              <a:t>()</a:t>
            </a:r>
          </a:p>
        </p:txBody>
      </p:sp>
      <p:sp>
        <p:nvSpPr>
          <p:cNvPr id="83" name="Title 1">
            <a:extLst>
              <a:ext uri="{FF2B5EF4-FFF2-40B4-BE49-F238E27FC236}">
                <a16:creationId xmlns:a16="http://schemas.microsoft.com/office/drawing/2014/main" id="{00FBA195-3119-4DA8-8F83-92F634EA5FCA}"/>
              </a:ext>
            </a:extLst>
          </p:cNvPr>
          <p:cNvSpPr>
            <a:spLocks noGrp="1"/>
          </p:cNvSpPr>
          <p:nvPr>
            <p:ph type="title"/>
          </p:nvPr>
        </p:nvSpPr>
        <p:spPr>
          <a:xfrm>
            <a:off x="0" y="11832"/>
            <a:ext cx="12192000" cy="837206"/>
          </a:xfrm>
        </p:spPr>
        <p:txBody>
          <a:bodyPr>
            <a:normAutofit/>
          </a:bodyPr>
          <a:lstStyle/>
          <a:p>
            <a:r>
              <a:rPr lang="en-US" sz="3900" dirty="0"/>
              <a:t>Concurrency on a Multi-core Machine</a:t>
            </a:r>
          </a:p>
        </p:txBody>
      </p:sp>
      <p:grpSp>
        <p:nvGrpSpPr>
          <p:cNvPr id="2" name="Group 1">
            <a:extLst>
              <a:ext uri="{FF2B5EF4-FFF2-40B4-BE49-F238E27FC236}">
                <a16:creationId xmlns:a16="http://schemas.microsoft.com/office/drawing/2014/main" id="{3A11728C-50B0-943E-09AD-8FE0A5B59C14}"/>
              </a:ext>
            </a:extLst>
          </p:cNvPr>
          <p:cNvGrpSpPr/>
          <p:nvPr/>
        </p:nvGrpSpPr>
        <p:grpSpPr>
          <a:xfrm>
            <a:off x="6069429" y="2234236"/>
            <a:ext cx="3668369" cy="2460323"/>
            <a:chOff x="5226277" y="2151111"/>
            <a:chExt cx="3668369" cy="2460323"/>
          </a:xfrm>
        </p:grpSpPr>
        <p:grpSp>
          <p:nvGrpSpPr>
            <p:cNvPr id="3" name="Group 2">
              <a:extLst>
                <a:ext uri="{FF2B5EF4-FFF2-40B4-BE49-F238E27FC236}">
                  <a16:creationId xmlns:a16="http://schemas.microsoft.com/office/drawing/2014/main" id="{47E050BB-C3AC-4DF6-2837-66136DB9B935}"/>
                </a:ext>
              </a:extLst>
            </p:cNvPr>
            <p:cNvGrpSpPr/>
            <p:nvPr/>
          </p:nvGrpSpPr>
          <p:grpSpPr>
            <a:xfrm>
              <a:off x="5226277" y="2151111"/>
              <a:ext cx="1841549" cy="2460323"/>
              <a:chOff x="4430629" y="2186736"/>
              <a:chExt cx="1841549" cy="2460323"/>
            </a:xfrm>
          </p:grpSpPr>
          <p:cxnSp>
            <p:nvCxnSpPr>
              <p:cNvPr id="78" name="Straight Arrow Connector 77">
                <a:extLst>
                  <a:ext uri="{FF2B5EF4-FFF2-40B4-BE49-F238E27FC236}">
                    <a16:creationId xmlns:a16="http://schemas.microsoft.com/office/drawing/2014/main" id="{C7BFFE06-3DC3-E137-B217-D9834ED9A669}"/>
                  </a:ext>
                </a:extLst>
              </p:cNvPr>
              <p:cNvCxnSpPr/>
              <p:nvPr/>
            </p:nvCxnSpPr>
            <p:spPr>
              <a:xfrm>
                <a:off x="4441597"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B080DF5-573D-5B65-8211-A88D5891110B}"/>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B75FD31-6F3F-1E0D-848A-CEDD1B334C18}"/>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603D1A8-BEDF-8330-545B-6AAEE56B1DF1}"/>
                </a:ext>
              </a:extLst>
            </p:cNvPr>
            <p:cNvGrpSpPr/>
            <p:nvPr/>
          </p:nvGrpSpPr>
          <p:grpSpPr>
            <a:xfrm flipH="1">
              <a:off x="7053097" y="2157561"/>
              <a:ext cx="1841549" cy="484960"/>
              <a:chOff x="5378677" y="2311939"/>
              <a:chExt cx="1841549" cy="484960"/>
            </a:xfrm>
          </p:grpSpPr>
          <p:cxnSp>
            <p:nvCxnSpPr>
              <p:cNvPr id="5" name="Straight Arrow Connector 4">
                <a:extLst>
                  <a:ext uri="{FF2B5EF4-FFF2-40B4-BE49-F238E27FC236}">
                    <a16:creationId xmlns:a16="http://schemas.microsoft.com/office/drawing/2014/main" id="{AF6131FA-3CC5-B0E0-22D0-4892D3F2F790}"/>
                  </a:ext>
                </a:extLst>
              </p:cNvPr>
              <p:cNvCxnSpPr/>
              <p:nvPr/>
            </p:nvCxnSpPr>
            <p:spPr>
              <a:xfrm>
                <a:off x="5389645" y="2311939"/>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671208-6276-78BA-6B63-A160AE66A370}"/>
                  </a:ext>
                </a:extLst>
              </p:cNvPr>
              <p:cNvCxnSpPr>
                <a:cxnSpLocks/>
              </p:cNvCxnSpPr>
              <p:nvPr/>
            </p:nvCxnSpPr>
            <p:spPr>
              <a:xfrm>
                <a:off x="5378677" y="2311939"/>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783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261832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Overview of Concurrency</a:t>
            </a:r>
          </a:p>
          <a:p>
            <a:r>
              <a:rPr lang="en-US" sz="4800" dirty="0"/>
              <a:t>Kernel Threads Versus User Threads</a:t>
            </a:r>
          </a:p>
          <a:p>
            <a:r>
              <a:rPr lang="en-US" sz="4800" dirty="0"/>
              <a:t>The Lifecycle of a Process</a:t>
            </a:r>
          </a:p>
          <a:p>
            <a:r>
              <a:rPr lang="en-US" sz="4800" dirty="0"/>
              <a:t>Synchronizing Between Kernel Tasks</a:t>
            </a:r>
          </a:p>
          <a:p>
            <a:endParaRPr lang="en-US" sz="4800" dirty="0"/>
          </a:p>
        </p:txBody>
      </p:sp>
    </p:spTree>
    <p:extLst>
      <p:ext uri="{BB962C8B-B14F-4D97-AF65-F5344CB8AC3E}">
        <p14:creationId xmlns:p14="http://schemas.microsoft.com/office/powerpoint/2010/main" val="32732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E8C6-8BDE-467D-B898-DDAA76F3F6A2}"/>
              </a:ext>
            </a:extLst>
          </p:cNvPr>
          <p:cNvSpPr>
            <a:spLocks noGrp="1"/>
          </p:cNvSpPr>
          <p:nvPr>
            <p:ph type="title"/>
          </p:nvPr>
        </p:nvSpPr>
        <p:spPr>
          <a:xfrm>
            <a:off x="203362" y="-112744"/>
            <a:ext cx="7979940" cy="850217"/>
          </a:xfrm>
        </p:spPr>
        <p:txBody>
          <a:bodyPr/>
          <a:lstStyle/>
          <a:p>
            <a:r>
              <a:rPr lang="en-US" dirty="0"/>
              <a:t>Kernel-visible Threads</a:t>
            </a:r>
          </a:p>
        </p:txBody>
      </p:sp>
      <p:sp>
        <p:nvSpPr>
          <p:cNvPr id="3" name="Content Placeholder 2">
            <a:extLst>
              <a:ext uri="{FF2B5EF4-FFF2-40B4-BE49-F238E27FC236}">
                <a16:creationId xmlns:a16="http://schemas.microsoft.com/office/drawing/2014/main" id="{EDDBEDFA-EEA5-4A03-8A68-621D4EE29FBF}"/>
              </a:ext>
            </a:extLst>
          </p:cNvPr>
          <p:cNvSpPr>
            <a:spLocks noGrp="1"/>
          </p:cNvSpPr>
          <p:nvPr>
            <p:ph idx="1"/>
          </p:nvPr>
        </p:nvSpPr>
        <p:spPr>
          <a:xfrm>
            <a:off x="138896" y="539205"/>
            <a:ext cx="8044405" cy="6352913"/>
          </a:xfrm>
        </p:spPr>
        <p:txBody>
          <a:bodyPr>
            <a:normAutofit fontScale="92500"/>
          </a:bodyPr>
          <a:lstStyle/>
          <a:p>
            <a:r>
              <a:rPr lang="en-US" sz="3200" dirty="0"/>
              <a:t>Many OSes allow a single address space to contain multiple threads of execution</a:t>
            </a:r>
          </a:p>
          <a:p>
            <a:pPr lvl="1"/>
            <a:r>
              <a:rPr lang="en-US" sz="2800" dirty="0"/>
              <a:t>Each thread has a separate user-level stack (but shares user-level code, static data, and heap)</a:t>
            </a:r>
          </a:p>
          <a:p>
            <a:pPr lvl="1"/>
            <a:r>
              <a:rPr lang="en-US" sz="2800" dirty="0"/>
              <a:t>OS associates each thread with:</a:t>
            </a:r>
          </a:p>
          <a:p>
            <a:pPr lvl="2"/>
            <a:r>
              <a:rPr lang="en-US" sz="2400" dirty="0"/>
              <a:t>A process-wide address space (shared with other threads)</a:t>
            </a:r>
          </a:p>
          <a:p>
            <a:pPr lvl="2"/>
            <a:r>
              <a:rPr lang="en-US" sz="2400" dirty="0"/>
              <a:t>User-mode register state, including an </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t>  (unique per thread, and saved/restored during </a:t>
            </a:r>
            <a:r>
              <a:rPr lang="en-US" sz="2400" dirty="0" err="1"/>
              <a:t>syscalls</a:t>
            </a:r>
            <a:r>
              <a:rPr lang="en-US" sz="2400" dirty="0"/>
              <a:t> etc.)</a:t>
            </a:r>
          </a:p>
          <a:p>
            <a:pPr lvl="2"/>
            <a:r>
              <a:rPr lang="en-US" sz="2400" dirty="0"/>
              <a:t>A kernel stack</a:t>
            </a:r>
            <a:endParaRPr lang="en-US" sz="2400" dirty="0">
              <a:latin typeface="Consolas" panose="020B0609020204030204" pitchFamily="49" charset="0"/>
            </a:endParaRPr>
          </a:p>
          <a:p>
            <a:r>
              <a:rPr lang="en-US" sz="3200" dirty="0"/>
              <a:t>A multi-threaded address space can be simultaneously active on multiple cores!</a:t>
            </a:r>
          </a:p>
          <a:p>
            <a:pPr lvl="1"/>
            <a:r>
              <a:rPr lang="en-US" sz="2800" dirty="0"/>
              <a:t>Ex: A web server that spawns a new thread to handle each connection</a:t>
            </a:r>
          </a:p>
          <a:p>
            <a:pPr lvl="1"/>
            <a:r>
              <a:rPr lang="en-US" sz="2800" dirty="0"/>
              <a:t>Ex: A database that uses multiple threads to wait for parallel IO requests to complete</a:t>
            </a:r>
          </a:p>
        </p:txBody>
      </p:sp>
      <p:grpSp>
        <p:nvGrpSpPr>
          <p:cNvPr id="23" name="Group 22">
            <a:extLst>
              <a:ext uri="{FF2B5EF4-FFF2-40B4-BE49-F238E27FC236}">
                <a16:creationId xmlns:a16="http://schemas.microsoft.com/office/drawing/2014/main" id="{FBDA2FC6-18C5-4398-9304-4B701EB98B20}"/>
              </a:ext>
            </a:extLst>
          </p:cNvPr>
          <p:cNvGrpSpPr/>
          <p:nvPr/>
        </p:nvGrpSpPr>
        <p:grpSpPr>
          <a:xfrm>
            <a:off x="8407237" y="4431884"/>
            <a:ext cx="3582817" cy="2368119"/>
            <a:chOff x="8407237" y="2479434"/>
            <a:chExt cx="3582817" cy="4204820"/>
          </a:xfrm>
        </p:grpSpPr>
        <p:sp>
          <p:nvSpPr>
            <p:cNvPr id="24" name="Rectangle 23">
              <a:extLst>
                <a:ext uri="{FF2B5EF4-FFF2-40B4-BE49-F238E27FC236}">
                  <a16:creationId xmlns:a16="http://schemas.microsoft.com/office/drawing/2014/main" id="{25AD6011-3802-45F3-B54A-487BA3436EE7}"/>
                </a:ext>
              </a:extLst>
            </p:cNvPr>
            <p:cNvSpPr/>
            <p:nvPr/>
          </p:nvSpPr>
          <p:spPr>
            <a:xfrm>
              <a:off x="8407239" y="6157732"/>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25" name="Rectangle 24">
              <a:extLst>
                <a:ext uri="{FF2B5EF4-FFF2-40B4-BE49-F238E27FC236}">
                  <a16:creationId xmlns:a16="http://schemas.microsoft.com/office/drawing/2014/main" id="{2BF99E0B-9122-4669-9C1B-72D155CF7B24}"/>
                </a:ext>
              </a:extLst>
            </p:cNvPr>
            <p:cNvSpPr/>
            <p:nvPr/>
          </p:nvSpPr>
          <p:spPr>
            <a:xfrm>
              <a:off x="8407239" y="563121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26" name="Rectangle 25">
              <a:extLst>
                <a:ext uri="{FF2B5EF4-FFF2-40B4-BE49-F238E27FC236}">
                  <a16:creationId xmlns:a16="http://schemas.microsoft.com/office/drawing/2014/main" id="{3F31AE6B-C18C-46F6-98FF-BEB10B2297A7}"/>
                </a:ext>
              </a:extLst>
            </p:cNvPr>
            <p:cNvSpPr/>
            <p:nvPr/>
          </p:nvSpPr>
          <p:spPr>
            <a:xfrm>
              <a:off x="8407239" y="5104688"/>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27" name="Rectangle 26">
              <a:extLst>
                <a:ext uri="{FF2B5EF4-FFF2-40B4-BE49-F238E27FC236}">
                  <a16:creationId xmlns:a16="http://schemas.microsoft.com/office/drawing/2014/main" id="{8D7F9A86-5363-4836-8903-7D92BD391CB4}"/>
                </a:ext>
              </a:extLst>
            </p:cNvPr>
            <p:cNvSpPr/>
            <p:nvPr/>
          </p:nvSpPr>
          <p:spPr>
            <a:xfrm>
              <a:off x="8407238" y="2479434"/>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stack</a:t>
              </a:r>
            </a:p>
          </p:txBody>
        </p:sp>
        <p:sp>
          <p:nvSpPr>
            <p:cNvPr id="28" name="Rectangle 27">
              <a:extLst>
                <a:ext uri="{FF2B5EF4-FFF2-40B4-BE49-F238E27FC236}">
                  <a16:creationId xmlns:a16="http://schemas.microsoft.com/office/drawing/2014/main" id="{583E868B-305D-4DD9-BB7F-128A73ADF568}"/>
                </a:ext>
              </a:extLst>
            </p:cNvPr>
            <p:cNvSpPr/>
            <p:nvPr/>
          </p:nvSpPr>
          <p:spPr>
            <a:xfrm>
              <a:off x="8408654" y="3252230"/>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stack</a:t>
              </a:r>
            </a:p>
          </p:txBody>
        </p:sp>
        <p:sp>
          <p:nvSpPr>
            <p:cNvPr id="29" name="Rectangle 28">
              <a:extLst>
                <a:ext uri="{FF2B5EF4-FFF2-40B4-BE49-F238E27FC236}">
                  <a16:creationId xmlns:a16="http://schemas.microsoft.com/office/drawing/2014/main" id="{31945C7A-0E5B-45B7-A3F9-3B2426B99B3B}"/>
                </a:ext>
              </a:extLst>
            </p:cNvPr>
            <p:cNvSpPr/>
            <p:nvPr/>
          </p:nvSpPr>
          <p:spPr>
            <a:xfrm>
              <a:off x="8408654" y="4025025"/>
              <a:ext cx="3581400" cy="61062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stack</a:t>
              </a:r>
            </a:p>
          </p:txBody>
        </p:sp>
        <p:sp>
          <p:nvSpPr>
            <p:cNvPr id="30" name="Rectangle 29">
              <a:extLst>
                <a:ext uri="{FF2B5EF4-FFF2-40B4-BE49-F238E27FC236}">
                  <a16:creationId xmlns:a16="http://schemas.microsoft.com/office/drawing/2014/main" id="{2621055E-B556-419A-B113-2C5C2FFDA7A6}"/>
                </a:ext>
              </a:extLst>
            </p:cNvPr>
            <p:cNvSpPr/>
            <p:nvPr/>
          </p:nvSpPr>
          <p:spPr>
            <a:xfrm>
              <a:off x="8407237" y="2479436"/>
              <a:ext cx="3581400" cy="262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31" name="TextBox 30">
            <a:extLst>
              <a:ext uri="{FF2B5EF4-FFF2-40B4-BE49-F238E27FC236}">
                <a16:creationId xmlns:a16="http://schemas.microsoft.com/office/drawing/2014/main" id="{F0913683-6E2E-4F35-A591-8A923C063745}"/>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32" name="Rectangle 31">
            <a:extLst>
              <a:ext uri="{FF2B5EF4-FFF2-40B4-BE49-F238E27FC236}">
                <a16:creationId xmlns:a16="http://schemas.microsoft.com/office/drawing/2014/main" id="{F70B511F-3661-4920-974A-4A1AD7525DE3}"/>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33" name="Group 32">
            <a:extLst>
              <a:ext uri="{FF2B5EF4-FFF2-40B4-BE49-F238E27FC236}">
                <a16:creationId xmlns:a16="http://schemas.microsoft.com/office/drawing/2014/main" id="{6FA89D9B-9130-4AB4-896E-973DBF9AA65F}"/>
              </a:ext>
            </a:extLst>
          </p:cNvPr>
          <p:cNvGrpSpPr/>
          <p:nvPr/>
        </p:nvGrpSpPr>
        <p:grpSpPr>
          <a:xfrm>
            <a:off x="8407237" y="1205630"/>
            <a:ext cx="3581400" cy="1182923"/>
            <a:chOff x="8407237" y="1205630"/>
            <a:chExt cx="3581400" cy="1182923"/>
          </a:xfrm>
        </p:grpSpPr>
        <p:sp>
          <p:nvSpPr>
            <p:cNvPr id="34" name="Rectangle 33">
              <a:extLst>
                <a:ext uri="{FF2B5EF4-FFF2-40B4-BE49-F238E27FC236}">
                  <a16:creationId xmlns:a16="http://schemas.microsoft.com/office/drawing/2014/main" id="{B43E8ECA-1EB9-47D9-A942-E9C3FC36045B}"/>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kernel stack</a:t>
              </a:r>
            </a:p>
          </p:txBody>
        </p:sp>
        <p:sp>
          <p:nvSpPr>
            <p:cNvPr id="35" name="Rectangle 34">
              <a:extLst>
                <a:ext uri="{FF2B5EF4-FFF2-40B4-BE49-F238E27FC236}">
                  <a16:creationId xmlns:a16="http://schemas.microsoft.com/office/drawing/2014/main" id="{E73AB4A8-AE91-45BE-8AE6-D5BB38848450}"/>
                </a:ext>
              </a:extLst>
            </p:cNvPr>
            <p:cNvSpPr/>
            <p:nvPr/>
          </p:nvSpPr>
          <p:spPr>
            <a:xfrm>
              <a:off x="8407237" y="2044652"/>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kernel stack</a:t>
              </a:r>
            </a:p>
          </p:txBody>
        </p:sp>
        <p:sp>
          <p:nvSpPr>
            <p:cNvPr id="36" name="Rectangle 35">
              <a:extLst>
                <a:ext uri="{FF2B5EF4-FFF2-40B4-BE49-F238E27FC236}">
                  <a16:creationId xmlns:a16="http://schemas.microsoft.com/office/drawing/2014/main" id="{68E5CA9F-5E7F-4F47-BDF6-F0B404148D23}"/>
                </a:ext>
              </a:extLst>
            </p:cNvPr>
            <p:cNvSpPr/>
            <p:nvPr/>
          </p:nvSpPr>
          <p:spPr>
            <a:xfrm>
              <a:off x="8407237" y="1205630"/>
              <a:ext cx="3581400" cy="34390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kernel stack</a:t>
              </a:r>
            </a:p>
          </p:txBody>
        </p:sp>
      </p:grpSp>
      <p:grpSp>
        <p:nvGrpSpPr>
          <p:cNvPr id="37" name="Group 36">
            <a:extLst>
              <a:ext uri="{FF2B5EF4-FFF2-40B4-BE49-F238E27FC236}">
                <a16:creationId xmlns:a16="http://schemas.microsoft.com/office/drawing/2014/main" id="{78636629-8FEA-4FC1-A03A-124D9F260C0A}"/>
              </a:ext>
            </a:extLst>
          </p:cNvPr>
          <p:cNvGrpSpPr/>
          <p:nvPr/>
        </p:nvGrpSpPr>
        <p:grpSpPr>
          <a:xfrm>
            <a:off x="8407237" y="436942"/>
            <a:ext cx="3581400" cy="2481891"/>
            <a:chOff x="8407237" y="436942"/>
            <a:chExt cx="3581400" cy="2481891"/>
          </a:xfrm>
        </p:grpSpPr>
        <p:sp>
          <p:nvSpPr>
            <p:cNvPr id="38" name="Rectangle 37">
              <a:extLst>
                <a:ext uri="{FF2B5EF4-FFF2-40B4-BE49-F238E27FC236}">
                  <a16:creationId xmlns:a16="http://schemas.microsoft.com/office/drawing/2014/main" id="{C06C18B6-9C5A-4F48-8B52-D6B5BAFD6801}"/>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39" name="Rectangle 38">
              <a:extLst>
                <a:ext uri="{FF2B5EF4-FFF2-40B4-BE49-F238E27FC236}">
                  <a16:creationId xmlns:a16="http://schemas.microsoft.com/office/drawing/2014/main" id="{BF90EA84-4705-447B-B455-F710190D53D2}"/>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40" name="Rectangle 39">
              <a:extLst>
                <a:ext uri="{FF2B5EF4-FFF2-40B4-BE49-F238E27FC236}">
                  <a16:creationId xmlns:a16="http://schemas.microsoft.com/office/drawing/2014/main" id="{241C750B-87F6-4F72-8F25-CA87B613DF43}"/>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41" name="Rectangle 40">
              <a:extLst>
                <a:ext uri="{FF2B5EF4-FFF2-40B4-BE49-F238E27FC236}">
                  <a16:creationId xmlns:a16="http://schemas.microsoft.com/office/drawing/2014/main" id="{509149D6-27F8-43CB-86E1-B7DC1E231EB8}"/>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42" name="Picture 41">
            <a:extLst>
              <a:ext uri="{FF2B5EF4-FFF2-40B4-BE49-F238E27FC236}">
                <a16:creationId xmlns:a16="http://schemas.microsoft.com/office/drawing/2014/main" id="{397FC6CB-879A-453F-ADFA-04275A8B619C}"/>
              </a:ext>
            </a:extLst>
          </p:cNvPr>
          <p:cNvPicPr>
            <a:picLocks noChangeAspect="1"/>
          </p:cNvPicPr>
          <p:nvPr/>
        </p:nvPicPr>
        <p:blipFill>
          <a:blip r:embed="rId3"/>
          <a:stretch>
            <a:fillRect/>
          </a:stretch>
        </p:blipFill>
        <p:spPr>
          <a:xfrm>
            <a:off x="9172955" y="2643181"/>
            <a:ext cx="2119160" cy="1795968"/>
          </a:xfrm>
          <a:prstGeom prst="rect">
            <a:avLst/>
          </a:prstGeom>
        </p:spPr>
      </p:pic>
    </p:spTree>
    <p:extLst>
      <p:ext uri="{BB962C8B-B14F-4D97-AF65-F5344CB8AC3E}">
        <p14:creationId xmlns:p14="http://schemas.microsoft.com/office/powerpoint/2010/main" val="399488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1E90A2C-F834-A377-1664-1062F147AA40}"/>
              </a:ext>
            </a:extLst>
          </p:cNvPr>
          <p:cNvGrpSpPr/>
          <p:nvPr/>
        </p:nvGrpSpPr>
        <p:grpSpPr>
          <a:xfrm>
            <a:off x="5520050" y="3402711"/>
            <a:ext cx="2982685" cy="2465615"/>
            <a:chOff x="8144494" y="3148446"/>
            <a:chExt cx="2982685" cy="2465615"/>
          </a:xfrm>
        </p:grpSpPr>
        <p:sp>
          <p:nvSpPr>
            <p:cNvPr id="29" name="Rectangle 28">
              <a:extLst>
                <a:ext uri="{FF2B5EF4-FFF2-40B4-BE49-F238E27FC236}">
                  <a16:creationId xmlns:a16="http://schemas.microsoft.com/office/drawing/2014/main" id="{A3AC6897-893E-FBB7-DC15-81114DBCBA9E}"/>
                </a:ext>
              </a:extLst>
            </p:cNvPr>
            <p:cNvSpPr/>
            <p:nvPr/>
          </p:nvSpPr>
          <p:spPr>
            <a:xfrm>
              <a:off x="8144494" y="5055923"/>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TID</a:t>
              </a:r>
            </a:p>
          </p:txBody>
        </p:sp>
        <p:sp>
          <p:nvSpPr>
            <p:cNvPr id="30" name="Rectangle 29">
              <a:extLst>
                <a:ext uri="{FF2B5EF4-FFF2-40B4-BE49-F238E27FC236}">
                  <a16:creationId xmlns:a16="http://schemas.microsoft.com/office/drawing/2014/main" id="{F5C59D15-875C-E596-5EC1-9111099D4EB0}"/>
                </a:ext>
              </a:extLst>
            </p:cNvPr>
            <p:cNvSpPr/>
            <p:nvPr/>
          </p:nvSpPr>
          <p:spPr>
            <a:xfrm>
              <a:off x="8144494" y="4497785"/>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Enclosing process</a:t>
              </a:r>
            </a:p>
          </p:txBody>
        </p:sp>
        <p:sp>
          <p:nvSpPr>
            <p:cNvPr id="31" name="Rectangle 30">
              <a:extLst>
                <a:ext uri="{FF2B5EF4-FFF2-40B4-BE49-F238E27FC236}">
                  <a16:creationId xmlns:a16="http://schemas.microsoft.com/office/drawing/2014/main" id="{34758F76-97F9-FDA8-B9ED-79A5DDE56935}"/>
                </a:ext>
              </a:extLst>
            </p:cNvPr>
            <p:cNvSpPr/>
            <p:nvPr/>
          </p:nvSpPr>
          <p:spPr>
            <a:xfrm>
              <a:off x="8144494" y="3596682"/>
              <a:ext cx="2982685" cy="901103"/>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Pointer to thread stack</a:t>
              </a:r>
            </a:p>
          </p:txBody>
        </p:sp>
        <p:sp>
          <p:nvSpPr>
            <p:cNvPr id="32" name="Rectangle 31">
              <a:extLst>
                <a:ext uri="{FF2B5EF4-FFF2-40B4-BE49-F238E27FC236}">
                  <a16:creationId xmlns:a16="http://schemas.microsoft.com/office/drawing/2014/main" id="{697888A8-40EB-CA42-0590-BC128C74EE68}"/>
                </a:ext>
              </a:extLst>
            </p:cNvPr>
            <p:cNvSpPr/>
            <p:nvPr/>
          </p:nvSpPr>
          <p:spPr>
            <a:xfrm>
              <a:off x="8144494" y="3148446"/>
              <a:ext cx="2982685" cy="44971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Exit code</a:t>
              </a:r>
            </a:p>
          </p:txBody>
        </p:sp>
      </p:grpSp>
      <p:grpSp>
        <p:nvGrpSpPr>
          <p:cNvPr id="23" name="Group 22">
            <a:extLst>
              <a:ext uri="{FF2B5EF4-FFF2-40B4-BE49-F238E27FC236}">
                <a16:creationId xmlns:a16="http://schemas.microsoft.com/office/drawing/2014/main" id="{98F1EC75-C4DB-6667-9831-ABB10313228C}"/>
              </a:ext>
            </a:extLst>
          </p:cNvPr>
          <p:cNvGrpSpPr/>
          <p:nvPr/>
        </p:nvGrpSpPr>
        <p:grpSpPr>
          <a:xfrm>
            <a:off x="4409705" y="3206037"/>
            <a:ext cx="2982685" cy="2465615"/>
            <a:chOff x="8144494" y="3148446"/>
            <a:chExt cx="2982685" cy="2465615"/>
          </a:xfrm>
        </p:grpSpPr>
        <p:sp>
          <p:nvSpPr>
            <p:cNvPr id="24" name="Rectangle 23">
              <a:extLst>
                <a:ext uri="{FF2B5EF4-FFF2-40B4-BE49-F238E27FC236}">
                  <a16:creationId xmlns:a16="http://schemas.microsoft.com/office/drawing/2014/main" id="{0E52D6CB-42F2-9E48-9706-C0396347F519}"/>
                </a:ext>
              </a:extLst>
            </p:cNvPr>
            <p:cNvSpPr/>
            <p:nvPr/>
          </p:nvSpPr>
          <p:spPr>
            <a:xfrm>
              <a:off x="8144494" y="5055923"/>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TID</a:t>
              </a:r>
            </a:p>
          </p:txBody>
        </p:sp>
        <p:sp>
          <p:nvSpPr>
            <p:cNvPr id="25" name="Rectangle 24">
              <a:extLst>
                <a:ext uri="{FF2B5EF4-FFF2-40B4-BE49-F238E27FC236}">
                  <a16:creationId xmlns:a16="http://schemas.microsoft.com/office/drawing/2014/main" id="{A4CB7A81-EFB0-062E-D1D3-81551A62D893}"/>
                </a:ext>
              </a:extLst>
            </p:cNvPr>
            <p:cNvSpPr/>
            <p:nvPr/>
          </p:nvSpPr>
          <p:spPr>
            <a:xfrm>
              <a:off x="8144494" y="4497785"/>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Enclosing process</a:t>
              </a:r>
            </a:p>
          </p:txBody>
        </p:sp>
        <p:sp>
          <p:nvSpPr>
            <p:cNvPr id="26" name="Rectangle 25">
              <a:extLst>
                <a:ext uri="{FF2B5EF4-FFF2-40B4-BE49-F238E27FC236}">
                  <a16:creationId xmlns:a16="http://schemas.microsoft.com/office/drawing/2014/main" id="{3A4D4193-6EC3-28AD-9FEF-ACCC5E5B7A38}"/>
                </a:ext>
              </a:extLst>
            </p:cNvPr>
            <p:cNvSpPr/>
            <p:nvPr/>
          </p:nvSpPr>
          <p:spPr>
            <a:xfrm>
              <a:off x="8144494" y="3596682"/>
              <a:ext cx="2982685" cy="901103"/>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Pointer to thread stack</a:t>
              </a:r>
            </a:p>
          </p:txBody>
        </p:sp>
        <p:sp>
          <p:nvSpPr>
            <p:cNvPr id="27" name="Rectangle 26">
              <a:extLst>
                <a:ext uri="{FF2B5EF4-FFF2-40B4-BE49-F238E27FC236}">
                  <a16:creationId xmlns:a16="http://schemas.microsoft.com/office/drawing/2014/main" id="{074012AC-2D1C-5A4A-23F7-D94079D6E5B8}"/>
                </a:ext>
              </a:extLst>
            </p:cNvPr>
            <p:cNvSpPr/>
            <p:nvPr/>
          </p:nvSpPr>
          <p:spPr>
            <a:xfrm>
              <a:off x="8144494" y="3148446"/>
              <a:ext cx="2982685" cy="44971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Exit code</a:t>
              </a:r>
            </a:p>
          </p:txBody>
        </p:sp>
      </p:grpSp>
      <p:sp>
        <p:nvSpPr>
          <p:cNvPr id="2" name="Title 1">
            <a:extLst>
              <a:ext uri="{FF2B5EF4-FFF2-40B4-BE49-F238E27FC236}">
                <a16:creationId xmlns:a16="http://schemas.microsoft.com/office/drawing/2014/main" id="{D68AE645-4A61-1D31-63D8-75AF35FA9234}"/>
              </a:ext>
            </a:extLst>
          </p:cNvPr>
          <p:cNvSpPr>
            <a:spLocks noGrp="1"/>
          </p:cNvSpPr>
          <p:nvPr>
            <p:ph type="title"/>
          </p:nvPr>
        </p:nvSpPr>
        <p:spPr>
          <a:xfrm>
            <a:off x="-11873" y="91993"/>
            <a:ext cx="12203873" cy="901103"/>
          </a:xfrm>
        </p:spPr>
        <p:txBody>
          <a:bodyPr>
            <a:normAutofit fontScale="90000"/>
          </a:bodyPr>
          <a:lstStyle/>
          <a:p>
            <a:r>
              <a:rPr lang="en-US" dirty="0"/>
              <a:t>Case Study: Kernel-visible Threads on Windows</a:t>
            </a:r>
          </a:p>
        </p:txBody>
      </p:sp>
      <p:grpSp>
        <p:nvGrpSpPr>
          <p:cNvPr id="18" name="Group 17">
            <a:extLst>
              <a:ext uri="{FF2B5EF4-FFF2-40B4-BE49-F238E27FC236}">
                <a16:creationId xmlns:a16="http://schemas.microsoft.com/office/drawing/2014/main" id="{75E5B5F3-9267-1AAD-0765-00AF7D5AEE41}"/>
              </a:ext>
            </a:extLst>
          </p:cNvPr>
          <p:cNvGrpSpPr/>
          <p:nvPr/>
        </p:nvGrpSpPr>
        <p:grpSpPr>
          <a:xfrm>
            <a:off x="59377" y="1291372"/>
            <a:ext cx="3075708" cy="3886264"/>
            <a:chOff x="617518" y="1564504"/>
            <a:chExt cx="3075708" cy="3886264"/>
          </a:xfrm>
        </p:grpSpPr>
        <p:grpSp>
          <p:nvGrpSpPr>
            <p:cNvPr id="17" name="Group 16">
              <a:extLst>
                <a:ext uri="{FF2B5EF4-FFF2-40B4-BE49-F238E27FC236}">
                  <a16:creationId xmlns:a16="http://schemas.microsoft.com/office/drawing/2014/main" id="{9EF801B2-6DD8-B51B-A277-77EA04748A84}"/>
                </a:ext>
              </a:extLst>
            </p:cNvPr>
            <p:cNvGrpSpPr/>
            <p:nvPr/>
          </p:nvGrpSpPr>
          <p:grpSpPr>
            <a:xfrm>
              <a:off x="760022" y="2026169"/>
              <a:ext cx="2790700" cy="3424599"/>
              <a:chOff x="3823855" y="2026169"/>
              <a:chExt cx="2790700" cy="3424599"/>
            </a:xfrm>
          </p:grpSpPr>
          <p:sp>
            <p:nvSpPr>
              <p:cNvPr id="5" name="Rectangle 4">
                <a:extLst>
                  <a:ext uri="{FF2B5EF4-FFF2-40B4-BE49-F238E27FC236}">
                    <a16:creationId xmlns:a16="http://schemas.microsoft.com/office/drawing/2014/main" id="{91751AF5-0D17-32C6-114E-BFB27E6BD4DD}"/>
                  </a:ext>
                </a:extLst>
              </p:cNvPr>
              <p:cNvSpPr/>
              <p:nvPr/>
            </p:nvSpPr>
            <p:spPr>
              <a:xfrm>
                <a:off x="3823855" y="4952004"/>
                <a:ext cx="2790700" cy="498764"/>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PID</a:t>
                </a:r>
              </a:p>
            </p:txBody>
          </p:sp>
          <p:sp>
            <p:nvSpPr>
              <p:cNvPr id="6" name="Rectangle 5">
                <a:extLst>
                  <a:ext uri="{FF2B5EF4-FFF2-40B4-BE49-F238E27FC236}">
                    <a16:creationId xmlns:a16="http://schemas.microsoft.com/office/drawing/2014/main" id="{B203C5C0-4B2B-0A4C-C879-85292BD859CA}"/>
                  </a:ext>
                </a:extLst>
              </p:cNvPr>
              <p:cNvSpPr/>
              <p:nvPr/>
            </p:nvSpPr>
            <p:spPr>
              <a:xfrm>
                <a:off x="3823855" y="4111703"/>
                <a:ext cx="2790700" cy="856569"/>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Address space info</a:t>
                </a:r>
              </a:p>
            </p:txBody>
          </p:sp>
          <p:sp>
            <p:nvSpPr>
              <p:cNvPr id="7" name="Rectangle 6">
                <a:extLst>
                  <a:ext uri="{FF2B5EF4-FFF2-40B4-BE49-F238E27FC236}">
                    <a16:creationId xmlns:a16="http://schemas.microsoft.com/office/drawing/2014/main" id="{FF2807BF-5093-E5E2-F999-57051667A1D7}"/>
                  </a:ext>
                </a:extLst>
              </p:cNvPr>
              <p:cNvSpPr/>
              <p:nvPr/>
            </p:nvSpPr>
            <p:spPr>
              <a:xfrm>
                <a:off x="3823855" y="3553566"/>
                <a:ext cx="2790700" cy="558137"/>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Open file table</a:t>
                </a:r>
              </a:p>
            </p:txBody>
          </p:sp>
          <p:sp>
            <p:nvSpPr>
              <p:cNvPr id="8" name="Rectangle 7">
                <a:extLst>
                  <a:ext uri="{FF2B5EF4-FFF2-40B4-BE49-F238E27FC236}">
                    <a16:creationId xmlns:a16="http://schemas.microsoft.com/office/drawing/2014/main" id="{5C4FA4E1-8016-7780-AFBE-FC6700E66D5C}"/>
                  </a:ext>
                </a:extLst>
              </p:cNvPr>
              <p:cNvSpPr/>
              <p:nvPr/>
            </p:nvSpPr>
            <p:spPr>
              <a:xfrm>
                <a:off x="3823855" y="2026169"/>
                <a:ext cx="2790700" cy="558142"/>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Thread list</a:t>
                </a:r>
              </a:p>
            </p:txBody>
          </p:sp>
          <p:sp>
            <p:nvSpPr>
              <p:cNvPr id="12" name="Rectangle 11">
                <a:extLst>
                  <a:ext uri="{FF2B5EF4-FFF2-40B4-BE49-F238E27FC236}">
                    <a16:creationId xmlns:a16="http://schemas.microsoft.com/office/drawing/2014/main" id="{A3B5167C-A0C9-3FDD-0A87-09EAD69F5D8B}"/>
                  </a:ext>
                </a:extLst>
              </p:cNvPr>
              <p:cNvSpPr/>
              <p:nvPr/>
            </p:nvSpPr>
            <p:spPr>
              <a:xfrm>
                <a:off x="3823855" y="2585727"/>
                <a:ext cx="2790700" cy="967839"/>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Owning </a:t>
                </a:r>
                <a:r>
                  <a:rPr lang="en-US" sz="2800" dirty="0" err="1">
                    <a:solidFill>
                      <a:schemeClr val="tx1"/>
                    </a:solidFill>
                    <a:latin typeface="Segoe UI" panose="020B0502040204020203" pitchFamily="34" charset="0"/>
                    <a:cs typeface="Segoe UI" panose="020B0502040204020203" pitchFamily="34" charset="0"/>
                  </a:rPr>
                  <a:t>group+user</a:t>
                </a:r>
                <a:r>
                  <a:rPr lang="en-US" sz="2800" dirty="0">
                    <a:solidFill>
                      <a:schemeClr val="tx1"/>
                    </a:solidFill>
                    <a:latin typeface="Segoe UI" panose="020B0502040204020203" pitchFamily="34" charset="0"/>
                    <a:cs typeface="Segoe UI" panose="020B0502040204020203" pitchFamily="34" charset="0"/>
                  </a:rPr>
                  <a:t> info</a:t>
                </a:r>
              </a:p>
            </p:txBody>
          </p:sp>
        </p:grpSp>
        <p:sp>
          <p:nvSpPr>
            <p:cNvPr id="14" name="TextBox 13">
              <a:extLst>
                <a:ext uri="{FF2B5EF4-FFF2-40B4-BE49-F238E27FC236}">
                  <a16:creationId xmlns:a16="http://schemas.microsoft.com/office/drawing/2014/main" id="{F1B652D6-185C-8D58-601E-42544F4556CC}"/>
                </a:ext>
              </a:extLst>
            </p:cNvPr>
            <p:cNvSpPr txBox="1"/>
            <p:nvPr/>
          </p:nvSpPr>
          <p:spPr>
            <a:xfrm>
              <a:off x="617518" y="1564504"/>
              <a:ext cx="3075708"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EPROCESS structure</a:t>
              </a:r>
            </a:p>
          </p:txBody>
        </p:sp>
      </p:grpSp>
      <p:grpSp>
        <p:nvGrpSpPr>
          <p:cNvPr id="20" name="Group 19">
            <a:extLst>
              <a:ext uri="{FF2B5EF4-FFF2-40B4-BE49-F238E27FC236}">
                <a16:creationId xmlns:a16="http://schemas.microsoft.com/office/drawing/2014/main" id="{714955E7-06AC-6C00-A268-AB1B43CE0B92}"/>
              </a:ext>
            </a:extLst>
          </p:cNvPr>
          <p:cNvGrpSpPr/>
          <p:nvPr/>
        </p:nvGrpSpPr>
        <p:grpSpPr>
          <a:xfrm>
            <a:off x="3299360" y="2532282"/>
            <a:ext cx="2982686" cy="2927280"/>
            <a:chOff x="8144492" y="2693496"/>
            <a:chExt cx="2982686" cy="2927280"/>
          </a:xfrm>
        </p:grpSpPr>
        <p:sp>
          <p:nvSpPr>
            <p:cNvPr id="13" name="TextBox 12">
              <a:extLst>
                <a:ext uri="{FF2B5EF4-FFF2-40B4-BE49-F238E27FC236}">
                  <a16:creationId xmlns:a16="http://schemas.microsoft.com/office/drawing/2014/main" id="{0B6B69A3-BBA0-C2A0-68E4-ADFB490776AA}"/>
                </a:ext>
              </a:extLst>
            </p:cNvPr>
            <p:cNvSpPr txBox="1"/>
            <p:nvPr/>
          </p:nvSpPr>
          <p:spPr>
            <a:xfrm>
              <a:off x="8144493" y="2693496"/>
              <a:ext cx="298268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ETHREAD structure</a:t>
              </a:r>
            </a:p>
          </p:txBody>
        </p:sp>
        <p:grpSp>
          <p:nvGrpSpPr>
            <p:cNvPr id="19" name="Group 18">
              <a:extLst>
                <a:ext uri="{FF2B5EF4-FFF2-40B4-BE49-F238E27FC236}">
                  <a16:creationId xmlns:a16="http://schemas.microsoft.com/office/drawing/2014/main" id="{08283235-B23B-5840-2D8F-276C7DD0F101}"/>
                </a:ext>
              </a:extLst>
            </p:cNvPr>
            <p:cNvGrpSpPr/>
            <p:nvPr/>
          </p:nvGrpSpPr>
          <p:grpSpPr>
            <a:xfrm>
              <a:off x="8144492" y="3155161"/>
              <a:ext cx="2982685" cy="2465615"/>
              <a:chOff x="8144494" y="3148446"/>
              <a:chExt cx="2982685" cy="2465615"/>
            </a:xfrm>
          </p:grpSpPr>
          <p:sp>
            <p:nvSpPr>
              <p:cNvPr id="9" name="Rectangle 8">
                <a:extLst>
                  <a:ext uri="{FF2B5EF4-FFF2-40B4-BE49-F238E27FC236}">
                    <a16:creationId xmlns:a16="http://schemas.microsoft.com/office/drawing/2014/main" id="{44E8E766-36E5-12B5-2CE3-65DB280EFE58}"/>
                  </a:ext>
                </a:extLst>
              </p:cNvPr>
              <p:cNvSpPr/>
              <p:nvPr/>
            </p:nvSpPr>
            <p:spPr>
              <a:xfrm>
                <a:off x="8144494" y="5055923"/>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TID</a:t>
                </a:r>
              </a:p>
            </p:txBody>
          </p:sp>
          <p:sp>
            <p:nvSpPr>
              <p:cNvPr id="10" name="Rectangle 9">
                <a:extLst>
                  <a:ext uri="{FF2B5EF4-FFF2-40B4-BE49-F238E27FC236}">
                    <a16:creationId xmlns:a16="http://schemas.microsoft.com/office/drawing/2014/main" id="{E41216F2-74A7-F61D-3E29-79342C4464D8}"/>
                  </a:ext>
                </a:extLst>
              </p:cNvPr>
              <p:cNvSpPr/>
              <p:nvPr/>
            </p:nvSpPr>
            <p:spPr>
              <a:xfrm>
                <a:off x="8144494" y="4497785"/>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Enclosing process</a:t>
                </a:r>
              </a:p>
            </p:txBody>
          </p:sp>
          <p:sp>
            <p:nvSpPr>
              <p:cNvPr id="11" name="Rectangle 10">
                <a:extLst>
                  <a:ext uri="{FF2B5EF4-FFF2-40B4-BE49-F238E27FC236}">
                    <a16:creationId xmlns:a16="http://schemas.microsoft.com/office/drawing/2014/main" id="{F63B2CB8-5070-51CC-D706-7C0A1FF80880}"/>
                  </a:ext>
                </a:extLst>
              </p:cNvPr>
              <p:cNvSpPr/>
              <p:nvPr/>
            </p:nvSpPr>
            <p:spPr>
              <a:xfrm>
                <a:off x="8144494" y="3596682"/>
                <a:ext cx="2982685" cy="901103"/>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Pointer to thread stack</a:t>
                </a:r>
              </a:p>
            </p:txBody>
          </p:sp>
          <p:sp>
            <p:nvSpPr>
              <p:cNvPr id="15" name="Rectangle 14">
                <a:extLst>
                  <a:ext uri="{FF2B5EF4-FFF2-40B4-BE49-F238E27FC236}">
                    <a16:creationId xmlns:a16="http://schemas.microsoft.com/office/drawing/2014/main" id="{2757A4C0-AC95-B799-35C4-6048EB3D35A7}"/>
                  </a:ext>
                </a:extLst>
              </p:cNvPr>
              <p:cNvSpPr/>
              <p:nvPr/>
            </p:nvSpPr>
            <p:spPr>
              <a:xfrm>
                <a:off x="8144494" y="3148446"/>
                <a:ext cx="2982685" cy="44971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Exit code</a:t>
                </a:r>
              </a:p>
            </p:txBody>
          </p:sp>
        </p:grpSp>
      </p:grpSp>
      <p:cxnSp>
        <p:nvCxnSpPr>
          <p:cNvPr id="34" name="Connector: Elbow 33">
            <a:extLst>
              <a:ext uri="{FF2B5EF4-FFF2-40B4-BE49-F238E27FC236}">
                <a16:creationId xmlns:a16="http://schemas.microsoft.com/office/drawing/2014/main" id="{28EB3DA7-39BB-AD32-B788-55A704808CCB}"/>
              </a:ext>
            </a:extLst>
          </p:cNvPr>
          <p:cNvCxnSpPr>
            <a:cxnSpLocks/>
            <a:stCxn id="8" idx="3"/>
            <a:endCxn id="13" idx="0"/>
          </p:cNvCxnSpPr>
          <p:nvPr/>
        </p:nvCxnSpPr>
        <p:spPr>
          <a:xfrm>
            <a:off x="2992581" y="2032108"/>
            <a:ext cx="1798123" cy="500174"/>
          </a:xfrm>
          <a:prstGeom prst="bentConnector2">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DAA6D2D-BFC4-17DC-1A78-3B91E2121244}"/>
              </a:ext>
            </a:extLst>
          </p:cNvPr>
          <p:cNvCxnSpPr>
            <a:cxnSpLocks/>
            <a:stCxn id="8" idx="3"/>
          </p:cNvCxnSpPr>
          <p:nvPr/>
        </p:nvCxnSpPr>
        <p:spPr>
          <a:xfrm>
            <a:off x="2992581" y="2032108"/>
            <a:ext cx="3824352" cy="1177295"/>
          </a:xfrm>
          <a:prstGeom prst="bentConnector3">
            <a:avLst>
              <a:gd name="adj1" fmla="val 9999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1B8ED47B-4B75-A07D-A74B-2223247CCBB7}"/>
              </a:ext>
            </a:extLst>
          </p:cNvPr>
          <p:cNvCxnSpPr>
            <a:cxnSpLocks/>
            <a:stCxn id="8" idx="3"/>
          </p:cNvCxnSpPr>
          <p:nvPr/>
        </p:nvCxnSpPr>
        <p:spPr>
          <a:xfrm>
            <a:off x="2992581" y="2032108"/>
            <a:ext cx="5061264" cy="1367262"/>
          </a:xfrm>
          <a:prstGeom prst="bentConnector3">
            <a:avLst>
              <a:gd name="adj1" fmla="val 99977"/>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Content Placeholder 49">
            <a:extLst>
              <a:ext uri="{FF2B5EF4-FFF2-40B4-BE49-F238E27FC236}">
                <a16:creationId xmlns:a16="http://schemas.microsoft.com/office/drawing/2014/main" id="{86FE350A-5CF7-9D28-6DEC-1E785EBBD0B4}"/>
              </a:ext>
            </a:extLst>
          </p:cNvPr>
          <p:cNvSpPr>
            <a:spLocks noGrp="1"/>
          </p:cNvSpPr>
          <p:nvPr>
            <p:ph idx="1"/>
          </p:nvPr>
        </p:nvSpPr>
        <p:spPr>
          <a:xfrm>
            <a:off x="8550234" y="1080655"/>
            <a:ext cx="3641765" cy="5685352"/>
          </a:xfrm>
        </p:spPr>
        <p:txBody>
          <a:bodyPr>
            <a:normAutofit/>
          </a:bodyPr>
          <a:lstStyle/>
          <a:p>
            <a:r>
              <a:rPr lang="en-US" sz="3200" dirty="0"/>
              <a:t>Unlike Chickadee, Windows allocates kernel stacks from the kernel heap (not using “overallocated” </a:t>
            </a:r>
            <a:r>
              <a:rPr lang="en-US" sz="3200" dirty="0">
                <a:latin typeface="Consolas" panose="020B0609020204030204" pitchFamily="49" charset="0"/>
              </a:rPr>
              <a:t>struct</a:t>
            </a:r>
            <a:r>
              <a:rPr lang="en-US" sz="3200" dirty="0"/>
              <a:t>s)</a:t>
            </a:r>
          </a:p>
          <a:p>
            <a:r>
              <a:rPr lang="en-US" sz="3200" dirty="0"/>
              <a:t>Like Chickadee, Windows stores register state from paused threads on kernel stacks</a:t>
            </a:r>
          </a:p>
        </p:txBody>
      </p:sp>
    </p:spTree>
    <p:extLst>
      <p:ext uri="{BB962C8B-B14F-4D97-AF65-F5344CB8AC3E}">
        <p14:creationId xmlns:p14="http://schemas.microsoft.com/office/powerpoint/2010/main" val="48458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35"/>
            <a:ext cx="12191991" cy="972185"/>
          </a:xfrm>
        </p:spPr>
        <p:txBody>
          <a:bodyPr>
            <a:normAutofit fontScale="90000"/>
          </a:bodyPr>
          <a:lstStyle/>
          <a:p>
            <a:r>
              <a:rPr lang="en-US" dirty="0"/>
              <a:t>Making Kernel-visible Threads On Linux: clone()</a:t>
            </a:r>
          </a:p>
        </p:txBody>
      </p:sp>
      <p:sp>
        <p:nvSpPr>
          <p:cNvPr id="3" name="Content Placeholder 2"/>
          <p:cNvSpPr>
            <a:spLocks noGrp="1"/>
          </p:cNvSpPr>
          <p:nvPr>
            <p:ph idx="1"/>
          </p:nvPr>
        </p:nvSpPr>
        <p:spPr>
          <a:xfrm>
            <a:off x="152399" y="819785"/>
            <a:ext cx="11457005" cy="3043555"/>
          </a:xfrm>
        </p:spPr>
        <p:txBody>
          <a:bodyPr>
            <a:normAutofit/>
          </a:bodyPr>
          <a:lstStyle/>
          <a:p>
            <a:r>
              <a:rPr lang="en-US" sz="3200" dirty="0">
                <a:latin typeface="Consolas" panose="020B0609020204030204" pitchFamily="49" charset="0"/>
              </a:rPr>
              <a:t>fork()</a:t>
            </a:r>
            <a:r>
              <a:rPr lang="en-US" sz="3200" dirty="0"/>
              <a:t> creates a new child process from a parent process</a:t>
            </a:r>
          </a:p>
          <a:p>
            <a:pPr lvl="1"/>
            <a:r>
              <a:rPr lang="en-US" sz="2800" dirty="0"/>
              <a:t>The child has a copy of the memory space of the parent, and copies of a bunch of other state (e.g., open file descriptors, signal handlers, current working directory, etc.)</a:t>
            </a:r>
          </a:p>
          <a:p>
            <a:r>
              <a:rPr lang="en-US" sz="3200" dirty="0">
                <a:latin typeface="Consolas" panose="020B0609020204030204" pitchFamily="49" charset="0"/>
              </a:rPr>
              <a:t>clone()</a:t>
            </a:r>
            <a:r>
              <a:rPr lang="en-US" sz="3200" dirty="0"/>
              <a:t> creates a new thread that might only share *some* state with the original thread</a:t>
            </a:r>
          </a:p>
          <a:p>
            <a:pPr lvl="1"/>
            <a:endParaRPr lang="en-US" sz="2800" dirty="0"/>
          </a:p>
        </p:txBody>
      </p:sp>
      <p:sp>
        <p:nvSpPr>
          <p:cNvPr id="5" name="Rectangle 4"/>
          <p:cNvSpPr/>
          <p:nvPr/>
        </p:nvSpPr>
        <p:spPr>
          <a:xfrm>
            <a:off x="312420" y="3775819"/>
            <a:ext cx="5654040" cy="1815882"/>
          </a:xfrm>
          <a:prstGeom prst="rect">
            <a:avLst/>
          </a:prstGeom>
        </p:spPr>
        <p:txBody>
          <a:bodyPr wrap="square">
            <a:spAutoFit/>
          </a:bodyPr>
          <a:lstStyle/>
          <a:p>
            <a:r>
              <a:rPr lang="en-US" sz="2800" dirty="0" err="1">
                <a:latin typeface="Consolas" panose="020B0609020204030204" pitchFamily="49" charset="0"/>
              </a:rPr>
              <a:t>int</a:t>
            </a:r>
            <a:r>
              <a:rPr lang="en-US" sz="2800" dirty="0">
                <a:latin typeface="Consolas" panose="020B0609020204030204" pitchFamily="49" charset="0"/>
              </a:rPr>
              <a:t> clone(</a:t>
            </a:r>
            <a:r>
              <a:rPr lang="en-US" sz="2800"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fn</a:t>
            </a:r>
            <a:r>
              <a:rPr lang="en-US" sz="2800" dirty="0">
                <a:latin typeface="Consolas" panose="020B0609020204030204" pitchFamily="49" charset="0"/>
              </a:rPr>
              <a:t>)(void *),</a:t>
            </a:r>
          </a:p>
          <a:p>
            <a:r>
              <a:rPr lang="en-US" sz="2800" dirty="0">
                <a:latin typeface="Consolas" panose="020B0609020204030204" pitchFamily="49" charset="0"/>
              </a:rPr>
              <a:t>          void *</a:t>
            </a:r>
            <a:r>
              <a:rPr lang="en-US" sz="2800" dirty="0" err="1">
                <a:latin typeface="Consolas" panose="020B0609020204030204" pitchFamily="49" charset="0"/>
              </a:rPr>
              <a:t>child_stack</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int</a:t>
            </a:r>
            <a:r>
              <a:rPr lang="en-US" sz="2800" dirty="0">
                <a:latin typeface="Consolas" panose="020B0609020204030204" pitchFamily="49" charset="0"/>
              </a:rPr>
              <a:t> flags,</a:t>
            </a:r>
          </a:p>
          <a:p>
            <a:r>
              <a:rPr lang="en-US" sz="2800" dirty="0">
                <a:latin typeface="Consolas" panose="020B0609020204030204" pitchFamily="49" charset="0"/>
              </a:rPr>
              <a:t>          void *</a:t>
            </a:r>
            <a:r>
              <a:rPr lang="en-US" sz="2800" dirty="0" err="1">
                <a:latin typeface="Consolas" panose="020B0609020204030204" pitchFamily="49" charset="0"/>
              </a:rPr>
              <a:t>arg</a:t>
            </a:r>
            <a:r>
              <a:rPr lang="en-US" sz="2800" dirty="0">
                <a:latin typeface="Consolas" panose="020B0609020204030204" pitchFamily="49" charset="0"/>
              </a:rPr>
              <a:t>)</a:t>
            </a:r>
          </a:p>
        </p:txBody>
      </p:sp>
      <p:cxnSp>
        <p:nvCxnSpPr>
          <p:cNvPr id="7" name="Straight Connector 6"/>
          <p:cNvCxnSpPr/>
          <p:nvPr/>
        </p:nvCxnSpPr>
        <p:spPr>
          <a:xfrm>
            <a:off x="5966460" y="4091940"/>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4415790" y="5349240"/>
            <a:ext cx="2442210" cy="15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6858000" y="3604493"/>
            <a:ext cx="0" cy="1744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895" y="3604493"/>
            <a:ext cx="1301231" cy="0"/>
          </a:xfrm>
          <a:prstGeom prst="line">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0048" y="4484370"/>
            <a:ext cx="1556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693420" y="4484370"/>
            <a:ext cx="0" cy="1257300"/>
          </a:xfrm>
          <a:prstGeom prst="line">
            <a:avLst/>
          </a:prstGeom>
          <a:ln>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2077088" y="4895850"/>
            <a:ext cx="244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2074196" y="4902037"/>
            <a:ext cx="0" cy="742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2079198" y="5638800"/>
            <a:ext cx="5573900" cy="7620"/>
          </a:xfrm>
          <a:prstGeom prst="line">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088629" y="3355356"/>
            <a:ext cx="4178061" cy="892046"/>
            <a:chOff x="7795259" y="3494514"/>
            <a:chExt cx="4043537" cy="892046"/>
          </a:xfrm>
        </p:grpSpPr>
        <p:sp>
          <p:nvSpPr>
            <p:cNvPr id="21" name="Rectangle 20"/>
            <p:cNvSpPr/>
            <p:nvPr/>
          </p:nvSpPr>
          <p:spPr>
            <a:xfrm>
              <a:off x="7795259" y="3494514"/>
              <a:ext cx="4043537" cy="523220"/>
            </a:xfrm>
            <a:prstGeom prst="rect">
              <a:avLst/>
            </a:prstGeom>
          </p:spPr>
          <p:txBody>
            <a:bodyPr wrap="square">
              <a:spAutoFit/>
            </a:bodyPr>
            <a:lstStyle/>
            <a:p>
              <a:r>
                <a:rPr lang="en-US" sz="2800" dirty="0">
                  <a:latin typeface="Consolas" panose="020B0609020204030204" pitchFamily="49" charset="0"/>
                </a:rPr>
                <a:t>The new thread will</a:t>
              </a:r>
            </a:p>
          </p:txBody>
        </p:sp>
        <p:sp>
          <p:nvSpPr>
            <p:cNvPr id="22" name="Rectangle 21"/>
            <p:cNvSpPr/>
            <p:nvPr/>
          </p:nvSpPr>
          <p:spPr>
            <a:xfrm>
              <a:off x="7795259" y="3863340"/>
              <a:ext cx="4043537" cy="523220"/>
            </a:xfrm>
            <a:prstGeom prst="rect">
              <a:avLst/>
            </a:prstGeom>
          </p:spPr>
          <p:txBody>
            <a:bodyPr wrap="square">
              <a:spAutoFit/>
            </a:bodyPr>
            <a:lstStyle/>
            <a:p>
              <a:r>
                <a:rPr lang="en-US" sz="2800" dirty="0">
                  <a:latin typeface="Consolas" panose="020B0609020204030204" pitchFamily="49" charset="0"/>
                </a:rPr>
                <a:t>execute </a:t>
              </a:r>
              <a:r>
                <a:rPr lang="en-US" sz="2800" dirty="0" err="1">
                  <a:latin typeface="Consolas" panose="020B0609020204030204" pitchFamily="49" charset="0"/>
                </a:rPr>
                <a:t>fn</a:t>
              </a:r>
              <a:r>
                <a:rPr lang="en-US" sz="2800" dirty="0">
                  <a:latin typeface="Consolas" panose="020B0609020204030204" pitchFamily="49" charset="0"/>
                </a:rPr>
                <a:t>(</a:t>
              </a:r>
              <a:r>
                <a:rPr lang="en-US" sz="2800" dirty="0" err="1">
                  <a:latin typeface="Consolas" panose="020B0609020204030204" pitchFamily="49" charset="0"/>
                </a:rPr>
                <a:t>arg</a:t>
              </a:r>
              <a:r>
                <a:rPr lang="en-US" sz="2800" dirty="0">
                  <a:latin typeface="Consolas" panose="020B0609020204030204" pitchFamily="49" charset="0"/>
                </a:rPr>
                <a:t>)</a:t>
              </a:r>
            </a:p>
          </p:txBody>
        </p:sp>
      </p:grpSp>
      <p:grpSp>
        <p:nvGrpSpPr>
          <p:cNvPr id="28" name="Group 27"/>
          <p:cNvGrpSpPr/>
          <p:nvPr/>
        </p:nvGrpSpPr>
        <p:grpSpPr>
          <a:xfrm>
            <a:off x="52426" y="5597128"/>
            <a:ext cx="4043537" cy="1260872"/>
            <a:chOff x="8152273" y="5134928"/>
            <a:chExt cx="4043537" cy="1260872"/>
          </a:xfrm>
        </p:grpSpPr>
        <p:sp>
          <p:nvSpPr>
            <p:cNvPr id="25" name="Rectangle 24"/>
            <p:cNvSpPr/>
            <p:nvPr/>
          </p:nvSpPr>
          <p:spPr>
            <a:xfrm>
              <a:off x="8152273" y="5134928"/>
              <a:ext cx="4043537" cy="523220"/>
            </a:xfrm>
            <a:prstGeom prst="rect">
              <a:avLst/>
            </a:prstGeom>
          </p:spPr>
          <p:txBody>
            <a:bodyPr wrap="square">
              <a:spAutoFit/>
            </a:bodyPr>
            <a:lstStyle/>
            <a:p>
              <a:r>
                <a:rPr lang="en-US" sz="2800" dirty="0">
                  <a:latin typeface="Consolas" panose="020B0609020204030204" pitchFamily="49" charset="0"/>
                </a:rPr>
                <a:t>Ex: A malloc()’d</a:t>
              </a:r>
            </a:p>
          </p:txBody>
        </p:sp>
        <p:sp>
          <p:nvSpPr>
            <p:cNvPr id="26" name="Rectangle 25"/>
            <p:cNvSpPr/>
            <p:nvPr/>
          </p:nvSpPr>
          <p:spPr>
            <a:xfrm>
              <a:off x="8152273" y="5503754"/>
              <a:ext cx="4043537" cy="523220"/>
            </a:xfrm>
            <a:prstGeom prst="rect">
              <a:avLst/>
            </a:prstGeom>
          </p:spPr>
          <p:txBody>
            <a:bodyPr wrap="square">
              <a:spAutoFit/>
            </a:bodyPr>
            <a:lstStyle/>
            <a:p>
              <a:r>
                <a:rPr lang="en-US" sz="2800" dirty="0">
                  <a:latin typeface="Consolas" panose="020B0609020204030204" pitchFamily="49" charset="0"/>
                </a:rPr>
                <a:t>region in the</a:t>
              </a:r>
            </a:p>
          </p:txBody>
        </p:sp>
        <p:sp>
          <p:nvSpPr>
            <p:cNvPr id="27" name="Rectangle 26"/>
            <p:cNvSpPr/>
            <p:nvPr/>
          </p:nvSpPr>
          <p:spPr>
            <a:xfrm>
              <a:off x="8152273" y="5872580"/>
              <a:ext cx="4043537" cy="523220"/>
            </a:xfrm>
            <a:prstGeom prst="rect">
              <a:avLst/>
            </a:prstGeom>
          </p:spPr>
          <p:txBody>
            <a:bodyPr wrap="square">
              <a:spAutoFit/>
            </a:bodyPr>
            <a:lstStyle/>
            <a:p>
              <a:r>
                <a:rPr lang="en-US" sz="2800" dirty="0">
                  <a:latin typeface="Consolas" panose="020B0609020204030204" pitchFamily="49" charset="0"/>
                </a:rPr>
                <a:t>calling process</a:t>
              </a:r>
            </a:p>
          </p:txBody>
        </p:sp>
      </p:grpSp>
      <p:cxnSp>
        <p:nvCxnSpPr>
          <p:cNvPr id="46" name="Straight Connector 45"/>
          <p:cNvCxnSpPr>
            <a:cxnSpLocks/>
          </p:cNvCxnSpPr>
          <p:nvPr/>
        </p:nvCxnSpPr>
        <p:spPr>
          <a:xfrm flipV="1">
            <a:off x="7653098" y="4818647"/>
            <a:ext cx="0" cy="827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51633" y="4812030"/>
            <a:ext cx="500614" cy="0"/>
          </a:xfrm>
          <a:prstGeom prst="line">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AC1C9F4-6DAF-4FB5-869F-4D1EF2DE2133}"/>
              </a:ext>
            </a:extLst>
          </p:cNvPr>
          <p:cNvGrpSpPr/>
          <p:nvPr/>
        </p:nvGrpSpPr>
        <p:grpSpPr>
          <a:xfrm>
            <a:off x="8088629" y="4554721"/>
            <a:ext cx="4321668" cy="2299553"/>
            <a:chOff x="8088629" y="4554721"/>
            <a:chExt cx="4321668" cy="2299553"/>
          </a:xfrm>
        </p:grpSpPr>
        <p:sp>
          <p:nvSpPr>
            <p:cNvPr id="34" name="Rectangle 33">
              <a:extLst>
                <a:ext uri="{FF2B5EF4-FFF2-40B4-BE49-F238E27FC236}">
                  <a16:creationId xmlns:a16="http://schemas.microsoft.com/office/drawing/2014/main" id="{9D07D475-8BDD-4279-9989-B9B642612B4A}"/>
                </a:ext>
              </a:extLst>
            </p:cNvPr>
            <p:cNvSpPr/>
            <p:nvPr/>
          </p:nvSpPr>
          <p:spPr>
            <a:xfrm>
              <a:off x="8096039" y="5661199"/>
              <a:ext cx="4043535" cy="523220"/>
            </a:xfrm>
            <a:prstGeom prst="rect">
              <a:avLst/>
            </a:prstGeom>
          </p:spPr>
          <p:txBody>
            <a:bodyPr wrap="square">
              <a:spAutoFit/>
            </a:bodyPr>
            <a:lstStyle/>
            <a:p>
              <a:r>
                <a:rPr lang="en-US" sz="2800" dirty="0">
                  <a:latin typeface="Consolas" panose="020B0609020204030204" pitchFamily="49" charset="0"/>
                </a:rPr>
                <a:t>or receive a new</a:t>
              </a:r>
            </a:p>
          </p:txBody>
        </p:sp>
        <p:grpSp>
          <p:nvGrpSpPr>
            <p:cNvPr id="6" name="Group 5">
              <a:extLst>
                <a:ext uri="{FF2B5EF4-FFF2-40B4-BE49-F238E27FC236}">
                  <a16:creationId xmlns:a16="http://schemas.microsoft.com/office/drawing/2014/main" id="{036E4556-2F6D-4A0F-8465-85D9C8823399}"/>
                </a:ext>
              </a:extLst>
            </p:cNvPr>
            <p:cNvGrpSpPr/>
            <p:nvPr/>
          </p:nvGrpSpPr>
          <p:grpSpPr>
            <a:xfrm>
              <a:off x="8088629" y="4554721"/>
              <a:ext cx="4321668" cy="2299553"/>
              <a:chOff x="8088629" y="4554721"/>
              <a:chExt cx="4321668" cy="2299553"/>
            </a:xfrm>
          </p:grpSpPr>
          <p:grpSp>
            <p:nvGrpSpPr>
              <p:cNvPr id="29" name="Group 28"/>
              <p:cNvGrpSpPr/>
              <p:nvPr/>
            </p:nvGrpSpPr>
            <p:grpSpPr>
              <a:xfrm>
                <a:off x="8092441" y="4554721"/>
                <a:ext cx="4317856" cy="1260872"/>
                <a:chOff x="7795259" y="3494514"/>
                <a:chExt cx="4043537" cy="1260872"/>
              </a:xfrm>
            </p:grpSpPr>
            <p:sp>
              <p:nvSpPr>
                <p:cNvPr id="30" name="Rectangle 29"/>
                <p:cNvSpPr/>
                <p:nvPr/>
              </p:nvSpPr>
              <p:spPr>
                <a:xfrm>
                  <a:off x="7795259" y="3494514"/>
                  <a:ext cx="4043537" cy="523220"/>
                </a:xfrm>
                <a:prstGeom prst="rect">
                  <a:avLst/>
                </a:prstGeom>
              </p:spPr>
              <p:txBody>
                <a:bodyPr wrap="square">
                  <a:spAutoFit/>
                </a:bodyPr>
                <a:lstStyle/>
                <a:p>
                  <a:r>
                    <a:rPr lang="en-US" sz="2800" dirty="0">
                      <a:latin typeface="Consolas" panose="020B0609020204030204" pitchFamily="49" charset="0"/>
                    </a:rPr>
                    <a:t>CLONE_VM: Should the</a:t>
                  </a:r>
                </a:p>
              </p:txBody>
            </p:sp>
            <p:sp>
              <p:nvSpPr>
                <p:cNvPr id="31" name="Rectangle 30"/>
                <p:cNvSpPr/>
                <p:nvPr/>
              </p:nvSpPr>
              <p:spPr>
                <a:xfrm>
                  <a:off x="7795259" y="3863340"/>
                  <a:ext cx="4043537" cy="523220"/>
                </a:xfrm>
                <a:prstGeom prst="rect">
                  <a:avLst/>
                </a:prstGeom>
              </p:spPr>
              <p:txBody>
                <a:bodyPr wrap="square">
                  <a:spAutoFit/>
                </a:bodyPr>
                <a:lstStyle/>
                <a:p>
                  <a:r>
                    <a:rPr lang="en-US" sz="2800" dirty="0">
                      <a:latin typeface="Consolas" panose="020B0609020204030204" pitchFamily="49" charset="0"/>
                    </a:rPr>
                    <a:t>new thread share the</a:t>
                  </a:r>
                </a:p>
              </p:txBody>
            </p:sp>
            <p:sp>
              <p:nvSpPr>
                <p:cNvPr id="32" name="Rectangle 31"/>
                <p:cNvSpPr/>
                <p:nvPr/>
              </p:nvSpPr>
              <p:spPr>
                <a:xfrm>
                  <a:off x="7795259" y="4232166"/>
                  <a:ext cx="4043537" cy="523220"/>
                </a:xfrm>
                <a:prstGeom prst="rect">
                  <a:avLst/>
                </a:prstGeom>
              </p:spPr>
              <p:txBody>
                <a:bodyPr wrap="square">
                  <a:spAutoFit/>
                </a:bodyPr>
                <a:lstStyle/>
                <a:p>
                  <a:r>
                    <a:rPr lang="en-US" sz="2800" dirty="0">
                      <a:latin typeface="Consolas" panose="020B0609020204030204" pitchFamily="49" charset="0"/>
                    </a:rPr>
                    <a:t>caller’s </a:t>
                  </a:r>
                  <a:r>
                    <a:rPr lang="en-US" sz="2800" dirty="0" err="1">
                      <a:latin typeface="Consolas" panose="020B0609020204030204" pitchFamily="49" charset="0"/>
                    </a:rPr>
                    <a:t>addr</a:t>
                  </a:r>
                  <a:r>
                    <a:rPr lang="en-US" sz="2800" dirty="0">
                      <a:latin typeface="Consolas" panose="020B0609020204030204" pitchFamily="49" charset="0"/>
                    </a:rPr>
                    <a:t> space,</a:t>
                  </a:r>
                </a:p>
              </p:txBody>
            </p:sp>
          </p:grpSp>
          <p:sp>
            <p:nvSpPr>
              <p:cNvPr id="35" name="Rectangle 34">
                <a:extLst>
                  <a:ext uri="{FF2B5EF4-FFF2-40B4-BE49-F238E27FC236}">
                    <a16:creationId xmlns:a16="http://schemas.microsoft.com/office/drawing/2014/main" id="{E9073245-45A5-45E8-A089-436034F1A5FB}"/>
                  </a:ext>
                </a:extLst>
              </p:cNvPr>
              <p:cNvSpPr/>
              <p:nvPr/>
            </p:nvSpPr>
            <p:spPr>
              <a:xfrm>
                <a:off x="8096039" y="5993501"/>
                <a:ext cx="4095961" cy="523220"/>
              </a:xfrm>
              <a:prstGeom prst="rect">
                <a:avLst/>
              </a:prstGeom>
            </p:spPr>
            <p:txBody>
              <a:bodyPr wrap="square">
                <a:spAutoFit/>
              </a:bodyPr>
              <a:lstStyle/>
              <a:p>
                <a:r>
                  <a:rPr lang="en-US" sz="2800" dirty="0">
                    <a:latin typeface="Consolas" panose="020B0609020204030204" pitchFamily="49" charset="0"/>
                  </a:rPr>
                  <a:t>copy of the caller’s</a:t>
                </a:r>
              </a:p>
            </p:txBody>
          </p:sp>
          <p:sp>
            <p:nvSpPr>
              <p:cNvPr id="36" name="Rectangle 35">
                <a:extLst>
                  <a:ext uri="{FF2B5EF4-FFF2-40B4-BE49-F238E27FC236}">
                    <a16:creationId xmlns:a16="http://schemas.microsoft.com/office/drawing/2014/main" id="{B334DA01-C6B4-4AC5-A060-07ACD07D6329}"/>
                  </a:ext>
                </a:extLst>
              </p:cNvPr>
              <p:cNvSpPr/>
              <p:nvPr/>
            </p:nvSpPr>
            <p:spPr>
              <a:xfrm>
                <a:off x="8088629" y="6331054"/>
                <a:ext cx="4095961" cy="523220"/>
              </a:xfrm>
              <a:prstGeom prst="rect">
                <a:avLst/>
              </a:prstGeom>
            </p:spPr>
            <p:txBody>
              <a:bodyPr wrap="square">
                <a:spAutoFit/>
              </a:bodyPr>
              <a:lstStyle/>
              <a:p>
                <a:r>
                  <a:rPr lang="en-US" sz="2800" dirty="0" err="1">
                    <a:latin typeface="Consolas" panose="020B0609020204030204" pitchFamily="49" charset="0"/>
                  </a:rPr>
                  <a:t>addr</a:t>
                </a:r>
                <a:r>
                  <a:rPr lang="en-US" sz="2800" dirty="0">
                    <a:latin typeface="Consolas" panose="020B0609020204030204" pitchFamily="49" charset="0"/>
                  </a:rPr>
                  <a:t> space?</a:t>
                </a:r>
              </a:p>
            </p:txBody>
          </p:sp>
        </p:grpSp>
      </p:grpSp>
    </p:spTree>
    <p:extLst>
      <p:ext uri="{BB962C8B-B14F-4D97-AF65-F5344CB8AC3E}">
        <p14:creationId xmlns:p14="http://schemas.microsoft.com/office/powerpoint/2010/main" val="12943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CDC2-1EAD-4FA8-8825-6000A656CD0D}"/>
              </a:ext>
            </a:extLst>
          </p:cNvPr>
          <p:cNvSpPr>
            <a:spLocks noGrp="1"/>
          </p:cNvSpPr>
          <p:nvPr>
            <p:ph type="title"/>
          </p:nvPr>
        </p:nvSpPr>
        <p:spPr>
          <a:xfrm>
            <a:off x="303664" y="50201"/>
            <a:ext cx="7564395" cy="931240"/>
          </a:xfrm>
        </p:spPr>
        <p:txBody>
          <a:bodyPr>
            <a:normAutofit fontScale="90000"/>
          </a:bodyPr>
          <a:lstStyle/>
          <a:p>
            <a:pPr>
              <a:lnSpc>
                <a:spcPct val="85000"/>
              </a:lnSpc>
            </a:pPr>
            <a:r>
              <a:rPr lang="en-US" dirty="0"/>
              <a:t>Linux: Processes and Kernel-visible Threads</a:t>
            </a:r>
          </a:p>
        </p:txBody>
      </p:sp>
      <p:sp>
        <p:nvSpPr>
          <p:cNvPr id="3" name="Content Placeholder 2">
            <a:extLst>
              <a:ext uri="{FF2B5EF4-FFF2-40B4-BE49-F238E27FC236}">
                <a16:creationId xmlns:a16="http://schemas.microsoft.com/office/drawing/2014/main" id="{86CC2B03-C8CD-4AA9-A860-20BDFD15AABE}"/>
              </a:ext>
            </a:extLst>
          </p:cNvPr>
          <p:cNvSpPr>
            <a:spLocks noGrp="1"/>
          </p:cNvSpPr>
          <p:nvPr>
            <p:ph idx="1"/>
          </p:nvPr>
        </p:nvSpPr>
        <p:spPr>
          <a:xfrm>
            <a:off x="219919" y="840002"/>
            <a:ext cx="7731887" cy="6182673"/>
          </a:xfrm>
        </p:spPr>
        <p:txBody>
          <a:bodyPr>
            <a:normAutofit fontScale="92500"/>
          </a:bodyPr>
          <a:lstStyle/>
          <a:p>
            <a:r>
              <a:rPr lang="en-US" sz="3600" dirty="0"/>
              <a:t>Linux does not have a separate </a:t>
            </a:r>
            <a:r>
              <a:rPr lang="en-US" sz="3600" dirty="0">
                <a:latin typeface="Consolas" panose="020B0609020204030204" pitchFamily="49" charset="0"/>
              </a:rPr>
              <a:t>struct</a:t>
            </a:r>
            <a:r>
              <a:rPr lang="en-US" sz="3600" dirty="0"/>
              <a:t> type for processes and threads</a:t>
            </a:r>
          </a:p>
          <a:p>
            <a:pPr lvl="1"/>
            <a:r>
              <a:rPr lang="en-US" sz="2800" dirty="0"/>
              <a:t>Instead, </a:t>
            </a:r>
            <a:r>
              <a:rPr lang="en-US" sz="2800" dirty="0">
                <a:latin typeface="Consolas" panose="020B0609020204030204" pitchFamily="49" charset="0"/>
              </a:rPr>
              <a:t>struct </a:t>
            </a:r>
            <a:r>
              <a:rPr lang="en-US" sz="2800" dirty="0" err="1">
                <a:latin typeface="Consolas" panose="020B0609020204030204" pitchFamily="49" charset="0"/>
              </a:rPr>
              <a:t>task_state</a:t>
            </a:r>
            <a:r>
              <a:rPr lang="en-US" sz="2800" dirty="0"/>
              <a:t> represents a schedulable entity and contains info about:</a:t>
            </a:r>
          </a:p>
          <a:p>
            <a:pPr lvl="2"/>
            <a:r>
              <a:rPr lang="en-US" sz="2400" dirty="0"/>
              <a:t>An address space</a:t>
            </a:r>
          </a:p>
          <a:p>
            <a:pPr lvl="2"/>
            <a:r>
              <a:rPr lang="en-US" sz="2400" dirty="0"/>
              <a:t>A UID and GID</a:t>
            </a:r>
          </a:p>
          <a:p>
            <a:pPr lvl="2"/>
            <a:r>
              <a:rPr lang="en-US" sz="2400" dirty="0"/>
              <a:t>A scheduling priority</a:t>
            </a:r>
          </a:p>
          <a:p>
            <a:pPr lvl="2"/>
            <a:r>
              <a:rPr lang="en-US" sz="2400" dirty="0"/>
              <a:t>An exit code (if it already exists)</a:t>
            </a:r>
          </a:p>
          <a:p>
            <a:pPr lvl="1"/>
            <a:r>
              <a:rPr lang="en-US" sz="2800" dirty="0"/>
              <a:t>Basically, a Linux task is like a process that might share its address space with other processes!</a:t>
            </a:r>
          </a:p>
          <a:p>
            <a:r>
              <a:rPr lang="en-US" sz="3600" dirty="0"/>
              <a:t>The </a:t>
            </a:r>
            <a:r>
              <a:rPr lang="en-US" sz="3600" dirty="0" err="1">
                <a:latin typeface="Consolas" panose="020B0609020204030204" pitchFamily="49" charset="0"/>
              </a:rPr>
              <a:t>task_state</a:t>
            </a:r>
            <a:r>
              <a:rPr lang="en-US" sz="3600" dirty="0"/>
              <a:t> is overallocated and contains a kernel stack at the top</a:t>
            </a:r>
          </a:p>
          <a:p>
            <a:r>
              <a:rPr lang="en-US" sz="3600" dirty="0"/>
              <a:t>A newly-created process has a single task that executes </a:t>
            </a:r>
            <a:r>
              <a:rPr lang="en-US" sz="3600" dirty="0">
                <a:latin typeface="Consolas" panose="020B0609020204030204" pitchFamily="49" charset="0"/>
              </a:rPr>
              <a:t>main()</a:t>
            </a:r>
          </a:p>
        </p:txBody>
      </p:sp>
      <p:grpSp>
        <p:nvGrpSpPr>
          <p:cNvPr id="42" name="Group 41">
            <a:extLst>
              <a:ext uri="{FF2B5EF4-FFF2-40B4-BE49-F238E27FC236}">
                <a16:creationId xmlns:a16="http://schemas.microsoft.com/office/drawing/2014/main" id="{8ADCE11F-109B-40CF-BD31-F6C394E9F5CB}"/>
              </a:ext>
            </a:extLst>
          </p:cNvPr>
          <p:cNvGrpSpPr/>
          <p:nvPr/>
        </p:nvGrpSpPr>
        <p:grpSpPr>
          <a:xfrm>
            <a:off x="8019214" y="-63547"/>
            <a:ext cx="4357446" cy="6863550"/>
            <a:chOff x="8019214" y="-63547"/>
            <a:chExt cx="4357446" cy="6863550"/>
          </a:xfrm>
        </p:grpSpPr>
        <p:grpSp>
          <p:nvGrpSpPr>
            <p:cNvPr id="22" name="Group 21">
              <a:extLst>
                <a:ext uri="{FF2B5EF4-FFF2-40B4-BE49-F238E27FC236}">
                  <a16:creationId xmlns:a16="http://schemas.microsoft.com/office/drawing/2014/main" id="{8017802B-D747-42AB-9917-57E4F4E2557C}"/>
                </a:ext>
              </a:extLst>
            </p:cNvPr>
            <p:cNvGrpSpPr/>
            <p:nvPr/>
          </p:nvGrpSpPr>
          <p:grpSpPr>
            <a:xfrm>
              <a:off x="8407237" y="4431884"/>
              <a:ext cx="3582817" cy="2368119"/>
              <a:chOff x="8407237" y="2479434"/>
              <a:chExt cx="3582817" cy="4204820"/>
            </a:xfrm>
          </p:grpSpPr>
          <p:sp>
            <p:nvSpPr>
              <p:cNvPr id="23" name="Rectangle 22">
                <a:extLst>
                  <a:ext uri="{FF2B5EF4-FFF2-40B4-BE49-F238E27FC236}">
                    <a16:creationId xmlns:a16="http://schemas.microsoft.com/office/drawing/2014/main" id="{1503337A-534A-46AE-B462-83A04B4B3531}"/>
                  </a:ext>
                </a:extLst>
              </p:cNvPr>
              <p:cNvSpPr/>
              <p:nvPr/>
            </p:nvSpPr>
            <p:spPr>
              <a:xfrm>
                <a:off x="8407239" y="6157732"/>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24" name="Rectangle 23">
                <a:extLst>
                  <a:ext uri="{FF2B5EF4-FFF2-40B4-BE49-F238E27FC236}">
                    <a16:creationId xmlns:a16="http://schemas.microsoft.com/office/drawing/2014/main" id="{CEF2B304-AC72-420C-A575-51A8566EEEE2}"/>
                  </a:ext>
                </a:extLst>
              </p:cNvPr>
              <p:cNvSpPr/>
              <p:nvPr/>
            </p:nvSpPr>
            <p:spPr>
              <a:xfrm>
                <a:off x="8407239" y="563121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25" name="Rectangle 24">
                <a:extLst>
                  <a:ext uri="{FF2B5EF4-FFF2-40B4-BE49-F238E27FC236}">
                    <a16:creationId xmlns:a16="http://schemas.microsoft.com/office/drawing/2014/main" id="{FA258323-AAD3-4393-A904-D7007E14B1B3}"/>
                  </a:ext>
                </a:extLst>
              </p:cNvPr>
              <p:cNvSpPr/>
              <p:nvPr/>
            </p:nvSpPr>
            <p:spPr>
              <a:xfrm>
                <a:off x="8407239" y="5104688"/>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26" name="Rectangle 25">
                <a:extLst>
                  <a:ext uri="{FF2B5EF4-FFF2-40B4-BE49-F238E27FC236}">
                    <a16:creationId xmlns:a16="http://schemas.microsoft.com/office/drawing/2014/main" id="{5DB41C64-F519-410B-B23F-826B5C541A57}"/>
                  </a:ext>
                </a:extLst>
              </p:cNvPr>
              <p:cNvSpPr/>
              <p:nvPr/>
            </p:nvSpPr>
            <p:spPr>
              <a:xfrm>
                <a:off x="8407238" y="2479434"/>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stack</a:t>
                </a:r>
              </a:p>
            </p:txBody>
          </p:sp>
          <p:sp>
            <p:nvSpPr>
              <p:cNvPr id="27" name="Rectangle 26">
                <a:extLst>
                  <a:ext uri="{FF2B5EF4-FFF2-40B4-BE49-F238E27FC236}">
                    <a16:creationId xmlns:a16="http://schemas.microsoft.com/office/drawing/2014/main" id="{544B2BEC-EAC5-4A21-9749-FF335EAB24EE}"/>
                  </a:ext>
                </a:extLst>
              </p:cNvPr>
              <p:cNvSpPr/>
              <p:nvPr/>
            </p:nvSpPr>
            <p:spPr>
              <a:xfrm>
                <a:off x="8408654" y="3252230"/>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stack</a:t>
                </a:r>
              </a:p>
            </p:txBody>
          </p:sp>
          <p:sp>
            <p:nvSpPr>
              <p:cNvPr id="28" name="Rectangle 27">
                <a:extLst>
                  <a:ext uri="{FF2B5EF4-FFF2-40B4-BE49-F238E27FC236}">
                    <a16:creationId xmlns:a16="http://schemas.microsoft.com/office/drawing/2014/main" id="{B917B57F-F7AD-4AC0-A60D-F24A2064BBAE}"/>
                  </a:ext>
                </a:extLst>
              </p:cNvPr>
              <p:cNvSpPr/>
              <p:nvPr/>
            </p:nvSpPr>
            <p:spPr>
              <a:xfrm>
                <a:off x="8408654" y="4025025"/>
                <a:ext cx="3581400" cy="61062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stack</a:t>
                </a:r>
              </a:p>
            </p:txBody>
          </p:sp>
          <p:sp>
            <p:nvSpPr>
              <p:cNvPr id="29" name="Rectangle 28">
                <a:extLst>
                  <a:ext uri="{FF2B5EF4-FFF2-40B4-BE49-F238E27FC236}">
                    <a16:creationId xmlns:a16="http://schemas.microsoft.com/office/drawing/2014/main" id="{50EF368B-0774-4A39-B774-AC75D109F4D3}"/>
                  </a:ext>
                </a:extLst>
              </p:cNvPr>
              <p:cNvSpPr/>
              <p:nvPr/>
            </p:nvSpPr>
            <p:spPr>
              <a:xfrm>
                <a:off x="8407237" y="2479436"/>
                <a:ext cx="3581400" cy="262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30" name="TextBox 29">
              <a:extLst>
                <a:ext uri="{FF2B5EF4-FFF2-40B4-BE49-F238E27FC236}">
                  <a16:creationId xmlns:a16="http://schemas.microsoft.com/office/drawing/2014/main" id="{E8D93159-8648-43AF-969B-56B9AAA60C8E}"/>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31" name="Rectangle 30">
              <a:extLst>
                <a:ext uri="{FF2B5EF4-FFF2-40B4-BE49-F238E27FC236}">
                  <a16:creationId xmlns:a16="http://schemas.microsoft.com/office/drawing/2014/main" id="{C1A34217-EFF5-4DCC-88BA-43201C45FB3C}"/>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32" name="Group 31">
              <a:extLst>
                <a:ext uri="{FF2B5EF4-FFF2-40B4-BE49-F238E27FC236}">
                  <a16:creationId xmlns:a16="http://schemas.microsoft.com/office/drawing/2014/main" id="{20A6C6A9-562F-4EBA-807E-7A138E2554BF}"/>
                </a:ext>
              </a:extLst>
            </p:cNvPr>
            <p:cNvGrpSpPr/>
            <p:nvPr/>
          </p:nvGrpSpPr>
          <p:grpSpPr>
            <a:xfrm>
              <a:off x="8407237" y="1205630"/>
              <a:ext cx="3581400" cy="1182923"/>
              <a:chOff x="8407237" y="1205630"/>
              <a:chExt cx="3581400" cy="1182923"/>
            </a:xfrm>
          </p:grpSpPr>
          <p:sp>
            <p:nvSpPr>
              <p:cNvPr id="33" name="Rectangle 32">
                <a:extLst>
                  <a:ext uri="{FF2B5EF4-FFF2-40B4-BE49-F238E27FC236}">
                    <a16:creationId xmlns:a16="http://schemas.microsoft.com/office/drawing/2014/main" id="{675B9B41-24CA-44E2-A76E-F12BC86CEF7F}"/>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kernel stack</a:t>
                </a:r>
              </a:p>
            </p:txBody>
          </p:sp>
          <p:sp>
            <p:nvSpPr>
              <p:cNvPr id="34" name="Rectangle 33">
                <a:extLst>
                  <a:ext uri="{FF2B5EF4-FFF2-40B4-BE49-F238E27FC236}">
                    <a16:creationId xmlns:a16="http://schemas.microsoft.com/office/drawing/2014/main" id="{4F43B50B-EB92-4895-9E91-A0C1547B00AA}"/>
                  </a:ext>
                </a:extLst>
              </p:cNvPr>
              <p:cNvSpPr/>
              <p:nvPr/>
            </p:nvSpPr>
            <p:spPr>
              <a:xfrm>
                <a:off x="8407237" y="2044652"/>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kernel stack</a:t>
                </a:r>
              </a:p>
            </p:txBody>
          </p:sp>
          <p:sp>
            <p:nvSpPr>
              <p:cNvPr id="35" name="Rectangle 34">
                <a:extLst>
                  <a:ext uri="{FF2B5EF4-FFF2-40B4-BE49-F238E27FC236}">
                    <a16:creationId xmlns:a16="http://schemas.microsoft.com/office/drawing/2014/main" id="{DA549428-2D00-472C-8F3A-AFB9C6DF1DC5}"/>
                  </a:ext>
                </a:extLst>
              </p:cNvPr>
              <p:cNvSpPr/>
              <p:nvPr/>
            </p:nvSpPr>
            <p:spPr>
              <a:xfrm>
                <a:off x="8407237" y="1205630"/>
                <a:ext cx="3581400" cy="34390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kernel stack</a:t>
                </a:r>
              </a:p>
            </p:txBody>
          </p:sp>
        </p:grpSp>
        <p:grpSp>
          <p:nvGrpSpPr>
            <p:cNvPr id="36" name="Group 35">
              <a:extLst>
                <a:ext uri="{FF2B5EF4-FFF2-40B4-BE49-F238E27FC236}">
                  <a16:creationId xmlns:a16="http://schemas.microsoft.com/office/drawing/2014/main" id="{C814DB9F-846A-4EB7-9C4A-44CB9951F47B}"/>
                </a:ext>
              </a:extLst>
            </p:cNvPr>
            <p:cNvGrpSpPr/>
            <p:nvPr/>
          </p:nvGrpSpPr>
          <p:grpSpPr>
            <a:xfrm>
              <a:off x="8407237" y="436942"/>
              <a:ext cx="3581400" cy="2481891"/>
              <a:chOff x="8407237" y="436942"/>
              <a:chExt cx="3581400" cy="2481891"/>
            </a:xfrm>
          </p:grpSpPr>
          <p:sp>
            <p:nvSpPr>
              <p:cNvPr id="37" name="Rectangle 36">
                <a:extLst>
                  <a:ext uri="{FF2B5EF4-FFF2-40B4-BE49-F238E27FC236}">
                    <a16:creationId xmlns:a16="http://schemas.microsoft.com/office/drawing/2014/main" id="{ADFADBB7-BA22-42BD-8169-449A8BF833AC}"/>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38" name="Rectangle 37">
                <a:extLst>
                  <a:ext uri="{FF2B5EF4-FFF2-40B4-BE49-F238E27FC236}">
                    <a16:creationId xmlns:a16="http://schemas.microsoft.com/office/drawing/2014/main" id="{8FDF4AD3-F0F6-4904-8347-63FEEBB0A61F}"/>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39" name="Rectangle 38">
                <a:extLst>
                  <a:ext uri="{FF2B5EF4-FFF2-40B4-BE49-F238E27FC236}">
                    <a16:creationId xmlns:a16="http://schemas.microsoft.com/office/drawing/2014/main" id="{D2C63B3F-C47B-4009-9744-5050D0F37030}"/>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40" name="Rectangle 39">
                <a:extLst>
                  <a:ext uri="{FF2B5EF4-FFF2-40B4-BE49-F238E27FC236}">
                    <a16:creationId xmlns:a16="http://schemas.microsoft.com/office/drawing/2014/main" id="{DAE361FA-4367-4E31-BA48-86A45FD35AC7}"/>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41" name="Picture 40">
              <a:extLst>
                <a:ext uri="{FF2B5EF4-FFF2-40B4-BE49-F238E27FC236}">
                  <a16:creationId xmlns:a16="http://schemas.microsoft.com/office/drawing/2014/main" id="{3632C518-67C5-4173-A5DF-9907763EAFBB}"/>
                </a:ext>
              </a:extLst>
            </p:cNvPr>
            <p:cNvPicPr>
              <a:picLocks noChangeAspect="1"/>
            </p:cNvPicPr>
            <p:nvPr/>
          </p:nvPicPr>
          <p:blipFill>
            <a:blip r:embed="rId3"/>
            <a:stretch>
              <a:fillRect/>
            </a:stretch>
          </p:blipFill>
          <p:spPr>
            <a:xfrm>
              <a:off x="9172955" y="2643181"/>
              <a:ext cx="2119160" cy="1795968"/>
            </a:xfrm>
            <a:prstGeom prst="rect">
              <a:avLst/>
            </a:prstGeom>
          </p:spPr>
        </p:pic>
      </p:grpSp>
    </p:spTree>
    <p:extLst>
      <p:ext uri="{BB962C8B-B14F-4D97-AF65-F5344CB8AC3E}">
        <p14:creationId xmlns:p14="http://schemas.microsoft.com/office/powerpoint/2010/main" val="7843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2A58-8899-4B48-A1B1-4CD4A7610BC6}"/>
              </a:ext>
            </a:extLst>
          </p:cNvPr>
          <p:cNvSpPr>
            <a:spLocks noGrp="1"/>
          </p:cNvSpPr>
          <p:nvPr>
            <p:ph type="title"/>
          </p:nvPr>
        </p:nvSpPr>
        <p:spPr>
          <a:xfrm>
            <a:off x="-1" y="6310"/>
            <a:ext cx="12171401" cy="780768"/>
          </a:xfrm>
        </p:spPr>
        <p:txBody>
          <a:bodyPr>
            <a:normAutofit fontScale="90000"/>
          </a:bodyPr>
          <a:lstStyle/>
          <a:p>
            <a:r>
              <a:rPr lang="en-US" dirty="0"/>
              <a:t>Pure User-level Threads: No Kernel Assistance</a:t>
            </a:r>
          </a:p>
        </p:txBody>
      </p:sp>
      <p:sp>
        <p:nvSpPr>
          <p:cNvPr id="3" name="Content Placeholder 2">
            <a:extLst>
              <a:ext uri="{FF2B5EF4-FFF2-40B4-BE49-F238E27FC236}">
                <a16:creationId xmlns:a16="http://schemas.microsoft.com/office/drawing/2014/main" id="{849E3260-9655-4C26-978F-7FB10A0CF52B}"/>
              </a:ext>
            </a:extLst>
          </p:cNvPr>
          <p:cNvSpPr>
            <a:spLocks noGrp="1"/>
          </p:cNvSpPr>
          <p:nvPr>
            <p:ph idx="1"/>
          </p:nvPr>
        </p:nvSpPr>
        <p:spPr>
          <a:xfrm>
            <a:off x="185194" y="889692"/>
            <a:ext cx="11898776" cy="6042452"/>
          </a:xfrm>
        </p:spPr>
        <p:txBody>
          <a:bodyPr>
            <a:normAutofit fontScale="85000" lnSpcReduction="20000"/>
          </a:bodyPr>
          <a:lstStyle/>
          <a:p>
            <a:r>
              <a:rPr lang="en-US" sz="3200" dirty="0"/>
              <a:t>User-level code allocates multiple stacks in low canonical memory</a:t>
            </a:r>
          </a:p>
          <a:p>
            <a:pPr lvl="1"/>
            <a:r>
              <a:rPr lang="en-US" sz="2800" dirty="0"/>
              <a:t>However, the address space only has one kernel-level stack!</a:t>
            </a:r>
          </a:p>
          <a:p>
            <a:r>
              <a:rPr lang="en-US" sz="3200" dirty="0"/>
              <a:t>User-level assembly defines </a:t>
            </a:r>
            <a:r>
              <a:rPr lang="en-US" sz="3200" dirty="0" err="1">
                <a:latin typeface="Consolas" panose="020B0609020204030204" pitchFamily="49" charset="0"/>
              </a:rPr>
              <a:t>user_level_thread_switch</a:t>
            </a:r>
            <a:r>
              <a:rPr lang="en-US" sz="3200" dirty="0">
                <a:latin typeface="Consolas" panose="020B0609020204030204" pitchFamily="49" charset="0"/>
              </a:rPr>
              <a:t>()</a:t>
            </a:r>
            <a:endParaRPr lang="en-US" sz="3200" dirty="0"/>
          </a:p>
          <a:p>
            <a:pPr lvl="1"/>
            <a:r>
              <a:rPr lang="en-US" sz="2800" dirty="0"/>
              <a:t>Pushes </a:t>
            </a:r>
            <a:r>
              <a:rPr lang="en-US" sz="2800" dirty="0" err="1"/>
              <a:t>callee</a:t>
            </a:r>
            <a:r>
              <a:rPr lang="en-US" sz="2800" dirty="0"/>
              <a:t>-saved registers onto the stack</a:t>
            </a:r>
          </a:p>
          <a:p>
            <a:pPr lvl="1"/>
            <a:r>
              <a:rPr lang="en-US" sz="2800" dirty="0"/>
              <a:t>Stores current thread’s </a:t>
            </a:r>
            <a:r>
              <a:rPr lang="en-US" sz="2800" dirty="0">
                <a:latin typeface="Consolas" panose="020B0609020204030204" pitchFamily="49" charset="0"/>
              </a:rPr>
              <a:t>%rip</a:t>
            </a:r>
            <a:r>
              <a:rPr lang="en-US" sz="2800" dirty="0"/>
              <a:t>-to-resume-at in a per-thread structure</a:t>
            </a:r>
          </a:p>
          <a:p>
            <a:pPr lvl="1"/>
            <a:r>
              <a:rPr lang="en-US" sz="2800" dirty="0"/>
              <a:t>Sets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 to the stack pointer of the thread to execute</a:t>
            </a:r>
          </a:p>
          <a:p>
            <a:pPr lvl="1"/>
            <a:r>
              <a:rPr lang="en-US" sz="2800" dirty="0"/>
              <a:t>Jumps to the </a:t>
            </a:r>
            <a:r>
              <a:rPr lang="en-US" sz="2800" dirty="0">
                <a:latin typeface="Consolas" panose="020B0609020204030204" pitchFamily="49" charset="0"/>
              </a:rPr>
              <a:t>%rip</a:t>
            </a:r>
            <a:r>
              <a:rPr lang="en-US" sz="2800" dirty="0"/>
              <a:t> for the new thread</a:t>
            </a:r>
          </a:p>
          <a:p>
            <a:r>
              <a:rPr lang="en-US" sz="3200" dirty="0">
                <a:solidFill>
                  <a:schemeClr val="bg1"/>
                </a:solidFill>
              </a:rPr>
              <a:t>A thread might invoke </a:t>
            </a:r>
            <a:r>
              <a:rPr lang="en-US" sz="3200" dirty="0" err="1">
                <a:solidFill>
                  <a:schemeClr val="bg1"/>
                </a:solidFill>
                <a:latin typeface="Consolas" panose="020B0609020204030204" pitchFamily="49" charset="0"/>
              </a:rPr>
              <a:t>user_level_thread_switch</a:t>
            </a:r>
            <a:r>
              <a:rPr lang="en-US" sz="3200" dirty="0">
                <a:solidFill>
                  <a:schemeClr val="bg1"/>
                </a:solidFill>
                <a:latin typeface="Consolas" panose="020B0609020204030204" pitchFamily="49" charset="0"/>
              </a:rPr>
              <a:t>()</a:t>
            </a:r>
            <a:r>
              <a:rPr lang="en-US" sz="3200" dirty="0">
                <a:solidFill>
                  <a:schemeClr val="bg1"/>
                </a:solidFill>
              </a:rPr>
              <a:t> when:</a:t>
            </a:r>
          </a:p>
          <a:p>
            <a:pPr lvl="1"/>
            <a:r>
              <a:rPr lang="en-US" sz="2800" dirty="0">
                <a:solidFill>
                  <a:schemeClr val="bg1"/>
                </a:solidFill>
              </a:rPr>
              <a:t>An IO call would block: </a:t>
            </a:r>
            <a:r>
              <a:rPr lang="en-US" sz="2800" dirty="0">
                <a:solidFill>
                  <a:schemeClr val="bg1"/>
                </a:solidFill>
                <a:latin typeface="Consolas" panose="020B0609020204030204" pitchFamily="49" charset="0"/>
              </a:rPr>
              <a:t>if(read(</a:t>
            </a:r>
            <a:r>
              <a:rPr lang="en-US" sz="2800" dirty="0" err="1">
                <a:solidFill>
                  <a:schemeClr val="bg1"/>
                </a:solidFill>
                <a:latin typeface="Consolas" panose="020B0609020204030204" pitchFamily="49" charset="0"/>
              </a:rPr>
              <a:t>fd</a:t>
            </a:r>
            <a:r>
              <a:rPr lang="en-US" sz="2800" dirty="0">
                <a:solidFill>
                  <a:schemeClr val="bg1"/>
                </a:solidFill>
                <a:latin typeface="Consolas" panose="020B0609020204030204" pitchFamily="49" charset="0"/>
              </a:rPr>
              <a:t>, </a:t>
            </a:r>
            <a:r>
              <a:rPr lang="en-US" sz="2800" dirty="0" err="1">
                <a:solidFill>
                  <a:schemeClr val="bg1"/>
                </a:solidFill>
                <a:latin typeface="Consolas" panose="020B0609020204030204" pitchFamily="49" charset="0"/>
              </a:rPr>
              <a:t>buf</a:t>
            </a:r>
            <a:r>
              <a:rPr lang="en-US" sz="2800" dirty="0">
                <a:solidFill>
                  <a:schemeClr val="bg1"/>
                </a:solidFill>
                <a:latin typeface="Consolas" panose="020B0609020204030204" pitchFamily="49" charset="0"/>
              </a:rPr>
              <a:t>, 128) == EWOULDBLOCK){…}</a:t>
            </a:r>
          </a:p>
          <a:p>
            <a:pPr lvl="1"/>
            <a:r>
              <a:rPr lang="en-US" sz="2800" dirty="0">
                <a:solidFill>
                  <a:schemeClr val="bg1"/>
                </a:solidFill>
              </a:rPr>
              <a:t>The thread is polite and willingly yields</a:t>
            </a:r>
          </a:p>
          <a:p>
            <a:r>
              <a:rPr lang="en-US" sz="3200" dirty="0">
                <a:solidFill>
                  <a:schemeClr val="bg1"/>
                </a:solidFill>
              </a:rPr>
              <a:t>What if you want preemption?</a:t>
            </a:r>
          </a:p>
          <a:p>
            <a:pPr lvl="1"/>
            <a:r>
              <a:rPr lang="en-US" sz="2800" dirty="0">
                <a:solidFill>
                  <a:schemeClr val="bg1"/>
                </a:solidFill>
              </a:rPr>
              <a:t>Thread library could do stuff like this:</a:t>
            </a:r>
          </a:p>
          <a:p>
            <a:pPr marL="457200" lvl="1" indent="0">
              <a:buNone/>
            </a:pPr>
            <a:r>
              <a:rPr lang="en-US" sz="2800" dirty="0">
                <a:solidFill>
                  <a:schemeClr val="bg1"/>
                </a:solidFill>
              </a:rPr>
              <a:t>        </a:t>
            </a:r>
            <a:r>
              <a:rPr lang="en-US" sz="2800" dirty="0">
                <a:solidFill>
                  <a:schemeClr val="bg1"/>
                </a:solidFill>
                <a:latin typeface="Consolas" panose="020B0609020204030204" pitchFamily="49" charset="0"/>
              </a:rPr>
              <a:t>signal(SIGALRM, </a:t>
            </a:r>
            <a:r>
              <a:rPr lang="en-US" sz="2800" dirty="0" err="1">
                <a:solidFill>
                  <a:schemeClr val="bg1"/>
                </a:solidFill>
                <a:latin typeface="Consolas" panose="020B0609020204030204" pitchFamily="49" charset="0"/>
              </a:rPr>
              <a:t>force_thread_switch</a:t>
            </a:r>
            <a:r>
              <a:rPr lang="en-US" sz="2800" dirty="0">
                <a:solidFill>
                  <a:schemeClr val="bg1"/>
                </a:solidFill>
                <a:latin typeface="Consolas" panose="020B0609020204030204" pitchFamily="49" charset="0"/>
              </a:rPr>
              <a:t>);</a:t>
            </a:r>
          </a:p>
          <a:p>
            <a:pPr marL="457200" lvl="1" indent="0">
              <a:buNone/>
            </a:pPr>
            <a:r>
              <a:rPr lang="en-US" sz="2800" dirty="0">
                <a:solidFill>
                  <a:schemeClr val="bg1"/>
                </a:solidFill>
                <a:latin typeface="Consolas" panose="020B0609020204030204" pitchFamily="49" charset="0"/>
              </a:rPr>
              <a:t>    alarm(1); //Will call </a:t>
            </a:r>
            <a:r>
              <a:rPr lang="en-US" sz="2800" dirty="0" err="1">
                <a:solidFill>
                  <a:schemeClr val="bg1"/>
                </a:solidFill>
                <a:latin typeface="Consolas" panose="020B0609020204030204" pitchFamily="49" charset="0"/>
              </a:rPr>
              <a:t>force_thread_switch</a:t>
            </a:r>
            <a:r>
              <a:rPr lang="en-US" sz="2800" dirty="0">
                <a:solidFill>
                  <a:schemeClr val="bg1"/>
                </a:solidFill>
                <a:latin typeface="Consolas" panose="020B0609020204030204" pitchFamily="49" charset="0"/>
              </a:rPr>
              <a:t>() in 1 second...</a:t>
            </a:r>
            <a:endParaRPr lang="en-US" sz="2800" dirty="0">
              <a:solidFill>
                <a:schemeClr val="bg1"/>
              </a:solidFill>
            </a:endParaRPr>
          </a:p>
          <a:p>
            <a:pPr lvl="1"/>
            <a:r>
              <a:rPr lang="en-US" sz="2800" dirty="0">
                <a:solidFill>
                  <a:schemeClr val="bg1"/>
                </a:solidFill>
              </a:rPr>
              <a:t>. . . but the corner cases are tricky!</a:t>
            </a:r>
          </a:p>
          <a:p>
            <a:r>
              <a:rPr lang="en-US" sz="3200" dirty="0">
                <a:solidFill>
                  <a:schemeClr val="bg1"/>
                </a:solidFill>
              </a:rPr>
              <a:t>Linux: </a:t>
            </a:r>
            <a:r>
              <a:rPr lang="en-US" sz="3200" dirty="0" err="1">
                <a:solidFill>
                  <a:schemeClr val="bg1"/>
                </a:solidFill>
                <a:latin typeface="Consolas" panose="020B0609020204030204" pitchFamily="49" charset="0"/>
              </a:rPr>
              <a:t>setcontext</a:t>
            </a:r>
            <a:r>
              <a:rPr lang="en-US" sz="3200" dirty="0">
                <a:solidFill>
                  <a:schemeClr val="bg1"/>
                </a:solidFill>
                <a:latin typeface="Consolas" panose="020B0609020204030204" pitchFamily="49" charset="0"/>
              </a:rPr>
              <a:t>()</a:t>
            </a:r>
            <a:r>
              <a:rPr lang="en-US" sz="3200" dirty="0">
                <a:solidFill>
                  <a:schemeClr val="bg1"/>
                </a:solidFill>
              </a:rPr>
              <a:t>, </a:t>
            </a:r>
            <a:r>
              <a:rPr lang="en-US" sz="3200" dirty="0" err="1">
                <a:solidFill>
                  <a:schemeClr val="bg1"/>
                </a:solidFill>
                <a:latin typeface="Consolas" panose="020B0609020204030204" pitchFamily="49" charset="0"/>
              </a:rPr>
              <a:t>getcontext</a:t>
            </a:r>
            <a:r>
              <a:rPr lang="en-US" sz="3200" dirty="0">
                <a:solidFill>
                  <a:schemeClr val="bg1"/>
                </a:solidFill>
                <a:latin typeface="Consolas" panose="020B0609020204030204" pitchFamily="49" charset="0"/>
              </a:rPr>
              <a:t>()</a:t>
            </a:r>
            <a:r>
              <a:rPr lang="en-US" sz="3200" dirty="0">
                <a:solidFill>
                  <a:schemeClr val="bg1"/>
                </a:solidFill>
              </a:rPr>
              <a:t>, </a:t>
            </a:r>
            <a:r>
              <a:rPr lang="en-US" sz="3200" dirty="0" err="1">
                <a:solidFill>
                  <a:schemeClr val="bg1"/>
                </a:solidFill>
                <a:latin typeface="Consolas" panose="020B0609020204030204" pitchFamily="49" charset="0"/>
              </a:rPr>
              <a:t>makecontext</a:t>
            </a:r>
            <a:r>
              <a:rPr lang="en-US" sz="3200" dirty="0">
                <a:solidFill>
                  <a:schemeClr val="bg1"/>
                </a:solidFill>
                <a:latin typeface="Consolas" panose="020B0609020204030204" pitchFamily="49" charset="0"/>
              </a:rPr>
              <a:t>()</a:t>
            </a:r>
            <a:r>
              <a:rPr lang="en-US" sz="3200" dirty="0">
                <a:solidFill>
                  <a:schemeClr val="bg1"/>
                </a:solidFill>
              </a:rPr>
              <a:t>, </a:t>
            </a:r>
            <a:r>
              <a:rPr lang="en-US" sz="3200" dirty="0" err="1">
                <a:solidFill>
                  <a:schemeClr val="bg1"/>
                </a:solidFill>
                <a:latin typeface="Consolas" panose="020B0609020204030204" pitchFamily="49" charset="0"/>
              </a:rPr>
              <a:t>swapcontext</a:t>
            </a:r>
            <a:r>
              <a:rPr lang="en-US" sz="3200" dirty="0">
                <a:solidFill>
                  <a:schemeClr val="bg1"/>
                </a:solidFill>
                <a:latin typeface="Consolas" panose="020B0609020204030204" pitchFamily="49" charset="0"/>
              </a:rPr>
              <a:t>()</a:t>
            </a:r>
            <a:r>
              <a:rPr lang="en-US" sz="3200" dirty="0">
                <a:solidFill>
                  <a:schemeClr val="bg1"/>
                </a:solidFill>
              </a:rPr>
              <a:t> automate some of this</a:t>
            </a:r>
          </a:p>
          <a:p>
            <a:pPr lvl="1"/>
            <a:endParaRPr lang="en-US" sz="2800" dirty="0"/>
          </a:p>
        </p:txBody>
      </p:sp>
      <p:grpSp>
        <p:nvGrpSpPr>
          <p:cNvPr id="6" name="Group 5">
            <a:extLst>
              <a:ext uri="{FF2B5EF4-FFF2-40B4-BE49-F238E27FC236}">
                <a16:creationId xmlns:a16="http://schemas.microsoft.com/office/drawing/2014/main" id="{2EC6AD0C-DEBF-42D3-92B6-14F7E222F8C8}"/>
              </a:ext>
            </a:extLst>
          </p:cNvPr>
          <p:cNvGrpSpPr/>
          <p:nvPr/>
        </p:nvGrpSpPr>
        <p:grpSpPr>
          <a:xfrm>
            <a:off x="9489987" y="1680520"/>
            <a:ext cx="2681414" cy="1495168"/>
            <a:chOff x="9489987" y="1680520"/>
            <a:chExt cx="2681414" cy="1495168"/>
          </a:xfrm>
        </p:grpSpPr>
        <p:sp>
          <p:nvSpPr>
            <p:cNvPr id="4" name="Right Bracket 3">
              <a:extLst>
                <a:ext uri="{FF2B5EF4-FFF2-40B4-BE49-F238E27FC236}">
                  <a16:creationId xmlns:a16="http://schemas.microsoft.com/office/drawing/2014/main" id="{C105F9B2-D901-435C-827E-7929F1D7AA25}"/>
                </a:ext>
              </a:extLst>
            </p:cNvPr>
            <p:cNvSpPr/>
            <p:nvPr/>
          </p:nvSpPr>
          <p:spPr>
            <a:xfrm>
              <a:off x="9489987" y="1680520"/>
              <a:ext cx="185351" cy="149516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AEAD744-3C34-4022-8DD0-47674EF1F30C}"/>
                </a:ext>
              </a:extLst>
            </p:cNvPr>
            <p:cNvSpPr txBox="1"/>
            <p:nvPr/>
          </p:nvSpPr>
          <p:spPr>
            <a:xfrm>
              <a:off x="9675336" y="1927654"/>
              <a:ext cx="2496065" cy="830997"/>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Similar in spirit to </a:t>
              </a:r>
              <a:r>
                <a:rPr lang="en-US" sz="2400" dirty="0">
                  <a:latin typeface="Consolas" panose="020B0609020204030204" pitchFamily="49" charset="0"/>
                  <a:cs typeface="Segoe UI Light" panose="020B0502040204020203" pitchFamily="34" charset="0"/>
                </a:rPr>
                <a:t>proc::yield()</a:t>
              </a:r>
              <a:r>
                <a:rPr lang="en-US" sz="2400" dirty="0">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30882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0DC881-088D-46C3-83BE-5B35A3D5D250}"/>
              </a:ext>
            </a:extLst>
          </p:cNvPr>
          <p:cNvGrpSpPr/>
          <p:nvPr/>
        </p:nvGrpSpPr>
        <p:grpSpPr>
          <a:xfrm>
            <a:off x="8407237" y="4431884"/>
            <a:ext cx="3581402" cy="2368119"/>
            <a:chOff x="8407237" y="2479434"/>
            <a:chExt cx="3581402" cy="4204820"/>
          </a:xfrm>
        </p:grpSpPr>
        <p:sp>
          <p:nvSpPr>
            <p:cNvPr id="18" name="Rectangle 17">
              <a:extLst>
                <a:ext uri="{FF2B5EF4-FFF2-40B4-BE49-F238E27FC236}">
                  <a16:creationId xmlns:a16="http://schemas.microsoft.com/office/drawing/2014/main" id="{EB3EE9C4-A123-4FFE-A7F5-1F490B4A29B2}"/>
                </a:ext>
              </a:extLst>
            </p:cNvPr>
            <p:cNvSpPr/>
            <p:nvPr/>
          </p:nvSpPr>
          <p:spPr>
            <a:xfrm>
              <a:off x="8407239" y="6157732"/>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19" name="Rectangle 18">
              <a:extLst>
                <a:ext uri="{FF2B5EF4-FFF2-40B4-BE49-F238E27FC236}">
                  <a16:creationId xmlns:a16="http://schemas.microsoft.com/office/drawing/2014/main" id="{56F205FA-4FC2-4D2F-837D-013411F4F787}"/>
                </a:ext>
              </a:extLst>
            </p:cNvPr>
            <p:cNvSpPr/>
            <p:nvPr/>
          </p:nvSpPr>
          <p:spPr>
            <a:xfrm>
              <a:off x="8407239" y="563121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20" name="Rectangle 19">
              <a:extLst>
                <a:ext uri="{FF2B5EF4-FFF2-40B4-BE49-F238E27FC236}">
                  <a16:creationId xmlns:a16="http://schemas.microsoft.com/office/drawing/2014/main" id="{E7A87D71-07A2-4522-904A-7EF606E38E92}"/>
                </a:ext>
              </a:extLst>
            </p:cNvPr>
            <p:cNvSpPr/>
            <p:nvPr/>
          </p:nvSpPr>
          <p:spPr>
            <a:xfrm>
              <a:off x="8407239" y="5104688"/>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21" name="Rectangle 20">
              <a:extLst>
                <a:ext uri="{FF2B5EF4-FFF2-40B4-BE49-F238E27FC236}">
                  <a16:creationId xmlns:a16="http://schemas.microsoft.com/office/drawing/2014/main" id="{33040CB6-A59F-453E-8F1F-9C5167C641A9}"/>
                </a:ext>
              </a:extLst>
            </p:cNvPr>
            <p:cNvSpPr/>
            <p:nvPr/>
          </p:nvSpPr>
          <p:spPr>
            <a:xfrm>
              <a:off x="8407238" y="2479434"/>
              <a:ext cx="3581400" cy="61062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panose="020B0502040204020203" pitchFamily="34" charset="0"/>
                  <a:cs typeface="Segoe UI" panose="020B0502040204020203" pitchFamily="34" charset="0"/>
                </a:rPr>
                <a:t>User-level thread Q’s stack</a:t>
              </a:r>
            </a:p>
          </p:txBody>
        </p:sp>
        <p:sp>
          <p:nvSpPr>
            <p:cNvPr id="24" name="Rectangle 23">
              <a:extLst>
                <a:ext uri="{FF2B5EF4-FFF2-40B4-BE49-F238E27FC236}">
                  <a16:creationId xmlns:a16="http://schemas.microsoft.com/office/drawing/2014/main" id="{FF5A4C3D-8886-4D88-8DEA-5F491FD139A2}"/>
                </a:ext>
              </a:extLst>
            </p:cNvPr>
            <p:cNvSpPr/>
            <p:nvPr/>
          </p:nvSpPr>
          <p:spPr>
            <a:xfrm>
              <a:off x="8407237" y="2479436"/>
              <a:ext cx="3581400" cy="262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B4E6C955-F760-4A82-BDC4-E1B488352663}"/>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7" name="Rectangle 6">
            <a:extLst>
              <a:ext uri="{FF2B5EF4-FFF2-40B4-BE49-F238E27FC236}">
                <a16:creationId xmlns:a16="http://schemas.microsoft.com/office/drawing/2014/main" id="{F6DC368F-954B-4AA1-87D9-DEA54C24B38D}"/>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1AC471D7-391E-42A3-8F6D-BA3A467DBA97}"/>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Process X’s kernel stack</a:t>
            </a:r>
          </a:p>
        </p:txBody>
      </p:sp>
      <p:grpSp>
        <p:nvGrpSpPr>
          <p:cNvPr id="9" name="Group 8">
            <a:extLst>
              <a:ext uri="{FF2B5EF4-FFF2-40B4-BE49-F238E27FC236}">
                <a16:creationId xmlns:a16="http://schemas.microsoft.com/office/drawing/2014/main" id="{AEFE7EE4-3642-4396-BA8F-21C3B6C39AD6}"/>
              </a:ext>
            </a:extLst>
          </p:cNvPr>
          <p:cNvGrpSpPr/>
          <p:nvPr/>
        </p:nvGrpSpPr>
        <p:grpSpPr>
          <a:xfrm>
            <a:off x="8407237" y="436942"/>
            <a:ext cx="3581400" cy="2481891"/>
            <a:chOff x="8407237" y="436942"/>
            <a:chExt cx="3581400" cy="2481891"/>
          </a:xfrm>
        </p:grpSpPr>
        <p:sp>
          <p:nvSpPr>
            <p:cNvPr id="11" name="Rectangle 10">
              <a:extLst>
                <a:ext uri="{FF2B5EF4-FFF2-40B4-BE49-F238E27FC236}">
                  <a16:creationId xmlns:a16="http://schemas.microsoft.com/office/drawing/2014/main" id="{B1396703-45F4-44CB-8B00-6B69E2744EE7}"/>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12" name="Rectangle 11">
              <a:extLst>
                <a:ext uri="{FF2B5EF4-FFF2-40B4-BE49-F238E27FC236}">
                  <a16:creationId xmlns:a16="http://schemas.microsoft.com/office/drawing/2014/main" id="{AD19BF49-D36D-4DAA-94D1-8839A6AD5C01}"/>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13" name="Rectangle 12">
              <a:extLst>
                <a:ext uri="{FF2B5EF4-FFF2-40B4-BE49-F238E27FC236}">
                  <a16:creationId xmlns:a16="http://schemas.microsoft.com/office/drawing/2014/main" id="{A58A6886-80B5-49EB-AD70-19B5B578369F}"/>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14" name="Rectangle 13">
              <a:extLst>
                <a:ext uri="{FF2B5EF4-FFF2-40B4-BE49-F238E27FC236}">
                  <a16:creationId xmlns:a16="http://schemas.microsoft.com/office/drawing/2014/main" id="{5FEDE5FE-C4C4-43ED-8506-203AF5CA72F0}"/>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10" name="Picture 9">
            <a:extLst>
              <a:ext uri="{FF2B5EF4-FFF2-40B4-BE49-F238E27FC236}">
                <a16:creationId xmlns:a16="http://schemas.microsoft.com/office/drawing/2014/main" id="{1ABFF448-6EAF-4BF9-9A0A-111B0F959877}"/>
              </a:ext>
            </a:extLst>
          </p:cNvPr>
          <p:cNvPicPr>
            <a:picLocks noChangeAspect="1"/>
          </p:cNvPicPr>
          <p:nvPr/>
        </p:nvPicPr>
        <p:blipFill>
          <a:blip r:embed="rId2"/>
          <a:stretch>
            <a:fillRect/>
          </a:stretch>
        </p:blipFill>
        <p:spPr>
          <a:xfrm>
            <a:off x="9172955" y="2643181"/>
            <a:ext cx="2119160" cy="1795968"/>
          </a:xfrm>
          <a:prstGeom prst="rect">
            <a:avLst/>
          </a:prstGeom>
        </p:spPr>
      </p:pic>
      <p:sp>
        <p:nvSpPr>
          <p:cNvPr id="25" name="Title 1">
            <a:extLst>
              <a:ext uri="{FF2B5EF4-FFF2-40B4-BE49-F238E27FC236}">
                <a16:creationId xmlns:a16="http://schemas.microsoft.com/office/drawing/2014/main" id="{C517F21E-7822-450B-984E-29087F506013}"/>
              </a:ext>
            </a:extLst>
          </p:cNvPr>
          <p:cNvSpPr>
            <a:spLocks noGrp="1"/>
          </p:cNvSpPr>
          <p:nvPr>
            <p:ph type="title"/>
          </p:nvPr>
        </p:nvSpPr>
        <p:spPr>
          <a:xfrm>
            <a:off x="682002" y="367608"/>
            <a:ext cx="6545179" cy="2038342"/>
          </a:xfrm>
        </p:spPr>
        <p:txBody>
          <a:bodyPr>
            <a:normAutofit/>
          </a:bodyPr>
          <a:lstStyle/>
          <a:p>
            <a:r>
              <a:rPr lang="en-US" sz="4000" dirty="0"/>
              <a:t>A Single Kernel-Visible Thread With Multiple User-level Threads</a:t>
            </a:r>
          </a:p>
        </p:txBody>
      </p:sp>
      <p:sp>
        <p:nvSpPr>
          <p:cNvPr id="26" name="Rectangle 25">
            <a:extLst>
              <a:ext uri="{FF2B5EF4-FFF2-40B4-BE49-F238E27FC236}">
                <a16:creationId xmlns:a16="http://schemas.microsoft.com/office/drawing/2014/main" id="{0E9F6732-4AA6-4398-A10C-4DE7762584F6}"/>
              </a:ext>
            </a:extLst>
          </p:cNvPr>
          <p:cNvSpPr/>
          <p:nvPr/>
        </p:nvSpPr>
        <p:spPr>
          <a:xfrm>
            <a:off x="8412129" y="4935275"/>
            <a:ext cx="3581400" cy="343901"/>
          </a:xfrm>
          <a:prstGeom prst="rect">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panose="020B0502040204020203" pitchFamily="34" charset="0"/>
                <a:cs typeface="Segoe UI" panose="020B0502040204020203" pitchFamily="34" charset="0"/>
              </a:rPr>
              <a:t>User-level thread R’s stack</a:t>
            </a:r>
          </a:p>
        </p:txBody>
      </p:sp>
      <p:sp>
        <p:nvSpPr>
          <p:cNvPr id="27" name="Rectangle 26">
            <a:extLst>
              <a:ext uri="{FF2B5EF4-FFF2-40B4-BE49-F238E27FC236}">
                <a16:creationId xmlns:a16="http://schemas.microsoft.com/office/drawing/2014/main" id="{63EB9A21-04D8-4EF9-AABF-D27D77CACF45}"/>
              </a:ext>
            </a:extLst>
          </p:cNvPr>
          <p:cNvSpPr/>
          <p:nvPr/>
        </p:nvSpPr>
        <p:spPr>
          <a:xfrm>
            <a:off x="8407237" y="5417203"/>
            <a:ext cx="3581400" cy="34390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panose="020B0502040204020203" pitchFamily="34" charset="0"/>
                <a:cs typeface="Segoe UI" panose="020B0502040204020203" pitchFamily="34" charset="0"/>
              </a:rPr>
              <a:t>User-level thread S’s stack</a:t>
            </a:r>
          </a:p>
        </p:txBody>
      </p:sp>
      <p:sp>
        <p:nvSpPr>
          <p:cNvPr id="22" name="Content Placeholder 2">
            <a:extLst>
              <a:ext uri="{FF2B5EF4-FFF2-40B4-BE49-F238E27FC236}">
                <a16:creationId xmlns:a16="http://schemas.microsoft.com/office/drawing/2014/main" id="{7A04CC20-C5C4-41FA-810B-03D8D33F5480}"/>
              </a:ext>
            </a:extLst>
          </p:cNvPr>
          <p:cNvSpPr>
            <a:spLocks noGrp="1"/>
          </p:cNvSpPr>
          <p:nvPr>
            <p:ph idx="1"/>
          </p:nvPr>
        </p:nvSpPr>
        <p:spPr>
          <a:xfrm>
            <a:off x="198471" y="2263480"/>
            <a:ext cx="7512243" cy="4351338"/>
          </a:xfrm>
        </p:spPr>
        <p:txBody>
          <a:bodyPr>
            <a:normAutofit lnSpcReduction="10000"/>
          </a:bodyPr>
          <a:lstStyle/>
          <a:p>
            <a:r>
              <a:rPr lang="en-US" sz="3200" dirty="0"/>
              <a:t>At any given moment, one of three things is true:</a:t>
            </a:r>
          </a:p>
          <a:p>
            <a:pPr lvl="1"/>
            <a:r>
              <a:rPr lang="en-US" sz="2800" dirty="0"/>
              <a:t>No user-level thread is executing, and address space’s single kernel task isn’t running</a:t>
            </a:r>
          </a:p>
          <a:p>
            <a:pPr lvl="1"/>
            <a:r>
              <a:rPr lang="en-US" sz="2800" dirty="0"/>
              <a:t>Exactly one user-level thread is executing</a:t>
            </a:r>
          </a:p>
          <a:p>
            <a:pPr lvl="1"/>
            <a:r>
              <a:rPr lang="en-US" sz="2800" dirty="0"/>
              <a:t>The address space’s kernel task is running</a:t>
            </a:r>
          </a:p>
          <a:p>
            <a:r>
              <a:rPr lang="en-US" sz="3200" dirty="0"/>
              <a:t>There can’t be truly concurrent execution of the user-level threads, even on a multicore CPU!</a:t>
            </a:r>
          </a:p>
        </p:txBody>
      </p:sp>
    </p:spTree>
    <p:extLst>
      <p:ext uri="{BB962C8B-B14F-4D97-AF65-F5344CB8AC3E}">
        <p14:creationId xmlns:p14="http://schemas.microsoft.com/office/powerpoint/2010/main" val="85072507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2A58-8899-4B48-A1B1-4CD4A7610BC6}"/>
              </a:ext>
            </a:extLst>
          </p:cNvPr>
          <p:cNvSpPr>
            <a:spLocks noGrp="1"/>
          </p:cNvSpPr>
          <p:nvPr>
            <p:ph type="title"/>
          </p:nvPr>
        </p:nvSpPr>
        <p:spPr>
          <a:xfrm>
            <a:off x="-1" y="6310"/>
            <a:ext cx="12171401" cy="780768"/>
          </a:xfrm>
        </p:spPr>
        <p:txBody>
          <a:bodyPr>
            <a:normAutofit fontScale="90000"/>
          </a:bodyPr>
          <a:lstStyle/>
          <a:p>
            <a:r>
              <a:rPr lang="en-US" dirty="0"/>
              <a:t>Pure User-level Threads: No Kernel Assistance</a:t>
            </a:r>
          </a:p>
        </p:txBody>
      </p:sp>
      <p:sp>
        <p:nvSpPr>
          <p:cNvPr id="3" name="Content Placeholder 2">
            <a:extLst>
              <a:ext uri="{FF2B5EF4-FFF2-40B4-BE49-F238E27FC236}">
                <a16:creationId xmlns:a16="http://schemas.microsoft.com/office/drawing/2014/main" id="{849E3260-9655-4C26-978F-7FB10A0CF52B}"/>
              </a:ext>
            </a:extLst>
          </p:cNvPr>
          <p:cNvSpPr>
            <a:spLocks noGrp="1"/>
          </p:cNvSpPr>
          <p:nvPr>
            <p:ph idx="1"/>
          </p:nvPr>
        </p:nvSpPr>
        <p:spPr>
          <a:xfrm>
            <a:off x="185194" y="889692"/>
            <a:ext cx="11898776" cy="6042452"/>
          </a:xfrm>
        </p:spPr>
        <p:txBody>
          <a:bodyPr>
            <a:normAutofit fontScale="85000" lnSpcReduction="20000"/>
          </a:bodyPr>
          <a:lstStyle/>
          <a:p>
            <a:r>
              <a:rPr lang="en-US" sz="3200" dirty="0"/>
              <a:t>User-level code allocates multiple stacks in low canonical memory</a:t>
            </a:r>
          </a:p>
          <a:p>
            <a:pPr lvl="1"/>
            <a:r>
              <a:rPr lang="en-US" sz="2800" dirty="0"/>
              <a:t>However, the address space only has one kernel-level stack!</a:t>
            </a:r>
          </a:p>
          <a:p>
            <a:r>
              <a:rPr lang="en-US" sz="3200" dirty="0"/>
              <a:t>User-level assembly defines </a:t>
            </a:r>
            <a:r>
              <a:rPr lang="en-US" sz="3200" dirty="0" err="1">
                <a:latin typeface="Consolas" panose="020B0609020204030204" pitchFamily="49" charset="0"/>
              </a:rPr>
              <a:t>user_level_thread_switch</a:t>
            </a:r>
            <a:r>
              <a:rPr lang="en-US" sz="3200" dirty="0">
                <a:latin typeface="Consolas" panose="020B0609020204030204" pitchFamily="49" charset="0"/>
              </a:rPr>
              <a:t>()</a:t>
            </a:r>
            <a:endParaRPr lang="en-US" sz="3200" dirty="0"/>
          </a:p>
          <a:p>
            <a:pPr lvl="1"/>
            <a:r>
              <a:rPr lang="en-US" sz="2800" dirty="0"/>
              <a:t>Pushes </a:t>
            </a:r>
            <a:r>
              <a:rPr lang="en-US" sz="2800" dirty="0" err="1"/>
              <a:t>callee</a:t>
            </a:r>
            <a:r>
              <a:rPr lang="en-US" sz="2800" dirty="0"/>
              <a:t>-saved registers onto the stack</a:t>
            </a:r>
          </a:p>
          <a:p>
            <a:pPr lvl="1"/>
            <a:r>
              <a:rPr lang="en-US" sz="2800" dirty="0"/>
              <a:t>Stores current thread’s </a:t>
            </a:r>
            <a:r>
              <a:rPr lang="en-US" sz="2800" dirty="0">
                <a:latin typeface="Consolas" panose="020B0609020204030204" pitchFamily="49" charset="0"/>
              </a:rPr>
              <a:t>%rip</a:t>
            </a:r>
            <a:r>
              <a:rPr lang="en-US" sz="2800" dirty="0"/>
              <a:t>-to-resume-at in a per-thread structure</a:t>
            </a:r>
          </a:p>
          <a:p>
            <a:pPr lvl="1"/>
            <a:r>
              <a:rPr lang="en-US" sz="2800" dirty="0"/>
              <a:t>Sets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 to the stack pointer of the thread to execute</a:t>
            </a:r>
          </a:p>
          <a:p>
            <a:pPr lvl="1"/>
            <a:r>
              <a:rPr lang="en-US" sz="2800" dirty="0"/>
              <a:t>Jumps to the </a:t>
            </a:r>
            <a:r>
              <a:rPr lang="en-US" sz="2800" dirty="0">
                <a:latin typeface="Consolas" panose="020B0609020204030204" pitchFamily="49" charset="0"/>
              </a:rPr>
              <a:t>%rip</a:t>
            </a:r>
            <a:r>
              <a:rPr lang="en-US" sz="2800" dirty="0"/>
              <a:t> for the new thread</a:t>
            </a:r>
          </a:p>
          <a:p>
            <a:r>
              <a:rPr lang="en-US" sz="3200" dirty="0"/>
              <a:t>A thread might invoke </a:t>
            </a:r>
            <a:r>
              <a:rPr lang="en-US" sz="3200" dirty="0" err="1">
                <a:latin typeface="Consolas" panose="020B0609020204030204" pitchFamily="49" charset="0"/>
              </a:rPr>
              <a:t>user_level_thread_switch</a:t>
            </a:r>
            <a:r>
              <a:rPr lang="en-US" sz="3200" dirty="0">
                <a:latin typeface="Consolas" panose="020B0609020204030204" pitchFamily="49" charset="0"/>
              </a:rPr>
              <a:t>()</a:t>
            </a:r>
            <a:r>
              <a:rPr lang="en-US" sz="3200" dirty="0"/>
              <a:t> when:</a:t>
            </a:r>
          </a:p>
          <a:p>
            <a:pPr lvl="1"/>
            <a:r>
              <a:rPr lang="en-US" sz="2800" dirty="0"/>
              <a:t>An IO call would block: </a:t>
            </a:r>
            <a:r>
              <a:rPr lang="en-US" sz="2800" dirty="0">
                <a:latin typeface="Consolas" panose="020B0609020204030204" pitchFamily="49" charset="0"/>
              </a:rPr>
              <a:t>if(read(</a:t>
            </a:r>
            <a:r>
              <a:rPr lang="en-US" sz="2800" dirty="0" err="1">
                <a:latin typeface="Consolas" panose="020B0609020204030204" pitchFamily="49" charset="0"/>
              </a:rPr>
              <a:t>fd</a:t>
            </a:r>
            <a:r>
              <a:rPr lang="en-US" sz="2800" dirty="0">
                <a:latin typeface="Consolas" panose="020B0609020204030204" pitchFamily="49" charset="0"/>
              </a:rPr>
              <a:t>, </a:t>
            </a:r>
            <a:r>
              <a:rPr lang="en-US" sz="2800" dirty="0" err="1">
                <a:latin typeface="Consolas" panose="020B0609020204030204" pitchFamily="49" charset="0"/>
              </a:rPr>
              <a:t>buf</a:t>
            </a:r>
            <a:r>
              <a:rPr lang="en-US" sz="2800" dirty="0">
                <a:latin typeface="Consolas" panose="020B0609020204030204" pitchFamily="49" charset="0"/>
              </a:rPr>
              <a:t>, 128) == EWOULDBLOCK){…}</a:t>
            </a:r>
          </a:p>
          <a:p>
            <a:pPr lvl="1"/>
            <a:r>
              <a:rPr lang="en-US" sz="2800" dirty="0"/>
              <a:t>The thread is polite and willingly yields</a:t>
            </a:r>
          </a:p>
          <a:p>
            <a:r>
              <a:rPr lang="en-US" sz="3200" dirty="0"/>
              <a:t>What if you want preemption?</a:t>
            </a:r>
          </a:p>
          <a:p>
            <a:pPr lvl="1"/>
            <a:r>
              <a:rPr lang="en-US" sz="2800" dirty="0"/>
              <a:t>Thread library could do stuff like this:</a:t>
            </a:r>
          </a:p>
          <a:p>
            <a:pPr marL="457200" lvl="1" indent="0">
              <a:buNone/>
            </a:pPr>
            <a:r>
              <a:rPr lang="en-US" sz="2800" dirty="0"/>
              <a:t>        </a:t>
            </a:r>
            <a:r>
              <a:rPr lang="en-US" sz="2800" dirty="0">
                <a:latin typeface="Consolas" panose="020B0609020204030204" pitchFamily="49" charset="0"/>
              </a:rPr>
              <a:t>signal(SIGALRM, </a:t>
            </a:r>
            <a:r>
              <a:rPr lang="en-US" sz="2800" dirty="0" err="1">
                <a:latin typeface="Consolas" panose="020B0609020204030204" pitchFamily="49" charset="0"/>
              </a:rPr>
              <a:t>force_thread_switch</a:t>
            </a:r>
            <a:r>
              <a:rPr lang="en-US" sz="2800" dirty="0">
                <a:latin typeface="Consolas" panose="020B0609020204030204" pitchFamily="49" charset="0"/>
              </a:rPr>
              <a:t>);</a:t>
            </a:r>
          </a:p>
          <a:p>
            <a:pPr marL="457200" lvl="1" indent="0">
              <a:buNone/>
            </a:pPr>
            <a:r>
              <a:rPr lang="en-US" sz="2800" dirty="0">
                <a:latin typeface="Consolas" panose="020B0609020204030204" pitchFamily="49" charset="0"/>
              </a:rPr>
              <a:t>    alarm(1); //Will call </a:t>
            </a:r>
            <a:r>
              <a:rPr lang="en-US" sz="2800" dirty="0" err="1">
                <a:latin typeface="Consolas" panose="020B0609020204030204" pitchFamily="49" charset="0"/>
              </a:rPr>
              <a:t>force_thread_switch</a:t>
            </a:r>
            <a:r>
              <a:rPr lang="en-US" sz="2800" dirty="0">
                <a:latin typeface="Consolas" panose="020B0609020204030204" pitchFamily="49" charset="0"/>
              </a:rPr>
              <a:t>() in 1 second...</a:t>
            </a:r>
            <a:endParaRPr lang="en-US" sz="2800" dirty="0"/>
          </a:p>
          <a:p>
            <a:pPr lvl="1"/>
            <a:r>
              <a:rPr lang="en-US" sz="2800" dirty="0"/>
              <a:t>. . . but the corner cases are tricky!</a:t>
            </a:r>
          </a:p>
          <a:p>
            <a:r>
              <a:rPr lang="en-US" sz="3200" dirty="0"/>
              <a:t>Linux: </a:t>
            </a:r>
            <a:r>
              <a:rPr lang="en-US" sz="3200" dirty="0" err="1">
                <a:latin typeface="Consolas" panose="020B0609020204030204" pitchFamily="49" charset="0"/>
              </a:rPr>
              <a:t>setcontext</a:t>
            </a:r>
            <a:r>
              <a:rPr lang="en-US" sz="3200" dirty="0">
                <a:latin typeface="Consolas" panose="020B0609020204030204" pitchFamily="49" charset="0"/>
              </a:rPr>
              <a:t>()</a:t>
            </a:r>
            <a:r>
              <a:rPr lang="en-US" sz="3200" dirty="0"/>
              <a:t>, </a:t>
            </a:r>
            <a:r>
              <a:rPr lang="en-US" sz="3200" dirty="0" err="1">
                <a:latin typeface="Consolas" panose="020B0609020204030204" pitchFamily="49" charset="0"/>
              </a:rPr>
              <a:t>getcontext</a:t>
            </a:r>
            <a:r>
              <a:rPr lang="en-US" sz="3200" dirty="0">
                <a:latin typeface="Consolas" panose="020B0609020204030204" pitchFamily="49" charset="0"/>
              </a:rPr>
              <a:t>()</a:t>
            </a:r>
            <a:r>
              <a:rPr lang="en-US" sz="3200" dirty="0"/>
              <a:t>, </a:t>
            </a:r>
            <a:r>
              <a:rPr lang="en-US" sz="3200" dirty="0" err="1">
                <a:latin typeface="Consolas" panose="020B0609020204030204" pitchFamily="49" charset="0"/>
              </a:rPr>
              <a:t>makecontext</a:t>
            </a:r>
            <a:r>
              <a:rPr lang="en-US" sz="3200" dirty="0">
                <a:latin typeface="Consolas" panose="020B0609020204030204" pitchFamily="49" charset="0"/>
              </a:rPr>
              <a:t>()</a:t>
            </a:r>
            <a:r>
              <a:rPr lang="en-US" sz="3200" dirty="0"/>
              <a:t>, </a:t>
            </a:r>
            <a:r>
              <a:rPr lang="en-US" sz="3200" dirty="0" err="1">
                <a:latin typeface="Consolas" panose="020B0609020204030204" pitchFamily="49" charset="0"/>
              </a:rPr>
              <a:t>swapcontext</a:t>
            </a:r>
            <a:r>
              <a:rPr lang="en-US" sz="3200" dirty="0">
                <a:latin typeface="Consolas" panose="020B0609020204030204" pitchFamily="49" charset="0"/>
              </a:rPr>
              <a:t>()</a:t>
            </a:r>
            <a:r>
              <a:rPr lang="en-US" sz="3200" dirty="0"/>
              <a:t> automate some of this</a:t>
            </a:r>
          </a:p>
          <a:p>
            <a:pPr lvl="1"/>
            <a:endParaRPr lang="en-US" sz="2800" dirty="0"/>
          </a:p>
        </p:txBody>
      </p:sp>
      <p:grpSp>
        <p:nvGrpSpPr>
          <p:cNvPr id="6" name="Group 5">
            <a:extLst>
              <a:ext uri="{FF2B5EF4-FFF2-40B4-BE49-F238E27FC236}">
                <a16:creationId xmlns:a16="http://schemas.microsoft.com/office/drawing/2014/main" id="{2EC6AD0C-DEBF-42D3-92B6-14F7E222F8C8}"/>
              </a:ext>
            </a:extLst>
          </p:cNvPr>
          <p:cNvGrpSpPr/>
          <p:nvPr/>
        </p:nvGrpSpPr>
        <p:grpSpPr>
          <a:xfrm>
            <a:off x="9489987" y="1680520"/>
            <a:ext cx="2681414" cy="1495168"/>
            <a:chOff x="9489987" y="1680520"/>
            <a:chExt cx="2681414" cy="1495168"/>
          </a:xfrm>
        </p:grpSpPr>
        <p:sp>
          <p:nvSpPr>
            <p:cNvPr id="4" name="Right Bracket 3">
              <a:extLst>
                <a:ext uri="{FF2B5EF4-FFF2-40B4-BE49-F238E27FC236}">
                  <a16:creationId xmlns:a16="http://schemas.microsoft.com/office/drawing/2014/main" id="{C105F9B2-D901-435C-827E-7929F1D7AA25}"/>
                </a:ext>
              </a:extLst>
            </p:cNvPr>
            <p:cNvSpPr/>
            <p:nvPr/>
          </p:nvSpPr>
          <p:spPr>
            <a:xfrm>
              <a:off x="9489987" y="1680520"/>
              <a:ext cx="185351" cy="149516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AEAD744-3C34-4022-8DD0-47674EF1F30C}"/>
                </a:ext>
              </a:extLst>
            </p:cNvPr>
            <p:cNvSpPr txBox="1"/>
            <p:nvPr/>
          </p:nvSpPr>
          <p:spPr>
            <a:xfrm>
              <a:off x="9675336" y="1927654"/>
              <a:ext cx="2496065" cy="830997"/>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Similar in spirit to </a:t>
              </a:r>
              <a:r>
                <a:rPr lang="en-US" sz="2400" dirty="0">
                  <a:latin typeface="Consolas" panose="020B0609020204030204" pitchFamily="49" charset="0"/>
                  <a:cs typeface="Segoe UI Light" panose="020B0502040204020203" pitchFamily="34" charset="0"/>
                </a:rPr>
                <a:t>proc::yield()</a:t>
              </a:r>
              <a:r>
                <a:rPr lang="en-US" sz="2400" dirty="0">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265638061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Effect transition="in" filter="fade">
                                      <p:cBhvr>
                                        <p:cTn id="31"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Overview of Concurrency</a:t>
            </a:r>
          </a:p>
          <a:p>
            <a:r>
              <a:rPr lang="en-US" sz="4800" dirty="0"/>
              <a:t>Kernel Threads Versus User Threads</a:t>
            </a:r>
          </a:p>
          <a:p>
            <a:r>
              <a:rPr lang="en-US" sz="4800" dirty="0"/>
              <a:t>The Lifecycle of a Process</a:t>
            </a:r>
          </a:p>
          <a:p>
            <a:r>
              <a:rPr lang="en-US" sz="4800" dirty="0"/>
              <a:t>Synchronizing Between Kernel Tasks</a:t>
            </a:r>
          </a:p>
          <a:p>
            <a:endParaRPr lang="en-US" sz="4800" dirty="0"/>
          </a:p>
        </p:txBody>
      </p:sp>
    </p:spTree>
    <p:extLst>
      <p:ext uri="{BB962C8B-B14F-4D97-AF65-F5344CB8AC3E}">
        <p14:creationId xmlns:p14="http://schemas.microsoft.com/office/powerpoint/2010/main" val="2686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1527027"/>
            <a:ext cx="5516880" cy="2610812"/>
          </a:xfrm>
        </p:spPr>
        <p:txBody>
          <a:bodyPr>
            <a:noAutofit/>
          </a:bodyPr>
          <a:lstStyle/>
          <a:p>
            <a:r>
              <a:rPr lang="en-US" dirty="0"/>
              <a:t>Multiple threads from the same process can run simultaneously on different cores</a:t>
            </a:r>
          </a:p>
          <a:p>
            <a:r>
              <a:rPr lang="en-US" dirty="0"/>
              <a:t>A thread in a process can block without forcing the entire process to block</a:t>
            </a:r>
          </a:p>
        </p:txBody>
      </p:sp>
      <p:sp>
        <p:nvSpPr>
          <p:cNvPr id="4" name="Content Placeholder 2"/>
          <p:cNvSpPr txBox="1">
            <a:spLocks/>
          </p:cNvSpPr>
          <p:nvPr/>
        </p:nvSpPr>
        <p:spPr>
          <a:xfrm>
            <a:off x="426720" y="4647189"/>
            <a:ext cx="5802630" cy="2435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Thread creation, destruction, scheduling require a context switch into and out of the kernel (saving registers, polluting L1/L2/L3 caches, etc.—pure overhead!)</a:t>
            </a:r>
          </a:p>
        </p:txBody>
      </p:sp>
      <p:sp>
        <p:nvSpPr>
          <p:cNvPr id="7" name="TextBox 6"/>
          <p:cNvSpPr txBox="1"/>
          <p:nvPr/>
        </p:nvSpPr>
        <p:spPr>
          <a:xfrm>
            <a:off x="274320" y="248236"/>
            <a:ext cx="4080510" cy="769441"/>
          </a:xfrm>
          <a:prstGeom prst="rect">
            <a:avLst/>
          </a:prstGeom>
          <a:noFill/>
        </p:spPr>
        <p:txBody>
          <a:bodyPr wrap="square" rtlCol="0">
            <a:spAutoFit/>
          </a:bodyPr>
          <a:lstStyle/>
          <a:p>
            <a:r>
              <a:rPr lang="en-US" sz="4400" u="sng" dirty="0">
                <a:latin typeface="Segoe UI" panose="020B0502040204020203" pitchFamily="34" charset="0"/>
                <a:cs typeface="Segoe UI" panose="020B0502040204020203" pitchFamily="34" charset="0"/>
              </a:rPr>
              <a:t>Kernel threads</a:t>
            </a:r>
          </a:p>
        </p:txBody>
      </p:sp>
      <p:sp>
        <p:nvSpPr>
          <p:cNvPr id="8" name="TextBox 7"/>
          <p:cNvSpPr txBox="1"/>
          <p:nvPr/>
        </p:nvSpPr>
        <p:spPr>
          <a:xfrm>
            <a:off x="278130" y="880696"/>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Advantages</a:t>
            </a:r>
          </a:p>
        </p:txBody>
      </p:sp>
      <p:sp>
        <p:nvSpPr>
          <p:cNvPr id="9" name="TextBox 8"/>
          <p:cNvSpPr txBox="1"/>
          <p:nvPr/>
        </p:nvSpPr>
        <p:spPr>
          <a:xfrm>
            <a:off x="274320" y="4137839"/>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Disadvantages</a:t>
            </a:r>
          </a:p>
        </p:txBody>
      </p:sp>
      <p:sp>
        <p:nvSpPr>
          <p:cNvPr id="10" name="TextBox 9"/>
          <p:cNvSpPr txBox="1"/>
          <p:nvPr/>
        </p:nvSpPr>
        <p:spPr>
          <a:xfrm>
            <a:off x="6846570" y="248235"/>
            <a:ext cx="4884420" cy="769441"/>
          </a:xfrm>
          <a:prstGeom prst="rect">
            <a:avLst/>
          </a:prstGeom>
          <a:noFill/>
        </p:spPr>
        <p:txBody>
          <a:bodyPr wrap="square" rtlCol="0">
            <a:spAutoFit/>
          </a:bodyPr>
          <a:lstStyle/>
          <a:p>
            <a:r>
              <a:rPr lang="en-US" sz="4400" u="sng" dirty="0">
                <a:latin typeface="Segoe UI" panose="020B0502040204020203" pitchFamily="34" charset="0"/>
                <a:cs typeface="Segoe UI" panose="020B0502040204020203" pitchFamily="34" charset="0"/>
              </a:rPr>
              <a:t>User-level threads</a:t>
            </a:r>
          </a:p>
        </p:txBody>
      </p:sp>
      <p:sp>
        <p:nvSpPr>
          <p:cNvPr id="11" name="TextBox 10"/>
          <p:cNvSpPr txBox="1"/>
          <p:nvPr/>
        </p:nvSpPr>
        <p:spPr>
          <a:xfrm>
            <a:off x="6877050" y="880696"/>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Advantages</a:t>
            </a:r>
          </a:p>
        </p:txBody>
      </p:sp>
      <p:sp>
        <p:nvSpPr>
          <p:cNvPr id="12" name="Content Placeholder 2"/>
          <p:cNvSpPr txBox="1">
            <a:spLocks/>
          </p:cNvSpPr>
          <p:nvPr/>
        </p:nvSpPr>
        <p:spPr>
          <a:xfrm>
            <a:off x="7014210" y="1527027"/>
            <a:ext cx="5044440" cy="27477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process can implement application-specific scheduling algorithms</a:t>
            </a:r>
          </a:p>
          <a:p>
            <a:r>
              <a:rPr lang="en-US" dirty="0"/>
              <a:t>Thread creation, destruction, scheduling don’t require context switches . . .</a:t>
            </a:r>
          </a:p>
        </p:txBody>
      </p:sp>
      <p:sp>
        <p:nvSpPr>
          <p:cNvPr id="13" name="TextBox 12"/>
          <p:cNvSpPr txBox="1"/>
          <p:nvPr/>
        </p:nvSpPr>
        <p:spPr>
          <a:xfrm>
            <a:off x="6877050" y="4137839"/>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Disadvantages</a:t>
            </a:r>
          </a:p>
        </p:txBody>
      </p:sp>
      <p:sp>
        <p:nvSpPr>
          <p:cNvPr id="15" name="Content Placeholder 2"/>
          <p:cNvSpPr txBox="1">
            <a:spLocks/>
          </p:cNvSpPr>
          <p:nvPr/>
        </p:nvSpPr>
        <p:spPr>
          <a:xfrm>
            <a:off x="7014210" y="4651405"/>
            <a:ext cx="4903470" cy="1872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 . but polling for ready file descriptors (e.g., via the </a:t>
            </a:r>
            <a:r>
              <a:rPr lang="en-US" dirty="0">
                <a:latin typeface="Consolas" panose="020B0609020204030204" pitchFamily="49" charset="0"/>
              </a:rPr>
              <a:t>select()</a:t>
            </a:r>
            <a:r>
              <a:rPr lang="en-US" dirty="0"/>
              <a:t> system call) does</a:t>
            </a:r>
          </a:p>
          <a:p>
            <a:r>
              <a:rPr lang="en-US" dirty="0"/>
              <a:t>Can’t leverage multiple cores</a:t>
            </a:r>
          </a:p>
        </p:txBody>
      </p:sp>
      <p:cxnSp>
        <p:nvCxnSpPr>
          <p:cNvPr id="17" name="Straight Connector 16"/>
          <p:cNvCxnSpPr>
            <a:cxnSpLocks/>
          </p:cNvCxnSpPr>
          <p:nvPr/>
        </p:nvCxnSpPr>
        <p:spPr>
          <a:xfrm>
            <a:off x="6355080" y="248235"/>
            <a:ext cx="7620" cy="6381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983615"/>
          </a:xfrm>
        </p:spPr>
        <p:txBody>
          <a:bodyPr/>
          <a:lstStyle/>
          <a:p>
            <a:r>
              <a:rPr lang="en-US" dirty="0"/>
              <a:t>Hybrid Threading</a:t>
            </a:r>
          </a:p>
        </p:txBody>
      </p:sp>
      <p:sp>
        <p:nvSpPr>
          <p:cNvPr id="3" name="Content Placeholder 2"/>
          <p:cNvSpPr>
            <a:spLocks noGrp="1"/>
          </p:cNvSpPr>
          <p:nvPr>
            <p:ph idx="1"/>
          </p:nvPr>
        </p:nvSpPr>
        <p:spPr>
          <a:xfrm>
            <a:off x="2960370" y="808637"/>
            <a:ext cx="9231630" cy="6410310"/>
          </a:xfrm>
        </p:spPr>
        <p:txBody>
          <a:bodyPr>
            <a:normAutofit fontScale="92500"/>
          </a:bodyPr>
          <a:lstStyle/>
          <a:p>
            <a:r>
              <a:rPr lang="en-US" sz="3600" dirty="0"/>
              <a:t>A single application can create multiple kernel threads, and place several user-level threads atop each kernel thread</a:t>
            </a:r>
          </a:p>
          <a:p>
            <a:r>
              <a:rPr lang="en-US" sz="3600" dirty="0"/>
              <a:t>Example: the goroutines in a single Go program</a:t>
            </a:r>
          </a:p>
          <a:p>
            <a:pPr lvl="1"/>
            <a:r>
              <a:rPr lang="en-US" sz="3200" dirty="0">
                <a:latin typeface="Consolas" panose="020B0609020204030204" pitchFamily="49" charset="0"/>
              </a:rPr>
              <a:t>GOMAXPROCS</a:t>
            </a:r>
            <a:r>
              <a:rPr lang="en-US" sz="3200" dirty="0"/>
              <a:t> environment variable sets the number of kernel threads to use for a single Go program</a:t>
            </a:r>
          </a:p>
          <a:p>
            <a:pPr lvl="1"/>
            <a:r>
              <a:rPr lang="en-US" sz="3200" dirty="0"/>
              <a:t>Calls to the Go runtime (e.g., to perform IO) allow the goroutine scheduler to run</a:t>
            </a:r>
          </a:p>
          <a:p>
            <a:pPr lvl="1"/>
            <a:r>
              <a:rPr lang="en-US" sz="3200" dirty="0"/>
              <a:t>Each goroutine gets a 2 KB user-mode stack at first</a:t>
            </a:r>
          </a:p>
          <a:p>
            <a:pPr lvl="1"/>
            <a:r>
              <a:rPr lang="en-US" sz="3200" dirty="0"/>
              <a:t>Each function preamble checks whether there’s enough stack space to execute the function; if not, runtime doubles the size of the stack, copies old stack into new space, updates stack pointer</a:t>
            </a:r>
          </a:p>
        </p:txBody>
      </p:sp>
      <p:pic>
        <p:nvPicPr>
          <p:cNvPr id="1026" name="Picture 2" descr="http://www.unixstickers.com/image/cache/data/stickers/golang/golang.sh-600x6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4427" t="5130" r="17562" b="5623"/>
          <a:stretch/>
        </p:blipFill>
        <p:spPr bwMode="auto">
          <a:xfrm>
            <a:off x="148590" y="1348740"/>
            <a:ext cx="2891790" cy="3794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58" y="5059233"/>
            <a:ext cx="3068654"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The Go squirrel or whatever</a:t>
            </a:r>
          </a:p>
        </p:txBody>
      </p:sp>
    </p:spTree>
    <p:extLst>
      <p:ext uri="{BB962C8B-B14F-4D97-AF65-F5344CB8AC3E}">
        <p14:creationId xmlns:p14="http://schemas.microsoft.com/office/powerpoint/2010/main" val="305184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3418182"/>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Overview of Concurrency</a:t>
            </a:r>
          </a:p>
          <a:p>
            <a:r>
              <a:rPr lang="en-US" sz="4800"/>
              <a:t>Kernel Threads </a:t>
            </a:r>
            <a:r>
              <a:rPr lang="en-US" sz="4800" dirty="0"/>
              <a:t>Versus User Threads</a:t>
            </a:r>
          </a:p>
          <a:p>
            <a:r>
              <a:rPr lang="en-US" sz="4800" dirty="0"/>
              <a:t>The Lifecycle of a Process</a:t>
            </a:r>
          </a:p>
          <a:p>
            <a:r>
              <a:rPr lang="en-US" sz="4800" dirty="0"/>
              <a:t>Synchronizing Between Kernel Tasks</a:t>
            </a:r>
          </a:p>
          <a:p>
            <a:endParaRPr lang="en-US" sz="4800" dirty="0"/>
          </a:p>
        </p:txBody>
      </p:sp>
    </p:spTree>
    <p:extLst>
      <p:ext uri="{BB962C8B-B14F-4D97-AF65-F5344CB8AC3E}">
        <p14:creationId xmlns:p14="http://schemas.microsoft.com/office/powerpoint/2010/main" val="12342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5" name="Oval 24"/>
          <p:cNvSpPr/>
          <p:nvPr/>
        </p:nvSpPr>
        <p:spPr bwMode="auto">
          <a:xfrm>
            <a:off x="2518433" y="2178146"/>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grpSp>
        <p:nvGrpSpPr>
          <p:cNvPr id="2" name="Group 1">
            <a:extLst>
              <a:ext uri="{FF2B5EF4-FFF2-40B4-BE49-F238E27FC236}">
                <a16:creationId xmlns:a16="http://schemas.microsoft.com/office/drawing/2014/main" id="{D723C328-7C39-4CF2-8125-C518F859CCDE}"/>
              </a:ext>
            </a:extLst>
          </p:cNvPr>
          <p:cNvGrpSpPr/>
          <p:nvPr/>
        </p:nvGrpSpPr>
        <p:grpSpPr>
          <a:xfrm>
            <a:off x="954373" y="1520353"/>
            <a:ext cx="5979036" cy="5448747"/>
            <a:chOff x="954373" y="1520353"/>
            <a:chExt cx="5979036" cy="5448747"/>
          </a:xfrm>
        </p:grpSpPr>
        <p:sp>
          <p:nvSpPr>
            <p:cNvPr id="23" name="Arc 22"/>
            <p:cNvSpPr/>
            <p:nvPr/>
          </p:nvSpPr>
          <p:spPr bwMode="auto">
            <a:xfrm rot="12438393">
              <a:off x="3241353" y="1520353"/>
              <a:ext cx="3692056" cy="4260091"/>
            </a:xfrm>
            <a:prstGeom prst="arc">
              <a:avLst>
                <a:gd name="adj1" fmla="val 17807170"/>
                <a:gd name="adj2" fmla="val 20374223"/>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3" name="Picture 2">
              <a:extLst>
                <a:ext uri="{FF2B5EF4-FFF2-40B4-BE49-F238E27FC236}">
                  <a16:creationId xmlns:a16="http://schemas.microsoft.com/office/drawing/2014/main" id="{0C725367-8D3F-461F-88B8-0125841C659C}"/>
                </a:ext>
              </a:extLst>
            </p:cNvPr>
            <p:cNvPicPr>
              <a:picLocks noChangeAspect="1"/>
            </p:cNvPicPr>
            <p:nvPr/>
          </p:nvPicPr>
          <p:blipFill>
            <a:blip r:embed="rId3"/>
            <a:stretch>
              <a:fillRect/>
            </a:stretch>
          </p:blipFill>
          <p:spPr>
            <a:xfrm>
              <a:off x="2802117" y="4331613"/>
              <a:ext cx="1953205" cy="2637487"/>
            </a:xfrm>
            <a:prstGeom prst="rect">
              <a:avLst/>
            </a:prstGeom>
          </p:spPr>
        </p:pic>
        <p:grpSp>
          <p:nvGrpSpPr>
            <p:cNvPr id="34" name="Group 33">
              <a:extLst>
                <a:ext uri="{FF2B5EF4-FFF2-40B4-BE49-F238E27FC236}">
                  <a16:creationId xmlns:a16="http://schemas.microsoft.com/office/drawing/2014/main" id="{AD110278-565D-410F-A65B-D128EE7FCF2F}"/>
                </a:ext>
              </a:extLst>
            </p:cNvPr>
            <p:cNvGrpSpPr/>
            <p:nvPr/>
          </p:nvGrpSpPr>
          <p:grpSpPr>
            <a:xfrm rot="21415373">
              <a:off x="954373" y="4143902"/>
              <a:ext cx="2735028" cy="835210"/>
              <a:chOff x="137969" y="3809798"/>
              <a:chExt cx="2735028" cy="835210"/>
            </a:xfrm>
          </p:grpSpPr>
          <p:sp>
            <p:nvSpPr>
              <p:cNvPr id="35" name="TextBox 34">
                <a:extLst>
                  <a:ext uri="{FF2B5EF4-FFF2-40B4-BE49-F238E27FC236}">
                    <a16:creationId xmlns:a16="http://schemas.microsoft.com/office/drawing/2014/main" id="{2B212E1D-E679-450D-877A-FDC422D4F2C4}"/>
                  </a:ext>
                </a:extLst>
              </p:cNvPr>
              <p:cNvSpPr txBox="1"/>
              <p:nvPr/>
            </p:nvSpPr>
            <p:spPr>
              <a:xfrm>
                <a:off x="137970" y="3809798"/>
                <a:ext cx="2735027" cy="523220"/>
              </a:xfrm>
              <a:prstGeom prst="rect">
                <a:avLst/>
              </a:prstGeom>
              <a:noFill/>
            </p:spPr>
            <p:txBody>
              <a:bodyPr wrap="square" rtlCol="0">
                <a:spAutoFit/>
              </a:bodyPr>
              <a:lstStyle/>
              <a:p>
                <a:r>
                  <a:rPr lang="en-US" sz="2800" dirty="0">
                    <a:latin typeface="Segoe UI Light" panose="020B0502040204020203" pitchFamily="34" charset="0"/>
                  </a:rPr>
                  <a:t>Parent process</a:t>
                </a:r>
              </a:p>
            </p:txBody>
          </p:sp>
          <p:sp>
            <p:nvSpPr>
              <p:cNvPr id="36" name="TextBox 35">
                <a:extLst>
                  <a:ext uri="{FF2B5EF4-FFF2-40B4-BE49-F238E27FC236}">
                    <a16:creationId xmlns:a16="http://schemas.microsoft.com/office/drawing/2014/main" id="{E0280762-D9D8-4CF3-9743-D74A66BF594E}"/>
                  </a:ext>
                </a:extLst>
              </p:cNvPr>
              <p:cNvSpPr txBox="1"/>
              <p:nvPr/>
            </p:nvSpPr>
            <p:spPr>
              <a:xfrm>
                <a:off x="137969" y="4121788"/>
                <a:ext cx="2735027" cy="523220"/>
              </a:xfrm>
              <a:prstGeom prst="rect">
                <a:avLst/>
              </a:prstGeom>
              <a:noFill/>
            </p:spPr>
            <p:txBody>
              <a:bodyPr wrap="square" rtlCol="0">
                <a:spAutoFit/>
              </a:bodyPr>
              <a:lstStyle/>
              <a:p>
                <a:r>
                  <a:rPr lang="en-US" sz="2800" dirty="0">
                    <a:latin typeface="Segoe UI Light" panose="020B0502040204020203" pitchFamily="34" charset="0"/>
                  </a:rPr>
                  <a:t>calls </a:t>
                </a:r>
                <a:r>
                  <a:rPr lang="en-US" sz="2800" dirty="0">
                    <a:latin typeface="Consolas" panose="020B0609020204030204" pitchFamily="49" charset="0"/>
                  </a:rPr>
                  <a:t>fork()</a:t>
                </a:r>
              </a:p>
            </p:txBody>
          </p:sp>
        </p:grpSp>
      </p:grpSp>
    </p:spTree>
    <p:extLst>
      <p:ext uri="{BB962C8B-B14F-4D97-AF65-F5344CB8AC3E}">
        <p14:creationId xmlns:p14="http://schemas.microsoft.com/office/powerpoint/2010/main" val="38562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Run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41" name="Group 40"/>
          <p:cNvGrpSpPr/>
          <p:nvPr/>
        </p:nvGrpSpPr>
        <p:grpSpPr>
          <a:xfrm>
            <a:off x="8026786" y="5227085"/>
            <a:ext cx="3048000" cy="1295383"/>
            <a:chOff x="6201101" y="4717305"/>
            <a:chExt cx="3048000" cy="1295383"/>
          </a:xfrm>
        </p:grpSpPr>
        <p:sp>
          <p:nvSpPr>
            <p:cNvPr id="42" name="TextBox 41"/>
            <p:cNvSpPr txBox="1"/>
            <p:nvPr/>
          </p:nvSpPr>
          <p:spPr>
            <a:xfrm>
              <a:off x="6542755" y="5058581"/>
              <a:ext cx="2349001" cy="954107"/>
            </a:xfrm>
            <a:prstGeom prst="rect">
              <a:avLst/>
            </a:prstGeom>
            <a:noFill/>
          </p:spPr>
          <p:txBody>
            <a:bodyPr wrap="square" rtlCol="0">
              <a:spAutoFit/>
            </a:bodyPr>
            <a:lstStyle/>
            <a:p>
              <a:r>
                <a:rPr lang="en-US" sz="2800" dirty="0">
                  <a:latin typeface="Segoe UI Light" panose="020B0502040204020203" pitchFamily="34" charset="0"/>
                </a:rPr>
                <a:t>FIFO?</a:t>
              </a:r>
            </a:p>
            <a:p>
              <a:r>
                <a:rPr lang="en-US" sz="2800" dirty="0">
                  <a:latin typeface="Segoe UI Light" panose="020B0502040204020203" pitchFamily="34" charset="0"/>
                </a:rPr>
                <a:t>Priorities?</a:t>
              </a:r>
            </a:p>
          </p:txBody>
        </p:sp>
        <p:sp>
          <p:nvSpPr>
            <p:cNvPr id="43" name="TextBox 42"/>
            <p:cNvSpPr txBox="1"/>
            <p:nvPr/>
          </p:nvSpPr>
          <p:spPr>
            <a:xfrm>
              <a:off x="6201101" y="4717305"/>
              <a:ext cx="3048000" cy="461665"/>
            </a:xfrm>
            <a:prstGeom prst="rect">
              <a:avLst/>
            </a:prstGeom>
            <a:noFill/>
          </p:spPr>
          <p:txBody>
            <a:bodyPr wrap="square" rtlCol="0">
              <a:spAutoFit/>
            </a:bodyPr>
            <a:lstStyle/>
            <a:p>
              <a:r>
                <a:rPr lang="en-US" sz="2400" u="sng" dirty="0">
                  <a:latin typeface="Segoe UI Light" panose="020B0502040204020203" pitchFamily="34" charset="0"/>
                </a:rPr>
                <a:t>Scheduler Algorithms</a:t>
              </a:r>
            </a:p>
          </p:txBody>
        </p:sp>
      </p:grpSp>
      <p:sp>
        <p:nvSpPr>
          <p:cNvPr id="45" name="Oval 44"/>
          <p:cNvSpPr/>
          <p:nvPr/>
        </p:nvSpPr>
        <p:spPr bwMode="auto">
          <a:xfrm>
            <a:off x="5280873" y="1048386"/>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4" y="2760407"/>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8" name="Arc 47"/>
          <p:cNvSpPr/>
          <p:nvPr/>
        </p:nvSpPr>
        <p:spPr bwMode="auto">
          <a:xfrm rot="12438393">
            <a:off x="3241353" y="1520353"/>
            <a:ext cx="3692056" cy="4260091"/>
          </a:xfrm>
          <a:prstGeom prst="arc">
            <a:avLst>
              <a:gd name="adj1" fmla="val 17807170"/>
              <a:gd name="adj2" fmla="val 20374223"/>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52" name="Group 51"/>
          <p:cNvGrpSpPr/>
          <p:nvPr/>
        </p:nvGrpSpPr>
        <p:grpSpPr>
          <a:xfrm rot="21415373">
            <a:off x="954373" y="4143902"/>
            <a:ext cx="2735028" cy="835210"/>
            <a:chOff x="137969" y="3809798"/>
            <a:chExt cx="2735028" cy="835210"/>
          </a:xfrm>
        </p:grpSpPr>
        <p:sp>
          <p:nvSpPr>
            <p:cNvPr id="53" name="TextBox 52"/>
            <p:cNvSpPr txBox="1"/>
            <p:nvPr/>
          </p:nvSpPr>
          <p:spPr>
            <a:xfrm>
              <a:off x="137970" y="3809798"/>
              <a:ext cx="2735027" cy="523220"/>
            </a:xfrm>
            <a:prstGeom prst="rect">
              <a:avLst/>
            </a:prstGeom>
            <a:noFill/>
          </p:spPr>
          <p:txBody>
            <a:bodyPr wrap="square" rtlCol="0">
              <a:spAutoFit/>
            </a:bodyPr>
            <a:lstStyle/>
            <a:p>
              <a:r>
                <a:rPr lang="en-US" sz="2800" dirty="0">
                  <a:latin typeface="Segoe UI Light" panose="020B0502040204020203" pitchFamily="34" charset="0"/>
                </a:rPr>
                <a:t>Parent process</a:t>
              </a:r>
            </a:p>
          </p:txBody>
        </p:sp>
        <p:sp>
          <p:nvSpPr>
            <p:cNvPr id="54" name="TextBox 53"/>
            <p:cNvSpPr txBox="1"/>
            <p:nvPr/>
          </p:nvSpPr>
          <p:spPr>
            <a:xfrm>
              <a:off x="137969" y="4121788"/>
              <a:ext cx="2735027" cy="523220"/>
            </a:xfrm>
            <a:prstGeom prst="rect">
              <a:avLst/>
            </a:prstGeom>
            <a:noFill/>
          </p:spPr>
          <p:txBody>
            <a:bodyPr wrap="square" rtlCol="0">
              <a:spAutoFit/>
            </a:bodyPr>
            <a:lstStyle/>
            <a:p>
              <a:r>
                <a:rPr lang="en-US" sz="2800" dirty="0">
                  <a:latin typeface="Segoe UI Light" panose="020B0502040204020203" pitchFamily="34" charset="0"/>
                </a:rPr>
                <a:t>calls </a:t>
              </a:r>
              <a:r>
                <a:rPr lang="en-US" sz="2800" dirty="0">
                  <a:latin typeface="Consolas" panose="020B0609020204030204" pitchFamily="49" charset="0"/>
                </a:rPr>
                <a:t>fork()</a:t>
              </a:r>
            </a:p>
          </p:txBody>
        </p:sp>
      </p:grpSp>
    </p:spTree>
    <p:extLst>
      <p:ext uri="{BB962C8B-B14F-4D97-AF65-F5344CB8AC3E}">
        <p14:creationId xmlns:p14="http://schemas.microsoft.com/office/powerpoint/2010/main" val="36651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Run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3" y="2760408"/>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nvGrpSpPr>
          <p:cNvPr id="2" name="Group 1"/>
          <p:cNvGrpSpPr/>
          <p:nvPr/>
        </p:nvGrpSpPr>
        <p:grpSpPr>
          <a:xfrm>
            <a:off x="7636920" y="5529256"/>
            <a:ext cx="2685572" cy="829802"/>
            <a:chOff x="505915" y="3960276"/>
            <a:chExt cx="2685572" cy="829802"/>
          </a:xfrm>
        </p:grpSpPr>
        <p:grpSp>
          <p:nvGrpSpPr>
            <p:cNvPr id="48" name="Group 47"/>
            <p:cNvGrpSpPr/>
            <p:nvPr/>
          </p:nvGrpSpPr>
          <p:grpSpPr>
            <a:xfrm>
              <a:off x="748146" y="3960276"/>
              <a:ext cx="2443341" cy="829802"/>
              <a:chOff x="96252" y="3751253"/>
              <a:chExt cx="2443341" cy="829802"/>
            </a:xfrm>
          </p:grpSpPr>
          <p:grpSp>
            <p:nvGrpSpPr>
              <p:cNvPr id="49" name="Group 48"/>
              <p:cNvGrpSpPr/>
              <p:nvPr/>
            </p:nvGrpSpPr>
            <p:grpSpPr>
              <a:xfrm>
                <a:off x="415746" y="4215295"/>
                <a:ext cx="1827888" cy="365760"/>
                <a:chOff x="313117" y="4233959"/>
                <a:chExt cx="1827888" cy="365760"/>
              </a:xfrm>
            </p:grpSpPr>
            <p:sp>
              <p:nvSpPr>
                <p:cNvPr id="51" name="Rectangle 50"/>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2" name="Rectangle 51"/>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Rectangle 52"/>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TextBox 49"/>
              <p:cNvSpPr txBox="1"/>
              <p:nvPr/>
            </p:nvSpPr>
            <p:spPr>
              <a:xfrm>
                <a:off x="96252" y="3751253"/>
                <a:ext cx="2443341" cy="523220"/>
              </a:xfrm>
              <a:prstGeom prst="rect">
                <a:avLst/>
              </a:prstGeom>
              <a:noFill/>
            </p:spPr>
            <p:txBody>
              <a:bodyPr wrap="square" rtlCol="0">
                <a:spAutoFit/>
              </a:bodyPr>
              <a:lstStyle/>
              <a:p>
                <a:pPr algn="ctr"/>
                <a:r>
                  <a:rPr lang="en-US" sz="2800" dirty="0">
                    <a:latin typeface="Segoe UI Light" panose="020B0502040204020203" pitchFamily="34" charset="0"/>
                  </a:rPr>
                  <a:t>Blocked queue</a:t>
                </a:r>
              </a:p>
            </p:txBody>
          </p:sp>
        </p:grpSp>
        <p:sp>
          <p:nvSpPr>
            <p:cNvPr id="56" name="Right Arrow 55"/>
            <p:cNvSpPr/>
            <p:nvPr/>
          </p:nvSpPr>
          <p:spPr bwMode="auto">
            <a:xfrm rot="10800000">
              <a:off x="505915" y="4523154"/>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7" name="Oval 56"/>
          <p:cNvSpPr/>
          <p:nvPr/>
        </p:nvSpPr>
        <p:spPr bwMode="auto">
          <a:xfrm>
            <a:off x="5265778" y="3736868"/>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nvGrpSpPr>
          <p:cNvPr id="3" name="Group 2"/>
          <p:cNvGrpSpPr/>
          <p:nvPr/>
        </p:nvGrpSpPr>
        <p:grpSpPr>
          <a:xfrm rot="1226373">
            <a:off x="6771744" y="3481370"/>
            <a:ext cx="3479720" cy="849619"/>
            <a:chOff x="8164515" y="3878394"/>
            <a:chExt cx="3479720" cy="849619"/>
          </a:xfrm>
        </p:grpSpPr>
        <p:sp>
          <p:nvSpPr>
            <p:cNvPr id="59" name="TextBox 58"/>
            <p:cNvSpPr txBox="1"/>
            <p:nvPr/>
          </p:nvSpPr>
          <p:spPr>
            <a:xfrm>
              <a:off x="8164515" y="3878394"/>
              <a:ext cx="2631843"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0" name="TextBox 59"/>
            <p:cNvSpPr txBox="1"/>
            <p:nvPr/>
          </p:nvSpPr>
          <p:spPr>
            <a:xfrm>
              <a:off x="8198645" y="4204793"/>
              <a:ext cx="3445590" cy="523220"/>
            </a:xfrm>
            <a:prstGeom prst="rect">
              <a:avLst/>
            </a:prstGeom>
            <a:noFill/>
          </p:spPr>
          <p:txBody>
            <a:bodyPr wrap="square" rtlCol="0">
              <a:spAutoFit/>
            </a:bodyPr>
            <a:lstStyle/>
            <a:p>
              <a:pPr algn="ctr"/>
              <a:r>
                <a:rPr lang="en-US" sz="2800" dirty="0">
                  <a:latin typeface="Segoe UI Light" panose="020B0502040204020203" pitchFamily="34" charset="0"/>
                </a:rPr>
                <a:t>(e.g., lock acquisition)</a:t>
              </a:r>
            </a:p>
          </p:txBody>
        </p:sp>
      </p:grpSp>
      <p:pic>
        <p:nvPicPr>
          <p:cNvPr id="61" name="Picture 60"/>
          <p:cNvPicPr>
            <a:picLocks noChangeAspect="1"/>
          </p:cNvPicPr>
          <p:nvPr/>
        </p:nvPicPr>
        <p:blipFill>
          <a:blip r:embed="rId4"/>
          <a:stretch>
            <a:fillRect/>
          </a:stretch>
        </p:blipFill>
        <p:spPr>
          <a:xfrm>
            <a:off x="10271585" y="6222619"/>
            <a:ext cx="599698" cy="599698"/>
          </a:xfrm>
          <a:prstGeom prst="rect">
            <a:avLst/>
          </a:prstGeom>
        </p:spPr>
      </p:pic>
      <p:pic>
        <p:nvPicPr>
          <p:cNvPr id="62" name="Picture 61"/>
          <p:cNvPicPr>
            <a:picLocks noChangeAspect="1"/>
          </p:cNvPicPr>
          <p:nvPr/>
        </p:nvPicPr>
        <p:blipFill>
          <a:blip r:embed="rId5"/>
          <a:stretch>
            <a:fillRect/>
          </a:stretch>
        </p:blipFill>
        <p:spPr>
          <a:xfrm>
            <a:off x="10236477" y="4966917"/>
            <a:ext cx="666103" cy="728550"/>
          </a:xfrm>
          <a:prstGeom prst="rect">
            <a:avLst/>
          </a:prstGeom>
        </p:spPr>
      </p:pic>
      <p:pic>
        <p:nvPicPr>
          <p:cNvPr id="63" name="Picture 62"/>
          <p:cNvPicPr>
            <a:picLocks noChangeAspect="1"/>
          </p:cNvPicPr>
          <p:nvPr/>
        </p:nvPicPr>
        <p:blipFill>
          <a:blip r:embed="rId6"/>
          <a:stretch>
            <a:fillRect/>
          </a:stretch>
        </p:blipFill>
        <p:spPr>
          <a:xfrm>
            <a:off x="10236477" y="5740189"/>
            <a:ext cx="669915" cy="463183"/>
          </a:xfrm>
          <a:prstGeom prst="rect">
            <a:avLst/>
          </a:prstGeom>
        </p:spPr>
      </p:pic>
      <p:sp>
        <p:nvSpPr>
          <p:cNvPr id="64" name="TextBox 63"/>
          <p:cNvSpPr txBox="1"/>
          <p:nvPr/>
        </p:nvSpPr>
        <p:spPr>
          <a:xfrm rot="21150242">
            <a:off x="1878712" y="3722279"/>
            <a:ext cx="2420507" cy="523220"/>
          </a:xfrm>
          <a:prstGeom prst="rect">
            <a:avLst/>
          </a:prstGeom>
          <a:noFill/>
        </p:spPr>
        <p:txBody>
          <a:bodyPr wrap="square" rtlCol="0">
            <a:spAutoFit/>
          </a:bodyPr>
          <a:lstStyle/>
          <a:p>
            <a:pPr algn="ctr"/>
            <a:r>
              <a:rPr lang="en-US" sz="2800" dirty="0">
                <a:latin typeface="Segoe UI Light" panose="020B0502040204020203" pitchFamily="34" charset="0"/>
              </a:rPr>
              <a:t>IO completes</a:t>
            </a:r>
          </a:p>
        </p:txBody>
      </p:sp>
      <p:grpSp>
        <p:nvGrpSpPr>
          <p:cNvPr id="4" name="Group 3"/>
          <p:cNvGrpSpPr/>
          <p:nvPr/>
        </p:nvGrpSpPr>
        <p:grpSpPr>
          <a:xfrm rot="21083845">
            <a:off x="2182292" y="4245534"/>
            <a:ext cx="2712841" cy="800702"/>
            <a:chOff x="539854" y="4171919"/>
            <a:chExt cx="2712841" cy="800702"/>
          </a:xfrm>
        </p:grpSpPr>
        <p:sp>
          <p:nvSpPr>
            <p:cNvPr id="65" name="TextBox 64"/>
            <p:cNvSpPr txBox="1"/>
            <p:nvPr/>
          </p:nvSpPr>
          <p:spPr>
            <a:xfrm>
              <a:off x="543306" y="4171919"/>
              <a:ext cx="2709389"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6" name="TextBox 65"/>
            <p:cNvSpPr txBox="1"/>
            <p:nvPr/>
          </p:nvSpPr>
          <p:spPr>
            <a:xfrm>
              <a:off x="539854" y="4449401"/>
              <a:ext cx="2709389" cy="523220"/>
            </a:xfrm>
            <a:prstGeom prst="rect">
              <a:avLst/>
            </a:prstGeom>
            <a:noFill/>
          </p:spPr>
          <p:txBody>
            <a:bodyPr wrap="square" rtlCol="0">
              <a:spAutoFit/>
            </a:bodyPr>
            <a:lstStyle/>
            <a:p>
              <a:pPr algn="ctr"/>
              <a:r>
                <a:rPr lang="en-US" sz="2800" dirty="0">
                  <a:latin typeface="Segoe UI Light" panose="020B0502040204020203" pitchFamily="34" charset="0"/>
                </a:rPr>
                <a:t>completes</a:t>
              </a:r>
            </a:p>
          </p:txBody>
        </p:sp>
      </p:grpSp>
      <p:grpSp>
        <p:nvGrpSpPr>
          <p:cNvPr id="22" name="Group 21"/>
          <p:cNvGrpSpPr/>
          <p:nvPr/>
        </p:nvGrpSpPr>
        <p:grpSpPr>
          <a:xfrm rot="21172147">
            <a:off x="6749249" y="1999674"/>
            <a:ext cx="1723164" cy="824348"/>
            <a:chOff x="9087178" y="835425"/>
            <a:chExt cx="1723164" cy="824348"/>
          </a:xfrm>
        </p:grpSpPr>
        <p:sp>
          <p:nvSpPr>
            <p:cNvPr id="58" name="TextBox 57"/>
            <p:cNvSpPr txBox="1"/>
            <p:nvPr/>
          </p:nvSpPr>
          <p:spPr>
            <a:xfrm>
              <a:off x="9184628" y="835425"/>
              <a:ext cx="873112" cy="523220"/>
            </a:xfrm>
            <a:prstGeom prst="rect">
              <a:avLst/>
            </a:prstGeom>
            <a:noFill/>
          </p:spPr>
          <p:txBody>
            <a:bodyPr wrap="square" rtlCol="0">
              <a:spAutoFit/>
            </a:bodyPr>
            <a:lstStyle/>
            <a:p>
              <a:pPr algn="ctr"/>
              <a:r>
                <a:rPr lang="en-US" sz="2800" dirty="0">
                  <a:latin typeface="Segoe UI Light" panose="020B0502040204020203" pitchFamily="34" charset="0"/>
                </a:rPr>
                <a:t>IO</a:t>
              </a:r>
            </a:p>
          </p:txBody>
        </p:sp>
        <p:sp>
          <p:nvSpPr>
            <p:cNvPr id="67" name="TextBox 66"/>
            <p:cNvSpPr txBox="1"/>
            <p:nvPr/>
          </p:nvSpPr>
          <p:spPr>
            <a:xfrm>
              <a:off x="9087178" y="1136553"/>
              <a:ext cx="1723164" cy="523220"/>
            </a:xfrm>
            <a:prstGeom prst="rect">
              <a:avLst/>
            </a:prstGeom>
            <a:noFill/>
          </p:spPr>
          <p:txBody>
            <a:bodyPr wrap="square" rtlCol="0">
              <a:spAutoFit/>
            </a:bodyPr>
            <a:lstStyle/>
            <a:p>
              <a:pPr algn="ctr"/>
              <a:r>
                <a:rPr lang="en-US" sz="2800" dirty="0">
                  <a:latin typeface="Segoe UI Light" panose="020B0502040204020203" pitchFamily="34" charset="0"/>
                </a:rPr>
                <a:t>started</a:t>
              </a:r>
            </a:p>
          </p:txBody>
        </p:sp>
      </p:grpSp>
    </p:spTree>
    <p:extLst>
      <p:ext uri="{BB962C8B-B14F-4D97-AF65-F5344CB8AC3E}">
        <p14:creationId xmlns:p14="http://schemas.microsoft.com/office/powerpoint/2010/main" val="361038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Run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3" y="2760408"/>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nvGrpSpPr>
          <p:cNvPr id="2" name="Group 1"/>
          <p:cNvGrpSpPr/>
          <p:nvPr/>
        </p:nvGrpSpPr>
        <p:grpSpPr>
          <a:xfrm>
            <a:off x="7636920" y="5529256"/>
            <a:ext cx="2685572" cy="829802"/>
            <a:chOff x="505915" y="3960276"/>
            <a:chExt cx="2685572" cy="829802"/>
          </a:xfrm>
        </p:grpSpPr>
        <p:grpSp>
          <p:nvGrpSpPr>
            <p:cNvPr id="48" name="Group 47"/>
            <p:cNvGrpSpPr/>
            <p:nvPr/>
          </p:nvGrpSpPr>
          <p:grpSpPr>
            <a:xfrm>
              <a:off x="748146" y="3960276"/>
              <a:ext cx="2443341" cy="829802"/>
              <a:chOff x="96252" y="3751253"/>
              <a:chExt cx="2443341" cy="829802"/>
            </a:xfrm>
          </p:grpSpPr>
          <p:grpSp>
            <p:nvGrpSpPr>
              <p:cNvPr id="49" name="Group 48"/>
              <p:cNvGrpSpPr/>
              <p:nvPr/>
            </p:nvGrpSpPr>
            <p:grpSpPr>
              <a:xfrm>
                <a:off x="415746" y="4215295"/>
                <a:ext cx="1827888" cy="365760"/>
                <a:chOff x="313117" y="4233959"/>
                <a:chExt cx="1827888" cy="365760"/>
              </a:xfrm>
            </p:grpSpPr>
            <p:sp>
              <p:nvSpPr>
                <p:cNvPr id="51" name="Rectangle 50"/>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2" name="Rectangle 51"/>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Rectangle 52"/>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TextBox 49"/>
              <p:cNvSpPr txBox="1"/>
              <p:nvPr/>
            </p:nvSpPr>
            <p:spPr>
              <a:xfrm>
                <a:off x="96252" y="3751253"/>
                <a:ext cx="2443341" cy="523220"/>
              </a:xfrm>
              <a:prstGeom prst="rect">
                <a:avLst/>
              </a:prstGeom>
              <a:noFill/>
            </p:spPr>
            <p:txBody>
              <a:bodyPr wrap="square" rtlCol="0">
                <a:spAutoFit/>
              </a:bodyPr>
              <a:lstStyle/>
              <a:p>
                <a:pPr algn="ctr"/>
                <a:r>
                  <a:rPr lang="en-US" sz="2800" dirty="0">
                    <a:latin typeface="Segoe UI Light" panose="020B0502040204020203" pitchFamily="34" charset="0"/>
                  </a:rPr>
                  <a:t>Blocked queue</a:t>
                </a:r>
              </a:p>
            </p:txBody>
          </p:sp>
        </p:grpSp>
        <p:sp>
          <p:nvSpPr>
            <p:cNvPr id="56" name="Right Arrow 55"/>
            <p:cNvSpPr/>
            <p:nvPr/>
          </p:nvSpPr>
          <p:spPr bwMode="auto">
            <a:xfrm rot="10800000">
              <a:off x="505915" y="4523154"/>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 name="Group 2"/>
          <p:cNvGrpSpPr/>
          <p:nvPr/>
        </p:nvGrpSpPr>
        <p:grpSpPr>
          <a:xfrm rot="1226373">
            <a:off x="6771744" y="3481370"/>
            <a:ext cx="3479720" cy="849619"/>
            <a:chOff x="8164515" y="3878394"/>
            <a:chExt cx="3479720" cy="849619"/>
          </a:xfrm>
        </p:grpSpPr>
        <p:sp>
          <p:nvSpPr>
            <p:cNvPr id="59" name="TextBox 58"/>
            <p:cNvSpPr txBox="1"/>
            <p:nvPr/>
          </p:nvSpPr>
          <p:spPr>
            <a:xfrm>
              <a:off x="8164515" y="3878394"/>
              <a:ext cx="2631843"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0" name="TextBox 59"/>
            <p:cNvSpPr txBox="1"/>
            <p:nvPr/>
          </p:nvSpPr>
          <p:spPr>
            <a:xfrm>
              <a:off x="8198645" y="4204793"/>
              <a:ext cx="3445590" cy="523220"/>
            </a:xfrm>
            <a:prstGeom prst="rect">
              <a:avLst/>
            </a:prstGeom>
            <a:noFill/>
          </p:spPr>
          <p:txBody>
            <a:bodyPr wrap="square" rtlCol="0">
              <a:spAutoFit/>
            </a:bodyPr>
            <a:lstStyle/>
            <a:p>
              <a:pPr algn="ctr"/>
              <a:r>
                <a:rPr lang="en-US" sz="2800" dirty="0">
                  <a:latin typeface="Segoe UI Light" panose="020B0502040204020203" pitchFamily="34" charset="0"/>
                </a:rPr>
                <a:t>(e.g., lock acquisition)</a:t>
              </a:r>
            </a:p>
          </p:txBody>
        </p:sp>
      </p:grpSp>
      <p:pic>
        <p:nvPicPr>
          <p:cNvPr id="61" name="Picture 60"/>
          <p:cNvPicPr>
            <a:picLocks noChangeAspect="1"/>
          </p:cNvPicPr>
          <p:nvPr/>
        </p:nvPicPr>
        <p:blipFill>
          <a:blip r:embed="rId4"/>
          <a:stretch>
            <a:fillRect/>
          </a:stretch>
        </p:blipFill>
        <p:spPr>
          <a:xfrm>
            <a:off x="10271585" y="6222619"/>
            <a:ext cx="599698" cy="599698"/>
          </a:xfrm>
          <a:prstGeom prst="rect">
            <a:avLst/>
          </a:prstGeom>
        </p:spPr>
      </p:pic>
      <p:pic>
        <p:nvPicPr>
          <p:cNvPr id="62" name="Picture 61"/>
          <p:cNvPicPr>
            <a:picLocks noChangeAspect="1"/>
          </p:cNvPicPr>
          <p:nvPr/>
        </p:nvPicPr>
        <p:blipFill>
          <a:blip r:embed="rId5"/>
          <a:stretch>
            <a:fillRect/>
          </a:stretch>
        </p:blipFill>
        <p:spPr>
          <a:xfrm>
            <a:off x="10236477" y="4966917"/>
            <a:ext cx="666103" cy="728550"/>
          </a:xfrm>
          <a:prstGeom prst="rect">
            <a:avLst/>
          </a:prstGeom>
        </p:spPr>
      </p:pic>
      <p:pic>
        <p:nvPicPr>
          <p:cNvPr id="63" name="Picture 62"/>
          <p:cNvPicPr>
            <a:picLocks noChangeAspect="1"/>
          </p:cNvPicPr>
          <p:nvPr/>
        </p:nvPicPr>
        <p:blipFill>
          <a:blip r:embed="rId6"/>
          <a:stretch>
            <a:fillRect/>
          </a:stretch>
        </p:blipFill>
        <p:spPr>
          <a:xfrm>
            <a:off x="10236477" y="5740189"/>
            <a:ext cx="669915" cy="463183"/>
          </a:xfrm>
          <a:prstGeom prst="rect">
            <a:avLst/>
          </a:prstGeom>
        </p:spPr>
      </p:pic>
      <p:sp>
        <p:nvSpPr>
          <p:cNvPr id="64" name="TextBox 63"/>
          <p:cNvSpPr txBox="1"/>
          <p:nvPr/>
        </p:nvSpPr>
        <p:spPr>
          <a:xfrm rot="21150242">
            <a:off x="1878712" y="3722279"/>
            <a:ext cx="2420507" cy="523220"/>
          </a:xfrm>
          <a:prstGeom prst="rect">
            <a:avLst/>
          </a:prstGeom>
          <a:noFill/>
        </p:spPr>
        <p:txBody>
          <a:bodyPr wrap="square" rtlCol="0">
            <a:spAutoFit/>
          </a:bodyPr>
          <a:lstStyle/>
          <a:p>
            <a:pPr algn="ctr"/>
            <a:r>
              <a:rPr lang="en-US" sz="2800" dirty="0">
                <a:latin typeface="Segoe UI Light" panose="020B0502040204020203" pitchFamily="34" charset="0"/>
              </a:rPr>
              <a:t>IO completes</a:t>
            </a:r>
          </a:p>
        </p:txBody>
      </p:sp>
      <p:grpSp>
        <p:nvGrpSpPr>
          <p:cNvPr id="4" name="Group 3"/>
          <p:cNvGrpSpPr/>
          <p:nvPr/>
        </p:nvGrpSpPr>
        <p:grpSpPr>
          <a:xfrm rot="21083845">
            <a:off x="2182292" y="4245534"/>
            <a:ext cx="2712841" cy="800702"/>
            <a:chOff x="539854" y="4171919"/>
            <a:chExt cx="2712841" cy="800702"/>
          </a:xfrm>
        </p:grpSpPr>
        <p:sp>
          <p:nvSpPr>
            <p:cNvPr id="65" name="TextBox 64"/>
            <p:cNvSpPr txBox="1"/>
            <p:nvPr/>
          </p:nvSpPr>
          <p:spPr>
            <a:xfrm>
              <a:off x="543306" y="4171919"/>
              <a:ext cx="2709389"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6" name="TextBox 65"/>
            <p:cNvSpPr txBox="1"/>
            <p:nvPr/>
          </p:nvSpPr>
          <p:spPr>
            <a:xfrm>
              <a:off x="539854" y="4449401"/>
              <a:ext cx="2709389" cy="523220"/>
            </a:xfrm>
            <a:prstGeom prst="rect">
              <a:avLst/>
            </a:prstGeom>
            <a:noFill/>
          </p:spPr>
          <p:txBody>
            <a:bodyPr wrap="square" rtlCol="0">
              <a:spAutoFit/>
            </a:bodyPr>
            <a:lstStyle/>
            <a:p>
              <a:pPr algn="ctr"/>
              <a:r>
                <a:rPr lang="en-US" sz="2800" dirty="0">
                  <a:latin typeface="Segoe UI Light" panose="020B0502040204020203" pitchFamily="34" charset="0"/>
                </a:rPr>
                <a:t>completes</a:t>
              </a:r>
            </a:p>
          </p:txBody>
        </p:sp>
      </p:grpSp>
      <p:grpSp>
        <p:nvGrpSpPr>
          <p:cNvPr id="22" name="Group 21"/>
          <p:cNvGrpSpPr/>
          <p:nvPr/>
        </p:nvGrpSpPr>
        <p:grpSpPr>
          <a:xfrm rot="21172147">
            <a:off x="6749249" y="1999674"/>
            <a:ext cx="1723164" cy="824348"/>
            <a:chOff x="9087178" y="835425"/>
            <a:chExt cx="1723164" cy="824348"/>
          </a:xfrm>
        </p:grpSpPr>
        <p:sp>
          <p:nvSpPr>
            <p:cNvPr id="58" name="TextBox 57"/>
            <p:cNvSpPr txBox="1"/>
            <p:nvPr/>
          </p:nvSpPr>
          <p:spPr>
            <a:xfrm>
              <a:off x="9184628" y="835425"/>
              <a:ext cx="873112" cy="523220"/>
            </a:xfrm>
            <a:prstGeom prst="rect">
              <a:avLst/>
            </a:prstGeom>
            <a:noFill/>
          </p:spPr>
          <p:txBody>
            <a:bodyPr wrap="square" rtlCol="0">
              <a:spAutoFit/>
            </a:bodyPr>
            <a:lstStyle/>
            <a:p>
              <a:pPr algn="ctr"/>
              <a:r>
                <a:rPr lang="en-US" sz="2800" dirty="0">
                  <a:latin typeface="Segoe UI Light" panose="020B0502040204020203" pitchFamily="34" charset="0"/>
                </a:rPr>
                <a:t>IO</a:t>
              </a:r>
            </a:p>
          </p:txBody>
        </p:sp>
        <p:sp>
          <p:nvSpPr>
            <p:cNvPr id="67" name="TextBox 66"/>
            <p:cNvSpPr txBox="1"/>
            <p:nvPr/>
          </p:nvSpPr>
          <p:spPr>
            <a:xfrm>
              <a:off x="9087178" y="1136553"/>
              <a:ext cx="1723164" cy="523220"/>
            </a:xfrm>
            <a:prstGeom prst="rect">
              <a:avLst/>
            </a:prstGeom>
            <a:noFill/>
          </p:spPr>
          <p:txBody>
            <a:bodyPr wrap="square" rtlCol="0">
              <a:spAutoFit/>
            </a:bodyPr>
            <a:lstStyle/>
            <a:p>
              <a:pPr algn="ctr"/>
              <a:r>
                <a:rPr lang="en-US" sz="2800" dirty="0">
                  <a:latin typeface="Segoe UI Light" panose="020B0502040204020203" pitchFamily="34" charset="0"/>
                </a:rPr>
                <a:t>started</a:t>
              </a:r>
            </a:p>
          </p:txBody>
        </p:sp>
      </p:grpSp>
      <p:sp>
        <p:nvSpPr>
          <p:cNvPr id="68" name="Oval 67"/>
          <p:cNvSpPr/>
          <p:nvPr/>
        </p:nvSpPr>
        <p:spPr bwMode="auto">
          <a:xfrm>
            <a:off x="8296409" y="2185635"/>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71" name="TextBox 70"/>
          <p:cNvSpPr txBox="1"/>
          <p:nvPr/>
        </p:nvSpPr>
        <p:spPr>
          <a:xfrm rot="19662328">
            <a:off x="7915116" y="1203902"/>
            <a:ext cx="1474423" cy="523220"/>
          </a:xfrm>
          <a:prstGeom prst="rect">
            <a:avLst/>
          </a:prstGeom>
          <a:noFill/>
        </p:spPr>
        <p:txBody>
          <a:bodyPr wrap="square" rtlCol="0">
            <a:spAutoFit/>
          </a:bodyPr>
          <a:lstStyle/>
          <a:p>
            <a:pPr algn="ctr"/>
            <a:r>
              <a:rPr lang="en-US" sz="2800" dirty="0">
                <a:latin typeface="Consolas" panose="020B0609020204030204" pitchFamily="49" charset="0"/>
              </a:rPr>
              <a:t>exit()</a:t>
            </a:r>
          </a:p>
        </p:txBody>
      </p:sp>
    </p:spTree>
    <p:extLst>
      <p:ext uri="{BB962C8B-B14F-4D97-AF65-F5344CB8AC3E}">
        <p14:creationId xmlns:p14="http://schemas.microsoft.com/office/powerpoint/2010/main" val="264849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06EED-EE14-4BD0-964C-32D70B7DD6F4}"/>
              </a:ext>
            </a:extLst>
          </p:cNvPr>
          <p:cNvPicPr>
            <a:picLocks noChangeAspect="1"/>
          </p:cNvPicPr>
          <p:nvPr/>
        </p:nvPicPr>
        <p:blipFill>
          <a:blip r:embed="rId2"/>
          <a:stretch>
            <a:fillRect/>
          </a:stretch>
        </p:blipFill>
        <p:spPr>
          <a:xfrm>
            <a:off x="-1" y="0"/>
            <a:ext cx="12191999" cy="6870915"/>
          </a:xfrm>
          <a:prstGeom prst="rect">
            <a:avLst/>
          </a:prstGeom>
        </p:spPr>
      </p:pic>
      <p:sp>
        <p:nvSpPr>
          <p:cNvPr id="2" name="Title 1">
            <a:extLst>
              <a:ext uri="{FF2B5EF4-FFF2-40B4-BE49-F238E27FC236}">
                <a16:creationId xmlns:a16="http://schemas.microsoft.com/office/drawing/2014/main" id="{7A5CBE0E-D9BE-4447-AA21-9C9DADD08B10}"/>
              </a:ext>
            </a:extLst>
          </p:cNvPr>
          <p:cNvSpPr>
            <a:spLocks noGrp="1"/>
          </p:cNvSpPr>
          <p:nvPr>
            <p:ph type="title"/>
          </p:nvPr>
        </p:nvSpPr>
        <p:spPr>
          <a:xfrm>
            <a:off x="0" y="0"/>
            <a:ext cx="12191997" cy="1012262"/>
          </a:xfrm>
          <a:solidFill>
            <a:schemeClr val="tx1">
              <a:alpha val="52000"/>
            </a:schemeClr>
          </a:solidFill>
        </p:spPr>
        <p:txBody>
          <a:bodyPr/>
          <a:lstStyle/>
          <a:p>
            <a:r>
              <a:rPr lang="en-US" dirty="0">
                <a:solidFill>
                  <a:schemeClr val="bg1"/>
                </a:solidFill>
              </a:rPr>
              <a:t>Synchronizing Between Kernel Tasks</a:t>
            </a:r>
          </a:p>
        </p:txBody>
      </p:sp>
    </p:spTree>
    <p:extLst>
      <p:ext uri="{BB962C8B-B14F-4D97-AF65-F5344CB8AC3E}">
        <p14:creationId xmlns:p14="http://schemas.microsoft.com/office/powerpoint/2010/main" val="198986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8772-5CA1-4D9B-8C03-C1735A811A5F}"/>
              </a:ext>
            </a:extLst>
          </p:cNvPr>
          <p:cNvSpPr>
            <a:spLocks noGrp="1"/>
          </p:cNvSpPr>
          <p:nvPr>
            <p:ph type="title"/>
          </p:nvPr>
        </p:nvSpPr>
        <p:spPr>
          <a:xfrm>
            <a:off x="838200" y="-121007"/>
            <a:ext cx="10515600" cy="1035412"/>
          </a:xfrm>
        </p:spPr>
        <p:txBody>
          <a:bodyPr/>
          <a:lstStyle/>
          <a:p>
            <a:r>
              <a:rPr lang="en-US" dirty="0"/>
              <a:t>A Bad Thing That We Should Avoid</a:t>
            </a:r>
          </a:p>
        </p:txBody>
      </p:sp>
      <p:cxnSp>
        <p:nvCxnSpPr>
          <p:cNvPr id="5" name="Straight Arrow Connector 4">
            <a:extLst>
              <a:ext uri="{FF2B5EF4-FFF2-40B4-BE49-F238E27FC236}">
                <a16:creationId xmlns:a16="http://schemas.microsoft.com/office/drawing/2014/main" id="{A81CDFAE-1264-4247-BE06-646DC601EF4A}"/>
              </a:ext>
            </a:extLst>
          </p:cNvPr>
          <p:cNvCxnSpPr/>
          <p:nvPr/>
        </p:nvCxnSpPr>
        <p:spPr>
          <a:xfrm>
            <a:off x="1250066" y="5752618"/>
            <a:ext cx="935234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53B6E1-F675-4CFC-B186-89B559374671}"/>
              </a:ext>
            </a:extLst>
          </p:cNvPr>
          <p:cNvSpPr txBox="1"/>
          <p:nvPr/>
        </p:nvSpPr>
        <p:spPr>
          <a:xfrm>
            <a:off x="4768770" y="5845212"/>
            <a:ext cx="2060293"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Time</a:t>
            </a:r>
          </a:p>
        </p:txBody>
      </p:sp>
      <p:sp>
        <p:nvSpPr>
          <p:cNvPr id="7" name="TextBox 6">
            <a:extLst>
              <a:ext uri="{FF2B5EF4-FFF2-40B4-BE49-F238E27FC236}">
                <a16:creationId xmlns:a16="http://schemas.microsoft.com/office/drawing/2014/main" id="{4069A70F-69E0-4689-A76C-03EDD403300A}"/>
              </a:ext>
            </a:extLst>
          </p:cNvPr>
          <p:cNvSpPr txBox="1"/>
          <p:nvPr/>
        </p:nvSpPr>
        <p:spPr>
          <a:xfrm>
            <a:off x="946229" y="540813"/>
            <a:ext cx="10883095" cy="990015"/>
          </a:xfrm>
          <a:prstGeom prst="rect">
            <a:avLst/>
          </a:prstGeom>
          <a:noFill/>
        </p:spPr>
        <p:txBody>
          <a:bodyPr wrap="square" rtlCol="0">
            <a:spAutoFit/>
          </a:bodyPr>
          <a:lstStyle/>
          <a:p>
            <a:pPr>
              <a:lnSpc>
                <a:spcPts val="3500"/>
              </a:lnSpc>
            </a:pPr>
            <a:r>
              <a:rPr lang="en-US" sz="3200" dirty="0">
                <a:latin typeface="Segoe UI Light" panose="020B0502040204020203" pitchFamily="34" charset="0"/>
                <a:cs typeface="Segoe UI Light" panose="020B0502040204020203" pitchFamily="34" charset="0"/>
              </a:rPr>
              <a:t>Suppose that, on a single core machine, a kernel task is executing with interrupts enabled . . .</a:t>
            </a:r>
          </a:p>
        </p:txBody>
      </p:sp>
      <p:grpSp>
        <p:nvGrpSpPr>
          <p:cNvPr id="22" name="Group 21">
            <a:extLst>
              <a:ext uri="{FF2B5EF4-FFF2-40B4-BE49-F238E27FC236}">
                <a16:creationId xmlns:a16="http://schemas.microsoft.com/office/drawing/2014/main" id="{2388DE54-3877-4AA2-8C6B-C9CCE4874CA0}"/>
              </a:ext>
            </a:extLst>
          </p:cNvPr>
          <p:cNvGrpSpPr/>
          <p:nvPr/>
        </p:nvGrpSpPr>
        <p:grpSpPr>
          <a:xfrm>
            <a:off x="69448" y="1905894"/>
            <a:ext cx="6736464" cy="3846724"/>
            <a:chOff x="69448" y="1905894"/>
            <a:chExt cx="6736464" cy="3846724"/>
          </a:xfrm>
        </p:grpSpPr>
        <p:cxnSp>
          <p:nvCxnSpPr>
            <p:cNvPr id="9" name="Straight Connector 8">
              <a:extLst>
                <a:ext uri="{FF2B5EF4-FFF2-40B4-BE49-F238E27FC236}">
                  <a16:creationId xmlns:a16="http://schemas.microsoft.com/office/drawing/2014/main" id="{AFF66A0F-19BA-480E-B019-83107A1143E3}"/>
                </a:ext>
              </a:extLst>
            </p:cNvPr>
            <p:cNvCxnSpPr>
              <a:cxnSpLocks/>
            </p:cNvCxnSpPr>
            <p:nvPr/>
          </p:nvCxnSpPr>
          <p:spPr>
            <a:xfrm>
              <a:off x="2129742" y="3299473"/>
              <a:ext cx="0" cy="2453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318562-D112-4580-A2C6-C3D13240B89B}"/>
                </a:ext>
              </a:extLst>
            </p:cNvPr>
            <p:cNvSpPr txBox="1"/>
            <p:nvPr/>
          </p:nvSpPr>
          <p:spPr>
            <a:xfrm>
              <a:off x="69448" y="1905894"/>
              <a:ext cx="6736464" cy="1631216"/>
            </a:xfrm>
            <a:prstGeom prst="rect">
              <a:avLst/>
            </a:prstGeom>
            <a:noFill/>
          </p:spPr>
          <p:txBody>
            <a:bodyPr wrap="square" rtlCol="0">
              <a:spAutoFit/>
            </a:bodyPr>
            <a:lstStyle/>
            <a:p>
              <a:r>
                <a:rPr lang="en-US" sz="2000" dirty="0">
                  <a:latin typeface="Consolas" panose="020B0609020204030204" pitchFamily="49" charset="0"/>
                </a:rPr>
                <a:t>//A kernel task wants to add</a:t>
              </a:r>
            </a:p>
            <a:p>
              <a:r>
                <a:rPr lang="en-US" sz="2000" dirty="0">
                  <a:latin typeface="Consolas" panose="020B0609020204030204" pitchFamily="49" charset="0"/>
                </a:rPr>
                <a:t>//a new struct proc to the local</a:t>
              </a:r>
            </a:p>
            <a:p>
              <a:r>
                <a:rPr lang="en-US" sz="2000" dirty="0">
                  <a:latin typeface="Consolas" panose="020B0609020204030204" pitchFamily="49" charset="0"/>
                </a:rPr>
                <a:t>//run queue.</a:t>
              </a:r>
            </a:p>
            <a:p>
              <a:r>
                <a:rPr lang="en-US" sz="2000" dirty="0" err="1">
                  <a:latin typeface="Consolas" panose="020B0609020204030204" pitchFamily="49" charset="0"/>
                </a:rPr>
                <a:t>this_cpu</a:t>
              </a:r>
              <a:r>
                <a:rPr lang="en-US" sz="2000" dirty="0">
                  <a:latin typeface="Consolas" panose="020B0609020204030204" pitchFamily="49" charset="0"/>
                </a:rPr>
                <a:t>()-&gt;runq_lock_.</a:t>
              </a:r>
              <a:r>
                <a:rPr lang="en-US" sz="2000" dirty="0" err="1">
                  <a:latin typeface="Consolas" panose="020B0609020204030204" pitchFamily="49" charset="0"/>
                </a:rPr>
                <a:t>lock_noirq</a:t>
              </a:r>
              <a:r>
                <a:rPr lang="en-US" sz="2000" dirty="0">
                  <a:latin typeface="Consolas" panose="020B0609020204030204" pitchFamily="49" charset="0"/>
                </a:rPr>
                <a:t>();</a:t>
              </a:r>
            </a:p>
            <a:p>
              <a:r>
                <a:rPr lang="en-US" sz="2000" dirty="0">
                  <a:latin typeface="Consolas" panose="020B0609020204030204" pitchFamily="49" charset="0"/>
                </a:rPr>
                <a:t>               //Doesn’t disable interrupts!</a:t>
              </a:r>
            </a:p>
          </p:txBody>
        </p:sp>
      </p:grpSp>
      <p:grpSp>
        <p:nvGrpSpPr>
          <p:cNvPr id="23" name="Group 22">
            <a:extLst>
              <a:ext uri="{FF2B5EF4-FFF2-40B4-BE49-F238E27FC236}">
                <a16:creationId xmlns:a16="http://schemas.microsoft.com/office/drawing/2014/main" id="{6F60476B-8149-479D-BBBE-E33D2743F2D7}"/>
              </a:ext>
            </a:extLst>
          </p:cNvPr>
          <p:cNvGrpSpPr/>
          <p:nvPr/>
        </p:nvGrpSpPr>
        <p:grpSpPr>
          <a:xfrm>
            <a:off x="3115521" y="4223976"/>
            <a:ext cx="3690392" cy="1522709"/>
            <a:chOff x="3115521" y="4223976"/>
            <a:chExt cx="3690392" cy="1522709"/>
          </a:xfrm>
        </p:grpSpPr>
        <p:pic>
          <p:nvPicPr>
            <p:cNvPr id="15" name="Picture 14">
              <a:extLst>
                <a:ext uri="{FF2B5EF4-FFF2-40B4-BE49-F238E27FC236}">
                  <a16:creationId xmlns:a16="http://schemas.microsoft.com/office/drawing/2014/main" id="{BADFEE87-23CD-4535-B363-EFA18846DAA8}"/>
                </a:ext>
              </a:extLst>
            </p:cNvPr>
            <p:cNvPicPr>
              <a:picLocks noChangeAspect="1"/>
            </p:cNvPicPr>
            <p:nvPr/>
          </p:nvPicPr>
          <p:blipFill>
            <a:blip r:embed="rId3"/>
            <a:stretch>
              <a:fillRect/>
            </a:stretch>
          </p:blipFill>
          <p:spPr>
            <a:xfrm>
              <a:off x="3391387" y="4556535"/>
              <a:ext cx="1281432" cy="1103490"/>
            </a:xfrm>
            <a:prstGeom prst="rect">
              <a:avLst/>
            </a:prstGeom>
          </p:spPr>
        </p:pic>
        <p:cxnSp>
          <p:nvCxnSpPr>
            <p:cNvPr id="11" name="Straight Connector 10">
              <a:extLst>
                <a:ext uri="{FF2B5EF4-FFF2-40B4-BE49-F238E27FC236}">
                  <a16:creationId xmlns:a16="http://schemas.microsoft.com/office/drawing/2014/main" id="{8431466D-AE67-4B71-B3A1-B6017310AC3B}"/>
                </a:ext>
              </a:extLst>
            </p:cNvPr>
            <p:cNvCxnSpPr>
              <a:cxnSpLocks/>
            </p:cNvCxnSpPr>
            <p:nvPr/>
          </p:nvCxnSpPr>
          <p:spPr>
            <a:xfrm>
              <a:off x="4898021" y="4606870"/>
              <a:ext cx="0" cy="1139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0C078CF-90E3-497F-9CD2-D32CBC5ECA84}"/>
                </a:ext>
              </a:extLst>
            </p:cNvPr>
            <p:cNvSpPr txBox="1"/>
            <p:nvPr/>
          </p:nvSpPr>
          <p:spPr>
            <a:xfrm>
              <a:off x="3115521" y="4223976"/>
              <a:ext cx="3690392" cy="400110"/>
            </a:xfrm>
            <a:prstGeom prst="rect">
              <a:avLst/>
            </a:prstGeom>
            <a:noFill/>
          </p:spPr>
          <p:txBody>
            <a:bodyPr wrap="square" rtlCol="0">
              <a:spAutoFit/>
            </a:bodyPr>
            <a:lstStyle/>
            <a:p>
              <a:r>
                <a:rPr lang="en-US" sz="2000" dirty="0">
                  <a:latin typeface="Consolas" panose="020B0609020204030204" pitchFamily="49" charset="0"/>
                </a:rPr>
                <a:t>//Timer interrupt occurs!</a:t>
              </a:r>
            </a:p>
          </p:txBody>
        </p:sp>
      </p:grpSp>
      <p:sp>
        <p:nvSpPr>
          <p:cNvPr id="18" name="Rectangle 17">
            <a:extLst>
              <a:ext uri="{FF2B5EF4-FFF2-40B4-BE49-F238E27FC236}">
                <a16:creationId xmlns:a16="http://schemas.microsoft.com/office/drawing/2014/main" id="{3A366889-9D2B-4A25-A4CA-D9CC49877797}"/>
              </a:ext>
            </a:extLst>
          </p:cNvPr>
          <p:cNvSpPr/>
          <p:nvPr/>
        </p:nvSpPr>
        <p:spPr>
          <a:xfrm>
            <a:off x="6628443" y="1376468"/>
            <a:ext cx="5413089" cy="2862322"/>
          </a:xfrm>
          <a:prstGeom prst="rect">
            <a:avLst/>
          </a:prstGeom>
        </p:spPr>
        <p:txBody>
          <a:bodyPr wrap="square">
            <a:spAutoFit/>
          </a:bodyPr>
          <a:lstStyle/>
          <a:p>
            <a:r>
              <a:rPr lang="en-US" sz="2000" dirty="0">
                <a:latin typeface="Consolas" panose="020B0609020204030204" pitchFamily="49" charset="0"/>
              </a:rPr>
              <a:t>//proc::exception() calls </a:t>
            </a:r>
          </a:p>
          <a:p>
            <a:r>
              <a:rPr lang="en-US" sz="2000" dirty="0">
                <a:latin typeface="Consolas" panose="020B0609020204030204" pitchFamily="49" charset="0"/>
              </a:rPr>
              <a:t>//::</a:t>
            </a:r>
            <a:r>
              <a:rPr lang="en-US" sz="2000" dirty="0" err="1">
                <a:latin typeface="Consolas" panose="020B0609020204030204" pitchFamily="49" charset="0"/>
              </a:rPr>
              <a:t>yield_noreturn</a:t>
            </a:r>
            <a:r>
              <a:rPr lang="en-US" sz="2000" dirty="0">
                <a:latin typeface="Consolas" panose="020B0609020204030204" pitchFamily="49" charset="0"/>
              </a:rPr>
              <a:t>(), and the call </a:t>
            </a:r>
          </a:p>
          <a:p>
            <a:r>
              <a:rPr lang="en-US" sz="2000" dirty="0">
                <a:latin typeface="Consolas" panose="020B0609020204030204" pitchFamily="49" charset="0"/>
              </a:rPr>
              <a:t>//chain eventually invokes</a:t>
            </a:r>
          </a:p>
          <a:p>
            <a:r>
              <a:rPr lang="en-US" sz="2000" dirty="0">
                <a:latin typeface="Consolas" panose="020B0609020204030204" pitchFamily="49" charset="0"/>
              </a:rPr>
              <a:t>//</a:t>
            </a:r>
            <a:r>
              <a:rPr lang="en-US" sz="2000" dirty="0" err="1">
                <a:latin typeface="Consolas" panose="020B0609020204030204" pitchFamily="49" charset="0"/>
              </a:rPr>
              <a:t>cpustate</a:t>
            </a:r>
            <a:r>
              <a:rPr lang="en-US" sz="2000" dirty="0">
                <a:latin typeface="Consolas" panose="020B0609020204030204" pitchFamily="49" charset="0"/>
              </a:rPr>
              <a:t>::schedule(), which will </a:t>
            </a:r>
          </a:p>
          <a:p>
            <a:r>
              <a:rPr lang="en-US" sz="2000" dirty="0">
                <a:latin typeface="Consolas" panose="020B0609020204030204" pitchFamily="49" charset="0"/>
              </a:rPr>
              <a:t>//try to examine the run queue.</a:t>
            </a:r>
          </a:p>
          <a:p>
            <a:r>
              <a:rPr lang="en-US" sz="2000" dirty="0">
                <a:latin typeface="Consolas" panose="020B0609020204030204" pitchFamily="49" charset="0"/>
              </a:rPr>
              <a:t>runq_lock_.</a:t>
            </a:r>
            <a:r>
              <a:rPr lang="en-US" sz="2000" dirty="0" err="1">
                <a:latin typeface="Consolas" panose="020B0609020204030204" pitchFamily="49" charset="0"/>
              </a:rPr>
              <a:t>lock_noirq</a:t>
            </a:r>
            <a:r>
              <a:rPr lang="en-US" sz="2000" dirty="0">
                <a:latin typeface="Consolas" panose="020B0609020204030204" pitchFamily="49" charset="0"/>
              </a:rPr>
              <a:t>();</a:t>
            </a:r>
          </a:p>
          <a:p>
            <a:r>
              <a:rPr lang="en-US" sz="2000" dirty="0">
                <a:latin typeface="Consolas" panose="020B0609020204030204" pitchFamily="49" charset="0"/>
              </a:rPr>
              <a:t>       //Deadlock: will spin forever</a:t>
            </a:r>
          </a:p>
          <a:p>
            <a:r>
              <a:rPr lang="en-US" sz="2000" dirty="0">
                <a:latin typeface="Consolas" panose="020B0609020204030204" pitchFamily="49" charset="0"/>
              </a:rPr>
              <a:t>       //because the lock is already</a:t>
            </a:r>
          </a:p>
          <a:p>
            <a:r>
              <a:rPr lang="en-US" sz="2000" dirty="0">
                <a:latin typeface="Consolas" panose="020B0609020204030204" pitchFamily="49" charset="0"/>
              </a:rPr>
              <a:t>       //held by this core!</a:t>
            </a:r>
          </a:p>
        </p:txBody>
      </p:sp>
      <p:cxnSp>
        <p:nvCxnSpPr>
          <p:cNvPr id="19" name="Straight Connector 18">
            <a:extLst>
              <a:ext uri="{FF2B5EF4-FFF2-40B4-BE49-F238E27FC236}">
                <a16:creationId xmlns:a16="http://schemas.microsoft.com/office/drawing/2014/main" id="{B8C99D5F-7E81-4AFC-95C9-FF93051CB084}"/>
              </a:ext>
            </a:extLst>
          </p:cNvPr>
          <p:cNvCxnSpPr>
            <a:cxnSpLocks/>
          </p:cNvCxnSpPr>
          <p:nvPr/>
        </p:nvCxnSpPr>
        <p:spPr>
          <a:xfrm>
            <a:off x="7571775" y="3299473"/>
            <a:ext cx="0" cy="24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91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E69CAC-11B9-41AC-830C-A1EBA587E92D}"/>
              </a:ext>
            </a:extLst>
          </p:cNvPr>
          <p:cNvSpPr/>
          <p:nvPr/>
        </p:nvSpPr>
        <p:spPr>
          <a:xfrm>
            <a:off x="1717925" y="2689897"/>
            <a:ext cx="9810459" cy="11418510"/>
          </a:xfrm>
          <a:prstGeom prst="rect">
            <a:avLst/>
          </a:prstGeom>
          <a:noFill/>
          <a:ln>
            <a:noFill/>
          </a:ln>
        </p:spPr>
        <p:txBody>
          <a:bodyPr wrap="square">
            <a:spAutoFit/>
          </a:bodyPr>
          <a:lstStyle/>
          <a:p>
            <a:r>
              <a:rPr lang="en-US" sz="3200" dirty="0">
                <a:solidFill>
                  <a:prstClr val="black"/>
                </a:solidFill>
                <a:latin typeface="Consolas" panose="020B0609020204030204" pitchFamily="49" charset="0"/>
              </a:rPr>
              <a:t>//Chickadee’s k-</a:t>
            </a:r>
            <a:r>
              <a:rPr lang="en-US" sz="3200" dirty="0" err="1">
                <a:solidFill>
                  <a:prstClr val="black"/>
                </a:solidFill>
                <a:latin typeface="Consolas" panose="020B0609020204030204" pitchFamily="49" charset="0"/>
              </a:rPr>
              <a:t>lock.hh</a:t>
            </a:r>
            <a:endParaRPr lang="en-US" sz="3200" dirty="0">
              <a:solidFill>
                <a:prstClr val="black"/>
              </a:solidFill>
              <a:latin typeface="Consolas" panose="020B0609020204030204" pitchFamily="49" charset="0"/>
            </a:endParaRPr>
          </a:p>
          <a:p>
            <a:r>
              <a:rPr lang="en-US" sz="3200" dirty="0">
                <a:solidFill>
                  <a:srgbClr val="0070C0"/>
                </a:solidFill>
                <a:latin typeface="Consolas" panose="020B0609020204030204" pitchFamily="49" charset="0"/>
              </a:rPr>
              <a:t>struct</a:t>
            </a:r>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uint64_t </a:t>
            </a:r>
            <a:r>
              <a:rPr lang="en-US" sz="3200" dirty="0">
                <a:solidFill>
                  <a:prstClr val="black"/>
                </a:solidFill>
                <a:latin typeface="Consolas" panose="020B0609020204030204" pitchFamily="49" charset="0"/>
              </a:rPr>
              <a:t>flags_; //A copy of %</a:t>
            </a:r>
            <a:r>
              <a:rPr lang="en-US" sz="3200" dirty="0" err="1">
                <a:solidFill>
                  <a:prstClr val="black"/>
                </a:solidFill>
                <a:latin typeface="Consolas" panose="020B0609020204030204" pitchFamily="49" charset="0"/>
              </a:rPr>
              <a:t>rflags</a:t>
            </a:r>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//Constructor.</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a:t>
            </a:r>
          </a:p>
          <a:p>
            <a:r>
              <a:rPr lang="en-US" sz="3200" dirty="0">
                <a:solidFill>
                  <a:prstClr val="black"/>
                </a:solidFill>
                <a:latin typeface="Consolas" panose="020B0609020204030204" pitchFamily="49" charset="0"/>
              </a:rPr>
              <a:t>        : flags_(</a:t>
            </a:r>
            <a:r>
              <a:rPr lang="en-US" sz="3200" dirty="0">
                <a:ln w="6350">
                  <a:solidFill>
                    <a:sysClr val="windowText" lastClr="000000"/>
                  </a:solidFill>
                </a:ln>
                <a:solidFill>
                  <a:srgbClr val="00CC00"/>
                </a:solidFill>
                <a:latin typeface="Consolas" panose="020B0609020204030204" pitchFamily="49" charset="0"/>
              </a:rPr>
              <a:t>0</a:t>
            </a:r>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a:t>
            </a:r>
          </a:p>
          <a:p>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static</a:t>
            </a:r>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 get() {</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 s;</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s.flags</a:t>
            </a:r>
            <a:r>
              <a:rPr lang="en-US" sz="3200" dirty="0">
                <a:solidFill>
                  <a:prstClr val="black"/>
                </a:solidFill>
                <a:latin typeface="Consolas" panose="020B0609020204030204" pitchFamily="49" charset="0"/>
              </a:rPr>
              <a:t>_ = </a:t>
            </a:r>
            <a:r>
              <a:rPr lang="en-US" sz="3200" dirty="0" err="1">
                <a:solidFill>
                  <a:prstClr val="black"/>
                </a:solidFill>
                <a:latin typeface="Consolas" panose="020B0609020204030204" pitchFamily="49" charset="0"/>
              </a:rPr>
              <a:t>rdeflags</a:t>
            </a:r>
            <a:r>
              <a:rPr lang="en-US" sz="3200" dirty="0">
                <a:solidFill>
                  <a:prstClr val="black"/>
                </a:solidFill>
                <a:latin typeface="Consolas" panose="020B0609020204030204" pitchFamily="49" charset="0"/>
              </a:rPr>
              <a:t>(); //Reads </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rflags</a:t>
            </a:r>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return</a:t>
            </a:r>
            <a:r>
              <a:rPr lang="en-US" sz="3200" dirty="0">
                <a:solidFill>
                  <a:prstClr val="black"/>
                </a:solidFill>
                <a:latin typeface="Consolas" panose="020B0609020204030204" pitchFamily="49" charset="0"/>
              </a:rPr>
              <a:t> s;</a:t>
            </a:r>
          </a:p>
          <a:p>
            <a:r>
              <a:rPr lang="en-US" sz="3200" dirty="0">
                <a:solidFill>
                  <a:prstClr val="black"/>
                </a:solidFill>
                <a:latin typeface="Consolas" panose="020B0609020204030204" pitchFamily="49" charset="0"/>
              </a:rPr>
              <a:t>    }</a:t>
            </a:r>
          </a:p>
          <a:p>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void</a:t>
            </a:r>
            <a:r>
              <a:rPr lang="en-US" sz="3200" dirty="0">
                <a:solidFill>
                  <a:prstClr val="black"/>
                </a:solidFill>
                <a:latin typeface="Consolas" panose="020B0609020204030204" pitchFamily="49" charset="0"/>
              </a:rPr>
              <a:t> restore() {</a:t>
            </a:r>
          </a:p>
          <a:p>
            <a:r>
              <a:rPr lang="en-US" sz="3200" dirty="0">
                <a:solidFill>
                  <a:prstClr val="black"/>
                </a:solidFill>
                <a:latin typeface="Consolas" panose="020B0609020204030204" pitchFamily="49" charset="0"/>
              </a:rPr>
              <a:t>        if (flags_ &amp; EFLAGS_IF) {</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sti</a:t>
            </a:r>
            <a:r>
              <a:rPr lang="en-US" sz="3200" dirty="0">
                <a:solidFill>
                  <a:prstClr val="black"/>
                </a:solidFill>
                <a:latin typeface="Consolas" panose="020B0609020204030204" pitchFamily="49" charset="0"/>
              </a:rPr>
              <a:t>();  //Enable interrupts</a:t>
            </a:r>
          </a:p>
          <a:p>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flags_ = </a:t>
            </a:r>
            <a:r>
              <a:rPr lang="en-US" sz="3200" dirty="0">
                <a:ln w="6350">
                  <a:noFill/>
                </a:ln>
                <a:solidFill>
                  <a:srgbClr val="00CC00"/>
                </a:solidFill>
                <a:latin typeface="Consolas" panose="020B0609020204030204" pitchFamily="49" charset="0"/>
              </a:rPr>
              <a:t>0</a:t>
            </a:r>
            <a:r>
              <a:rPr lang="en-US" sz="3200" dirty="0">
                <a:solidFill>
                  <a:prstClr val="black"/>
                </a:solidFill>
                <a:latin typeface="Consolas" panose="020B0609020204030204" pitchFamily="49" charset="0"/>
              </a:rPr>
              <a:t>;</a:t>
            </a:r>
          </a:p>
          <a:p>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a:t>
            </a:r>
          </a:p>
        </p:txBody>
      </p:sp>
      <p:grpSp>
        <p:nvGrpSpPr>
          <p:cNvPr id="12" name="Group 11">
            <a:extLst>
              <a:ext uri="{FF2B5EF4-FFF2-40B4-BE49-F238E27FC236}">
                <a16:creationId xmlns:a16="http://schemas.microsoft.com/office/drawing/2014/main" id="{EE5C1042-F4FF-477F-A37D-C954E1473FDF}"/>
              </a:ext>
            </a:extLst>
          </p:cNvPr>
          <p:cNvGrpSpPr/>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32A0F1AA-1CE2-4D3B-A74C-5507B8CA6310}"/>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4060146-91D6-4C49-B31C-5B7295F1A798}"/>
                </a:ext>
              </a:extLst>
            </p:cNvPr>
            <p:cNvPicPr>
              <a:picLocks noChangeAspect="1"/>
            </p:cNvPicPr>
            <p:nvPr/>
          </p:nvPicPr>
          <p:blipFill>
            <a:blip r:embed="rId3"/>
            <a:stretch>
              <a:fillRect/>
            </a:stretch>
          </p:blipFill>
          <p:spPr>
            <a:xfrm>
              <a:off x="108269" y="0"/>
              <a:ext cx="8294712" cy="6858000"/>
            </a:xfrm>
            <a:prstGeom prst="rect">
              <a:avLst/>
            </a:prstGeom>
          </p:spPr>
        </p:pic>
      </p:grpSp>
      <p:pic>
        <p:nvPicPr>
          <p:cNvPr id="15" name="Picture 14">
            <a:extLst>
              <a:ext uri="{FF2B5EF4-FFF2-40B4-BE49-F238E27FC236}">
                <a16:creationId xmlns:a16="http://schemas.microsoft.com/office/drawing/2014/main" id="{07165742-4644-489C-9494-23D8CBE186B3}"/>
              </a:ext>
            </a:extLst>
          </p:cNvPr>
          <p:cNvPicPr>
            <a:picLocks noChangeAspect="1"/>
          </p:cNvPicPr>
          <p:nvPr/>
        </p:nvPicPr>
        <p:blipFill>
          <a:blip r:embed="rId4"/>
          <a:stretch>
            <a:fillRect/>
          </a:stretch>
        </p:blipFill>
        <p:spPr>
          <a:xfrm>
            <a:off x="3125165" y="2436898"/>
            <a:ext cx="8565265" cy="3441352"/>
          </a:xfrm>
          <a:prstGeom prst="rect">
            <a:avLst/>
          </a:prstGeom>
          <a:ln w="38100">
            <a:solidFill>
              <a:schemeClr val="tx1"/>
            </a:solidFill>
          </a:ln>
        </p:spPr>
      </p:pic>
      <p:pic>
        <p:nvPicPr>
          <p:cNvPr id="16" name="Picture 15">
            <a:extLst>
              <a:ext uri="{FF2B5EF4-FFF2-40B4-BE49-F238E27FC236}">
                <a16:creationId xmlns:a16="http://schemas.microsoft.com/office/drawing/2014/main" id="{5E8BD307-6F3B-4B6E-B9A9-305EC825B555}"/>
              </a:ext>
            </a:extLst>
          </p:cNvPr>
          <p:cNvPicPr>
            <a:picLocks noChangeAspect="1"/>
          </p:cNvPicPr>
          <p:nvPr/>
        </p:nvPicPr>
        <p:blipFill>
          <a:blip r:embed="rId5"/>
          <a:stretch>
            <a:fillRect/>
          </a:stretch>
        </p:blipFill>
        <p:spPr>
          <a:xfrm>
            <a:off x="2569721" y="919597"/>
            <a:ext cx="8993388" cy="5938403"/>
          </a:xfrm>
          <a:prstGeom prst="rect">
            <a:avLst/>
          </a:prstGeom>
          <a:ln w="38100">
            <a:solidFill>
              <a:schemeClr val="tx1"/>
            </a:solidFill>
          </a:ln>
        </p:spPr>
      </p:pic>
      <p:pic>
        <p:nvPicPr>
          <p:cNvPr id="17" name="Picture 16">
            <a:extLst>
              <a:ext uri="{FF2B5EF4-FFF2-40B4-BE49-F238E27FC236}">
                <a16:creationId xmlns:a16="http://schemas.microsoft.com/office/drawing/2014/main" id="{29BCEA47-4069-4696-89D5-C86265BE6B2E}"/>
              </a:ext>
            </a:extLst>
          </p:cNvPr>
          <p:cNvPicPr>
            <a:picLocks noChangeAspect="1"/>
          </p:cNvPicPr>
          <p:nvPr/>
        </p:nvPicPr>
        <p:blipFill>
          <a:blip r:embed="rId6"/>
          <a:stretch>
            <a:fillRect/>
          </a:stretch>
        </p:blipFill>
        <p:spPr>
          <a:xfrm>
            <a:off x="501570" y="3800514"/>
            <a:ext cx="10984375" cy="2403491"/>
          </a:xfrm>
          <a:prstGeom prst="rect">
            <a:avLst/>
          </a:prstGeom>
          <a:ln w="38100">
            <a:solidFill>
              <a:schemeClr val="tx1"/>
            </a:solidFill>
          </a:ln>
        </p:spPr>
      </p:pic>
      <p:grpSp>
        <p:nvGrpSpPr>
          <p:cNvPr id="18" name="Group 17">
            <a:extLst>
              <a:ext uri="{FF2B5EF4-FFF2-40B4-BE49-F238E27FC236}">
                <a16:creationId xmlns:a16="http://schemas.microsoft.com/office/drawing/2014/main" id="{2CDD75BE-E88B-403F-B03C-0B34B5FD933D}"/>
              </a:ext>
            </a:extLst>
          </p:cNvPr>
          <p:cNvGrpSpPr/>
          <p:nvPr/>
        </p:nvGrpSpPr>
        <p:grpSpPr>
          <a:xfrm>
            <a:off x="581712" y="5060820"/>
            <a:ext cx="10350448" cy="473176"/>
            <a:chOff x="581712" y="5002945"/>
            <a:chExt cx="10350448" cy="473176"/>
          </a:xfrm>
        </p:grpSpPr>
        <p:sp>
          <p:nvSpPr>
            <p:cNvPr id="19" name="Rectangle 18">
              <a:extLst>
                <a:ext uri="{FF2B5EF4-FFF2-40B4-BE49-F238E27FC236}">
                  <a16:creationId xmlns:a16="http://schemas.microsoft.com/office/drawing/2014/main" id="{40A3FE9E-E89F-4BF1-92A2-0A3B4789F68E}"/>
                </a:ext>
              </a:extLst>
            </p:cNvPr>
            <p:cNvSpPr/>
            <p:nvPr/>
          </p:nvSpPr>
          <p:spPr>
            <a:xfrm>
              <a:off x="581712" y="5002945"/>
              <a:ext cx="1035044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BC6E58-CB7C-411A-B9D0-D2C41F1E0F98}"/>
                </a:ext>
              </a:extLst>
            </p:cNvPr>
            <p:cNvSpPr/>
            <p:nvPr/>
          </p:nvSpPr>
          <p:spPr>
            <a:xfrm>
              <a:off x="2522272" y="5239533"/>
              <a:ext cx="840988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299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0" nodeType="clickEffect">
                                  <p:stCondLst>
                                    <p:cond delay="0"/>
                                  </p:stCondLst>
                                  <p:childTnLst>
                                    <p:animMotion origin="layout" path="M 8.33333E-7 2.96296E-6 L -0.00013 -0.98611 " pathEditMode="relative" rAng="0" ptsTypes="AA">
                                      <p:cBhvr>
                                        <p:cTn id="47" dur="2000" fill="hold"/>
                                        <p:tgtEl>
                                          <p:spTgt spid="4"/>
                                        </p:tgtEl>
                                        <p:attrNameLst>
                                          <p:attrName>ppt_x</p:attrName>
                                          <p:attrName>ppt_y</p:attrName>
                                        </p:attrNameLst>
                                      </p:cBhvr>
                                      <p:rCtr x="-13" y="-4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0" name="Straight Arrow Connector 159">
            <a:extLst>
              <a:ext uri="{FF2B5EF4-FFF2-40B4-BE49-F238E27FC236}">
                <a16:creationId xmlns:a16="http://schemas.microsoft.com/office/drawing/2014/main" id="{37234D29-60D3-4DC6-9C15-C055DF8F19D2}"/>
              </a:ext>
            </a:extLst>
          </p:cNvPr>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8DFE87B7-3F47-4A9C-BB41-8052F1D466A9}"/>
              </a:ext>
            </a:extLst>
          </p:cNvPr>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7295BB9E-FAE7-48D7-9D83-689FA162B2AD}"/>
              </a:ext>
            </a:extLst>
          </p:cNvPr>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4CA58956-383A-4D4F-A7B1-F8824DF82F0C}"/>
              </a:ext>
            </a:extLst>
          </p:cNvPr>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F384B209-640E-4D04-9762-B61AF0390B6E}"/>
              </a:ext>
            </a:extLst>
          </p:cNvPr>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2405F145-88D1-4550-A0B3-8050DF835325}"/>
              </a:ext>
            </a:extLst>
          </p:cNvPr>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22B59E51-90DF-4D81-B4A0-FB06E83544B2}"/>
              </a:ext>
            </a:extLst>
          </p:cNvPr>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BF0A4B3E-556F-46A1-82DB-05A8A3CA4C24}"/>
              </a:ext>
            </a:extLst>
          </p:cNvPr>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9F7DF671-3325-4EA1-8AD9-42CE6DBCFA58}"/>
              </a:ext>
            </a:extLst>
          </p:cNvPr>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FF8DF27-20EA-4E49-92A0-A5B350FBE877}"/>
              </a:ext>
            </a:extLst>
          </p:cNvPr>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E13B4F79-B3C3-4870-ADD9-E1FA78730B00}"/>
              </a:ext>
            </a:extLst>
          </p:cNvPr>
          <p:cNvGrpSpPr/>
          <p:nvPr/>
        </p:nvGrpSpPr>
        <p:grpSpPr>
          <a:xfrm>
            <a:off x="6152228" y="1657349"/>
            <a:ext cx="584775" cy="4777740"/>
            <a:chOff x="3485228" y="1440180"/>
            <a:chExt cx="584775" cy="4777740"/>
          </a:xfrm>
        </p:grpSpPr>
        <p:sp>
          <p:nvSpPr>
            <p:cNvPr id="207" name="Rectangle 206">
              <a:extLst>
                <a:ext uri="{FF2B5EF4-FFF2-40B4-BE49-F238E27FC236}">
                  <a16:creationId xmlns:a16="http://schemas.microsoft.com/office/drawing/2014/main" id="{9CB5CA25-E3E5-476C-B639-1142A3D78D83}"/>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479954F0-ACF1-40FC-B765-74AD3C50394C}"/>
                </a:ext>
              </a:extLst>
            </p:cNvPr>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209" name="Group 208">
            <a:extLst>
              <a:ext uri="{FF2B5EF4-FFF2-40B4-BE49-F238E27FC236}">
                <a16:creationId xmlns:a16="http://schemas.microsoft.com/office/drawing/2014/main" id="{C556840B-9A73-4978-B06F-415FD9601963}"/>
              </a:ext>
            </a:extLst>
          </p:cNvPr>
          <p:cNvGrpSpPr/>
          <p:nvPr/>
        </p:nvGrpSpPr>
        <p:grpSpPr>
          <a:xfrm>
            <a:off x="8785860" y="1657349"/>
            <a:ext cx="584775" cy="4777740"/>
            <a:chOff x="3496658" y="1440180"/>
            <a:chExt cx="584775" cy="4777740"/>
          </a:xfrm>
        </p:grpSpPr>
        <p:sp>
          <p:nvSpPr>
            <p:cNvPr id="210" name="Rectangle 209">
              <a:extLst>
                <a:ext uri="{FF2B5EF4-FFF2-40B4-BE49-F238E27FC236}">
                  <a16:creationId xmlns:a16="http://schemas.microsoft.com/office/drawing/2014/main" id="{4FF2DE2E-ACD6-4DF3-9467-7AD781F5A152}"/>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929BC8B8-303D-43BC-BA06-9A573123BE1A}"/>
                </a:ext>
              </a:extLst>
            </p:cNvPr>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212" name="Group 211">
            <a:extLst>
              <a:ext uri="{FF2B5EF4-FFF2-40B4-BE49-F238E27FC236}">
                <a16:creationId xmlns:a16="http://schemas.microsoft.com/office/drawing/2014/main" id="{D5E48A79-A629-4AC7-AC69-A029CB60C971}"/>
              </a:ext>
            </a:extLst>
          </p:cNvPr>
          <p:cNvGrpSpPr/>
          <p:nvPr/>
        </p:nvGrpSpPr>
        <p:grpSpPr>
          <a:xfrm>
            <a:off x="11034556" y="1668775"/>
            <a:ext cx="584775" cy="4777740"/>
            <a:chOff x="3473798" y="1440180"/>
            <a:chExt cx="584775" cy="4777740"/>
          </a:xfrm>
        </p:grpSpPr>
        <p:sp>
          <p:nvSpPr>
            <p:cNvPr id="213" name="Rectangle 212">
              <a:extLst>
                <a:ext uri="{FF2B5EF4-FFF2-40B4-BE49-F238E27FC236}">
                  <a16:creationId xmlns:a16="http://schemas.microsoft.com/office/drawing/2014/main" id="{CAB3D247-400F-49FE-A4A6-FEFA55FCF818}"/>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A8195268-128D-4BAD-A128-23FA2280BBA1}"/>
                </a:ext>
              </a:extLst>
            </p:cNvPr>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215" name="Group 214">
            <a:extLst>
              <a:ext uri="{FF2B5EF4-FFF2-40B4-BE49-F238E27FC236}">
                <a16:creationId xmlns:a16="http://schemas.microsoft.com/office/drawing/2014/main" id="{38C1AB62-B18F-4B5D-BF18-EE82198FAB88}"/>
              </a:ext>
            </a:extLst>
          </p:cNvPr>
          <p:cNvGrpSpPr/>
          <p:nvPr/>
        </p:nvGrpSpPr>
        <p:grpSpPr>
          <a:xfrm>
            <a:off x="1097280" y="1794510"/>
            <a:ext cx="1131570" cy="1188720"/>
            <a:chOff x="1737360" y="3120390"/>
            <a:chExt cx="1131570" cy="1188720"/>
          </a:xfrm>
        </p:grpSpPr>
        <p:sp>
          <p:nvSpPr>
            <p:cNvPr id="216" name="Arrow: Chevron 215">
              <a:extLst>
                <a:ext uri="{FF2B5EF4-FFF2-40B4-BE49-F238E27FC236}">
                  <a16:creationId xmlns:a16="http://schemas.microsoft.com/office/drawing/2014/main" id="{E779FA92-79E7-4B73-94D6-556F4AEDD9DF}"/>
                </a:ext>
              </a:extLst>
            </p:cNvPr>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7" name="TextBox 216">
              <a:extLst>
                <a:ext uri="{FF2B5EF4-FFF2-40B4-BE49-F238E27FC236}">
                  <a16:creationId xmlns:a16="http://schemas.microsoft.com/office/drawing/2014/main" id="{F303629A-49F9-45D1-8622-162E8CE1B1FF}"/>
                </a:ext>
              </a:extLst>
            </p:cNvPr>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8" name="Straight Arrow Connector 217">
            <a:extLst>
              <a:ext uri="{FF2B5EF4-FFF2-40B4-BE49-F238E27FC236}">
                <a16:creationId xmlns:a16="http://schemas.microsoft.com/office/drawing/2014/main" id="{1D8EA6A6-26B5-4603-B8CC-08C07776B8C6}"/>
              </a:ext>
            </a:extLst>
          </p:cNvPr>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D2DE6075-A8AE-4DF0-BF7E-08CDBAE31997}"/>
              </a:ext>
            </a:extLst>
          </p:cNvPr>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42F81516-DE0E-4EDA-A333-7CF4B29D1AF3}"/>
              </a:ext>
            </a:extLst>
          </p:cNvPr>
          <p:cNvCxnSpPr>
            <a:cxnSpLocks/>
            <a:stCxn id="226"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0FF3D9C9-B4EA-4558-AADE-D345BAE001E1}"/>
              </a:ext>
            </a:extLst>
          </p:cNvPr>
          <p:cNvGrpSpPr/>
          <p:nvPr/>
        </p:nvGrpSpPr>
        <p:grpSpPr>
          <a:xfrm>
            <a:off x="842835" y="3314693"/>
            <a:ext cx="1756102" cy="1485897"/>
            <a:chOff x="3452108" y="1440180"/>
            <a:chExt cx="696736" cy="4777740"/>
          </a:xfrm>
        </p:grpSpPr>
        <p:sp>
          <p:nvSpPr>
            <p:cNvPr id="222" name="Rectangle 221">
              <a:extLst>
                <a:ext uri="{FF2B5EF4-FFF2-40B4-BE49-F238E27FC236}">
                  <a16:creationId xmlns:a16="http://schemas.microsoft.com/office/drawing/2014/main" id="{932CD951-DC42-4C63-8E45-28E042EC8DB5}"/>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D598F374-1F10-47C3-B55A-A2C0A2854305}"/>
                </a:ext>
              </a:extLst>
            </p:cNvPr>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224" name="Straight Arrow Connector 223">
            <a:extLst>
              <a:ext uri="{FF2B5EF4-FFF2-40B4-BE49-F238E27FC236}">
                <a16:creationId xmlns:a16="http://schemas.microsoft.com/office/drawing/2014/main" id="{5DE0CE56-8390-4A64-A072-0291584465F6}"/>
              </a:ext>
            </a:extLst>
          </p:cNvPr>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5" name="Group 224">
            <a:extLst>
              <a:ext uri="{FF2B5EF4-FFF2-40B4-BE49-F238E27FC236}">
                <a16:creationId xmlns:a16="http://schemas.microsoft.com/office/drawing/2014/main" id="{7B3CB3EC-48DD-4005-AC66-98093FF5A209}"/>
              </a:ext>
            </a:extLst>
          </p:cNvPr>
          <p:cNvGrpSpPr/>
          <p:nvPr/>
        </p:nvGrpSpPr>
        <p:grpSpPr>
          <a:xfrm>
            <a:off x="280065" y="3303268"/>
            <a:ext cx="696736" cy="1485897"/>
            <a:chOff x="3452108" y="1440180"/>
            <a:chExt cx="696736" cy="4777740"/>
          </a:xfrm>
        </p:grpSpPr>
        <p:sp>
          <p:nvSpPr>
            <p:cNvPr id="226" name="Rectangle 225">
              <a:extLst>
                <a:ext uri="{FF2B5EF4-FFF2-40B4-BE49-F238E27FC236}">
                  <a16:creationId xmlns:a16="http://schemas.microsoft.com/office/drawing/2014/main" id="{7FB2E2F7-DCBE-4023-93A3-E653D6182416}"/>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B35E271E-1281-412E-AC94-0E94F2272F63}"/>
                </a:ext>
              </a:extLst>
            </p:cNvPr>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228" name="TextBox 227">
            <a:extLst>
              <a:ext uri="{FF2B5EF4-FFF2-40B4-BE49-F238E27FC236}">
                <a16:creationId xmlns:a16="http://schemas.microsoft.com/office/drawing/2014/main" id="{9147934E-F073-4675-B6C9-0DBDBEFA80FF}"/>
              </a:ext>
            </a:extLst>
          </p:cNvPr>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29" name="TextBox 228">
            <a:extLst>
              <a:ext uri="{FF2B5EF4-FFF2-40B4-BE49-F238E27FC236}">
                <a16:creationId xmlns:a16="http://schemas.microsoft.com/office/drawing/2014/main" id="{9357AFAB-F819-4439-8225-02EF6DBD731C}"/>
              </a:ext>
            </a:extLst>
          </p:cNvPr>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230" name="Group 229">
            <a:extLst>
              <a:ext uri="{FF2B5EF4-FFF2-40B4-BE49-F238E27FC236}">
                <a16:creationId xmlns:a16="http://schemas.microsoft.com/office/drawing/2014/main" id="{81C718FE-FF83-4E8D-B61C-03DD7941C4E1}"/>
              </a:ext>
            </a:extLst>
          </p:cNvPr>
          <p:cNvGrpSpPr/>
          <p:nvPr/>
        </p:nvGrpSpPr>
        <p:grpSpPr>
          <a:xfrm>
            <a:off x="3365090" y="1668790"/>
            <a:ext cx="2639931" cy="3583564"/>
            <a:chOff x="4348070" y="720100"/>
            <a:chExt cx="2639931" cy="3583564"/>
          </a:xfrm>
        </p:grpSpPr>
        <p:sp>
          <p:nvSpPr>
            <p:cNvPr id="231" name="Rectangle 230">
              <a:extLst>
                <a:ext uri="{FF2B5EF4-FFF2-40B4-BE49-F238E27FC236}">
                  <a16:creationId xmlns:a16="http://schemas.microsoft.com/office/drawing/2014/main" id="{6848EFE1-D687-40C9-8EB3-C9825278CB95}"/>
                </a:ext>
              </a:extLst>
            </p:cNvPr>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C9E1532A-BCF2-4F6D-B90D-8B00DF503CA6}"/>
                </a:ext>
              </a:extLst>
            </p:cNvPr>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233" name="TextBox 232">
              <a:extLst>
                <a:ext uri="{FF2B5EF4-FFF2-40B4-BE49-F238E27FC236}">
                  <a16:creationId xmlns:a16="http://schemas.microsoft.com/office/drawing/2014/main" id="{89B287B8-EC0C-4CEE-9F62-E41FC321EB5C}"/>
                </a:ext>
              </a:extLst>
            </p:cNvPr>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34" name="TextBox 233">
              <a:extLst>
                <a:ext uri="{FF2B5EF4-FFF2-40B4-BE49-F238E27FC236}">
                  <a16:creationId xmlns:a16="http://schemas.microsoft.com/office/drawing/2014/main" id="{5B2EA5DE-931A-41BB-B50C-CE0C033378C1}"/>
                </a:ext>
              </a:extLst>
            </p:cNvPr>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35" name="TextBox 234">
              <a:extLst>
                <a:ext uri="{FF2B5EF4-FFF2-40B4-BE49-F238E27FC236}">
                  <a16:creationId xmlns:a16="http://schemas.microsoft.com/office/drawing/2014/main" id="{52FD7062-0679-4C5F-BB55-598F41D7966B}"/>
                </a:ext>
              </a:extLst>
            </p:cNvPr>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36" name="TextBox 235">
              <a:extLst>
                <a:ext uri="{FF2B5EF4-FFF2-40B4-BE49-F238E27FC236}">
                  <a16:creationId xmlns:a16="http://schemas.microsoft.com/office/drawing/2014/main" id="{E8B68B44-B84B-46BE-965D-5F8D746EA984}"/>
                </a:ext>
              </a:extLst>
            </p:cNvPr>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237" name="TextBox 236">
              <a:extLst>
                <a:ext uri="{FF2B5EF4-FFF2-40B4-BE49-F238E27FC236}">
                  <a16:creationId xmlns:a16="http://schemas.microsoft.com/office/drawing/2014/main" id="{3A38BD52-B117-463B-A19B-FBA5B1152E1B}"/>
                </a:ext>
              </a:extLst>
            </p:cNvPr>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238" name="TextBox 237">
              <a:extLst>
                <a:ext uri="{FF2B5EF4-FFF2-40B4-BE49-F238E27FC236}">
                  <a16:creationId xmlns:a16="http://schemas.microsoft.com/office/drawing/2014/main" id="{9FA38EC7-5BE1-4A69-ADF8-52A71CABC03C}"/>
                </a:ext>
              </a:extLst>
            </p:cNvPr>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239" name="Oval 238">
            <a:extLst>
              <a:ext uri="{FF2B5EF4-FFF2-40B4-BE49-F238E27FC236}">
                <a16:creationId xmlns:a16="http://schemas.microsoft.com/office/drawing/2014/main" id="{608497E8-CB08-44BC-AC99-6E644F73F863}"/>
              </a:ext>
            </a:extLst>
          </p:cNvPr>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F69D48BA-F39F-4908-A783-CC6041736F15}"/>
              </a:ext>
            </a:extLst>
          </p:cNvPr>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241" name="Straight Arrow Connector 240">
            <a:extLst>
              <a:ext uri="{FF2B5EF4-FFF2-40B4-BE49-F238E27FC236}">
                <a16:creationId xmlns:a16="http://schemas.microsoft.com/office/drawing/2014/main" id="{E4BDC90D-00AB-45D3-AE17-1806DEE922C9}"/>
              </a:ext>
            </a:extLst>
          </p:cNvPr>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B47BF125-0BD8-4FE8-BA2E-B306E7B57A64}"/>
              </a:ext>
            </a:extLst>
          </p:cNvPr>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CC4D2F36-1E78-4EFF-93CB-8D31F0DF0BFF}"/>
              </a:ext>
            </a:extLst>
          </p:cNvPr>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44" name="Group 243">
            <a:extLst>
              <a:ext uri="{FF2B5EF4-FFF2-40B4-BE49-F238E27FC236}">
                <a16:creationId xmlns:a16="http://schemas.microsoft.com/office/drawing/2014/main" id="{0DD6DA4D-AF86-45ED-813F-2F2835DE5208}"/>
              </a:ext>
            </a:extLst>
          </p:cNvPr>
          <p:cNvGrpSpPr/>
          <p:nvPr/>
        </p:nvGrpSpPr>
        <p:grpSpPr>
          <a:xfrm>
            <a:off x="2513678" y="1657348"/>
            <a:ext cx="584775" cy="4777742"/>
            <a:chOff x="3462368" y="1440178"/>
            <a:chExt cx="584775" cy="4777742"/>
          </a:xfrm>
        </p:grpSpPr>
        <p:sp>
          <p:nvSpPr>
            <p:cNvPr id="245" name="Rectangle 244">
              <a:extLst>
                <a:ext uri="{FF2B5EF4-FFF2-40B4-BE49-F238E27FC236}">
                  <a16:creationId xmlns:a16="http://schemas.microsoft.com/office/drawing/2014/main" id="{D102FE58-BFEB-4AD1-8A13-17E70F67F5B7}"/>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a:extLst>
                <a:ext uri="{FF2B5EF4-FFF2-40B4-BE49-F238E27FC236}">
                  <a16:creationId xmlns:a16="http://schemas.microsoft.com/office/drawing/2014/main" id="{11643879-2AC3-469D-A771-39A8E7F64D72}"/>
                </a:ext>
              </a:extLst>
            </p:cNvPr>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247" name="Straight Arrow Connector 246">
            <a:extLst>
              <a:ext uri="{FF2B5EF4-FFF2-40B4-BE49-F238E27FC236}">
                <a16:creationId xmlns:a16="http://schemas.microsoft.com/office/drawing/2014/main" id="{7F9B58EE-472E-42D9-817E-A520EC9F1F48}"/>
              </a:ext>
            </a:extLst>
          </p:cNvPr>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4CA3AF7-9AAE-43FC-A7BB-659EB09EBB5D}"/>
              </a:ext>
            </a:extLst>
          </p:cNvPr>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670063D2-0AA6-41BA-B7ED-89A834E4F27B}"/>
              </a:ext>
            </a:extLst>
          </p:cNvPr>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250" name="Rectangle 249">
            <a:extLst>
              <a:ext uri="{FF2B5EF4-FFF2-40B4-BE49-F238E27FC236}">
                <a16:creationId xmlns:a16="http://schemas.microsoft.com/office/drawing/2014/main" id="{D34DE0AB-4193-446B-8416-380743619DA0}"/>
              </a:ext>
            </a:extLst>
          </p:cNvPr>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a:extLst>
              <a:ext uri="{FF2B5EF4-FFF2-40B4-BE49-F238E27FC236}">
                <a16:creationId xmlns:a16="http://schemas.microsoft.com/office/drawing/2014/main" id="{1D23D370-F38F-4320-8603-2D5A20A00C00}"/>
              </a:ext>
            </a:extLst>
          </p:cNvPr>
          <p:cNvGrpSpPr/>
          <p:nvPr/>
        </p:nvGrpSpPr>
        <p:grpSpPr>
          <a:xfrm>
            <a:off x="7461391" y="4217968"/>
            <a:ext cx="1131570" cy="1283526"/>
            <a:chOff x="2024057" y="2916507"/>
            <a:chExt cx="1131570" cy="1283526"/>
          </a:xfrm>
        </p:grpSpPr>
        <p:sp>
          <p:nvSpPr>
            <p:cNvPr id="252" name="Arrow: Chevron 251">
              <a:extLst>
                <a:ext uri="{FF2B5EF4-FFF2-40B4-BE49-F238E27FC236}">
                  <a16:creationId xmlns:a16="http://schemas.microsoft.com/office/drawing/2014/main" id="{AE3166FA-5846-4827-B9B6-97826BFEE76B}"/>
                </a:ext>
              </a:extLst>
            </p:cNvPr>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3" name="TextBox 252">
              <a:extLst>
                <a:ext uri="{FF2B5EF4-FFF2-40B4-BE49-F238E27FC236}">
                  <a16:creationId xmlns:a16="http://schemas.microsoft.com/office/drawing/2014/main" id="{1C8C8CED-DF99-423C-A741-738FADF3A1CA}"/>
                </a:ext>
              </a:extLst>
            </p:cNvPr>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254" name="Straight Arrow Connector 253">
            <a:extLst>
              <a:ext uri="{FF2B5EF4-FFF2-40B4-BE49-F238E27FC236}">
                <a16:creationId xmlns:a16="http://schemas.microsoft.com/office/drawing/2014/main" id="{E2DFBA72-92F3-49D9-9CB6-3CD8B22EBA10}"/>
              </a:ext>
            </a:extLst>
          </p:cNvPr>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5429B401-E0CF-46BB-9DA8-1E2E394A9947}"/>
              </a:ext>
            </a:extLst>
          </p:cNvPr>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6076BA52-5BAF-4B0E-BD9C-0D79097BD897}"/>
              </a:ext>
            </a:extLst>
          </p:cNvPr>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F605D2B8-5A8E-4B88-802F-B8D65BD16A1B}"/>
              </a:ext>
            </a:extLst>
          </p:cNvPr>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58" name="Group 257">
            <a:extLst>
              <a:ext uri="{FF2B5EF4-FFF2-40B4-BE49-F238E27FC236}">
                <a16:creationId xmlns:a16="http://schemas.microsoft.com/office/drawing/2014/main" id="{7C9F6BAF-7BDA-448A-AE0C-FFDBAE972C30}"/>
              </a:ext>
            </a:extLst>
          </p:cNvPr>
          <p:cNvGrpSpPr>
            <a:grpSpLocks noChangeAspect="1"/>
          </p:cNvGrpSpPr>
          <p:nvPr/>
        </p:nvGrpSpPr>
        <p:grpSpPr>
          <a:xfrm>
            <a:off x="6854190" y="4788659"/>
            <a:ext cx="564227" cy="630594"/>
            <a:chOff x="8037253" y="2752620"/>
            <a:chExt cx="633384" cy="707886"/>
          </a:xfrm>
        </p:grpSpPr>
        <p:sp>
          <p:nvSpPr>
            <p:cNvPr id="259" name="Oval 258">
              <a:extLst>
                <a:ext uri="{FF2B5EF4-FFF2-40B4-BE49-F238E27FC236}">
                  <a16:creationId xmlns:a16="http://schemas.microsoft.com/office/drawing/2014/main" id="{C7AEE4B9-8978-417B-9881-F42518847434}"/>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259">
              <a:extLst>
                <a:ext uri="{FF2B5EF4-FFF2-40B4-BE49-F238E27FC236}">
                  <a16:creationId xmlns:a16="http://schemas.microsoft.com/office/drawing/2014/main" id="{FD10E22E-785F-4D20-8817-047529BEE9FD}"/>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61" name="Straight Arrow Connector 260">
            <a:extLst>
              <a:ext uri="{FF2B5EF4-FFF2-40B4-BE49-F238E27FC236}">
                <a16:creationId xmlns:a16="http://schemas.microsoft.com/office/drawing/2014/main" id="{2FB8BD6C-72F8-4D36-A0BD-24EF37628F29}"/>
              </a:ext>
            </a:extLst>
          </p:cNvPr>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0B9F3B08-ECB5-4513-868F-3132217F79A0}"/>
              </a:ext>
            </a:extLst>
          </p:cNvPr>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18E0458B-5862-43B0-8EC6-F7619FF77F90}"/>
              </a:ext>
            </a:extLst>
          </p:cNvPr>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A10E0D7D-218B-4D8D-9DDF-9149B3FF57D1}"/>
              </a:ext>
            </a:extLst>
          </p:cNvPr>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8EA256F6-13D3-49AC-B5A8-DC614802F05E}"/>
              </a:ext>
            </a:extLst>
          </p:cNvPr>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39ECA57B-7A76-4376-BC62-1CB968F96D74}"/>
              </a:ext>
            </a:extLst>
          </p:cNvPr>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67" name="Group 266">
            <a:extLst>
              <a:ext uri="{FF2B5EF4-FFF2-40B4-BE49-F238E27FC236}">
                <a16:creationId xmlns:a16="http://schemas.microsoft.com/office/drawing/2014/main" id="{469119BC-E489-445A-8476-8584229F3AC2}"/>
              </a:ext>
            </a:extLst>
          </p:cNvPr>
          <p:cNvGrpSpPr/>
          <p:nvPr/>
        </p:nvGrpSpPr>
        <p:grpSpPr>
          <a:xfrm>
            <a:off x="9362709" y="4754393"/>
            <a:ext cx="1756102" cy="1506750"/>
            <a:chOff x="9888489" y="4937273"/>
            <a:chExt cx="1756102" cy="1506750"/>
          </a:xfrm>
        </p:grpSpPr>
        <p:grpSp>
          <p:nvGrpSpPr>
            <p:cNvPr id="268" name="Group 267">
              <a:extLst>
                <a:ext uri="{FF2B5EF4-FFF2-40B4-BE49-F238E27FC236}">
                  <a16:creationId xmlns:a16="http://schemas.microsoft.com/office/drawing/2014/main" id="{B56BF7D6-93BA-4299-B27E-0CF0E459F254}"/>
                </a:ext>
              </a:extLst>
            </p:cNvPr>
            <p:cNvGrpSpPr/>
            <p:nvPr/>
          </p:nvGrpSpPr>
          <p:grpSpPr>
            <a:xfrm>
              <a:off x="9888489" y="4956209"/>
              <a:ext cx="1756102" cy="1485897"/>
              <a:chOff x="3452108" y="1528899"/>
              <a:chExt cx="696736" cy="4777740"/>
            </a:xfrm>
          </p:grpSpPr>
          <p:sp>
            <p:nvSpPr>
              <p:cNvPr id="272" name="Rectangle 271">
                <a:extLst>
                  <a:ext uri="{FF2B5EF4-FFF2-40B4-BE49-F238E27FC236}">
                    <a16:creationId xmlns:a16="http://schemas.microsoft.com/office/drawing/2014/main" id="{BF0847CB-FBDF-4EBC-B127-BAB56495EE5B}"/>
                  </a:ext>
                </a:extLst>
              </p:cNvPr>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a:extLst>
                  <a:ext uri="{FF2B5EF4-FFF2-40B4-BE49-F238E27FC236}">
                    <a16:creationId xmlns:a16="http://schemas.microsoft.com/office/drawing/2014/main" id="{B35D7FC4-8A8E-4327-9220-2382D438EDF0}"/>
                  </a:ext>
                </a:extLst>
              </p:cNvPr>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269" name="TextBox 268">
              <a:extLst>
                <a:ext uri="{FF2B5EF4-FFF2-40B4-BE49-F238E27FC236}">
                  <a16:creationId xmlns:a16="http://schemas.microsoft.com/office/drawing/2014/main" id="{8029F917-3375-4B94-BAE9-3831E9E8CD5D}"/>
                </a:ext>
              </a:extLst>
            </p:cNvPr>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70" name="TextBox 269">
              <a:extLst>
                <a:ext uri="{FF2B5EF4-FFF2-40B4-BE49-F238E27FC236}">
                  <a16:creationId xmlns:a16="http://schemas.microsoft.com/office/drawing/2014/main" id="{9B91DFB9-A18B-455F-A86D-AB56CBFABB19}"/>
                </a:ext>
              </a:extLst>
            </p:cNvPr>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271" name="TextBox 270">
              <a:extLst>
                <a:ext uri="{FF2B5EF4-FFF2-40B4-BE49-F238E27FC236}">
                  <a16:creationId xmlns:a16="http://schemas.microsoft.com/office/drawing/2014/main" id="{8B167CC1-2393-484B-BF41-01DDC78A911B}"/>
                </a:ext>
              </a:extLst>
            </p:cNvPr>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274" name="Straight Arrow Connector 273">
            <a:extLst>
              <a:ext uri="{FF2B5EF4-FFF2-40B4-BE49-F238E27FC236}">
                <a16:creationId xmlns:a16="http://schemas.microsoft.com/office/drawing/2014/main" id="{52257546-59BB-4C25-931A-E13E3665A334}"/>
              </a:ext>
            </a:extLst>
          </p:cNvPr>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5F0D44DD-AC9C-49F9-A880-94039474100C}"/>
              </a:ext>
            </a:extLst>
          </p:cNvPr>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1699F6C5-F582-481F-B8BC-ECA67B6D58AD}"/>
              </a:ext>
            </a:extLst>
          </p:cNvPr>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7" name="Left Bracket 276">
            <a:extLst>
              <a:ext uri="{FF2B5EF4-FFF2-40B4-BE49-F238E27FC236}">
                <a16:creationId xmlns:a16="http://schemas.microsoft.com/office/drawing/2014/main" id="{766868C8-BE95-4BC5-8918-95DD49A887C1}"/>
              </a:ext>
            </a:extLst>
          </p:cNvPr>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8" name="Straight Arrow Connector 277">
            <a:extLst>
              <a:ext uri="{FF2B5EF4-FFF2-40B4-BE49-F238E27FC236}">
                <a16:creationId xmlns:a16="http://schemas.microsoft.com/office/drawing/2014/main" id="{0CB7A263-3026-40A4-B213-0AA8FEC61D96}"/>
              </a:ext>
            </a:extLst>
          </p:cNvPr>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6B32ED4D-FAB9-48F7-BB9F-BD82F24CB39A}"/>
              </a:ext>
            </a:extLst>
          </p:cNvPr>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9A20A286-E6CB-4AA1-A05C-B1FAA4FE49E8}"/>
              </a:ext>
            </a:extLst>
          </p:cNvPr>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D7F4EDF0-51B2-42C1-9A02-2A093A17DC9B}"/>
              </a:ext>
            </a:extLst>
          </p:cNvPr>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27459AE5-31B6-4D30-B6DB-6088FAF8B44C}"/>
              </a:ext>
            </a:extLst>
          </p:cNvPr>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EC142F3A-D6DC-43D0-B3A2-1FE51DA0BA5A}"/>
              </a:ext>
            </a:extLst>
          </p:cNvPr>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15D0DB1D-AD9A-47E0-A07A-F29761A4A88F}"/>
              </a:ext>
            </a:extLst>
          </p:cNvPr>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85CF6DBB-4D21-4926-BD22-F909E12B50F0}"/>
              </a:ext>
            </a:extLst>
          </p:cNvPr>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41C712ED-F600-4E1E-9B9D-597216A809B8}"/>
              </a:ext>
            </a:extLst>
          </p:cNvPr>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FB87C64F-8DFC-49A1-A471-D492E7FC0035}"/>
              </a:ext>
            </a:extLst>
          </p:cNvPr>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E220FE25-12A8-46AB-8D70-21070425EE67}"/>
              </a:ext>
            </a:extLst>
          </p:cNvPr>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89" name="Left Bracket 288">
            <a:extLst>
              <a:ext uri="{FF2B5EF4-FFF2-40B4-BE49-F238E27FC236}">
                <a16:creationId xmlns:a16="http://schemas.microsoft.com/office/drawing/2014/main" id="{2006DF6A-5B43-4F4C-9944-0958EC306BA4}"/>
              </a:ext>
            </a:extLst>
          </p:cNvPr>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0" name="Straight Arrow Connector 289">
            <a:extLst>
              <a:ext uri="{FF2B5EF4-FFF2-40B4-BE49-F238E27FC236}">
                <a16:creationId xmlns:a16="http://schemas.microsoft.com/office/drawing/2014/main" id="{44998B25-6AE4-431C-978F-122C2AA35E34}"/>
              </a:ext>
            </a:extLst>
          </p:cNvPr>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B439CB70-D0FD-4BAA-95A0-E273F8BD23C3}"/>
              </a:ext>
            </a:extLst>
          </p:cNvPr>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6462E231-8182-4691-A97A-7F6EA300E31E}"/>
              </a:ext>
            </a:extLst>
          </p:cNvPr>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93" name="Group 292">
            <a:extLst>
              <a:ext uri="{FF2B5EF4-FFF2-40B4-BE49-F238E27FC236}">
                <a16:creationId xmlns:a16="http://schemas.microsoft.com/office/drawing/2014/main" id="{397943CE-7BE0-4143-8F93-D559AD169502}"/>
              </a:ext>
            </a:extLst>
          </p:cNvPr>
          <p:cNvGrpSpPr>
            <a:grpSpLocks noChangeAspect="1"/>
          </p:cNvGrpSpPr>
          <p:nvPr/>
        </p:nvGrpSpPr>
        <p:grpSpPr>
          <a:xfrm>
            <a:off x="11604857" y="5397636"/>
            <a:ext cx="564227" cy="630594"/>
            <a:chOff x="8037253" y="2752620"/>
            <a:chExt cx="633384" cy="707886"/>
          </a:xfrm>
        </p:grpSpPr>
        <p:sp>
          <p:nvSpPr>
            <p:cNvPr id="294" name="Oval 293">
              <a:extLst>
                <a:ext uri="{FF2B5EF4-FFF2-40B4-BE49-F238E27FC236}">
                  <a16:creationId xmlns:a16="http://schemas.microsoft.com/office/drawing/2014/main" id="{48419FF8-7A42-480E-9A56-7D6BA30DE595}"/>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xtBox 294">
              <a:extLst>
                <a:ext uri="{FF2B5EF4-FFF2-40B4-BE49-F238E27FC236}">
                  <a16:creationId xmlns:a16="http://schemas.microsoft.com/office/drawing/2014/main" id="{2CAE52B9-A369-4EFD-B000-3854A94B0FEC}"/>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96" name="Straight Arrow Connector 295">
            <a:extLst>
              <a:ext uri="{FF2B5EF4-FFF2-40B4-BE49-F238E27FC236}">
                <a16:creationId xmlns:a16="http://schemas.microsoft.com/office/drawing/2014/main" id="{995A64CE-5FCE-4508-8DDD-EA429B81A7AD}"/>
              </a:ext>
            </a:extLst>
          </p:cNvPr>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5620247F-E01A-47DB-BEC5-1E135C21DEE0}"/>
              </a:ext>
            </a:extLst>
          </p:cNvPr>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8" name="Left Bracket 297">
            <a:extLst>
              <a:ext uri="{FF2B5EF4-FFF2-40B4-BE49-F238E27FC236}">
                <a16:creationId xmlns:a16="http://schemas.microsoft.com/office/drawing/2014/main" id="{9FA6C0F4-E6B9-45E4-9E3A-A2C0DCAC895D}"/>
              </a:ext>
            </a:extLst>
          </p:cNvPr>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9" name="Straight Arrow Connector 298">
            <a:extLst>
              <a:ext uri="{FF2B5EF4-FFF2-40B4-BE49-F238E27FC236}">
                <a16:creationId xmlns:a16="http://schemas.microsoft.com/office/drawing/2014/main" id="{7A51BD03-17C6-41B8-B27C-00264156CA6D}"/>
              </a:ext>
            </a:extLst>
          </p:cNvPr>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28A45F3D-7157-424F-A5BE-6EAE56B2C4D3}"/>
              </a:ext>
            </a:extLst>
          </p:cNvPr>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38772876-A6B6-485D-81DD-CAA0806B84F4}"/>
              </a:ext>
            </a:extLst>
          </p:cNvPr>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2" name="Left Bracket 301">
            <a:extLst>
              <a:ext uri="{FF2B5EF4-FFF2-40B4-BE49-F238E27FC236}">
                <a16:creationId xmlns:a16="http://schemas.microsoft.com/office/drawing/2014/main" id="{B5842E13-BFBE-49B3-AD10-0B041430FCE8}"/>
              </a:ext>
            </a:extLst>
          </p:cNvPr>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Left Bracket 302">
            <a:extLst>
              <a:ext uri="{FF2B5EF4-FFF2-40B4-BE49-F238E27FC236}">
                <a16:creationId xmlns:a16="http://schemas.microsoft.com/office/drawing/2014/main" id="{F8DB93E4-6A69-4D72-AEE4-0AD98F7CCC67}"/>
              </a:ext>
            </a:extLst>
          </p:cNvPr>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4" name="Straight Arrow Connector 303">
            <a:extLst>
              <a:ext uri="{FF2B5EF4-FFF2-40B4-BE49-F238E27FC236}">
                <a16:creationId xmlns:a16="http://schemas.microsoft.com/office/drawing/2014/main" id="{81C207BD-389A-49CC-A49C-6301E5C761AF}"/>
              </a:ext>
            </a:extLst>
          </p:cNvPr>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95FE126A-D92D-4747-8ADF-B5248DBFF61E}"/>
              </a:ext>
            </a:extLst>
          </p:cNvPr>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E410EB1F-9E87-40A9-B002-1690BA7B5F11}"/>
              </a:ext>
            </a:extLst>
          </p:cNvPr>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5F54D173-7DDF-4023-8E7F-BFF8AC4098E8}"/>
              </a:ext>
            </a:extLst>
          </p:cNvPr>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BB1320A5-256C-49F8-9843-5B890AC9A287}"/>
              </a:ext>
            </a:extLst>
          </p:cNvPr>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BCDB438B-393B-4CF7-99B9-1E7DA31FE4D8}"/>
              </a:ext>
            </a:extLst>
          </p:cNvPr>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7DAF608A-F1EB-43DF-AD0A-C4E5A1ED5789}"/>
              </a:ext>
            </a:extLst>
          </p:cNvPr>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311" name="Group 310">
            <a:extLst>
              <a:ext uri="{FF2B5EF4-FFF2-40B4-BE49-F238E27FC236}">
                <a16:creationId xmlns:a16="http://schemas.microsoft.com/office/drawing/2014/main" id="{58058B84-E3F5-45C2-9449-D1F7DD76EA33}"/>
              </a:ext>
            </a:extLst>
          </p:cNvPr>
          <p:cNvGrpSpPr/>
          <p:nvPr/>
        </p:nvGrpSpPr>
        <p:grpSpPr>
          <a:xfrm>
            <a:off x="3512483" y="433259"/>
            <a:ext cx="679098" cy="801198"/>
            <a:chOff x="1667796" y="3070605"/>
            <a:chExt cx="1201136" cy="1238505"/>
          </a:xfrm>
        </p:grpSpPr>
        <p:sp>
          <p:nvSpPr>
            <p:cNvPr id="312" name="Arrow: Chevron 311">
              <a:extLst>
                <a:ext uri="{FF2B5EF4-FFF2-40B4-BE49-F238E27FC236}">
                  <a16:creationId xmlns:a16="http://schemas.microsoft.com/office/drawing/2014/main" id="{983938E9-590C-42FD-9206-B53CDE6C3120}"/>
                </a:ext>
              </a:extLst>
            </p:cNvPr>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3" name="TextBox 312">
              <a:extLst>
                <a:ext uri="{FF2B5EF4-FFF2-40B4-BE49-F238E27FC236}">
                  <a16:creationId xmlns:a16="http://schemas.microsoft.com/office/drawing/2014/main" id="{CD1A300F-9A19-4BC7-A067-F9C7A5BDD428}"/>
                </a:ext>
              </a:extLst>
            </p:cNvPr>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314" name="Straight Arrow Connector 313">
            <a:extLst>
              <a:ext uri="{FF2B5EF4-FFF2-40B4-BE49-F238E27FC236}">
                <a16:creationId xmlns:a16="http://schemas.microsoft.com/office/drawing/2014/main" id="{E038A8C9-6094-47C7-A876-61BB833513C5}"/>
              </a:ext>
            </a:extLst>
          </p:cNvPr>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35B3481E-0233-4B79-B0DF-E4AD83FB76B1}"/>
              </a:ext>
            </a:extLst>
          </p:cNvPr>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FD924D91-9B25-4B71-899F-AEF681746053}"/>
              </a:ext>
            </a:extLst>
          </p:cNvPr>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96C6CF4F-B19E-42DA-BA82-732052FDF60A}"/>
              </a:ext>
            </a:extLst>
          </p:cNvPr>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2FC5FDE8-9E58-4D06-BEF2-6876A98EE91A}"/>
              </a:ext>
            </a:extLst>
          </p:cNvPr>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CEBED075-5E4B-4B1F-98FB-3AD79A8CAA10}"/>
              </a:ext>
            </a:extLst>
          </p:cNvPr>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6D3F846A-70AF-442E-B383-A00A73D95DCD}"/>
              </a:ext>
            </a:extLst>
          </p:cNvPr>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BAEA836-A864-4C59-A261-A502C9C3A8DC}"/>
              </a:ext>
            </a:extLst>
          </p:cNvPr>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CF579D06-A552-433F-BB34-A81CC6616BA7}"/>
              </a:ext>
            </a:extLst>
          </p:cNvPr>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grpSp>
        <p:nvGrpSpPr>
          <p:cNvPr id="323" name="Group 322">
            <a:extLst>
              <a:ext uri="{FF2B5EF4-FFF2-40B4-BE49-F238E27FC236}">
                <a16:creationId xmlns:a16="http://schemas.microsoft.com/office/drawing/2014/main" id="{70214DB0-4215-483A-B0EF-704461141F61}"/>
              </a:ext>
            </a:extLst>
          </p:cNvPr>
          <p:cNvGrpSpPr/>
          <p:nvPr/>
        </p:nvGrpSpPr>
        <p:grpSpPr>
          <a:xfrm>
            <a:off x="189618" y="1804256"/>
            <a:ext cx="801949" cy="623039"/>
            <a:chOff x="8185297" y="484460"/>
            <a:chExt cx="801949" cy="623039"/>
          </a:xfrm>
        </p:grpSpPr>
        <p:sp>
          <p:nvSpPr>
            <p:cNvPr id="324" name="TextBox 323">
              <a:extLst>
                <a:ext uri="{FF2B5EF4-FFF2-40B4-BE49-F238E27FC236}">
                  <a16:creationId xmlns:a16="http://schemas.microsoft.com/office/drawing/2014/main" id="{0D54C529-B2B3-4498-B874-5F088E67FD6A}"/>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325" name="TextBox 324">
              <a:extLst>
                <a:ext uri="{FF2B5EF4-FFF2-40B4-BE49-F238E27FC236}">
                  <a16:creationId xmlns:a16="http://schemas.microsoft.com/office/drawing/2014/main" id="{CE7F1689-76F6-45C3-872F-D2EC3D694101}"/>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326" name="Straight Arrow Connector 325">
            <a:extLst>
              <a:ext uri="{FF2B5EF4-FFF2-40B4-BE49-F238E27FC236}">
                <a16:creationId xmlns:a16="http://schemas.microsoft.com/office/drawing/2014/main" id="{2921E397-F985-441D-932A-CBCE50DD15C2}"/>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901E90FA-DB0E-4C72-B7EE-1007BFB13ABE}"/>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89C340F9-EDF3-41B1-81EB-2131571CA236}"/>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A2711769-879E-4DDB-9895-E95965457A53}"/>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35BF2F68-866F-48E3-95CC-CB8E1CC432B4}"/>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31" name="Group 330">
            <a:extLst>
              <a:ext uri="{FF2B5EF4-FFF2-40B4-BE49-F238E27FC236}">
                <a16:creationId xmlns:a16="http://schemas.microsoft.com/office/drawing/2014/main" id="{2BE4897C-E228-41B5-ADA6-38C9847E1417}"/>
              </a:ext>
            </a:extLst>
          </p:cNvPr>
          <p:cNvGrpSpPr/>
          <p:nvPr/>
        </p:nvGrpSpPr>
        <p:grpSpPr>
          <a:xfrm>
            <a:off x="4408740" y="540418"/>
            <a:ext cx="2637116" cy="1128357"/>
            <a:chOff x="4408740" y="540418"/>
            <a:chExt cx="2637116" cy="1128357"/>
          </a:xfrm>
        </p:grpSpPr>
        <p:grpSp>
          <p:nvGrpSpPr>
            <p:cNvPr id="332" name="Group 331">
              <a:extLst>
                <a:ext uri="{FF2B5EF4-FFF2-40B4-BE49-F238E27FC236}">
                  <a16:creationId xmlns:a16="http://schemas.microsoft.com/office/drawing/2014/main" id="{E3A15263-83F4-473A-8F90-7F88DFAB8E54}"/>
                </a:ext>
              </a:extLst>
            </p:cNvPr>
            <p:cNvGrpSpPr/>
            <p:nvPr/>
          </p:nvGrpSpPr>
          <p:grpSpPr>
            <a:xfrm>
              <a:off x="4408740" y="540418"/>
              <a:ext cx="1627545" cy="640764"/>
              <a:chOff x="7654860" y="423958"/>
              <a:chExt cx="1627545" cy="640764"/>
            </a:xfrm>
          </p:grpSpPr>
          <p:sp>
            <p:nvSpPr>
              <p:cNvPr id="336" name="Oval 335">
                <a:extLst>
                  <a:ext uri="{FF2B5EF4-FFF2-40B4-BE49-F238E27FC236}">
                    <a16:creationId xmlns:a16="http://schemas.microsoft.com/office/drawing/2014/main" id="{D4FD9112-0516-4F9E-89F9-9E9FF5781CEF}"/>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37" name="TextBox 336">
                <a:extLst>
                  <a:ext uri="{FF2B5EF4-FFF2-40B4-BE49-F238E27FC236}">
                    <a16:creationId xmlns:a16="http://schemas.microsoft.com/office/drawing/2014/main" id="{7C936450-8869-47B8-B3FF-08501F769AAD}"/>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333" name="Straight Arrow Connector 332">
              <a:extLst>
                <a:ext uri="{FF2B5EF4-FFF2-40B4-BE49-F238E27FC236}">
                  <a16:creationId xmlns:a16="http://schemas.microsoft.com/office/drawing/2014/main" id="{1B379E20-9BD7-4FDB-A536-3BED0EEF8996}"/>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2839F781-5716-48EF-8D28-476B0C033801}"/>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335" name="TextBox 334">
              <a:extLst>
                <a:ext uri="{FF2B5EF4-FFF2-40B4-BE49-F238E27FC236}">
                  <a16:creationId xmlns:a16="http://schemas.microsoft.com/office/drawing/2014/main" id="{AF8D5F99-3B76-4373-83C6-63886FDF6E0D}"/>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grpSp>
        <p:nvGrpSpPr>
          <p:cNvPr id="338" name="Group 337">
            <a:extLst>
              <a:ext uri="{FF2B5EF4-FFF2-40B4-BE49-F238E27FC236}">
                <a16:creationId xmlns:a16="http://schemas.microsoft.com/office/drawing/2014/main" id="{14FCFBFD-B6F8-43F4-A356-08789010FE9B}"/>
              </a:ext>
            </a:extLst>
          </p:cNvPr>
          <p:cNvGrpSpPr/>
          <p:nvPr/>
        </p:nvGrpSpPr>
        <p:grpSpPr>
          <a:xfrm>
            <a:off x="6514292" y="2652554"/>
            <a:ext cx="1359436" cy="1558926"/>
            <a:chOff x="6514292" y="2652554"/>
            <a:chExt cx="1359436" cy="1558926"/>
          </a:xfrm>
        </p:grpSpPr>
        <p:sp>
          <p:nvSpPr>
            <p:cNvPr id="339" name="TextBox 338">
              <a:extLst>
                <a:ext uri="{FF2B5EF4-FFF2-40B4-BE49-F238E27FC236}">
                  <a16:creationId xmlns:a16="http://schemas.microsoft.com/office/drawing/2014/main" id="{BC974742-E569-4EB7-975F-29ED814CB1CD}"/>
                </a:ext>
              </a:extLst>
            </p:cNvPr>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340" name="Straight Arrow Connector 339">
              <a:extLst>
                <a:ext uri="{FF2B5EF4-FFF2-40B4-BE49-F238E27FC236}">
                  <a16:creationId xmlns:a16="http://schemas.microsoft.com/office/drawing/2014/main" id="{C2237134-202D-450A-8850-38FDBDD51964}"/>
                </a:ext>
              </a:extLst>
            </p:cNvPr>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1D868D25-B161-4058-95B0-163210D53557}"/>
                </a:ext>
              </a:extLst>
            </p:cNvPr>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00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92C0E2-14E1-41BB-B0CD-C7C85C860D27}"/>
              </a:ext>
            </a:extLst>
          </p:cNvPr>
          <p:cNvSpPr/>
          <p:nvPr/>
        </p:nvSpPr>
        <p:spPr>
          <a:xfrm>
            <a:off x="180468" y="1333444"/>
            <a:ext cx="11855116" cy="21205805"/>
          </a:xfrm>
          <a:prstGeom prst="rect">
            <a:avLst/>
          </a:prstGeom>
        </p:spPr>
        <p:txBody>
          <a:bodyPr wrap="square">
            <a:spAutoFit/>
          </a:bodyPr>
          <a:lstStyle/>
          <a:p>
            <a:r>
              <a:rPr lang="en-US" sz="2800" dirty="0">
                <a:latin typeface="Consolas" panose="020B0609020204030204" pitchFamily="49" charset="0"/>
              </a:rPr>
              <a:t>//Chickadee’s k-</a:t>
            </a:r>
            <a:r>
              <a:rPr lang="en-US" sz="2800" dirty="0" err="1">
                <a:latin typeface="Consolas" panose="020B0609020204030204" pitchFamily="49" charset="0"/>
              </a:rPr>
              <a:t>lock.hh</a:t>
            </a:r>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struct</a:t>
            </a:r>
            <a:r>
              <a:rPr lang="en-US" sz="2800" dirty="0">
                <a:latin typeface="Consolas" panose="020B0609020204030204" pitchFamily="49" charset="0"/>
              </a:rPr>
              <a:t> spinlock {</a:t>
            </a:r>
          </a:p>
          <a:p>
            <a:r>
              <a:rPr lang="en-US" sz="2800" dirty="0">
                <a:solidFill>
                  <a:srgbClr val="0070C0"/>
                </a:solidFill>
                <a:latin typeface="Consolas" panose="020B0609020204030204" pitchFamily="49" charset="0"/>
              </a:rPr>
              <a:t>private</a:t>
            </a:r>
            <a:r>
              <a:rPr lang="en-US" sz="2800" dirty="0">
                <a:latin typeface="Consolas" panose="020B0609020204030204" pitchFamily="49" charset="0"/>
              </a:rPr>
              <a:t>:</a:t>
            </a:r>
          </a:p>
          <a:p>
            <a:r>
              <a:rPr lang="en-US" sz="2800" dirty="0">
                <a:solidFill>
                  <a:srgbClr val="0070C0"/>
                </a:solidFill>
                <a:latin typeface="Consolas" panose="020B0609020204030204" pitchFamily="49" charset="0"/>
              </a:rPr>
              <a:t>    std::</a:t>
            </a:r>
            <a:r>
              <a:rPr lang="en-US" sz="2800" dirty="0" err="1">
                <a:solidFill>
                  <a:srgbClr val="0070C0"/>
                </a:solidFill>
                <a:latin typeface="Consolas" panose="020B0609020204030204" pitchFamily="49" charset="0"/>
              </a:rPr>
              <a:t>atomic_flag</a:t>
            </a:r>
            <a:r>
              <a:rPr lang="en-US" sz="2800" dirty="0">
                <a:solidFill>
                  <a:srgbClr val="0070C0"/>
                </a:solidFill>
                <a:latin typeface="Consolas" panose="020B0609020204030204" pitchFamily="49" charset="0"/>
              </a:rPr>
              <a:t> </a:t>
            </a:r>
            <a:r>
              <a:rPr lang="en-US" sz="2800" dirty="0">
                <a:latin typeface="Consolas" panose="020B0609020204030204" pitchFamily="49" charset="0"/>
              </a:rPr>
              <a:t>f_; //True means that the</a:t>
            </a:r>
          </a:p>
          <a:p>
            <a:r>
              <a:rPr lang="en-US" sz="2800" dirty="0">
                <a:latin typeface="Consolas" panose="020B0609020204030204" pitchFamily="49" charset="0"/>
              </a:rPr>
              <a:t>                         //lock is held.</a:t>
            </a:r>
          </a:p>
          <a:p>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public</a:t>
            </a:r>
            <a:r>
              <a:rPr lang="en-US" sz="2800" dirty="0">
                <a:latin typeface="Consolas" panose="020B0609020204030204" pitchFamily="49" charset="0"/>
              </a:rPr>
              <a:t>:</a:t>
            </a:r>
          </a:p>
          <a:p>
            <a:r>
              <a:rPr lang="en-US" sz="2800" dirty="0">
                <a:latin typeface="Consolas" panose="020B0609020204030204" pitchFamily="49" charset="0"/>
              </a:rPr>
              <a:t>    //Constructor</a:t>
            </a:r>
          </a:p>
          <a:p>
            <a:r>
              <a:rPr lang="en-US" sz="2800" dirty="0">
                <a:latin typeface="Consolas" panose="020B0609020204030204" pitchFamily="49" charset="0"/>
              </a:rPr>
              <a:t>    spinlock() {</a:t>
            </a:r>
          </a:p>
          <a:p>
            <a:r>
              <a:rPr lang="en-US" sz="2800" dirty="0">
                <a:latin typeface="Consolas" panose="020B0609020204030204" pitchFamily="49" charset="0"/>
              </a:rPr>
              <a:t>        </a:t>
            </a:r>
            <a:r>
              <a:rPr lang="en-US" sz="2800" dirty="0" err="1">
                <a:latin typeface="Consolas" panose="020B0609020204030204" pitchFamily="49" charset="0"/>
              </a:rPr>
              <a:t>f_.clear</a:t>
            </a:r>
            <a:r>
              <a:rPr lang="en-US" sz="2800" dirty="0">
                <a:latin typeface="Consolas" panose="020B0609020204030204" pitchFamily="49" charset="0"/>
              </a:rPr>
              <a:t>(); //Atomically sets the flag</a:t>
            </a:r>
          </a:p>
          <a:p>
            <a:r>
              <a:rPr lang="en-US" sz="2800" dirty="0">
                <a:latin typeface="Consolas" panose="020B0609020204030204" pitchFamily="49" charset="0"/>
              </a:rPr>
              <a:t>                    //to false, i.e., lock is </a:t>
            </a:r>
            <a:r>
              <a:rPr lang="en-US" sz="2800" dirty="0" err="1">
                <a:latin typeface="Consolas" panose="020B0609020204030204" pitchFamily="49" charset="0"/>
              </a:rPr>
              <a:t>unheld</a:t>
            </a:r>
            <a:r>
              <a:rPr lang="en-US" sz="2800" dirty="0">
                <a:latin typeface="Consolas" panose="020B0609020204030204" pitchFamily="49" charset="0"/>
              </a:rPr>
              <a:t>.</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lock_noirq</a:t>
            </a:r>
            <a:r>
              <a:rPr lang="en-US" sz="2800" dirty="0">
                <a:latin typeface="Consolas" panose="020B0609020204030204" pitchFamily="49" charset="0"/>
              </a:rPr>
              <a:t>() {</a:t>
            </a:r>
          </a:p>
          <a:p>
            <a:r>
              <a:rPr lang="en-US" sz="2800" dirty="0">
                <a:latin typeface="Consolas" panose="020B0609020204030204" pitchFamily="49" charset="0"/>
              </a:rPr>
              <a:t>        //f_.</a:t>
            </a:r>
            <a:r>
              <a:rPr lang="en-US" sz="2800" dirty="0" err="1">
                <a:latin typeface="Consolas" panose="020B0609020204030204" pitchFamily="49" charset="0"/>
              </a:rPr>
              <a:t>test_and_set</a:t>
            </a:r>
            <a:r>
              <a:rPr lang="en-US" sz="2800" dirty="0">
                <a:latin typeface="Consolas" panose="020B0609020204030204" pitchFamily="49" charset="0"/>
              </a:rPr>
              <a:t>() atomically sets the</a:t>
            </a:r>
          </a:p>
          <a:p>
            <a:r>
              <a:rPr lang="en-US" sz="2800" dirty="0">
                <a:latin typeface="Consolas" panose="020B0609020204030204" pitchFamily="49" charset="0"/>
              </a:rPr>
              <a:t>        //flag to true and returns the previous</a:t>
            </a:r>
          </a:p>
          <a:p>
            <a:r>
              <a:rPr lang="en-US" sz="2800" dirty="0">
                <a:latin typeface="Consolas" panose="020B0609020204030204" pitchFamily="49" charset="0"/>
              </a:rPr>
              <a:t>        //flag value.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while</a:t>
            </a:r>
            <a:r>
              <a:rPr lang="en-US" sz="2800" dirty="0">
                <a:latin typeface="Consolas" panose="020B0609020204030204" pitchFamily="49" charset="0"/>
              </a:rPr>
              <a:t> (f_.</a:t>
            </a:r>
            <a:r>
              <a:rPr lang="en-US" sz="2800" dirty="0" err="1">
                <a:latin typeface="Consolas" panose="020B0609020204030204" pitchFamily="49" charset="0"/>
              </a:rPr>
              <a:t>test_and_set</a:t>
            </a:r>
            <a:r>
              <a:rPr lang="en-US" sz="2800" dirty="0">
                <a:latin typeface="Consolas" panose="020B0609020204030204" pitchFamily="49" charset="0"/>
              </a:rPr>
              <a:t>()) { //While someone</a:t>
            </a:r>
          </a:p>
          <a:p>
            <a:r>
              <a:rPr lang="en-US" sz="2800" dirty="0">
                <a:latin typeface="Consolas" panose="020B0609020204030204" pitchFamily="49" charset="0"/>
              </a:rPr>
              <a:t>                                    //else has the</a:t>
            </a:r>
          </a:p>
          <a:p>
            <a:r>
              <a:rPr lang="en-US" sz="2800" dirty="0">
                <a:latin typeface="Consolas" panose="020B0609020204030204" pitchFamily="49" charset="0"/>
              </a:rPr>
              <a:t>                                    //lock . . .</a:t>
            </a:r>
          </a:p>
          <a:p>
            <a:r>
              <a:rPr lang="en-US" sz="2800" dirty="0">
                <a:latin typeface="Consolas" panose="020B0609020204030204" pitchFamily="49" charset="0"/>
              </a:rPr>
              <a:t>            pause();</a:t>
            </a:r>
          </a:p>
          <a:p>
            <a:r>
              <a:rPr lang="en-US" sz="2800" dirty="0">
                <a:latin typeface="Consolas" panose="020B0609020204030204" pitchFamily="49" charset="0"/>
              </a:rPr>
              <a:t>        }</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unlock_noirq</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f_.clear</a:t>
            </a:r>
            <a:r>
              <a:rPr lang="en-US" sz="2800" dirty="0">
                <a:latin typeface="Consolas" panose="020B0609020204030204" pitchFamily="49" charset="0"/>
              </a:rPr>
              <a:t>(); //Atomically sets the flag</a:t>
            </a:r>
          </a:p>
          <a:p>
            <a:r>
              <a:rPr lang="en-US" sz="2800" dirty="0">
                <a:latin typeface="Consolas" panose="020B0609020204030204" pitchFamily="49" charset="0"/>
              </a:rPr>
              <a:t>                      //to false.</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irqstate</a:t>
            </a:r>
            <a:r>
              <a:rPr lang="en-US" sz="2800" dirty="0">
                <a:latin typeface="Consolas" panose="020B0609020204030204" pitchFamily="49" charset="0"/>
              </a:rPr>
              <a:t> lock() {</a:t>
            </a:r>
          </a:p>
          <a:p>
            <a:r>
              <a:rPr lang="en-US" sz="2800" dirty="0">
                <a:latin typeface="Consolas" panose="020B0609020204030204" pitchFamily="49" charset="0"/>
              </a:rPr>
              <a:t>        </a:t>
            </a:r>
            <a:r>
              <a:rPr lang="en-US" sz="2800" dirty="0" err="1">
                <a:latin typeface="Consolas" panose="020B0609020204030204" pitchFamily="49" charset="0"/>
              </a:rPr>
              <a:t>irqstate</a:t>
            </a:r>
            <a:r>
              <a:rPr lang="en-US" sz="2800" dirty="0">
                <a:latin typeface="Consolas" panose="020B0609020204030204" pitchFamily="49" charset="0"/>
              </a:rPr>
              <a:t> </a:t>
            </a:r>
            <a:r>
              <a:rPr lang="en-US" sz="2800" dirty="0" err="1">
                <a:latin typeface="Consolas" panose="020B0609020204030204" pitchFamily="49" charset="0"/>
              </a:rPr>
              <a:t>irqs</a:t>
            </a:r>
            <a:r>
              <a:rPr lang="en-US" sz="2800" dirty="0">
                <a:latin typeface="Consolas" panose="020B0609020204030204" pitchFamily="49" charset="0"/>
              </a:rPr>
              <a:t> = </a:t>
            </a:r>
            <a:r>
              <a:rPr lang="en-US" sz="2800" dirty="0" err="1">
                <a:latin typeface="Consolas" panose="020B0609020204030204" pitchFamily="49" charset="0"/>
              </a:rPr>
              <a:t>irqstate</a:t>
            </a:r>
            <a:r>
              <a:rPr lang="en-US" sz="2800" dirty="0">
                <a:latin typeface="Consolas" panose="020B0609020204030204" pitchFamily="49" charset="0"/>
              </a:rPr>
              <a:t>::get();</a:t>
            </a:r>
          </a:p>
          <a:p>
            <a:r>
              <a:rPr lang="en-US" sz="2800" dirty="0">
                <a:latin typeface="Consolas" panose="020B0609020204030204" pitchFamily="49" charset="0"/>
              </a:rPr>
              <a:t>        cli(); //Disable interrupts if not already</a:t>
            </a:r>
          </a:p>
          <a:p>
            <a:r>
              <a:rPr lang="en-US" sz="2800" dirty="0">
                <a:latin typeface="Consolas" panose="020B0609020204030204" pitchFamily="49" charset="0"/>
              </a:rPr>
              <a:t>               //disabled: clears the ``interrupt</a:t>
            </a:r>
          </a:p>
          <a:p>
            <a:r>
              <a:rPr lang="en-US" sz="2800" dirty="0">
                <a:latin typeface="Consolas" panose="020B0609020204030204" pitchFamily="49" charset="0"/>
              </a:rPr>
              <a:t>               //enabled’’ bit in %</a:t>
            </a:r>
            <a:r>
              <a:rPr lang="en-US" sz="2800" dirty="0" err="1">
                <a:latin typeface="Consolas" panose="020B0609020204030204" pitchFamily="49" charset="0"/>
              </a:rPr>
              <a:t>rflags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lock_noirq</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adjust_this_cpu_spinlock_depth</a:t>
            </a:r>
            <a:r>
              <a:rPr lang="en-US" sz="2800" dirty="0">
                <a:latin typeface="Consolas" panose="020B0609020204030204" pitchFamily="49" charset="0"/>
              </a:rPr>
              <a:t>(</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a:t>
            </a:r>
            <a:r>
              <a:rPr lang="en-US" sz="2800" dirty="0" err="1">
                <a:latin typeface="Consolas" panose="020B0609020204030204" pitchFamily="49" charset="0"/>
              </a:rPr>
              <a:t>irqs</a:t>
            </a:r>
            <a:r>
              <a:rPr lang="en-US" sz="2800" dirty="0">
                <a:latin typeface="Consolas" panose="020B0609020204030204" pitchFamily="49" charset="0"/>
              </a:rPr>
              <a:t>;</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void</a:t>
            </a:r>
            <a:r>
              <a:rPr lang="en-US" sz="2800" dirty="0">
                <a:latin typeface="Consolas" panose="020B0609020204030204" pitchFamily="49" charset="0"/>
              </a:rPr>
              <a:t> unlock(</a:t>
            </a:r>
            <a:r>
              <a:rPr lang="en-US" sz="2800" dirty="0" err="1">
                <a:latin typeface="Consolas" panose="020B0609020204030204" pitchFamily="49" charset="0"/>
              </a:rPr>
              <a:t>irqstate</a:t>
            </a:r>
            <a:r>
              <a:rPr lang="en-US" sz="2800" dirty="0">
                <a:latin typeface="Consolas" panose="020B0609020204030204" pitchFamily="49" charset="0"/>
              </a:rPr>
              <a:t>&amp; </a:t>
            </a:r>
            <a:r>
              <a:rPr lang="en-US" sz="2800" dirty="0" err="1">
                <a:latin typeface="Consolas" panose="020B0609020204030204" pitchFamily="49" charset="0"/>
              </a:rPr>
              <a:t>irqs</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adjust_this_cpu_spinlock_depth</a:t>
            </a:r>
            <a:r>
              <a:rPr lang="en-US" sz="2800" dirty="0">
                <a:latin typeface="Consolas" panose="020B0609020204030204" pitchFamily="49" charset="0"/>
              </a:rPr>
              <a:t>(</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unlock_noirq</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irqs.restore</a:t>
            </a:r>
            <a:r>
              <a:rPr lang="en-US" sz="2800" dirty="0">
                <a:latin typeface="Consolas" panose="020B0609020204030204" pitchFamily="49" charset="0"/>
              </a:rPr>
              <a:t>();</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bool</a:t>
            </a:r>
            <a:r>
              <a:rPr lang="en-US" sz="2800" dirty="0">
                <a:latin typeface="Consolas" panose="020B0609020204030204" pitchFamily="49" charset="0"/>
              </a:rPr>
              <a:t> </a:t>
            </a:r>
            <a:r>
              <a:rPr lang="en-US" sz="2800" dirty="0" err="1">
                <a:latin typeface="Consolas" panose="020B0609020204030204" pitchFamily="49" charset="0"/>
              </a:rPr>
              <a:t>is_locked</a:t>
            </a:r>
            <a:r>
              <a:rPr lang="en-US" sz="2800" dirty="0">
                <a:latin typeface="Consolas" panose="020B0609020204030204" pitchFamily="49" charset="0"/>
              </a:rPr>
              <a:t>() const {</a:t>
            </a:r>
          </a:p>
          <a:p>
            <a:r>
              <a:rPr lang="en-US" sz="2800" dirty="0">
                <a:solidFill>
                  <a:srgbClr val="0070C0"/>
                </a:solidFill>
                <a:latin typeface="Consolas" panose="020B0609020204030204" pitchFamily="49" charset="0"/>
              </a:rPr>
              <a:t>        return</a:t>
            </a:r>
            <a:r>
              <a:rPr lang="en-US" sz="2800" dirty="0">
                <a:latin typeface="Consolas" panose="020B0609020204030204" pitchFamily="49" charset="0"/>
              </a:rPr>
              <a:t> </a:t>
            </a:r>
            <a:r>
              <a:rPr lang="en-US" sz="2800" dirty="0" err="1">
                <a:latin typeface="Consolas" panose="020B0609020204030204" pitchFamily="49" charset="0"/>
              </a:rPr>
              <a:t>f_.test</a:t>
            </a:r>
            <a:r>
              <a:rPr lang="en-US" sz="2800" dirty="0">
                <a:latin typeface="Consolas" panose="020B0609020204030204" pitchFamily="49" charset="0"/>
              </a:rPr>
              <a:t>(std::</a:t>
            </a:r>
            <a:r>
              <a:rPr lang="en-US" sz="2800" dirty="0" err="1">
                <a:latin typeface="Consolas" panose="020B0609020204030204" pitchFamily="49" charset="0"/>
              </a:rPr>
              <a:t>memory_order_relaxed</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a:t>
            </a:r>
          </a:p>
        </p:txBody>
      </p:sp>
      <p:grpSp>
        <p:nvGrpSpPr>
          <p:cNvPr id="10" name="Group 9">
            <a:extLst>
              <a:ext uri="{FF2B5EF4-FFF2-40B4-BE49-F238E27FC236}">
                <a16:creationId xmlns:a16="http://schemas.microsoft.com/office/drawing/2014/main" id="{EBB1E5D2-B0CD-44D0-910B-71183B641C1B}"/>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E03F758B-3199-4C49-B043-44F1C39F0BC2}"/>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D1A7E8-EC2F-49D9-A1AD-BDC7F2E9C751}"/>
                </a:ext>
              </a:extLst>
            </p:cNvPr>
            <p:cNvSpPr/>
            <p:nvPr/>
          </p:nvSpPr>
          <p:spPr>
            <a:xfrm>
              <a:off x="1952263" y="1572458"/>
              <a:ext cx="8287473" cy="3539430"/>
            </a:xfrm>
            <a:prstGeom prst="rect">
              <a:avLst/>
            </a:prstGeom>
            <a:solidFill>
              <a:schemeClr val="bg1"/>
            </a:solidFill>
            <a:ln>
              <a:solidFill>
                <a:schemeClr val="tx1"/>
              </a:solidFill>
            </a:ln>
          </p:spPr>
          <p:txBody>
            <a:bodyPr wrap="square">
              <a:spAutoFit/>
            </a:bodyPr>
            <a:lstStyle/>
            <a:p>
              <a:r>
                <a:rPr lang="en-US" sz="2800" dirty="0">
                  <a:solidFill>
                    <a:prstClr val="black"/>
                  </a:solidFill>
                  <a:latin typeface="Consolas" panose="020B0609020204030204" pitchFamily="49" charset="0"/>
                </a:rPr>
                <a:t>//Chickadee’s x86-64.h</a:t>
              </a:r>
            </a:p>
            <a:p>
              <a:r>
                <a:rPr lang="en-US" sz="2800" dirty="0">
                  <a:solidFill>
                    <a:srgbClr val="0070C0"/>
                  </a:solidFill>
                  <a:latin typeface="Consolas" panose="020B0609020204030204" pitchFamily="49" charset="0"/>
                </a:rPr>
                <a:t>__</a:t>
              </a:r>
              <a:r>
                <a:rPr lang="en-US" sz="2800" dirty="0" err="1">
                  <a:solidFill>
                    <a:srgbClr val="0070C0"/>
                  </a:solidFill>
                  <a:latin typeface="Consolas" panose="020B0609020204030204" pitchFamily="49" charset="0"/>
                </a:rPr>
                <a:t>always_inline</a:t>
              </a:r>
              <a:r>
                <a:rPr lang="en-US" sz="2800" dirty="0">
                  <a:solidFill>
                    <a:srgbClr val="0070C0"/>
                  </a:solidFill>
                  <a:latin typeface="Consolas" panose="020B0609020204030204" pitchFamily="49" charset="0"/>
                </a:rPr>
                <a:t> void </a:t>
              </a:r>
              <a:r>
                <a:rPr lang="en-US" sz="2800" dirty="0">
                  <a:solidFill>
                    <a:prstClr val="black"/>
                  </a:solidFill>
                  <a:latin typeface="Consolas" panose="020B0609020204030204" pitchFamily="49" charset="0"/>
                </a:rPr>
                <a:t>pause() {</a:t>
              </a:r>
            </a:p>
            <a:p>
              <a:r>
                <a:rPr lang="en-US" sz="2800" dirty="0">
                  <a:solidFill>
                    <a:prstClr val="black"/>
                  </a:solidFill>
                  <a:latin typeface="Consolas" panose="020B0609020204030204" pitchFamily="49" charset="0"/>
                </a:rPr>
                <a:t>    </a:t>
              </a:r>
              <a:r>
                <a:rPr lang="en-US" sz="2800" dirty="0" err="1">
                  <a:solidFill>
                    <a:srgbClr val="0070C0"/>
                  </a:solidFill>
                  <a:latin typeface="Consolas" panose="020B0609020204030204" pitchFamily="49" charset="0"/>
                </a:rPr>
                <a:t>asm</a:t>
              </a:r>
              <a:r>
                <a:rPr lang="en-US" sz="2800" dirty="0">
                  <a:solidFill>
                    <a:srgbClr val="0070C0"/>
                  </a:solidFill>
                  <a:latin typeface="Consolas" panose="020B0609020204030204" pitchFamily="49" charset="0"/>
                </a:rPr>
                <a:t> volatile</a:t>
              </a:r>
              <a:r>
                <a:rPr lang="en-US" sz="2800" dirty="0">
                  <a:solidFill>
                    <a:prstClr val="black"/>
                  </a:solidFill>
                  <a:latin typeface="Consolas" panose="020B0609020204030204" pitchFamily="49" charset="0"/>
                </a:rPr>
                <a:t>(</a:t>
              </a:r>
              <a:r>
                <a:rPr lang="en-US" sz="2800" dirty="0">
                  <a:ln w="6350">
                    <a:noFill/>
                  </a:ln>
                  <a:solidFill>
                    <a:srgbClr val="00B050"/>
                  </a:solidFill>
                  <a:latin typeface="Consolas" panose="020B0609020204030204" pitchFamily="49" charset="0"/>
                </a:rPr>
                <a:t>"pause"</a:t>
              </a:r>
              <a:r>
                <a:rPr lang="en-US" sz="2800" dirty="0">
                  <a:solidFill>
                    <a:prstClr val="black"/>
                  </a:solidFill>
                  <a:latin typeface="Consolas" panose="020B0609020204030204" pitchFamily="49" charset="0"/>
                </a:rPr>
                <a:t>);</a:t>
              </a:r>
            </a:p>
            <a:p>
              <a:r>
                <a:rPr lang="en-US" sz="2800" dirty="0">
                  <a:solidFill>
                    <a:prstClr val="black"/>
                  </a:solidFill>
                  <a:latin typeface="Consolas" panose="020B0609020204030204" pitchFamily="49" charset="0"/>
                </a:rPr>
                <a:t>      //The pause instruction temporarily</a:t>
              </a:r>
            </a:p>
            <a:p>
              <a:r>
                <a:rPr lang="en-US" sz="2800" dirty="0">
                  <a:solidFill>
                    <a:prstClr val="black"/>
                  </a:solidFill>
                  <a:latin typeface="Consolas" panose="020B0609020204030204" pitchFamily="49" charset="0"/>
                </a:rPr>
                <a:t>      //places the CPU in a lower power</a:t>
              </a:r>
            </a:p>
            <a:p>
              <a:r>
                <a:rPr lang="en-US" sz="2800" dirty="0">
                  <a:solidFill>
                    <a:prstClr val="black"/>
                  </a:solidFill>
                  <a:latin typeface="Consolas" panose="020B0609020204030204" pitchFamily="49" charset="0"/>
                </a:rPr>
                <a:t>      //state---this is helpful when you</a:t>
              </a:r>
            </a:p>
            <a:p>
              <a:r>
                <a:rPr lang="en-US" sz="2800" dirty="0">
                  <a:solidFill>
                    <a:prstClr val="black"/>
                  </a:solidFill>
                  <a:latin typeface="Consolas" panose="020B0609020204030204" pitchFamily="49" charset="0"/>
                </a:rPr>
                <a:t>      //are spin-waiting!</a:t>
              </a:r>
            </a:p>
            <a:p>
              <a:r>
                <a:rPr lang="en-US" sz="2800" dirty="0">
                  <a:solidFill>
                    <a:prstClr val="black"/>
                  </a:solidFill>
                  <a:latin typeface="Consolas" panose="020B0609020204030204" pitchFamily="49" charset="0"/>
                </a:rPr>
                <a:t>}</a:t>
              </a:r>
            </a:p>
          </p:txBody>
        </p:sp>
      </p:grpSp>
    </p:spTree>
    <p:extLst>
      <p:ext uri="{BB962C8B-B14F-4D97-AF65-F5344CB8AC3E}">
        <p14:creationId xmlns:p14="http://schemas.microsoft.com/office/powerpoint/2010/main" val="74314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45833E-6 7.40741E-7 L -0.00091 -0.70324 " pathEditMode="relative" rAng="0" ptsTypes="AA">
                                      <p:cBhvr>
                                        <p:cTn id="6" dur="2000" fill="hold"/>
                                        <p:tgtEl>
                                          <p:spTgt spid="4"/>
                                        </p:tgtEl>
                                        <p:attrNameLst>
                                          <p:attrName>ppt_x</p:attrName>
                                          <p:attrName>ppt_y</p:attrName>
                                        </p:attrNameLst>
                                      </p:cBhvr>
                                      <p:rCtr x="-52" y="-3516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1" nodeType="clickEffect">
                                  <p:stCondLst>
                                    <p:cond delay="0"/>
                                  </p:stCondLst>
                                  <p:childTnLst>
                                    <p:animMotion origin="layout" path="M -0.00091 -0.70324 L -0.00091 -0.99445 " pathEditMode="relative" rAng="0" ptsTypes="AA">
                                      <p:cBhvr>
                                        <p:cTn id="20" dur="2000" fill="hold"/>
                                        <p:tgtEl>
                                          <p:spTgt spid="4"/>
                                        </p:tgtEl>
                                        <p:attrNameLst>
                                          <p:attrName>ppt_x</p:attrName>
                                          <p:attrName>ppt_y</p:attrName>
                                        </p:attrNameLst>
                                      </p:cBhvr>
                                      <p:rCtr x="0" y="-1456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2" nodeType="clickEffect">
                                  <p:stCondLst>
                                    <p:cond delay="0"/>
                                  </p:stCondLst>
                                  <p:childTnLst>
                                    <p:animMotion origin="layout" path="M -0.00091 -0.99445 L -0.00091 -1.61204 " pathEditMode="relative" rAng="0" ptsTypes="AA">
                                      <p:cBhvr>
                                        <p:cTn id="24" dur="2000" fill="hold"/>
                                        <p:tgtEl>
                                          <p:spTgt spid="4"/>
                                        </p:tgtEl>
                                        <p:attrNameLst>
                                          <p:attrName>ppt_x</p:attrName>
                                          <p:attrName>ppt_y</p:attrName>
                                        </p:attrNameLst>
                                      </p:cBhvr>
                                      <p:rCtr x="0" y="-3088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3" nodeType="clickEffect">
                                  <p:stCondLst>
                                    <p:cond delay="0"/>
                                  </p:stCondLst>
                                  <p:childTnLst>
                                    <p:animMotion origin="layout" path="M -0.00091 -1.61204 L -0.00091 -2.00671 " pathEditMode="relative" rAng="0" ptsTypes="AA">
                                      <p:cBhvr>
                                        <p:cTn id="28" dur="2000" fill="hold"/>
                                        <p:tgtEl>
                                          <p:spTgt spid="4"/>
                                        </p:tgtEl>
                                        <p:attrNameLst>
                                          <p:attrName>ppt_x</p:attrName>
                                          <p:attrName>ppt_y</p:attrName>
                                        </p:attrNameLst>
                                      </p:cBhvr>
                                      <p:rCtr x="0" y="-19722"/>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4" nodeType="clickEffect">
                                  <p:stCondLst>
                                    <p:cond delay="0"/>
                                  </p:stCondLst>
                                  <p:childTnLst>
                                    <p:animMotion origin="layout" path="M -0.00091 -2.00671 L -0.00091 -2.42778 " pathEditMode="relative" rAng="0" ptsTypes="AA">
                                      <p:cBhvr>
                                        <p:cTn id="32" dur="2000" fill="hold"/>
                                        <p:tgtEl>
                                          <p:spTgt spid="4"/>
                                        </p:tgtEl>
                                        <p:attrNameLst>
                                          <p:attrName>ppt_x</p:attrName>
                                          <p:attrName>ppt_y</p:attrName>
                                        </p:attrNameLst>
                                      </p:cBhvr>
                                      <p:rCtr x="0" y="-2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868E8F-FD73-40BC-AB71-4CD571FD1E5F}"/>
              </a:ext>
            </a:extLst>
          </p:cNvPr>
          <p:cNvPicPr>
            <a:picLocks noChangeAspect="1"/>
          </p:cNvPicPr>
          <p:nvPr/>
        </p:nvPicPr>
        <p:blipFill>
          <a:blip r:embed="rId2"/>
          <a:stretch>
            <a:fillRect/>
          </a:stretch>
        </p:blipFill>
        <p:spPr>
          <a:xfrm>
            <a:off x="3024851" y="1225051"/>
            <a:ext cx="3736918" cy="5529749"/>
          </a:xfrm>
          <a:prstGeom prst="rect">
            <a:avLst/>
          </a:prstGeom>
        </p:spPr>
      </p:pic>
      <p:sp>
        <p:nvSpPr>
          <p:cNvPr id="2" name="Title 1">
            <a:extLst>
              <a:ext uri="{FF2B5EF4-FFF2-40B4-BE49-F238E27FC236}">
                <a16:creationId xmlns:a16="http://schemas.microsoft.com/office/drawing/2014/main" id="{E8F34AE9-8A9F-4C5D-A928-BC284C2DF1FD}"/>
              </a:ext>
            </a:extLst>
          </p:cNvPr>
          <p:cNvSpPr>
            <a:spLocks noGrp="1"/>
          </p:cNvSpPr>
          <p:nvPr>
            <p:ph type="title"/>
          </p:nvPr>
        </p:nvSpPr>
        <p:spPr>
          <a:xfrm>
            <a:off x="0" y="103200"/>
            <a:ext cx="6910086" cy="1325563"/>
          </a:xfrm>
        </p:spPr>
        <p:txBody>
          <a:bodyPr>
            <a:normAutofit fontScale="90000"/>
          </a:bodyPr>
          <a:lstStyle/>
          <a:p>
            <a:r>
              <a:rPr lang="en-US" dirty="0"/>
              <a:t>It is immoral to go to sleep while holding a spinlock!</a:t>
            </a:r>
          </a:p>
        </p:txBody>
      </p:sp>
      <p:pic>
        <p:nvPicPr>
          <p:cNvPr id="5" name="Picture 4">
            <a:extLst>
              <a:ext uri="{FF2B5EF4-FFF2-40B4-BE49-F238E27FC236}">
                <a16:creationId xmlns:a16="http://schemas.microsoft.com/office/drawing/2014/main" id="{9D47A58A-05E9-42DE-91E4-7971CC240177}"/>
              </a:ext>
            </a:extLst>
          </p:cNvPr>
          <p:cNvPicPr>
            <a:picLocks noChangeAspect="1"/>
          </p:cNvPicPr>
          <p:nvPr/>
        </p:nvPicPr>
        <p:blipFill>
          <a:blip r:embed="rId3"/>
          <a:stretch>
            <a:fillRect/>
          </a:stretch>
        </p:blipFill>
        <p:spPr>
          <a:xfrm>
            <a:off x="212149" y="2550614"/>
            <a:ext cx="3740954" cy="4204186"/>
          </a:xfrm>
          <a:prstGeom prst="rect">
            <a:avLst/>
          </a:prstGeom>
        </p:spPr>
      </p:pic>
      <p:cxnSp>
        <p:nvCxnSpPr>
          <p:cNvPr id="7" name="Straight Connector 6">
            <a:extLst>
              <a:ext uri="{FF2B5EF4-FFF2-40B4-BE49-F238E27FC236}">
                <a16:creationId xmlns:a16="http://schemas.microsoft.com/office/drawing/2014/main" id="{B916BF6A-3E54-4EB6-B627-B2236C1643AB}"/>
              </a:ext>
            </a:extLst>
          </p:cNvPr>
          <p:cNvCxnSpPr/>
          <p:nvPr/>
        </p:nvCxnSpPr>
        <p:spPr>
          <a:xfrm>
            <a:off x="7095281"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9E24B693-977C-4960-BC89-4980E24014AC}"/>
              </a:ext>
            </a:extLst>
          </p:cNvPr>
          <p:cNvSpPr>
            <a:spLocks noGrp="1"/>
          </p:cNvSpPr>
          <p:nvPr>
            <p:ph idx="1"/>
          </p:nvPr>
        </p:nvSpPr>
        <p:spPr>
          <a:xfrm>
            <a:off x="7095281" y="208344"/>
            <a:ext cx="4977109" cy="6649656"/>
          </a:xfrm>
        </p:spPr>
        <p:txBody>
          <a:bodyPr>
            <a:normAutofit fontScale="92500" lnSpcReduction="10000"/>
          </a:bodyPr>
          <a:lstStyle/>
          <a:p>
            <a:r>
              <a:rPr lang="en-US" sz="3200" dirty="0"/>
              <a:t>When a process goes to sleep, dozens or hundreds of milliseconds may elapse before the process is scheduled again</a:t>
            </a:r>
          </a:p>
          <a:p>
            <a:r>
              <a:rPr lang="en-US" sz="3200" dirty="0"/>
              <a:t>If process </a:t>
            </a:r>
            <a:r>
              <a:rPr lang="en-US" sz="3200" b="1" dirty="0"/>
              <a:t>Q</a:t>
            </a:r>
            <a:r>
              <a:rPr lang="en-US" sz="3200" dirty="0"/>
              <a:t> is asleep while holding a spinlock, process </a:t>
            </a:r>
            <a:r>
              <a:rPr lang="en-US" sz="3200" b="1" dirty="0"/>
              <a:t>R</a:t>
            </a:r>
            <a:r>
              <a:rPr lang="en-US" sz="3200" dirty="0"/>
              <a:t> that wants the spinlock may spin-wait on a core (with interrupts disabled!) for dozens or hundreds of milliseconds!</a:t>
            </a:r>
          </a:p>
          <a:p>
            <a:pPr lvl="1"/>
            <a:r>
              <a:rPr lang="en-US" sz="2800" dirty="0"/>
              <a:t>Disabling interrupts for long periods makes a machine unresponsive</a:t>
            </a:r>
          </a:p>
          <a:p>
            <a:pPr lvl="1"/>
            <a:r>
              <a:rPr lang="en-US" sz="2800" dirty="0"/>
              <a:t>Meanwhile, </a:t>
            </a:r>
            <a:r>
              <a:rPr lang="en-US" sz="2800" b="1" dirty="0"/>
              <a:t>R</a:t>
            </a:r>
            <a:r>
              <a:rPr lang="en-US" sz="2800" dirty="0"/>
              <a:t>’s core cannot be used by other processes</a:t>
            </a:r>
          </a:p>
        </p:txBody>
      </p:sp>
    </p:spTree>
    <p:extLst>
      <p:ext uri="{BB962C8B-B14F-4D97-AF65-F5344CB8AC3E}">
        <p14:creationId xmlns:p14="http://schemas.microsoft.com/office/powerpoint/2010/main" val="3696726566"/>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D839B8-F974-433B-8FFA-12F50D59C804}"/>
              </a:ext>
            </a:extLst>
          </p:cNvPr>
          <p:cNvSpPr/>
          <p:nvPr/>
        </p:nvSpPr>
        <p:spPr>
          <a:xfrm>
            <a:off x="0" y="4415436"/>
            <a:ext cx="12192000" cy="360338"/>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EB619C-73A2-4758-B8BC-762AFBFB2758}"/>
              </a:ext>
            </a:extLst>
          </p:cNvPr>
          <p:cNvSpPr/>
          <p:nvPr/>
        </p:nvSpPr>
        <p:spPr>
          <a:xfrm>
            <a:off x="0" y="2741677"/>
            <a:ext cx="12192000" cy="360338"/>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4C7148-150D-4F74-A10B-E89B23D3578D}"/>
              </a:ext>
            </a:extLst>
          </p:cNvPr>
          <p:cNvSpPr/>
          <p:nvPr/>
        </p:nvSpPr>
        <p:spPr>
          <a:xfrm>
            <a:off x="0" y="-5417"/>
            <a:ext cx="11855116" cy="6863417"/>
          </a:xfrm>
          <a:prstGeom prst="rect">
            <a:avLst/>
          </a:prstGeom>
        </p:spPr>
        <p:txBody>
          <a:bodyPr wrap="square">
            <a:spAutoFit/>
          </a:bodyPr>
          <a:lstStyle/>
          <a:p>
            <a:r>
              <a:rPr lang="en-US" sz="2200" dirty="0">
                <a:latin typeface="Consolas" panose="020B0609020204030204" pitchFamily="49" charset="0"/>
              </a:rPr>
              <a:t>//Chickadee’s k-</a:t>
            </a:r>
            <a:r>
              <a:rPr lang="en-US" sz="2200" dirty="0" err="1">
                <a:latin typeface="Consolas" panose="020B0609020204030204" pitchFamily="49" charset="0"/>
              </a:rPr>
              <a:t>lock.hh</a:t>
            </a:r>
            <a:endParaRPr lang="en-US" sz="2200" dirty="0">
              <a:latin typeface="Consolas" panose="020B0609020204030204" pitchFamily="49" charset="0"/>
            </a:endParaRPr>
          </a:p>
          <a:p>
            <a:r>
              <a:rPr lang="en-US" sz="2200" dirty="0">
                <a:solidFill>
                  <a:srgbClr val="0070C0"/>
                </a:solidFill>
                <a:latin typeface="Consolas" panose="020B0609020204030204" pitchFamily="49" charset="0"/>
              </a:rPr>
              <a:t>struct</a:t>
            </a:r>
            <a:r>
              <a:rPr lang="en-US" sz="2200" dirty="0">
                <a:latin typeface="Consolas" panose="020B0609020204030204" pitchFamily="49" charset="0"/>
              </a:rPr>
              <a:t> spinlock {</a:t>
            </a:r>
          </a:p>
          <a:p>
            <a:r>
              <a:rPr lang="en-US" sz="2200" dirty="0">
                <a:latin typeface="Consolas" panose="020B0609020204030204" pitchFamily="49" charset="0"/>
              </a:rPr>
              <a:t>    </a:t>
            </a:r>
            <a:r>
              <a:rPr lang="en-US" sz="2200" dirty="0" err="1">
                <a:latin typeface="Consolas" panose="020B0609020204030204" pitchFamily="49" charset="0"/>
              </a:rPr>
              <a:t>irqstate</a:t>
            </a:r>
            <a:r>
              <a:rPr lang="en-US" sz="2200" dirty="0">
                <a:latin typeface="Consolas" panose="020B0609020204030204" pitchFamily="49" charset="0"/>
              </a:rPr>
              <a:t> lock() {</a:t>
            </a:r>
          </a:p>
          <a:p>
            <a:r>
              <a:rPr lang="en-US" sz="2200" dirty="0">
                <a:latin typeface="Consolas" panose="020B0609020204030204" pitchFamily="49" charset="0"/>
              </a:rPr>
              <a:t>        </a:t>
            </a:r>
            <a:r>
              <a:rPr lang="en-US" sz="2200" dirty="0" err="1">
                <a:latin typeface="Consolas" panose="020B0609020204030204" pitchFamily="49" charset="0"/>
              </a:rPr>
              <a:t>irqstate</a:t>
            </a:r>
            <a:r>
              <a:rPr lang="en-US" sz="2200" dirty="0">
                <a:latin typeface="Consolas" panose="020B0609020204030204" pitchFamily="49" charset="0"/>
              </a:rPr>
              <a:t> </a:t>
            </a:r>
            <a:r>
              <a:rPr lang="en-US" sz="2200" dirty="0" err="1">
                <a:latin typeface="Consolas" panose="020B0609020204030204" pitchFamily="49" charset="0"/>
              </a:rPr>
              <a:t>irqs</a:t>
            </a:r>
            <a:r>
              <a:rPr lang="en-US" sz="2200" dirty="0">
                <a:latin typeface="Consolas" panose="020B0609020204030204" pitchFamily="49" charset="0"/>
              </a:rPr>
              <a:t> = </a:t>
            </a:r>
            <a:r>
              <a:rPr lang="en-US" sz="2200" dirty="0" err="1">
                <a:latin typeface="Consolas" panose="020B0609020204030204" pitchFamily="49" charset="0"/>
              </a:rPr>
              <a:t>irqstate</a:t>
            </a:r>
            <a:r>
              <a:rPr lang="en-US" sz="2200" dirty="0">
                <a:latin typeface="Consolas" panose="020B0609020204030204" pitchFamily="49" charset="0"/>
              </a:rPr>
              <a:t>::get();</a:t>
            </a:r>
          </a:p>
          <a:p>
            <a:r>
              <a:rPr lang="en-US" sz="2200" dirty="0">
                <a:latin typeface="Consolas" panose="020B0609020204030204" pitchFamily="49" charset="0"/>
              </a:rPr>
              <a:t>        cli(); //Disable interrupts if not already</a:t>
            </a:r>
          </a:p>
          <a:p>
            <a:r>
              <a:rPr lang="en-US" sz="2200" dirty="0">
                <a:latin typeface="Consolas" panose="020B0609020204030204" pitchFamily="49" charset="0"/>
              </a:rPr>
              <a:t>               //disabled: clears the ``interrupt</a:t>
            </a:r>
          </a:p>
          <a:p>
            <a:r>
              <a:rPr lang="en-US" sz="2200" dirty="0">
                <a:latin typeface="Consolas" panose="020B0609020204030204" pitchFamily="49" charset="0"/>
              </a:rPr>
              <a:t>               //enabled’’ bit in %</a:t>
            </a:r>
            <a:r>
              <a:rPr lang="en-US" sz="2200" dirty="0" err="1">
                <a:latin typeface="Consolas" panose="020B0609020204030204" pitchFamily="49" charset="0"/>
              </a:rPr>
              <a:t>rflags</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lock_noirq</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adjust_this_cpu_spinlock_depth</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err="1">
                <a:latin typeface="Consolas" panose="020B0609020204030204" pitchFamily="49" charset="0"/>
              </a:rPr>
              <a:t>irqs</a:t>
            </a:r>
            <a:r>
              <a:rPr lang="en-US" sz="2200" dirty="0">
                <a:latin typeface="Consolas" panose="020B0609020204030204" pitchFamily="49" charset="0"/>
              </a:rPr>
              <a:t>;</a:t>
            </a:r>
          </a:p>
          <a:p>
            <a:r>
              <a:rPr lang="en-US" sz="2200" dirty="0">
                <a:latin typeface="Consolas" panose="020B0609020204030204" pitchFamily="49" charset="0"/>
              </a:rPr>
              <a:t>    }</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void</a:t>
            </a:r>
            <a:r>
              <a:rPr lang="en-US" sz="2200" dirty="0">
                <a:latin typeface="Consolas" panose="020B0609020204030204" pitchFamily="49" charset="0"/>
              </a:rPr>
              <a:t> unlock(</a:t>
            </a:r>
            <a:r>
              <a:rPr lang="en-US" sz="2200" dirty="0" err="1">
                <a:latin typeface="Consolas" panose="020B0609020204030204" pitchFamily="49" charset="0"/>
              </a:rPr>
              <a:t>irqstate</a:t>
            </a:r>
            <a:r>
              <a:rPr lang="en-US" sz="2200" dirty="0">
                <a:latin typeface="Consolas" panose="020B0609020204030204" pitchFamily="49" charset="0"/>
              </a:rPr>
              <a:t>&amp; </a:t>
            </a:r>
            <a:r>
              <a:rPr lang="en-US" sz="2200" dirty="0" err="1">
                <a:latin typeface="Consolas" panose="020B0609020204030204" pitchFamily="49" charset="0"/>
              </a:rPr>
              <a:t>irqs</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err="1">
                <a:latin typeface="Consolas" panose="020B0609020204030204" pitchFamily="49" charset="0"/>
              </a:rPr>
              <a:t>adjust_this_cpu_spinlock_depth</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unlock_noirq</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irqs.restore</a:t>
            </a:r>
            <a:r>
              <a:rPr lang="en-US" sz="2200" dirty="0">
                <a:latin typeface="Consolas" panose="020B0609020204030204" pitchFamily="49" charset="0"/>
              </a:rPr>
              <a:t>();</a:t>
            </a:r>
          </a:p>
          <a:p>
            <a:r>
              <a:rPr lang="en-US" sz="2200" dirty="0">
                <a:latin typeface="Consolas" panose="020B0609020204030204" pitchFamily="49" charset="0"/>
              </a:rPr>
              <a:t>    }</a:t>
            </a:r>
          </a:p>
          <a:p>
            <a:endParaRPr lang="en-US" sz="2200" dirty="0">
              <a:latin typeface="Consolas" panose="020B0609020204030204" pitchFamily="49" charset="0"/>
            </a:endParaRPr>
          </a:p>
          <a:p>
            <a:r>
              <a:rPr lang="en-US" sz="2200" dirty="0">
                <a:latin typeface="Consolas" panose="020B0609020204030204" pitchFamily="49" charset="0"/>
              </a:rPr>
              <a:t>    //...other stuff...</a:t>
            </a:r>
          </a:p>
          <a:p>
            <a:r>
              <a:rPr lang="en-US" sz="2200" dirty="0">
                <a:latin typeface="Consolas" panose="020B0609020204030204" pitchFamily="49" charset="0"/>
              </a:rPr>
              <a:t>};</a:t>
            </a:r>
          </a:p>
        </p:txBody>
      </p:sp>
      <p:sp>
        <p:nvSpPr>
          <p:cNvPr id="7" name="TextBox 6">
            <a:extLst>
              <a:ext uri="{FF2B5EF4-FFF2-40B4-BE49-F238E27FC236}">
                <a16:creationId xmlns:a16="http://schemas.microsoft.com/office/drawing/2014/main" id="{979DA6E4-0894-4196-9C19-17D9B6891893}"/>
              </a:ext>
            </a:extLst>
          </p:cNvPr>
          <p:cNvSpPr txBox="1"/>
          <p:nvPr/>
        </p:nvSpPr>
        <p:spPr>
          <a:xfrm>
            <a:off x="6785812" y="2682338"/>
            <a:ext cx="5293894" cy="430887"/>
          </a:xfrm>
          <a:prstGeom prst="rect">
            <a:avLst/>
          </a:prstGeom>
          <a:noFill/>
        </p:spPr>
        <p:txBody>
          <a:bodyPr wrap="square" rtlCol="0">
            <a:spAutoFit/>
          </a:bodyPr>
          <a:lstStyle/>
          <a:p>
            <a:r>
              <a:rPr lang="en-US" sz="2200" dirty="0">
                <a:latin typeface="Consolas" panose="020B0609020204030204" pitchFamily="49" charset="0"/>
              </a:rPr>
              <a:t>//</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spinlock_depth</a:t>
            </a:r>
            <a:r>
              <a:rPr lang="en-US" sz="2200" dirty="0">
                <a:latin typeface="Consolas" panose="020B0609020204030204" pitchFamily="49" charset="0"/>
              </a:rPr>
              <a:t>_ += 1</a:t>
            </a:r>
          </a:p>
        </p:txBody>
      </p:sp>
      <p:sp>
        <p:nvSpPr>
          <p:cNvPr id="8" name="TextBox 7">
            <a:extLst>
              <a:ext uri="{FF2B5EF4-FFF2-40B4-BE49-F238E27FC236}">
                <a16:creationId xmlns:a16="http://schemas.microsoft.com/office/drawing/2014/main" id="{19D408B7-627B-41EA-A5B6-E90BD200D6BB}"/>
              </a:ext>
            </a:extLst>
          </p:cNvPr>
          <p:cNvSpPr txBox="1"/>
          <p:nvPr/>
        </p:nvSpPr>
        <p:spPr>
          <a:xfrm>
            <a:off x="6789823" y="4356919"/>
            <a:ext cx="5293894" cy="430887"/>
          </a:xfrm>
          <a:prstGeom prst="rect">
            <a:avLst/>
          </a:prstGeom>
          <a:noFill/>
        </p:spPr>
        <p:txBody>
          <a:bodyPr wrap="square" rtlCol="0">
            <a:spAutoFit/>
          </a:bodyPr>
          <a:lstStyle/>
          <a:p>
            <a:r>
              <a:rPr lang="en-US" sz="2200" dirty="0">
                <a:latin typeface="Consolas" panose="020B0609020204030204" pitchFamily="49" charset="0"/>
              </a:rPr>
              <a:t>//</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spinlock_depth</a:t>
            </a:r>
            <a:r>
              <a:rPr lang="en-US" sz="2200" dirty="0">
                <a:latin typeface="Consolas" panose="020B0609020204030204" pitchFamily="49" charset="0"/>
              </a:rPr>
              <a:t>_ -= 1</a:t>
            </a:r>
          </a:p>
        </p:txBody>
      </p:sp>
      <p:grpSp>
        <p:nvGrpSpPr>
          <p:cNvPr id="10" name="Group 9">
            <a:extLst>
              <a:ext uri="{FF2B5EF4-FFF2-40B4-BE49-F238E27FC236}">
                <a16:creationId xmlns:a16="http://schemas.microsoft.com/office/drawing/2014/main" id="{939C63E8-0B9E-4AF8-A027-453F52E6383C}"/>
              </a:ext>
            </a:extLst>
          </p:cNvPr>
          <p:cNvGrpSpPr/>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3CF747E-E4AD-4B05-979C-ACDA65E0922B}"/>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0726CB-35B1-43CC-BFCA-700D481DAB71}"/>
                </a:ext>
              </a:extLst>
            </p:cNvPr>
            <p:cNvSpPr/>
            <p:nvPr/>
          </p:nvSpPr>
          <p:spPr>
            <a:xfrm>
              <a:off x="583531" y="4857591"/>
              <a:ext cx="11024938" cy="1785104"/>
            </a:xfrm>
            <a:prstGeom prst="rect">
              <a:avLst/>
            </a:prstGeom>
            <a:solidFill>
              <a:schemeClr val="bg1"/>
            </a:solidFill>
            <a:ln w="38100">
              <a:solidFill>
                <a:schemeClr val="tx1"/>
              </a:solidFill>
            </a:ln>
          </p:spPr>
          <p:txBody>
            <a:bodyPr wrap="square">
              <a:spAutoFit/>
            </a:bodyPr>
            <a:lstStyle/>
            <a:p>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::schedule()</a:t>
              </a:r>
            </a:p>
            <a:p>
              <a:r>
                <a:rPr lang="en-US" sz="2200" dirty="0">
                  <a:latin typeface="Consolas" panose="020B0609020204030204" pitchFamily="49" charset="0"/>
                </a:rPr>
                <a:t>//    Run a process, or the current CPU's idle task if no runnable</a:t>
              </a:r>
            </a:p>
            <a:p>
              <a:r>
                <a:rPr lang="en-US" sz="2200" dirty="0">
                  <a:latin typeface="Consolas" panose="020B0609020204030204" pitchFamily="49" charset="0"/>
                </a:rPr>
                <a:t>//    process exists.</a:t>
              </a:r>
            </a:p>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::schedule() {</a:t>
              </a:r>
            </a:p>
            <a:p>
              <a:r>
                <a:rPr lang="en-US" sz="2200" dirty="0">
                  <a:latin typeface="Consolas" panose="020B0609020204030204" pitchFamily="49" charset="0"/>
                </a:rPr>
                <a:t>    assert(</a:t>
              </a:r>
              <a:r>
                <a:rPr lang="en-US" sz="2200" dirty="0" err="1">
                  <a:latin typeface="Consolas" panose="020B0609020204030204" pitchFamily="49" charset="0"/>
                </a:rPr>
                <a:t>spinlock_depth</a:t>
              </a:r>
              <a:r>
                <a:rPr lang="en-US" sz="2200" dirty="0">
                  <a:latin typeface="Consolas" panose="020B0609020204030204" pitchFamily="49" charset="0"/>
                </a:rPr>
                <a:t>_ == </a:t>
              </a:r>
              <a:r>
                <a:rPr lang="en-US" sz="2200" dirty="0">
                  <a:solidFill>
                    <a:srgbClr val="00B050"/>
                  </a:solidFill>
                  <a:latin typeface="Consolas" panose="020B0609020204030204" pitchFamily="49" charset="0"/>
                </a:rPr>
                <a:t>0</a:t>
              </a:r>
              <a:r>
                <a:rPr lang="en-US" sz="2200" dirty="0">
                  <a:latin typeface="Consolas" panose="020B0609020204030204" pitchFamily="49" charset="0"/>
                </a:rPr>
                <a:t>);  // no spinlocks are held</a:t>
              </a:r>
            </a:p>
          </p:txBody>
        </p:sp>
      </p:grpSp>
    </p:spTree>
    <p:extLst>
      <p:ext uri="{BB962C8B-B14F-4D97-AF65-F5344CB8AC3E}">
        <p14:creationId xmlns:p14="http://schemas.microsoft.com/office/powerpoint/2010/main" val="173098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AE9-8A9F-4C5D-A928-BC284C2DF1FD}"/>
              </a:ext>
            </a:extLst>
          </p:cNvPr>
          <p:cNvSpPr>
            <a:spLocks noGrp="1"/>
          </p:cNvSpPr>
          <p:nvPr>
            <p:ph type="title"/>
          </p:nvPr>
        </p:nvSpPr>
        <p:spPr>
          <a:xfrm>
            <a:off x="81024" y="10600"/>
            <a:ext cx="6910086" cy="1325563"/>
          </a:xfrm>
        </p:spPr>
        <p:txBody>
          <a:bodyPr>
            <a:normAutofit fontScale="90000"/>
          </a:bodyPr>
          <a:lstStyle/>
          <a:p>
            <a:r>
              <a:rPr lang="en-US" dirty="0"/>
              <a:t>In most cases, interrupt handlers should not sleep!</a:t>
            </a:r>
          </a:p>
        </p:txBody>
      </p:sp>
      <p:cxnSp>
        <p:nvCxnSpPr>
          <p:cNvPr id="7" name="Straight Connector 6">
            <a:extLst>
              <a:ext uri="{FF2B5EF4-FFF2-40B4-BE49-F238E27FC236}">
                <a16:creationId xmlns:a16="http://schemas.microsoft.com/office/drawing/2014/main" id="{B916BF6A-3E54-4EB6-B627-B2236C1643AB}"/>
              </a:ext>
            </a:extLst>
          </p:cNvPr>
          <p:cNvCxnSpPr/>
          <p:nvPr/>
        </p:nvCxnSpPr>
        <p:spPr>
          <a:xfrm>
            <a:off x="6886938"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9E24B693-977C-4960-BC89-4980E24014AC}"/>
              </a:ext>
            </a:extLst>
          </p:cNvPr>
          <p:cNvSpPr>
            <a:spLocks noGrp="1"/>
          </p:cNvSpPr>
          <p:nvPr>
            <p:ph idx="1"/>
          </p:nvPr>
        </p:nvSpPr>
        <p:spPr>
          <a:xfrm>
            <a:off x="7083708" y="254644"/>
            <a:ext cx="4942388" cy="6649656"/>
          </a:xfrm>
        </p:spPr>
        <p:txBody>
          <a:bodyPr>
            <a:normAutofit/>
          </a:bodyPr>
          <a:lstStyle/>
          <a:p>
            <a:r>
              <a:rPr lang="en-US" sz="3600" dirty="0"/>
              <a:t>An interrupt typically doesn’t “belong” to the interrupted process</a:t>
            </a:r>
          </a:p>
          <a:p>
            <a:pPr lvl="1"/>
            <a:r>
              <a:rPr lang="en-US" sz="2800" dirty="0"/>
              <a:t>Ex: A network packet for process </a:t>
            </a:r>
            <a:r>
              <a:rPr lang="en-US" sz="2800" b="1" dirty="0"/>
              <a:t>X</a:t>
            </a:r>
            <a:r>
              <a:rPr lang="en-US" sz="2800" dirty="0"/>
              <a:t> arrives while process </a:t>
            </a:r>
            <a:r>
              <a:rPr lang="en-US" sz="2800" b="1" dirty="0"/>
              <a:t>Y</a:t>
            </a:r>
            <a:r>
              <a:rPr lang="en-US" sz="2800" dirty="0"/>
              <a:t> is running</a:t>
            </a:r>
          </a:p>
          <a:p>
            <a:pPr lvl="1"/>
            <a:r>
              <a:rPr lang="en-US" sz="2800" dirty="0"/>
              <a:t>Ex: A keypress for process </a:t>
            </a:r>
            <a:r>
              <a:rPr lang="en-US" sz="2800" b="1" dirty="0"/>
              <a:t>Q</a:t>
            </a:r>
            <a:r>
              <a:rPr lang="en-US" sz="2800" dirty="0"/>
              <a:t> arrives while process </a:t>
            </a:r>
            <a:r>
              <a:rPr lang="en-US" sz="2800" b="1" dirty="0"/>
              <a:t>R</a:t>
            </a:r>
            <a:r>
              <a:rPr lang="en-US" sz="2800" dirty="0"/>
              <a:t> is running</a:t>
            </a:r>
          </a:p>
          <a:p>
            <a:r>
              <a:rPr lang="en-US" sz="3200" dirty="0"/>
              <a:t>So, an otherwise-runnable process shouldn’t </a:t>
            </a:r>
            <a:r>
              <a:rPr lang="en-US" sz="3200" u="sng" dirty="0"/>
              <a:t>have</a:t>
            </a:r>
            <a:r>
              <a:rPr lang="en-US" sz="3200" dirty="0"/>
              <a:t> to sleep due to interruption by a handler that needs to sleep</a:t>
            </a:r>
          </a:p>
        </p:txBody>
      </p:sp>
      <p:pic>
        <p:nvPicPr>
          <p:cNvPr id="8" name="Picture 2">
            <a:extLst>
              <a:ext uri="{FF2B5EF4-FFF2-40B4-BE49-F238E27FC236}">
                <a16:creationId xmlns:a16="http://schemas.microsoft.com/office/drawing/2014/main" id="{B45D75F9-DCF4-4614-B26B-DCB71B85C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0" y="1255321"/>
            <a:ext cx="6187589" cy="56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69483"/>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AE9-8A9F-4C5D-A928-BC284C2DF1FD}"/>
              </a:ext>
            </a:extLst>
          </p:cNvPr>
          <p:cNvSpPr>
            <a:spLocks noGrp="1"/>
          </p:cNvSpPr>
          <p:nvPr>
            <p:ph type="title"/>
          </p:nvPr>
        </p:nvSpPr>
        <p:spPr>
          <a:xfrm>
            <a:off x="81024" y="10600"/>
            <a:ext cx="6910086" cy="1325563"/>
          </a:xfrm>
        </p:spPr>
        <p:txBody>
          <a:bodyPr>
            <a:normAutofit fontScale="90000"/>
          </a:bodyPr>
          <a:lstStyle/>
          <a:p>
            <a:r>
              <a:rPr lang="en-US" dirty="0"/>
              <a:t>In most cases, interrupt handlers should not sleep!</a:t>
            </a:r>
          </a:p>
        </p:txBody>
      </p:sp>
      <p:cxnSp>
        <p:nvCxnSpPr>
          <p:cNvPr id="7" name="Straight Connector 6">
            <a:extLst>
              <a:ext uri="{FF2B5EF4-FFF2-40B4-BE49-F238E27FC236}">
                <a16:creationId xmlns:a16="http://schemas.microsoft.com/office/drawing/2014/main" id="{B916BF6A-3E54-4EB6-B627-B2236C1643AB}"/>
              </a:ext>
            </a:extLst>
          </p:cNvPr>
          <p:cNvCxnSpPr/>
          <p:nvPr/>
        </p:nvCxnSpPr>
        <p:spPr>
          <a:xfrm>
            <a:off x="6886938"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B45D75F9-DCF4-4614-B26B-DCB71B85C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0" y="1255321"/>
            <a:ext cx="6187589" cy="56026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754C24F5-892D-4897-8DCD-D971545F9B15}"/>
              </a:ext>
            </a:extLst>
          </p:cNvPr>
          <p:cNvSpPr>
            <a:spLocks noGrp="1"/>
          </p:cNvSpPr>
          <p:nvPr>
            <p:ph idx="1"/>
          </p:nvPr>
        </p:nvSpPr>
        <p:spPr>
          <a:xfrm>
            <a:off x="6857065" y="115747"/>
            <a:ext cx="5334935" cy="7060557"/>
          </a:xfrm>
        </p:spPr>
        <p:txBody>
          <a:bodyPr>
            <a:normAutofit fontScale="92500" lnSpcReduction="20000"/>
          </a:bodyPr>
          <a:lstStyle/>
          <a:p>
            <a:pPr marL="0" indent="0" algn="ctr">
              <a:buNone/>
            </a:pPr>
            <a:r>
              <a:rPr lang="en-US" sz="4000" b="1" u="sng" dirty="0"/>
              <a:t>Linux’s strategy</a:t>
            </a:r>
          </a:p>
          <a:p>
            <a:r>
              <a:rPr lang="en-US" sz="3200" dirty="0"/>
              <a:t>Linux has per-CPU stacks for interrupts:</a:t>
            </a:r>
          </a:p>
          <a:p>
            <a:pPr lvl="1"/>
            <a:r>
              <a:rPr lang="en-US" sz="2800" dirty="0"/>
              <a:t>Unlike Chickadee, Linux doesn’t immediately move state to a kernel stack!</a:t>
            </a:r>
          </a:p>
          <a:p>
            <a:pPr lvl="1"/>
            <a:r>
              <a:rPr lang="en-US" sz="2800" dirty="0"/>
              <a:t>Instead, initial interrupt handling totally occurs using the per-CPU interrupt stack</a:t>
            </a:r>
          </a:p>
          <a:p>
            <a:r>
              <a:rPr lang="en-US" sz="3200" dirty="0"/>
              <a:t>Linux has two basic types of interrupt handlers</a:t>
            </a:r>
          </a:p>
          <a:p>
            <a:pPr lvl="1"/>
            <a:r>
              <a:rPr lang="en-US" sz="2800" dirty="0"/>
              <a:t>A </a:t>
            </a:r>
            <a:r>
              <a:rPr lang="en-US" sz="2800" b="1" dirty="0"/>
              <a:t>top-half handler </a:t>
            </a:r>
            <a:r>
              <a:rPr lang="en-US" sz="2800" dirty="0"/>
              <a:t>executes quickly, with interrupts disabled, doing initial interrupt handling and then reenabling interrupts</a:t>
            </a:r>
          </a:p>
          <a:p>
            <a:pPr lvl="1"/>
            <a:r>
              <a:rPr lang="en-US" sz="2800" dirty="0"/>
              <a:t>A </a:t>
            </a:r>
            <a:r>
              <a:rPr lang="en-US" sz="2800" b="1" dirty="0"/>
              <a:t>bottom-half handler</a:t>
            </a:r>
            <a:r>
              <a:rPr lang="en-US" sz="2800" dirty="0"/>
              <a:t> can be interrupted, and can execute slower code or sleep (e.g., because the handler is executed by a dedicated kernel thread that has no user-level part)</a:t>
            </a:r>
          </a:p>
        </p:txBody>
      </p:sp>
    </p:spTree>
    <p:extLst>
      <p:ext uri="{BB962C8B-B14F-4D97-AF65-F5344CB8AC3E}">
        <p14:creationId xmlns:p14="http://schemas.microsoft.com/office/powerpoint/2010/main" val="265179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9F96-D8B9-4BD6-B174-4F4494992602}"/>
              </a:ext>
            </a:extLst>
          </p:cNvPr>
          <p:cNvSpPr>
            <a:spLocks noGrp="1"/>
          </p:cNvSpPr>
          <p:nvPr>
            <p:ph type="title"/>
          </p:nvPr>
        </p:nvSpPr>
        <p:spPr>
          <a:xfrm>
            <a:off x="0" y="-16844"/>
            <a:ext cx="7569843" cy="1325563"/>
          </a:xfrm>
        </p:spPr>
        <p:txBody>
          <a:bodyPr>
            <a:normAutofit fontScale="90000"/>
          </a:bodyPr>
          <a:lstStyle/>
          <a:p>
            <a:r>
              <a:rPr lang="en-US" dirty="0"/>
              <a:t>Kernel Code Should (Almost Never) Cause Exceptions!</a:t>
            </a:r>
          </a:p>
        </p:txBody>
      </p:sp>
      <p:sp>
        <p:nvSpPr>
          <p:cNvPr id="3" name="Content Placeholder 2">
            <a:extLst>
              <a:ext uri="{FF2B5EF4-FFF2-40B4-BE49-F238E27FC236}">
                <a16:creationId xmlns:a16="http://schemas.microsoft.com/office/drawing/2014/main" id="{BB825B5A-6709-47B6-918C-F0C06897F3C3}"/>
              </a:ext>
            </a:extLst>
          </p:cNvPr>
          <p:cNvSpPr>
            <a:spLocks noGrp="1"/>
          </p:cNvSpPr>
          <p:nvPr>
            <p:ph idx="1"/>
          </p:nvPr>
        </p:nvSpPr>
        <p:spPr>
          <a:xfrm>
            <a:off x="84883" y="1204547"/>
            <a:ext cx="7021974" cy="5674823"/>
          </a:xfrm>
        </p:spPr>
        <p:txBody>
          <a:bodyPr>
            <a:normAutofit lnSpcReduction="10000"/>
          </a:bodyPr>
          <a:lstStyle/>
          <a:p>
            <a:r>
              <a:rPr lang="en-US" dirty="0"/>
              <a:t>Exceptions are typically a sign of bugs (or debugging)</a:t>
            </a:r>
          </a:p>
          <a:p>
            <a:pPr lvl="1"/>
            <a:r>
              <a:rPr lang="en-US" dirty="0"/>
              <a:t>Ex: Divide by zero</a:t>
            </a:r>
          </a:p>
          <a:p>
            <a:pPr lvl="1"/>
            <a:r>
              <a:rPr lang="en-US" dirty="0"/>
              <a:t>Ex: Misaligned memory access</a:t>
            </a:r>
          </a:p>
          <a:p>
            <a:pPr lvl="1"/>
            <a:r>
              <a:rPr lang="en-US" dirty="0"/>
              <a:t>Ex: Invalid opcode</a:t>
            </a:r>
          </a:p>
          <a:p>
            <a:pPr lvl="1"/>
            <a:r>
              <a:rPr lang="en-US" dirty="0"/>
              <a:t>Ex: Debugging exception</a:t>
            </a:r>
          </a:p>
          <a:p>
            <a:r>
              <a:rPr lang="en-US" dirty="0"/>
              <a:t>A kernel should not have bugs!</a:t>
            </a:r>
          </a:p>
          <a:p>
            <a:r>
              <a:rPr lang="en-US" dirty="0"/>
              <a:t>So, in real OSes, exceptions can nest              at most two deep</a:t>
            </a:r>
          </a:p>
          <a:p>
            <a:pPr lvl="1"/>
            <a:r>
              <a:rPr lang="en-US" dirty="0"/>
              <a:t>Exception 1: A user-mode divide-by-zero or whatever</a:t>
            </a:r>
          </a:p>
          <a:p>
            <a:pPr lvl="1"/>
            <a:r>
              <a:rPr lang="en-US" dirty="0"/>
              <a:t>Exception 2: A page fault exception triggered  by the kernel’s handler for Exception 1; e.g., the handler tries to read a user-level page that is currently swapped out to disk</a:t>
            </a:r>
          </a:p>
        </p:txBody>
      </p:sp>
      <p:grpSp>
        <p:nvGrpSpPr>
          <p:cNvPr id="29" name="Group 28">
            <a:extLst>
              <a:ext uri="{FF2B5EF4-FFF2-40B4-BE49-F238E27FC236}">
                <a16:creationId xmlns:a16="http://schemas.microsoft.com/office/drawing/2014/main" id="{FF702B04-CB11-47CE-9039-FF65D56D9E6E}"/>
              </a:ext>
            </a:extLst>
          </p:cNvPr>
          <p:cNvGrpSpPr/>
          <p:nvPr/>
        </p:nvGrpSpPr>
        <p:grpSpPr>
          <a:xfrm>
            <a:off x="5626515" y="2146450"/>
            <a:ext cx="6368969" cy="1046440"/>
            <a:chOff x="-28327" y="3758682"/>
            <a:chExt cx="6965979" cy="1046440"/>
          </a:xfrm>
        </p:grpSpPr>
        <p:cxnSp>
          <p:nvCxnSpPr>
            <p:cNvPr id="30" name="Straight Connector 29">
              <a:extLst>
                <a:ext uri="{FF2B5EF4-FFF2-40B4-BE49-F238E27FC236}">
                  <a16:creationId xmlns:a16="http://schemas.microsoft.com/office/drawing/2014/main" id="{08817E4D-48F7-4062-B273-FCA704C6F7B8}"/>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55605F-9592-4D67-9886-3C9F96120D56}"/>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32" name="TextBox 31">
              <a:extLst>
                <a:ext uri="{FF2B5EF4-FFF2-40B4-BE49-F238E27FC236}">
                  <a16:creationId xmlns:a16="http://schemas.microsoft.com/office/drawing/2014/main" id="{CE2DD1D5-8D3E-4EF2-86A2-48B89443207C}"/>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33" name="Straight Connector 32">
            <a:extLst>
              <a:ext uri="{FF2B5EF4-FFF2-40B4-BE49-F238E27FC236}">
                <a16:creationId xmlns:a16="http://schemas.microsoft.com/office/drawing/2014/main" id="{8BD72842-AEC8-461C-B4CD-31B2131830D5}"/>
              </a:ext>
            </a:extLst>
          </p:cNvPr>
          <p:cNvCxnSpPr>
            <a:cxnSpLocks/>
          </p:cNvCxnSpPr>
          <p:nvPr/>
        </p:nvCxnSpPr>
        <p:spPr>
          <a:xfrm>
            <a:off x="5736519" y="1917850"/>
            <a:ext cx="119904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54D326-1D20-48DC-AF05-D51885B118D2}"/>
              </a:ext>
            </a:extLst>
          </p:cNvPr>
          <p:cNvCxnSpPr>
            <a:cxnSpLocks/>
          </p:cNvCxnSpPr>
          <p:nvPr/>
        </p:nvCxnSpPr>
        <p:spPr>
          <a:xfrm>
            <a:off x="6924294" y="3422423"/>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46D4453-D369-4C77-9BE9-16F1CABB1F22}"/>
              </a:ext>
            </a:extLst>
          </p:cNvPr>
          <p:cNvCxnSpPr>
            <a:cxnSpLocks/>
          </p:cNvCxnSpPr>
          <p:nvPr/>
        </p:nvCxnSpPr>
        <p:spPr>
          <a:xfrm>
            <a:off x="6924294" y="1886025"/>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CEDD12C-3FCB-4030-8324-E7598921626E}"/>
              </a:ext>
            </a:extLst>
          </p:cNvPr>
          <p:cNvSpPr txBox="1"/>
          <p:nvPr/>
        </p:nvSpPr>
        <p:spPr>
          <a:xfrm>
            <a:off x="6912262" y="1961708"/>
            <a:ext cx="1714380"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Exception</a:t>
            </a:r>
            <a:endParaRPr lang="en-US" sz="2800" b="1" baseline="-25000" dirty="0">
              <a:latin typeface="Segoe UI Light" panose="020B0502040204020203" pitchFamily="34" charset="0"/>
              <a:cs typeface="Segoe UI Light" panose="020B0502040204020203" pitchFamily="34" charset="0"/>
            </a:endParaRPr>
          </a:p>
        </p:txBody>
      </p:sp>
      <p:cxnSp>
        <p:nvCxnSpPr>
          <p:cNvPr id="37" name="Straight Connector 36">
            <a:extLst>
              <a:ext uri="{FF2B5EF4-FFF2-40B4-BE49-F238E27FC236}">
                <a16:creationId xmlns:a16="http://schemas.microsoft.com/office/drawing/2014/main" id="{C40BA48A-5075-4702-95EC-D049DF6DE856}"/>
              </a:ext>
            </a:extLst>
          </p:cNvPr>
          <p:cNvCxnSpPr>
            <a:cxnSpLocks/>
          </p:cNvCxnSpPr>
          <p:nvPr/>
        </p:nvCxnSpPr>
        <p:spPr>
          <a:xfrm>
            <a:off x="7583542" y="3420728"/>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DABC06-A972-4DD8-B837-A218F73D8B09}"/>
              </a:ext>
            </a:extLst>
          </p:cNvPr>
          <p:cNvCxnSpPr>
            <a:cxnSpLocks/>
          </p:cNvCxnSpPr>
          <p:nvPr/>
        </p:nvCxnSpPr>
        <p:spPr>
          <a:xfrm>
            <a:off x="8256799" y="4242713"/>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52B611-738F-46D4-924D-C608C0051060}"/>
              </a:ext>
            </a:extLst>
          </p:cNvPr>
          <p:cNvCxnSpPr>
            <a:cxnSpLocks/>
          </p:cNvCxnSpPr>
          <p:nvPr/>
        </p:nvCxnSpPr>
        <p:spPr>
          <a:xfrm>
            <a:off x="8930111" y="3427794"/>
            <a:ext cx="2470952"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0EB10F1-A077-411C-80D6-6C333B680331}"/>
              </a:ext>
            </a:extLst>
          </p:cNvPr>
          <p:cNvSpPr txBox="1"/>
          <p:nvPr/>
        </p:nvSpPr>
        <p:spPr>
          <a:xfrm>
            <a:off x="6574422" y="3488039"/>
            <a:ext cx="1932699"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Page fault exception</a:t>
            </a:r>
            <a:endParaRPr lang="en-US" sz="2800" b="1" baseline="-25000" dirty="0">
              <a:latin typeface="Segoe UI Light" panose="020B0502040204020203" pitchFamily="34" charset="0"/>
              <a:cs typeface="Segoe UI Light" panose="020B0502040204020203" pitchFamily="34" charset="0"/>
            </a:endParaRPr>
          </a:p>
        </p:txBody>
      </p:sp>
      <p:sp>
        <p:nvSpPr>
          <p:cNvPr id="41" name="TextBox 40">
            <a:extLst>
              <a:ext uri="{FF2B5EF4-FFF2-40B4-BE49-F238E27FC236}">
                <a16:creationId xmlns:a16="http://schemas.microsoft.com/office/drawing/2014/main" id="{8E84BBDF-B323-4284-8EC9-E8AE04904F0B}"/>
              </a:ext>
            </a:extLst>
          </p:cNvPr>
          <p:cNvSpPr txBox="1"/>
          <p:nvPr/>
        </p:nvSpPr>
        <p:spPr>
          <a:xfrm>
            <a:off x="8926548" y="3490475"/>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42" name="Straight Arrow Connector 41">
            <a:extLst>
              <a:ext uri="{FF2B5EF4-FFF2-40B4-BE49-F238E27FC236}">
                <a16:creationId xmlns:a16="http://schemas.microsoft.com/office/drawing/2014/main" id="{8085C28D-7F28-4B80-BBAA-D3F66897BFB1}"/>
              </a:ext>
            </a:extLst>
          </p:cNvPr>
          <p:cNvCxnSpPr>
            <a:cxnSpLocks/>
          </p:cNvCxnSpPr>
          <p:nvPr/>
        </p:nvCxnSpPr>
        <p:spPr>
          <a:xfrm flipV="1">
            <a:off x="8930111" y="3384870"/>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C6603C-B56C-441F-B8CD-9C8BB178C579}"/>
              </a:ext>
            </a:extLst>
          </p:cNvPr>
          <p:cNvCxnSpPr>
            <a:cxnSpLocks/>
          </p:cNvCxnSpPr>
          <p:nvPr/>
        </p:nvCxnSpPr>
        <p:spPr>
          <a:xfrm>
            <a:off x="8256799" y="338487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8E3BE65-EA35-4920-9B75-B6A04DBEFEF4}"/>
              </a:ext>
            </a:extLst>
          </p:cNvPr>
          <p:cNvGrpSpPr/>
          <p:nvPr/>
        </p:nvGrpSpPr>
        <p:grpSpPr>
          <a:xfrm>
            <a:off x="7143765" y="4442143"/>
            <a:ext cx="4963351" cy="1457796"/>
            <a:chOff x="7143765" y="5171047"/>
            <a:chExt cx="4963351" cy="1457796"/>
          </a:xfrm>
        </p:grpSpPr>
        <p:sp>
          <p:nvSpPr>
            <p:cNvPr id="45" name="Left Bracket 44">
              <a:extLst>
                <a:ext uri="{FF2B5EF4-FFF2-40B4-BE49-F238E27FC236}">
                  <a16:creationId xmlns:a16="http://schemas.microsoft.com/office/drawing/2014/main" id="{52B83689-9B6E-4C85-9FD5-A7A1860543BD}"/>
                </a:ext>
              </a:extLst>
            </p:cNvPr>
            <p:cNvSpPr/>
            <p:nvPr/>
          </p:nvSpPr>
          <p:spPr>
            <a:xfrm rot="16200000">
              <a:off x="8433212" y="4969902"/>
              <a:ext cx="292191" cy="69448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75D209ED-67F8-4879-9AAA-B467B9CBB7F5}"/>
                </a:ext>
              </a:extLst>
            </p:cNvPr>
            <p:cNvSpPr txBox="1"/>
            <p:nvPr/>
          </p:nvSpPr>
          <p:spPr>
            <a:xfrm>
              <a:off x="7143765" y="5428514"/>
              <a:ext cx="4963351"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During this time, there would be two Chickadee </a:t>
              </a:r>
              <a:r>
                <a:rPr lang="en-US" sz="2400" b="1" dirty="0" err="1">
                  <a:latin typeface="Consolas" panose="020B0609020204030204" pitchFamily="49" charset="0"/>
                  <a:cs typeface="Segoe UI Light" panose="020B0502040204020203" pitchFamily="34" charset="0"/>
                </a:rPr>
                <a:t>regstates</a:t>
              </a:r>
              <a:r>
                <a:rPr lang="en-US" sz="2400" b="1" dirty="0">
                  <a:latin typeface="Segoe UI Light" panose="020B0502040204020203" pitchFamily="34" charset="0"/>
                  <a:cs typeface="Segoe UI Light" panose="020B0502040204020203" pitchFamily="34" charset="0"/>
                </a:rPr>
                <a:t> on the kernel stack!</a:t>
              </a:r>
              <a:endParaRPr lang="en-US" sz="2400" b="1" baseline="-25000" dirty="0">
                <a:latin typeface="Segoe UI Light" panose="020B0502040204020203" pitchFamily="34" charset="0"/>
                <a:cs typeface="Segoe UI Light" panose="020B0502040204020203" pitchFamily="34" charset="0"/>
              </a:endParaRPr>
            </a:p>
          </p:txBody>
        </p:sp>
      </p:grpSp>
      <p:sp>
        <p:nvSpPr>
          <p:cNvPr id="47" name="TextBox 46">
            <a:extLst>
              <a:ext uri="{FF2B5EF4-FFF2-40B4-BE49-F238E27FC236}">
                <a16:creationId xmlns:a16="http://schemas.microsoft.com/office/drawing/2014/main" id="{319513DC-5901-4F94-B471-500B011FF862}"/>
              </a:ext>
            </a:extLst>
          </p:cNvPr>
          <p:cNvSpPr txBox="1"/>
          <p:nvPr/>
        </p:nvSpPr>
        <p:spPr>
          <a:xfrm>
            <a:off x="9710231" y="2681702"/>
            <a:ext cx="2615643"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Process is killed, debugged, etc.</a:t>
            </a:r>
            <a:endParaRPr lang="en-US" sz="2800" b="1" baseline="-25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0370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7226656" y="607712"/>
            <a:ext cx="4973888" cy="1154162"/>
          </a:xfrm>
          <a:prstGeom prst="rect">
            <a:avLst/>
          </a:prstGeom>
          <a:solidFill>
            <a:srgbClr val="FFCCCC"/>
          </a:solidFill>
        </p:spPr>
        <p:txBody>
          <a:bodyPr wrap="square" rtlCol="0">
            <a:spAutoFit/>
          </a:bodyPr>
          <a:lstStyle/>
          <a:p>
            <a:r>
              <a:rPr lang="en-US" sz="2300" dirty="0">
                <a:latin typeface="Consolas" panose="020B0609020204030204" pitchFamily="49" charset="0"/>
              </a:rPr>
              <a:t>//IP=</a:t>
            </a:r>
            <a:r>
              <a:rPr lang="en-US" sz="2300" dirty="0" err="1">
                <a:latin typeface="Consolas" panose="020B0609020204030204" pitchFamily="49" charset="0"/>
              </a:rPr>
              <a:t>addr</a:t>
            </a:r>
            <a:r>
              <a:rPr lang="en-US" sz="2300" dirty="0">
                <a:latin typeface="Consolas" panose="020B0609020204030204" pitchFamily="49" charset="0"/>
              </a:rPr>
              <a:t> of </a:t>
            </a:r>
            <a:r>
              <a:rPr lang="en-US" sz="2300" dirty="0" err="1">
                <a:latin typeface="Consolas" panose="020B0609020204030204" pitchFamily="49" charset="0"/>
              </a:rPr>
              <a:t>addq</a:t>
            </a:r>
            <a:r>
              <a:rPr lang="en-US" sz="2300" dirty="0">
                <a:latin typeface="Consolas" panose="020B0609020204030204" pitchFamily="49" charset="0"/>
              </a:rPr>
              <a:t> </a:t>
            </a:r>
            <a:r>
              <a:rPr lang="en-US" sz="2300" dirty="0" err="1">
                <a:latin typeface="Consolas" panose="020B0609020204030204" pitchFamily="49" charset="0"/>
              </a:rPr>
              <a:t>instr</a:t>
            </a:r>
            <a:endParaRPr lang="en-US" sz="2300" dirty="0">
              <a:latin typeface="Consolas" panose="020B0609020204030204" pitchFamily="49" charset="0"/>
            </a:endParaRPr>
          </a:p>
          <a:p>
            <a:r>
              <a:rPr lang="en-US" sz="2300" dirty="0">
                <a:latin typeface="Consolas" panose="020B0609020204030204" pitchFamily="49" charset="0"/>
              </a:rPr>
              <a:t>//Fetch </a:t>
            </a:r>
            <a:r>
              <a:rPr lang="en-US" sz="2300" dirty="0" err="1">
                <a:latin typeface="Consolas" panose="020B0609020204030204" pitchFamily="49" charset="0"/>
              </a:rPr>
              <a:t>addq</a:t>
            </a:r>
            <a:r>
              <a:rPr lang="en-US" sz="2300" dirty="0">
                <a:latin typeface="Consolas" panose="020B0609020204030204" pitchFamily="49" charset="0"/>
              </a:rPr>
              <a:t> </a:t>
            </a:r>
            <a:r>
              <a:rPr lang="en-US" sz="2300" dirty="0" err="1">
                <a:latin typeface="Consolas" panose="020B0609020204030204" pitchFamily="49" charset="0"/>
              </a:rPr>
              <a:t>instr</a:t>
            </a:r>
            <a:r>
              <a:rPr lang="en-US" sz="2300" dirty="0">
                <a:latin typeface="Consolas" panose="020B0609020204030204" pitchFamily="49" charset="0"/>
              </a:rPr>
              <a:t>, increment</a:t>
            </a:r>
          </a:p>
          <a:p>
            <a:r>
              <a:rPr lang="en-US" sz="2300" dirty="0">
                <a:latin typeface="Consolas" panose="020B0609020204030204" pitchFamily="49" charset="0"/>
              </a:rPr>
              <a:t>//IP to next </a:t>
            </a:r>
            <a:r>
              <a:rPr lang="en-US" sz="2300" dirty="0" err="1">
                <a:latin typeface="Consolas" panose="020B0609020204030204" pitchFamily="49" charset="0"/>
              </a:rPr>
              <a:t>instr</a:t>
            </a:r>
            <a:endParaRPr lang="en-US" sz="2300" dirty="0">
              <a:latin typeface="Consolas" panose="020B0609020204030204" pitchFamily="49" charset="0"/>
            </a:endParaRP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63" name="TextBox 162"/>
          <p:cNvSpPr txBox="1"/>
          <p:nvPr/>
        </p:nvSpPr>
        <p:spPr>
          <a:xfrm>
            <a:off x="6384507" y="-11681"/>
            <a:ext cx="5810542"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Fetch:addq</a:t>
            </a:r>
            <a:r>
              <a:rPr lang="en-US" sz="4000" dirty="0">
                <a:latin typeface="Consolas" panose="020B0609020204030204" pitchFamily="49" charset="0"/>
              </a:rPr>
              <a:t> %r8, %r9</a:t>
            </a:r>
          </a:p>
        </p:txBody>
      </p:sp>
      <p:grpSp>
        <p:nvGrpSpPr>
          <p:cNvPr id="179" name="Group 178"/>
          <p:cNvGrpSpPr/>
          <p:nvPr/>
        </p:nvGrpSpPr>
        <p:grpSpPr>
          <a:xfrm>
            <a:off x="6514292" y="2652554"/>
            <a:ext cx="1359436" cy="1558926"/>
            <a:chOff x="6514292" y="2652554"/>
            <a:chExt cx="1359436" cy="1558926"/>
          </a:xfrm>
        </p:grpSpPr>
        <p:sp>
          <p:nvSpPr>
            <p:cNvPr id="184" name="TextBox 183"/>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5" name="Straight Arrow Connector 184"/>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A7CF6ED5-A2AD-4DCA-8672-E0A675AE141A}"/>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B2DBD568-526B-4623-9AAE-E70F0D9C4F85}"/>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75FD1FDD-1910-4440-AE33-CCAC149D815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77" name="Straight Arrow Connector 176">
            <a:extLst>
              <a:ext uri="{FF2B5EF4-FFF2-40B4-BE49-F238E27FC236}">
                <a16:creationId xmlns:a16="http://schemas.microsoft.com/office/drawing/2014/main" id="{527DD51F-BC6C-4F80-90E5-CFA708AF4F68}"/>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EFF1618E-A817-4064-BA99-CE94C7BE8694}"/>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C8891432-286C-42C9-8A08-0F5C7A5A0D65}"/>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1570D82-F99B-43F5-B488-C62560F12CF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B94DBB8-517E-4000-A388-90F04090D125}"/>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92C10FB9-1AA8-4CB4-88BB-4742645C2EBA}"/>
              </a:ext>
            </a:extLst>
          </p:cNvPr>
          <p:cNvGrpSpPr/>
          <p:nvPr/>
        </p:nvGrpSpPr>
        <p:grpSpPr>
          <a:xfrm>
            <a:off x="4408740" y="540418"/>
            <a:ext cx="2637116" cy="1128357"/>
            <a:chOff x="4408740" y="540418"/>
            <a:chExt cx="2637116" cy="1128357"/>
          </a:xfrm>
        </p:grpSpPr>
        <p:grpSp>
          <p:nvGrpSpPr>
            <p:cNvPr id="197" name="Group 196">
              <a:extLst>
                <a:ext uri="{FF2B5EF4-FFF2-40B4-BE49-F238E27FC236}">
                  <a16:creationId xmlns:a16="http://schemas.microsoft.com/office/drawing/2014/main" id="{38014419-6FD4-42AC-BA91-B4089201D369}"/>
                </a:ext>
              </a:extLst>
            </p:cNvPr>
            <p:cNvGrpSpPr/>
            <p:nvPr/>
          </p:nvGrpSpPr>
          <p:grpSpPr>
            <a:xfrm>
              <a:off x="4408740" y="540418"/>
              <a:ext cx="1627545" cy="640764"/>
              <a:chOff x="7654860" y="423958"/>
              <a:chExt cx="1627545" cy="640764"/>
            </a:xfrm>
          </p:grpSpPr>
          <p:sp>
            <p:nvSpPr>
              <p:cNvPr id="201" name="Oval 200">
                <a:extLst>
                  <a:ext uri="{FF2B5EF4-FFF2-40B4-BE49-F238E27FC236}">
                    <a16:creationId xmlns:a16="http://schemas.microsoft.com/office/drawing/2014/main" id="{1BBCFE3B-56F7-4088-BD43-8F09A6DCC6DA}"/>
                  </a:ext>
                </a:extLst>
              </p:cNvPr>
              <p:cNvSpPr>
                <a:spLocks noChangeAspect="1"/>
              </p:cNvSpPr>
              <p:nvPr/>
            </p:nvSpPr>
            <p:spPr>
              <a:xfrm>
                <a:off x="7659781" y="423958"/>
                <a:ext cx="1612235" cy="561423"/>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2" name="TextBox 201">
                <a:extLst>
                  <a:ext uri="{FF2B5EF4-FFF2-40B4-BE49-F238E27FC236}">
                    <a16:creationId xmlns:a16="http://schemas.microsoft.com/office/drawing/2014/main" id="{37CCCAAF-9F2D-4BDD-A5BD-DB501262FE11}"/>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8" name="Straight Arrow Connector 197">
              <a:extLst>
                <a:ext uri="{FF2B5EF4-FFF2-40B4-BE49-F238E27FC236}">
                  <a16:creationId xmlns:a16="http://schemas.microsoft.com/office/drawing/2014/main" id="{5D001CA6-EFFE-4B4B-9AED-B2327EC3235B}"/>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9DAE133F-FF58-4FC7-8FAA-947A3C1F8368}"/>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200" name="TextBox 199">
              <a:extLst>
                <a:ext uri="{FF2B5EF4-FFF2-40B4-BE49-F238E27FC236}">
                  <a16:creationId xmlns:a16="http://schemas.microsoft.com/office/drawing/2014/main" id="{8EB4FB01-3635-48F3-8AA2-7246900BBAF6}"/>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
        <p:nvSpPr>
          <p:cNvPr id="203" name="TextBox 202">
            <a:extLst>
              <a:ext uri="{FF2B5EF4-FFF2-40B4-BE49-F238E27FC236}">
                <a16:creationId xmlns:a16="http://schemas.microsoft.com/office/drawing/2014/main" id="{93C13B43-8CB8-4BE2-BA35-B802319CD6BF}"/>
              </a:ext>
            </a:extLst>
          </p:cNvPr>
          <p:cNvSpPr txBox="1"/>
          <p:nvPr/>
        </p:nvSpPr>
        <p:spPr>
          <a:xfrm>
            <a:off x="1619336" y="86295"/>
            <a:ext cx="3684771" cy="400110"/>
          </a:xfrm>
          <a:prstGeom prst="rect">
            <a:avLst/>
          </a:prstGeom>
          <a:noFill/>
        </p:spPr>
        <p:txBody>
          <a:bodyPr wrap="square" rtlCol="0">
            <a:spAutoFit/>
          </a:bodyPr>
          <a:lstStyle/>
          <a:p>
            <a:r>
              <a:rPr lang="en-US" sz="2000" dirty="0"/>
              <a:t>Address of instruction after </a:t>
            </a:r>
            <a:r>
              <a:rPr lang="en-US" sz="2000" dirty="0" err="1">
                <a:latin typeface="Consolas" panose="020B0609020204030204" pitchFamily="49" charset="0"/>
              </a:rPr>
              <a:t>addq</a:t>
            </a:r>
            <a:endParaRPr lang="en-US" sz="2000" dirty="0">
              <a:ln>
                <a:solidFill>
                  <a:sysClr val="windowText" lastClr="000000"/>
                </a:solidFill>
              </a:ln>
              <a:solidFill>
                <a:srgbClr val="5BFFC8"/>
              </a:solidFill>
              <a:latin typeface="Consolas" panose="020B0609020204030204" pitchFamily="49" charset="0"/>
            </a:endParaRPr>
          </a:p>
        </p:txBody>
      </p:sp>
    </p:spTree>
    <p:extLst>
      <p:ext uri="{BB962C8B-B14F-4D97-AF65-F5344CB8AC3E}">
        <p14:creationId xmlns:p14="http://schemas.microsoft.com/office/powerpoint/2010/main" val="24028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176"/>
          <p:cNvSpPr txBox="1"/>
          <p:nvPr/>
        </p:nvSpPr>
        <p:spPr>
          <a:xfrm>
            <a:off x="7042139" y="662576"/>
            <a:ext cx="5158405" cy="944041"/>
          </a:xfrm>
          <a:prstGeom prst="rect">
            <a:avLst/>
          </a:prstGeom>
          <a:solidFill>
            <a:srgbClr val="FFCCCC"/>
          </a:solidFill>
        </p:spPr>
        <p:txBody>
          <a:bodyPr wrap="square" rtlCol="0">
            <a:spAutoFit/>
          </a:bodyPr>
          <a:lstStyle/>
          <a:p>
            <a:pPr>
              <a:lnSpc>
                <a:spcPts val="2200"/>
              </a:lnSpc>
            </a:pPr>
            <a:r>
              <a:rPr lang="en-US" sz="2300" dirty="0">
                <a:latin typeface="Consolas" panose="020B0609020204030204" pitchFamily="49" charset="0"/>
              </a:rPr>
              <a:t>//Opcode=add</a:t>
            </a:r>
          </a:p>
          <a:p>
            <a:pPr>
              <a:lnSpc>
                <a:spcPts val="2200"/>
              </a:lnSpc>
            </a:pPr>
            <a:r>
              <a:rPr lang="en-US" sz="2300" dirty="0">
                <a:latin typeface="Consolas" panose="020B0609020204030204" pitchFamily="49" charset="0"/>
              </a:rPr>
              <a:t>//Read reg0=%r8   Read reg1=%r9</a:t>
            </a:r>
          </a:p>
          <a:p>
            <a:pPr>
              <a:lnSpc>
                <a:spcPts val="2200"/>
              </a:lnSpc>
            </a:pPr>
            <a:r>
              <a:rPr lang="en-US" sz="2300" dirty="0">
                <a:latin typeface="Consolas" panose="020B0609020204030204" pitchFamily="49" charset="0"/>
              </a:rPr>
              <a:t>//Write reg=%r9</a:t>
            </a: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a:noFill/>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grp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327586" y="-11681"/>
            <a:ext cx="5867464"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Decode:addq</a:t>
            </a:r>
            <a:r>
              <a:rPr lang="en-US" sz="4000" dirty="0">
                <a:latin typeface="Consolas" panose="020B0609020204030204" pitchFamily="49" charset="0"/>
              </a:rPr>
              <a:t> %r8, %r9</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0BF2CAA3-F8EE-483D-A624-6B9236E57200}"/>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D0160D30-DA4D-4091-AF9A-982D3DD2720F}"/>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A395F97E-5DB5-4C69-9923-0F168310D637}"/>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CE4F1A6B-3D31-40B7-9E2E-0D5720FE0AD0}"/>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B2E54322-1A57-4898-AA0A-AF15481AD289}"/>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D2F3D7CC-BA7F-4025-B942-5C62D9FE5B76}"/>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CF4C0F6-148B-4E77-AE2C-41E8E7643AB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A00693C-33E6-43E0-8A01-4A1CD9EDECDC}"/>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969E0F25-C7B1-4F94-A82F-9C998D431BCF}"/>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26A759D1-B34A-4400-A702-0B5AC2994F96}"/>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E8F3B82C-A363-4D6D-9400-3CEAD44A6F2E}"/>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21055060-EA49-44C3-A695-7D805DF927F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FFA24D4-4758-4B85-BFC5-D0396B62A0F9}"/>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DB47C083-A0F9-47D3-862E-2CD5DA2C4BAD}"/>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42BC8F74-33BF-4C79-AA6C-7D0A894FCEE8}"/>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141891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762946" y="-11681"/>
            <a:ext cx="6432103"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Execute:addq</a:t>
            </a:r>
            <a:r>
              <a:rPr lang="en-US" sz="4000" dirty="0">
                <a:latin typeface="Consolas" panose="020B0609020204030204" pitchFamily="49" charset="0"/>
              </a:rPr>
              <a:t> %r8, %r9</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//Calculate read data 0 +</a:t>
            </a:r>
          </a:p>
          <a:p>
            <a:r>
              <a:rPr lang="en-US" sz="2300" dirty="0">
                <a:latin typeface="Consolas" panose="020B0609020204030204" pitchFamily="49" charset="0"/>
              </a:rPr>
              <a:t>//          read data 1</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0B093935-ACBC-4CE1-B20B-1292467AEE4F}"/>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1791BAA2-195B-4A8C-95D9-512A1305F1C4}"/>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70F9F9F4-4CD9-4770-BBF2-7C5EFC1229BB}"/>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9E3804C5-9AF6-43AE-8415-25C918C14802}"/>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CD728CF1-11A4-40E5-A2D6-74FE2651B982}"/>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2846218-B6A2-4DE1-8A09-AC3DC5A2BC02}"/>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81F5B27-2E18-4013-BD68-3C19B9968D86}"/>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9E9516C-22C4-4F58-B09E-7062871D344B}"/>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18B9241-9E3B-4864-A910-5398A0F9A95D}"/>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84287FAA-EDD7-42FC-A227-2379AE4B94C4}"/>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302F5105-77F3-4026-900D-74949A13507F}"/>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493D3205-47EE-4F98-AB33-A35B6E8E021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D56FF649-C980-4C10-88F4-0EA7AF0172C8}"/>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3AF60754-94AC-4D61-87AA-B52C9648E3D9}"/>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08C9B3E0-7EA6-4AD0-B5E5-91BCB5D601CC}"/>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1298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100794" y="-11681"/>
            <a:ext cx="6094255"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Memory:addq</a:t>
            </a:r>
            <a:r>
              <a:rPr lang="en-US" sz="4000" dirty="0">
                <a:latin typeface="Consolas" panose="020B0609020204030204" pitchFamily="49" charset="0"/>
              </a:rPr>
              <a:t> %r8, %r9</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//Nothing to do here; all</a:t>
            </a:r>
          </a:p>
          <a:p>
            <a:r>
              <a:rPr lang="en-US" sz="2300" dirty="0">
                <a:latin typeface="Consolas" panose="020B0609020204030204" pitchFamily="49" charset="0"/>
              </a:rPr>
              <a:t>//operands are registers</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B9BDA1E6-BBFC-4A79-AEE3-A384A2A57ABD}"/>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3F87FF1A-4868-401B-9045-BE2206F33CD7}"/>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1AC3A8CA-129C-4606-9660-C7D6AA1E90F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6BF9A8DC-1A1C-4A27-991F-060267D854F7}"/>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E070E9C2-4BEB-4E89-8323-78AD234D93ED}"/>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99194B26-14F0-451A-BB7E-8BA8786A0C88}"/>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04ECB2A-3BDE-41AA-AC0D-3959E11077E1}"/>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14E2A4D-EE25-4020-9F82-7E557379DD80}"/>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F0C376D7-7826-4A9F-A809-FA43F93567ED}"/>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0F42C42C-DEE3-4581-BEBB-4B91F2E75A04}"/>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3840F61B-F3C6-4082-A7C9-05372DB52C19}"/>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193263C2-E8BC-4261-A320-C158C987FC2D}"/>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78E2602A-5EE5-4CB5-9E06-82E5897A0F1A}"/>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E4E29C67-8DD2-4550-9624-A0E15A8222EF}"/>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184284E2-7DA4-405F-8B51-181AA42FE312}"/>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28723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192666" y="-11681"/>
            <a:ext cx="7002383" cy="707886"/>
          </a:xfrm>
          <a:prstGeom prst="rect">
            <a:avLst/>
          </a:prstGeom>
          <a:solidFill>
            <a:srgbClr val="FFCCCC"/>
          </a:solidFill>
        </p:spPr>
        <p:txBody>
          <a:bodyPr wrap="square" rtlCol="0">
            <a:spAutoFit/>
          </a:bodyPr>
          <a:lstStyle/>
          <a:p>
            <a:pPr algn="ctr"/>
            <a:r>
              <a:rPr lang="en-US" sz="4000" dirty="0">
                <a:latin typeface="Consolas" panose="020B0609020204030204" pitchFamily="49" charset="0"/>
              </a:rPr>
              <a:t>Writeback: </a:t>
            </a:r>
            <a:r>
              <a:rPr lang="en-US" sz="4000" dirty="0" err="1">
                <a:latin typeface="Consolas" panose="020B0609020204030204" pitchFamily="49" charset="0"/>
              </a:rPr>
              <a:t>addq</a:t>
            </a:r>
            <a:r>
              <a:rPr lang="en-US" sz="4000" dirty="0">
                <a:latin typeface="Consolas" panose="020B0609020204030204" pitchFamily="49" charset="0"/>
              </a:rPr>
              <a:t> %r8, %r9</a:t>
            </a:r>
          </a:p>
        </p:txBody>
      </p:sp>
      <p:sp>
        <p:nvSpPr>
          <p:cNvPr id="177" name="TextBox 176"/>
          <p:cNvSpPr txBox="1"/>
          <p:nvPr/>
        </p:nvSpPr>
        <p:spPr>
          <a:xfrm>
            <a:off x="8556466" y="607712"/>
            <a:ext cx="3644077" cy="800219"/>
          </a:xfrm>
          <a:prstGeom prst="rect">
            <a:avLst/>
          </a:prstGeom>
          <a:solidFill>
            <a:srgbClr val="FFCCCC"/>
          </a:solidFill>
        </p:spPr>
        <p:txBody>
          <a:bodyPr wrap="square" rtlCol="0">
            <a:spAutoFit/>
          </a:bodyPr>
          <a:lstStyle/>
          <a:p>
            <a:r>
              <a:rPr lang="en-US" sz="2300" dirty="0">
                <a:latin typeface="Consolas" panose="020B0609020204030204" pitchFamily="49" charset="0"/>
              </a:rPr>
              <a:t>//Update %r9 with the</a:t>
            </a:r>
          </a:p>
          <a:p>
            <a:r>
              <a:rPr lang="en-US" sz="2300" dirty="0">
                <a:latin typeface="Consolas" panose="020B0609020204030204" pitchFamily="49" charset="0"/>
              </a:rPr>
              <a:t>//result of the add</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F3C2F43D-2EEC-4A73-8948-8B48C5A64FA5}"/>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DF2DCFF5-B490-469E-9036-2E25F65F6B25}"/>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8C0E29E2-974F-4DB4-AABC-A0A5B3CD26E9}"/>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AE1CCD3B-5B9A-4F90-830B-1FA4B1FF3A75}"/>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15315264-E509-495B-8111-23C5F148D506}"/>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3691710D-C63C-46CD-BE3F-2B3CBB588E9D}"/>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EF6911D8-B334-42C4-9D65-8965337010D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CCDFC5BF-F736-46CF-899C-EE67619377EB}"/>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2A7D8FD-CE3E-4004-97EF-DBFE0B3FA5A6}"/>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75FF382A-0B16-4469-94A1-FEEE33B1EEC7}"/>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9AF7CC42-7790-40F5-B11E-1B7776F7980E}"/>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4ED5C3E7-8B51-40F3-8733-B90F292B439C}"/>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C9AA1E0-EF5D-49D5-B8F3-4EB3D8753EBA}"/>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7456D17-DC51-40FF-B88C-5EBAB8819C7D}"/>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F4B515FB-D84A-486B-A18C-0434A1C5A4BF}"/>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4776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191658" y="2437422"/>
            <a:ext cx="4708452" cy="4253948"/>
            <a:chOff x="158113" y="2437422"/>
            <a:chExt cx="4708452" cy="4253948"/>
          </a:xfrm>
        </p:grpSpPr>
        <p:sp>
          <p:nvSpPr>
            <p:cNvPr id="5" name="Rectangle 4"/>
            <p:cNvSpPr/>
            <p:nvPr/>
          </p:nvSpPr>
          <p:spPr>
            <a:xfrm>
              <a:off x="3582019" y="4650534"/>
              <a:ext cx="1284546"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7" name="Straight Arrow Connector 6"/>
            <p:cNvCxnSpPr>
              <a:cxnSpLocks/>
            </p:cNvCxnSpPr>
            <p:nvPr/>
          </p:nvCxnSpPr>
          <p:spPr>
            <a:xfrm>
              <a:off x="3048861" y="5431724"/>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8113" y="2437422"/>
              <a:ext cx="3147226" cy="4253948"/>
              <a:chOff x="1586865" y="1736035"/>
              <a:chExt cx="3147226" cy="4253948"/>
            </a:xfrm>
          </p:grpSpPr>
          <p:grpSp>
            <p:nvGrpSpPr>
              <p:cNvPr id="9" name="Group 8"/>
              <p:cNvGrpSpPr/>
              <p:nvPr/>
            </p:nvGrpSpPr>
            <p:grpSpPr>
              <a:xfrm>
                <a:off x="3195263" y="1978737"/>
                <a:ext cx="1291591" cy="3850421"/>
                <a:chOff x="3288029" y="2080260"/>
                <a:chExt cx="1291591" cy="3850421"/>
              </a:xfrm>
            </p:grpSpPr>
            <p:sp>
              <p:nvSpPr>
                <p:cNvPr id="24" name="Rectangle 23"/>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25" name="Rectangle 24"/>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26" name="Rectangle 25"/>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27" name="Rectangle 26"/>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28" name="Group 27"/>
                <p:cNvGrpSpPr/>
                <p:nvPr/>
              </p:nvGrpSpPr>
              <p:grpSpPr>
                <a:xfrm>
                  <a:off x="3303270" y="3688080"/>
                  <a:ext cx="1276350" cy="646331"/>
                  <a:chOff x="8176260" y="3488115"/>
                  <a:chExt cx="1276350" cy="646331"/>
                </a:xfrm>
              </p:grpSpPr>
              <p:sp>
                <p:nvSpPr>
                  <p:cNvPr id="33" name="Trapezoid 32"/>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4" name="TextBox 33"/>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29" name="Straight Arrow Connector 28"/>
                <p:cNvCxnSpPr>
                  <a:cxnSpLocks/>
                  <a:stCxn id="24" idx="2"/>
                  <a:endCxn id="25"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86865" y="2396106"/>
                <a:ext cx="1678885" cy="918594"/>
                <a:chOff x="9075809" y="2398088"/>
                <a:chExt cx="1678885" cy="918594"/>
              </a:xfrm>
            </p:grpSpPr>
            <p:grpSp>
              <p:nvGrpSpPr>
                <p:cNvPr id="12" name="Group 11"/>
                <p:cNvGrpSpPr/>
                <p:nvPr/>
              </p:nvGrpSpPr>
              <p:grpSpPr>
                <a:xfrm>
                  <a:off x="9434718" y="2889250"/>
                  <a:ext cx="984250" cy="427432"/>
                  <a:chOff x="9315450" y="2889250"/>
                  <a:chExt cx="984250" cy="427432"/>
                </a:xfrm>
              </p:grpSpPr>
              <p:grpSp>
                <p:nvGrpSpPr>
                  <p:cNvPr id="14" name="Group 13"/>
                  <p:cNvGrpSpPr/>
                  <p:nvPr/>
                </p:nvGrpSpPr>
                <p:grpSpPr>
                  <a:xfrm>
                    <a:off x="9315450" y="2889250"/>
                    <a:ext cx="981075" cy="192482"/>
                    <a:chOff x="9315450" y="2889250"/>
                    <a:chExt cx="981075" cy="192482"/>
                  </a:xfrm>
                </p:grpSpPr>
                <p:sp>
                  <p:nvSpPr>
                    <p:cNvPr id="20" name="Rectangle 19"/>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318625" y="3124200"/>
                    <a:ext cx="981075" cy="192482"/>
                    <a:chOff x="9315450" y="2889250"/>
                    <a:chExt cx="981075" cy="192482"/>
                  </a:xfrm>
                </p:grpSpPr>
                <p:sp>
                  <p:nvSpPr>
                    <p:cNvPr id="16" name="Rectangle 15"/>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11" name="Rectangle 10"/>
              <p:cNvSpPr/>
              <p:nvPr/>
            </p:nvSpPr>
            <p:spPr>
              <a:xfrm>
                <a:off x="1670817" y="1736035"/>
                <a:ext cx="3063274"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7355553" y="2437422"/>
            <a:ext cx="4708452" cy="4253948"/>
            <a:chOff x="158113" y="2437422"/>
            <a:chExt cx="4708452" cy="4253948"/>
          </a:xfrm>
        </p:grpSpPr>
        <p:sp>
          <p:nvSpPr>
            <p:cNvPr id="38" name="Rectangle 37"/>
            <p:cNvSpPr/>
            <p:nvPr/>
          </p:nvSpPr>
          <p:spPr>
            <a:xfrm>
              <a:off x="3582019" y="4650534"/>
              <a:ext cx="1284546"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39" name="Straight Arrow Connector 38"/>
            <p:cNvCxnSpPr>
              <a:cxnSpLocks/>
            </p:cNvCxnSpPr>
            <p:nvPr/>
          </p:nvCxnSpPr>
          <p:spPr>
            <a:xfrm>
              <a:off x="3048861" y="5431724"/>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58113" y="2437422"/>
              <a:ext cx="3147225" cy="4253948"/>
              <a:chOff x="1586865" y="1736035"/>
              <a:chExt cx="3147225" cy="4253948"/>
            </a:xfrm>
          </p:grpSpPr>
          <p:grpSp>
            <p:nvGrpSpPr>
              <p:cNvPr id="41" name="Group 40"/>
              <p:cNvGrpSpPr/>
              <p:nvPr/>
            </p:nvGrpSpPr>
            <p:grpSpPr>
              <a:xfrm>
                <a:off x="3195263" y="1978737"/>
                <a:ext cx="1291591" cy="3850421"/>
                <a:chOff x="3288029" y="2080260"/>
                <a:chExt cx="1291591" cy="3850421"/>
              </a:xfrm>
            </p:grpSpPr>
            <p:sp>
              <p:nvSpPr>
                <p:cNvPr id="56" name="Rectangle 55"/>
                <p:cNvSpPr/>
                <p:nvPr/>
              </p:nvSpPr>
              <p:spPr>
                <a:xfrm>
                  <a:off x="3303270" y="208026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57" name="Rectangle 56"/>
                <p:cNvSpPr/>
                <p:nvPr/>
              </p:nvSpPr>
              <p:spPr>
                <a:xfrm>
                  <a:off x="3303270" y="288417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58" name="Rectangle 57"/>
                <p:cNvSpPr/>
                <p:nvPr/>
              </p:nvSpPr>
              <p:spPr>
                <a:xfrm>
                  <a:off x="3288029" y="4505265"/>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59" name="Rectangle 58"/>
                <p:cNvSpPr/>
                <p:nvPr/>
              </p:nvSpPr>
              <p:spPr>
                <a:xfrm>
                  <a:off x="3303270" y="5313461"/>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60" name="Group 59"/>
                <p:cNvGrpSpPr/>
                <p:nvPr/>
              </p:nvGrpSpPr>
              <p:grpSpPr>
                <a:xfrm>
                  <a:off x="3303270" y="3688080"/>
                  <a:ext cx="1276350" cy="646331"/>
                  <a:chOff x="8176260" y="3488115"/>
                  <a:chExt cx="1276350" cy="646331"/>
                </a:xfrm>
              </p:grpSpPr>
              <p:sp>
                <p:nvSpPr>
                  <p:cNvPr id="65" name="Trapezoid 64"/>
                  <p:cNvSpPr/>
                  <p:nvPr/>
                </p:nvSpPr>
                <p:spPr>
                  <a:xfrm rot="10800000">
                    <a:off x="8176260" y="3501390"/>
                    <a:ext cx="1276350" cy="617220"/>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6" name="TextBox 65"/>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61" name="Straight Arrow Connector 60"/>
                <p:cNvCxnSpPr>
                  <a:cxnSpLocks/>
                  <a:stCxn id="56" idx="2"/>
                  <a:endCxn id="57"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586865" y="2396106"/>
                <a:ext cx="1678885" cy="918594"/>
                <a:chOff x="9075809" y="2398088"/>
                <a:chExt cx="1678885" cy="918594"/>
              </a:xfrm>
            </p:grpSpPr>
            <p:grpSp>
              <p:nvGrpSpPr>
                <p:cNvPr id="44" name="Group 43"/>
                <p:cNvGrpSpPr/>
                <p:nvPr/>
              </p:nvGrpSpPr>
              <p:grpSpPr>
                <a:xfrm>
                  <a:off x="9434718" y="2889250"/>
                  <a:ext cx="984250" cy="427432"/>
                  <a:chOff x="9315450" y="2889250"/>
                  <a:chExt cx="984250" cy="427432"/>
                </a:xfrm>
              </p:grpSpPr>
              <p:grpSp>
                <p:nvGrpSpPr>
                  <p:cNvPr id="46" name="Group 45"/>
                  <p:cNvGrpSpPr/>
                  <p:nvPr/>
                </p:nvGrpSpPr>
                <p:grpSpPr>
                  <a:xfrm>
                    <a:off x="9315450" y="2889250"/>
                    <a:ext cx="981075" cy="192482"/>
                    <a:chOff x="9315450" y="2889250"/>
                    <a:chExt cx="981075" cy="192482"/>
                  </a:xfrm>
                </p:grpSpPr>
                <p:sp>
                  <p:nvSpPr>
                    <p:cNvPr id="52" name="Rectangle 51"/>
                    <p:cNvSpPr>
                      <a:spLocks noChangeAspect="1"/>
                    </p:cNvSpPr>
                    <p:nvPr/>
                  </p:nvSpPr>
                  <p:spPr>
                    <a:xfrm>
                      <a:off x="931545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10106025" y="2891232"/>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9318625" y="3124200"/>
                    <a:ext cx="981075" cy="192482"/>
                    <a:chOff x="9315450" y="2889250"/>
                    <a:chExt cx="981075" cy="192482"/>
                  </a:xfrm>
                </p:grpSpPr>
                <p:sp>
                  <p:nvSpPr>
                    <p:cNvPr id="48" name="Rectangle 47"/>
                    <p:cNvSpPr>
                      <a:spLocks noChangeAspect="1"/>
                    </p:cNvSpPr>
                    <p:nvPr/>
                  </p:nvSpPr>
                  <p:spPr>
                    <a:xfrm>
                      <a:off x="931545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a:spLocks noChangeAspect="1"/>
                    </p:cNvSpPr>
                    <p:nvPr/>
                  </p:nvSpPr>
                  <p:spPr>
                    <a:xfrm>
                      <a:off x="10106025" y="2891232"/>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4"/>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43" name="Rectangle 42"/>
              <p:cNvSpPr/>
              <p:nvPr/>
            </p:nvSpPr>
            <p:spPr>
              <a:xfrm>
                <a:off x="1667979" y="1736035"/>
                <a:ext cx="3066111"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p:cNvGrpSpPr/>
          <p:nvPr/>
        </p:nvGrpSpPr>
        <p:grpSpPr>
          <a:xfrm>
            <a:off x="5663536" y="4727940"/>
            <a:ext cx="1199298" cy="1513752"/>
            <a:chOff x="5663536" y="4727940"/>
            <a:chExt cx="1199298" cy="1513752"/>
          </a:xfrm>
        </p:grpSpPr>
        <p:sp>
          <p:nvSpPr>
            <p:cNvPr id="70" name="Rectangle 69"/>
            <p:cNvSpPr>
              <a:spLocks/>
            </p:cNvSpPr>
            <p:nvPr/>
          </p:nvSpPr>
          <p:spPr>
            <a:xfrm>
              <a:off x="5663536" y="4727940"/>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p:cNvSpPr>
            <p:nvPr/>
          </p:nvSpPr>
          <p:spPr>
            <a:xfrm>
              <a:off x="6606242" y="6057476"/>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p:cNvSpPr>
            <p:nvPr/>
          </p:nvSpPr>
          <p:spPr>
            <a:xfrm>
              <a:off x="6075598" y="5820979"/>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a:spLocks/>
            </p:cNvSpPr>
            <p:nvPr/>
          </p:nvSpPr>
          <p:spPr>
            <a:xfrm>
              <a:off x="6220258"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a:spLocks/>
            </p:cNvSpPr>
            <p:nvPr/>
          </p:nvSpPr>
          <p:spPr>
            <a:xfrm>
              <a:off x="5833154"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a:spLocks/>
            </p:cNvSpPr>
            <p:nvPr/>
          </p:nvSpPr>
          <p:spPr>
            <a:xfrm>
              <a:off x="6505542"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p:cNvSpPr>
            <p:nvPr/>
          </p:nvSpPr>
          <p:spPr>
            <a:xfrm>
              <a:off x="5884077"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10826661" y="4724927"/>
            <a:ext cx="1199298" cy="1516765"/>
            <a:chOff x="10826661" y="4724927"/>
            <a:chExt cx="1199298" cy="1516765"/>
          </a:xfrm>
        </p:grpSpPr>
        <p:sp>
          <p:nvSpPr>
            <p:cNvPr id="73" name="Rectangle 72"/>
            <p:cNvSpPr>
              <a:spLocks/>
            </p:cNvSpPr>
            <p:nvPr/>
          </p:nvSpPr>
          <p:spPr>
            <a:xfrm>
              <a:off x="10826661" y="4724927"/>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p:cNvSpPr>
            <p:nvPr/>
          </p:nvSpPr>
          <p:spPr>
            <a:xfrm>
              <a:off x="11769367" y="6054463"/>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p:cNvSpPr>
            <p:nvPr/>
          </p:nvSpPr>
          <p:spPr>
            <a:xfrm>
              <a:off x="11238723" y="5817966"/>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a:spLocks/>
            </p:cNvSpPr>
            <p:nvPr/>
          </p:nvSpPr>
          <p:spPr>
            <a:xfrm>
              <a:off x="11380347"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p:cNvSpPr>
            <p:nvPr/>
          </p:nvSpPr>
          <p:spPr>
            <a:xfrm>
              <a:off x="10993243"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a:spLocks/>
            </p:cNvSpPr>
            <p:nvPr/>
          </p:nvSpPr>
          <p:spPr>
            <a:xfrm>
              <a:off x="11665631"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p:cNvSpPr>
            <p:nvPr/>
          </p:nvSpPr>
          <p:spPr>
            <a:xfrm>
              <a:off x="11044166"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itle 1"/>
          <p:cNvSpPr>
            <a:spLocks noGrp="1"/>
          </p:cNvSpPr>
          <p:nvPr>
            <p:ph type="title"/>
          </p:nvPr>
        </p:nvSpPr>
        <p:spPr>
          <a:xfrm>
            <a:off x="0" y="11832"/>
            <a:ext cx="12192000" cy="837206"/>
          </a:xfrm>
        </p:spPr>
        <p:txBody>
          <a:bodyPr>
            <a:normAutofit/>
          </a:bodyPr>
          <a:lstStyle/>
          <a:p>
            <a:r>
              <a:rPr lang="en-US" sz="3900" dirty="0"/>
              <a:t>Concurrency on a Single-core Machine</a:t>
            </a:r>
          </a:p>
        </p:txBody>
      </p:sp>
      <p:sp>
        <p:nvSpPr>
          <p:cNvPr id="86" name="Content Placeholder 2"/>
          <p:cNvSpPr>
            <a:spLocks noGrp="1"/>
          </p:cNvSpPr>
          <p:nvPr>
            <p:ph idx="1"/>
          </p:nvPr>
        </p:nvSpPr>
        <p:spPr>
          <a:xfrm>
            <a:off x="561109" y="713937"/>
            <a:ext cx="11502896" cy="1481227"/>
          </a:xfrm>
        </p:spPr>
        <p:txBody>
          <a:bodyPr>
            <a:normAutofit/>
          </a:bodyPr>
          <a:lstStyle/>
          <a:p>
            <a:r>
              <a:rPr lang="en-US" dirty="0"/>
              <a:t>Quasi-concurrency arises because the OS forces different applications to share the single pipeline</a:t>
            </a:r>
          </a:p>
          <a:p>
            <a:r>
              <a:rPr lang="en-US" dirty="0"/>
              <a:t>Context switches happen during interrupts, exceptions, and traps</a:t>
            </a:r>
          </a:p>
        </p:txBody>
      </p:sp>
      <p:sp>
        <p:nvSpPr>
          <p:cNvPr id="88" name="TextBox 87"/>
          <p:cNvSpPr txBox="1"/>
          <p:nvPr/>
        </p:nvSpPr>
        <p:spPr>
          <a:xfrm>
            <a:off x="-5919" y="3484912"/>
            <a:ext cx="2448019" cy="1692771"/>
          </a:xfrm>
          <a:prstGeom prst="rect">
            <a:avLst/>
          </a:prstGeom>
          <a:noFill/>
        </p:spPr>
        <p:txBody>
          <a:bodyPr wrap="square" rtlCol="0">
            <a:spAutoFit/>
          </a:bodyPr>
          <a:lstStyle/>
          <a:p>
            <a:r>
              <a:rPr lang="en-US" sz="2600" dirty="0">
                <a:latin typeface="Segoe UI Light" panose="020B0502040204020203" pitchFamily="34" charset="0"/>
              </a:rPr>
              <a:t>Suppose that there are two processes (red and yellow) . . . </a:t>
            </a:r>
          </a:p>
        </p:txBody>
      </p:sp>
      <p:grpSp>
        <p:nvGrpSpPr>
          <p:cNvPr id="91" name="Group 90"/>
          <p:cNvGrpSpPr/>
          <p:nvPr/>
        </p:nvGrpSpPr>
        <p:grpSpPr>
          <a:xfrm>
            <a:off x="6674841" y="1898249"/>
            <a:ext cx="523220" cy="4802112"/>
            <a:chOff x="6674841" y="1898249"/>
            <a:chExt cx="523220" cy="4802112"/>
          </a:xfrm>
        </p:grpSpPr>
        <p:cxnSp>
          <p:nvCxnSpPr>
            <p:cNvPr id="68" name="Straight Connector 67"/>
            <p:cNvCxnSpPr/>
            <p:nvPr/>
          </p:nvCxnSpPr>
          <p:spPr>
            <a:xfrm>
              <a:off x="7169727" y="2072863"/>
              <a:ext cx="10394" cy="4627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16200000">
              <a:off x="5568709" y="3004381"/>
              <a:ext cx="2735483" cy="523220"/>
            </a:xfrm>
            <a:prstGeom prst="rect">
              <a:avLst/>
            </a:prstGeom>
            <a:noFill/>
          </p:spPr>
          <p:txBody>
            <a:bodyPr wrap="square" rtlCol="0">
              <a:spAutoFit/>
            </a:bodyPr>
            <a:lstStyle/>
            <a:p>
              <a:pPr algn="ctr"/>
              <a:r>
                <a:rPr lang="en-US" sz="2800" b="1" dirty="0">
                  <a:latin typeface="Segoe UI Light" panose="020B0502040204020203" pitchFamily="34" charset="0"/>
                </a:rPr>
                <a:t>Context switch!</a:t>
              </a:r>
            </a:p>
          </p:txBody>
        </p:sp>
      </p:grpSp>
      <p:sp>
        <p:nvSpPr>
          <p:cNvPr id="84" name="Rectangle 83"/>
          <p:cNvSpPr>
            <a:spLocks noChangeAspect="1"/>
          </p:cNvSpPr>
          <p:nvPr/>
        </p:nvSpPr>
        <p:spPr>
          <a:xfrm rot="10800000" flipV="1">
            <a:off x="8786440" y="2580573"/>
            <a:ext cx="628176" cy="33136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sp>
        <p:nvSpPr>
          <p:cNvPr id="87" name="Rectangle 86"/>
          <p:cNvSpPr>
            <a:spLocks noChangeAspect="1"/>
          </p:cNvSpPr>
          <p:nvPr/>
        </p:nvSpPr>
        <p:spPr>
          <a:xfrm rot="10800000" flipV="1">
            <a:off x="3623890" y="2595813"/>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grpSp>
        <p:nvGrpSpPr>
          <p:cNvPr id="95" name="Group 94">
            <a:extLst>
              <a:ext uri="{FF2B5EF4-FFF2-40B4-BE49-F238E27FC236}">
                <a16:creationId xmlns:a16="http://schemas.microsoft.com/office/drawing/2014/main" id="{49477F8A-A91A-8DDC-363F-D793FE07DAC2}"/>
              </a:ext>
            </a:extLst>
          </p:cNvPr>
          <p:cNvGrpSpPr/>
          <p:nvPr/>
        </p:nvGrpSpPr>
        <p:grpSpPr>
          <a:xfrm>
            <a:off x="4430629" y="2186736"/>
            <a:ext cx="1841549" cy="2460323"/>
            <a:chOff x="4430629" y="2186736"/>
            <a:chExt cx="1841549" cy="2460323"/>
          </a:xfrm>
        </p:grpSpPr>
        <p:cxnSp>
          <p:nvCxnSpPr>
            <p:cNvPr id="3" name="Straight Arrow Connector 2">
              <a:extLst>
                <a:ext uri="{FF2B5EF4-FFF2-40B4-BE49-F238E27FC236}">
                  <a16:creationId xmlns:a16="http://schemas.microsoft.com/office/drawing/2014/main" id="{B03A46F1-882C-0945-A28E-2E42132C7483}"/>
                </a:ext>
              </a:extLst>
            </p:cNvPr>
            <p:cNvCxnSpPr>
              <a:endCxn id="24" idx="0"/>
            </p:cNvCxnSpPr>
            <p:nvPr/>
          </p:nvCxnSpPr>
          <p:spPr>
            <a:xfrm>
              <a:off x="4453472"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C609E0-C0CD-A011-61D5-A7C20731EA0F}"/>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AD1E768-4BB2-6D3A-4F94-CD953995C5B4}"/>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1BED7F54-30EA-237F-3DC3-44A66834669F}"/>
              </a:ext>
            </a:extLst>
          </p:cNvPr>
          <p:cNvGrpSpPr/>
          <p:nvPr/>
        </p:nvGrpSpPr>
        <p:grpSpPr>
          <a:xfrm>
            <a:off x="9602749" y="2183573"/>
            <a:ext cx="1841549" cy="2460323"/>
            <a:chOff x="4430629" y="2186736"/>
            <a:chExt cx="1841549" cy="2460323"/>
          </a:xfrm>
        </p:grpSpPr>
        <p:cxnSp>
          <p:nvCxnSpPr>
            <p:cNvPr id="97" name="Straight Arrow Connector 96">
              <a:extLst>
                <a:ext uri="{FF2B5EF4-FFF2-40B4-BE49-F238E27FC236}">
                  <a16:creationId xmlns:a16="http://schemas.microsoft.com/office/drawing/2014/main" id="{FD40B7FA-E34D-5D11-9CD0-F1C8F3787E02}"/>
                </a:ext>
              </a:extLst>
            </p:cNvPr>
            <p:cNvCxnSpPr/>
            <p:nvPr/>
          </p:nvCxnSpPr>
          <p:spPr>
            <a:xfrm>
              <a:off x="4444328"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4D7D907-B09B-CD61-9D1C-374DB8A327C3}"/>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D71F85F-4148-3895-54BC-9E66C0FAFD7E}"/>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759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7263</TotalTime>
  <Words>6356</Words>
  <Application>Microsoft Office PowerPoint</Application>
  <PresentationFormat>Widescreen</PresentationFormat>
  <Paragraphs>802</Paragraphs>
  <Slides>35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Consolas</vt:lpstr>
      <vt:lpstr>Segoe UI</vt:lpstr>
      <vt:lpstr>Segoe UI Light</vt:lpstr>
      <vt:lpstr>Office Theme</vt:lpstr>
      <vt:lpstr>CS 1610: Lecture 5 2/10/2025</vt:lpstr>
      <vt:lpstr>Outline</vt:lpstr>
      <vt:lpstr>PowerPoint Presentation</vt:lpstr>
      <vt:lpstr>PowerPoint Presentation</vt:lpstr>
      <vt:lpstr>PowerPoint Presentation</vt:lpstr>
      <vt:lpstr>PowerPoint Presentation</vt:lpstr>
      <vt:lpstr>PowerPoint Presentation</vt:lpstr>
      <vt:lpstr>PowerPoint Presentation</vt:lpstr>
      <vt:lpstr>Concurrency on a Single-core Machine</vt:lpstr>
      <vt:lpstr>Concurrency on a Multi-core Machine</vt:lpstr>
      <vt:lpstr>Concurrency on a Multi-core Machine</vt:lpstr>
      <vt:lpstr>Outline</vt:lpstr>
      <vt:lpstr>Kernel-visible Threads</vt:lpstr>
      <vt:lpstr>Case Study: Kernel-visible Threads on Windows</vt:lpstr>
      <vt:lpstr>Making Kernel-visible Threads On Linux: clone()</vt:lpstr>
      <vt:lpstr>Linux: Processes and Kernel-visible Threads</vt:lpstr>
      <vt:lpstr>Pure User-level Threads: No Kernel Assistance</vt:lpstr>
      <vt:lpstr>A Single Kernel-Visible Thread With Multiple User-level Threads</vt:lpstr>
      <vt:lpstr>Pure User-level Threads: No Kernel Assistance</vt:lpstr>
      <vt:lpstr>PowerPoint Presentation</vt:lpstr>
      <vt:lpstr>Hybrid Threading</vt:lpstr>
      <vt:lpstr>Outline</vt:lpstr>
      <vt:lpstr>The Lifecycle of a Process</vt:lpstr>
      <vt:lpstr>The Lifecycle of a Process</vt:lpstr>
      <vt:lpstr>The Lifecycle of a Process</vt:lpstr>
      <vt:lpstr>The Lifecycle of a Process</vt:lpstr>
      <vt:lpstr>Synchronizing Between Kernel Tasks</vt:lpstr>
      <vt:lpstr>A Bad Thing That We Should Avoid</vt:lpstr>
      <vt:lpstr>PowerPoint Presentation</vt:lpstr>
      <vt:lpstr>PowerPoint Presentation</vt:lpstr>
      <vt:lpstr>It is immoral to go to sleep while holding a spinlock!</vt:lpstr>
      <vt:lpstr>PowerPoint Presentation</vt:lpstr>
      <vt:lpstr>In most cases, interrupt handlers should not sleep!</vt:lpstr>
      <vt:lpstr>In most cases, interrupt handlers should not sleep!</vt:lpstr>
      <vt:lpstr>Kernel Code Should (Almost Never) Cause Exceptions!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1740</cp:revision>
  <dcterms:created xsi:type="dcterms:W3CDTF">2019-12-16T17:08:25Z</dcterms:created>
  <dcterms:modified xsi:type="dcterms:W3CDTF">2025-02-11T21:15:38Z</dcterms:modified>
</cp:coreProperties>
</file>