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8" r:id="rId3"/>
    <p:sldId id="267" r:id="rId4"/>
    <p:sldId id="300" r:id="rId5"/>
    <p:sldId id="301" r:id="rId6"/>
    <p:sldId id="271" r:id="rId7"/>
    <p:sldId id="273" r:id="rId8"/>
    <p:sldId id="275" r:id="rId9"/>
    <p:sldId id="278" r:id="rId10"/>
    <p:sldId id="279" r:id="rId11"/>
    <p:sldId id="280" r:id="rId12"/>
    <p:sldId id="329" r:id="rId13"/>
    <p:sldId id="284" r:id="rId14"/>
    <p:sldId id="327" r:id="rId15"/>
    <p:sldId id="285" r:id="rId16"/>
    <p:sldId id="283" r:id="rId17"/>
    <p:sldId id="328" r:id="rId18"/>
    <p:sldId id="287" r:id="rId19"/>
    <p:sldId id="339" r:id="rId20"/>
    <p:sldId id="318" r:id="rId21"/>
    <p:sldId id="320" r:id="rId22"/>
    <p:sldId id="321" r:id="rId23"/>
    <p:sldId id="323" r:id="rId24"/>
    <p:sldId id="322" r:id="rId25"/>
    <p:sldId id="324" r:id="rId26"/>
    <p:sldId id="353" r:id="rId27"/>
    <p:sldId id="319" r:id="rId28"/>
    <p:sldId id="3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66FF99"/>
    <a:srgbClr val="CC0000"/>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6267" autoAdjust="0"/>
  </p:normalViewPr>
  <p:slideViewPr>
    <p:cSldViewPr snapToGrid="0">
      <p:cViewPr varScale="1">
        <p:scale>
          <a:sx n="55" d="100"/>
          <a:sy n="55" d="100"/>
        </p:scale>
        <p:origin x="376" y="2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56584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the end of </a:t>
            </a:r>
            <a:r>
              <a:rPr lang="en-US" dirty="0" err="1"/>
              <a:t>wchan_sleep</a:t>
            </a:r>
            <a:r>
              <a:rPr lang="en-US" dirty="0"/>
              <a:t>(), the </a:t>
            </a:r>
            <a:r>
              <a:rPr lang="en-US" dirty="0" err="1"/>
              <a:t>spinlock_acquire</a:t>
            </a:r>
            <a:r>
              <a:rPr lang="en-US" dirty="0"/>
              <a:t>() may block if the </a:t>
            </a:r>
            <a:r>
              <a:rPr lang="en-US" dirty="0" err="1"/>
              <a:t>waker</a:t>
            </a:r>
            <a:r>
              <a:rPr lang="en-US" dirty="0"/>
              <a:t> hasn’t released the lock yet!</a:t>
            </a:r>
          </a:p>
          <a:p>
            <a:endParaRPr lang="en-US" dirty="0"/>
          </a:p>
          <a:p>
            <a:r>
              <a:rPr lang="en-US" dirty="0"/>
              <a:t>[See </a:t>
            </a:r>
            <a:r>
              <a:rPr lang="en-US" dirty="0" err="1"/>
              <a:t>wchan_wakeone</a:t>
            </a:r>
            <a:r>
              <a:rPr lang="en-US" dirty="0"/>
              <a:t>() in two slides—after the </a:t>
            </a:r>
            <a:r>
              <a:rPr lang="en-US" dirty="0" err="1"/>
              <a:t>waker</a:t>
            </a:r>
            <a:r>
              <a:rPr lang="en-US" dirty="0"/>
              <a:t> calls </a:t>
            </a:r>
            <a:r>
              <a:rPr lang="en-US" dirty="0" err="1"/>
              <a:t>wchan_wakeone</a:t>
            </a:r>
            <a:r>
              <a:rPr lang="en-US" dirty="0"/>
              <a:t>(), the </a:t>
            </a:r>
            <a:r>
              <a:rPr lang="en-US" dirty="0" err="1"/>
              <a:t>waker</a:t>
            </a:r>
            <a:r>
              <a:rPr lang="en-US" dirty="0"/>
              <a:t> needs to release the spinlock.]</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72594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S_SLEEP case is subtle—it does the atomic releasing of the lock and putting the holder to sleep. The code may not look like its atomic, since the two lines of code are executing a bunch of instructions. However, the two lines of code are atomic from the perspective of </a:t>
            </a:r>
            <a:r>
              <a:rPr lang="en-US" i="1" dirty="0"/>
              <a:t>an outside party who wants to acquire the wait channel lock</a:t>
            </a:r>
            <a:r>
              <a:rPr lang="en-US" dirty="0"/>
              <a:t>. There’s no way for a lost wakeup to occur, because the wakeup thread cannot grab the lock and send the wakeup without the sleeper already being asleep and moving to the wait queue.</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48820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a:t>
            </a:r>
            <a:r>
              <a:rPr lang="en-US" dirty="0" err="1">
                <a:latin typeface="Consolas" panose="020B0609020204030204" pitchFamily="49" charset="0"/>
              </a:rPr>
              <a:t>wchan_wakeall</a:t>
            </a:r>
            <a:r>
              <a:rPr lang="en-US" dirty="0">
                <a:latin typeface="Consolas" panose="020B0609020204030204" pitchFamily="49" charset="0"/>
              </a:rPr>
              <a:t>()</a:t>
            </a:r>
            <a:r>
              <a:rPr lang="en-US" dirty="0"/>
              <a:t> looks like this:</a:t>
            </a:r>
          </a:p>
          <a:p>
            <a:r>
              <a:rPr lang="en-US" dirty="0">
                <a:latin typeface="Consolas" panose="020B0609020204030204" pitchFamily="49" charset="0"/>
              </a:rPr>
              <a:t>void </a:t>
            </a:r>
            <a:r>
              <a:rPr lang="en-US" dirty="0" err="1">
                <a:latin typeface="Consolas" panose="020B0609020204030204" pitchFamily="49" charset="0"/>
              </a:rPr>
              <a:t>wchan_wakeall</a:t>
            </a:r>
            <a:r>
              <a:rPr lang="en-US" dirty="0">
                <a:latin typeface="Consolas" panose="020B0609020204030204" pitchFamily="49" charset="0"/>
              </a:rPr>
              <a:t>(struct </a:t>
            </a:r>
            <a:r>
              <a:rPr lang="en-US" dirty="0" err="1">
                <a:latin typeface="Consolas" panose="020B0609020204030204" pitchFamily="49" charset="0"/>
              </a:rPr>
              <a:t>wchan</a:t>
            </a:r>
            <a:r>
              <a:rPr lang="en-US" dirty="0">
                <a:latin typeface="Consolas" panose="020B0609020204030204" pitchFamily="49" charset="0"/>
              </a:rPr>
              <a:t> *</a:t>
            </a:r>
            <a:r>
              <a:rPr lang="en-US" dirty="0" err="1">
                <a:latin typeface="Consolas" panose="020B0609020204030204" pitchFamily="49" charset="0"/>
              </a:rPr>
              <a:t>wc</a:t>
            </a:r>
            <a:r>
              <a:rPr lang="en-US" dirty="0">
                <a:latin typeface="Consolas" panose="020B0609020204030204" pitchFamily="49" charset="0"/>
              </a:rPr>
              <a:t>, struct spinlock *</a:t>
            </a:r>
            <a:r>
              <a:rPr lang="en-US" dirty="0" err="1">
                <a:latin typeface="Consolas" panose="020B0609020204030204" pitchFamily="49" charset="0"/>
              </a:rPr>
              <a:t>lk</a:t>
            </a:r>
            <a:r>
              <a:rPr lang="en-US" dirty="0">
                <a:latin typeface="Consolas" panose="020B0609020204030204" pitchFamily="49" charset="0"/>
              </a:rPr>
              <a:t>)</a:t>
            </a:r>
          </a:p>
          <a:p>
            <a:r>
              <a:rPr lang="en-US" dirty="0">
                <a:latin typeface="Consolas" panose="020B0609020204030204" pitchFamily="49" charset="0"/>
              </a:rPr>
              <a:t>{</a:t>
            </a:r>
          </a:p>
          <a:p>
            <a:r>
              <a:rPr lang="en-US" dirty="0">
                <a:latin typeface="Consolas" panose="020B0609020204030204" pitchFamily="49" charset="0"/>
              </a:rPr>
              <a:t>    struct thread *target;</a:t>
            </a:r>
          </a:p>
          <a:p>
            <a:r>
              <a:rPr lang="en-US" dirty="0">
                <a:latin typeface="Consolas" panose="020B0609020204030204" pitchFamily="49" charset="0"/>
              </a:rPr>
              <a:t>    struct </a:t>
            </a:r>
            <a:r>
              <a:rPr lang="en-US" dirty="0" err="1">
                <a:latin typeface="Consolas" panose="020B0609020204030204" pitchFamily="49" charset="0"/>
              </a:rPr>
              <a:t>threadlist</a:t>
            </a:r>
            <a:r>
              <a:rPr lang="en-US" dirty="0">
                <a:latin typeface="Consolas" panose="020B0609020204030204" pitchFamily="49" charset="0"/>
              </a:rPr>
              <a:t> list;</a:t>
            </a:r>
          </a:p>
          <a:p>
            <a:r>
              <a:rPr lang="en-US" dirty="0">
                <a:latin typeface="Consolas" panose="020B0609020204030204" pitchFamily="49" charset="0"/>
              </a:rPr>
              <a:t>    </a:t>
            </a:r>
          </a:p>
          <a:p>
            <a:r>
              <a:rPr lang="en-US" dirty="0">
                <a:latin typeface="Consolas" panose="020B0609020204030204" pitchFamily="49" charset="0"/>
              </a:rPr>
              <a:t>    KASSERT(</a:t>
            </a:r>
            <a:r>
              <a:rPr lang="en-US" dirty="0" err="1">
                <a:latin typeface="Consolas" panose="020B0609020204030204" pitchFamily="49" charset="0"/>
              </a:rPr>
              <a:t>spinlock_do_i_hold</a:t>
            </a:r>
            <a:r>
              <a:rPr lang="en-US" dirty="0">
                <a:latin typeface="Consolas" panose="020B0609020204030204" pitchFamily="49" charset="0"/>
              </a:rPr>
              <a:t>(</a:t>
            </a:r>
            <a:r>
              <a:rPr lang="en-US" dirty="0" err="1">
                <a:latin typeface="Consolas" panose="020B0609020204030204" pitchFamily="49" charset="0"/>
              </a:rPr>
              <a:t>lk</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threadlist_init</a:t>
            </a:r>
            <a:r>
              <a:rPr lang="en-US" dirty="0">
                <a:latin typeface="Consolas" panose="020B0609020204030204" pitchFamily="49" charset="0"/>
              </a:rPr>
              <a:t>(&amp;list);</a:t>
            </a:r>
          </a:p>
          <a:p>
            <a:endParaRPr lang="en-US" dirty="0">
              <a:latin typeface="Consolas" panose="020B0609020204030204" pitchFamily="49" charset="0"/>
            </a:endParaRPr>
          </a:p>
          <a:p>
            <a:r>
              <a:rPr lang="en-US" dirty="0">
                <a:latin typeface="Consolas" panose="020B0609020204030204" pitchFamily="49" charset="0"/>
              </a:rPr>
              <a:t>    /*</a:t>
            </a:r>
          </a:p>
          <a:p>
            <a:r>
              <a:rPr lang="en-US" dirty="0">
                <a:latin typeface="Consolas" panose="020B0609020204030204" pitchFamily="49" charset="0"/>
              </a:rPr>
              <a:t>     * Grab all the threads from the channel, moving them to a</a:t>
            </a:r>
          </a:p>
          <a:p>
            <a:r>
              <a:rPr lang="en-US" dirty="0">
                <a:latin typeface="Consolas" panose="020B0609020204030204" pitchFamily="49" charset="0"/>
              </a:rPr>
              <a:t>     * private list.</a:t>
            </a:r>
          </a:p>
          <a:p>
            <a:r>
              <a:rPr lang="en-US" dirty="0">
                <a:latin typeface="Consolas" panose="020B0609020204030204" pitchFamily="49" charset="0"/>
              </a:rPr>
              <a:t>     */</a:t>
            </a:r>
          </a:p>
          <a:p>
            <a:r>
              <a:rPr lang="en-US" dirty="0">
                <a:latin typeface="Consolas" panose="020B0609020204030204" pitchFamily="49" charset="0"/>
              </a:rPr>
              <a:t>    while ((target = </a:t>
            </a:r>
            <a:r>
              <a:rPr lang="en-US" dirty="0" err="1">
                <a:latin typeface="Consolas" panose="020B0609020204030204" pitchFamily="49" charset="0"/>
              </a:rPr>
              <a:t>threadlist_remhead</a:t>
            </a:r>
            <a:r>
              <a:rPr lang="en-US" dirty="0">
                <a:latin typeface="Consolas" panose="020B0609020204030204" pitchFamily="49" charset="0"/>
              </a:rPr>
              <a:t>(&amp;</a:t>
            </a:r>
            <a:r>
              <a:rPr lang="en-US" dirty="0" err="1">
                <a:latin typeface="Consolas" panose="020B0609020204030204" pitchFamily="49" charset="0"/>
              </a:rPr>
              <a:t>wc</a:t>
            </a:r>
            <a:r>
              <a:rPr lang="en-US" dirty="0">
                <a:latin typeface="Consolas" panose="020B0609020204030204" pitchFamily="49" charset="0"/>
              </a:rPr>
              <a:t>-&gt;</a:t>
            </a:r>
            <a:r>
              <a:rPr lang="en-US" dirty="0" err="1">
                <a:latin typeface="Consolas" panose="020B0609020204030204" pitchFamily="49" charset="0"/>
              </a:rPr>
              <a:t>wc_threads</a:t>
            </a:r>
            <a:r>
              <a:rPr lang="en-US" dirty="0">
                <a:latin typeface="Consolas" panose="020B0609020204030204" pitchFamily="49" charset="0"/>
              </a:rPr>
              <a:t>)) != NULL) {</a:t>
            </a:r>
          </a:p>
          <a:p>
            <a:r>
              <a:rPr lang="en-US" dirty="0">
                <a:latin typeface="Consolas" panose="020B0609020204030204" pitchFamily="49" charset="0"/>
              </a:rPr>
              <a:t>        </a:t>
            </a:r>
            <a:r>
              <a:rPr lang="en-US" dirty="0" err="1">
                <a:latin typeface="Consolas" panose="020B0609020204030204" pitchFamily="49" charset="0"/>
              </a:rPr>
              <a:t>threadlist_addtail</a:t>
            </a:r>
            <a:r>
              <a:rPr lang="en-US" dirty="0">
                <a:latin typeface="Consolas" panose="020B0609020204030204" pitchFamily="49" charset="0"/>
              </a:rPr>
              <a:t>(&amp;list, target);</a:t>
            </a:r>
          </a:p>
          <a:p>
            <a:r>
              <a:rPr lang="en-US" dirty="0">
                <a:latin typeface="Consolas" panose="020B0609020204030204" pitchFamily="49" charset="0"/>
              </a:rPr>
              <a:t>    }</a:t>
            </a:r>
          </a:p>
          <a:p>
            <a:r>
              <a:rPr lang="en-US" dirty="0">
                <a:latin typeface="Consolas" panose="020B0609020204030204" pitchFamily="49" charset="0"/>
              </a:rPr>
              <a:t>    while ((target = </a:t>
            </a:r>
            <a:r>
              <a:rPr lang="en-US" dirty="0" err="1">
                <a:latin typeface="Consolas" panose="020B0609020204030204" pitchFamily="49" charset="0"/>
              </a:rPr>
              <a:t>threadlist_remhead</a:t>
            </a:r>
            <a:r>
              <a:rPr lang="en-US" dirty="0">
                <a:latin typeface="Consolas" panose="020B0609020204030204" pitchFamily="49" charset="0"/>
              </a:rPr>
              <a:t>(&amp;list)) != NULL) {</a:t>
            </a:r>
          </a:p>
          <a:p>
            <a:r>
              <a:rPr lang="en-US" dirty="0">
                <a:latin typeface="Consolas" panose="020B0609020204030204" pitchFamily="49" charset="0"/>
              </a:rPr>
              <a:t>        </a:t>
            </a:r>
            <a:r>
              <a:rPr lang="en-US" dirty="0" err="1">
                <a:latin typeface="Consolas" panose="020B0609020204030204" pitchFamily="49" charset="0"/>
              </a:rPr>
              <a:t>thread_make_runnable</a:t>
            </a:r>
            <a:r>
              <a:rPr lang="en-US" dirty="0">
                <a:latin typeface="Consolas" panose="020B0609020204030204" pitchFamily="49" charset="0"/>
              </a:rPr>
              <a:t>(target, false);</a:t>
            </a:r>
          </a:p>
          <a:p>
            <a:r>
              <a:rPr lang="en-US" dirty="0">
                <a:latin typeface="Consolas" panose="020B0609020204030204" pitchFamily="49" charset="0"/>
              </a:rPr>
              <a:t>    }</a:t>
            </a:r>
          </a:p>
          <a:p>
            <a:r>
              <a:rPr lang="en-US" dirty="0">
                <a:latin typeface="Consolas" panose="020B0609020204030204" pitchFamily="49" charset="0"/>
              </a:rPr>
              <a:t>    </a:t>
            </a:r>
            <a:r>
              <a:rPr lang="en-US" dirty="0" err="1">
                <a:latin typeface="Consolas" panose="020B0609020204030204" pitchFamily="49" charset="0"/>
              </a:rPr>
              <a:t>threadlist_cleanup</a:t>
            </a:r>
            <a:r>
              <a:rPr lang="en-US" dirty="0">
                <a:latin typeface="Consolas" panose="020B0609020204030204" pitchFamily="49" charset="0"/>
              </a:rPr>
              <a:t>(&amp;list);</a:t>
            </a:r>
          </a:p>
          <a:p>
            <a:r>
              <a:rPr lang="en-US" dirty="0">
                <a:latin typeface="Consolas" panose="020B0609020204030204" pitchFamily="49" charset="0"/>
              </a:rPr>
              <a: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04731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wchan_wakeone</a:t>
            </a:r>
            <a:r>
              <a:rPr lang="en-US" dirty="0"/>
              <a:t>() looks like this . . .</a:t>
            </a:r>
          </a:p>
          <a:p>
            <a:r>
              <a:rPr lang="en-US" dirty="0"/>
              <a:t>  /**</a:t>
            </a:r>
          </a:p>
          <a:p>
            <a:r>
              <a:rPr lang="en-US" dirty="0"/>
              <a:t>    * Wake up one thread sleeping on a wait channel.   </a:t>
            </a:r>
          </a:p>
          <a:p>
            <a:r>
              <a:rPr lang="en-US" dirty="0"/>
              <a:t>    * The associated spinlock should be locked.</a:t>
            </a:r>
          </a:p>
          <a:p>
            <a:r>
              <a:rPr lang="en-US" dirty="0"/>
              <a:t>    */</a:t>
            </a:r>
          </a:p>
          <a:p>
            <a:r>
              <a:rPr lang="en-US" dirty="0"/>
              <a:t>    void </a:t>
            </a:r>
            <a:r>
              <a:rPr lang="en-US" dirty="0" err="1"/>
              <a:t>wchan_wakeone</a:t>
            </a:r>
            <a:r>
              <a:rPr lang="en-US" dirty="0"/>
              <a:t>(struct </a:t>
            </a:r>
            <a:r>
              <a:rPr lang="en-US" dirty="0" err="1"/>
              <a:t>wchan</a:t>
            </a:r>
            <a:r>
              <a:rPr lang="en-US" dirty="0"/>
              <a:t> *</a:t>
            </a:r>
            <a:r>
              <a:rPr lang="en-US" dirty="0" err="1"/>
              <a:t>wc</a:t>
            </a:r>
            <a:r>
              <a:rPr lang="en-US" dirty="0"/>
              <a:t>, struct spinlock *</a:t>
            </a:r>
            <a:r>
              <a:rPr lang="en-US" dirty="0" err="1"/>
              <a:t>lk</a:t>
            </a:r>
            <a:r>
              <a:rPr lang="en-US" dirty="0"/>
              <a:t>) {</a:t>
            </a:r>
          </a:p>
          <a:p>
            <a:r>
              <a:rPr lang="en-US" dirty="0"/>
              <a:t>        struct thread *target = </a:t>
            </a:r>
            <a:r>
              <a:rPr lang="en-US" dirty="0" err="1"/>
              <a:t>threadlist_remhead</a:t>
            </a:r>
            <a:r>
              <a:rPr lang="en-US" dirty="0"/>
              <a:t>(&amp;</a:t>
            </a:r>
            <a:r>
              <a:rPr lang="en-US" dirty="0" err="1"/>
              <a:t>wc</a:t>
            </a:r>
            <a:r>
              <a:rPr lang="en-US" dirty="0"/>
              <a:t>-&gt;</a:t>
            </a:r>
            <a:r>
              <a:rPr lang="en-US" dirty="0" err="1"/>
              <a:t>wc_threads</a:t>
            </a:r>
            <a:r>
              <a:rPr lang="en-US" dirty="0"/>
              <a:t>);</a:t>
            </a:r>
          </a:p>
          <a:p>
            <a:r>
              <a:rPr lang="en-US" dirty="0"/>
              <a:t>        if (target == NULL) {</a:t>
            </a:r>
          </a:p>
          <a:p>
            <a:r>
              <a:rPr lang="en-US" dirty="0"/>
              <a:t>            /* Nobody was sleeping. */</a:t>
            </a:r>
          </a:p>
          <a:p>
            <a:r>
              <a:rPr lang="en-US" dirty="0"/>
              <a:t>            return;</a:t>
            </a:r>
          </a:p>
          <a:p>
            <a:r>
              <a:rPr lang="en-US" dirty="0"/>
              <a:t>        }</a:t>
            </a:r>
          </a:p>
          <a:p>
            <a:r>
              <a:rPr lang="en-US" dirty="0"/>
              <a:t>        </a:t>
            </a:r>
          </a:p>
          <a:p>
            <a:r>
              <a:rPr lang="en-US" dirty="0"/>
              <a:t>        /* Add the thread to a </a:t>
            </a:r>
            <a:r>
              <a:rPr lang="en-US" dirty="0" err="1"/>
              <a:t>runqueue</a:t>
            </a:r>
            <a:r>
              <a:rPr lang="en-US" dirty="0"/>
              <a:t>. */</a:t>
            </a:r>
          </a:p>
          <a:p>
            <a:r>
              <a:rPr lang="en-US" dirty="0"/>
              <a:t>        </a:t>
            </a:r>
            <a:r>
              <a:rPr lang="en-US" dirty="0" err="1"/>
              <a:t>thread_make_runnable</a:t>
            </a:r>
            <a:r>
              <a:rPr lang="en-US" dirty="0"/>
              <a:t>(target);</a:t>
            </a:r>
          </a:p>
          <a:p>
            <a:r>
              <a:rPr lang="en-US" dirty="0"/>
              <a:t>    }</a:t>
            </a:r>
          </a:p>
          <a:p>
            <a:r>
              <a:rPr lang="en-US" dirty="0"/>
              <a:t>. . . And that </a:t>
            </a:r>
            <a:r>
              <a:rPr lang="en-US" dirty="0" err="1"/>
              <a:t>wchan_sleep</a:t>
            </a:r>
            <a:r>
              <a:rPr lang="en-US" dirty="0"/>
              <a:t>() looks like this:</a:t>
            </a:r>
          </a:p>
          <a:p>
            <a:r>
              <a:rPr lang="en-US" dirty="0"/>
              <a:t>    void </a:t>
            </a:r>
            <a:r>
              <a:rPr lang="en-US" dirty="0" err="1"/>
              <a:t>wchan_sleep</a:t>
            </a:r>
            <a:r>
              <a:rPr lang="en-US" dirty="0"/>
              <a:t>(struct </a:t>
            </a:r>
            <a:r>
              <a:rPr lang="en-US" dirty="0" err="1"/>
              <a:t>wchan</a:t>
            </a:r>
            <a:r>
              <a:rPr lang="en-US" dirty="0"/>
              <a:t> *</a:t>
            </a:r>
            <a:r>
              <a:rPr lang="en-US" dirty="0" err="1"/>
              <a:t>wc</a:t>
            </a:r>
            <a:r>
              <a:rPr lang="en-US" dirty="0"/>
              <a:t>,</a:t>
            </a:r>
          </a:p>
          <a:p>
            <a:r>
              <a:rPr lang="en-US" dirty="0"/>
              <a:t>                                  struct spinlock *</a:t>
            </a:r>
            <a:r>
              <a:rPr lang="en-US" dirty="0" err="1"/>
              <a:t>lk</a:t>
            </a:r>
            <a:r>
              <a:rPr lang="en-US" dirty="0"/>
              <a:t>){</a:t>
            </a:r>
          </a:p>
          <a:p>
            <a:r>
              <a:rPr lang="en-US" dirty="0"/>
              <a:t>        </a:t>
            </a:r>
            <a:r>
              <a:rPr lang="en-US" dirty="0" err="1"/>
              <a:t>thread_switch</a:t>
            </a:r>
            <a:r>
              <a:rPr lang="en-US" dirty="0"/>
              <a:t>(S_SLEEP, </a:t>
            </a:r>
            <a:r>
              <a:rPr lang="en-US" dirty="0" err="1"/>
              <a:t>wc</a:t>
            </a:r>
            <a:r>
              <a:rPr lang="en-US" dirty="0"/>
              <a:t>, </a:t>
            </a:r>
            <a:r>
              <a:rPr lang="en-US" dirty="0" err="1"/>
              <a:t>lk</a:t>
            </a:r>
            <a:r>
              <a:rPr lang="en-US" dirty="0"/>
              <a:t>);</a:t>
            </a:r>
          </a:p>
          <a:p>
            <a:r>
              <a:rPr lang="en-US" dirty="0"/>
              <a:t>        </a:t>
            </a:r>
            <a:r>
              <a:rPr lang="en-US" dirty="0" err="1"/>
              <a:t>spinlock_acquire</a:t>
            </a:r>
            <a:r>
              <a:rPr lang="en-US" dirty="0"/>
              <a:t>(</a:t>
            </a:r>
            <a:r>
              <a:rPr lang="en-US" dirty="0" err="1"/>
              <a:t>lk</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24874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27486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367334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cpustate</a:t>
            </a:r>
            <a:r>
              <a:rPr lang="en-US" dirty="0"/>
              <a:t>::</a:t>
            </a:r>
            <a:r>
              <a:rPr lang="en-US" dirty="0" err="1"/>
              <a:t>reenqueue</a:t>
            </a:r>
            <a:r>
              <a:rPr lang="en-US" dirty="0"/>
              <a:t>() doesn’t add a proc to a </a:t>
            </a:r>
            <a:r>
              <a:rPr lang="en-US" dirty="0" err="1"/>
              <a:t>runqueue</a:t>
            </a:r>
            <a:r>
              <a:rPr lang="en-US" dirty="0"/>
              <a:t> if the proc is already in a </a:t>
            </a:r>
            <a:r>
              <a:rPr lang="en-US" dirty="0" err="1"/>
              <a:t>runqueue</a:t>
            </a:r>
            <a:r>
              <a:rPr lang="en-US" dirty="0"/>
              <a:t>; in other words, for the proc, runq_links_.</a:t>
            </a:r>
            <a:r>
              <a:rPr lang="en-US" dirty="0" err="1"/>
              <a:t>is_linked</a:t>
            </a:r>
            <a:r>
              <a:rPr lang="en-US" dirty="0"/>
              <a:t>() must return false.</a:t>
            </a:r>
          </a:p>
          <a:p>
            <a:endParaRPr lang="en-US" dirty="0"/>
          </a:p>
          <a:p>
            <a:r>
              <a:rPr lang="en-US" dirty="0"/>
              <a:t>[Ref: https://read.seas.harvard.edu/cs1610/2025/doc/wait-queues/]</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251112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after calling `</a:t>
            </a:r>
            <a:r>
              <a:rPr lang="en-US" dirty="0" err="1"/>
              <a:t>w.prepare</a:t>
            </a:r>
            <a:r>
              <a:rPr lang="en-US" dirty="0"/>
              <a:t>(</a:t>
            </a:r>
            <a:r>
              <a:rPr lang="en-US" dirty="0" err="1"/>
              <a:t>waitq</a:t>
            </a:r>
            <a:r>
              <a:rPr lang="en-US" dirty="0"/>
              <a:t>)`, the process’s `</a:t>
            </a:r>
            <a:r>
              <a:rPr lang="en-US" dirty="0" err="1"/>
              <a:t>pstate</a:t>
            </a:r>
            <a:r>
              <a:rPr lang="en-US" dirty="0"/>
              <a:t>_` is `</a:t>
            </a:r>
            <a:r>
              <a:rPr lang="en-US" dirty="0" err="1"/>
              <a:t>ps_blocked</a:t>
            </a:r>
            <a:r>
              <a:rPr lang="en-US" dirty="0"/>
              <a:t>` </a:t>
            </a:r>
            <a:r>
              <a:rPr lang="en-US" i="1" dirty="0"/>
              <a:t>even though the associated kernel task is running</a:t>
            </a:r>
            <a:r>
              <a:rPr lang="en-US" dirty="0"/>
              <a:t>. That’s OK according to the Chickadee synchronization invariants: see https://read.seas.harvard.edu/cs1610/2025/doc/synchronization-invariants/.]</a:t>
            </a:r>
          </a:p>
          <a:p>
            <a:endParaRPr lang="en-US" dirty="0"/>
          </a:p>
          <a:p>
            <a:r>
              <a:rPr lang="en-US" dirty="0"/>
              <a:t>[In the highlighted code on the left, we see the fact that the wait queue is maintained outside of the scheduling code---it’s maintained by the sleeping thread and the wake-up thread.]</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17221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`p_` is an instance variable of the waiter, and corresponds to the `struct proc` associated with the waiter.]</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63853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91579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Recall that </a:t>
            </a:r>
            <a:r>
              <a:rPr lang="en-US" sz="1200" b="0" dirty="0" err="1">
                <a:latin typeface="+mn-lt"/>
              </a:rPr>
              <a:t>w.prepare</a:t>
            </a:r>
            <a:r>
              <a:rPr lang="en-US" sz="1200" b="0" dirty="0">
                <a:latin typeface="+mn-lt"/>
              </a:rPr>
              <a:t>(</a:t>
            </a:r>
            <a:r>
              <a:rPr lang="en-US" sz="1200" b="0" dirty="0" err="1">
                <a:latin typeface="+mn-lt"/>
              </a:rPr>
              <a:t>waitq</a:t>
            </a:r>
            <a:r>
              <a:rPr lang="en-US" sz="1200" b="0" dirty="0">
                <a:latin typeface="+mn-lt"/>
              </a:rPr>
              <a:t>) set </a:t>
            </a:r>
            <a:r>
              <a:rPr lang="en-US" sz="1200" b="0" dirty="0" err="1">
                <a:latin typeface="+mn-lt"/>
              </a:rPr>
              <a:t>pstate</a:t>
            </a:r>
            <a:r>
              <a:rPr lang="en-US" sz="1200" b="0" dirty="0">
                <a:latin typeface="+mn-lt"/>
              </a:rPr>
              <a:t>_ == proc::</a:t>
            </a:r>
            <a:r>
              <a:rPr lang="en-US" sz="1200" b="0" dirty="0" err="1">
                <a:latin typeface="+mn-lt"/>
              </a:rPr>
              <a:t>ps_blocked</a:t>
            </a:r>
            <a:r>
              <a:rPr lang="en-US" sz="1200" b="0" dirty="0">
                <a:latin typeface="+mn-lt"/>
              </a:rPr>
              <a:t>!</a:t>
            </a:r>
            <a:endParaRPr lang="en-US" b="0" dirty="0">
              <a:latin typeface="+mn-lt"/>
            </a:endParaRPr>
          </a:p>
          <a:p>
            <a:r>
              <a:rPr lang="en-US" dirty="0"/>
              <a:t>[Similar to the OS/161 solution, when the sleeper releases the lock, the sleeper is already on the appropriate wait queue. Unlike the OS/161 solution, the sleeper hasn’t actually started to sleep when the lock is released.]</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2065415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proc::yields() will store a </a:t>
            </a:r>
            <a:r>
              <a:rPr lang="en-US" dirty="0" err="1"/>
              <a:t>yieldstate</a:t>
            </a:r>
            <a:r>
              <a:rPr lang="en-US" dirty="0"/>
              <a:t> (basically, just a pointer to the callee-saved registers that proc::yields() must store) and then call </a:t>
            </a:r>
            <a:r>
              <a:rPr lang="en-US" dirty="0" err="1"/>
              <a:t>cpustate</a:t>
            </a:r>
            <a:r>
              <a:rPr lang="en-US" dirty="0"/>
              <a:t>::schedule().</a:t>
            </a:r>
          </a:p>
          <a:p>
            <a:endParaRPr lang="en-US" dirty="0"/>
          </a:p>
          <a:p>
            <a:r>
              <a:rPr lang="en-US" dirty="0"/>
              <a:t>Note that p-&gt;unblock() sets the </a:t>
            </a:r>
            <a:r>
              <a:rPr lang="en-US" dirty="0" err="1"/>
              <a:t>pstate</a:t>
            </a:r>
            <a:r>
              <a:rPr lang="en-US" dirty="0"/>
              <a:t>_ to </a:t>
            </a:r>
            <a:r>
              <a:rPr lang="en-US" dirty="0" err="1"/>
              <a:t>ps_runnable</a:t>
            </a:r>
            <a:r>
              <a:rPr lang="en-US" dirty="0"/>
              <a:t> and then calls </a:t>
            </a:r>
            <a:r>
              <a:rPr lang="en-US" dirty="0" err="1"/>
              <a:t>cpustate</a:t>
            </a:r>
            <a:r>
              <a:rPr lang="en-US" dirty="0"/>
              <a:t>::</a:t>
            </a:r>
            <a:r>
              <a:rPr lang="en-US" dirty="0" err="1"/>
              <a:t>reenqueue</a:t>
            </a:r>
            <a:r>
              <a:rPr lang="en-US" dirty="0"/>
              <a:t>(p); however, the latter function will not actually add p to the </a:t>
            </a:r>
            <a:r>
              <a:rPr lang="en-US" dirty="0" err="1"/>
              <a:t>runqueue</a:t>
            </a:r>
            <a:r>
              <a:rPr lang="en-US" dirty="0"/>
              <a:t> if p-&gt;</a:t>
            </a:r>
            <a:r>
              <a:rPr lang="en-US" dirty="0" err="1"/>
              <a:t>runq_links.is_linked</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115987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1772-66D3-0C5A-F89F-E5F64C7B4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BAFB1-1C57-01C1-56E0-2B55D41CE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FAA7D-C93E-E4C0-C7C6-2ABF643B1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0921B5-6BCD-755E-14D5-AC74939BD593}"/>
              </a:ext>
            </a:extLst>
          </p:cNvPr>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72391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thread_switch</a:t>
            </a:r>
            <a:r>
              <a:rPr lang="en-US" dirty="0"/>
              <a:t>() is similar to Chickadee’s </a:t>
            </a:r>
            <a:r>
              <a:rPr lang="en-US" dirty="0" err="1"/>
              <a:t>cpustate</a:t>
            </a:r>
            <a:r>
              <a:rPr lang="en-US" dirty="0"/>
              <a:t>::schedule(). In OS161’s thread switch, the wait queue and the associated spinlock have to be exposed to the scheduler.</a:t>
            </a:r>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29607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 part ensures that we sleep for at least one timer interrupt period if a positive </a:t>
            </a:r>
            <a:r>
              <a:rPr lang="en-US" dirty="0" err="1"/>
              <a:t>ms</a:t>
            </a:r>
            <a:r>
              <a:rPr lang="en-US" dirty="0"/>
              <a:t> argument is used. For example, if the caller specifies a sleep duration of 1 </a:t>
            </a:r>
            <a:r>
              <a:rPr lang="en-US" dirty="0" err="1"/>
              <a:t>ms</a:t>
            </a:r>
            <a:r>
              <a:rPr lang="en-US" dirty="0"/>
              <a:t>, then the kernel will sleep for (1+9)/10=1 timer interrupt period; since HZ = 100, one timer interrupt period is 10 </a:t>
            </a:r>
            <a:r>
              <a:rPr lang="en-US" dirty="0" err="1"/>
              <a:t>ms.</a:t>
            </a:r>
            <a:r>
              <a:rPr lang="en-US" dirty="0"/>
              <a:t> If the caller specifies a sleep duration of 9 </a:t>
            </a:r>
            <a:r>
              <a:rPr lang="en-US" dirty="0" err="1"/>
              <a:t>ms</a:t>
            </a:r>
            <a:r>
              <a:rPr lang="en-US" dirty="0"/>
              <a:t>, then the kernel will sleep for (9+9)/10 = 1 timer interrupt period; remember that in C, integer division uses truncation towards 0. [Ref: https://stackoverflow.com/a/3602857]</a:t>
            </a:r>
          </a:p>
          <a:p>
            <a:endParaRPr lang="en-US" dirty="0"/>
          </a:p>
          <a:p>
            <a:r>
              <a:rPr lang="en-US" dirty="0"/>
              <a:t>The long() trick works as long as (1) the computer uses two’s complement to represent numbers, (2) the subtraction of two unsigned longs wraps around, and (3) the difference between the two is in the range of an unsigned long. Note that hardware ensures (1), and the C++ standard guarantees (2).</a:t>
            </a:r>
          </a:p>
          <a:p>
            <a:r>
              <a:rPr lang="en-US" dirty="0"/>
              <a:t>For example:</a:t>
            </a:r>
          </a:p>
          <a:p>
            <a:r>
              <a:rPr lang="en-US" sz="1200" kern="1200" dirty="0">
                <a:solidFill>
                  <a:schemeClr val="tx1"/>
                </a:solidFill>
                <a:effectLst/>
                <a:latin typeface="+mn-lt"/>
                <a:ea typeface="+mn-ea"/>
                <a:cs typeface="+mn-cs"/>
              </a:rPr>
              <a:t>a = 0101 b = 0110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0101</a:t>
            </a:r>
          </a:p>
          <a:p>
            <a:r>
              <a:rPr lang="en-US" sz="1200" kern="1200" dirty="0">
                <a:solidFill>
                  <a:schemeClr val="tx1"/>
                </a:solidFill>
                <a:effectLst/>
                <a:latin typeface="+mn-lt"/>
                <a:ea typeface="+mn-ea"/>
                <a:cs typeface="+mn-cs"/>
              </a:rPr>
              <a:t>1001</a:t>
            </a:r>
          </a:p>
          <a:p>
            <a:r>
              <a:rPr lang="en-US" sz="1200" kern="1200" dirty="0">
                <a:solidFill>
                  <a:schemeClr val="tx1"/>
                </a:solidFill>
                <a:effectLst/>
                <a:latin typeface="+mn-lt"/>
                <a:ea typeface="+mn-ea"/>
                <a:cs typeface="+mn-cs"/>
              </a:rPr>
              <a:t>  + 1</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1111 = 15 unsigned = -1 signed</a:t>
            </a:r>
          </a:p>
          <a:p>
            <a:r>
              <a:rPr lang="en-US" sz="1200" kern="1200" dirty="0">
                <a:solidFill>
                  <a:schemeClr val="tx1"/>
                </a:solidFill>
                <a:effectLst/>
                <a:latin typeface="+mn-lt"/>
                <a:ea typeface="+mn-ea"/>
                <a:cs typeface="+mn-cs"/>
              </a:rPr>
              <a:t>Remember that in two’s complement, a leading bit of 1 means the number is negative, and a leading bit of 0 means that the number is positive. For a negative number, the magnitude is determined by flipping all of the bits and then adding 1. This is why 1111 in binary is -1 signed decimal.</a:t>
            </a:r>
            <a:endParaRPr lang="en-US" dirty="0"/>
          </a:p>
          <a:p>
            <a:r>
              <a:rPr lang="en-US" dirty="0"/>
              <a:t>[Ref: https://stackoverflow.com/questions/2061245/how-to-subtract-two-unsigned-ints-with-wrap-around-or-overflow</a:t>
            </a:r>
          </a:p>
          <a:p>
            <a:r>
              <a:rPr lang="en-US" dirty="0"/>
              <a:t>        https://en.wikipedia.org/wiki/Signed_number_representations#History</a:t>
            </a:r>
          </a:p>
          <a:p>
            <a:r>
              <a:rPr lang="en-US" dirty="0"/>
              <a:t>        https://www.cs.cornell.edu/~tomf/notes/cps104/twoscomp.html]</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5513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spinlock doesn’t have a queue because acquiring a spin lock “blocks” by just repeatedly testing the lock condition!]</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24219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I’m being a bit sloppy with terminology here. By “thread” here, I mean “a kernel-level execution context.” However, “thread” is easier to say than “kernel-level execution context” :-D. In general, when we say “thread” in this class, we mean “kernel-level execution context” unless otherwise stated.</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30669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410060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41638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x_lock</a:t>
            </a:r>
            <a:r>
              <a:rPr lang="en-US" dirty="0"/>
              <a:t>` </a:t>
            </a:r>
            <a:r>
              <a:rPr lang="en-US" b="1" dirty="0"/>
              <a:t>serializes</a:t>
            </a:r>
            <a:r>
              <a:rPr lang="en-US" dirty="0"/>
              <a:t> the critical sections of the sleeper thread and the wakeup thread, preventing those two critical sections from executing simultaneously!</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49480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OS/161 is the teaching OS that this class used before switching to Chickadee! You can find more about OS/161 here: http://www.os161.org/.</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09497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CF169-DAC0-4011-9396-185948EAEE6B}"/>
              </a:ext>
            </a:extLst>
          </p:cNvPr>
          <p:cNvPicPr>
            <a:picLocks noChangeAspect="1"/>
          </p:cNvPicPr>
          <p:nvPr/>
        </p:nvPicPr>
        <p:blipFill>
          <a:blip r:embed="rId3"/>
          <a:stretch>
            <a:fillRect/>
          </a:stretch>
        </p:blipFill>
        <p:spPr>
          <a:xfrm>
            <a:off x="0" y="-1"/>
            <a:ext cx="12192000" cy="6871013"/>
          </a:xfrm>
          <a:prstGeom prst="rect">
            <a:avLst/>
          </a:prstGeom>
        </p:spPr>
      </p:pic>
      <p:sp>
        <p:nvSpPr>
          <p:cNvPr id="3" name="Subtitle 2"/>
          <p:cNvSpPr>
            <a:spLocks noGrp="1"/>
          </p:cNvSpPr>
          <p:nvPr>
            <p:ph type="subTitle" idx="1"/>
          </p:nvPr>
        </p:nvSpPr>
        <p:spPr>
          <a:xfrm>
            <a:off x="3775278" y="1504708"/>
            <a:ext cx="4465899" cy="1296365"/>
          </a:xfrm>
          <a:solidFill>
            <a:schemeClr val="bg1">
              <a:alpha val="50000"/>
            </a:schemeClr>
          </a:solidFill>
        </p:spPr>
        <p:txBody>
          <a:bodyPr>
            <a:noAutofit/>
          </a:bodyPr>
          <a:lstStyle/>
          <a:p>
            <a:pPr>
              <a:lnSpc>
                <a:spcPct val="100000"/>
              </a:lnSpc>
              <a:spcBef>
                <a:spcPts val="0"/>
              </a:spcBef>
            </a:pPr>
            <a:r>
              <a:rPr lang="en-US" sz="3800" b="1" dirty="0">
                <a:latin typeface="Segoe UI" panose="020B0502040204020203" pitchFamily="34" charset="0"/>
                <a:cs typeface="Segoe UI" panose="020B0502040204020203" pitchFamily="34" charset="0"/>
              </a:rPr>
              <a:t>CS 1610: Lecture 7</a:t>
            </a:r>
          </a:p>
          <a:p>
            <a:pPr>
              <a:lnSpc>
                <a:spcPct val="100000"/>
              </a:lnSpc>
              <a:spcBef>
                <a:spcPts val="0"/>
              </a:spcBef>
            </a:pPr>
            <a:r>
              <a:rPr lang="en-US" sz="3800" b="1" dirty="0">
                <a:latin typeface="Segoe UI" panose="020B0502040204020203" pitchFamily="34" charset="0"/>
                <a:cs typeface="Segoe UI" panose="020B0502040204020203" pitchFamily="34" charset="0"/>
              </a:rPr>
              <a:t>2/24/2025</a:t>
            </a:r>
          </a:p>
        </p:txBody>
      </p:sp>
      <p:sp>
        <p:nvSpPr>
          <p:cNvPr id="2" name="Title 1"/>
          <p:cNvSpPr>
            <a:spLocks noGrp="1"/>
          </p:cNvSpPr>
          <p:nvPr>
            <p:ph type="ctrTitle"/>
          </p:nvPr>
        </p:nvSpPr>
        <p:spPr>
          <a:xfrm>
            <a:off x="3775278" y="703876"/>
            <a:ext cx="4465900" cy="800827"/>
          </a:xfrm>
          <a:solidFill>
            <a:schemeClr val="bg1">
              <a:alpha val="50000"/>
            </a:schemeClr>
          </a:solidFill>
        </p:spPr>
        <p:txBody>
          <a:bodyPr>
            <a:noAutofit/>
          </a:bodyPr>
          <a:lstStyle/>
          <a:p>
            <a:r>
              <a:rPr lang="en-US" sz="4400" b="1" dirty="0"/>
              <a:t>Wait queues</a:t>
            </a:r>
          </a:p>
        </p:txBody>
      </p:sp>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2"/>
          <a:stretch>
            <a:fillRect/>
          </a:stretch>
        </p:blipFill>
        <p:spPr>
          <a:xfrm>
            <a:off x="0" y="4076700"/>
            <a:ext cx="12192000" cy="2781300"/>
          </a:xfrm>
          <a:prstGeom prst="rect">
            <a:avLst/>
          </a:prstGeom>
        </p:spPr>
      </p:pic>
      <p:sp>
        <p:nvSpPr>
          <p:cNvPr id="6" name="Content Placeholder 2">
            <a:extLst>
              <a:ext uri="{FF2B5EF4-FFF2-40B4-BE49-F238E27FC236}">
                <a16:creationId xmlns:a16="http://schemas.microsoft.com/office/drawing/2014/main" id="{90FF60BA-BB78-4B7B-A570-32AA8D15E750}"/>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7" name="Content Placeholder 2">
            <a:extLst>
              <a:ext uri="{FF2B5EF4-FFF2-40B4-BE49-F238E27FC236}">
                <a16:creationId xmlns:a16="http://schemas.microsoft.com/office/drawing/2014/main" id="{74860E17-DF05-4EC2-A605-20BDA4EC1A52}"/>
              </a:ext>
            </a:extLst>
          </p:cNvPr>
          <p:cNvSpPr txBox="1">
            <a:spLocks/>
          </p:cNvSpPr>
          <p:nvPr/>
        </p:nvSpPr>
        <p:spPr>
          <a:xfrm>
            <a:off x="156519" y="644608"/>
            <a:ext cx="7020895"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 (but isn’t sleeping yet!)</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45ED6A4-B55E-4292-82D3-2B9D4236E7CF}"/>
              </a:ext>
            </a:extLst>
          </p:cNvPr>
          <p:cNvGrpSpPr/>
          <p:nvPr/>
        </p:nvGrpSpPr>
        <p:grpSpPr>
          <a:xfrm>
            <a:off x="3393764" y="5147467"/>
            <a:ext cx="5166810" cy="1077219"/>
            <a:chOff x="3393764" y="5036254"/>
            <a:chExt cx="5166810" cy="1077219"/>
          </a:xfrm>
        </p:grpSpPr>
        <p:sp>
          <p:nvSpPr>
            <p:cNvPr id="13" name="Rectangle 12">
              <a:extLst>
                <a:ext uri="{FF2B5EF4-FFF2-40B4-BE49-F238E27FC236}">
                  <a16:creationId xmlns:a16="http://schemas.microsoft.com/office/drawing/2014/main" id="{BD657356-E2E4-45DD-9873-48BF89772057}"/>
                </a:ext>
              </a:extLst>
            </p:cNvPr>
            <p:cNvSpPr/>
            <p:nvPr/>
          </p:nvSpPr>
          <p:spPr>
            <a:xfrm>
              <a:off x="3393764" y="5036255"/>
              <a:ext cx="5166810"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35B4D8B-101F-46C6-A8DB-05F0A2793331}"/>
                </a:ext>
              </a:extLst>
            </p:cNvPr>
            <p:cNvSpPr txBox="1"/>
            <p:nvPr/>
          </p:nvSpPr>
          <p:spPr>
            <a:xfrm>
              <a:off x="3587465" y="5036254"/>
              <a:ext cx="4779407"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What if the wakeup thread runs first?</a:t>
              </a:r>
            </a:p>
          </p:txBody>
        </p:sp>
      </p:grpSp>
      <p:grpSp>
        <p:nvGrpSpPr>
          <p:cNvPr id="17" name="Group 16">
            <a:extLst>
              <a:ext uri="{FF2B5EF4-FFF2-40B4-BE49-F238E27FC236}">
                <a16:creationId xmlns:a16="http://schemas.microsoft.com/office/drawing/2014/main" id="{D20BA3A4-FFA5-4100-8B74-073F4A7C3C30}"/>
              </a:ext>
            </a:extLst>
          </p:cNvPr>
          <p:cNvGrpSpPr/>
          <p:nvPr/>
        </p:nvGrpSpPr>
        <p:grpSpPr>
          <a:xfrm>
            <a:off x="420130" y="2397214"/>
            <a:ext cx="5078627" cy="1528078"/>
            <a:chOff x="420130" y="2397214"/>
            <a:chExt cx="5078627" cy="1528078"/>
          </a:xfrm>
        </p:grpSpPr>
        <p:grpSp>
          <p:nvGrpSpPr>
            <p:cNvPr id="12" name="Group 11">
              <a:extLst>
                <a:ext uri="{FF2B5EF4-FFF2-40B4-BE49-F238E27FC236}">
                  <a16:creationId xmlns:a16="http://schemas.microsoft.com/office/drawing/2014/main" id="{B5741208-DF00-4DBA-A9F9-F97BE6E01E99}"/>
                </a:ext>
              </a:extLst>
            </p:cNvPr>
            <p:cNvGrpSpPr/>
            <p:nvPr/>
          </p:nvGrpSpPr>
          <p:grpSpPr>
            <a:xfrm>
              <a:off x="420130" y="2397214"/>
              <a:ext cx="5078627" cy="1200605"/>
              <a:chOff x="420130" y="2582569"/>
              <a:chExt cx="5078627" cy="1200605"/>
            </a:xfrm>
          </p:grpSpPr>
          <p:sp>
            <p:nvSpPr>
              <p:cNvPr id="8" name="Right Bracket 7">
                <a:extLst>
                  <a:ext uri="{FF2B5EF4-FFF2-40B4-BE49-F238E27FC236}">
                    <a16:creationId xmlns:a16="http://schemas.microsoft.com/office/drawing/2014/main" id="{9B3253DB-3FB7-44B7-B065-AB72317FCBFF}"/>
                  </a:ext>
                </a:extLst>
              </p:cNvPr>
              <p:cNvSpPr/>
              <p:nvPr/>
            </p:nvSpPr>
            <p:spPr>
              <a:xfrm rot="5400000">
                <a:off x="2798292" y="204407"/>
                <a:ext cx="322304" cy="5078627"/>
              </a:xfrm>
              <a:prstGeom prst="righ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8DD9BD16-DE1C-4C8A-9F56-3FCB9AF064D9}"/>
                  </a:ext>
                </a:extLst>
              </p:cNvPr>
              <p:cNvGrpSpPr/>
              <p:nvPr/>
            </p:nvGrpSpPr>
            <p:grpSpPr>
              <a:xfrm>
                <a:off x="673444" y="2857951"/>
                <a:ext cx="4572000" cy="925223"/>
                <a:chOff x="673444" y="2857950"/>
                <a:chExt cx="4572000" cy="925223"/>
              </a:xfrm>
            </p:grpSpPr>
            <p:sp>
              <p:nvSpPr>
                <p:cNvPr id="9" name="TextBox 8">
                  <a:extLst>
                    <a:ext uri="{FF2B5EF4-FFF2-40B4-BE49-F238E27FC236}">
                      <a16:creationId xmlns:a16="http://schemas.microsoft.com/office/drawing/2014/main" id="{8E3DA91D-8A77-4B42-9AED-88280460ABC5}"/>
                    </a:ext>
                  </a:extLst>
                </p:cNvPr>
                <p:cNvSpPr txBox="1"/>
                <p:nvPr/>
              </p:nvSpPr>
              <p:spPr>
                <a:xfrm>
                  <a:off x="673444" y="2857950"/>
                  <a:ext cx="4572000" cy="584775"/>
                </a:xfrm>
                <a:prstGeom prst="rect">
                  <a:avLst/>
                </a:prstGeom>
                <a:noFill/>
              </p:spPr>
              <p:txBody>
                <a:bodyPr wrap="square" rtlCol="0">
                  <a:spAutoFit/>
                </a:bodyPr>
                <a:lstStyle/>
                <a:p>
                  <a:pPr algn="ctr"/>
                  <a:r>
                    <a:rPr lang="en-US" sz="3200" dirty="0"/>
                    <a:t>Atomically releases lock</a:t>
                  </a:r>
                </a:p>
              </p:txBody>
            </p:sp>
            <p:sp>
              <p:nvSpPr>
                <p:cNvPr id="10" name="TextBox 9">
                  <a:extLst>
                    <a:ext uri="{FF2B5EF4-FFF2-40B4-BE49-F238E27FC236}">
                      <a16:creationId xmlns:a16="http://schemas.microsoft.com/office/drawing/2014/main" id="{1269D880-70FB-43E2-86A2-01D0493B8A7E}"/>
                    </a:ext>
                  </a:extLst>
                </p:cNvPr>
                <p:cNvSpPr txBox="1"/>
                <p:nvPr/>
              </p:nvSpPr>
              <p:spPr>
                <a:xfrm>
                  <a:off x="673444" y="3198398"/>
                  <a:ext cx="4572000" cy="584775"/>
                </a:xfrm>
                <a:prstGeom prst="rect">
                  <a:avLst/>
                </a:prstGeom>
                <a:noFill/>
              </p:spPr>
              <p:txBody>
                <a:bodyPr wrap="square" rtlCol="0">
                  <a:spAutoFit/>
                </a:bodyPr>
                <a:lstStyle/>
                <a:p>
                  <a:pPr algn="ctr"/>
                  <a:r>
                    <a:rPr lang="en-US" sz="3200" dirty="0"/>
                    <a:t>and blocks thread; when it</a:t>
                  </a:r>
                </a:p>
              </p:txBody>
            </p:sp>
          </p:grpSp>
        </p:grpSp>
        <p:sp>
          <p:nvSpPr>
            <p:cNvPr id="16" name="TextBox 15">
              <a:extLst>
                <a:ext uri="{FF2B5EF4-FFF2-40B4-BE49-F238E27FC236}">
                  <a16:creationId xmlns:a16="http://schemas.microsoft.com/office/drawing/2014/main" id="{04E3D036-0A70-4681-9EA3-F2AB59EFF67B}"/>
                </a:ext>
              </a:extLst>
            </p:cNvPr>
            <p:cNvSpPr txBox="1"/>
            <p:nvPr/>
          </p:nvSpPr>
          <p:spPr>
            <a:xfrm>
              <a:off x="673444" y="3340517"/>
              <a:ext cx="4572000" cy="584775"/>
            </a:xfrm>
            <a:prstGeom prst="rect">
              <a:avLst/>
            </a:prstGeom>
            <a:noFill/>
          </p:spPr>
          <p:txBody>
            <a:bodyPr wrap="square" rtlCol="0">
              <a:spAutoFit/>
            </a:bodyPr>
            <a:lstStyle/>
            <a:p>
              <a:pPr algn="ctr"/>
              <a:r>
                <a:rPr lang="en-US" sz="3200" dirty="0"/>
                <a:t>returns, lock held by caller</a:t>
              </a:r>
            </a:p>
          </p:txBody>
        </p:sp>
      </p:grpSp>
    </p:spTree>
    <p:extLst>
      <p:ext uri="{BB962C8B-B14F-4D97-AF65-F5344CB8AC3E}">
        <p14:creationId xmlns:p14="http://schemas.microsoft.com/office/powerpoint/2010/main" val="11955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3"/>
          <a:stretch>
            <a:fillRect/>
          </a:stretch>
        </p:blipFill>
        <p:spPr>
          <a:xfrm>
            <a:off x="0" y="4076700"/>
            <a:ext cx="12192000" cy="2781300"/>
          </a:xfrm>
          <a:prstGeom prst="rect">
            <a:avLst/>
          </a:prstGeom>
        </p:spPr>
      </p:pic>
      <p:sp>
        <p:nvSpPr>
          <p:cNvPr id="16" name="Content Placeholder 2">
            <a:extLst>
              <a:ext uri="{FF2B5EF4-FFF2-40B4-BE49-F238E27FC236}">
                <a16:creationId xmlns:a16="http://schemas.microsoft.com/office/drawing/2014/main" id="{50CC03A5-EEB4-4C0B-86C5-22BA25E2D585}"/>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17" name="Content Placeholder 2">
            <a:extLst>
              <a:ext uri="{FF2B5EF4-FFF2-40B4-BE49-F238E27FC236}">
                <a16:creationId xmlns:a16="http://schemas.microsoft.com/office/drawing/2014/main" id="{19745322-3CD4-4FBA-ACD4-92A12B49CCB2}"/>
              </a:ext>
            </a:extLst>
          </p:cNvPr>
          <p:cNvSpPr txBox="1">
            <a:spLocks/>
          </p:cNvSpPr>
          <p:nvPr/>
        </p:nvSpPr>
        <p:spPr>
          <a:xfrm>
            <a:off x="156519" y="644608"/>
            <a:ext cx="699584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 (but isn’t sleeping yet!)</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673E6C21-BD9B-4FC6-8618-035055D9CD4F}"/>
              </a:ext>
            </a:extLst>
          </p:cNvPr>
          <p:cNvSpPr/>
          <p:nvPr/>
        </p:nvSpPr>
        <p:spPr>
          <a:xfrm>
            <a:off x="156518" y="2797241"/>
            <a:ext cx="6995843" cy="1225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CE50793-527C-4E1E-9B69-31CA908BBA98}"/>
              </a:ext>
            </a:extLst>
          </p:cNvPr>
          <p:cNvSpPr txBox="1">
            <a:spLocks/>
          </p:cNvSpPr>
          <p:nvPr/>
        </p:nvSpPr>
        <p:spPr>
          <a:xfrm>
            <a:off x="156519" y="2774629"/>
            <a:ext cx="4740875" cy="124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true</a:t>
            </a:r>
          </a:p>
          <a:p>
            <a:pPr>
              <a:spcBef>
                <a:spcPts val="300"/>
              </a:spcBef>
            </a:pPr>
            <a:r>
              <a:rPr lang="en-US" sz="2700" b="1" dirty="0">
                <a:latin typeface="Segoe UI" panose="020B0502040204020203" pitchFamily="34" charset="0"/>
                <a:cs typeface="Segoe UI" panose="020B0502040204020203" pitchFamily="34" charset="0"/>
              </a:rPr>
              <a:t>Does stuff involving x</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grpSp>
        <p:nvGrpSpPr>
          <p:cNvPr id="19" name="Group 18">
            <a:extLst>
              <a:ext uri="{FF2B5EF4-FFF2-40B4-BE49-F238E27FC236}">
                <a16:creationId xmlns:a16="http://schemas.microsoft.com/office/drawing/2014/main" id="{33941ABC-E8AC-4D07-8410-A2C39C4B6B56}"/>
              </a:ext>
            </a:extLst>
          </p:cNvPr>
          <p:cNvGrpSpPr/>
          <p:nvPr/>
        </p:nvGrpSpPr>
        <p:grpSpPr>
          <a:xfrm>
            <a:off x="3126259" y="5119705"/>
            <a:ext cx="5652507" cy="1077218"/>
            <a:chOff x="2714367" y="5036255"/>
            <a:chExt cx="5652507" cy="1077218"/>
          </a:xfrm>
        </p:grpSpPr>
        <p:sp>
          <p:nvSpPr>
            <p:cNvPr id="20" name="Rectangle 19">
              <a:extLst>
                <a:ext uri="{FF2B5EF4-FFF2-40B4-BE49-F238E27FC236}">
                  <a16:creationId xmlns:a16="http://schemas.microsoft.com/office/drawing/2014/main" id="{8C2AB3F0-952B-4BBA-A7E6-AB6A427A1F91}"/>
                </a:ext>
              </a:extLst>
            </p:cNvPr>
            <p:cNvSpPr/>
            <p:nvPr/>
          </p:nvSpPr>
          <p:spPr>
            <a:xfrm>
              <a:off x="2714368" y="5036255"/>
              <a:ext cx="5652506"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6284F62-FA04-4D82-8DA5-6C453B6259A1}"/>
                </a:ext>
              </a:extLst>
            </p:cNvPr>
            <p:cNvSpPr txBox="1"/>
            <p:nvPr/>
          </p:nvSpPr>
          <p:spPr>
            <a:xfrm>
              <a:off x="2714367" y="5036255"/>
              <a:ext cx="5609256"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Locking and </a:t>
              </a:r>
              <a:r>
                <a:rPr lang="en-US" sz="3200" b="1" dirty="0" err="1">
                  <a:latin typeface="Consolas" panose="020B0609020204030204" pitchFamily="49" charset="0"/>
                  <a:cs typeface="Segoe UI Light" panose="020B0502040204020203" pitchFamily="34" charset="0"/>
                </a:rPr>
                <a:t>cond</a:t>
              </a:r>
              <a:r>
                <a:rPr lang="en-US" sz="3200" b="1" dirty="0">
                  <a:latin typeface="Consolas" panose="020B0609020204030204" pitchFamily="49" charset="0"/>
                  <a:cs typeface="Segoe UI Light" panose="020B0502040204020203" pitchFamily="34" charset="0"/>
                </a:rPr>
                <a:t>_* </a:t>
              </a:r>
              <a:r>
                <a:rPr lang="en-US" sz="3200" b="1" dirty="0">
                  <a:latin typeface="Segoe UI Light" panose="020B0502040204020203" pitchFamily="34" charset="0"/>
                  <a:cs typeface="Segoe UI Light" panose="020B0502040204020203" pitchFamily="34" charset="0"/>
                </a:rPr>
                <a:t>semantics eliminate bad </a:t>
              </a:r>
              <a:r>
                <a:rPr lang="en-US" sz="3200" b="1" dirty="0" err="1">
                  <a:latin typeface="Segoe UI Light" panose="020B0502040204020203" pitchFamily="34" charset="0"/>
                  <a:cs typeface="Segoe UI Light" panose="020B0502040204020203" pitchFamily="34" charset="0"/>
                </a:rPr>
                <a:t>interleavings</a:t>
              </a:r>
              <a:r>
                <a:rPr lang="en-US" sz="3200" b="1" dirty="0">
                  <a:latin typeface="Segoe UI Light" panose="020B0502040204020203" pitchFamily="34" charset="0"/>
                  <a:cs typeface="Segoe UI Light" panose="020B0502040204020203" pitchFamily="34" charset="0"/>
                </a:rPr>
                <a:t>!</a:t>
              </a:r>
            </a:p>
          </p:txBody>
        </p:sp>
      </p:grpSp>
      <p:sp>
        <p:nvSpPr>
          <p:cNvPr id="22" name="Content Placeholder 2">
            <a:extLst>
              <a:ext uri="{FF2B5EF4-FFF2-40B4-BE49-F238E27FC236}">
                <a16:creationId xmlns:a16="http://schemas.microsoft.com/office/drawing/2014/main" id="{3179C480-03B7-4BAF-9E29-04D7EFE2F00F}"/>
              </a:ext>
            </a:extLst>
          </p:cNvPr>
          <p:cNvSpPr txBox="1">
            <a:spLocks/>
          </p:cNvSpPr>
          <p:nvPr/>
        </p:nvSpPr>
        <p:spPr>
          <a:xfrm>
            <a:off x="7673548" y="1769066"/>
            <a:ext cx="4361933" cy="444845"/>
          </a:xfrm>
          <a:prstGeom prst="rect">
            <a:avLst/>
          </a:prstGeom>
          <a:solidFill>
            <a:schemeClr val="bg1"/>
          </a:solidFill>
          <a:ln w="3810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2700" b="1" dirty="0">
                <a:latin typeface="Segoe UI" panose="020B0502040204020203" pitchFamily="34" charset="0"/>
                <a:cs typeface="Segoe UI" panose="020B0502040204020203" pitchFamily="34" charset="0"/>
              </a:rPr>
              <a:t>with no threads to wake</a:t>
            </a:r>
          </a:p>
        </p:txBody>
      </p:sp>
    </p:spTree>
    <p:extLst>
      <p:ext uri="{BB962C8B-B14F-4D97-AF65-F5344CB8AC3E}">
        <p14:creationId xmlns:p14="http://schemas.microsoft.com/office/powerpoint/2010/main" val="9148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6667E-7 -4.81481E-6 L 4.16667E-7 0.25 " pathEditMode="relative" rAng="0" ptsTypes="AA">
                                      <p:cBhvr>
                                        <p:cTn id="6" dur="2000" fill="hold"/>
                                        <p:tgtEl>
                                          <p:spTgt spid="17"/>
                                        </p:tgtEl>
                                        <p:attrNameLst>
                                          <p:attrName>ppt_x</p:attrName>
                                          <p:attrName>ppt_y</p:attrName>
                                        </p:attrNameLst>
                                      </p:cBhvr>
                                      <p:rCtr x="0" y="12500"/>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1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7" presetClass="emph" presetSubtype="2" fill="hold" nodeType="withEffect">
                                  <p:stCondLst>
                                    <p:cond delay="0"/>
                                  </p:stCondLst>
                                  <p:childTnLst>
                                    <p:animClr clrSpc="rgb" dir="cw">
                                      <p:cBhvr>
                                        <p:cTn id="15" dur="2000" fill="hold"/>
                                        <p:tgtEl>
                                          <p:spTgt spid="22"/>
                                        </p:tgtEl>
                                        <p:attrNameLst>
                                          <p:attrName>stroke.color</p:attrName>
                                        </p:attrNameLst>
                                      </p:cBhvr>
                                      <p:to>
                                        <a:srgbClr val="33CC33"/>
                                      </p:to>
                                    </p:animClr>
                                    <p:set>
                                      <p:cBhvr>
                                        <p:cTn id="16" dur="2000" fill="hold"/>
                                        <p:tgtEl>
                                          <p:spTgt spid="22"/>
                                        </p:tgtEl>
                                        <p:attrNameLst>
                                          <p:attrName>stroke.on</p:attrName>
                                        </p:attrNameLst>
                                      </p:cBhvr>
                                      <p:to>
                                        <p:strVal val="true"/>
                                      </p:to>
                                    </p:set>
                                  </p:childTnLst>
                                </p:cTn>
                              </p:par>
                              <p:par>
                                <p:cTn id="17" presetID="32" presetClass="emph" presetSubtype="0" repeatCount="2000" fill="hold" grpId="1" nodeType="withEffect">
                                  <p:stCondLst>
                                    <p:cond delay="0"/>
                                  </p:stCondLst>
                                  <p:childTnLst>
                                    <p:animRot by="120000">
                                      <p:cBhvr>
                                        <p:cTn id="18" dur="100" fill="hold">
                                          <p:stCondLst>
                                            <p:cond delay="0"/>
                                          </p:stCondLst>
                                        </p:cTn>
                                        <p:tgtEl>
                                          <p:spTgt spid="22"/>
                                        </p:tgtEl>
                                        <p:attrNameLst>
                                          <p:attrName>r</p:attrName>
                                        </p:attrNameLst>
                                      </p:cBhvr>
                                    </p:animRot>
                                    <p:animRot by="-240000">
                                      <p:cBhvr>
                                        <p:cTn id="19" dur="200" fill="hold">
                                          <p:stCondLst>
                                            <p:cond delay="200"/>
                                          </p:stCondLst>
                                        </p:cTn>
                                        <p:tgtEl>
                                          <p:spTgt spid="22"/>
                                        </p:tgtEl>
                                        <p:attrNameLst>
                                          <p:attrName>r</p:attrName>
                                        </p:attrNameLst>
                                      </p:cBhvr>
                                    </p:animRot>
                                    <p:animRot by="240000">
                                      <p:cBhvr>
                                        <p:cTn id="20" dur="200" fill="hold">
                                          <p:stCondLst>
                                            <p:cond delay="400"/>
                                          </p:stCondLst>
                                        </p:cTn>
                                        <p:tgtEl>
                                          <p:spTgt spid="22"/>
                                        </p:tgtEl>
                                        <p:attrNameLst>
                                          <p:attrName>r</p:attrName>
                                        </p:attrNameLst>
                                      </p:cBhvr>
                                    </p:animRot>
                                    <p:animRot by="-240000">
                                      <p:cBhvr>
                                        <p:cTn id="21" dur="200" fill="hold">
                                          <p:stCondLst>
                                            <p:cond delay="600"/>
                                          </p:stCondLst>
                                        </p:cTn>
                                        <p:tgtEl>
                                          <p:spTgt spid="22"/>
                                        </p:tgtEl>
                                        <p:attrNameLst>
                                          <p:attrName>r</p:attrName>
                                        </p:attrNameLst>
                                      </p:cBhvr>
                                    </p:animRot>
                                    <p:animRot by="120000">
                                      <p:cBhvr>
                                        <p:cTn id="22" dur="200" fill="hold">
                                          <p:stCondLst>
                                            <p:cond delay="800"/>
                                          </p:stCondLst>
                                        </p:cTn>
                                        <p:tgtEl>
                                          <p:spTgt spid="2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fade">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fade">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D564-121E-4353-A642-5B55DFE0285B}"/>
              </a:ext>
            </a:extLst>
          </p:cNvPr>
          <p:cNvSpPr>
            <a:spLocks noGrp="1"/>
          </p:cNvSpPr>
          <p:nvPr>
            <p:ph type="title"/>
          </p:nvPr>
        </p:nvSpPr>
        <p:spPr>
          <a:xfrm>
            <a:off x="838200" y="2787055"/>
            <a:ext cx="10515600" cy="1325563"/>
          </a:xfrm>
        </p:spPr>
        <p:txBody>
          <a:bodyPr>
            <a:normAutofit/>
          </a:bodyPr>
          <a:lstStyle/>
          <a:p>
            <a:r>
              <a:rPr lang="en-US" sz="7200" dirty="0">
                <a:solidFill>
                  <a:schemeClr val="bg1"/>
                </a:solidFill>
              </a:rPr>
              <a:t>Case study: OS/161</a:t>
            </a:r>
          </a:p>
        </p:txBody>
      </p:sp>
    </p:spTree>
    <p:extLst>
      <p:ext uri="{BB962C8B-B14F-4D97-AF65-F5344CB8AC3E}">
        <p14:creationId xmlns:p14="http://schemas.microsoft.com/office/powerpoint/2010/main" val="23287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383059" y="926755"/>
            <a:ext cx="11700911" cy="4031873"/>
          </a:xfrm>
          <a:prstGeom prst="rect">
            <a:avLst/>
          </a:prstGeom>
        </p:spPr>
        <p:txBody>
          <a:bodyPr wrap="square">
            <a:spAutoFit/>
          </a:bodyPr>
          <a:lstStyle/>
          <a:p>
            <a:r>
              <a:rPr lang="en-US" sz="3200" b="1" dirty="0">
                <a:latin typeface="Consolas" panose="020B0609020204030204" pitchFamily="49" charset="0"/>
              </a:rPr>
              <a:t>/* Wait channel. A </a:t>
            </a:r>
            <a:r>
              <a:rPr lang="en-US" sz="3200" b="1" dirty="0" err="1">
                <a:latin typeface="Consolas" panose="020B0609020204030204" pitchFamily="49" charset="0"/>
              </a:rPr>
              <a:t>wchan</a:t>
            </a:r>
            <a:r>
              <a:rPr lang="en-US" sz="3200" b="1" dirty="0">
                <a:latin typeface="Consolas" panose="020B0609020204030204" pitchFamily="49" charset="0"/>
              </a:rPr>
              <a:t> is protected by</a:t>
            </a:r>
          </a:p>
          <a:p>
            <a:r>
              <a:rPr lang="en-US" sz="3200" b="1" dirty="0">
                <a:latin typeface="Consolas" panose="020B0609020204030204" pitchFamily="49" charset="0"/>
              </a:rPr>
              <a:t> * an associated spinlock. */</a:t>
            </a:r>
          </a:p>
          <a:p>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wchan</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char</a:t>
            </a:r>
            <a:r>
              <a:rPr lang="en-US" sz="3200" b="1" dirty="0">
                <a:latin typeface="Consolas" panose="020B0609020204030204" pitchFamily="49" charset="0"/>
              </a:rPr>
              <a:t> *</a:t>
            </a:r>
            <a:r>
              <a:rPr lang="en-US" sz="3200" b="1" dirty="0" err="1">
                <a:latin typeface="Consolas" panose="020B0609020204030204" pitchFamily="49" charset="0"/>
              </a:rPr>
              <a:t>wc_name</a:t>
            </a:r>
            <a:r>
              <a:rPr lang="en-US" sz="3200" b="1" dirty="0">
                <a:latin typeface="Consolas" panose="020B0609020204030204" pitchFamily="49" charset="0"/>
              </a:rPr>
              <a:t>; //Name for this channel</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threadlistwc_threads</a:t>
            </a:r>
            <a:r>
              <a:rPr lang="en-US" sz="3200" b="1" dirty="0">
                <a:latin typeface="Consolas" panose="020B0609020204030204" pitchFamily="49" charset="0"/>
              </a:rPr>
              <a:t>; //Queue of waiting </a:t>
            </a:r>
          </a:p>
          <a:p>
            <a:r>
              <a:rPr lang="en-US" sz="3200" b="1" dirty="0">
                <a:latin typeface="Consolas" panose="020B0609020204030204" pitchFamily="49" charset="0"/>
              </a:rPr>
              <a:t>                                 //threads for this</a:t>
            </a:r>
          </a:p>
          <a:p>
            <a:r>
              <a:rPr lang="en-US" sz="3200" b="1" dirty="0">
                <a:latin typeface="Consolas" panose="020B0609020204030204" pitchFamily="49" charset="0"/>
              </a:rPr>
              <a:t>                                 //channel</a:t>
            </a:r>
          </a:p>
          <a:p>
            <a:r>
              <a:rPr lang="en-US" sz="3200" b="1" dirty="0">
                <a:latin typeface="Consolas" panose="020B0609020204030204" pitchFamily="49" charset="0"/>
              </a:rPr>
              <a:t>};</a:t>
            </a:r>
          </a:p>
        </p:txBody>
      </p:sp>
    </p:spTree>
    <p:extLst>
      <p:ext uri="{BB962C8B-B14F-4D97-AF65-F5344CB8AC3E}">
        <p14:creationId xmlns:p14="http://schemas.microsoft.com/office/powerpoint/2010/main" val="41145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59596" y="868881"/>
            <a:ext cx="11847523" cy="5909310"/>
          </a:xfrm>
          <a:prstGeom prst="rect">
            <a:avLst/>
          </a:prstGeom>
        </p:spPr>
        <p:txBody>
          <a:bodyPr wrap="square">
            <a:spAutoFit/>
          </a:bodyPr>
          <a:lstStyle/>
          <a:p>
            <a:r>
              <a:rPr lang="en-US" sz="2700" b="1" dirty="0">
                <a:latin typeface="Consolas" panose="020B0609020204030204" pitchFamily="49" charset="0"/>
              </a:rPr>
              <a:t>/**</a:t>
            </a:r>
          </a:p>
          <a:p>
            <a:r>
              <a:rPr lang="en-US" sz="2700" b="1" dirty="0">
                <a:latin typeface="Consolas" panose="020B0609020204030204" pitchFamily="49" charset="0"/>
              </a:rPr>
              <a:t> * Yield the </a:t>
            </a:r>
            <a:r>
              <a:rPr lang="en-US" sz="2700" b="1" dirty="0" err="1">
                <a:latin typeface="Consolas" panose="020B0609020204030204" pitchFamily="49" charset="0"/>
              </a:rPr>
              <a:t>cpu</a:t>
            </a:r>
            <a:r>
              <a:rPr lang="en-US" sz="2700" b="1" dirty="0">
                <a:latin typeface="Consolas" panose="020B0609020204030204" pitchFamily="49" charset="0"/>
              </a:rPr>
              <a:t> to another process, and go to sleep on the</a:t>
            </a:r>
          </a:p>
          <a:p>
            <a:r>
              <a:rPr lang="en-US" sz="2700" b="1" dirty="0">
                <a:latin typeface="Consolas" panose="020B0609020204030204" pitchFamily="49" charset="0"/>
              </a:rPr>
              <a:t> * specified wait channel whose associated spinlock is </a:t>
            </a:r>
            <a:r>
              <a:rPr lang="en-US" sz="2700" b="1" dirty="0" err="1">
                <a:latin typeface="Consolas" panose="020B0609020204030204" pitchFamily="49" charset="0"/>
              </a:rPr>
              <a:t>lk</a:t>
            </a:r>
            <a:r>
              <a:rPr lang="en-US" sz="2700" b="1" dirty="0">
                <a:latin typeface="Consolas" panose="020B0609020204030204" pitchFamily="49" charset="0"/>
              </a:rPr>
              <a:t>. </a:t>
            </a:r>
          </a:p>
          <a:p>
            <a:r>
              <a:rPr lang="en-US" sz="2700" b="1" dirty="0">
                <a:latin typeface="Consolas" panose="020B0609020204030204" pitchFamily="49" charset="0"/>
              </a:rPr>
              <a:t> * The spinlock must be locked.</a:t>
            </a:r>
          </a:p>
          <a:p>
            <a:r>
              <a:rPr lang="en-US" sz="2700" b="1" dirty="0">
                <a:latin typeface="Consolas" panose="020B0609020204030204" pitchFamily="49" charset="0"/>
              </a:rPr>
              <a:t> */</a:t>
            </a:r>
          </a:p>
          <a:p>
            <a:r>
              <a:rPr lang="en-US" sz="2700" b="1" dirty="0">
                <a:solidFill>
                  <a:srgbClr val="0070C0"/>
                </a:solidFill>
                <a:latin typeface="Consolas" panose="020B0609020204030204" pitchFamily="49" charset="0"/>
              </a:rPr>
              <a:t>void</a:t>
            </a:r>
            <a:r>
              <a:rPr lang="en-US" sz="2700" b="1" dirty="0">
                <a:latin typeface="Consolas" panose="020B0609020204030204" pitchFamily="49" charset="0"/>
              </a:rPr>
              <a:t> </a:t>
            </a:r>
            <a:r>
              <a:rPr lang="en-US" sz="2700" b="1" dirty="0" err="1">
                <a:latin typeface="Consolas" panose="020B0609020204030204" pitchFamily="49" charset="0"/>
              </a:rPr>
              <a:t>wchan_sleep</a:t>
            </a:r>
            <a:r>
              <a:rPr lang="en-US" sz="2700" b="1" dirty="0">
                <a:latin typeface="Consolas" panose="020B0609020204030204" pitchFamily="49" charset="0"/>
              </a:rPr>
              <a:t>(</a:t>
            </a:r>
            <a:r>
              <a:rPr lang="en-US" sz="2700" b="1" dirty="0">
                <a:solidFill>
                  <a:srgbClr val="0070C0"/>
                </a:solidFill>
                <a:latin typeface="Consolas" panose="020B0609020204030204" pitchFamily="49" charset="0"/>
              </a:rPr>
              <a:t>struct</a:t>
            </a:r>
            <a:r>
              <a:rPr lang="en-US" sz="2700" b="1" dirty="0">
                <a:latin typeface="Consolas" panose="020B0609020204030204" pitchFamily="49" charset="0"/>
              </a:rPr>
              <a:t> </a:t>
            </a:r>
            <a:r>
              <a:rPr lang="en-US" sz="2700" b="1" dirty="0" err="1">
                <a:latin typeface="Consolas" panose="020B0609020204030204" pitchFamily="49" charset="0"/>
              </a:rPr>
              <a:t>wchan</a:t>
            </a:r>
            <a:r>
              <a:rPr lang="en-US" sz="2700" b="1" dirty="0">
                <a:latin typeface="Consolas" panose="020B0609020204030204" pitchFamily="49" charset="0"/>
              </a:rPr>
              <a:t> *</a:t>
            </a:r>
            <a:r>
              <a:rPr lang="en-US" sz="2700" b="1" dirty="0" err="1">
                <a:latin typeface="Consolas" panose="020B0609020204030204" pitchFamily="49" charset="0"/>
              </a:rPr>
              <a:t>wc</a:t>
            </a:r>
            <a:r>
              <a:rPr lang="en-US" sz="2700" b="1" dirty="0">
                <a:latin typeface="Consolas" panose="020B0609020204030204" pitchFamily="49" charset="0"/>
              </a:rPr>
              <a:t>,</a:t>
            </a:r>
          </a:p>
          <a:p>
            <a:r>
              <a:rPr lang="en-US" sz="2700" b="1" dirty="0">
                <a:latin typeface="Consolas" panose="020B0609020204030204" pitchFamily="49" charset="0"/>
              </a:rPr>
              <a:t>                 </a:t>
            </a:r>
            <a:r>
              <a:rPr lang="en-US" sz="2700" b="1" dirty="0">
                <a:solidFill>
                  <a:srgbClr val="0070C0"/>
                </a:solidFill>
                <a:latin typeface="Consolas" panose="020B0609020204030204" pitchFamily="49" charset="0"/>
              </a:rPr>
              <a:t>struct</a:t>
            </a:r>
            <a:r>
              <a:rPr lang="en-US" sz="2700" b="1" dirty="0">
                <a:latin typeface="Consolas" panose="020B0609020204030204" pitchFamily="49" charset="0"/>
              </a:rPr>
              <a:t> spinlock *</a:t>
            </a:r>
            <a:r>
              <a:rPr lang="en-US" sz="2700" b="1" dirty="0" err="1">
                <a:latin typeface="Consolas" panose="020B0609020204030204" pitchFamily="49" charset="0"/>
              </a:rPr>
              <a:t>lk</a:t>
            </a:r>
            <a:r>
              <a:rPr lang="en-US" sz="2700" b="1" dirty="0">
                <a:latin typeface="Consolas" panose="020B0609020204030204" pitchFamily="49" charset="0"/>
              </a:rPr>
              <a:t>){</a:t>
            </a:r>
          </a:p>
          <a:p>
            <a:r>
              <a:rPr lang="en-US" sz="2700" b="1" dirty="0">
                <a:latin typeface="Consolas" panose="020B0609020204030204" pitchFamily="49" charset="0"/>
              </a:rPr>
              <a:t>    </a:t>
            </a:r>
            <a:r>
              <a:rPr lang="en-US" sz="2700" b="1" dirty="0" err="1">
                <a:latin typeface="Consolas" panose="020B0609020204030204" pitchFamily="49" charset="0"/>
              </a:rPr>
              <a:t>thread_switch</a:t>
            </a:r>
            <a:r>
              <a:rPr lang="en-US" sz="2700" b="1" dirty="0">
                <a:latin typeface="Consolas" panose="020B0609020204030204" pitchFamily="49" charset="0"/>
              </a:rPr>
              <a:t>(S_SLEEP, </a:t>
            </a:r>
            <a:r>
              <a:rPr lang="en-US" sz="2700" b="1" dirty="0" err="1">
                <a:latin typeface="Consolas" panose="020B0609020204030204" pitchFamily="49" charset="0"/>
              </a:rPr>
              <a:t>wc</a:t>
            </a:r>
            <a:r>
              <a:rPr lang="en-US" sz="2700" b="1" dirty="0">
                <a:latin typeface="Consolas" panose="020B0609020204030204" pitchFamily="49" charset="0"/>
              </a:rPr>
              <a:t>, </a:t>
            </a:r>
            <a:r>
              <a:rPr lang="en-US" sz="2700" b="1" dirty="0" err="1">
                <a:latin typeface="Consolas" panose="020B0609020204030204" pitchFamily="49" charset="0"/>
              </a:rPr>
              <a:t>lk</a:t>
            </a:r>
            <a:r>
              <a:rPr lang="en-US" sz="2700" b="1" dirty="0">
                <a:latin typeface="Consolas" panose="020B0609020204030204" pitchFamily="49" charset="0"/>
              </a:rPr>
              <a:t>); //Similar to Chickadee’s</a:t>
            </a:r>
          </a:p>
          <a:p>
            <a:r>
              <a:rPr lang="en-US" sz="2700" b="1" dirty="0">
                <a:latin typeface="Consolas" panose="020B0609020204030204" pitchFamily="49" charset="0"/>
              </a:rPr>
              <a:t>                                    //proc::yield(), but also</a:t>
            </a:r>
          </a:p>
          <a:p>
            <a:r>
              <a:rPr lang="en-US" sz="2700" b="1" dirty="0">
                <a:latin typeface="Consolas" panose="020B0609020204030204" pitchFamily="49" charset="0"/>
              </a:rPr>
              <a:t>                                    //adds the current thread</a:t>
            </a:r>
          </a:p>
          <a:p>
            <a:r>
              <a:rPr lang="en-US" sz="2700" b="1" dirty="0">
                <a:latin typeface="Consolas" panose="020B0609020204030204" pitchFamily="49" charset="0"/>
              </a:rPr>
              <a:t>                                    //to </a:t>
            </a:r>
            <a:r>
              <a:rPr lang="en-US" sz="2700" b="1" dirty="0" err="1">
                <a:latin typeface="Consolas" panose="020B0609020204030204" pitchFamily="49" charset="0"/>
              </a:rPr>
              <a:t>wc</a:t>
            </a:r>
            <a:r>
              <a:rPr lang="en-US" sz="2700" b="1" dirty="0">
                <a:latin typeface="Consolas" panose="020B0609020204030204" pitchFamily="49" charset="0"/>
              </a:rPr>
              <a:t>-&gt;</a:t>
            </a:r>
            <a:r>
              <a:rPr lang="en-US" sz="2700" b="1" dirty="0" err="1">
                <a:latin typeface="Consolas" panose="020B0609020204030204" pitchFamily="49" charset="0"/>
              </a:rPr>
              <a:t>wc_threads</a:t>
            </a:r>
            <a:r>
              <a:rPr lang="en-US" sz="2700" b="1" dirty="0">
                <a:latin typeface="Consolas" panose="020B0609020204030204" pitchFamily="49" charset="0"/>
              </a:rPr>
              <a:t> and</a:t>
            </a:r>
          </a:p>
          <a:p>
            <a:r>
              <a:rPr lang="en-US" sz="2700" b="1" dirty="0">
                <a:latin typeface="Consolas" panose="020B0609020204030204" pitchFamily="49" charset="0"/>
              </a:rPr>
              <a:t>                                    //then releases the lock.</a:t>
            </a:r>
          </a:p>
          <a:p>
            <a:r>
              <a:rPr lang="en-US" sz="2700" b="1" dirty="0">
                <a:latin typeface="Consolas" panose="020B0609020204030204" pitchFamily="49" charset="0"/>
              </a:rPr>
              <a:t>    </a:t>
            </a:r>
            <a:r>
              <a:rPr lang="en-US" sz="2700" b="1" dirty="0" err="1">
                <a:latin typeface="Consolas" panose="020B0609020204030204" pitchFamily="49" charset="0"/>
              </a:rPr>
              <a:t>spinlock_acquire</a:t>
            </a:r>
            <a:r>
              <a:rPr lang="en-US" sz="2700" b="1" dirty="0">
                <a:latin typeface="Consolas" panose="020B0609020204030204" pitchFamily="49" charset="0"/>
              </a:rPr>
              <a:t>(</a:t>
            </a:r>
            <a:r>
              <a:rPr lang="en-US" sz="2700" b="1" dirty="0" err="1">
                <a:latin typeface="Consolas" panose="020B0609020204030204" pitchFamily="49" charset="0"/>
              </a:rPr>
              <a:t>lk</a:t>
            </a:r>
            <a:r>
              <a:rPr lang="en-US" sz="2700" b="1" dirty="0">
                <a:latin typeface="Consolas" panose="020B0609020204030204" pitchFamily="49" charset="0"/>
              </a:rPr>
              <a:t>);</a:t>
            </a:r>
          </a:p>
          <a:p>
            <a:r>
              <a:rPr lang="en-US" sz="2700" b="1" dirty="0">
                <a:latin typeface="Consolas" panose="020B0609020204030204" pitchFamily="49" charset="0"/>
              </a:rPr>
              <a:t>}</a:t>
            </a:r>
          </a:p>
        </p:txBody>
      </p:sp>
    </p:spTree>
    <p:extLst>
      <p:ext uri="{BB962C8B-B14F-4D97-AF65-F5344CB8AC3E}">
        <p14:creationId xmlns:p14="http://schemas.microsoft.com/office/powerpoint/2010/main" val="8275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5C45E-3ACE-4A97-A045-060BD8DBD5C3}"/>
              </a:ext>
            </a:extLst>
          </p:cNvPr>
          <p:cNvSpPr/>
          <p:nvPr/>
        </p:nvSpPr>
        <p:spPr>
          <a:xfrm>
            <a:off x="1" y="5354340"/>
            <a:ext cx="12191999" cy="94762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9919" y="926755"/>
            <a:ext cx="11877346" cy="16342935"/>
          </a:xfrm>
          <a:prstGeom prst="rect">
            <a:avLst/>
          </a:prstGeom>
        </p:spPr>
        <p:txBody>
          <a:bodyPr wrap="square">
            <a:spAutoFit/>
          </a:bodyPr>
          <a:lstStyle/>
          <a:p>
            <a:endParaRPr lang="en-US" sz="3200" b="1" dirty="0">
              <a:latin typeface="Consolas" panose="020B0609020204030204" pitchFamily="49" charset="0"/>
            </a:endParaRPr>
          </a:p>
          <a:p>
            <a:r>
              <a:rPr lang="en-US" sz="3200" b="1" dirty="0">
                <a:latin typeface="Consolas" panose="020B0609020204030204" pitchFamily="49" charset="0"/>
              </a:rPr>
              <a:t>/**</a:t>
            </a:r>
          </a:p>
          <a:p>
            <a:r>
              <a:rPr lang="en-US" sz="3200" b="1" dirty="0">
                <a:latin typeface="Consolas" panose="020B0609020204030204" pitchFamily="49" charset="0"/>
              </a:rPr>
              <a:t> * Puts the current thread on the appropriate queue;</a:t>
            </a:r>
          </a:p>
          <a:p>
            <a:r>
              <a:rPr lang="en-US" sz="3200" b="1" dirty="0">
                <a:latin typeface="Consolas" panose="020B0609020204030204" pitchFamily="49" charset="0"/>
              </a:rPr>
              <a:t> * another thread to run is selected and switched   </a:t>
            </a:r>
          </a:p>
          <a:p>
            <a:r>
              <a:rPr lang="en-US" sz="3200" b="1" dirty="0">
                <a:latin typeface="Consolas" panose="020B0609020204030204" pitchFamily="49" charset="0"/>
              </a:rPr>
              <a:t> * to. If NEWSTATE is S_SLEEP, the thread is queued </a:t>
            </a:r>
          </a:p>
          <a:p>
            <a:r>
              <a:rPr lang="en-US" sz="3200" b="1" dirty="0">
                <a:latin typeface="Consolas" panose="020B0609020204030204" pitchFamily="49" charset="0"/>
              </a:rPr>
              <a:t> * on the wait channel </a:t>
            </a:r>
            <a:r>
              <a:rPr lang="en-US" sz="3200" b="1" dirty="0" err="1">
                <a:latin typeface="Consolas" panose="020B0609020204030204" pitchFamily="49" charset="0"/>
              </a:rPr>
              <a:t>wc</a:t>
            </a:r>
            <a:r>
              <a:rPr lang="en-US" sz="3200" b="1" dirty="0">
                <a:latin typeface="Consolas" panose="020B0609020204030204" pitchFamily="49" charset="0"/>
              </a:rPr>
              <a:t>, protected by the spinlock </a:t>
            </a:r>
          </a:p>
          <a:p>
            <a:r>
              <a:rPr lang="en-US" sz="3200" b="1" dirty="0">
                <a:latin typeface="Consolas" panose="020B0609020204030204" pitchFamily="49" charset="0"/>
              </a:rPr>
              <a:t> * </a:t>
            </a:r>
            <a:r>
              <a:rPr lang="en-US" sz="3200" b="1" dirty="0" err="1">
                <a:latin typeface="Consolas" panose="020B0609020204030204" pitchFamily="49" charset="0"/>
              </a:rPr>
              <a:t>lk</a:t>
            </a:r>
            <a:r>
              <a:rPr lang="en-US" sz="3200" b="1" dirty="0">
                <a:latin typeface="Consolas" panose="020B0609020204030204" pitchFamily="49" charset="0"/>
              </a:rPr>
              <a:t>. Otherwise </a:t>
            </a:r>
            <a:r>
              <a:rPr lang="en-US" sz="3200" b="1" dirty="0" err="1">
                <a:latin typeface="Consolas" panose="020B0609020204030204" pitchFamily="49" charset="0"/>
              </a:rPr>
              <a:t>wc</a:t>
            </a:r>
            <a:r>
              <a:rPr lang="en-US" sz="3200" b="1" dirty="0">
                <a:latin typeface="Consolas" panose="020B0609020204030204" pitchFamily="49" charset="0"/>
              </a:rPr>
              <a:t> and </a:t>
            </a:r>
            <a:r>
              <a:rPr lang="en-US" sz="3200" b="1" dirty="0" err="1">
                <a:latin typeface="Consolas" panose="020B0609020204030204" pitchFamily="49" charset="0"/>
              </a:rPr>
              <a:t>lk</a:t>
            </a:r>
            <a:r>
              <a:rPr lang="en-US" sz="3200" b="1" dirty="0">
                <a:latin typeface="Consolas" panose="020B0609020204030204" pitchFamily="49" charset="0"/>
              </a:rPr>
              <a:t> should be NULL.</a:t>
            </a:r>
          </a:p>
          <a:p>
            <a:r>
              <a:rPr lang="en-US" sz="3200" b="1" dirty="0">
                <a:latin typeface="Consolas" panose="020B0609020204030204" pitchFamily="49" charset="0"/>
              </a:rPr>
              <a:t> */</a:t>
            </a:r>
          </a:p>
          <a:p>
            <a:r>
              <a:rPr lang="en-US" sz="3200" b="1" dirty="0">
                <a:solidFill>
                  <a:srgbClr val="0070C0"/>
                </a:solidFill>
                <a:latin typeface="Consolas" panose="020B0609020204030204" pitchFamily="49" charset="0"/>
              </a:rPr>
              <a:t>void</a:t>
            </a:r>
            <a:r>
              <a:rPr lang="en-US" sz="3200" b="1" dirty="0">
                <a:latin typeface="Consolas" panose="020B0609020204030204" pitchFamily="49" charset="0"/>
              </a:rPr>
              <a:t> </a:t>
            </a:r>
            <a:r>
              <a:rPr lang="en-US" sz="3200" b="1" dirty="0" err="1">
                <a:latin typeface="Consolas" panose="020B0609020204030204" pitchFamily="49" charset="0"/>
              </a:rPr>
              <a:t>thread_switch</a:t>
            </a:r>
            <a:r>
              <a:rPr lang="en-US" sz="3200" b="1" dirty="0">
                <a:latin typeface="Consolas" panose="020B0609020204030204" pitchFamily="49" charset="0"/>
              </a:rPr>
              <a:t>(</a:t>
            </a:r>
            <a:r>
              <a:rPr lang="en-US" sz="3200" b="1" dirty="0" err="1">
                <a:latin typeface="Consolas" panose="020B0609020204030204" pitchFamily="49" charset="0"/>
              </a:rPr>
              <a:t>threadstate_t</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wchan</a:t>
            </a:r>
            <a:r>
              <a:rPr lang="en-US" sz="3200" b="1" dirty="0">
                <a:latin typeface="Consolas" panose="020B0609020204030204" pitchFamily="49" charset="0"/>
              </a:rPr>
              <a:t> *</a:t>
            </a:r>
            <a:r>
              <a:rPr lang="en-US" sz="3200" b="1" dirty="0" err="1">
                <a:latin typeface="Consolas" panose="020B0609020204030204" pitchFamily="49" charset="0"/>
              </a:rPr>
              <a:t>wc</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spinlock *</a:t>
            </a:r>
            <a:r>
              <a:rPr lang="en-US" sz="3200" b="1" dirty="0" err="1">
                <a:latin typeface="Consolas" panose="020B0609020204030204" pitchFamily="49" charset="0"/>
              </a:rPr>
              <a:t>lk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Lock the run queue. */</a:t>
            </a:r>
          </a:p>
          <a:p>
            <a:r>
              <a:rPr lang="en-US" sz="3200" b="1" dirty="0">
                <a:latin typeface="Consolas" panose="020B0609020204030204" pitchFamily="49" charset="0"/>
              </a:rPr>
              <a:t>    </a:t>
            </a:r>
            <a:r>
              <a:rPr lang="en-US" sz="3200" b="1" dirty="0" err="1">
                <a:latin typeface="Consolas" panose="020B0609020204030204" pitchFamily="49" charset="0"/>
              </a:rPr>
              <a:t>spinlock_acquire</a:t>
            </a:r>
            <a:r>
              <a:rPr lang="en-US" sz="3200" b="1" dirty="0">
                <a:latin typeface="Consolas" panose="020B0609020204030204" pitchFamily="49" charset="0"/>
              </a:rPr>
              <a:t>(&amp;</a:t>
            </a:r>
            <a:r>
              <a:rPr lang="en-US" sz="3200" b="1" dirty="0" err="1">
                <a:latin typeface="Consolas" panose="020B0609020204030204" pitchFamily="49" charset="0"/>
              </a:rPr>
              <a:t>curcpu</a:t>
            </a:r>
            <a:r>
              <a:rPr lang="en-US" sz="3200" b="1" dirty="0">
                <a:latin typeface="Consolas" panose="020B0609020204030204" pitchFamily="49" charset="0"/>
              </a:rPr>
              <a:t>-&gt;</a:t>
            </a:r>
            <a:r>
              <a:rPr lang="en-US" sz="3200" b="1" dirty="0" err="1">
                <a:latin typeface="Consolas" panose="020B0609020204030204" pitchFamily="49" charset="0"/>
              </a:rPr>
              <a:t>c_runqueue_lock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switch</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 {</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case</a:t>
            </a:r>
            <a:r>
              <a:rPr lang="en-US" sz="3200" b="1" dirty="0">
                <a:latin typeface="Consolas" panose="020B0609020204030204" pitchFamily="49" charset="0"/>
              </a:rPr>
              <a:t> S_READY:</a:t>
            </a:r>
          </a:p>
          <a:p>
            <a:r>
              <a:rPr lang="en-US" sz="3200" b="1" dirty="0">
                <a:latin typeface="Consolas" panose="020B0609020204030204" pitchFamily="49" charset="0"/>
              </a:rPr>
              <a:t>        /* Enqueue the thread on the </a:t>
            </a:r>
            <a:r>
              <a:rPr lang="en-US" sz="3200" b="1" dirty="0" err="1">
                <a:latin typeface="Consolas" panose="020B0609020204030204" pitchFamily="49" charset="0"/>
              </a:rPr>
              <a:t>runqueue</a:t>
            </a:r>
            <a:r>
              <a:rPr lang="en-US" sz="3200" b="1" dirty="0">
                <a:latin typeface="Consolas" panose="020B0609020204030204" pitchFamily="49" charset="0"/>
              </a:rPr>
              <a:t>! */ </a:t>
            </a:r>
          </a:p>
          <a:p>
            <a:r>
              <a:rPr lang="en-US" sz="3200" b="1" dirty="0">
                <a:latin typeface="Consolas" panose="020B0609020204030204" pitchFamily="49" charset="0"/>
              </a:rPr>
              <a:t>        </a:t>
            </a:r>
            <a:r>
              <a:rPr lang="en-US" sz="3200" b="1" dirty="0" err="1">
                <a:latin typeface="Consolas" panose="020B0609020204030204" pitchFamily="49" charset="0"/>
              </a:rPr>
              <a:t>thread_make_runnable</a:t>
            </a:r>
            <a:r>
              <a:rPr lang="en-US" sz="3200" b="1" dirty="0">
                <a:latin typeface="Consolas" panose="020B0609020204030204" pitchFamily="49" charset="0"/>
              </a:rPr>
              <a:t>(cur);</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break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case</a:t>
            </a:r>
            <a:r>
              <a:rPr lang="en-US" sz="3200" b="1" dirty="0">
                <a:latin typeface="Consolas" panose="020B0609020204030204" pitchFamily="49" charset="0"/>
              </a:rPr>
              <a:t> S_SLEEP:</a:t>
            </a:r>
          </a:p>
          <a:p>
            <a:r>
              <a:rPr lang="en-US" sz="3200" b="1" dirty="0">
                <a:latin typeface="Consolas" panose="020B0609020204030204" pitchFamily="49" charset="0"/>
              </a:rPr>
              <a:t>	    /* Add the thread to the list in the wait </a:t>
            </a:r>
          </a:p>
          <a:p>
            <a:r>
              <a:rPr lang="en-US" sz="3200" b="1" dirty="0">
                <a:latin typeface="Consolas" panose="020B0609020204030204" pitchFamily="49" charset="0"/>
              </a:rPr>
              <a:t>         * channel, and unlock it. If the wakeup</a:t>
            </a:r>
          </a:p>
          <a:p>
            <a:r>
              <a:rPr lang="en-US" sz="3200" b="1" dirty="0">
                <a:latin typeface="Consolas" panose="020B0609020204030204" pitchFamily="49" charset="0"/>
              </a:rPr>
              <a:t>         * thread was spinning on the lock, the</a:t>
            </a:r>
          </a:p>
          <a:p>
            <a:r>
              <a:rPr lang="en-US" sz="3200" b="1" dirty="0">
                <a:latin typeface="Consolas" panose="020B0609020204030204" pitchFamily="49" charset="0"/>
              </a:rPr>
              <a:t>         * wakeup thread can grab the lock now. */</a:t>
            </a:r>
          </a:p>
          <a:p>
            <a:r>
              <a:rPr lang="en-US" sz="3200" b="1" dirty="0">
                <a:latin typeface="Consolas" panose="020B0609020204030204" pitchFamily="49" charset="0"/>
              </a:rPr>
              <a:t>	    </a:t>
            </a:r>
            <a:r>
              <a:rPr lang="en-US" sz="3200" b="1" dirty="0" err="1">
                <a:latin typeface="Consolas" panose="020B0609020204030204" pitchFamily="49" charset="0"/>
              </a:rPr>
              <a:t>threadlist_addtail</a:t>
            </a:r>
            <a:r>
              <a:rPr lang="en-US" sz="3200" b="1" dirty="0">
                <a:latin typeface="Consolas" panose="020B0609020204030204" pitchFamily="49" charset="0"/>
              </a:rPr>
              <a:t>(&amp;</a:t>
            </a:r>
            <a:r>
              <a:rPr lang="en-US" sz="3200" b="1" dirty="0" err="1">
                <a:latin typeface="Consolas" panose="020B0609020204030204" pitchFamily="49" charset="0"/>
              </a:rPr>
              <a:t>wc</a:t>
            </a:r>
            <a:r>
              <a:rPr lang="en-US" sz="3200" b="1" dirty="0">
                <a:latin typeface="Consolas" panose="020B0609020204030204" pitchFamily="49" charset="0"/>
              </a:rPr>
              <a:t>-&gt;</a:t>
            </a:r>
            <a:r>
              <a:rPr lang="en-US" sz="3200" b="1" dirty="0" err="1">
                <a:latin typeface="Consolas" panose="020B0609020204030204" pitchFamily="49" charset="0"/>
              </a:rPr>
              <a:t>wc_threads</a:t>
            </a:r>
            <a:r>
              <a:rPr lang="en-US" sz="3200" b="1" dirty="0">
                <a:latin typeface="Consolas" panose="020B0609020204030204" pitchFamily="49" charset="0"/>
              </a:rPr>
              <a:t>, cur);</a:t>
            </a:r>
          </a:p>
          <a:p>
            <a:r>
              <a:rPr lang="en-US" sz="3200" b="1" dirty="0">
                <a:latin typeface="Consolas" panose="020B0609020204030204" pitchFamily="49" charset="0"/>
              </a:rPr>
              <a:t>	    </a:t>
            </a:r>
            <a:r>
              <a:rPr lang="en-US" sz="3200" b="1" dirty="0" err="1">
                <a:latin typeface="Consolas" panose="020B0609020204030204" pitchFamily="49" charset="0"/>
              </a:rPr>
              <a:t>spinlock_release</a:t>
            </a:r>
            <a:r>
              <a:rPr lang="en-US" sz="3200" b="1" dirty="0">
                <a:latin typeface="Consolas" panose="020B0609020204030204" pitchFamily="49" charset="0"/>
              </a:rPr>
              <a:t>(</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break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...Other code...</a:t>
            </a:r>
          </a:p>
          <a:p>
            <a:r>
              <a:rPr lang="en-US" sz="3200" b="1" dirty="0">
                <a:latin typeface="Consolas" panose="020B0609020204030204" pitchFamily="49" charset="0"/>
              </a:rPr>
              <a:t>      * Scheduler eventually dequeues a thread</a:t>
            </a:r>
          </a:p>
          <a:p>
            <a:r>
              <a:rPr lang="en-US" sz="3200" b="1" dirty="0">
                <a:latin typeface="Consolas" panose="020B0609020204030204" pitchFamily="49" charset="0"/>
              </a:rPr>
              <a:t>      * from the </a:t>
            </a:r>
            <a:r>
              <a:rPr lang="en-US" sz="3200" b="1" dirty="0" err="1">
                <a:latin typeface="Consolas" panose="020B0609020204030204" pitchFamily="49" charset="0"/>
              </a:rPr>
              <a:t>runqueue</a:t>
            </a:r>
            <a:r>
              <a:rPr lang="en-US" sz="3200" b="1" dirty="0">
                <a:latin typeface="Consolas" panose="020B0609020204030204" pitchFamily="49" charset="0"/>
              </a:rPr>
              <a:t> and runs it.</a:t>
            </a:r>
          </a:p>
          <a:p>
            <a:r>
              <a:rPr lang="en-US" sz="3200" b="1" dirty="0">
                <a:latin typeface="Consolas" panose="020B0609020204030204" pitchFamily="49" charset="0"/>
              </a:rPr>
              <a:t>      */</a:t>
            </a:r>
          </a:p>
        </p:txBody>
      </p:sp>
      <p:sp>
        <p:nvSpPr>
          <p:cNvPr id="3" name="Rectangle 2">
            <a:extLst>
              <a:ext uri="{FF2B5EF4-FFF2-40B4-BE49-F238E27FC236}">
                <a16:creationId xmlns:a16="http://schemas.microsoft.com/office/drawing/2014/main" id="{9283DF76-3708-48EB-8194-712B3AFFA1B0}"/>
              </a:ext>
            </a:extLst>
          </p:cNvPr>
          <p:cNvSpPr/>
          <p:nvPr/>
        </p:nvSpPr>
        <p:spPr>
          <a:xfrm>
            <a:off x="6761336" y="3636569"/>
            <a:ext cx="5335929" cy="1815882"/>
          </a:xfrm>
          <a:prstGeom prst="rect">
            <a:avLst/>
          </a:prstGeom>
          <a:solidFill>
            <a:srgbClr val="66FF99"/>
          </a:solidFill>
          <a:ln w="38100">
            <a:solidFill>
              <a:schemeClr val="tx1"/>
            </a:solidFill>
          </a:ln>
        </p:spPr>
        <p:txBody>
          <a:bodyPr wrap="square">
            <a:spAutoFit/>
          </a:bodyPr>
          <a:lstStyle/>
          <a:p>
            <a:r>
              <a:rPr lang="en-US" sz="2800" b="1" dirty="0">
                <a:latin typeface="Segoe UI" panose="020B0502040204020203" pitchFamily="34" charset="0"/>
                <a:cs typeface="Segoe UI" panose="020B0502040204020203" pitchFamily="34" charset="0"/>
              </a:rPr>
              <a:t>From the perspective of an external wakeup thread, the current thread has atomically released the lock and blocked!</a:t>
            </a:r>
          </a:p>
        </p:txBody>
      </p:sp>
    </p:spTree>
    <p:extLst>
      <p:ext uri="{BB962C8B-B14F-4D97-AF65-F5344CB8AC3E}">
        <p14:creationId xmlns:p14="http://schemas.microsoft.com/office/powerpoint/2010/main" val="34618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25E-6 -3.7037E-7 L 0.00026 -0.2037 " pathEditMode="relative" rAng="0" ptsTypes="AA">
                                      <p:cBhvr>
                                        <p:cTn id="6" dur="2000" fill="hold"/>
                                        <p:tgtEl>
                                          <p:spTgt spid="4"/>
                                        </p:tgtEl>
                                        <p:attrNameLst>
                                          <p:attrName>ppt_x</p:attrName>
                                          <p:attrName>ppt_y</p:attrName>
                                        </p:attrNameLst>
                                      </p:cBhvr>
                                      <p:rCtr x="13" y="-10185"/>
                                    </p:animMotion>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00026 -0.2037 L 0.00351 -0.57477 " pathEditMode="relative" rAng="0" ptsTypes="AA">
                                      <p:cBhvr>
                                        <p:cTn id="13" dur="2000" fill="hold"/>
                                        <p:tgtEl>
                                          <p:spTgt spid="4"/>
                                        </p:tgtEl>
                                        <p:attrNameLst>
                                          <p:attrName>ppt_x</p:attrName>
                                          <p:attrName>ppt_y</p:attrName>
                                        </p:attrNameLst>
                                      </p:cBhvr>
                                      <p:rCtr x="156" y="-18565"/>
                                    </p:animMotion>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grpId="2" nodeType="clickEffect">
                                  <p:stCondLst>
                                    <p:cond delay="0"/>
                                  </p:stCondLst>
                                  <p:childTnLst>
                                    <p:animMotion origin="layout" path="M 0.00351 -0.57477 L 0.00508 -1.14491 " pathEditMode="relative" rAng="0" ptsTypes="AA">
                                      <p:cBhvr>
                                        <p:cTn id="17" dur="2000" fill="hold"/>
                                        <p:tgtEl>
                                          <p:spTgt spid="4"/>
                                        </p:tgtEl>
                                        <p:attrNameLst>
                                          <p:attrName>ppt_x</p:attrName>
                                          <p:attrName>ppt_y</p:attrName>
                                        </p:attrNameLst>
                                      </p:cBhvr>
                                      <p:rCtr x="78" y="-28519"/>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35" presetClass="path" presetSubtype="0" accel="50000" decel="50000" fill="hold" grpId="3" nodeType="afterEffect">
                                  <p:stCondLst>
                                    <p:cond delay="0"/>
                                  </p:stCondLst>
                                  <p:childTnLst>
                                    <p:animMotion origin="layout" path="M 0.00508 -1.14491 L 0.00794 -1.53148 " pathEditMode="relative" rAng="0" ptsTypes="AA">
                                      <p:cBhvr>
                                        <p:cTn id="36" dur="2000" fill="hold"/>
                                        <p:tgtEl>
                                          <p:spTgt spid="4"/>
                                        </p:tgtEl>
                                        <p:attrNameLst>
                                          <p:attrName>ppt_x</p:attrName>
                                          <p:attrName>ppt_y</p:attrName>
                                        </p:attrNameLst>
                                      </p:cBhvr>
                                      <p:rCtr x="143" y="-19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4" grpId="0"/>
      <p:bldP spid="4" grpId="1"/>
      <p:bldP spid="4" grpId="2"/>
      <p:bldP spid="4" grpId="3"/>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1D28CE-E42B-4701-9CA3-E09E4F784A92}"/>
              </a:ext>
            </a:extLst>
          </p:cNvPr>
          <p:cNvSpPr/>
          <p:nvPr/>
        </p:nvSpPr>
        <p:spPr>
          <a:xfrm>
            <a:off x="2" y="3170649"/>
            <a:ext cx="4223416" cy="23017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4834" y="1164134"/>
            <a:ext cx="12177692" cy="5693866"/>
          </a:xfrm>
          <a:prstGeom prst="rect">
            <a:avLst/>
          </a:prstGeom>
        </p:spPr>
        <p:txBody>
          <a:bodyPr wrap="square">
            <a:spAutoFit/>
          </a:bodyPr>
          <a:lstStyle/>
          <a:p>
            <a:r>
              <a:rPr lang="en-US" sz="2600" b="1" dirty="0">
                <a:latin typeface="Consolas" panose="020B0609020204030204" pitchFamily="49" charset="0"/>
              </a:rPr>
              <a:t>/**</a:t>
            </a:r>
          </a:p>
          <a:p>
            <a:r>
              <a:rPr lang="en-US" sz="2600" b="1" dirty="0">
                <a:latin typeface="Consolas" panose="020B0609020204030204" pitchFamily="49" charset="0"/>
              </a:rPr>
              <a:t> * Wake up one thread sleeping on a wait channel.   </a:t>
            </a:r>
          </a:p>
          <a:p>
            <a:r>
              <a:rPr lang="en-US" sz="2600" b="1" dirty="0">
                <a:latin typeface="Consolas" panose="020B0609020204030204" pitchFamily="49" charset="0"/>
              </a:rPr>
              <a:t> * The associated spinlock should be locked.</a:t>
            </a:r>
          </a:p>
          <a:p>
            <a:r>
              <a:rPr lang="en-US" sz="2600" b="1" dirty="0">
                <a:latin typeface="Consolas" panose="020B0609020204030204" pitchFamily="49" charset="0"/>
              </a:rPr>
              <a:t> */</a:t>
            </a:r>
          </a:p>
          <a:p>
            <a:r>
              <a:rPr lang="en-US" sz="2600" b="1" dirty="0">
                <a:solidFill>
                  <a:srgbClr val="0070C0"/>
                </a:solidFill>
                <a:latin typeface="Consolas" panose="020B0609020204030204" pitchFamily="49" charset="0"/>
              </a:rPr>
              <a:t>void</a:t>
            </a:r>
            <a:r>
              <a:rPr lang="en-US" sz="2600" b="1" dirty="0">
                <a:latin typeface="Consolas" panose="020B0609020204030204" pitchFamily="49" charset="0"/>
              </a:rPr>
              <a:t> </a:t>
            </a:r>
            <a:r>
              <a:rPr lang="en-US" sz="2600" b="1" dirty="0" err="1">
                <a:latin typeface="Consolas" panose="020B0609020204030204" pitchFamily="49" charset="0"/>
              </a:rPr>
              <a:t>wchan_wakeone</a:t>
            </a:r>
            <a:r>
              <a:rPr lang="en-US" sz="2600" b="1" dirty="0">
                <a:latin typeface="Consolas" panose="020B0609020204030204" pitchFamily="49" charset="0"/>
              </a:rPr>
              <a:t>(</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a:t>
            </a:r>
            <a:r>
              <a:rPr lang="en-US" sz="2600" b="1" dirty="0" err="1">
                <a:latin typeface="Consolas" panose="020B0609020204030204" pitchFamily="49" charset="0"/>
              </a:rPr>
              <a:t>wchan</a:t>
            </a:r>
            <a:r>
              <a:rPr lang="en-US" sz="2600" b="1" dirty="0">
                <a:latin typeface="Consolas" panose="020B0609020204030204" pitchFamily="49" charset="0"/>
              </a:rPr>
              <a:t> *</a:t>
            </a:r>
            <a:r>
              <a:rPr lang="en-US" sz="2600" b="1" dirty="0" err="1">
                <a:latin typeface="Consolas" panose="020B0609020204030204" pitchFamily="49" charset="0"/>
              </a:rPr>
              <a:t>wc</a:t>
            </a:r>
            <a:r>
              <a:rPr lang="en-US" sz="2600" b="1" dirty="0">
                <a:latin typeface="Consolas" panose="020B0609020204030204" pitchFamily="49" charset="0"/>
              </a:rPr>
              <a:t>, </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spinlock *</a:t>
            </a:r>
            <a:r>
              <a:rPr lang="en-US" sz="2600" b="1" dirty="0" err="1">
                <a:latin typeface="Consolas" panose="020B0609020204030204" pitchFamily="49" charset="0"/>
              </a:rPr>
              <a:t>lk</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thread *target = </a:t>
            </a:r>
            <a:r>
              <a:rPr lang="en-US" sz="2600" b="1" dirty="0" err="1">
                <a:latin typeface="Consolas" panose="020B0609020204030204" pitchFamily="49" charset="0"/>
              </a:rPr>
              <a:t>threadlist_remhead</a:t>
            </a:r>
            <a:r>
              <a:rPr lang="en-US" sz="2600" b="1" dirty="0">
                <a:latin typeface="Consolas" panose="020B0609020204030204" pitchFamily="49" charset="0"/>
              </a:rPr>
              <a:t>(&amp;</a:t>
            </a:r>
            <a:r>
              <a:rPr lang="en-US" sz="2600" b="1" dirty="0" err="1">
                <a:latin typeface="Consolas" panose="020B0609020204030204" pitchFamily="49" charset="0"/>
              </a:rPr>
              <a:t>wc</a:t>
            </a:r>
            <a:r>
              <a:rPr lang="en-US" sz="2600" b="1" dirty="0">
                <a:latin typeface="Consolas" panose="020B0609020204030204" pitchFamily="49" charset="0"/>
              </a:rPr>
              <a:t>-&gt;</a:t>
            </a:r>
            <a:r>
              <a:rPr lang="en-US" sz="2600" b="1" dirty="0" err="1">
                <a:latin typeface="Consolas" panose="020B0609020204030204" pitchFamily="49" charset="0"/>
              </a:rPr>
              <a:t>wc_threads</a:t>
            </a:r>
            <a:r>
              <a:rPr lang="en-US" sz="2600" b="1" dirty="0">
                <a:latin typeface="Consolas" panose="020B0609020204030204" pitchFamily="49" charset="0"/>
              </a:rPr>
              <a:t>);</a:t>
            </a:r>
          </a:p>
          <a:p>
            <a:r>
              <a:rPr lang="en-US" sz="2600" b="1" dirty="0">
                <a:latin typeface="Consolas" panose="020B0609020204030204" pitchFamily="49" charset="0"/>
              </a:rPr>
              <a:t>    if (target == NULL) {</a:t>
            </a:r>
          </a:p>
          <a:p>
            <a:r>
              <a:rPr lang="en-US" sz="2600" b="1" dirty="0">
                <a:latin typeface="Consolas" panose="020B0609020204030204" pitchFamily="49" charset="0"/>
              </a:rPr>
              <a:t>        /* Nobody was sleeping. */</a:t>
            </a:r>
          </a:p>
          <a:p>
            <a:r>
              <a:rPr lang="en-US" sz="2600" b="1" dirty="0">
                <a:latin typeface="Consolas" panose="020B0609020204030204" pitchFamily="49" charset="0"/>
              </a:rPr>
              <a:t>   	    </a:t>
            </a:r>
            <a:r>
              <a:rPr lang="en-US" sz="2600" b="1" dirty="0">
                <a:solidFill>
                  <a:srgbClr val="0070C0"/>
                </a:solidFill>
                <a:latin typeface="Consolas" panose="020B0609020204030204" pitchFamily="49" charset="0"/>
              </a:rPr>
              <a:t>return</a:t>
            </a:r>
            <a:r>
              <a:rPr lang="en-US" sz="2600" b="1" dirty="0">
                <a:latin typeface="Consolas" panose="020B0609020204030204" pitchFamily="49" charset="0"/>
              </a:rPr>
              <a:t>;</a:t>
            </a:r>
          </a:p>
          <a:p>
            <a:r>
              <a:rPr lang="en-US" sz="2600" b="1" dirty="0">
                <a:latin typeface="Consolas" panose="020B0609020204030204" pitchFamily="49" charset="0"/>
              </a:rPr>
              <a:t>    }</a:t>
            </a:r>
          </a:p>
          <a:p>
            <a:r>
              <a:rPr lang="en-US" sz="2600" b="1" dirty="0">
                <a:latin typeface="Consolas" panose="020B0609020204030204" pitchFamily="49" charset="0"/>
              </a:rPr>
              <a:t>    </a:t>
            </a:r>
          </a:p>
          <a:p>
            <a:r>
              <a:rPr lang="en-US" sz="2600" b="1" dirty="0">
                <a:latin typeface="Consolas" panose="020B0609020204030204" pitchFamily="49" charset="0"/>
              </a:rPr>
              <a:t>    /* Add the thread to a </a:t>
            </a:r>
            <a:r>
              <a:rPr lang="en-US" sz="2600" b="1" dirty="0" err="1">
                <a:latin typeface="Consolas" panose="020B0609020204030204" pitchFamily="49" charset="0"/>
              </a:rPr>
              <a:t>runqueue</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err="1">
                <a:latin typeface="Consolas" panose="020B0609020204030204" pitchFamily="49" charset="0"/>
              </a:rPr>
              <a:t>thread_make_runnable</a:t>
            </a:r>
            <a:r>
              <a:rPr lang="en-US" sz="2600" b="1" dirty="0">
                <a:latin typeface="Consolas" panose="020B0609020204030204" pitchFamily="49" charset="0"/>
              </a:rPr>
              <a:t>(target);</a:t>
            </a:r>
          </a:p>
          <a:p>
            <a:r>
              <a:rPr lang="en-US" sz="2600" b="1" dirty="0">
                <a:latin typeface="Consolas" panose="020B0609020204030204" pitchFamily="49" charset="0"/>
              </a:rPr>
              <a:t>}</a:t>
            </a:r>
          </a:p>
        </p:txBody>
      </p:sp>
      <p:sp>
        <p:nvSpPr>
          <p:cNvPr id="5" name="Rectangle 4">
            <a:extLst>
              <a:ext uri="{FF2B5EF4-FFF2-40B4-BE49-F238E27FC236}">
                <a16:creationId xmlns:a16="http://schemas.microsoft.com/office/drawing/2014/main" id="{04F6B7C1-A818-4033-9642-36EEECA7DFC3}"/>
              </a:ext>
            </a:extLst>
          </p:cNvPr>
          <p:cNvSpPr/>
          <p:nvPr/>
        </p:nvSpPr>
        <p:spPr>
          <a:xfrm>
            <a:off x="4243712" y="2727534"/>
            <a:ext cx="7828839" cy="3985706"/>
          </a:xfrm>
          <a:prstGeom prst="rect">
            <a:avLst/>
          </a:prstGeom>
          <a:solidFill>
            <a:schemeClr val="bg1"/>
          </a:solidFill>
          <a:ln w="38100">
            <a:solidFill>
              <a:schemeClr val="tx1"/>
            </a:solidFill>
          </a:ln>
        </p:spPr>
        <p:txBody>
          <a:bodyPr wrap="square">
            <a:spAutoFit/>
          </a:bodyPr>
          <a:lstStyle/>
          <a:p>
            <a:r>
              <a:rPr lang="en-US" sz="2300" b="1" dirty="0">
                <a:latin typeface="Consolas" panose="020B0609020204030204" pitchFamily="49" charset="0"/>
              </a:rPr>
              <a:t>/**</a:t>
            </a:r>
          </a:p>
          <a:p>
            <a:r>
              <a:rPr lang="en-US" sz="2300" b="1" dirty="0">
                <a:latin typeface="Consolas" panose="020B0609020204030204" pitchFamily="49" charset="0"/>
              </a:rPr>
              <a:t> * Yield the </a:t>
            </a:r>
            <a:r>
              <a:rPr lang="en-US" sz="2300" b="1" dirty="0" err="1">
                <a:latin typeface="Consolas" panose="020B0609020204030204" pitchFamily="49" charset="0"/>
              </a:rPr>
              <a:t>cpu</a:t>
            </a:r>
            <a:r>
              <a:rPr lang="en-US" sz="2300" b="1" dirty="0">
                <a:latin typeface="Consolas" panose="020B0609020204030204" pitchFamily="49" charset="0"/>
              </a:rPr>
              <a:t> to another process, and go to </a:t>
            </a:r>
          </a:p>
          <a:p>
            <a:r>
              <a:rPr lang="en-US" sz="2300" b="1" dirty="0">
                <a:latin typeface="Consolas" panose="020B0609020204030204" pitchFamily="49" charset="0"/>
              </a:rPr>
              <a:t> * sleep, on the specified wait channel whose </a:t>
            </a:r>
          </a:p>
          <a:p>
            <a:r>
              <a:rPr lang="en-US" sz="2300" b="1" dirty="0">
                <a:latin typeface="Consolas" panose="020B0609020204030204" pitchFamily="49" charset="0"/>
              </a:rPr>
              <a:t> * associated spinlock is </a:t>
            </a:r>
            <a:r>
              <a:rPr lang="en-US" sz="2300" b="1" dirty="0" err="1">
                <a:latin typeface="Consolas" panose="020B0609020204030204" pitchFamily="49" charset="0"/>
              </a:rPr>
              <a:t>lk</a:t>
            </a:r>
            <a:r>
              <a:rPr lang="en-US" sz="2300" b="1" dirty="0">
                <a:latin typeface="Consolas" panose="020B0609020204030204" pitchFamily="49" charset="0"/>
              </a:rPr>
              <a:t>. The spinlock must</a:t>
            </a:r>
          </a:p>
          <a:p>
            <a:r>
              <a:rPr lang="en-US" sz="2300" b="1" dirty="0">
                <a:latin typeface="Consolas" panose="020B0609020204030204" pitchFamily="49" charset="0"/>
              </a:rPr>
              <a:t> * be locked.</a:t>
            </a:r>
          </a:p>
          <a:p>
            <a:r>
              <a:rPr lang="en-US" sz="2300" b="1" dirty="0">
                <a:latin typeface="Consolas" panose="020B0609020204030204" pitchFamily="49" charset="0"/>
              </a:rPr>
              <a:t> */</a:t>
            </a:r>
          </a:p>
          <a:p>
            <a:r>
              <a:rPr lang="en-US" sz="2300" b="1" dirty="0">
                <a:solidFill>
                  <a:srgbClr val="0070C0"/>
                </a:solidFill>
                <a:latin typeface="Consolas" panose="020B0609020204030204" pitchFamily="49" charset="0"/>
              </a:rPr>
              <a:t>void</a:t>
            </a:r>
            <a:r>
              <a:rPr lang="en-US" sz="2300" b="1" dirty="0">
                <a:latin typeface="Consolas" panose="020B0609020204030204" pitchFamily="49" charset="0"/>
              </a:rPr>
              <a:t> </a:t>
            </a:r>
            <a:r>
              <a:rPr lang="en-US" sz="2300" b="1" dirty="0" err="1">
                <a:latin typeface="Consolas" panose="020B0609020204030204" pitchFamily="49" charset="0"/>
              </a:rPr>
              <a:t>wchan_sleep</a:t>
            </a:r>
            <a:r>
              <a:rPr lang="en-US" sz="2300" b="1" dirty="0">
                <a:latin typeface="Consolas" panose="020B0609020204030204" pitchFamily="49" charset="0"/>
              </a:rPr>
              <a:t>(</a:t>
            </a:r>
            <a:r>
              <a:rPr lang="en-US" sz="2300" b="1" dirty="0">
                <a:solidFill>
                  <a:srgbClr val="0070C0"/>
                </a:solidFill>
                <a:latin typeface="Consolas" panose="020B0609020204030204" pitchFamily="49" charset="0"/>
              </a:rPr>
              <a:t>struct</a:t>
            </a:r>
            <a:r>
              <a:rPr lang="en-US" sz="2300" b="1" dirty="0">
                <a:latin typeface="Consolas" panose="020B0609020204030204" pitchFamily="49" charset="0"/>
              </a:rPr>
              <a:t> </a:t>
            </a:r>
            <a:r>
              <a:rPr lang="en-US" sz="2300" b="1" dirty="0" err="1">
                <a:latin typeface="Consolas" panose="020B0609020204030204" pitchFamily="49" charset="0"/>
              </a:rPr>
              <a:t>wchan</a:t>
            </a:r>
            <a:r>
              <a:rPr lang="en-US" sz="2300" b="1" dirty="0">
                <a:latin typeface="Consolas" panose="020B0609020204030204" pitchFamily="49" charset="0"/>
              </a:rPr>
              <a:t> *</a:t>
            </a:r>
            <a:r>
              <a:rPr lang="en-US" sz="2300" b="1" dirty="0" err="1">
                <a:latin typeface="Consolas" panose="020B0609020204030204" pitchFamily="49" charset="0"/>
              </a:rPr>
              <a:t>wc</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a:solidFill>
                  <a:srgbClr val="0070C0"/>
                </a:solidFill>
                <a:latin typeface="Consolas" panose="020B0609020204030204" pitchFamily="49" charset="0"/>
              </a:rPr>
              <a:t>struct</a:t>
            </a:r>
            <a:r>
              <a:rPr lang="en-US" sz="2300" b="1" dirty="0">
                <a:latin typeface="Consolas" panose="020B0609020204030204" pitchFamily="49" charset="0"/>
              </a:rPr>
              <a:t> spinlock *</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err="1">
                <a:latin typeface="Consolas" panose="020B0609020204030204" pitchFamily="49" charset="0"/>
              </a:rPr>
              <a:t>thread_switch</a:t>
            </a:r>
            <a:r>
              <a:rPr lang="en-US" sz="2300" b="1" dirty="0">
                <a:latin typeface="Consolas" panose="020B0609020204030204" pitchFamily="49" charset="0"/>
              </a:rPr>
              <a:t>(S_SLEEP, </a:t>
            </a:r>
            <a:r>
              <a:rPr lang="en-US" sz="2300" b="1" dirty="0" err="1">
                <a:latin typeface="Consolas" panose="020B0609020204030204" pitchFamily="49" charset="0"/>
              </a:rPr>
              <a:t>wc</a:t>
            </a:r>
            <a:r>
              <a:rPr lang="en-US" sz="2300" b="1" dirty="0">
                <a:latin typeface="Consolas" panose="020B0609020204030204" pitchFamily="49" charset="0"/>
              </a:rPr>
              <a:t>, </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err="1">
                <a:latin typeface="Consolas" panose="020B0609020204030204" pitchFamily="49" charset="0"/>
              </a:rPr>
              <a:t>spinlock_acquire</a:t>
            </a:r>
            <a:r>
              <a:rPr lang="en-US" sz="2300" b="1" dirty="0">
                <a:latin typeface="Consolas" panose="020B0609020204030204" pitchFamily="49" charset="0"/>
              </a:rPr>
              <a:t>(</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a:t>
            </a:r>
          </a:p>
        </p:txBody>
      </p:sp>
      <p:sp>
        <p:nvSpPr>
          <p:cNvPr id="7" name="Arrow: Bent-Up 6">
            <a:extLst>
              <a:ext uri="{FF2B5EF4-FFF2-40B4-BE49-F238E27FC236}">
                <a16:creationId xmlns:a16="http://schemas.microsoft.com/office/drawing/2014/main" id="{06894157-AE38-4F8E-8AE3-99D746239B55}"/>
              </a:ext>
            </a:extLst>
          </p:cNvPr>
          <p:cNvSpPr/>
          <p:nvPr/>
        </p:nvSpPr>
        <p:spPr>
          <a:xfrm rot="5400000">
            <a:off x="1950963" y="3409063"/>
            <a:ext cx="2962903" cy="2946432"/>
          </a:xfrm>
          <a:prstGeom prst="bentUpArrow">
            <a:avLst>
              <a:gd name="adj1" fmla="val 10106"/>
              <a:gd name="adj2" fmla="val 14957"/>
              <a:gd name="adj3" fmla="val 14278"/>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7853E7-5ED0-482B-B7FE-86DE6E228310}"/>
              </a:ext>
            </a:extLst>
          </p:cNvPr>
          <p:cNvSpPr txBox="1"/>
          <p:nvPr/>
        </p:nvSpPr>
        <p:spPr>
          <a:xfrm>
            <a:off x="-22486" y="6004736"/>
            <a:ext cx="4266198" cy="677108"/>
          </a:xfrm>
          <a:prstGeom prst="rect">
            <a:avLst/>
          </a:prstGeom>
          <a:noFill/>
        </p:spPr>
        <p:txBody>
          <a:bodyPr wrap="square" rtlCol="0">
            <a:spAutoFit/>
          </a:bodyPr>
          <a:lstStyle/>
          <a:p>
            <a:r>
              <a:rPr lang="en-US" sz="1900" b="1" dirty="0">
                <a:latin typeface="Segoe UI" panose="020B0502040204020203" pitchFamily="34" charset="0"/>
                <a:cs typeface="Segoe UI" panose="020B0502040204020203" pitchFamily="34" charset="0"/>
              </a:rPr>
              <a:t>Sleeping thread wakes up and runs the code after </a:t>
            </a:r>
            <a:r>
              <a:rPr lang="en-US" sz="1900" b="1" dirty="0" err="1">
                <a:latin typeface="Consolas" panose="020B0609020204030204" pitchFamily="49" charset="0"/>
                <a:cs typeface="Segoe UI" panose="020B0502040204020203" pitchFamily="34" charset="0"/>
              </a:rPr>
              <a:t>thread_switch</a:t>
            </a:r>
            <a:r>
              <a:rPr lang="en-US" sz="1900" b="1" dirty="0">
                <a:latin typeface="Consolas" panose="020B0609020204030204" pitchFamily="49" charset="0"/>
                <a:cs typeface="Segoe UI" panose="020B0502040204020203" pitchFamily="34" charset="0"/>
              </a:rPr>
              <a:t>()</a:t>
            </a:r>
            <a:r>
              <a:rPr lang="en-US" sz="1900" b="1" dirty="0">
                <a:latin typeface="Segoe UI" panose="020B0502040204020203" pitchFamily="34" charset="0"/>
                <a:cs typeface="Segoe UI" panose="020B0502040204020203" pitchFamily="34" charset="0"/>
              </a:rPr>
              <a:t> . . .</a:t>
            </a:r>
          </a:p>
        </p:txBody>
      </p:sp>
    </p:spTree>
    <p:extLst>
      <p:ext uri="{BB962C8B-B14F-4D97-AF65-F5344CB8AC3E}">
        <p14:creationId xmlns:p14="http://schemas.microsoft.com/office/powerpoint/2010/main" val="39946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4"/>
                                        </p:tgtEl>
                                      </p:cBhvr>
                                      <p:by x="50000" y="50000"/>
                                    </p:animScale>
                                  </p:childTnLst>
                                </p:cTn>
                              </p:par>
                              <p:par>
                                <p:cTn id="7" presetID="42" presetClass="path" presetSubtype="0" accel="50000" decel="50000" fill="hold" grpId="1" nodeType="withEffect">
                                  <p:stCondLst>
                                    <p:cond delay="0"/>
                                  </p:stCondLst>
                                  <p:childTnLst>
                                    <p:animMotion origin="layout" path="M 2.91667E-6 -2.22222E-6 L -0.22305 -0.26574 " pathEditMode="relative" rAng="0" ptsTypes="AA">
                                      <p:cBhvr>
                                        <p:cTn id="8" dur="1000" fill="hold"/>
                                        <p:tgtEl>
                                          <p:spTgt spid="4"/>
                                        </p:tgtEl>
                                        <p:attrNameLst>
                                          <p:attrName>ppt_x</p:attrName>
                                          <p:attrName>ppt_y</p:attrName>
                                        </p:attrNameLst>
                                      </p:cBhvr>
                                      <p:rCtr x="-11159" y="-13287"/>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4" grpId="1"/>
      <p:bldP spid="5"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Condition variables in OS/161</a:t>
            </a:r>
          </a:p>
        </p:txBody>
      </p:sp>
      <p:sp>
        <p:nvSpPr>
          <p:cNvPr id="2" name="Rectangle 1">
            <a:extLst>
              <a:ext uri="{FF2B5EF4-FFF2-40B4-BE49-F238E27FC236}">
                <a16:creationId xmlns:a16="http://schemas.microsoft.com/office/drawing/2014/main" id="{B4C68424-9C26-4A38-BED2-D4344CD59410}"/>
              </a:ext>
            </a:extLst>
          </p:cNvPr>
          <p:cNvSpPr/>
          <p:nvPr/>
        </p:nvSpPr>
        <p:spPr>
          <a:xfrm>
            <a:off x="195649" y="1051515"/>
            <a:ext cx="7255475" cy="5262979"/>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err="1">
                <a:latin typeface="Consolas" panose="020B0609020204030204" pitchFamily="49" charset="0"/>
              </a:rPr>
              <a:t>x_lock</a:t>
            </a:r>
            <a:r>
              <a:rPr lang="en-US" sz="2800" b="1" dirty="0">
                <a:latin typeface="Consolas" panose="020B0609020204030204" pitchFamily="49" charset="0"/>
              </a:rPr>
              <a:t>-&gt;lock()</a:t>
            </a:r>
          </a:p>
          <a:p>
            <a:r>
              <a:rPr lang="en-US" sz="2800" b="1" dirty="0">
                <a:solidFill>
                  <a:srgbClr val="0070C0"/>
                </a:solidFill>
                <a:latin typeface="Consolas" panose="020B0609020204030204" pitchFamily="49" charset="0"/>
              </a:rPr>
              <a:t>while</a:t>
            </a:r>
            <a:r>
              <a:rPr lang="en-US" sz="2800" b="1" dirty="0">
                <a:latin typeface="Consolas" panose="020B0609020204030204" pitchFamily="49" charset="0"/>
              </a:rPr>
              <a:t> (f(x) != </a:t>
            </a:r>
            <a:r>
              <a:rPr lang="en-US" sz="2800" b="1" dirty="0">
                <a:solidFill>
                  <a:srgbClr val="00B050"/>
                </a:solidFill>
                <a:latin typeface="Consolas" panose="020B0609020204030204" pitchFamily="49" charset="0"/>
              </a:rPr>
              <a:t>true</a:t>
            </a:r>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wchan_sleep</a:t>
            </a:r>
            <a:r>
              <a:rPr lang="en-US" sz="2800" b="1" dirty="0">
                <a:latin typeface="Consolas" panose="020B0609020204030204" pitchFamily="49" charset="0"/>
              </a:rPr>
              <a:t>(</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      //Atomically block and</a:t>
            </a:r>
          </a:p>
          <a:p>
            <a:r>
              <a:rPr lang="en-US" sz="2800" b="1" dirty="0">
                <a:latin typeface="Consolas" panose="020B0609020204030204" pitchFamily="49" charset="0"/>
              </a:rPr>
              <a:t>      //release the lock via </a:t>
            </a:r>
          </a:p>
          <a:p>
            <a:r>
              <a:rPr lang="en-US" sz="2800" b="1" dirty="0">
                <a:latin typeface="Consolas" panose="020B0609020204030204" pitchFamily="49" charset="0"/>
              </a:rPr>
              <a:t>      //</a:t>
            </a:r>
            <a:r>
              <a:rPr lang="en-US" sz="2800" b="1" dirty="0" err="1">
                <a:latin typeface="Consolas" panose="020B0609020204030204" pitchFamily="49" charset="0"/>
              </a:rPr>
              <a:t>thread_switch</a:t>
            </a:r>
            <a:r>
              <a:rPr lang="en-US" sz="2800" b="1" dirty="0">
                <a:latin typeface="Consolas" panose="020B0609020204030204" pitchFamily="49" charset="0"/>
              </a:rPr>
              <a:t>(S_SLEEP,</a:t>
            </a:r>
          </a:p>
          <a:p>
            <a:r>
              <a:rPr lang="en-US" sz="2800" b="1" dirty="0">
                <a:latin typeface="Consolas" panose="020B0609020204030204" pitchFamily="49" charset="0"/>
              </a:rPr>
              <a:t>      //</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 upon</a:t>
            </a:r>
          </a:p>
          <a:p>
            <a:r>
              <a:rPr lang="en-US" sz="2800" b="1" dirty="0">
                <a:latin typeface="Consolas" panose="020B0609020204030204" pitchFamily="49" charset="0"/>
              </a:rPr>
              <a:t>      //return, grab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do_stuff</a:t>
            </a:r>
            <a:r>
              <a:rPr lang="en-US" sz="2800" b="1" dirty="0">
                <a:latin typeface="Consolas" panose="020B0609020204030204" pitchFamily="49" charset="0"/>
              </a:rPr>
              <a:t>(x);</a:t>
            </a:r>
          </a:p>
          <a:p>
            <a:r>
              <a:rPr lang="en-US" sz="2800" b="1" dirty="0" err="1">
                <a:latin typeface="Consolas" panose="020B0609020204030204" pitchFamily="49" charset="0"/>
              </a:rPr>
              <a:t>x_lock</a:t>
            </a:r>
            <a:r>
              <a:rPr lang="en-US" sz="2800" b="1" dirty="0">
                <a:latin typeface="Consolas" panose="020B0609020204030204" pitchFamily="49" charset="0"/>
              </a:rPr>
              <a:t>-&gt;unlock();</a:t>
            </a:r>
          </a:p>
        </p:txBody>
      </p:sp>
      <p:sp>
        <p:nvSpPr>
          <p:cNvPr id="18" name="Rectangle 17">
            <a:extLst>
              <a:ext uri="{FF2B5EF4-FFF2-40B4-BE49-F238E27FC236}">
                <a16:creationId xmlns:a16="http://schemas.microsoft.com/office/drawing/2014/main" id="{A9A46DE5-B585-49E2-998E-7AA36DF736F0}"/>
              </a:ext>
            </a:extLst>
          </p:cNvPr>
          <p:cNvSpPr/>
          <p:nvPr/>
        </p:nvSpPr>
        <p:spPr>
          <a:xfrm>
            <a:off x="6672645" y="1051515"/>
            <a:ext cx="5476102" cy="2246769"/>
          </a:xfrm>
          <a:prstGeom prst="rect">
            <a:avLst/>
          </a:prstGeom>
        </p:spPr>
        <p:txBody>
          <a:bodyPr wrap="square">
            <a:spAutoFit/>
          </a:bodyPr>
          <a:lstStyle/>
          <a:p>
            <a:r>
              <a:rPr lang="en-US" sz="2800" b="1" dirty="0">
                <a:latin typeface="Consolas" panose="020B0609020204030204" pitchFamily="49" charset="0"/>
              </a:rPr>
              <a:t>//The </a:t>
            </a:r>
            <a:r>
              <a:rPr lang="en-US" sz="2800" b="1" dirty="0" err="1">
                <a:latin typeface="Consolas" panose="020B0609020204030204" pitchFamily="49" charset="0"/>
              </a:rPr>
              <a:t>waker</a:t>
            </a:r>
            <a:r>
              <a:rPr lang="en-US" sz="2800" b="1" dirty="0">
                <a:latin typeface="Consolas" panose="020B0609020204030204" pitchFamily="49" charset="0"/>
              </a:rPr>
              <a:t> thread</a:t>
            </a:r>
          </a:p>
          <a:p>
            <a:r>
              <a:rPr lang="en-US" sz="2800" b="1" dirty="0" err="1">
                <a:latin typeface="Consolas" panose="020B0609020204030204" pitchFamily="49" charset="0"/>
              </a:rPr>
              <a:t>x_lock</a:t>
            </a:r>
            <a:r>
              <a:rPr lang="en-US" sz="2800" b="1" dirty="0">
                <a:latin typeface="Consolas" panose="020B0609020204030204" pitchFamily="49" charset="0"/>
              </a:rPr>
              <a:t>-&gt;lock()</a:t>
            </a:r>
          </a:p>
          <a:p>
            <a:r>
              <a:rPr lang="en-US" sz="2800" b="1" dirty="0" err="1">
                <a:latin typeface="Consolas" panose="020B0609020204030204" pitchFamily="49" charset="0"/>
              </a:rPr>
              <a:t>make_fx_true</a:t>
            </a:r>
            <a:r>
              <a:rPr lang="en-US" sz="2800" b="1" dirty="0">
                <a:latin typeface="Consolas" panose="020B0609020204030204" pitchFamily="49" charset="0"/>
              </a:rPr>
              <a:t>(x);</a:t>
            </a:r>
          </a:p>
          <a:p>
            <a:r>
              <a:rPr lang="en-US" sz="2800" b="1" dirty="0" err="1">
                <a:latin typeface="Consolas" panose="020B0609020204030204" pitchFamily="49" charset="0"/>
              </a:rPr>
              <a:t>wchan_wakeone</a:t>
            </a:r>
            <a:r>
              <a:rPr lang="en-US" sz="2800" b="1" dirty="0">
                <a:latin typeface="Consolas" panose="020B0609020204030204" pitchFamily="49" charset="0"/>
              </a:rPr>
              <a:t>(</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err="1">
                <a:latin typeface="Consolas" panose="020B0609020204030204" pitchFamily="49" charset="0"/>
              </a:rPr>
              <a:t>x_lock</a:t>
            </a:r>
            <a:r>
              <a:rPr lang="en-US" sz="2800" b="1" dirty="0">
                <a:latin typeface="Consolas" panose="020B0609020204030204" pitchFamily="49" charset="0"/>
              </a:rPr>
              <a:t>-&gt;unlock();</a:t>
            </a:r>
          </a:p>
        </p:txBody>
      </p:sp>
      <p:cxnSp>
        <p:nvCxnSpPr>
          <p:cNvPr id="19" name="Straight Connector 18">
            <a:extLst>
              <a:ext uri="{FF2B5EF4-FFF2-40B4-BE49-F238E27FC236}">
                <a16:creationId xmlns:a16="http://schemas.microsoft.com/office/drawing/2014/main" id="{BD63BBB8-801F-47FD-B794-A5FD35F7BA66}"/>
              </a:ext>
            </a:extLst>
          </p:cNvPr>
          <p:cNvCxnSpPr/>
          <p:nvPr/>
        </p:nvCxnSpPr>
        <p:spPr>
          <a:xfrm>
            <a:off x="6405652" y="806967"/>
            <a:ext cx="0" cy="5735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7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B97E-9E22-4E47-B58F-A6060DF6A778}"/>
              </a:ext>
            </a:extLst>
          </p:cNvPr>
          <p:cNvSpPr>
            <a:spLocks noGrp="1"/>
          </p:cNvSpPr>
          <p:nvPr>
            <p:ph type="title"/>
          </p:nvPr>
        </p:nvSpPr>
        <p:spPr>
          <a:xfrm>
            <a:off x="4438891" y="365125"/>
            <a:ext cx="7494608" cy="1325563"/>
          </a:xfrm>
        </p:spPr>
        <p:txBody>
          <a:bodyPr>
            <a:normAutofit/>
          </a:bodyPr>
          <a:lstStyle/>
          <a:p>
            <a:r>
              <a:rPr lang="en-US" sz="4800" dirty="0"/>
              <a:t>What Do Other OSes Do?</a:t>
            </a:r>
          </a:p>
        </p:txBody>
      </p:sp>
      <p:sp>
        <p:nvSpPr>
          <p:cNvPr id="3" name="Content Placeholder 2">
            <a:extLst>
              <a:ext uri="{FF2B5EF4-FFF2-40B4-BE49-F238E27FC236}">
                <a16:creationId xmlns:a16="http://schemas.microsoft.com/office/drawing/2014/main" id="{BC94A202-BFF0-4602-AF10-DF5D9826D6E7}"/>
              </a:ext>
            </a:extLst>
          </p:cNvPr>
          <p:cNvSpPr>
            <a:spLocks noGrp="1"/>
          </p:cNvSpPr>
          <p:nvPr>
            <p:ph idx="1"/>
          </p:nvPr>
        </p:nvSpPr>
        <p:spPr>
          <a:xfrm>
            <a:off x="4334719" y="1516284"/>
            <a:ext cx="7679804" cy="5341716"/>
          </a:xfrm>
        </p:spPr>
        <p:txBody>
          <a:bodyPr>
            <a:normAutofit/>
          </a:bodyPr>
          <a:lstStyle/>
          <a:p>
            <a:r>
              <a:rPr lang="en-US" b="1" dirty="0">
                <a:latin typeface="Segoe UI" panose="020B0502040204020203" pitchFamily="34" charset="0"/>
                <a:cs typeface="Segoe UI" panose="020B0502040204020203" pitchFamily="34" charset="0"/>
              </a:rPr>
              <a:t>FreeBSD and xv6 implement blocking in a similar way to OS/161</a:t>
            </a:r>
          </a:p>
          <a:p>
            <a:pPr lvl="1"/>
            <a:r>
              <a:rPr lang="en-US" sz="2800" b="1" dirty="0">
                <a:latin typeface="Segoe UI" panose="020B0502040204020203" pitchFamily="34" charset="0"/>
                <a:cs typeface="Segoe UI" panose="020B0502040204020203" pitchFamily="34" charset="0"/>
              </a:rPr>
              <a:t>Scheduler must be aware of wait queue abstractions</a:t>
            </a:r>
          </a:p>
          <a:p>
            <a:r>
              <a:rPr lang="en-US" b="1" dirty="0">
                <a:latin typeface="Segoe UI" panose="020B0502040204020203" pitchFamily="34" charset="0"/>
                <a:cs typeface="Segoe UI" panose="020B0502040204020203" pitchFamily="34" charset="0"/>
              </a:rPr>
              <a:t>Linux and Chickadee employ a different wait queue design</a:t>
            </a:r>
          </a:p>
          <a:p>
            <a:pPr lvl="1"/>
            <a:r>
              <a:rPr lang="en-US" sz="2800" b="1" dirty="0">
                <a:latin typeface="Segoe UI" panose="020B0502040204020203" pitchFamily="34" charset="0"/>
                <a:cs typeface="Segoe UI" panose="020B0502040204020203" pitchFamily="34" charset="0"/>
              </a:rPr>
              <a:t>Goal: Loosen the binding between the scheduler and the condition/wait abstraction</a:t>
            </a:r>
          </a:p>
          <a:p>
            <a:pPr lvl="1"/>
            <a:r>
              <a:rPr lang="en-US" sz="2800" b="1" dirty="0">
                <a:latin typeface="Segoe UI" panose="020B0502040204020203" pitchFamily="34" charset="0"/>
                <a:cs typeface="Segoe UI" panose="020B0502040204020203" pitchFamily="34" charset="0"/>
              </a:rPr>
              <a:t>Idea: Maintain wait queues outside of the scheduler</a:t>
            </a:r>
          </a:p>
        </p:txBody>
      </p:sp>
      <p:pic>
        <p:nvPicPr>
          <p:cNvPr id="4" name="Picture 3">
            <a:extLst>
              <a:ext uri="{FF2B5EF4-FFF2-40B4-BE49-F238E27FC236}">
                <a16:creationId xmlns:a16="http://schemas.microsoft.com/office/drawing/2014/main" id="{A1929856-DC04-48A2-89CA-5C8E8C909C77}"/>
              </a:ext>
            </a:extLst>
          </p:cNvPr>
          <p:cNvPicPr>
            <a:picLocks noChangeAspect="1"/>
          </p:cNvPicPr>
          <p:nvPr/>
        </p:nvPicPr>
        <p:blipFill>
          <a:blip r:embed="rId3"/>
          <a:stretch>
            <a:fillRect/>
          </a:stretch>
        </p:blipFill>
        <p:spPr>
          <a:xfrm>
            <a:off x="34645" y="127322"/>
            <a:ext cx="4311648" cy="6467471"/>
          </a:xfrm>
          <a:prstGeom prst="rect">
            <a:avLst/>
          </a:prstGeom>
        </p:spPr>
      </p:pic>
    </p:spTree>
    <p:extLst>
      <p:ext uri="{BB962C8B-B14F-4D97-AF65-F5344CB8AC3E}">
        <p14:creationId xmlns:p14="http://schemas.microsoft.com/office/powerpoint/2010/main" val="110361158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A06-D988-4CC1-960D-8A66930C0178}"/>
              </a:ext>
            </a:extLst>
          </p:cNvPr>
          <p:cNvSpPr>
            <a:spLocks noGrp="1"/>
          </p:cNvSpPr>
          <p:nvPr>
            <p:ph type="title"/>
          </p:nvPr>
        </p:nvSpPr>
        <p:spPr>
          <a:xfrm>
            <a:off x="6823880" y="2303623"/>
            <a:ext cx="5368120" cy="2250753"/>
          </a:xfrm>
        </p:spPr>
        <p:txBody>
          <a:bodyPr>
            <a:normAutofit fontScale="90000"/>
          </a:bodyPr>
          <a:lstStyle/>
          <a:p>
            <a:r>
              <a:rPr lang="en-US" dirty="0">
                <a:solidFill>
                  <a:schemeClr val="bg1"/>
                </a:solidFill>
              </a:rPr>
              <a:t>Chickadee-style wait queues are more complicated than OS/161’s approach!</a:t>
            </a:r>
          </a:p>
        </p:txBody>
      </p:sp>
      <p:pic>
        <p:nvPicPr>
          <p:cNvPr id="1028" name="Picture 4">
            <a:extLst>
              <a:ext uri="{FF2B5EF4-FFF2-40B4-BE49-F238E27FC236}">
                <a16:creationId xmlns:a16="http://schemas.microsoft.com/office/drawing/2014/main" id="{3BD8B3AD-EF60-4AA4-AAD2-3B095C96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23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6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DCBAD1-EEA6-4F33-A2FD-5665729E7185}"/>
              </a:ext>
            </a:extLst>
          </p:cNvPr>
          <p:cNvSpPr/>
          <p:nvPr/>
        </p:nvSpPr>
        <p:spPr>
          <a:xfrm>
            <a:off x="595992" y="1533538"/>
            <a:ext cx="11673173" cy="3539430"/>
          </a:xfrm>
          <a:prstGeom prst="rect">
            <a:avLst/>
          </a:prstGeom>
        </p:spPr>
        <p:txBody>
          <a:bodyPr wrap="square">
            <a:spAutoFit/>
          </a:bodyPr>
          <a:lstStyle/>
          <a:p>
            <a:r>
              <a:rPr lang="en-US" sz="2800" dirty="0">
                <a:latin typeface="Consolas" panose="020B0609020204030204" pitchFamily="49" charset="0"/>
              </a:rPr>
              <a:t>//</a:t>
            </a:r>
            <a:r>
              <a:rPr lang="en-US" sz="2800" dirty="0" err="1">
                <a:latin typeface="Consolas" panose="020B0609020204030204" pitchFamily="49" charset="0"/>
              </a:rPr>
              <a:t>kernel.hh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#define </a:t>
            </a:r>
            <a:r>
              <a:rPr lang="en-US" sz="2800" dirty="0">
                <a:latin typeface="Consolas" panose="020B0609020204030204" pitchFamily="49" charset="0"/>
              </a:rPr>
              <a:t>HZ </a:t>
            </a:r>
            <a:r>
              <a:rPr lang="en-US" sz="2800" dirty="0">
                <a:solidFill>
                  <a:srgbClr val="00B050"/>
                </a:solidFill>
                <a:latin typeface="Consolas" panose="020B0609020204030204" pitchFamily="49" charset="0"/>
              </a:rPr>
              <a:t>100</a:t>
            </a:r>
            <a:r>
              <a:rPr lang="en-US" sz="2800" dirty="0">
                <a:latin typeface="Consolas" panose="020B0609020204030204" pitchFamily="49" charset="0"/>
              </a:rPr>
              <a:t>	             // # of ticks per second</a:t>
            </a:r>
          </a:p>
          <a:p>
            <a:endParaRPr lang="en-US" sz="2800" dirty="0">
              <a:latin typeface="Consolas" panose="020B0609020204030204" pitchFamily="49" charset="0"/>
            </a:endParaRPr>
          </a:p>
          <a:p>
            <a:r>
              <a:rPr lang="en-US" sz="2800" dirty="0">
                <a:latin typeface="Consolas" panose="020B0609020204030204" pitchFamily="49" charset="0"/>
              </a:rPr>
              <a:t>//kernel.cc</a:t>
            </a:r>
          </a:p>
          <a:p>
            <a:r>
              <a:rPr lang="en-US" sz="2800" dirty="0">
                <a:solidFill>
                  <a:srgbClr val="0070C0"/>
                </a:solidFill>
                <a:latin typeface="Consolas" panose="020B0609020204030204" pitchFamily="49" charset="0"/>
              </a:rPr>
              <a:t>std::atomic</a:t>
            </a:r>
            <a:r>
              <a:rPr lang="en-US" sz="2800" dirty="0">
                <a:latin typeface="Consolas" panose="020B0609020204030204" pitchFamily="49" charset="0"/>
              </a:rPr>
              <a:t>&lt;</a:t>
            </a:r>
            <a:r>
              <a:rPr lang="en-US" sz="2800" dirty="0">
                <a:solidFill>
                  <a:srgbClr val="0070C0"/>
                </a:solidFill>
                <a:latin typeface="Consolas" panose="020B0609020204030204" pitchFamily="49" charset="0"/>
              </a:rPr>
              <a:t>unsigned long</a:t>
            </a:r>
            <a:r>
              <a:rPr lang="en-US" sz="2800" dirty="0">
                <a:latin typeface="Consolas" panose="020B0609020204030204" pitchFamily="49" charset="0"/>
              </a:rPr>
              <a:t>&gt; ticks; // # of timer interrupts</a:t>
            </a:r>
          </a:p>
          <a:p>
            <a:r>
              <a:rPr lang="en-US" sz="2800" dirty="0">
                <a:latin typeface="Consolas" panose="020B0609020204030204" pitchFamily="49" charset="0"/>
              </a:rPr>
              <a:t>                                  // so far on CPU 0; it’s</a:t>
            </a:r>
          </a:p>
          <a:p>
            <a:r>
              <a:rPr lang="en-US" sz="2800" dirty="0">
                <a:latin typeface="Consolas" panose="020B0609020204030204" pitchFamily="49" charset="0"/>
              </a:rPr>
              <a:t>                                  // incremented when the</a:t>
            </a:r>
          </a:p>
          <a:p>
            <a:r>
              <a:rPr lang="en-US" sz="2800" dirty="0">
                <a:latin typeface="Consolas" panose="020B0609020204030204" pitchFamily="49" charset="0"/>
              </a:rPr>
              <a:t>                                  // timer interrupt fires</a:t>
            </a:r>
          </a:p>
        </p:txBody>
      </p:sp>
      <p:sp>
        <p:nvSpPr>
          <p:cNvPr id="5" name="Title 1">
            <a:extLst>
              <a:ext uri="{FF2B5EF4-FFF2-40B4-BE49-F238E27FC236}">
                <a16:creationId xmlns:a16="http://schemas.microsoft.com/office/drawing/2014/main" id="{63FED5FF-087C-42B2-9055-CDAFA15C7D4C}"/>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grpSp>
        <p:nvGrpSpPr>
          <p:cNvPr id="13" name="Group 12">
            <a:extLst>
              <a:ext uri="{FF2B5EF4-FFF2-40B4-BE49-F238E27FC236}">
                <a16:creationId xmlns:a16="http://schemas.microsoft.com/office/drawing/2014/main" id="{C87743F5-F635-4E77-A4E5-94C184B375C5}"/>
              </a:ext>
            </a:extLst>
          </p:cNvPr>
          <p:cNvGrpSpPr/>
          <p:nvPr/>
        </p:nvGrpSpPr>
        <p:grpSpPr>
          <a:xfrm>
            <a:off x="2268272" y="3249827"/>
            <a:ext cx="6960976" cy="3608173"/>
            <a:chOff x="2615512" y="3249827"/>
            <a:chExt cx="6960976" cy="3608173"/>
          </a:xfrm>
        </p:grpSpPr>
        <p:sp>
          <p:nvSpPr>
            <p:cNvPr id="6" name="Rectangle 5">
              <a:extLst>
                <a:ext uri="{FF2B5EF4-FFF2-40B4-BE49-F238E27FC236}">
                  <a16:creationId xmlns:a16="http://schemas.microsoft.com/office/drawing/2014/main" id="{47F72CF0-E1F5-45C2-890F-D90CA30E5869}"/>
                </a:ext>
              </a:extLst>
            </p:cNvPr>
            <p:cNvSpPr/>
            <p:nvPr/>
          </p:nvSpPr>
          <p:spPr>
            <a:xfrm>
              <a:off x="3333510" y="3249827"/>
              <a:ext cx="2615878" cy="506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BD5178B1-050E-4259-ABA5-328E8CA65BBA}"/>
                </a:ext>
              </a:extLst>
            </p:cNvPr>
            <p:cNvCxnSpPr>
              <a:cxnSpLocks/>
              <a:endCxn id="6" idx="2"/>
            </p:cNvCxnSpPr>
            <p:nvPr/>
          </p:nvCxnSpPr>
          <p:spPr>
            <a:xfrm flipH="1" flipV="1">
              <a:off x="4641449" y="3756454"/>
              <a:ext cx="824358" cy="20141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9AE913-BE21-48DA-A31F-EE8B096B2F2E}"/>
                </a:ext>
              </a:extLst>
            </p:cNvPr>
            <p:cNvSpPr txBox="1"/>
            <p:nvPr/>
          </p:nvSpPr>
          <p:spPr>
            <a:xfrm>
              <a:off x="5226908" y="5770605"/>
              <a:ext cx="4349580" cy="954107"/>
            </a:xfrm>
            <a:prstGeom prst="rect">
              <a:avLst/>
            </a:prstGeom>
            <a:solidFill>
              <a:srgbClr val="FFCCCC"/>
            </a:solidFill>
            <a:ln w="57150">
              <a:solidFill>
                <a:srgbClr val="FF0000"/>
              </a:solidFill>
            </a:ln>
          </p:spPr>
          <p:txBody>
            <a:bodyPr wrap="square" rtlCol="0">
              <a:spAutoFit/>
            </a:bodyPr>
            <a:lstStyle/>
            <a:p>
              <a:r>
                <a:rPr lang="en-US" sz="2800" b="1" dirty="0">
                  <a:latin typeface="Segoe UI" panose="020B0502040204020203" pitchFamily="34" charset="0"/>
                  <a:cs typeface="Segoe UI" panose="020B0502040204020203" pitchFamily="34" charset="0"/>
                </a:rPr>
                <a:t>Will overflow if machine runs for a long time!</a:t>
              </a:r>
            </a:p>
          </p:txBody>
        </p:sp>
        <p:pic>
          <p:nvPicPr>
            <p:cNvPr id="11" name="Picture 10">
              <a:extLst>
                <a:ext uri="{FF2B5EF4-FFF2-40B4-BE49-F238E27FC236}">
                  <a16:creationId xmlns:a16="http://schemas.microsoft.com/office/drawing/2014/main" id="{49007962-138C-4544-862A-8EA1B4A6B6EC}"/>
                </a:ext>
              </a:extLst>
            </p:cNvPr>
            <p:cNvPicPr>
              <a:picLocks noChangeAspect="1"/>
            </p:cNvPicPr>
            <p:nvPr/>
          </p:nvPicPr>
          <p:blipFill>
            <a:blip r:embed="rId3"/>
            <a:stretch>
              <a:fillRect/>
            </a:stretch>
          </p:blipFill>
          <p:spPr>
            <a:xfrm>
              <a:off x="2615512" y="4081848"/>
              <a:ext cx="2776152" cy="2776152"/>
            </a:xfrm>
            <a:prstGeom prst="rect">
              <a:avLst/>
            </a:prstGeom>
          </p:spPr>
        </p:pic>
      </p:grpSp>
    </p:spTree>
    <p:extLst>
      <p:ext uri="{BB962C8B-B14F-4D97-AF65-F5344CB8AC3E}">
        <p14:creationId xmlns:p14="http://schemas.microsoft.com/office/powerpoint/2010/main" val="144032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
        <p:nvSpPr>
          <p:cNvPr id="11" name="Rectangle 10">
            <a:extLst>
              <a:ext uri="{FF2B5EF4-FFF2-40B4-BE49-F238E27FC236}">
                <a16:creationId xmlns:a16="http://schemas.microsoft.com/office/drawing/2014/main" id="{C9F24DD4-E1F1-4B41-93BF-4B714B0D9F4C}"/>
              </a:ext>
            </a:extLst>
          </p:cNvPr>
          <p:cNvSpPr/>
          <p:nvPr/>
        </p:nvSpPr>
        <p:spPr>
          <a:xfrm>
            <a:off x="5647038" y="106929"/>
            <a:ext cx="6749448" cy="7109639"/>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a:t>
            </a:r>
            <a:r>
              <a:rPr lang="en-US" sz="2400" b="1" dirty="0" err="1">
                <a:latin typeface="Consolas" panose="020B0609020204030204" pitchFamily="49" charset="0"/>
              </a:rPr>
              <a:t>wt_func</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//Code that makes f(x) true,</a:t>
            </a:r>
          </a:p>
          <a:p>
            <a:r>
              <a:rPr lang="en-US" sz="2400" b="1" dirty="0">
                <a:latin typeface="Consolas" panose="020B0609020204030204" pitchFamily="49" charset="0"/>
              </a:rPr>
              <a:t>    //and then . . .</a:t>
            </a:r>
          </a:p>
          <a:p>
            <a:r>
              <a:rPr lang="en-US" sz="2400" b="1" dirty="0">
                <a:latin typeface="Consolas" panose="020B0609020204030204" pitchFamily="49" charset="0"/>
              </a:rPr>
              <a:t>    </a:t>
            </a:r>
            <a:r>
              <a:rPr lang="en-US" sz="2400" b="1" dirty="0" err="1">
                <a:latin typeface="Consolas" panose="020B0609020204030204" pitchFamily="49" charset="0"/>
              </a:rPr>
              <a:t>wq.notify_all</a:t>
            </a:r>
            <a:r>
              <a:rPr lang="en-US" sz="2400" b="1" dirty="0">
                <a:latin typeface="Consolas" panose="020B0609020204030204" pitchFamily="49" charset="0"/>
              </a:rPr>
              <a:t>(); //Wake up</a:t>
            </a:r>
          </a:p>
          <a:p>
            <a:r>
              <a:rPr lang="en-US" sz="2400" b="1" dirty="0">
                <a:latin typeface="Consolas" panose="020B0609020204030204" pitchFamily="49" charset="0"/>
              </a:rPr>
              <a:t>        //blocked processes by</a:t>
            </a:r>
          </a:p>
          <a:p>
            <a:r>
              <a:rPr lang="en-US" sz="2400" b="1" dirty="0">
                <a:latin typeface="Consolas" panose="020B0609020204030204" pitchFamily="49" charset="0"/>
              </a:rPr>
              <a:t>        //calling p-&gt;unblock()</a:t>
            </a:r>
          </a:p>
          <a:p>
            <a:r>
              <a:rPr lang="en-US" sz="2400" b="1" dirty="0">
                <a:latin typeface="Consolas" panose="020B0609020204030204" pitchFamily="49" charset="0"/>
              </a:rPr>
              <a:t>        //on each one</a:t>
            </a:r>
          </a:p>
          <a:p>
            <a:r>
              <a:rPr lang="en-US" sz="2400" b="1" dirty="0">
                <a:latin typeface="Consolas" panose="020B0609020204030204" pitchFamily="49" charset="0"/>
              </a:rPr>
              <a:t>}</a:t>
            </a:r>
          </a:p>
          <a:p>
            <a:endParaRPr lang="en-US" sz="2400" b="1" dirty="0">
              <a:latin typeface="Consolas" panose="020B0609020204030204" pitchFamily="49" charset="0"/>
            </a:endParaRPr>
          </a:p>
          <a:p>
            <a:r>
              <a:rPr lang="en-US" sz="2400" b="1" dirty="0">
                <a:latin typeface="Consolas" panose="020B0609020204030204" pitchFamily="49" charset="0"/>
              </a:rPr>
              <a:t>//Simplified proc::unblock().</a:t>
            </a:r>
          </a:p>
          <a:p>
            <a:r>
              <a:rPr lang="en-US" sz="2400" b="1" dirty="0">
                <a:latin typeface="Consolas" panose="020B0609020204030204" pitchFamily="49" charset="0"/>
              </a:rPr>
              <a:t>void proc::unblock() {</a:t>
            </a:r>
          </a:p>
          <a:p>
            <a:r>
              <a:rPr lang="en-US" sz="2400" b="1" dirty="0">
                <a:latin typeface="Consolas" panose="020B0609020204030204" pitchFamily="49" charset="0"/>
              </a:rPr>
              <a:t>    </a:t>
            </a:r>
            <a:r>
              <a:rPr lang="en-US" sz="2400" b="1" dirty="0" err="1">
                <a:latin typeface="Consolas" panose="020B0609020204030204" pitchFamily="49" charset="0"/>
              </a:rPr>
              <a:t>pstate</a:t>
            </a:r>
            <a:r>
              <a:rPr lang="en-US" sz="2400" b="1" dirty="0">
                <a:latin typeface="Consolas" panose="020B0609020204030204" pitchFamily="49" charset="0"/>
              </a:rPr>
              <a:t>_ = </a:t>
            </a:r>
            <a:r>
              <a:rPr lang="en-US" sz="2400" b="1" dirty="0" err="1">
                <a:latin typeface="Consolas" panose="020B0609020204030204" pitchFamily="49" charset="0"/>
              </a:rPr>
              <a:t>ps_runnable</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cpus</a:t>
            </a:r>
            <a:r>
              <a:rPr lang="en-US" sz="2400" b="1" dirty="0">
                <a:latin typeface="Consolas" panose="020B0609020204030204" pitchFamily="49" charset="0"/>
              </a:rPr>
              <a:t>[</a:t>
            </a:r>
            <a:r>
              <a:rPr lang="en-US" sz="2400" b="1" dirty="0" err="1">
                <a:latin typeface="Consolas" panose="020B0609020204030204" pitchFamily="49" charset="0"/>
              </a:rPr>
              <a:t>runq_cpu</a:t>
            </a:r>
            <a:r>
              <a:rPr lang="en-US" sz="2400" b="1" dirty="0">
                <a:latin typeface="Consolas" panose="020B0609020204030204" pitchFamily="49" charset="0"/>
              </a:rPr>
              <a:t>_].</a:t>
            </a:r>
            <a:r>
              <a:rPr lang="en-US" sz="2400" b="1" dirty="0" err="1">
                <a:latin typeface="Consolas" panose="020B0609020204030204" pitchFamily="49" charset="0"/>
              </a:rPr>
              <a:t>reenqueue</a:t>
            </a:r>
            <a:r>
              <a:rPr lang="en-US" sz="2400" b="1" dirty="0">
                <a:latin typeface="Consolas" panose="020B0609020204030204" pitchFamily="49" charset="0"/>
              </a:rPr>
              <a:t>(this);</a:t>
            </a:r>
          </a:p>
          <a:p>
            <a:r>
              <a:rPr lang="en-US" sz="2400" b="1" dirty="0">
                <a:latin typeface="Consolas" panose="020B0609020204030204" pitchFamily="49" charset="0"/>
              </a:rPr>
              <a:t>      //Only enqueues if the proc has</a:t>
            </a:r>
          </a:p>
          <a:p>
            <a:r>
              <a:rPr lang="en-US" sz="2400" b="1" dirty="0">
                <a:latin typeface="Consolas" panose="020B0609020204030204" pitchFamily="49" charset="0"/>
              </a:rPr>
              <a:t>      //!runq_links_.</a:t>
            </a:r>
            <a:r>
              <a:rPr lang="en-US" sz="2400" b="1" dirty="0" err="1">
                <a:latin typeface="Consolas" panose="020B0609020204030204" pitchFamily="49" charset="0"/>
              </a:rPr>
              <a:t>is_linked</a:t>
            </a:r>
            <a:r>
              <a:rPr lang="en-US" sz="2400" b="1" dirty="0">
                <a:latin typeface="Consolas" panose="020B0609020204030204" pitchFamily="49" charset="0"/>
              </a:rPr>
              <a:t>()</a:t>
            </a:r>
          </a:p>
          <a:p>
            <a:r>
              <a:rPr lang="en-US" sz="2400" b="1" dirty="0">
                <a:latin typeface="Consolas" panose="020B0609020204030204" pitchFamily="49" charset="0"/>
              </a:rPr>
              <a:t>}</a:t>
            </a:r>
          </a:p>
          <a:p>
            <a:endParaRPr lang="en-US" sz="24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B5AA109-BB81-49C1-9940-83AE3C8D87AB}"/>
              </a:ext>
            </a:extLst>
          </p:cNvPr>
          <p:cNvPicPr>
            <a:picLocks noChangeAspect="1"/>
          </p:cNvPicPr>
          <p:nvPr/>
        </p:nvPicPr>
        <p:blipFill rotWithShape="1">
          <a:blip r:embed="rId3"/>
          <a:srcRect l="1931" t="5448" r="2781" b="6355"/>
          <a:stretch/>
        </p:blipFill>
        <p:spPr>
          <a:xfrm flipH="1">
            <a:off x="7821400" y="3442486"/>
            <a:ext cx="4145054" cy="3429000"/>
          </a:xfrm>
          <a:prstGeom prst="rect">
            <a:avLst/>
          </a:prstGeom>
        </p:spPr>
      </p:pic>
      <p:grpSp>
        <p:nvGrpSpPr>
          <p:cNvPr id="25" name="Group 24">
            <a:extLst>
              <a:ext uri="{FF2B5EF4-FFF2-40B4-BE49-F238E27FC236}">
                <a16:creationId xmlns:a16="http://schemas.microsoft.com/office/drawing/2014/main" id="{D25CC474-2E68-462F-B5CD-3F00C1E9A1A6}"/>
              </a:ext>
            </a:extLst>
          </p:cNvPr>
          <p:cNvGrpSpPr/>
          <p:nvPr/>
        </p:nvGrpSpPr>
        <p:grpSpPr>
          <a:xfrm>
            <a:off x="7283523" y="1971789"/>
            <a:ext cx="4746430" cy="2033053"/>
            <a:chOff x="7283523" y="1971789"/>
            <a:chExt cx="4746430" cy="2033053"/>
          </a:xfrm>
        </p:grpSpPr>
        <p:sp>
          <p:nvSpPr>
            <p:cNvPr id="26" name="Rectangle 25">
              <a:extLst>
                <a:ext uri="{FF2B5EF4-FFF2-40B4-BE49-F238E27FC236}">
                  <a16:creationId xmlns:a16="http://schemas.microsoft.com/office/drawing/2014/main" id="{51FC3A7F-37AD-419B-A27B-5D463E6C6604}"/>
                </a:ext>
              </a:extLst>
            </p:cNvPr>
            <p:cNvSpPr/>
            <p:nvPr/>
          </p:nvSpPr>
          <p:spPr>
            <a:xfrm>
              <a:off x="7283523" y="1971789"/>
              <a:ext cx="4746430" cy="1200329"/>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Grab the lock that protects x, because we’re about to check whether f(x) is true.</a:t>
              </a:r>
            </a:p>
          </p:txBody>
        </p:sp>
        <p:cxnSp>
          <p:nvCxnSpPr>
            <p:cNvPr id="27" name="Straight Connector 26">
              <a:extLst>
                <a:ext uri="{FF2B5EF4-FFF2-40B4-BE49-F238E27FC236}">
                  <a16:creationId xmlns:a16="http://schemas.microsoft.com/office/drawing/2014/main" id="{64AA10BC-DA24-4D74-89BF-B42019A7EE82}"/>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5C5E9E-3A8D-468F-B2D7-94B60332F2EB}"/>
                </a:ext>
              </a:extLst>
            </p:cNvPr>
            <p:cNvCxnSpPr>
              <a:cxnSpLocks/>
            </p:cNvCxnSpPr>
            <p:nvPr/>
          </p:nvCxnSpPr>
          <p:spPr>
            <a:xfrm flipH="1">
              <a:off x="7283523" y="3246831"/>
              <a:ext cx="47464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6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870361" y="93875"/>
            <a:ext cx="4942698" cy="4049862"/>
            <a:chOff x="6870361" y="464262"/>
            <a:chExt cx="4942698" cy="4049862"/>
          </a:xfrm>
        </p:grpSpPr>
        <p:sp>
          <p:nvSpPr>
            <p:cNvPr id="16" name="Rectangle 15">
              <a:extLst>
                <a:ext uri="{FF2B5EF4-FFF2-40B4-BE49-F238E27FC236}">
                  <a16:creationId xmlns:a16="http://schemas.microsoft.com/office/drawing/2014/main" id="{5D58FD2E-E3F8-44C5-84F8-12851FD50994}"/>
                </a:ext>
              </a:extLst>
            </p:cNvPr>
            <p:cNvSpPr/>
            <p:nvPr/>
          </p:nvSpPr>
          <p:spPr>
            <a:xfrm>
              <a:off x="6870361" y="464262"/>
              <a:ext cx="4942698" cy="3416320"/>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Add the current process to the wait queue, and set</a:t>
              </a:r>
            </a:p>
            <a:p>
              <a:r>
                <a:rPr lang="en-US" sz="2400" b="1" dirty="0">
                  <a:latin typeface="Consolas" panose="020B0609020204030204" pitchFamily="49" charset="0"/>
                </a:rPr>
                <a:t>current()-&gt;</a:t>
              </a:r>
              <a:r>
                <a:rPr lang="en-US" sz="2400" b="1" dirty="0" err="1">
                  <a:latin typeface="Consolas" panose="020B0609020204030204" pitchFamily="49" charset="0"/>
                </a:rPr>
                <a:t>pstate</a:t>
              </a:r>
              <a:r>
                <a:rPr lang="en-US" sz="2400" b="1" dirty="0">
                  <a:latin typeface="Consolas" panose="020B0609020204030204" pitchFamily="49" charset="0"/>
                </a:rPr>
                <a:t>_ to proc::</a:t>
              </a:r>
              <a:r>
                <a:rPr lang="en-US" sz="2400" b="1" dirty="0" err="1">
                  <a:latin typeface="Consolas" panose="020B0609020204030204" pitchFamily="49" charset="0"/>
                </a:rPr>
                <a:t>ps_blocked</a:t>
              </a:r>
              <a:r>
                <a:rPr lang="en-US" sz="2400" b="1" dirty="0">
                  <a:latin typeface="Consolas" panose="020B0609020204030204" pitchFamily="49" charset="0"/>
                </a:rPr>
                <a:t>, </a:t>
              </a:r>
              <a:r>
                <a:rPr lang="en-US" sz="2400" b="1" u="sng" dirty="0">
                  <a:latin typeface="Consolas" panose="020B0609020204030204" pitchFamily="49" charset="0"/>
                </a:rPr>
                <a:t>but don’t actually block yet!</a:t>
              </a:r>
              <a:r>
                <a:rPr lang="en-US" sz="2400" b="1" dirty="0">
                  <a:latin typeface="Consolas" panose="020B0609020204030204" pitchFamily="49" charset="0"/>
                </a:rPr>
                <a:t> Then, see if we need to block. If not (because f(x) is true), break out of the loop with </a:t>
              </a:r>
              <a:r>
                <a:rPr lang="en-US" sz="2400" b="1" dirty="0" err="1">
                  <a:latin typeface="Consolas" panose="020B0609020204030204" pitchFamily="49" charset="0"/>
                </a:rPr>
                <a:t>x_lock</a:t>
              </a:r>
              <a:r>
                <a:rPr lang="en-US" sz="2400" b="1" dirty="0">
                  <a:latin typeface="Consolas" panose="020B0609020204030204" pitchFamily="49" charset="0"/>
                </a:rPr>
                <a:t> still held.</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44000" y="4039562"/>
              <a:ext cx="289367" cy="4745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6870361" y="4022337"/>
              <a:ext cx="4942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823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5599240"/>
            <a:ext cx="5357959" cy="125875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007262" y="698259"/>
            <a:ext cx="6022691" cy="3352880"/>
            <a:chOff x="6870361" y="1913602"/>
            <a:chExt cx="5159592" cy="3352880"/>
          </a:xfrm>
        </p:grpSpPr>
        <p:sp>
          <p:nvSpPr>
            <p:cNvPr id="16" name="Rectangle 15">
              <a:extLst>
                <a:ext uri="{FF2B5EF4-FFF2-40B4-BE49-F238E27FC236}">
                  <a16:creationId xmlns:a16="http://schemas.microsoft.com/office/drawing/2014/main" id="{5D58FD2E-E3F8-44C5-84F8-12851FD50994}"/>
                </a:ext>
              </a:extLst>
            </p:cNvPr>
            <p:cNvSpPr/>
            <p:nvPr/>
          </p:nvSpPr>
          <p:spPr>
            <a:xfrm>
              <a:off x="6870361" y="1913602"/>
              <a:ext cx="5159592" cy="2308324"/>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Remove the current process from the wait queue. If the process’s </a:t>
              </a:r>
              <a:r>
                <a:rPr lang="en-US" sz="2400" b="1" dirty="0" err="1">
                  <a:latin typeface="Consolas" panose="020B0609020204030204" pitchFamily="49" charset="0"/>
                </a:rPr>
                <a:t>pstate</a:t>
              </a:r>
              <a:r>
                <a:rPr lang="en-US" sz="2400" b="1" dirty="0">
                  <a:latin typeface="Consolas" panose="020B0609020204030204" pitchFamily="49" charset="0"/>
                </a:rPr>
                <a:t>_ == proc::</a:t>
              </a:r>
              <a:r>
                <a:rPr lang="en-US" sz="2400" b="1" dirty="0" err="1">
                  <a:latin typeface="Consolas" panose="020B0609020204030204" pitchFamily="49" charset="0"/>
                </a:rPr>
                <a:t>ps_blocked</a:t>
              </a:r>
              <a:r>
                <a:rPr lang="en-US" sz="2400" b="1" dirty="0">
                  <a:latin typeface="Consolas" panose="020B0609020204030204" pitchFamily="49" charset="0"/>
                </a:rPr>
                <a:t>, set the </a:t>
              </a:r>
              <a:r>
                <a:rPr lang="en-US" sz="2400" b="1" dirty="0" err="1">
                  <a:latin typeface="Consolas" panose="020B0609020204030204" pitchFamily="49" charset="0"/>
                </a:rPr>
                <a:t>pstate</a:t>
              </a:r>
              <a:r>
                <a:rPr lang="en-US" sz="2400" b="1" dirty="0">
                  <a:latin typeface="Consolas" panose="020B0609020204030204" pitchFamily="49" charset="0"/>
                </a:rPr>
                <a:t>_ to proc::</a:t>
              </a:r>
              <a:r>
                <a:rPr lang="en-US" sz="2400" b="1" dirty="0" err="1">
                  <a:latin typeface="Consolas" panose="020B0609020204030204" pitchFamily="49" charset="0"/>
                </a:rPr>
                <a:t>ps_runnable</a:t>
              </a:r>
              <a:r>
                <a:rPr lang="en-US" sz="2400" b="1" dirty="0">
                  <a:latin typeface="Consolas" panose="020B0609020204030204" pitchFamily="49" charset="0"/>
                </a:rPr>
                <a:t>.</a:t>
              </a:r>
            </a:p>
            <a:p>
              <a:r>
                <a:rPr lang="en-US" sz="2400" b="1" dirty="0">
                  <a:latin typeface="Consolas" panose="020B0609020204030204" pitchFamily="49" charset="0"/>
                </a:rPr>
                <a:t>Then, compute using x and finally, release the lock.</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4334848"/>
              <a:ext cx="722634" cy="931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6870361" y="4323273"/>
              <a:ext cx="51595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94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BA3E-628C-4B1B-B4A5-0BF728A09B82}"/>
              </a:ext>
            </a:extLst>
          </p:cNvPr>
          <p:cNvSpPr>
            <a:spLocks noGrp="1"/>
          </p:cNvSpPr>
          <p:nvPr>
            <p:ph type="title"/>
          </p:nvPr>
        </p:nvSpPr>
        <p:spPr>
          <a:xfrm>
            <a:off x="838200" y="1771188"/>
            <a:ext cx="10515600" cy="3315624"/>
          </a:xfrm>
        </p:spPr>
        <p:txBody>
          <a:bodyPr>
            <a:normAutofit/>
          </a:bodyPr>
          <a:lstStyle/>
          <a:p>
            <a:r>
              <a:rPr lang="en-US" sz="5400" dirty="0">
                <a:solidFill>
                  <a:schemeClr val="bg1"/>
                </a:solidFill>
              </a:rPr>
              <a:t>Now imagine that we didn’t break out of the loop . . .</a:t>
            </a:r>
          </a:p>
        </p:txBody>
      </p:sp>
    </p:spTree>
    <p:extLst>
      <p:ext uri="{BB962C8B-B14F-4D97-AF65-F5344CB8AC3E}">
        <p14:creationId xmlns:p14="http://schemas.microsoft.com/office/powerpoint/2010/main" val="20113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1F9F69-6FC5-4DD0-A450-F9943EEBC017}"/>
              </a:ext>
            </a:extLst>
          </p:cNvPr>
          <p:cNvSpPr/>
          <p:nvPr/>
        </p:nvSpPr>
        <p:spPr>
          <a:xfrm>
            <a:off x="178560" y="3904735"/>
            <a:ext cx="5341446" cy="128510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026271" y="105447"/>
            <a:ext cx="5965100" cy="3899397"/>
            <a:chOff x="5841077" y="464262"/>
            <a:chExt cx="5971982" cy="3899397"/>
          </a:xfrm>
        </p:grpSpPr>
        <p:sp>
          <p:nvSpPr>
            <p:cNvPr id="16" name="Rectangle 15">
              <a:extLst>
                <a:ext uri="{FF2B5EF4-FFF2-40B4-BE49-F238E27FC236}">
                  <a16:creationId xmlns:a16="http://schemas.microsoft.com/office/drawing/2014/main" id="{5D58FD2E-E3F8-44C5-84F8-12851FD50994}"/>
                </a:ext>
              </a:extLst>
            </p:cNvPr>
            <p:cNvSpPr/>
            <p:nvPr/>
          </p:nvSpPr>
          <p:spPr>
            <a:xfrm>
              <a:off x="5841077" y="464262"/>
              <a:ext cx="5971982" cy="3046988"/>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f(x) was false, so we must block. Recall that </a:t>
              </a:r>
              <a:r>
                <a:rPr lang="en-US" sz="2400" b="1" dirty="0" err="1">
                  <a:latin typeface="Consolas" panose="020B0609020204030204" pitchFamily="49" charset="0"/>
                </a:rPr>
                <a:t>w.prepare</a:t>
              </a:r>
              <a:r>
                <a:rPr lang="en-US" sz="2400" b="1" dirty="0">
                  <a:latin typeface="Consolas" panose="020B0609020204030204" pitchFamily="49" charset="0"/>
                </a:rPr>
                <a:t>(</a:t>
              </a:r>
              <a:r>
                <a:rPr lang="en-US" sz="2400" b="1" dirty="0" err="1">
                  <a:latin typeface="Consolas" panose="020B0609020204030204" pitchFamily="49" charset="0"/>
                </a:rPr>
                <a:t>waitq</a:t>
              </a:r>
              <a:r>
                <a:rPr lang="en-US" sz="2400" b="1" dirty="0">
                  <a:latin typeface="Consolas" panose="020B0609020204030204" pitchFamily="49" charset="0"/>
                </a:rPr>
                <a:t>) set</a:t>
              </a:r>
            </a:p>
            <a:p>
              <a:r>
                <a:rPr lang="en-US" sz="2400" b="1" dirty="0" err="1">
                  <a:latin typeface="Consolas" panose="020B0609020204030204" pitchFamily="49" charset="0"/>
                </a:rPr>
                <a:t>pstate</a:t>
              </a:r>
              <a:r>
                <a:rPr lang="en-US" sz="2400" b="1" dirty="0">
                  <a:latin typeface="Consolas" panose="020B0609020204030204" pitchFamily="49" charset="0"/>
                </a:rPr>
                <a:t>_ == proc::</a:t>
              </a:r>
              <a:r>
                <a:rPr lang="en-US" sz="2400" b="1" dirty="0" err="1">
                  <a:latin typeface="Consolas" panose="020B0609020204030204" pitchFamily="49" charset="0"/>
                </a:rPr>
                <a:t>ps_blocked</a:t>
              </a:r>
              <a:r>
                <a:rPr lang="en-US" sz="2400" b="1" dirty="0">
                  <a:latin typeface="Consolas" panose="020B0609020204030204" pitchFamily="49" charset="0"/>
                </a:rPr>
                <a:t>. Release the lock (so that someone else can make f(x) true!) and call </a:t>
              </a:r>
              <a:r>
                <a:rPr lang="en-US" sz="2400" b="1" dirty="0" err="1">
                  <a:latin typeface="Consolas" panose="020B0609020204030204" pitchFamily="49" charset="0"/>
                </a:rPr>
                <a:t>w.maybe_block</a:t>
              </a:r>
              <a:r>
                <a:rPr lang="en-US" sz="2400" b="1" dirty="0">
                  <a:latin typeface="Consolas" panose="020B0609020204030204" pitchFamily="49" charset="0"/>
                </a:rPr>
                <a:t>(). When we wake up, acquire the lock again and see if f(x) is now true.</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3617223"/>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5841077" y="3605648"/>
              <a:ext cx="59719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76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3" grpId="1" animBg="1"/>
      <p:bldP spid="10"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1F9F69-6FC5-4DD0-A450-F9943EEBC017}"/>
              </a:ext>
            </a:extLst>
          </p:cNvPr>
          <p:cNvSpPr/>
          <p:nvPr/>
        </p:nvSpPr>
        <p:spPr>
          <a:xfrm>
            <a:off x="178560" y="3904735"/>
            <a:ext cx="5341446" cy="128510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97B5D70-9E46-8FF3-B075-1CEEF5CB9769}"/>
              </a:ext>
            </a:extLst>
          </p:cNvPr>
          <p:cNvSpPr/>
          <p:nvPr/>
        </p:nvSpPr>
        <p:spPr>
          <a:xfrm>
            <a:off x="5762784" y="261900"/>
            <a:ext cx="6749448" cy="8956298"/>
          </a:xfrm>
          <a:prstGeom prst="rect">
            <a:avLst/>
          </a:prstGeom>
        </p:spPr>
        <p:txBody>
          <a:bodyPr wrap="square">
            <a:spAutoFit/>
          </a:bodyPr>
          <a:lstStyle/>
          <a:p>
            <a:r>
              <a:rPr lang="en-US" b="1" dirty="0">
                <a:latin typeface="Consolas" panose="020B0609020204030204" pitchFamily="49" charset="0"/>
              </a:rPr>
              <a:t>void waiter::</a:t>
            </a:r>
            <a:r>
              <a:rPr lang="en-US" b="1" dirty="0" err="1">
                <a:latin typeface="Consolas" panose="020B0609020204030204" pitchFamily="49" charset="0"/>
              </a:rPr>
              <a:t>maybe_block</a:t>
            </a:r>
            <a:r>
              <a:rPr lang="en-US" b="1" dirty="0">
                <a:latin typeface="Consolas" panose="020B0609020204030204" pitchFamily="49" charset="0"/>
              </a:rPr>
              <a:t>() {</a:t>
            </a:r>
          </a:p>
          <a:p>
            <a:r>
              <a:rPr lang="en-US" b="1" dirty="0">
                <a:latin typeface="Consolas" panose="020B0609020204030204" pitchFamily="49" charset="0"/>
              </a:rPr>
              <a:t>    //When this function is called, the caller</a:t>
            </a:r>
          </a:p>
          <a:p>
            <a:r>
              <a:rPr lang="en-US" b="1" dirty="0">
                <a:latin typeface="Consolas" panose="020B0609020204030204" pitchFamily="49" charset="0"/>
              </a:rPr>
              <a:t>    //doesn’t hold </a:t>
            </a:r>
            <a:r>
              <a:rPr lang="en-US" b="1" dirty="0" err="1">
                <a:latin typeface="Consolas" panose="020B0609020204030204" pitchFamily="49" charset="0"/>
              </a:rPr>
              <a:t>x_lock</a:t>
            </a:r>
            <a:r>
              <a:rPr lang="en-US" b="1" dirty="0">
                <a:latin typeface="Consolas" panose="020B0609020204030204" pitchFamily="49" charset="0"/>
              </a:rPr>
              <a:t>! So, between the caller </a:t>
            </a:r>
          </a:p>
          <a:p>
            <a:r>
              <a:rPr lang="en-US" b="1" dirty="0">
                <a:latin typeface="Consolas" panose="020B0609020204030204" pitchFamily="49" charset="0"/>
              </a:rPr>
              <a:t>    //releasing </a:t>
            </a:r>
            <a:r>
              <a:rPr lang="en-US" b="1" dirty="0" err="1">
                <a:latin typeface="Consolas" panose="020B0609020204030204" pitchFamily="49" charset="0"/>
              </a:rPr>
              <a:t>x_lock</a:t>
            </a:r>
            <a:r>
              <a:rPr lang="en-US" b="1" dirty="0">
                <a:latin typeface="Consolas" panose="020B0609020204030204" pitchFamily="49" charset="0"/>
              </a:rPr>
              <a:t> and the caller invoking </a:t>
            </a:r>
          </a:p>
          <a:p>
            <a:r>
              <a:rPr lang="en-US" b="1" dirty="0">
                <a:latin typeface="Consolas" panose="020B0609020204030204" pitchFamily="49" charset="0"/>
              </a:rPr>
              <a:t>    //</a:t>
            </a:r>
            <a:r>
              <a:rPr lang="en-US" b="1" dirty="0" err="1">
                <a:latin typeface="Consolas" panose="020B0609020204030204" pitchFamily="49" charset="0"/>
              </a:rPr>
              <a:t>maybe_block</a:t>
            </a:r>
            <a:r>
              <a:rPr lang="en-US" b="1" dirty="0">
                <a:latin typeface="Consolas" panose="020B0609020204030204" pitchFamily="49" charset="0"/>
              </a:rPr>
              <a:t>(), a </a:t>
            </a:r>
            <a:r>
              <a:rPr lang="en-US" b="1" dirty="0" err="1">
                <a:latin typeface="Consolas" panose="020B0609020204030204" pitchFamily="49" charset="0"/>
              </a:rPr>
              <a:t>waker</a:t>
            </a:r>
            <a:r>
              <a:rPr lang="en-US" b="1" dirty="0">
                <a:latin typeface="Consolas" panose="020B0609020204030204" pitchFamily="49" charset="0"/>
              </a:rPr>
              <a:t> thread may have</a:t>
            </a:r>
          </a:p>
          <a:p>
            <a:r>
              <a:rPr lang="en-US" b="1" dirty="0">
                <a:latin typeface="Consolas" panose="020B0609020204030204" pitchFamily="49" charset="0"/>
              </a:rPr>
              <a:t>    //grabbed </a:t>
            </a:r>
            <a:r>
              <a:rPr lang="en-US" b="1" dirty="0" err="1">
                <a:latin typeface="Consolas" panose="020B0609020204030204" pitchFamily="49" charset="0"/>
              </a:rPr>
              <a:t>x_lock</a:t>
            </a:r>
            <a:r>
              <a:rPr lang="en-US" b="1" dirty="0">
                <a:latin typeface="Consolas" panose="020B0609020204030204" pitchFamily="49" charset="0"/>
              </a:rPr>
              <a:t>, noticed that f(x) is true,</a:t>
            </a:r>
          </a:p>
          <a:p>
            <a:r>
              <a:rPr lang="en-US" b="1" dirty="0">
                <a:latin typeface="Consolas" panose="020B0609020204030204" pitchFamily="49" charset="0"/>
              </a:rPr>
              <a:t>    //and woken up the process p_ by calling</a:t>
            </a:r>
          </a:p>
          <a:p>
            <a:r>
              <a:rPr lang="en-US" b="1" dirty="0">
                <a:latin typeface="Consolas" panose="020B0609020204030204" pitchFamily="49" charset="0"/>
              </a:rPr>
              <a:t>    //p-&gt;unblock(). So, p_-&gt;</a:t>
            </a:r>
            <a:r>
              <a:rPr lang="en-US" b="1" dirty="0" err="1">
                <a:latin typeface="Consolas" panose="020B0609020204030204" pitchFamily="49" charset="0"/>
              </a:rPr>
              <a:t>pstate</a:t>
            </a:r>
            <a:r>
              <a:rPr lang="en-US" b="1" dirty="0">
                <a:latin typeface="Consolas" panose="020B0609020204030204" pitchFamily="49" charset="0"/>
              </a:rPr>
              <a:t>_ might or might </a:t>
            </a:r>
          </a:p>
          <a:p>
            <a:r>
              <a:rPr lang="en-US" b="1" dirty="0">
                <a:latin typeface="Consolas" panose="020B0609020204030204" pitchFamily="49" charset="0"/>
              </a:rPr>
              <a:t>    //not equal </a:t>
            </a:r>
            <a:r>
              <a:rPr lang="en-US" b="1" dirty="0" err="1">
                <a:latin typeface="Consolas" panose="020B0609020204030204" pitchFamily="49" charset="0"/>
              </a:rPr>
              <a:t>ps_blocked</a:t>
            </a:r>
            <a:r>
              <a:rPr lang="en-US" b="1" dirty="0">
                <a:latin typeface="Consolas" panose="020B0609020204030204" pitchFamily="49" charset="0"/>
              </a:rPr>
              <a:t>.</a:t>
            </a:r>
          </a:p>
          <a:p>
            <a:r>
              <a:rPr lang="en-US" b="1" dirty="0">
                <a:latin typeface="Consolas" panose="020B0609020204030204" pitchFamily="49" charset="0"/>
              </a:rPr>
              <a:t>    //When the function returns, p_-&gt;</a:t>
            </a:r>
            <a:r>
              <a:rPr lang="en-US" b="1" dirty="0" err="1">
                <a:latin typeface="Consolas" panose="020B0609020204030204" pitchFamily="49" charset="0"/>
              </a:rPr>
              <a:t>pstate</a:t>
            </a:r>
            <a:r>
              <a:rPr lang="en-US" b="1" dirty="0">
                <a:latin typeface="Consolas" panose="020B0609020204030204" pitchFamily="49" charset="0"/>
              </a:rPr>
              <a:t>_</a:t>
            </a:r>
          </a:p>
          <a:p>
            <a:r>
              <a:rPr lang="en-US" b="1" dirty="0">
                <a:latin typeface="Consolas" panose="020B0609020204030204" pitchFamily="49" charset="0"/>
              </a:rPr>
              <a:t>    //MUST NOT equal </a:t>
            </a:r>
            <a:r>
              <a:rPr lang="en-US" b="1" dirty="0" err="1">
                <a:latin typeface="Consolas" panose="020B0609020204030204" pitchFamily="49" charset="0"/>
              </a:rPr>
              <a:t>ps_blocked</a:t>
            </a:r>
            <a:r>
              <a:rPr lang="en-US" b="1" dirty="0">
                <a:latin typeface="Consolas" panose="020B0609020204030204" pitchFamily="49" charset="0"/>
              </a:rPr>
              <a:t>, and `links_`</a:t>
            </a:r>
          </a:p>
          <a:p>
            <a:r>
              <a:rPr lang="en-US" b="1" dirty="0">
                <a:latin typeface="Consolas" panose="020B0609020204030204" pitchFamily="49" charset="0"/>
              </a:rPr>
              <a:t>    //MUST NOT be linked.</a:t>
            </a:r>
          </a:p>
          <a:p>
            <a:r>
              <a:rPr lang="en-US" b="1" dirty="0">
                <a:latin typeface="Consolas" panose="020B0609020204030204" pitchFamily="49" charset="0"/>
              </a:rPr>
              <a:t>    if (p_-&gt;</a:t>
            </a:r>
            <a:r>
              <a:rPr lang="en-US" b="1" dirty="0" err="1">
                <a:latin typeface="Consolas" panose="020B0609020204030204" pitchFamily="49" charset="0"/>
              </a:rPr>
              <a:t>pstate</a:t>
            </a:r>
            <a:r>
              <a:rPr lang="en-US" b="1" dirty="0">
                <a:latin typeface="Consolas" panose="020B0609020204030204" pitchFamily="49" charset="0"/>
              </a:rPr>
              <a:t>_ == proc::</a:t>
            </a:r>
            <a:r>
              <a:rPr lang="en-US" b="1" dirty="0" err="1">
                <a:latin typeface="Consolas" panose="020B0609020204030204" pitchFamily="49" charset="0"/>
              </a:rPr>
              <a:t>ps_blocked</a:t>
            </a:r>
            <a:r>
              <a:rPr lang="en-US" b="1" dirty="0">
                <a:latin typeface="Consolas" panose="020B0609020204030204" pitchFamily="49" charset="0"/>
              </a:rPr>
              <a:t>) {</a:t>
            </a:r>
          </a:p>
          <a:p>
            <a:r>
              <a:rPr lang="en-US" b="1" dirty="0">
                <a:latin typeface="Consolas" panose="020B0609020204030204" pitchFamily="49" charset="0"/>
              </a:rPr>
              <a:t>        p_-&gt;yield(); //As p_ yields, a </a:t>
            </a:r>
            <a:r>
              <a:rPr lang="en-US" b="1" dirty="0" err="1">
                <a:latin typeface="Consolas" panose="020B0609020204030204" pitchFamily="49" charset="0"/>
              </a:rPr>
              <a:t>waker</a:t>
            </a:r>
            <a:r>
              <a:rPr lang="en-US" b="1" dirty="0">
                <a:latin typeface="Consolas" panose="020B0609020204030204" pitchFamily="49" charset="0"/>
              </a:rPr>
              <a:t> on</a:t>
            </a:r>
          </a:p>
          <a:p>
            <a:r>
              <a:rPr lang="en-US" b="1" dirty="0">
                <a:latin typeface="Consolas" panose="020B0609020204030204" pitchFamily="49" charset="0"/>
              </a:rPr>
              <a:t>            //another CPU may call p_-&gt;unblock(),</a:t>
            </a:r>
          </a:p>
          <a:p>
            <a:r>
              <a:rPr lang="en-US" b="1" dirty="0">
                <a:latin typeface="Consolas" panose="020B0609020204030204" pitchFamily="49" charset="0"/>
              </a:rPr>
              <a:t>	     //setting p_-&gt;</a:t>
            </a:r>
            <a:r>
              <a:rPr lang="en-US" b="1" dirty="0" err="1">
                <a:latin typeface="Consolas" panose="020B0609020204030204" pitchFamily="49" charset="0"/>
              </a:rPr>
              <a:t>pstate</a:t>
            </a:r>
            <a:r>
              <a:rPr lang="en-US" b="1" dirty="0">
                <a:latin typeface="Consolas" panose="020B0609020204030204" pitchFamily="49" charset="0"/>
              </a:rPr>
              <a:t>_ to </a:t>
            </a:r>
            <a:r>
              <a:rPr lang="en-US" b="1" dirty="0" err="1">
                <a:latin typeface="Consolas" panose="020B0609020204030204" pitchFamily="49" charset="0"/>
              </a:rPr>
              <a:t>ps_runnable</a:t>
            </a:r>
            <a:endParaRPr lang="en-US" b="1" dirty="0">
              <a:latin typeface="Consolas" panose="020B0609020204030204" pitchFamily="49" charset="0"/>
            </a:endParaRPr>
          </a:p>
          <a:p>
            <a:r>
              <a:rPr lang="en-US" b="1" dirty="0">
                <a:latin typeface="Consolas" panose="020B0609020204030204" pitchFamily="49" charset="0"/>
              </a:rPr>
              <a:t>	     //and trying to lock the CPU </a:t>
            </a:r>
            <a:r>
              <a:rPr lang="en-US" b="1" dirty="0" err="1">
                <a:latin typeface="Consolas" panose="020B0609020204030204" pitchFamily="49" charset="0"/>
              </a:rPr>
              <a:t>runqueue</a:t>
            </a:r>
            <a:endParaRPr lang="en-US" b="1" dirty="0">
              <a:latin typeface="Consolas" panose="020B0609020204030204" pitchFamily="49" charset="0"/>
            </a:endParaRPr>
          </a:p>
          <a:p>
            <a:r>
              <a:rPr lang="en-US" b="1" dirty="0">
                <a:latin typeface="Consolas" panose="020B0609020204030204" pitchFamily="49" charset="0"/>
              </a:rPr>
              <a:t>	     //at the same time that this CPU is</a:t>
            </a:r>
          </a:p>
          <a:p>
            <a:r>
              <a:rPr lang="en-US" b="1" dirty="0">
                <a:latin typeface="Consolas" panose="020B0609020204030204" pitchFamily="49" charset="0"/>
              </a:rPr>
              <a:t>	     //in </a:t>
            </a:r>
            <a:r>
              <a:rPr lang="en-US" b="1" dirty="0" err="1">
                <a:latin typeface="Consolas" panose="020B0609020204030204" pitchFamily="49" charset="0"/>
              </a:rPr>
              <a:t>cpustate</a:t>
            </a:r>
            <a:r>
              <a:rPr lang="en-US" b="1" dirty="0">
                <a:latin typeface="Consolas" panose="020B0609020204030204" pitchFamily="49" charset="0"/>
              </a:rPr>
              <a:t>::schedule() and trying</a:t>
            </a:r>
          </a:p>
          <a:p>
            <a:r>
              <a:rPr lang="en-US" b="1" dirty="0">
                <a:latin typeface="Consolas" panose="020B0609020204030204" pitchFamily="49" charset="0"/>
              </a:rPr>
              <a:t>	     //to grab the </a:t>
            </a:r>
            <a:r>
              <a:rPr lang="en-US" b="1" dirty="0" err="1">
                <a:latin typeface="Consolas" panose="020B0609020204030204" pitchFamily="49" charset="0"/>
              </a:rPr>
              <a:t>runqueue</a:t>
            </a:r>
            <a:r>
              <a:rPr lang="en-US" b="1" dirty="0">
                <a:latin typeface="Consolas" panose="020B0609020204030204" pitchFamily="49" charset="0"/>
              </a:rPr>
              <a:t> lock. One core</a:t>
            </a:r>
          </a:p>
          <a:p>
            <a:r>
              <a:rPr lang="en-US" b="1" dirty="0">
                <a:latin typeface="Consolas" panose="020B0609020204030204" pitchFamily="49" charset="0"/>
              </a:rPr>
              <a:t>	     //will win, adding p_ to the </a:t>
            </a:r>
            <a:r>
              <a:rPr lang="en-US" b="1" dirty="0" err="1">
                <a:latin typeface="Consolas" panose="020B0609020204030204" pitchFamily="49" charset="0"/>
              </a:rPr>
              <a:t>runqueue</a:t>
            </a:r>
            <a:endParaRPr lang="en-US" b="1" dirty="0">
              <a:latin typeface="Consolas" panose="020B0609020204030204" pitchFamily="49" charset="0"/>
            </a:endParaRPr>
          </a:p>
          <a:p>
            <a:r>
              <a:rPr lang="en-US" b="1" dirty="0">
                <a:latin typeface="Consolas" panose="020B0609020204030204" pitchFamily="49" charset="0"/>
              </a:rPr>
              <a:t>	     //and unlocking; the other core will</a:t>
            </a:r>
          </a:p>
          <a:p>
            <a:r>
              <a:rPr lang="en-US" b="1" dirty="0">
                <a:latin typeface="Consolas" panose="020B0609020204030204" pitchFamily="49" charset="0"/>
              </a:rPr>
              <a:t>	     //grab the </a:t>
            </a:r>
            <a:r>
              <a:rPr lang="en-US" b="1" dirty="0" err="1">
                <a:latin typeface="Consolas" panose="020B0609020204030204" pitchFamily="49" charset="0"/>
              </a:rPr>
              <a:t>runqueue</a:t>
            </a:r>
            <a:r>
              <a:rPr lang="en-US" b="1" dirty="0">
                <a:latin typeface="Consolas" panose="020B0609020204030204" pitchFamily="49" charset="0"/>
              </a:rPr>
              <a:t> lock, notice that</a:t>
            </a:r>
          </a:p>
          <a:p>
            <a:r>
              <a:rPr lang="en-US" b="1" dirty="0">
                <a:latin typeface="Consolas" panose="020B0609020204030204" pitchFamily="49" charset="0"/>
              </a:rPr>
              <a:t>	     //p_-&gt;</a:t>
            </a:r>
            <a:r>
              <a:rPr lang="en-US" b="1" dirty="0" err="1">
                <a:latin typeface="Consolas" panose="020B0609020204030204" pitchFamily="49" charset="0"/>
              </a:rPr>
              <a:t>runq_links.is_linked</a:t>
            </a:r>
            <a:r>
              <a:rPr lang="en-US" b="1" dirty="0">
                <a:latin typeface="Consolas" panose="020B0609020204030204" pitchFamily="49" charset="0"/>
              </a:rPr>
              <a:t>(), and not</a:t>
            </a:r>
          </a:p>
          <a:p>
            <a:r>
              <a:rPr lang="en-US" b="1" dirty="0">
                <a:latin typeface="Consolas" panose="020B0609020204030204" pitchFamily="49" charset="0"/>
              </a:rPr>
              <a:t>	     //re-add p_ to the </a:t>
            </a:r>
            <a:r>
              <a:rPr lang="en-US" b="1" dirty="0" err="1">
                <a:latin typeface="Consolas" panose="020B0609020204030204" pitchFamily="49" charset="0"/>
              </a:rPr>
              <a:t>runqueue</a:t>
            </a:r>
            <a:r>
              <a:rPr lang="en-US" b="1" dirty="0">
                <a:latin typeface="Consolas" panose="020B0609020204030204" pitchFamily="49" charset="0"/>
              </a:rPr>
              <a:t>.</a:t>
            </a:r>
          </a:p>
          <a:p>
            <a:r>
              <a:rPr lang="en-US" b="1" dirty="0">
                <a:latin typeface="Consolas" panose="020B0609020204030204" pitchFamily="49" charset="0"/>
              </a:rPr>
              <a:t>    }</a:t>
            </a:r>
          </a:p>
          <a:p>
            <a:r>
              <a:rPr lang="en-US" b="1" dirty="0">
                <a:latin typeface="Consolas" panose="020B0609020204030204" pitchFamily="49" charset="0"/>
              </a:rPr>
              <a:t>    </a:t>
            </a:r>
            <a:r>
              <a:rPr lang="en-US" b="1" dirty="0" err="1">
                <a:latin typeface="Consolas" panose="020B0609020204030204" pitchFamily="49" charset="0"/>
              </a:rPr>
              <a:t>spinlock_guard</a:t>
            </a:r>
            <a:r>
              <a:rPr lang="en-US" b="1" dirty="0">
                <a:latin typeface="Consolas" panose="020B0609020204030204" pitchFamily="49" charset="0"/>
              </a:rPr>
              <a:t> guard(</a:t>
            </a:r>
            <a:r>
              <a:rPr lang="en-US" b="1" dirty="0" err="1">
                <a:latin typeface="Consolas" panose="020B0609020204030204" pitchFamily="49" charset="0"/>
              </a:rPr>
              <a:t>wq</a:t>
            </a:r>
            <a:r>
              <a:rPr lang="en-US" b="1" dirty="0">
                <a:latin typeface="Consolas" panose="020B0609020204030204" pitchFamily="49" charset="0"/>
              </a:rPr>
              <a:t>_-&gt;lock_);</a:t>
            </a:r>
          </a:p>
          <a:p>
            <a:r>
              <a:rPr lang="en-US" b="1" dirty="0">
                <a:latin typeface="Consolas" panose="020B0609020204030204" pitchFamily="49" charset="0"/>
              </a:rPr>
              <a:t>    if (links_.</a:t>
            </a:r>
            <a:r>
              <a:rPr lang="en-US" b="1" dirty="0" err="1">
                <a:latin typeface="Consolas" panose="020B0609020204030204" pitchFamily="49" charset="0"/>
              </a:rPr>
              <a:t>is_linked</a:t>
            </a:r>
            <a:r>
              <a:rPr lang="en-US" b="1" dirty="0">
                <a:latin typeface="Consolas" panose="020B0609020204030204" pitchFamily="49" charset="0"/>
              </a:rPr>
              <a:t>()) {</a:t>
            </a:r>
          </a:p>
          <a:p>
            <a:r>
              <a:rPr lang="en-US" b="1" dirty="0">
                <a:latin typeface="Consolas" panose="020B0609020204030204" pitchFamily="49" charset="0"/>
              </a:rPr>
              <a:t>        </a:t>
            </a:r>
            <a:r>
              <a:rPr lang="en-US" b="1" dirty="0" err="1">
                <a:latin typeface="Consolas" panose="020B0609020204030204" pitchFamily="49" charset="0"/>
              </a:rPr>
              <a:t>wq</a:t>
            </a:r>
            <a:r>
              <a:rPr lang="en-US" b="1" dirty="0">
                <a:latin typeface="Consolas" panose="020B0609020204030204" pitchFamily="49" charset="0"/>
              </a:rPr>
              <a:t>_-&gt;</a:t>
            </a:r>
            <a:r>
              <a:rPr lang="en-US" b="1" dirty="0" err="1">
                <a:latin typeface="Consolas" panose="020B0609020204030204" pitchFamily="49" charset="0"/>
              </a:rPr>
              <a:t>q_.erase</a:t>
            </a:r>
            <a:r>
              <a:rPr lang="en-US" b="1" dirty="0">
                <a:latin typeface="Consolas" panose="020B0609020204030204" pitchFamily="49" charset="0"/>
              </a:rPr>
              <a:t>(this);</a:t>
            </a:r>
          </a:p>
          <a:p>
            <a:r>
              <a:rPr lang="en-US" b="1" dirty="0">
                <a:latin typeface="Consolas" panose="020B0609020204030204" pitchFamily="49" charset="0"/>
              </a:rPr>
              <a:t>    }</a:t>
            </a:r>
          </a:p>
          <a:p>
            <a:r>
              <a:rPr lang="en-US" b="1" dirty="0">
                <a:latin typeface="Consolas" panose="020B0609020204030204" pitchFamily="49" charset="0"/>
              </a:rPr>
              <a:t>}</a:t>
            </a:r>
          </a:p>
        </p:txBody>
      </p:sp>
      <p:grpSp>
        <p:nvGrpSpPr>
          <p:cNvPr id="24" name="Group 23">
            <a:extLst>
              <a:ext uri="{FF2B5EF4-FFF2-40B4-BE49-F238E27FC236}">
                <a16:creationId xmlns:a16="http://schemas.microsoft.com/office/drawing/2014/main" id="{7C900F9E-2F0A-7F68-E3E0-24A9CC83E665}"/>
              </a:ext>
            </a:extLst>
          </p:cNvPr>
          <p:cNvGrpSpPr/>
          <p:nvPr/>
        </p:nvGrpSpPr>
        <p:grpSpPr>
          <a:xfrm>
            <a:off x="496206" y="639690"/>
            <a:ext cx="5842597" cy="3690548"/>
            <a:chOff x="496206" y="639690"/>
            <a:chExt cx="5842597" cy="3690548"/>
          </a:xfrm>
        </p:grpSpPr>
        <p:cxnSp>
          <p:nvCxnSpPr>
            <p:cNvPr id="18" name="Connector: Elbow 17">
              <a:extLst>
                <a:ext uri="{FF2B5EF4-FFF2-40B4-BE49-F238E27FC236}">
                  <a16:creationId xmlns:a16="http://schemas.microsoft.com/office/drawing/2014/main" id="{C21F071D-918C-2230-A097-30B4835A6888}"/>
                </a:ext>
              </a:extLst>
            </p:cNvPr>
            <p:cNvCxnSpPr/>
            <p:nvPr/>
          </p:nvCxnSpPr>
          <p:spPr>
            <a:xfrm rot="10800000" flipV="1">
              <a:off x="4026267" y="2082135"/>
              <a:ext cx="2029003" cy="2248102"/>
            </a:xfrm>
            <a:prstGeom prst="bentConnector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34E22C-B5A1-6C4D-AFA5-D00A210F80CE}"/>
                </a:ext>
              </a:extLst>
            </p:cNvPr>
            <p:cNvCxnSpPr/>
            <p:nvPr/>
          </p:nvCxnSpPr>
          <p:spPr>
            <a:xfrm flipH="1">
              <a:off x="496206" y="4330238"/>
              <a:ext cx="348526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38E06757-4DB0-9E20-8F90-31C5BC7E6315}"/>
                </a:ext>
              </a:extLst>
            </p:cNvPr>
            <p:cNvSpPr/>
            <p:nvPr/>
          </p:nvSpPr>
          <p:spPr>
            <a:xfrm>
              <a:off x="6047618" y="639690"/>
              <a:ext cx="291185" cy="2145454"/>
            </a:xfrm>
            <a:prstGeom prst="leftBrace">
              <a:avLst>
                <a:gd name="adj1" fmla="val 8333"/>
                <a:gd name="adj2" fmla="val 6733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C6EFB0C-E8ED-9C1A-020F-A8751002F4F9}"/>
              </a:ext>
            </a:extLst>
          </p:cNvPr>
          <p:cNvSpPr/>
          <p:nvPr/>
        </p:nvSpPr>
        <p:spPr>
          <a:xfrm>
            <a:off x="5814662" y="4137832"/>
            <a:ext cx="6319465" cy="2677656"/>
          </a:xfrm>
          <a:prstGeom prst="rect">
            <a:avLst/>
          </a:prstGeom>
          <a:solidFill>
            <a:schemeClr val="bg1">
              <a:lumMod val="85000"/>
            </a:schemeClr>
          </a:solidFill>
          <a:ln w="38100">
            <a:solidFill>
              <a:schemeClr val="tx1"/>
            </a:solidFill>
          </a:ln>
        </p:spPr>
        <p:txBody>
          <a:bodyPr wrap="square">
            <a:spAutoFit/>
          </a:bodyPr>
          <a:lstStyle/>
          <a:p>
            <a:r>
              <a:rPr lang="en-US" sz="2400" b="1" dirty="0">
                <a:latin typeface="Consolas" panose="020B0609020204030204" pitchFamily="49" charset="0"/>
              </a:rPr>
              <a:t>//Simplified proc::unblock().</a:t>
            </a:r>
          </a:p>
          <a:p>
            <a:r>
              <a:rPr lang="en-US" sz="2400" b="1" dirty="0">
                <a:latin typeface="Consolas" panose="020B0609020204030204" pitchFamily="49" charset="0"/>
              </a:rPr>
              <a:t>void proc::unblock() {</a:t>
            </a:r>
          </a:p>
          <a:p>
            <a:r>
              <a:rPr lang="en-US" sz="2400" b="1" dirty="0">
                <a:latin typeface="Consolas" panose="020B0609020204030204" pitchFamily="49" charset="0"/>
              </a:rPr>
              <a:t>    </a:t>
            </a:r>
            <a:r>
              <a:rPr lang="en-US" sz="2400" b="1" dirty="0" err="1">
                <a:latin typeface="Consolas" panose="020B0609020204030204" pitchFamily="49" charset="0"/>
              </a:rPr>
              <a:t>pstate</a:t>
            </a:r>
            <a:r>
              <a:rPr lang="en-US" sz="2400" b="1" dirty="0">
                <a:latin typeface="Consolas" panose="020B0609020204030204" pitchFamily="49" charset="0"/>
              </a:rPr>
              <a:t>_ = </a:t>
            </a:r>
            <a:r>
              <a:rPr lang="en-US" sz="2400" b="1" dirty="0" err="1">
                <a:latin typeface="Consolas" panose="020B0609020204030204" pitchFamily="49" charset="0"/>
              </a:rPr>
              <a:t>ps_runnable</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cpus</a:t>
            </a:r>
            <a:r>
              <a:rPr lang="en-US" sz="2400" b="1" dirty="0">
                <a:latin typeface="Consolas" panose="020B0609020204030204" pitchFamily="49" charset="0"/>
              </a:rPr>
              <a:t>[</a:t>
            </a:r>
            <a:r>
              <a:rPr lang="en-US" sz="2400" b="1" dirty="0" err="1">
                <a:latin typeface="Consolas" panose="020B0609020204030204" pitchFamily="49" charset="0"/>
              </a:rPr>
              <a:t>runq_cpu</a:t>
            </a:r>
            <a:r>
              <a:rPr lang="en-US" sz="2400" b="1" dirty="0">
                <a:latin typeface="Consolas" panose="020B0609020204030204" pitchFamily="49" charset="0"/>
              </a:rPr>
              <a:t>_].</a:t>
            </a:r>
            <a:r>
              <a:rPr lang="en-US" sz="2400" b="1" dirty="0" err="1">
                <a:latin typeface="Consolas" panose="020B0609020204030204" pitchFamily="49" charset="0"/>
              </a:rPr>
              <a:t>reenqueue</a:t>
            </a:r>
            <a:r>
              <a:rPr lang="en-US" sz="2400" b="1" dirty="0">
                <a:latin typeface="Consolas" panose="020B0609020204030204" pitchFamily="49" charset="0"/>
              </a:rPr>
              <a:t>(this);</a:t>
            </a:r>
          </a:p>
          <a:p>
            <a:r>
              <a:rPr lang="en-US" sz="2400" b="1" dirty="0">
                <a:latin typeface="Consolas" panose="020B0609020204030204" pitchFamily="49" charset="0"/>
              </a:rPr>
              <a:t>      //Only enqueue if the proc has</a:t>
            </a:r>
          </a:p>
          <a:p>
            <a:r>
              <a:rPr lang="en-US" sz="2400" b="1" dirty="0">
                <a:latin typeface="Consolas" panose="020B0609020204030204" pitchFamily="49" charset="0"/>
              </a:rPr>
              <a:t>      //!runq_links_.</a:t>
            </a:r>
            <a:r>
              <a:rPr lang="en-US" sz="2400" b="1" dirty="0" err="1">
                <a:latin typeface="Consolas" panose="020B0609020204030204" pitchFamily="49" charset="0"/>
              </a:rPr>
              <a:t>is_linked</a:t>
            </a:r>
            <a:r>
              <a:rPr lang="en-US" sz="2400" b="1" dirty="0">
                <a:latin typeface="Consolas" panose="020B0609020204030204" pitchFamily="49" charset="0"/>
              </a:rPr>
              <a:t>()</a:t>
            </a:r>
          </a:p>
          <a:p>
            <a:r>
              <a:rPr lang="en-US" sz="2400" b="1" dirty="0">
                <a:latin typeface="Consolas" panose="020B0609020204030204" pitchFamily="49" charset="0"/>
              </a:rPr>
              <a:t>}</a:t>
            </a:r>
          </a:p>
        </p:txBody>
      </p:sp>
    </p:spTree>
    <p:extLst>
      <p:ext uri="{BB962C8B-B14F-4D97-AF65-F5344CB8AC3E}">
        <p14:creationId xmlns:p14="http://schemas.microsoft.com/office/powerpoint/2010/main" val="421898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4"/>
                                        </p:tgtEl>
                                        <p:attrNameLst>
                                          <p:attrName>r</p:attrName>
                                        </p:attrNameLst>
                                      </p:cBhvr>
                                    </p:animRot>
                                    <p:animRot by="-240000">
                                      <p:cBhvr>
                                        <p:cTn id="10" dur="200" fill="hold">
                                          <p:stCondLst>
                                            <p:cond delay="200"/>
                                          </p:stCondLst>
                                        </p:cTn>
                                        <p:tgtEl>
                                          <p:spTgt spid="24"/>
                                        </p:tgtEl>
                                        <p:attrNameLst>
                                          <p:attrName>r</p:attrName>
                                        </p:attrNameLst>
                                      </p:cBhvr>
                                    </p:animRot>
                                    <p:animRot by="240000">
                                      <p:cBhvr>
                                        <p:cTn id="11" dur="200" fill="hold">
                                          <p:stCondLst>
                                            <p:cond delay="400"/>
                                          </p:stCondLst>
                                        </p:cTn>
                                        <p:tgtEl>
                                          <p:spTgt spid="24"/>
                                        </p:tgtEl>
                                        <p:attrNameLst>
                                          <p:attrName>r</p:attrName>
                                        </p:attrNameLst>
                                      </p:cBhvr>
                                    </p:animRot>
                                    <p:animRot by="-240000">
                                      <p:cBhvr>
                                        <p:cTn id="12" dur="200" fill="hold">
                                          <p:stCondLst>
                                            <p:cond delay="600"/>
                                          </p:stCondLst>
                                        </p:cTn>
                                        <p:tgtEl>
                                          <p:spTgt spid="24"/>
                                        </p:tgtEl>
                                        <p:attrNameLst>
                                          <p:attrName>r</p:attrName>
                                        </p:attrNameLst>
                                      </p:cBhvr>
                                    </p:animRot>
                                    <p:animRot by="120000">
                                      <p:cBhvr>
                                        <p:cTn id="13" dur="200" fill="hold">
                                          <p:stCondLst>
                                            <p:cond delay="800"/>
                                          </p:stCondLst>
                                        </p:cTn>
                                        <p:tgtEl>
                                          <p:spTgt spid="2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3.7037E-6 L -0.003 -0.34004 " pathEditMode="relative" rAng="0" ptsTypes="AA">
                                      <p:cBhvr>
                                        <p:cTn id="30" dur="1000" fill="hold"/>
                                        <p:tgtEl>
                                          <p:spTgt spid="14"/>
                                        </p:tgtEl>
                                        <p:attrNameLst>
                                          <p:attrName>ppt_x</p:attrName>
                                          <p:attrName>ppt_y</p:attrName>
                                        </p:attrNameLst>
                                      </p:cBhvr>
                                      <p:rCtr x="-156" y="-17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EBB42-665E-78B8-4EEF-E20BD1C6F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461EF-47A2-8AD8-FBED-9F177E01C2BF}"/>
              </a:ext>
            </a:extLst>
          </p:cNvPr>
          <p:cNvSpPr>
            <a:spLocks noGrp="1"/>
          </p:cNvSpPr>
          <p:nvPr>
            <p:ph type="title"/>
          </p:nvPr>
        </p:nvSpPr>
        <p:spPr>
          <a:xfrm>
            <a:off x="4438891" y="365125"/>
            <a:ext cx="7494608" cy="1325563"/>
          </a:xfrm>
        </p:spPr>
        <p:txBody>
          <a:bodyPr>
            <a:normAutofit/>
          </a:bodyPr>
          <a:lstStyle/>
          <a:p>
            <a:r>
              <a:rPr lang="en-US" sz="4800" dirty="0"/>
              <a:t>What Do Other OSes Do?</a:t>
            </a:r>
          </a:p>
        </p:txBody>
      </p:sp>
      <p:sp>
        <p:nvSpPr>
          <p:cNvPr id="3" name="Content Placeholder 2">
            <a:extLst>
              <a:ext uri="{FF2B5EF4-FFF2-40B4-BE49-F238E27FC236}">
                <a16:creationId xmlns:a16="http://schemas.microsoft.com/office/drawing/2014/main" id="{0BC143F0-94FD-E0EE-E381-2A1D3D998DAC}"/>
              </a:ext>
            </a:extLst>
          </p:cNvPr>
          <p:cNvSpPr>
            <a:spLocks noGrp="1"/>
          </p:cNvSpPr>
          <p:nvPr>
            <p:ph idx="1"/>
          </p:nvPr>
        </p:nvSpPr>
        <p:spPr>
          <a:xfrm>
            <a:off x="4334719" y="1516284"/>
            <a:ext cx="7679804" cy="5341716"/>
          </a:xfrm>
        </p:spPr>
        <p:txBody>
          <a:bodyPr>
            <a:normAutofit/>
          </a:bodyPr>
          <a:lstStyle/>
          <a:p>
            <a:r>
              <a:rPr lang="en-US" b="1" dirty="0">
                <a:latin typeface="Segoe UI" panose="020B0502040204020203" pitchFamily="34" charset="0"/>
                <a:cs typeface="Segoe UI" panose="020B0502040204020203" pitchFamily="34" charset="0"/>
              </a:rPr>
              <a:t>FreeBSD and xv6 implement blocking in a similar way to OS/161</a:t>
            </a:r>
          </a:p>
          <a:p>
            <a:pPr lvl="1"/>
            <a:r>
              <a:rPr lang="en-US" sz="2800" b="1" dirty="0">
                <a:latin typeface="Segoe UI" panose="020B0502040204020203" pitchFamily="34" charset="0"/>
                <a:cs typeface="Segoe UI" panose="020B0502040204020203" pitchFamily="34" charset="0"/>
              </a:rPr>
              <a:t>Scheduler must be aware of wait queue abstractions</a:t>
            </a:r>
          </a:p>
          <a:p>
            <a:r>
              <a:rPr lang="en-US" b="1" dirty="0">
                <a:latin typeface="Segoe UI" panose="020B0502040204020203" pitchFamily="34" charset="0"/>
                <a:cs typeface="Segoe UI" panose="020B0502040204020203" pitchFamily="34" charset="0"/>
              </a:rPr>
              <a:t>Linux and Chickadee employ a different wait queue design</a:t>
            </a:r>
          </a:p>
          <a:p>
            <a:pPr lvl="1"/>
            <a:r>
              <a:rPr lang="en-US" sz="2800" b="1" dirty="0">
                <a:latin typeface="Segoe UI" panose="020B0502040204020203" pitchFamily="34" charset="0"/>
                <a:cs typeface="Segoe UI" panose="020B0502040204020203" pitchFamily="34" charset="0"/>
              </a:rPr>
              <a:t>Goal: Loosen the binding between the scheduler and the condition/wait abstraction</a:t>
            </a:r>
          </a:p>
          <a:p>
            <a:pPr lvl="1"/>
            <a:r>
              <a:rPr lang="en-US" sz="2800" b="1" dirty="0">
                <a:latin typeface="Segoe UI" panose="020B0502040204020203" pitchFamily="34" charset="0"/>
                <a:cs typeface="Segoe UI" panose="020B0502040204020203" pitchFamily="34" charset="0"/>
              </a:rPr>
              <a:t>Idea: Maintain wait queues outside of the scheduler</a:t>
            </a:r>
          </a:p>
        </p:txBody>
      </p:sp>
      <p:pic>
        <p:nvPicPr>
          <p:cNvPr id="4" name="Picture 3">
            <a:extLst>
              <a:ext uri="{FF2B5EF4-FFF2-40B4-BE49-F238E27FC236}">
                <a16:creationId xmlns:a16="http://schemas.microsoft.com/office/drawing/2014/main" id="{D3B7FBCC-76A5-B54B-82BC-B8BB491935D0}"/>
              </a:ext>
            </a:extLst>
          </p:cNvPr>
          <p:cNvPicPr>
            <a:picLocks noChangeAspect="1"/>
          </p:cNvPicPr>
          <p:nvPr/>
        </p:nvPicPr>
        <p:blipFill>
          <a:blip r:embed="rId3"/>
          <a:stretch>
            <a:fillRect/>
          </a:stretch>
        </p:blipFill>
        <p:spPr>
          <a:xfrm>
            <a:off x="34645" y="127322"/>
            <a:ext cx="4311648" cy="6467471"/>
          </a:xfrm>
          <a:prstGeom prst="rect">
            <a:avLst/>
          </a:prstGeom>
        </p:spPr>
      </p:pic>
    </p:spTree>
    <p:extLst>
      <p:ext uri="{BB962C8B-B14F-4D97-AF65-F5344CB8AC3E}">
        <p14:creationId xmlns:p14="http://schemas.microsoft.com/office/powerpoint/2010/main" val="183672587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9973A-4E25-4483-A2E5-054F9C189D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164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410C-F953-5C53-37FB-01CFBEE6EA7D}"/>
              </a:ext>
            </a:extLst>
          </p:cNvPr>
          <p:cNvSpPr>
            <a:spLocks noGrp="1"/>
          </p:cNvSpPr>
          <p:nvPr>
            <p:ph type="title"/>
          </p:nvPr>
        </p:nvSpPr>
        <p:spPr/>
        <p:txBody>
          <a:bodyPr/>
          <a:lstStyle/>
          <a:p>
            <a:r>
              <a:rPr lang="en-US" dirty="0"/>
              <a:t>Chickadee’s </a:t>
            </a:r>
            <a:r>
              <a:rPr lang="en-US" dirty="0" err="1"/>
              <a:t>cpustate</a:t>
            </a:r>
            <a:r>
              <a:rPr lang="en-US" dirty="0"/>
              <a:t>::schedule()</a:t>
            </a:r>
          </a:p>
        </p:txBody>
      </p:sp>
      <p:sp>
        <p:nvSpPr>
          <p:cNvPr id="5" name="TextBox 4">
            <a:extLst>
              <a:ext uri="{FF2B5EF4-FFF2-40B4-BE49-F238E27FC236}">
                <a16:creationId xmlns:a16="http://schemas.microsoft.com/office/drawing/2014/main" id="{46E3453E-9EB6-FAAD-80B7-F5191A1D731F}"/>
              </a:ext>
            </a:extLst>
          </p:cNvPr>
          <p:cNvSpPr txBox="1"/>
          <p:nvPr/>
        </p:nvSpPr>
        <p:spPr>
          <a:xfrm>
            <a:off x="628408" y="3687901"/>
            <a:ext cx="10935183" cy="3170099"/>
          </a:xfrm>
          <a:prstGeom prst="rect">
            <a:avLst/>
          </a:prstGeom>
          <a:noFill/>
        </p:spPr>
        <p:txBody>
          <a:bodyPr wrap="square">
            <a:spAutoFit/>
          </a:bodyPr>
          <a:lstStyle/>
          <a:p>
            <a:r>
              <a:rPr lang="en-US" sz="4000" b="1" dirty="0">
                <a:latin typeface="Consolas" panose="020B0609020204030204" pitchFamily="49" charset="0"/>
              </a:rPr>
              <a:t>//Run a process, or the current CPU’s</a:t>
            </a:r>
          </a:p>
          <a:p>
            <a:r>
              <a:rPr lang="en-US" sz="4000" b="1" dirty="0">
                <a:latin typeface="Consolas" panose="020B0609020204030204" pitchFamily="49" charset="0"/>
              </a:rPr>
              <a:t>//idle task if no runnable process </a:t>
            </a:r>
          </a:p>
          <a:p>
            <a:r>
              <a:rPr lang="en-US" sz="4000" b="1" dirty="0">
                <a:latin typeface="Consolas" panose="020B0609020204030204" pitchFamily="49" charset="0"/>
              </a:rPr>
              <a:t>//exists. Prefers to run a process </a:t>
            </a:r>
          </a:p>
          <a:p>
            <a:r>
              <a:rPr lang="en-US" sz="4000" b="1" dirty="0">
                <a:latin typeface="Consolas" panose="020B0609020204030204" pitchFamily="49" charset="0"/>
              </a:rPr>
              <a:t>//that is not the most recent process.</a:t>
            </a:r>
          </a:p>
          <a:p>
            <a:r>
              <a:rPr lang="en-US" sz="4000" b="1" dirty="0">
                <a:latin typeface="Consolas" panose="020B0609020204030204" pitchFamily="49" charset="0"/>
              </a:rPr>
              <a:t>void </a:t>
            </a:r>
            <a:r>
              <a:rPr lang="en-US" sz="4000" b="1" dirty="0" err="1">
                <a:latin typeface="Consolas" panose="020B0609020204030204" pitchFamily="49" charset="0"/>
              </a:rPr>
              <a:t>cpustate</a:t>
            </a:r>
            <a:r>
              <a:rPr lang="en-US" sz="4000" b="1" dirty="0">
                <a:latin typeface="Consolas" panose="020B0609020204030204" pitchFamily="49" charset="0"/>
              </a:rPr>
              <a:t>::schedule() {</a:t>
            </a:r>
          </a:p>
        </p:txBody>
      </p:sp>
      <p:grpSp>
        <p:nvGrpSpPr>
          <p:cNvPr id="17" name="Group 16">
            <a:extLst>
              <a:ext uri="{FF2B5EF4-FFF2-40B4-BE49-F238E27FC236}">
                <a16:creationId xmlns:a16="http://schemas.microsoft.com/office/drawing/2014/main" id="{74A1258B-EAAB-BCFD-B6B2-91C810AED1A9}"/>
              </a:ext>
            </a:extLst>
          </p:cNvPr>
          <p:cNvGrpSpPr/>
          <p:nvPr/>
        </p:nvGrpSpPr>
        <p:grpSpPr>
          <a:xfrm>
            <a:off x="1284791" y="1035704"/>
            <a:ext cx="9622419" cy="5191476"/>
            <a:chOff x="1284791" y="1035704"/>
            <a:chExt cx="9622419" cy="5191476"/>
          </a:xfrm>
        </p:grpSpPr>
        <p:cxnSp>
          <p:nvCxnSpPr>
            <p:cNvPr id="7" name="Straight Arrow Connector 6">
              <a:extLst>
                <a:ext uri="{FF2B5EF4-FFF2-40B4-BE49-F238E27FC236}">
                  <a16:creationId xmlns:a16="http://schemas.microsoft.com/office/drawing/2014/main" id="{851602C1-A4AE-F7DC-B5D0-20EFCE9CEB96}"/>
                </a:ext>
              </a:extLst>
            </p:cNvPr>
            <p:cNvCxnSpPr>
              <a:cxnSpLocks/>
            </p:cNvCxnSpPr>
            <p:nvPr/>
          </p:nvCxnSpPr>
          <p:spPr>
            <a:xfrm>
              <a:off x="5497975" y="3565003"/>
              <a:ext cx="1828800" cy="2662177"/>
            </a:xfrm>
            <a:prstGeom prst="straightConnector1">
              <a:avLst/>
            </a:prstGeom>
            <a:ln w="76200">
              <a:solidFill>
                <a:srgbClr val="0099FF"/>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A99DB6-AD15-4C2C-7985-5E5A72DF3CCA}"/>
                </a:ext>
              </a:extLst>
            </p:cNvPr>
            <p:cNvSpPr txBox="1"/>
            <p:nvPr/>
          </p:nvSpPr>
          <p:spPr>
            <a:xfrm>
              <a:off x="1284791" y="2447060"/>
              <a:ext cx="7465670" cy="1200329"/>
            </a:xfrm>
            <a:prstGeom prst="rect">
              <a:avLst/>
            </a:prstGeom>
            <a:noFill/>
          </p:spPr>
          <p:txBody>
            <a:bodyPr wrap="square" rtlCol="0">
              <a:spAutoFit/>
            </a:bodyPr>
            <a:lstStyle/>
            <a:p>
              <a:r>
                <a:rPr lang="en-US" sz="3600" b="1" dirty="0">
                  <a:solidFill>
                    <a:srgbClr val="0099FF"/>
                  </a:solidFill>
                  <a:latin typeface="Segoe UI" panose="020B0502040204020203" pitchFamily="34" charset="0"/>
                  <a:cs typeface="Segoe UI" panose="020B0502040204020203" pitchFamily="34" charset="0"/>
                </a:rPr>
                <a:t>No wait-queue abstractions must be exposed to the scheduler!</a:t>
              </a:r>
            </a:p>
          </p:txBody>
        </p:sp>
        <p:pic>
          <p:nvPicPr>
            <p:cNvPr id="16" name="Picture 15">
              <a:extLst>
                <a:ext uri="{FF2B5EF4-FFF2-40B4-BE49-F238E27FC236}">
                  <a16:creationId xmlns:a16="http://schemas.microsoft.com/office/drawing/2014/main" id="{004D0603-7291-D931-3455-60329BB0F3AA}"/>
                </a:ext>
              </a:extLst>
            </p:cNvPr>
            <p:cNvPicPr>
              <a:picLocks noChangeAspect="1"/>
            </p:cNvPicPr>
            <p:nvPr/>
          </p:nvPicPr>
          <p:blipFill>
            <a:blip r:embed="rId2"/>
            <a:stretch>
              <a:fillRect/>
            </a:stretch>
          </p:blipFill>
          <p:spPr>
            <a:xfrm>
              <a:off x="8169566" y="1035704"/>
              <a:ext cx="2737644" cy="2737644"/>
            </a:xfrm>
            <a:prstGeom prst="rect">
              <a:avLst/>
            </a:prstGeom>
          </p:spPr>
        </p:pic>
      </p:grpSp>
    </p:spTree>
    <p:extLst>
      <p:ext uri="{BB962C8B-B14F-4D97-AF65-F5344CB8AC3E}">
        <p14:creationId xmlns:p14="http://schemas.microsoft.com/office/powerpoint/2010/main" val="30885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B8119-BA23-4C5F-8B42-D29B707AE8CD}"/>
              </a:ext>
            </a:extLst>
          </p:cNvPr>
          <p:cNvSpPr txBox="1"/>
          <p:nvPr/>
        </p:nvSpPr>
        <p:spPr>
          <a:xfrm>
            <a:off x="485001" y="1322172"/>
            <a:ext cx="11706999" cy="4832092"/>
          </a:xfrm>
          <a:prstGeom prst="rect">
            <a:avLst/>
          </a:prstGeom>
          <a:noFill/>
        </p:spPr>
        <p:txBody>
          <a:bodyPr wrap="square" rtlCol="0">
            <a:spAutoFit/>
          </a:bodyPr>
          <a:lstStyle/>
          <a:p>
            <a:r>
              <a:rPr lang="en-US" sz="2800" dirty="0">
                <a:latin typeface="Consolas" panose="020B0609020204030204" pitchFamily="49" charset="0"/>
              </a:rPr>
              <a:t>//kernel.cc</a:t>
            </a:r>
          </a:p>
          <a:p>
            <a:r>
              <a:rPr lang="en-US" sz="2800" dirty="0">
                <a:solidFill>
                  <a:srgbClr val="0070C0"/>
                </a:solidFill>
                <a:latin typeface="Consolas" panose="020B0609020204030204" pitchFamily="49" charset="0"/>
              </a:rPr>
              <a:t>switch</a:t>
            </a:r>
            <a:r>
              <a:rPr lang="en-US" sz="2800" dirty="0">
                <a:latin typeface="Consolas" panose="020B0609020204030204" pitchFamily="49" charset="0"/>
              </a:rPr>
              <a:t>(regs-&gt;</a:t>
            </a:r>
            <a:r>
              <a:rPr lang="en-US" sz="2800" dirty="0" err="1">
                <a:latin typeface="Consolas" panose="020B0609020204030204" pitchFamily="49" charset="0"/>
              </a:rPr>
              <a:t>reg_rax</a:t>
            </a:r>
            <a:r>
              <a:rPr lang="en-US" sz="2800" dirty="0">
                <a:latin typeface="Consolas" panose="020B0609020204030204" pitchFamily="49" charset="0"/>
              </a:rPr>
              <a:t>) {</a:t>
            </a:r>
          </a:p>
          <a:p>
            <a:r>
              <a:rPr lang="en-US" sz="2800" dirty="0">
                <a:solidFill>
                  <a:srgbClr val="0070C0"/>
                </a:solidFill>
                <a:latin typeface="Consolas" panose="020B0609020204030204" pitchFamily="49" charset="0"/>
              </a:rPr>
              <a:t>case</a:t>
            </a:r>
            <a:r>
              <a:rPr lang="en-US" sz="2800" dirty="0">
                <a:latin typeface="Consolas" panose="020B0609020204030204" pitchFamily="49" charset="0"/>
              </a:rPr>
              <a:t> SYSCALL_MSLEEP: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unsigned long </a:t>
            </a:r>
            <a:r>
              <a:rPr lang="en-US" sz="2800" dirty="0" err="1">
                <a:latin typeface="Consolas" panose="020B0609020204030204" pitchFamily="49" charset="0"/>
              </a:rPr>
              <a:t>wakeup_time</a:t>
            </a:r>
            <a:r>
              <a:rPr lang="en-US" sz="2800" dirty="0">
                <a:latin typeface="Consolas" panose="020B0609020204030204" pitchFamily="49" charset="0"/>
              </a:rPr>
              <a:t> = ticks +</a:t>
            </a:r>
          </a:p>
          <a:p>
            <a:r>
              <a:rPr lang="en-US" sz="2800" dirty="0">
                <a:latin typeface="Consolas" panose="020B0609020204030204" pitchFamily="49" charset="0"/>
              </a:rPr>
              <a:t>                           (regs-&gt;</a:t>
            </a:r>
            <a:r>
              <a:rPr lang="en-US" sz="2800" dirty="0" err="1">
                <a:latin typeface="Consolas" panose="020B0609020204030204" pitchFamily="49" charset="0"/>
              </a:rPr>
              <a:t>reg_rdi</a:t>
            </a:r>
            <a:r>
              <a:rPr lang="en-US" sz="2800" dirty="0">
                <a:latin typeface="Consolas" panose="020B0609020204030204" pitchFamily="49" charset="0"/>
              </a:rPr>
              <a:t> + </a:t>
            </a:r>
            <a:r>
              <a:rPr lang="en-US" sz="2800" dirty="0">
                <a:solidFill>
                  <a:srgbClr val="00B050"/>
                </a:solidFill>
                <a:latin typeface="Consolas" panose="020B0609020204030204" pitchFamily="49" charset="0"/>
              </a:rPr>
              <a:t>9</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1000</a:t>
            </a:r>
            <a:r>
              <a:rPr lang="en-US" sz="2800" dirty="0">
                <a:latin typeface="Consolas" panose="020B0609020204030204" pitchFamily="49" charset="0"/>
              </a:rPr>
              <a:t>/HZ);</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while</a:t>
            </a:r>
            <a:r>
              <a:rPr lang="en-US" sz="2800" dirty="0">
                <a:latin typeface="Consolas" panose="020B0609020204030204" pitchFamily="49" charset="0"/>
              </a:rPr>
              <a:t> (</a:t>
            </a:r>
            <a:r>
              <a:rPr lang="en-US" sz="2800" dirty="0">
                <a:solidFill>
                  <a:srgbClr val="0070C0"/>
                </a:solidFill>
                <a:latin typeface="Consolas" panose="020B0609020204030204" pitchFamily="49" charset="0"/>
              </a:rPr>
              <a:t>long</a:t>
            </a:r>
            <a:r>
              <a:rPr lang="en-US" sz="2800" dirty="0">
                <a:latin typeface="Consolas" panose="020B0609020204030204" pitchFamily="49" charset="0"/>
              </a:rPr>
              <a:t>(</a:t>
            </a:r>
            <a:r>
              <a:rPr lang="en-US" sz="2800" dirty="0" err="1">
                <a:latin typeface="Consolas" panose="020B0609020204030204" pitchFamily="49" charset="0"/>
              </a:rPr>
              <a:t>wakeup_time</a:t>
            </a:r>
            <a:r>
              <a:rPr lang="en-US" sz="2800" dirty="0">
                <a:latin typeface="Consolas" panose="020B0609020204030204" pitchFamily="49" charset="0"/>
              </a:rPr>
              <a:t> - ticks) &gt;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p>
          <a:p>
            <a:r>
              <a:rPr lang="en-US" sz="2800" dirty="0">
                <a:latin typeface="Consolas" panose="020B0609020204030204" pitchFamily="49" charset="0"/>
              </a:rPr>
              <a:t>       this-&gt;yield();</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a:t>
            </a:r>
          </a:p>
          <a:p>
            <a:r>
              <a:rPr lang="en-US" sz="2800" dirty="0">
                <a:latin typeface="Consolas" panose="020B0609020204030204" pitchFamily="49" charset="0"/>
              </a:rPr>
              <a:t>//...Other </a:t>
            </a:r>
            <a:r>
              <a:rPr lang="en-US" sz="2800" dirty="0" err="1">
                <a:latin typeface="Consolas" panose="020B0609020204030204" pitchFamily="49" charset="0"/>
              </a:rPr>
              <a:t>syscalls</a:t>
            </a:r>
            <a:r>
              <a:rPr lang="en-US" sz="2800" dirty="0">
                <a:latin typeface="Consolas" panose="020B0609020204030204" pitchFamily="49" charset="0"/>
              </a:rPr>
              <a:t>...</a:t>
            </a:r>
          </a:p>
        </p:txBody>
      </p:sp>
      <p:sp>
        <p:nvSpPr>
          <p:cNvPr id="9" name="Title 1">
            <a:extLst>
              <a:ext uri="{FF2B5EF4-FFF2-40B4-BE49-F238E27FC236}">
                <a16:creationId xmlns:a16="http://schemas.microsoft.com/office/drawing/2014/main" id="{1F4F627D-F3AB-467D-9FB2-D5B77F08D1F8}"/>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sp>
        <p:nvSpPr>
          <p:cNvPr id="11" name="Rectangle 10">
            <a:extLst>
              <a:ext uri="{FF2B5EF4-FFF2-40B4-BE49-F238E27FC236}">
                <a16:creationId xmlns:a16="http://schemas.microsoft.com/office/drawing/2014/main" id="{932794DE-A15C-4257-B173-0291E6BCBB22}"/>
              </a:ext>
            </a:extLst>
          </p:cNvPr>
          <p:cNvSpPr/>
          <p:nvPr/>
        </p:nvSpPr>
        <p:spPr>
          <a:xfrm>
            <a:off x="2310714" y="3484904"/>
            <a:ext cx="6128951" cy="5066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8552803-9F2E-44A1-A325-FA16E6F6F965}"/>
              </a:ext>
            </a:extLst>
          </p:cNvPr>
          <p:cNvGrpSpPr/>
          <p:nvPr/>
        </p:nvGrpSpPr>
        <p:grpSpPr>
          <a:xfrm>
            <a:off x="4722771" y="4012508"/>
            <a:ext cx="7273896" cy="2845492"/>
            <a:chOff x="4722771" y="4012508"/>
            <a:chExt cx="7273896" cy="2845492"/>
          </a:xfrm>
        </p:grpSpPr>
        <p:pic>
          <p:nvPicPr>
            <p:cNvPr id="10" name="Picture 9">
              <a:extLst>
                <a:ext uri="{FF2B5EF4-FFF2-40B4-BE49-F238E27FC236}">
                  <a16:creationId xmlns:a16="http://schemas.microsoft.com/office/drawing/2014/main" id="{A2DD9569-BC80-4A7D-B745-B96DFF1EE8E3}"/>
                </a:ext>
              </a:extLst>
            </p:cNvPr>
            <p:cNvPicPr>
              <a:picLocks noChangeAspect="1"/>
            </p:cNvPicPr>
            <p:nvPr/>
          </p:nvPicPr>
          <p:blipFill>
            <a:blip r:embed="rId3"/>
            <a:stretch>
              <a:fillRect/>
            </a:stretch>
          </p:blipFill>
          <p:spPr>
            <a:xfrm>
              <a:off x="4722771" y="4012508"/>
              <a:ext cx="2845492" cy="2845492"/>
            </a:xfrm>
            <a:prstGeom prst="rect">
              <a:avLst/>
            </a:prstGeom>
          </p:spPr>
        </p:pic>
        <p:cxnSp>
          <p:nvCxnSpPr>
            <p:cNvPr id="12" name="Straight Arrow Connector 11">
              <a:extLst>
                <a:ext uri="{FF2B5EF4-FFF2-40B4-BE49-F238E27FC236}">
                  <a16:creationId xmlns:a16="http://schemas.microsoft.com/office/drawing/2014/main" id="{5AFD3CD0-4D63-468A-A651-1AC82749ACA5}"/>
                </a:ext>
              </a:extLst>
            </p:cNvPr>
            <p:cNvCxnSpPr>
              <a:cxnSpLocks/>
            </p:cNvCxnSpPr>
            <p:nvPr/>
          </p:nvCxnSpPr>
          <p:spPr>
            <a:xfrm flipH="1" flipV="1">
              <a:off x="7734835" y="4012509"/>
              <a:ext cx="494765" cy="13902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986818-1320-412E-9CFC-869737DAD188}"/>
                </a:ext>
              </a:extLst>
            </p:cNvPr>
            <p:cNvSpPr txBox="1"/>
            <p:nvPr/>
          </p:nvSpPr>
          <p:spPr>
            <a:xfrm>
              <a:off x="7406640" y="5402751"/>
              <a:ext cx="4590027" cy="1292662"/>
            </a:xfrm>
            <a:prstGeom prst="rect">
              <a:avLst/>
            </a:prstGeom>
            <a:solidFill>
              <a:srgbClr val="66FF99">
                <a:alpha val="40000"/>
              </a:srgbClr>
            </a:solidFill>
            <a:ln w="57150">
              <a:solidFill>
                <a:srgbClr val="00B050"/>
              </a:solidFill>
            </a:ln>
          </p:spPr>
          <p:txBody>
            <a:bodyPr wrap="square" rtlCol="0">
              <a:spAutoFit/>
            </a:bodyPr>
            <a:lstStyle/>
            <a:p>
              <a:r>
                <a:rPr lang="en-US" sz="2600" dirty="0">
                  <a:latin typeface="Segoe UI Light" panose="020B0502040204020203" pitchFamily="34" charset="0"/>
                  <a:cs typeface="Segoe UI Light" panose="020B0502040204020203" pitchFamily="34" charset="0"/>
                </a:rPr>
                <a:t>Like </a:t>
              </a:r>
              <a:r>
                <a:rPr lang="en-US" sz="2600" dirty="0" err="1">
                  <a:latin typeface="Consolas" panose="020B0609020204030204" pitchFamily="49" charset="0"/>
                  <a:cs typeface="Segoe UI Light" panose="020B0502040204020203" pitchFamily="34" charset="0"/>
                </a:rPr>
                <a:t>wakeup_ticks</a:t>
              </a:r>
              <a:r>
                <a:rPr lang="en-US" sz="2600" dirty="0">
                  <a:latin typeface="Consolas" panose="020B0609020204030204" pitchFamily="49" charset="0"/>
                  <a:cs typeface="Segoe UI Light" panose="020B0502040204020203" pitchFamily="34" charset="0"/>
                </a:rPr>
                <a:t> &gt; ticks</a:t>
              </a:r>
              <a:r>
                <a:rPr lang="en-US" sz="2600" dirty="0">
                  <a:latin typeface="Segoe UI Light" panose="020B0502040204020203" pitchFamily="34" charset="0"/>
                  <a:cs typeface="Segoe UI Light" panose="020B0502040204020203" pitchFamily="34" charset="0"/>
                </a:rPr>
                <a:t>, but works even if </a:t>
              </a:r>
              <a:r>
                <a:rPr lang="en-US" sz="2600" dirty="0">
                  <a:latin typeface="Consolas" panose="020B0609020204030204" pitchFamily="49" charset="0"/>
                  <a:cs typeface="Segoe UI Light" panose="020B0502040204020203" pitchFamily="34" charset="0"/>
                </a:rPr>
                <a:t>ticks</a:t>
              </a:r>
              <a:r>
                <a:rPr lang="en-US" sz="2600" dirty="0">
                  <a:latin typeface="Segoe UI Light" panose="020B0502040204020203" pitchFamily="34" charset="0"/>
                  <a:cs typeface="Segoe UI Light" panose="020B0502040204020203" pitchFamily="34" charset="0"/>
                </a:rPr>
                <a:t> or </a:t>
              </a:r>
              <a:r>
                <a:rPr lang="en-US" sz="2600" dirty="0" err="1">
                  <a:latin typeface="Consolas" panose="020B0609020204030204" pitchFamily="49" charset="0"/>
                  <a:cs typeface="Segoe UI Light" panose="020B0502040204020203" pitchFamily="34" charset="0"/>
                </a:rPr>
                <a:t>wakeup_ticks</a:t>
              </a:r>
              <a:r>
                <a:rPr lang="en-US" sz="2600" dirty="0">
                  <a:latin typeface="Segoe UI Light" panose="020B0502040204020203" pitchFamily="34" charset="0"/>
                  <a:cs typeface="Segoe UI Light" panose="020B0502040204020203" pitchFamily="34" charset="0"/>
                </a:rPr>
                <a:t> overflows!</a:t>
              </a:r>
            </a:p>
          </p:txBody>
        </p:sp>
      </p:grpSp>
      <p:pic>
        <p:nvPicPr>
          <p:cNvPr id="20" name="Picture 19">
            <a:extLst>
              <a:ext uri="{FF2B5EF4-FFF2-40B4-BE49-F238E27FC236}">
                <a16:creationId xmlns:a16="http://schemas.microsoft.com/office/drawing/2014/main" id="{CB65B96F-0597-466E-981B-20354165F4B6}"/>
              </a:ext>
            </a:extLst>
          </p:cNvPr>
          <p:cNvPicPr>
            <a:picLocks noChangeAspect="1"/>
          </p:cNvPicPr>
          <p:nvPr/>
        </p:nvPicPr>
        <p:blipFill>
          <a:blip r:embed="rId4"/>
          <a:stretch>
            <a:fillRect/>
          </a:stretch>
        </p:blipFill>
        <p:spPr>
          <a:xfrm>
            <a:off x="4297175" y="4109010"/>
            <a:ext cx="2542373" cy="2760563"/>
          </a:xfrm>
          <a:prstGeom prst="rect">
            <a:avLst/>
          </a:prstGeom>
        </p:spPr>
      </p:pic>
      <p:sp>
        <p:nvSpPr>
          <p:cNvPr id="21" name="Content Placeholder 2">
            <a:extLst>
              <a:ext uri="{FF2B5EF4-FFF2-40B4-BE49-F238E27FC236}">
                <a16:creationId xmlns:a16="http://schemas.microsoft.com/office/drawing/2014/main" id="{012BE5F2-E508-4E7D-9DDD-32E0F1D86428}"/>
              </a:ext>
            </a:extLst>
          </p:cNvPr>
          <p:cNvSpPr>
            <a:spLocks noGrp="1"/>
          </p:cNvSpPr>
          <p:nvPr>
            <p:ph idx="1"/>
          </p:nvPr>
        </p:nvSpPr>
        <p:spPr>
          <a:xfrm>
            <a:off x="6905690" y="4286466"/>
            <a:ext cx="5085345" cy="2419872"/>
          </a:xfrm>
          <a:solidFill>
            <a:srgbClr val="FFCCCC"/>
          </a:solidFill>
          <a:ln w="57150">
            <a:solidFill>
              <a:srgbClr val="FF0000"/>
            </a:solidFill>
          </a:ln>
        </p:spPr>
        <p:txBody>
          <a:bodyPr>
            <a:normAutofit fontScale="92500"/>
          </a:bodyPr>
          <a:lstStyle/>
          <a:p>
            <a:r>
              <a:rPr lang="en-US" b="1" dirty="0">
                <a:latin typeface="Segoe UI" panose="020B0502040204020203" pitchFamily="34" charset="0"/>
                <a:cs typeface="Segoe UI" panose="020B0502040204020203" pitchFamily="34" charset="0"/>
              </a:rPr>
              <a:t>User-mode part of process goes to sleep, but . . .</a:t>
            </a:r>
          </a:p>
          <a:p>
            <a:r>
              <a:rPr lang="en-US" b="1" dirty="0">
                <a:latin typeface="Segoe UI" panose="020B0502040204020203" pitchFamily="34" charset="0"/>
                <a:cs typeface="Segoe UI" panose="020B0502040204020203" pitchFamily="34" charset="0"/>
              </a:rPr>
              <a:t>. . . kernel-half stays runnable, repeatedly testing the exit condition and then yielding! Polling is gross.</a:t>
            </a:r>
          </a:p>
        </p:txBody>
      </p:sp>
    </p:spTree>
    <p:extLst>
      <p:ext uri="{BB962C8B-B14F-4D97-AF65-F5344CB8AC3E}">
        <p14:creationId xmlns:p14="http://schemas.microsoft.com/office/powerpoint/2010/main" val="22369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bg/>
                                          </p:spTgt>
                                        </p:tgtEl>
                                        <p:attrNameLst>
                                          <p:attrName>style.visibility</p:attrName>
                                        </p:attrNameLst>
                                      </p:cBhvr>
                                      <p:to>
                                        <p:strVal val="visible"/>
                                      </p:to>
                                    </p:set>
                                    <p:animEffect transition="in" filter="fade">
                                      <p:cBhvr>
                                        <p:cTn id="10" dur="500"/>
                                        <p:tgtEl>
                                          <p:spTgt spid="2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21"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CBD2-D702-42E8-A49B-BFDAF2943A4E}"/>
              </a:ext>
            </a:extLst>
          </p:cNvPr>
          <p:cNvSpPr>
            <a:spLocks noGrp="1"/>
          </p:cNvSpPr>
          <p:nvPr>
            <p:ph type="title"/>
          </p:nvPr>
        </p:nvSpPr>
        <p:spPr/>
        <p:txBody>
          <a:bodyPr/>
          <a:lstStyle/>
          <a:p>
            <a:r>
              <a:rPr lang="en-US" dirty="0"/>
              <a:t>The Challenges of Blocking</a:t>
            </a:r>
          </a:p>
        </p:txBody>
      </p:sp>
      <p:sp>
        <p:nvSpPr>
          <p:cNvPr id="3" name="Content Placeholder 2">
            <a:extLst>
              <a:ext uri="{FF2B5EF4-FFF2-40B4-BE49-F238E27FC236}">
                <a16:creationId xmlns:a16="http://schemas.microsoft.com/office/drawing/2014/main" id="{E8B4A874-9AD5-457F-B50F-769CD3E2D3CC}"/>
              </a:ext>
            </a:extLst>
          </p:cNvPr>
          <p:cNvSpPr>
            <a:spLocks noGrp="1"/>
          </p:cNvSpPr>
          <p:nvPr>
            <p:ph idx="1"/>
          </p:nvPr>
        </p:nvSpPr>
        <p:spPr>
          <a:xfrm>
            <a:off x="838199" y="1825624"/>
            <a:ext cx="10967977" cy="4771945"/>
          </a:xfrm>
        </p:spPr>
        <p:txBody>
          <a:bodyPr>
            <a:normAutofit/>
          </a:bodyPr>
          <a:lstStyle/>
          <a:p>
            <a:r>
              <a:rPr lang="en-US" sz="3200" b="1" dirty="0">
                <a:latin typeface="Segoe UI" panose="020B0502040204020203" pitchFamily="34" charset="0"/>
                <a:cs typeface="Segoe UI" panose="020B0502040204020203" pitchFamily="34" charset="0"/>
              </a:rPr>
              <a:t>Kernel tasks often need to block until an event occurs</a:t>
            </a:r>
          </a:p>
          <a:p>
            <a:pPr lvl="1"/>
            <a:r>
              <a:rPr lang="en-US" sz="2800" b="1" dirty="0">
                <a:latin typeface="Segoe UI" panose="020B0502040204020203" pitchFamily="34" charset="0"/>
                <a:cs typeface="Segoe UI" panose="020B0502040204020203" pitchFamily="34" charset="0"/>
              </a:rPr>
              <a:t>Ex: A certain amount of time has elapsed (as in </a:t>
            </a:r>
            <a:r>
              <a:rPr lang="en-US" sz="2800" b="1" dirty="0">
                <a:latin typeface="Consolas" panose="020B0609020204030204" pitchFamily="49" charset="0"/>
                <a:cs typeface="Segoe UI" panose="020B0502040204020203" pitchFamily="34" charset="0"/>
              </a:rPr>
              <a:t>sleep(</a:t>
            </a:r>
            <a:r>
              <a:rPr lang="en-US" sz="2800" b="1" dirty="0" err="1">
                <a:latin typeface="Consolas" panose="020B0609020204030204" pitchFamily="49" charset="0"/>
                <a:cs typeface="Segoe UI" panose="020B0502040204020203" pitchFamily="34" charset="0"/>
              </a:rPr>
              <a:t>ms</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a:t>
            </a:r>
          </a:p>
          <a:p>
            <a:pPr lvl="1"/>
            <a:r>
              <a:rPr lang="en-US" sz="2800" b="1" dirty="0">
                <a:latin typeface="Segoe UI" panose="020B0502040204020203" pitchFamily="34" charset="0"/>
                <a:cs typeface="Segoe UI" panose="020B0502040204020203" pitchFamily="34" charset="0"/>
              </a:rPr>
              <a:t>Ex: Keyboard data arrives</a:t>
            </a:r>
          </a:p>
          <a:p>
            <a:pPr lvl="1"/>
            <a:r>
              <a:rPr lang="en-US" sz="2800" b="1" dirty="0">
                <a:latin typeface="Segoe UI" panose="020B0502040204020203" pitchFamily="34" charset="0"/>
                <a:cs typeface="Segoe UI" panose="020B0502040204020203" pitchFamily="34" charset="0"/>
              </a:rPr>
              <a:t>Ex: A (non-spinlock) lock is released</a:t>
            </a:r>
          </a:p>
          <a:p>
            <a:r>
              <a:rPr lang="en-US" sz="3200" b="1" dirty="0">
                <a:latin typeface="Segoe UI" panose="020B0502040204020203" pitchFamily="34" charset="0"/>
                <a:cs typeface="Segoe UI" panose="020B0502040204020203" pitchFamily="34" charset="0"/>
              </a:rPr>
              <a:t>How can the kernel create an </a:t>
            </a:r>
            <a:r>
              <a:rPr lang="en-US" sz="3200" b="1" u="sng" dirty="0">
                <a:latin typeface="Segoe UI" panose="020B0502040204020203" pitchFamily="34" charset="0"/>
                <a:cs typeface="Segoe UI" panose="020B0502040204020203" pitchFamily="34" charset="0"/>
              </a:rPr>
              <a:t>efficient</a:t>
            </a:r>
            <a:r>
              <a:rPr lang="en-US" sz="3200" b="1" dirty="0">
                <a:latin typeface="Segoe UI" panose="020B0502040204020203" pitchFamily="34" charset="0"/>
                <a:cs typeface="Segoe UI" panose="020B0502040204020203" pitchFamily="34" charset="0"/>
              </a:rPr>
              <a:t> mechanism to handle </a:t>
            </a:r>
            <a:r>
              <a:rPr lang="en-US" sz="3200" b="1" u="sng" dirty="0">
                <a:latin typeface="Segoe UI" panose="020B0502040204020203" pitchFamily="34" charset="0"/>
                <a:cs typeface="Segoe UI" panose="020B0502040204020203" pitchFamily="34" charset="0"/>
              </a:rPr>
              <a:t>arbitrary types</a:t>
            </a:r>
            <a:r>
              <a:rPr lang="en-US" sz="3200" b="1" dirty="0">
                <a:latin typeface="Segoe UI" panose="020B0502040204020203" pitchFamily="34" charset="0"/>
                <a:cs typeface="Segoe UI" panose="020B0502040204020203" pitchFamily="34" charset="0"/>
              </a:rPr>
              <a:t> of blocking events?</a:t>
            </a:r>
          </a:p>
        </p:txBody>
      </p:sp>
    </p:spTree>
    <p:extLst>
      <p:ext uri="{BB962C8B-B14F-4D97-AF65-F5344CB8AC3E}">
        <p14:creationId xmlns:p14="http://schemas.microsoft.com/office/powerpoint/2010/main" val="205094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A796-C36E-4FA5-AE38-1149D91A471F}"/>
              </a:ext>
            </a:extLst>
          </p:cNvPr>
          <p:cNvSpPr>
            <a:spLocks noGrp="1"/>
          </p:cNvSpPr>
          <p:nvPr>
            <p:ph type="title"/>
          </p:nvPr>
        </p:nvSpPr>
        <p:spPr>
          <a:xfrm>
            <a:off x="838200" y="145206"/>
            <a:ext cx="10515600" cy="1325563"/>
          </a:xfrm>
        </p:spPr>
        <p:txBody>
          <a:bodyPr/>
          <a:lstStyle/>
          <a:p>
            <a:r>
              <a:rPr lang="en-US" dirty="0"/>
              <a:t>Wait Queues to the Rescue!</a:t>
            </a:r>
          </a:p>
        </p:txBody>
      </p:sp>
      <p:sp>
        <p:nvSpPr>
          <p:cNvPr id="3" name="Content Placeholder 2">
            <a:extLst>
              <a:ext uri="{FF2B5EF4-FFF2-40B4-BE49-F238E27FC236}">
                <a16:creationId xmlns:a16="http://schemas.microsoft.com/office/drawing/2014/main" id="{B4EA0F3E-7D71-4350-AC96-5AF593AB9E9E}"/>
              </a:ext>
            </a:extLst>
          </p:cNvPr>
          <p:cNvSpPr>
            <a:spLocks noGrp="1"/>
          </p:cNvSpPr>
          <p:nvPr>
            <p:ph idx="1"/>
          </p:nvPr>
        </p:nvSpPr>
        <p:spPr>
          <a:xfrm>
            <a:off x="838200" y="1489956"/>
            <a:ext cx="10515600" cy="4351338"/>
          </a:xfrm>
        </p:spPr>
        <p:txBody>
          <a:bodyPr>
            <a:normAutofit/>
          </a:bodyPr>
          <a:lstStyle/>
          <a:p>
            <a:r>
              <a:rPr lang="en-US" sz="3600" b="1" dirty="0">
                <a:latin typeface="Segoe UI" panose="020B0502040204020203" pitchFamily="34" charset="0"/>
                <a:cs typeface="Segoe UI" panose="020B0502040204020203" pitchFamily="34" charset="0"/>
              </a:rPr>
              <a:t>Have a queue for each type of blocking event</a:t>
            </a:r>
          </a:p>
          <a:p>
            <a:pPr lvl="1"/>
            <a:r>
              <a:rPr lang="en-US" sz="3200" b="1" dirty="0">
                <a:latin typeface="Segoe UI" panose="020B0502040204020203" pitchFamily="34" charset="0"/>
                <a:cs typeface="Segoe UI" panose="020B0502040204020203" pitchFamily="34" charset="0"/>
              </a:rPr>
              <a:t>Threads that wait for the same event will sleep on the same queue</a:t>
            </a:r>
          </a:p>
          <a:p>
            <a:pPr lvl="1"/>
            <a:r>
              <a:rPr lang="en-US" sz="3200" b="1" dirty="0">
                <a:latin typeface="Segoe UI" panose="020B0502040204020203" pitchFamily="34" charset="0"/>
                <a:cs typeface="Segoe UI" panose="020B0502040204020203" pitchFamily="34" charset="0"/>
              </a:rPr>
              <a:t>When the event is noticed by a running thread, that thread will wake the sleepers in the relevant queue</a:t>
            </a:r>
          </a:p>
        </p:txBody>
      </p:sp>
      <p:grpSp>
        <p:nvGrpSpPr>
          <p:cNvPr id="9" name="Group 8">
            <a:extLst>
              <a:ext uri="{FF2B5EF4-FFF2-40B4-BE49-F238E27FC236}">
                <a16:creationId xmlns:a16="http://schemas.microsoft.com/office/drawing/2014/main" id="{16D9B508-7FD7-4410-89D2-7377C0971029}"/>
              </a:ext>
            </a:extLst>
          </p:cNvPr>
          <p:cNvGrpSpPr/>
          <p:nvPr/>
        </p:nvGrpSpPr>
        <p:grpSpPr>
          <a:xfrm>
            <a:off x="496747" y="4670323"/>
            <a:ext cx="4897055" cy="1779995"/>
            <a:chOff x="496747" y="4670323"/>
            <a:chExt cx="4897055" cy="1779995"/>
          </a:xfrm>
        </p:grpSpPr>
        <p:pic>
          <p:nvPicPr>
            <p:cNvPr id="5" name="Picture 4">
              <a:extLst>
                <a:ext uri="{FF2B5EF4-FFF2-40B4-BE49-F238E27FC236}">
                  <a16:creationId xmlns:a16="http://schemas.microsoft.com/office/drawing/2014/main" id="{421B9FE1-A0CC-4113-8FA2-0E3553154193}"/>
                </a:ext>
              </a:extLst>
            </p:cNvPr>
            <p:cNvPicPr>
              <a:picLocks noChangeAspect="1"/>
            </p:cNvPicPr>
            <p:nvPr/>
          </p:nvPicPr>
          <p:blipFill>
            <a:blip r:embed="rId3"/>
            <a:stretch>
              <a:fillRect/>
            </a:stretch>
          </p:blipFill>
          <p:spPr>
            <a:xfrm>
              <a:off x="496747" y="4670323"/>
              <a:ext cx="1810164" cy="1779995"/>
            </a:xfrm>
            <a:prstGeom prst="rect">
              <a:avLst/>
            </a:prstGeom>
          </p:spPr>
        </p:pic>
        <p:sp>
          <p:nvSpPr>
            <p:cNvPr id="6" name="TextBox 5">
              <a:extLst>
                <a:ext uri="{FF2B5EF4-FFF2-40B4-BE49-F238E27FC236}">
                  <a16:creationId xmlns:a16="http://schemas.microsoft.com/office/drawing/2014/main" id="{9368B518-EBDB-4469-BF39-86795D9D320D}"/>
                </a:ext>
              </a:extLst>
            </p:cNvPr>
            <p:cNvSpPr txBox="1"/>
            <p:nvPr/>
          </p:nvSpPr>
          <p:spPr>
            <a:xfrm>
              <a:off x="2187615" y="5087041"/>
              <a:ext cx="3206187"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True blocking is</a:t>
              </a:r>
            </a:p>
            <a:p>
              <a:pPr algn="ctr"/>
              <a:r>
                <a:rPr lang="en-US" sz="3200" b="1" dirty="0">
                  <a:latin typeface="Segoe UI" panose="020B0502040204020203" pitchFamily="34" charset="0"/>
                  <a:cs typeface="Segoe UI" panose="020B0502040204020203" pitchFamily="34" charset="0"/>
                </a:rPr>
                <a:t>now possible!</a:t>
              </a:r>
            </a:p>
          </p:txBody>
        </p:sp>
      </p:grpSp>
      <p:grpSp>
        <p:nvGrpSpPr>
          <p:cNvPr id="8" name="Group 7">
            <a:extLst>
              <a:ext uri="{FF2B5EF4-FFF2-40B4-BE49-F238E27FC236}">
                <a16:creationId xmlns:a16="http://schemas.microsoft.com/office/drawing/2014/main" id="{E396D517-9F5A-4D21-A8AE-35D3A011C880}"/>
              </a:ext>
            </a:extLst>
          </p:cNvPr>
          <p:cNvGrpSpPr/>
          <p:nvPr/>
        </p:nvGrpSpPr>
        <p:grpSpPr>
          <a:xfrm>
            <a:off x="7033548" y="4594598"/>
            <a:ext cx="4689984" cy="2062103"/>
            <a:chOff x="7033548" y="4594598"/>
            <a:chExt cx="4689984" cy="2062103"/>
          </a:xfrm>
        </p:grpSpPr>
        <p:pic>
          <p:nvPicPr>
            <p:cNvPr id="4" name="Picture 3">
              <a:extLst>
                <a:ext uri="{FF2B5EF4-FFF2-40B4-BE49-F238E27FC236}">
                  <a16:creationId xmlns:a16="http://schemas.microsoft.com/office/drawing/2014/main" id="{0DC16C99-2481-44B6-A58A-379C371C4E8B}"/>
                </a:ext>
              </a:extLst>
            </p:cNvPr>
            <p:cNvPicPr>
              <a:picLocks noChangeAspect="1"/>
            </p:cNvPicPr>
            <p:nvPr/>
          </p:nvPicPr>
          <p:blipFill>
            <a:blip r:embed="rId4"/>
            <a:stretch>
              <a:fillRect/>
            </a:stretch>
          </p:blipFill>
          <p:spPr>
            <a:xfrm>
              <a:off x="7033548" y="4670323"/>
              <a:ext cx="1740061" cy="1910655"/>
            </a:xfrm>
            <a:prstGeom prst="rect">
              <a:avLst/>
            </a:prstGeom>
          </p:spPr>
        </p:pic>
        <p:sp>
          <p:nvSpPr>
            <p:cNvPr id="7" name="TextBox 6">
              <a:extLst>
                <a:ext uri="{FF2B5EF4-FFF2-40B4-BE49-F238E27FC236}">
                  <a16:creationId xmlns:a16="http://schemas.microsoft.com/office/drawing/2014/main" id="{29CFA9CF-CC40-4642-8139-3F042FAE7745}"/>
                </a:ext>
              </a:extLst>
            </p:cNvPr>
            <p:cNvSpPr txBox="1"/>
            <p:nvPr/>
          </p:nvSpPr>
          <p:spPr>
            <a:xfrm>
              <a:off x="8517345" y="4594598"/>
              <a:ext cx="3206187" cy="2062103"/>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Correctly implementing</a:t>
              </a:r>
            </a:p>
            <a:p>
              <a:pPr algn="ctr"/>
              <a:r>
                <a:rPr lang="en-US" sz="3200" b="1" dirty="0">
                  <a:latin typeface="Segoe UI" panose="020B0502040204020203" pitchFamily="34" charset="0"/>
                  <a:cs typeface="Segoe UI" panose="020B0502040204020203" pitchFamily="34" charset="0"/>
                </a:rPr>
                <a:t>a wait queue is tricky!</a:t>
              </a:r>
            </a:p>
          </p:txBody>
        </p:sp>
      </p:grpSp>
    </p:spTree>
    <p:extLst>
      <p:ext uri="{BB962C8B-B14F-4D97-AF65-F5344CB8AC3E}">
        <p14:creationId xmlns:p14="http://schemas.microsoft.com/office/powerpoint/2010/main" val="27265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0B78-C305-4597-A697-7087848590DC}"/>
              </a:ext>
            </a:extLst>
          </p:cNvPr>
          <p:cNvSpPr>
            <a:spLocks noGrp="1"/>
          </p:cNvSpPr>
          <p:nvPr>
            <p:ph type="title"/>
          </p:nvPr>
        </p:nvSpPr>
        <p:spPr>
          <a:xfrm>
            <a:off x="838200" y="6310"/>
            <a:ext cx="10515600" cy="1116434"/>
          </a:xfrm>
        </p:spPr>
        <p:txBody>
          <a:bodyPr/>
          <a:lstStyle/>
          <a:p>
            <a:r>
              <a:rPr lang="en-US" dirty="0"/>
              <a:t>Formalizing the Blocking Problem</a:t>
            </a:r>
          </a:p>
        </p:txBody>
      </p:sp>
      <p:sp>
        <p:nvSpPr>
          <p:cNvPr id="5" name="Content Placeholder 4">
            <a:extLst>
              <a:ext uri="{FF2B5EF4-FFF2-40B4-BE49-F238E27FC236}">
                <a16:creationId xmlns:a16="http://schemas.microsoft.com/office/drawing/2014/main" id="{C2454043-C5C1-40E1-9380-EE9D1F73E140}"/>
              </a:ext>
            </a:extLst>
          </p:cNvPr>
          <p:cNvSpPr>
            <a:spLocks noGrp="1"/>
          </p:cNvSpPr>
          <p:nvPr>
            <p:ph idx="1"/>
          </p:nvPr>
        </p:nvSpPr>
        <p:spPr>
          <a:xfrm>
            <a:off x="289367" y="1061212"/>
            <a:ext cx="6288740" cy="4328932"/>
          </a:xfrm>
        </p:spPr>
        <p:txBody>
          <a:bodyPr>
            <a:normAutofit/>
          </a:bodyPr>
          <a:lstStyle/>
          <a:p>
            <a:r>
              <a:rPr lang="en-US" sz="3200" b="1" dirty="0">
                <a:latin typeface="Segoe UI" panose="020B0502040204020203" pitchFamily="34" charset="0"/>
                <a:cs typeface="Segoe UI" panose="020B0502040204020203" pitchFamily="34" charset="0"/>
              </a:rPr>
              <a:t>Let </a:t>
            </a:r>
            <a:r>
              <a:rPr lang="en-US" sz="3200" b="1" dirty="0">
                <a:latin typeface="Consolas" panose="020B0609020204030204" pitchFamily="49" charset="0"/>
                <a:cs typeface="Segoe UI" panose="020B0502040204020203" pitchFamily="34" charset="0"/>
              </a:rPr>
              <a:t>x</a:t>
            </a:r>
            <a:r>
              <a:rPr lang="en-US" sz="3200" b="1" dirty="0">
                <a:latin typeface="Segoe UI" panose="020B0502040204020203" pitchFamily="34" charset="0"/>
                <a:cs typeface="Segoe UI" panose="020B0502040204020203" pitchFamily="34" charset="0"/>
              </a:rPr>
              <a:t> be a subset of program state</a:t>
            </a:r>
          </a:p>
          <a:p>
            <a:pPr lvl="1"/>
            <a:r>
              <a:rPr lang="en-US" sz="2800" b="1" dirty="0">
                <a:latin typeface="Segoe UI" panose="020B0502040204020203" pitchFamily="34" charset="0"/>
                <a:cs typeface="Segoe UI" panose="020B0502040204020203" pitchFamily="34" charset="0"/>
              </a:rPr>
              <a:t>A sleeping thread blocks until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is true</a:t>
            </a:r>
          </a:p>
          <a:p>
            <a:pPr lvl="1"/>
            <a:r>
              <a:rPr lang="en-US" sz="2800" b="1" dirty="0">
                <a:latin typeface="Segoe UI" panose="020B0502040204020203" pitchFamily="34" charset="0"/>
                <a:cs typeface="Segoe UI" panose="020B0502040204020203" pitchFamily="34" charset="0"/>
              </a:rPr>
              <a:t>A running thread modifies </a:t>
            </a:r>
            <a:r>
              <a:rPr lang="en-US" sz="2800" b="1" dirty="0">
                <a:latin typeface="Consolas" panose="020B0609020204030204" pitchFamily="49" charset="0"/>
                <a:cs typeface="Segoe UI" panose="020B0502040204020203" pitchFamily="34" charset="0"/>
              </a:rPr>
              <a:t>x</a:t>
            </a:r>
            <a:r>
              <a:rPr lang="en-US" sz="2800" b="1" dirty="0">
                <a:latin typeface="Segoe UI" panose="020B0502040204020203" pitchFamily="34" charset="0"/>
                <a:cs typeface="Segoe UI" panose="020B0502040204020203" pitchFamily="34" charset="0"/>
              </a:rPr>
              <a:t> in a way that makes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true</a:t>
            </a:r>
          </a:p>
          <a:p>
            <a:r>
              <a:rPr lang="en-US" sz="3200" b="1" dirty="0">
                <a:latin typeface="Segoe UI" panose="020B0502040204020203" pitchFamily="34" charset="0"/>
                <a:cs typeface="Segoe UI" panose="020B0502040204020203" pitchFamily="34" charset="0"/>
              </a:rPr>
              <a:t>Sounds trivial, right?</a:t>
            </a:r>
          </a:p>
          <a:p>
            <a:pPr lvl="2"/>
            <a:endParaRPr lang="en-US" sz="2400" dirty="0"/>
          </a:p>
        </p:txBody>
      </p:sp>
      <p:sp>
        <p:nvSpPr>
          <p:cNvPr id="3" name="TextBox 2">
            <a:extLst>
              <a:ext uri="{FF2B5EF4-FFF2-40B4-BE49-F238E27FC236}">
                <a16:creationId xmlns:a16="http://schemas.microsoft.com/office/drawing/2014/main" id="{D7ABAD98-28D8-4D97-A0E4-956A3AA992AA}"/>
              </a:ext>
            </a:extLst>
          </p:cNvPr>
          <p:cNvSpPr txBox="1"/>
          <p:nvPr/>
        </p:nvSpPr>
        <p:spPr>
          <a:xfrm>
            <a:off x="-175723" y="4235982"/>
            <a:ext cx="7218919" cy="2308324"/>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COMPLETELY AND UTTERLY FALSE</a:t>
            </a:r>
          </a:p>
          <a:p>
            <a:pPr algn="ctr"/>
            <a:r>
              <a:rPr lang="en-US" sz="4800" b="1" dirty="0">
                <a:latin typeface="Segoe UI" panose="020B0502040204020203" pitchFamily="34" charset="0"/>
                <a:cs typeface="Segoe UI" panose="020B0502040204020203" pitchFamily="34" charset="0"/>
              </a:rPr>
              <a:t>YOU MORTAL FOOLS</a:t>
            </a:r>
          </a:p>
        </p:txBody>
      </p:sp>
      <p:pic>
        <p:nvPicPr>
          <p:cNvPr id="1026" name="Picture 2" descr="Image result for jenga falling">
            <a:extLst>
              <a:ext uri="{FF2B5EF4-FFF2-40B4-BE49-F238E27FC236}">
                <a16:creationId xmlns:a16="http://schemas.microsoft.com/office/drawing/2014/main" id="{9F40F6E0-A5BF-49A5-864E-F2B61359E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2554"/>
          <a:stretch/>
        </p:blipFill>
        <p:spPr bwMode="auto">
          <a:xfrm>
            <a:off x="6846026" y="1061212"/>
            <a:ext cx="4922925" cy="57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6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22BC0C-3B48-4AD1-A445-07D3569ACC08}"/>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7" y="736459"/>
            <a:ext cx="7127789" cy="1413615"/>
          </a:xfrm>
        </p:spPr>
        <p:txBody>
          <a:bodyPr>
            <a:normAutofit/>
          </a:bodyPr>
          <a:lstStyle/>
          <a:p>
            <a:pPr>
              <a:lnSpc>
                <a:spcPts val="2600"/>
              </a:lnSpc>
            </a:pPr>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pPr>
              <a:lnSpc>
                <a:spcPts val="2600"/>
              </a:lnSpc>
            </a:pPr>
            <a:r>
              <a:rPr lang="en-US" b="1" dirty="0">
                <a:latin typeface="Segoe UI" panose="020B0502040204020203" pitchFamily="34" charset="0"/>
                <a:cs typeface="Segoe UI" panose="020B0502040204020203" pitchFamily="34" charset="0"/>
              </a:rPr>
              <a:t>Decides to sleep (but hasn’t slept yet!)</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728250" y="1709931"/>
            <a:ext cx="5529652" cy="1731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b="1" dirty="0">
                <a:latin typeface="Segoe UI" panose="020B0502040204020203" pitchFamily="34" charset="0"/>
                <a:cs typeface="Segoe UI" panose="020B0502040204020203" pitchFamily="34" charset="0"/>
              </a:rPr>
              <a:t>Modifies </a:t>
            </a:r>
            <a:r>
              <a:rPr lang="en-US" b="1" dirty="0">
                <a:latin typeface="Consolas" panose="020B060902020403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so that </a:t>
            </a:r>
            <a:r>
              <a:rPr lang="en-US" b="1" dirty="0">
                <a:latin typeface="Consolas" panose="020B0609020204030204" pitchFamily="49" charset="0"/>
                <a:cs typeface="Segoe UI" panose="020B0502040204020203" pitchFamily="34" charset="0"/>
              </a:rPr>
              <a:t>f(x)</a:t>
            </a:r>
            <a:r>
              <a:rPr lang="en-US" b="1" dirty="0">
                <a:latin typeface="Segoe UI" panose="020B0502040204020203" pitchFamily="34" charset="0"/>
                <a:cs typeface="Segoe UI" panose="020B0502040204020203" pitchFamily="34" charset="0"/>
              </a:rPr>
              <a:t> is true</a:t>
            </a:r>
          </a:p>
          <a:p>
            <a:pPr>
              <a:lnSpc>
                <a:spcPts val="2800"/>
              </a:lnSpc>
            </a:pPr>
            <a:r>
              <a:rPr lang="en-US" b="1" dirty="0">
                <a:latin typeface="Segoe UI" panose="020B0502040204020203" pitchFamily="34" charset="0"/>
                <a:cs typeface="Segoe UI" panose="020B0502040204020203" pitchFamily="34" charset="0"/>
              </a:rPr>
              <a:t>Looks for sleeping threads, finds none to wake up</a:t>
            </a:r>
          </a:p>
          <a:p>
            <a:pPr>
              <a:lnSpc>
                <a:spcPts val="2800"/>
              </a:lnSpc>
            </a:pPr>
            <a:r>
              <a:rPr lang="en-US" b="1" dirty="0">
                <a:latin typeface="Segoe UI" panose="020B0502040204020203" pitchFamily="34" charset="0"/>
                <a:cs typeface="Segoe UI" panose="020B0502040204020203" pitchFamily="34" charset="0"/>
              </a:rPr>
              <a:t>Does other stuff</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319843"/>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Goes to sleep, blocks forever, infinite suffering occurs</a:t>
            </a:r>
          </a:p>
        </p:txBody>
      </p:sp>
      <p:grpSp>
        <p:nvGrpSpPr>
          <p:cNvPr id="17" name="Group 16">
            <a:extLst>
              <a:ext uri="{FF2B5EF4-FFF2-40B4-BE49-F238E27FC236}">
                <a16:creationId xmlns:a16="http://schemas.microsoft.com/office/drawing/2014/main" id="{74391E30-C559-4BFC-B72D-4A57A9E4474F}"/>
              </a:ext>
            </a:extLst>
          </p:cNvPr>
          <p:cNvGrpSpPr/>
          <p:nvPr/>
        </p:nvGrpSpPr>
        <p:grpSpPr>
          <a:xfrm>
            <a:off x="3393764" y="4144864"/>
            <a:ext cx="5300867" cy="2598000"/>
            <a:chOff x="3393764" y="4144864"/>
            <a:chExt cx="5300867" cy="2598000"/>
          </a:xfrm>
        </p:grpSpPr>
        <p:sp>
          <p:nvSpPr>
            <p:cNvPr id="16" name="Rectangle 15">
              <a:extLst>
                <a:ext uri="{FF2B5EF4-FFF2-40B4-BE49-F238E27FC236}">
                  <a16:creationId xmlns:a16="http://schemas.microsoft.com/office/drawing/2014/main" id="{E889F91C-A767-4504-A3CC-79FA198A6056}"/>
                </a:ext>
              </a:extLst>
            </p:cNvPr>
            <p:cNvSpPr/>
            <p:nvPr/>
          </p:nvSpPr>
          <p:spPr>
            <a:xfrm>
              <a:off x="3393764" y="4144864"/>
              <a:ext cx="5166810" cy="2584219"/>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lock cartoon">
              <a:extLst>
                <a:ext uri="{FF2B5EF4-FFF2-40B4-BE49-F238E27FC236}">
                  <a16:creationId xmlns:a16="http://schemas.microsoft.com/office/drawing/2014/main" id="{42158680-0772-4CD9-BBBE-D52A2CDCC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52" y="4226011"/>
              <a:ext cx="1852409" cy="24017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0636567-C5EE-456E-B58B-81F5401B4FF0}"/>
                </a:ext>
              </a:extLst>
            </p:cNvPr>
            <p:cNvSpPr txBox="1"/>
            <p:nvPr/>
          </p:nvSpPr>
          <p:spPr>
            <a:xfrm>
              <a:off x="5340361" y="5173204"/>
              <a:ext cx="3354270" cy="1569660"/>
            </a:xfrm>
            <a:prstGeom prst="rect">
              <a:avLst/>
            </a:prstGeom>
            <a:noFill/>
          </p:spPr>
          <p:txBody>
            <a:bodyPr wrap="square" rtlCol="0">
              <a:spAutoFit/>
            </a:bodyPr>
            <a:lstStyle/>
            <a:p>
              <a:r>
                <a:rPr lang="en-US" sz="3200" b="1" dirty="0">
                  <a:latin typeface="Segoe UI Light" panose="020B0502040204020203" pitchFamily="34" charset="0"/>
                  <a:cs typeface="Segoe UI Light" panose="020B0502040204020203" pitchFamily="34" charset="0"/>
                </a:rPr>
                <a:t>Maybe locks can help us avoid bad interleavings?</a:t>
              </a:r>
            </a:p>
          </p:txBody>
        </p:sp>
      </p:grpSp>
    </p:spTree>
    <p:extLst>
      <p:ext uri="{BB962C8B-B14F-4D97-AF65-F5344CB8AC3E}">
        <p14:creationId xmlns:p14="http://schemas.microsoft.com/office/powerpoint/2010/main" val="7847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0AD389-1338-4044-A94B-342950D5411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8" y="835315"/>
            <a:ext cx="6352360" cy="1574253"/>
          </a:xfrm>
        </p:spPr>
        <p:txBody>
          <a:bodyPr>
            <a:normAutofit/>
          </a:bodyPr>
          <a:lstStyle/>
          <a:p>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p>
          <a:p>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r>
              <a:rPr lang="en-US" b="1" dirty="0">
                <a:latin typeface="Segoe UI" panose="020B0502040204020203" pitchFamily="34" charset="0"/>
                <a:cs typeface="Segoe UI" panose="020B0502040204020203" pitchFamily="34" charset="0"/>
              </a:rPr>
              <a:t>Decides to sleep and goes to sleep</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7747689" y="2303058"/>
            <a:ext cx="4374292" cy="919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Tries to </a:t>
            </a:r>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 and blocks</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171562"/>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Sleeps forever (holding </a:t>
            </a:r>
            <a:r>
              <a:rPr lang="en-US" b="1" dirty="0" err="1">
                <a:latin typeface="Consolas" panose="020B0609020204030204" pitchFamily="49" charset="0"/>
                <a:cs typeface="Segoe UI" panose="020B0502040204020203" pitchFamily="34" charset="0"/>
              </a:rPr>
              <a:t>x_lock</a:t>
            </a:r>
            <a:r>
              <a:rPr lang="en-US" b="1" dirty="0">
                <a:latin typeface="Segoe UI" panose="020B0502040204020203" pitchFamily="34" charset="0"/>
                <a:cs typeface="Segoe UI" panose="020B0502040204020203" pitchFamily="34" charset="0"/>
              </a:rPr>
              <a:t>), society degenerates into chaos</a:t>
            </a:r>
          </a:p>
        </p:txBody>
      </p:sp>
      <p:sp>
        <p:nvSpPr>
          <p:cNvPr id="7" name="Title 1">
            <a:extLst>
              <a:ext uri="{FF2B5EF4-FFF2-40B4-BE49-F238E27FC236}">
                <a16:creationId xmlns:a16="http://schemas.microsoft.com/office/drawing/2014/main" id="{0676E4E6-AD24-4C90-A385-1C779A6A612A}"/>
              </a:ext>
            </a:extLst>
          </p:cNvPr>
          <p:cNvSpPr>
            <a:spLocks noGrp="1"/>
          </p:cNvSpPr>
          <p:nvPr>
            <p:ph type="title"/>
          </p:nvPr>
        </p:nvSpPr>
        <p:spPr>
          <a:xfrm>
            <a:off x="838200" y="-51564"/>
            <a:ext cx="10515600" cy="919665"/>
          </a:xfrm>
          <a:solidFill>
            <a:schemeClr val="bg1"/>
          </a:solidFill>
        </p:spPr>
        <p:txBody>
          <a:bodyPr/>
          <a:lstStyle/>
          <a:p>
            <a:r>
              <a:rPr lang="en-US" dirty="0"/>
              <a:t>Sleep/wakeup: Attempt #2</a:t>
            </a:r>
          </a:p>
        </p:txBody>
      </p:sp>
      <p:sp>
        <p:nvSpPr>
          <p:cNvPr id="4" name="Rectangle 3">
            <a:extLst>
              <a:ext uri="{FF2B5EF4-FFF2-40B4-BE49-F238E27FC236}">
                <a16:creationId xmlns:a16="http://schemas.microsoft.com/office/drawing/2014/main" id="{2AF4AFBB-C8E0-4BDE-BC14-B23B56106E72}"/>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F5659-DC61-47A0-8920-08E84110B415}"/>
              </a:ext>
            </a:extLst>
          </p:cNvPr>
          <p:cNvPicPr>
            <a:picLocks noChangeAspect="1"/>
          </p:cNvPicPr>
          <p:nvPr/>
        </p:nvPicPr>
        <p:blipFill>
          <a:blip r:embed="rId3"/>
          <a:stretch>
            <a:fillRect/>
          </a:stretch>
        </p:blipFill>
        <p:spPr>
          <a:xfrm>
            <a:off x="0" y="0"/>
            <a:ext cx="12192000" cy="6858000"/>
          </a:xfrm>
          <a:prstGeom prst="rect">
            <a:avLst/>
          </a:prstGeom>
        </p:spPr>
      </p:pic>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561438" y="2063578"/>
            <a:ext cx="5474044" cy="156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pPr>
            <a:r>
              <a:rPr lang="en-US" sz="2400" b="1" dirty="0" err="1">
                <a:latin typeface="Consolas" panose="020B0609020204030204" pitchFamily="49" charset="0"/>
                <a:cs typeface="Segoe UI" panose="020B0502040204020203" pitchFamily="34" charset="0"/>
              </a:rPr>
              <a:t>x_lock.lock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1700"/>
              </a:lnSpc>
            </a:pPr>
            <a:r>
              <a:rPr lang="en-US" sz="2400" b="1" dirty="0">
                <a:latin typeface="Segoe UI" panose="020B0502040204020203" pitchFamily="34" charset="0"/>
                <a:cs typeface="Segoe UI" panose="020B0502040204020203" pitchFamily="34" charset="0"/>
              </a:rPr>
              <a:t>Does stuff so </a:t>
            </a:r>
            <a:r>
              <a:rPr lang="en-US" sz="2400" b="1" dirty="0">
                <a:latin typeface="Consolas" panose="020B0609020204030204" pitchFamily="49" charset="0"/>
                <a:cs typeface="Segoe UI" panose="020B0502040204020203" pitchFamily="34" charset="0"/>
              </a:rPr>
              <a:t>f(x)</a:t>
            </a:r>
            <a:r>
              <a:rPr lang="en-US" sz="2400" b="1" dirty="0">
                <a:latin typeface="Segoe UI" panose="020B0502040204020203" pitchFamily="34" charset="0"/>
                <a:cs typeface="Segoe UI" panose="020B0502040204020203" pitchFamily="34" charset="0"/>
              </a:rPr>
              <a:t> is true</a:t>
            </a:r>
          </a:p>
          <a:p>
            <a:pPr>
              <a:lnSpc>
                <a:spcPts val="1700"/>
              </a:lnSpc>
            </a:pPr>
            <a:r>
              <a:rPr lang="en-US" sz="2400" b="1" dirty="0">
                <a:latin typeface="Segoe UI" panose="020B0502040204020203" pitchFamily="34" charset="0"/>
                <a:cs typeface="Segoe UI" panose="020B0502040204020203" pitchFamily="34" charset="0"/>
              </a:rPr>
              <a:t>Finds no sleeping threads to wake</a:t>
            </a:r>
          </a:p>
          <a:p>
            <a:pPr>
              <a:lnSpc>
                <a:spcPts val="1700"/>
              </a:lnSpc>
            </a:pPr>
            <a:r>
              <a:rPr lang="en-US" sz="2400" b="1" dirty="0" err="1">
                <a:latin typeface="Consolas" panose="020B0609020204030204" pitchFamily="49" charset="0"/>
                <a:cs typeface="Segoe UI" panose="020B0502040204020203" pitchFamily="34" charset="0"/>
              </a:rPr>
              <a:t>x_lock.unlock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1700"/>
              </a:lnSpc>
            </a:pPr>
            <a:endParaRPr lang="en-US" sz="2400" b="1" dirty="0">
              <a:latin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156519" y="3429000"/>
            <a:ext cx="5125995" cy="930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Segoe UI" panose="020B0502040204020203" pitchFamily="34" charset="0"/>
                <a:cs typeface="Segoe UI" panose="020B0502040204020203" pitchFamily="34" charset="0"/>
              </a:rPr>
              <a:t>Goes to sleep, blocks forever, all teddy bears are destroyed</a:t>
            </a:r>
          </a:p>
        </p:txBody>
      </p:sp>
      <p:sp>
        <p:nvSpPr>
          <p:cNvPr id="12" name="Title 1">
            <a:extLst>
              <a:ext uri="{FF2B5EF4-FFF2-40B4-BE49-F238E27FC236}">
                <a16:creationId xmlns:a16="http://schemas.microsoft.com/office/drawing/2014/main" id="{E63ED556-2EC6-429A-96DD-F6C63F1D17A3}"/>
              </a:ext>
            </a:extLst>
          </p:cNvPr>
          <p:cNvSpPr>
            <a:spLocks noGrp="1"/>
          </p:cNvSpPr>
          <p:nvPr>
            <p:ph type="title"/>
          </p:nvPr>
        </p:nvSpPr>
        <p:spPr>
          <a:xfrm>
            <a:off x="838200" y="-51564"/>
            <a:ext cx="10515600" cy="919665"/>
          </a:xfrm>
          <a:solidFill>
            <a:schemeClr val="bg1"/>
          </a:solidFill>
        </p:spPr>
        <p:txBody>
          <a:bodyPr/>
          <a:lstStyle/>
          <a:p>
            <a:r>
              <a:rPr lang="en-US" dirty="0"/>
              <a:t>Sleep/wakeup: Attempt #3</a:t>
            </a:r>
          </a:p>
        </p:txBody>
      </p:sp>
      <p:sp>
        <p:nvSpPr>
          <p:cNvPr id="11" name="Content Placeholder 2">
            <a:extLst>
              <a:ext uri="{FF2B5EF4-FFF2-40B4-BE49-F238E27FC236}">
                <a16:creationId xmlns:a16="http://schemas.microsoft.com/office/drawing/2014/main" id="{4F6FB1B1-6A23-46ED-A351-C531D5350313}"/>
              </a:ext>
            </a:extLst>
          </p:cNvPr>
          <p:cNvSpPr txBox="1">
            <a:spLocks/>
          </p:cNvSpPr>
          <p:nvPr/>
        </p:nvSpPr>
        <p:spPr>
          <a:xfrm>
            <a:off x="156519" y="694037"/>
            <a:ext cx="5939481" cy="156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pPr>
            <a:r>
              <a:rPr lang="en-US" sz="2400" b="1" dirty="0" err="1">
                <a:latin typeface="Consolas" panose="020B0609020204030204" pitchFamily="49" charset="0"/>
                <a:cs typeface="Segoe UI" panose="020B0502040204020203" pitchFamily="34" charset="0"/>
              </a:rPr>
              <a:t>x_lock.lock</a:t>
            </a:r>
            <a:r>
              <a:rPr lang="en-US" sz="2400" b="1" dirty="0">
                <a:latin typeface="Consolas" panose="020B0609020204030204" pitchFamily="49" charset="0"/>
                <a:cs typeface="Segoe UI" panose="020B0502040204020203" pitchFamily="34" charset="0"/>
              </a:rPr>
              <a:t>()</a:t>
            </a:r>
          </a:p>
          <a:p>
            <a:pPr>
              <a:lnSpc>
                <a:spcPts val="1700"/>
              </a:lnSpc>
            </a:pPr>
            <a:r>
              <a:rPr lang="en-US" sz="2400" b="1" dirty="0">
                <a:latin typeface="Segoe UI" panose="020B0502040204020203" pitchFamily="34" charset="0"/>
                <a:cs typeface="Segoe UI" panose="020B0502040204020203" pitchFamily="34" charset="0"/>
              </a:rPr>
              <a:t>Computes</a:t>
            </a:r>
            <a:r>
              <a:rPr lang="en-US" sz="2400" b="1" dirty="0">
                <a:latin typeface="Consolas" panose="020B0609020204030204" pitchFamily="49" charset="0"/>
                <a:cs typeface="Segoe UI" panose="020B0502040204020203" pitchFamily="34" charset="0"/>
              </a:rPr>
              <a:t> f(x) == false</a:t>
            </a:r>
          </a:p>
          <a:p>
            <a:pPr>
              <a:lnSpc>
                <a:spcPts val="1700"/>
              </a:lnSpc>
            </a:pPr>
            <a:r>
              <a:rPr lang="en-US" sz="2400" b="1" dirty="0">
                <a:latin typeface="Segoe UI" panose="020B0502040204020203" pitchFamily="34" charset="0"/>
                <a:cs typeface="Segoe UI" panose="020B0502040204020203" pitchFamily="34" charset="0"/>
              </a:rPr>
              <a:t>Decides to sleep (but hasn’t slept yet!)</a:t>
            </a:r>
          </a:p>
          <a:p>
            <a:pPr>
              <a:lnSpc>
                <a:spcPts val="1700"/>
              </a:lnSpc>
            </a:pPr>
            <a:r>
              <a:rPr lang="en-US" sz="2400" b="1" dirty="0" err="1">
                <a:latin typeface="Consolas" panose="020B0609020204030204" pitchFamily="49" charset="0"/>
                <a:cs typeface="Segoe UI" panose="020B0502040204020203" pitchFamily="34" charset="0"/>
              </a:rPr>
              <a:t>x_lock.unlock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D7CD94D3-385E-4EF5-B743-337C0272CED0}"/>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B7D30C3-B8B4-4251-BB87-F36298835C51}"/>
              </a:ext>
            </a:extLst>
          </p:cNvPr>
          <p:cNvGrpSpPr/>
          <p:nvPr/>
        </p:nvGrpSpPr>
        <p:grpSpPr>
          <a:xfrm>
            <a:off x="3393764" y="4279429"/>
            <a:ext cx="5166811" cy="2457037"/>
            <a:chOff x="3393764" y="5054933"/>
            <a:chExt cx="5166811" cy="2708434"/>
          </a:xfrm>
        </p:grpSpPr>
        <p:sp>
          <p:nvSpPr>
            <p:cNvPr id="14" name="Rectangle 13">
              <a:extLst>
                <a:ext uri="{FF2B5EF4-FFF2-40B4-BE49-F238E27FC236}">
                  <a16:creationId xmlns:a16="http://schemas.microsoft.com/office/drawing/2014/main" id="{DE558F35-1C21-4B47-8046-4D27B7FE446E}"/>
                </a:ext>
              </a:extLst>
            </p:cNvPr>
            <p:cNvSpPr/>
            <p:nvPr/>
          </p:nvSpPr>
          <p:spPr>
            <a:xfrm>
              <a:off x="3393764" y="5067090"/>
              <a:ext cx="5166810" cy="269627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798AC2-DF67-4240-8DBB-4E2E509F6565}"/>
                </a:ext>
              </a:extLst>
            </p:cNvPr>
            <p:cNvSpPr txBox="1"/>
            <p:nvPr/>
          </p:nvSpPr>
          <p:spPr>
            <a:xfrm>
              <a:off x="3393764" y="5054933"/>
              <a:ext cx="5166811" cy="2464777"/>
            </a:xfrm>
            <a:prstGeom prst="rect">
              <a:avLst/>
            </a:prstGeom>
            <a:noFill/>
          </p:spPr>
          <p:txBody>
            <a:bodyPr wrap="square" rtlCol="0">
              <a:spAutoFit/>
            </a:bodyPr>
            <a:lstStyle/>
            <a:p>
              <a:pPr>
                <a:lnSpc>
                  <a:spcPts val="3700"/>
                </a:lnSpc>
              </a:pPr>
              <a:r>
                <a:rPr lang="en-US" sz="3400" b="1" dirty="0">
                  <a:latin typeface="Segoe UI" panose="020B0502040204020203" pitchFamily="34" charset="0"/>
                  <a:cs typeface="Segoe UI" panose="020B0502040204020203" pitchFamily="34" charset="0"/>
                </a:rPr>
                <a:t>Problem:</a:t>
              </a:r>
              <a:r>
                <a:rPr lang="en-US" sz="3400" b="1" dirty="0">
                  <a:latin typeface="Segoe UI Light" panose="020B0502040204020203" pitchFamily="34" charset="0"/>
                  <a:cs typeface="Segoe UI Light" panose="020B0502040204020203" pitchFamily="34" charset="0"/>
                </a:rPr>
                <a:t> Lost wakeups</a:t>
              </a:r>
            </a:p>
            <a:p>
              <a:pPr>
                <a:lnSpc>
                  <a:spcPts val="3700"/>
                </a:lnSpc>
              </a:pPr>
              <a:r>
                <a:rPr lang="en-US" sz="3400" b="1" dirty="0">
                  <a:latin typeface="Segoe UI" panose="020B0502040204020203" pitchFamily="34" charset="0"/>
                  <a:cs typeface="Segoe UI" panose="020B0502040204020203" pitchFamily="34" charset="0"/>
                </a:rPr>
                <a:t>Cause:</a:t>
              </a:r>
              <a:r>
                <a:rPr lang="en-US" sz="3400" b="1" dirty="0">
                  <a:latin typeface="Segoe UI Light" panose="020B0502040204020203" pitchFamily="34" charset="0"/>
                  <a:cs typeface="Segoe UI Light" panose="020B0502040204020203" pitchFamily="34" charset="0"/>
                </a:rPr>
                <a:t> Releasing the lock and blocking aren’t atomic from the perspective of the wakeup thread!</a:t>
              </a:r>
            </a:p>
          </p:txBody>
        </p:sp>
      </p:grpSp>
      <p:sp>
        <p:nvSpPr>
          <p:cNvPr id="2" name="Arrow: Bent-Up 1">
            <a:extLst>
              <a:ext uri="{FF2B5EF4-FFF2-40B4-BE49-F238E27FC236}">
                <a16:creationId xmlns:a16="http://schemas.microsoft.com/office/drawing/2014/main" id="{DD707E05-1559-4212-B197-B13EDA6A83D5}"/>
              </a:ext>
            </a:extLst>
          </p:cNvPr>
          <p:cNvSpPr/>
          <p:nvPr/>
        </p:nvSpPr>
        <p:spPr>
          <a:xfrm rot="5400000">
            <a:off x="2354520" y="4267572"/>
            <a:ext cx="1073240" cy="84872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1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17177</TotalTime>
  <Words>4189</Words>
  <Application>Microsoft Office PowerPoint</Application>
  <PresentationFormat>Widescreen</PresentationFormat>
  <Paragraphs>473</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Consolas</vt:lpstr>
      <vt:lpstr>Segoe UI</vt:lpstr>
      <vt:lpstr>Segoe UI Light</vt:lpstr>
      <vt:lpstr>Office Theme</vt:lpstr>
      <vt:lpstr>Wait queues</vt:lpstr>
      <vt:lpstr>Implementing sleep(ms) Inefficiently</vt:lpstr>
      <vt:lpstr>Implementing sleep(ms) Inefficiently</vt:lpstr>
      <vt:lpstr>The Challenges of Blocking</vt:lpstr>
      <vt:lpstr>Wait Queues to the Rescue!</vt:lpstr>
      <vt:lpstr>Formalizing the Blocking Problem</vt:lpstr>
      <vt:lpstr>PowerPoint Presentation</vt:lpstr>
      <vt:lpstr>Sleep/wakeup: Attempt #2</vt:lpstr>
      <vt:lpstr>Sleep/wakeup: Attempt #3</vt:lpstr>
      <vt:lpstr>Sleep/wakeup: Solution #1</vt:lpstr>
      <vt:lpstr>Sleep/wakeup: Solution #1</vt:lpstr>
      <vt:lpstr>Case study: OS/161</vt:lpstr>
      <vt:lpstr>Case Study: OS/161</vt:lpstr>
      <vt:lpstr>Case Study: OS/161</vt:lpstr>
      <vt:lpstr>Case Study: OS/161</vt:lpstr>
      <vt:lpstr>Case Study: OS/161</vt:lpstr>
      <vt:lpstr>Condition variables in OS/161</vt:lpstr>
      <vt:lpstr>What Do Other OSes Do?</vt:lpstr>
      <vt:lpstr>Chickadee-style wait queues are more complicated than OS/161’s approach!</vt:lpstr>
      <vt:lpstr>Chickadee Wait Queues</vt:lpstr>
      <vt:lpstr>Chickadee Wait Queues</vt:lpstr>
      <vt:lpstr>Chickadee Wait Queues</vt:lpstr>
      <vt:lpstr>Now imagine that we didn’t break out of the loop . . .</vt:lpstr>
      <vt:lpstr>Chickadee Wait Queues</vt:lpstr>
      <vt:lpstr>Chickadee Wait Queues</vt:lpstr>
      <vt:lpstr>What Do Other OSes Do?</vt:lpstr>
      <vt:lpstr>PowerPoint Presentation</vt:lpstr>
      <vt:lpstr>Chickadee’s cpustate::schedule()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7416</cp:revision>
  <dcterms:created xsi:type="dcterms:W3CDTF">2017-01-17T01:11:39Z</dcterms:created>
  <dcterms:modified xsi:type="dcterms:W3CDTF">2025-02-25T02:43:48Z</dcterms:modified>
</cp:coreProperties>
</file>