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56" r:id="rId2"/>
    <p:sldId id="366" r:id="rId3"/>
    <p:sldId id="257" r:id="rId4"/>
    <p:sldId id="258" r:id="rId5"/>
    <p:sldId id="259" r:id="rId6"/>
    <p:sldId id="260" r:id="rId7"/>
    <p:sldId id="367" r:id="rId8"/>
    <p:sldId id="261" r:id="rId9"/>
    <p:sldId id="262" r:id="rId10"/>
    <p:sldId id="274" r:id="rId11"/>
    <p:sldId id="337" r:id="rId12"/>
    <p:sldId id="275" r:id="rId13"/>
    <p:sldId id="263" r:id="rId14"/>
    <p:sldId id="264" r:id="rId15"/>
    <p:sldId id="346" r:id="rId16"/>
    <p:sldId id="368" r:id="rId17"/>
    <p:sldId id="266" r:id="rId18"/>
    <p:sldId id="270" r:id="rId19"/>
    <p:sldId id="269" r:id="rId20"/>
    <p:sldId id="267" r:id="rId21"/>
    <p:sldId id="376" r:id="rId22"/>
    <p:sldId id="286" r:id="rId23"/>
    <p:sldId id="338" r:id="rId24"/>
    <p:sldId id="340" r:id="rId25"/>
    <p:sldId id="272" r:id="rId26"/>
    <p:sldId id="369" r:id="rId27"/>
    <p:sldId id="276" r:id="rId28"/>
    <p:sldId id="289" r:id="rId29"/>
    <p:sldId id="291" r:id="rId30"/>
    <p:sldId id="370" r:id="rId31"/>
    <p:sldId id="277" r:id="rId32"/>
    <p:sldId id="342" r:id="rId33"/>
    <p:sldId id="292" r:id="rId34"/>
    <p:sldId id="298" r:id="rId35"/>
    <p:sldId id="301" r:id="rId36"/>
    <p:sldId id="302" r:id="rId37"/>
    <p:sldId id="303" r:id="rId38"/>
    <p:sldId id="335" r:id="rId39"/>
    <p:sldId id="304" r:id="rId40"/>
    <p:sldId id="336"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CC"/>
    <a:srgbClr val="0099FF"/>
    <a:srgbClr val="66FF99"/>
    <a:srgbClr val="FFFF66"/>
    <a:srgbClr val="CC0000"/>
    <a:srgbClr val="FF7C8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817" autoAdjust="0"/>
    <p:restoredTop sz="87483" autoAdjust="0"/>
  </p:normalViewPr>
  <p:slideViewPr>
    <p:cSldViewPr snapToGrid="0">
      <p:cViewPr varScale="1">
        <p:scale>
          <a:sx n="55" d="100"/>
          <a:sy n="55" d="100"/>
        </p:scale>
        <p:origin x="376" y="28"/>
      </p:cViewPr>
      <p:guideLst/>
    </p:cSldViewPr>
  </p:slideViewPr>
  <p:notesTextViewPr>
    <p:cViewPr>
      <p:scale>
        <a:sx n="1" d="1"/>
        <a:sy n="1" d="1"/>
      </p:scale>
      <p:origin x="0" y="0"/>
    </p:cViewPr>
  </p:notesTextViewPr>
  <p:sorterViewPr>
    <p:cViewPr>
      <p:scale>
        <a:sx n="100" d="100"/>
        <a:sy n="100" d="100"/>
      </p:scale>
      <p:origin x="0" y="-548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195D4E-0080-48D8-8D56-50D2584104C6}" type="datetimeFigureOut">
              <a:rPr lang="en-US" smtClean="0"/>
              <a:t>2/26/2025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49842A-5CF9-4F0B-9230-CA0D438F5D42}" type="slidenum">
              <a:rPr lang="en-US" smtClean="0"/>
              <a:t>‹#›</a:t>
            </a:fld>
            <a:endParaRPr lang="en-US"/>
          </a:p>
        </p:txBody>
      </p:sp>
    </p:spTree>
    <p:extLst>
      <p:ext uri="{BB962C8B-B14F-4D97-AF65-F5344CB8AC3E}">
        <p14:creationId xmlns:p14="http://schemas.microsoft.com/office/powerpoint/2010/main" val="35653386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medium.com/@Petuum/a-solution-to-the-memory-limit-challenge-in-big-data-machine-learning-49783a72088b"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cs.cmu.edu/~410/doc/segments/segments.html"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lwn.net/Articles/690079/"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chrisdown.name/2018/01/02/in-defence-of-swap.html"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docs.microsoft.com/en-us/windows-hardware/drivers/kernel/when-should-code-and-data-be-pageable-"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en.wikipedia.org/wiki/.bss"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49842A-5CF9-4F0B-9230-CA0D438F5D42}" type="slidenum">
              <a:rPr lang="en-US" smtClean="0"/>
              <a:t>1</a:t>
            </a:fld>
            <a:endParaRPr lang="en-US"/>
          </a:p>
        </p:txBody>
      </p:sp>
    </p:spTree>
    <p:extLst>
      <p:ext uri="{BB962C8B-B14F-4D97-AF65-F5344CB8AC3E}">
        <p14:creationId xmlns:p14="http://schemas.microsoft.com/office/powerpoint/2010/main" val="3217491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Let’s suppose that the task generates a memory reference which causes a page fault. Linux will look at the given address, and see if it falls within a valid VMA. If so, Linux looks inside the other 31 bits of the PTE to figure out where the physical page is on swap (if at all). Otherwise, Linux can flag the address as invalid (e.g., if the address was to kernel memory), or dynamically allocate a physical page (e.g., if the process asked the OS to extend the heap, and the OS agreed, but the OS hasn’t actually allocated a physical page to back the new heap page).</a:t>
            </a:r>
            <a:endParaRPr lang="en-US" dirty="0"/>
          </a:p>
        </p:txBody>
      </p:sp>
      <p:sp>
        <p:nvSpPr>
          <p:cNvPr id="4" name="Slide Number Placeholder 3"/>
          <p:cNvSpPr>
            <a:spLocks noGrp="1"/>
          </p:cNvSpPr>
          <p:nvPr>
            <p:ph type="sldNum" sz="quarter" idx="5"/>
          </p:nvPr>
        </p:nvSpPr>
        <p:spPr/>
        <p:txBody>
          <a:bodyPr/>
          <a:lstStyle/>
          <a:p>
            <a:fld id="{2049842A-5CF9-4F0B-9230-CA0D438F5D42}" type="slidenum">
              <a:rPr lang="en-US" smtClean="0"/>
              <a:t>20</a:t>
            </a:fld>
            <a:endParaRPr lang="en-US"/>
          </a:p>
        </p:txBody>
      </p:sp>
    </p:spTree>
    <p:extLst>
      <p:ext uri="{BB962C8B-B14F-4D97-AF65-F5344CB8AC3E}">
        <p14:creationId xmlns:p14="http://schemas.microsoft.com/office/powerpoint/2010/main" val="13536221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89C3C1-B8E1-A8C3-6133-FB2B5A50F28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656C88-E865-8CE2-0559-96D882FABAB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FEC800F-0992-9467-8ACA-9A01333505E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Once the kernel knows which </a:t>
            </a:r>
            <a:r>
              <a:rPr lang="en-US" baseline="0" dirty="0" err="1"/>
              <a:t>swap_info</a:t>
            </a:r>
            <a:r>
              <a:rPr lang="en-US" baseline="0" dirty="0"/>
              <a:t> the page uses, and what its offset is (i.e., what its </a:t>
            </a:r>
            <a:r>
              <a:rPr lang="en-US" baseline="0" dirty="0" err="1"/>
              <a:t>swap_map</a:t>
            </a:r>
            <a:r>
              <a:rPr lang="en-US" baseline="0" dirty="0"/>
              <a:t> index is), the kernel can tell where on disk the page is!</a:t>
            </a:r>
            <a:endParaRPr lang="en-US" dirty="0"/>
          </a:p>
        </p:txBody>
      </p:sp>
      <p:sp>
        <p:nvSpPr>
          <p:cNvPr id="4" name="Slide Number Placeholder 3">
            <a:extLst>
              <a:ext uri="{FF2B5EF4-FFF2-40B4-BE49-F238E27FC236}">
                <a16:creationId xmlns:a16="http://schemas.microsoft.com/office/drawing/2014/main" id="{CDEB2F78-7A96-E7DB-1AE6-1F2E8A645E6F}"/>
              </a:ext>
            </a:extLst>
          </p:cNvPr>
          <p:cNvSpPr>
            <a:spLocks noGrp="1"/>
          </p:cNvSpPr>
          <p:nvPr>
            <p:ph type="sldNum" sz="quarter" idx="5"/>
          </p:nvPr>
        </p:nvSpPr>
        <p:spPr/>
        <p:txBody>
          <a:bodyPr/>
          <a:lstStyle/>
          <a:p>
            <a:fld id="{2049842A-5CF9-4F0B-9230-CA0D438F5D42}" type="slidenum">
              <a:rPr lang="en-US" smtClean="0"/>
              <a:t>21</a:t>
            </a:fld>
            <a:endParaRPr lang="en-US"/>
          </a:p>
        </p:txBody>
      </p:sp>
    </p:spTree>
    <p:extLst>
      <p:ext uri="{BB962C8B-B14F-4D97-AF65-F5344CB8AC3E}">
        <p14:creationId xmlns:p14="http://schemas.microsoft.com/office/powerpoint/2010/main" val="39339944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the protection bits state things like “is this page writable?” and “is this page accessible to user-mode processes?”</a:t>
            </a:r>
          </a:p>
          <a:p>
            <a:endParaRPr lang="en-US" dirty="0"/>
          </a:p>
          <a:p>
            <a:r>
              <a:rPr lang="en-US" dirty="0"/>
              <a:t>If there’s a TLB miss, the hardware walks the page table. If the hardware doesn’t find a valid PTE, i.e., if the PTE for the virtual address is not set to “present,” then the hardware raises a fault. Note that a fault could be raised for one of two reasons: the virtual address may reside in an unallocated part of the virtual address space (e.g., in the hole between the stack and the heap). Alternatively, the virtual address may reside in an allocated page of the address space, but that page is not in physical memory.</a:t>
            </a:r>
          </a:p>
          <a:p>
            <a:endParaRPr lang="en-US" dirty="0"/>
          </a:p>
          <a:p>
            <a:r>
              <a:rPr lang="en-US" dirty="0"/>
              <a:t>[References:  </a:t>
            </a:r>
            <a:r>
              <a:rPr lang="en-US" baseline="0" dirty="0"/>
              <a:t>https://www.ece.umd.edu/~blj/papers/micro18-4.pdf</a:t>
            </a:r>
          </a:p>
          <a:p>
            <a:r>
              <a:rPr lang="en-US" baseline="0" dirty="0"/>
              <a:t>                     </a:t>
            </a:r>
            <a:r>
              <a:rPr lang="en-US" dirty="0"/>
              <a:t>http://www.scs.stanford.edu/06au-cs240/notes/l7.pdf </a:t>
            </a:r>
          </a:p>
          <a:p>
            <a:r>
              <a:rPr lang="en-US" dirty="0"/>
              <a:t>                     http://wiki.osdev.org/Paging</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t>                     https://en.wikipedia.org/wiki/Control_register#CR2]</a:t>
            </a:r>
          </a:p>
        </p:txBody>
      </p:sp>
      <p:sp>
        <p:nvSpPr>
          <p:cNvPr id="4" name="Slide Number Placeholder 3"/>
          <p:cNvSpPr>
            <a:spLocks noGrp="1"/>
          </p:cNvSpPr>
          <p:nvPr>
            <p:ph type="sldNum" sz="quarter" idx="10"/>
          </p:nvPr>
        </p:nvSpPr>
        <p:spPr/>
        <p:txBody>
          <a:bodyPr/>
          <a:lstStyle/>
          <a:p>
            <a:pPr>
              <a:defRPr/>
            </a:pPr>
            <a:fld id="{ED6E05D8-277B-7D45-BC29-AAF6596B7B3B}" type="slidenum">
              <a:rPr lang="en-US" smtClean="0"/>
              <a:pPr>
                <a:defRPr/>
              </a:pPr>
              <a:t>22</a:t>
            </a:fld>
            <a:endParaRPr lang="en-US"/>
          </a:p>
        </p:txBody>
      </p:sp>
    </p:spTree>
    <p:extLst>
      <p:ext uri="{BB962C8B-B14F-4D97-AF65-F5344CB8AC3E}">
        <p14:creationId xmlns:p14="http://schemas.microsoft.com/office/powerpoint/2010/main" val="16383032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D6E05D8-277B-7D45-BC29-AAF6596B7B3B}" type="slidenum">
              <a:rPr lang="en-US" smtClean="0"/>
              <a:pPr>
                <a:defRPr/>
              </a:pPr>
              <a:t>23</a:t>
            </a:fld>
            <a:endParaRPr lang="en-US"/>
          </a:p>
        </p:txBody>
      </p:sp>
    </p:spTree>
    <p:extLst>
      <p:ext uri="{BB962C8B-B14F-4D97-AF65-F5344CB8AC3E}">
        <p14:creationId xmlns:p14="http://schemas.microsoft.com/office/powerpoint/2010/main" val="41258237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49842A-5CF9-4F0B-9230-CA0D438F5D42}" type="slidenum">
              <a:rPr lang="en-US" smtClean="0"/>
              <a:t>29</a:t>
            </a:fld>
            <a:endParaRPr lang="en-US"/>
          </a:p>
        </p:txBody>
      </p:sp>
    </p:spTree>
    <p:extLst>
      <p:ext uri="{BB962C8B-B14F-4D97-AF65-F5344CB8AC3E}">
        <p14:creationId xmlns:p14="http://schemas.microsoft.com/office/powerpoint/2010/main" val="33104263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49842A-5CF9-4F0B-9230-CA0D438F5D42}" type="slidenum">
              <a:rPr lang="en-US" smtClean="0"/>
              <a:t>31</a:t>
            </a:fld>
            <a:endParaRPr lang="en-US"/>
          </a:p>
        </p:txBody>
      </p:sp>
    </p:spTree>
    <p:extLst>
      <p:ext uri="{BB962C8B-B14F-4D97-AF65-F5344CB8AC3E}">
        <p14:creationId xmlns:p14="http://schemas.microsoft.com/office/powerpoint/2010/main" val="26524715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 </a:t>
            </a:r>
            <a:r>
              <a:rPr lang="en-US" dirty="0">
                <a:hlinkClick r:id="rId3"/>
              </a:rPr>
              <a:t>https://medium.com/@Petuum/a-solution-to-the-memory-limit-challenge-in-big-data-machine-learning-49783a72088b</a:t>
            </a:r>
            <a:endParaRPr lang="en-US" dirty="0"/>
          </a:p>
          <a:p>
            <a:r>
              <a:rPr lang="en-US" dirty="0"/>
              <a:t>        //Note that the “Our system” result refers to an ML training approach in which execution is</a:t>
            </a:r>
          </a:p>
          <a:p>
            <a:r>
              <a:rPr lang="en-US" dirty="0"/>
              <a:t>        //carefully orchestrated to avoid swapping. “Swap” is a naïve approach that relies on the</a:t>
            </a:r>
          </a:p>
          <a:p>
            <a:r>
              <a:rPr lang="en-US" dirty="0"/>
              <a:t>        //kernel’s default swapping approach. “Swap” does worse because it leads to memory thrashing!</a:t>
            </a:r>
          </a:p>
          <a:p>
            <a:r>
              <a:rPr lang="en-US" dirty="0"/>
              <a:t>]</a:t>
            </a:r>
          </a:p>
        </p:txBody>
      </p:sp>
      <p:sp>
        <p:nvSpPr>
          <p:cNvPr id="4" name="Slide Number Placeholder 3"/>
          <p:cNvSpPr>
            <a:spLocks noGrp="1"/>
          </p:cNvSpPr>
          <p:nvPr>
            <p:ph type="sldNum" sz="quarter" idx="5"/>
          </p:nvPr>
        </p:nvSpPr>
        <p:spPr/>
        <p:txBody>
          <a:bodyPr/>
          <a:lstStyle/>
          <a:p>
            <a:fld id="{2049842A-5CF9-4F0B-9230-CA0D438F5D42}" type="slidenum">
              <a:rPr lang="en-US" smtClean="0"/>
              <a:t>32</a:t>
            </a:fld>
            <a:endParaRPr lang="en-US"/>
          </a:p>
        </p:txBody>
      </p:sp>
    </p:spTree>
    <p:extLst>
      <p:ext uri="{BB962C8B-B14F-4D97-AF65-F5344CB8AC3E}">
        <p14:creationId xmlns:p14="http://schemas.microsoft.com/office/powerpoint/2010/main" val="41778808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 from: http://www.liralab.it/teaching/OS/files_current/class_6_10.pdf]</a:t>
            </a:r>
          </a:p>
          <a:p>
            <a:endParaRPr lang="en-US" dirty="0"/>
          </a:p>
        </p:txBody>
      </p:sp>
      <p:sp>
        <p:nvSpPr>
          <p:cNvPr id="4" name="Slide Number Placeholder 3"/>
          <p:cNvSpPr>
            <a:spLocks noGrp="1"/>
          </p:cNvSpPr>
          <p:nvPr>
            <p:ph type="sldNum" sz="quarter" idx="5"/>
          </p:nvPr>
        </p:nvSpPr>
        <p:spPr/>
        <p:txBody>
          <a:bodyPr/>
          <a:lstStyle/>
          <a:p>
            <a:fld id="{2049842A-5CF9-4F0B-9230-CA0D438F5D42}" type="slidenum">
              <a:rPr lang="en-US" smtClean="0"/>
              <a:t>33</a:t>
            </a:fld>
            <a:endParaRPr lang="en-US"/>
          </a:p>
        </p:txBody>
      </p:sp>
    </p:spTree>
    <p:extLst>
      <p:ext uri="{BB962C8B-B14F-4D97-AF65-F5344CB8AC3E}">
        <p14:creationId xmlns:p14="http://schemas.microsoft.com/office/powerpoint/2010/main" val="6646403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49842A-5CF9-4F0B-9230-CA0D438F5D42}" type="slidenum">
              <a:rPr lang="en-US" smtClean="0"/>
              <a:t>34</a:t>
            </a:fld>
            <a:endParaRPr lang="en-US"/>
          </a:p>
        </p:txBody>
      </p:sp>
    </p:spTree>
    <p:extLst>
      <p:ext uri="{BB962C8B-B14F-4D97-AF65-F5344CB8AC3E}">
        <p14:creationId xmlns:p14="http://schemas.microsoft.com/office/powerpoint/2010/main" val="7216726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baseline="0" dirty="0">
                <a:solidFill>
                  <a:schemeClr val="tx1"/>
                </a:solidFill>
                <a:effectLst/>
                <a:latin typeface="+mn-lt"/>
                <a:ea typeface="+mn-ea"/>
                <a:cs typeface="+mn-cs"/>
              </a:rPr>
              <a:t>In Intel parlance, a “linear” address is a virtual address.</a:t>
            </a:r>
          </a:p>
          <a:p>
            <a:endParaRPr lang="en-US" sz="1200" b="0" i="0" kern="1200" baseline="0" dirty="0">
              <a:solidFill>
                <a:schemeClr val="tx1"/>
              </a:solidFill>
              <a:effectLst/>
              <a:latin typeface="+mn-lt"/>
              <a:ea typeface="+mn-ea"/>
              <a:cs typeface="+mn-cs"/>
            </a:endParaRPr>
          </a:p>
          <a:p>
            <a:r>
              <a:rPr lang="en-US" sz="1200" b="0" i="0" kern="1200" baseline="0" dirty="0">
                <a:solidFill>
                  <a:schemeClr val="tx1"/>
                </a:solidFill>
                <a:effectLst/>
                <a:latin typeface="+mn-lt"/>
                <a:ea typeface="+mn-ea"/>
                <a:cs typeface="+mn-cs"/>
              </a:rPr>
              <a:t>[Strictly speaking, that’s a bit of a lie. On an 64-bit Intel chip, a linear address is a virtual address. However, this isn’t true on a 32-bit Intel chip. On a 32-bit Intel chip, a “virtual” or “logical” address is translated via segmentation to a linear address; the linear address is then translated to a physical one using paging. On 64-bit chips, segmented memory translation is almost completely disabled (but a few vestiges remain, like the %</a:t>
            </a:r>
            <a:r>
              <a:rPr lang="en-US" sz="1200" b="0" i="0" kern="1200" baseline="0" dirty="0" err="1">
                <a:solidFill>
                  <a:schemeClr val="tx1"/>
                </a:solidFill>
                <a:effectLst/>
                <a:latin typeface="+mn-lt"/>
                <a:ea typeface="+mn-ea"/>
                <a:cs typeface="+mn-cs"/>
              </a:rPr>
              <a:t>gs</a:t>
            </a:r>
            <a:r>
              <a:rPr lang="en-US" sz="1200" b="0" i="0" kern="1200" baseline="0" dirty="0">
                <a:solidFill>
                  <a:schemeClr val="tx1"/>
                </a:solidFill>
                <a:effectLst/>
                <a:latin typeface="+mn-lt"/>
                <a:ea typeface="+mn-ea"/>
                <a:cs typeface="+mn-cs"/>
              </a:rPr>
              <a:t> and %fs </a:t>
            </a:r>
            <a:r>
              <a:rPr lang="en-US" sz="1200" b="0" i="0" kern="1200" baseline="0" dirty="0" err="1">
                <a:solidFill>
                  <a:schemeClr val="tx1"/>
                </a:solidFill>
                <a:effectLst/>
                <a:latin typeface="+mn-lt"/>
                <a:ea typeface="+mn-ea"/>
                <a:cs typeface="+mn-cs"/>
              </a:rPr>
              <a:t>base+offset</a:t>
            </a:r>
            <a:r>
              <a:rPr lang="en-US" sz="1200" b="0" i="0" kern="1200" baseline="0" dirty="0">
                <a:solidFill>
                  <a:schemeClr val="tx1"/>
                </a:solidFill>
                <a:effectLst/>
                <a:latin typeface="+mn-lt"/>
                <a:ea typeface="+mn-ea"/>
                <a:cs typeface="+mn-cs"/>
              </a:rPr>
              <a:t> calculations that were discussed earlier in the semester). For some additional details about segmentation, see </a:t>
            </a:r>
            <a:r>
              <a:rPr lang="en-US" dirty="0">
                <a:hlinkClick r:id="rId3"/>
              </a:rPr>
              <a:t>https://www.cs.cmu.edu/~410/doc/segments/segments.html</a:t>
            </a:r>
            <a:r>
              <a:rPr lang="en-US" dirty="0"/>
              <a:t> or, of course, the Intel manual.</a:t>
            </a:r>
            <a:r>
              <a:rPr lang="en-US" sz="1200" b="0" i="0" kern="1200" baseline="0" dirty="0">
                <a:solidFill>
                  <a:schemeClr val="tx1"/>
                </a:solidFill>
                <a:effectLst/>
                <a:latin typeface="+mn-lt"/>
                <a:ea typeface="+mn-ea"/>
                <a:cs typeface="+mn-cs"/>
              </a:rPr>
              <a:t>]</a:t>
            </a:r>
          </a:p>
        </p:txBody>
      </p:sp>
      <p:sp>
        <p:nvSpPr>
          <p:cNvPr id="4" name="Slide Number Placeholder 3"/>
          <p:cNvSpPr>
            <a:spLocks noGrp="1"/>
          </p:cNvSpPr>
          <p:nvPr>
            <p:ph type="sldNum" sz="quarter" idx="10"/>
          </p:nvPr>
        </p:nvSpPr>
        <p:spPr/>
        <p:txBody>
          <a:bodyPr/>
          <a:lstStyle/>
          <a:p>
            <a:pPr>
              <a:defRPr/>
            </a:pPr>
            <a:fld id="{ED6E05D8-277B-7D45-BC29-AAF6596B7B3B}" type="slidenum">
              <a:rPr lang="en-US" smtClean="0"/>
              <a:pPr>
                <a:defRPr/>
              </a:pPr>
              <a:t>38</a:t>
            </a:fld>
            <a:endParaRPr lang="en-US"/>
          </a:p>
        </p:txBody>
      </p:sp>
    </p:spTree>
    <p:extLst>
      <p:ext uri="{BB962C8B-B14F-4D97-AF65-F5344CB8AC3E}">
        <p14:creationId xmlns:p14="http://schemas.microsoft.com/office/powerpoint/2010/main" val="42400507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example shown on the righthand side of the slide, there are eight potentially valid virtual pages, but only five virtual pages (three yellow, two blue) that are actually valid. There are only two physical pages in physical RAM, so there is no way for all of the valid virtual pages to reside in physical memory at the same time!</a:t>
            </a:r>
          </a:p>
        </p:txBody>
      </p:sp>
      <p:sp>
        <p:nvSpPr>
          <p:cNvPr id="4" name="Slide Number Placeholder 3"/>
          <p:cNvSpPr>
            <a:spLocks noGrp="1"/>
          </p:cNvSpPr>
          <p:nvPr>
            <p:ph type="sldNum" sz="quarter" idx="5"/>
          </p:nvPr>
        </p:nvSpPr>
        <p:spPr/>
        <p:txBody>
          <a:bodyPr/>
          <a:lstStyle/>
          <a:p>
            <a:fld id="{2049842A-5CF9-4F0B-9230-CA0D438F5D42}" type="slidenum">
              <a:rPr lang="en-US" smtClean="0"/>
              <a:t>8</a:t>
            </a:fld>
            <a:endParaRPr lang="en-US"/>
          </a:p>
        </p:txBody>
      </p:sp>
    </p:spTree>
    <p:extLst>
      <p:ext uri="{BB962C8B-B14F-4D97-AF65-F5344CB8AC3E}">
        <p14:creationId xmlns:p14="http://schemas.microsoft.com/office/powerpoint/2010/main" val="37292186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rectangle represents a physical page. Inside a rectangle, we list the virtual page number, i.e., the id of the virtual page that’s mapped into the physical page. Each physical page is also annotated with the value of its reference bit. Note that the reference bits being read and written live in the PTEs for the associated virtual pages.</a:t>
            </a:r>
          </a:p>
        </p:txBody>
      </p:sp>
      <p:sp>
        <p:nvSpPr>
          <p:cNvPr id="4" name="Slide Number Placeholder 3"/>
          <p:cNvSpPr>
            <a:spLocks noGrp="1"/>
          </p:cNvSpPr>
          <p:nvPr>
            <p:ph type="sldNum" sz="quarter" idx="5"/>
          </p:nvPr>
        </p:nvSpPr>
        <p:spPr/>
        <p:txBody>
          <a:bodyPr/>
          <a:lstStyle/>
          <a:p>
            <a:fld id="{2049842A-5CF9-4F0B-9230-CA0D438F5D42}" type="slidenum">
              <a:rPr lang="en-US" smtClean="0"/>
              <a:t>39</a:t>
            </a:fld>
            <a:endParaRPr lang="en-US"/>
          </a:p>
        </p:txBody>
      </p:sp>
    </p:spTree>
    <p:extLst>
      <p:ext uri="{BB962C8B-B14F-4D97-AF65-F5344CB8AC3E}">
        <p14:creationId xmlns:p14="http://schemas.microsoft.com/office/powerpoint/2010/main" val="27477275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49842A-5CF9-4F0B-9230-CA0D438F5D42}" type="slidenum">
              <a:rPr lang="en-US" smtClean="0"/>
              <a:t>40</a:t>
            </a:fld>
            <a:endParaRPr lang="en-US"/>
          </a:p>
        </p:txBody>
      </p:sp>
    </p:spTree>
    <p:extLst>
      <p:ext uri="{BB962C8B-B14F-4D97-AF65-F5344CB8AC3E}">
        <p14:creationId xmlns:p14="http://schemas.microsoft.com/office/powerpoint/2010/main" val="4982091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clean file-backed page can just be dropped from memory because the OS knows that a copy of the page is already on disk and thus can be brought into physical RAM in the future.</a:t>
            </a:r>
          </a:p>
          <a:p>
            <a:endParaRPr lang="en-US" dirty="0"/>
          </a:p>
          <a:p>
            <a:r>
              <a:rPr lang="en-US" dirty="0"/>
              <a:t>[Ref: </a:t>
            </a:r>
            <a:r>
              <a:rPr lang="en-US" dirty="0">
                <a:hlinkClick r:id="rId3"/>
              </a:rPr>
              <a:t>https://lwn.net/Articles/690079/</a:t>
            </a:r>
            <a:endParaRPr lang="en-US" dirty="0"/>
          </a:p>
          <a:p>
            <a:r>
              <a:rPr lang="en-US" dirty="0"/>
              <a:t>        </a:t>
            </a:r>
            <a:r>
              <a:rPr lang="en-US" dirty="0">
                <a:hlinkClick r:id="rId4"/>
              </a:rPr>
              <a:t>https://chrisdown.name/2018/01/02/in-defence-of-swap.html</a:t>
            </a:r>
            <a:r>
              <a:rPr lang="en-US" dirty="0"/>
              <a:t>]</a:t>
            </a:r>
          </a:p>
        </p:txBody>
      </p:sp>
      <p:sp>
        <p:nvSpPr>
          <p:cNvPr id="4" name="Slide Number Placeholder 3"/>
          <p:cNvSpPr>
            <a:spLocks noGrp="1"/>
          </p:cNvSpPr>
          <p:nvPr>
            <p:ph type="sldNum" sz="quarter" idx="5"/>
          </p:nvPr>
        </p:nvSpPr>
        <p:spPr/>
        <p:txBody>
          <a:bodyPr/>
          <a:lstStyle/>
          <a:p>
            <a:fld id="{2049842A-5CF9-4F0B-9230-CA0D438F5D42}" type="slidenum">
              <a:rPr lang="en-US" smtClean="0"/>
              <a:t>10</a:t>
            </a:fld>
            <a:endParaRPr lang="en-US"/>
          </a:p>
        </p:txBody>
      </p:sp>
    </p:spTree>
    <p:extLst>
      <p:ext uri="{BB962C8B-B14F-4D97-AF65-F5344CB8AC3E}">
        <p14:creationId xmlns:p14="http://schemas.microsoft.com/office/powerpoint/2010/main" val="41876624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don’t you want to enable swapping for driver code that holds a spinlock? Consider what would happen if some driver code grabbed a spinlock, did some stuff, and then got swapped to disk before the code could release the lock. Now imagine that a different kernel task wanted to grab the lock. The task would have to wait for the driver code to be swapped back into memory so that the driver could resume execution and release the lock. Remember that IO devices are very slow with respect to the CPU, so we don’t want spinlock operations to depend on swapping data from disk to RAM!]</a:t>
            </a:r>
          </a:p>
          <a:p>
            <a:endParaRPr lang="en-US" dirty="0"/>
          </a:p>
          <a:p>
            <a:r>
              <a:rPr lang="en-US" dirty="0"/>
              <a:t>[Ref: </a:t>
            </a:r>
            <a:r>
              <a:rPr lang="en-US" dirty="0">
                <a:hlinkClick r:id="rId3"/>
              </a:rPr>
              <a:t>https://docs.microsoft.com/en-us/windows-hardware/drivers/kernel/when-should-code-and-data-be-pageable-</a:t>
            </a:r>
            <a:r>
              <a:rPr lang="en-US" dirty="0"/>
              <a:t>]</a:t>
            </a:r>
          </a:p>
        </p:txBody>
      </p:sp>
      <p:sp>
        <p:nvSpPr>
          <p:cNvPr id="4" name="Slide Number Placeholder 3"/>
          <p:cNvSpPr>
            <a:spLocks noGrp="1"/>
          </p:cNvSpPr>
          <p:nvPr>
            <p:ph type="sldNum" sz="quarter" idx="5"/>
          </p:nvPr>
        </p:nvSpPr>
        <p:spPr/>
        <p:txBody>
          <a:bodyPr/>
          <a:lstStyle/>
          <a:p>
            <a:fld id="{2049842A-5CF9-4F0B-9230-CA0D438F5D42}" type="slidenum">
              <a:rPr lang="en-US" smtClean="0"/>
              <a:t>12</a:t>
            </a:fld>
            <a:endParaRPr lang="en-US"/>
          </a:p>
        </p:txBody>
      </p:sp>
    </p:spTree>
    <p:extLst>
      <p:ext uri="{BB962C8B-B14F-4D97-AF65-F5344CB8AC3E}">
        <p14:creationId xmlns:p14="http://schemas.microsoft.com/office/powerpoint/2010/main" val="20191096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an entry in the `</a:t>
            </a:r>
            <a:r>
              <a:rPr lang="en-US" dirty="0" err="1"/>
              <a:t>swap_map</a:t>
            </a:r>
            <a:r>
              <a:rPr lang="en-US" dirty="0"/>
              <a:t>` array is zero, it means that the corresponding slot in the swap file is empty and can be used to hold a swapped out page.</a:t>
            </a:r>
          </a:p>
          <a:p>
            <a:endParaRPr lang="en-US" dirty="0"/>
          </a:p>
          <a:p>
            <a:r>
              <a:rPr lang="en-US" dirty="0"/>
              <a:t>[Ref: https://elixir.bootlin.com/linux/v5.5.4/source/include/linux/swap.h#L235   </a:t>
            </a:r>
          </a:p>
          <a:p>
            <a:r>
              <a:rPr lang="en-US" dirty="0"/>
              <a:t>         https://elixir.bootlin.com/linux/v5.5.4/source/mm/swapfile.c#L92</a:t>
            </a:r>
          </a:p>
          <a:p>
            <a:r>
              <a:rPr lang="en-US" dirty="0"/>
              <a:t>         https://elixir.bootlin.com/linux/v5.5.4/source/arch/x86/include/asm/pgtable_64.h#L187//Describes how a PTE is used to</a:t>
            </a:r>
          </a:p>
          <a:p>
            <a:r>
              <a:rPr lang="en-US" dirty="0"/>
              <a:t>                                                                                                                                                                      //store swap information.</a:t>
            </a:r>
          </a:p>
          <a:p>
            <a:r>
              <a:rPr lang="en-US" dirty="0"/>
              <a:t>        https://www.kernel.org/doc/gorman/html/understand/understand014.html#text15</a:t>
            </a:r>
          </a:p>
          <a:p>
            <a:r>
              <a:rPr lang="en-US" dirty="0"/>
              <a:t>        http://duartes.org/gustavo/blog/post/how-the-kernel-manages-your-memory/</a:t>
            </a:r>
          </a:p>
          <a:p>
            <a:r>
              <a:rPr lang="en-US" dirty="0"/>
              <a:t>        https://www.kernel.org/doc/gorman/pdf/understand.pdf]</a:t>
            </a:r>
          </a:p>
        </p:txBody>
      </p:sp>
      <p:sp>
        <p:nvSpPr>
          <p:cNvPr id="4" name="Slide Number Placeholder 3"/>
          <p:cNvSpPr>
            <a:spLocks noGrp="1"/>
          </p:cNvSpPr>
          <p:nvPr>
            <p:ph type="sldNum" sz="quarter" idx="5"/>
          </p:nvPr>
        </p:nvSpPr>
        <p:spPr/>
        <p:txBody>
          <a:bodyPr/>
          <a:lstStyle/>
          <a:p>
            <a:fld id="{2049842A-5CF9-4F0B-9230-CA0D438F5D42}" type="slidenum">
              <a:rPr lang="en-US" smtClean="0"/>
              <a:t>13</a:t>
            </a:fld>
            <a:endParaRPr lang="en-US"/>
          </a:p>
        </p:txBody>
      </p:sp>
    </p:spTree>
    <p:extLst>
      <p:ext uri="{BB962C8B-B14F-4D97-AF65-F5344CB8AC3E}">
        <p14:creationId xmlns:p14="http://schemas.microsoft.com/office/powerpoint/2010/main" val="24269868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Once the kernel knows which </a:t>
            </a:r>
            <a:r>
              <a:rPr lang="en-US" baseline="0" dirty="0" err="1"/>
              <a:t>swap_info</a:t>
            </a:r>
            <a:r>
              <a:rPr lang="en-US" baseline="0" dirty="0"/>
              <a:t> the page uses, and what its offset is (i.e., what its </a:t>
            </a:r>
            <a:r>
              <a:rPr lang="en-US" baseline="0" dirty="0" err="1"/>
              <a:t>swap_map</a:t>
            </a:r>
            <a:r>
              <a:rPr lang="en-US" baseline="0" dirty="0"/>
              <a:t> index is), the kernel can tell where on disk the page is!</a:t>
            </a:r>
            <a:endParaRPr lang="en-US" dirty="0"/>
          </a:p>
        </p:txBody>
      </p:sp>
      <p:sp>
        <p:nvSpPr>
          <p:cNvPr id="4" name="Slide Number Placeholder 3"/>
          <p:cNvSpPr>
            <a:spLocks noGrp="1"/>
          </p:cNvSpPr>
          <p:nvPr>
            <p:ph type="sldNum" sz="quarter" idx="5"/>
          </p:nvPr>
        </p:nvSpPr>
        <p:spPr/>
        <p:txBody>
          <a:bodyPr/>
          <a:lstStyle/>
          <a:p>
            <a:fld id="{2049842A-5CF9-4F0B-9230-CA0D438F5D42}" type="slidenum">
              <a:rPr lang="en-US" smtClean="0"/>
              <a:t>14</a:t>
            </a:fld>
            <a:endParaRPr lang="en-US"/>
          </a:p>
        </p:txBody>
      </p:sp>
    </p:spTree>
    <p:extLst>
      <p:ext uri="{BB962C8B-B14F-4D97-AF65-F5344CB8AC3E}">
        <p14:creationId xmlns:p14="http://schemas.microsoft.com/office/powerpoint/2010/main" val="32439279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In the example on the right, consider virtual address space X. The third-from-the-bottom page (i.e., the gray one) is non-present and unmapped. The virtual page X_1 is mapped but non-present.</a:t>
            </a:r>
            <a:endParaRPr lang="en-US" dirty="0"/>
          </a:p>
        </p:txBody>
      </p:sp>
      <p:sp>
        <p:nvSpPr>
          <p:cNvPr id="4" name="Slide Number Placeholder 3"/>
          <p:cNvSpPr>
            <a:spLocks noGrp="1"/>
          </p:cNvSpPr>
          <p:nvPr>
            <p:ph type="sldNum" sz="quarter" idx="5"/>
          </p:nvPr>
        </p:nvSpPr>
        <p:spPr/>
        <p:txBody>
          <a:bodyPr/>
          <a:lstStyle/>
          <a:p>
            <a:fld id="{2049842A-5CF9-4F0B-9230-CA0D438F5D42}" type="slidenum">
              <a:rPr lang="en-US" smtClean="0"/>
              <a:t>15</a:t>
            </a:fld>
            <a:endParaRPr lang="en-US"/>
          </a:p>
        </p:txBody>
      </p:sp>
    </p:spTree>
    <p:extLst>
      <p:ext uri="{BB962C8B-B14F-4D97-AF65-F5344CB8AC3E}">
        <p14:creationId xmlns:p14="http://schemas.microsoft.com/office/powerpoint/2010/main" val="11736079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Linux, a </a:t>
            </a:r>
            <a:r>
              <a:rPr lang="en-US" dirty="0" err="1"/>
              <a:t>task_struct</a:t>
            </a:r>
            <a:r>
              <a:rPr lang="en-US" dirty="0"/>
              <a:t> is a per-kernel-thread data structure that contains bookkeeping information about the thread.</a:t>
            </a:r>
          </a:p>
          <a:p>
            <a:endParaRPr lang="en-US" dirty="0"/>
          </a:p>
          <a:p>
            <a:r>
              <a:rPr lang="en-US" dirty="0"/>
              <a:t>The data segment contains static variables that are explicitly initialized by a program. The BSS region holds static variables that weren’t given explicit initial values, and should be initialized to zero; remember that in C, static variables without an explicit initializer are set to all-zeroes. The name “BSS” is a historical artifact; you can read the Wikipedia article to learn its origins (which are not interesting). [Ref: </a:t>
            </a:r>
            <a:r>
              <a:rPr lang="en-US" dirty="0">
                <a:hlinkClick r:id="rId3"/>
              </a:rPr>
              <a:t>https://en.wikipedia.org/wiki/.bss</a:t>
            </a:r>
            <a:r>
              <a:rPr lang="en-US" dirty="0"/>
              <a:t>]</a:t>
            </a:r>
          </a:p>
          <a:p>
            <a:endParaRPr lang="en-US" dirty="0"/>
          </a:p>
          <a:p>
            <a:r>
              <a:rPr lang="en-US" dirty="0"/>
              <a:t>[Ref: https://elixir.bootlin.com/linux/v5.5.4/source/include/linux/mm_types.h#L292</a:t>
            </a:r>
          </a:p>
          <a:p>
            <a:r>
              <a:rPr lang="en-US" dirty="0"/>
              <a:t>         https://elixir.bootlin.com/linux/v5.5.4/source/include/linux/mm.h#L249]</a:t>
            </a:r>
          </a:p>
        </p:txBody>
      </p:sp>
      <p:sp>
        <p:nvSpPr>
          <p:cNvPr id="4" name="Slide Number Placeholder 3"/>
          <p:cNvSpPr>
            <a:spLocks noGrp="1"/>
          </p:cNvSpPr>
          <p:nvPr>
            <p:ph type="sldNum" sz="quarter" idx="5"/>
          </p:nvPr>
        </p:nvSpPr>
        <p:spPr/>
        <p:txBody>
          <a:bodyPr/>
          <a:lstStyle/>
          <a:p>
            <a:fld id="{2049842A-5CF9-4F0B-9230-CA0D438F5D42}" type="slidenum">
              <a:rPr lang="en-US" smtClean="0"/>
              <a:t>17</a:t>
            </a:fld>
            <a:endParaRPr lang="en-US"/>
          </a:p>
        </p:txBody>
      </p:sp>
    </p:spTree>
    <p:extLst>
      <p:ext uri="{BB962C8B-B14F-4D97-AF65-F5344CB8AC3E}">
        <p14:creationId xmlns:p14="http://schemas.microsoft.com/office/powerpoint/2010/main" val="38957399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/proc file system isn’t a real file system; in other words, it doesn’t represent actual files on a storage device. Instead, it devices a bunch of pseudofiles that allow you to learn interesting things about the system. For example, by doing cat /proc/&lt;</a:t>
            </a:r>
            <a:r>
              <a:rPr lang="en-US" dirty="0" err="1"/>
              <a:t>some_pid</a:t>
            </a:r>
            <a:r>
              <a:rPr lang="en-US" dirty="0"/>
              <a:t>&gt;, you can find a bunch of pseudofiles with information about the process that has the </a:t>
            </a:r>
            <a:r>
              <a:rPr lang="en-US" dirty="0" err="1"/>
              <a:t>pid</a:t>
            </a:r>
            <a:r>
              <a:rPr lang="en-US" dirty="0"/>
              <a:t> &lt;</a:t>
            </a:r>
            <a:r>
              <a:rPr lang="en-US" dirty="0" err="1"/>
              <a:t>some_pid</a:t>
            </a:r>
            <a:r>
              <a:rPr lang="en-US" dirty="0"/>
              <a:t>&gt;. As a concrete example, this slide shows the contents of the maps file. The maps file shows you the VMAs that are associated with a process. In this slide, the number “21130” is the </a:t>
            </a:r>
            <a:r>
              <a:rPr lang="en-US" dirty="0" err="1"/>
              <a:t>pid</a:t>
            </a:r>
            <a:r>
              <a:rPr lang="en-US" dirty="0"/>
              <a:t> of the less process that I launched.</a:t>
            </a:r>
          </a:p>
        </p:txBody>
      </p:sp>
      <p:sp>
        <p:nvSpPr>
          <p:cNvPr id="4" name="Slide Number Placeholder 3"/>
          <p:cNvSpPr>
            <a:spLocks noGrp="1"/>
          </p:cNvSpPr>
          <p:nvPr>
            <p:ph type="sldNum" sz="quarter" idx="5"/>
          </p:nvPr>
        </p:nvSpPr>
        <p:spPr/>
        <p:txBody>
          <a:bodyPr/>
          <a:lstStyle/>
          <a:p>
            <a:fld id="{2049842A-5CF9-4F0B-9230-CA0D438F5D42}" type="slidenum">
              <a:rPr lang="en-US" smtClean="0"/>
              <a:t>19</a:t>
            </a:fld>
            <a:endParaRPr lang="en-US"/>
          </a:p>
        </p:txBody>
      </p:sp>
    </p:spTree>
    <p:extLst>
      <p:ext uri="{BB962C8B-B14F-4D97-AF65-F5344CB8AC3E}">
        <p14:creationId xmlns:p14="http://schemas.microsoft.com/office/powerpoint/2010/main" val="34313248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B2074FEE-3217-43D0-AFC4-9E46ADFE2F91}" type="datetimeFigureOut">
              <a:rPr lang="en-US" smtClean="0"/>
              <a:t>2/26/2025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14280093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2074FEE-3217-43D0-AFC4-9E46ADFE2F91}" type="datetimeFigureOut">
              <a:rPr lang="en-US" smtClean="0"/>
              <a:t>2/26/2025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27476703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2074FEE-3217-43D0-AFC4-9E46ADFE2F91}" type="datetimeFigureOut">
              <a:rPr lang="en-US" smtClean="0"/>
              <a:t>2/26/2025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19511657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b="1"/>
            </a:lvl1pPr>
          </a:lstStyle>
          <a:p>
            <a:r>
              <a:rPr lang="en-US" dirty="0"/>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2074FEE-3217-43D0-AFC4-9E46ADFE2F91}" type="datetimeFigureOut">
              <a:rPr lang="en-US" smtClean="0"/>
              <a:t>2/26/2025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22025737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lgn="ctr">
              <a:defRPr sz="6000" b="1"/>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2074FEE-3217-43D0-AFC4-9E46ADFE2F91}" type="datetimeFigureOut">
              <a:rPr lang="en-US" smtClean="0"/>
              <a:t>2/26/2025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2120565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2074FEE-3217-43D0-AFC4-9E46ADFE2F91}" type="datetimeFigureOut">
              <a:rPr lang="en-US" smtClean="0"/>
              <a:t>2/26/2025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26962207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2074FEE-3217-43D0-AFC4-9E46ADFE2F91}" type="datetimeFigureOut">
              <a:rPr lang="en-US" smtClean="0"/>
              <a:t>2/26/2025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26722870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2074FEE-3217-43D0-AFC4-9E46ADFE2F91}" type="datetimeFigureOut">
              <a:rPr lang="en-US" smtClean="0"/>
              <a:t>2/26/2025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9628305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074FEE-3217-43D0-AFC4-9E46ADFE2F91}" type="datetimeFigureOut">
              <a:rPr lang="en-US" smtClean="0"/>
              <a:t>2/26/2025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8664557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2074FEE-3217-43D0-AFC4-9E46ADFE2F91}" type="datetimeFigureOut">
              <a:rPr lang="en-US" smtClean="0"/>
              <a:t>2/26/2025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27355827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2074FEE-3217-43D0-AFC4-9E46ADFE2F91}" type="datetimeFigureOut">
              <a:rPr lang="en-US" smtClean="0"/>
              <a:t>2/26/2025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3101367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074FEE-3217-43D0-AFC4-9E46ADFE2F91}" type="datetimeFigureOut">
              <a:rPr lang="en-US" smtClean="0"/>
              <a:t>2/26/2025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20BD41-F5C0-43D0-BA08-0465A13FD434}" type="slidenum">
              <a:rPr lang="en-US" smtClean="0"/>
              <a:t>‹#›</a:t>
            </a:fld>
            <a:endParaRPr lang="en-US"/>
          </a:p>
        </p:txBody>
      </p:sp>
    </p:spTree>
    <p:extLst>
      <p:ext uri="{BB962C8B-B14F-4D97-AF65-F5344CB8AC3E}">
        <p14:creationId xmlns:p14="http://schemas.microsoft.com/office/powerpoint/2010/main" val="9902921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Segoe UI" panose="020B0502040204020203" pitchFamily="34" charset="0"/>
          <a:ea typeface="+mj-ea"/>
          <a:cs typeface="Segoe UI" panose="020B050204020402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6A642D46-0C62-4F42-9FF4-B9851EFE25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
            <a:ext cx="12225621" cy="688206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1" y="5626670"/>
            <a:ext cx="7692481" cy="1231329"/>
          </a:xfrm>
          <a:solidFill>
            <a:schemeClr val="bg1">
              <a:alpha val="74000"/>
            </a:schemeClr>
          </a:solidFill>
        </p:spPr>
        <p:txBody>
          <a:bodyPr>
            <a:noAutofit/>
          </a:bodyPr>
          <a:lstStyle/>
          <a:p>
            <a:r>
              <a:rPr lang="en-US" sz="4000" b="1" dirty="0"/>
              <a:t>Memory Oversubscription</a:t>
            </a:r>
            <a:br>
              <a:rPr lang="en-US" sz="4000" b="1" dirty="0"/>
            </a:br>
            <a:r>
              <a:rPr lang="en-US" sz="4000" b="1" dirty="0"/>
              <a:t>and Swap Devices</a:t>
            </a:r>
          </a:p>
        </p:txBody>
      </p:sp>
      <p:sp>
        <p:nvSpPr>
          <p:cNvPr id="8" name="Title 1">
            <a:extLst>
              <a:ext uri="{FF2B5EF4-FFF2-40B4-BE49-F238E27FC236}">
                <a16:creationId xmlns:a16="http://schemas.microsoft.com/office/drawing/2014/main" id="{457852F6-2FA4-4D21-988B-3DE21D5AD00D}"/>
              </a:ext>
            </a:extLst>
          </p:cNvPr>
          <p:cNvSpPr txBox="1">
            <a:spLocks/>
          </p:cNvSpPr>
          <p:nvPr/>
        </p:nvSpPr>
        <p:spPr>
          <a:xfrm>
            <a:off x="7692480" y="5626671"/>
            <a:ext cx="4499520" cy="1243360"/>
          </a:xfrm>
          <a:prstGeom prst="rect">
            <a:avLst/>
          </a:prstGeom>
          <a:solidFill>
            <a:schemeClr val="bg1">
              <a:alpha val="74000"/>
            </a:schemeClr>
          </a:solidFill>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Segoe UI" panose="020B0502040204020203" pitchFamily="34" charset="0"/>
                <a:ea typeface="+mj-ea"/>
                <a:cs typeface="Segoe UI" panose="020B0502040204020203" pitchFamily="34" charset="0"/>
              </a:defRPr>
            </a:lvl1pPr>
          </a:lstStyle>
          <a:p>
            <a:r>
              <a:rPr lang="en-US" sz="3900" b="1" dirty="0"/>
              <a:t>CS 1610: Lecture 8</a:t>
            </a:r>
          </a:p>
          <a:p>
            <a:r>
              <a:rPr lang="en-US" sz="3900" b="1" dirty="0"/>
              <a:t>2/26/2025</a:t>
            </a:r>
          </a:p>
        </p:txBody>
      </p:sp>
      <p:cxnSp>
        <p:nvCxnSpPr>
          <p:cNvPr id="9" name="Straight Connector 8">
            <a:extLst>
              <a:ext uri="{FF2B5EF4-FFF2-40B4-BE49-F238E27FC236}">
                <a16:creationId xmlns:a16="http://schemas.microsoft.com/office/drawing/2014/main" id="{F9498822-667C-4DB3-BBAD-B5AF9724973C}"/>
              </a:ext>
            </a:extLst>
          </p:cNvPr>
          <p:cNvCxnSpPr/>
          <p:nvPr/>
        </p:nvCxnSpPr>
        <p:spPr>
          <a:xfrm>
            <a:off x="7443537" y="5771329"/>
            <a:ext cx="0" cy="10022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68290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B08A0-CB5F-46DB-9B05-892B450206F5}"/>
              </a:ext>
            </a:extLst>
          </p:cNvPr>
          <p:cNvSpPr>
            <a:spLocks noGrp="1"/>
          </p:cNvSpPr>
          <p:nvPr>
            <p:ph type="title"/>
          </p:nvPr>
        </p:nvSpPr>
        <p:spPr>
          <a:xfrm>
            <a:off x="0" y="51976"/>
            <a:ext cx="12192000" cy="987686"/>
          </a:xfrm>
        </p:spPr>
        <p:txBody>
          <a:bodyPr/>
          <a:lstStyle/>
          <a:p>
            <a:r>
              <a:rPr lang="en-US" dirty="0"/>
              <a:t>File-backed Pages vs. Anonymous Pages</a:t>
            </a:r>
          </a:p>
        </p:txBody>
      </p:sp>
      <p:sp>
        <p:nvSpPr>
          <p:cNvPr id="3" name="Content Placeholder 2">
            <a:extLst>
              <a:ext uri="{FF2B5EF4-FFF2-40B4-BE49-F238E27FC236}">
                <a16:creationId xmlns:a16="http://schemas.microsoft.com/office/drawing/2014/main" id="{86078D9B-67E8-4DE8-B472-9F283DEEB560}"/>
              </a:ext>
            </a:extLst>
          </p:cNvPr>
          <p:cNvSpPr>
            <a:spLocks noGrp="1"/>
          </p:cNvSpPr>
          <p:nvPr>
            <p:ph idx="1"/>
          </p:nvPr>
        </p:nvSpPr>
        <p:spPr>
          <a:xfrm>
            <a:off x="139874" y="901876"/>
            <a:ext cx="11912252" cy="5661763"/>
          </a:xfrm>
        </p:spPr>
        <p:txBody>
          <a:bodyPr>
            <a:normAutofit/>
          </a:bodyPr>
          <a:lstStyle/>
          <a:p>
            <a:r>
              <a:rPr lang="en-US" sz="3200" dirty="0"/>
              <a:t>A </a:t>
            </a:r>
            <a:r>
              <a:rPr lang="en-US" sz="3200" b="1" i="1" dirty="0"/>
              <a:t>file-backed page</a:t>
            </a:r>
            <a:r>
              <a:rPr lang="en-US" sz="3200" dirty="0"/>
              <a:t> is an in-memory copy of an on-disk region</a:t>
            </a:r>
          </a:p>
          <a:p>
            <a:pPr lvl="1"/>
            <a:r>
              <a:rPr lang="en-US" sz="2800" dirty="0"/>
              <a:t>Ex: A code page containing </a:t>
            </a:r>
            <a:r>
              <a:rPr lang="en-US" sz="2800" dirty="0" err="1">
                <a:latin typeface="Consolas" panose="020B0609020204030204" pitchFamily="49" charset="0"/>
              </a:rPr>
              <a:t>libc</a:t>
            </a:r>
            <a:r>
              <a:rPr lang="en-US" sz="2800" dirty="0"/>
              <a:t> code</a:t>
            </a:r>
          </a:p>
          <a:p>
            <a:pPr lvl="1"/>
            <a:r>
              <a:rPr lang="en-US" sz="2800" dirty="0"/>
              <a:t>Ex: A page containing data from </a:t>
            </a:r>
            <a:r>
              <a:rPr lang="en-US" sz="2800" dirty="0">
                <a:latin typeface="Consolas" panose="020B0609020204030204" pitchFamily="49" charset="0"/>
              </a:rPr>
              <a:t>/home/</a:t>
            </a:r>
            <a:r>
              <a:rPr lang="en-US" sz="2800" dirty="0" err="1">
                <a:latin typeface="Consolas" panose="020B0609020204030204" pitchFamily="49" charset="0"/>
              </a:rPr>
              <a:t>alice</a:t>
            </a:r>
            <a:r>
              <a:rPr lang="en-US" sz="2800" dirty="0">
                <a:latin typeface="Consolas" panose="020B0609020204030204" pitchFamily="49" charset="0"/>
              </a:rPr>
              <a:t>/file.txt</a:t>
            </a:r>
          </a:p>
          <a:p>
            <a:r>
              <a:rPr lang="en-US" sz="3200" dirty="0"/>
              <a:t>An </a:t>
            </a:r>
            <a:r>
              <a:rPr lang="en-US" sz="3200" b="1" i="1" dirty="0"/>
              <a:t>anonymous page</a:t>
            </a:r>
            <a:r>
              <a:rPr lang="en-US" sz="3200" dirty="0"/>
              <a:t> holds dynamic execution state for a process</a:t>
            </a:r>
          </a:p>
          <a:p>
            <a:pPr lvl="1"/>
            <a:r>
              <a:rPr lang="en-US" sz="2800" dirty="0"/>
              <a:t>Ex: A stack page</a:t>
            </a:r>
          </a:p>
          <a:p>
            <a:pPr lvl="1"/>
            <a:r>
              <a:rPr lang="en-US" sz="2800" dirty="0"/>
              <a:t>Ex: A heap page</a:t>
            </a:r>
          </a:p>
          <a:p>
            <a:r>
              <a:rPr lang="en-US" sz="3200" dirty="0"/>
              <a:t>Both file-backed and anonymous pages can be evicted from RAM</a:t>
            </a:r>
          </a:p>
          <a:p>
            <a:pPr lvl="1"/>
            <a:r>
              <a:rPr lang="en-US" sz="2800" dirty="0"/>
              <a:t>A clean file-backed page can just be dropped from memory</a:t>
            </a:r>
          </a:p>
          <a:p>
            <a:pPr lvl="1"/>
            <a:r>
              <a:rPr lang="en-US" sz="2800" dirty="0"/>
              <a:t>A dirty file-backed page can be swapped to the associated location in the on-disk file</a:t>
            </a:r>
          </a:p>
          <a:p>
            <a:pPr lvl="1"/>
            <a:r>
              <a:rPr lang="en-US" sz="2800" dirty="0"/>
              <a:t>An evicted anonymous page must always be written to a special swap file</a:t>
            </a:r>
          </a:p>
        </p:txBody>
      </p:sp>
    </p:spTree>
    <p:extLst>
      <p:ext uri="{BB962C8B-B14F-4D97-AF65-F5344CB8AC3E}">
        <p14:creationId xmlns:p14="http://schemas.microsoft.com/office/powerpoint/2010/main" val="2329245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23A408-EBA0-4ED5-AA84-36DEE50D8ADF}"/>
              </a:ext>
            </a:extLst>
          </p:cNvPr>
          <p:cNvSpPr>
            <a:spLocks noGrp="1"/>
          </p:cNvSpPr>
          <p:nvPr>
            <p:ph type="title"/>
          </p:nvPr>
        </p:nvSpPr>
        <p:spPr>
          <a:xfrm>
            <a:off x="838200" y="-131831"/>
            <a:ext cx="10515600" cy="1325563"/>
          </a:xfrm>
        </p:spPr>
        <p:txBody>
          <a:bodyPr/>
          <a:lstStyle/>
          <a:p>
            <a:r>
              <a:rPr lang="en-US" dirty="0"/>
              <a:t>What About Kernel Pages?</a:t>
            </a:r>
          </a:p>
        </p:txBody>
      </p:sp>
      <p:sp>
        <p:nvSpPr>
          <p:cNvPr id="3" name="Content Placeholder 2">
            <a:extLst>
              <a:ext uri="{FF2B5EF4-FFF2-40B4-BE49-F238E27FC236}">
                <a16:creationId xmlns:a16="http://schemas.microsoft.com/office/drawing/2014/main" id="{19DE38C2-5DFA-4628-9209-B6BD7FDAB39C}"/>
              </a:ext>
            </a:extLst>
          </p:cNvPr>
          <p:cNvSpPr>
            <a:spLocks noGrp="1"/>
          </p:cNvSpPr>
          <p:nvPr>
            <p:ph idx="1"/>
          </p:nvPr>
        </p:nvSpPr>
        <p:spPr>
          <a:xfrm>
            <a:off x="247155" y="1063070"/>
            <a:ext cx="11697690" cy="5881743"/>
          </a:xfrm>
        </p:spPr>
        <p:txBody>
          <a:bodyPr>
            <a:noAutofit/>
          </a:bodyPr>
          <a:lstStyle/>
          <a:p>
            <a:r>
              <a:rPr lang="en-US" sz="3600" dirty="0"/>
              <a:t>In theory, kernel pages can be swapped too!</a:t>
            </a:r>
          </a:p>
          <a:p>
            <a:r>
              <a:rPr lang="en-US" sz="3600" dirty="0"/>
              <a:t>However, life is easier for kernel developers if kernel pages cannot be swapped</a:t>
            </a:r>
          </a:p>
          <a:p>
            <a:pPr lvl="1"/>
            <a:r>
              <a:rPr lang="en-US" sz="3200" dirty="0"/>
              <a:t>If kernel pages cannot be swapped, the kernel can be interrupted by fewer things (e.g., timer interrupts, but not page faults)</a:t>
            </a:r>
          </a:p>
          <a:p>
            <a:pPr lvl="1"/>
            <a:r>
              <a:rPr lang="en-US" sz="3200" dirty="0"/>
              <a:t>Some kinds of kernel code (e.g., top-half interrupt handlers) need to execute quickly, and cannot wait for the relevant kernel code/data to be swapped in from a slow IO device</a:t>
            </a:r>
          </a:p>
          <a:p>
            <a:r>
              <a:rPr lang="en-US" sz="3600" dirty="0"/>
              <a:t>Linux never swaps out kernel pages</a:t>
            </a:r>
          </a:p>
          <a:p>
            <a:r>
              <a:rPr lang="en-US" sz="3600" dirty="0"/>
              <a:t>Windows *does* allow some kernel pages to be swapped</a:t>
            </a:r>
          </a:p>
          <a:p>
            <a:endParaRPr lang="en-US" sz="3600" dirty="0"/>
          </a:p>
        </p:txBody>
      </p:sp>
    </p:spTree>
    <p:extLst>
      <p:ext uri="{BB962C8B-B14F-4D97-AF65-F5344CB8AC3E}">
        <p14:creationId xmlns:p14="http://schemas.microsoft.com/office/powerpoint/2010/main" val="2134385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0EE4F46-5167-FFE6-33D6-E6FE9B15B282}"/>
              </a:ext>
            </a:extLst>
          </p:cNvPr>
          <p:cNvPicPr>
            <a:picLocks noChangeAspect="1"/>
          </p:cNvPicPr>
          <p:nvPr/>
        </p:nvPicPr>
        <p:blipFill>
          <a:blip r:embed="rId3"/>
          <a:srcRect r="2227" b="2722"/>
          <a:stretch/>
        </p:blipFill>
        <p:spPr>
          <a:xfrm>
            <a:off x="0" y="0"/>
            <a:ext cx="12192000" cy="6823278"/>
          </a:xfrm>
          <a:prstGeom prst="rect">
            <a:avLst/>
          </a:prstGeom>
        </p:spPr>
      </p:pic>
      <p:sp>
        <p:nvSpPr>
          <p:cNvPr id="5" name="Rectangle 4">
            <a:extLst>
              <a:ext uri="{FF2B5EF4-FFF2-40B4-BE49-F238E27FC236}">
                <a16:creationId xmlns:a16="http://schemas.microsoft.com/office/drawing/2014/main" id="{46C40654-3EC1-4D49-9418-6DA6229C164C}"/>
              </a:ext>
            </a:extLst>
          </p:cNvPr>
          <p:cNvSpPr/>
          <p:nvPr/>
        </p:nvSpPr>
        <p:spPr>
          <a:xfrm>
            <a:off x="3443933" y="5788272"/>
            <a:ext cx="1752028" cy="306729"/>
          </a:xfrm>
          <a:prstGeom prst="rect">
            <a:avLst/>
          </a:prstGeom>
          <a:noFill/>
          <a:ln w="63500">
            <a:solidFill>
              <a:srgbClr val="66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C682DE9-BA07-4724-81DF-25CF958D1ED7}"/>
              </a:ext>
            </a:extLst>
          </p:cNvPr>
          <p:cNvSpPr/>
          <p:nvPr/>
        </p:nvSpPr>
        <p:spPr>
          <a:xfrm>
            <a:off x="3224924" y="4462343"/>
            <a:ext cx="5757030" cy="815712"/>
          </a:xfrm>
          <a:prstGeom prst="rect">
            <a:avLst/>
          </a:prstGeom>
          <a:noFill/>
          <a:ln w="63500">
            <a:solidFill>
              <a:srgbClr val="66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8B03CDE6-CEA8-4E19-BEF8-FFD57907CE29}"/>
              </a:ext>
            </a:extLst>
          </p:cNvPr>
          <p:cNvGrpSpPr/>
          <p:nvPr/>
        </p:nvGrpSpPr>
        <p:grpSpPr>
          <a:xfrm>
            <a:off x="6552535" y="0"/>
            <a:ext cx="5656970" cy="6857999"/>
            <a:chOff x="6552535" y="0"/>
            <a:chExt cx="5656970" cy="6857999"/>
          </a:xfrm>
        </p:grpSpPr>
        <p:pic>
          <p:nvPicPr>
            <p:cNvPr id="7" name="Picture 6">
              <a:extLst>
                <a:ext uri="{FF2B5EF4-FFF2-40B4-BE49-F238E27FC236}">
                  <a16:creationId xmlns:a16="http://schemas.microsoft.com/office/drawing/2014/main" id="{FFF720E2-D951-4A79-A8A5-3BC4E3AF376E}"/>
                </a:ext>
              </a:extLst>
            </p:cNvPr>
            <p:cNvPicPr>
              <a:picLocks noChangeAspect="1"/>
            </p:cNvPicPr>
            <p:nvPr/>
          </p:nvPicPr>
          <p:blipFill>
            <a:blip r:embed="rId4"/>
            <a:stretch>
              <a:fillRect/>
            </a:stretch>
          </p:blipFill>
          <p:spPr>
            <a:xfrm>
              <a:off x="6552535" y="1412110"/>
              <a:ext cx="5656970" cy="5445889"/>
            </a:xfrm>
            <a:prstGeom prst="rect">
              <a:avLst/>
            </a:prstGeom>
          </p:spPr>
        </p:pic>
        <p:sp>
          <p:nvSpPr>
            <p:cNvPr id="8" name="Rectangle 7">
              <a:extLst>
                <a:ext uri="{FF2B5EF4-FFF2-40B4-BE49-F238E27FC236}">
                  <a16:creationId xmlns:a16="http://schemas.microsoft.com/office/drawing/2014/main" id="{7B6145F3-0949-4959-ADA3-D69DAB9E8741}"/>
                </a:ext>
              </a:extLst>
            </p:cNvPr>
            <p:cNvSpPr/>
            <p:nvPr/>
          </p:nvSpPr>
          <p:spPr>
            <a:xfrm>
              <a:off x="6552535" y="0"/>
              <a:ext cx="5656970" cy="14121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3A8CEE4-771E-49B4-B824-9BB1943D5D53}"/>
                </a:ext>
              </a:extLst>
            </p:cNvPr>
            <p:cNvSpPr txBox="1"/>
            <p:nvPr/>
          </p:nvSpPr>
          <p:spPr>
            <a:xfrm>
              <a:off x="6678592" y="34722"/>
              <a:ext cx="5382228" cy="2349361"/>
            </a:xfrm>
            <a:prstGeom prst="rect">
              <a:avLst/>
            </a:prstGeom>
            <a:noFill/>
          </p:spPr>
          <p:txBody>
            <a:bodyPr wrap="square" rtlCol="0">
              <a:spAutoFit/>
            </a:bodyPr>
            <a:lstStyle/>
            <a:p>
              <a:pPr algn="ctr">
                <a:lnSpc>
                  <a:spcPts val="4400"/>
                </a:lnSpc>
              </a:pPr>
              <a:r>
                <a:rPr lang="en-US" sz="4000" b="1" dirty="0">
                  <a:latin typeface="Segoe UI" panose="020B0502040204020203" pitchFamily="34" charset="0"/>
                  <a:cs typeface="Segoe UI" panose="020B0502040204020203" pitchFamily="34" charset="0"/>
                </a:rPr>
                <a:t>IT IS IMMORAL</a:t>
              </a:r>
            </a:p>
            <a:p>
              <a:pPr algn="ctr">
                <a:lnSpc>
                  <a:spcPts val="4400"/>
                </a:lnSpc>
              </a:pPr>
              <a:r>
                <a:rPr lang="en-US" sz="4000" b="1" dirty="0">
                  <a:latin typeface="Segoe UI" panose="020B0502040204020203" pitchFamily="34" charset="0"/>
                  <a:cs typeface="Segoe UI" panose="020B0502040204020203" pitchFamily="34" charset="0"/>
                </a:rPr>
                <a:t>TO GO TO SLEEP WHILE HOLDING</a:t>
              </a:r>
            </a:p>
            <a:p>
              <a:pPr algn="ctr">
                <a:lnSpc>
                  <a:spcPts val="4400"/>
                </a:lnSpc>
              </a:pPr>
              <a:r>
                <a:rPr lang="en-US" sz="4000" b="1" dirty="0">
                  <a:latin typeface="Segoe UI" panose="020B0502040204020203" pitchFamily="34" charset="0"/>
                  <a:cs typeface="Segoe UI" panose="020B0502040204020203" pitchFamily="34" charset="0"/>
                </a:rPr>
                <a:t>A SPINLOCK</a:t>
              </a:r>
            </a:p>
          </p:txBody>
        </p:sp>
      </p:grpSp>
    </p:spTree>
    <p:extLst>
      <p:ext uri="{BB962C8B-B14F-4D97-AF65-F5344CB8AC3E}">
        <p14:creationId xmlns:p14="http://schemas.microsoft.com/office/powerpoint/2010/main" val="2706246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1" nodeType="withEffect">
                                  <p:stCondLst>
                                    <p:cond delay="0"/>
                                  </p:stCondLst>
                                  <p:childTnLst>
                                    <p:animRot by="120000">
                                      <p:cBhvr>
                                        <p:cTn id="6" dur="100" fill="hold">
                                          <p:stCondLst>
                                            <p:cond delay="0"/>
                                          </p:stCondLst>
                                        </p:cTn>
                                        <p:tgtEl>
                                          <p:spTgt spid="5"/>
                                        </p:tgtEl>
                                        <p:attrNameLst>
                                          <p:attrName>r</p:attrName>
                                        </p:attrNameLst>
                                      </p:cBhvr>
                                    </p:animRot>
                                    <p:animRot by="-240000">
                                      <p:cBhvr>
                                        <p:cTn id="7" dur="200" fill="hold">
                                          <p:stCondLst>
                                            <p:cond delay="200"/>
                                          </p:stCondLst>
                                        </p:cTn>
                                        <p:tgtEl>
                                          <p:spTgt spid="5"/>
                                        </p:tgtEl>
                                        <p:attrNameLst>
                                          <p:attrName>r</p:attrName>
                                        </p:attrNameLst>
                                      </p:cBhvr>
                                    </p:animRot>
                                    <p:animRot by="240000">
                                      <p:cBhvr>
                                        <p:cTn id="8" dur="200" fill="hold">
                                          <p:stCondLst>
                                            <p:cond delay="400"/>
                                          </p:stCondLst>
                                        </p:cTn>
                                        <p:tgtEl>
                                          <p:spTgt spid="5"/>
                                        </p:tgtEl>
                                        <p:attrNameLst>
                                          <p:attrName>r</p:attrName>
                                        </p:attrNameLst>
                                      </p:cBhvr>
                                    </p:animRot>
                                    <p:animRot by="-240000">
                                      <p:cBhvr>
                                        <p:cTn id="9" dur="200" fill="hold">
                                          <p:stCondLst>
                                            <p:cond delay="600"/>
                                          </p:stCondLst>
                                        </p:cTn>
                                        <p:tgtEl>
                                          <p:spTgt spid="5"/>
                                        </p:tgtEl>
                                        <p:attrNameLst>
                                          <p:attrName>r</p:attrName>
                                        </p:attrNameLst>
                                      </p:cBhvr>
                                    </p:animRot>
                                    <p:animRot by="120000">
                                      <p:cBhvr>
                                        <p:cTn id="10" dur="200" fill="hold">
                                          <p:stCondLst>
                                            <p:cond delay="800"/>
                                          </p:stCondLst>
                                        </p:cTn>
                                        <p:tgtEl>
                                          <p:spTgt spid="5"/>
                                        </p:tgtEl>
                                        <p:attrNameLst>
                                          <p:attrName>r</p:attrName>
                                        </p:attrNameLst>
                                      </p:cBhvr>
                                    </p:animRot>
                                  </p:childTnLst>
                                </p:cTn>
                              </p:par>
                              <p:par>
                                <p:cTn id="11" presetID="32" presetClass="emph" presetSubtype="0" fill="hold" grpId="1" nodeType="withEffect">
                                  <p:stCondLst>
                                    <p:cond delay="0"/>
                                  </p:stCondLst>
                                  <p:childTnLst>
                                    <p:animRot by="120000">
                                      <p:cBhvr>
                                        <p:cTn id="12" dur="100" fill="hold">
                                          <p:stCondLst>
                                            <p:cond delay="0"/>
                                          </p:stCondLst>
                                        </p:cTn>
                                        <p:tgtEl>
                                          <p:spTgt spid="11"/>
                                        </p:tgtEl>
                                        <p:attrNameLst>
                                          <p:attrName>r</p:attrName>
                                        </p:attrNameLst>
                                      </p:cBhvr>
                                    </p:animRot>
                                    <p:animRot by="-240000">
                                      <p:cBhvr>
                                        <p:cTn id="13" dur="200" fill="hold">
                                          <p:stCondLst>
                                            <p:cond delay="200"/>
                                          </p:stCondLst>
                                        </p:cTn>
                                        <p:tgtEl>
                                          <p:spTgt spid="11"/>
                                        </p:tgtEl>
                                        <p:attrNameLst>
                                          <p:attrName>r</p:attrName>
                                        </p:attrNameLst>
                                      </p:cBhvr>
                                    </p:animRot>
                                    <p:animRot by="240000">
                                      <p:cBhvr>
                                        <p:cTn id="14" dur="200" fill="hold">
                                          <p:stCondLst>
                                            <p:cond delay="400"/>
                                          </p:stCondLst>
                                        </p:cTn>
                                        <p:tgtEl>
                                          <p:spTgt spid="11"/>
                                        </p:tgtEl>
                                        <p:attrNameLst>
                                          <p:attrName>r</p:attrName>
                                        </p:attrNameLst>
                                      </p:cBhvr>
                                    </p:animRot>
                                    <p:animRot by="-240000">
                                      <p:cBhvr>
                                        <p:cTn id="15" dur="200" fill="hold">
                                          <p:stCondLst>
                                            <p:cond delay="600"/>
                                          </p:stCondLst>
                                        </p:cTn>
                                        <p:tgtEl>
                                          <p:spTgt spid="11"/>
                                        </p:tgtEl>
                                        <p:attrNameLst>
                                          <p:attrName>r</p:attrName>
                                        </p:attrNameLst>
                                      </p:cBhvr>
                                    </p:animRot>
                                    <p:animRot by="120000">
                                      <p:cBhvr>
                                        <p:cTn id="16" dur="200" fill="hold">
                                          <p:stCondLst>
                                            <p:cond delay="800"/>
                                          </p:stCondLst>
                                        </p:cTn>
                                        <p:tgtEl>
                                          <p:spTgt spid="11"/>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1" animBg="1"/>
      <p:bldP spid="11"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060251D-6387-499E-A654-379F1247311A}"/>
              </a:ext>
            </a:extLst>
          </p:cNvPr>
          <p:cNvSpPr txBox="1"/>
          <p:nvPr/>
        </p:nvSpPr>
        <p:spPr>
          <a:xfrm>
            <a:off x="187123" y="-34723"/>
            <a:ext cx="12093615" cy="4403450"/>
          </a:xfrm>
          <a:prstGeom prst="rect">
            <a:avLst/>
          </a:prstGeom>
          <a:noFill/>
        </p:spPr>
        <p:txBody>
          <a:bodyPr wrap="square" rtlCol="0">
            <a:spAutoFit/>
          </a:bodyPr>
          <a:lstStyle/>
          <a:p>
            <a:pPr>
              <a:lnSpc>
                <a:spcPts val="2400"/>
              </a:lnSpc>
            </a:pPr>
            <a:r>
              <a:rPr lang="en-US" sz="2400" dirty="0" err="1">
                <a:solidFill>
                  <a:srgbClr val="0070C0"/>
                </a:solidFill>
                <a:latin typeface="Consolas" panose="020B0609020204030204" pitchFamily="49" charset="0"/>
                <a:cs typeface="Consolas" panose="020B0609020204030204" pitchFamily="49" charset="0"/>
              </a:rPr>
              <a:t>struct</a:t>
            </a:r>
            <a:r>
              <a:rPr lang="en-US" sz="2400" dirty="0">
                <a:latin typeface="Consolas" panose="020B0609020204030204" pitchFamily="49" charset="0"/>
                <a:cs typeface="Consolas" panose="020B0609020204030204" pitchFamily="49" charset="0"/>
              </a:rPr>
              <a:t> </a:t>
            </a:r>
            <a:r>
              <a:rPr lang="en-US" sz="2400" dirty="0" err="1">
                <a:latin typeface="Consolas" panose="020B0609020204030204" pitchFamily="49" charset="0"/>
                <a:cs typeface="Consolas" panose="020B0609020204030204" pitchFamily="49" charset="0"/>
              </a:rPr>
              <a:t>swap_info_struct</a:t>
            </a:r>
            <a:r>
              <a:rPr lang="en-US" sz="2400" dirty="0">
                <a:latin typeface="Consolas" panose="020B0609020204030204" pitchFamily="49" charset="0"/>
                <a:cs typeface="Consolas" panose="020B0609020204030204" pitchFamily="49" charset="0"/>
              </a:rPr>
              <a:t>{</a:t>
            </a:r>
          </a:p>
          <a:p>
            <a:pPr>
              <a:lnSpc>
                <a:spcPts val="2400"/>
              </a:lnSpc>
            </a:pPr>
            <a:r>
              <a:rPr lang="en-US" sz="2400" dirty="0">
                <a:latin typeface="Consolas" panose="020B0609020204030204" pitchFamily="49" charset="0"/>
                <a:cs typeface="Consolas" panose="020B0609020204030204" pitchFamily="49" charset="0"/>
              </a:rPr>
              <a:t>    </a:t>
            </a:r>
            <a:r>
              <a:rPr lang="en-US" sz="2400" dirty="0" err="1">
                <a:solidFill>
                  <a:srgbClr val="0070C0"/>
                </a:solidFill>
                <a:latin typeface="Consolas" panose="020B0609020204030204" pitchFamily="49" charset="0"/>
                <a:cs typeface="Consolas" panose="020B0609020204030204" pitchFamily="49" charset="0"/>
              </a:rPr>
              <a:t>struct</a:t>
            </a:r>
            <a:r>
              <a:rPr lang="en-US" sz="2400" dirty="0">
                <a:latin typeface="Consolas" panose="020B0609020204030204" pitchFamily="49" charset="0"/>
                <a:cs typeface="Consolas" panose="020B0609020204030204" pitchFamily="49" charset="0"/>
              </a:rPr>
              <a:t> file *</a:t>
            </a:r>
            <a:r>
              <a:rPr lang="en-US" sz="2400" dirty="0" err="1">
                <a:latin typeface="Consolas" panose="020B0609020204030204" pitchFamily="49" charset="0"/>
                <a:cs typeface="Consolas" panose="020B0609020204030204" pitchFamily="49" charset="0"/>
              </a:rPr>
              <a:t>swap_file</a:t>
            </a:r>
            <a:r>
              <a:rPr lang="en-US" sz="2400" dirty="0">
                <a:latin typeface="Consolas" panose="020B0609020204030204" pitchFamily="49" charset="0"/>
                <a:cs typeface="Consolas" panose="020B0609020204030204" pitchFamily="49" charset="0"/>
              </a:rPr>
              <a:t>;   /* Where the swap data lives on-disk */</a:t>
            </a:r>
          </a:p>
          <a:p>
            <a:pPr>
              <a:lnSpc>
                <a:spcPts val="2400"/>
              </a:lnSpc>
            </a:pPr>
            <a:r>
              <a:rPr lang="en-US" sz="2400" dirty="0">
                <a:latin typeface="Consolas" panose="020B0609020204030204" pitchFamily="49" charset="0"/>
                <a:cs typeface="Consolas" panose="020B0609020204030204" pitchFamily="49" charset="0"/>
              </a:rPr>
              <a:t>    </a:t>
            </a:r>
            <a:r>
              <a:rPr lang="en-US" sz="2400" dirty="0">
                <a:solidFill>
                  <a:srgbClr val="0070C0"/>
                </a:solidFill>
                <a:latin typeface="Consolas" panose="020B0609020204030204" pitchFamily="49" charset="0"/>
                <a:cs typeface="Consolas" panose="020B0609020204030204" pitchFamily="49" charset="0"/>
              </a:rPr>
              <a:t>unsigned char </a:t>
            </a:r>
            <a:r>
              <a:rPr lang="en-US" sz="2400" dirty="0">
                <a:latin typeface="Consolas" panose="020B0609020204030204" pitchFamily="49" charset="0"/>
                <a:cs typeface="Consolas" panose="020B0609020204030204" pitchFamily="49" charset="0"/>
              </a:rPr>
              <a:t>*</a:t>
            </a:r>
            <a:r>
              <a:rPr lang="en-US" sz="2400" dirty="0" err="1">
                <a:latin typeface="Consolas" panose="020B0609020204030204" pitchFamily="49" charset="0"/>
                <a:cs typeface="Consolas" panose="020B0609020204030204" pitchFamily="49" charset="0"/>
              </a:rPr>
              <a:t>swap_map</a:t>
            </a:r>
            <a:r>
              <a:rPr lang="en-US" sz="2400" dirty="0">
                <a:latin typeface="Consolas" panose="020B0609020204030204" pitchFamily="49" charset="0"/>
                <a:cs typeface="Consolas" panose="020B0609020204030204" pitchFamily="49" charset="0"/>
              </a:rPr>
              <a:t>;  /* An array with an entry for each</a:t>
            </a:r>
          </a:p>
          <a:p>
            <a:pPr>
              <a:lnSpc>
                <a:spcPts val="2400"/>
              </a:lnSpc>
            </a:pPr>
            <a:r>
              <a:rPr lang="en-US" sz="2400" dirty="0">
                <a:latin typeface="Consolas" panose="020B0609020204030204" pitchFamily="49" charset="0"/>
                <a:cs typeface="Consolas" panose="020B0609020204030204" pitchFamily="49" charset="0"/>
              </a:rPr>
              <a:t>                               * page-sized slot in the swap file;</a:t>
            </a:r>
          </a:p>
          <a:p>
            <a:pPr>
              <a:lnSpc>
                <a:spcPts val="2400"/>
              </a:lnSpc>
            </a:pPr>
            <a:r>
              <a:rPr lang="en-US" sz="2400" dirty="0">
                <a:latin typeface="Consolas" panose="020B0609020204030204" pitchFamily="49" charset="0"/>
                <a:cs typeface="Consolas" panose="020B0609020204030204" pitchFamily="49" charset="0"/>
              </a:rPr>
              <a:t>                               * each entry is a reference count of</a:t>
            </a:r>
          </a:p>
          <a:p>
            <a:pPr>
              <a:lnSpc>
                <a:spcPts val="2400"/>
              </a:lnSpc>
            </a:pPr>
            <a:r>
              <a:rPr lang="en-US" sz="2400" dirty="0">
                <a:latin typeface="Consolas" panose="020B0609020204030204" pitchFamily="49" charset="0"/>
                <a:cs typeface="Consolas" panose="020B0609020204030204" pitchFamily="49" charset="0"/>
              </a:rPr>
              <a:t>                               * how many PTEs map to that slot */</a:t>
            </a:r>
          </a:p>
          <a:p>
            <a:pPr>
              <a:lnSpc>
                <a:spcPts val="2400"/>
              </a:lnSpc>
            </a:pPr>
            <a:r>
              <a:rPr lang="en-US" sz="2400" dirty="0">
                <a:latin typeface="Consolas" panose="020B0609020204030204" pitchFamily="49" charset="0"/>
                <a:cs typeface="Consolas" panose="020B0609020204030204" pitchFamily="49" charset="0"/>
              </a:rPr>
              <a:t>    </a:t>
            </a:r>
            <a:r>
              <a:rPr lang="en-US" sz="2400" dirty="0">
                <a:solidFill>
                  <a:srgbClr val="0070C0"/>
                </a:solidFill>
                <a:latin typeface="Consolas" panose="020B0609020204030204" pitchFamily="49" charset="0"/>
                <a:cs typeface="Consolas" panose="020B0609020204030204" pitchFamily="49" charset="0"/>
              </a:rPr>
              <a:t>unsigned </a:t>
            </a:r>
            <a:r>
              <a:rPr lang="en-US" sz="2400" dirty="0" err="1">
                <a:solidFill>
                  <a:srgbClr val="0070C0"/>
                </a:solidFill>
                <a:latin typeface="Consolas" panose="020B0609020204030204" pitchFamily="49" charset="0"/>
                <a:cs typeface="Consolas" panose="020B0609020204030204" pitchFamily="49" charset="0"/>
              </a:rPr>
              <a:t>int</a:t>
            </a:r>
            <a:r>
              <a:rPr lang="en-US" sz="2400" dirty="0">
                <a:solidFill>
                  <a:srgbClr val="0070C0"/>
                </a:solidFill>
                <a:latin typeface="Consolas" panose="020B0609020204030204" pitchFamily="49" charset="0"/>
                <a:cs typeface="Consolas" panose="020B0609020204030204" pitchFamily="49" charset="0"/>
              </a:rPr>
              <a:t> </a:t>
            </a:r>
            <a:r>
              <a:rPr lang="en-US" sz="2400" dirty="0">
                <a:latin typeface="Consolas" panose="020B0609020204030204" pitchFamily="49" charset="0"/>
                <a:cs typeface="Consolas" panose="020B0609020204030204" pitchFamily="49" charset="0"/>
              </a:rPr>
              <a:t>max;         /* Number of entries in </a:t>
            </a:r>
            <a:r>
              <a:rPr lang="en-US" sz="2400" dirty="0" err="1">
                <a:latin typeface="Consolas" panose="020B0609020204030204" pitchFamily="49" charset="0"/>
                <a:cs typeface="Consolas" panose="020B0609020204030204" pitchFamily="49" charset="0"/>
              </a:rPr>
              <a:t>swap_map</a:t>
            </a:r>
            <a:r>
              <a:rPr lang="en-US" sz="2400" dirty="0">
                <a:latin typeface="Consolas" panose="020B0609020204030204" pitchFamily="49" charset="0"/>
                <a:cs typeface="Consolas" panose="020B0609020204030204" pitchFamily="49" charset="0"/>
              </a:rPr>
              <a:t> */</a:t>
            </a:r>
          </a:p>
          <a:p>
            <a:pPr>
              <a:lnSpc>
                <a:spcPts val="2400"/>
              </a:lnSpc>
            </a:pPr>
            <a:r>
              <a:rPr lang="en-US" sz="2400" dirty="0">
                <a:latin typeface="Consolas" panose="020B0609020204030204" pitchFamily="49" charset="0"/>
                <a:cs typeface="Consolas" panose="020B0609020204030204" pitchFamily="49" charset="0"/>
              </a:rPr>
              <a:t>    </a:t>
            </a:r>
            <a:r>
              <a:rPr lang="en-US" sz="2400" dirty="0">
                <a:solidFill>
                  <a:srgbClr val="0070C0"/>
                </a:solidFill>
                <a:latin typeface="Consolas" panose="020B0609020204030204" pitchFamily="49" charset="0"/>
                <a:cs typeface="Consolas" panose="020B0609020204030204" pitchFamily="49" charset="0"/>
              </a:rPr>
              <a:t>unsigned </a:t>
            </a:r>
            <a:r>
              <a:rPr lang="en-US" sz="2400" dirty="0" err="1">
                <a:solidFill>
                  <a:srgbClr val="0070C0"/>
                </a:solidFill>
                <a:latin typeface="Consolas" panose="020B0609020204030204" pitchFamily="49" charset="0"/>
                <a:cs typeface="Consolas" panose="020B0609020204030204" pitchFamily="49" charset="0"/>
              </a:rPr>
              <a:t>int</a:t>
            </a:r>
            <a:r>
              <a:rPr lang="en-US" sz="2400" dirty="0">
                <a:solidFill>
                  <a:srgbClr val="0070C0"/>
                </a:solidFill>
                <a:latin typeface="Consolas" panose="020B0609020204030204" pitchFamily="49" charset="0"/>
                <a:cs typeface="Consolas" panose="020B0609020204030204" pitchFamily="49" charset="0"/>
              </a:rPr>
              <a:t> </a:t>
            </a:r>
            <a:r>
              <a:rPr lang="en-US" sz="2400" dirty="0" err="1">
                <a:latin typeface="Consolas" panose="020B0609020204030204" pitchFamily="49" charset="0"/>
                <a:cs typeface="Consolas" panose="020B0609020204030204" pitchFamily="49" charset="0"/>
              </a:rPr>
              <a:t>inuse_pages</a:t>
            </a:r>
            <a:r>
              <a:rPr lang="en-US" sz="2400" dirty="0">
                <a:latin typeface="Consolas" panose="020B0609020204030204" pitchFamily="49" charset="0"/>
                <a:cs typeface="Consolas" panose="020B0609020204030204" pitchFamily="49" charset="0"/>
              </a:rPr>
              <a:t>; /* Number of swap entries that currently</a:t>
            </a:r>
          </a:p>
          <a:p>
            <a:pPr>
              <a:lnSpc>
                <a:spcPts val="2400"/>
              </a:lnSpc>
            </a:pPr>
            <a:r>
              <a:rPr lang="en-US" sz="2400" dirty="0">
                <a:latin typeface="Consolas" panose="020B0609020204030204" pitchFamily="49" charset="0"/>
                <a:cs typeface="Consolas" panose="020B0609020204030204" pitchFamily="49" charset="0"/>
              </a:rPr>
              <a:t>                               * contain a virtual memory page */</a:t>
            </a:r>
          </a:p>
          <a:p>
            <a:pPr>
              <a:lnSpc>
                <a:spcPts val="2400"/>
              </a:lnSpc>
            </a:pPr>
            <a:r>
              <a:rPr lang="en-US" sz="2400" dirty="0">
                <a:latin typeface="Consolas" panose="020B0609020204030204" pitchFamily="49" charset="0"/>
                <a:cs typeface="Consolas" panose="020B0609020204030204" pitchFamily="49" charset="0"/>
              </a:rPr>
              <a:t>    </a:t>
            </a:r>
            <a:r>
              <a:rPr lang="en-US" sz="2400" dirty="0">
                <a:solidFill>
                  <a:srgbClr val="0070C0"/>
                </a:solidFill>
                <a:latin typeface="Consolas" panose="020B0609020204030204" pitchFamily="49" charset="0"/>
                <a:cs typeface="Consolas" panose="020B0609020204030204" pitchFamily="49" charset="0"/>
              </a:rPr>
              <a:t>unsigned </a:t>
            </a:r>
            <a:r>
              <a:rPr lang="en-US" sz="2400" dirty="0" err="1">
                <a:solidFill>
                  <a:srgbClr val="0070C0"/>
                </a:solidFill>
                <a:latin typeface="Consolas" panose="020B0609020204030204" pitchFamily="49" charset="0"/>
                <a:cs typeface="Consolas" panose="020B0609020204030204" pitchFamily="49" charset="0"/>
              </a:rPr>
              <a:t>int</a:t>
            </a:r>
            <a:r>
              <a:rPr lang="en-US" sz="2400" dirty="0">
                <a:solidFill>
                  <a:srgbClr val="0070C0"/>
                </a:solidFill>
                <a:latin typeface="Consolas" panose="020B0609020204030204" pitchFamily="49" charset="0"/>
                <a:cs typeface="Consolas" panose="020B0609020204030204" pitchFamily="49" charset="0"/>
              </a:rPr>
              <a:t> </a:t>
            </a:r>
            <a:r>
              <a:rPr lang="en-US" sz="2400" dirty="0" err="1">
                <a:latin typeface="Consolas" panose="020B0609020204030204" pitchFamily="49" charset="0"/>
                <a:cs typeface="Consolas" panose="020B0609020204030204" pitchFamily="49" charset="0"/>
              </a:rPr>
              <a:t>lowest_bit</a:t>
            </a:r>
            <a:r>
              <a:rPr lang="en-US" sz="2400" dirty="0">
                <a:latin typeface="Consolas" panose="020B0609020204030204" pitchFamily="49" charset="0"/>
                <a:cs typeface="Consolas" panose="020B0609020204030204" pitchFamily="49" charset="0"/>
              </a:rPr>
              <a:t>;  /* index of first free element in</a:t>
            </a:r>
          </a:p>
          <a:p>
            <a:pPr>
              <a:lnSpc>
                <a:spcPts val="2400"/>
              </a:lnSpc>
            </a:pPr>
            <a:r>
              <a:rPr lang="en-US" sz="2400" dirty="0">
                <a:latin typeface="Consolas" panose="020B0609020204030204" pitchFamily="49" charset="0"/>
                <a:cs typeface="Consolas" panose="020B0609020204030204" pitchFamily="49" charset="0"/>
              </a:rPr>
              <a:t>                               * </a:t>
            </a:r>
            <a:r>
              <a:rPr lang="en-US" sz="2400" dirty="0" err="1">
                <a:latin typeface="Consolas" panose="020B0609020204030204" pitchFamily="49" charset="0"/>
                <a:cs typeface="Consolas" panose="020B0609020204030204" pitchFamily="49" charset="0"/>
              </a:rPr>
              <a:t>swap_map</a:t>
            </a:r>
            <a:r>
              <a:rPr lang="en-US" sz="2400" dirty="0">
                <a:latin typeface="Consolas" panose="020B0609020204030204" pitchFamily="49" charset="0"/>
                <a:cs typeface="Consolas" panose="020B0609020204030204" pitchFamily="49" charset="0"/>
              </a:rPr>
              <a:t> */</a:t>
            </a:r>
          </a:p>
          <a:p>
            <a:pPr>
              <a:lnSpc>
                <a:spcPts val="2400"/>
              </a:lnSpc>
            </a:pPr>
            <a:r>
              <a:rPr lang="en-US" sz="2400" dirty="0">
                <a:latin typeface="Consolas" panose="020B0609020204030204" pitchFamily="49" charset="0"/>
                <a:cs typeface="Consolas" panose="020B0609020204030204" pitchFamily="49" charset="0"/>
              </a:rPr>
              <a:t>    </a:t>
            </a:r>
            <a:r>
              <a:rPr lang="en-US" sz="2400" dirty="0" err="1">
                <a:latin typeface="Consolas" panose="020B0609020204030204" pitchFamily="49" charset="0"/>
                <a:cs typeface="Consolas" panose="020B0609020204030204" pitchFamily="49" charset="0"/>
              </a:rPr>
              <a:t>spinlock_t</a:t>
            </a:r>
            <a:r>
              <a:rPr lang="en-US" sz="2400" dirty="0">
                <a:latin typeface="Consolas" panose="020B0609020204030204" pitchFamily="49" charset="0"/>
                <a:cs typeface="Consolas" panose="020B0609020204030204" pitchFamily="49" charset="0"/>
              </a:rPr>
              <a:t> lock;</a:t>
            </a:r>
          </a:p>
          <a:p>
            <a:pPr>
              <a:lnSpc>
                <a:spcPts val="2400"/>
              </a:lnSpc>
            </a:pPr>
            <a:r>
              <a:rPr lang="en-US" sz="2400" dirty="0">
                <a:latin typeface="Consolas" panose="020B0609020204030204" pitchFamily="49" charset="0"/>
                <a:cs typeface="Consolas" panose="020B0609020204030204" pitchFamily="49" charset="0"/>
              </a:rPr>
              <a:t>};</a:t>
            </a:r>
          </a:p>
          <a:p>
            <a:pPr>
              <a:lnSpc>
                <a:spcPts val="2400"/>
              </a:lnSpc>
            </a:pPr>
            <a:r>
              <a:rPr lang="en-US" sz="2400" dirty="0" err="1">
                <a:solidFill>
                  <a:srgbClr val="0070C0"/>
                </a:solidFill>
                <a:latin typeface="Consolas" panose="020B0609020204030204" pitchFamily="49" charset="0"/>
                <a:cs typeface="Consolas" panose="020B0609020204030204" pitchFamily="49" charset="0"/>
              </a:rPr>
              <a:t>struct</a:t>
            </a:r>
            <a:r>
              <a:rPr lang="en-US" sz="2400" dirty="0">
                <a:latin typeface="Consolas" panose="020B0609020204030204" pitchFamily="49" charset="0"/>
                <a:cs typeface="Consolas" panose="020B0609020204030204" pitchFamily="49" charset="0"/>
              </a:rPr>
              <a:t> </a:t>
            </a:r>
            <a:r>
              <a:rPr lang="en-US" sz="2400" dirty="0" err="1">
                <a:latin typeface="Consolas" panose="020B0609020204030204" pitchFamily="49" charset="0"/>
                <a:cs typeface="Consolas" panose="020B0609020204030204" pitchFamily="49" charset="0"/>
              </a:rPr>
              <a:t>swap_info_struct</a:t>
            </a:r>
            <a:r>
              <a:rPr lang="en-US" sz="2400" dirty="0">
                <a:latin typeface="Consolas" panose="020B0609020204030204" pitchFamily="49" charset="0"/>
                <a:cs typeface="Consolas" panose="020B0609020204030204" pitchFamily="49" charset="0"/>
              </a:rPr>
              <a:t> *</a:t>
            </a:r>
            <a:r>
              <a:rPr lang="en-US" sz="2400" dirty="0" err="1">
                <a:latin typeface="Consolas" panose="020B0609020204030204" pitchFamily="49" charset="0"/>
                <a:cs typeface="Consolas" panose="020B0609020204030204" pitchFamily="49" charset="0"/>
              </a:rPr>
              <a:t>swap_info</a:t>
            </a:r>
            <a:r>
              <a:rPr lang="en-US" sz="2400" dirty="0">
                <a:latin typeface="Consolas" panose="020B0609020204030204" pitchFamily="49" charset="0"/>
                <a:cs typeface="Consolas" panose="020B0609020204030204" pitchFamily="49" charset="0"/>
              </a:rPr>
              <a:t>[MAX_SWAPFILES];</a:t>
            </a:r>
          </a:p>
        </p:txBody>
      </p:sp>
      <p:grpSp>
        <p:nvGrpSpPr>
          <p:cNvPr id="5" name="Group 4">
            <a:extLst>
              <a:ext uri="{FF2B5EF4-FFF2-40B4-BE49-F238E27FC236}">
                <a16:creationId xmlns:a16="http://schemas.microsoft.com/office/drawing/2014/main" id="{BE4AB42D-721A-4062-9493-F0424381840A}"/>
              </a:ext>
            </a:extLst>
          </p:cNvPr>
          <p:cNvGrpSpPr/>
          <p:nvPr/>
        </p:nvGrpSpPr>
        <p:grpSpPr>
          <a:xfrm>
            <a:off x="10623444" y="4788232"/>
            <a:ext cx="1629751" cy="899603"/>
            <a:chOff x="7451980" y="4864432"/>
            <a:chExt cx="1629751" cy="899603"/>
          </a:xfrm>
        </p:grpSpPr>
        <p:sp>
          <p:nvSpPr>
            <p:cNvPr id="6" name="TextBox 5">
              <a:extLst>
                <a:ext uri="{FF2B5EF4-FFF2-40B4-BE49-F238E27FC236}">
                  <a16:creationId xmlns:a16="http://schemas.microsoft.com/office/drawing/2014/main" id="{F5C4C2C5-2112-4A30-AAA9-EA139AC63D8E}"/>
                </a:ext>
              </a:extLst>
            </p:cNvPr>
            <p:cNvSpPr txBox="1"/>
            <p:nvPr/>
          </p:nvSpPr>
          <p:spPr>
            <a:xfrm>
              <a:off x="7451980" y="4864432"/>
              <a:ext cx="1629751" cy="584775"/>
            </a:xfrm>
            <a:prstGeom prst="rect">
              <a:avLst/>
            </a:prstGeom>
            <a:noFill/>
          </p:spPr>
          <p:txBody>
            <a:bodyPr wrap="square" rtlCol="0">
              <a:spAutoFit/>
            </a:bodyPr>
            <a:lstStyle/>
            <a:p>
              <a:pPr algn="ctr"/>
              <a:r>
                <a:rPr lang="en-US" sz="3200" dirty="0">
                  <a:latin typeface="+mn-lt"/>
                </a:rPr>
                <a:t>Present?</a:t>
              </a:r>
              <a:endParaRPr lang="en-US" sz="2800" dirty="0">
                <a:latin typeface="+mn-lt"/>
              </a:endParaRPr>
            </a:p>
          </p:txBody>
        </p:sp>
        <p:cxnSp>
          <p:nvCxnSpPr>
            <p:cNvPr id="7" name="Straight Arrow Connector 6">
              <a:extLst>
                <a:ext uri="{FF2B5EF4-FFF2-40B4-BE49-F238E27FC236}">
                  <a16:creationId xmlns:a16="http://schemas.microsoft.com/office/drawing/2014/main" id="{D9459F67-F304-4318-907E-D8FC0DB0D83A}"/>
                </a:ext>
              </a:extLst>
            </p:cNvPr>
            <p:cNvCxnSpPr>
              <a:cxnSpLocks/>
            </p:cNvCxnSpPr>
            <p:nvPr/>
          </p:nvCxnSpPr>
          <p:spPr bwMode="auto">
            <a:xfrm flipH="1">
              <a:off x="8458275" y="5342557"/>
              <a:ext cx="57794" cy="421478"/>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grpSp>
      <p:grpSp>
        <p:nvGrpSpPr>
          <p:cNvPr id="8" name="Group 7">
            <a:extLst>
              <a:ext uri="{FF2B5EF4-FFF2-40B4-BE49-F238E27FC236}">
                <a16:creationId xmlns:a16="http://schemas.microsoft.com/office/drawing/2014/main" id="{F93C65FD-68E7-4894-A479-24E2287712D1}"/>
              </a:ext>
            </a:extLst>
          </p:cNvPr>
          <p:cNvGrpSpPr/>
          <p:nvPr/>
        </p:nvGrpSpPr>
        <p:grpSpPr>
          <a:xfrm>
            <a:off x="3023990" y="5687835"/>
            <a:ext cx="8702896" cy="1165048"/>
            <a:chOff x="-147474" y="5764035"/>
            <a:chExt cx="8702896" cy="1165048"/>
          </a:xfrm>
        </p:grpSpPr>
        <p:grpSp>
          <p:nvGrpSpPr>
            <p:cNvPr id="9" name="Group 8">
              <a:extLst>
                <a:ext uri="{FF2B5EF4-FFF2-40B4-BE49-F238E27FC236}">
                  <a16:creationId xmlns:a16="http://schemas.microsoft.com/office/drawing/2014/main" id="{355DE6E6-5310-43A1-A0AF-EC679F2FCE21}"/>
                </a:ext>
              </a:extLst>
            </p:cNvPr>
            <p:cNvGrpSpPr/>
            <p:nvPr/>
          </p:nvGrpSpPr>
          <p:grpSpPr>
            <a:xfrm>
              <a:off x="680540" y="5826674"/>
              <a:ext cx="7874882" cy="1102409"/>
              <a:chOff x="654264" y="5562600"/>
              <a:chExt cx="7874882" cy="1102409"/>
            </a:xfrm>
          </p:grpSpPr>
          <p:grpSp>
            <p:nvGrpSpPr>
              <p:cNvPr id="11" name="Group 10">
                <a:extLst>
                  <a:ext uri="{FF2B5EF4-FFF2-40B4-BE49-F238E27FC236}">
                    <a16:creationId xmlns:a16="http://schemas.microsoft.com/office/drawing/2014/main" id="{5FB1C712-89C6-4F25-BD2E-E8891CB16639}"/>
                  </a:ext>
                </a:extLst>
              </p:cNvPr>
              <p:cNvGrpSpPr/>
              <p:nvPr/>
            </p:nvGrpSpPr>
            <p:grpSpPr>
              <a:xfrm>
                <a:off x="811924" y="5562600"/>
                <a:ext cx="7690946" cy="533400"/>
                <a:chOff x="822434" y="1524000"/>
                <a:chExt cx="7690946" cy="533400"/>
              </a:xfrm>
            </p:grpSpPr>
            <p:sp>
              <p:nvSpPr>
                <p:cNvPr id="38" name="Rectangle 37">
                  <a:extLst>
                    <a:ext uri="{FF2B5EF4-FFF2-40B4-BE49-F238E27FC236}">
                      <a16:creationId xmlns:a16="http://schemas.microsoft.com/office/drawing/2014/main" id="{B7114B2B-7AE8-4350-94CE-3E60E6E991AD}"/>
                    </a:ext>
                  </a:extLst>
                </p:cNvPr>
                <p:cNvSpPr/>
                <p:nvPr/>
              </p:nvSpPr>
              <p:spPr bwMode="auto">
                <a:xfrm>
                  <a:off x="822434" y="1524000"/>
                  <a:ext cx="1571713" cy="5334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39" name="Rectangle 38">
                  <a:extLst>
                    <a:ext uri="{FF2B5EF4-FFF2-40B4-BE49-F238E27FC236}">
                      <a16:creationId xmlns:a16="http://schemas.microsoft.com/office/drawing/2014/main" id="{E29EC56F-9717-4E86-9B39-F01834BFCA0C}"/>
                    </a:ext>
                  </a:extLst>
                </p:cNvPr>
                <p:cNvSpPr/>
                <p:nvPr/>
              </p:nvSpPr>
              <p:spPr bwMode="auto">
                <a:xfrm>
                  <a:off x="2394147" y="1524000"/>
                  <a:ext cx="6119233" cy="5334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pitchFamily="-96" charset="-128"/>
                  </a:endParaRPr>
                </a:p>
              </p:txBody>
            </p:sp>
          </p:grpSp>
          <p:sp>
            <p:nvSpPr>
              <p:cNvPr id="34" name="TextBox 33">
                <a:extLst>
                  <a:ext uri="{FF2B5EF4-FFF2-40B4-BE49-F238E27FC236}">
                    <a16:creationId xmlns:a16="http://schemas.microsoft.com/office/drawing/2014/main" id="{99043D5C-69C2-433B-98C5-F81B52D726F9}"/>
                  </a:ext>
                </a:extLst>
              </p:cNvPr>
              <p:cNvSpPr txBox="1"/>
              <p:nvPr/>
            </p:nvSpPr>
            <p:spPr>
              <a:xfrm>
                <a:off x="8224346" y="6080234"/>
                <a:ext cx="304800" cy="584775"/>
              </a:xfrm>
              <a:prstGeom prst="rect">
                <a:avLst/>
              </a:prstGeom>
              <a:noFill/>
            </p:spPr>
            <p:txBody>
              <a:bodyPr wrap="square" rtlCol="0">
                <a:spAutoFit/>
              </a:bodyPr>
              <a:lstStyle/>
              <a:p>
                <a:r>
                  <a:rPr lang="en-US" sz="3200" dirty="0">
                    <a:latin typeface="+mn-lt"/>
                  </a:rPr>
                  <a:t>0</a:t>
                </a:r>
              </a:p>
            </p:txBody>
          </p:sp>
          <p:sp>
            <p:nvSpPr>
              <p:cNvPr id="33" name="TextBox 32">
                <a:extLst>
                  <a:ext uri="{FF2B5EF4-FFF2-40B4-BE49-F238E27FC236}">
                    <a16:creationId xmlns:a16="http://schemas.microsoft.com/office/drawing/2014/main" id="{BB1098A0-11D0-4949-A7F4-4C7BDD952AD2}"/>
                  </a:ext>
                </a:extLst>
              </p:cNvPr>
              <p:cNvSpPr txBox="1"/>
              <p:nvPr/>
            </p:nvSpPr>
            <p:spPr>
              <a:xfrm>
                <a:off x="6358066" y="6059144"/>
                <a:ext cx="719962" cy="584775"/>
              </a:xfrm>
              <a:prstGeom prst="rect">
                <a:avLst/>
              </a:prstGeom>
              <a:noFill/>
            </p:spPr>
            <p:txBody>
              <a:bodyPr wrap="square" rtlCol="0">
                <a:spAutoFit/>
              </a:bodyPr>
              <a:lstStyle/>
              <a:p>
                <a:r>
                  <a:rPr lang="en-US" sz="3200" dirty="0"/>
                  <a:t>11</a:t>
                </a:r>
                <a:endParaRPr lang="en-US" sz="3200" dirty="0">
                  <a:latin typeface="+mn-lt"/>
                </a:endParaRPr>
              </a:p>
            </p:txBody>
          </p:sp>
          <p:cxnSp>
            <p:nvCxnSpPr>
              <p:cNvPr id="18" name="Straight Connector 17">
                <a:extLst>
                  <a:ext uri="{FF2B5EF4-FFF2-40B4-BE49-F238E27FC236}">
                    <a16:creationId xmlns:a16="http://schemas.microsoft.com/office/drawing/2014/main" id="{6C5FB102-13CD-40A5-9F76-83D36C756E3E}"/>
                  </a:ext>
                </a:extLst>
              </p:cNvPr>
              <p:cNvCxnSpPr/>
              <p:nvPr/>
            </p:nvCxnSpPr>
            <p:spPr bwMode="auto">
              <a:xfrm>
                <a:off x="8327526" y="5562600"/>
                <a:ext cx="0" cy="522751"/>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9" name="Straight Connector 18">
                <a:extLst>
                  <a:ext uri="{FF2B5EF4-FFF2-40B4-BE49-F238E27FC236}">
                    <a16:creationId xmlns:a16="http://schemas.microsoft.com/office/drawing/2014/main" id="{9B904601-2675-43C9-96D4-E61CEF14BEA6}"/>
                  </a:ext>
                </a:extLst>
              </p:cNvPr>
              <p:cNvCxnSpPr/>
              <p:nvPr/>
            </p:nvCxnSpPr>
            <p:spPr bwMode="auto">
              <a:xfrm>
                <a:off x="8153816" y="5562600"/>
                <a:ext cx="0" cy="522751"/>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0" name="Straight Connector 19">
                <a:extLst>
                  <a:ext uri="{FF2B5EF4-FFF2-40B4-BE49-F238E27FC236}">
                    <a16:creationId xmlns:a16="http://schemas.microsoft.com/office/drawing/2014/main" id="{803AB3E4-64C6-4397-805F-E19D89B5291F}"/>
                  </a:ext>
                </a:extLst>
              </p:cNvPr>
              <p:cNvCxnSpPr/>
              <p:nvPr/>
            </p:nvCxnSpPr>
            <p:spPr bwMode="auto">
              <a:xfrm>
                <a:off x="7981608" y="5562739"/>
                <a:ext cx="0" cy="522751"/>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1" name="Straight Connector 20">
                <a:extLst>
                  <a:ext uri="{FF2B5EF4-FFF2-40B4-BE49-F238E27FC236}">
                    <a16:creationId xmlns:a16="http://schemas.microsoft.com/office/drawing/2014/main" id="{CFA3FC3D-2B7E-43AB-89DB-F028A7DDCD4A}"/>
                  </a:ext>
                </a:extLst>
              </p:cNvPr>
              <p:cNvCxnSpPr/>
              <p:nvPr/>
            </p:nvCxnSpPr>
            <p:spPr bwMode="auto">
              <a:xfrm>
                <a:off x="7805250" y="5562739"/>
                <a:ext cx="0" cy="522751"/>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2" name="Straight Connector 21">
                <a:extLst>
                  <a:ext uri="{FF2B5EF4-FFF2-40B4-BE49-F238E27FC236}">
                    <a16:creationId xmlns:a16="http://schemas.microsoft.com/office/drawing/2014/main" id="{A3875003-4D1F-4C4B-A9C1-90D62B7123A8}"/>
                  </a:ext>
                </a:extLst>
              </p:cNvPr>
              <p:cNvCxnSpPr/>
              <p:nvPr/>
            </p:nvCxnSpPr>
            <p:spPr bwMode="auto">
              <a:xfrm>
                <a:off x="7629121" y="5562739"/>
                <a:ext cx="0" cy="522751"/>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3" name="Straight Connector 22">
                <a:extLst>
                  <a:ext uri="{FF2B5EF4-FFF2-40B4-BE49-F238E27FC236}">
                    <a16:creationId xmlns:a16="http://schemas.microsoft.com/office/drawing/2014/main" id="{DF512438-1400-49CF-BABA-373E5A919625}"/>
                  </a:ext>
                </a:extLst>
              </p:cNvPr>
              <p:cNvCxnSpPr/>
              <p:nvPr/>
            </p:nvCxnSpPr>
            <p:spPr bwMode="auto">
              <a:xfrm>
                <a:off x="7459130" y="5562600"/>
                <a:ext cx="0" cy="522751"/>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27" name="TextBox 26">
                <a:extLst>
                  <a:ext uri="{FF2B5EF4-FFF2-40B4-BE49-F238E27FC236}">
                    <a16:creationId xmlns:a16="http://schemas.microsoft.com/office/drawing/2014/main" id="{E2A0978D-C0DE-4463-95AD-44D76B739C15}"/>
                  </a:ext>
                </a:extLst>
              </p:cNvPr>
              <p:cNvSpPr txBox="1"/>
              <p:nvPr/>
            </p:nvSpPr>
            <p:spPr>
              <a:xfrm>
                <a:off x="2325842" y="6059213"/>
                <a:ext cx="635876" cy="584775"/>
              </a:xfrm>
              <a:prstGeom prst="rect">
                <a:avLst/>
              </a:prstGeom>
              <a:noFill/>
            </p:spPr>
            <p:txBody>
              <a:bodyPr wrap="square" rtlCol="0">
                <a:spAutoFit/>
              </a:bodyPr>
              <a:lstStyle/>
              <a:p>
                <a:r>
                  <a:rPr lang="en-US" sz="3200" dirty="0">
                    <a:latin typeface="+mn-lt"/>
                  </a:rPr>
                  <a:t>47</a:t>
                </a:r>
              </a:p>
            </p:txBody>
          </p:sp>
          <p:sp>
            <p:nvSpPr>
              <p:cNvPr id="28" name="TextBox 27">
                <a:extLst>
                  <a:ext uri="{FF2B5EF4-FFF2-40B4-BE49-F238E27FC236}">
                    <a16:creationId xmlns:a16="http://schemas.microsoft.com/office/drawing/2014/main" id="{53879273-84C9-441A-A827-8277E9489644}"/>
                  </a:ext>
                </a:extLst>
              </p:cNvPr>
              <p:cNvSpPr txBox="1"/>
              <p:nvPr/>
            </p:nvSpPr>
            <p:spPr>
              <a:xfrm>
                <a:off x="654264" y="6049291"/>
                <a:ext cx="635876" cy="584775"/>
              </a:xfrm>
              <a:prstGeom prst="rect">
                <a:avLst/>
              </a:prstGeom>
              <a:noFill/>
            </p:spPr>
            <p:txBody>
              <a:bodyPr wrap="square" rtlCol="0">
                <a:spAutoFit/>
              </a:bodyPr>
              <a:lstStyle/>
              <a:p>
                <a:r>
                  <a:rPr lang="en-US" sz="3200" dirty="0"/>
                  <a:t>63</a:t>
                </a:r>
                <a:endParaRPr lang="en-US" sz="3200" dirty="0">
                  <a:latin typeface="+mn-lt"/>
                </a:endParaRPr>
              </a:p>
            </p:txBody>
          </p:sp>
          <p:sp>
            <p:nvSpPr>
              <p:cNvPr id="29" name="TextBox 28">
                <a:extLst>
                  <a:ext uri="{FF2B5EF4-FFF2-40B4-BE49-F238E27FC236}">
                    <a16:creationId xmlns:a16="http://schemas.microsoft.com/office/drawing/2014/main" id="{A8C46907-14C4-4212-90E3-ACE764AE9081}"/>
                  </a:ext>
                </a:extLst>
              </p:cNvPr>
              <p:cNvSpPr txBox="1"/>
              <p:nvPr/>
            </p:nvSpPr>
            <p:spPr>
              <a:xfrm>
                <a:off x="2443658" y="5605405"/>
                <a:ext cx="4035971" cy="446276"/>
              </a:xfrm>
              <a:prstGeom prst="rect">
                <a:avLst/>
              </a:prstGeom>
              <a:noFill/>
            </p:spPr>
            <p:txBody>
              <a:bodyPr wrap="square" rtlCol="0">
                <a:spAutoFit/>
              </a:bodyPr>
              <a:lstStyle/>
              <a:p>
                <a:pPr algn="ctr"/>
                <a:r>
                  <a:rPr lang="en-US" sz="2300" dirty="0">
                    <a:latin typeface="+mn-lt"/>
                  </a:rPr>
                  <a:t>4KB-aligned </a:t>
                </a:r>
                <a:r>
                  <a:rPr lang="en-US" sz="2300" dirty="0" err="1">
                    <a:latin typeface="+mn-lt"/>
                  </a:rPr>
                  <a:t>physFrame</a:t>
                </a:r>
                <a:r>
                  <a:rPr lang="en-US" sz="2300" dirty="0">
                    <a:latin typeface="+mn-lt"/>
                  </a:rPr>
                  <a:t> </a:t>
                </a:r>
                <a:r>
                  <a:rPr lang="en-US" sz="2300" dirty="0" err="1">
                    <a:latin typeface="+mn-lt"/>
                  </a:rPr>
                  <a:t>addr</a:t>
                </a:r>
                <a:endParaRPr lang="en-US" sz="2300" dirty="0">
                  <a:latin typeface="+mn-lt"/>
                </a:endParaRPr>
              </a:p>
            </p:txBody>
          </p:sp>
        </p:grpSp>
        <p:sp>
          <p:nvSpPr>
            <p:cNvPr id="10" name="TextBox 9">
              <a:extLst>
                <a:ext uri="{FF2B5EF4-FFF2-40B4-BE49-F238E27FC236}">
                  <a16:creationId xmlns:a16="http://schemas.microsoft.com/office/drawing/2014/main" id="{CCDDEAA5-F3F4-460D-9709-DA77502633C0}"/>
                </a:ext>
              </a:extLst>
            </p:cNvPr>
            <p:cNvSpPr txBox="1"/>
            <p:nvPr/>
          </p:nvSpPr>
          <p:spPr>
            <a:xfrm>
              <a:off x="-147474" y="5764035"/>
              <a:ext cx="1056949" cy="646331"/>
            </a:xfrm>
            <a:prstGeom prst="rect">
              <a:avLst/>
            </a:prstGeom>
            <a:noFill/>
          </p:spPr>
          <p:txBody>
            <a:bodyPr wrap="square" rtlCol="0">
              <a:spAutoFit/>
            </a:bodyPr>
            <a:lstStyle/>
            <a:p>
              <a:pPr algn="ctr"/>
              <a:r>
                <a:rPr lang="en-US" sz="3600" dirty="0">
                  <a:latin typeface="+mj-lt"/>
                </a:rPr>
                <a:t>PTE</a:t>
              </a:r>
              <a:endParaRPr lang="en-US" sz="3200" dirty="0">
                <a:latin typeface="+mj-lt"/>
              </a:endParaRPr>
            </a:p>
          </p:txBody>
        </p:sp>
      </p:grpSp>
      <p:grpSp>
        <p:nvGrpSpPr>
          <p:cNvPr id="40" name="Group 39">
            <a:extLst>
              <a:ext uri="{FF2B5EF4-FFF2-40B4-BE49-F238E27FC236}">
                <a16:creationId xmlns:a16="http://schemas.microsoft.com/office/drawing/2014/main" id="{3CAE6131-EC55-4934-8FD9-65BAEF964BB0}"/>
              </a:ext>
            </a:extLst>
          </p:cNvPr>
          <p:cNvGrpSpPr/>
          <p:nvPr/>
        </p:nvGrpSpPr>
        <p:grpSpPr>
          <a:xfrm>
            <a:off x="-15696" y="5022863"/>
            <a:ext cx="11540958" cy="1823576"/>
            <a:chOff x="-3187160" y="5099063"/>
            <a:chExt cx="11540958" cy="1823576"/>
          </a:xfrm>
        </p:grpSpPr>
        <p:sp>
          <p:nvSpPr>
            <p:cNvPr id="41" name="Left Brace 40">
              <a:extLst>
                <a:ext uri="{FF2B5EF4-FFF2-40B4-BE49-F238E27FC236}">
                  <a16:creationId xmlns:a16="http://schemas.microsoft.com/office/drawing/2014/main" id="{ABF63869-0AE9-49CD-B7D6-433C919945DE}"/>
                </a:ext>
              </a:extLst>
            </p:cNvPr>
            <p:cNvSpPr/>
            <p:nvPr/>
          </p:nvSpPr>
          <p:spPr bwMode="auto">
            <a:xfrm rot="5400000">
              <a:off x="4360300" y="1735975"/>
              <a:ext cx="471398" cy="7515598"/>
            </a:xfrm>
            <a:prstGeom prst="leftBrace">
              <a:avLst>
                <a:gd name="adj1" fmla="val 8333"/>
                <a:gd name="adj2" fmla="val 68911"/>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pitchFamily="-96" charset="-128"/>
              </a:endParaRPr>
            </a:p>
          </p:txBody>
        </p:sp>
        <p:sp>
          <p:nvSpPr>
            <p:cNvPr id="42" name="TextBox 41">
              <a:extLst>
                <a:ext uri="{FF2B5EF4-FFF2-40B4-BE49-F238E27FC236}">
                  <a16:creationId xmlns:a16="http://schemas.microsoft.com/office/drawing/2014/main" id="{0A2BF150-A973-4128-9DC8-9679BB7FA42F}"/>
                </a:ext>
              </a:extLst>
            </p:cNvPr>
            <p:cNvSpPr txBox="1"/>
            <p:nvPr/>
          </p:nvSpPr>
          <p:spPr>
            <a:xfrm>
              <a:off x="-3187160" y="5099063"/>
              <a:ext cx="3344812" cy="1823576"/>
            </a:xfrm>
            <a:prstGeom prst="rect">
              <a:avLst/>
            </a:prstGeom>
            <a:noFill/>
          </p:spPr>
          <p:txBody>
            <a:bodyPr wrap="square" rtlCol="0">
              <a:spAutoFit/>
            </a:bodyPr>
            <a:lstStyle/>
            <a:p>
              <a:pPr>
                <a:lnSpc>
                  <a:spcPts val="2700"/>
                </a:lnSpc>
              </a:pPr>
              <a:r>
                <a:rPr lang="en-US" sz="2800" dirty="0">
                  <a:latin typeface="Segoe UI" panose="020B0502040204020203" pitchFamily="34" charset="0"/>
                  <a:cs typeface="Segoe UI" panose="020B0502040204020203" pitchFamily="34" charset="0"/>
                </a:rPr>
                <a:t>If </a:t>
              </a:r>
              <a:r>
                <a:rPr lang="en-US" sz="2800" dirty="0">
                  <a:latin typeface="Consolas" panose="020B0609020204030204" pitchFamily="49" charset="0"/>
                  <a:cs typeface="Segoe UI" panose="020B0502040204020203" pitchFamily="34" charset="0"/>
                </a:rPr>
                <a:t>Present?==0</a:t>
              </a:r>
              <a:r>
                <a:rPr lang="en-US" sz="2800" dirty="0">
                  <a:latin typeface="Segoe UI" panose="020B0502040204020203" pitchFamily="34" charset="0"/>
                  <a:cs typeface="Segoe UI" panose="020B0502040204020203" pitchFamily="34" charset="0"/>
                </a:rPr>
                <a:t>, the kernel can use this region to store the location of a page in swap space!</a:t>
              </a:r>
              <a:endParaRPr lang="en-US" sz="2400" dirty="0">
                <a:latin typeface="Segoe UI" panose="020B0502040204020203" pitchFamily="34" charset="0"/>
                <a:cs typeface="Segoe UI" panose="020B0502040204020203" pitchFamily="34" charset="0"/>
              </a:endParaRPr>
            </a:p>
          </p:txBody>
        </p:sp>
      </p:grpSp>
      <p:cxnSp>
        <p:nvCxnSpPr>
          <p:cNvPr id="48" name="Straight Arrow Connector 47">
            <a:extLst>
              <a:ext uri="{FF2B5EF4-FFF2-40B4-BE49-F238E27FC236}">
                <a16:creationId xmlns:a16="http://schemas.microsoft.com/office/drawing/2014/main" id="{4B23253A-2CFB-4E60-AB3B-F4DB24CAA5BB}"/>
              </a:ext>
            </a:extLst>
          </p:cNvPr>
          <p:cNvCxnSpPr>
            <a:cxnSpLocks/>
          </p:cNvCxnSpPr>
          <p:nvPr/>
        </p:nvCxnSpPr>
        <p:spPr bwMode="auto">
          <a:xfrm flipH="1">
            <a:off x="3371309" y="5181873"/>
            <a:ext cx="2966856" cy="8127"/>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cxnSp>
        <p:nvCxnSpPr>
          <p:cNvPr id="51" name="Straight Connector 50">
            <a:extLst>
              <a:ext uri="{FF2B5EF4-FFF2-40B4-BE49-F238E27FC236}">
                <a16:creationId xmlns:a16="http://schemas.microsoft.com/office/drawing/2014/main" id="{BBF15541-A8F9-4292-940D-EE3AA99F72C8}"/>
              </a:ext>
            </a:extLst>
          </p:cNvPr>
          <p:cNvCxnSpPr/>
          <p:nvPr/>
        </p:nvCxnSpPr>
        <p:spPr bwMode="auto">
          <a:xfrm>
            <a:off x="10483479" y="5749624"/>
            <a:ext cx="0" cy="522751"/>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2" name="Straight Connector 51">
            <a:extLst>
              <a:ext uri="{FF2B5EF4-FFF2-40B4-BE49-F238E27FC236}">
                <a16:creationId xmlns:a16="http://schemas.microsoft.com/office/drawing/2014/main" id="{EA02D4B3-94C6-41C1-835D-CCE05E97008F}"/>
              </a:ext>
            </a:extLst>
          </p:cNvPr>
          <p:cNvCxnSpPr/>
          <p:nvPr/>
        </p:nvCxnSpPr>
        <p:spPr bwMode="auto">
          <a:xfrm>
            <a:off x="10304614" y="5749624"/>
            <a:ext cx="0" cy="522751"/>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3" name="Straight Connector 52">
            <a:extLst>
              <a:ext uri="{FF2B5EF4-FFF2-40B4-BE49-F238E27FC236}">
                <a16:creationId xmlns:a16="http://schemas.microsoft.com/office/drawing/2014/main" id="{17FDF83C-5226-4E59-9050-9156F6D7681F}"/>
              </a:ext>
            </a:extLst>
          </p:cNvPr>
          <p:cNvCxnSpPr/>
          <p:nvPr/>
        </p:nvCxnSpPr>
        <p:spPr bwMode="auto">
          <a:xfrm>
            <a:off x="10131228" y="5745357"/>
            <a:ext cx="0" cy="522751"/>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4" name="Straight Connector 53">
            <a:extLst>
              <a:ext uri="{FF2B5EF4-FFF2-40B4-BE49-F238E27FC236}">
                <a16:creationId xmlns:a16="http://schemas.microsoft.com/office/drawing/2014/main" id="{8BFFAC8C-90E7-4D4E-9636-BA87C5AEDDE4}"/>
              </a:ext>
            </a:extLst>
          </p:cNvPr>
          <p:cNvCxnSpPr/>
          <p:nvPr/>
        </p:nvCxnSpPr>
        <p:spPr bwMode="auto">
          <a:xfrm>
            <a:off x="9966406" y="5745357"/>
            <a:ext cx="0" cy="522751"/>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5" name="Straight Connector 54">
            <a:extLst>
              <a:ext uri="{FF2B5EF4-FFF2-40B4-BE49-F238E27FC236}">
                <a16:creationId xmlns:a16="http://schemas.microsoft.com/office/drawing/2014/main" id="{1B05520B-DA8F-4767-87B7-46099C5DB500}"/>
              </a:ext>
            </a:extLst>
          </p:cNvPr>
          <p:cNvCxnSpPr/>
          <p:nvPr/>
        </p:nvCxnSpPr>
        <p:spPr bwMode="auto">
          <a:xfrm>
            <a:off x="9798492" y="5745357"/>
            <a:ext cx="0" cy="522751"/>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6" name="Straight Connector 55">
            <a:extLst>
              <a:ext uri="{FF2B5EF4-FFF2-40B4-BE49-F238E27FC236}">
                <a16:creationId xmlns:a16="http://schemas.microsoft.com/office/drawing/2014/main" id="{E5A4E944-C61E-45D3-AC1D-50524D8FC2AC}"/>
              </a:ext>
            </a:extLst>
          </p:cNvPr>
          <p:cNvCxnSpPr/>
          <p:nvPr/>
        </p:nvCxnSpPr>
        <p:spPr bwMode="auto">
          <a:xfrm>
            <a:off x="9625103" y="5745357"/>
            <a:ext cx="0" cy="522751"/>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57" name="TextBox 56">
            <a:extLst>
              <a:ext uri="{FF2B5EF4-FFF2-40B4-BE49-F238E27FC236}">
                <a16:creationId xmlns:a16="http://schemas.microsoft.com/office/drawing/2014/main" id="{2817A1E8-3815-4AF3-BAA2-24D24EA3B0D7}"/>
              </a:ext>
            </a:extLst>
          </p:cNvPr>
          <p:cNvSpPr txBox="1"/>
          <p:nvPr/>
        </p:nvSpPr>
        <p:spPr>
          <a:xfrm>
            <a:off x="9094663" y="6247018"/>
            <a:ext cx="719962" cy="584775"/>
          </a:xfrm>
          <a:prstGeom prst="rect">
            <a:avLst/>
          </a:prstGeom>
          <a:noFill/>
        </p:spPr>
        <p:txBody>
          <a:bodyPr wrap="square" rtlCol="0">
            <a:spAutoFit/>
          </a:bodyPr>
          <a:lstStyle/>
          <a:p>
            <a:r>
              <a:rPr lang="en-US" sz="3200" dirty="0"/>
              <a:t>12</a:t>
            </a:r>
            <a:endParaRPr lang="en-US" sz="3200" dirty="0">
              <a:latin typeface="+mn-lt"/>
            </a:endParaRPr>
          </a:p>
        </p:txBody>
      </p:sp>
      <p:sp>
        <p:nvSpPr>
          <p:cNvPr id="58" name="TextBox 57">
            <a:extLst>
              <a:ext uri="{FF2B5EF4-FFF2-40B4-BE49-F238E27FC236}">
                <a16:creationId xmlns:a16="http://schemas.microsoft.com/office/drawing/2014/main" id="{3BDB0B2C-3ADF-49D0-9BDA-2A3A730617D6}"/>
              </a:ext>
            </a:extLst>
          </p:cNvPr>
          <p:cNvSpPr txBox="1"/>
          <p:nvPr/>
        </p:nvSpPr>
        <p:spPr>
          <a:xfrm>
            <a:off x="5040823" y="6247018"/>
            <a:ext cx="635876" cy="584775"/>
          </a:xfrm>
          <a:prstGeom prst="rect">
            <a:avLst/>
          </a:prstGeom>
          <a:noFill/>
        </p:spPr>
        <p:txBody>
          <a:bodyPr wrap="square" rtlCol="0">
            <a:spAutoFit/>
          </a:bodyPr>
          <a:lstStyle/>
          <a:p>
            <a:r>
              <a:rPr lang="en-US" sz="3200" dirty="0">
                <a:latin typeface="+mn-lt"/>
              </a:rPr>
              <a:t>48</a:t>
            </a:r>
          </a:p>
        </p:txBody>
      </p:sp>
    </p:spTree>
    <p:extLst>
      <p:ext uri="{BB962C8B-B14F-4D97-AF65-F5344CB8AC3E}">
        <p14:creationId xmlns:p14="http://schemas.microsoft.com/office/powerpoint/2010/main" val="3908213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8464DD6D-22C0-48CC-A3E2-24F0F23782D2}"/>
              </a:ext>
            </a:extLst>
          </p:cNvPr>
          <p:cNvSpPr/>
          <p:nvPr/>
        </p:nvSpPr>
        <p:spPr>
          <a:xfrm>
            <a:off x="-2723" y="598879"/>
            <a:ext cx="12192000" cy="12414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9360FB0-B681-458B-B3A6-56B2898E02FB}"/>
              </a:ext>
            </a:extLst>
          </p:cNvPr>
          <p:cNvSpPr/>
          <p:nvPr/>
        </p:nvSpPr>
        <p:spPr>
          <a:xfrm>
            <a:off x="0" y="3960546"/>
            <a:ext cx="12192000" cy="312618"/>
          </a:xfrm>
          <a:prstGeom prst="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BE4AB42D-721A-4062-9493-F0424381840A}"/>
              </a:ext>
            </a:extLst>
          </p:cNvPr>
          <p:cNvGrpSpPr/>
          <p:nvPr/>
        </p:nvGrpSpPr>
        <p:grpSpPr>
          <a:xfrm>
            <a:off x="10623444" y="4788232"/>
            <a:ext cx="1629751" cy="899603"/>
            <a:chOff x="7451980" y="4864432"/>
            <a:chExt cx="1629751" cy="899603"/>
          </a:xfrm>
        </p:grpSpPr>
        <p:sp>
          <p:nvSpPr>
            <p:cNvPr id="6" name="TextBox 5">
              <a:extLst>
                <a:ext uri="{FF2B5EF4-FFF2-40B4-BE49-F238E27FC236}">
                  <a16:creationId xmlns:a16="http://schemas.microsoft.com/office/drawing/2014/main" id="{F5C4C2C5-2112-4A30-AAA9-EA139AC63D8E}"/>
                </a:ext>
              </a:extLst>
            </p:cNvPr>
            <p:cNvSpPr txBox="1"/>
            <p:nvPr/>
          </p:nvSpPr>
          <p:spPr>
            <a:xfrm>
              <a:off x="7451980" y="4864432"/>
              <a:ext cx="1629751" cy="584775"/>
            </a:xfrm>
            <a:prstGeom prst="rect">
              <a:avLst/>
            </a:prstGeom>
            <a:noFill/>
          </p:spPr>
          <p:txBody>
            <a:bodyPr wrap="square" rtlCol="0">
              <a:spAutoFit/>
            </a:bodyPr>
            <a:lstStyle/>
            <a:p>
              <a:pPr algn="ctr"/>
              <a:r>
                <a:rPr lang="en-US" sz="3200" dirty="0">
                  <a:latin typeface="+mn-lt"/>
                </a:rPr>
                <a:t>Present?</a:t>
              </a:r>
              <a:endParaRPr lang="en-US" sz="2800" dirty="0">
                <a:latin typeface="+mn-lt"/>
              </a:endParaRPr>
            </a:p>
          </p:txBody>
        </p:sp>
        <p:cxnSp>
          <p:nvCxnSpPr>
            <p:cNvPr id="7" name="Straight Arrow Connector 6">
              <a:extLst>
                <a:ext uri="{FF2B5EF4-FFF2-40B4-BE49-F238E27FC236}">
                  <a16:creationId xmlns:a16="http://schemas.microsoft.com/office/drawing/2014/main" id="{D9459F67-F304-4318-907E-D8FC0DB0D83A}"/>
                </a:ext>
              </a:extLst>
            </p:cNvPr>
            <p:cNvCxnSpPr>
              <a:cxnSpLocks/>
            </p:cNvCxnSpPr>
            <p:nvPr/>
          </p:nvCxnSpPr>
          <p:spPr bwMode="auto">
            <a:xfrm flipH="1">
              <a:off x="8389001" y="5342557"/>
              <a:ext cx="57794" cy="421478"/>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grpSp>
      <p:grpSp>
        <p:nvGrpSpPr>
          <p:cNvPr id="49" name="Group 48">
            <a:extLst>
              <a:ext uri="{FF2B5EF4-FFF2-40B4-BE49-F238E27FC236}">
                <a16:creationId xmlns:a16="http://schemas.microsoft.com/office/drawing/2014/main" id="{32C9F7AD-8C87-4B83-8310-B77611123FC2}"/>
              </a:ext>
            </a:extLst>
          </p:cNvPr>
          <p:cNvGrpSpPr/>
          <p:nvPr/>
        </p:nvGrpSpPr>
        <p:grpSpPr>
          <a:xfrm>
            <a:off x="5451291" y="4407792"/>
            <a:ext cx="4701667" cy="1245481"/>
            <a:chOff x="5451291" y="4407792"/>
            <a:chExt cx="4701667" cy="1245481"/>
          </a:xfrm>
        </p:grpSpPr>
        <p:sp>
          <p:nvSpPr>
            <p:cNvPr id="41" name="Left Brace 40">
              <a:extLst>
                <a:ext uri="{FF2B5EF4-FFF2-40B4-BE49-F238E27FC236}">
                  <a16:creationId xmlns:a16="http://schemas.microsoft.com/office/drawing/2014/main" id="{ABF63869-0AE9-49CD-B7D6-433C919945DE}"/>
                </a:ext>
              </a:extLst>
            </p:cNvPr>
            <p:cNvSpPr/>
            <p:nvPr/>
          </p:nvSpPr>
          <p:spPr bwMode="auto">
            <a:xfrm rot="5400000">
              <a:off x="6994485" y="3742900"/>
              <a:ext cx="471398" cy="3349348"/>
            </a:xfrm>
            <a:prstGeom prst="leftBrace">
              <a:avLst>
                <a:gd name="adj1" fmla="val 8333"/>
                <a:gd name="adj2" fmla="val 35816"/>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pitchFamily="-96" charset="-128"/>
              </a:endParaRPr>
            </a:p>
          </p:txBody>
        </p:sp>
        <p:sp>
          <p:nvSpPr>
            <p:cNvPr id="44" name="TextBox 43">
              <a:extLst>
                <a:ext uri="{FF2B5EF4-FFF2-40B4-BE49-F238E27FC236}">
                  <a16:creationId xmlns:a16="http://schemas.microsoft.com/office/drawing/2014/main" id="{51E89D41-8120-4019-80D1-25E6B80891AD}"/>
                </a:ext>
              </a:extLst>
            </p:cNvPr>
            <p:cNvSpPr txBox="1"/>
            <p:nvPr/>
          </p:nvSpPr>
          <p:spPr>
            <a:xfrm>
              <a:off x="5451291" y="4407792"/>
              <a:ext cx="4701667" cy="815480"/>
            </a:xfrm>
            <a:prstGeom prst="rect">
              <a:avLst/>
            </a:prstGeom>
            <a:noFill/>
          </p:spPr>
          <p:txBody>
            <a:bodyPr wrap="square" rtlCol="0">
              <a:spAutoFit/>
            </a:bodyPr>
            <a:lstStyle/>
            <a:p>
              <a:pPr algn="ctr">
                <a:lnSpc>
                  <a:spcPts val="2800"/>
                </a:lnSpc>
              </a:pPr>
              <a:r>
                <a:rPr lang="en-US" sz="2800" b="1" dirty="0">
                  <a:solidFill>
                    <a:srgbClr val="00B0F0"/>
                  </a:solidFill>
                </a:rPr>
                <a:t>Index into </a:t>
              </a:r>
              <a:r>
                <a:rPr lang="en-US" sz="2800" b="1" dirty="0" err="1">
                  <a:solidFill>
                    <a:srgbClr val="00B0F0"/>
                  </a:solidFill>
                  <a:latin typeface="Consolas" panose="020B0609020204030204" pitchFamily="49" charset="0"/>
                </a:rPr>
                <a:t>swap_map</a:t>
              </a:r>
              <a:endParaRPr lang="en-US" sz="2800" b="1" dirty="0">
                <a:solidFill>
                  <a:srgbClr val="00B0F0"/>
                </a:solidFill>
                <a:latin typeface="Consolas" panose="020B0609020204030204" pitchFamily="49" charset="0"/>
              </a:endParaRPr>
            </a:p>
            <a:p>
              <a:pPr algn="ctr">
                <a:lnSpc>
                  <a:spcPts val="2800"/>
                </a:lnSpc>
              </a:pPr>
              <a:r>
                <a:rPr lang="en-US" sz="2800" b="1" dirty="0">
                  <a:solidFill>
                    <a:srgbClr val="00B0F0"/>
                  </a:solidFill>
                </a:rPr>
                <a:t>(lets OS find the page on disk)</a:t>
              </a:r>
              <a:endParaRPr lang="en-US" sz="2400" b="1" dirty="0">
                <a:solidFill>
                  <a:srgbClr val="00B0F0"/>
                </a:solidFill>
              </a:endParaRPr>
            </a:p>
          </p:txBody>
        </p:sp>
      </p:grpSp>
      <p:grpSp>
        <p:nvGrpSpPr>
          <p:cNvPr id="3" name="Group 2">
            <a:extLst>
              <a:ext uri="{FF2B5EF4-FFF2-40B4-BE49-F238E27FC236}">
                <a16:creationId xmlns:a16="http://schemas.microsoft.com/office/drawing/2014/main" id="{9DCF3A9D-A621-4A63-B1C3-7A6A491C522E}"/>
              </a:ext>
            </a:extLst>
          </p:cNvPr>
          <p:cNvGrpSpPr/>
          <p:nvPr/>
        </p:nvGrpSpPr>
        <p:grpSpPr>
          <a:xfrm>
            <a:off x="1391857" y="4704943"/>
            <a:ext cx="4100273" cy="948330"/>
            <a:chOff x="1391857" y="4704943"/>
            <a:chExt cx="4100273" cy="948330"/>
          </a:xfrm>
        </p:grpSpPr>
        <p:sp>
          <p:nvSpPr>
            <p:cNvPr id="43" name="Left Brace 42">
              <a:extLst>
                <a:ext uri="{FF2B5EF4-FFF2-40B4-BE49-F238E27FC236}">
                  <a16:creationId xmlns:a16="http://schemas.microsoft.com/office/drawing/2014/main" id="{56FDB41E-136A-4293-BD64-1E5B0E626D8C}"/>
                </a:ext>
              </a:extLst>
            </p:cNvPr>
            <p:cNvSpPr/>
            <p:nvPr/>
          </p:nvSpPr>
          <p:spPr bwMode="auto">
            <a:xfrm rot="5400000">
              <a:off x="4518360" y="4679502"/>
              <a:ext cx="471398" cy="1476143"/>
            </a:xfrm>
            <a:prstGeom prst="leftBrace">
              <a:avLst>
                <a:gd name="adj1" fmla="val 8333"/>
                <a:gd name="adj2" fmla="val 49904"/>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pitchFamily="-96" charset="-128"/>
              </a:endParaRPr>
            </a:p>
          </p:txBody>
        </p:sp>
        <p:sp>
          <p:nvSpPr>
            <p:cNvPr id="45" name="TextBox 44">
              <a:extLst>
                <a:ext uri="{FF2B5EF4-FFF2-40B4-BE49-F238E27FC236}">
                  <a16:creationId xmlns:a16="http://schemas.microsoft.com/office/drawing/2014/main" id="{ED6D014A-6646-4239-8338-EF63607E50ED}"/>
                </a:ext>
              </a:extLst>
            </p:cNvPr>
            <p:cNvSpPr txBox="1"/>
            <p:nvPr/>
          </p:nvSpPr>
          <p:spPr>
            <a:xfrm>
              <a:off x="1391857" y="4704943"/>
              <a:ext cx="3654168" cy="523220"/>
            </a:xfrm>
            <a:prstGeom prst="rect">
              <a:avLst/>
            </a:prstGeom>
            <a:noFill/>
          </p:spPr>
          <p:txBody>
            <a:bodyPr wrap="square" rtlCol="0">
              <a:spAutoFit/>
            </a:bodyPr>
            <a:lstStyle/>
            <a:p>
              <a:pPr algn="ctr"/>
              <a:r>
                <a:rPr lang="en-US" sz="2800" b="1" dirty="0">
                  <a:solidFill>
                    <a:srgbClr val="FF0000"/>
                  </a:solidFill>
                </a:rPr>
                <a:t>Index into </a:t>
              </a:r>
              <a:r>
                <a:rPr lang="en-US" sz="2800" b="1" dirty="0" err="1">
                  <a:solidFill>
                    <a:srgbClr val="FF0000"/>
                  </a:solidFill>
                  <a:latin typeface="Consolas" panose="020B0609020204030204" pitchFamily="49" charset="0"/>
                </a:rPr>
                <a:t>swap_info</a:t>
              </a:r>
              <a:endParaRPr lang="en-US" sz="2800" b="1" dirty="0">
                <a:solidFill>
                  <a:srgbClr val="FF0000"/>
                </a:solidFill>
                <a:latin typeface="Consolas" panose="020B0609020204030204" pitchFamily="49" charset="0"/>
              </a:endParaRPr>
            </a:p>
          </p:txBody>
        </p:sp>
      </p:grpSp>
      <p:grpSp>
        <p:nvGrpSpPr>
          <p:cNvPr id="2" name="Group 1">
            <a:extLst>
              <a:ext uri="{FF2B5EF4-FFF2-40B4-BE49-F238E27FC236}">
                <a16:creationId xmlns:a16="http://schemas.microsoft.com/office/drawing/2014/main" id="{D0492F89-D706-4489-89C4-4A9FEC53CBE8}"/>
              </a:ext>
            </a:extLst>
          </p:cNvPr>
          <p:cNvGrpSpPr/>
          <p:nvPr/>
        </p:nvGrpSpPr>
        <p:grpSpPr>
          <a:xfrm>
            <a:off x="3023990" y="5687835"/>
            <a:ext cx="8702896" cy="1170165"/>
            <a:chOff x="3023990" y="5687835"/>
            <a:chExt cx="8702896" cy="1170165"/>
          </a:xfrm>
        </p:grpSpPr>
        <p:grpSp>
          <p:nvGrpSpPr>
            <p:cNvPr id="8" name="Group 7">
              <a:extLst>
                <a:ext uri="{FF2B5EF4-FFF2-40B4-BE49-F238E27FC236}">
                  <a16:creationId xmlns:a16="http://schemas.microsoft.com/office/drawing/2014/main" id="{F93C65FD-68E7-4894-A479-24E2287712D1}"/>
                </a:ext>
              </a:extLst>
            </p:cNvPr>
            <p:cNvGrpSpPr/>
            <p:nvPr/>
          </p:nvGrpSpPr>
          <p:grpSpPr>
            <a:xfrm>
              <a:off x="3023990" y="5687835"/>
              <a:ext cx="8702896" cy="1170165"/>
              <a:chOff x="-147474" y="5764035"/>
              <a:chExt cx="8702896" cy="1170165"/>
            </a:xfrm>
          </p:grpSpPr>
          <p:grpSp>
            <p:nvGrpSpPr>
              <p:cNvPr id="9" name="Group 8">
                <a:extLst>
                  <a:ext uri="{FF2B5EF4-FFF2-40B4-BE49-F238E27FC236}">
                    <a16:creationId xmlns:a16="http://schemas.microsoft.com/office/drawing/2014/main" id="{355DE6E6-5310-43A1-A0AF-EC679F2FCE21}"/>
                  </a:ext>
                </a:extLst>
              </p:cNvPr>
              <p:cNvGrpSpPr/>
              <p:nvPr/>
            </p:nvGrpSpPr>
            <p:grpSpPr>
              <a:xfrm>
                <a:off x="680540" y="5826674"/>
                <a:ext cx="7874882" cy="1107526"/>
                <a:chOff x="654264" y="5562600"/>
                <a:chExt cx="7874882" cy="1107526"/>
              </a:xfrm>
            </p:grpSpPr>
            <p:grpSp>
              <p:nvGrpSpPr>
                <p:cNvPr id="11" name="Group 10">
                  <a:extLst>
                    <a:ext uri="{FF2B5EF4-FFF2-40B4-BE49-F238E27FC236}">
                      <a16:creationId xmlns:a16="http://schemas.microsoft.com/office/drawing/2014/main" id="{5FB1C712-89C6-4F25-BD2E-E8891CB16639}"/>
                    </a:ext>
                  </a:extLst>
                </p:cNvPr>
                <p:cNvGrpSpPr/>
                <p:nvPr/>
              </p:nvGrpSpPr>
              <p:grpSpPr>
                <a:xfrm>
                  <a:off x="811924" y="5562600"/>
                  <a:ext cx="7690946" cy="533400"/>
                  <a:chOff x="822434" y="1524000"/>
                  <a:chExt cx="7690946" cy="533400"/>
                </a:xfrm>
              </p:grpSpPr>
              <p:sp>
                <p:nvSpPr>
                  <p:cNvPr id="38" name="Rectangle 37">
                    <a:extLst>
                      <a:ext uri="{FF2B5EF4-FFF2-40B4-BE49-F238E27FC236}">
                        <a16:creationId xmlns:a16="http://schemas.microsoft.com/office/drawing/2014/main" id="{B7114B2B-7AE8-4350-94CE-3E60E6E991AD}"/>
                      </a:ext>
                    </a:extLst>
                  </p:cNvPr>
                  <p:cNvSpPr/>
                  <p:nvPr/>
                </p:nvSpPr>
                <p:spPr bwMode="auto">
                  <a:xfrm>
                    <a:off x="822434" y="1524000"/>
                    <a:ext cx="1517614" cy="5334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pitchFamily="-96" charset="-128"/>
                    </a:endParaRPr>
                  </a:p>
                </p:txBody>
              </p:sp>
              <p:sp>
                <p:nvSpPr>
                  <p:cNvPr id="39" name="Rectangle 38">
                    <a:extLst>
                      <a:ext uri="{FF2B5EF4-FFF2-40B4-BE49-F238E27FC236}">
                        <a16:creationId xmlns:a16="http://schemas.microsoft.com/office/drawing/2014/main" id="{E29EC56F-9717-4E86-9B39-F01834BFCA0C}"/>
                      </a:ext>
                    </a:extLst>
                  </p:cNvPr>
                  <p:cNvSpPr/>
                  <p:nvPr/>
                </p:nvSpPr>
                <p:spPr bwMode="auto">
                  <a:xfrm>
                    <a:off x="2340048" y="1524000"/>
                    <a:ext cx="6173332" cy="5334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grpSp>
            <p:grpSp>
              <p:nvGrpSpPr>
                <p:cNvPr id="12" name="Group 11">
                  <a:extLst>
                    <a:ext uri="{FF2B5EF4-FFF2-40B4-BE49-F238E27FC236}">
                      <a16:creationId xmlns:a16="http://schemas.microsoft.com/office/drawing/2014/main" id="{2015003B-C3CB-401C-9DD4-792375153E3D}"/>
                    </a:ext>
                  </a:extLst>
                </p:cNvPr>
                <p:cNvGrpSpPr/>
                <p:nvPr/>
              </p:nvGrpSpPr>
              <p:grpSpPr>
                <a:xfrm>
                  <a:off x="7283670" y="6074979"/>
                  <a:ext cx="1245476" cy="595147"/>
                  <a:chOff x="7283670" y="2036379"/>
                  <a:chExt cx="1245476" cy="595147"/>
                </a:xfrm>
              </p:grpSpPr>
              <p:sp>
                <p:nvSpPr>
                  <p:cNvPr id="34" name="TextBox 33">
                    <a:extLst>
                      <a:ext uri="{FF2B5EF4-FFF2-40B4-BE49-F238E27FC236}">
                        <a16:creationId xmlns:a16="http://schemas.microsoft.com/office/drawing/2014/main" id="{99043D5C-69C2-433B-98C5-F81B52D726F9}"/>
                      </a:ext>
                    </a:extLst>
                  </p:cNvPr>
                  <p:cNvSpPr txBox="1"/>
                  <p:nvPr/>
                </p:nvSpPr>
                <p:spPr>
                  <a:xfrm>
                    <a:off x="8224346" y="2041634"/>
                    <a:ext cx="304800" cy="584775"/>
                  </a:xfrm>
                  <a:prstGeom prst="rect">
                    <a:avLst/>
                  </a:prstGeom>
                  <a:noFill/>
                </p:spPr>
                <p:txBody>
                  <a:bodyPr wrap="square" rtlCol="0">
                    <a:spAutoFit/>
                  </a:bodyPr>
                  <a:lstStyle/>
                  <a:p>
                    <a:r>
                      <a:rPr lang="en-US" sz="3200" dirty="0">
                        <a:latin typeface="+mn-lt"/>
                      </a:rPr>
                      <a:t>0</a:t>
                    </a:r>
                  </a:p>
                </p:txBody>
              </p:sp>
              <p:sp>
                <p:nvSpPr>
                  <p:cNvPr id="35" name="TextBox 34">
                    <a:extLst>
                      <a:ext uri="{FF2B5EF4-FFF2-40B4-BE49-F238E27FC236}">
                        <a16:creationId xmlns:a16="http://schemas.microsoft.com/office/drawing/2014/main" id="{AC0468C6-D001-47AD-9F80-47C49D29DDB4}"/>
                      </a:ext>
                    </a:extLst>
                  </p:cNvPr>
                  <p:cNvSpPr txBox="1"/>
                  <p:nvPr/>
                </p:nvSpPr>
                <p:spPr>
                  <a:xfrm>
                    <a:off x="7893270" y="2041633"/>
                    <a:ext cx="304800" cy="584775"/>
                  </a:xfrm>
                  <a:prstGeom prst="rect">
                    <a:avLst/>
                  </a:prstGeom>
                  <a:noFill/>
                </p:spPr>
                <p:txBody>
                  <a:bodyPr wrap="square" rtlCol="0">
                    <a:spAutoFit/>
                  </a:bodyPr>
                  <a:lstStyle/>
                  <a:p>
                    <a:r>
                      <a:rPr lang="en-US" sz="3200" dirty="0">
                        <a:latin typeface="+mn-lt"/>
                      </a:rPr>
                      <a:t>1</a:t>
                    </a:r>
                  </a:p>
                </p:txBody>
              </p:sp>
              <p:sp>
                <p:nvSpPr>
                  <p:cNvPr id="36" name="TextBox 35">
                    <a:extLst>
                      <a:ext uri="{FF2B5EF4-FFF2-40B4-BE49-F238E27FC236}">
                        <a16:creationId xmlns:a16="http://schemas.microsoft.com/office/drawing/2014/main" id="{100D5AC2-23E2-4BE7-AD57-3D1E745A9758}"/>
                      </a:ext>
                    </a:extLst>
                  </p:cNvPr>
                  <p:cNvSpPr txBox="1"/>
                  <p:nvPr/>
                </p:nvSpPr>
                <p:spPr>
                  <a:xfrm>
                    <a:off x="7588470" y="2046751"/>
                    <a:ext cx="304800" cy="584775"/>
                  </a:xfrm>
                  <a:prstGeom prst="rect">
                    <a:avLst/>
                  </a:prstGeom>
                  <a:noFill/>
                </p:spPr>
                <p:txBody>
                  <a:bodyPr wrap="square" rtlCol="0">
                    <a:spAutoFit/>
                  </a:bodyPr>
                  <a:lstStyle/>
                  <a:p>
                    <a:r>
                      <a:rPr lang="en-US" sz="3200" dirty="0">
                        <a:latin typeface="+mn-lt"/>
                      </a:rPr>
                      <a:t>2</a:t>
                    </a:r>
                  </a:p>
                </p:txBody>
              </p:sp>
              <p:sp>
                <p:nvSpPr>
                  <p:cNvPr id="37" name="TextBox 36">
                    <a:extLst>
                      <a:ext uri="{FF2B5EF4-FFF2-40B4-BE49-F238E27FC236}">
                        <a16:creationId xmlns:a16="http://schemas.microsoft.com/office/drawing/2014/main" id="{9D8A8F78-101C-4C88-947E-BE81A5B7C005}"/>
                      </a:ext>
                    </a:extLst>
                  </p:cNvPr>
                  <p:cNvSpPr txBox="1"/>
                  <p:nvPr/>
                </p:nvSpPr>
                <p:spPr>
                  <a:xfrm>
                    <a:off x="7283670" y="2036379"/>
                    <a:ext cx="304800" cy="584775"/>
                  </a:xfrm>
                  <a:prstGeom prst="rect">
                    <a:avLst/>
                  </a:prstGeom>
                  <a:noFill/>
                </p:spPr>
                <p:txBody>
                  <a:bodyPr wrap="square" rtlCol="0">
                    <a:spAutoFit/>
                  </a:bodyPr>
                  <a:lstStyle/>
                  <a:p>
                    <a:r>
                      <a:rPr lang="en-US" sz="3200" dirty="0">
                        <a:latin typeface="+mn-lt"/>
                      </a:rPr>
                      <a:t>3</a:t>
                    </a:r>
                  </a:p>
                </p:txBody>
              </p:sp>
            </p:grpSp>
            <p:grpSp>
              <p:nvGrpSpPr>
                <p:cNvPr id="13" name="Group 12">
                  <a:extLst>
                    <a:ext uri="{FF2B5EF4-FFF2-40B4-BE49-F238E27FC236}">
                      <a16:creationId xmlns:a16="http://schemas.microsoft.com/office/drawing/2014/main" id="{09A90CBC-09E2-47E2-9739-836162A05B50}"/>
                    </a:ext>
                  </a:extLst>
                </p:cNvPr>
                <p:cNvGrpSpPr/>
                <p:nvPr/>
              </p:nvGrpSpPr>
              <p:grpSpPr>
                <a:xfrm>
                  <a:off x="6048704" y="6059144"/>
                  <a:ext cx="1245476" cy="595147"/>
                  <a:chOff x="7283670" y="2036379"/>
                  <a:chExt cx="1245476" cy="595147"/>
                </a:xfrm>
              </p:grpSpPr>
              <p:sp>
                <p:nvSpPr>
                  <p:cNvPr id="30" name="TextBox 29">
                    <a:extLst>
                      <a:ext uri="{FF2B5EF4-FFF2-40B4-BE49-F238E27FC236}">
                        <a16:creationId xmlns:a16="http://schemas.microsoft.com/office/drawing/2014/main" id="{979933C1-26A6-466A-920B-BEC9717A17CA}"/>
                      </a:ext>
                    </a:extLst>
                  </p:cNvPr>
                  <p:cNvSpPr txBox="1"/>
                  <p:nvPr/>
                </p:nvSpPr>
                <p:spPr>
                  <a:xfrm>
                    <a:off x="8224346" y="2041634"/>
                    <a:ext cx="304800" cy="584775"/>
                  </a:xfrm>
                  <a:prstGeom prst="rect">
                    <a:avLst/>
                  </a:prstGeom>
                  <a:noFill/>
                </p:spPr>
                <p:txBody>
                  <a:bodyPr wrap="square" rtlCol="0">
                    <a:spAutoFit/>
                  </a:bodyPr>
                  <a:lstStyle/>
                  <a:p>
                    <a:r>
                      <a:rPr lang="en-US" sz="3200" dirty="0">
                        <a:latin typeface="+mn-lt"/>
                      </a:rPr>
                      <a:t>4</a:t>
                    </a:r>
                  </a:p>
                </p:txBody>
              </p:sp>
              <p:sp>
                <p:nvSpPr>
                  <p:cNvPr id="31" name="TextBox 30">
                    <a:extLst>
                      <a:ext uri="{FF2B5EF4-FFF2-40B4-BE49-F238E27FC236}">
                        <a16:creationId xmlns:a16="http://schemas.microsoft.com/office/drawing/2014/main" id="{4A329571-3461-4F79-8E98-285324B15371}"/>
                      </a:ext>
                    </a:extLst>
                  </p:cNvPr>
                  <p:cNvSpPr txBox="1"/>
                  <p:nvPr/>
                </p:nvSpPr>
                <p:spPr>
                  <a:xfrm>
                    <a:off x="7893270" y="2041633"/>
                    <a:ext cx="304800" cy="584775"/>
                  </a:xfrm>
                  <a:prstGeom prst="rect">
                    <a:avLst/>
                  </a:prstGeom>
                  <a:noFill/>
                </p:spPr>
                <p:txBody>
                  <a:bodyPr wrap="square" rtlCol="0">
                    <a:spAutoFit/>
                  </a:bodyPr>
                  <a:lstStyle/>
                  <a:p>
                    <a:r>
                      <a:rPr lang="en-US" sz="3200" dirty="0">
                        <a:latin typeface="+mn-lt"/>
                      </a:rPr>
                      <a:t>5</a:t>
                    </a:r>
                  </a:p>
                </p:txBody>
              </p:sp>
              <p:sp>
                <p:nvSpPr>
                  <p:cNvPr id="32" name="TextBox 31">
                    <a:extLst>
                      <a:ext uri="{FF2B5EF4-FFF2-40B4-BE49-F238E27FC236}">
                        <a16:creationId xmlns:a16="http://schemas.microsoft.com/office/drawing/2014/main" id="{26BB9244-DE78-402E-88AA-08D6C3EEF771}"/>
                      </a:ext>
                    </a:extLst>
                  </p:cNvPr>
                  <p:cNvSpPr txBox="1"/>
                  <p:nvPr/>
                </p:nvSpPr>
                <p:spPr>
                  <a:xfrm>
                    <a:off x="7588470" y="2046751"/>
                    <a:ext cx="304800" cy="584775"/>
                  </a:xfrm>
                  <a:prstGeom prst="rect">
                    <a:avLst/>
                  </a:prstGeom>
                  <a:noFill/>
                </p:spPr>
                <p:txBody>
                  <a:bodyPr wrap="square" rtlCol="0">
                    <a:spAutoFit/>
                  </a:bodyPr>
                  <a:lstStyle/>
                  <a:p>
                    <a:r>
                      <a:rPr lang="en-US" sz="3200" dirty="0">
                        <a:latin typeface="+mn-lt"/>
                      </a:rPr>
                      <a:t>6</a:t>
                    </a:r>
                  </a:p>
                </p:txBody>
              </p:sp>
              <p:sp>
                <p:nvSpPr>
                  <p:cNvPr id="33" name="TextBox 32">
                    <a:extLst>
                      <a:ext uri="{FF2B5EF4-FFF2-40B4-BE49-F238E27FC236}">
                        <a16:creationId xmlns:a16="http://schemas.microsoft.com/office/drawing/2014/main" id="{BB1098A0-11D0-4949-A7F4-4C7BDD952AD2}"/>
                      </a:ext>
                    </a:extLst>
                  </p:cNvPr>
                  <p:cNvSpPr txBox="1"/>
                  <p:nvPr/>
                </p:nvSpPr>
                <p:spPr>
                  <a:xfrm>
                    <a:off x="7283670" y="2036379"/>
                    <a:ext cx="304800" cy="584775"/>
                  </a:xfrm>
                  <a:prstGeom prst="rect">
                    <a:avLst/>
                  </a:prstGeom>
                  <a:noFill/>
                </p:spPr>
                <p:txBody>
                  <a:bodyPr wrap="square" rtlCol="0">
                    <a:spAutoFit/>
                  </a:bodyPr>
                  <a:lstStyle/>
                  <a:p>
                    <a:r>
                      <a:rPr lang="en-US" sz="3200" dirty="0">
                        <a:latin typeface="+mn-lt"/>
                      </a:rPr>
                      <a:t>7</a:t>
                    </a:r>
                  </a:p>
                </p:txBody>
              </p:sp>
            </p:grpSp>
            <p:sp>
              <p:nvSpPr>
                <p:cNvPr id="14" name="TextBox 13">
                  <a:extLst>
                    <a:ext uri="{FF2B5EF4-FFF2-40B4-BE49-F238E27FC236}">
                      <a16:creationId xmlns:a16="http://schemas.microsoft.com/office/drawing/2014/main" id="{1CE8155D-CF6A-4244-9CF1-3F8BC4FCDF93}"/>
                    </a:ext>
                  </a:extLst>
                </p:cNvPr>
                <p:cNvSpPr txBox="1"/>
                <p:nvPr/>
              </p:nvSpPr>
              <p:spPr>
                <a:xfrm>
                  <a:off x="5707118" y="6059802"/>
                  <a:ext cx="304800" cy="584775"/>
                </a:xfrm>
                <a:prstGeom prst="rect">
                  <a:avLst/>
                </a:prstGeom>
                <a:noFill/>
              </p:spPr>
              <p:txBody>
                <a:bodyPr wrap="square" rtlCol="0">
                  <a:spAutoFit/>
                </a:bodyPr>
                <a:lstStyle/>
                <a:p>
                  <a:r>
                    <a:rPr lang="en-US" sz="3200" dirty="0">
                      <a:latin typeface="+mn-lt"/>
                    </a:rPr>
                    <a:t>8</a:t>
                  </a:r>
                </a:p>
              </p:txBody>
            </p:sp>
            <p:sp>
              <p:nvSpPr>
                <p:cNvPr id="15" name="TextBox 14">
                  <a:extLst>
                    <a:ext uri="{FF2B5EF4-FFF2-40B4-BE49-F238E27FC236}">
                      <a16:creationId xmlns:a16="http://schemas.microsoft.com/office/drawing/2014/main" id="{A9304747-D781-4B60-82A8-BE7CD1397FEF}"/>
                    </a:ext>
                  </a:extLst>
                </p:cNvPr>
                <p:cNvSpPr txBox="1"/>
                <p:nvPr/>
              </p:nvSpPr>
              <p:spPr>
                <a:xfrm>
                  <a:off x="5386553" y="6057898"/>
                  <a:ext cx="304800" cy="584775"/>
                </a:xfrm>
                <a:prstGeom prst="rect">
                  <a:avLst/>
                </a:prstGeom>
                <a:noFill/>
              </p:spPr>
              <p:txBody>
                <a:bodyPr wrap="square" rtlCol="0">
                  <a:spAutoFit/>
                </a:bodyPr>
                <a:lstStyle/>
                <a:p>
                  <a:r>
                    <a:rPr lang="en-US" sz="3200" dirty="0">
                      <a:latin typeface="+mn-lt"/>
                    </a:rPr>
                    <a:t>9</a:t>
                  </a:r>
                </a:p>
              </p:txBody>
            </p:sp>
            <p:cxnSp>
              <p:nvCxnSpPr>
                <p:cNvPr id="18" name="Straight Connector 17">
                  <a:extLst>
                    <a:ext uri="{FF2B5EF4-FFF2-40B4-BE49-F238E27FC236}">
                      <a16:creationId xmlns:a16="http://schemas.microsoft.com/office/drawing/2014/main" id="{6C5FB102-13CD-40A5-9F76-83D36C756E3E}"/>
                    </a:ext>
                  </a:extLst>
                </p:cNvPr>
                <p:cNvCxnSpPr/>
                <p:nvPr/>
              </p:nvCxnSpPr>
              <p:spPr bwMode="auto">
                <a:xfrm>
                  <a:off x="8216460" y="5562600"/>
                  <a:ext cx="0" cy="522751"/>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9" name="Straight Connector 18">
                  <a:extLst>
                    <a:ext uri="{FF2B5EF4-FFF2-40B4-BE49-F238E27FC236}">
                      <a16:creationId xmlns:a16="http://schemas.microsoft.com/office/drawing/2014/main" id="{9B904601-2675-43C9-96D4-E61CEF14BEA6}"/>
                    </a:ext>
                  </a:extLst>
                </p:cNvPr>
                <p:cNvCxnSpPr/>
                <p:nvPr/>
              </p:nvCxnSpPr>
              <p:spPr bwMode="auto">
                <a:xfrm>
                  <a:off x="7924800" y="5562600"/>
                  <a:ext cx="0" cy="522751"/>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0" name="Straight Connector 19">
                  <a:extLst>
                    <a:ext uri="{FF2B5EF4-FFF2-40B4-BE49-F238E27FC236}">
                      <a16:creationId xmlns:a16="http://schemas.microsoft.com/office/drawing/2014/main" id="{803AB3E4-64C6-4397-805F-E19D89B5291F}"/>
                    </a:ext>
                  </a:extLst>
                </p:cNvPr>
                <p:cNvCxnSpPr/>
                <p:nvPr/>
              </p:nvCxnSpPr>
              <p:spPr bwMode="auto">
                <a:xfrm>
                  <a:off x="7620000" y="5562739"/>
                  <a:ext cx="0" cy="522751"/>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1" name="Straight Connector 20">
                  <a:extLst>
                    <a:ext uri="{FF2B5EF4-FFF2-40B4-BE49-F238E27FC236}">
                      <a16:creationId xmlns:a16="http://schemas.microsoft.com/office/drawing/2014/main" id="{CFA3FC3D-2B7E-43AB-89DB-F028A7DDCD4A}"/>
                    </a:ext>
                  </a:extLst>
                </p:cNvPr>
                <p:cNvCxnSpPr/>
                <p:nvPr/>
              </p:nvCxnSpPr>
              <p:spPr bwMode="auto">
                <a:xfrm>
                  <a:off x="7315200" y="5562739"/>
                  <a:ext cx="0" cy="522751"/>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2" name="Straight Connector 21">
                  <a:extLst>
                    <a:ext uri="{FF2B5EF4-FFF2-40B4-BE49-F238E27FC236}">
                      <a16:creationId xmlns:a16="http://schemas.microsoft.com/office/drawing/2014/main" id="{A3875003-4D1F-4C4B-A9C1-90D62B7123A8}"/>
                    </a:ext>
                  </a:extLst>
                </p:cNvPr>
                <p:cNvCxnSpPr/>
                <p:nvPr/>
              </p:nvCxnSpPr>
              <p:spPr bwMode="auto">
                <a:xfrm>
                  <a:off x="7010400" y="5562739"/>
                  <a:ext cx="0" cy="522751"/>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3" name="Straight Connector 22">
                  <a:extLst>
                    <a:ext uri="{FF2B5EF4-FFF2-40B4-BE49-F238E27FC236}">
                      <a16:creationId xmlns:a16="http://schemas.microsoft.com/office/drawing/2014/main" id="{DF512438-1400-49CF-BABA-373E5A919625}"/>
                    </a:ext>
                  </a:extLst>
                </p:cNvPr>
                <p:cNvCxnSpPr/>
                <p:nvPr/>
              </p:nvCxnSpPr>
              <p:spPr bwMode="auto">
                <a:xfrm>
                  <a:off x="6689834" y="5562600"/>
                  <a:ext cx="0" cy="522751"/>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4" name="Straight Connector 23">
                  <a:extLst>
                    <a:ext uri="{FF2B5EF4-FFF2-40B4-BE49-F238E27FC236}">
                      <a16:creationId xmlns:a16="http://schemas.microsoft.com/office/drawing/2014/main" id="{F42A2129-5196-4FBE-9176-2F663947A162}"/>
                    </a:ext>
                  </a:extLst>
                </p:cNvPr>
                <p:cNvCxnSpPr/>
                <p:nvPr/>
              </p:nvCxnSpPr>
              <p:spPr bwMode="auto">
                <a:xfrm>
                  <a:off x="6364014" y="5562738"/>
                  <a:ext cx="0" cy="522751"/>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5" name="Straight Connector 24">
                  <a:extLst>
                    <a:ext uri="{FF2B5EF4-FFF2-40B4-BE49-F238E27FC236}">
                      <a16:creationId xmlns:a16="http://schemas.microsoft.com/office/drawing/2014/main" id="{A65BCF9D-94F2-4F03-A5B8-FC90FC847847}"/>
                    </a:ext>
                  </a:extLst>
                </p:cNvPr>
                <p:cNvCxnSpPr/>
                <p:nvPr/>
              </p:nvCxnSpPr>
              <p:spPr bwMode="auto">
                <a:xfrm>
                  <a:off x="6048704" y="5562739"/>
                  <a:ext cx="0" cy="522751"/>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6" name="Straight Connector 25">
                  <a:extLst>
                    <a:ext uri="{FF2B5EF4-FFF2-40B4-BE49-F238E27FC236}">
                      <a16:creationId xmlns:a16="http://schemas.microsoft.com/office/drawing/2014/main" id="{497136B9-FE1C-4AAC-BD9A-7B0C9D1BC748}"/>
                    </a:ext>
                  </a:extLst>
                </p:cNvPr>
                <p:cNvCxnSpPr/>
                <p:nvPr/>
              </p:nvCxnSpPr>
              <p:spPr bwMode="auto">
                <a:xfrm>
                  <a:off x="5728138" y="5566677"/>
                  <a:ext cx="0" cy="522751"/>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28" name="TextBox 27">
                  <a:extLst>
                    <a:ext uri="{FF2B5EF4-FFF2-40B4-BE49-F238E27FC236}">
                      <a16:creationId xmlns:a16="http://schemas.microsoft.com/office/drawing/2014/main" id="{53879273-84C9-441A-A827-8277E9489644}"/>
                    </a:ext>
                  </a:extLst>
                </p:cNvPr>
                <p:cNvSpPr txBox="1"/>
                <p:nvPr/>
              </p:nvSpPr>
              <p:spPr>
                <a:xfrm>
                  <a:off x="654264" y="6049291"/>
                  <a:ext cx="635876" cy="584775"/>
                </a:xfrm>
                <a:prstGeom prst="rect">
                  <a:avLst/>
                </a:prstGeom>
                <a:noFill/>
              </p:spPr>
              <p:txBody>
                <a:bodyPr wrap="square" rtlCol="0">
                  <a:spAutoFit/>
                </a:bodyPr>
                <a:lstStyle/>
                <a:p>
                  <a:r>
                    <a:rPr lang="en-US" sz="3200" dirty="0"/>
                    <a:t>63</a:t>
                  </a:r>
                  <a:endParaRPr lang="en-US" sz="3200" dirty="0">
                    <a:latin typeface="+mn-lt"/>
                  </a:endParaRPr>
                </a:p>
              </p:txBody>
            </p:sp>
          </p:grpSp>
          <p:sp>
            <p:nvSpPr>
              <p:cNvPr id="10" name="TextBox 9">
                <a:extLst>
                  <a:ext uri="{FF2B5EF4-FFF2-40B4-BE49-F238E27FC236}">
                    <a16:creationId xmlns:a16="http://schemas.microsoft.com/office/drawing/2014/main" id="{CCDDEAA5-F3F4-460D-9709-DA77502633C0}"/>
                  </a:ext>
                </a:extLst>
              </p:cNvPr>
              <p:cNvSpPr txBox="1"/>
              <p:nvPr/>
            </p:nvSpPr>
            <p:spPr>
              <a:xfrm>
                <a:off x="-147474" y="5764035"/>
                <a:ext cx="1056949" cy="646331"/>
              </a:xfrm>
              <a:prstGeom prst="rect">
                <a:avLst/>
              </a:prstGeom>
              <a:noFill/>
            </p:spPr>
            <p:txBody>
              <a:bodyPr wrap="square" rtlCol="0">
                <a:spAutoFit/>
              </a:bodyPr>
              <a:lstStyle/>
              <a:p>
                <a:pPr algn="ctr"/>
                <a:r>
                  <a:rPr lang="en-US" sz="3600" dirty="0">
                    <a:latin typeface="+mj-lt"/>
                  </a:rPr>
                  <a:t>PTE</a:t>
                </a:r>
                <a:endParaRPr lang="en-US" sz="3200" dirty="0">
                  <a:latin typeface="+mj-lt"/>
                </a:endParaRPr>
              </a:p>
            </p:txBody>
          </p:sp>
        </p:grpSp>
        <p:sp>
          <p:nvSpPr>
            <p:cNvPr id="46" name="TextBox 45">
              <a:extLst>
                <a:ext uri="{FF2B5EF4-FFF2-40B4-BE49-F238E27FC236}">
                  <a16:creationId xmlns:a16="http://schemas.microsoft.com/office/drawing/2014/main" id="{6DF39A94-ADA9-4D90-B25D-F3D9BE439660}"/>
                </a:ext>
              </a:extLst>
            </p:cNvPr>
            <p:cNvSpPr txBox="1"/>
            <p:nvPr/>
          </p:nvSpPr>
          <p:spPr>
            <a:xfrm>
              <a:off x="4891402" y="6222621"/>
              <a:ext cx="635876" cy="584775"/>
            </a:xfrm>
            <a:prstGeom prst="rect">
              <a:avLst/>
            </a:prstGeom>
            <a:noFill/>
          </p:spPr>
          <p:txBody>
            <a:bodyPr wrap="square" rtlCol="0">
              <a:spAutoFit/>
            </a:bodyPr>
            <a:lstStyle/>
            <a:p>
              <a:r>
                <a:rPr lang="en-US" sz="3200" dirty="0">
                  <a:latin typeface="+mn-lt"/>
                </a:rPr>
                <a:t>59</a:t>
              </a:r>
            </a:p>
          </p:txBody>
        </p:sp>
        <p:sp>
          <p:nvSpPr>
            <p:cNvPr id="47" name="TextBox 46">
              <a:extLst>
                <a:ext uri="{FF2B5EF4-FFF2-40B4-BE49-F238E27FC236}">
                  <a16:creationId xmlns:a16="http://schemas.microsoft.com/office/drawing/2014/main" id="{945A8F9C-D626-4628-A6D4-55650CAB9EA7}"/>
                </a:ext>
              </a:extLst>
            </p:cNvPr>
            <p:cNvSpPr txBox="1"/>
            <p:nvPr/>
          </p:nvSpPr>
          <p:spPr>
            <a:xfrm>
              <a:off x="5459177" y="6224056"/>
              <a:ext cx="635876" cy="584775"/>
            </a:xfrm>
            <a:prstGeom prst="rect">
              <a:avLst/>
            </a:prstGeom>
            <a:noFill/>
          </p:spPr>
          <p:txBody>
            <a:bodyPr wrap="square" rtlCol="0">
              <a:spAutoFit/>
            </a:bodyPr>
            <a:lstStyle/>
            <a:p>
              <a:r>
                <a:rPr lang="en-US" sz="3200" dirty="0">
                  <a:latin typeface="+mn-lt"/>
                </a:rPr>
                <a:t>58</a:t>
              </a:r>
            </a:p>
          </p:txBody>
        </p:sp>
      </p:grpSp>
      <p:sp>
        <p:nvSpPr>
          <p:cNvPr id="27" name="TextBox 26">
            <a:extLst>
              <a:ext uri="{FF2B5EF4-FFF2-40B4-BE49-F238E27FC236}">
                <a16:creationId xmlns:a16="http://schemas.microsoft.com/office/drawing/2014/main" id="{A45F6903-014C-DFAB-C2F3-EC0EAD4CD8D5}"/>
              </a:ext>
            </a:extLst>
          </p:cNvPr>
          <p:cNvSpPr txBox="1"/>
          <p:nvPr/>
        </p:nvSpPr>
        <p:spPr>
          <a:xfrm>
            <a:off x="187123" y="-34723"/>
            <a:ext cx="12093615" cy="4403450"/>
          </a:xfrm>
          <a:prstGeom prst="rect">
            <a:avLst/>
          </a:prstGeom>
          <a:noFill/>
        </p:spPr>
        <p:txBody>
          <a:bodyPr wrap="square" rtlCol="0">
            <a:spAutoFit/>
          </a:bodyPr>
          <a:lstStyle/>
          <a:p>
            <a:pPr>
              <a:lnSpc>
                <a:spcPts val="2400"/>
              </a:lnSpc>
            </a:pPr>
            <a:r>
              <a:rPr lang="en-US" sz="2400" dirty="0" err="1">
                <a:solidFill>
                  <a:srgbClr val="0070C0"/>
                </a:solidFill>
                <a:latin typeface="Consolas" panose="020B0609020204030204" pitchFamily="49" charset="0"/>
                <a:cs typeface="Consolas" panose="020B0609020204030204" pitchFamily="49" charset="0"/>
              </a:rPr>
              <a:t>struct</a:t>
            </a:r>
            <a:r>
              <a:rPr lang="en-US" sz="2400" dirty="0">
                <a:latin typeface="Consolas" panose="020B0609020204030204" pitchFamily="49" charset="0"/>
                <a:cs typeface="Consolas" panose="020B0609020204030204" pitchFamily="49" charset="0"/>
              </a:rPr>
              <a:t> </a:t>
            </a:r>
            <a:r>
              <a:rPr lang="en-US" sz="2400" dirty="0" err="1">
                <a:latin typeface="Consolas" panose="020B0609020204030204" pitchFamily="49" charset="0"/>
                <a:cs typeface="Consolas" panose="020B0609020204030204" pitchFamily="49" charset="0"/>
              </a:rPr>
              <a:t>swap_info_struct</a:t>
            </a:r>
            <a:r>
              <a:rPr lang="en-US" sz="2400" dirty="0">
                <a:latin typeface="Consolas" panose="020B0609020204030204" pitchFamily="49" charset="0"/>
                <a:cs typeface="Consolas" panose="020B0609020204030204" pitchFamily="49" charset="0"/>
              </a:rPr>
              <a:t>{</a:t>
            </a:r>
          </a:p>
          <a:p>
            <a:pPr>
              <a:lnSpc>
                <a:spcPts val="2400"/>
              </a:lnSpc>
            </a:pPr>
            <a:r>
              <a:rPr lang="en-US" sz="2400" dirty="0">
                <a:latin typeface="Consolas" panose="020B0609020204030204" pitchFamily="49" charset="0"/>
                <a:cs typeface="Consolas" panose="020B0609020204030204" pitchFamily="49" charset="0"/>
              </a:rPr>
              <a:t>    </a:t>
            </a:r>
            <a:r>
              <a:rPr lang="en-US" sz="2400" dirty="0" err="1">
                <a:solidFill>
                  <a:srgbClr val="0070C0"/>
                </a:solidFill>
                <a:latin typeface="Consolas" panose="020B0609020204030204" pitchFamily="49" charset="0"/>
                <a:cs typeface="Consolas" panose="020B0609020204030204" pitchFamily="49" charset="0"/>
              </a:rPr>
              <a:t>struct</a:t>
            </a:r>
            <a:r>
              <a:rPr lang="en-US" sz="2400" dirty="0">
                <a:latin typeface="Consolas" panose="020B0609020204030204" pitchFamily="49" charset="0"/>
                <a:cs typeface="Consolas" panose="020B0609020204030204" pitchFamily="49" charset="0"/>
              </a:rPr>
              <a:t> file *</a:t>
            </a:r>
            <a:r>
              <a:rPr lang="en-US" sz="2400" dirty="0" err="1">
                <a:latin typeface="Consolas" panose="020B0609020204030204" pitchFamily="49" charset="0"/>
                <a:cs typeface="Consolas" panose="020B0609020204030204" pitchFamily="49" charset="0"/>
              </a:rPr>
              <a:t>swap_file</a:t>
            </a:r>
            <a:r>
              <a:rPr lang="en-US" sz="2400" dirty="0">
                <a:latin typeface="Consolas" panose="020B0609020204030204" pitchFamily="49" charset="0"/>
                <a:cs typeface="Consolas" panose="020B0609020204030204" pitchFamily="49" charset="0"/>
              </a:rPr>
              <a:t>;   /* Where the swap data lives on-disk */</a:t>
            </a:r>
          </a:p>
          <a:p>
            <a:pPr>
              <a:lnSpc>
                <a:spcPts val="2400"/>
              </a:lnSpc>
            </a:pPr>
            <a:r>
              <a:rPr lang="en-US" sz="2400" dirty="0">
                <a:latin typeface="Consolas" panose="020B0609020204030204" pitchFamily="49" charset="0"/>
                <a:cs typeface="Consolas" panose="020B0609020204030204" pitchFamily="49" charset="0"/>
              </a:rPr>
              <a:t>    </a:t>
            </a:r>
            <a:r>
              <a:rPr lang="en-US" sz="2400" dirty="0">
                <a:solidFill>
                  <a:srgbClr val="0070C0"/>
                </a:solidFill>
                <a:latin typeface="Consolas" panose="020B0609020204030204" pitchFamily="49" charset="0"/>
                <a:cs typeface="Consolas" panose="020B0609020204030204" pitchFamily="49" charset="0"/>
              </a:rPr>
              <a:t>unsigned char </a:t>
            </a:r>
            <a:r>
              <a:rPr lang="en-US" sz="2400" dirty="0">
                <a:latin typeface="Consolas" panose="020B0609020204030204" pitchFamily="49" charset="0"/>
                <a:cs typeface="Consolas" panose="020B0609020204030204" pitchFamily="49" charset="0"/>
              </a:rPr>
              <a:t>*</a:t>
            </a:r>
            <a:r>
              <a:rPr lang="en-US" sz="2400" dirty="0" err="1">
                <a:latin typeface="Consolas" panose="020B0609020204030204" pitchFamily="49" charset="0"/>
                <a:cs typeface="Consolas" panose="020B0609020204030204" pitchFamily="49" charset="0"/>
              </a:rPr>
              <a:t>swap_map</a:t>
            </a:r>
            <a:r>
              <a:rPr lang="en-US" sz="2400" dirty="0">
                <a:latin typeface="Consolas" panose="020B0609020204030204" pitchFamily="49" charset="0"/>
                <a:cs typeface="Consolas" panose="020B0609020204030204" pitchFamily="49" charset="0"/>
              </a:rPr>
              <a:t>;  /* An array with an entry for each</a:t>
            </a:r>
          </a:p>
          <a:p>
            <a:pPr>
              <a:lnSpc>
                <a:spcPts val="2400"/>
              </a:lnSpc>
            </a:pPr>
            <a:r>
              <a:rPr lang="en-US" sz="2400" dirty="0">
                <a:latin typeface="Consolas" panose="020B0609020204030204" pitchFamily="49" charset="0"/>
                <a:cs typeface="Consolas" panose="020B0609020204030204" pitchFamily="49" charset="0"/>
              </a:rPr>
              <a:t>                               * page-sized slot in the swap file;</a:t>
            </a:r>
          </a:p>
          <a:p>
            <a:pPr>
              <a:lnSpc>
                <a:spcPts val="2400"/>
              </a:lnSpc>
            </a:pPr>
            <a:r>
              <a:rPr lang="en-US" sz="2400" dirty="0">
                <a:latin typeface="Consolas" panose="020B0609020204030204" pitchFamily="49" charset="0"/>
                <a:cs typeface="Consolas" panose="020B0609020204030204" pitchFamily="49" charset="0"/>
              </a:rPr>
              <a:t>                               * each entry is a reference count of</a:t>
            </a:r>
          </a:p>
          <a:p>
            <a:pPr>
              <a:lnSpc>
                <a:spcPts val="2400"/>
              </a:lnSpc>
            </a:pPr>
            <a:r>
              <a:rPr lang="en-US" sz="2400" dirty="0">
                <a:latin typeface="Consolas" panose="020B0609020204030204" pitchFamily="49" charset="0"/>
                <a:cs typeface="Consolas" panose="020B0609020204030204" pitchFamily="49" charset="0"/>
              </a:rPr>
              <a:t>                               * how many PTEs map to that slot */</a:t>
            </a:r>
          </a:p>
          <a:p>
            <a:pPr>
              <a:lnSpc>
                <a:spcPts val="2400"/>
              </a:lnSpc>
            </a:pPr>
            <a:r>
              <a:rPr lang="en-US" sz="2400" dirty="0">
                <a:latin typeface="Consolas" panose="020B0609020204030204" pitchFamily="49" charset="0"/>
                <a:cs typeface="Consolas" panose="020B0609020204030204" pitchFamily="49" charset="0"/>
              </a:rPr>
              <a:t>    </a:t>
            </a:r>
            <a:r>
              <a:rPr lang="en-US" sz="2400" dirty="0">
                <a:solidFill>
                  <a:srgbClr val="0070C0"/>
                </a:solidFill>
                <a:latin typeface="Consolas" panose="020B0609020204030204" pitchFamily="49" charset="0"/>
                <a:cs typeface="Consolas" panose="020B0609020204030204" pitchFamily="49" charset="0"/>
              </a:rPr>
              <a:t>unsigned </a:t>
            </a:r>
            <a:r>
              <a:rPr lang="en-US" sz="2400" dirty="0" err="1">
                <a:solidFill>
                  <a:srgbClr val="0070C0"/>
                </a:solidFill>
                <a:latin typeface="Consolas" panose="020B0609020204030204" pitchFamily="49" charset="0"/>
                <a:cs typeface="Consolas" panose="020B0609020204030204" pitchFamily="49" charset="0"/>
              </a:rPr>
              <a:t>int</a:t>
            </a:r>
            <a:r>
              <a:rPr lang="en-US" sz="2400" dirty="0">
                <a:solidFill>
                  <a:srgbClr val="0070C0"/>
                </a:solidFill>
                <a:latin typeface="Consolas" panose="020B0609020204030204" pitchFamily="49" charset="0"/>
                <a:cs typeface="Consolas" panose="020B0609020204030204" pitchFamily="49" charset="0"/>
              </a:rPr>
              <a:t> </a:t>
            </a:r>
            <a:r>
              <a:rPr lang="en-US" sz="2400" dirty="0">
                <a:latin typeface="Consolas" panose="020B0609020204030204" pitchFamily="49" charset="0"/>
                <a:cs typeface="Consolas" panose="020B0609020204030204" pitchFamily="49" charset="0"/>
              </a:rPr>
              <a:t>max;         /* Number of entries in </a:t>
            </a:r>
            <a:r>
              <a:rPr lang="en-US" sz="2400" dirty="0" err="1">
                <a:latin typeface="Consolas" panose="020B0609020204030204" pitchFamily="49" charset="0"/>
                <a:cs typeface="Consolas" panose="020B0609020204030204" pitchFamily="49" charset="0"/>
              </a:rPr>
              <a:t>swap_map</a:t>
            </a:r>
            <a:r>
              <a:rPr lang="en-US" sz="2400" dirty="0">
                <a:latin typeface="Consolas" panose="020B0609020204030204" pitchFamily="49" charset="0"/>
                <a:cs typeface="Consolas" panose="020B0609020204030204" pitchFamily="49" charset="0"/>
              </a:rPr>
              <a:t> */</a:t>
            </a:r>
          </a:p>
          <a:p>
            <a:pPr>
              <a:lnSpc>
                <a:spcPts val="2400"/>
              </a:lnSpc>
            </a:pPr>
            <a:r>
              <a:rPr lang="en-US" sz="2400" dirty="0">
                <a:latin typeface="Consolas" panose="020B0609020204030204" pitchFamily="49" charset="0"/>
                <a:cs typeface="Consolas" panose="020B0609020204030204" pitchFamily="49" charset="0"/>
              </a:rPr>
              <a:t>    </a:t>
            </a:r>
            <a:r>
              <a:rPr lang="en-US" sz="2400" dirty="0">
                <a:solidFill>
                  <a:srgbClr val="0070C0"/>
                </a:solidFill>
                <a:latin typeface="Consolas" panose="020B0609020204030204" pitchFamily="49" charset="0"/>
                <a:cs typeface="Consolas" panose="020B0609020204030204" pitchFamily="49" charset="0"/>
              </a:rPr>
              <a:t>unsigned </a:t>
            </a:r>
            <a:r>
              <a:rPr lang="en-US" sz="2400" dirty="0" err="1">
                <a:solidFill>
                  <a:srgbClr val="0070C0"/>
                </a:solidFill>
                <a:latin typeface="Consolas" panose="020B0609020204030204" pitchFamily="49" charset="0"/>
                <a:cs typeface="Consolas" panose="020B0609020204030204" pitchFamily="49" charset="0"/>
              </a:rPr>
              <a:t>int</a:t>
            </a:r>
            <a:r>
              <a:rPr lang="en-US" sz="2400" dirty="0">
                <a:solidFill>
                  <a:srgbClr val="0070C0"/>
                </a:solidFill>
                <a:latin typeface="Consolas" panose="020B0609020204030204" pitchFamily="49" charset="0"/>
                <a:cs typeface="Consolas" panose="020B0609020204030204" pitchFamily="49" charset="0"/>
              </a:rPr>
              <a:t> </a:t>
            </a:r>
            <a:r>
              <a:rPr lang="en-US" sz="2400" dirty="0" err="1">
                <a:latin typeface="Consolas" panose="020B0609020204030204" pitchFamily="49" charset="0"/>
                <a:cs typeface="Consolas" panose="020B0609020204030204" pitchFamily="49" charset="0"/>
              </a:rPr>
              <a:t>inuse_pages</a:t>
            </a:r>
            <a:r>
              <a:rPr lang="en-US" sz="2400" dirty="0">
                <a:latin typeface="Consolas" panose="020B0609020204030204" pitchFamily="49" charset="0"/>
                <a:cs typeface="Consolas" panose="020B0609020204030204" pitchFamily="49" charset="0"/>
              </a:rPr>
              <a:t>; /* Number of swap entries that currently</a:t>
            </a:r>
          </a:p>
          <a:p>
            <a:pPr>
              <a:lnSpc>
                <a:spcPts val="2400"/>
              </a:lnSpc>
            </a:pPr>
            <a:r>
              <a:rPr lang="en-US" sz="2400" dirty="0">
                <a:latin typeface="Consolas" panose="020B0609020204030204" pitchFamily="49" charset="0"/>
                <a:cs typeface="Consolas" panose="020B0609020204030204" pitchFamily="49" charset="0"/>
              </a:rPr>
              <a:t>                               * contain a virtual memory page */</a:t>
            </a:r>
          </a:p>
          <a:p>
            <a:pPr>
              <a:lnSpc>
                <a:spcPts val="2400"/>
              </a:lnSpc>
            </a:pPr>
            <a:r>
              <a:rPr lang="en-US" sz="2400" dirty="0">
                <a:latin typeface="Consolas" panose="020B0609020204030204" pitchFamily="49" charset="0"/>
                <a:cs typeface="Consolas" panose="020B0609020204030204" pitchFamily="49" charset="0"/>
              </a:rPr>
              <a:t>    </a:t>
            </a:r>
            <a:r>
              <a:rPr lang="en-US" sz="2400" dirty="0">
                <a:solidFill>
                  <a:srgbClr val="0070C0"/>
                </a:solidFill>
                <a:latin typeface="Consolas" panose="020B0609020204030204" pitchFamily="49" charset="0"/>
                <a:cs typeface="Consolas" panose="020B0609020204030204" pitchFamily="49" charset="0"/>
              </a:rPr>
              <a:t>unsigned </a:t>
            </a:r>
            <a:r>
              <a:rPr lang="en-US" sz="2400" dirty="0" err="1">
                <a:solidFill>
                  <a:srgbClr val="0070C0"/>
                </a:solidFill>
                <a:latin typeface="Consolas" panose="020B0609020204030204" pitchFamily="49" charset="0"/>
                <a:cs typeface="Consolas" panose="020B0609020204030204" pitchFamily="49" charset="0"/>
              </a:rPr>
              <a:t>int</a:t>
            </a:r>
            <a:r>
              <a:rPr lang="en-US" sz="2400" dirty="0">
                <a:solidFill>
                  <a:srgbClr val="0070C0"/>
                </a:solidFill>
                <a:latin typeface="Consolas" panose="020B0609020204030204" pitchFamily="49" charset="0"/>
                <a:cs typeface="Consolas" panose="020B0609020204030204" pitchFamily="49" charset="0"/>
              </a:rPr>
              <a:t> </a:t>
            </a:r>
            <a:r>
              <a:rPr lang="en-US" sz="2400" dirty="0" err="1">
                <a:latin typeface="Consolas" panose="020B0609020204030204" pitchFamily="49" charset="0"/>
                <a:cs typeface="Consolas" panose="020B0609020204030204" pitchFamily="49" charset="0"/>
              </a:rPr>
              <a:t>lowest_bit</a:t>
            </a:r>
            <a:r>
              <a:rPr lang="en-US" sz="2400" dirty="0">
                <a:latin typeface="Consolas" panose="020B0609020204030204" pitchFamily="49" charset="0"/>
                <a:cs typeface="Consolas" panose="020B0609020204030204" pitchFamily="49" charset="0"/>
              </a:rPr>
              <a:t>;  /* index of first free element in</a:t>
            </a:r>
          </a:p>
          <a:p>
            <a:pPr>
              <a:lnSpc>
                <a:spcPts val="2400"/>
              </a:lnSpc>
            </a:pPr>
            <a:r>
              <a:rPr lang="en-US" sz="2400" dirty="0">
                <a:latin typeface="Consolas" panose="020B0609020204030204" pitchFamily="49" charset="0"/>
                <a:cs typeface="Consolas" panose="020B0609020204030204" pitchFamily="49" charset="0"/>
              </a:rPr>
              <a:t>                               * </a:t>
            </a:r>
            <a:r>
              <a:rPr lang="en-US" sz="2400" dirty="0" err="1">
                <a:latin typeface="Consolas" panose="020B0609020204030204" pitchFamily="49" charset="0"/>
                <a:cs typeface="Consolas" panose="020B0609020204030204" pitchFamily="49" charset="0"/>
              </a:rPr>
              <a:t>swap_map</a:t>
            </a:r>
            <a:r>
              <a:rPr lang="en-US" sz="2400" dirty="0">
                <a:latin typeface="Consolas" panose="020B0609020204030204" pitchFamily="49" charset="0"/>
                <a:cs typeface="Consolas" panose="020B0609020204030204" pitchFamily="49" charset="0"/>
              </a:rPr>
              <a:t> */</a:t>
            </a:r>
          </a:p>
          <a:p>
            <a:pPr>
              <a:lnSpc>
                <a:spcPts val="2400"/>
              </a:lnSpc>
            </a:pPr>
            <a:r>
              <a:rPr lang="en-US" sz="2400" dirty="0">
                <a:latin typeface="Consolas" panose="020B0609020204030204" pitchFamily="49" charset="0"/>
                <a:cs typeface="Consolas" panose="020B0609020204030204" pitchFamily="49" charset="0"/>
              </a:rPr>
              <a:t>    </a:t>
            </a:r>
            <a:r>
              <a:rPr lang="en-US" sz="2400" dirty="0" err="1">
                <a:latin typeface="Consolas" panose="020B0609020204030204" pitchFamily="49" charset="0"/>
                <a:cs typeface="Consolas" panose="020B0609020204030204" pitchFamily="49" charset="0"/>
              </a:rPr>
              <a:t>spinlock_t</a:t>
            </a:r>
            <a:r>
              <a:rPr lang="en-US" sz="2400" dirty="0">
                <a:latin typeface="Consolas" panose="020B0609020204030204" pitchFamily="49" charset="0"/>
                <a:cs typeface="Consolas" panose="020B0609020204030204" pitchFamily="49" charset="0"/>
              </a:rPr>
              <a:t> lock;</a:t>
            </a:r>
          </a:p>
          <a:p>
            <a:pPr>
              <a:lnSpc>
                <a:spcPts val="2400"/>
              </a:lnSpc>
            </a:pPr>
            <a:r>
              <a:rPr lang="en-US" sz="2400" dirty="0">
                <a:latin typeface="Consolas" panose="020B0609020204030204" pitchFamily="49" charset="0"/>
                <a:cs typeface="Consolas" panose="020B0609020204030204" pitchFamily="49" charset="0"/>
              </a:rPr>
              <a:t>};</a:t>
            </a:r>
          </a:p>
          <a:p>
            <a:pPr>
              <a:lnSpc>
                <a:spcPts val="2400"/>
              </a:lnSpc>
            </a:pPr>
            <a:r>
              <a:rPr lang="en-US" sz="2400" dirty="0" err="1">
                <a:solidFill>
                  <a:srgbClr val="0070C0"/>
                </a:solidFill>
                <a:latin typeface="Consolas" panose="020B0609020204030204" pitchFamily="49" charset="0"/>
                <a:cs typeface="Consolas" panose="020B0609020204030204" pitchFamily="49" charset="0"/>
              </a:rPr>
              <a:t>struct</a:t>
            </a:r>
            <a:r>
              <a:rPr lang="en-US" sz="2400" dirty="0">
                <a:latin typeface="Consolas" panose="020B0609020204030204" pitchFamily="49" charset="0"/>
                <a:cs typeface="Consolas" panose="020B0609020204030204" pitchFamily="49" charset="0"/>
              </a:rPr>
              <a:t> </a:t>
            </a:r>
            <a:r>
              <a:rPr lang="en-US" sz="2400" dirty="0" err="1">
                <a:latin typeface="Consolas" panose="020B0609020204030204" pitchFamily="49" charset="0"/>
                <a:cs typeface="Consolas" panose="020B0609020204030204" pitchFamily="49" charset="0"/>
              </a:rPr>
              <a:t>swap_info_struct</a:t>
            </a:r>
            <a:r>
              <a:rPr lang="en-US" sz="2400" dirty="0">
                <a:latin typeface="Consolas" panose="020B0609020204030204" pitchFamily="49" charset="0"/>
                <a:cs typeface="Consolas" panose="020B0609020204030204" pitchFamily="49" charset="0"/>
              </a:rPr>
              <a:t> *</a:t>
            </a:r>
            <a:r>
              <a:rPr lang="en-US" sz="2400" dirty="0" err="1">
                <a:latin typeface="Consolas" panose="020B0609020204030204" pitchFamily="49" charset="0"/>
                <a:cs typeface="Consolas" panose="020B0609020204030204" pitchFamily="49" charset="0"/>
              </a:rPr>
              <a:t>swap_info</a:t>
            </a:r>
            <a:r>
              <a:rPr lang="en-US" sz="2400" dirty="0">
                <a:latin typeface="Consolas" panose="020B0609020204030204" pitchFamily="49" charset="0"/>
                <a:cs typeface="Consolas" panose="020B0609020204030204" pitchFamily="49" charset="0"/>
              </a:rPr>
              <a:t>[MAX_SWAPFILES];</a:t>
            </a:r>
          </a:p>
        </p:txBody>
      </p:sp>
    </p:spTree>
    <p:extLst>
      <p:ext uri="{BB962C8B-B14F-4D97-AF65-F5344CB8AC3E}">
        <p14:creationId xmlns:p14="http://schemas.microsoft.com/office/powerpoint/2010/main" val="1225982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500"/>
                                        <p:tgtEl>
                                          <p:spTgt spid="48"/>
                                        </p:tgtEl>
                                      </p:cBhvr>
                                    </p:animEffect>
                                  </p:childTnLst>
                                </p:cTn>
                              </p:par>
                              <p:par>
                                <p:cTn id="8" presetID="10" presetClass="entr" presetSubtype="0" fill="hold" nodeType="withEffect">
                                  <p:stCondLst>
                                    <p:cond delay="0"/>
                                  </p:stCondLst>
                                  <p:childTnLst>
                                    <p:set>
                                      <p:cBhvr>
                                        <p:cTn id="9" dur="1" fill="hold">
                                          <p:stCondLst>
                                            <p:cond delay="0"/>
                                          </p:stCondLst>
                                        </p:cTn>
                                        <p:tgtEl>
                                          <p:spTgt spid="49"/>
                                        </p:tgtEl>
                                        <p:attrNameLst>
                                          <p:attrName>style.visibility</p:attrName>
                                        </p:attrNameLst>
                                      </p:cBhvr>
                                      <p:to>
                                        <p:strVal val="visible"/>
                                      </p:to>
                                    </p:set>
                                    <p:animEffect transition="in" filter="fade">
                                      <p:cBhvr>
                                        <p:cTn id="10"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BE4AB42D-721A-4062-9493-F0424381840A}"/>
              </a:ext>
            </a:extLst>
          </p:cNvPr>
          <p:cNvGrpSpPr/>
          <p:nvPr/>
        </p:nvGrpSpPr>
        <p:grpSpPr>
          <a:xfrm>
            <a:off x="10623444" y="4788232"/>
            <a:ext cx="1629751" cy="899603"/>
            <a:chOff x="7451980" y="4864432"/>
            <a:chExt cx="1629751" cy="899603"/>
          </a:xfrm>
        </p:grpSpPr>
        <p:sp>
          <p:nvSpPr>
            <p:cNvPr id="6" name="TextBox 5">
              <a:extLst>
                <a:ext uri="{FF2B5EF4-FFF2-40B4-BE49-F238E27FC236}">
                  <a16:creationId xmlns:a16="http://schemas.microsoft.com/office/drawing/2014/main" id="{F5C4C2C5-2112-4A30-AAA9-EA139AC63D8E}"/>
                </a:ext>
              </a:extLst>
            </p:cNvPr>
            <p:cNvSpPr txBox="1"/>
            <p:nvPr/>
          </p:nvSpPr>
          <p:spPr>
            <a:xfrm>
              <a:off x="7451980" y="4864432"/>
              <a:ext cx="1629751" cy="584775"/>
            </a:xfrm>
            <a:prstGeom prst="rect">
              <a:avLst/>
            </a:prstGeom>
            <a:noFill/>
          </p:spPr>
          <p:txBody>
            <a:bodyPr wrap="square" rtlCol="0">
              <a:spAutoFit/>
            </a:bodyPr>
            <a:lstStyle/>
            <a:p>
              <a:pPr algn="ctr"/>
              <a:r>
                <a:rPr lang="en-US" sz="3200" dirty="0">
                  <a:latin typeface="+mn-lt"/>
                </a:rPr>
                <a:t>Present?</a:t>
              </a:r>
              <a:endParaRPr lang="en-US" sz="2800" dirty="0">
                <a:latin typeface="+mn-lt"/>
              </a:endParaRPr>
            </a:p>
          </p:txBody>
        </p:sp>
        <p:cxnSp>
          <p:nvCxnSpPr>
            <p:cNvPr id="7" name="Straight Arrow Connector 6">
              <a:extLst>
                <a:ext uri="{FF2B5EF4-FFF2-40B4-BE49-F238E27FC236}">
                  <a16:creationId xmlns:a16="http://schemas.microsoft.com/office/drawing/2014/main" id="{D9459F67-F304-4318-907E-D8FC0DB0D83A}"/>
                </a:ext>
              </a:extLst>
            </p:cNvPr>
            <p:cNvCxnSpPr>
              <a:cxnSpLocks/>
            </p:cNvCxnSpPr>
            <p:nvPr/>
          </p:nvCxnSpPr>
          <p:spPr bwMode="auto">
            <a:xfrm flipH="1">
              <a:off x="8389001" y="5342557"/>
              <a:ext cx="57794" cy="421478"/>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grpSp>
      <p:grpSp>
        <p:nvGrpSpPr>
          <p:cNvPr id="49" name="Group 48">
            <a:extLst>
              <a:ext uri="{FF2B5EF4-FFF2-40B4-BE49-F238E27FC236}">
                <a16:creationId xmlns:a16="http://schemas.microsoft.com/office/drawing/2014/main" id="{32C9F7AD-8C87-4B83-8310-B77611123FC2}"/>
              </a:ext>
            </a:extLst>
          </p:cNvPr>
          <p:cNvGrpSpPr/>
          <p:nvPr/>
        </p:nvGrpSpPr>
        <p:grpSpPr>
          <a:xfrm>
            <a:off x="5555510" y="4450877"/>
            <a:ext cx="4605334" cy="1202396"/>
            <a:chOff x="5555510" y="4450877"/>
            <a:chExt cx="4605334" cy="1202396"/>
          </a:xfrm>
        </p:grpSpPr>
        <p:sp>
          <p:nvSpPr>
            <p:cNvPr id="41" name="Left Brace 40">
              <a:extLst>
                <a:ext uri="{FF2B5EF4-FFF2-40B4-BE49-F238E27FC236}">
                  <a16:creationId xmlns:a16="http://schemas.microsoft.com/office/drawing/2014/main" id="{ABF63869-0AE9-49CD-B7D6-433C919945DE}"/>
                </a:ext>
              </a:extLst>
            </p:cNvPr>
            <p:cNvSpPr/>
            <p:nvPr/>
          </p:nvSpPr>
          <p:spPr bwMode="auto">
            <a:xfrm rot="5400000">
              <a:off x="6994485" y="3742900"/>
              <a:ext cx="471398" cy="3349348"/>
            </a:xfrm>
            <a:prstGeom prst="leftBrace">
              <a:avLst>
                <a:gd name="adj1" fmla="val 8333"/>
                <a:gd name="adj2" fmla="val 35816"/>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pitchFamily="-96" charset="-128"/>
              </a:endParaRPr>
            </a:p>
          </p:txBody>
        </p:sp>
        <p:sp>
          <p:nvSpPr>
            <p:cNvPr id="44" name="TextBox 43">
              <a:extLst>
                <a:ext uri="{FF2B5EF4-FFF2-40B4-BE49-F238E27FC236}">
                  <a16:creationId xmlns:a16="http://schemas.microsoft.com/office/drawing/2014/main" id="{51E89D41-8120-4019-80D1-25E6B80891AD}"/>
                </a:ext>
              </a:extLst>
            </p:cNvPr>
            <p:cNvSpPr txBox="1"/>
            <p:nvPr/>
          </p:nvSpPr>
          <p:spPr>
            <a:xfrm>
              <a:off x="5658293" y="4450877"/>
              <a:ext cx="4502551" cy="815480"/>
            </a:xfrm>
            <a:prstGeom prst="rect">
              <a:avLst/>
            </a:prstGeom>
            <a:noFill/>
          </p:spPr>
          <p:txBody>
            <a:bodyPr wrap="square" rtlCol="0">
              <a:spAutoFit/>
            </a:bodyPr>
            <a:lstStyle/>
            <a:p>
              <a:pPr algn="ctr">
                <a:lnSpc>
                  <a:spcPts val="2800"/>
                </a:lnSpc>
              </a:pPr>
              <a:r>
                <a:rPr lang="en-US" sz="2800" dirty="0"/>
                <a:t>Index into </a:t>
              </a:r>
              <a:r>
                <a:rPr lang="en-US" sz="2800" dirty="0" err="1">
                  <a:latin typeface="Consolas" panose="020B0609020204030204" pitchFamily="49" charset="0"/>
                </a:rPr>
                <a:t>swap_map</a:t>
              </a:r>
              <a:endParaRPr lang="en-US" sz="2800" dirty="0">
                <a:latin typeface="Consolas" panose="020B0609020204030204" pitchFamily="49" charset="0"/>
              </a:endParaRPr>
            </a:p>
            <a:p>
              <a:pPr algn="ctr">
                <a:lnSpc>
                  <a:spcPts val="2800"/>
                </a:lnSpc>
              </a:pPr>
              <a:r>
                <a:rPr lang="en-US" sz="2800" dirty="0"/>
                <a:t>(lets OS find the page on disk)</a:t>
              </a:r>
              <a:endParaRPr lang="en-US" sz="2400" dirty="0"/>
            </a:p>
          </p:txBody>
        </p:sp>
      </p:grpSp>
      <p:grpSp>
        <p:nvGrpSpPr>
          <p:cNvPr id="3" name="Group 2">
            <a:extLst>
              <a:ext uri="{FF2B5EF4-FFF2-40B4-BE49-F238E27FC236}">
                <a16:creationId xmlns:a16="http://schemas.microsoft.com/office/drawing/2014/main" id="{9DCF3A9D-A621-4A63-B1C3-7A6A491C522E}"/>
              </a:ext>
            </a:extLst>
          </p:cNvPr>
          <p:cNvGrpSpPr/>
          <p:nvPr/>
        </p:nvGrpSpPr>
        <p:grpSpPr>
          <a:xfrm>
            <a:off x="1391857" y="4704943"/>
            <a:ext cx="4100273" cy="948330"/>
            <a:chOff x="1391857" y="4704943"/>
            <a:chExt cx="4100273" cy="948330"/>
          </a:xfrm>
        </p:grpSpPr>
        <p:sp>
          <p:nvSpPr>
            <p:cNvPr id="43" name="Left Brace 42">
              <a:extLst>
                <a:ext uri="{FF2B5EF4-FFF2-40B4-BE49-F238E27FC236}">
                  <a16:creationId xmlns:a16="http://schemas.microsoft.com/office/drawing/2014/main" id="{56FDB41E-136A-4293-BD64-1E5B0E626D8C}"/>
                </a:ext>
              </a:extLst>
            </p:cNvPr>
            <p:cNvSpPr/>
            <p:nvPr/>
          </p:nvSpPr>
          <p:spPr bwMode="auto">
            <a:xfrm rot="5400000">
              <a:off x="4518360" y="4679502"/>
              <a:ext cx="471398" cy="1476143"/>
            </a:xfrm>
            <a:prstGeom prst="leftBrace">
              <a:avLst>
                <a:gd name="adj1" fmla="val 8333"/>
                <a:gd name="adj2" fmla="val 49904"/>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pitchFamily="-96" charset="-128"/>
              </a:endParaRPr>
            </a:p>
          </p:txBody>
        </p:sp>
        <p:sp>
          <p:nvSpPr>
            <p:cNvPr id="45" name="TextBox 44">
              <a:extLst>
                <a:ext uri="{FF2B5EF4-FFF2-40B4-BE49-F238E27FC236}">
                  <a16:creationId xmlns:a16="http://schemas.microsoft.com/office/drawing/2014/main" id="{ED6D014A-6646-4239-8338-EF63607E50ED}"/>
                </a:ext>
              </a:extLst>
            </p:cNvPr>
            <p:cNvSpPr txBox="1"/>
            <p:nvPr/>
          </p:nvSpPr>
          <p:spPr>
            <a:xfrm>
              <a:off x="1391857" y="4704943"/>
              <a:ext cx="3654168" cy="523220"/>
            </a:xfrm>
            <a:prstGeom prst="rect">
              <a:avLst/>
            </a:prstGeom>
            <a:noFill/>
          </p:spPr>
          <p:txBody>
            <a:bodyPr wrap="square" rtlCol="0">
              <a:spAutoFit/>
            </a:bodyPr>
            <a:lstStyle/>
            <a:p>
              <a:pPr algn="ctr"/>
              <a:r>
                <a:rPr lang="en-US" sz="2800" dirty="0"/>
                <a:t>Index into </a:t>
              </a:r>
              <a:r>
                <a:rPr lang="en-US" sz="2800" dirty="0" err="1">
                  <a:latin typeface="Consolas" panose="020B0609020204030204" pitchFamily="49" charset="0"/>
                </a:rPr>
                <a:t>swap_info</a:t>
              </a:r>
              <a:endParaRPr lang="en-US" sz="2800" dirty="0">
                <a:latin typeface="Consolas" panose="020B0609020204030204" pitchFamily="49" charset="0"/>
              </a:endParaRPr>
            </a:p>
          </p:txBody>
        </p:sp>
      </p:grpSp>
      <p:grpSp>
        <p:nvGrpSpPr>
          <p:cNvPr id="2" name="Group 1">
            <a:extLst>
              <a:ext uri="{FF2B5EF4-FFF2-40B4-BE49-F238E27FC236}">
                <a16:creationId xmlns:a16="http://schemas.microsoft.com/office/drawing/2014/main" id="{D0492F89-D706-4489-89C4-4A9FEC53CBE8}"/>
              </a:ext>
            </a:extLst>
          </p:cNvPr>
          <p:cNvGrpSpPr/>
          <p:nvPr/>
        </p:nvGrpSpPr>
        <p:grpSpPr>
          <a:xfrm>
            <a:off x="3023990" y="5687835"/>
            <a:ext cx="8702896" cy="1170165"/>
            <a:chOff x="3023990" y="5687835"/>
            <a:chExt cx="8702896" cy="1170165"/>
          </a:xfrm>
        </p:grpSpPr>
        <p:grpSp>
          <p:nvGrpSpPr>
            <p:cNvPr id="8" name="Group 7">
              <a:extLst>
                <a:ext uri="{FF2B5EF4-FFF2-40B4-BE49-F238E27FC236}">
                  <a16:creationId xmlns:a16="http://schemas.microsoft.com/office/drawing/2014/main" id="{F93C65FD-68E7-4894-A479-24E2287712D1}"/>
                </a:ext>
              </a:extLst>
            </p:cNvPr>
            <p:cNvGrpSpPr/>
            <p:nvPr/>
          </p:nvGrpSpPr>
          <p:grpSpPr>
            <a:xfrm>
              <a:off x="3023990" y="5687835"/>
              <a:ext cx="8702896" cy="1170165"/>
              <a:chOff x="-147474" y="5764035"/>
              <a:chExt cx="8702896" cy="1170165"/>
            </a:xfrm>
          </p:grpSpPr>
          <p:grpSp>
            <p:nvGrpSpPr>
              <p:cNvPr id="9" name="Group 8">
                <a:extLst>
                  <a:ext uri="{FF2B5EF4-FFF2-40B4-BE49-F238E27FC236}">
                    <a16:creationId xmlns:a16="http://schemas.microsoft.com/office/drawing/2014/main" id="{355DE6E6-5310-43A1-A0AF-EC679F2FCE21}"/>
                  </a:ext>
                </a:extLst>
              </p:cNvPr>
              <p:cNvGrpSpPr/>
              <p:nvPr/>
            </p:nvGrpSpPr>
            <p:grpSpPr>
              <a:xfrm>
                <a:off x="680540" y="5826674"/>
                <a:ext cx="7874882" cy="1107526"/>
                <a:chOff x="654264" y="5562600"/>
                <a:chExt cx="7874882" cy="1107526"/>
              </a:xfrm>
            </p:grpSpPr>
            <p:grpSp>
              <p:nvGrpSpPr>
                <p:cNvPr id="11" name="Group 10">
                  <a:extLst>
                    <a:ext uri="{FF2B5EF4-FFF2-40B4-BE49-F238E27FC236}">
                      <a16:creationId xmlns:a16="http://schemas.microsoft.com/office/drawing/2014/main" id="{5FB1C712-89C6-4F25-BD2E-E8891CB16639}"/>
                    </a:ext>
                  </a:extLst>
                </p:cNvPr>
                <p:cNvGrpSpPr/>
                <p:nvPr/>
              </p:nvGrpSpPr>
              <p:grpSpPr>
                <a:xfrm>
                  <a:off x="811924" y="5562600"/>
                  <a:ext cx="7690946" cy="533400"/>
                  <a:chOff x="822434" y="1524000"/>
                  <a:chExt cx="7690946" cy="533400"/>
                </a:xfrm>
              </p:grpSpPr>
              <p:sp>
                <p:nvSpPr>
                  <p:cNvPr id="38" name="Rectangle 37">
                    <a:extLst>
                      <a:ext uri="{FF2B5EF4-FFF2-40B4-BE49-F238E27FC236}">
                        <a16:creationId xmlns:a16="http://schemas.microsoft.com/office/drawing/2014/main" id="{B7114B2B-7AE8-4350-94CE-3E60E6E991AD}"/>
                      </a:ext>
                    </a:extLst>
                  </p:cNvPr>
                  <p:cNvSpPr/>
                  <p:nvPr/>
                </p:nvSpPr>
                <p:spPr bwMode="auto">
                  <a:xfrm>
                    <a:off x="822434" y="1524000"/>
                    <a:ext cx="1517614" cy="5334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pitchFamily="-96" charset="-128"/>
                    </a:endParaRPr>
                  </a:p>
                </p:txBody>
              </p:sp>
              <p:sp>
                <p:nvSpPr>
                  <p:cNvPr id="39" name="Rectangle 38">
                    <a:extLst>
                      <a:ext uri="{FF2B5EF4-FFF2-40B4-BE49-F238E27FC236}">
                        <a16:creationId xmlns:a16="http://schemas.microsoft.com/office/drawing/2014/main" id="{E29EC56F-9717-4E86-9B39-F01834BFCA0C}"/>
                      </a:ext>
                    </a:extLst>
                  </p:cNvPr>
                  <p:cNvSpPr/>
                  <p:nvPr/>
                </p:nvSpPr>
                <p:spPr bwMode="auto">
                  <a:xfrm>
                    <a:off x="2340048" y="1524000"/>
                    <a:ext cx="6173332" cy="5334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grpSp>
            <p:grpSp>
              <p:nvGrpSpPr>
                <p:cNvPr id="12" name="Group 11">
                  <a:extLst>
                    <a:ext uri="{FF2B5EF4-FFF2-40B4-BE49-F238E27FC236}">
                      <a16:creationId xmlns:a16="http://schemas.microsoft.com/office/drawing/2014/main" id="{2015003B-C3CB-401C-9DD4-792375153E3D}"/>
                    </a:ext>
                  </a:extLst>
                </p:cNvPr>
                <p:cNvGrpSpPr/>
                <p:nvPr/>
              </p:nvGrpSpPr>
              <p:grpSpPr>
                <a:xfrm>
                  <a:off x="7283670" y="6074979"/>
                  <a:ext cx="1245476" cy="595147"/>
                  <a:chOff x="7283670" y="2036379"/>
                  <a:chExt cx="1245476" cy="595147"/>
                </a:xfrm>
              </p:grpSpPr>
              <p:sp>
                <p:nvSpPr>
                  <p:cNvPr id="34" name="TextBox 33">
                    <a:extLst>
                      <a:ext uri="{FF2B5EF4-FFF2-40B4-BE49-F238E27FC236}">
                        <a16:creationId xmlns:a16="http://schemas.microsoft.com/office/drawing/2014/main" id="{99043D5C-69C2-433B-98C5-F81B52D726F9}"/>
                      </a:ext>
                    </a:extLst>
                  </p:cNvPr>
                  <p:cNvSpPr txBox="1"/>
                  <p:nvPr/>
                </p:nvSpPr>
                <p:spPr>
                  <a:xfrm>
                    <a:off x="8224346" y="2041634"/>
                    <a:ext cx="304800" cy="584775"/>
                  </a:xfrm>
                  <a:prstGeom prst="rect">
                    <a:avLst/>
                  </a:prstGeom>
                  <a:noFill/>
                </p:spPr>
                <p:txBody>
                  <a:bodyPr wrap="square" rtlCol="0">
                    <a:spAutoFit/>
                  </a:bodyPr>
                  <a:lstStyle/>
                  <a:p>
                    <a:r>
                      <a:rPr lang="en-US" sz="3200" dirty="0">
                        <a:latin typeface="+mn-lt"/>
                      </a:rPr>
                      <a:t>0</a:t>
                    </a:r>
                  </a:p>
                </p:txBody>
              </p:sp>
              <p:sp>
                <p:nvSpPr>
                  <p:cNvPr id="35" name="TextBox 34">
                    <a:extLst>
                      <a:ext uri="{FF2B5EF4-FFF2-40B4-BE49-F238E27FC236}">
                        <a16:creationId xmlns:a16="http://schemas.microsoft.com/office/drawing/2014/main" id="{AC0468C6-D001-47AD-9F80-47C49D29DDB4}"/>
                      </a:ext>
                    </a:extLst>
                  </p:cNvPr>
                  <p:cNvSpPr txBox="1"/>
                  <p:nvPr/>
                </p:nvSpPr>
                <p:spPr>
                  <a:xfrm>
                    <a:off x="7893270" y="2041633"/>
                    <a:ext cx="304800" cy="584775"/>
                  </a:xfrm>
                  <a:prstGeom prst="rect">
                    <a:avLst/>
                  </a:prstGeom>
                  <a:noFill/>
                </p:spPr>
                <p:txBody>
                  <a:bodyPr wrap="square" rtlCol="0">
                    <a:spAutoFit/>
                  </a:bodyPr>
                  <a:lstStyle/>
                  <a:p>
                    <a:r>
                      <a:rPr lang="en-US" sz="3200" dirty="0">
                        <a:latin typeface="+mn-lt"/>
                      </a:rPr>
                      <a:t>1</a:t>
                    </a:r>
                  </a:p>
                </p:txBody>
              </p:sp>
              <p:sp>
                <p:nvSpPr>
                  <p:cNvPr id="36" name="TextBox 35">
                    <a:extLst>
                      <a:ext uri="{FF2B5EF4-FFF2-40B4-BE49-F238E27FC236}">
                        <a16:creationId xmlns:a16="http://schemas.microsoft.com/office/drawing/2014/main" id="{100D5AC2-23E2-4BE7-AD57-3D1E745A9758}"/>
                      </a:ext>
                    </a:extLst>
                  </p:cNvPr>
                  <p:cNvSpPr txBox="1"/>
                  <p:nvPr/>
                </p:nvSpPr>
                <p:spPr>
                  <a:xfrm>
                    <a:off x="7588470" y="2046751"/>
                    <a:ext cx="304800" cy="584775"/>
                  </a:xfrm>
                  <a:prstGeom prst="rect">
                    <a:avLst/>
                  </a:prstGeom>
                  <a:noFill/>
                </p:spPr>
                <p:txBody>
                  <a:bodyPr wrap="square" rtlCol="0">
                    <a:spAutoFit/>
                  </a:bodyPr>
                  <a:lstStyle/>
                  <a:p>
                    <a:r>
                      <a:rPr lang="en-US" sz="3200" dirty="0">
                        <a:latin typeface="+mn-lt"/>
                      </a:rPr>
                      <a:t>2</a:t>
                    </a:r>
                  </a:p>
                </p:txBody>
              </p:sp>
              <p:sp>
                <p:nvSpPr>
                  <p:cNvPr id="37" name="TextBox 36">
                    <a:extLst>
                      <a:ext uri="{FF2B5EF4-FFF2-40B4-BE49-F238E27FC236}">
                        <a16:creationId xmlns:a16="http://schemas.microsoft.com/office/drawing/2014/main" id="{9D8A8F78-101C-4C88-947E-BE81A5B7C005}"/>
                      </a:ext>
                    </a:extLst>
                  </p:cNvPr>
                  <p:cNvSpPr txBox="1"/>
                  <p:nvPr/>
                </p:nvSpPr>
                <p:spPr>
                  <a:xfrm>
                    <a:off x="7283670" y="2036379"/>
                    <a:ext cx="304800" cy="584775"/>
                  </a:xfrm>
                  <a:prstGeom prst="rect">
                    <a:avLst/>
                  </a:prstGeom>
                  <a:noFill/>
                </p:spPr>
                <p:txBody>
                  <a:bodyPr wrap="square" rtlCol="0">
                    <a:spAutoFit/>
                  </a:bodyPr>
                  <a:lstStyle/>
                  <a:p>
                    <a:r>
                      <a:rPr lang="en-US" sz="3200" dirty="0">
                        <a:latin typeface="+mn-lt"/>
                      </a:rPr>
                      <a:t>3</a:t>
                    </a:r>
                  </a:p>
                </p:txBody>
              </p:sp>
            </p:grpSp>
            <p:grpSp>
              <p:nvGrpSpPr>
                <p:cNvPr id="13" name="Group 12">
                  <a:extLst>
                    <a:ext uri="{FF2B5EF4-FFF2-40B4-BE49-F238E27FC236}">
                      <a16:creationId xmlns:a16="http://schemas.microsoft.com/office/drawing/2014/main" id="{09A90CBC-09E2-47E2-9739-836162A05B50}"/>
                    </a:ext>
                  </a:extLst>
                </p:cNvPr>
                <p:cNvGrpSpPr/>
                <p:nvPr/>
              </p:nvGrpSpPr>
              <p:grpSpPr>
                <a:xfrm>
                  <a:off x="6048704" y="6059144"/>
                  <a:ext cx="1245476" cy="595147"/>
                  <a:chOff x="7283670" y="2036379"/>
                  <a:chExt cx="1245476" cy="595147"/>
                </a:xfrm>
              </p:grpSpPr>
              <p:sp>
                <p:nvSpPr>
                  <p:cNvPr id="30" name="TextBox 29">
                    <a:extLst>
                      <a:ext uri="{FF2B5EF4-FFF2-40B4-BE49-F238E27FC236}">
                        <a16:creationId xmlns:a16="http://schemas.microsoft.com/office/drawing/2014/main" id="{979933C1-26A6-466A-920B-BEC9717A17CA}"/>
                      </a:ext>
                    </a:extLst>
                  </p:cNvPr>
                  <p:cNvSpPr txBox="1"/>
                  <p:nvPr/>
                </p:nvSpPr>
                <p:spPr>
                  <a:xfrm>
                    <a:off x="8224346" y="2041634"/>
                    <a:ext cx="304800" cy="584775"/>
                  </a:xfrm>
                  <a:prstGeom prst="rect">
                    <a:avLst/>
                  </a:prstGeom>
                  <a:noFill/>
                </p:spPr>
                <p:txBody>
                  <a:bodyPr wrap="square" rtlCol="0">
                    <a:spAutoFit/>
                  </a:bodyPr>
                  <a:lstStyle/>
                  <a:p>
                    <a:r>
                      <a:rPr lang="en-US" sz="3200" dirty="0">
                        <a:latin typeface="+mn-lt"/>
                      </a:rPr>
                      <a:t>4</a:t>
                    </a:r>
                  </a:p>
                </p:txBody>
              </p:sp>
              <p:sp>
                <p:nvSpPr>
                  <p:cNvPr id="31" name="TextBox 30">
                    <a:extLst>
                      <a:ext uri="{FF2B5EF4-FFF2-40B4-BE49-F238E27FC236}">
                        <a16:creationId xmlns:a16="http://schemas.microsoft.com/office/drawing/2014/main" id="{4A329571-3461-4F79-8E98-285324B15371}"/>
                      </a:ext>
                    </a:extLst>
                  </p:cNvPr>
                  <p:cNvSpPr txBox="1"/>
                  <p:nvPr/>
                </p:nvSpPr>
                <p:spPr>
                  <a:xfrm>
                    <a:off x="7893270" y="2041633"/>
                    <a:ext cx="304800" cy="584775"/>
                  </a:xfrm>
                  <a:prstGeom prst="rect">
                    <a:avLst/>
                  </a:prstGeom>
                  <a:noFill/>
                </p:spPr>
                <p:txBody>
                  <a:bodyPr wrap="square" rtlCol="0">
                    <a:spAutoFit/>
                  </a:bodyPr>
                  <a:lstStyle/>
                  <a:p>
                    <a:r>
                      <a:rPr lang="en-US" sz="3200" dirty="0">
                        <a:latin typeface="+mn-lt"/>
                      </a:rPr>
                      <a:t>5</a:t>
                    </a:r>
                  </a:p>
                </p:txBody>
              </p:sp>
              <p:sp>
                <p:nvSpPr>
                  <p:cNvPr id="32" name="TextBox 31">
                    <a:extLst>
                      <a:ext uri="{FF2B5EF4-FFF2-40B4-BE49-F238E27FC236}">
                        <a16:creationId xmlns:a16="http://schemas.microsoft.com/office/drawing/2014/main" id="{26BB9244-DE78-402E-88AA-08D6C3EEF771}"/>
                      </a:ext>
                    </a:extLst>
                  </p:cNvPr>
                  <p:cNvSpPr txBox="1"/>
                  <p:nvPr/>
                </p:nvSpPr>
                <p:spPr>
                  <a:xfrm>
                    <a:off x="7588470" y="2046751"/>
                    <a:ext cx="304800" cy="584775"/>
                  </a:xfrm>
                  <a:prstGeom prst="rect">
                    <a:avLst/>
                  </a:prstGeom>
                  <a:noFill/>
                </p:spPr>
                <p:txBody>
                  <a:bodyPr wrap="square" rtlCol="0">
                    <a:spAutoFit/>
                  </a:bodyPr>
                  <a:lstStyle/>
                  <a:p>
                    <a:r>
                      <a:rPr lang="en-US" sz="3200" dirty="0">
                        <a:latin typeface="+mn-lt"/>
                      </a:rPr>
                      <a:t>6</a:t>
                    </a:r>
                  </a:p>
                </p:txBody>
              </p:sp>
              <p:sp>
                <p:nvSpPr>
                  <p:cNvPr id="33" name="TextBox 32">
                    <a:extLst>
                      <a:ext uri="{FF2B5EF4-FFF2-40B4-BE49-F238E27FC236}">
                        <a16:creationId xmlns:a16="http://schemas.microsoft.com/office/drawing/2014/main" id="{BB1098A0-11D0-4949-A7F4-4C7BDD952AD2}"/>
                      </a:ext>
                    </a:extLst>
                  </p:cNvPr>
                  <p:cNvSpPr txBox="1"/>
                  <p:nvPr/>
                </p:nvSpPr>
                <p:spPr>
                  <a:xfrm>
                    <a:off x="7283670" y="2036379"/>
                    <a:ext cx="304800" cy="584775"/>
                  </a:xfrm>
                  <a:prstGeom prst="rect">
                    <a:avLst/>
                  </a:prstGeom>
                  <a:noFill/>
                </p:spPr>
                <p:txBody>
                  <a:bodyPr wrap="square" rtlCol="0">
                    <a:spAutoFit/>
                  </a:bodyPr>
                  <a:lstStyle/>
                  <a:p>
                    <a:r>
                      <a:rPr lang="en-US" sz="3200" dirty="0">
                        <a:latin typeface="+mn-lt"/>
                      </a:rPr>
                      <a:t>7</a:t>
                    </a:r>
                  </a:p>
                </p:txBody>
              </p:sp>
            </p:grpSp>
            <p:sp>
              <p:nvSpPr>
                <p:cNvPr id="14" name="TextBox 13">
                  <a:extLst>
                    <a:ext uri="{FF2B5EF4-FFF2-40B4-BE49-F238E27FC236}">
                      <a16:creationId xmlns:a16="http://schemas.microsoft.com/office/drawing/2014/main" id="{1CE8155D-CF6A-4244-9CF1-3F8BC4FCDF93}"/>
                    </a:ext>
                  </a:extLst>
                </p:cNvPr>
                <p:cNvSpPr txBox="1"/>
                <p:nvPr/>
              </p:nvSpPr>
              <p:spPr>
                <a:xfrm>
                  <a:off x="5707118" y="6059802"/>
                  <a:ext cx="304800" cy="584775"/>
                </a:xfrm>
                <a:prstGeom prst="rect">
                  <a:avLst/>
                </a:prstGeom>
                <a:noFill/>
              </p:spPr>
              <p:txBody>
                <a:bodyPr wrap="square" rtlCol="0">
                  <a:spAutoFit/>
                </a:bodyPr>
                <a:lstStyle/>
                <a:p>
                  <a:r>
                    <a:rPr lang="en-US" sz="3200" dirty="0">
                      <a:latin typeface="+mn-lt"/>
                    </a:rPr>
                    <a:t>8</a:t>
                  </a:r>
                </a:p>
              </p:txBody>
            </p:sp>
            <p:sp>
              <p:nvSpPr>
                <p:cNvPr id="15" name="TextBox 14">
                  <a:extLst>
                    <a:ext uri="{FF2B5EF4-FFF2-40B4-BE49-F238E27FC236}">
                      <a16:creationId xmlns:a16="http://schemas.microsoft.com/office/drawing/2014/main" id="{A9304747-D781-4B60-82A8-BE7CD1397FEF}"/>
                    </a:ext>
                  </a:extLst>
                </p:cNvPr>
                <p:cNvSpPr txBox="1"/>
                <p:nvPr/>
              </p:nvSpPr>
              <p:spPr>
                <a:xfrm>
                  <a:off x="5386553" y="6057898"/>
                  <a:ext cx="304800" cy="584775"/>
                </a:xfrm>
                <a:prstGeom prst="rect">
                  <a:avLst/>
                </a:prstGeom>
                <a:noFill/>
              </p:spPr>
              <p:txBody>
                <a:bodyPr wrap="square" rtlCol="0">
                  <a:spAutoFit/>
                </a:bodyPr>
                <a:lstStyle/>
                <a:p>
                  <a:r>
                    <a:rPr lang="en-US" sz="3200" dirty="0">
                      <a:latin typeface="+mn-lt"/>
                    </a:rPr>
                    <a:t>9</a:t>
                  </a:r>
                </a:p>
              </p:txBody>
            </p:sp>
            <p:cxnSp>
              <p:nvCxnSpPr>
                <p:cNvPr id="18" name="Straight Connector 17">
                  <a:extLst>
                    <a:ext uri="{FF2B5EF4-FFF2-40B4-BE49-F238E27FC236}">
                      <a16:creationId xmlns:a16="http://schemas.microsoft.com/office/drawing/2014/main" id="{6C5FB102-13CD-40A5-9F76-83D36C756E3E}"/>
                    </a:ext>
                  </a:extLst>
                </p:cNvPr>
                <p:cNvCxnSpPr/>
                <p:nvPr/>
              </p:nvCxnSpPr>
              <p:spPr bwMode="auto">
                <a:xfrm>
                  <a:off x="8216460" y="5562600"/>
                  <a:ext cx="0" cy="522751"/>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9" name="Straight Connector 18">
                  <a:extLst>
                    <a:ext uri="{FF2B5EF4-FFF2-40B4-BE49-F238E27FC236}">
                      <a16:creationId xmlns:a16="http://schemas.microsoft.com/office/drawing/2014/main" id="{9B904601-2675-43C9-96D4-E61CEF14BEA6}"/>
                    </a:ext>
                  </a:extLst>
                </p:cNvPr>
                <p:cNvCxnSpPr/>
                <p:nvPr/>
              </p:nvCxnSpPr>
              <p:spPr bwMode="auto">
                <a:xfrm>
                  <a:off x="7924800" y="5562600"/>
                  <a:ext cx="0" cy="522751"/>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0" name="Straight Connector 19">
                  <a:extLst>
                    <a:ext uri="{FF2B5EF4-FFF2-40B4-BE49-F238E27FC236}">
                      <a16:creationId xmlns:a16="http://schemas.microsoft.com/office/drawing/2014/main" id="{803AB3E4-64C6-4397-805F-E19D89B5291F}"/>
                    </a:ext>
                  </a:extLst>
                </p:cNvPr>
                <p:cNvCxnSpPr/>
                <p:nvPr/>
              </p:nvCxnSpPr>
              <p:spPr bwMode="auto">
                <a:xfrm>
                  <a:off x="7620000" y="5562739"/>
                  <a:ext cx="0" cy="522751"/>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1" name="Straight Connector 20">
                  <a:extLst>
                    <a:ext uri="{FF2B5EF4-FFF2-40B4-BE49-F238E27FC236}">
                      <a16:creationId xmlns:a16="http://schemas.microsoft.com/office/drawing/2014/main" id="{CFA3FC3D-2B7E-43AB-89DB-F028A7DDCD4A}"/>
                    </a:ext>
                  </a:extLst>
                </p:cNvPr>
                <p:cNvCxnSpPr/>
                <p:nvPr/>
              </p:nvCxnSpPr>
              <p:spPr bwMode="auto">
                <a:xfrm>
                  <a:off x="7315200" y="5562739"/>
                  <a:ext cx="0" cy="522751"/>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2" name="Straight Connector 21">
                  <a:extLst>
                    <a:ext uri="{FF2B5EF4-FFF2-40B4-BE49-F238E27FC236}">
                      <a16:creationId xmlns:a16="http://schemas.microsoft.com/office/drawing/2014/main" id="{A3875003-4D1F-4C4B-A9C1-90D62B7123A8}"/>
                    </a:ext>
                  </a:extLst>
                </p:cNvPr>
                <p:cNvCxnSpPr/>
                <p:nvPr/>
              </p:nvCxnSpPr>
              <p:spPr bwMode="auto">
                <a:xfrm>
                  <a:off x="7010400" y="5562739"/>
                  <a:ext cx="0" cy="522751"/>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3" name="Straight Connector 22">
                  <a:extLst>
                    <a:ext uri="{FF2B5EF4-FFF2-40B4-BE49-F238E27FC236}">
                      <a16:creationId xmlns:a16="http://schemas.microsoft.com/office/drawing/2014/main" id="{DF512438-1400-49CF-BABA-373E5A919625}"/>
                    </a:ext>
                  </a:extLst>
                </p:cNvPr>
                <p:cNvCxnSpPr/>
                <p:nvPr/>
              </p:nvCxnSpPr>
              <p:spPr bwMode="auto">
                <a:xfrm>
                  <a:off x="6689834" y="5562600"/>
                  <a:ext cx="0" cy="522751"/>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4" name="Straight Connector 23">
                  <a:extLst>
                    <a:ext uri="{FF2B5EF4-FFF2-40B4-BE49-F238E27FC236}">
                      <a16:creationId xmlns:a16="http://schemas.microsoft.com/office/drawing/2014/main" id="{F42A2129-5196-4FBE-9176-2F663947A162}"/>
                    </a:ext>
                  </a:extLst>
                </p:cNvPr>
                <p:cNvCxnSpPr/>
                <p:nvPr/>
              </p:nvCxnSpPr>
              <p:spPr bwMode="auto">
                <a:xfrm>
                  <a:off x="6364014" y="5562738"/>
                  <a:ext cx="0" cy="522751"/>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5" name="Straight Connector 24">
                  <a:extLst>
                    <a:ext uri="{FF2B5EF4-FFF2-40B4-BE49-F238E27FC236}">
                      <a16:creationId xmlns:a16="http://schemas.microsoft.com/office/drawing/2014/main" id="{A65BCF9D-94F2-4F03-A5B8-FC90FC847847}"/>
                    </a:ext>
                  </a:extLst>
                </p:cNvPr>
                <p:cNvCxnSpPr/>
                <p:nvPr/>
              </p:nvCxnSpPr>
              <p:spPr bwMode="auto">
                <a:xfrm>
                  <a:off x="6048704" y="5562739"/>
                  <a:ext cx="0" cy="522751"/>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6" name="Straight Connector 25">
                  <a:extLst>
                    <a:ext uri="{FF2B5EF4-FFF2-40B4-BE49-F238E27FC236}">
                      <a16:creationId xmlns:a16="http://schemas.microsoft.com/office/drawing/2014/main" id="{497136B9-FE1C-4AAC-BD9A-7B0C9D1BC748}"/>
                    </a:ext>
                  </a:extLst>
                </p:cNvPr>
                <p:cNvCxnSpPr/>
                <p:nvPr/>
              </p:nvCxnSpPr>
              <p:spPr bwMode="auto">
                <a:xfrm>
                  <a:off x="5728138" y="5566677"/>
                  <a:ext cx="0" cy="522751"/>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28" name="TextBox 27">
                  <a:extLst>
                    <a:ext uri="{FF2B5EF4-FFF2-40B4-BE49-F238E27FC236}">
                      <a16:creationId xmlns:a16="http://schemas.microsoft.com/office/drawing/2014/main" id="{53879273-84C9-441A-A827-8277E9489644}"/>
                    </a:ext>
                  </a:extLst>
                </p:cNvPr>
                <p:cNvSpPr txBox="1"/>
                <p:nvPr/>
              </p:nvSpPr>
              <p:spPr>
                <a:xfrm>
                  <a:off x="654264" y="6049291"/>
                  <a:ext cx="635876" cy="584775"/>
                </a:xfrm>
                <a:prstGeom prst="rect">
                  <a:avLst/>
                </a:prstGeom>
                <a:noFill/>
              </p:spPr>
              <p:txBody>
                <a:bodyPr wrap="square" rtlCol="0">
                  <a:spAutoFit/>
                </a:bodyPr>
                <a:lstStyle/>
                <a:p>
                  <a:r>
                    <a:rPr lang="en-US" sz="3200" dirty="0"/>
                    <a:t>63</a:t>
                  </a:r>
                  <a:endParaRPr lang="en-US" sz="3200" dirty="0">
                    <a:latin typeface="+mn-lt"/>
                  </a:endParaRPr>
                </a:p>
              </p:txBody>
            </p:sp>
          </p:grpSp>
          <p:sp>
            <p:nvSpPr>
              <p:cNvPr id="10" name="TextBox 9">
                <a:extLst>
                  <a:ext uri="{FF2B5EF4-FFF2-40B4-BE49-F238E27FC236}">
                    <a16:creationId xmlns:a16="http://schemas.microsoft.com/office/drawing/2014/main" id="{CCDDEAA5-F3F4-460D-9709-DA77502633C0}"/>
                  </a:ext>
                </a:extLst>
              </p:cNvPr>
              <p:cNvSpPr txBox="1"/>
              <p:nvPr/>
            </p:nvSpPr>
            <p:spPr>
              <a:xfrm>
                <a:off x="-147474" y="5764035"/>
                <a:ext cx="1056949" cy="646331"/>
              </a:xfrm>
              <a:prstGeom prst="rect">
                <a:avLst/>
              </a:prstGeom>
              <a:noFill/>
            </p:spPr>
            <p:txBody>
              <a:bodyPr wrap="square" rtlCol="0">
                <a:spAutoFit/>
              </a:bodyPr>
              <a:lstStyle/>
              <a:p>
                <a:pPr algn="ctr"/>
                <a:r>
                  <a:rPr lang="en-US" sz="3600" dirty="0">
                    <a:latin typeface="+mj-lt"/>
                  </a:rPr>
                  <a:t>PTE</a:t>
                </a:r>
                <a:endParaRPr lang="en-US" sz="3200" dirty="0">
                  <a:latin typeface="+mj-lt"/>
                </a:endParaRPr>
              </a:p>
            </p:txBody>
          </p:sp>
        </p:grpSp>
        <p:sp>
          <p:nvSpPr>
            <p:cNvPr id="46" name="TextBox 45">
              <a:extLst>
                <a:ext uri="{FF2B5EF4-FFF2-40B4-BE49-F238E27FC236}">
                  <a16:creationId xmlns:a16="http://schemas.microsoft.com/office/drawing/2014/main" id="{6DF39A94-ADA9-4D90-B25D-F3D9BE439660}"/>
                </a:ext>
              </a:extLst>
            </p:cNvPr>
            <p:cNvSpPr txBox="1"/>
            <p:nvPr/>
          </p:nvSpPr>
          <p:spPr>
            <a:xfrm>
              <a:off x="4891402" y="6222621"/>
              <a:ext cx="635876" cy="584775"/>
            </a:xfrm>
            <a:prstGeom prst="rect">
              <a:avLst/>
            </a:prstGeom>
            <a:noFill/>
          </p:spPr>
          <p:txBody>
            <a:bodyPr wrap="square" rtlCol="0">
              <a:spAutoFit/>
            </a:bodyPr>
            <a:lstStyle/>
            <a:p>
              <a:r>
                <a:rPr lang="en-US" sz="3200" dirty="0">
                  <a:latin typeface="+mn-lt"/>
                </a:rPr>
                <a:t>59</a:t>
              </a:r>
            </a:p>
          </p:txBody>
        </p:sp>
        <p:sp>
          <p:nvSpPr>
            <p:cNvPr id="47" name="TextBox 46">
              <a:extLst>
                <a:ext uri="{FF2B5EF4-FFF2-40B4-BE49-F238E27FC236}">
                  <a16:creationId xmlns:a16="http://schemas.microsoft.com/office/drawing/2014/main" id="{945A8F9C-D626-4628-A6D4-55650CAB9EA7}"/>
                </a:ext>
              </a:extLst>
            </p:cNvPr>
            <p:cNvSpPr txBox="1"/>
            <p:nvPr/>
          </p:nvSpPr>
          <p:spPr>
            <a:xfrm>
              <a:off x="5459177" y="6224056"/>
              <a:ext cx="635876" cy="584775"/>
            </a:xfrm>
            <a:prstGeom prst="rect">
              <a:avLst/>
            </a:prstGeom>
            <a:noFill/>
          </p:spPr>
          <p:txBody>
            <a:bodyPr wrap="square" rtlCol="0">
              <a:spAutoFit/>
            </a:bodyPr>
            <a:lstStyle/>
            <a:p>
              <a:r>
                <a:rPr lang="en-US" sz="3200" dirty="0">
                  <a:latin typeface="+mn-lt"/>
                </a:rPr>
                <a:t>58</a:t>
              </a:r>
            </a:p>
          </p:txBody>
        </p:sp>
      </p:grpSp>
      <p:sp>
        <p:nvSpPr>
          <p:cNvPr id="48" name="Content Placeholder 2">
            <a:extLst>
              <a:ext uri="{FF2B5EF4-FFF2-40B4-BE49-F238E27FC236}">
                <a16:creationId xmlns:a16="http://schemas.microsoft.com/office/drawing/2014/main" id="{0EBB5B49-CDA7-4511-9E58-6221E07F249A}"/>
              </a:ext>
            </a:extLst>
          </p:cNvPr>
          <p:cNvSpPr>
            <a:spLocks noGrp="1"/>
          </p:cNvSpPr>
          <p:nvPr>
            <p:ph idx="1"/>
          </p:nvPr>
        </p:nvSpPr>
        <p:spPr>
          <a:xfrm>
            <a:off x="80828" y="251737"/>
            <a:ext cx="6053725" cy="3108629"/>
          </a:xfrm>
        </p:spPr>
        <p:txBody>
          <a:bodyPr>
            <a:normAutofit fontScale="92500"/>
          </a:bodyPr>
          <a:lstStyle/>
          <a:p>
            <a:pPr marL="0" indent="0">
              <a:buNone/>
            </a:pPr>
            <a:r>
              <a:rPr lang="en-US" sz="3200" b="1" dirty="0">
                <a:latin typeface="Segoe UI" panose="020B0502040204020203" pitchFamily="34" charset="0"/>
                <a:cs typeface="Segoe UI" panose="020B0502040204020203" pitchFamily="34" charset="0"/>
              </a:rPr>
              <a:t>How does Linux distinguish between . . .</a:t>
            </a:r>
          </a:p>
          <a:p>
            <a:pPr lvl="1"/>
            <a:r>
              <a:rPr lang="en-US" sz="2800" b="1" dirty="0">
                <a:latin typeface="Segoe UI" panose="020B0502040204020203" pitchFamily="34" charset="0"/>
                <a:cs typeface="Segoe UI" panose="020B0502040204020203" pitchFamily="34" charset="0"/>
              </a:rPr>
              <a:t>A non-present PTE representing a mapped but swapped-out page</a:t>
            </a:r>
          </a:p>
          <a:p>
            <a:pPr lvl="1"/>
            <a:r>
              <a:rPr lang="en-US" sz="2800" b="1" dirty="0">
                <a:latin typeface="Segoe UI" panose="020B0502040204020203" pitchFamily="34" charset="0"/>
                <a:cs typeface="Segoe UI" panose="020B0502040204020203" pitchFamily="34" charset="0"/>
              </a:rPr>
              <a:t>A non-present PTE representing a non-mapped page</a:t>
            </a:r>
          </a:p>
          <a:p>
            <a:pPr marL="0" indent="0">
              <a:buNone/>
            </a:pPr>
            <a:r>
              <a:rPr lang="en-US" sz="3200" b="1" dirty="0">
                <a:latin typeface="Segoe UI" panose="020B0502040204020203" pitchFamily="34" charset="0"/>
                <a:cs typeface="Segoe UI" panose="020B0502040204020203" pitchFamily="34" charset="0"/>
              </a:rPr>
              <a:t>. . .?</a:t>
            </a:r>
          </a:p>
        </p:txBody>
      </p:sp>
      <p:pic>
        <p:nvPicPr>
          <p:cNvPr id="16" name="Picture 15">
            <a:extLst>
              <a:ext uri="{FF2B5EF4-FFF2-40B4-BE49-F238E27FC236}">
                <a16:creationId xmlns:a16="http://schemas.microsoft.com/office/drawing/2014/main" id="{47D585F3-279D-4959-90E8-5B7F003762BD}"/>
              </a:ext>
            </a:extLst>
          </p:cNvPr>
          <p:cNvPicPr>
            <a:picLocks noChangeAspect="1"/>
          </p:cNvPicPr>
          <p:nvPr/>
        </p:nvPicPr>
        <p:blipFill>
          <a:blip r:embed="rId3"/>
          <a:stretch>
            <a:fillRect/>
          </a:stretch>
        </p:blipFill>
        <p:spPr>
          <a:xfrm>
            <a:off x="-303899" y="3284148"/>
            <a:ext cx="4094704" cy="3964418"/>
          </a:xfrm>
          <a:prstGeom prst="rect">
            <a:avLst/>
          </a:prstGeom>
        </p:spPr>
      </p:pic>
      <p:grpSp>
        <p:nvGrpSpPr>
          <p:cNvPr id="59" name="Group 58">
            <a:extLst>
              <a:ext uri="{FF2B5EF4-FFF2-40B4-BE49-F238E27FC236}">
                <a16:creationId xmlns:a16="http://schemas.microsoft.com/office/drawing/2014/main" id="{C2A54E6F-7634-4301-BF11-FD1D3B71A7FE}"/>
              </a:ext>
            </a:extLst>
          </p:cNvPr>
          <p:cNvGrpSpPr/>
          <p:nvPr/>
        </p:nvGrpSpPr>
        <p:grpSpPr>
          <a:xfrm>
            <a:off x="8748979" y="835930"/>
            <a:ext cx="2521352" cy="1154998"/>
            <a:chOff x="9670648" y="2339110"/>
            <a:chExt cx="2521352" cy="1154998"/>
          </a:xfrm>
        </p:grpSpPr>
        <p:sp>
          <p:nvSpPr>
            <p:cNvPr id="60" name="TextBox 59">
              <a:extLst>
                <a:ext uri="{FF2B5EF4-FFF2-40B4-BE49-F238E27FC236}">
                  <a16:creationId xmlns:a16="http://schemas.microsoft.com/office/drawing/2014/main" id="{B6A0DD14-A1BA-4A3D-ABAB-A51DCFD988CE}"/>
                </a:ext>
              </a:extLst>
            </p:cNvPr>
            <p:cNvSpPr txBox="1"/>
            <p:nvPr/>
          </p:nvSpPr>
          <p:spPr>
            <a:xfrm>
              <a:off x="9670648" y="3093998"/>
              <a:ext cx="2521352" cy="400110"/>
            </a:xfrm>
            <a:prstGeom prst="rect">
              <a:avLst/>
            </a:prstGeom>
            <a:noFill/>
          </p:spPr>
          <p:txBody>
            <a:bodyPr wrap="square" rtlCol="0">
              <a:spAutoFit/>
            </a:bodyPr>
            <a:lstStyle/>
            <a:p>
              <a:pPr algn="ctr"/>
              <a:r>
                <a:rPr lang="en-US" sz="2000" b="1" dirty="0">
                  <a:latin typeface="Segoe UI" panose="020B0502040204020203" pitchFamily="34" charset="0"/>
                  <a:cs typeface="Segoe UI" panose="020B0502040204020203" pitchFamily="34" charset="0"/>
                </a:rPr>
                <a:t>Physical RAM</a:t>
              </a:r>
            </a:p>
          </p:txBody>
        </p:sp>
        <p:grpSp>
          <p:nvGrpSpPr>
            <p:cNvPr id="61" name="Group 60">
              <a:extLst>
                <a:ext uri="{FF2B5EF4-FFF2-40B4-BE49-F238E27FC236}">
                  <a16:creationId xmlns:a16="http://schemas.microsoft.com/office/drawing/2014/main" id="{76F08B25-4038-4453-8C8A-24741124EBCC}"/>
                </a:ext>
              </a:extLst>
            </p:cNvPr>
            <p:cNvGrpSpPr/>
            <p:nvPr/>
          </p:nvGrpSpPr>
          <p:grpSpPr>
            <a:xfrm>
              <a:off x="10202119" y="2339110"/>
              <a:ext cx="1458410" cy="738664"/>
              <a:chOff x="10354519" y="2456820"/>
              <a:chExt cx="1458410" cy="738664"/>
            </a:xfrm>
          </p:grpSpPr>
          <p:sp>
            <p:nvSpPr>
              <p:cNvPr id="62" name="Rectangle 61">
                <a:extLst>
                  <a:ext uri="{FF2B5EF4-FFF2-40B4-BE49-F238E27FC236}">
                    <a16:creationId xmlns:a16="http://schemas.microsoft.com/office/drawing/2014/main" id="{F88DC7DA-24DF-4CAB-89FD-9EE03C32EEAB}"/>
                  </a:ext>
                </a:extLst>
              </p:cNvPr>
              <p:cNvSpPr/>
              <p:nvPr/>
            </p:nvSpPr>
            <p:spPr>
              <a:xfrm>
                <a:off x="10354519" y="2456820"/>
                <a:ext cx="1458410" cy="369332"/>
              </a:xfrm>
              <a:prstGeom prst="rect">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Segoe UI" panose="020B0502040204020203" pitchFamily="34" charset="0"/>
                    <a:cs typeface="Segoe UI" panose="020B0502040204020203" pitchFamily="34" charset="0"/>
                  </a:rPr>
                  <a:t>Page X</a:t>
                </a:r>
                <a:r>
                  <a:rPr lang="en-US" sz="2800" baseline="-25000" dirty="0">
                    <a:solidFill>
                      <a:schemeClr val="tx1"/>
                    </a:solidFill>
                    <a:latin typeface="Segoe UI" panose="020B0502040204020203" pitchFamily="34" charset="0"/>
                    <a:cs typeface="Segoe UI" panose="020B0502040204020203" pitchFamily="34" charset="0"/>
                  </a:rPr>
                  <a:t>0</a:t>
                </a:r>
                <a:endParaRPr lang="en-US" baseline="-25000" dirty="0">
                  <a:solidFill>
                    <a:schemeClr val="tx1"/>
                  </a:solidFill>
                  <a:latin typeface="Segoe UI" panose="020B0502040204020203" pitchFamily="34" charset="0"/>
                  <a:cs typeface="Segoe UI" panose="020B0502040204020203" pitchFamily="34" charset="0"/>
                </a:endParaRPr>
              </a:p>
            </p:txBody>
          </p:sp>
          <p:sp>
            <p:nvSpPr>
              <p:cNvPr id="63" name="Rectangle 62">
                <a:extLst>
                  <a:ext uri="{FF2B5EF4-FFF2-40B4-BE49-F238E27FC236}">
                    <a16:creationId xmlns:a16="http://schemas.microsoft.com/office/drawing/2014/main" id="{4FC2FC69-6841-490F-BE2F-6EF77425D17B}"/>
                  </a:ext>
                </a:extLst>
              </p:cNvPr>
              <p:cNvSpPr/>
              <p:nvPr/>
            </p:nvSpPr>
            <p:spPr>
              <a:xfrm>
                <a:off x="10354519" y="2826152"/>
                <a:ext cx="1458410" cy="369332"/>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Segoe UI" panose="020B0502040204020203" pitchFamily="34" charset="0"/>
                    <a:cs typeface="Segoe UI" panose="020B0502040204020203" pitchFamily="34" charset="0"/>
                  </a:rPr>
                  <a:t>Page Y</a:t>
                </a:r>
                <a:r>
                  <a:rPr lang="en-US" sz="2800" baseline="-25000" dirty="0">
                    <a:solidFill>
                      <a:schemeClr val="tx1"/>
                    </a:solidFill>
                    <a:latin typeface="Segoe UI" panose="020B0502040204020203" pitchFamily="34" charset="0"/>
                    <a:cs typeface="Segoe UI" panose="020B0502040204020203" pitchFamily="34" charset="0"/>
                  </a:rPr>
                  <a:t>1</a:t>
                </a:r>
                <a:endParaRPr lang="en-US" baseline="-25000" dirty="0">
                  <a:solidFill>
                    <a:schemeClr val="tx1"/>
                  </a:solidFill>
                  <a:latin typeface="Segoe UI" panose="020B0502040204020203" pitchFamily="34" charset="0"/>
                  <a:cs typeface="Segoe UI" panose="020B0502040204020203" pitchFamily="34" charset="0"/>
                </a:endParaRPr>
              </a:p>
            </p:txBody>
          </p:sp>
        </p:grpSp>
      </p:grpSp>
      <p:grpSp>
        <p:nvGrpSpPr>
          <p:cNvPr id="64" name="Group 63">
            <a:extLst>
              <a:ext uri="{FF2B5EF4-FFF2-40B4-BE49-F238E27FC236}">
                <a16:creationId xmlns:a16="http://schemas.microsoft.com/office/drawing/2014/main" id="{EB80039A-A186-4FBE-816A-06070C5B11E4}"/>
              </a:ext>
            </a:extLst>
          </p:cNvPr>
          <p:cNvGrpSpPr/>
          <p:nvPr/>
        </p:nvGrpSpPr>
        <p:grpSpPr>
          <a:xfrm>
            <a:off x="6437416" y="2382145"/>
            <a:ext cx="1989881" cy="2102219"/>
            <a:chOff x="7301213" y="3214236"/>
            <a:chExt cx="1989881" cy="2102219"/>
          </a:xfrm>
        </p:grpSpPr>
        <p:sp>
          <p:nvSpPr>
            <p:cNvPr id="65" name="TextBox 64">
              <a:extLst>
                <a:ext uri="{FF2B5EF4-FFF2-40B4-BE49-F238E27FC236}">
                  <a16:creationId xmlns:a16="http://schemas.microsoft.com/office/drawing/2014/main" id="{86E1FAE9-8DCA-47D9-9948-CDC7C8AF8882}"/>
                </a:ext>
              </a:extLst>
            </p:cNvPr>
            <p:cNvSpPr txBox="1"/>
            <p:nvPr/>
          </p:nvSpPr>
          <p:spPr>
            <a:xfrm>
              <a:off x="7301213" y="4711161"/>
              <a:ext cx="1989881" cy="605294"/>
            </a:xfrm>
            <a:prstGeom prst="rect">
              <a:avLst/>
            </a:prstGeom>
            <a:noFill/>
          </p:spPr>
          <p:txBody>
            <a:bodyPr wrap="square" rtlCol="0">
              <a:spAutoFit/>
            </a:bodyPr>
            <a:lstStyle/>
            <a:p>
              <a:pPr algn="ctr">
                <a:lnSpc>
                  <a:spcPts val="2000"/>
                </a:lnSpc>
              </a:pPr>
              <a:r>
                <a:rPr lang="en-US" sz="2000" b="1" dirty="0">
                  <a:latin typeface="Segoe UI" panose="020B0502040204020203" pitchFamily="34" charset="0"/>
                  <a:cs typeface="Segoe UI" panose="020B0502040204020203" pitchFamily="34" charset="0"/>
                </a:rPr>
                <a:t>Virtual address</a:t>
              </a:r>
            </a:p>
            <a:p>
              <a:pPr algn="ctr">
                <a:lnSpc>
                  <a:spcPts val="2000"/>
                </a:lnSpc>
              </a:pPr>
              <a:r>
                <a:rPr lang="en-US" sz="2000" b="1" dirty="0">
                  <a:latin typeface="Segoe UI" panose="020B0502040204020203" pitchFamily="34" charset="0"/>
                  <a:cs typeface="Segoe UI" panose="020B0502040204020203" pitchFamily="34" charset="0"/>
                </a:rPr>
                <a:t>space Y</a:t>
              </a:r>
            </a:p>
          </p:txBody>
        </p:sp>
        <p:grpSp>
          <p:nvGrpSpPr>
            <p:cNvPr id="66" name="Group 65">
              <a:extLst>
                <a:ext uri="{FF2B5EF4-FFF2-40B4-BE49-F238E27FC236}">
                  <a16:creationId xmlns:a16="http://schemas.microsoft.com/office/drawing/2014/main" id="{82B7324C-A4D5-437B-8EEF-47FFEF0E160D}"/>
                </a:ext>
              </a:extLst>
            </p:cNvPr>
            <p:cNvGrpSpPr/>
            <p:nvPr/>
          </p:nvGrpSpPr>
          <p:grpSpPr>
            <a:xfrm>
              <a:off x="7566949" y="3214236"/>
              <a:ext cx="1458410" cy="1477328"/>
              <a:chOff x="7566949" y="3214236"/>
              <a:chExt cx="1458410" cy="1477328"/>
            </a:xfrm>
          </p:grpSpPr>
          <p:grpSp>
            <p:nvGrpSpPr>
              <p:cNvPr id="67" name="Group 66">
                <a:extLst>
                  <a:ext uri="{FF2B5EF4-FFF2-40B4-BE49-F238E27FC236}">
                    <a16:creationId xmlns:a16="http://schemas.microsoft.com/office/drawing/2014/main" id="{8052B88F-DB13-44CC-ADBF-0020C3AA5B48}"/>
                  </a:ext>
                </a:extLst>
              </p:cNvPr>
              <p:cNvGrpSpPr/>
              <p:nvPr/>
            </p:nvGrpSpPr>
            <p:grpSpPr>
              <a:xfrm>
                <a:off x="7566949" y="3952900"/>
                <a:ext cx="1458410" cy="738664"/>
                <a:chOff x="7566949" y="3952900"/>
                <a:chExt cx="1458410" cy="738664"/>
              </a:xfrm>
            </p:grpSpPr>
            <p:sp>
              <p:nvSpPr>
                <p:cNvPr id="71" name="Rectangle 70">
                  <a:extLst>
                    <a:ext uri="{FF2B5EF4-FFF2-40B4-BE49-F238E27FC236}">
                      <a16:creationId xmlns:a16="http://schemas.microsoft.com/office/drawing/2014/main" id="{F770C973-5F05-4835-B009-366008A551DE}"/>
                    </a:ext>
                  </a:extLst>
                </p:cNvPr>
                <p:cNvSpPr/>
                <p:nvPr/>
              </p:nvSpPr>
              <p:spPr>
                <a:xfrm>
                  <a:off x="7566949" y="4322232"/>
                  <a:ext cx="1458410" cy="369332"/>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Segoe UI" panose="020B0502040204020203" pitchFamily="34" charset="0"/>
                      <a:cs typeface="Segoe UI" panose="020B0502040204020203" pitchFamily="34" charset="0"/>
                    </a:rPr>
                    <a:t>Page Y</a:t>
                  </a:r>
                  <a:r>
                    <a:rPr lang="en-US" sz="2800" baseline="-25000" dirty="0">
                      <a:solidFill>
                        <a:schemeClr val="tx1"/>
                      </a:solidFill>
                      <a:latin typeface="Segoe UI" panose="020B0502040204020203" pitchFamily="34" charset="0"/>
                      <a:cs typeface="Segoe UI" panose="020B0502040204020203" pitchFamily="34" charset="0"/>
                    </a:rPr>
                    <a:t>0</a:t>
                  </a:r>
                  <a:endParaRPr lang="en-US" baseline="-25000" dirty="0">
                    <a:solidFill>
                      <a:schemeClr val="tx1"/>
                    </a:solidFill>
                    <a:latin typeface="Segoe UI" panose="020B0502040204020203" pitchFamily="34" charset="0"/>
                    <a:cs typeface="Segoe UI" panose="020B0502040204020203" pitchFamily="34" charset="0"/>
                  </a:endParaRPr>
                </a:p>
              </p:txBody>
            </p:sp>
            <p:sp>
              <p:nvSpPr>
                <p:cNvPr id="72" name="Rectangle 71">
                  <a:extLst>
                    <a:ext uri="{FF2B5EF4-FFF2-40B4-BE49-F238E27FC236}">
                      <a16:creationId xmlns:a16="http://schemas.microsoft.com/office/drawing/2014/main" id="{A4CAF859-A240-493B-BC47-57FCE5E328F4}"/>
                    </a:ext>
                  </a:extLst>
                </p:cNvPr>
                <p:cNvSpPr/>
                <p:nvPr/>
              </p:nvSpPr>
              <p:spPr>
                <a:xfrm>
                  <a:off x="7566949" y="3952900"/>
                  <a:ext cx="1458410" cy="369332"/>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Segoe UI" panose="020B0502040204020203" pitchFamily="34" charset="0"/>
                      <a:cs typeface="Segoe UI" panose="020B0502040204020203" pitchFamily="34" charset="0"/>
                    </a:rPr>
                    <a:t>Unmapped</a:t>
                  </a:r>
                </a:p>
              </p:txBody>
            </p:sp>
          </p:grpSp>
          <p:grpSp>
            <p:nvGrpSpPr>
              <p:cNvPr id="68" name="Group 67">
                <a:extLst>
                  <a:ext uri="{FF2B5EF4-FFF2-40B4-BE49-F238E27FC236}">
                    <a16:creationId xmlns:a16="http://schemas.microsoft.com/office/drawing/2014/main" id="{EAD88FCC-5956-489A-B827-27512C736C4F}"/>
                  </a:ext>
                </a:extLst>
              </p:cNvPr>
              <p:cNvGrpSpPr/>
              <p:nvPr/>
            </p:nvGrpSpPr>
            <p:grpSpPr>
              <a:xfrm>
                <a:off x="7566949" y="3214236"/>
                <a:ext cx="1458410" cy="738664"/>
                <a:chOff x="7566949" y="3952900"/>
                <a:chExt cx="1458410" cy="738664"/>
              </a:xfrm>
            </p:grpSpPr>
            <p:sp>
              <p:nvSpPr>
                <p:cNvPr id="69" name="Rectangle 68">
                  <a:extLst>
                    <a:ext uri="{FF2B5EF4-FFF2-40B4-BE49-F238E27FC236}">
                      <a16:creationId xmlns:a16="http://schemas.microsoft.com/office/drawing/2014/main" id="{F7776436-4AEA-45C1-850D-13198BF9C1F4}"/>
                    </a:ext>
                  </a:extLst>
                </p:cNvPr>
                <p:cNvSpPr/>
                <p:nvPr/>
              </p:nvSpPr>
              <p:spPr>
                <a:xfrm>
                  <a:off x="7566949" y="4322232"/>
                  <a:ext cx="1458410" cy="369332"/>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Segoe UI" panose="020B0502040204020203" pitchFamily="34" charset="0"/>
                      <a:cs typeface="Segoe UI" panose="020B0502040204020203" pitchFamily="34" charset="0"/>
                    </a:rPr>
                    <a:t>Unmapped</a:t>
                  </a:r>
                </a:p>
              </p:txBody>
            </p:sp>
            <p:sp>
              <p:nvSpPr>
                <p:cNvPr id="70" name="Rectangle 69">
                  <a:extLst>
                    <a:ext uri="{FF2B5EF4-FFF2-40B4-BE49-F238E27FC236}">
                      <a16:creationId xmlns:a16="http://schemas.microsoft.com/office/drawing/2014/main" id="{39954343-E464-4BB1-A9BC-168D394AEF7E}"/>
                    </a:ext>
                  </a:extLst>
                </p:cNvPr>
                <p:cNvSpPr/>
                <p:nvPr/>
              </p:nvSpPr>
              <p:spPr>
                <a:xfrm>
                  <a:off x="7566949" y="3952900"/>
                  <a:ext cx="1458410" cy="369332"/>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Segoe UI" panose="020B0502040204020203" pitchFamily="34" charset="0"/>
                      <a:cs typeface="Segoe UI" panose="020B0502040204020203" pitchFamily="34" charset="0"/>
                    </a:rPr>
                    <a:t>Page Y</a:t>
                  </a:r>
                  <a:r>
                    <a:rPr lang="en-US" sz="2800" baseline="-25000" dirty="0">
                      <a:solidFill>
                        <a:schemeClr val="tx1"/>
                      </a:solidFill>
                      <a:latin typeface="Segoe UI" panose="020B0502040204020203" pitchFamily="34" charset="0"/>
                      <a:cs typeface="Segoe UI" panose="020B0502040204020203" pitchFamily="34" charset="0"/>
                    </a:rPr>
                    <a:t>1</a:t>
                  </a:r>
                  <a:endParaRPr lang="en-US" baseline="-25000" dirty="0">
                    <a:solidFill>
                      <a:schemeClr val="tx1"/>
                    </a:solidFill>
                    <a:latin typeface="Segoe UI" panose="020B0502040204020203" pitchFamily="34" charset="0"/>
                    <a:cs typeface="Segoe UI" panose="020B0502040204020203" pitchFamily="34" charset="0"/>
                  </a:endParaRPr>
                </a:p>
              </p:txBody>
            </p:sp>
          </p:grpSp>
        </p:grpSp>
      </p:grpSp>
      <p:grpSp>
        <p:nvGrpSpPr>
          <p:cNvPr id="73" name="Group 72">
            <a:extLst>
              <a:ext uri="{FF2B5EF4-FFF2-40B4-BE49-F238E27FC236}">
                <a16:creationId xmlns:a16="http://schemas.microsoft.com/office/drawing/2014/main" id="{3C4A099C-3FAC-4626-ACE9-B1DF37946C35}"/>
              </a:ext>
            </a:extLst>
          </p:cNvPr>
          <p:cNvGrpSpPr/>
          <p:nvPr/>
        </p:nvGrpSpPr>
        <p:grpSpPr>
          <a:xfrm>
            <a:off x="6437416" y="95260"/>
            <a:ext cx="1989881" cy="2102219"/>
            <a:chOff x="7301213" y="3214236"/>
            <a:chExt cx="1989881" cy="2102219"/>
          </a:xfrm>
        </p:grpSpPr>
        <p:sp>
          <p:nvSpPr>
            <p:cNvPr id="74" name="TextBox 73">
              <a:extLst>
                <a:ext uri="{FF2B5EF4-FFF2-40B4-BE49-F238E27FC236}">
                  <a16:creationId xmlns:a16="http://schemas.microsoft.com/office/drawing/2014/main" id="{A0C8D83C-B9DF-4331-91C9-4F4D901C771B}"/>
                </a:ext>
              </a:extLst>
            </p:cNvPr>
            <p:cNvSpPr txBox="1"/>
            <p:nvPr/>
          </p:nvSpPr>
          <p:spPr>
            <a:xfrm>
              <a:off x="7301213" y="4711161"/>
              <a:ext cx="1989881" cy="605294"/>
            </a:xfrm>
            <a:prstGeom prst="rect">
              <a:avLst/>
            </a:prstGeom>
            <a:noFill/>
          </p:spPr>
          <p:txBody>
            <a:bodyPr wrap="square" rtlCol="0">
              <a:spAutoFit/>
            </a:bodyPr>
            <a:lstStyle/>
            <a:p>
              <a:pPr algn="ctr">
                <a:lnSpc>
                  <a:spcPts val="2000"/>
                </a:lnSpc>
              </a:pPr>
              <a:r>
                <a:rPr lang="en-US" sz="2000" b="1" dirty="0">
                  <a:latin typeface="Segoe UI" panose="020B0502040204020203" pitchFamily="34" charset="0"/>
                  <a:cs typeface="Segoe UI" panose="020B0502040204020203" pitchFamily="34" charset="0"/>
                </a:rPr>
                <a:t>Virtual address</a:t>
              </a:r>
            </a:p>
            <a:p>
              <a:pPr algn="ctr">
                <a:lnSpc>
                  <a:spcPts val="2000"/>
                </a:lnSpc>
              </a:pPr>
              <a:r>
                <a:rPr lang="en-US" sz="2000" b="1" dirty="0">
                  <a:latin typeface="Segoe UI" panose="020B0502040204020203" pitchFamily="34" charset="0"/>
                  <a:cs typeface="Segoe UI" panose="020B0502040204020203" pitchFamily="34" charset="0"/>
                </a:rPr>
                <a:t>space X</a:t>
              </a:r>
            </a:p>
          </p:txBody>
        </p:sp>
        <p:grpSp>
          <p:nvGrpSpPr>
            <p:cNvPr id="75" name="Group 74">
              <a:extLst>
                <a:ext uri="{FF2B5EF4-FFF2-40B4-BE49-F238E27FC236}">
                  <a16:creationId xmlns:a16="http://schemas.microsoft.com/office/drawing/2014/main" id="{E6C27515-CE97-4CFC-B178-43F8233E8E9E}"/>
                </a:ext>
              </a:extLst>
            </p:cNvPr>
            <p:cNvGrpSpPr/>
            <p:nvPr/>
          </p:nvGrpSpPr>
          <p:grpSpPr>
            <a:xfrm>
              <a:off x="7566949" y="3214236"/>
              <a:ext cx="1458410" cy="1477328"/>
              <a:chOff x="7566949" y="3214236"/>
              <a:chExt cx="1458410" cy="1477328"/>
            </a:xfrm>
          </p:grpSpPr>
          <p:grpSp>
            <p:nvGrpSpPr>
              <p:cNvPr id="76" name="Group 75">
                <a:extLst>
                  <a:ext uri="{FF2B5EF4-FFF2-40B4-BE49-F238E27FC236}">
                    <a16:creationId xmlns:a16="http://schemas.microsoft.com/office/drawing/2014/main" id="{03B625D8-0F30-4517-BBA0-6ABF0C4D8F63}"/>
                  </a:ext>
                </a:extLst>
              </p:cNvPr>
              <p:cNvGrpSpPr/>
              <p:nvPr/>
            </p:nvGrpSpPr>
            <p:grpSpPr>
              <a:xfrm>
                <a:off x="7566949" y="3952900"/>
                <a:ext cx="1458410" cy="738664"/>
                <a:chOff x="7566949" y="3952900"/>
                <a:chExt cx="1458410" cy="738664"/>
              </a:xfrm>
            </p:grpSpPr>
            <p:sp>
              <p:nvSpPr>
                <p:cNvPr id="80" name="Rectangle 79">
                  <a:extLst>
                    <a:ext uri="{FF2B5EF4-FFF2-40B4-BE49-F238E27FC236}">
                      <a16:creationId xmlns:a16="http://schemas.microsoft.com/office/drawing/2014/main" id="{B107CDB5-3AD0-4B96-8332-A33C57C4E609}"/>
                    </a:ext>
                  </a:extLst>
                </p:cNvPr>
                <p:cNvSpPr/>
                <p:nvPr/>
              </p:nvSpPr>
              <p:spPr>
                <a:xfrm>
                  <a:off x="7566949" y="4322232"/>
                  <a:ext cx="1458410" cy="369332"/>
                </a:xfrm>
                <a:prstGeom prst="rect">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Segoe UI" panose="020B0502040204020203" pitchFamily="34" charset="0"/>
                      <a:cs typeface="Segoe UI" panose="020B0502040204020203" pitchFamily="34" charset="0"/>
                    </a:rPr>
                    <a:t>Page X</a:t>
                  </a:r>
                  <a:r>
                    <a:rPr lang="en-US" sz="2800" baseline="-25000" dirty="0">
                      <a:solidFill>
                        <a:schemeClr val="tx1"/>
                      </a:solidFill>
                      <a:latin typeface="Segoe UI" panose="020B0502040204020203" pitchFamily="34" charset="0"/>
                      <a:cs typeface="Segoe UI" panose="020B0502040204020203" pitchFamily="34" charset="0"/>
                    </a:rPr>
                    <a:t>0</a:t>
                  </a:r>
                  <a:endParaRPr lang="en-US" baseline="-25000" dirty="0">
                    <a:solidFill>
                      <a:schemeClr val="tx1"/>
                    </a:solidFill>
                    <a:latin typeface="Segoe UI" panose="020B0502040204020203" pitchFamily="34" charset="0"/>
                    <a:cs typeface="Segoe UI" panose="020B0502040204020203" pitchFamily="34" charset="0"/>
                  </a:endParaRPr>
                </a:p>
              </p:txBody>
            </p:sp>
            <p:sp>
              <p:nvSpPr>
                <p:cNvPr id="81" name="Rectangle 80">
                  <a:extLst>
                    <a:ext uri="{FF2B5EF4-FFF2-40B4-BE49-F238E27FC236}">
                      <a16:creationId xmlns:a16="http://schemas.microsoft.com/office/drawing/2014/main" id="{A6C9C380-E989-484A-8E13-59C803CC8DE9}"/>
                    </a:ext>
                  </a:extLst>
                </p:cNvPr>
                <p:cNvSpPr/>
                <p:nvPr/>
              </p:nvSpPr>
              <p:spPr>
                <a:xfrm>
                  <a:off x="7566949" y="3952900"/>
                  <a:ext cx="1458410" cy="369332"/>
                </a:xfrm>
                <a:prstGeom prst="rect">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Segoe UI" panose="020B0502040204020203" pitchFamily="34" charset="0"/>
                      <a:cs typeface="Segoe UI" panose="020B0502040204020203" pitchFamily="34" charset="0"/>
                    </a:rPr>
                    <a:t>Page X</a:t>
                  </a:r>
                  <a:r>
                    <a:rPr lang="en-US" sz="2800" baseline="-25000" dirty="0">
                      <a:solidFill>
                        <a:schemeClr val="tx1"/>
                      </a:solidFill>
                      <a:latin typeface="Segoe UI" panose="020B0502040204020203" pitchFamily="34" charset="0"/>
                      <a:cs typeface="Segoe UI" panose="020B0502040204020203" pitchFamily="34" charset="0"/>
                    </a:rPr>
                    <a:t>1</a:t>
                  </a:r>
                  <a:endParaRPr lang="en-US" baseline="-25000" dirty="0">
                    <a:solidFill>
                      <a:schemeClr val="tx1"/>
                    </a:solidFill>
                    <a:latin typeface="Segoe UI" panose="020B0502040204020203" pitchFamily="34" charset="0"/>
                    <a:cs typeface="Segoe UI" panose="020B0502040204020203" pitchFamily="34" charset="0"/>
                  </a:endParaRPr>
                </a:p>
              </p:txBody>
            </p:sp>
          </p:grpSp>
          <p:grpSp>
            <p:nvGrpSpPr>
              <p:cNvPr id="77" name="Group 76">
                <a:extLst>
                  <a:ext uri="{FF2B5EF4-FFF2-40B4-BE49-F238E27FC236}">
                    <a16:creationId xmlns:a16="http://schemas.microsoft.com/office/drawing/2014/main" id="{7C7DDE82-1C50-4513-997B-F478B0775411}"/>
                  </a:ext>
                </a:extLst>
              </p:cNvPr>
              <p:cNvGrpSpPr/>
              <p:nvPr/>
            </p:nvGrpSpPr>
            <p:grpSpPr>
              <a:xfrm>
                <a:off x="7566949" y="3214236"/>
                <a:ext cx="1458410" cy="738664"/>
                <a:chOff x="7566949" y="3952900"/>
                <a:chExt cx="1458410" cy="738664"/>
              </a:xfrm>
            </p:grpSpPr>
            <p:sp>
              <p:nvSpPr>
                <p:cNvPr id="78" name="Rectangle 77">
                  <a:extLst>
                    <a:ext uri="{FF2B5EF4-FFF2-40B4-BE49-F238E27FC236}">
                      <a16:creationId xmlns:a16="http://schemas.microsoft.com/office/drawing/2014/main" id="{1B4E6165-8C83-4B11-97F2-3ACDE125AF11}"/>
                    </a:ext>
                  </a:extLst>
                </p:cNvPr>
                <p:cNvSpPr/>
                <p:nvPr/>
              </p:nvSpPr>
              <p:spPr>
                <a:xfrm>
                  <a:off x="7566949" y="4322232"/>
                  <a:ext cx="1458410" cy="369332"/>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Segoe UI" panose="020B0502040204020203" pitchFamily="34" charset="0"/>
                      <a:cs typeface="Segoe UI" panose="020B0502040204020203" pitchFamily="34" charset="0"/>
                    </a:rPr>
                    <a:t>Unmapped</a:t>
                  </a:r>
                </a:p>
              </p:txBody>
            </p:sp>
            <p:sp>
              <p:nvSpPr>
                <p:cNvPr id="79" name="Rectangle 78">
                  <a:extLst>
                    <a:ext uri="{FF2B5EF4-FFF2-40B4-BE49-F238E27FC236}">
                      <a16:creationId xmlns:a16="http://schemas.microsoft.com/office/drawing/2014/main" id="{C249E88D-C5C8-4F3B-B413-35D3464BB3BB}"/>
                    </a:ext>
                  </a:extLst>
                </p:cNvPr>
                <p:cNvSpPr/>
                <p:nvPr/>
              </p:nvSpPr>
              <p:spPr>
                <a:xfrm>
                  <a:off x="7566949" y="3952900"/>
                  <a:ext cx="1458410" cy="369332"/>
                </a:xfrm>
                <a:prstGeom prst="rect">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Segoe UI" panose="020B0502040204020203" pitchFamily="34" charset="0"/>
                      <a:cs typeface="Segoe UI" panose="020B0502040204020203" pitchFamily="34" charset="0"/>
                    </a:rPr>
                    <a:t>Page X</a:t>
                  </a:r>
                  <a:r>
                    <a:rPr lang="en-US" sz="2800" baseline="-25000" dirty="0">
                      <a:solidFill>
                        <a:schemeClr val="tx1"/>
                      </a:solidFill>
                      <a:latin typeface="Segoe UI" panose="020B0502040204020203" pitchFamily="34" charset="0"/>
                      <a:cs typeface="Segoe UI" panose="020B0502040204020203" pitchFamily="34" charset="0"/>
                    </a:rPr>
                    <a:t>2</a:t>
                  </a:r>
                  <a:endParaRPr lang="en-US" baseline="-25000" dirty="0">
                    <a:solidFill>
                      <a:schemeClr val="tx1"/>
                    </a:solidFill>
                    <a:latin typeface="Segoe UI" panose="020B0502040204020203" pitchFamily="34" charset="0"/>
                    <a:cs typeface="Segoe UI" panose="020B0502040204020203" pitchFamily="34" charset="0"/>
                  </a:endParaRPr>
                </a:p>
              </p:txBody>
            </p:sp>
          </p:grpSp>
        </p:grpSp>
      </p:grpSp>
      <p:grpSp>
        <p:nvGrpSpPr>
          <p:cNvPr id="82" name="Group 81">
            <a:extLst>
              <a:ext uri="{FF2B5EF4-FFF2-40B4-BE49-F238E27FC236}">
                <a16:creationId xmlns:a16="http://schemas.microsoft.com/office/drawing/2014/main" id="{6CC9DF24-28CD-4059-A29B-DE275BB526DC}"/>
              </a:ext>
            </a:extLst>
          </p:cNvPr>
          <p:cNvGrpSpPr/>
          <p:nvPr/>
        </p:nvGrpSpPr>
        <p:grpSpPr>
          <a:xfrm>
            <a:off x="9133110" y="2382145"/>
            <a:ext cx="1753089" cy="1872364"/>
            <a:chOff x="10054779" y="4666756"/>
            <a:chExt cx="1753089" cy="1872364"/>
          </a:xfrm>
        </p:grpSpPr>
        <p:sp>
          <p:nvSpPr>
            <p:cNvPr id="83" name="TextBox 82">
              <a:extLst>
                <a:ext uri="{FF2B5EF4-FFF2-40B4-BE49-F238E27FC236}">
                  <a16:creationId xmlns:a16="http://schemas.microsoft.com/office/drawing/2014/main" id="{5E85657D-C020-40B5-8DAD-B1919E190966}"/>
                </a:ext>
              </a:extLst>
            </p:cNvPr>
            <p:cNvSpPr txBox="1"/>
            <p:nvPr/>
          </p:nvSpPr>
          <p:spPr>
            <a:xfrm>
              <a:off x="10054779" y="6139010"/>
              <a:ext cx="1753089" cy="400110"/>
            </a:xfrm>
            <a:prstGeom prst="rect">
              <a:avLst/>
            </a:prstGeom>
            <a:noFill/>
          </p:spPr>
          <p:txBody>
            <a:bodyPr wrap="square" rtlCol="0">
              <a:spAutoFit/>
            </a:bodyPr>
            <a:lstStyle/>
            <a:p>
              <a:pPr algn="ctr"/>
              <a:r>
                <a:rPr lang="en-US" sz="2000" b="1" dirty="0">
                  <a:latin typeface="Segoe UI" panose="020B0502040204020203" pitchFamily="34" charset="0"/>
                  <a:cs typeface="Segoe UI" panose="020B0502040204020203" pitchFamily="34" charset="0"/>
                </a:rPr>
                <a:t>Swap device</a:t>
              </a:r>
            </a:p>
          </p:txBody>
        </p:sp>
        <p:sp>
          <p:nvSpPr>
            <p:cNvPr id="84" name="Rectangle 83">
              <a:extLst>
                <a:ext uri="{FF2B5EF4-FFF2-40B4-BE49-F238E27FC236}">
                  <a16:creationId xmlns:a16="http://schemas.microsoft.com/office/drawing/2014/main" id="{FE980F63-0902-4528-B409-DDFE5478234E}"/>
                </a:ext>
              </a:extLst>
            </p:cNvPr>
            <p:cNvSpPr/>
            <p:nvPr/>
          </p:nvSpPr>
          <p:spPr>
            <a:xfrm>
              <a:off x="10202119" y="5774752"/>
              <a:ext cx="1458410" cy="369332"/>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Segoe UI" panose="020B0502040204020203" pitchFamily="34" charset="0"/>
                  <a:cs typeface="Segoe UI" panose="020B0502040204020203" pitchFamily="34" charset="0"/>
                </a:rPr>
                <a:t>Page Y</a:t>
              </a:r>
              <a:r>
                <a:rPr lang="en-US" sz="2800" baseline="-25000" dirty="0">
                  <a:solidFill>
                    <a:schemeClr val="tx1"/>
                  </a:solidFill>
                  <a:latin typeface="Segoe UI" panose="020B0502040204020203" pitchFamily="34" charset="0"/>
                  <a:cs typeface="Segoe UI" panose="020B0502040204020203" pitchFamily="34" charset="0"/>
                </a:rPr>
                <a:t>0</a:t>
              </a:r>
              <a:endParaRPr lang="en-US" baseline="-25000" dirty="0">
                <a:solidFill>
                  <a:schemeClr val="tx1"/>
                </a:solidFill>
                <a:latin typeface="Segoe UI" panose="020B0502040204020203" pitchFamily="34" charset="0"/>
                <a:cs typeface="Segoe UI" panose="020B0502040204020203" pitchFamily="34" charset="0"/>
              </a:endParaRPr>
            </a:p>
          </p:txBody>
        </p:sp>
        <p:sp>
          <p:nvSpPr>
            <p:cNvPr id="85" name="Rectangle 84">
              <a:extLst>
                <a:ext uri="{FF2B5EF4-FFF2-40B4-BE49-F238E27FC236}">
                  <a16:creationId xmlns:a16="http://schemas.microsoft.com/office/drawing/2014/main" id="{18EE7594-E0A4-4E65-B232-FAE86FBB356F}"/>
                </a:ext>
              </a:extLst>
            </p:cNvPr>
            <p:cNvSpPr/>
            <p:nvPr/>
          </p:nvSpPr>
          <p:spPr>
            <a:xfrm>
              <a:off x="10202119" y="5405420"/>
              <a:ext cx="1458410" cy="369332"/>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Segoe UI" panose="020B0502040204020203" pitchFamily="34" charset="0"/>
                  <a:cs typeface="Segoe UI" panose="020B0502040204020203" pitchFamily="34" charset="0"/>
                </a:rPr>
                <a:t>Empty</a:t>
              </a:r>
            </a:p>
          </p:txBody>
        </p:sp>
        <p:sp>
          <p:nvSpPr>
            <p:cNvPr id="86" name="Rectangle 85">
              <a:extLst>
                <a:ext uri="{FF2B5EF4-FFF2-40B4-BE49-F238E27FC236}">
                  <a16:creationId xmlns:a16="http://schemas.microsoft.com/office/drawing/2014/main" id="{E017419F-ACD1-4BFC-B3D1-1F455E1DA286}"/>
                </a:ext>
              </a:extLst>
            </p:cNvPr>
            <p:cNvSpPr/>
            <p:nvPr/>
          </p:nvSpPr>
          <p:spPr>
            <a:xfrm>
              <a:off x="10202119" y="5036088"/>
              <a:ext cx="1458410" cy="369332"/>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Segoe UI" panose="020B0502040204020203" pitchFamily="34" charset="0"/>
                  <a:cs typeface="Segoe UI" panose="020B0502040204020203" pitchFamily="34" charset="0"/>
                </a:rPr>
                <a:t>Page X</a:t>
              </a:r>
              <a:r>
                <a:rPr lang="en-US" sz="2800" baseline="-25000" dirty="0">
                  <a:solidFill>
                    <a:schemeClr val="tx1"/>
                  </a:solidFill>
                  <a:latin typeface="Segoe UI" panose="020B0502040204020203" pitchFamily="34" charset="0"/>
                  <a:cs typeface="Segoe UI" panose="020B0502040204020203" pitchFamily="34" charset="0"/>
                </a:rPr>
                <a:t>2</a:t>
              </a:r>
              <a:endParaRPr lang="en-US" baseline="-25000" dirty="0">
                <a:solidFill>
                  <a:schemeClr val="tx1"/>
                </a:solidFill>
                <a:latin typeface="Segoe UI" panose="020B0502040204020203" pitchFamily="34" charset="0"/>
                <a:cs typeface="Segoe UI" panose="020B0502040204020203" pitchFamily="34" charset="0"/>
              </a:endParaRPr>
            </a:p>
          </p:txBody>
        </p:sp>
        <p:sp>
          <p:nvSpPr>
            <p:cNvPr id="87" name="Rectangle 86">
              <a:extLst>
                <a:ext uri="{FF2B5EF4-FFF2-40B4-BE49-F238E27FC236}">
                  <a16:creationId xmlns:a16="http://schemas.microsoft.com/office/drawing/2014/main" id="{0DA076E7-0C6F-4B78-A788-2A94B82506EE}"/>
                </a:ext>
              </a:extLst>
            </p:cNvPr>
            <p:cNvSpPr/>
            <p:nvPr/>
          </p:nvSpPr>
          <p:spPr>
            <a:xfrm>
              <a:off x="10202119" y="4666756"/>
              <a:ext cx="1458410" cy="369332"/>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Segoe UI" panose="020B0502040204020203" pitchFamily="34" charset="0"/>
                  <a:cs typeface="Segoe UI" panose="020B0502040204020203" pitchFamily="34" charset="0"/>
                </a:rPr>
                <a:t>Page X</a:t>
              </a:r>
              <a:r>
                <a:rPr lang="en-US" sz="2800" baseline="-25000" dirty="0">
                  <a:solidFill>
                    <a:schemeClr val="tx1"/>
                  </a:solidFill>
                  <a:latin typeface="Segoe UI" panose="020B0502040204020203" pitchFamily="34" charset="0"/>
                  <a:cs typeface="Segoe UI" panose="020B0502040204020203" pitchFamily="34" charset="0"/>
                </a:rPr>
                <a:t>1</a:t>
              </a:r>
              <a:endParaRPr lang="en-US" baseline="-25000" dirty="0">
                <a:solidFill>
                  <a:schemeClr val="tx1"/>
                </a:solidFill>
                <a:latin typeface="Segoe UI" panose="020B0502040204020203" pitchFamily="34" charset="0"/>
                <a:cs typeface="Segoe UI" panose="020B0502040204020203" pitchFamily="34" charset="0"/>
              </a:endParaRPr>
            </a:p>
          </p:txBody>
        </p:sp>
      </p:grpSp>
      <p:cxnSp>
        <p:nvCxnSpPr>
          <p:cNvPr id="88" name="Straight Connector 87">
            <a:extLst>
              <a:ext uri="{FF2B5EF4-FFF2-40B4-BE49-F238E27FC236}">
                <a16:creationId xmlns:a16="http://schemas.microsoft.com/office/drawing/2014/main" id="{D3BE34BD-BA31-46CB-AC96-EDC9C587700D}"/>
              </a:ext>
            </a:extLst>
          </p:cNvPr>
          <p:cNvCxnSpPr>
            <a:cxnSpLocks/>
          </p:cNvCxnSpPr>
          <p:nvPr/>
        </p:nvCxnSpPr>
        <p:spPr>
          <a:xfrm>
            <a:off x="8754292" y="403894"/>
            <a:ext cx="0" cy="3842754"/>
          </a:xfrm>
          <a:prstGeom prst="line">
            <a:avLst/>
          </a:prstGeom>
          <a:ln w="15875">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90" name="Arc 89">
            <a:extLst>
              <a:ext uri="{FF2B5EF4-FFF2-40B4-BE49-F238E27FC236}">
                <a16:creationId xmlns:a16="http://schemas.microsoft.com/office/drawing/2014/main" id="{1234F1AE-B8BE-495C-8D89-F3E8F84C1861}"/>
              </a:ext>
            </a:extLst>
          </p:cNvPr>
          <p:cNvSpPr/>
          <p:nvPr/>
        </p:nvSpPr>
        <p:spPr>
          <a:xfrm rot="15100762" flipV="1">
            <a:off x="6849332" y="1273371"/>
            <a:ext cx="2751927" cy="4490973"/>
          </a:xfrm>
          <a:prstGeom prst="arc">
            <a:avLst>
              <a:gd name="adj1" fmla="val 17393951"/>
              <a:gd name="adj2" fmla="val 0"/>
            </a:avLst>
          </a:prstGeom>
          <a:ln w="28575">
            <a:solidFill>
              <a:schemeClr val="tx1"/>
            </a:solidFill>
            <a:head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65989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779FDD6-5A84-4560-9F5A-6E1B258D6E1F}"/>
              </a:ext>
            </a:extLst>
          </p:cNvPr>
          <p:cNvSpPr/>
          <p:nvPr/>
        </p:nvSpPr>
        <p:spPr>
          <a:xfrm>
            <a:off x="0" y="3418180"/>
            <a:ext cx="12192000" cy="717050"/>
          </a:xfrm>
          <a:prstGeom prst="rect">
            <a:avLst/>
          </a:prstGeom>
          <a:solidFill>
            <a:srgbClr val="66FF99">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E3A5602-38E3-4472-91DC-514577BB223D}"/>
              </a:ext>
            </a:extLst>
          </p:cNvPr>
          <p:cNvSpPr>
            <a:spLocks noGrp="1"/>
          </p:cNvSpPr>
          <p:nvPr>
            <p:ph type="title"/>
          </p:nvPr>
        </p:nvSpPr>
        <p:spPr/>
        <p:txBody>
          <a:bodyPr>
            <a:normAutofit/>
          </a:bodyPr>
          <a:lstStyle/>
          <a:p>
            <a:r>
              <a:rPr lang="en-US" sz="6600" dirty="0"/>
              <a:t>Outline</a:t>
            </a:r>
          </a:p>
        </p:txBody>
      </p:sp>
      <p:sp>
        <p:nvSpPr>
          <p:cNvPr id="3" name="Content Placeholder 2">
            <a:extLst>
              <a:ext uri="{FF2B5EF4-FFF2-40B4-BE49-F238E27FC236}">
                <a16:creationId xmlns:a16="http://schemas.microsoft.com/office/drawing/2014/main" id="{8847E9E6-4560-42F6-B14D-DB89E59E0782}"/>
              </a:ext>
            </a:extLst>
          </p:cNvPr>
          <p:cNvSpPr>
            <a:spLocks noGrp="1"/>
          </p:cNvSpPr>
          <p:nvPr>
            <p:ph idx="1"/>
          </p:nvPr>
        </p:nvSpPr>
        <p:spPr>
          <a:xfrm>
            <a:off x="838200" y="1825625"/>
            <a:ext cx="10868526" cy="4351338"/>
          </a:xfrm>
        </p:spPr>
        <p:txBody>
          <a:bodyPr>
            <a:normAutofit/>
          </a:bodyPr>
          <a:lstStyle/>
          <a:p>
            <a:r>
              <a:rPr lang="en-US" sz="4800" dirty="0"/>
              <a:t>Copy-on-write Memory Pages</a:t>
            </a:r>
          </a:p>
          <a:p>
            <a:r>
              <a:rPr lang="en-US" sz="4800" dirty="0"/>
              <a:t>Swapping Pages Between RAM and Disk</a:t>
            </a:r>
          </a:p>
          <a:p>
            <a:r>
              <a:rPr lang="en-US" sz="4800" dirty="0"/>
              <a:t>Virtual Memory Areas (VMAs)</a:t>
            </a:r>
          </a:p>
          <a:p>
            <a:r>
              <a:rPr lang="en-US" sz="4800" dirty="0"/>
              <a:t>Working Sets</a:t>
            </a:r>
          </a:p>
          <a:p>
            <a:endParaRPr lang="en-US" sz="4800" dirty="0"/>
          </a:p>
        </p:txBody>
      </p:sp>
    </p:spTree>
    <p:extLst>
      <p:ext uri="{BB962C8B-B14F-4D97-AF65-F5344CB8AC3E}">
        <p14:creationId xmlns:p14="http://schemas.microsoft.com/office/powerpoint/2010/main" val="3330086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8A5C3B-E36B-4B5D-98D3-8D83C279E6B8}"/>
              </a:ext>
            </a:extLst>
          </p:cNvPr>
          <p:cNvSpPr>
            <a:spLocks noGrp="1"/>
          </p:cNvSpPr>
          <p:nvPr>
            <p:ph type="title"/>
          </p:nvPr>
        </p:nvSpPr>
        <p:spPr>
          <a:xfrm>
            <a:off x="0" y="0"/>
            <a:ext cx="12041529" cy="1170195"/>
          </a:xfrm>
        </p:spPr>
        <p:txBody>
          <a:bodyPr/>
          <a:lstStyle/>
          <a:p>
            <a:r>
              <a:rPr lang="en-US" dirty="0"/>
              <a:t>Linux x86-64: Virtual Memory Areas (VMAs)</a:t>
            </a:r>
          </a:p>
        </p:txBody>
      </p:sp>
      <p:sp>
        <p:nvSpPr>
          <p:cNvPr id="4" name="Rectangle 3">
            <a:extLst>
              <a:ext uri="{FF2B5EF4-FFF2-40B4-BE49-F238E27FC236}">
                <a16:creationId xmlns:a16="http://schemas.microsoft.com/office/drawing/2014/main" id="{B1859B75-D7FF-4264-988B-FE74FAFD02AB}"/>
              </a:ext>
            </a:extLst>
          </p:cNvPr>
          <p:cNvSpPr/>
          <p:nvPr/>
        </p:nvSpPr>
        <p:spPr>
          <a:xfrm>
            <a:off x="7776772" y="1272114"/>
            <a:ext cx="3996992" cy="2554545"/>
          </a:xfrm>
          <a:prstGeom prst="rect">
            <a:avLst/>
          </a:prstGeom>
        </p:spPr>
        <p:txBody>
          <a:bodyPr wrap="square">
            <a:spAutoFit/>
          </a:bodyPr>
          <a:lstStyle/>
          <a:p>
            <a:r>
              <a:rPr lang="en-US" sz="3200" dirty="0">
                <a:latin typeface="Segoe UI" panose="020B0502040204020203" pitchFamily="34" charset="0"/>
                <a:cs typeface="Segoe UI" panose="020B0502040204020203" pitchFamily="34" charset="0"/>
              </a:rPr>
              <a:t>A VMA represents a contiguous chunk of virtual memory that the OS has given to a process.</a:t>
            </a:r>
          </a:p>
        </p:txBody>
      </p:sp>
      <p:grpSp>
        <p:nvGrpSpPr>
          <p:cNvPr id="5" name="Group 4">
            <a:extLst>
              <a:ext uri="{FF2B5EF4-FFF2-40B4-BE49-F238E27FC236}">
                <a16:creationId xmlns:a16="http://schemas.microsoft.com/office/drawing/2014/main" id="{C640AB54-0E33-4C4C-884D-9C9ECEE039B1}"/>
              </a:ext>
            </a:extLst>
          </p:cNvPr>
          <p:cNvGrpSpPr/>
          <p:nvPr/>
        </p:nvGrpSpPr>
        <p:grpSpPr>
          <a:xfrm>
            <a:off x="3819647" y="5285376"/>
            <a:ext cx="3276600" cy="791009"/>
            <a:chOff x="1981200" y="4773823"/>
            <a:chExt cx="3276600" cy="791009"/>
          </a:xfrm>
        </p:grpSpPr>
        <p:sp>
          <p:nvSpPr>
            <p:cNvPr id="6" name="Rectangle 5">
              <a:extLst>
                <a:ext uri="{FF2B5EF4-FFF2-40B4-BE49-F238E27FC236}">
                  <a16:creationId xmlns:a16="http://schemas.microsoft.com/office/drawing/2014/main" id="{73EB56B5-5842-4331-9047-F007CB1B5159}"/>
                </a:ext>
              </a:extLst>
            </p:cNvPr>
            <p:cNvSpPr/>
            <p:nvPr/>
          </p:nvSpPr>
          <p:spPr bwMode="auto">
            <a:xfrm>
              <a:off x="1981200" y="4815642"/>
              <a:ext cx="3276600" cy="74919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7" name="TextBox 6">
              <a:extLst>
                <a:ext uri="{FF2B5EF4-FFF2-40B4-BE49-F238E27FC236}">
                  <a16:creationId xmlns:a16="http://schemas.microsoft.com/office/drawing/2014/main" id="{184AF039-0E09-41FE-8C0D-B2C04A7CDCF3}"/>
                </a:ext>
              </a:extLst>
            </p:cNvPr>
            <p:cNvSpPr txBox="1"/>
            <p:nvPr/>
          </p:nvSpPr>
          <p:spPr>
            <a:xfrm>
              <a:off x="2474925" y="4773823"/>
              <a:ext cx="2286000" cy="461665"/>
            </a:xfrm>
            <a:prstGeom prst="rect">
              <a:avLst/>
            </a:prstGeom>
            <a:noFill/>
          </p:spPr>
          <p:txBody>
            <a:bodyPr wrap="square" rtlCol="0">
              <a:spAutoFit/>
            </a:bodyPr>
            <a:lstStyle/>
            <a:p>
              <a:pPr algn="ctr"/>
              <a:r>
                <a:rPr lang="en-US" sz="2400" dirty="0">
                  <a:latin typeface="Consolas" panose="020B0609020204030204" pitchFamily="49" charset="0"/>
                </a:rPr>
                <a:t>.</a:t>
              </a:r>
              <a:r>
                <a:rPr lang="en-US" sz="2400" dirty="0" err="1">
                  <a:latin typeface="Consolas" panose="020B0609020204030204" pitchFamily="49" charset="0"/>
                </a:rPr>
                <a:t>vm_flags</a:t>
              </a:r>
              <a:r>
                <a:rPr lang="en-US" sz="2400" dirty="0">
                  <a:latin typeface="Consolas" panose="020B0609020204030204" pitchFamily="49" charset="0"/>
                </a:rPr>
                <a:t> =</a:t>
              </a:r>
            </a:p>
          </p:txBody>
        </p:sp>
        <p:sp>
          <p:nvSpPr>
            <p:cNvPr id="8" name="TextBox 7">
              <a:extLst>
                <a:ext uri="{FF2B5EF4-FFF2-40B4-BE49-F238E27FC236}">
                  <a16:creationId xmlns:a16="http://schemas.microsoft.com/office/drawing/2014/main" id="{DCA0AEB2-C6BF-4A95-B2FE-CF793A7036E4}"/>
                </a:ext>
              </a:extLst>
            </p:cNvPr>
            <p:cNvSpPr txBox="1"/>
            <p:nvPr/>
          </p:nvSpPr>
          <p:spPr>
            <a:xfrm>
              <a:off x="1990877" y="5103167"/>
              <a:ext cx="3166237" cy="461665"/>
            </a:xfrm>
            <a:prstGeom prst="rect">
              <a:avLst/>
            </a:prstGeom>
            <a:noFill/>
          </p:spPr>
          <p:txBody>
            <a:bodyPr wrap="square" rtlCol="0">
              <a:spAutoFit/>
            </a:bodyPr>
            <a:lstStyle/>
            <a:p>
              <a:pPr algn="ctr"/>
              <a:r>
                <a:rPr lang="en-US" sz="2400" dirty="0">
                  <a:latin typeface="Consolas" panose="020B0609020204030204" pitchFamily="49" charset="0"/>
                </a:rPr>
                <a:t>VM_READ | VM_EXEC</a:t>
              </a:r>
            </a:p>
          </p:txBody>
        </p:sp>
      </p:grpSp>
      <p:grpSp>
        <p:nvGrpSpPr>
          <p:cNvPr id="9" name="Group 8">
            <a:extLst>
              <a:ext uri="{FF2B5EF4-FFF2-40B4-BE49-F238E27FC236}">
                <a16:creationId xmlns:a16="http://schemas.microsoft.com/office/drawing/2014/main" id="{6906B1E5-D4AE-44CA-A563-9910B52C3E60}"/>
              </a:ext>
            </a:extLst>
          </p:cNvPr>
          <p:cNvGrpSpPr/>
          <p:nvPr/>
        </p:nvGrpSpPr>
        <p:grpSpPr>
          <a:xfrm>
            <a:off x="3814392" y="4254475"/>
            <a:ext cx="3276600" cy="791009"/>
            <a:chOff x="1981200" y="4773823"/>
            <a:chExt cx="3276600" cy="791009"/>
          </a:xfrm>
        </p:grpSpPr>
        <p:sp>
          <p:nvSpPr>
            <p:cNvPr id="10" name="Rectangle 9">
              <a:extLst>
                <a:ext uri="{FF2B5EF4-FFF2-40B4-BE49-F238E27FC236}">
                  <a16:creationId xmlns:a16="http://schemas.microsoft.com/office/drawing/2014/main" id="{036DBE28-C9B2-492D-B358-986D43B05CAA}"/>
                </a:ext>
              </a:extLst>
            </p:cNvPr>
            <p:cNvSpPr/>
            <p:nvPr/>
          </p:nvSpPr>
          <p:spPr bwMode="auto">
            <a:xfrm>
              <a:off x="1981200" y="4815642"/>
              <a:ext cx="3276600" cy="74919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11" name="TextBox 10">
              <a:extLst>
                <a:ext uri="{FF2B5EF4-FFF2-40B4-BE49-F238E27FC236}">
                  <a16:creationId xmlns:a16="http://schemas.microsoft.com/office/drawing/2014/main" id="{932F4D00-F139-4647-A61A-E7994294A658}"/>
                </a:ext>
              </a:extLst>
            </p:cNvPr>
            <p:cNvSpPr txBox="1"/>
            <p:nvPr/>
          </p:nvSpPr>
          <p:spPr>
            <a:xfrm>
              <a:off x="2476500" y="4773823"/>
              <a:ext cx="2286000" cy="461665"/>
            </a:xfrm>
            <a:prstGeom prst="rect">
              <a:avLst/>
            </a:prstGeom>
            <a:noFill/>
          </p:spPr>
          <p:txBody>
            <a:bodyPr wrap="square" rtlCol="0">
              <a:spAutoFit/>
            </a:bodyPr>
            <a:lstStyle/>
            <a:p>
              <a:pPr algn="ctr"/>
              <a:r>
                <a:rPr lang="en-US" sz="2400" dirty="0">
                  <a:latin typeface="Consolas" panose="020B0609020204030204" pitchFamily="49" charset="0"/>
                </a:rPr>
                <a:t>.</a:t>
              </a:r>
              <a:r>
                <a:rPr lang="en-US" sz="2400" dirty="0" err="1">
                  <a:latin typeface="Consolas" panose="020B0609020204030204" pitchFamily="49" charset="0"/>
                </a:rPr>
                <a:t>vm_flags</a:t>
              </a:r>
              <a:r>
                <a:rPr lang="en-US" sz="2400" dirty="0">
                  <a:latin typeface="Consolas" panose="020B0609020204030204" pitchFamily="49" charset="0"/>
                </a:rPr>
                <a:t> =</a:t>
              </a:r>
            </a:p>
          </p:txBody>
        </p:sp>
        <p:sp>
          <p:nvSpPr>
            <p:cNvPr id="12" name="TextBox 11">
              <a:extLst>
                <a:ext uri="{FF2B5EF4-FFF2-40B4-BE49-F238E27FC236}">
                  <a16:creationId xmlns:a16="http://schemas.microsoft.com/office/drawing/2014/main" id="{0B0FDF7B-CFE4-4CC2-BAAB-D4B5DBBD912B}"/>
                </a:ext>
              </a:extLst>
            </p:cNvPr>
            <p:cNvSpPr txBox="1"/>
            <p:nvPr/>
          </p:nvSpPr>
          <p:spPr>
            <a:xfrm>
              <a:off x="1981200" y="5103167"/>
              <a:ext cx="3276600" cy="461665"/>
            </a:xfrm>
            <a:prstGeom prst="rect">
              <a:avLst/>
            </a:prstGeom>
            <a:noFill/>
          </p:spPr>
          <p:txBody>
            <a:bodyPr wrap="square" rtlCol="0">
              <a:spAutoFit/>
            </a:bodyPr>
            <a:lstStyle/>
            <a:p>
              <a:pPr algn="ctr"/>
              <a:r>
                <a:rPr lang="en-US" sz="2400" dirty="0">
                  <a:latin typeface="Consolas" panose="020B0609020204030204" pitchFamily="49" charset="0"/>
                </a:rPr>
                <a:t>VM_READ | VM_WRITE</a:t>
              </a:r>
            </a:p>
          </p:txBody>
        </p:sp>
      </p:grpSp>
      <p:grpSp>
        <p:nvGrpSpPr>
          <p:cNvPr id="13" name="Group 12">
            <a:extLst>
              <a:ext uri="{FF2B5EF4-FFF2-40B4-BE49-F238E27FC236}">
                <a16:creationId xmlns:a16="http://schemas.microsoft.com/office/drawing/2014/main" id="{33C153B6-16D7-4144-BEC7-16AB1F102515}"/>
              </a:ext>
            </a:extLst>
          </p:cNvPr>
          <p:cNvGrpSpPr/>
          <p:nvPr/>
        </p:nvGrpSpPr>
        <p:grpSpPr>
          <a:xfrm>
            <a:off x="146281" y="1236567"/>
            <a:ext cx="2438400" cy="5211914"/>
            <a:chOff x="-15766" y="1676400"/>
            <a:chExt cx="2438400" cy="5211914"/>
          </a:xfrm>
        </p:grpSpPr>
        <p:grpSp>
          <p:nvGrpSpPr>
            <p:cNvPr id="14" name="Group 13">
              <a:extLst>
                <a:ext uri="{FF2B5EF4-FFF2-40B4-BE49-F238E27FC236}">
                  <a16:creationId xmlns:a16="http://schemas.microsoft.com/office/drawing/2014/main" id="{80AEA0CD-3A63-4C7F-90D5-88E13AA179C0}"/>
                </a:ext>
              </a:extLst>
            </p:cNvPr>
            <p:cNvGrpSpPr/>
            <p:nvPr/>
          </p:nvGrpSpPr>
          <p:grpSpPr>
            <a:xfrm>
              <a:off x="250934" y="1676400"/>
              <a:ext cx="1905000" cy="4419600"/>
              <a:chOff x="6553200" y="1828800"/>
              <a:chExt cx="1905000" cy="4419600"/>
            </a:xfrm>
          </p:grpSpPr>
          <p:sp>
            <p:nvSpPr>
              <p:cNvPr id="16" name="Rectangle 15">
                <a:extLst>
                  <a:ext uri="{FF2B5EF4-FFF2-40B4-BE49-F238E27FC236}">
                    <a16:creationId xmlns:a16="http://schemas.microsoft.com/office/drawing/2014/main" id="{F4C279FB-98AD-4C5F-9171-7079B5575FD4}"/>
                  </a:ext>
                </a:extLst>
              </p:cNvPr>
              <p:cNvSpPr/>
              <p:nvPr/>
            </p:nvSpPr>
            <p:spPr bwMode="auto">
              <a:xfrm>
                <a:off x="6553200" y="1828800"/>
                <a:ext cx="1905000" cy="44196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17" name="Rectangle 16">
                <a:extLst>
                  <a:ext uri="{FF2B5EF4-FFF2-40B4-BE49-F238E27FC236}">
                    <a16:creationId xmlns:a16="http://schemas.microsoft.com/office/drawing/2014/main" id="{9688C552-5B9A-4F46-A81F-AB19CE2A2C08}"/>
                  </a:ext>
                </a:extLst>
              </p:cNvPr>
              <p:cNvSpPr/>
              <p:nvPr/>
            </p:nvSpPr>
            <p:spPr bwMode="auto">
              <a:xfrm>
                <a:off x="6553200" y="1828800"/>
                <a:ext cx="1905000" cy="914400"/>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18" name="Rectangle 17">
                <a:extLst>
                  <a:ext uri="{FF2B5EF4-FFF2-40B4-BE49-F238E27FC236}">
                    <a16:creationId xmlns:a16="http://schemas.microsoft.com/office/drawing/2014/main" id="{00A8C169-775F-440B-8B88-6F2E04712A11}"/>
                  </a:ext>
                </a:extLst>
              </p:cNvPr>
              <p:cNvSpPr/>
              <p:nvPr/>
            </p:nvSpPr>
            <p:spPr bwMode="auto">
              <a:xfrm>
                <a:off x="6553200" y="5638800"/>
                <a:ext cx="1905000" cy="609600"/>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19" name="Rectangle 18">
                <a:extLst>
                  <a:ext uri="{FF2B5EF4-FFF2-40B4-BE49-F238E27FC236}">
                    <a16:creationId xmlns:a16="http://schemas.microsoft.com/office/drawing/2014/main" id="{66DB5627-EB04-4D76-A8EA-08E56632951F}"/>
                  </a:ext>
                </a:extLst>
              </p:cNvPr>
              <p:cNvSpPr/>
              <p:nvPr/>
            </p:nvSpPr>
            <p:spPr bwMode="auto">
              <a:xfrm>
                <a:off x="6553200" y="5029200"/>
                <a:ext cx="1905000" cy="609600"/>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20" name="Rectangle 19">
                <a:extLst>
                  <a:ext uri="{FF2B5EF4-FFF2-40B4-BE49-F238E27FC236}">
                    <a16:creationId xmlns:a16="http://schemas.microsoft.com/office/drawing/2014/main" id="{30639827-F813-479A-A829-770F86A5E0CE}"/>
                  </a:ext>
                </a:extLst>
              </p:cNvPr>
              <p:cNvSpPr/>
              <p:nvPr/>
            </p:nvSpPr>
            <p:spPr bwMode="auto">
              <a:xfrm>
                <a:off x="6553200" y="4419600"/>
                <a:ext cx="1905000" cy="609600"/>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21" name="Rectangle 20">
                <a:extLst>
                  <a:ext uri="{FF2B5EF4-FFF2-40B4-BE49-F238E27FC236}">
                    <a16:creationId xmlns:a16="http://schemas.microsoft.com/office/drawing/2014/main" id="{34ED4B54-2BBA-42AA-9866-732EC74CC99A}"/>
                  </a:ext>
                </a:extLst>
              </p:cNvPr>
              <p:cNvSpPr/>
              <p:nvPr/>
            </p:nvSpPr>
            <p:spPr bwMode="auto">
              <a:xfrm>
                <a:off x="6553200" y="3822407"/>
                <a:ext cx="1905000" cy="609600"/>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22" name="TextBox 21">
                <a:extLst>
                  <a:ext uri="{FF2B5EF4-FFF2-40B4-BE49-F238E27FC236}">
                    <a16:creationId xmlns:a16="http://schemas.microsoft.com/office/drawing/2014/main" id="{C50BE32A-229E-47F9-895B-53091BDB719F}"/>
                  </a:ext>
                </a:extLst>
              </p:cNvPr>
              <p:cNvSpPr txBox="1"/>
              <p:nvPr/>
            </p:nvSpPr>
            <p:spPr>
              <a:xfrm>
                <a:off x="6838950" y="1993612"/>
                <a:ext cx="1333500" cy="584775"/>
              </a:xfrm>
              <a:prstGeom prst="rect">
                <a:avLst/>
              </a:prstGeom>
              <a:noFill/>
            </p:spPr>
            <p:txBody>
              <a:bodyPr wrap="square" rtlCol="0">
                <a:spAutoFit/>
              </a:bodyPr>
              <a:lstStyle/>
              <a:p>
                <a:pPr algn="ctr"/>
                <a:r>
                  <a:rPr lang="en-US" sz="3200" dirty="0">
                    <a:latin typeface="+mn-lt"/>
                  </a:rPr>
                  <a:t>Stack</a:t>
                </a:r>
              </a:p>
            </p:txBody>
          </p:sp>
          <p:sp>
            <p:nvSpPr>
              <p:cNvPr id="23" name="TextBox 22">
                <a:extLst>
                  <a:ext uri="{FF2B5EF4-FFF2-40B4-BE49-F238E27FC236}">
                    <a16:creationId xmlns:a16="http://schemas.microsoft.com/office/drawing/2014/main" id="{05C67291-06CE-4720-84D6-A46541764A31}"/>
                  </a:ext>
                </a:extLst>
              </p:cNvPr>
              <p:cNvSpPr txBox="1"/>
              <p:nvPr/>
            </p:nvSpPr>
            <p:spPr>
              <a:xfrm>
                <a:off x="6838950" y="5638799"/>
                <a:ext cx="1333500" cy="584775"/>
              </a:xfrm>
              <a:prstGeom prst="rect">
                <a:avLst/>
              </a:prstGeom>
              <a:noFill/>
            </p:spPr>
            <p:txBody>
              <a:bodyPr wrap="square" rtlCol="0">
                <a:spAutoFit/>
              </a:bodyPr>
              <a:lstStyle/>
              <a:p>
                <a:pPr algn="ctr"/>
                <a:r>
                  <a:rPr lang="en-US" sz="3200" dirty="0">
                    <a:latin typeface="+mn-lt"/>
                  </a:rPr>
                  <a:t>Code</a:t>
                </a:r>
              </a:p>
            </p:txBody>
          </p:sp>
          <p:sp>
            <p:nvSpPr>
              <p:cNvPr id="24" name="TextBox 23">
                <a:extLst>
                  <a:ext uri="{FF2B5EF4-FFF2-40B4-BE49-F238E27FC236}">
                    <a16:creationId xmlns:a16="http://schemas.microsoft.com/office/drawing/2014/main" id="{83326DB2-1D87-4C48-AAEC-9DCFB61E7D8E}"/>
                  </a:ext>
                </a:extLst>
              </p:cNvPr>
              <p:cNvSpPr txBox="1"/>
              <p:nvPr/>
            </p:nvSpPr>
            <p:spPr>
              <a:xfrm>
                <a:off x="6838950" y="5029197"/>
                <a:ext cx="1333500" cy="584775"/>
              </a:xfrm>
              <a:prstGeom prst="rect">
                <a:avLst/>
              </a:prstGeom>
              <a:noFill/>
            </p:spPr>
            <p:txBody>
              <a:bodyPr wrap="square" rtlCol="0">
                <a:spAutoFit/>
              </a:bodyPr>
              <a:lstStyle/>
              <a:p>
                <a:pPr algn="ctr"/>
                <a:r>
                  <a:rPr lang="en-US" sz="3200" dirty="0">
                    <a:latin typeface="+mn-lt"/>
                  </a:rPr>
                  <a:t>Data</a:t>
                </a:r>
              </a:p>
            </p:txBody>
          </p:sp>
          <p:sp>
            <p:nvSpPr>
              <p:cNvPr id="25" name="TextBox 24">
                <a:extLst>
                  <a:ext uri="{FF2B5EF4-FFF2-40B4-BE49-F238E27FC236}">
                    <a16:creationId xmlns:a16="http://schemas.microsoft.com/office/drawing/2014/main" id="{CE0495A8-B9EB-410E-8B83-F6D7088F723D}"/>
                  </a:ext>
                </a:extLst>
              </p:cNvPr>
              <p:cNvSpPr txBox="1"/>
              <p:nvPr/>
            </p:nvSpPr>
            <p:spPr>
              <a:xfrm>
                <a:off x="6854716" y="4432008"/>
                <a:ext cx="1333500" cy="584775"/>
              </a:xfrm>
              <a:prstGeom prst="rect">
                <a:avLst/>
              </a:prstGeom>
              <a:noFill/>
            </p:spPr>
            <p:txBody>
              <a:bodyPr wrap="square" rtlCol="0">
                <a:spAutoFit/>
              </a:bodyPr>
              <a:lstStyle/>
              <a:p>
                <a:pPr algn="ctr"/>
                <a:r>
                  <a:rPr lang="en-US" sz="3200" dirty="0">
                    <a:latin typeface="+mn-lt"/>
                  </a:rPr>
                  <a:t>BSS</a:t>
                </a:r>
              </a:p>
            </p:txBody>
          </p:sp>
          <p:sp>
            <p:nvSpPr>
              <p:cNvPr id="26" name="TextBox 25">
                <a:extLst>
                  <a:ext uri="{FF2B5EF4-FFF2-40B4-BE49-F238E27FC236}">
                    <a16:creationId xmlns:a16="http://schemas.microsoft.com/office/drawing/2014/main" id="{4F1E90E8-47B7-4AE9-ABD6-045B300074E1}"/>
                  </a:ext>
                </a:extLst>
              </p:cNvPr>
              <p:cNvSpPr txBox="1"/>
              <p:nvPr/>
            </p:nvSpPr>
            <p:spPr>
              <a:xfrm>
                <a:off x="6854716" y="3822406"/>
                <a:ext cx="1333500" cy="584775"/>
              </a:xfrm>
              <a:prstGeom prst="rect">
                <a:avLst/>
              </a:prstGeom>
              <a:noFill/>
            </p:spPr>
            <p:txBody>
              <a:bodyPr wrap="square" rtlCol="0">
                <a:spAutoFit/>
              </a:bodyPr>
              <a:lstStyle/>
              <a:p>
                <a:pPr algn="ctr"/>
                <a:r>
                  <a:rPr lang="en-US" sz="3200" dirty="0">
                    <a:latin typeface="+mn-lt"/>
                  </a:rPr>
                  <a:t>Heap</a:t>
                </a:r>
              </a:p>
            </p:txBody>
          </p:sp>
        </p:grpSp>
        <p:sp>
          <p:nvSpPr>
            <p:cNvPr id="15" name="TextBox 14">
              <a:extLst>
                <a:ext uri="{FF2B5EF4-FFF2-40B4-BE49-F238E27FC236}">
                  <a16:creationId xmlns:a16="http://schemas.microsoft.com/office/drawing/2014/main" id="{463D3E9D-E48E-4B8B-912C-01AF2943B44D}"/>
                </a:ext>
              </a:extLst>
            </p:cNvPr>
            <p:cNvSpPr txBox="1"/>
            <p:nvPr/>
          </p:nvSpPr>
          <p:spPr>
            <a:xfrm>
              <a:off x="-15766" y="6057317"/>
              <a:ext cx="2438400" cy="830997"/>
            </a:xfrm>
            <a:prstGeom prst="rect">
              <a:avLst/>
            </a:prstGeom>
            <a:noFill/>
          </p:spPr>
          <p:txBody>
            <a:bodyPr wrap="square" rtlCol="0">
              <a:spAutoFit/>
            </a:bodyPr>
            <a:lstStyle/>
            <a:p>
              <a:pPr algn="ctr"/>
              <a:r>
                <a:rPr lang="en-US" sz="2400" b="1" dirty="0">
                  <a:latin typeface="+mn-lt"/>
                </a:rPr>
                <a:t>Low canonical virtual memory</a:t>
              </a:r>
            </a:p>
          </p:txBody>
        </p:sp>
      </p:grpSp>
      <p:cxnSp>
        <p:nvCxnSpPr>
          <p:cNvPr id="27" name="Straight Connector 26">
            <a:extLst>
              <a:ext uri="{FF2B5EF4-FFF2-40B4-BE49-F238E27FC236}">
                <a16:creationId xmlns:a16="http://schemas.microsoft.com/office/drawing/2014/main" id="{AD1CBCCB-4EA3-4E4E-B0BE-5ACCECAE55AC}"/>
              </a:ext>
            </a:extLst>
          </p:cNvPr>
          <p:cNvCxnSpPr/>
          <p:nvPr/>
        </p:nvCxnSpPr>
        <p:spPr bwMode="auto">
          <a:xfrm>
            <a:off x="2317981" y="5656167"/>
            <a:ext cx="1501666" cy="420218"/>
          </a:xfrm>
          <a:prstGeom prst="line">
            <a:avLst/>
          </a:prstGeom>
          <a:solidFill>
            <a:schemeClr val="accent1"/>
          </a:solidFill>
          <a:ln w="9525" cap="flat" cmpd="sng" algn="ctr">
            <a:solidFill>
              <a:schemeClr val="tx1"/>
            </a:solidFill>
            <a:prstDash val="lgDash"/>
            <a:round/>
            <a:headEnd type="none" w="med" len="med"/>
            <a:tailEnd type="none" w="med" len="med"/>
          </a:ln>
          <a:effectLst/>
        </p:spPr>
      </p:cxnSp>
      <p:cxnSp>
        <p:nvCxnSpPr>
          <p:cNvPr id="28" name="Straight Connector 27">
            <a:extLst>
              <a:ext uri="{FF2B5EF4-FFF2-40B4-BE49-F238E27FC236}">
                <a16:creationId xmlns:a16="http://schemas.microsoft.com/office/drawing/2014/main" id="{1F5A7CA7-85EF-4361-BA0A-93A4FE509F8F}"/>
              </a:ext>
            </a:extLst>
          </p:cNvPr>
          <p:cNvCxnSpPr/>
          <p:nvPr/>
        </p:nvCxnSpPr>
        <p:spPr bwMode="auto">
          <a:xfrm>
            <a:off x="2312726" y="5071463"/>
            <a:ext cx="1506921" cy="255732"/>
          </a:xfrm>
          <a:prstGeom prst="line">
            <a:avLst/>
          </a:prstGeom>
          <a:solidFill>
            <a:schemeClr val="accent1"/>
          </a:solidFill>
          <a:ln w="9525" cap="flat" cmpd="sng" algn="ctr">
            <a:solidFill>
              <a:schemeClr val="tx1"/>
            </a:solidFill>
            <a:prstDash val="lgDash"/>
            <a:round/>
            <a:headEnd type="none" w="med" len="med"/>
            <a:tailEnd type="none" w="med" len="med"/>
          </a:ln>
          <a:effectLst/>
        </p:spPr>
      </p:cxnSp>
      <p:cxnSp>
        <p:nvCxnSpPr>
          <p:cNvPr id="29" name="Straight Connector 28">
            <a:extLst>
              <a:ext uri="{FF2B5EF4-FFF2-40B4-BE49-F238E27FC236}">
                <a16:creationId xmlns:a16="http://schemas.microsoft.com/office/drawing/2014/main" id="{44C830C8-8BCE-41F2-9C5C-1A6C62F736B7}"/>
              </a:ext>
            </a:extLst>
          </p:cNvPr>
          <p:cNvCxnSpPr/>
          <p:nvPr/>
        </p:nvCxnSpPr>
        <p:spPr bwMode="auto">
          <a:xfrm flipV="1">
            <a:off x="2317981" y="5045484"/>
            <a:ext cx="1491156" cy="12417"/>
          </a:xfrm>
          <a:prstGeom prst="line">
            <a:avLst/>
          </a:prstGeom>
          <a:solidFill>
            <a:schemeClr val="accent1"/>
          </a:solidFill>
          <a:ln w="9525" cap="flat" cmpd="sng" algn="ctr">
            <a:solidFill>
              <a:schemeClr val="tx1"/>
            </a:solidFill>
            <a:prstDash val="lgDash"/>
            <a:round/>
            <a:headEnd type="none" w="med" len="med"/>
            <a:tailEnd type="none" w="med" len="med"/>
          </a:ln>
          <a:effectLst/>
        </p:spPr>
      </p:cxnSp>
      <p:cxnSp>
        <p:nvCxnSpPr>
          <p:cNvPr id="30" name="Straight Connector 29">
            <a:extLst>
              <a:ext uri="{FF2B5EF4-FFF2-40B4-BE49-F238E27FC236}">
                <a16:creationId xmlns:a16="http://schemas.microsoft.com/office/drawing/2014/main" id="{99028DD3-F07F-4A7E-A9D9-E00125A7213E}"/>
              </a:ext>
            </a:extLst>
          </p:cNvPr>
          <p:cNvCxnSpPr/>
          <p:nvPr/>
        </p:nvCxnSpPr>
        <p:spPr bwMode="auto">
          <a:xfrm flipV="1">
            <a:off x="2312726" y="4296294"/>
            <a:ext cx="1506921" cy="140097"/>
          </a:xfrm>
          <a:prstGeom prst="line">
            <a:avLst/>
          </a:prstGeom>
          <a:solidFill>
            <a:schemeClr val="accent1"/>
          </a:solidFill>
          <a:ln w="9525" cap="flat" cmpd="sng" algn="ctr">
            <a:solidFill>
              <a:schemeClr val="tx1"/>
            </a:solidFill>
            <a:prstDash val="lgDash"/>
            <a:round/>
            <a:headEnd type="none" w="med" len="med"/>
            <a:tailEnd type="none" w="med" len="med"/>
          </a:ln>
          <a:effectLst/>
        </p:spPr>
      </p:cxnSp>
      <p:cxnSp>
        <p:nvCxnSpPr>
          <p:cNvPr id="31" name="Curved Connector 94">
            <a:extLst>
              <a:ext uri="{FF2B5EF4-FFF2-40B4-BE49-F238E27FC236}">
                <a16:creationId xmlns:a16="http://schemas.microsoft.com/office/drawing/2014/main" id="{E44A38E2-AB75-4CD4-92AB-C7F81F721569}"/>
              </a:ext>
            </a:extLst>
          </p:cNvPr>
          <p:cNvCxnSpPr>
            <a:stCxn id="6" idx="3"/>
            <a:endCxn id="10" idx="3"/>
          </p:cNvCxnSpPr>
          <p:nvPr/>
        </p:nvCxnSpPr>
        <p:spPr bwMode="auto">
          <a:xfrm flipH="1" flipV="1">
            <a:off x="7090992" y="4670889"/>
            <a:ext cx="5255" cy="1030901"/>
          </a:xfrm>
          <a:prstGeom prst="curvedConnector3">
            <a:avLst>
              <a:gd name="adj1" fmla="val -5350181"/>
            </a:avLst>
          </a:prstGeom>
          <a:solidFill>
            <a:schemeClr val="accent1"/>
          </a:solidFill>
          <a:ln w="9525" cap="flat" cmpd="sng" algn="ctr">
            <a:solidFill>
              <a:schemeClr val="tx1"/>
            </a:solidFill>
            <a:prstDash val="solid"/>
            <a:round/>
            <a:headEnd type="none" w="med" len="med"/>
            <a:tailEnd type="triangle" w="lg" len="lg"/>
          </a:ln>
          <a:effectLst/>
        </p:spPr>
      </p:cxnSp>
      <p:grpSp>
        <p:nvGrpSpPr>
          <p:cNvPr id="32" name="Group 31">
            <a:extLst>
              <a:ext uri="{FF2B5EF4-FFF2-40B4-BE49-F238E27FC236}">
                <a16:creationId xmlns:a16="http://schemas.microsoft.com/office/drawing/2014/main" id="{EC2E62D5-B973-4233-9CB6-17D016EAA81F}"/>
              </a:ext>
            </a:extLst>
          </p:cNvPr>
          <p:cNvGrpSpPr/>
          <p:nvPr/>
        </p:nvGrpSpPr>
        <p:grpSpPr>
          <a:xfrm>
            <a:off x="2312726" y="3223574"/>
            <a:ext cx="4786148" cy="1421336"/>
            <a:chOff x="2150679" y="3663407"/>
            <a:chExt cx="4786148" cy="1421336"/>
          </a:xfrm>
        </p:grpSpPr>
        <p:grpSp>
          <p:nvGrpSpPr>
            <p:cNvPr id="33" name="Group 32">
              <a:extLst>
                <a:ext uri="{FF2B5EF4-FFF2-40B4-BE49-F238E27FC236}">
                  <a16:creationId xmlns:a16="http://schemas.microsoft.com/office/drawing/2014/main" id="{0F63ECCC-C684-47BE-9081-7CDA6DDFB803}"/>
                </a:ext>
              </a:extLst>
            </p:cNvPr>
            <p:cNvGrpSpPr/>
            <p:nvPr/>
          </p:nvGrpSpPr>
          <p:grpSpPr>
            <a:xfrm>
              <a:off x="3652345" y="3663407"/>
              <a:ext cx="3276600" cy="791009"/>
              <a:chOff x="1981200" y="4773823"/>
              <a:chExt cx="3276600" cy="791009"/>
            </a:xfrm>
          </p:grpSpPr>
          <p:sp>
            <p:nvSpPr>
              <p:cNvPr id="37" name="Rectangle 36">
                <a:extLst>
                  <a:ext uri="{FF2B5EF4-FFF2-40B4-BE49-F238E27FC236}">
                    <a16:creationId xmlns:a16="http://schemas.microsoft.com/office/drawing/2014/main" id="{91F8CE06-5C47-4778-AEE7-B81572289415}"/>
                  </a:ext>
                </a:extLst>
              </p:cNvPr>
              <p:cNvSpPr/>
              <p:nvPr/>
            </p:nvSpPr>
            <p:spPr bwMode="auto">
              <a:xfrm>
                <a:off x="1981200" y="4815642"/>
                <a:ext cx="3276600" cy="74919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38" name="TextBox 37">
                <a:extLst>
                  <a:ext uri="{FF2B5EF4-FFF2-40B4-BE49-F238E27FC236}">
                    <a16:creationId xmlns:a16="http://schemas.microsoft.com/office/drawing/2014/main" id="{0A4B6ECD-8B60-42E9-87D1-D8233F32CF49}"/>
                  </a:ext>
                </a:extLst>
              </p:cNvPr>
              <p:cNvSpPr txBox="1"/>
              <p:nvPr/>
            </p:nvSpPr>
            <p:spPr>
              <a:xfrm>
                <a:off x="2476500" y="4773823"/>
                <a:ext cx="2286000" cy="461665"/>
              </a:xfrm>
              <a:prstGeom prst="rect">
                <a:avLst/>
              </a:prstGeom>
              <a:noFill/>
            </p:spPr>
            <p:txBody>
              <a:bodyPr wrap="square" rtlCol="0">
                <a:spAutoFit/>
              </a:bodyPr>
              <a:lstStyle/>
              <a:p>
                <a:pPr algn="ctr"/>
                <a:r>
                  <a:rPr lang="en-US" sz="2400" dirty="0">
                    <a:latin typeface="Consolas" panose="020B0609020204030204" pitchFamily="49" charset="0"/>
                  </a:rPr>
                  <a:t>.</a:t>
                </a:r>
                <a:r>
                  <a:rPr lang="en-US" sz="2400" dirty="0" err="1">
                    <a:latin typeface="Consolas" panose="020B0609020204030204" pitchFamily="49" charset="0"/>
                  </a:rPr>
                  <a:t>vm_flags</a:t>
                </a:r>
                <a:r>
                  <a:rPr lang="en-US" sz="2400" dirty="0">
                    <a:latin typeface="Consolas" panose="020B0609020204030204" pitchFamily="49" charset="0"/>
                  </a:rPr>
                  <a:t> =</a:t>
                </a:r>
              </a:p>
            </p:txBody>
          </p:sp>
          <p:sp>
            <p:nvSpPr>
              <p:cNvPr id="39" name="TextBox 38">
                <a:extLst>
                  <a:ext uri="{FF2B5EF4-FFF2-40B4-BE49-F238E27FC236}">
                    <a16:creationId xmlns:a16="http://schemas.microsoft.com/office/drawing/2014/main" id="{DA5E6F2D-7CC6-448F-B5CE-01A03FF34413}"/>
                  </a:ext>
                </a:extLst>
              </p:cNvPr>
              <p:cNvSpPr txBox="1"/>
              <p:nvPr/>
            </p:nvSpPr>
            <p:spPr>
              <a:xfrm>
                <a:off x="1981200" y="5103167"/>
                <a:ext cx="3276600" cy="461665"/>
              </a:xfrm>
              <a:prstGeom prst="rect">
                <a:avLst/>
              </a:prstGeom>
              <a:noFill/>
            </p:spPr>
            <p:txBody>
              <a:bodyPr wrap="square" rtlCol="0">
                <a:spAutoFit/>
              </a:bodyPr>
              <a:lstStyle/>
              <a:p>
                <a:pPr algn="ctr"/>
                <a:r>
                  <a:rPr lang="en-US" sz="2400" dirty="0">
                    <a:latin typeface="Consolas" panose="020B0609020204030204" pitchFamily="49" charset="0"/>
                  </a:rPr>
                  <a:t>VM_READ | VM_WRITE</a:t>
                </a:r>
              </a:p>
            </p:txBody>
          </p:sp>
        </p:grpSp>
        <p:cxnSp>
          <p:nvCxnSpPr>
            <p:cNvPr id="34" name="Straight Connector 33">
              <a:extLst>
                <a:ext uri="{FF2B5EF4-FFF2-40B4-BE49-F238E27FC236}">
                  <a16:creationId xmlns:a16="http://schemas.microsoft.com/office/drawing/2014/main" id="{7AE23778-FDA4-4FCB-A022-204668E20C22}"/>
                </a:ext>
              </a:extLst>
            </p:cNvPr>
            <p:cNvCxnSpPr/>
            <p:nvPr/>
          </p:nvCxnSpPr>
          <p:spPr bwMode="auto">
            <a:xfrm flipV="1">
              <a:off x="2150679" y="4467979"/>
              <a:ext cx="1506921" cy="396404"/>
            </a:xfrm>
            <a:prstGeom prst="line">
              <a:avLst/>
            </a:prstGeom>
            <a:solidFill>
              <a:schemeClr val="accent1"/>
            </a:solidFill>
            <a:ln w="9525" cap="flat" cmpd="sng" algn="ctr">
              <a:solidFill>
                <a:schemeClr val="tx1"/>
              </a:solidFill>
              <a:prstDash val="lgDash"/>
              <a:round/>
              <a:headEnd type="none" w="med" len="med"/>
              <a:tailEnd type="none" w="med" len="med"/>
            </a:ln>
            <a:effectLst/>
          </p:spPr>
        </p:cxnSp>
        <p:cxnSp>
          <p:nvCxnSpPr>
            <p:cNvPr id="35" name="Straight Connector 34">
              <a:extLst>
                <a:ext uri="{FF2B5EF4-FFF2-40B4-BE49-F238E27FC236}">
                  <a16:creationId xmlns:a16="http://schemas.microsoft.com/office/drawing/2014/main" id="{5E7C4482-62CD-4E6C-909B-84E758BFDD3F}"/>
                </a:ext>
              </a:extLst>
            </p:cNvPr>
            <p:cNvCxnSpPr/>
            <p:nvPr/>
          </p:nvCxnSpPr>
          <p:spPr bwMode="auto">
            <a:xfrm flipV="1">
              <a:off x="2171700" y="3725439"/>
              <a:ext cx="1485900" cy="536460"/>
            </a:xfrm>
            <a:prstGeom prst="line">
              <a:avLst/>
            </a:prstGeom>
            <a:solidFill>
              <a:schemeClr val="accent1"/>
            </a:solidFill>
            <a:ln w="9525" cap="flat" cmpd="sng" algn="ctr">
              <a:solidFill>
                <a:schemeClr val="tx1"/>
              </a:solidFill>
              <a:prstDash val="lgDash"/>
              <a:round/>
              <a:headEnd type="none" w="med" len="med"/>
              <a:tailEnd type="none" w="med" len="med"/>
            </a:ln>
            <a:effectLst/>
          </p:spPr>
        </p:cxnSp>
        <p:cxnSp>
          <p:nvCxnSpPr>
            <p:cNvPr id="36" name="Curved Connector 96">
              <a:extLst>
                <a:ext uri="{FF2B5EF4-FFF2-40B4-BE49-F238E27FC236}">
                  <a16:creationId xmlns:a16="http://schemas.microsoft.com/office/drawing/2014/main" id="{D4386A22-D299-4E01-A6EF-FF1EAA6CEEAB}"/>
                </a:ext>
              </a:extLst>
            </p:cNvPr>
            <p:cNvCxnSpPr/>
            <p:nvPr/>
          </p:nvCxnSpPr>
          <p:spPr bwMode="auto">
            <a:xfrm flipH="1" flipV="1">
              <a:off x="6931572" y="4053842"/>
              <a:ext cx="5255" cy="1030901"/>
            </a:xfrm>
            <a:prstGeom prst="curvedConnector3">
              <a:avLst>
                <a:gd name="adj1" fmla="val -5350181"/>
              </a:avLst>
            </a:prstGeom>
            <a:solidFill>
              <a:schemeClr val="accent1"/>
            </a:solidFill>
            <a:ln w="9525" cap="flat" cmpd="sng" algn="ctr">
              <a:solidFill>
                <a:schemeClr val="tx1"/>
              </a:solidFill>
              <a:prstDash val="solid"/>
              <a:round/>
              <a:headEnd type="none" w="med" len="med"/>
              <a:tailEnd type="triangle" w="lg" len="lg"/>
            </a:ln>
            <a:effectLst/>
          </p:spPr>
        </p:cxnSp>
      </p:grpSp>
      <p:grpSp>
        <p:nvGrpSpPr>
          <p:cNvPr id="40" name="Group 39">
            <a:extLst>
              <a:ext uri="{FF2B5EF4-FFF2-40B4-BE49-F238E27FC236}">
                <a16:creationId xmlns:a16="http://schemas.microsoft.com/office/drawing/2014/main" id="{EF1D4661-3A31-49ED-BF4F-112F297C33C7}"/>
              </a:ext>
            </a:extLst>
          </p:cNvPr>
          <p:cNvGrpSpPr/>
          <p:nvPr/>
        </p:nvGrpSpPr>
        <p:grpSpPr>
          <a:xfrm>
            <a:off x="2312726" y="2189797"/>
            <a:ext cx="4778266" cy="1647035"/>
            <a:chOff x="2150679" y="2629630"/>
            <a:chExt cx="4778266" cy="1647035"/>
          </a:xfrm>
        </p:grpSpPr>
        <p:grpSp>
          <p:nvGrpSpPr>
            <p:cNvPr id="41" name="Group 40">
              <a:extLst>
                <a:ext uri="{FF2B5EF4-FFF2-40B4-BE49-F238E27FC236}">
                  <a16:creationId xmlns:a16="http://schemas.microsoft.com/office/drawing/2014/main" id="{BB5B6CE4-3EE5-48D1-AF50-68ABBBFB9FE9}"/>
                </a:ext>
              </a:extLst>
            </p:cNvPr>
            <p:cNvGrpSpPr/>
            <p:nvPr/>
          </p:nvGrpSpPr>
          <p:grpSpPr>
            <a:xfrm>
              <a:off x="3647090" y="2629630"/>
              <a:ext cx="3276600" cy="791009"/>
              <a:chOff x="1981200" y="4773823"/>
              <a:chExt cx="3276600" cy="791009"/>
            </a:xfrm>
          </p:grpSpPr>
          <p:sp>
            <p:nvSpPr>
              <p:cNvPr id="45" name="Rectangle 44">
                <a:extLst>
                  <a:ext uri="{FF2B5EF4-FFF2-40B4-BE49-F238E27FC236}">
                    <a16:creationId xmlns:a16="http://schemas.microsoft.com/office/drawing/2014/main" id="{40C722C7-F28F-473E-B092-DC12F955F4EF}"/>
                  </a:ext>
                </a:extLst>
              </p:cNvPr>
              <p:cNvSpPr/>
              <p:nvPr/>
            </p:nvSpPr>
            <p:spPr bwMode="auto">
              <a:xfrm>
                <a:off x="1981200" y="4815642"/>
                <a:ext cx="3276600" cy="74919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46" name="TextBox 45">
                <a:extLst>
                  <a:ext uri="{FF2B5EF4-FFF2-40B4-BE49-F238E27FC236}">
                    <a16:creationId xmlns:a16="http://schemas.microsoft.com/office/drawing/2014/main" id="{1F70C0E5-8BCE-48BB-AA21-F4CC349C2473}"/>
                  </a:ext>
                </a:extLst>
              </p:cNvPr>
              <p:cNvSpPr txBox="1"/>
              <p:nvPr/>
            </p:nvSpPr>
            <p:spPr>
              <a:xfrm>
                <a:off x="2476500" y="4773823"/>
                <a:ext cx="2286000" cy="461665"/>
              </a:xfrm>
              <a:prstGeom prst="rect">
                <a:avLst/>
              </a:prstGeom>
              <a:noFill/>
            </p:spPr>
            <p:txBody>
              <a:bodyPr wrap="square" rtlCol="0">
                <a:spAutoFit/>
              </a:bodyPr>
              <a:lstStyle/>
              <a:p>
                <a:pPr algn="ctr"/>
                <a:r>
                  <a:rPr lang="en-US" sz="2400" dirty="0">
                    <a:latin typeface="Consolas" panose="020B0609020204030204" pitchFamily="49" charset="0"/>
                  </a:rPr>
                  <a:t>.</a:t>
                </a:r>
                <a:r>
                  <a:rPr lang="en-US" sz="2400" dirty="0" err="1">
                    <a:latin typeface="Consolas" panose="020B0609020204030204" pitchFamily="49" charset="0"/>
                  </a:rPr>
                  <a:t>vm_flags</a:t>
                </a:r>
                <a:r>
                  <a:rPr lang="en-US" sz="2400" dirty="0">
                    <a:latin typeface="Consolas" panose="020B0609020204030204" pitchFamily="49" charset="0"/>
                  </a:rPr>
                  <a:t> =</a:t>
                </a:r>
              </a:p>
            </p:txBody>
          </p:sp>
          <p:sp>
            <p:nvSpPr>
              <p:cNvPr id="47" name="TextBox 46">
                <a:extLst>
                  <a:ext uri="{FF2B5EF4-FFF2-40B4-BE49-F238E27FC236}">
                    <a16:creationId xmlns:a16="http://schemas.microsoft.com/office/drawing/2014/main" id="{AEE75E8A-736B-4503-A73F-F4E2335AF2A6}"/>
                  </a:ext>
                </a:extLst>
              </p:cNvPr>
              <p:cNvSpPr txBox="1"/>
              <p:nvPr/>
            </p:nvSpPr>
            <p:spPr>
              <a:xfrm>
                <a:off x="1981200" y="5103167"/>
                <a:ext cx="3276600" cy="461665"/>
              </a:xfrm>
              <a:prstGeom prst="rect">
                <a:avLst/>
              </a:prstGeom>
              <a:noFill/>
            </p:spPr>
            <p:txBody>
              <a:bodyPr wrap="square" rtlCol="0">
                <a:spAutoFit/>
              </a:bodyPr>
              <a:lstStyle/>
              <a:p>
                <a:pPr algn="ctr"/>
                <a:r>
                  <a:rPr lang="en-US" sz="2400" dirty="0">
                    <a:latin typeface="Consolas" panose="020B0609020204030204" pitchFamily="49" charset="0"/>
                  </a:rPr>
                  <a:t>VM_READ | VM_WRITE</a:t>
                </a:r>
              </a:p>
            </p:txBody>
          </p:sp>
        </p:grpSp>
        <p:cxnSp>
          <p:nvCxnSpPr>
            <p:cNvPr id="42" name="Straight Connector 41">
              <a:extLst>
                <a:ext uri="{FF2B5EF4-FFF2-40B4-BE49-F238E27FC236}">
                  <a16:creationId xmlns:a16="http://schemas.microsoft.com/office/drawing/2014/main" id="{4CEF83B6-40B7-43F5-9583-AAAFD7F4A955}"/>
                </a:ext>
              </a:extLst>
            </p:cNvPr>
            <p:cNvCxnSpPr/>
            <p:nvPr/>
          </p:nvCxnSpPr>
          <p:spPr bwMode="auto">
            <a:xfrm flipV="1">
              <a:off x="2150679" y="2682047"/>
              <a:ext cx="1496411" cy="986490"/>
            </a:xfrm>
            <a:prstGeom prst="line">
              <a:avLst/>
            </a:prstGeom>
            <a:solidFill>
              <a:schemeClr val="accent1"/>
            </a:solidFill>
            <a:ln w="9525" cap="flat" cmpd="sng" algn="ctr">
              <a:solidFill>
                <a:schemeClr val="tx1"/>
              </a:solidFill>
              <a:prstDash val="lgDash"/>
              <a:round/>
              <a:headEnd type="none" w="med" len="med"/>
              <a:tailEnd type="none" w="med" len="med"/>
            </a:ln>
            <a:effectLst/>
          </p:spPr>
        </p:cxnSp>
        <p:cxnSp>
          <p:nvCxnSpPr>
            <p:cNvPr id="43" name="Straight Connector 42">
              <a:extLst>
                <a:ext uri="{FF2B5EF4-FFF2-40B4-BE49-F238E27FC236}">
                  <a16:creationId xmlns:a16="http://schemas.microsoft.com/office/drawing/2014/main" id="{E683797A-EF9C-44C8-A03C-480DDFC07160}"/>
                </a:ext>
              </a:extLst>
            </p:cNvPr>
            <p:cNvCxnSpPr/>
            <p:nvPr/>
          </p:nvCxnSpPr>
          <p:spPr bwMode="auto">
            <a:xfrm flipV="1">
              <a:off x="2150679" y="3420640"/>
              <a:ext cx="1506921" cy="856025"/>
            </a:xfrm>
            <a:prstGeom prst="line">
              <a:avLst/>
            </a:prstGeom>
            <a:solidFill>
              <a:schemeClr val="accent1"/>
            </a:solidFill>
            <a:ln w="9525" cap="flat" cmpd="sng" algn="ctr">
              <a:solidFill>
                <a:schemeClr val="tx1"/>
              </a:solidFill>
              <a:prstDash val="lgDash"/>
              <a:round/>
              <a:headEnd type="none" w="med" len="med"/>
              <a:tailEnd type="none" w="med" len="med"/>
            </a:ln>
            <a:effectLst/>
          </p:spPr>
        </p:cxnSp>
        <p:cxnSp>
          <p:nvCxnSpPr>
            <p:cNvPr id="44" name="Curved Connector 97">
              <a:extLst>
                <a:ext uri="{FF2B5EF4-FFF2-40B4-BE49-F238E27FC236}">
                  <a16:creationId xmlns:a16="http://schemas.microsoft.com/office/drawing/2014/main" id="{055CD9E4-E9E1-4E6B-9EAC-834DC00F35BB}"/>
                </a:ext>
              </a:extLst>
            </p:cNvPr>
            <p:cNvCxnSpPr/>
            <p:nvPr/>
          </p:nvCxnSpPr>
          <p:spPr bwMode="auto">
            <a:xfrm flipH="1" flipV="1">
              <a:off x="6923690" y="2996435"/>
              <a:ext cx="5255" cy="1030901"/>
            </a:xfrm>
            <a:prstGeom prst="curvedConnector3">
              <a:avLst>
                <a:gd name="adj1" fmla="val -5350181"/>
              </a:avLst>
            </a:prstGeom>
            <a:solidFill>
              <a:schemeClr val="accent1"/>
            </a:solidFill>
            <a:ln w="9525" cap="flat" cmpd="sng" algn="ctr">
              <a:solidFill>
                <a:schemeClr val="tx1"/>
              </a:solidFill>
              <a:prstDash val="solid"/>
              <a:round/>
              <a:headEnd type="none" w="med" len="med"/>
              <a:tailEnd type="triangle" w="lg" len="lg"/>
            </a:ln>
            <a:effectLst/>
          </p:spPr>
        </p:cxnSp>
      </p:grpSp>
      <p:grpSp>
        <p:nvGrpSpPr>
          <p:cNvPr id="48" name="Group 47">
            <a:extLst>
              <a:ext uri="{FF2B5EF4-FFF2-40B4-BE49-F238E27FC236}">
                <a16:creationId xmlns:a16="http://schemas.microsoft.com/office/drawing/2014/main" id="{89307640-C5E8-4FB9-A842-C7EEF0894BD2}"/>
              </a:ext>
            </a:extLst>
          </p:cNvPr>
          <p:cNvGrpSpPr/>
          <p:nvPr/>
        </p:nvGrpSpPr>
        <p:grpSpPr>
          <a:xfrm>
            <a:off x="2312726" y="1237863"/>
            <a:ext cx="4778266" cy="1283182"/>
            <a:chOff x="2150679" y="1677696"/>
            <a:chExt cx="4778266" cy="1283182"/>
          </a:xfrm>
        </p:grpSpPr>
        <p:grpSp>
          <p:nvGrpSpPr>
            <p:cNvPr id="49" name="Group 48">
              <a:extLst>
                <a:ext uri="{FF2B5EF4-FFF2-40B4-BE49-F238E27FC236}">
                  <a16:creationId xmlns:a16="http://schemas.microsoft.com/office/drawing/2014/main" id="{C51124AF-47CC-4B12-B314-24A88A79DC75}"/>
                </a:ext>
              </a:extLst>
            </p:cNvPr>
            <p:cNvGrpSpPr/>
            <p:nvPr/>
          </p:nvGrpSpPr>
          <p:grpSpPr>
            <a:xfrm>
              <a:off x="3647090" y="1677696"/>
              <a:ext cx="3276600" cy="803366"/>
              <a:chOff x="1981200" y="4761466"/>
              <a:chExt cx="3276600" cy="803366"/>
            </a:xfrm>
          </p:grpSpPr>
          <p:sp>
            <p:nvSpPr>
              <p:cNvPr id="53" name="Rectangle 52">
                <a:extLst>
                  <a:ext uri="{FF2B5EF4-FFF2-40B4-BE49-F238E27FC236}">
                    <a16:creationId xmlns:a16="http://schemas.microsoft.com/office/drawing/2014/main" id="{0868E007-6CB3-40D0-BE70-F14086F43010}"/>
                  </a:ext>
                </a:extLst>
              </p:cNvPr>
              <p:cNvSpPr/>
              <p:nvPr/>
            </p:nvSpPr>
            <p:spPr bwMode="auto">
              <a:xfrm>
                <a:off x="1981200" y="4815642"/>
                <a:ext cx="3276600" cy="74919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54" name="TextBox 53">
                <a:extLst>
                  <a:ext uri="{FF2B5EF4-FFF2-40B4-BE49-F238E27FC236}">
                    <a16:creationId xmlns:a16="http://schemas.microsoft.com/office/drawing/2014/main" id="{1E172D17-33EE-4C22-BB14-9BDBB35989F9}"/>
                  </a:ext>
                </a:extLst>
              </p:cNvPr>
              <p:cNvSpPr txBox="1"/>
              <p:nvPr/>
            </p:nvSpPr>
            <p:spPr>
              <a:xfrm>
                <a:off x="2476500" y="4761466"/>
                <a:ext cx="2286000" cy="461665"/>
              </a:xfrm>
              <a:prstGeom prst="rect">
                <a:avLst/>
              </a:prstGeom>
              <a:noFill/>
            </p:spPr>
            <p:txBody>
              <a:bodyPr wrap="square" rtlCol="0">
                <a:spAutoFit/>
              </a:bodyPr>
              <a:lstStyle/>
              <a:p>
                <a:pPr algn="ctr"/>
                <a:r>
                  <a:rPr lang="en-US" sz="2400" dirty="0">
                    <a:latin typeface="Consolas" panose="020B0609020204030204" pitchFamily="49" charset="0"/>
                  </a:rPr>
                  <a:t>.</a:t>
                </a:r>
                <a:r>
                  <a:rPr lang="en-US" sz="2400" dirty="0" err="1">
                    <a:latin typeface="Consolas" panose="020B0609020204030204" pitchFamily="49" charset="0"/>
                  </a:rPr>
                  <a:t>vm_flags</a:t>
                </a:r>
                <a:r>
                  <a:rPr lang="en-US" sz="2400" dirty="0">
                    <a:latin typeface="Consolas" panose="020B0609020204030204" pitchFamily="49" charset="0"/>
                  </a:rPr>
                  <a:t> =</a:t>
                </a:r>
              </a:p>
            </p:txBody>
          </p:sp>
          <p:sp>
            <p:nvSpPr>
              <p:cNvPr id="55" name="TextBox 54">
                <a:extLst>
                  <a:ext uri="{FF2B5EF4-FFF2-40B4-BE49-F238E27FC236}">
                    <a16:creationId xmlns:a16="http://schemas.microsoft.com/office/drawing/2014/main" id="{8D300882-0B79-49BF-A81C-08A3E5F2CF2B}"/>
                  </a:ext>
                </a:extLst>
              </p:cNvPr>
              <p:cNvSpPr txBox="1"/>
              <p:nvPr/>
            </p:nvSpPr>
            <p:spPr>
              <a:xfrm>
                <a:off x="1981200" y="5103167"/>
                <a:ext cx="3276600" cy="461665"/>
              </a:xfrm>
              <a:prstGeom prst="rect">
                <a:avLst/>
              </a:prstGeom>
              <a:noFill/>
            </p:spPr>
            <p:txBody>
              <a:bodyPr wrap="square" rtlCol="0">
                <a:spAutoFit/>
              </a:bodyPr>
              <a:lstStyle/>
              <a:p>
                <a:pPr algn="ctr"/>
                <a:r>
                  <a:rPr lang="en-US" sz="2400" dirty="0">
                    <a:latin typeface="Consolas" panose="020B0609020204030204" pitchFamily="49" charset="0"/>
                  </a:rPr>
                  <a:t>VM_READ | VM_WRITE</a:t>
                </a:r>
              </a:p>
            </p:txBody>
          </p:sp>
        </p:grpSp>
        <p:cxnSp>
          <p:nvCxnSpPr>
            <p:cNvPr id="50" name="Straight Connector 49">
              <a:extLst>
                <a:ext uri="{FF2B5EF4-FFF2-40B4-BE49-F238E27FC236}">
                  <a16:creationId xmlns:a16="http://schemas.microsoft.com/office/drawing/2014/main" id="{808829F5-7FAF-4CED-8B3E-B18A96D01CAF}"/>
                </a:ext>
              </a:extLst>
            </p:cNvPr>
            <p:cNvCxnSpPr/>
            <p:nvPr/>
          </p:nvCxnSpPr>
          <p:spPr bwMode="auto">
            <a:xfrm>
              <a:off x="2157248" y="1679959"/>
              <a:ext cx="1500352" cy="59451"/>
            </a:xfrm>
            <a:prstGeom prst="line">
              <a:avLst/>
            </a:prstGeom>
            <a:solidFill>
              <a:schemeClr val="accent1"/>
            </a:solidFill>
            <a:ln w="9525" cap="flat" cmpd="sng" algn="ctr">
              <a:solidFill>
                <a:schemeClr val="tx1"/>
              </a:solidFill>
              <a:prstDash val="lgDash"/>
              <a:round/>
              <a:headEnd type="none" w="med" len="med"/>
              <a:tailEnd type="none" w="med" len="med"/>
            </a:ln>
            <a:effectLst/>
          </p:spPr>
        </p:cxnSp>
        <p:cxnSp>
          <p:nvCxnSpPr>
            <p:cNvPr id="51" name="Straight Connector 50">
              <a:extLst>
                <a:ext uri="{FF2B5EF4-FFF2-40B4-BE49-F238E27FC236}">
                  <a16:creationId xmlns:a16="http://schemas.microsoft.com/office/drawing/2014/main" id="{ACB76EA1-9F03-487E-9725-6B9050F7306D}"/>
                </a:ext>
              </a:extLst>
            </p:cNvPr>
            <p:cNvCxnSpPr/>
            <p:nvPr/>
          </p:nvCxnSpPr>
          <p:spPr bwMode="auto">
            <a:xfrm flipV="1">
              <a:off x="2150679" y="2482891"/>
              <a:ext cx="1506921" cy="120323"/>
            </a:xfrm>
            <a:prstGeom prst="line">
              <a:avLst/>
            </a:prstGeom>
            <a:solidFill>
              <a:schemeClr val="accent1"/>
            </a:solidFill>
            <a:ln w="9525" cap="flat" cmpd="sng" algn="ctr">
              <a:solidFill>
                <a:schemeClr val="tx1"/>
              </a:solidFill>
              <a:prstDash val="lgDash"/>
              <a:round/>
              <a:headEnd type="none" w="med" len="med"/>
              <a:tailEnd type="none" w="med" len="med"/>
            </a:ln>
            <a:effectLst/>
          </p:spPr>
        </p:cxnSp>
        <p:cxnSp>
          <p:nvCxnSpPr>
            <p:cNvPr id="52" name="Curved Connector 98">
              <a:extLst>
                <a:ext uri="{FF2B5EF4-FFF2-40B4-BE49-F238E27FC236}">
                  <a16:creationId xmlns:a16="http://schemas.microsoft.com/office/drawing/2014/main" id="{6A2F38D1-015A-49B6-8BE6-947293025DC2}"/>
                </a:ext>
              </a:extLst>
            </p:cNvPr>
            <p:cNvCxnSpPr/>
            <p:nvPr/>
          </p:nvCxnSpPr>
          <p:spPr bwMode="auto">
            <a:xfrm flipH="1" flipV="1">
              <a:off x="6923690" y="1929977"/>
              <a:ext cx="5255" cy="1030901"/>
            </a:xfrm>
            <a:prstGeom prst="curvedConnector3">
              <a:avLst>
                <a:gd name="adj1" fmla="val -5350181"/>
              </a:avLst>
            </a:prstGeom>
            <a:solidFill>
              <a:schemeClr val="accent1"/>
            </a:solidFill>
            <a:ln w="9525" cap="flat" cmpd="sng" algn="ctr">
              <a:solidFill>
                <a:schemeClr val="tx1"/>
              </a:solidFill>
              <a:prstDash val="solid"/>
              <a:round/>
              <a:headEnd type="none" w="med" len="med"/>
              <a:tailEnd type="triangle" w="lg" len="lg"/>
            </a:ln>
            <a:effectLst/>
          </p:spPr>
        </p:cxnSp>
      </p:grpSp>
      <p:sp>
        <p:nvSpPr>
          <p:cNvPr id="56" name="TextBox 55">
            <a:extLst>
              <a:ext uri="{FF2B5EF4-FFF2-40B4-BE49-F238E27FC236}">
                <a16:creationId xmlns:a16="http://schemas.microsoft.com/office/drawing/2014/main" id="{7BA96EBC-7A4A-4188-8ACB-1A42B2249A0E}"/>
              </a:ext>
            </a:extLst>
          </p:cNvPr>
          <p:cNvSpPr txBox="1"/>
          <p:nvPr/>
        </p:nvSpPr>
        <p:spPr>
          <a:xfrm>
            <a:off x="7580221" y="4412729"/>
            <a:ext cx="2663530" cy="523220"/>
          </a:xfrm>
          <a:prstGeom prst="rect">
            <a:avLst/>
          </a:prstGeom>
          <a:noFill/>
        </p:spPr>
        <p:txBody>
          <a:bodyPr wrap="square" rtlCol="0">
            <a:spAutoFit/>
          </a:bodyPr>
          <a:lstStyle/>
          <a:p>
            <a:pPr algn="ctr"/>
            <a:r>
              <a:rPr lang="en-US" sz="2800" dirty="0" err="1">
                <a:latin typeface="Consolas" panose="020B0609020204030204" pitchFamily="49" charset="0"/>
              </a:rPr>
              <a:t>task_struct</a:t>
            </a:r>
            <a:endParaRPr lang="en-US" sz="2800" dirty="0">
              <a:latin typeface="Consolas" panose="020B0609020204030204" pitchFamily="49" charset="0"/>
            </a:endParaRPr>
          </a:p>
        </p:txBody>
      </p:sp>
      <p:grpSp>
        <p:nvGrpSpPr>
          <p:cNvPr id="57" name="Group 56">
            <a:extLst>
              <a:ext uri="{FF2B5EF4-FFF2-40B4-BE49-F238E27FC236}">
                <a16:creationId xmlns:a16="http://schemas.microsoft.com/office/drawing/2014/main" id="{348377B8-9B93-4DA0-950A-595009B96E49}"/>
              </a:ext>
            </a:extLst>
          </p:cNvPr>
          <p:cNvGrpSpPr/>
          <p:nvPr/>
        </p:nvGrpSpPr>
        <p:grpSpPr>
          <a:xfrm>
            <a:off x="7598116" y="4820859"/>
            <a:ext cx="2013130" cy="1053553"/>
            <a:chOff x="7436069" y="5260692"/>
            <a:chExt cx="1707931" cy="1053553"/>
          </a:xfrm>
        </p:grpSpPr>
        <p:sp>
          <p:nvSpPr>
            <p:cNvPr id="58" name="TextBox 57">
              <a:extLst>
                <a:ext uri="{FF2B5EF4-FFF2-40B4-BE49-F238E27FC236}">
                  <a16:creationId xmlns:a16="http://schemas.microsoft.com/office/drawing/2014/main" id="{2FFBEC10-B1CF-43DE-A6BA-3A56083EA339}"/>
                </a:ext>
              </a:extLst>
            </p:cNvPr>
            <p:cNvSpPr txBox="1"/>
            <p:nvPr/>
          </p:nvSpPr>
          <p:spPr>
            <a:xfrm>
              <a:off x="7436069" y="5791025"/>
              <a:ext cx="1707931" cy="523220"/>
            </a:xfrm>
            <a:prstGeom prst="rect">
              <a:avLst/>
            </a:prstGeom>
            <a:noFill/>
          </p:spPr>
          <p:txBody>
            <a:bodyPr wrap="square" rtlCol="0">
              <a:spAutoFit/>
            </a:bodyPr>
            <a:lstStyle/>
            <a:p>
              <a:pPr algn="ctr"/>
              <a:r>
                <a:rPr lang="en-US" sz="2800" dirty="0" err="1">
                  <a:latin typeface="Consolas" panose="020B0609020204030204" pitchFamily="49" charset="0"/>
                </a:rPr>
                <a:t>mm_struct</a:t>
              </a:r>
              <a:endParaRPr lang="en-US" sz="2800" dirty="0">
                <a:latin typeface="Consolas" panose="020B0609020204030204" pitchFamily="49" charset="0"/>
              </a:endParaRPr>
            </a:p>
          </p:txBody>
        </p:sp>
        <p:cxnSp>
          <p:nvCxnSpPr>
            <p:cNvPr id="59" name="Straight Arrow Connector 58">
              <a:extLst>
                <a:ext uri="{FF2B5EF4-FFF2-40B4-BE49-F238E27FC236}">
                  <a16:creationId xmlns:a16="http://schemas.microsoft.com/office/drawing/2014/main" id="{B52C7D4B-9AF8-433F-B9B1-42988C08EA49}"/>
                </a:ext>
              </a:extLst>
            </p:cNvPr>
            <p:cNvCxnSpPr/>
            <p:nvPr/>
          </p:nvCxnSpPr>
          <p:spPr bwMode="auto">
            <a:xfrm flipH="1">
              <a:off x="8153400" y="5301669"/>
              <a:ext cx="13138" cy="641931"/>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60" name="TextBox 59">
              <a:extLst>
                <a:ext uri="{FF2B5EF4-FFF2-40B4-BE49-F238E27FC236}">
                  <a16:creationId xmlns:a16="http://schemas.microsoft.com/office/drawing/2014/main" id="{B2293E51-CC61-4C54-A3AD-C3DB9790A66E}"/>
                </a:ext>
              </a:extLst>
            </p:cNvPr>
            <p:cNvSpPr txBox="1"/>
            <p:nvPr/>
          </p:nvSpPr>
          <p:spPr>
            <a:xfrm>
              <a:off x="8015637" y="5260692"/>
              <a:ext cx="911736" cy="523220"/>
            </a:xfrm>
            <a:prstGeom prst="rect">
              <a:avLst/>
            </a:prstGeom>
            <a:noFill/>
          </p:spPr>
          <p:txBody>
            <a:bodyPr wrap="square" rtlCol="0">
              <a:spAutoFit/>
            </a:bodyPr>
            <a:lstStyle/>
            <a:p>
              <a:pPr algn="ctr"/>
              <a:r>
                <a:rPr lang="en-US" sz="2800" dirty="0">
                  <a:latin typeface="Consolas" panose="020B0609020204030204" pitchFamily="49" charset="0"/>
                </a:rPr>
                <a:t>.mm</a:t>
              </a:r>
            </a:p>
          </p:txBody>
        </p:sp>
      </p:grpSp>
      <p:grpSp>
        <p:nvGrpSpPr>
          <p:cNvPr id="61" name="Group 60">
            <a:extLst>
              <a:ext uri="{FF2B5EF4-FFF2-40B4-BE49-F238E27FC236}">
                <a16:creationId xmlns:a16="http://schemas.microsoft.com/office/drawing/2014/main" id="{F54F068D-FEAA-460C-BD57-8EBFF2C47319}"/>
              </a:ext>
            </a:extLst>
          </p:cNvPr>
          <p:cNvGrpSpPr/>
          <p:nvPr/>
        </p:nvGrpSpPr>
        <p:grpSpPr>
          <a:xfrm>
            <a:off x="6890887" y="5837936"/>
            <a:ext cx="1422355" cy="523220"/>
            <a:chOff x="6744588" y="6277769"/>
            <a:chExt cx="1206720" cy="523220"/>
          </a:xfrm>
        </p:grpSpPr>
        <p:sp>
          <p:nvSpPr>
            <p:cNvPr id="62" name="TextBox 61">
              <a:extLst>
                <a:ext uri="{FF2B5EF4-FFF2-40B4-BE49-F238E27FC236}">
                  <a16:creationId xmlns:a16="http://schemas.microsoft.com/office/drawing/2014/main" id="{0ED4A035-AF16-47DB-80FB-D12ED7A35E49}"/>
                </a:ext>
              </a:extLst>
            </p:cNvPr>
            <p:cNvSpPr txBox="1"/>
            <p:nvPr/>
          </p:nvSpPr>
          <p:spPr>
            <a:xfrm rot="21023215">
              <a:off x="6744588" y="6277769"/>
              <a:ext cx="1206720" cy="523220"/>
            </a:xfrm>
            <a:prstGeom prst="rect">
              <a:avLst/>
            </a:prstGeom>
            <a:noFill/>
          </p:spPr>
          <p:txBody>
            <a:bodyPr wrap="square" rtlCol="0">
              <a:spAutoFit/>
            </a:bodyPr>
            <a:lstStyle/>
            <a:p>
              <a:pPr algn="ctr"/>
              <a:r>
                <a:rPr lang="en-US" sz="2800" dirty="0">
                  <a:latin typeface="Consolas" panose="020B0609020204030204" pitchFamily="49" charset="0"/>
                </a:rPr>
                <a:t>.</a:t>
              </a:r>
              <a:r>
                <a:rPr lang="en-US" sz="2800" dirty="0" err="1">
                  <a:latin typeface="Consolas" panose="020B0609020204030204" pitchFamily="49" charset="0"/>
                </a:rPr>
                <a:t>mmap</a:t>
              </a:r>
              <a:endParaRPr lang="en-US" sz="2800" dirty="0">
                <a:latin typeface="Consolas" panose="020B0609020204030204" pitchFamily="49" charset="0"/>
              </a:endParaRPr>
            </a:p>
          </p:txBody>
        </p:sp>
        <p:cxnSp>
          <p:nvCxnSpPr>
            <p:cNvPr id="63" name="Straight Arrow Connector 62">
              <a:extLst>
                <a:ext uri="{FF2B5EF4-FFF2-40B4-BE49-F238E27FC236}">
                  <a16:creationId xmlns:a16="http://schemas.microsoft.com/office/drawing/2014/main" id="{35E2733E-EB9F-4812-BD2C-C4C0F0A4D166}"/>
                </a:ext>
              </a:extLst>
            </p:cNvPr>
            <p:cNvCxnSpPr/>
            <p:nvPr/>
          </p:nvCxnSpPr>
          <p:spPr bwMode="auto">
            <a:xfrm flipH="1">
              <a:off x="6931572" y="6306109"/>
              <a:ext cx="764628" cy="165281"/>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grpSp>
      <p:sp>
        <p:nvSpPr>
          <p:cNvPr id="64" name="TextBox 63">
            <a:extLst>
              <a:ext uri="{FF2B5EF4-FFF2-40B4-BE49-F238E27FC236}">
                <a16:creationId xmlns:a16="http://schemas.microsoft.com/office/drawing/2014/main" id="{93BE882F-81C3-4406-820F-8CC306E59E87}"/>
              </a:ext>
            </a:extLst>
          </p:cNvPr>
          <p:cNvSpPr txBox="1"/>
          <p:nvPr/>
        </p:nvSpPr>
        <p:spPr>
          <a:xfrm rot="992383">
            <a:off x="2412519" y="5545048"/>
            <a:ext cx="1497947" cy="400110"/>
          </a:xfrm>
          <a:prstGeom prst="rect">
            <a:avLst/>
          </a:prstGeom>
          <a:noFill/>
        </p:spPr>
        <p:txBody>
          <a:bodyPr wrap="square" rtlCol="0">
            <a:spAutoFit/>
          </a:bodyPr>
          <a:lstStyle/>
          <a:p>
            <a:pPr algn="ctr"/>
            <a:r>
              <a:rPr lang="en-US" sz="2000" b="1" dirty="0">
                <a:latin typeface="Consolas" panose="020B0609020204030204" pitchFamily="49" charset="0"/>
              </a:rPr>
              <a:t>.</a:t>
            </a:r>
            <a:r>
              <a:rPr lang="en-US" sz="2000" b="1" dirty="0" err="1">
                <a:latin typeface="Consolas" panose="020B0609020204030204" pitchFamily="49" charset="0"/>
              </a:rPr>
              <a:t>vm_start</a:t>
            </a:r>
            <a:endParaRPr lang="en-US" sz="2000" b="1" dirty="0">
              <a:latin typeface="Consolas" panose="020B0609020204030204" pitchFamily="49" charset="0"/>
            </a:endParaRPr>
          </a:p>
        </p:txBody>
      </p:sp>
      <p:sp>
        <p:nvSpPr>
          <p:cNvPr id="65" name="TextBox 64">
            <a:extLst>
              <a:ext uri="{FF2B5EF4-FFF2-40B4-BE49-F238E27FC236}">
                <a16:creationId xmlns:a16="http://schemas.microsoft.com/office/drawing/2014/main" id="{994A88D9-B986-4F5A-A692-DCF58BF37DC4}"/>
              </a:ext>
            </a:extLst>
          </p:cNvPr>
          <p:cNvSpPr txBox="1"/>
          <p:nvPr/>
        </p:nvSpPr>
        <p:spPr>
          <a:xfrm rot="674431">
            <a:off x="2380097" y="5097708"/>
            <a:ext cx="1497946" cy="400110"/>
          </a:xfrm>
          <a:prstGeom prst="rect">
            <a:avLst/>
          </a:prstGeom>
          <a:noFill/>
        </p:spPr>
        <p:txBody>
          <a:bodyPr wrap="square" rtlCol="0">
            <a:spAutoFit/>
          </a:bodyPr>
          <a:lstStyle/>
          <a:p>
            <a:pPr algn="ctr"/>
            <a:r>
              <a:rPr lang="en-US" sz="2000" b="1" dirty="0">
                <a:latin typeface="Consolas" panose="020B0609020204030204" pitchFamily="49" charset="0"/>
              </a:rPr>
              <a:t>.</a:t>
            </a:r>
            <a:r>
              <a:rPr lang="en-US" sz="2000" b="1" dirty="0" err="1">
                <a:latin typeface="Consolas" panose="020B0609020204030204" pitchFamily="49" charset="0"/>
              </a:rPr>
              <a:t>vm_end</a:t>
            </a:r>
            <a:endParaRPr lang="en-US" sz="2000" b="1" dirty="0">
              <a:latin typeface="Consolas" panose="020B0609020204030204" pitchFamily="49" charset="0"/>
            </a:endParaRPr>
          </a:p>
        </p:txBody>
      </p:sp>
      <p:sp>
        <p:nvSpPr>
          <p:cNvPr id="66" name="TextBox 65">
            <a:extLst>
              <a:ext uri="{FF2B5EF4-FFF2-40B4-BE49-F238E27FC236}">
                <a16:creationId xmlns:a16="http://schemas.microsoft.com/office/drawing/2014/main" id="{03A6C51C-B977-46B8-AEF4-BC2718BAE26C}"/>
              </a:ext>
            </a:extLst>
          </p:cNvPr>
          <p:cNvSpPr txBox="1"/>
          <p:nvPr/>
        </p:nvSpPr>
        <p:spPr>
          <a:xfrm>
            <a:off x="3959946" y="6137822"/>
            <a:ext cx="3028950" cy="461665"/>
          </a:xfrm>
          <a:prstGeom prst="rect">
            <a:avLst/>
          </a:prstGeom>
          <a:noFill/>
        </p:spPr>
        <p:txBody>
          <a:bodyPr wrap="square" rtlCol="0">
            <a:spAutoFit/>
          </a:bodyPr>
          <a:lstStyle/>
          <a:p>
            <a:pPr algn="ctr"/>
            <a:r>
              <a:rPr lang="en-US" sz="2400" dirty="0" err="1">
                <a:latin typeface="Consolas" panose="020B0609020204030204" pitchFamily="49" charset="0"/>
              </a:rPr>
              <a:t>vm_area_struct</a:t>
            </a:r>
            <a:r>
              <a:rPr lang="en-US" sz="2400" dirty="0"/>
              <a:t> </a:t>
            </a:r>
            <a:r>
              <a:rPr lang="en-US" sz="2400" dirty="0">
                <a:latin typeface="Segoe UI" panose="020B0502040204020203" pitchFamily="34" charset="0"/>
                <a:cs typeface="Segoe UI" panose="020B0502040204020203" pitchFamily="34" charset="0"/>
              </a:rPr>
              <a:t>list</a:t>
            </a:r>
          </a:p>
        </p:txBody>
      </p:sp>
    </p:spTree>
    <p:extLst>
      <p:ext uri="{BB962C8B-B14F-4D97-AF65-F5344CB8AC3E}">
        <p14:creationId xmlns:p14="http://schemas.microsoft.com/office/powerpoint/2010/main" val="1119026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EF9372-C325-4093-96F8-A74254CFA271}"/>
              </a:ext>
            </a:extLst>
          </p:cNvPr>
          <p:cNvSpPr>
            <a:spLocks noGrp="1"/>
          </p:cNvSpPr>
          <p:nvPr>
            <p:ph type="title"/>
          </p:nvPr>
        </p:nvSpPr>
        <p:spPr>
          <a:xfrm>
            <a:off x="838200" y="2430618"/>
            <a:ext cx="10515600" cy="1996763"/>
          </a:xfrm>
        </p:spPr>
        <p:txBody>
          <a:bodyPr>
            <a:normAutofit/>
          </a:bodyPr>
          <a:lstStyle/>
          <a:p>
            <a:r>
              <a:rPr lang="en-US" sz="6000" dirty="0">
                <a:solidFill>
                  <a:srgbClr val="66FF99"/>
                </a:solidFill>
              </a:rPr>
              <a:t>Example: Suppose you run</a:t>
            </a:r>
            <a:br>
              <a:rPr lang="en-US" sz="6000" dirty="0">
                <a:solidFill>
                  <a:srgbClr val="66FF99"/>
                </a:solidFill>
              </a:rPr>
            </a:br>
            <a:r>
              <a:rPr lang="en-US" sz="6400" dirty="0">
                <a:solidFill>
                  <a:srgbClr val="66FF99"/>
                </a:solidFill>
                <a:latin typeface="Consolas" panose="020B0609020204030204" pitchFamily="49" charset="0"/>
              </a:rPr>
              <a:t>less README.md</a:t>
            </a:r>
            <a:r>
              <a:rPr lang="en-US" sz="6000" dirty="0">
                <a:solidFill>
                  <a:srgbClr val="66FF99"/>
                </a:solidFill>
              </a:rPr>
              <a:t> . . .</a:t>
            </a:r>
          </a:p>
        </p:txBody>
      </p:sp>
    </p:spTree>
    <p:extLst>
      <p:ext uri="{BB962C8B-B14F-4D97-AF65-F5344CB8AC3E}">
        <p14:creationId xmlns:p14="http://schemas.microsoft.com/office/powerpoint/2010/main" val="202395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780FFA6-4043-4A71-A92D-1C385F7AB433}"/>
              </a:ext>
            </a:extLst>
          </p:cNvPr>
          <p:cNvPicPr>
            <a:picLocks noChangeAspect="1"/>
          </p:cNvPicPr>
          <p:nvPr/>
        </p:nvPicPr>
        <p:blipFill rotWithShape="1">
          <a:blip r:embed="rId3"/>
          <a:srcRect t="2758"/>
          <a:stretch/>
        </p:blipFill>
        <p:spPr>
          <a:xfrm>
            <a:off x="0" y="605480"/>
            <a:ext cx="12192000" cy="5811921"/>
          </a:xfrm>
          <a:prstGeom prst="rect">
            <a:avLst/>
          </a:prstGeom>
        </p:spPr>
      </p:pic>
      <p:sp>
        <p:nvSpPr>
          <p:cNvPr id="5" name="Rectangle 4">
            <a:extLst>
              <a:ext uri="{FF2B5EF4-FFF2-40B4-BE49-F238E27FC236}">
                <a16:creationId xmlns:a16="http://schemas.microsoft.com/office/drawing/2014/main" id="{1CC2EA1D-9886-4D59-84CC-4DADDC3D491F}"/>
              </a:ext>
            </a:extLst>
          </p:cNvPr>
          <p:cNvSpPr/>
          <p:nvPr/>
        </p:nvSpPr>
        <p:spPr>
          <a:xfrm>
            <a:off x="0" y="914400"/>
            <a:ext cx="12192000" cy="682906"/>
          </a:xfrm>
          <a:prstGeom prst="rect">
            <a:avLst/>
          </a:prstGeom>
          <a:noFill/>
          <a:ln w="63500">
            <a:solidFill>
              <a:srgbClr val="66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B9433339-1508-4FE4-B8EF-2BCAE3BE11B0}"/>
              </a:ext>
            </a:extLst>
          </p:cNvPr>
          <p:cNvSpPr txBox="1"/>
          <p:nvPr/>
        </p:nvSpPr>
        <p:spPr>
          <a:xfrm>
            <a:off x="1400537" y="20705"/>
            <a:ext cx="10185722" cy="584775"/>
          </a:xfrm>
          <a:prstGeom prst="rect">
            <a:avLst/>
          </a:prstGeom>
          <a:noFill/>
        </p:spPr>
        <p:txBody>
          <a:bodyPr wrap="square" rtlCol="0">
            <a:spAutoFit/>
          </a:bodyPr>
          <a:lstStyle/>
          <a:p>
            <a:pPr algn="ctr"/>
            <a:r>
              <a:rPr lang="en-US" sz="3200" b="1" dirty="0">
                <a:solidFill>
                  <a:srgbClr val="66FF99"/>
                </a:solidFill>
                <a:latin typeface="Segoe UI" panose="020B0502040204020203" pitchFamily="34" charset="0"/>
                <a:cs typeface="Segoe UI" panose="020B0502040204020203" pitchFamily="34" charset="0"/>
              </a:rPr>
              <a:t>Executable code and static data in the </a:t>
            </a:r>
            <a:r>
              <a:rPr lang="en-US" sz="3200" b="1" dirty="0">
                <a:solidFill>
                  <a:srgbClr val="66FF99"/>
                </a:solidFill>
                <a:latin typeface="Consolas" panose="020B0609020204030204" pitchFamily="49" charset="0"/>
                <a:cs typeface="Segoe UI" panose="020B0502040204020203" pitchFamily="34" charset="0"/>
              </a:rPr>
              <a:t>less</a:t>
            </a:r>
            <a:r>
              <a:rPr lang="en-US" sz="3200" b="1" dirty="0">
                <a:solidFill>
                  <a:srgbClr val="66FF99"/>
                </a:solidFill>
                <a:latin typeface="Segoe UI" panose="020B0502040204020203" pitchFamily="34" charset="0"/>
                <a:cs typeface="Segoe UI" panose="020B0502040204020203" pitchFamily="34" charset="0"/>
              </a:rPr>
              <a:t> binary</a:t>
            </a:r>
          </a:p>
        </p:txBody>
      </p:sp>
      <p:sp>
        <p:nvSpPr>
          <p:cNvPr id="7" name="Rectangle 6">
            <a:extLst>
              <a:ext uri="{FF2B5EF4-FFF2-40B4-BE49-F238E27FC236}">
                <a16:creationId xmlns:a16="http://schemas.microsoft.com/office/drawing/2014/main" id="{519CB31E-43A0-4EDF-B4B8-6EBBD29ACE2C}"/>
              </a:ext>
            </a:extLst>
          </p:cNvPr>
          <p:cNvSpPr/>
          <p:nvPr/>
        </p:nvSpPr>
        <p:spPr>
          <a:xfrm>
            <a:off x="0" y="1671299"/>
            <a:ext cx="12192000" cy="299835"/>
          </a:xfrm>
          <a:prstGeom prst="rect">
            <a:avLst/>
          </a:prstGeom>
          <a:noFill/>
          <a:ln w="63500">
            <a:solidFill>
              <a:srgbClr val="66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BEC0B830-0FBB-482A-96A6-53EBCFA8205D}"/>
              </a:ext>
            </a:extLst>
          </p:cNvPr>
          <p:cNvSpPr txBox="1"/>
          <p:nvPr/>
        </p:nvSpPr>
        <p:spPr>
          <a:xfrm>
            <a:off x="9562617" y="1971134"/>
            <a:ext cx="2475053" cy="584775"/>
          </a:xfrm>
          <a:prstGeom prst="rect">
            <a:avLst/>
          </a:prstGeom>
          <a:noFill/>
        </p:spPr>
        <p:txBody>
          <a:bodyPr wrap="square" rtlCol="0">
            <a:spAutoFit/>
          </a:bodyPr>
          <a:lstStyle/>
          <a:p>
            <a:pPr algn="ctr"/>
            <a:r>
              <a:rPr lang="en-US" sz="3200" b="1" dirty="0">
                <a:solidFill>
                  <a:srgbClr val="66FF99"/>
                </a:solidFill>
                <a:latin typeface="Segoe UI" panose="020B0502040204020203" pitchFamily="34" charset="0"/>
                <a:cs typeface="Segoe UI" panose="020B0502040204020203" pitchFamily="34" charset="0"/>
              </a:rPr>
              <a:t>The heap</a:t>
            </a:r>
          </a:p>
        </p:txBody>
      </p:sp>
      <p:sp>
        <p:nvSpPr>
          <p:cNvPr id="9" name="Rectangle 8">
            <a:extLst>
              <a:ext uri="{FF2B5EF4-FFF2-40B4-BE49-F238E27FC236}">
                <a16:creationId xmlns:a16="http://schemas.microsoft.com/office/drawing/2014/main" id="{6A130543-21F7-4361-B15F-4E7D2206A109}"/>
              </a:ext>
            </a:extLst>
          </p:cNvPr>
          <p:cNvSpPr/>
          <p:nvPr/>
        </p:nvSpPr>
        <p:spPr>
          <a:xfrm>
            <a:off x="0" y="2247819"/>
            <a:ext cx="12192000" cy="1192756"/>
          </a:xfrm>
          <a:prstGeom prst="rect">
            <a:avLst/>
          </a:prstGeom>
          <a:noFill/>
          <a:ln w="63500">
            <a:solidFill>
              <a:srgbClr val="66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5011D58D-8A07-44A2-A455-C148C9AF37D0}"/>
              </a:ext>
            </a:extLst>
          </p:cNvPr>
          <p:cNvSpPr txBox="1"/>
          <p:nvPr/>
        </p:nvSpPr>
        <p:spPr>
          <a:xfrm>
            <a:off x="9562617" y="3474369"/>
            <a:ext cx="2475053" cy="584775"/>
          </a:xfrm>
          <a:prstGeom prst="rect">
            <a:avLst/>
          </a:prstGeom>
          <a:noFill/>
        </p:spPr>
        <p:txBody>
          <a:bodyPr wrap="square" rtlCol="0">
            <a:spAutoFit/>
          </a:bodyPr>
          <a:lstStyle/>
          <a:p>
            <a:pPr algn="ctr"/>
            <a:r>
              <a:rPr lang="en-US" sz="3200" b="1" dirty="0" err="1">
                <a:solidFill>
                  <a:srgbClr val="66FF99"/>
                </a:solidFill>
                <a:latin typeface="Segoe UI" panose="020B0502040204020203" pitchFamily="34" charset="0"/>
                <a:cs typeface="Segoe UI" panose="020B0502040204020203" pitchFamily="34" charset="0"/>
              </a:rPr>
              <a:t>libc</a:t>
            </a:r>
            <a:endParaRPr lang="en-US" sz="3200" b="1" dirty="0">
              <a:solidFill>
                <a:srgbClr val="66FF99"/>
              </a:solidFill>
              <a:latin typeface="Segoe UI" panose="020B0502040204020203" pitchFamily="34" charset="0"/>
              <a:cs typeface="Segoe UI" panose="020B0502040204020203" pitchFamily="34" charset="0"/>
            </a:endParaRPr>
          </a:p>
        </p:txBody>
      </p:sp>
      <p:sp>
        <p:nvSpPr>
          <p:cNvPr id="11" name="Rectangle 10">
            <a:extLst>
              <a:ext uri="{FF2B5EF4-FFF2-40B4-BE49-F238E27FC236}">
                <a16:creationId xmlns:a16="http://schemas.microsoft.com/office/drawing/2014/main" id="{65FB5EE4-5A59-4EE6-A473-504B2878ED16}"/>
              </a:ext>
            </a:extLst>
          </p:cNvPr>
          <p:cNvSpPr/>
          <p:nvPr/>
        </p:nvSpPr>
        <p:spPr>
          <a:xfrm>
            <a:off x="0" y="5609040"/>
            <a:ext cx="12192000" cy="299835"/>
          </a:xfrm>
          <a:prstGeom prst="rect">
            <a:avLst/>
          </a:prstGeom>
          <a:noFill/>
          <a:ln w="63500">
            <a:solidFill>
              <a:srgbClr val="66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2DBD9A38-6AA0-4299-9AE7-2001C55BBA5A}"/>
              </a:ext>
            </a:extLst>
          </p:cNvPr>
          <p:cNvSpPr txBox="1"/>
          <p:nvPr/>
        </p:nvSpPr>
        <p:spPr>
          <a:xfrm>
            <a:off x="9562617" y="5906529"/>
            <a:ext cx="2475053" cy="584775"/>
          </a:xfrm>
          <a:prstGeom prst="rect">
            <a:avLst/>
          </a:prstGeom>
          <a:noFill/>
        </p:spPr>
        <p:txBody>
          <a:bodyPr wrap="square" rtlCol="0">
            <a:spAutoFit/>
          </a:bodyPr>
          <a:lstStyle/>
          <a:p>
            <a:pPr algn="ctr"/>
            <a:r>
              <a:rPr lang="en-US" sz="3200" b="1" dirty="0">
                <a:solidFill>
                  <a:srgbClr val="66FF99"/>
                </a:solidFill>
                <a:latin typeface="Segoe UI" panose="020B0502040204020203" pitchFamily="34" charset="0"/>
                <a:cs typeface="Segoe UI" panose="020B0502040204020203" pitchFamily="34" charset="0"/>
              </a:rPr>
              <a:t>The stack</a:t>
            </a:r>
          </a:p>
        </p:txBody>
      </p:sp>
    </p:spTree>
    <p:extLst>
      <p:ext uri="{BB962C8B-B14F-4D97-AF65-F5344CB8AC3E}">
        <p14:creationId xmlns:p14="http://schemas.microsoft.com/office/powerpoint/2010/main" val="3294720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500"/>
                                        <p:tgtEl>
                                          <p:spTgt spid="5"/>
                                        </p:tgtEl>
                                      </p:cBhvr>
                                    </p:animEffect>
                                    <p:set>
                                      <p:cBhvr>
                                        <p:cTn id="15" dur="1" fill="hold">
                                          <p:stCondLst>
                                            <p:cond delay="499"/>
                                          </p:stCondLst>
                                        </p:cTn>
                                        <p:tgtEl>
                                          <p:spTgt spid="5"/>
                                        </p:tgtEl>
                                        <p:attrNameLst>
                                          <p:attrName>style.visibility</p:attrName>
                                        </p:attrNameLst>
                                      </p:cBhvr>
                                      <p:to>
                                        <p:strVal val="hidden"/>
                                      </p:to>
                                    </p:set>
                                  </p:childTnLst>
                                </p:cTn>
                              </p:par>
                              <p:par>
                                <p:cTn id="16" presetID="10" presetClass="exit" presetSubtype="0" fill="hold" grpId="1" nodeType="withEffect">
                                  <p:stCondLst>
                                    <p:cond delay="0"/>
                                  </p:stCondLst>
                                  <p:childTnLst>
                                    <p:animEffect transition="out" filter="fade">
                                      <p:cBhvr>
                                        <p:cTn id="17" dur="500"/>
                                        <p:tgtEl>
                                          <p:spTgt spid="6"/>
                                        </p:tgtEl>
                                      </p:cBhvr>
                                    </p:animEffect>
                                    <p:set>
                                      <p:cBhvr>
                                        <p:cTn id="18" dur="1" fill="hold">
                                          <p:stCondLst>
                                            <p:cond delay="499"/>
                                          </p:stCondLst>
                                        </p:cTn>
                                        <p:tgtEl>
                                          <p:spTgt spid="6"/>
                                        </p:tgtEl>
                                        <p:attrNameLst>
                                          <p:attrName>style.visibility</p:attrName>
                                        </p:attrNameLst>
                                      </p:cBhvr>
                                      <p:to>
                                        <p:strVal val="hidden"/>
                                      </p:to>
                                    </p:set>
                                  </p:childTnLst>
                                </p:cTn>
                              </p:par>
                              <p:par>
                                <p:cTn id="19" presetID="10"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grpId="1" nodeType="clickEffect">
                                  <p:stCondLst>
                                    <p:cond delay="0"/>
                                  </p:stCondLst>
                                  <p:childTnLst>
                                    <p:animEffect transition="out" filter="fade">
                                      <p:cBhvr>
                                        <p:cTn id="28" dur="500"/>
                                        <p:tgtEl>
                                          <p:spTgt spid="7"/>
                                        </p:tgtEl>
                                      </p:cBhvr>
                                    </p:animEffect>
                                    <p:set>
                                      <p:cBhvr>
                                        <p:cTn id="29" dur="1" fill="hold">
                                          <p:stCondLst>
                                            <p:cond delay="499"/>
                                          </p:stCondLst>
                                        </p:cTn>
                                        <p:tgtEl>
                                          <p:spTgt spid="7"/>
                                        </p:tgtEl>
                                        <p:attrNameLst>
                                          <p:attrName>style.visibility</p:attrName>
                                        </p:attrNameLst>
                                      </p:cBhvr>
                                      <p:to>
                                        <p:strVal val="hidden"/>
                                      </p:to>
                                    </p:set>
                                  </p:childTnLst>
                                </p:cTn>
                              </p:par>
                              <p:par>
                                <p:cTn id="30" presetID="10" presetClass="exit" presetSubtype="0" fill="hold" grpId="1" nodeType="withEffect">
                                  <p:stCondLst>
                                    <p:cond delay="0"/>
                                  </p:stCondLst>
                                  <p:childTnLst>
                                    <p:animEffect transition="out" filter="fade">
                                      <p:cBhvr>
                                        <p:cTn id="31" dur="500"/>
                                        <p:tgtEl>
                                          <p:spTgt spid="8"/>
                                        </p:tgtEl>
                                      </p:cBhvr>
                                    </p:animEffect>
                                    <p:set>
                                      <p:cBhvr>
                                        <p:cTn id="32" dur="1" fill="hold">
                                          <p:stCondLst>
                                            <p:cond delay="499"/>
                                          </p:stCondLst>
                                        </p:cTn>
                                        <p:tgtEl>
                                          <p:spTgt spid="8"/>
                                        </p:tgtEl>
                                        <p:attrNameLst>
                                          <p:attrName>style.visibility</p:attrName>
                                        </p:attrNameLst>
                                      </p:cBhvr>
                                      <p:to>
                                        <p:strVal val="hidden"/>
                                      </p:to>
                                    </p:set>
                                  </p:childTnLst>
                                </p:cTn>
                              </p:par>
                              <p:par>
                                <p:cTn id="33" presetID="10" presetClass="entr" presetSubtype="0"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500"/>
                                        <p:tgtEl>
                                          <p:spTgt spid="10"/>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xit" presetSubtype="0" fill="hold" grpId="1" nodeType="clickEffect">
                                  <p:stCondLst>
                                    <p:cond delay="0"/>
                                  </p:stCondLst>
                                  <p:childTnLst>
                                    <p:animEffect transition="out" filter="fade">
                                      <p:cBhvr>
                                        <p:cTn id="42" dur="500"/>
                                        <p:tgtEl>
                                          <p:spTgt spid="9"/>
                                        </p:tgtEl>
                                      </p:cBhvr>
                                    </p:animEffect>
                                    <p:set>
                                      <p:cBhvr>
                                        <p:cTn id="43" dur="1" fill="hold">
                                          <p:stCondLst>
                                            <p:cond delay="499"/>
                                          </p:stCondLst>
                                        </p:cTn>
                                        <p:tgtEl>
                                          <p:spTgt spid="9"/>
                                        </p:tgtEl>
                                        <p:attrNameLst>
                                          <p:attrName>style.visibility</p:attrName>
                                        </p:attrNameLst>
                                      </p:cBhvr>
                                      <p:to>
                                        <p:strVal val="hidden"/>
                                      </p:to>
                                    </p:set>
                                  </p:childTnLst>
                                </p:cTn>
                              </p:par>
                              <p:par>
                                <p:cTn id="44" presetID="10" presetClass="exit" presetSubtype="0" fill="hold" grpId="1" nodeType="withEffect">
                                  <p:stCondLst>
                                    <p:cond delay="0"/>
                                  </p:stCondLst>
                                  <p:childTnLst>
                                    <p:animEffect transition="out" filter="fade">
                                      <p:cBhvr>
                                        <p:cTn id="45" dur="500"/>
                                        <p:tgtEl>
                                          <p:spTgt spid="10"/>
                                        </p:tgtEl>
                                      </p:cBhvr>
                                    </p:animEffect>
                                    <p:set>
                                      <p:cBhvr>
                                        <p:cTn id="46" dur="1" fill="hold">
                                          <p:stCondLst>
                                            <p:cond delay="499"/>
                                          </p:stCondLst>
                                        </p:cTn>
                                        <p:tgtEl>
                                          <p:spTgt spid="10"/>
                                        </p:tgtEl>
                                        <p:attrNameLst>
                                          <p:attrName>style.visibility</p:attrName>
                                        </p:attrNameLst>
                                      </p:cBhvr>
                                      <p:to>
                                        <p:strVal val="hidden"/>
                                      </p:to>
                                    </p:set>
                                  </p:childTnLst>
                                </p:cTn>
                              </p:par>
                              <p:par>
                                <p:cTn id="47" presetID="10" presetClass="entr" presetSubtype="0" fill="hold" grpId="0" nodeType="with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500"/>
                                        <p:tgtEl>
                                          <p:spTgt spid="11"/>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fade">
                                      <p:cBhvr>
                                        <p:cTn id="5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p:bldP spid="6" grpId="1"/>
      <p:bldP spid="7" grpId="0" animBg="1"/>
      <p:bldP spid="7" grpId="1" animBg="1"/>
      <p:bldP spid="8" grpId="0"/>
      <p:bldP spid="8" grpId="1"/>
      <p:bldP spid="9" grpId="0" animBg="1"/>
      <p:bldP spid="9" grpId="1" animBg="1"/>
      <p:bldP spid="10" grpId="0"/>
      <p:bldP spid="10" grpId="1"/>
      <p:bldP spid="11" grpId="0" animBg="1"/>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3A5602-38E3-4472-91DC-514577BB223D}"/>
              </a:ext>
            </a:extLst>
          </p:cNvPr>
          <p:cNvSpPr>
            <a:spLocks noGrp="1"/>
          </p:cNvSpPr>
          <p:nvPr>
            <p:ph type="title"/>
          </p:nvPr>
        </p:nvSpPr>
        <p:spPr/>
        <p:txBody>
          <a:bodyPr>
            <a:normAutofit/>
          </a:bodyPr>
          <a:lstStyle/>
          <a:p>
            <a:r>
              <a:rPr lang="en-US" sz="6600" dirty="0"/>
              <a:t>Outline</a:t>
            </a:r>
          </a:p>
        </p:txBody>
      </p:sp>
      <p:sp>
        <p:nvSpPr>
          <p:cNvPr id="3" name="Content Placeholder 2">
            <a:extLst>
              <a:ext uri="{FF2B5EF4-FFF2-40B4-BE49-F238E27FC236}">
                <a16:creationId xmlns:a16="http://schemas.microsoft.com/office/drawing/2014/main" id="{8847E9E6-4560-42F6-B14D-DB89E59E0782}"/>
              </a:ext>
            </a:extLst>
          </p:cNvPr>
          <p:cNvSpPr>
            <a:spLocks noGrp="1"/>
          </p:cNvSpPr>
          <p:nvPr>
            <p:ph idx="1"/>
          </p:nvPr>
        </p:nvSpPr>
        <p:spPr>
          <a:xfrm>
            <a:off x="838200" y="1825625"/>
            <a:ext cx="10868526" cy="4351338"/>
          </a:xfrm>
        </p:spPr>
        <p:txBody>
          <a:bodyPr>
            <a:normAutofit/>
          </a:bodyPr>
          <a:lstStyle/>
          <a:p>
            <a:r>
              <a:rPr lang="en-US" sz="4800" dirty="0"/>
              <a:t>Copy-on-write Memory Pages</a:t>
            </a:r>
          </a:p>
          <a:p>
            <a:r>
              <a:rPr lang="en-US" sz="4800" dirty="0"/>
              <a:t>Swapping Pages Between RAM and Disk</a:t>
            </a:r>
          </a:p>
          <a:p>
            <a:r>
              <a:rPr lang="en-US" sz="4800" dirty="0"/>
              <a:t>Virtual Memory Areas (VMAs)</a:t>
            </a:r>
          </a:p>
          <a:p>
            <a:r>
              <a:rPr lang="en-US" sz="4800" dirty="0"/>
              <a:t>Working Sets</a:t>
            </a:r>
          </a:p>
          <a:p>
            <a:endParaRPr lang="en-US" sz="4800" dirty="0"/>
          </a:p>
        </p:txBody>
      </p:sp>
    </p:spTree>
    <p:extLst>
      <p:ext uri="{BB962C8B-B14F-4D97-AF65-F5344CB8AC3E}">
        <p14:creationId xmlns:p14="http://schemas.microsoft.com/office/powerpoint/2010/main" val="3920242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8A5C3B-E36B-4B5D-98D3-8D83C279E6B8}"/>
              </a:ext>
            </a:extLst>
          </p:cNvPr>
          <p:cNvSpPr>
            <a:spLocks noGrp="1"/>
          </p:cNvSpPr>
          <p:nvPr>
            <p:ph type="title"/>
          </p:nvPr>
        </p:nvSpPr>
        <p:spPr>
          <a:xfrm>
            <a:off x="0" y="-172995"/>
            <a:ext cx="12041529" cy="1170195"/>
          </a:xfrm>
        </p:spPr>
        <p:txBody>
          <a:bodyPr/>
          <a:lstStyle/>
          <a:p>
            <a:r>
              <a:rPr lang="en-US" dirty="0"/>
              <a:t>Linux x86-64: Virtual Memory Areas (VMAs)</a:t>
            </a:r>
          </a:p>
        </p:txBody>
      </p:sp>
      <p:sp>
        <p:nvSpPr>
          <p:cNvPr id="67" name="Content Placeholder 2">
            <a:extLst>
              <a:ext uri="{FF2B5EF4-FFF2-40B4-BE49-F238E27FC236}">
                <a16:creationId xmlns:a16="http://schemas.microsoft.com/office/drawing/2014/main" id="{3C872180-46B1-4559-B0FF-4AE438689031}"/>
              </a:ext>
            </a:extLst>
          </p:cNvPr>
          <p:cNvSpPr>
            <a:spLocks noGrp="1"/>
          </p:cNvSpPr>
          <p:nvPr>
            <p:ph idx="1"/>
          </p:nvPr>
        </p:nvSpPr>
        <p:spPr>
          <a:xfrm>
            <a:off x="47365" y="744374"/>
            <a:ext cx="12247606" cy="2740229"/>
          </a:xfrm>
        </p:spPr>
        <p:txBody>
          <a:bodyPr>
            <a:normAutofit/>
          </a:bodyPr>
          <a:lstStyle/>
          <a:p>
            <a:pPr>
              <a:lnSpc>
                <a:spcPts val="2700"/>
              </a:lnSpc>
            </a:pPr>
            <a:r>
              <a:rPr lang="en-US" sz="3200" dirty="0"/>
              <a:t>From the perspective of user-level code, a virtual address is valid to access if the address is covered by a VMA</a:t>
            </a:r>
          </a:p>
          <a:p>
            <a:pPr>
              <a:lnSpc>
                <a:spcPts val="2700"/>
              </a:lnSpc>
            </a:pPr>
            <a:r>
              <a:rPr lang="en-US" sz="3200" dirty="0"/>
              <a:t>However, the “Present?” bit in the relevant PTE indicates whether the relevant page is actually in physical memory</a:t>
            </a:r>
          </a:p>
          <a:p>
            <a:pPr>
              <a:lnSpc>
                <a:spcPts val="2700"/>
              </a:lnSpc>
            </a:pPr>
            <a:r>
              <a:rPr lang="en-US" sz="3200" dirty="0"/>
              <a:t>In this example, accessing virtual page i+2 or i+3 causes a page fault</a:t>
            </a:r>
            <a:endParaRPr lang="en-US" dirty="0"/>
          </a:p>
          <a:p>
            <a:pPr>
              <a:lnSpc>
                <a:spcPts val="2700"/>
              </a:lnSpc>
            </a:pPr>
            <a:endParaRPr lang="en-US" sz="3200" dirty="0"/>
          </a:p>
        </p:txBody>
      </p:sp>
      <p:sp>
        <p:nvSpPr>
          <p:cNvPr id="68" name="Content Placeholder 2">
            <a:extLst>
              <a:ext uri="{FF2B5EF4-FFF2-40B4-BE49-F238E27FC236}">
                <a16:creationId xmlns:a16="http://schemas.microsoft.com/office/drawing/2014/main" id="{8803274D-D93D-46DD-9484-424EBCB354AB}"/>
              </a:ext>
            </a:extLst>
          </p:cNvPr>
          <p:cNvSpPr txBox="1">
            <a:spLocks/>
          </p:cNvSpPr>
          <p:nvPr/>
        </p:nvSpPr>
        <p:spPr>
          <a:xfrm>
            <a:off x="170935" y="5213725"/>
            <a:ext cx="11684363" cy="169370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sz="2800" dirty="0"/>
              <a:t>In the page fault handler, the kernel sees that the faulting address resides in a valid VMA (and thus represents a valid memory access)</a:t>
            </a:r>
          </a:p>
          <a:p>
            <a:pPr lvl="1"/>
            <a:r>
              <a:rPr lang="en-US" sz="2800" dirty="0"/>
              <a:t>The handler finds the location of the page in swap space by examining the PTE for the faulting address</a:t>
            </a:r>
          </a:p>
        </p:txBody>
      </p:sp>
      <p:grpSp>
        <p:nvGrpSpPr>
          <p:cNvPr id="69" name="Group 68">
            <a:extLst>
              <a:ext uri="{FF2B5EF4-FFF2-40B4-BE49-F238E27FC236}">
                <a16:creationId xmlns:a16="http://schemas.microsoft.com/office/drawing/2014/main" id="{276B6B17-CB2D-4C12-9934-061B874AB19F}"/>
              </a:ext>
            </a:extLst>
          </p:cNvPr>
          <p:cNvGrpSpPr/>
          <p:nvPr/>
        </p:nvGrpSpPr>
        <p:grpSpPr>
          <a:xfrm>
            <a:off x="1060620" y="2549398"/>
            <a:ext cx="6551230" cy="2922583"/>
            <a:chOff x="-76200" y="3556939"/>
            <a:chExt cx="6551230" cy="2922583"/>
          </a:xfrm>
        </p:grpSpPr>
        <p:grpSp>
          <p:nvGrpSpPr>
            <p:cNvPr id="70" name="Group 69">
              <a:extLst>
                <a:ext uri="{FF2B5EF4-FFF2-40B4-BE49-F238E27FC236}">
                  <a16:creationId xmlns:a16="http://schemas.microsoft.com/office/drawing/2014/main" id="{D9B9E564-6C3E-4C1F-BDE6-F3AA739CD999}"/>
                </a:ext>
              </a:extLst>
            </p:cNvPr>
            <p:cNvGrpSpPr/>
            <p:nvPr/>
          </p:nvGrpSpPr>
          <p:grpSpPr>
            <a:xfrm>
              <a:off x="3657600" y="5039709"/>
              <a:ext cx="2817430" cy="536358"/>
              <a:chOff x="3735771" y="4987159"/>
              <a:chExt cx="2817430" cy="536358"/>
            </a:xfrm>
          </p:grpSpPr>
          <p:sp>
            <p:nvSpPr>
              <p:cNvPr id="88" name="Rectangle 87">
                <a:extLst>
                  <a:ext uri="{FF2B5EF4-FFF2-40B4-BE49-F238E27FC236}">
                    <a16:creationId xmlns:a16="http://schemas.microsoft.com/office/drawing/2014/main" id="{1ED01596-2867-4EF9-97DA-7DB1AD942195}"/>
                  </a:ext>
                </a:extLst>
              </p:cNvPr>
              <p:cNvSpPr/>
              <p:nvPr/>
            </p:nvSpPr>
            <p:spPr bwMode="auto">
              <a:xfrm>
                <a:off x="3735771" y="4990117"/>
                <a:ext cx="2817430" cy="533400"/>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89" name="TextBox 88">
                <a:extLst>
                  <a:ext uri="{FF2B5EF4-FFF2-40B4-BE49-F238E27FC236}">
                    <a16:creationId xmlns:a16="http://schemas.microsoft.com/office/drawing/2014/main" id="{81EFECA1-0F10-481D-B979-DC7E8AB493EB}"/>
                  </a:ext>
                </a:extLst>
              </p:cNvPr>
              <p:cNvSpPr txBox="1"/>
              <p:nvPr/>
            </p:nvSpPr>
            <p:spPr>
              <a:xfrm>
                <a:off x="3850071" y="4987159"/>
                <a:ext cx="2703130" cy="523220"/>
              </a:xfrm>
              <a:prstGeom prst="rect">
                <a:avLst/>
              </a:prstGeom>
              <a:noFill/>
            </p:spPr>
            <p:txBody>
              <a:bodyPr wrap="square" rtlCol="0">
                <a:spAutoFit/>
              </a:bodyPr>
              <a:lstStyle/>
              <a:p>
                <a:pPr algn="ctr"/>
                <a:r>
                  <a:rPr lang="en-US" sz="2800" dirty="0">
                    <a:latin typeface="+mn-lt"/>
                  </a:rPr>
                  <a:t>Virtual page </a:t>
                </a:r>
                <a:r>
                  <a:rPr lang="en-US" sz="2800" dirty="0" err="1">
                    <a:latin typeface="+mn-lt"/>
                  </a:rPr>
                  <a:t>i</a:t>
                </a:r>
                <a:r>
                  <a:rPr lang="en-US" sz="2800" dirty="0">
                    <a:latin typeface="+mn-lt"/>
                  </a:rPr>
                  <a:t> +1</a:t>
                </a:r>
              </a:p>
            </p:txBody>
          </p:sp>
        </p:grpSp>
        <p:grpSp>
          <p:nvGrpSpPr>
            <p:cNvPr id="71" name="Group 70">
              <a:extLst>
                <a:ext uri="{FF2B5EF4-FFF2-40B4-BE49-F238E27FC236}">
                  <a16:creationId xmlns:a16="http://schemas.microsoft.com/office/drawing/2014/main" id="{8404772C-D458-4359-93A7-70645EC78E22}"/>
                </a:ext>
              </a:extLst>
            </p:cNvPr>
            <p:cNvGrpSpPr/>
            <p:nvPr/>
          </p:nvGrpSpPr>
          <p:grpSpPr>
            <a:xfrm>
              <a:off x="3657600" y="5573109"/>
              <a:ext cx="2817430" cy="539316"/>
              <a:chOff x="3735771" y="4984201"/>
              <a:chExt cx="2817430" cy="539316"/>
            </a:xfrm>
          </p:grpSpPr>
          <p:sp>
            <p:nvSpPr>
              <p:cNvPr id="86" name="Rectangle 85">
                <a:extLst>
                  <a:ext uri="{FF2B5EF4-FFF2-40B4-BE49-F238E27FC236}">
                    <a16:creationId xmlns:a16="http://schemas.microsoft.com/office/drawing/2014/main" id="{518569E5-EC4B-4E30-A042-AF86C318E74A}"/>
                  </a:ext>
                </a:extLst>
              </p:cNvPr>
              <p:cNvSpPr/>
              <p:nvPr/>
            </p:nvSpPr>
            <p:spPr bwMode="auto">
              <a:xfrm>
                <a:off x="3735771" y="4984201"/>
                <a:ext cx="2817430" cy="539316"/>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87" name="TextBox 86">
                <a:extLst>
                  <a:ext uri="{FF2B5EF4-FFF2-40B4-BE49-F238E27FC236}">
                    <a16:creationId xmlns:a16="http://schemas.microsoft.com/office/drawing/2014/main" id="{F7399BA6-2C86-402B-92D8-9F23DE4D6FEA}"/>
                  </a:ext>
                </a:extLst>
              </p:cNvPr>
              <p:cNvSpPr txBox="1"/>
              <p:nvPr/>
            </p:nvSpPr>
            <p:spPr>
              <a:xfrm>
                <a:off x="3850071" y="4987159"/>
                <a:ext cx="2703130" cy="523220"/>
              </a:xfrm>
              <a:prstGeom prst="rect">
                <a:avLst/>
              </a:prstGeom>
              <a:noFill/>
            </p:spPr>
            <p:txBody>
              <a:bodyPr wrap="square" rtlCol="0">
                <a:spAutoFit/>
              </a:bodyPr>
              <a:lstStyle/>
              <a:p>
                <a:pPr algn="ctr"/>
                <a:r>
                  <a:rPr lang="en-US" sz="2800" dirty="0">
                    <a:latin typeface="+mn-lt"/>
                  </a:rPr>
                  <a:t>Virtual page </a:t>
                </a:r>
                <a:r>
                  <a:rPr lang="en-US" sz="2800" dirty="0" err="1">
                    <a:latin typeface="+mn-lt"/>
                  </a:rPr>
                  <a:t>i</a:t>
                </a:r>
                <a:endParaRPr lang="en-US" sz="2800" dirty="0">
                  <a:latin typeface="+mn-lt"/>
                </a:endParaRPr>
              </a:p>
            </p:txBody>
          </p:sp>
        </p:grpSp>
        <p:grpSp>
          <p:nvGrpSpPr>
            <p:cNvPr id="72" name="Group 71">
              <a:extLst>
                <a:ext uri="{FF2B5EF4-FFF2-40B4-BE49-F238E27FC236}">
                  <a16:creationId xmlns:a16="http://schemas.microsoft.com/office/drawing/2014/main" id="{3FEE78E0-0C50-4CEF-AB24-4E77497D41FB}"/>
                </a:ext>
              </a:extLst>
            </p:cNvPr>
            <p:cNvGrpSpPr/>
            <p:nvPr/>
          </p:nvGrpSpPr>
          <p:grpSpPr>
            <a:xfrm>
              <a:off x="3657600" y="4521414"/>
              <a:ext cx="2817430" cy="536358"/>
              <a:chOff x="3735771" y="4987159"/>
              <a:chExt cx="2817430" cy="536358"/>
            </a:xfrm>
          </p:grpSpPr>
          <p:sp>
            <p:nvSpPr>
              <p:cNvPr id="84" name="Rectangle 83">
                <a:extLst>
                  <a:ext uri="{FF2B5EF4-FFF2-40B4-BE49-F238E27FC236}">
                    <a16:creationId xmlns:a16="http://schemas.microsoft.com/office/drawing/2014/main" id="{3289C2A3-EB3E-41FD-B352-C9E2A86CECFE}"/>
                  </a:ext>
                </a:extLst>
              </p:cNvPr>
              <p:cNvSpPr/>
              <p:nvPr/>
            </p:nvSpPr>
            <p:spPr bwMode="auto">
              <a:xfrm>
                <a:off x="3735771" y="4990117"/>
                <a:ext cx="2817430" cy="533400"/>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85" name="TextBox 84">
                <a:extLst>
                  <a:ext uri="{FF2B5EF4-FFF2-40B4-BE49-F238E27FC236}">
                    <a16:creationId xmlns:a16="http://schemas.microsoft.com/office/drawing/2014/main" id="{986800E0-38FC-47A6-A972-70D133A6C49E}"/>
                  </a:ext>
                </a:extLst>
              </p:cNvPr>
              <p:cNvSpPr txBox="1"/>
              <p:nvPr/>
            </p:nvSpPr>
            <p:spPr>
              <a:xfrm>
                <a:off x="3850071" y="4987159"/>
                <a:ext cx="2703130" cy="523220"/>
              </a:xfrm>
              <a:prstGeom prst="rect">
                <a:avLst/>
              </a:prstGeom>
              <a:noFill/>
            </p:spPr>
            <p:txBody>
              <a:bodyPr wrap="square" rtlCol="0">
                <a:spAutoFit/>
              </a:bodyPr>
              <a:lstStyle/>
              <a:p>
                <a:pPr algn="ctr"/>
                <a:r>
                  <a:rPr lang="en-US" sz="2800" dirty="0">
                    <a:latin typeface="+mn-lt"/>
                  </a:rPr>
                  <a:t>Virtual page </a:t>
                </a:r>
                <a:r>
                  <a:rPr lang="en-US" sz="2800" dirty="0" err="1">
                    <a:latin typeface="+mn-lt"/>
                  </a:rPr>
                  <a:t>i</a:t>
                </a:r>
                <a:r>
                  <a:rPr lang="en-US" sz="2800" dirty="0">
                    <a:latin typeface="+mn-lt"/>
                  </a:rPr>
                  <a:t> +2</a:t>
                </a:r>
              </a:p>
            </p:txBody>
          </p:sp>
        </p:grpSp>
        <p:grpSp>
          <p:nvGrpSpPr>
            <p:cNvPr id="73" name="Group 72">
              <a:extLst>
                <a:ext uri="{FF2B5EF4-FFF2-40B4-BE49-F238E27FC236}">
                  <a16:creationId xmlns:a16="http://schemas.microsoft.com/office/drawing/2014/main" id="{8CF7188F-C4EC-4925-81BE-546C962CA287}"/>
                </a:ext>
              </a:extLst>
            </p:cNvPr>
            <p:cNvGrpSpPr/>
            <p:nvPr/>
          </p:nvGrpSpPr>
          <p:grpSpPr>
            <a:xfrm>
              <a:off x="3657600" y="3986535"/>
              <a:ext cx="2817430" cy="536358"/>
              <a:chOff x="3735771" y="4987159"/>
              <a:chExt cx="2817430" cy="536358"/>
            </a:xfrm>
          </p:grpSpPr>
          <p:sp>
            <p:nvSpPr>
              <p:cNvPr id="82" name="Rectangle 81">
                <a:extLst>
                  <a:ext uri="{FF2B5EF4-FFF2-40B4-BE49-F238E27FC236}">
                    <a16:creationId xmlns:a16="http://schemas.microsoft.com/office/drawing/2014/main" id="{611AB538-1009-483E-B010-E9F1C71BD799}"/>
                  </a:ext>
                </a:extLst>
              </p:cNvPr>
              <p:cNvSpPr/>
              <p:nvPr/>
            </p:nvSpPr>
            <p:spPr bwMode="auto">
              <a:xfrm>
                <a:off x="3735771" y="4990117"/>
                <a:ext cx="2817430" cy="533400"/>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83" name="TextBox 82">
                <a:extLst>
                  <a:ext uri="{FF2B5EF4-FFF2-40B4-BE49-F238E27FC236}">
                    <a16:creationId xmlns:a16="http://schemas.microsoft.com/office/drawing/2014/main" id="{04AACA16-01C7-44B4-951F-7140788201C0}"/>
                  </a:ext>
                </a:extLst>
              </p:cNvPr>
              <p:cNvSpPr txBox="1"/>
              <p:nvPr/>
            </p:nvSpPr>
            <p:spPr>
              <a:xfrm>
                <a:off x="3850071" y="4987159"/>
                <a:ext cx="2703130" cy="523220"/>
              </a:xfrm>
              <a:prstGeom prst="rect">
                <a:avLst/>
              </a:prstGeom>
              <a:noFill/>
            </p:spPr>
            <p:txBody>
              <a:bodyPr wrap="square" rtlCol="0">
                <a:spAutoFit/>
              </a:bodyPr>
              <a:lstStyle/>
              <a:p>
                <a:pPr algn="ctr"/>
                <a:r>
                  <a:rPr lang="en-US" sz="2800" dirty="0">
                    <a:latin typeface="+mn-lt"/>
                  </a:rPr>
                  <a:t>Virtual page </a:t>
                </a:r>
                <a:r>
                  <a:rPr lang="en-US" sz="2800" dirty="0" err="1">
                    <a:latin typeface="+mn-lt"/>
                  </a:rPr>
                  <a:t>i</a:t>
                </a:r>
                <a:r>
                  <a:rPr lang="en-US" sz="2800" dirty="0">
                    <a:latin typeface="+mn-lt"/>
                  </a:rPr>
                  <a:t> +3</a:t>
                </a:r>
              </a:p>
            </p:txBody>
          </p:sp>
        </p:grpSp>
        <p:grpSp>
          <p:nvGrpSpPr>
            <p:cNvPr id="74" name="Group 73">
              <a:extLst>
                <a:ext uri="{FF2B5EF4-FFF2-40B4-BE49-F238E27FC236}">
                  <a16:creationId xmlns:a16="http://schemas.microsoft.com/office/drawing/2014/main" id="{F3C272BE-73F7-4950-BE45-B67AFFC8009B}"/>
                </a:ext>
              </a:extLst>
            </p:cNvPr>
            <p:cNvGrpSpPr/>
            <p:nvPr/>
          </p:nvGrpSpPr>
          <p:grpSpPr>
            <a:xfrm>
              <a:off x="-76200" y="4591654"/>
              <a:ext cx="3276600" cy="822016"/>
              <a:chOff x="1828800" y="4749109"/>
              <a:chExt cx="3276600" cy="822016"/>
            </a:xfrm>
          </p:grpSpPr>
          <p:sp>
            <p:nvSpPr>
              <p:cNvPr id="79" name="Rectangle 78">
                <a:extLst>
                  <a:ext uri="{FF2B5EF4-FFF2-40B4-BE49-F238E27FC236}">
                    <a16:creationId xmlns:a16="http://schemas.microsoft.com/office/drawing/2014/main" id="{22551D6B-738C-4A40-96D3-7908023EB567}"/>
                  </a:ext>
                </a:extLst>
              </p:cNvPr>
              <p:cNvSpPr/>
              <p:nvPr/>
            </p:nvSpPr>
            <p:spPr bwMode="auto">
              <a:xfrm>
                <a:off x="1981200" y="4815642"/>
                <a:ext cx="2971800" cy="74919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80" name="TextBox 79">
                <a:extLst>
                  <a:ext uri="{FF2B5EF4-FFF2-40B4-BE49-F238E27FC236}">
                    <a16:creationId xmlns:a16="http://schemas.microsoft.com/office/drawing/2014/main" id="{0BDE6951-03C7-4DCC-ADA3-D5F009E77624}"/>
                  </a:ext>
                </a:extLst>
              </p:cNvPr>
              <p:cNvSpPr txBox="1"/>
              <p:nvPr/>
            </p:nvSpPr>
            <p:spPr>
              <a:xfrm>
                <a:off x="2324100" y="4749109"/>
                <a:ext cx="2286000" cy="461665"/>
              </a:xfrm>
              <a:prstGeom prst="rect">
                <a:avLst/>
              </a:prstGeom>
              <a:noFill/>
            </p:spPr>
            <p:txBody>
              <a:bodyPr wrap="square" rtlCol="0">
                <a:spAutoFit/>
              </a:bodyPr>
              <a:lstStyle/>
              <a:p>
                <a:pPr algn="ctr"/>
                <a:r>
                  <a:rPr lang="en-US" sz="2400" dirty="0">
                    <a:latin typeface="Consolas" panose="020B0609020204030204" pitchFamily="49" charset="0"/>
                  </a:rPr>
                  <a:t>.</a:t>
                </a:r>
                <a:r>
                  <a:rPr lang="en-US" sz="2400" dirty="0" err="1">
                    <a:latin typeface="Consolas" panose="020B0609020204030204" pitchFamily="49" charset="0"/>
                  </a:rPr>
                  <a:t>vm_flags</a:t>
                </a:r>
                <a:r>
                  <a:rPr lang="en-US" sz="2400" dirty="0">
                    <a:latin typeface="Consolas" panose="020B0609020204030204" pitchFamily="49" charset="0"/>
                  </a:rPr>
                  <a:t> =</a:t>
                </a:r>
              </a:p>
            </p:txBody>
          </p:sp>
          <p:sp>
            <p:nvSpPr>
              <p:cNvPr id="81" name="TextBox 80">
                <a:extLst>
                  <a:ext uri="{FF2B5EF4-FFF2-40B4-BE49-F238E27FC236}">
                    <a16:creationId xmlns:a16="http://schemas.microsoft.com/office/drawing/2014/main" id="{ECF35D4D-4F33-4697-AA4C-8EA9859BFDC3}"/>
                  </a:ext>
                </a:extLst>
              </p:cNvPr>
              <p:cNvSpPr txBox="1"/>
              <p:nvPr/>
            </p:nvSpPr>
            <p:spPr>
              <a:xfrm>
                <a:off x="1828800" y="5140238"/>
                <a:ext cx="3276600" cy="430887"/>
              </a:xfrm>
              <a:prstGeom prst="rect">
                <a:avLst/>
              </a:prstGeom>
              <a:noFill/>
            </p:spPr>
            <p:txBody>
              <a:bodyPr wrap="square" rtlCol="0">
                <a:spAutoFit/>
              </a:bodyPr>
              <a:lstStyle/>
              <a:p>
                <a:pPr algn="ctr"/>
                <a:r>
                  <a:rPr lang="en-US" sz="2200" dirty="0">
                    <a:latin typeface="Consolas" panose="020B0609020204030204" pitchFamily="49" charset="0"/>
                  </a:rPr>
                  <a:t>VM_READ | VM_WRITE</a:t>
                </a:r>
              </a:p>
            </p:txBody>
          </p:sp>
        </p:grpSp>
        <p:cxnSp>
          <p:nvCxnSpPr>
            <p:cNvPr id="75" name="Straight Connector 74">
              <a:extLst>
                <a:ext uri="{FF2B5EF4-FFF2-40B4-BE49-F238E27FC236}">
                  <a16:creationId xmlns:a16="http://schemas.microsoft.com/office/drawing/2014/main" id="{7591779B-8698-4894-B862-A93087B8027B}"/>
                </a:ext>
              </a:extLst>
            </p:cNvPr>
            <p:cNvCxnSpPr/>
            <p:nvPr/>
          </p:nvCxnSpPr>
          <p:spPr bwMode="auto">
            <a:xfrm flipV="1">
              <a:off x="3048000" y="4019129"/>
              <a:ext cx="609600" cy="643228"/>
            </a:xfrm>
            <a:prstGeom prst="line">
              <a:avLst/>
            </a:prstGeom>
            <a:solidFill>
              <a:schemeClr val="accent1"/>
            </a:solidFill>
            <a:ln w="9525" cap="flat" cmpd="sng" algn="ctr">
              <a:solidFill>
                <a:schemeClr val="tx1"/>
              </a:solidFill>
              <a:prstDash val="lgDash"/>
              <a:round/>
              <a:headEnd type="none" w="med" len="med"/>
              <a:tailEnd type="none" w="med" len="med"/>
            </a:ln>
            <a:effectLst/>
          </p:spPr>
        </p:cxnSp>
        <p:sp>
          <p:nvSpPr>
            <p:cNvPr id="76" name="TextBox 75">
              <a:extLst>
                <a:ext uri="{FF2B5EF4-FFF2-40B4-BE49-F238E27FC236}">
                  <a16:creationId xmlns:a16="http://schemas.microsoft.com/office/drawing/2014/main" id="{F34009FF-708F-429E-951F-5C83AE6BA197}"/>
                </a:ext>
              </a:extLst>
            </p:cNvPr>
            <p:cNvSpPr txBox="1"/>
            <p:nvPr/>
          </p:nvSpPr>
          <p:spPr>
            <a:xfrm rot="3047848">
              <a:off x="2582163" y="5624061"/>
              <a:ext cx="1341591" cy="369332"/>
            </a:xfrm>
            <a:prstGeom prst="rect">
              <a:avLst/>
            </a:prstGeom>
            <a:noFill/>
          </p:spPr>
          <p:txBody>
            <a:bodyPr wrap="square" rtlCol="0">
              <a:spAutoFit/>
            </a:bodyPr>
            <a:lstStyle/>
            <a:p>
              <a:pPr algn="ctr"/>
              <a:r>
                <a:rPr lang="en-US" dirty="0">
                  <a:latin typeface="Consolas" panose="020B0609020204030204" pitchFamily="49" charset="0"/>
                </a:rPr>
                <a:t>.</a:t>
              </a:r>
              <a:r>
                <a:rPr lang="en-US" dirty="0" err="1">
                  <a:latin typeface="Consolas" panose="020B0609020204030204" pitchFamily="49" charset="0"/>
                </a:rPr>
                <a:t>vm_start</a:t>
              </a:r>
              <a:endParaRPr lang="en-US" dirty="0">
                <a:latin typeface="Consolas" panose="020B0609020204030204" pitchFamily="49" charset="0"/>
              </a:endParaRPr>
            </a:p>
          </p:txBody>
        </p:sp>
        <p:sp>
          <p:nvSpPr>
            <p:cNvPr id="77" name="TextBox 76">
              <a:extLst>
                <a:ext uri="{FF2B5EF4-FFF2-40B4-BE49-F238E27FC236}">
                  <a16:creationId xmlns:a16="http://schemas.microsoft.com/office/drawing/2014/main" id="{CE47DE74-E676-46B6-AA36-22D8AEAA57EC}"/>
                </a:ext>
              </a:extLst>
            </p:cNvPr>
            <p:cNvSpPr txBox="1"/>
            <p:nvPr/>
          </p:nvSpPr>
          <p:spPr>
            <a:xfrm rot="18844098">
              <a:off x="2532892" y="4043069"/>
              <a:ext cx="1341591" cy="369332"/>
            </a:xfrm>
            <a:prstGeom prst="rect">
              <a:avLst/>
            </a:prstGeom>
            <a:noFill/>
          </p:spPr>
          <p:txBody>
            <a:bodyPr wrap="square" rtlCol="0">
              <a:spAutoFit/>
            </a:bodyPr>
            <a:lstStyle/>
            <a:p>
              <a:pPr algn="ctr"/>
              <a:r>
                <a:rPr lang="en-US" dirty="0">
                  <a:latin typeface="Consolas" panose="020B0609020204030204" pitchFamily="49" charset="0"/>
                </a:rPr>
                <a:t>.vm_end</a:t>
              </a:r>
            </a:p>
          </p:txBody>
        </p:sp>
        <p:cxnSp>
          <p:nvCxnSpPr>
            <p:cNvPr id="78" name="Straight Connector 77">
              <a:extLst>
                <a:ext uri="{FF2B5EF4-FFF2-40B4-BE49-F238E27FC236}">
                  <a16:creationId xmlns:a16="http://schemas.microsoft.com/office/drawing/2014/main" id="{3C0BE397-578B-4844-BC35-77A39D328725}"/>
                </a:ext>
              </a:extLst>
            </p:cNvPr>
            <p:cNvCxnSpPr/>
            <p:nvPr/>
          </p:nvCxnSpPr>
          <p:spPr bwMode="auto">
            <a:xfrm>
              <a:off x="3048000" y="5397339"/>
              <a:ext cx="609600" cy="704906"/>
            </a:xfrm>
            <a:prstGeom prst="line">
              <a:avLst/>
            </a:prstGeom>
            <a:solidFill>
              <a:schemeClr val="accent1"/>
            </a:solidFill>
            <a:ln w="9525" cap="flat" cmpd="sng" algn="ctr">
              <a:solidFill>
                <a:schemeClr val="tx1"/>
              </a:solidFill>
              <a:prstDash val="lgDash"/>
              <a:round/>
              <a:headEnd type="none" w="med" len="med"/>
              <a:tailEnd type="none" w="med" len="med"/>
            </a:ln>
            <a:effectLst/>
          </p:spPr>
        </p:cxnSp>
      </p:grpSp>
      <p:grpSp>
        <p:nvGrpSpPr>
          <p:cNvPr id="90" name="Group 89">
            <a:extLst>
              <a:ext uri="{FF2B5EF4-FFF2-40B4-BE49-F238E27FC236}">
                <a16:creationId xmlns:a16="http://schemas.microsoft.com/office/drawing/2014/main" id="{8D1842FB-23C2-4DAA-90DD-8AB4883459C7}"/>
              </a:ext>
            </a:extLst>
          </p:cNvPr>
          <p:cNvGrpSpPr/>
          <p:nvPr/>
        </p:nvGrpSpPr>
        <p:grpSpPr>
          <a:xfrm>
            <a:off x="7669509" y="2978994"/>
            <a:ext cx="2821375" cy="1071237"/>
            <a:chOff x="6532689" y="3986535"/>
            <a:chExt cx="2821375" cy="1071237"/>
          </a:xfrm>
        </p:grpSpPr>
        <p:sp>
          <p:nvSpPr>
            <p:cNvPr id="91" name="Right Brace 90">
              <a:extLst>
                <a:ext uri="{FF2B5EF4-FFF2-40B4-BE49-F238E27FC236}">
                  <a16:creationId xmlns:a16="http://schemas.microsoft.com/office/drawing/2014/main" id="{C7356D89-BA01-4A81-9FD1-1A06663278A3}"/>
                </a:ext>
              </a:extLst>
            </p:cNvPr>
            <p:cNvSpPr/>
            <p:nvPr/>
          </p:nvSpPr>
          <p:spPr bwMode="auto">
            <a:xfrm>
              <a:off x="6532689" y="3986535"/>
              <a:ext cx="399541" cy="1071237"/>
            </a:xfrm>
            <a:prstGeom prst="righ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92" name="TextBox 91">
              <a:extLst>
                <a:ext uri="{FF2B5EF4-FFF2-40B4-BE49-F238E27FC236}">
                  <a16:creationId xmlns:a16="http://schemas.microsoft.com/office/drawing/2014/main" id="{09D38961-4136-488C-8D95-A7910E0FBC30}"/>
                </a:ext>
              </a:extLst>
            </p:cNvPr>
            <p:cNvSpPr txBox="1"/>
            <p:nvPr/>
          </p:nvSpPr>
          <p:spPr>
            <a:xfrm>
              <a:off x="6588654" y="4278922"/>
              <a:ext cx="2765410" cy="523220"/>
            </a:xfrm>
            <a:prstGeom prst="rect">
              <a:avLst/>
            </a:prstGeom>
            <a:noFill/>
          </p:spPr>
          <p:txBody>
            <a:bodyPr wrap="square" rtlCol="0">
              <a:spAutoFit/>
            </a:bodyPr>
            <a:lstStyle/>
            <a:p>
              <a:pPr algn="ctr"/>
              <a:r>
                <a:rPr lang="en-US" sz="2800" dirty="0">
                  <a:latin typeface="+mn-lt"/>
                </a:rPr>
                <a:t>Present? == 0</a:t>
              </a:r>
            </a:p>
          </p:txBody>
        </p:sp>
      </p:grpSp>
      <p:grpSp>
        <p:nvGrpSpPr>
          <p:cNvPr id="93" name="Group 92">
            <a:extLst>
              <a:ext uri="{FF2B5EF4-FFF2-40B4-BE49-F238E27FC236}">
                <a16:creationId xmlns:a16="http://schemas.microsoft.com/office/drawing/2014/main" id="{7B4F1CC6-38BB-44DF-973B-124F65F7CEC2}"/>
              </a:ext>
            </a:extLst>
          </p:cNvPr>
          <p:cNvGrpSpPr/>
          <p:nvPr/>
        </p:nvGrpSpPr>
        <p:grpSpPr>
          <a:xfrm>
            <a:off x="7611850" y="4587248"/>
            <a:ext cx="2599997" cy="523220"/>
            <a:chOff x="6475030" y="5594789"/>
            <a:chExt cx="2599997" cy="523220"/>
          </a:xfrm>
        </p:grpSpPr>
        <p:sp>
          <p:nvSpPr>
            <p:cNvPr id="94" name="TextBox 93">
              <a:extLst>
                <a:ext uri="{FF2B5EF4-FFF2-40B4-BE49-F238E27FC236}">
                  <a16:creationId xmlns:a16="http://schemas.microsoft.com/office/drawing/2014/main" id="{06F2126C-008A-4864-B8B6-82249076D9FE}"/>
                </a:ext>
              </a:extLst>
            </p:cNvPr>
            <p:cNvSpPr txBox="1"/>
            <p:nvPr/>
          </p:nvSpPr>
          <p:spPr>
            <a:xfrm>
              <a:off x="6903327" y="5594789"/>
              <a:ext cx="2171700" cy="523220"/>
            </a:xfrm>
            <a:prstGeom prst="rect">
              <a:avLst/>
            </a:prstGeom>
            <a:solidFill>
              <a:schemeClr val="tx1"/>
            </a:solidFill>
          </p:spPr>
          <p:txBody>
            <a:bodyPr wrap="square" rtlCol="0">
              <a:spAutoFit/>
            </a:bodyPr>
            <a:lstStyle/>
            <a:p>
              <a:pPr algn="ctr"/>
              <a:r>
                <a:rPr lang="en-US" sz="2800" dirty="0">
                  <a:solidFill>
                    <a:schemeClr val="bg1"/>
                  </a:solidFill>
                  <a:latin typeface="+mj-lt"/>
                </a:rPr>
                <a:t>Phys page y</a:t>
              </a:r>
            </a:p>
          </p:txBody>
        </p:sp>
        <p:cxnSp>
          <p:nvCxnSpPr>
            <p:cNvPr id="95" name="Straight Arrow Connector 94">
              <a:extLst>
                <a:ext uri="{FF2B5EF4-FFF2-40B4-BE49-F238E27FC236}">
                  <a16:creationId xmlns:a16="http://schemas.microsoft.com/office/drawing/2014/main" id="{54A93281-AF9A-4700-97A8-56E5626209D3}"/>
                </a:ext>
              </a:extLst>
            </p:cNvPr>
            <p:cNvCxnSpPr/>
            <p:nvPr/>
          </p:nvCxnSpPr>
          <p:spPr bwMode="auto">
            <a:xfrm flipV="1">
              <a:off x="6475030" y="5862006"/>
              <a:ext cx="393703" cy="2137"/>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grpSp>
      <p:grpSp>
        <p:nvGrpSpPr>
          <p:cNvPr id="96" name="Group 95">
            <a:extLst>
              <a:ext uri="{FF2B5EF4-FFF2-40B4-BE49-F238E27FC236}">
                <a16:creationId xmlns:a16="http://schemas.microsoft.com/office/drawing/2014/main" id="{F80E3D02-D261-4987-9067-60CD5F4F509F}"/>
              </a:ext>
            </a:extLst>
          </p:cNvPr>
          <p:cNvGrpSpPr/>
          <p:nvPr/>
        </p:nvGrpSpPr>
        <p:grpSpPr>
          <a:xfrm>
            <a:off x="7611850" y="3938171"/>
            <a:ext cx="2599997" cy="523220"/>
            <a:chOff x="6475030" y="4945712"/>
            <a:chExt cx="2599997" cy="523220"/>
          </a:xfrm>
        </p:grpSpPr>
        <p:sp>
          <p:nvSpPr>
            <p:cNvPr id="97" name="TextBox 96">
              <a:extLst>
                <a:ext uri="{FF2B5EF4-FFF2-40B4-BE49-F238E27FC236}">
                  <a16:creationId xmlns:a16="http://schemas.microsoft.com/office/drawing/2014/main" id="{8CE23D74-8E93-4E6F-B263-D1BA96012373}"/>
                </a:ext>
              </a:extLst>
            </p:cNvPr>
            <p:cNvSpPr txBox="1"/>
            <p:nvPr/>
          </p:nvSpPr>
          <p:spPr>
            <a:xfrm>
              <a:off x="6903327" y="4945712"/>
              <a:ext cx="2171700" cy="523220"/>
            </a:xfrm>
            <a:prstGeom prst="rect">
              <a:avLst/>
            </a:prstGeom>
            <a:solidFill>
              <a:schemeClr val="tx1"/>
            </a:solidFill>
          </p:spPr>
          <p:txBody>
            <a:bodyPr wrap="square" rtlCol="0">
              <a:spAutoFit/>
            </a:bodyPr>
            <a:lstStyle/>
            <a:p>
              <a:pPr algn="ctr"/>
              <a:r>
                <a:rPr lang="en-US" sz="2800" dirty="0">
                  <a:solidFill>
                    <a:schemeClr val="bg1"/>
                  </a:solidFill>
                  <a:latin typeface="+mj-lt"/>
                </a:rPr>
                <a:t>Phys page x</a:t>
              </a:r>
            </a:p>
          </p:txBody>
        </p:sp>
        <p:cxnSp>
          <p:nvCxnSpPr>
            <p:cNvPr id="98" name="Straight Arrow Connector 97">
              <a:extLst>
                <a:ext uri="{FF2B5EF4-FFF2-40B4-BE49-F238E27FC236}">
                  <a16:creationId xmlns:a16="http://schemas.microsoft.com/office/drawing/2014/main" id="{D6B3B4A7-22C6-45FF-BF41-A38D8B2463BC}"/>
                </a:ext>
              </a:extLst>
            </p:cNvPr>
            <p:cNvCxnSpPr/>
            <p:nvPr/>
          </p:nvCxnSpPr>
          <p:spPr bwMode="auto">
            <a:xfrm flipV="1">
              <a:off x="6475030" y="5180087"/>
              <a:ext cx="373118" cy="172211"/>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grpSp>
    </p:spTree>
    <p:extLst>
      <p:ext uri="{BB962C8B-B14F-4D97-AF65-F5344CB8AC3E}">
        <p14:creationId xmlns:p14="http://schemas.microsoft.com/office/powerpoint/2010/main" val="878780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04168F-F126-194C-0B75-9A4916B66E44}"/>
            </a:ext>
          </a:extLst>
        </p:cNvPr>
        <p:cNvGrpSpPr/>
        <p:nvPr/>
      </p:nvGrpSpPr>
      <p:grpSpPr>
        <a:xfrm>
          <a:off x="0" y="0"/>
          <a:ext cx="0" cy="0"/>
          <a:chOff x="0" y="0"/>
          <a:chExt cx="0" cy="0"/>
        </a:xfrm>
      </p:grpSpPr>
      <p:sp>
        <p:nvSpPr>
          <p:cNvPr id="48" name="Rectangle 47">
            <a:extLst>
              <a:ext uri="{FF2B5EF4-FFF2-40B4-BE49-F238E27FC236}">
                <a16:creationId xmlns:a16="http://schemas.microsoft.com/office/drawing/2014/main" id="{408900C9-BD64-27B7-ACFC-B125A3122869}"/>
              </a:ext>
            </a:extLst>
          </p:cNvPr>
          <p:cNvSpPr/>
          <p:nvPr/>
        </p:nvSpPr>
        <p:spPr>
          <a:xfrm>
            <a:off x="-2723" y="598879"/>
            <a:ext cx="12192000" cy="12414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657BE7FB-3F10-3F22-7A8B-0B77334B5070}"/>
              </a:ext>
            </a:extLst>
          </p:cNvPr>
          <p:cNvSpPr/>
          <p:nvPr/>
        </p:nvSpPr>
        <p:spPr>
          <a:xfrm>
            <a:off x="0" y="3960546"/>
            <a:ext cx="12192000" cy="312618"/>
          </a:xfrm>
          <a:prstGeom prst="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3C1E75E2-BB6A-325F-550E-60A8A1A945B3}"/>
              </a:ext>
            </a:extLst>
          </p:cNvPr>
          <p:cNvGrpSpPr/>
          <p:nvPr/>
        </p:nvGrpSpPr>
        <p:grpSpPr>
          <a:xfrm>
            <a:off x="10623444" y="4788232"/>
            <a:ext cx="1629751" cy="899603"/>
            <a:chOff x="7451980" y="4864432"/>
            <a:chExt cx="1629751" cy="899603"/>
          </a:xfrm>
        </p:grpSpPr>
        <p:sp>
          <p:nvSpPr>
            <p:cNvPr id="6" name="TextBox 5">
              <a:extLst>
                <a:ext uri="{FF2B5EF4-FFF2-40B4-BE49-F238E27FC236}">
                  <a16:creationId xmlns:a16="http://schemas.microsoft.com/office/drawing/2014/main" id="{A725E863-2FD7-D41A-D79B-6125B66F6D20}"/>
                </a:ext>
              </a:extLst>
            </p:cNvPr>
            <p:cNvSpPr txBox="1"/>
            <p:nvPr/>
          </p:nvSpPr>
          <p:spPr>
            <a:xfrm>
              <a:off x="7451980" y="4864432"/>
              <a:ext cx="1629751" cy="584775"/>
            </a:xfrm>
            <a:prstGeom prst="rect">
              <a:avLst/>
            </a:prstGeom>
            <a:noFill/>
          </p:spPr>
          <p:txBody>
            <a:bodyPr wrap="square" rtlCol="0">
              <a:spAutoFit/>
            </a:bodyPr>
            <a:lstStyle/>
            <a:p>
              <a:pPr algn="ctr"/>
              <a:r>
                <a:rPr lang="en-US" sz="3200" dirty="0">
                  <a:latin typeface="+mn-lt"/>
                </a:rPr>
                <a:t>Present?</a:t>
              </a:r>
              <a:endParaRPr lang="en-US" sz="2800" dirty="0">
                <a:latin typeface="+mn-lt"/>
              </a:endParaRPr>
            </a:p>
          </p:txBody>
        </p:sp>
        <p:cxnSp>
          <p:nvCxnSpPr>
            <p:cNvPr id="7" name="Straight Arrow Connector 6">
              <a:extLst>
                <a:ext uri="{FF2B5EF4-FFF2-40B4-BE49-F238E27FC236}">
                  <a16:creationId xmlns:a16="http://schemas.microsoft.com/office/drawing/2014/main" id="{B0AEAE60-FAFC-4695-FA02-7BB4F537B65B}"/>
                </a:ext>
              </a:extLst>
            </p:cNvPr>
            <p:cNvCxnSpPr>
              <a:cxnSpLocks/>
            </p:cNvCxnSpPr>
            <p:nvPr/>
          </p:nvCxnSpPr>
          <p:spPr bwMode="auto">
            <a:xfrm flipH="1">
              <a:off x="8389001" y="5342557"/>
              <a:ext cx="57794" cy="421478"/>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grpSp>
      <p:grpSp>
        <p:nvGrpSpPr>
          <p:cNvPr id="49" name="Group 48">
            <a:extLst>
              <a:ext uri="{FF2B5EF4-FFF2-40B4-BE49-F238E27FC236}">
                <a16:creationId xmlns:a16="http://schemas.microsoft.com/office/drawing/2014/main" id="{ED49CE22-DC5A-F143-1F5B-FC5CCDBB3C51}"/>
              </a:ext>
            </a:extLst>
          </p:cNvPr>
          <p:cNvGrpSpPr/>
          <p:nvPr/>
        </p:nvGrpSpPr>
        <p:grpSpPr>
          <a:xfrm>
            <a:off x="5451291" y="4407792"/>
            <a:ext cx="4701667" cy="1245481"/>
            <a:chOff x="5451291" y="4407792"/>
            <a:chExt cx="4701667" cy="1245481"/>
          </a:xfrm>
        </p:grpSpPr>
        <p:sp>
          <p:nvSpPr>
            <p:cNvPr id="41" name="Left Brace 40">
              <a:extLst>
                <a:ext uri="{FF2B5EF4-FFF2-40B4-BE49-F238E27FC236}">
                  <a16:creationId xmlns:a16="http://schemas.microsoft.com/office/drawing/2014/main" id="{EA5EB09E-64F9-F01F-C3D4-CE8FDF10F60A}"/>
                </a:ext>
              </a:extLst>
            </p:cNvPr>
            <p:cNvSpPr/>
            <p:nvPr/>
          </p:nvSpPr>
          <p:spPr bwMode="auto">
            <a:xfrm rot="5400000">
              <a:off x="6994485" y="3742900"/>
              <a:ext cx="471398" cy="3349348"/>
            </a:xfrm>
            <a:prstGeom prst="leftBrace">
              <a:avLst>
                <a:gd name="adj1" fmla="val 8333"/>
                <a:gd name="adj2" fmla="val 35816"/>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pitchFamily="-96" charset="-128"/>
              </a:endParaRPr>
            </a:p>
          </p:txBody>
        </p:sp>
        <p:sp>
          <p:nvSpPr>
            <p:cNvPr id="44" name="TextBox 43">
              <a:extLst>
                <a:ext uri="{FF2B5EF4-FFF2-40B4-BE49-F238E27FC236}">
                  <a16:creationId xmlns:a16="http://schemas.microsoft.com/office/drawing/2014/main" id="{D82B9E39-0F8C-4333-1B7B-B1F51D8E26B3}"/>
                </a:ext>
              </a:extLst>
            </p:cNvPr>
            <p:cNvSpPr txBox="1"/>
            <p:nvPr/>
          </p:nvSpPr>
          <p:spPr>
            <a:xfrm>
              <a:off x="5451291" y="4407792"/>
              <a:ext cx="4701667" cy="815480"/>
            </a:xfrm>
            <a:prstGeom prst="rect">
              <a:avLst/>
            </a:prstGeom>
            <a:noFill/>
          </p:spPr>
          <p:txBody>
            <a:bodyPr wrap="square" rtlCol="0">
              <a:spAutoFit/>
            </a:bodyPr>
            <a:lstStyle/>
            <a:p>
              <a:pPr algn="ctr">
                <a:lnSpc>
                  <a:spcPts val="2800"/>
                </a:lnSpc>
              </a:pPr>
              <a:r>
                <a:rPr lang="en-US" sz="2800" b="1" dirty="0">
                  <a:solidFill>
                    <a:srgbClr val="00B0F0"/>
                  </a:solidFill>
                </a:rPr>
                <a:t>Index into </a:t>
              </a:r>
              <a:r>
                <a:rPr lang="en-US" sz="2800" b="1" dirty="0" err="1">
                  <a:solidFill>
                    <a:srgbClr val="00B0F0"/>
                  </a:solidFill>
                  <a:latin typeface="Consolas" panose="020B0609020204030204" pitchFamily="49" charset="0"/>
                </a:rPr>
                <a:t>swap_map</a:t>
              </a:r>
              <a:endParaRPr lang="en-US" sz="2800" b="1" dirty="0">
                <a:solidFill>
                  <a:srgbClr val="00B0F0"/>
                </a:solidFill>
                <a:latin typeface="Consolas" panose="020B0609020204030204" pitchFamily="49" charset="0"/>
              </a:endParaRPr>
            </a:p>
            <a:p>
              <a:pPr algn="ctr">
                <a:lnSpc>
                  <a:spcPts val="2800"/>
                </a:lnSpc>
              </a:pPr>
              <a:r>
                <a:rPr lang="en-US" sz="2800" b="1" dirty="0">
                  <a:solidFill>
                    <a:srgbClr val="00B0F0"/>
                  </a:solidFill>
                </a:rPr>
                <a:t>(lets OS find the page on disk)</a:t>
              </a:r>
              <a:endParaRPr lang="en-US" sz="2400" b="1" dirty="0">
                <a:solidFill>
                  <a:srgbClr val="00B0F0"/>
                </a:solidFill>
              </a:endParaRPr>
            </a:p>
          </p:txBody>
        </p:sp>
      </p:grpSp>
      <p:grpSp>
        <p:nvGrpSpPr>
          <p:cNvPr id="3" name="Group 2">
            <a:extLst>
              <a:ext uri="{FF2B5EF4-FFF2-40B4-BE49-F238E27FC236}">
                <a16:creationId xmlns:a16="http://schemas.microsoft.com/office/drawing/2014/main" id="{0A840F82-6754-5373-C4BF-6A9946EFAB25}"/>
              </a:ext>
            </a:extLst>
          </p:cNvPr>
          <p:cNvGrpSpPr/>
          <p:nvPr/>
        </p:nvGrpSpPr>
        <p:grpSpPr>
          <a:xfrm>
            <a:off x="1391857" y="4704943"/>
            <a:ext cx="4100273" cy="948330"/>
            <a:chOff x="1391857" y="4704943"/>
            <a:chExt cx="4100273" cy="948330"/>
          </a:xfrm>
        </p:grpSpPr>
        <p:sp>
          <p:nvSpPr>
            <p:cNvPr id="43" name="Left Brace 42">
              <a:extLst>
                <a:ext uri="{FF2B5EF4-FFF2-40B4-BE49-F238E27FC236}">
                  <a16:creationId xmlns:a16="http://schemas.microsoft.com/office/drawing/2014/main" id="{342FA61A-DF22-015E-7EB9-3F2A6F683358}"/>
                </a:ext>
              </a:extLst>
            </p:cNvPr>
            <p:cNvSpPr/>
            <p:nvPr/>
          </p:nvSpPr>
          <p:spPr bwMode="auto">
            <a:xfrm rot="5400000">
              <a:off x="4518360" y="4679502"/>
              <a:ext cx="471398" cy="1476143"/>
            </a:xfrm>
            <a:prstGeom prst="leftBrace">
              <a:avLst>
                <a:gd name="adj1" fmla="val 8333"/>
                <a:gd name="adj2" fmla="val 49904"/>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pitchFamily="-96" charset="-128"/>
              </a:endParaRPr>
            </a:p>
          </p:txBody>
        </p:sp>
        <p:sp>
          <p:nvSpPr>
            <p:cNvPr id="45" name="TextBox 44">
              <a:extLst>
                <a:ext uri="{FF2B5EF4-FFF2-40B4-BE49-F238E27FC236}">
                  <a16:creationId xmlns:a16="http://schemas.microsoft.com/office/drawing/2014/main" id="{28085998-5A45-E5D2-DA1C-8B451038F236}"/>
                </a:ext>
              </a:extLst>
            </p:cNvPr>
            <p:cNvSpPr txBox="1"/>
            <p:nvPr/>
          </p:nvSpPr>
          <p:spPr>
            <a:xfrm>
              <a:off x="1391857" y="4704943"/>
              <a:ext cx="3654168" cy="523220"/>
            </a:xfrm>
            <a:prstGeom prst="rect">
              <a:avLst/>
            </a:prstGeom>
            <a:noFill/>
          </p:spPr>
          <p:txBody>
            <a:bodyPr wrap="square" rtlCol="0">
              <a:spAutoFit/>
            </a:bodyPr>
            <a:lstStyle/>
            <a:p>
              <a:pPr algn="ctr"/>
              <a:r>
                <a:rPr lang="en-US" sz="2800" b="1" dirty="0">
                  <a:solidFill>
                    <a:srgbClr val="FF0000"/>
                  </a:solidFill>
                </a:rPr>
                <a:t>Index into </a:t>
              </a:r>
              <a:r>
                <a:rPr lang="en-US" sz="2800" b="1" dirty="0" err="1">
                  <a:solidFill>
                    <a:srgbClr val="FF0000"/>
                  </a:solidFill>
                  <a:latin typeface="Consolas" panose="020B0609020204030204" pitchFamily="49" charset="0"/>
                </a:rPr>
                <a:t>swap_info</a:t>
              </a:r>
              <a:endParaRPr lang="en-US" sz="2800" b="1" dirty="0">
                <a:solidFill>
                  <a:srgbClr val="FF0000"/>
                </a:solidFill>
                <a:latin typeface="Consolas" panose="020B0609020204030204" pitchFamily="49" charset="0"/>
              </a:endParaRPr>
            </a:p>
          </p:txBody>
        </p:sp>
      </p:grpSp>
      <p:grpSp>
        <p:nvGrpSpPr>
          <p:cNvPr id="2" name="Group 1">
            <a:extLst>
              <a:ext uri="{FF2B5EF4-FFF2-40B4-BE49-F238E27FC236}">
                <a16:creationId xmlns:a16="http://schemas.microsoft.com/office/drawing/2014/main" id="{C0F7EE35-574F-C558-90D3-78C19217B3D9}"/>
              </a:ext>
            </a:extLst>
          </p:cNvPr>
          <p:cNvGrpSpPr/>
          <p:nvPr/>
        </p:nvGrpSpPr>
        <p:grpSpPr>
          <a:xfrm>
            <a:off x="3023990" y="5687835"/>
            <a:ext cx="8702896" cy="1170165"/>
            <a:chOff x="3023990" y="5687835"/>
            <a:chExt cx="8702896" cy="1170165"/>
          </a:xfrm>
        </p:grpSpPr>
        <p:grpSp>
          <p:nvGrpSpPr>
            <p:cNvPr id="8" name="Group 7">
              <a:extLst>
                <a:ext uri="{FF2B5EF4-FFF2-40B4-BE49-F238E27FC236}">
                  <a16:creationId xmlns:a16="http://schemas.microsoft.com/office/drawing/2014/main" id="{9EF680C8-FE39-A67F-7AC7-01F7CAA6EA4C}"/>
                </a:ext>
              </a:extLst>
            </p:cNvPr>
            <p:cNvGrpSpPr/>
            <p:nvPr/>
          </p:nvGrpSpPr>
          <p:grpSpPr>
            <a:xfrm>
              <a:off x="3023990" y="5687835"/>
              <a:ext cx="8702896" cy="1170165"/>
              <a:chOff x="-147474" y="5764035"/>
              <a:chExt cx="8702896" cy="1170165"/>
            </a:xfrm>
          </p:grpSpPr>
          <p:grpSp>
            <p:nvGrpSpPr>
              <p:cNvPr id="9" name="Group 8">
                <a:extLst>
                  <a:ext uri="{FF2B5EF4-FFF2-40B4-BE49-F238E27FC236}">
                    <a16:creationId xmlns:a16="http://schemas.microsoft.com/office/drawing/2014/main" id="{CC8B1F86-5193-A613-FAA8-833E7BD6A2D5}"/>
                  </a:ext>
                </a:extLst>
              </p:cNvPr>
              <p:cNvGrpSpPr/>
              <p:nvPr/>
            </p:nvGrpSpPr>
            <p:grpSpPr>
              <a:xfrm>
                <a:off x="680540" y="5826674"/>
                <a:ext cx="7874882" cy="1107526"/>
                <a:chOff x="654264" y="5562600"/>
                <a:chExt cx="7874882" cy="1107526"/>
              </a:xfrm>
            </p:grpSpPr>
            <p:grpSp>
              <p:nvGrpSpPr>
                <p:cNvPr id="11" name="Group 10">
                  <a:extLst>
                    <a:ext uri="{FF2B5EF4-FFF2-40B4-BE49-F238E27FC236}">
                      <a16:creationId xmlns:a16="http://schemas.microsoft.com/office/drawing/2014/main" id="{BA45934F-2BB0-9B1A-6BF4-A22960D24F22}"/>
                    </a:ext>
                  </a:extLst>
                </p:cNvPr>
                <p:cNvGrpSpPr/>
                <p:nvPr/>
              </p:nvGrpSpPr>
              <p:grpSpPr>
                <a:xfrm>
                  <a:off x="811924" y="5562600"/>
                  <a:ext cx="7690946" cy="533400"/>
                  <a:chOff x="822434" y="1524000"/>
                  <a:chExt cx="7690946" cy="533400"/>
                </a:xfrm>
              </p:grpSpPr>
              <p:sp>
                <p:nvSpPr>
                  <p:cNvPr id="38" name="Rectangle 37">
                    <a:extLst>
                      <a:ext uri="{FF2B5EF4-FFF2-40B4-BE49-F238E27FC236}">
                        <a16:creationId xmlns:a16="http://schemas.microsoft.com/office/drawing/2014/main" id="{40F43BF2-7D76-27ED-CA67-E2D87671CB99}"/>
                      </a:ext>
                    </a:extLst>
                  </p:cNvPr>
                  <p:cNvSpPr/>
                  <p:nvPr/>
                </p:nvSpPr>
                <p:spPr bwMode="auto">
                  <a:xfrm>
                    <a:off x="822434" y="1524000"/>
                    <a:ext cx="1517614" cy="5334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pitchFamily="-96" charset="-128"/>
                    </a:endParaRPr>
                  </a:p>
                </p:txBody>
              </p:sp>
              <p:sp>
                <p:nvSpPr>
                  <p:cNvPr id="39" name="Rectangle 38">
                    <a:extLst>
                      <a:ext uri="{FF2B5EF4-FFF2-40B4-BE49-F238E27FC236}">
                        <a16:creationId xmlns:a16="http://schemas.microsoft.com/office/drawing/2014/main" id="{39356123-3FAC-D516-A7BB-0A3D43B78388}"/>
                      </a:ext>
                    </a:extLst>
                  </p:cNvPr>
                  <p:cNvSpPr/>
                  <p:nvPr/>
                </p:nvSpPr>
                <p:spPr bwMode="auto">
                  <a:xfrm>
                    <a:off x="2340048" y="1524000"/>
                    <a:ext cx="6173332" cy="5334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grpSp>
            <p:grpSp>
              <p:nvGrpSpPr>
                <p:cNvPr id="12" name="Group 11">
                  <a:extLst>
                    <a:ext uri="{FF2B5EF4-FFF2-40B4-BE49-F238E27FC236}">
                      <a16:creationId xmlns:a16="http://schemas.microsoft.com/office/drawing/2014/main" id="{BC36AE72-762A-20E3-59F6-328D2B61D8A1}"/>
                    </a:ext>
                  </a:extLst>
                </p:cNvPr>
                <p:cNvGrpSpPr/>
                <p:nvPr/>
              </p:nvGrpSpPr>
              <p:grpSpPr>
                <a:xfrm>
                  <a:off x="7283670" y="6074979"/>
                  <a:ext cx="1245476" cy="595147"/>
                  <a:chOff x="7283670" y="2036379"/>
                  <a:chExt cx="1245476" cy="595147"/>
                </a:xfrm>
              </p:grpSpPr>
              <p:sp>
                <p:nvSpPr>
                  <p:cNvPr id="34" name="TextBox 33">
                    <a:extLst>
                      <a:ext uri="{FF2B5EF4-FFF2-40B4-BE49-F238E27FC236}">
                        <a16:creationId xmlns:a16="http://schemas.microsoft.com/office/drawing/2014/main" id="{EA1FDF4C-6B02-1C1C-4C8C-349D1893ED2C}"/>
                      </a:ext>
                    </a:extLst>
                  </p:cNvPr>
                  <p:cNvSpPr txBox="1"/>
                  <p:nvPr/>
                </p:nvSpPr>
                <p:spPr>
                  <a:xfrm>
                    <a:off x="8224346" y="2041634"/>
                    <a:ext cx="304800" cy="584775"/>
                  </a:xfrm>
                  <a:prstGeom prst="rect">
                    <a:avLst/>
                  </a:prstGeom>
                  <a:noFill/>
                </p:spPr>
                <p:txBody>
                  <a:bodyPr wrap="square" rtlCol="0">
                    <a:spAutoFit/>
                  </a:bodyPr>
                  <a:lstStyle/>
                  <a:p>
                    <a:r>
                      <a:rPr lang="en-US" sz="3200" dirty="0">
                        <a:latin typeface="+mn-lt"/>
                      </a:rPr>
                      <a:t>0</a:t>
                    </a:r>
                  </a:p>
                </p:txBody>
              </p:sp>
              <p:sp>
                <p:nvSpPr>
                  <p:cNvPr id="35" name="TextBox 34">
                    <a:extLst>
                      <a:ext uri="{FF2B5EF4-FFF2-40B4-BE49-F238E27FC236}">
                        <a16:creationId xmlns:a16="http://schemas.microsoft.com/office/drawing/2014/main" id="{63C0916E-BD46-F91E-E468-198D60E03461}"/>
                      </a:ext>
                    </a:extLst>
                  </p:cNvPr>
                  <p:cNvSpPr txBox="1"/>
                  <p:nvPr/>
                </p:nvSpPr>
                <p:spPr>
                  <a:xfrm>
                    <a:off x="7893270" y="2041633"/>
                    <a:ext cx="304800" cy="584775"/>
                  </a:xfrm>
                  <a:prstGeom prst="rect">
                    <a:avLst/>
                  </a:prstGeom>
                  <a:noFill/>
                </p:spPr>
                <p:txBody>
                  <a:bodyPr wrap="square" rtlCol="0">
                    <a:spAutoFit/>
                  </a:bodyPr>
                  <a:lstStyle/>
                  <a:p>
                    <a:r>
                      <a:rPr lang="en-US" sz="3200" dirty="0">
                        <a:latin typeface="+mn-lt"/>
                      </a:rPr>
                      <a:t>1</a:t>
                    </a:r>
                  </a:p>
                </p:txBody>
              </p:sp>
              <p:sp>
                <p:nvSpPr>
                  <p:cNvPr id="36" name="TextBox 35">
                    <a:extLst>
                      <a:ext uri="{FF2B5EF4-FFF2-40B4-BE49-F238E27FC236}">
                        <a16:creationId xmlns:a16="http://schemas.microsoft.com/office/drawing/2014/main" id="{7A0258EF-F43A-4778-706D-6D054A97B90B}"/>
                      </a:ext>
                    </a:extLst>
                  </p:cNvPr>
                  <p:cNvSpPr txBox="1"/>
                  <p:nvPr/>
                </p:nvSpPr>
                <p:spPr>
                  <a:xfrm>
                    <a:off x="7588470" y="2046751"/>
                    <a:ext cx="304800" cy="584775"/>
                  </a:xfrm>
                  <a:prstGeom prst="rect">
                    <a:avLst/>
                  </a:prstGeom>
                  <a:noFill/>
                </p:spPr>
                <p:txBody>
                  <a:bodyPr wrap="square" rtlCol="0">
                    <a:spAutoFit/>
                  </a:bodyPr>
                  <a:lstStyle/>
                  <a:p>
                    <a:r>
                      <a:rPr lang="en-US" sz="3200" dirty="0">
                        <a:latin typeface="+mn-lt"/>
                      </a:rPr>
                      <a:t>2</a:t>
                    </a:r>
                  </a:p>
                </p:txBody>
              </p:sp>
              <p:sp>
                <p:nvSpPr>
                  <p:cNvPr id="37" name="TextBox 36">
                    <a:extLst>
                      <a:ext uri="{FF2B5EF4-FFF2-40B4-BE49-F238E27FC236}">
                        <a16:creationId xmlns:a16="http://schemas.microsoft.com/office/drawing/2014/main" id="{7B63E626-1DAF-BE72-FB43-DC5792FF7970}"/>
                      </a:ext>
                    </a:extLst>
                  </p:cNvPr>
                  <p:cNvSpPr txBox="1"/>
                  <p:nvPr/>
                </p:nvSpPr>
                <p:spPr>
                  <a:xfrm>
                    <a:off x="7283670" y="2036379"/>
                    <a:ext cx="304800" cy="584775"/>
                  </a:xfrm>
                  <a:prstGeom prst="rect">
                    <a:avLst/>
                  </a:prstGeom>
                  <a:noFill/>
                </p:spPr>
                <p:txBody>
                  <a:bodyPr wrap="square" rtlCol="0">
                    <a:spAutoFit/>
                  </a:bodyPr>
                  <a:lstStyle/>
                  <a:p>
                    <a:r>
                      <a:rPr lang="en-US" sz="3200" dirty="0">
                        <a:latin typeface="+mn-lt"/>
                      </a:rPr>
                      <a:t>3</a:t>
                    </a:r>
                  </a:p>
                </p:txBody>
              </p:sp>
            </p:grpSp>
            <p:grpSp>
              <p:nvGrpSpPr>
                <p:cNvPr id="13" name="Group 12">
                  <a:extLst>
                    <a:ext uri="{FF2B5EF4-FFF2-40B4-BE49-F238E27FC236}">
                      <a16:creationId xmlns:a16="http://schemas.microsoft.com/office/drawing/2014/main" id="{F579574A-4B38-DC20-41EA-5D574B77895C}"/>
                    </a:ext>
                  </a:extLst>
                </p:cNvPr>
                <p:cNvGrpSpPr/>
                <p:nvPr/>
              </p:nvGrpSpPr>
              <p:grpSpPr>
                <a:xfrm>
                  <a:off x="6048704" y="6059144"/>
                  <a:ext cx="1245476" cy="595147"/>
                  <a:chOff x="7283670" y="2036379"/>
                  <a:chExt cx="1245476" cy="595147"/>
                </a:xfrm>
              </p:grpSpPr>
              <p:sp>
                <p:nvSpPr>
                  <p:cNvPr id="30" name="TextBox 29">
                    <a:extLst>
                      <a:ext uri="{FF2B5EF4-FFF2-40B4-BE49-F238E27FC236}">
                        <a16:creationId xmlns:a16="http://schemas.microsoft.com/office/drawing/2014/main" id="{CF7A11D2-D91A-7306-BC06-D313D4E7EB1F}"/>
                      </a:ext>
                    </a:extLst>
                  </p:cNvPr>
                  <p:cNvSpPr txBox="1"/>
                  <p:nvPr/>
                </p:nvSpPr>
                <p:spPr>
                  <a:xfrm>
                    <a:off x="8224346" y="2041634"/>
                    <a:ext cx="304800" cy="584775"/>
                  </a:xfrm>
                  <a:prstGeom prst="rect">
                    <a:avLst/>
                  </a:prstGeom>
                  <a:noFill/>
                </p:spPr>
                <p:txBody>
                  <a:bodyPr wrap="square" rtlCol="0">
                    <a:spAutoFit/>
                  </a:bodyPr>
                  <a:lstStyle/>
                  <a:p>
                    <a:r>
                      <a:rPr lang="en-US" sz="3200" dirty="0">
                        <a:latin typeface="+mn-lt"/>
                      </a:rPr>
                      <a:t>4</a:t>
                    </a:r>
                  </a:p>
                </p:txBody>
              </p:sp>
              <p:sp>
                <p:nvSpPr>
                  <p:cNvPr id="31" name="TextBox 30">
                    <a:extLst>
                      <a:ext uri="{FF2B5EF4-FFF2-40B4-BE49-F238E27FC236}">
                        <a16:creationId xmlns:a16="http://schemas.microsoft.com/office/drawing/2014/main" id="{CCFDEDC5-29A1-52E6-4FBD-10B24AB77F83}"/>
                      </a:ext>
                    </a:extLst>
                  </p:cNvPr>
                  <p:cNvSpPr txBox="1"/>
                  <p:nvPr/>
                </p:nvSpPr>
                <p:spPr>
                  <a:xfrm>
                    <a:off x="7893270" y="2041633"/>
                    <a:ext cx="304800" cy="584775"/>
                  </a:xfrm>
                  <a:prstGeom prst="rect">
                    <a:avLst/>
                  </a:prstGeom>
                  <a:noFill/>
                </p:spPr>
                <p:txBody>
                  <a:bodyPr wrap="square" rtlCol="0">
                    <a:spAutoFit/>
                  </a:bodyPr>
                  <a:lstStyle/>
                  <a:p>
                    <a:r>
                      <a:rPr lang="en-US" sz="3200" dirty="0">
                        <a:latin typeface="+mn-lt"/>
                      </a:rPr>
                      <a:t>5</a:t>
                    </a:r>
                  </a:p>
                </p:txBody>
              </p:sp>
              <p:sp>
                <p:nvSpPr>
                  <p:cNvPr id="32" name="TextBox 31">
                    <a:extLst>
                      <a:ext uri="{FF2B5EF4-FFF2-40B4-BE49-F238E27FC236}">
                        <a16:creationId xmlns:a16="http://schemas.microsoft.com/office/drawing/2014/main" id="{275DD480-864B-64B3-7185-069891D7B528}"/>
                      </a:ext>
                    </a:extLst>
                  </p:cNvPr>
                  <p:cNvSpPr txBox="1"/>
                  <p:nvPr/>
                </p:nvSpPr>
                <p:spPr>
                  <a:xfrm>
                    <a:off x="7588470" y="2046751"/>
                    <a:ext cx="304800" cy="584775"/>
                  </a:xfrm>
                  <a:prstGeom prst="rect">
                    <a:avLst/>
                  </a:prstGeom>
                  <a:noFill/>
                </p:spPr>
                <p:txBody>
                  <a:bodyPr wrap="square" rtlCol="0">
                    <a:spAutoFit/>
                  </a:bodyPr>
                  <a:lstStyle/>
                  <a:p>
                    <a:r>
                      <a:rPr lang="en-US" sz="3200" dirty="0">
                        <a:latin typeface="+mn-lt"/>
                      </a:rPr>
                      <a:t>6</a:t>
                    </a:r>
                  </a:p>
                </p:txBody>
              </p:sp>
              <p:sp>
                <p:nvSpPr>
                  <p:cNvPr id="33" name="TextBox 32">
                    <a:extLst>
                      <a:ext uri="{FF2B5EF4-FFF2-40B4-BE49-F238E27FC236}">
                        <a16:creationId xmlns:a16="http://schemas.microsoft.com/office/drawing/2014/main" id="{DF52AF0D-EB33-D9BE-582A-622CBE365AA9}"/>
                      </a:ext>
                    </a:extLst>
                  </p:cNvPr>
                  <p:cNvSpPr txBox="1"/>
                  <p:nvPr/>
                </p:nvSpPr>
                <p:spPr>
                  <a:xfrm>
                    <a:off x="7283670" y="2036379"/>
                    <a:ext cx="304800" cy="584775"/>
                  </a:xfrm>
                  <a:prstGeom prst="rect">
                    <a:avLst/>
                  </a:prstGeom>
                  <a:noFill/>
                </p:spPr>
                <p:txBody>
                  <a:bodyPr wrap="square" rtlCol="0">
                    <a:spAutoFit/>
                  </a:bodyPr>
                  <a:lstStyle/>
                  <a:p>
                    <a:r>
                      <a:rPr lang="en-US" sz="3200" dirty="0">
                        <a:latin typeface="+mn-lt"/>
                      </a:rPr>
                      <a:t>7</a:t>
                    </a:r>
                  </a:p>
                </p:txBody>
              </p:sp>
            </p:grpSp>
            <p:sp>
              <p:nvSpPr>
                <p:cNvPr id="14" name="TextBox 13">
                  <a:extLst>
                    <a:ext uri="{FF2B5EF4-FFF2-40B4-BE49-F238E27FC236}">
                      <a16:creationId xmlns:a16="http://schemas.microsoft.com/office/drawing/2014/main" id="{8ACE7296-F669-B6CF-3E50-14B0387B434A}"/>
                    </a:ext>
                  </a:extLst>
                </p:cNvPr>
                <p:cNvSpPr txBox="1"/>
                <p:nvPr/>
              </p:nvSpPr>
              <p:spPr>
                <a:xfrm>
                  <a:off x="5707118" y="6059802"/>
                  <a:ext cx="304800" cy="584775"/>
                </a:xfrm>
                <a:prstGeom prst="rect">
                  <a:avLst/>
                </a:prstGeom>
                <a:noFill/>
              </p:spPr>
              <p:txBody>
                <a:bodyPr wrap="square" rtlCol="0">
                  <a:spAutoFit/>
                </a:bodyPr>
                <a:lstStyle/>
                <a:p>
                  <a:r>
                    <a:rPr lang="en-US" sz="3200" dirty="0">
                      <a:latin typeface="+mn-lt"/>
                    </a:rPr>
                    <a:t>8</a:t>
                  </a:r>
                </a:p>
              </p:txBody>
            </p:sp>
            <p:sp>
              <p:nvSpPr>
                <p:cNvPr id="15" name="TextBox 14">
                  <a:extLst>
                    <a:ext uri="{FF2B5EF4-FFF2-40B4-BE49-F238E27FC236}">
                      <a16:creationId xmlns:a16="http://schemas.microsoft.com/office/drawing/2014/main" id="{30B31CAF-9B37-A5A9-6099-0F0FDEF6E3C4}"/>
                    </a:ext>
                  </a:extLst>
                </p:cNvPr>
                <p:cNvSpPr txBox="1"/>
                <p:nvPr/>
              </p:nvSpPr>
              <p:spPr>
                <a:xfrm>
                  <a:off x="5386553" y="6057898"/>
                  <a:ext cx="304800" cy="584775"/>
                </a:xfrm>
                <a:prstGeom prst="rect">
                  <a:avLst/>
                </a:prstGeom>
                <a:noFill/>
              </p:spPr>
              <p:txBody>
                <a:bodyPr wrap="square" rtlCol="0">
                  <a:spAutoFit/>
                </a:bodyPr>
                <a:lstStyle/>
                <a:p>
                  <a:r>
                    <a:rPr lang="en-US" sz="3200" dirty="0">
                      <a:latin typeface="+mn-lt"/>
                    </a:rPr>
                    <a:t>9</a:t>
                  </a:r>
                </a:p>
              </p:txBody>
            </p:sp>
            <p:cxnSp>
              <p:nvCxnSpPr>
                <p:cNvPr id="18" name="Straight Connector 17">
                  <a:extLst>
                    <a:ext uri="{FF2B5EF4-FFF2-40B4-BE49-F238E27FC236}">
                      <a16:creationId xmlns:a16="http://schemas.microsoft.com/office/drawing/2014/main" id="{3ADC4056-94C0-F94D-B7D3-90044AE5A600}"/>
                    </a:ext>
                  </a:extLst>
                </p:cNvPr>
                <p:cNvCxnSpPr/>
                <p:nvPr/>
              </p:nvCxnSpPr>
              <p:spPr bwMode="auto">
                <a:xfrm>
                  <a:off x="8216460" y="5562600"/>
                  <a:ext cx="0" cy="522751"/>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9" name="Straight Connector 18">
                  <a:extLst>
                    <a:ext uri="{FF2B5EF4-FFF2-40B4-BE49-F238E27FC236}">
                      <a16:creationId xmlns:a16="http://schemas.microsoft.com/office/drawing/2014/main" id="{F72E338C-4300-233B-56E6-AD2FC135D9A5}"/>
                    </a:ext>
                  </a:extLst>
                </p:cNvPr>
                <p:cNvCxnSpPr/>
                <p:nvPr/>
              </p:nvCxnSpPr>
              <p:spPr bwMode="auto">
                <a:xfrm>
                  <a:off x="7924800" y="5562600"/>
                  <a:ext cx="0" cy="522751"/>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0" name="Straight Connector 19">
                  <a:extLst>
                    <a:ext uri="{FF2B5EF4-FFF2-40B4-BE49-F238E27FC236}">
                      <a16:creationId xmlns:a16="http://schemas.microsoft.com/office/drawing/2014/main" id="{4DDB40CD-BD12-606F-43C3-129D0C166B09}"/>
                    </a:ext>
                  </a:extLst>
                </p:cNvPr>
                <p:cNvCxnSpPr/>
                <p:nvPr/>
              </p:nvCxnSpPr>
              <p:spPr bwMode="auto">
                <a:xfrm>
                  <a:off x="7620000" y="5562739"/>
                  <a:ext cx="0" cy="522751"/>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1" name="Straight Connector 20">
                  <a:extLst>
                    <a:ext uri="{FF2B5EF4-FFF2-40B4-BE49-F238E27FC236}">
                      <a16:creationId xmlns:a16="http://schemas.microsoft.com/office/drawing/2014/main" id="{9A2B86E9-7ADE-025E-1119-9B9FDC9481DB}"/>
                    </a:ext>
                  </a:extLst>
                </p:cNvPr>
                <p:cNvCxnSpPr/>
                <p:nvPr/>
              </p:nvCxnSpPr>
              <p:spPr bwMode="auto">
                <a:xfrm>
                  <a:off x="7315200" y="5562739"/>
                  <a:ext cx="0" cy="522751"/>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2" name="Straight Connector 21">
                  <a:extLst>
                    <a:ext uri="{FF2B5EF4-FFF2-40B4-BE49-F238E27FC236}">
                      <a16:creationId xmlns:a16="http://schemas.microsoft.com/office/drawing/2014/main" id="{D069D7D5-CAF4-216E-18D1-FDB3830A1787}"/>
                    </a:ext>
                  </a:extLst>
                </p:cNvPr>
                <p:cNvCxnSpPr/>
                <p:nvPr/>
              </p:nvCxnSpPr>
              <p:spPr bwMode="auto">
                <a:xfrm>
                  <a:off x="7010400" y="5562739"/>
                  <a:ext cx="0" cy="522751"/>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3" name="Straight Connector 22">
                  <a:extLst>
                    <a:ext uri="{FF2B5EF4-FFF2-40B4-BE49-F238E27FC236}">
                      <a16:creationId xmlns:a16="http://schemas.microsoft.com/office/drawing/2014/main" id="{90455AC8-84BF-105D-6465-0D9F99F36C79}"/>
                    </a:ext>
                  </a:extLst>
                </p:cNvPr>
                <p:cNvCxnSpPr/>
                <p:nvPr/>
              </p:nvCxnSpPr>
              <p:spPr bwMode="auto">
                <a:xfrm>
                  <a:off x="6689834" y="5562600"/>
                  <a:ext cx="0" cy="522751"/>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4" name="Straight Connector 23">
                  <a:extLst>
                    <a:ext uri="{FF2B5EF4-FFF2-40B4-BE49-F238E27FC236}">
                      <a16:creationId xmlns:a16="http://schemas.microsoft.com/office/drawing/2014/main" id="{9023FAAB-2DF4-26B9-10FA-0A0F971BE553}"/>
                    </a:ext>
                  </a:extLst>
                </p:cNvPr>
                <p:cNvCxnSpPr/>
                <p:nvPr/>
              </p:nvCxnSpPr>
              <p:spPr bwMode="auto">
                <a:xfrm>
                  <a:off x="6364014" y="5562738"/>
                  <a:ext cx="0" cy="522751"/>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5" name="Straight Connector 24">
                  <a:extLst>
                    <a:ext uri="{FF2B5EF4-FFF2-40B4-BE49-F238E27FC236}">
                      <a16:creationId xmlns:a16="http://schemas.microsoft.com/office/drawing/2014/main" id="{A7E5EB8F-73A0-6C44-71D9-FA6C99EEA2F0}"/>
                    </a:ext>
                  </a:extLst>
                </p:cNvPr>
                <p:cNvCxnSpPr/>
                <p:nvPr/>
              </p:nvCxnSpPr>
              <p:spPr bwMode="auto">
                <a:xfrm>
                  <a:off x="6048704" y="5562739"/>
                  <a:ext cx="0" cy="522751"/>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6" name="Straight Connector 25">
                  <a:extLst>
                    <a:ext uri="{FF2B5EF4-FFF2-40B4-BE49-F238E27FC236}">
                      <a16:creationId xmlns:a16="http://schemas.microsoft.com/office/drawing/2014/main" id="{BDD5EA78-1D8B-5EF7-DE1B-FFCB9EFB21BA}"/>
                    </a:ext>
                  </a:extLst>
                </p:cNvPr>
                <p:cNvCxnSpPr/>
                <p:nvPr/>
              </p:nvCxnSpPr>
              <p:spPr bwMode="auto">
                <a:xfrm>
                  <a:off x="5728138" y="5566677"/>
                  <a:ext cx="0" cy="522751"/>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28" name="TextBox 27">
                  <a:extLst>
                    <a:ext uri="{FF2B5EF4-FFF2-40B4-BE49-F238E27FC236}">
                      <a16:creationId xmlns:a16="http://schemas.microsoft.com/office/drawing/2014/main" id="{5A608203-BC7F-35E2-327F-C9A959708F64}"/>
                    </a:ext>
                  </a:extLst>
                </p:cNvPr>
                <p:cNvSpPr txBox="1"/>
                <p:nvPr/>
              </p:nvSpPr>
              <p:spPr>
                <a:xfrm>
                  <a:off x="654264" y="6049291"/>
                  <a:ext cx="635876" cy="584775"/>
                </a:xfrm>
                <a:prstGeom prst="rect">
                  <a:avLst/>
                </a:prstGeom>
                <a:noFill/>
              </p:spPr>
              <p:txBody>
                <a:bodyPr wrap="square" rtlCol="0">
                  <a:spAutoFit/>
                </a:bodyPr>
                <a:lstStyle/>
                <a:p>
                  <a:r>
                    <a:rPr lang="en-US" sz="3200" dirty="0"/>
                    <a:t>63</a:t>
                  </a:r>
                  <a:endParaRPr lang="en-US" sz="3200" dirty="0">
                    <a:latin typeface="+mn-lt"/>
                  </a:endParaRPr>
                </a:p>
              </p:txBody>
            </p:sp>
          </p:grpSp>
          <p:sp>
            <p:nvSpPr>
              <p:cNvPr id="10" name="TextBox 9">
                <a:extLst>
                  <a:ext uri="{FF2B5EF4-FFF2-40B4-BE49-F238E27FC236}">
                    <a16:creationId xmlns:a16="http://schemas.microsoft.com/office/drawing/2014/main" id="{DD144BE1-FF4E-3E09-BA4D-7D560FFF8391}"/>
                  </a:ext>
                </a:extLst>
              </p:cNvPr>
              <p:cNvSpPr txBox="1"/>
              <p:nvPr/>
            </p:nvSpPr>
            <p:spPr>
              <a:xfrm>
                <a:off x="-147474" y="5764035"/>
                <a:ext cx="1056949" cy="646331"/>
              </a:xfrm>
              <a:prstGeom prst="rect">
                <a:avLst/>
              </a:prstGeom>
              <a:noFill/>
            </p:spPr>
            <p:txBody>
              <a:bodyPr wrap="square" rtlCol="0">
                <a:spAutoFit/>
              </a:bodyPr>
              <a:lstStyle/>
              <a:p>
                <a:pPr algn="ctr"/>
                <a:r>
                  <a:rPr lang="en-US" sz="3600" dirty="0">
                    <a:latin typeface="+mj-lt"/>
                  </a:rPr>
                  <a:t>PTE</a:t>
                </a:r>
                <a:endParaRPr lang="en-US" sz="3200" dirty="0">
                  <a:latin typeface="+mj-lt"/>
                </a:endParaRPr>
              </a:p>
            </p:txBody>
          </p:sp>
        </p:grpSp>
        <p:sp>
          <p:nvSpPr>
            <p:cNvPr id="46" name="TextBox 45">
              <a:extLst>
                <a:ext uri="{FF2B5EF4-FFF2-40B4-BE49-F238E27FC236}">
                  <a16:creationId xmlns:a16="http://schemas.microsoft.com/office/drawing/2014/main" id="{0629C0FB-5338-5D20-4FE5-2213BA7A7577}"/>
                </a:ext>
              </a:extLst>
            </p:cNvPr>
            <p:cNvSpPr txBox="1"/>
            <p:nvPr/>
          </p:nvSpPr>
          <p:spPr>
            <a:xfrm>
              <a:off x="4891402" y="6222621"/>
              <a:ext cx="635876" cy="584775"/>
            </a:xfrm>
            <a:prstGeom prst="rect">
              <a:avLst/>
            </a:prstGeom>
            <a:noFill/>
          </p:spPr>
          <p:txBody>
            <a:bodyPr wrap="square" rtlCol="0">
              <a:spAutoFit/>
            </a:bodyPr>
            <a:lstStyle/>
            <a:p>
              <a:r>
                <a:rPr lang="en-US" sz="3200" dirty="0">
                  <a:latin typeface="+mn-lt"/>
                </a:rPr>
                <a:t>59</a:t>
              </a:r>
            </a:p>
          </p:txBody>
        </p:sp>
        <p:sp>
          <p:nvSpPr>
            <p:cNvPr id="47" name="TextBox 46">
              <a:extLst>
                <a:ext uri="{FF2B5EF4-FFF2-40B4-BE49-F238E27FC236}">
                  <a16:creationId xmlns:a16="http://schemas.microsoft.com/office/drawing/2014/main" id="{D1706154-CA9D-B57E-9F59-738C93ACC0C5}"/>
                </a:ext>
              </a:extLst>
            </p:cNvPr>
            <p:cNvSpPr txBox="1"/>
            <p:nvPr/>
          </p:nvSpPr>
          <p:spPr>
            <a:xfrm>
              <a:off x="5459177" y="6224056"/>
              <a:ext cx="635876" cy="584775"/>
            </a:xfrm>
            <a:prstGeom prst="rect">
              <a:avLst/>
            </a:prstGeom>
            <a:noFill/>
          </p:spPr>
          <p:txBody>
            <a:bodyPr wrap="square" rtlCol="0">
              <a:spAutoFit/>
            </a:bodyPr>
            <a:lstStyle/>
            <a:p>
              <a:r>
                <a:rPr lang="en-US" sz="3200" dirty="0">
                  <a:latin typeface="+mn-lt"/>
                </a:rPr>
                <a:t>58</a:t>
              </a:r>
            </a:p>
          </p:txBody>
        </p:sp>
      </p:grpSp>
      <p:sp>
        <p:nvSpPr>
          <p:cNvPr id="27" name="TextBox 26">
            <a:extLst>
              <a:ext uri="{FF2B5EF4-FFF2-40B4-BE49-F238E27FC236}">
                <a16:creationId xmlns:a16="http://schemas.microsoft.com/office/drawing/2014/main" id="{07490519-195B-E256-5296-0B0B0CC30E45}"/>
              </a:ext>
            </a:extLst>
          </p:cNvPr>
          <p:cNvSpPr txBox="1"/>
          <p:nvPr/>
        </p:nvSpPr>
        <p:spPr>
          <a:xfrm>
            <a:off x="187123" y="-34723"/>
            <a:ext cx="12093615" cy="4403450"/>
          </a:xfrm>
          <a:prstGeom prst="rect">
            <a:avLst/>
          </a:prstGeom>
          <a:noFill/>
        </p:spPr>
        <p:txBody>
          <a:bodyPr wrap="square" rtlCol="0">
            <a:spAutoFit/>
          </a:bodyPr>
          <a:lstStyle/>
          <a:p>
            <a:pPr>
              <a:lnSpc>
                <a:spcPts val="2400"/>
              </a:lnSpc>
            </a:pPr>
            <a:r>
              <a:rPr lang="en-US" sz="2400" dirty="0" err="1">
                <a:solidFill>
                  <a:srgbClr val="0070C0"/>
                </a:solidFill>
                <a:latin typeface="Consolas" panose="020B0609020204030204" pitchFamily="49" charset="0"/>
                <a:cs typeface="Consolas" panose="020B0609020204030204" pitchFamily="49" charset="0"/>
              </a:rPr>
              <a:t>struct</a:t>
            </a:r>
            <a:r>
              <a:rPr lang="en-US" sz="2400" dirty="0">
                <a:latin typeface="Consolas" panose="020B0609020204030204" pitchFamily="49" charset="0"/>
                <a:cs typeface="Consolas" panose="020B0609020204030204" pitchFamily="49" charset="0"/>
              </a:rPr>
              <a:t> </a:t>
            </a:r>
            <a:r>
              <a:rPr lang="en-US" sz="2400" dirty="0" err="1">
                <a:latin typeface="Consolas" panose="020B0609020204030204" pitchFamily="49" charset="0"/>
                <a:cs typeface="Consolas" panose="020B0609020204030204" pitchFamily="49" charset="0"/>
              </a:rPr>
              <a:t>swap_info_struct</a:t>
            </a:r>
            <a:r>
              <a:rPr lang="en-US" sz="2400" dirty="0">
                <a:latin typeface="Consolas" panose="020B0609020204030204" pitchFamily="49" charset="0"/>
                <a:cs typeface="Consolas" panose="020B0609020204030204" pitchFamily="49" charset="0"/>
              </a:rPr>
              <a:t>{</a:t>
            </a:r>
          </a:p>
          <a:p>
            <a:pPr>
              <a:lnSpc>
                <a:spcPts val="2400"/>
              </a:lnSpc>
            </a:pPr>
            <a:r>
              <a:rPr lang="en-US" sz="2400" dirty="0">
                <a:latin typeface="Consolas" panose="020B0609020204030204" pitchFamily="49" charset="0"/>
                <a:cs typeface="Consolas" panose="020B0609020204030204" pitchFamily="49" charset="0"/>
              </a:rPr>
              <a:t>    </a:t>
            </a:r>
            <a:r>
              <a:rPr lang="en-US" sz="2400" dirty="0" err="1">
                <a:solidFill>
                  <a:srgbClr val="0070C0"/>
                </a:solidFill>
                <a:latin typeface="Consolas" panose="020B0609020204030204" pitchFamily="49" charset="0"/>
                <a:cs typeface="Consolas" panose="020B0609020204030204" pitchFamily="49" charset="0"/>
              </a:rPr>
              <a:t>struct</a:t>
            </a:r>
            <a:r>
              <a:rPr lang="en-US" sz="2400" dirty="0">
                <a:latin typeface="Consolas" panose="020B0609020204030204" pitchFamily="49" charset="0"/>
                <a:cs typeface="Consolas" panose="020B0609020204030204" pitchFamily="49" charset="0"/>
              </a:rPr>
              <a:t> file *</a:t>
            </a:r>
            <a:r>
              <a:rPr lang="en-US" sz="2400" dirty="0" err="1">
                <a:latin typeface="Consolas" panose="020B0609020204030204" pitchFamily="49" charset="0"/>
                <a:cs typeface="Consolas" panose="020B0609020204030204" pitchFamily="49" charset="0"/>
              </a:rPr>
              <a:t>swap_file</a:t>
            </a:r>
            <a:r>
              <a:rPr lang="en-US" sz="2400" dirty="0">
                <a:latin typeface="Consolas" panose="020B0609020204030204" pitchFamily="49" charset="0"/>
                <a:cs typeface="Consolas" panose="020B0609020204030204" pitchFamily="49" charset="0"/>
              </a:rPr>
              <a:t>;   /* Where the swap data lives on-disk */</a:t>
            </a:r>
          </a:p>
          <a:p>
            <a:pPr>
              <a:lnSpc>
                <a:spcPts val="2400"/>
              </a:lnSpc>
            </a:pPr>
            <a:r>
              <a:rPr lang="en-US" sz="2400" dirty="0">
                <a:latin typeface="Consolas" panose="020B0609020204030204" pitchFamily="49" charset="0"/>
                <a:cs typeface="Consolas" panose="020B0609020204030204" pitchFamily="49" charset="0"/>
              </a:rPr>
              <a:t>    </a:t>
            </a:r>
            <a:r>
              <a:rPr lang="en-US" sz="2400" dirty="0">
                <a:solidFill>
                  <a:srgbClr val="0070C0"/>
                </a:solidFill>
                <a:latin typeface="Consolas" panose="020B0609020204030204" pitchFamily="49" charset="0"/>
                <a:cs typeface="Consolas" panose="020B0609020204030204" pitchFamily="49" charset="0"/>
              </a:rPr>
              <a:t>unsigned char </a:t>
            </a:r>
            <a:r>
              <a:rPr lang="en-US" sz="2400" dirty="0">
                <a:latin typeface="Consolas" panose="020B0609020204030204" pitchFamily="49" charset="0"/>
                <a:cs typeface="Consolas" panose="020B0609020204030204" pitchFamily="49" charset="0"/>
              </a:rPr>
              <a:t>*</a:t>
            </a:r>
            <a:r>
              <a:rPr lang="en-US" sz="2400" dirty="0" err="1">
                <a:latin typeface="Consolas" panose="020B0609020204030204" pitchFamily="49" charset="0"/>
                <a:cs typeface="Consolas" panose="020B0609020204030204" pitchFamily="49" charset="0"/>
              </a:rPr>
              <a:t>swap_map</a:t>
            </a:r>
            <a:r>
              <a:rPr lang="en-US" sz="2400" dirty="0">
                <a:latin typeface="Consolas" panose="020B0609020204030204" pitchFamily="49" charset="0"/>
                <a:cs typeface="Consolas" panose="020B0609020204030204" pitchFamily="49" charset="0"/>
              </a:rPr>
              <a:t>;  /* An array with an entry for each</a:t>
            </a:r>
          </a:p>
          <a:p>
            <a:pPr>
              <a:lnSpc>
                <a:spcPts val="2400"/>
              </a:lnSpc>
            </a:pPr>
            <a:r>
              <a:rPr lang="en-US" sz="2400" dirty="0">
                <a:latin typeface="Consolas" panose="020B0609020204030204" pitchFamily="49" charset="0"/>
                <a:cs typeface="Consolas" panose="020B0609020204030204" pitchFamily="49" charset="0"/>
              </a:rPr>
              <a:t>                               * page-sized slot in the swap file;</a:t>
            </a:r>
          </a:p>
          <a:p>
            <a:pPr>
              <a:lnSpc>
                <a:spcPts val="2400"/>
              </a:lnSpc>
            </a:pPr>
            <a:r>
              <a:rPr lang="en-US" sz="2400" dirty="0">
                <a:latin typeface="Consolas" panose="020B0609020204030204" pitchFamily="49" charset="0"/>
                <a:cs typeface="Consolas" panose="020B0609020204030204" pitchFamily="49" charset="0"/>
              </a:rPr>
              <a:t>                               * each entry is a reference count of</a:t>
            </a:r>
          </a:p>
          <a:p>
            <a:pPr>
              <a:lnSpc>
                <a:spcPts val="2400"/>
              </a:lnSpc>
            </a:pPr>
            <a:r>
              <a:rPr lang="en-US" sz="2400" dirty="0">
                <a:latin typeface="Consolas" panose="020B0609020204030204" pitchFamily="49" charset="0"/>
                <a:cs typeface="Consolas" panose="020B0609020204030204" pitchFamily="49" charset="0"/>
              </a:rPr>
              <a:t>                               * how many PTEs map to that slot */</a:t>
            </a:r>
          </a:p>
          <a:p>
            <a:pPr>
              <a:lnSpc>
                <a:spcPts val="2400"/>
              </a:lnSpc>
            </a:pPr>
            <a:r>
              <a:rPr lang="en-US" sz="2400" dirty="0">
                <a:latin typeface="Consolas" panose="020B0609020204030204" pitchFamily="49" charset="0"/>
                <a:cs typeface="Consolas" panose="020B0609020204030204" pitchFamily="49" charset="0"/>
              </a:rPr>
              <a:t>    </a:t>
            </a:r>
            <a:r>
              <a:rPr lang="en-US" sz="2400" dirty="0">
                <a:solidFill>
                  <a:srgbClr val="0070C0"/>
                </a:solidFill>
                <a:latin typeface="Consolas" panose="020B0609020204030204" pitchFamily="49" charset="0"/>
                <a:cs typeface="Consolas" panose="020B0609020204030204" pitchFamily="49" charset="0"/>
              </a:rPr>
              <a:t>unsigned </a:t>
            </a:r>
            <a:r>
              <a:rPr lang="en-US" sz="2400" dirty="0" err="1">
                <a:solidFill>
                  <a:srgbClr val="0070C0"/>
                </a:solidFill>
                <a:latin typeface="Consolas" panose="020B0609020204030204" pitchFamily="49" charset="0"/>
                <a:cs typeface="Consolas" panose="020B0609020204030204" pitchFamily="49" charset="0"/>
              </a:rPr>
              <a:t>int</a:t>
            </a:r>
            <a:r>
              <a:rPr lang="en-US" sz="2400" dirty="0">
                <a:solidFill>
                  <a:srgbClr val="0070C0"/>
                </a:solidFill>
                <a:latin typeface="Consolas" panose="020B0609020204030204" pitchFamily="49" charset="0"/>
                <a:cs typeface="Consolas" panose="020B0609020204030204" pitchFamily="49" charset="0"/>
              </a:rPr>
              <a:t> </a:t>
            </a:r>
            <a:r>
              <a:rPr lang="en-US" sz="2400" dirty="0">
                <a:latin typeface="Consolas" panose="020B0609020204030204" pitchFamily="49" charset="0"/>
                <a:cs typeface="Consolas" panose="020B0609020204030204" pitchFamily="49" charset="0"/>
              </a:rPr>
              <a:t>max;         /* Number of entries in </a:t>
            </a:r>
            <a:r>
              <a:rPr lang="en-US" sz="2400" dirty="0" err="1">
                <a:latin typeface="Consolas" panose="020B0609020204030204" pitchFamily="49" charset="0"/>
                <a:cs typeface="Consolas" panose="020B0609020204030204" pitchFamily="49" charset="0"/>
              </a:rPr>
              <a:t>swap_map</a:t>
            </a:r>
            <a:r>
              <a:rPr lang="en-US" sz="2400" dirty="0">
                <a:latin typeface="Consolas" panose="020B0609020204030204" pitchFamily="49" charset="0"/>
                <a:cs typeface="Consolas" panose="020B0609020204030204" pitchFamily="49" charset="0"/>
              </a:rPr>
              <a:t> */</a:t>
            </a:r>
          </a:p>
          <a:p>
            <a:pPr>
              <a:lnSpc>
                <a:spcPts val="2400"/>
              </a:lnSpc>
            </a:pPr>
            <a:r>
              <a:rPr lang="en-US" sz="2400" dirty="0">
                <a:latin typeface="Consolas" panose="020B0609020204030204" pitchFamily="49" charset="0"/>
                <a:cs typeface="Consolas" panose="020B0609020204030204" pitchFamily="49" charset="0"/>
              </a:rPr>
              <a:t>    </a:t>
            </a:r>
            <a:r>
              <a:rPr lang="en-US" sz="2400" dirty="0">
                <a:solidFill>
                  <a:srgbClr val="0070C0"/>
                </a:solidFill>
                <a:latin typeface="Consolas" panose="020B0609020204030204" pitchFamily="49" charset="0"/>
                <a:cs typeface="Consolas" panose="020B0609020204030204" pitchFamily="49" charset="0"/>
              </a:rPr>
              <a:t>unsigned </a:t>
            </a:r>
            <a:r>
              <a:rPr lang="en-US" sz="2400" dirty="0" err="1">
                <a:solidFill>
                  <a:srgbClr val="0070C0"/>
                </a:solidFill>
                <a:latin typeface="Consolas" panose="020B0609020204030204" pitchFamily="49" charset="0"/>
                <a:cs typeface="Consolas" panose="020B0609020204030204" pitchFamily="49" charset="0"/>
              </a:rPr>
              <a:t>int</a:t>
            </a:r>
            <a:r>
              <a:rPr lang="en-US" sz="2400" dirty="0">
                <a:solidFill>
                  <a:srgbClr val="0070C0"/>
                </a:solidFill>
                <a:latin typeface="Consolas" panose="020B0609020204030204" pitchFamily="49" charset="0"/>
                <a:cs typeface="Consolas" panose="020B0609020204030204" pitchFamily="49" charset="0"/>
              </a:rPr>
              <a:t> </a:t>
            </a:r>
            <a:r>
              <a:rPr lang="en-US" sz="2400" dirty="0" err="1">
                <a:latin typeface="Consolas" panose="020B0609020204030204" pitchFamily="49" charset="0"/>
                <a:cs typeface="Consolas" panose="020B0609020204030204" pitchFamily="49" charset="0"/>
              </a:rPr>
              <a:t>inuse_pages</a:t>
            </a:r>
            <a:r>
              <a:rPr lang="en-US" sz="2400" dirty="0">
                <a:latin typeface="Consolas" panose="020B0609020204030204" pitchFamily="49" charset="0"/>
                <a:cs typeface="Consolas" panose="020B0609020204030204" pitchFamily="49" charset="0"/>
              </a:rPr>
              <a:t>; /* Number of swap entries that currently</a:t>
            </a:r>
          </a:p>
          <a:p>
            <a:pPr>
              <a:lnSpc>
                <a:spcPts val="2400"/>
              </a:lnSpc>
            </a:pPr>
            <a:r>
              <a:rPr lang="en-US" sz="2400" dirty="0">
                <a:latin typeface="Consolas" panose="020B0609020204030204" pitchFamily="49" charset="0"/>
                <a:cs typeface="Consolas" panose="020B0609020204030204" pitchFamily="49" charset="0"/>
              </a:rPr>
              <a:t>                               * contain a virtual memory page */</a:t>
            </a:r>
          </a:p>
          <a:p>
            <a:pPr>
              <a:lnSpc>
                <a:spcPts val="2400"/>
              </a:lnSpc>
            </a:pPr>
            <a:r>
              <a:rPr lang="en-US" sz="2400" dirty="0">
                <a:latin typeface="Consolas" panose="020B0609020204030204" pitchFamily="49" charset="0"/>
                <a:cs typeface="Consolas" panose="020B0609020204030204" pitchFamily="49" charset="0"/>
              </a:rPr>
              <a:t>    </a:t>
            </a:r>
            <a:r>
              <a:rPr lang="en-US" sz="2400" dirty="0">
                <a:solidFill>
                  <a:srgbClr val="0070C0"/>
                </a:solidFill>
                <a:latin typeface="Consolas" panose="020B0609020204030204" pitchFamily="49" charset="0"/>
                <a:cs typeface="Consolas" panose="020B0609020204030204" pitchFamily="49" charset="0"/>
              </a:rPr>
              <a:t>unsigned </a:t>
            </a:r>
            <a:r>
              <a:rPr lang="en-US" sz="2400" dirty="0" err="1">
                <a:solidFill>
                  <a:srgbClr val="0070C0"/>
                </a:solidFill>
                <a:latin typeface="Consolas" panose="020B0609020204030204" pitchFamily="49" charset="0"/>
                <a:cs typeface="Consolas" panose="020B0609020204030204" pitchFamily="49" charset="0"/>
              </a:rPr>
              <a:t>int</a:t>
            </a:r>
            <a:r>
              <a:rPr lang="en-US" sz="2400" dirty="0">
                <a:solidFill>
                  <a:srgbClr val="0070C0"/>
                </a:solidFill>
                <a:latin typeface="Consolas" panose="020B0609020204030204" pitchFamily="49" charset="0"/>
                <a:cs typeface="Consolas" panose="020B0609020204030204" pitchFamily="49" charset="0"/>
              </a:rPr>
              <a:t> </a:t>
            </a:r>
            <a:r>
              <a:rPr lang="en-US" sz="2400" dirty="0" err="1">
                <a:latin typeface="Consolas" panose="020B0609020204030204" pitchFamily="49" charset="0"/>
                <a:cs typeface="Consolas" panose="020B0609020204030204" pitchFamily="49" charset="0"/>
              </a:rPr>
              <a:t>lowest_bit</a:t>
            </a:r>
            <a:r>
              <a:rPr lang="en-US" sz="2400" dirty="0">
                <a:latin typeface="Consolas" panose="020B0609020204030204" pitchFamily="49" charset="0"/>
                <a:cs typeface="Consolas" panose="020B0609020204030204" pitchFamily="49" charset="0"/>
              </a:rPr>
              <a:t>;  /* index of first free element in</a:t>
            </a:r>
          </a:p>
          <a:p>
            <a:pPr>
              <a:lnSpc>
                <a:spcPts val="2400"/>
              </a:lnSpc>
            </a:pPr>
            <a:r>
              <a:rPr lang="en-US" sz="2400" dirty="0">
                <a:latin typeface="Consolas" panose="020B0609020204030204" pitchFamily="49" charset="0"/>
                <a:cs typeface="Consolas" panose="020B0609020204030204" pitchFamily="49" charset="0"/>
              </a:rPr>
              <a:t>                               * </a:t>
            </a:r>
            <a:r>
              <a:rPr lang="en-US" sz="2400" dirty="0" err="1">
                <a:latin typeface="Consolas" panose="020B0609020204030204" pitchFamily="49" charset="0"/>
                <a:cs typeface="Consolas" panose="020B0609020204030204" pitchFamily="49" charset="0"/>
              </a:rPr>
              <a:t>swap_map</a:t>
            </a:r>
            <a:r>
              <a:rPr lang="en-US" sz="2400" dirty="0">
                <a:latin typeface="Consolas" panose="020B0609020204030204" pitchFamily="49" charset="0"/>
                <a:cs typeface="Consolas" panose="020B0609020204030204" pitchFamily="49" charset="0"/>
              </a:rPr>
              <a:t> */</a:t>
            </a:r>
          </a:p>
          <a:p>
            <a:pPr>
              <a:lnSpc>
                <a:spcPts val="2400"/>
              </a:lnSpc>
            </a:pPr>
            <a:r>
              <a:rPr lang="en-US" sz="2400" dirty="0">
                <a:latin typeface="Consolas" panose="020B0609020204030204" pitchFamily="49" charset="0"/>
                <a:cs typeface="Consolas" panose="020B0609020204030204" pitchFamily="49" charset="0"/>
              </a:rPr>
              <a:t>    </a:t>
            </a:r>
            <a:r>
              <a:rPr lang="en-US" sz="2400" dirty="0" err="1">
                <a:latin typeface="Consolas" panose="020B0609020204030204" pitchFamily="49" charset="0"/>
                <a:cs typeface="Consolas" panose="020B0609020204030204" pitchFamily="49" charset="0"/>
              </a:rPr>
              <a:t>spinlock_t</a:t>
            </a:r>
            <a:r>
              <a:rPr lang="en-US" sz="2400" dirty="0">
                <a:latin typeface="Consolas" panose="020B0609020204030204" pitchFamily="49" charset="0"/>
                <a:cs typeface="Consolas" panose="020B0609020204030204" pitchFamily="49" charset="0"/>
              </a:rPr>
              <a:t> lock;</a:t>
            </a:r>
          </a:p>
          <a:p>
            <a:pPr>
              <a:lnSpc>
                <a:spcPts val="2400"/>
              </a:lnSpc>
            </a:pPr>
            <a:r>
              <a:rPr lang="en-US" sz="2400" dirty="0">
                <a:latin typeface="Consolas" panose="020B0609020204030204" pitchFamily="49" charset="0"/>
                <a:cs typeface="Consolas" panose="020B0609020204030204" pitchFamily="49" charset="0"/>
              </a:rPr>
              <a:t>};</a:t>
            </a:r>
          </a:p>
          <a:p>
            <a:pPr>
              <a:lnSpc>
                <a:spcPts val="2400"/>
              </a:lnSpc>
            </a:pPr>
            <a:r>
              <a:rPr lang="en-US" sz="2400" dirty="0" err="1">
                <a:solidFill>
                  <a:srgbClr val="0070C0"/>
                </a:solidFill>
                <a:latin typeface="Consolas" panose="020B0609020204030204" pitchFamily="49" charset="0"/>
                <a:cs typeface="Consolas" panose="020B0609020204030204" pitchFamily="49" charset="0"/>
              </a:rPr>
              <a:t>struct</a:t>
            </a:r>
            <a:r>
              <a:rPr lang="en-US" sz="2400" dirty="0">
                <a:latin typeface="Consolas" panose="020B0609020204030204" pitchFamily="49" charset="0"/>
                <a:cs typeface="Consolas" panose="020B0609020204030204" pitchFamily="49" charset="0"/>
              </a:rPr>
              <a:t> </a:t>
            </a:r>
            <a:r>
              <a:rPr lang="en-US" sz="2400" dirty="0" err="1">
                <a:latin typeface="Consolas" panose="020B0609020204030204" pitchFamily="49" charset="0"/>
                <a:cs typeface="Consolas" panose="020B0609020204030204" pitchFamily="49" charset="0"/>
              </a:rPr>
              <a:t>swap_info_struct</a:t>
            </a:r>
            <a:r>
              <a:rPr lang="en-US" sz="2400" dirty="0">
                <a:latin typeface="Consolas" panose="020B0609020204030204" pitchFamily="49" charset="0"/>
                <a:cs typeface="Consolas" panose="020B0609020204030204" pitchFamily="49" charset="0"/>
              </a:rPr>
              <a:t> *</a:t>
            </a:r>
            <a:r>
              <a:rPr lang="en-US" sz="2400" dirty="0" err="1">
                <a:latin typeface="Consolas" panose="020B0609020204030204" pitchFamily="49" charset="0"/>
                <a:cs typeface="Consolas" panose="020B0609020204030204" pitchFamily="49" charset="0"/>
              </a:rPr>
              <a:t>swap_info</a:t>
            </a:r>
            <a:r>
              <a:rPr lang="en-US" sz="2400" dirty="0">
                <a:latin typeface="Consolas" panose="020B0609020204030204" pitchFamily="49" charset="0"/>
                <a:cs typeface="Consolas" panose="020B0609020204030204" pitchFamily="49" charset="0"/>
              </a:rPr>
              <a:t>[MAX_SWAPFILES];</a:t>
            </a:r>
          </a:p>
        </p:txBody>
      </p:sp>
    </p:spTree>
    <p:extLst>
      <p:ext uri="{BB962C8B-B14F-4D97-AF65-F5344CB8AC3E}">
        <p14:creationId xmlns:p14="http://schemas.microsoft.com/office/powerpoint/2010/main" val="2773852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767172" y="533400"/>
            <a:ext cx="2657656" cy="369332"/>
          </a:xfrm>
          <a:prstGeom prst="rect">
            <a:avLst/>
          </a:prstGeom>
          <a:noFill/>
        </p:spPr>
        <p:txBody>
          <a:bodyPr wrap="square" rtlCol="0">
            <a:spAutoFit/>
          </a:bodyPr>
          <a:lstStyle/>
          <a:p>
            <a:pPr algn="ctr"/>
            <a:r>
              <a:rPr lang="en-US" dirty="0"/>
              <a:t>Virtual address</a:t>
            </a:r>
          </a:p>
        </p:txBody>
      </p:sp>
      <p:grpSp>
        <p:nvGrpSpPr>
          <p:cNvPr id="3" name="Group 2"/>
          <p:cNvGrpSpPr/>
          <p:nvPr/>
        </p:nvGrpSpPr>
        <p:grpSpPr>
          <a:xfrm>
            <a:off x="4769800" y="910986"/>
            <a:ext cx="2657656" cy="898267"/>
            <a:chOff x="3245800" y="910985"/>
            <a:chExt cx="2657656" cy="898267"/>
          </a:xfrm>
        </p:grpSpPr>
        <p:sp>
          <p:nvSpPr>
            <p:cNvPr id="9" name="TextBox 8"/>
            <p:cNvSpPr txBox="1"/>
            <p:nvPr/>
          </p:nvSpPr>
          <p:spPr>
            <a:xfrm>
              <a:off x="3245800" y="1439920"/>
              <a:ext cx="2657656" cy="369332"/>
            </a:xfrm>
            <a:prstGeom prst="rect">
              <a:avLst/>
            </a:prstGeom>
            <a:noFill/>
            <a:ln>
              <a:solidFill>
                <a:schemeClr val="tx1"/>
              </a:solidFill>
            </a:ln>
          </p:spPr>
          <p:txBody>
            <a:bodyPr wrap="square" rtlCol="0">
              <a:spAutoFit/>
            </a:bodyPr>
            <a:lstStyle/>
            <a:p>
              <a:pPr algn="ctr"/>
              <a:r>
                <a:rPr lang="en-US" dirty="0"/>
                <a:t>TLB lookup</a:t>
              </a:r>
            </a:p>
          </p:txBody>
        </p:sp>
        <p:cxnSp>
          <p:nvCxnSpPr>
            <p:cNvPr id="19" name="Straight Arrow Connector 18"/>
            <p:cNvCxnSpPr>
              <a:endCxn id="9" idx="0"/>
            </p:cNvCxnSpPr>
            <p:nvPr/>
          </p:nvCxnSpPr>
          <p:spPr bwMode="auto">
            <a:xfrm>
              <a:off x="4572000" y="910985"/>
              <a:ext cx="2628" cy="528935"/>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grpSp>
      <p:grpSp>
        <p:nvGrpSpPr>
          <p:cNvPr id="4" name="Group 3"/>
          <p:cNvGrpSpPr/>
          <p:nvPr/>
        </p:nvGrpSpPr>
        <p:grpSpPr>
          <a:xfrm>
            <a:off x="5295900" y="1809253"/>
            <a:ext cx="1600200" cy="1362432"/>
            <a:chOff x="3771900" y="1809253"/>
            <a:chExt cx="1600200" cy="1362432"/>
          </a:xfrm>
        </p:grpSpPr>
        <p:grpSp>
          <p:nvGrpSpPr>
            <p:cNvPr id="23" name="Group 22"/>
            <p:cNvGrpSpPr/>
            <p:nvPr/>
          </p:nvGrpSpPr>
          <p:grpSpPr>
            <a:xfrm>
              <a:off x="3771900" y="2243265"/>
              <a:ext cx="1600200" cy="928420"/>
              <a:chOff x="3771900" y="2148675"/>
              <a:chExt cx="1600200" cy="928420"/>
            </a:xfrm>
          </p:grpSpPr>
          <p:sp>
            <p:nvSpPr>
              <p:cNvPr id="16" name="TextBox 15"/>
              <p:cNvSpPr txBox="1"/>
              <p:nvPr/>
            </p:nvSpPr>
            <p:spPr>
              <a:xfrm>
                <a:off x="3831386" y="2382052"/>
                <a:ext cx="1481228" cy="369332"/>
              </a:xfrm>
              <a:prstGeom prst="rect">
                <a:avLst/>
              </a:prstGeom>
              <a:noFill/>
            </p:spPr>
            <p:txBody>
              <a:bodyPr wrap="square" rtlCol="0">
                <a:spAutoFit/>
              </a:bodyPr>
              <a:lstStyle/>
              <a:p>
                <a:pPr algn="ctr"/>
                <a:r>
                  <a:rPr lang="en-US" dirty="0"/>
                  <a:t>TLB hit?</a:t>
                </a:r>
              </a:p>
            </p:txBody>
          </p:sp>
          <p:sp>
            <p:nvSpPr>
              <p:cNvPr id="22" name="Flowchart: Decision 21"/>
              <p:cNvSpPr/>
              <p:nvPr/>
            </p:nvSpPr>
            <p:spPr bwMode="auto">
              <a:xfrm>
                <a:off x="3771900" y="2148675"/>
                <a:ext cx="1600200" cy="928420"/>
              </a:xfrm>
              <a:prstGeom prst="flowChartDecision">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grpSp>
        <p:cxnSp>
          <p:nvCxnSpPr>
            <p:cNvPr id="26" name="Straight Arrow Connector 25"/>
            <p:cNvCxnSpPr>
              <a:cxnSpLocks/>
              <a:stCxn id="9" idx="2"/>
              <a:endCxn id="22" idx="0"/>
            </p:cNvCxnSpPr>
            <p:nvPr/>
          </p:nvCxnSpPr>
          <p:spPr bwMode="auto">
            <a:xfrm flipH="1">
              <a:off x="4572000" y="1809253"/>
              <a:ext cx="2628" cy="434012"/>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grpSp>
      <p:grpSp>
        <p:nvGrpSpPr>
          <p:cNvPr id="6" name="Group 5"/>
          <p:cNvGrpSpPr/>
          <p:nvPr/>
        </p:nvGrpSpPr>
        <p:grpSpPr>
          <a:xfrm>
            <a:off x="7517742" y="3615664"/>
            <a:ext cx="1947772" cy="1452350"/>
            <a:chOff x="5993742" y="3615663"/>
            <a:chExt cx="1947772" cy="1452350"/>
          </a:xfrm>
        </p:grpSpPr>
        <p:grpSp>
          <p:nvGrpSpPr>
            <p:cNvPr id="30" name="Group 29"/>
            <p:cNvGrpSpPr/>
            <p:nvPr/>
          </p:nvGrpSpPr>
          <p:grpSpPr>
            <a:xfrm>
              <a:off x="5993742" y="4139593"/>
              <a:ext cx="1947772" cy="928420"/>
              <a:chOff x="5843750" y="4211580"/>
              <a:chExt cx="1947772" cy="928420"/>
            </a:xfrm>
          </p:grpSpPr>
          <p:sp>
            <p:nvSpPr>
              <p:cNvPr id="14" name="TextBox 13"/>
              <p:cNvSpPr txBox="1"/>
              <p:nvPr/>
            </p:nvSpPr>
            <p:spPr>
              <a:xfrm>
                <a:off x="6021698" y="4434447"/>
                <a:ext cx="1600200" cy="369332"/>
              </a:xfrm>
              <a:prstGeom prst="rect">
                <a:avLst/>
              </a:prstGeom>
              <a:noFill/>
            </p:spPr>
            <p:txBody>
              <a:bodyPr wrap="square" rtlCol="0">
                <a:spAutoFit/>
              </a:bodyPr>
              <a:lstStyle/>
              <a:p>
                <a:pPr algn="ctr"/>
                <a:r>
                  <a:rPr lang="en-US" dirty="0"/>
                  <a:t>Access ok?</a:t>
                </a:r>
              </a:p>
            </p:txBody>
          </p:sp>
          <p:sp>
            <p:nvSpPr>
              <p:cNvPr id="29" name="Flowchart: Decision 28"/>
              <p:cNvSpPr/>
              <p:nvPr/>
            </p:nvSpPr>
            <p:spPr bwMode="auto">
              <a:xfrm>
                <a:off x="5843750" y="4211580"/>
                <a:ext cx="1947772" cy="928420"/>
              </a:xfrm>
              <a:prstGeom prst="flowChartDecision">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grpSp>
        <p:cxnSp>
          <p:nvCxnSpPr>
            <p:cNvPr id="31" name="Straight Arrow Connector 30"/>
            <p:cNvCxnSpPr>
              <a:cxnSpLocks/>
              <a:stCxn id="11" idx="2"/>
            </p:cNvCxnSpPr>
            <p:nvPr/>
          </p:nvCxnSpPr>
          <p:spPr bwMode="auto">
            <a:xfrm>
              <a:off x="6967628" y="3615663"/>
              <a:ext cx="2628" cy="535665"/>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grpSp>
      <p:grpSp>
        <p:nvGrpSpPr>
          <p:cNvPr id="21" name="Group 20"/>
          <p:cNvGrpSpPr/>
          <p:nvPr/>
        </p:nvGrpSpPr>
        <p:grpSpPr>
          <a:xfrm>
            <a:off x="2438400" y="3612424"/>
            <a:ext cx="2667000" cy="1986704"/>
            <a:chOff x="914400" y="3612424"/>
            <a:chExt cx="2667000" cy="1986704"/>
          </a:xfrm>
        </p:grpSpPr>
        <p:grpSp>
          <p:nvGrpSpPr>
            <p:cNvPr id="25" name="Group 24"/>
            <p:cNvGrpSpPr/>
            <p:nvPr/>
          </p:nvGrpSpPr>
          <p:grpSpPr>
            <a:xfrm>
              <a:off x="914400" y="4151328"/>
              <a:ext cx="2667000" cy="1447800"/>
              <a:chOff x="304800" y="3962400"/>
              <a:chExt cx="2667000" cy="1447800"/>
            </a:xfrm>
          </p:grpSpPr>
          <p:sp>
            <p:nvSpPr>
              <p:cNvPr id="13" name="TextBox 12"/>
              <p:cNvSpPr txBox="1"/>
              <p:nvPr/>
            </p:nvSpPr>
            <p:spPr>
              <a:xfrm>
                <a:off x="634709" y="4421024"/>
                <a:ext cx="2041634" cy="646331"/>
              </a:xfrm>
              <a:prstGeom prst="rect">
                <a:avLst/>
              </a:prstGeom>
              <a:noFill/>
            </p:spPr>
            <p:txBody>
              <a:bodyPr wrap="square" rtlCol="0">
                <a:spAutoFit/>
              </a:bodyPr>
              <a:lstStyle/>
              <a:p>
                <a:pPr algn="ctr"/>
                <a:r>
                  <a:rPr lang="en-US" dirty="0"/>
                  <a:t>Found PTE for </a:t>
                </a:r>
                <a:r>
                  <a:rPr lang="en-US" dirty="0" err="1"/>
                  <a:t>virt</a:t>
                </a:r>
                <a:r>
                  <a:rPr lang="en-US" dirty="0"/>
                  <a:t> frame?</a:t>
                </a:r>
              </a:p>
            </p:txBody>
          </p:sp>
          <p:sp>
            <p:nvSpPr>
              <p:cNvPr id="24" name="Flowchart: Decision 23"/>
              <p:cNvSpPr/>
              <p:nvPr/>
            </p:nvSpPr>
            <p:spPr bwMode="auto">
              <a:xfrm>
                <a:off x="304800" y="3962400"/>
                <a:ext cx="2667000" cy="1447800"/>
              </a:xfrm>
              <a:prstGeom prst="flowChartDecision">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grpSp>
        <p:cxnSp>
          <p:nvCxnSpPr>
            <p:cNvPr id="32" name="Straight Arrow Connector 31"/>
            <p:cNvCxnSpPr>
              <a:stCxn id="10" idx="2"/>
              <a:endCxn id="24" idx="0"/>
            </p:cNvCxnSpPr>
            <p:nvPr/>
          </p:nvCxnSpPr>
          <p:spPr bwMode="auto">
            <a:xfrm>
              <a:off x="2238653" y="3612424"/>
              <a:ext cx="9247" cy="538904"/>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grpSp>
      <p:grpSp>
        <p:nvGrpSpPr>
          <p:cNvPr id="7" name="Group 6"/>
          <p:cNvGrpSpPr/>
          <p:nvPr/>
        </p:nvGrpSpPr>
        <p:grpSpPr>
          <a:xfrm>
            <a:off x="8815550" y="4178756"/>
            <a:ext cx="1790461" cy="2379422"/>
            <a:chOff x="7291549" y="4178756"/>
            <a:chExt cx="1790461" cy="2379422"/>
          </a:xfrm>
        </p:grpSpPr>
        <p:sp>
          <p:nvSpPr>
            <p:cNvPr id="59" name="TextBox 58"/>
            <p:cNvSpPr txBox="1"/>
            <p:nvPr/>
          </p:nvSpPr>
          <p:spPr>
            <a:xfrm>
              <a:off x="7738032" y="4178756"/>
              <a:ext cx="726871" cy="369332"/>
            </a:xfrm>
            <a:prstGeom prst="rect">
              <a:avLst/>
            </a:prstGeom>
            <a:noFill/>
          </p:spPr>
          <p:txBody>
            <a:bodyPr wrap="square" rtlCol="0">
              <a:spAutoFit/>
            </a:bodyPr>
            <a:lstStyle/>
            <a:p>
              <a:pPr algn="ctr"/>
              <a:r>
                <a:rPr lang="en-US" dirty="0"/>
                <a:t>Yes</a:t>
              </a:r>
            </a:p>
          </p:txBody>
        </p:sp>
        <p:sp>
          <p:nvSpPr>
            <p:cNvPr id="15" name="TextBox 14"/>
            <p:cNvSpPr txBox="1"/>
            <p:nvPr/>
          </p:nvSpPr>
          <p:spPr>
            <a:xfrm>
              <a:off x="7291549" y="5542515"/>
              <a:ext cx="1790461" cy="1015663"/>
            </a:xfrm>
            <a:prstGeom prst="rect">
              <a:avLst/>
            </a:prstGeom>
            <a:noFill/>
            <a:ln>
              <a:solidFill>
                <a:schemeClr val="tx1"/>
              </a:solidFill>
            </a:ln>
          </p:spPr>
          <p:txBody>
            <a:bodyPr wrap="square" rtlCol="0">
              <a:spAutoFit/>
            </a:bodyPr>
            <a:lstStyle/>
            <a:p>
              <a:pPr algn="ctr"/>
              <a:r>
                <a:rPr lang="en-US" sz="2000" dirty="0"/>
                <a:t>Calculate </a:t>
              </a:r>
              <a:r>
                <a:rPr lang="en-US" sz="2000" dirty="0" err="1"/>
                <a:t>phys</a:t>
              </a:r>
              <a:r>
                <a:rPr lang="en-US" sz="2000" dirty="0"/>
                <a:t> </a:t>
              </a:r>
              <a:r>
                <a:rPr lang="en-US" sz="2000" dirty="0" err="1"/>
                <a:t>addr</a:t>
              </a:r>
              <a:r>
                <a:rPr lang="en-US" sz="2000" dirty="0"/>
                <a:t>, send to L1/L2/L3/RAM</a:t>
              </a:r>
            </a:p>
          </p:txBody>
        </p:sp>
        <p:grpSp>
          <p:nvGrpSpPr>
            <p:cNvPr id="53" name="Group 52"/>
            <p:cNvGrpSpPr/>
            <p:nvPr/>
          </p:nvGrpSpPr>
          <p:grpSpPr>
            <a:xfrm>
              <a:off x="7941514" y="4603803"/>
              <a:ext cx="326720" cy="938711"/>
              <a:chOff x="7941514" y="4603803"/>
              <a:chExt cx="326720" cy="938711"/>
            </a:xfrm>
          </p:grpSpPr>
          <p:cxnSp>
            <p:nvCxnSpPr>
              <p:cNvPr id="47" name="Straight Arrow Connector 46"/>
              <p:cNvCxnSpPr/>
              <p:nvPr/>
            </p:nvCxnSpPr>
            <p:spPr bwMode="auto">
              <a:xfrm>
                <a:off x="8268234" y="4603803"/>
                <a:ext cx="0" cy="938711"/>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cxnSp>
            <p:nvCxnSpPr>
              <p:cNvPr id="49" name="Straight Arrow Connector 48"/>
              <p:cNvCxnSpPr>
                <a:stCxn id="29" idx="3"/>
              </p:cNvCxnSpPr>
              <p:nvPr/>
            </p:nvCxnSpPr>
            <p:spPr bwMode="auto">
              <a:xfrm>
                <a:off x="7941514" y="4603803"/>
                <a:ext cx="326720" cy="0"/>
              </a:xfrm>
              <a:prstGeom prst="straightConnector1">
                <a:avLst/>
              </a:prstGeom>
              <a:solidFill>
                <a:schemeClr val="accent1"/>
              </a:solidFill>
              <a:ln w="9525" cap="flat" cmpd="sng" algn="ctr">
                <a:solidFill>
                  <a:schemeClr val="tx1"/>
                </a:solidFill>
                <a:prstDash val="solid"/>
                <a:round/>
                <a:headEnd type="none" w="med" len="med"/>
                <a:tailEnd type="none" w="lg" len="lg"/>
              </a:ln>
              <a:effectLst/>
            </p:spPr>
          </p:cxnSp>
        </p:grpSp>
      </p:grpSp>
      <p:grpSp>
        <p:nvGrpSpPr>
          <p:cNvPr id="5" name="Group 4"/>
          <p:cNvGrpSpPr/>
          <p:nvPr/>
        </p:nvGrpSpPr>
        <p:grpSpPr>
          <a:xfrm>
            <a:off x="6896100" y="2296912"/>
            <a:ext cx="2611692" cy="1318752"/>
            <a:chOff x="5372100" y="2296912"/>
            <a:chExt cx="2611692" cy="1318752"/>
          </a:xfrm>
        </p:grpSpPr>
        <p:sp>
          <p:nvSpPr>
            <p:cNvPr id="11" name="TextBox 10"/>
            <p:cNvSpPr txBox="1"/>
            <p:nvPr/>
          </p:nvSpPr>
          <p:spPr>
            <a:xfrm>
              <a:off x="5951463" y="2969333"/>
              <a:ext cx="2032329" cy="646331"/>
            </a:xfrm>
            <a:prstGeom prst="rect">
              <a:avLst/>
            </a:prstGeom>
            <a:noFill/>
            <a:ln>
              <a:solidFill>
                <a:schemeClr val="tx1"/>
              </a:solidFill>
            </a:ln>
          </p:spPr>
          <p:txBody>
            <a:bodyPr wrap="square" rtlCol="0">
              <a:spAutoFit/>
            </a:bodyPr>
            <a:lstStyle/>
            <a:p>
              <a:pPr algn="ctr"/>
              <a:r>
                <a:rPr lang="en-US" dirty="0"/>
                <a:t>Check protection bits</a:t>
              </a:r>
            </a:p>
          </p:txBody>
        </p:sp>
        <p:cxnSp>
          <p:nvCxnSpPr>
            <p:cNvPr id="40" name="Straight Arrow Connector 39"/>
            <p:cNvCxnSpPr/>
            <p:nvPr/>
          </p:nvCxnSpPr>
          <p:spPr bwMode="auto">
            <a:xfrm>
              <a:off x="6967627" y="2707474"/>
              <a:ext cx="0" cy="258619"/>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cxnSp>
          <p:nvCxnSpPr>
            <p:cNvPr id="41" name="Straight Arrow Connector 40"/>
            <p:cNvCxnSpPr>
              <a:stCxn id="22" idx="3"/>
            </p:cNvCxnSpPr>
            <p:nvPr/>
          </p:nvCxnSpPr>
          <p:spPr bwMode="auto">
            <a:xfrm flipV="1">
              <a:off x="5372100" y="2704234"/>
              <a:ext cx="1595527" cy="3241"/>
            </a:xfrm>
            <a:prstGeom prst="straightConnector1">
              <a:avLst/>
            </a:prstGeom>
            <a:solidFill>
              <a:schemeClr val="accent1"/>
            </a:solidFill>
            <a:ln w="9525" cap="flat" cmpd="sng" algn="ctr">
              <a:solidFill>
                <a:schemeClr val="tx1"/>
              </a:solidFill>
              <a:prstDash val="solid"/>
              <a:round/>
              <a:headEnd type="none" w="med" len="med"/>
              <a:tailEnd type="none" w="lg" len="lg"/>
            </a:ln>
            <a:effectLst/>
          </p:spPr>
        </p:cxnSp>
        <p:sp>
          <p:nvSpPr>
            <p:cNvPr id="57" name="TextBox 56"/>
            <p:cNvSpPr txBox="1"/>
            <p:nvPr/>
          </p:nvSpPr>
          <p:spPr>
            <a:xfrm>
              <a:off x="5709140" y="2296912"/>
              <a:ext cx="726871" cy="369332"/>
            </a:xfrm>
            <a:prstGeom prst="rect">
              <a:avLst/>
            </a:prstGeom>
            <a:noFill/>
          </p:spPr>
          <p:txBody>
            <a:bodyPr wrap="square" rtlCol="0">
              <a:spAutoFit/>
            </a:bodyPr>
            <a:lstStyle/>
            <a:p>
              <a:pPr algn="ctr"/>
              <a:r>
                <a:rPr lang="en-US" dirty="0"/>
                <a:t>Yes</a:t>
              </a:r>
            </a:p>
          </p:txBody>
        </p:sp>
      </p:grpSp>
      <p:grpSp>
        <p:nvGrpSpPr>
          <p:cNvPr id="18" name="Group 17"/>
          <p:cNvGrpSpPr/>
          <p:nvPr/>
        </p:nvGrpSpPr>
        <p:grpSpPr>
          <a:xfrm>
            <a:off x="6498920" y="4183526"/>
            <a:ext cx="2187880" cy="2066874"/>
            <a:chOff x="4974920" y="4183526"/>
            <a:chExt cx="2187880" cy="2066874"/>
          </a:xfrm>
        </p:grpSpPr>
        <p:sp>
          <p:nvSpPr>
            <p:cNvPr id="34" name="TextBox 33"/>
            <p:cNvSpPr txBox="1"/>
            <p:nvPr/>
          </p:nvSpPr>
          <p:spPr>
            <a:xfrm>
              <a:off x="4974920" y="5542514"/>
              <a:ext cx="2187880" cy="707886"/>
            </a:xfrm>
            <a:prstGeom prst="rect">
              <a:avLst/>
            </a:prstGeom>
            <a:solidFill>
              <a:schemeClr val="bg1">
                <a:lumMod val="95000"/>
              </a:schemeClr>
            </a:solidFill>
            <a:ln>
              <a:solidFill>
                <a:schemeClr val="tx1"/>
              </a:solidFill>
            </a:ln>
          </p:spPr>
          <p:txBody>
            <a:bodyPr wrap="square" rtlCol="0">
              <a:spAutoFit/>
            </a:bodyPr>
            <a:lstStyle/>
            <a:p>
              <a:pPr algn="ctr"/>
              <a:r>
                <a:rPr lang="en-US" sz="2000" dirty="0"/>
                <a:t>HW raises a page fault</a:t>
              </a:r>
            </a:p>
          </p:txBody>
        </p:sp>
        <p:grpSp>
          <p:nvGrpSpPr>
            <p:cNvPr id="54" name="Group 53"/>
            <p:cNvGrpSpPr/>
            <p:nvPr/>
          </p:nvGrpSpPr>
          <p:grpSpPr>
            <a:xfrm flipH="1">
              <a:off x="5679871" y="4608948"/>
              <a:ext cx="326720" cy="938711"/>
              <a:chOff x="7941514" y="4603803"/>
              <a:chExt cx="326720" cy="938711"/>
            </a:xfrm>
          </p:grpSpPr>
          <p:cxnSp>
            <p:nvCxnSpPr>
              <p:cNvPr id="55" name="Straight Arrow Connector 54"/>
              <p:cNvCxnSpPr/>
              <p:nvPr/>
            </p:nvCxnSpPr>
            <p:spPr bwMode="auto">
              <a:xfrm>
                <a:off x="8268234" y="4603803"/>
                <a:ext cx="0" cy="938711"/>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cxnSp>
            <p:nvCxnSpPr>
              <p:cNvPr id="56" name="Straight Arrow Connector 55"/>
              <p:cNvCxnSpPr/>
              <p:nvPr/>
            </p:nvCxnSpPr>
            <p:spPr bwMode="auto">
              <a:xfrm>
                <a:off x="7941514" y="4603803"/>
                <a:ext cx="326720" cy="0"/>
              </a:xfrm>
              <a:prstGeom prst="straightConnector1">
                <a:avLst/>
              </a:prstGeom>
              <a:solidFill>
                <a:schemeClr val="accent1"/>
              </a:solidFill>
              <a:ln w="9525" cap="flat" cmpd="sng" algn="ctr">
                <a:solidFill>
                  <a:schemeClr val="tx1"/>
                </a:solidFill>
                <a:prstDash val="solid"/>
                <a:round/>
                <a:headEnd type="none" w="med" len="med"/>
                <a:tailEnd type="none" w="lg" len="lg"/>
              </a:ln>
              <a:effectLst/>
            </p:spPr>
          </p:cxnSp>
        </p:grpSp>
        <p:sp>
          <p:nvSpPr>
            <p:cNvPr id="60" name="TextBox 59"/>
            <p:cNvSpPr txBox="1"/>
            <p:nvPr/>
          </p:nvSpPr>
          <p:spPr>
            <a:xfrm>
              <a:off x="5473371" y="4183526"/>
              <a:ext cx="726871" cy="369332"/>
            </a:xfrm>
            <a:prstGeom prst="rect">
              <a:avLst/>
            </a:prstGeom>
            <a:noFill/>
          </p:spPr>
          <p:txBody>
            <a:bodyPr wrap="square" rtlCol="0">
              <a:spAutoFit/>
            </a:bodyPr>
            <a:lstStyle/>
            <a:p>
              <a:pPr algn="ctr"/>
              <a:r>
                <a:rPr lang="en-US" dirty="0"/>
                <a:t>No</a:t>
              </a:r>
            </a:p>
          </p:txBody>
        </p:sp>
      </p:grpSp>
      <p:grpSp>
        <p:nvGrpSpPr>
          <p:cNvPr id="27" name="Group 26"/>
          <p:cNvGrpSpPr/>
          <p:nvPr/>
        </p:nvGrpSpPr>
        <p:grpSpPr>
          <a:xfrm>
            <a:off x="1778658" y="4448440"/>
            <a:ext cx="1726543" cy="1801960"/>
            <a:chOff x="254657" y="4448440"/>
            <a:chExt cx="1726543" cy="1801960"/>
          </a:xfrm>
        </p:grpSpPr>
        <p:sp>
          <p:nvSpPr>
            <p:cNvPr id="12" name="TextBox 11"/>
            <p:cNvSpPr txBox="1"/>
            <p:nvPr/>
          </p:nvSpPr>
          <p:spPr>
            <a:xfrm>
              <a:off x="254657" y="5542514"/>
              <a:ext cx="1726543" cy="707886"/>
            </a:xfrm>
            <a:prstGeom prst="rect">
              <a:avLst/>
            </a:prstGeom>
            <a:noFill/>
            <a:ln>
              <a:solidFill>
                <a:schemeClr val="tx1"/>
              </a:solidFill>
            </a:ln>
          </p:spPr>
          <p:txBody>
            <a:bodyPr wrap="square" rtlCol="0">
              <a:spAutoFit/>
            </a:bodyPr>
            <a:lstStyle/>
            <a:p>
              <a:pPr algn="ctr"/>
              <a:r>
                <a:rPr lang="en-US" sz="2000" dirty="0"/>
                <a:t>HW updates TLB</a:t>
              </a:r>
            </a:p>
          </p:txBody>
        </p:sp>
        <p:grpSp>
          <p:nvGrpSpPr>
            <p:cNvPr id="67" name="Group 66"/>
            <p:cNvGrpSpPr/>
            <p:nvPr/>
          </p:nvGrpSpPr>
          <p:grpSpPr>
            <a:xfrm flipH="1">
              <a:off x="392826" y="4873716"/>
              <a:ext cx="533400" cy="668798"/>
              <a:chOff x="3581400" y="4873716"/>
              <a:chExt cx="533400" cy="668798"/>
            </a:xfrm>
          </p:grpSpPr>
          <p:cxnSp>
            <p:nvCxnSpPr>
              <p:cNvPr id="68" name="Straight Arrow Connector 67"/>
              <p:cNvCxnSpPr/>
              <p:nvPr/>
            </p:nvCxnSpPr>
            <p:spPr bwMode="auto">
              <a:xfrm>
                <a:off x="4114800" y="4873716"/>
                <a:ext cx="0" cy="668798"/>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cxnSp>
            <p:nvCxnSpPr>
              <p:cNvPr id="69" name="Straight Arrow Connector 68"/>
              <p:cNvCxnSpPr/>
              <p:nvPr/>
            </p:nvCxnSpPr>
            <p:spPr bwMode="auto">
              <a:xfrm>
                <a:off x="3581400" y="4873716"/>
                <a:ext cx="532181" cy="0"/>
              </a:xfrm>
              <a:prstGeom prst="straightConnector1">
                <a:avLst/>
              </a:prstGeom>
              <a:solidFill>
                <a:schemeClr val="accent1"/>
              </a:solidFill>
              <a:ln w="9525" cap="flat" cmpd="sng" algn="ctr">
                <a:solidFill>
                  <a:schemeClr val="tx1"/>
                </a:solidFill>
                <a:prstDash val="solid"/>
                <a:round/>
                <a:headEnd type="none" w="med" len="med"/>
                <a:tailEnd type="none" w="lg" len="lg"/>
              </a:ln>
              <a:effectLst/>
            </p:spPr>
          </p:cxnSp>
        </p:grpSp>
        <p:sp>
          <p:nvSpPr>
            <p:cNvPr id="72" name="TextBox 71"/>
            <p:cNvSpPr txBox="1"/>
            <p:nvPr/>
          </p:nvSpPr>
          <p:spPr>
            <a:xfrm>
              <a:off x="274263" y="4448440"/>
              <a:ext cx="726871" cy="369332"/>
            </a:xfrm>
            <a:prstGeom prst="rect">
              <a:avLst/>
            </a:prstGeom>
            <a:noFill/>
          </p:spPr>
          <p:txBody>
            <a:bodyPr wrap="square" rtlCol="0">
              <a:spAutoFit/>
            </a:bodyPr>
            <a:lstStyle/>
            <a:p>
              <a:pPr algn="ctr"/>
              <a:r>
                <a:rPr lang="en-US" dirty="0"/>
                <a:t>Yes</a:t>
              </a:r>
            </a:p>
          </p:txBody>
        </p:sp>
      </p:grpSp>
      <p:cxnSp>
        <p:nvCxnSpPr>
          <p:cNvPr id="73" name="Straight Arrow Connector 72"/>
          <p:cNvCxnSpPr>
            <a:endCxn id="9" idx="1"/>
          </p:cNvCxnSpPr>
          <p:nvPr/>
        </p:nvCxnSpPr>
        <p:spPr bwMode="auto">
          <a:xfrm flipV="1">
            <a:off x="1676400" y="1624587"/>
            <a:ext cx="3093400" cy="46167"/>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cxnSp>
        <p:nvCxnSpPr>
          <p:cNvPr id="76" name="Straight Arrow Connector 75"/>
          <p:cNvCxnSpPr/>
          <p:nvPr/>
        </p:nvCxnSpPr>
        <p:spPr bwMode="auto">
          <a:xfrm>
            <a:off x="1676400" y="1670754"/>
            <a:ext cx="0" cy="4887425"/>
          </a:xfrm>
          <a:prstGeom prst="straightConnector1">
            <a:avLst/>
          </a:prstGeom>
          <a:solidFill>
            <a:schemeClr val="accent1"/>
          </a:solidFill>
          <a:ln w="9525" cap="flat" cmpd="sng" algn="ctr">
            <a:solidFill>
              <a:schemeClr val="tx1"/>
            </a:solidFill>
            <a:prstDash val="solid"/>
            <a:round/>
            <a:headEnd type="none" w="med" len="med"/>
            <a:tailEnd type="none" w="lg" len="lg"/>
          </a:ln>
          <a:effectLst/>
        </p:spPr>
      </p:cxnSp>
      <p:cxnSp>
        <p:nvCxnSpPr>
          <p:cNvPr id="79" name="Straight Arrow Connector 78"/>
          <p:cNvCxnSpPr/>
          <p:nvPr/>
        </p:nvCxnSpPr>
        <p:spPr bwMode="auto">
          <a:xfrm flipH="1">
            <a:off x="1676403" y="6558178"/>
            <a:ext cx="965526" cy="0"/>
          </a:xfrm>
          <a:prstGeom prst="straightConnector1">
            <a:avLst/>
          </a:prstGeom>
          <a:solidFill>
            <a:schemeClr val="accent1"/>
          </a:solidFill>
          <a:ln w="9525" cap="flat" cmpd="sng" algn="ctr">
            <a:solidFill>
              <a:schemeClr val="tx1"/>
            </a:solidFill>
            <a:prstDash val="solid"/>
            <a:round/>
            <a:headEnd type="none" w="med" len="med"/>
            <a:tailEnd type="none" w="lg" len="lg"/>
          </a:ln>
          <a:effectLst/>
        </p:spPr>
      </p:cxnSp>
      <p:cxnSp>
        <p:nvCxnSpPr>
          <p:cNvPr id="81" name="Straight Arrow Connector 80"/>
          <p:cNvCxnSpPr>
            <a:stCxn id="12" idx="2"/>
          </p:cNvCxnSpPr>
          <p:nvPr/>
        </p:nvCxnSpPr>
        <p:spPr bwMode="auto">
          <a:xfrm>
            <a:off x="2641929" y="6250401"/>
            <a:ext cx="0" cy="307779"/>
          </a:xfrm>
          <a:prstGeom prst="straightConnector1">
            <a:avLst/>
          </a:prstGeom>
          <a:solidFill>
            <a:schemeClr val="accent1"/>
          </a:solidFill>
          <a:ln w="9525" cap="flat" cmpd="sng" algn="ctr">
            <a:solidFill>
              <a:schemeClr val="tx1"/>
            </a:solidFill>
            <a:prstDash val="solid"/>
            <a:round/>
            <a:headEnd type="none" w="med" len="med"/>
            <a:tailEnd type="none" w="lg" len="lg"/>
          </a:ln>
          <a:effectLst/>
        </p:spPr>
      </p:cxnSp>
      <p:grpSp>
        <p:nvGrpSpPr>
          <p:cNvPr id="28" name="Group 27"/>
          <p:cNvGrpSpPr/>
          <p:nvPr/>
        </p:nvGrpSpPr>
        <p:grpSpPr>
          <a:xfrm>
            <a:off x="4038600" y="4463708"/>
            <a:ext cx="2133600" cy="1786695"/>
            <a:chOff x="2514600" y="4463707"/>
            <a:chExt cx="2133600" cy="1786695"/>
          </a:xfrm>
        </p:grpSpPr>
        <p:sp>
          <p:nvSpPr>
            <p:cNvPr id="17" name="TextBox 16"/>
            <p:cNvSpPr txBox="1"/>
            <p:nvPr/>
          </p:nvSpPr>
          <p:spPr>
            <a:xfrm>
              <a:off x="2514600" y="5542516"/>
              <a:ext cx="2133600" cy="707886"/>
            </a:xfrm>
            <a:prstGeom prst="rect">
              <a:avLst/>
            </a:prstGeom>
            <a:solidFill>
              <a:schemeClr val="bg1">
                <a:lumMod val="95000"/>
              </a:schemeClr>
            </a:solidFill>
            <a:ln>
              <a:solidFill>
                <a:schemeClr val="tx1"/>
              </a:solidFill>
            </a:ln>
          </p:spPr>
          <p:txBody>
            <a:bodyPr wrap="square" rtlCol="0">
              <a:spAutoFit/>
            </a:bodyPr>
            <a:lstStyle/>
            <a:p>
              <a:pPr algn="ctr"/>
              <a:r>
                <a:rPr lang="en-US" sz="2000" dirty="0"/>
                <a:t>HW raises a page fault</a:t>
              </a:r>
            </a:p>
          </p:txBody>
        </p:sp>
        <p:grpSp>
          <p:nvGrpSpPr>
            <p:cNvPr id="66" name="Group 65"/>
            <p:cNvGrpSpPr/>
            <p:nvPr/>
          </p:nvGrpSpPr>
          <p:grpSpPr>
            <a:xfrm>
              <a:off x="3581400" y="4873716"/>
              <a:ext cx="533400" cy="668798"/>
              <a:chOff x="3581400" y="4873716"/>
              <a:chExt cx="533400" cy="668798"/>
            </a:xfrm>
          </p:grpSpPr>
          <p:cxnSp>
            <p:nvCxnSpPr>
              <p:cNvPr id="61" name="Straight Arrow Connector 60"/>
              <p:cNvCxnSpPr/>
              <p:nvPr/>
            </p:nvCxnSpPr>
            <p:spPr bwMode="auto">
              <a:xfrm>
                <a:off x="4114800" y="4873716"/>
                <a:ext cx="0" cy="668798"/>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cxnSp>
            <p:nvCxnSpPr>
              <p:cNvPr id="62" name="Straight Arrow Connector 61"/>
              <p:cNvCxnSpPr/>
              <p:nvPr/>
            </p:nvCxnSpPr>
            <p:spPr bwMode="auto">
              <a:xfrm>
                <a:off x="3581400" y="4873716"/>
                <a:ext cx="532181" cy="0"/>
              </a:xfrm>
              <a:prstGeom prst="straightConnector1">
                <a:avLst/>
              </a:prstGeom>
              <a:solidFill>
                <a:schemeClr val="accent1"/>
              </a:solidFill>
              <a:ln w="9525" cap="flat" cmpd="sng" algn="ctr">
                <a:solidFill>
                  <a:schemeClr val="tx1"/>
                </a:solidFill>
                <a:prstDash val="solid"/>
                <a:round/>
                <a:headEnd type="none" w="med" len="med"/>
                <a:tailEnd type="none" w="lg" len="lg"/>
              </a:ln>
              <a:effectLst/>
            </p:spPr>
          </p:cxnSp>
        </p:grpSp>
        <p:sp>
          <p:nvSpPr>
            <p:cNvPr id="71" name="TextBox 70"/>
            <p:cNvSpPr txBox="1"/>
            <p:nvPr/>
          </p:nvSpPr>
          <p:spPr>
            <a:xfrm>
              <a:off x="3461139" y="4463707"/>
              <a:ext cx="726871" cy="369332"/>
            </a:xfrm>
            <a:prstGeom prst="rect">
              <a:avLst/>
            </a:prstGeom>
            <a:noFill/>
          </p:spPr>
          <p:txBody>
            <a:bodyPr wrap="square" rtlCol="0">
              <a:spAutoFit/>
            </a:bodyPr>
            <a:lstStyle/>
            <a:p>
              <a:pPr algn="ctr"/>
              <a:r>
                <a:rPr lang="en-US" dirty="0"/>
                <a:t>No</a:t>
              </a:r>
            </a:p>
          </p:txBody>
        </p:sp>
      </p:grpSp>
      <p:grpSp>
        <p:nvGrpSpPr>
          <p:cNvPr id="20" name="Group 19"/>
          <p:cNvGrpSpPr/>
          <p:nvPr/>
        </p:nvGrpSpPr>
        <p:grpSpPr>
          <a:xfrm>
            <a:off x="2629506" y="2301148"/>
            <a:ext cx="2666395" cy="1311277"/>
            <a:chOff x="1105505" y="2301147"/>
            <a:chExt cx="2666395" cy="1311277"/>
          </a:xfrm>
        </p:grpSpPr>
        <p:sp>
          <p:nvSpPr>
            <p:cNvPr id="10" name="TextBox 9"/>
            <p:cNvSpPr txBox="1"/>
            <p:nvPr/>
          </p:nvSpPr>
          <p:spPr>
            <a:xfrm>
              <a:off x="1105505" y="2966093"/>
              <a:ext cx="2266295" cy="646331"/>
            </a:xfrm>
            <a:prstGeom prst="rect">
              <a:avLst/>
            </a:prstGeom>
            <a:noFill/>
            <a:ln>
              <a:solidFill>
                <a:schemeClr val="tx1"/>
              </a:solidFill>
            </a:ln>
          </p:spPr>
          <p:txBody>
            <a:bodyPr wrap="square" rtlCol="0">
              <a:spAutoFit/>
            </a:bodyPr>
            <a:lstStyle/>
            <a:p>
              <a:pPr algn="ctr"/>
              <a:r>
                <a:rPr lang="en-US" dirty="0"/>
                <a:t>HW walks the page table</a:t>
              </a:r>
            </a:p>
          </p:txBody>
        </p:sp>
        <p:cxnSp>
          <p:nvCxnSpPr>
            <p:cNvPr id="44" name="Straight Arrow Connector 43"/>
            <p:cNvCxnSpPr>
              <a:endCxn id="22" idx="1"/>
            </p:cNvCxnSpPr>
            <p:nvPr/>
          </p:nvCxnSpPr>
          <p:spPr bwMode="auto">
            <a:xfrm flipV="1">
              <a:off x="2209799" y="2707475"/>
              <a:ext cx="1562101" cy="4195"/>
            </a:xfrm>
            <a:prstGeom prst="straightConnector1">
              <a:avLst/>
            </a:prstGeom>
            <a:solidFill>
              <a:schemeClr val="accent1"/>
            </a:solidFill>
            <a:ln w="9525" cap="flat" cmpd="sng" algn="ctr">
              <a:solidFill>
                <a:schemeClr val="tx1"/>
              </a:solidFill>
              <a:prstDash val="solid"/>
              <a:round/>
              <a:headEnd type="none" w="med" len="med"/>
              <a:tailEnd type="none" w="lg" len="lg"/>
            </a:ln>
            <a:effectLst/>
          </p:spPr>
        </p:cxnSp>
        <p:sp>
          <p:nvSpPr>
            <p:cNvPr id="58" name="TextBox 57"/>
            <p:cNvSpPr txBox="1"/>
            <p:nvPr/>
          </p:nvSpPr>
          <p:spPr>
            <a:xfrm>
              <a:off x="2722179" y="2301147"/>
              <a:ext cx="726871" cy="369332"/>
            </a:xfrm>
            <a:prstGeom prst="rect">
              <a:avLst/>
            </a:prstGeom>
            <a:noFill/>
          </p:spPr>
          <p:txBody>
            <a:bodyPr wrap="square" rtlCol="0">
              <a:spAutoFit/>
            </a:bodyPr>
            <a:lstStyle/>
            <a:p>
              <a:pPr algn="ctr"/>
              <a:r>
                <a:rPr lang="en-US" dirty="0"/>
                <a:t>No</a:t>
              </a:r>
            </a:p>
          </p:txBody>
        </p:sp>
        <p:cxnSp>
          <p:nvCxnSpPr>
            <p:cNvPr id="111" name="Straight Arrow Connector 110"/>
            <p:cNvCxnSpPr/>
            <p:nvPr/>
          </p:nvCxnSpPr>
          <p:spPr bwMode="auto">
            <a:xfrm>
              <a:off x="2209800" y="2711670"/>
              <a:ext cx="0" cy="258619"/>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grpSp>
      <p:sp>
        <p:nvSpPr>
          <p:cNvPr id="63" name="TextBox 62">
            <a:extLst>
              <a:ext uri="{FF2B5EF4-FFF2-40B4-BE49-F238E27FC236}">
                <a16:creationId xmlns:a16="http://schemas.microsoft.com/office/drawing/2014/main" id="{FE13F105-A8DF-4905-B0EF-DE175F621845}"/>
              </a:ext>
            </a:extLst>
          </p:cNvPr>
          <p:cNvSpPr txBox="1"/>
          <p:nvPr/>
        </p:nvSpPr>
        <p:spPr>
          <a:xfrm>
            <a:off x="1278969" y="-52434"/>
            <a:ext cx="9634062" cy="538609"/>
          </a:xfrm>
          <a:prstGeom prst="rect">
            <a:avLst/>
          </a:prstGeom>
          <a:noFill/>
        </p:spPr>
        <p:txBody>
          <a:bodyPr wrap="square" rtlCol="0">
            <a:spAutoFit/>
          </a:bodyPr>
          <a:lstStyle/>
          <a:p>
            <a:pPr algn="ctr"/>
            <a:r>
              <a:rPr lang="en-US" sz="2900" b="1" dirty="0">
                <a:latin typeface="Segoe UI" panose="020B0502040204020203" pitchFamily="34" charset="0"/>
                <a:cs typeface="Segoe UI" panose="020B0502040204020203" pitchFamily="34" charset="0"/>
              </a:rPr>
              <a:t>The Lifecycle of a Memory Reference on x86</a:t>
            </a:r>
          </a:p>
        </p:txBody>
      </p:sp>
    </p:spTree>
    <p:extLst>
      <p:ext uri="{BB962C8B-B14F-4D97-AF65-F5344CB8AC3E}">
        <p14:creationId xmlns:p14="http://schemas.microsoft.com/office/powerpoint/2010/main" val="3632884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Group 37">
            <a:extLst>
              <a:ext uri="{FF2B5EF4-FFF2-40B4-BE49-F238E27FC236}">
                <a16:creationId xmlns:a16="http://schemas.microsoft.com/office/drawing/2014/main" id="{B6457F80-AA06-46EB-B6C3-79D179FE929E}"/>
              </a:ext>
            </a:extLst>
          </p:cNvPr>
          <p:cNvGrpSpPr/>
          <p:nvPr/>
        </p:nvGrpSpPr>
        <p:grpSpPr>
          <a:xfrm>
            <a:off x="1278969" y="-52434"/>
            <a:ext cx="9634062" cy="6610614"/>
            <a:chOff x="1278969" y="-52434"/>
            <a:chExt cx="9634062" cy="6610614"/>
          </a:xfrm>
        </p:grpSpPr>
        <p:sp>
          <p:nvSpPr>
            <p:cNvPr id="8" name="TextBox 7"/>
            <p:cNvSpPr txBox="1"/>
            <p:nvPr/>
          </p:nvSpPr>
          <p:spPr>
            <a:xfrm>
              <a:off x="4767172" y="533400"/>
              <a:ext cx="2657656" cy="369332"/>
            </a:xfrm>
            <a:prstGeom prst="rect">
              <a:avLst/>
            </a:prstGeom>
            <a:noFill/>
          </p:spPr>
          <p:txBody>
            <a:bodyPr wrap="square" rtlCol="0">
              <a:spAutoFit/>
            </a:bodyPr>
            <a:lstStyle/>
            <a:p>
              <a:pPr algn="ctr"/>
              <a:r>
                <a:rPr lang="en-US" dirty="0"/>
                <a:t>Virtual address</a:t>
              </a:r>
            </a:p>
          </p:txBody>
        </p:sp>
        <p:grpSp>
          <p:nvGrpSpPr>
            <p:cNvPr id="3" name="Group 2"/>
            <p:cNvGrpSpPr/>
            <p:nvPr/>
          </p:nvGrpSpPr>
          <p:grpSpPr>
            <a:xfrm>
              <a:off x="4769800" y="910986"/>
              <a:ext cx="2657656" cy="898267"/>
              <a:chOff x="3245800" y="910985"/>
              <a:chExt cx="2657656" cy="898267"/>
            </a:xfrm>
          </p:grpSpPr>
          <p:sp>
            <p:nvSpPr>
              <p:cNvPr id="9" name="TextBox 8"/>
              <p:cNvSpPr txBox="1"/>
              <p:nvPr/>
            </p:nvSpPr>
            <p:spPr>
              <a:xfrm>
                <a:off x="3245800" y="1439920"/>
                <a:ext cx="2657656" cy="369332"/>
              </a:xfrm>
              <a:prstGeom prst="rect">
                <a:avLst/>
              </a:prstGeom>
              <a:noFill/>
              <a:ln>
                <a:solidFill>
                  <a:schemeClr val="tx1"/>
                </a:solidFill>
              </a:ln>
            </p:spPr>
            <p:txBody>
              <a:bodyPr wrap="square" rtlCol="0">
                <a:spAutoFit/>
              </a:bodyPr>
              <a:lstStyle/>
              <a:p>
                <a:pPr algn="ctr"/>
                <a:r>
                  <a:rPr lang="en-US" dirty="0"/>
                  <a:t>TLB lookup</a:t>
                </a:r>
              </a:p>
            </p:txBody>
          </p:sp>
          <p:cxnSp>
            <p:nvCxnSpPr>
              <p:cNvPr id="19" name="Straight Arrow Connector 18"/>
              <p:cNvCxnSpPr>
                <a:endCxn id="9" idx="0"/>
              </p:cNvCxnSpPr>
              <p:nvPr/>
            </p:nvCxnSpPr>
            <p:spPr bwMode="auto">
              <a:xfrm>
                <a:off x="4572000" y="910985"/>
                <a:ext cx="2628" cy="528935"/>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grpSp>
        <p:grpSp>
          <p:nvGrpSpPr>
            <p:cNvPr id="4" name="Group 3"/>
            <p:cNvGrpSpPr/>
            <p:nvPr/>
          </p:nvGrpSpPr>
          <p:grpSpPr>
            <a:xfrm>
              <a:off x="5295900" y="1809253"/>
              <a:ext cx="1600200" cy="1362432"/>
              <a:chOff x="3771900" y="1809253"/>
              <a:chExt cx="1600200" cy="1362432"/>
            </a:xfrm>
          </p:grpSpPr>
          <p:grpSp>
            <p:nvGrpSpPr>
              <p:cNvPr id="23" name="Group 22"/>
              <p:cNvGrpSpPr/>
              <p:nvPr/>
            </p:nvGrpSpPr>
            <p:grpSpPr>
              <a:xfrm>
                <a:off x="3771900" y="2243265"/>
                <a:ext cx="1600200" cy="928420"/>
                <a:chOff x="3771900" y="2148675"/>
                <a:chExt cx="1600200" cy="928420"/>
              </a:xfrm>
            </p:grpSpPr>
            <p:sp>
              <p:nvSpPr>
                <p:cNvPr id="16" name="TextBox 15"/>
                <p:cNvSpPr txBox="1"/>
                <p:nvPr/>
              </p:nvSpPr>
              <p:spPr>
                <a:xfrm>
                  <a:off x="3831386" y="2382052"/>
                  <a:ext cx="1481228" cy="369332"/>
                </a:xfrm>
                <a:prstGeom prst="rect">
                  <a:avLst/>
                </a:prstGeom>
                <a:noFill/>
              </p:spPr>
              <p:txBody>
                <a:bodyPr wrap="square" rtlCol="0">
                  <a:spAutoFit/>
                </a:bodyPr>
                <a:lstStyle/>
                <a:p>
                  <a:pPr algn="ctr"/>
                  <a:r>
                    <a:rPr lang="en-US" dirty="0"/>
                    <a:t>TLB hit?</a:t>
                  </a:r>
                </a:p>
              </p:txBody>
            </p:sp>
            <p:sp>
              <p:nvSpPr>
                <p:cNvPr id="22" name="Flowchart: Decision 21"/>
                <p:cNvSpPr/>
                <p:nvPr/>
              </p:nvSpPr>
              <p:spPr bwMode="auto">
                <a:xfrm>
                  <a:off x="3771900" y="2148675"/>
                  <a:ext cx="1600200" cy="928420"/>
                </a:xfrm>
                <a:prstGeom prst="flowChartDecision">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grpSp>
          <p:cxnSp>
            <p:nvCxnSpPr>
              <p:cNvPr id="26" name="Straight Arrow Connector 25"/>
              <p:cNvCxnSpPr>
                <a:cxnSpLocks/>
                <a:stCxn id="9" idx="2"/>
                <a:endCxn id="22" idx="0"/>
              </p:cNvCxnSpPr>
              <p:nvPr/>
            </p:nvCxnSpPr>
            <p:spPr bwMode="auto">
              <a:xfrm flipH="1">
                <a:off x="4572000" y="1809253"/>
                <a:ext cx="2628" cy="434012"/>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grpSp>
        <p:grpSp>
          <p:nvGrpSpPr>
            <p:cNvPr id="6" name="Group 5"/>
            <p:cNvGrpSpPr/>
            <p:nvPr/>
          </p:nvGrpSpPr>
          <p:grpSpPr>
            <a:xfrm>
              <a:off x="7517742" y="3615664"/>
              <a:ext cx="1947772" cy="1452350"/>
              <a:chOff x="5993742" y="3615663"/>
              <a:chExt cx="1947772" cy="1452350"/>
            </a:xfrm>
          </p:grpSpPr>
          <p:grpSp>
            <p:nvGrpSpPr>
              <p:cNvPr id="30" name="Group 29"/>
              <p:cNvGrpSpPr/>
              <p:nvPr/>
            </p:nvGrpSpPr>
            <p:grpSpPr>
              <a:xfrm>
                <a:off x="5993742" y="4139593"/>
                <a:ext cx="1947772" cy="928420"/>
                <a:chOff x="5843750" y="4211580"/>
                <a:chExt cx="1947772" cy="928420"/>
              </a:xfrm>
            </p:grpSpPr>
            <p:sp>
              <p:nvSpPr>
                <p:cNvPr id="14" name="TextBox 13"/>
                <p:cNvSpPr txBox="1"/>
                <p:nvPr/>
              </p:nvSpPr>
              <p:spPr>
                <a:xfrm>
                  <a:off x="6021698" y="4434447"/>
                  <a:ext cx="1600200" cy="369332"/>
                </a:xfrm>
                <a:prstGeom prst="rect">
                  <a:avLst/>
                </a:prstGeom>
                <a:noFill/>
              </p:spPr>
              <p:txBody>
                <a:bodyPr wrap="square" rtlCol="0">
                  <a:spAutoFit/>
                </a:bodyPr>
                <a:lstStyle/>
                <a:p>
                  <a:pPr algn="ctr"/>
                  <a:r>
                    <a:rPr lang="en-US" dirty="0"/>
                    <a:t>Access ok?</a:t>
                  </a:r>
                </a:p>
              </p:txBody>
            </p:sp>
            <p:sp>
              <p:nvSpPr>
                <p:cNvPr id="29" name="Flowchart: Decision 28"/>
                <p:cNvSpPr/>
                <p:nvPr/>
              </p:nvSpPr>
              <p:spPr bwMode="auto">
                <a:xfrm>
                  <a:off x="5843750" y="4211580"/>
                  <a:ext cx="1947772" cy="928420"/>
                </a:xfrm>
                <a:prstGeom prst="flowChartDecision">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grpSp>
          <p:cxnSp>
            <p:nvCxnSpPr>
              <p:cNvPr id="31" name="Straight Arrow Connector 30"/>
              <p:cNvCxnSpPr>
                <a:cxnSpLocks/>
                <a:stCxn id="11" idx="2"/>
              </p:cNvCxnSpPr>
              <p:nvPr/>
            </p:nvCxnSpPr>
            <p:spPr bwMode="auto">
              <a:xfrm>
                <a:off x="6967628" y="3615663"/>
                <a:ext cx="2628" cy="535665"/>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grpSp>
        <p:grpSp>
          <p:nvGrpSpPr>
            <p:cNvPr id="21" name="Group 20"/>
            <p:cNvGrpSpPr/>
            <p:nvPr/>
          </p:nvGrpSpPr>
          <p:grpSpPr>
            <a:xfrm>
              <a:off x="2438400" y="3612424"/>
              <a:ext cx="2667000" cy="1986704"/>
              <a:chOff x="914400" y="3612424"/>
              <a:chExt cx="2667000" cy="1986704"/>
            </a:xfrm>
          </p:grpSpPr>
          <p:grpSp>
            <p:nvGrpSpPr>
              <p:cNvPr id="25" name="Group 24"/>
              <p:cNvGrpSpPr/>
              <p:nvPr/>
            </p:nvGrpSpPr>
            <p:grpSpPr>
              <a:xfrm>
                <a:off x="914400" y="4151328"/>
                <a:ext cx="2667000" cy="1447800"/>
                <a:chOff x="304800" y="3962400"/>
                <a:chExt cx="2667000" cy="1447800"/>
              </a:xfrm>
            </p:grpSpPr>
            <p:sp>
              <p:nvSpPr>
                <p:cNvPr id="13" name="TextBox 12"/>
                <p:cNvSpPr txBox="1"/>
                <p:nvPr/>
              </p:nvSpPr>
              <p:spPr>
                <a:xfrm>
                  <a:off x="634709" y="4421024"/>
                  <a:ext cx="2041634" cy="646331"/>
                </a:xfrm>
                <a:prstGeom prst="rect">
                  <a:avLst/>
                </a:prstGeom>
                <a:noFill/>
              </p:spPr>
              <p:txBody>
                <a:bodyPr wrap="square" rtlCol="0">
                  <a:spAutoFit/>
                </a:bodyPr>
                <a:lstStyle/>
                <a:p>
                  <a:pPr algn="ctr"/>
                  <a:r>
                    <a:rPr lang="en-US" dirty="0"/>
                    <a:t>Found PTE for </a:t>
                  </a:r>
                  <a:r>
                    <a:rPr lang="en-US" dirty="0" err="1"/>
                    <a:t>virt</a:t>
                  </a:r>
                  <a:r>
                    <a:rPr lang="en-US" dirty="0"/>
                    <a:t> frame?</a:t>
                  </a:r>
                </a:p>
              </p:txBody>
            </p:sp>
            <p:sp>
              <p:nvSpPr>
                <p:cNvPr id="24" name="Flowchart: Decision 23"/>
                <p:cNvSpPr/>
                <p:nvPr/>
              </p:nvSpPr>
              <p:spPr bwMode="auto">
                <a:xfrm>
                  <a:off x="304800" y="3962400"/>
                  <a:ext cx="2667000" cy="1447800"/>
                </a:xfrm>
                <a:prstGeom prst="flowChartDecision">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grpSp>
          <p:cxnSp>
            <p:nvCxnSpPr>
              <p:cNvPr id="32" name="Straight Arrow Connector 31"/>
              <p:cNvCxnSpPr>
                <a:stCxn id="10" idx="2"/>
                <a:endCxn id="24" idx="0"/>
              </p:cNvCxnSpPr>
              <p:nvPr/>
            </p:nvCxnSpPr>
            <p:spPr bwMode="auto">
              <a:xfrm>
                <a:off x="2238653" y="3612424"/>
                <a:ext cx="9247" cy="538904"/>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grpSp>
        <p:grpSp>
          <p:nvGrpSpPr>
            <p:cNvPr id="7" name="Group 6"/>
            <p:cNvGrpSpPr/>
            <p:nvPr/>
          </p:nvGrpSpPr>
          <p:grpSpPr>
            <a:xfrm>
              <a:off x="8815550" y="4178756"/>
              <a:ext cx="1790461" cy="2379422"/>
              <a:chOff x="7291549" y="4178756"/>
              <a:chExt cx="1790461" cy="2379422"/>
            </a:xfrm>
          </p:grpSpPr>
          <p:sp>
            <p:nvSpPr>
              <p:cNvPr id="59" name="TextBox 58"/>
              <p:cNvSpPr txBox="1"/>
              <p:nvPr/>
            </p:nvSpPr>
            <p:spPr>
              <a:xfrm>
                <a:off x="7738032" y="4178756"/>
                <a:ext cx="726871" cy="369332"/>
              </a:xfrm>
              <a:prstGeom prst="rect">
                <a:avLst/>
              </a:prstGeom>
              <a:noFill/>
            </p:spPr>
            <p:txBody>
              <a:bodyPr wrap="square" rtlCol="0">
                <a:spAutoFit/>
              </a:bodyPr>
              <a:lstStyle/>
              <a:p>
                <a:pPr algn="ctr"/>
                <a:r>
                  <a:rPr lang="en-US" dirty="0"/>
                  <a:t>Yes</a:t>
                </a:r>
              </a:p>
            </p:txBody>
          </p:sp>
          <p:sp>
            <p:nvSpPr>
              <p:cNvPr id="15" name="TextBox 14"/>
              <p:cNvSpPr txBox="1"/>
              <p:nvPr/>
            </p:nvSpPr>
            <p:spPr>
              <a:xfrm>
                <a:off x="7291549" y="5542515"/>
                <a:ext cx="1790461" cy="1015663"/>
              </a:xfrm>
              <a:prstGeom prst="rect">
                <a:avLst/>
              </a:prstGeom>
              <a:noFill/>
              <a:ln>
                <a:solidFill>
                  <a:schemeClr val="tx1"/>
                </a:solidFill>
              </a:ln>
            </p:spPr>
            <p:txBody>
              <a:bodyPr wrap="square" rtlCol="0">
                <a:spAutoFit/>
              </a:bodyPr>
              <a:lstStyle/>
              <a:p>
                <a:pPr algn="ctr"/>
                <a:r>
                  <a:rPr lang="en-US" sz="2000" dirty="0"/>
                  <a:t>Calculate </a:t>
                </a:r>
                <a:r>
                  <a:rPr lang="en-US" sz="2000" dirty="0" err="1"/>
                  <a:t>phys</a:t>
                </a:r>
                <a:r>
                  <a:rPr lang="en-US" sz="2000" dirty="0"/>
                  <a:t> </a:t>
                </a:r>
                <a:r>
                  <a:rPr lang="en-US" sz="2000" dirty="0" err="1"/>
                  <a:t>addr</a:t>
                </a:r>
                <a:r>
                  <a:rPr lang="en-US" sz="2000" dirty="0"/>
                  <a:t>, send to L1/L2/L3/RAM</a:t>
                </a:r>
              </a:p>
            </p:txBody>
          </p:sp>
          <p:grpSp>
            <p:nvGrpSpPr>
              <p:cNvPr id="53" name="Group 52"/>
              <p:cNvGrpSpPr/>
              <p:nvPr/>
            </p:nvGrpSpPr>
            <p:grpSpPr>
              <a:xfrm>
                <a:off x="7941514" y="4603803"/>
                <a:ext cx="326720" cy="938711"/>
                <a:chOff x="7941514" y="4603803"/>
                <a:chExt cx="326720" cy="938711"/>
              </a:xfrm>
            </p:grpSpPr>
            <p:cxnSp>
              <p:nvCxnSpPr>
                <p:cNvPr id="47" name="Straight Arrow Connector 46"/>
                <p:cNvCxnSpPr/>
                <p:nvPr/>
              </p:nvCxnSpPr>
              <p:spPr bwMode="auto">
                <a:xfrm>
                  <a:off x="8268234" y="4603803"/>
                  <a:ext cx="0" cy="938711"/>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cxnSp>
              <p:nvCxnSpPr>
                <p:cNvPr id="49" name="Straight Arrow Connector 48"/>
                <p:cNvCxnSpPr>
                  <a:stCxn id="29" idx="3"/>
                </p:cNvCxnSpPr>
                <p:nvPr/>
              </p:nvCxnSpPr>
              <p:spPr bwMode="auto">
                <a:xfrm>
                  <a:off x="7941514" y="4603803"/>
                  <a:ext cx="326720" cy="0"/>
                </a:xfrm>
                <a:prstGeom prst="straightConnector1">
                  <a:avLst/>
                </a:prstGeom>
                <a:solidFill>
                  <a:schemeClr val="accent1"/>
                </a:solidFill>
                <a:ln w="9525" cap="flat" cmpd="sng" algn="ctr">
                  <a:solidFill>
                    <a:schemeClr val="tx1"/>
                  </a:solidFill>
                  <a:prstDash val="solid"/>
                  <a:round/>
                  <a:headEnd type="none" w="med" len="med"/>
                  <a:tailEnd type="none" w="lg" len="lg"/>
                </a:ln>
                <a:effectLst/>
              </p:spPr>
            </p:cxnSp>
          </p:grpSp>
        </p:grpSp>
        <p:grpSp>
          <p:nvGrpSpPr>
            <p:cNvPr id="5" name="Group 4"/>
            <p:cNvGrpSpPr/>
            <p:nvPr/>
          </p:nvGrpSpPr>
          <p:grpSpPr>
            <a:xfrm>
              <a:off x="6896100" y="2296912"/>
              <a:ext cx="2611692" cy="1318752"/>
              <a:chOff x="5372100" y="2296912"/>
              <a:chExt cx="2611692" cy="1318752"/>
            </a:xfrm>
          </p:grpSpPr>
          <p:sp>
            <p:nvSpPr>
              <p:cNvPr id="11" name="TextBox 10"/>
              <p:cNvSpPr txBox="1"/>
              <p:nvPr/>
            </p:nvSpPr>
            <p:spPr>
              <a:xfrm>
                <a:off x="5951463" y="2969333"/>
                <a:ext cx="2032329" cy="646331"/>
              </a:xfrm>
              <a:prstGeom prst="rect">
                <a:avLst/>
              </a:prstGeom>
              <a:noFill/>
              <a:ln>
                <a:solidFill>
                  <a:schemeClr val="tx1"/>
                </a:solidFill>
              </a:ln>
            </p:spPr>
            <p:txBody>
              <a:bodyPr wrap="square" rtlCol="0">
                <a:spAutoFit/>
              </a:bodyPr>
              <a:lstStyle/>
              <a:p>
                <a:pPr algn="ctr"/>
                <a:r>
                  <a:rPr lang="en-US" dirty="0"/>
                  <a:t>Check protection bits</a:t>
                </a:r>
              </a:p>
            </p:txBody>
          </p:sp>
          <p:cxnSp>
            <p:nvCxnSpPr>
              <p:cNvPr id="40" name="Straight Arrow Connector 39"/>
              <p:cNvCxnSpPr/>
              <p:nvPr/>
            </p:nvCxnSpPr>
            <p:spPr bwMode="auto">
              <a:xfrm>
                <a:off x="6967627" y="2707474"/>
                <a:ext cx="0" cy="258619"/>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cxnSp>
            <p:nvCxnSpPr>
              <p:cNvPr id="41" name="Straight Arrow Connector 40"/>
              <p:cNvCxnSpPr>
                <a:stCxn id="22" idx="3"/>
              </p:cNvCxnSpPr>
              <p:nvPr/>
            </p:nvCxnSpPr>
            <p:spPr bwMode="auto">
              <a:xfrm flipV="1">
                <a:off x="5372100" y="2704234"/>
                <a:ext cx="1595527" cy="3241"/>
              </a:xfrm>
              <a:prstGeom prst="straightConnector1">
                <a:avLst/>
              </a:prstGeom>
              <a:solidFill>
                <a:schemeClr val="accent1"/>
              </a:solidFill>
              <a:ln w="9525" cap="flat" cmpd="sng" algn="ctr">
                <a:solidFill>
                  <a:schemeClr val="tx1"/>
                </a:solidFill>
                <a:prstDash val="solid"/>
                <a:round/>
                <a:headEnd type="none" w="med" len="med"/>
                <a:tailEnd type="none" w="lg" len="lg"/>
              </a:ln>
              <a:effectLst/>
            </p:spPr>
          </p:cxnSp>
          <p:sp>
            <p:nvSpPr>
              <p:cNvPr id="57" name="TextBox 56"/>
              <p:cNvSpPr txBox="1"/>
              <p:nvPr/>
            </p:nvSpPr>
            <p:spPr>
              <a:xfrm>
                <a:off x="5709140" y="2296912"/>
                <a:ext cx="726871" cy="369332"/>
              </a:xfrm>
              <a:prstGeom prst="rect">
                <a:avLst/>
              </a:prstGeom>
              <a:noFill/>
            </p:spPr>
            <p:txBody>
              <a:bodyPr wrap="square" rtlCol="0">
                <a:spAutoFit/>
              </a:bodyPr>
              <a:lstStyle/>
              <a:p>
                <a:pPr algn="ctr"/>
                <a:r>
                  <a:rPr lang="en-US" dirty="0"/>
                  <a:t>Yes</a:t>
                </a:r>
              </a:p>
            </p:txBody>
          </p:sp>
        </p:grpSp>
        <p:grpSp>
          <p:nvGrpSpPr>
            <p:cNvPr id="18" name="Group 17"/>
            <p:cNvGrpSpPr/>
            <p:nvPr/>
          </p:nvGrpSpPr>
          <p:grpSpPr>
            <a:xfrm>
              <a:off x="6498920" y="4183526"/>
              <a:ext cx="2187880" cy="2066874"/>
              <a:chOff x="4974920" y="4183526"/>
              <a:chExt cx="2187880" cy="2066874"/>
            </a:xfrm>
          </p:grpSpPr>
          <p:sp>
            <p:nvSpPr>
              <p:cNvPr id="34" name="TextBox 33"/>
              <p:cNvSpPr txBox="1"/>
              <p:nvPr/>
            </p:nvSpPr>
            <p:spPr>
              <a:xfrm>
                <a:off x="4974920" y="5542514"/>
                <a:ext cx="2187880" cy="707886"/>
              </a:xfrm>
              <a:prstGeom prst="rect">
                <a:avLst/>
              </a:prstGeom>
              <a:solidFill>
                <a:schemeClr val="bg1">
                  <a:lumMod val="95000"/>
                </a:schemeClr>
              </a:solidFill>
              <a:ln>
                <a:solidFill>
                  <a:schemeClr val="tx1"/>
                </a:solidFill>
              </a:ln>
            </p:spPr>
            <p:txBody>
              <a:bodyPr wrap="square" rtlCol="0">
                <a:spAutoFit/>
              </a:bodyPr>
              <a:lstStyle/>
              <a:p>
                <a:pPr algn="ctr"/>
                <a:r>
                  <a:rPr lang="en-US" sz="2000" dirty="0"/>
                  <a:t>HW raises a page fault</a:t>
                </a:r>
              </a:p>
            </p:txBody>
          </p:sp>
          <p:grpSp>
            <p:nvGrpSpPr>
              <p:cNvPr id="54" name="Group 53"/>
              <p:cNvGrpSpPr/>
              <p:nvPr/>
            </p:nvGrpSpPr>
            <p:grpSpPr>
              <a:xfrm flipH="1">
                <a:off x="5679871" y="4608948"/>
                <a:ext cx="326720" cy="938711"/>
                <a:chOff x="7941514" y="4603803"/>
                <a:chExt cx="326720" cy="938711"/>
              </a:xfrm>
            </p:grpSpPr>
            <p:cxnSp>
              <p:nvCxnSpPr>
                <p:cNvPr id="55" name="Straight Arrow Connector 54"/>
                <p:cNvCxnSpPr/>
                <p:nvPr/>
              </p:nvCxnSpPr>
              <p:spPr bwMode="auto">
                <a:xfrm>
                  <a:off x="8268234" y="4603803"/>
                  <a:ext cx="0" cy="938711"/>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cxnSp>
              <p:nvCxnSpPr>
                <p:cNvPr id="56" name="Straight Arrow Connector 55"/>
                <p:cNvCxnSpPr/>
                <p:nvPr/>
              </p:nvCxnSpPr>
              <p:spPr bwMode="auto">
                <a:xfrm>
                  <a:off x="7941514" y="4603803"/>
                  <a:ext cx="326720" cy="0"/>
                </a:xfrm>
                <a:prstGeom prst="straightConnector1">
                  <a:avLst/>
                </a:prstGeom>
                <a:solidFill>
                  <a:schemeClr val="accent1"/>
                </a:solidFill>
                <a:ln w="9525" cap="flat" cmpd="sng" algn="ctr">
                  <a:solidFill>
                    <a:schemeClr val="tx1"/>
                  </a:solidFill>
                  <a:prstDash val="solid"/>
                  <a:round/>
                  <a:headEnd type="none" w="med" len="med"/>
                  <a:tailEnd type="none" w="lg" len="lg"/>
                </a:ln>
                <a:effectLst/>
              </p:spPr>
            </p:cxnSp>
          </p:grpSp>
          <p:sp>
            <p:nvSpPr>
              <p:cNvPr id="60" name="TextBox 59"/>
              <p:cNvSpPr txBox="1"/>
              <p:nvPr/>
            </p:nvSpPr>
            <p:spPr>
              <a:xfrm>
                <a:off x="5473371" y="4183526"/>
                <a:ext cx="726871" cy="369332"/>
              </a:xfrm>
              <a:prstGeom prst="rect">
                <a:avLst/>
              </a:prstGeom>
              <a:noFill/>
            </p:spPr>
            <p:txBody>
              <a:bodyPr wrap="square" rtlCol="0">
                <a:spAutoFit/>
              </a:bodyPr>
              <a:lstStyle/>
              <a:p>
                <a:pPr algn="ctr"/>
                <a:r>
                  <a:rPr lang="en-US" dirty="0"/>
                  <a:t>No</a:t>
                </a:r>
              </a:p>
            </p:txBody>
          </p:sp>
        </p:grpSp>
        <p:grpSp>
          <p:nvGrpSpPr>
            <p:cNvPr id="27" name="Group 26"/>
            <p:cNvGrpSpPr/>
            <p:nvPr/>
          </p:nvGrpSpPr>
          <p:grpSpPr>
            <a:xfrm>
              <a:off x="1778658" y="4448440"/>
              <a:ext cx="1726543" cy="1801960"/>
              <a:chOff x="254657" y="4448440"/>
              <a:chExt cx="1726543" cy="1801960"/>
            </a:xfrm>
          </p:grpSpPr>
          <p:sp>
            <p:nvSpPr>
              <p:cNvPr id="12" name="TextBox 11"/>
              <p:cNvSpPr txBox="1"/>
              <p:nvPr/>
            </p:nvSpPr>
            <p:spPr>
              <a:xfrm>
                <a:off x="254657" y="5542514"/>
                <a:ext cx="1726543" cy="707886"/>
              </a:xfrm>
              <a:prstGeom prst="rect">
                <a:avLst/>
              </a:prstGeom>
              <a:noFill/>
              <a:ln>
                <a:solidFill>
                  <a:schemeClr val="tx1"/>
                </a:solidFill>
              </a:ln>
            </p:spPr>
            <p:txBody>
              <a:bodyPr wrap="square" rtlCol="0">
                <a:spAutoFit/>
              </a:bodyPr>
              <a:lstStyle/>
              <a:p>
                <a:pPr algn="ctr"/>
                <a:r>
                  <a:rPr lang="en-US" sz="2000" dirty="0"/>
                  <a:t>HW updates TLB</a:t>
                </a:r>
              </a:p>
            </p:txBody>
          </p:sp>
          <p:grpSp>
            <p:nvGrpSpPr>
              <p:cNvPr id="67" name="Group 66"/>
              <p:cNvGrpSpPr/>
              <p:nvPr/>
            </p:nvGrpSpPr>
            <p:grpSpPr>
              <a:xfrm flipH="1">
                <a:off x="392826" y="4873716"/>
                <a:ext cx="533400" cy="668798"/>
                <a:chOff x="3581400" y="4873716"/>
                <a:chExt cx="533400" cy="668798"/>
              </a:xfrm>
            </p:grpSpPr>
            <p:cxnSp>
              <p:nvCxnSpPr>
                <p:cNvPr id="68" name="Straight Arrow Connector 67"/>
                <p:cNvCxnSpPr/>
                <p:nvPr/>
              </p:nvCxnSpPr>
              <p:spPr bwMode="auto">
                <a:xfrm>
                  <a:off x="4114800" y="4873716"/>
                  <a:ext cx="0" cy="668798"/>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cxnSp>
              <p:nvCxnSpPr>
                <p:cNvPr id="69" name="Straight Arrow Connector 68"/>
                <p:cNvCxnSpPr/>
                <p:nvPr/>
              </p:nvCxnSpPr>
              <p:spPr bwMode="auto">
                <a:xfrm>
                  <a:off x="3581400" y="4873716"/>
                  <a:ext cx="532181" cy="0"/>
                </a:xfrm>
                <a:prstGeom prst="straightConnector1">
                  <a:avLst/>
                </a:prstGeom>
                <a:solidFill>
                  <a:schemeClr val="accent1"/>
                </a:solidFill>
                <a:ln w="9525" cap="flat" cmpd="sng" algn="ctr">
                  <a:solidFill>
                    <a:schemeClr val="tx1"/>
                  </a:solidFill>
                  <a:prstDash val="solid"/>
                  <a:round/>
                  <a:headEnd type="none" w="med" len="med"/>
                  <a:tailEnd type="none" w="lg" len="lg"/>
                </a:ln>
                <a:effectLst/>
              </p:spPr>
            </p:cxnSp>
          </p:grpSp>
          <p:sp>
            <p:nvSpPr>
              <p:cNvPr id="72" name="TextBox 71"/>
              <p:cNvSpPr txBox="1"/>
              <p:nvPr/>
            </p:nvSpPr>
            <p:spPr>
              <a:xfrm>
                <a:off x="274263" y="4448440"/>
                <a:ext cx="726871" cy="369332"/>
              </a:xfrm>
              <a:prstGeom prst="rect">
                <a:avLst/>
              </a:prstGeom>
              <a:noFill/>
            </p:spPr>
            <p:txBody>
              <a:bodyPr wrap="square" rtlCol="0">
                <a:spAutoFit/>
              </a:bodyPr>
              <a:lstStyle/>
              <a:p>
                <a:pPr algn="ctr"/>
                <a:r>
                  <a:rPr lang="en-US" dirty="0"/>
                  <a:t>Yes</a:t>
                </a:r>
              </a:p>
            </p:txBody>
          </p:sp>
        </p:grpSp>
        <p:cxnSp>
          <p:nvCxnSpPr>
            <p:cNvPr id="73" name="Straight Arrow Connector 72"/>
            <p:cNvCxnSpPr>
              <a:endCxn id="9" idx="1"/>
            </p:cNvCxnSpPr>
            <p:nvPr/>
          </p:nvCxnSpPr>
          <p:spPr bwMode="auto">
            <a:xfrm flipV="1">
              <a:off x="1676400" y="1624587"/>
              <a:ext cx="3093400" cy="46167"/>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cxnSp>
          <p:nvCxnSpPr>
            <p:cNvPr id="76" name="Straight Arrow Connector 75"/>
            <p:cNvCxnSpPr/>
            <p:nvPr/>
          </p:nvCxnSpPr>
          <p:spPr bwMode="auto">
            <a:xfrm>
              <a:off x="1676400" y="1670754"/>
              <a:ext cx="0" cy="4887425"/>
            </a:xfrm>
            <a:prstGeom prst="straightConnector1">
              <a:avLst/>
            </a:prstGeom>
            <a:solidFill>
              <a:schemeClr val="accent1"/>
            </a:solidFill>
            <a:ln w="9525" cap="flat" cmpd="sng" algn="ctr">
              <a:solidFill>
                <a:schemeClr val="tx1"/>
              </a:solidFill>
              <a:prstDash val="solid"/>
              <a:round/>
              <a:headEnd type="none" w="med" len="med"/>
              <a:tailEnd type="none" w="lg" len="lg"/>
            </a:ln>
            <a:effectLst/>
          </p:spPr>
        </p:cxnSp>
        <p:cxnSp>
          <p:nvCxnSpPr>
            <p:cNvPr id="79" name="Straight Arrow Connector 78"/>
            <p:cNvCxnSpPr/>
            <p:nvPr/>
          </p:nvCxnSpPr>
          <p:spPr bwMode="auto">
            <a:xfrm flipH="1">
              <a:off x="1676403" y="6558178"/>
              <a:ext cx="965526" cy="0"/>
            </a:xfrm>
            <a:prstGeom prst="straightConnector1">
              <a:avLst/>
            </a:prstGeom>
            <a:solidFill>
              <a:schemeClr val="accent1"/>
            </a:solidFill>
            <a:ln w="9525" cap="flat" cmpd="sng" algn="ctr">
              <a:solidFill>
                <a:schemeClr val="tx1"/>
              </a:solidFill>
              <a:prstDash val="solid"/>
              <a:round/>
              <a:headEnd type="none" w="med" len="med"/>
              <a:tailEnd type="none" w="lg" len="lg"/>
            </a:ln>
            <a:effectLst/>
          </p:spPr>
        </p:cxnSp>
        <p:cxnSp>
          <p:nvCxnSpPr>
            <p:cNvPr id="81" name="Straight Arrow Connector 80"/>
            <p:cNvCxnSpPr>
              <a:stCxn id="12" idx="2"/>
            </p:cNvCxnSpPr>
            <p:nvPr/>
          </p:nvCxnSpPr>
          <p:spPr bwMode="auto">
            <a:xfrm>
              <a:off x="2641929" y="6250401"/>
              <a:ext cx="0" cy="307779"/>
            </a:xfrm>
            <a:prstGeom prst="straightConnector1">
              <a:avLst/>
            </a:prstGeom>
            <a:solidFill>
              <a:schemeClr val="accent1"/>
            </a:solidFill>
            <a:ln w="9525" cap="flat" cmpd="sng" algn="ctr">
              <a:solidFill>
                <a:schemeClr val="tx1"/>
              </a:solidFill>
              <a:prstDash val="solid"/>
              <a:round/>
              <a:headEnd type="none" w="med" len="med"/>
              <a:tailEnd type="none" w="lg" len="lg"/>
            </a:ln>
            <a:effectLst/>
          </p:spPr>
        </p:cxnSp>
        <p:grpSp>
          <p:nvGrpSpPr>
            <p:cNvPr id="28" name="Group 27"/>
            <p:cNvGrpSpPr/>
            <p:nvPr/>
          </p:nvGrpSpPr>
          <p:grpSpPr>
            <a:xfrm>
              <a:off x="4038600" y="4463708"/>
              <a:ext cx="2133600" cy="1786695"/>
              <a:chOff x="2514600" y="4463707"/>
              <a:chExt cx="2133600" cy="1786695"/>
            </a:xfrm>
          </p:grpSpPr>
          <p:sp>
            <p:nvSpPr>
              <p:cNvPr id="17" name="TextBox 16"/>
              <p:cNvSpPr txBox="1"/>
              <p:nvPr/>
            </p:nvSpPr>
            <p:spPr>
              <a:xfrm>
                <a:off x="2514600" y="5542516"/>
                <a:ext cx="2133600" cy="707886"/>
              </a:xfrm>
              <a:prstGeom prst="rect">
                <a:avLst/>
              </a:prstGeom>
              <a:solidFill>
                <a:schemeClr val="bg1">
                  <a:lumMod val="95000"/>
                </a:schemeClr>
              </a:solidFill>
              <a:ln>
                <a:solidFill>
                  <a:schemeClr val="tx1"/>
                </a:solidFill>
              </a:ln>
            </p:spPr>
            <p:txBody>
              <a:bodyPr wrap="square" rtlCol="0">
                <a:spAutoFit/>
              </a:bodyPr>
              <a:lstStyle/>
              <a:p>
                <a:pPr algn="ctr"/>
                <a:r>
                  <a:rPr lang="en-US" sz="2000" dirty="0"/>
                  <a:t>HW raises a page fault</a:t>
                </a:r>
              </a:p>
            </p:txBody>
          </p:sp>
          <p:grpSp>
            <p:nvGrpSpPr>
              <p:cNvPr id="66" name="Group 65"/>
              <p:cNvGrpSpPr/>
              <p:nvPr/>
            </p:nvGrpSpPr>
            <p:grpSpPr>
              <a:xfrm>
                <a:off x="3581400" y="4873716"/>
                <a:ext cx="533400" cy="668798"/>
                <a:chOff x="3581400" y="4873716"/>
                <a:chExt cx="533400" cy="668798"/>
              </a:xfrm>
            </p:grpSpPr>
            <p:cxnSp>
              <p:nvCxnSpPr>
                <p:cNvPr id="61" name="Straight Arrow Connector 60"/>
                <p:cNvCxnSpPr/>
                <p:nvPr/>
              </p:nvCxnSpPr>
              <p:spPr bwMode="auto">
                <a:xfrm>
                  <a:off x="4114800" y="4873716"/>
                  <a:ext cx="0" cy="668798"/>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cxnSp>
              <p:nvCxnSpPr>
                <p:cNvPr id="62" name="Straight Arrow Connector 61"/>
                <p:cNvCxnSpPr/>
                <p:nvPr/>
              </p:nvCxnSpPr>
              <p:spPr bwMode="auto">
                <a:xfrm>
                  <a:off x="3581400" y="4873716"/>
                  <a:ext cx="532181" cy="0"/>
                </a:xfrm>
                <a:prstGeom prst="straightConnector1">
                  <a:avLst/>
                </a:prstGeom>
                <a:solidFill>
                  <a:schemeClr val="accent1"/>
                </a:solidFill>
                <a:ln w="9525" cap="flat" cmpd="sng" algn="ctr">
                  <a:solidFill>
                    <a:schemeClr val="tx1"/>
                  </a:solidFill>
                  <a:prstDash val="solid"/>
                  <a:round/>
                  <a:headEnd type="none" w="med" len="med"/>
                  <a:tailEnd type="none" w="lg" len="lg"/>
                </a:ln>
                <a:effectLst/>
              </p:spPr>
            </p:cxnSp>
          </p:grpSp>
          <p:sp>
            <p:nvSpPr>
              <p:cNvPr id="71" name="TextBox 70"/>
              <p:cNvSpPr txBox="1"/>
              <p:nvPr/>
            </p:nvSpPr>
            <p:spPr>
              <a:xfrm>
                <a:off x="3461139" y="4463707"/>
                <a:ext cx="726871" cy="369332"/>
              </a:xfrm>
              <a:prstGeom prst="rect">
                <a:avLst/>
              </a:prstGeom>
              <a:noFill/>
            </p:spPr>
            <p:txBody>
              <a:bodyPr wrap="square" rtlCol="0">
                <a:spAutoFit/>
              </a:bodyPr>
              <a:lstStyle/>
              <a:p>
                <a:pPr algn="ctr"/>
                <a:r>
                  <a:rPr lang="en-US" dirty="0"/>
                  <a:t>No</a:t>
                </a:r>
              </a:p>
            </p:txBody>
          </p:sp>
        </p:grpSp>
        <p:grpSp>
          <p:nvGrpSpPr>
            <p:cNvPr id="20" name="Group 19"/>
            <p:cNvGrpSpPr/>
            <p:nvPr/>
          </p:nvGrpSpPr>
          <p:grpSpPr>
            <a:xfrm>
              <a:off x="2629506" y="2301148"/>
              <a:ext cx="2666395" cy="1311277"/>
              <a:chOff x="1105505" y="2301147"/>
              <a:chExt cx="2666395" cy="1311277"/>
            </a:xfrm>
          </p:grpSpPr>
          <p:sp>
            <p:nvSpPr>
              <p:cNvPr id="10" name="TextBox 9"/>
              <p:cNvSpPr txBox="1"/>
              <p:nvPr/>
            </p:nvSpPr>
            <p:spPr>
              <a:xfrm>
                <a:off x="1105505" y="2966093"/>
                <a:ext cx="2266295" cy="646331"/>
              </a:xfrm>
              <a:prstGeom prst="rect">
                <a:avLst/>
              </a:prstGeom>
              <a:noFill/>
              <a:ln>
                <a:solidFill>
                  <a:schemeClr val="tx1"/>
                </a:solidFill>
              </a:ln>
            </p:spPr>
            <p:txBody>
              <a:bodyPr wrap="square" rtlCol="0">
                <a:spAutoFit/>
              </a:bodyPr>
              <a:lstStyle/>
              <a:p>
                <a:pPr algn="ctr"/>
                <a:r>
                  <a:rPr lang="en-US" dirty="0"/>
                  <a:t>HW walks the page table</a:t>
                </a:r>
              </a:p>
            </p:txBody>
          </p:sp>
          <p:cxnSp>
            <p:nvCxnSpPr>
              <p:cNvPr id="44" name="Straight Arrow Connector 43"/>
              <p:cNvCxnSpPr>
                <a:endCxn id="22" idx="1"/>
              </p:cNvCxnSpPr>
              <p:nvPr/>
            </p:nvCxnSpPr>
            <p:spPr bwMode="auto">
              <a:xfrm flipV="1">
                <a:off x="2209799" y="2707475"/>
                <a:ext cx="1562101" cy="4195"/>
              </a:xfrm>
              <a:prstGeom prst="straightConnector1">
                <a:avLst/>
              </a:prstGeom>
              <a:solidFill>
                <a:schemeClr val="accent1"/>
              </a:solidFill>
              <a:ln w="9525" cap="flat" cmpd="sng" algn="ctr">
                <a:solidFill>
                  <a:schemeClr val="tx1"/>
                </a:solidFill>
                <a:prstDash val="solid"/>
                <a:round/>
                <a:headEnd type="none" w="med" len="med"/>
                <a:tailEnd type="none" w="lg" len="lg"/>
              </a:ln>
              <a:effectLst/>
            </p:spPr>
          </p:cxnSp>
          <p:sp>
            <p:nvSpPr>
              <p:cNvPr id="58" name="TextBox 57"/>
              <p:cNvSpPr txBox="1"/>
              <p:nvPr/>
            </p:nvSpPr>
            <p:spPr>
              <a:xfrm>
                <a:off x="2722179" y="2301147"/>
                <a:ext cx="726871" cy="369332"/>
              </a:xfrm>
              <a:prstGeom prst="rect">
                <a:avLst/>
              </a:prstGeom>
              <a:noFill/>
            </p:spPr>
            <p:txBody>
              <a:bodyPr wrap="square" rtlCol="0">
                <a:spAutoFit/>
              </a:bodyPr>
              <a:lstStyle/>
              <a:p>
                <a:pPr algn="ctr"/>
                <a:r>
                  <a:rPr lang="en-US" dirty="0"/>
                  <a:t>No</a:t>
                </a:r>
              </a:p>
            </p:txBody>
          </p:sp>
          <p:cxnSp>
            <p:nvCxnSpPr>
              <p:cNvPr id="111" name="Straight Arrow Connector 110"/>
              <p:cNvCxnSpPr/>
              <p:nvPr/>
            </p:nvCxnSpPr>
            <p:spPr bwMode="auto">
              <a:xfrm>
                <a:off x="2209800" y="2711670"/>
                <a:ext cx="0" cy="258619"/>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grpSp>
        <p:sp>
          <p:nvSpPr>
            <p:cNvPr id="35" name="TextBox 34">
              <a:extLst>
                <a:ext uri="{FF2B5EF4-FFF2-40B4-BE49-F238E27FC236}">
                  <a16:creationId xmlns:a16="http://schemas.microsoft.com/office/drawing/2014/main" id="{FC906D6E-0FEC-4000-B767-072DD3FC3C28}"/>
                </a:ext>
              </a:extLst>
            </p:cNvPr>
            <p:cNvSpPr txBox="1"/>
            <p:nvPr/>
          </p:nvSpPr>
          <p:spPr>
            <a:xfrm>
              <a:off x="1278969" y="-52434"/>
              <a:ext cx="9634062" cy="538609"/>
            </a:xfrm>
            <a:prstGeom prst="rect">
              <a:avLst/>
            </a:prstGeom>
            <a:noFill/>
          </p:spPr>
          <p:txBody>
            <a:bodyPr wrap="square" rtlCol="0">
              <a:spAutoFit/>
            </a:bodyPr>
            <a:lstStyle/>
            <a:p>
              <a:pPr algn="ctr"/>
              <a:r>
                <a:rPr lang="en-US" sz="2900" b="1" dirty="0">
                  <a:latin typeface="Segoe UI" panose="020B0502040204020203" pitchFamily="34" charset="0"/>
                  <a:cs typeface="Segoe UI" panose="020B0502040204020203" pitchFamily="34" charset="0"/>
                </a:rPr>
                <a:t>The Lifecycle of a Memory Reference on x86</a:t>
              </a:r>
            </a:p>
          </p:txBody>
        </p:sp>
      </p:grpSp>
      <p:grpSp>
        <p:nvGrpSpPr>
          <p:cNvPr id="45" name="Group 44">
            <a:extLst>
              <a:ext uri="{FF2B5EF4-FFF2-40B4-BE49-F238E27FC236}">
                <a16:creationId xmlns:a16="http://schemas.microsoft.com/office/drawing/2014/main" id="{3CBD58E0-74FC-4245-8C28-FEEE54B55636}"/>
              </a:ext>
            </a:extLst>
          </p:cNvPr>
          <p:cNvGrpSpPr/>
          <p:nvPr/>
        </p:nvGrpSpPr>
        <p:grpSpPr>
          <a:xfrm>
            <a:off x="4058620" y="4644112"/>
            <a:ext cx="3153516" cy="2218983"/>
            <a:chOff x="3995990" y="4644112"/>
            <a:chExt cx="3153516" cy="2218983"/>
          </a:xfrm>
        </p:grpSpPr>
        <p:sp>
          <p:nvSpPr>
            <p:cNvPr id="42" name="Arrow: Bent-Up 41">
              <a:extLst>
                <a:ext uri="{FF2B5EF4-FFF2-40B4-BE49-F238E27FC236}">
                  <a16:creationId xmlns:a16="http://schemas.microsoft.com/office/drawing/2014/main" id="{B3AECD77-C735-4DBD-9176-869EC06F7246}"/>
                </a:ext>
              </a:extLst>
            </p:cNvPr>
            <p:cNvSpPr/>
            <p:nvPr/>
          </p:nvSpPr>
          <p:spPr>
            <a:xfrm flipH="1">
              <a:off x="3995990" y="4644112"/>
              <a:ext cx="1154463" cy="1623816"/>
            </a:xfrm>
            <a:prstGeom prst="bentUpArrow">
              <a:avLst>
                <a:gd name="adj1" fmla="val 25000"/>
                <a:gd name="adj2" fmla="val 33661"/>
                <a:gd name="adj3" fmla="val 25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0BC08B43-2146-470A-9C9F-10842CA23708}"/>
                </a:ext>
              </a:extLst>
            </p:cNvPr>
            <p:cNvSpPr txBox="1"/>
            <p:nvPr/>
          </p:nvSpPr>
          <p:spPr>
            <a:xfrm>
              <a:off x="5094686" y="5924376"/>
              <a:ext cx="2054820" cy="938719"/>
            </a:xfrm>
            <a:prstGeom prst="rect">
              <a:avLst/>
            </a:prstGeom>
            <a:noFill/>
          </p:spPr>
          <p:txBody>
            <a:bodyPr wrap="square" rtlCol="0">
              <a:spAutoFit/>
            </a:bodyPr>
            <a:lstStyle/>
            <a:p>
              <a:pPr>
                <a:lnSpc>
                  <a:spcPts val="2200"/>
                </a:lnSpc>
              </a:pPr>
              <a:r>
                <a:rPr lang="en-US" sz="2400" b="1" dirty="0">
                  <a:latin typeface="Segoe UI" panose="020B0502040204020203" pitchFamily="34" charset="0"/>
                  <a:cs typeface="Segoe UI" panose="020B0502040204020203" pitchFamily="34" charset="0"/>
                </a:rPr>
                <a:t>This is when Linux checks VMAs!</a:t>
              </a:r>
            </a:p>
          </p:txBody>
        </p:sp>
      </p:grpSp>
      <p:sp>
        <p:nvSpPr>
          <p:cNvPr id="107" name="Arrow: Bent-Up 106">
            <a:extLst>
              <a:ext uri="{FF2B5EF4-FFF2-40B4-BE49-F238E27FC236}">
                <a16:creationId xmlns:a16="http://schemas.microsoft.com/office/drawing/2014/main" id="{A030C55B-5BB0-4B1E-A756-D22A2D4A0145}"/>
              </a:ext>
            </a:extLst>
          </p:cNvPr>
          <p:cNvSpPr/>
          <p:nvPr/>
        </p:nvSpPr>
        <p:spPr>
          <a:xfrm>
            <a:off x="7122519" y="4640677"/>
            <a:ext cx="1154463" cy="1623816"/>
          </a:xfrm>
          <a:prstGeom prst="bentUpArrow">
            <a:avLst>
              <a:gd name="adj1" fmla="val 25000"/>
              <a:gd name="adj2" fmla="val 33661"/>
              <a:gd name="adj3" fmla="val 25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13578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accel="50000" decel="50000" fill="hold" nodeType="withEffect">
                                  <p:stCondLst>
                                    <p:cond delay="0"/>
                                  </p:stCondLst>
                                  <p:childTnLst>
                                    <p:animMotion origin="layout" path="M 0 0 L 0 -0.25 E" pathEditMode="relative" ptsTypes="">
                                      <p:cBhvr>
                                        <p:cTn id="6" dur="1000" fill="hold"/>
                                        <p:tgtEl>
                                          <p:spTgt spid="38"/>
                                        </p:tgtEl>
                                        <p:attrNameLst>
                                          <p:attrName>ppt_x</p:attrName>
                                          <p:attrName>ppt_y</p:attrName>
                                        </p:attrNameLst>
                                      </p:cBhvr>
                                    </p:animMotion>
                                  </p:childTnLst>
                                </p:cTn>
                              </p:par>
                            </p:childTnLst>
                          </p:cTn>
                        </p:par>
                        <p:par>
                          <p:cTn id="7" fill="hold">
                            <p:stCondLst>
                              <p:cond delay="1000"/>
                            </p:stCondLst>
                            <p:childTnLst>
                              <p:par>
                                <p:cTn id="8" presetID="10" presetClass="entr" presetSubtype="0" fill="hold" nodeType="afterEffect">
                                  <p:stCondLst>
                                    <p:cond delay="0"/>
                                  </p:stCondLst>
                                  <p:childTnLst>
                                    <p:set>
                                      <p:cBhvr>
                                        <p:cTn id="9" dur="1" fill="hold">
                                          <p:stCondLst>
                                            <p:cond delay="0"/>
                                          </p:stCondLst>
                                        </p:cTn>
                                        <p:tgtEl>
                                          <p:spTgt spid="45"/>
                                        </p:tgtEl>
                                        <p:attrNameLst>
                                          <p:attrName>style.visibility</p:attrName>
                                        </p:attrNameLst>
                                      </p:cBhvr>
                                      <p:to>
                                        <p:strVal val="visible"/>
                                      </p:to>
                                    </p:set>
                                    <p:animEffect transition="in" filter="fade">
                                      <p:cBhvr>
                                        <p:cTn id="10" dur="500"/>
                                        <p:tgtEl>
                                          <p:spTgt spid="4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7"/>
                                        </p:tgtEl>
                                        <p:attrNameLst>
                                          <p:attrName>style.visibility</p:attrName>
                                        </p:attrNameLst>
                                      </p:cBhvr>
                                      <p:to>
                                        <p:strVal val="visible"/>
                                      </p:to>
                                    </p:set>
                                    <p:animEffect transition="in" filter="fade">
                                      <p:cBhvr>
                                        <p:cTn id="13"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FF74858B-54CD-4674-BAD4-30C3598DBA05}"/>
              </a:ext>
            </a:extLst>
          </p:cNvPr>
          <p:cNvGrpSpPr/>
          <p:nvPr/>
        </p:nvGrpSpPr>
        <p:grpSpPr>
          <a:xfrm>
            <a:off x="1198298" y="162412"/>
            <a:ext cx="10157284" cy="6271422"/>
            <a:chOff x="86467" y="328065"/>
            <a:chExt cx="10157284" cy="6271422"/>
          </a:xfrm>
        </p:grpSpPr>
        <p:grpSp>
          <p:nvGrpSpPr>
            <p:cNvPr id="6" name="Group 5">
              <a:extLst>
                <a:ext uri="{FF2B5EF4-FFF2-40B4-BE49-F238E27FC236}">
                  <a16:creationId xmlns:a16="http://schemas.microsoft.com/office/drawing/2014/main" id="{9D8A4A65-54F7-4AEA-B1D9-0A6172B7D2C8}"/>
                </a:ext>
              </a:extLst>
            </p:cNvPr>
            <p:cNvGrpSpPr/>
            <p:nvPr/>
          </p:nvGrpSpPr>
          <p:grpSpPr>
            <a:xfrm>
              <a:off x="146281" y="1236567"/>
              <a:ext cx="10097470" cy="5362920"/>
              <a:chOff x="146281" y="1236567"/>
              <a:chExt cx="10097470" cy="5362920"/>
            </a:xfrm>
          </p:grpSpPr>
          <p:grpSp>
            <p:nvGrpSpPr>
              <p:cNvPr id="8" name="Group 7">
                <a:extLst>
                  <a:ext uri="{FF2B5EF4-FFF2-40B4-BE49-F238E27FC236}">
                    <a16:creationId xmlns:a16="http://schemas.microsoft.com/office/drawing/2014/main" id="{7C040B77-F1E1-40DE-9B4C-3F39F804EA36}"/>
                  </a:ext>
                </a:extLst>
              </p:cNvPr>
              <p:cNvGrpSpPr/>
              <p:nvPr/>
            </p:nvGrpSpPr>
            <p:grpSpPr>
              <a:xfrm>
                <a:off x="3819647" y="5285376"/>
                <a:ext cx="3276600" cy="791009"/>
                <a:chOff x="1981200" y="4773823"/>
                <a:chExt cx="3276600" cy="791009"/>
              </a:xfrm>
            </p:grpSpPr>
            <p:sp>
              <p:nvSpPr>
                <p:cNvPr id="67" name="Rectangle 66">
                  <a:extLst>
                    <a:ext uri="{FF2B5EF4-FFF2-40B4-BE49-F238E27FC236}">
                      <a16:creationId xmlns:a16="http://schemas.microsoft.com/office/drawing/2014/main" id="{D7EF04ED-0E23-4434-9107-A9F695D82CEF}"/>
                    </a:ext>
                  </a:extLst>
                </p:cNvPr>
                <p:cNvSpPr/>
                <p:nvPr/>
              </p:nvSpPr>
              <p:spPr bwMode="auto">
                <a:xfrm>
                  <a:off x="1981200" y="4815642"/>
                  <a:ext cx="3276600" cy="74919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68" name="TextBox 67">
                  <a:extLst>
                    <a:ext uri="{FF2B5EF4-FFF2-40B4-BE49-F238E27FC236}">
                      <a16:creationId xmlns:a16="http://schemas.microsoft.com/office/drawing/2014/main" id="{9C939BE9-37D0-403E-B80F-EB4C902759FD}"/>
                    </a:ext>
                  </a:extLst>
                </p:cNvPr>
                <p:cNvSpPr txBox="1"/>
                <p:nvPr/>
              </p:nvSpPr>
              <p:spPr>
                <a:xfrm>
                  <a:off x="2474925" y="4773823"/>
                  <a:ext cx="2286000" cy="461665"/>
                </a:xfrm>
                <a:prstGeom prst="rect">
                  <a:avLst/>
                </a:prstGeom>
                <a:noFill/>
              </p:spPr>
              <p:txBody>
                <a:bodyPr wrap="square" rtlCol="0">
                  <a:spAutoFit/>
                </a:bodyPr>
                <a:lstStyle/>
                <a:p>
                  <a:pPr algn="ctr"/>
                  <a:r>
                    <a:rPr lang="en-US" sz="2400" dirty="0">
                      <a:latin typeface="Consolas" panose="020B0609020204030204" pitchFamily="49" charset="0"/>
                    </a:rPr>
                    <a:t>.</a:t>
                  </a:r>
                  <a:r>
                    <a:rPr lang="en-US" sz="2400" dirty="0" err="1">
                      <a:latin typeface="Consolas" panose="020B0609020204030204" pitchFamily="49" charset="0"/>
                    </a:rPr>
                    <a:t>vm_flags</a:t>
                  </a:r>
                  <a:r>
                    <a:rPr lang="en-US" sz="2400" dirty="0">
                      <a:latin typeface="Consolas" panose="020B0609020204030204" pitchFamily="49" charset="0"/>
                    </a:rPr>
                    <a:t> =</a:t>
                  </a:r>
                </a:p>
              </p:txBody>
            </p:sp>
            <p:sp>
              <p:nvSpPr>
                <p:cNvPr id="69" name="TextBox 68">
                  <a:extLst>
                    <a:ext uri="{FF2B5EF4-FFF2-40B4-BE49-F238E27FC236}">
                      <a16:creationId xmlns:a16="http://schemas.microsoft.com/office/drawing/2014/main" id="{B963AB06-E4D3-4755-9354-7962977B05C0}"/>
                    </a:ext>
                  </a:extLst>
                </p:cNvPr>
                <p:cNvSpPr txBox="1"/>
                <p:nvPr/>
              </p:nvSpPr>
              <p:spPr>
                <a:xfrm>
                  <a:off x="1990877" y="5103167"/>
                  <a:ext cx="3166237" cy="461665"/>
                </a:xfrm>
                <a:prstGeom prst="rect">
                  <a:avLst/>
                </a:prstGeom>
                <a:noFill/>
              </p:spPr>
              <p:txBody>
                <a:bodyPr wrap="square" rtlCol="0">
                  <a:spAutoFit/>
                </a:bodyPr>
                <a:lstStyle/>
                <a:p>
                  <a:pPr algn="ctr"/>
                  <a:r>
                    <a:rPr lang="en-US" sz="2400" dirty="0">
                      <a:latin typeface="Consolas" panose="020B0609020204030204" pitchFamily="49" charset="0"/>
                    </a:rPr>
                    <a:t>VM_READ | VM_EXEC</a:t>
                  </a:r>
                </a:p>
              </p:txBody>
            </p:sp>
          </p:grpSp>
          <p:grpSp>
            <p:nvGrpSpPr>
              <p:cNvPr id="9" name="Group 8">
                <a:extLst>
                  <a:ext uri="{FF2B5EF4-FFF2-40B4-BE49-F238E27FC236}">
                    <a16:creationId xmlns:a16="http://schemas.microsoft.com/office/drawing/2014/main" id="{0D8CD318-BF20-4140-BCAC-99D528B9B052}"/>
                  </a:ext>
                </a:extLst>
              </p:cNvPr>
              <p:cNvGrpSpPr/>
              <p:nvPr/>
            </p:nvGrpSpPr>
            <p:grpSpPr>
              <a:xfrm>
                <a:off x="3814392" y="4254475"/>
                <a:ext cx="3276600" cy="791009"/>
                <a:chOff x="1981200" y="4773823"/>
                <a:chExt cx="3276600" cy="791009"/>
              </a:xfrm>
            </p:grpSpPr>
            <p:sp>
              <p:nvSpPr>
                <p:cNvPr id="64" name="Rectangle 63">
                  <a:extLst>
                    <a:ext uri="{FF2B5EF4-FFF2-40B4-BE49-F238E27FC236}">
                      <a16:creationId xmlns:a16="http://schemas.microsoft.com/office/drawing/2014/main" id="{ACD2EEED-F0F0-417D-8D64-2CA211639181}"/>
                    </a:ext>
                  </a:extLst>
                </p:cNvPr>
                <p:cNvSpPr/>
                <p:nvPr/>
              </p:nvSpPr>
              <p:spPr bwMode="auto">
                <a:xfrm>
                  <a:off x="1981200" y="4815642"/>
                  <a:ext cx="3276600" cy="74919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65" name="TextBox 64">
                  <a:extLst>
                    <a:ext uri="{FF2B5EF4-FFF2-40B4-BE49-F238E27FC236}">
                      <a16:creationId xmlns:a16="http://schemas.microsoft.com/office/drawing/2014/main" id="{10FBDD59-99FB-4247-AED0-7B6692CC0ECD}"/>
                    </a:ext>
                  </a:extLst>
                </p:cNvPr>
                <p:cNvSpPr txBox="1"/>
                <p:nvPr/>
              </p:nvSpPr>
              <p:spPr>
                <a:xfrm>
                  <a:off x="2476500" y="4773823"/>
                  <a:ext cx="2286000" cy="461665"/>
                </a:xfrm>
                <a:prstGeom prst="rect">
                  <a:avLst/>
                </a:prstGeom>
                <a:noFill/>
              </p:spPr>
              <p:txBody>
                <a:bodyPr wrap="square" rtlCol="0">
                  <a:spAutoFit/>
                </a:bodyPr>
                <a:lstStyle/>
                <a:p>
                  <a:pPr algn="ctr"/>
                  <a:r>
                    <a:rPr lang="en-US" sz="2400" dirty="0">
                      <a:latin typeface="Consolas" panose="020B0609020204030204" pitchFamily="49" charset="0"/>
                    </a:rPr>
                    <a:t>.</a:t>
                  </a:r>
                  <a:r>
                    <a:rPr lang="en-US" sz="2400" dirty="0" err="1">
                      <a:latin typeface="Consolas" panose="020B0609020204030204" pitchFamily="49" charset="0"/>
                    </a:rPr>
                    <a:t>vm_flags</a:t>
                  </a:r>
                  <a:r>
                    <a:rPr lang="en-US" sz="2400" dirty="0">
                      <a:latin typeface="Consolas" panose="020B0609020204030204" pitchFamily="49" charset="0"/>
                    </a:rPr>
                    <a:t> =</a:t>
                  </a:r>
                </a:p>
              </p:txBody>
            </p:sp>
            <p:sp>
              <p:nvSpPr>
                <p:cNvPr id="66" name="TextBox 65">
                  <a:extLst>
                    <a:ext uri="{FF2B5EF4-FFF2-40B4-BE49-F238E27FC236}">
                      <a16:creationId xmlns:a16="http://schemas.microsoft.com/office/drawing/2014/main" id="{528F94D5-505E-41DA-BDC7-69DD2595A4CA}"/>
                    </a:ext>
                  </a:extLst>
                </p:cNvPr>
                <p:cNvSpPr txBox="1"/>
                <p:nvPr/>
              </p:nvSpPr>
              <p:spPr>
                <a:xfrm>
                  <a:off x="1981200" y="5103167"/>
                  <a:ext cx="3276600" cy="461665"/>
                </a:xfrm>
                <a:prstGeom prst="rect">
                  <a:avLst/>
                </a:prstGeom>
                <a:noFill/>
              </p:spPr>
              <p:txBody>
                <a:bodyPr wrap="square" rtlCol="0">
                  <a:spAutoFit/>
                </a:bodyPr>
                <a:lstStyle/>
                <a:p>
                  <a:pPr algn="ctr"/>
                  <a:r>
                    <a:rPr lang="en-US" sz="2400" dirty="0">
                      <a:latin typeface="Consolas" panose="020B0609020204030204" pitchFamily="49" charset="0"/>
                    </a:rPr>
                    <a:t>VM_READ | VM_WRITE</a:t>
                  </a:r>
                </a:p>
              </p:txBody>
            </p:sp>
          </p:grpSp>
          <p:grpSp>
            <p:nvGrpSpPr>
              <p:cNvPr id="10" name="Group 9">
                <a:extLst>
                  <a:ext uri="{FF2B5EF4-FFF2-40B4-BE49-F238E27FC236}">
                    <a16:creationId xmlns:a16="http://schemas.microsoft.com/office/drawing/2014/main" id="{9BC43060-0420-4615-8FCC-25D0604C6867}"/>
                  </a:ext>
                </a:extLst>
              </p:cNvPr>
              <p:cNvGrpSpPr/>
              <p:nvPr/>
            </p:nvGrpSpPr>
            <p:grpSpPr>
              <a:xfrm>
                <a:off x="146281" y="1236567"/>
                <a:ext cx="2438400" cy="5211914"/>
                <a:chOff x="-15766" y="1676400"/>
                <a:chExt cx="2438400" cy="5211914"/>
              </a:xfrm>
            </p:grpSpPr>
            <p:grpSp>
              <p:nvGrpSpPr>
                <p:cNvPr id="51" name="Group 50">
                  <a:extLst>
                    <a:ext uri="{FF2B5EF4-FFF2-40B4-BE49-F238E27FC236}">
                      <a16:creationId xmlns:a16="http://schemas.microsoft.com/office/drawing/2014/main" id="{A2F89962-95F6-4CA3-A203-71883F25EA24}"/>
                    </a:ext>
                  </a:extLst>
                </p:cNvPr>
                <p:cNvGrpSpPr/>
                <p:nvPr/>
              </p:nvGrpSpPr>
              <p:grpSpPr>
                <a:xfrm>
                  <a:off x="250934" y="1676400"/>
                  <a:ext cx="1905000" cy="4419600"/>
                  <a:chOff x="6553200" y="1828800"/>
                  <a:chExt cx="1905000" cy="4419600"/>
                </a:xfrm>
              </p:grpSpPr>
              <p:sp>
                <p:nvSpPr>
                  <p:cNvPr id="53" name="Rectangle 52">
                    <a:extLst>
                      <a:ext uri="{FF2B5EF4-FFF2-40B4-BE49-F238E27FC236}">
                        <a16:creationId xmlns:a16="http://schemas.microsoft.com/office/drawing/2014/main" id="{32B35924-42C6-4500-8BC9-7A99FFEF9C21}"/>
                      </a:ext>
                    </a:extLst>
                  </p:cNvPr>
                  <p:cNvSpPr/>
                  <p:nvPr/>
                </p:nvSpPr>
                <p:spPr bwMode="auto">
                  <a:xfrm>
                    <a:off x="6553200" y="1828800"/>
                    <a:ext cx="1905000" cy="44196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54" name="Rectangle 53">
                    <a:extLst>
                      <a:ext uri="{FF2B5EF4-FFF2-40B4-BE49-F238E27FC236}">
                        <a16:creationId xmlns:a16="http://schemas.microsoft.com/office/drawing/2014/main" id="{538D30E2-FB33-465F-8FA5-F1621FC88FD1}"/>
                      </a:ext>
                    </a:extLst>
                  </p:cNvPr>
                  <p:cNvSpPr/>
                  <p:nvPr/>
                </p:nvSpPr>
                <p:spPr bwMode="auto">
                  <a:xfrm>
                    <a:off x="6553200" y="1828800"/>
                    <a:ext cx="1905000" cy="914400"/>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55" name="Rectangle 54">
                    <a:extLst>
                      <a:ext uri="{FF2B5EF4-FFF2-40B4-BE49-F238E27FC236}">
                        <a16:creationId xmlns:a16="http://schemas.microsoft.com/office/drawing/2014/main" id="{860F4580-D1DF-4AD4-BAF9-0C491CA6DC5D}"/>
                      </a:ext>
                    </a:extLst>
                  </p:cNvPr>
                  <p:cNvSpPr/>
                  <p:nvPr/>
                </p:nvSpPr>
                <p:spPr bwMode="auto">
                  <a:xfrm>
                    <a:off x="6553200" y="5638800"/>
                    <a:ext cx="1905000" cy="609600"/>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56" name="Rectangle 55">
                    <a:extLst>
                      <a:ext uri="{FF2B5EF4-FFF2-40B4-BE49-F238E27FC236}">
                        <a16:creationId xmlns:a16="http://schemas.microsoft.com/office/drawing/2014/main" id="{E7A95D6D-A29F-483A-8E70-67C34A5A3A22}"/>
                      </a:ext>
                    </a:extLst>
                  </p:cNvPr>
                  <p:cNvSpPr/>
                  <p:nvPr/>
                </p:nvSpPr>
                <p:spPr bwMode="auto">
                  <a:xfrm>
                    <a:off x="6553200" y="5029200"/>
                    <a:ext cx="1905000" cy="609600"/>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57" name="Rectangle 56">
                    <a:extLst>
                      <a:ext uri="{FF2B5EF4-FFF2-40B4-BE49-F238E27FC236}">
                        <a16:creationId xmlns:a16="http://schemas.microsoft.com/office/drawing/2014/main" id="{6F1355CA-9305-4CD7-BF3A-3EFF3EBFC67C}"/>
                      </a:ext>
                    </a:extLst>
                  </p:cNvPr>
                  <p:cNvSpPr/>
                  <p:nvPr/>
                </p:nvSpPr>
                <p:spPr bwMode="auto">
                  <a:xfrm>
                    <a:off x="6553200" y="4419600"/>
                    <a:ext cx="1905000" cy="609600"/>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58" name="Rectangle 57">
                    <a:extLst>
                      <a:ext uri="{FF2B5EF4-FFF2-40B4-BE49-F238E27FC236}">
                        <a16:creationId xmlns:a16="http://schemas.microsoft.com/office/drawing/2014/main" id="{B2FE987E-3A91-41CB-A002-B745E8EE4073}"/>
                      </a:ext>
                    </a:extLst>
                  </p:cNvPr>
                  <p:cNvSpPr/>
                  <p:nvPr/>
                </p:nvSpPr>
                <p:spPr bwMode="auto">
                  <a:xfrm>
                    <a:off x="6553200" y="3822407"/>
                    <a:ext cx="1905000" cy="609600"/>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59" name="TextBox 58">
                    <a:extLst>
                      <a:ext uri="{FF2B5EF4-FFF2-40B4-BE49-F238E27FC236}">
                        <a16:creationId xmlns:a16="http://schemas.microsoft.com/office/drawing/2014/main" id="{9FC715B0-BE78-4671-8470-A05A00F3E115}"/>
                      </a:ext>
                    </a:extLst>
                  </p:cNvPr>
                  <p:cNvSpPr txBox="1"/>
                  <p:nvPr/>
                </p:nvSpPr>
                <p:spPr>
                  <a:xfrm>
                    <a:off x="6838950" y="1993612"/>
                    <a:ext cx="1333500" cy="584775"/>
                  </a:xfrm>
                  <a:prstGeom prst="rect">
                    <a:avLst/>
                  </a:prstGeom>
                  <a:noFill/>
                </p:spPr>
                <p:txBody>
                  <a:bodyPr wrap="square" rtlCol="0">
                    <a:spAutoFit/>
                  </a:bodyPr>
                  <a:lstStyle/>
                  <a:p>
                    <a:pPr algn="ctr"/>
                    <a:r>
                      <a:rPr lang="en-US" sz="3200" dirty="0">
                        <a:latin typeface="+mn-lt"/>
                      </a:rPr>
                      <a:t>Stack</a:t>
                    </a:r>
                  </a:p>
                </p:txBody>
              </p:sp>
              <p:sp>
                <p:nvSpPr>
                  <p:cNvPr id="60" name="TextBox 59">
                    <a:extLst>
                      <a:ext uri="{FF2B5EF4-FFF2-40B4-BE49-F238E27FC236}">
                        <a16:creationId xmlns:a16="http://schemas.microsoft.com/office/drawing/2014/main" id="{7092A945-9F5C-422C-B919-47CA77BBE501}"/>
                      </a:ext>
                    </a:extLst>
                  </p:cNvPr>
                  <p:cNvSpPr txBox="1"/>
                  <p:nvPr/>
                </p:nvSpPr>
                <p:spPr>
                  <a:xfrm>
                    <a:off x="6838950" y="5638799"/>
                    <a:ext cx="1333500" cy="584775"/>
                  </a:xfrm>
                  <a:prstGeom prst="rect">
                    <a:avLst/>
                  </a:prstGeom>
                  <a:noFill/>
                </p:spPr>
                <p:txBody>
                  <a:bodyPr wrap="square" rtlCol="0">
                    <a:spAutoFit/>
                  </a:bodyPr>
                  <a:lstStyle/>
                  <a:p>
                    <a:pPr algn="ctr"/>
                    <a:r>
                      <a:rPr lang="en-US" sz="3200" dirty="0">
                        <a:latin typeface="+mn-lt"/>
                      </a:rPr>
                      <a:t>Code</a:t>
                    </a:r>
                  </a:p>
                </p:txBody>
              </p:sp>
              <p:sp>
                <p:nvSpPr>
                  <p:cNvPr id="61" name="TextBox 60">
                    <a:extLst>
                      <a:ext uri="{FF2B5EF4-FFF2-40B4-BE49-F238E27FC236}">
                        <a16:creationId xmlns:a16="http://schemas.microsoft.com/office/drawing/2014/main" id="{A8F65AA1-F660-48D4-A5D3-09F0E4F3C3B9}"/>
                      </a:ext>
                    </a:extLst>
                  </p:cNvPr>
                  <p:cNvSpPr txBox="1"/>
                  <p:nvPr/>
                </p:nvSpPr>
                <p:spPr>
                  <a:xfrm>
                    <a:off x="6838950" y="5029197"/>
                    <a:ext cx="1333500" cy="584775"/>
                  </a:xfrm>
                  <a:prstGeom prst="rect">
                    <a:avLst/>
                  </a:prstGeom>
                  <a:noFill/>
                </p:spPr>
                <p:txBody>
                  <a:bodyPr wrap="square" rtlCol="0">
                    <a:spAutoFit/>
                  </a:bodyPr>
                  <a:lstStyle/>
                  <a:p>
                    <a:pPr algn="ctr"/>
                    <a:r>
                      <a:rPr lang="en-US" sz="3200" dirty="0">
                        <a:latin typeface="+mn-lt"/>
                      </a:rPr>
                      <a:t>Data</a:t>
                    </a:r>
                  </a:p>
                </p:txBody>
              </p:sp>
              <p:sp>
                <p:nvSpPr>
                  <p:cNvPr id="62" name="TextBox 61">
                    <a:extLst>
                      <a:ext uri="{FF2B5EF4-FFF2-40B4-BE49-F238E27FC236}">
                        <a16:creationId xmlns:a16="http://schemas.microsoft.com/office/drawing/2014/main" id="{F7A2829F-7B11-44FB-A8AC-F59DE088A87F}"/>
                      </a:ext>
                    </a:extLst>
                  </p:cNvPr>
                  <p:cNvSpPr txBox="1"/>
                  <p:nvPr/>
                </p:nvSpPr>
                <p:spPr>
                  <a:xfrm>
                    <a:off x="6854716" y="4432008"/>
                    <a:ext cx="1333500" cy="584775"/>
                  </a:xfrm>
                  <a:prstGeom prst="rect">
                    <a:avLst/>
                  </a:prstGeom>
                  <a:noFill/>
                </p:spPr>
                <p:txBody>
                  <a:bodyPr wrap="square" rtlCol="0">
                    <a:spAutoFit/>
                  </a:bodyPr>
                  <a:lstStyle/>
                  <a:p>
                    <a:pPr algn="ctr"/>
                    <a:r>
                      <a:rPr lang="en-US" sz="3200" dirty="0">
                        <a:latin typeface="+mn-lt"/>
                      </a:rPr>
                      <a:t>BSS</a:t>
                    </a:r>
                  </a:p>
                </p:txBody>
              </p:sp>
              <p:sp>
                <p:nvSpPr>
                  <p:cNvPr id="63" name="TextBox 62">
                    <a:extLst>
                      <a:ext uri="{FF2B5EF4-FFF2-40B4-BE49-F238E27FC236}">
                        <a16:creationId xmlns:a16="http://schemas.microsoft.com/office/drawing/2014/main" id="{F56BA843-7421-4486-A973-98194A6213BB}"/>
                      </a:ext>
                    </a:extLst>
                  </p:cNvPr>
                  <p:cNvSpPr txBox="1"/>
                  <p:nvPr/>
                </p:nvSpPr>
                <p:spPr>
                  <a:xfrm>
                    <a:off x="6854716" y="3822406"/>
                    <a:ext cx="1333500" cy="584775"/>
                  </a:xfrm>
                  <a:prstGeom prst="rect">
                    <a:avLst/>
                  </a:prstGeom>
                  <a:noFill/>
                </p:spPr>
                <p:txBody>
                  <a:bodyPr wrap="square" rtlCol="0">
                    <a:spAutoFit/>
                  </a:bodyPr>
                  <a:lstStyle/>
                  <a:p>
                    <a:pPr algn="ctr"/>
                    <a:r>
                      <a:rPr lang="en-US" sz="3200" dirty="0">
                        <a:latin typeface="+mn-lt"/>
                      </a:rPr>
                      <a:t>Heap</a:t>
                    </a:r>
                  </a:p>
                </p:txBody>
              </p:sp>
            </p:grpSp>
            <p:sp>
              <p:nvSpPr>
                <p:cNvPr id="52" name="TextBox 51">
                  <a:extLst>
                    <a:ext uri="{FF2B5EF4-FFF2-40B4-BE49-F238E27FC236}">
                      <a16:creationId xmlns:a16="http://schemas.microsoft.com/office/drawing/2014/main" id="{4A3229E4-91C9-4D98-BCA4-5C1FCA3D1AA2}"/>
                    </a:ext>
                  </a:extLst>
                </p:cNvPr>
                <p:cNvSpPr txBox="1"/>
                <p:nvPr/>
              </p:nvSpPr>
              <p:spPr>
                <a:xfrm>
                  <a:off x="-15766" y="6057317"/>
                  <a:ext cx="2438400" cy="830997"/>
                </a:xfrm>
                <a:prstGeom prst="rect">
                  <a:avLst/>
                </a:prstGeom>
                <a:noFill/>
              </p:spPr>
              <p:txBody>
                <a:bodyPr wrap="square" rtlCol="0">
                  <a:spAutoFit/>
                </a:bodyPr>
                <a:lstStyle/>
                <a:p>
                  <a:pPr algn="ctr"/>
                  <a:r>
                    <a:rPr lang="en-US" sz="2400" b="1" dirty="0">
                      <a:latin typeface="+mn-lt"/>
                    </a:rPr>
                    <a:t>Low canonical virtual memory</a:t>
                  </a:r>
                </a:p>
              </p:txBody>
            </p:sp>
          </p:grpSp>
          <p:cxnSp>
            <p:nvCxnSpPr>
              <p:cNvPr id="11" name="Straight Connector 10">
                <a:extLst>
                  <a:ext uri="{FF2B5EF4-FFF2-40B4-BE49-F238E27FC236}">
                    <a16:creationId xmlns:a16="http://schemas.microsoft.com/office/drawing/2014/main" id="{0E52ACBC-1832-43D7-98F5-15960543E6F6}"/>
                  </a:ext>
                </a:extLst>
              </p:cNvPr>
              <p:cNvCxnSpPr/>
              <p:nvPr/>
            </p:nvCxnSpPr>
            <p:spPr bwMode="auto">
              <a:xfrm>
                <a:off x="2317981" y="5656167"/>
                <a:ext cx="1501666" cy="420218"/>
              </a:xfrm>
              <a:prstGeom prst="line">
                <a:avLst/>
              </a:prstGeom>
              <a:solidFill>
                <a:schemeClr val="accent1"/>
              </a:solidFill>
              <a:ln w="9525" cap="flat" cmpd="sng" algn="ctr">
                <a:solidFill>
                  <a:schemeClr val="tx1"/>
                </a:solidFill>
                <a:prstDash val="lgDash"/>
                <a:round/>
                <a:headEnd type="none" w="med" len="med"/>
                <a:tailEnd type="none" w="med" len="med"/>
              </a:ln>
              <a:effectLst/>
            </p:spPr>
          </p:cxnSp>
          <p:cxnSp>
            <p:nvCxnSpPr>
              <p:cNvPr id="12" name="Straight Connector 11">
                <a:extLst>
                  <a:ext uri="{FF2B5EF4-FFF2-40B4-BE49-F238E27FC236}">
                    <a16:creationId xmlns:a16="http://schemas.microsoft.com/office/drawing/2014/main" id="{7E8CF682-D193-42B2-912C-38A9A7106D66}"/>
                  </a:ext>
                </a:extLst>
              </p:cNvPr>
              <p:cNvCxnSpPr/>
              <p:nvPr/>
            </p:nvCxnSpPr>
            <p:spPr bwMode="auto">
              <a:xfrm>
                <a:off x="2312726" y="5071463"/>
                <a:ext cx="1506921" cy="255732"/>
              </a:xfrm>
              <a:prstGeom prst="line">
                <a:avLst/>
              </a:prstGeom>
              <a:solidFill>
                <a:schemeClr val="accent1"/>
              </a:solidFill>
              <a:ln w="9525" cap="flat" cmpd="sng" algn="ctr">
                <a:solidFill>
                  <a:schemeClr val="tx1"/>
                </a:solidFill>
                <a:prstDash val="lgDash"/>
                <a:round/>
                <a:headEnd type="none" w="med" len="med"/>
                <a:tailEnd type="none" w="med" len="med"/>
              </a:ln>
              <a:effectLst/>
            </p:spPr>
          </p:cxnSp>
          <p:cxnSp>
            <p:nvCxnSpPr>
              <p:cNvPr id="13" name="Straight Connector 12">
                <a:extLst>
                  <a:ext uri="{FF2B5EF4-FFF2-40B4-BE49-F238E27FC236}">
                    <a16:creationId xmlns:a16="http://schemas.microsoft.com/office/drawing/2014/main" id="{7BF2F8FE-72A9-4CAA-95F2-202732F55292}"/>
                  </a:ext>
                </a:extLst>
              </p:cNvPr>
              <p:cNvCxnSpPr/>
              <p:nvPr/>
            </p:nvCxnSpPr>
            <p:spPr bwMode="auto">
              <a:xfrm flipV="1">
                <a:off x="2317981" y="5045484"/>
                <a:ext cx="1491156" cy="12417"/>
              </a:xfrm>
              <a:prstGeom prst="line">
                <a:avLst/>
              </a:prstGeom>
              <a:solidFill>
                <a:schemeClr val="accent1"/>
              </a:solidFill>
              <a:ln w="9525" cap="flat" cmpd="sng" algn="ctr">
                <a:solidFill>
                  <a:schemeClr val="tx1"/>
                </a:solidFill>
                <a:prstDash val="lgDash"/>
                <a:round/>
                <a:headEnd type="none" w="med" len="med"/>
                <a:tailEnd type="none" w="med" len="med"/>
              </a:ln>
              <a:effectLst/>
            </p:spPr>
          </p:cxnSp>
          <p:cxnSp>
            <p:nvCxnSpPr>
              <p:cNvPr id="14" name="Straight Connector 13">
                <a:extLst>
                  <a:ext uri="{FF2B5EF4-FFF2-40B4-BE49-F238E27FC236}">
                    <a16:creationId xmlns:a16="http://schemas.microsoft.com/office/drawing/2014/main" id="{0920870A-7381-440A-8C3E-C24285529AB4}"/>
                  </a:ext>
                </a:extLst>
              </p:cNvPr>
              <p:cNvCxnSpPr/>
              <p:nvPr/>
            </p:nvCxnSpPr>
            <p:spPr bwMode="auto">
              <a:xfrm flipV="1">
                <a:off x="2312726" y="4296294"/>
                <a:ext cx="1506921" cy="140097"/>
              </a:xfrm>
              <a:prstGeom prst="line">
                <a:avLst/>
              </a:prstGeom>
              <a:solidFill>
                <a:schemeClr val="accent1"/>
              </a:solidFill>
              <a:ln w="9525" cap="flat" cmpd="sng" algn="ctr">
                <a:solidFill>
                  <a:schemeClr val="tx1"/>
                </a:solidFill>
                <a:prstDash val="lgDash"/>
                <a:round/>
                <a:headEnd type="none" w="med" len="med"/>
                <a:tailEnd type="none" w="med" len="med"/>
              </a:ln>
              <a:effectLst/>
            </p:spPr>
          </p:cxnSp>
          <p:cxnSp>
            <p:nvCxnSpPr>
              <p:cNvPr id="15" name="Curved Connector 94">
                <a:extLst>
                  <a:ext uri="{FF2B5EF4-FFF2-40B4-BE49-F238E27FC236}">
                    <a16:creationId xmlns:a16="http://schemas.microsoft.com/office/drawing/2014/main" id="{BA93624F-21FB-48B0-B293-777CCE1B47D3}"/>
                  </a:ext>
                </a:extLst>
              </p:cNvPr>
              <p:cNvCxnSpPr>
                <a:stCxn id="67" idx="3"/>
                <a:endCxn id="64" idx="3"/>
              </p:cNvCxnSpPr>
              <p:nvPr/>
            </p:nvCxnSpPr>
            <p:spPr bwMode="auto">
              <a:xfrm flipH="1" flipV="1">
                <a:off x="7090992" y="4670889"/>
                <a:ext cx="5255" cy="1030901"/>
              </a:xfrm>
              <a:prstGeom prst="curvedConnector3">
                <a:avLst>
                  <a:gd name="adj1" fmla="val -5350181"/>
                </a:avLst>
              </a:prstGeom>
              <a:solidFill>
                <a:schemeClr val="accent1"/>
              </a:solidFill>
              <a:ln w="9525" cap="flat" cmpd="sng" algn="ctr">
                <a:solidFill>
                  <a:schemeClr val="tx1"/>
                </a:solidFill>
                <a:prstDash val="solid"/>
                <a:round/>
                <a:headEnd type="none" w="med" len="med"/>
                <a:tailEnd type="triangle" w="lg" len="lg"/>
              </a:ln>
              <a:effectLst/>
            </p:spPr>
          </p:cxnSp>
          <p:grpSp>
            <p:nvGrpSpPr>
              <p:cNvPr id="16" name="Group 15">
                <a:extLst>
                  <a:ext uri="{FF2B5EF4-FFF2-40B4-BE49-F238E27FC236}">
                    <a16:creationId xmlns:a16="http://schemas.microsoft.com/office/drawing/2014/main" id="{74324283-3B36-42A5-AFE8-7A42654BAC3C}"/>
                  </a:ext>
                </a:extLst>
              </p:cNvPr>
              <p:cNvGrpSpPr/>
              <p:nvPr/>
            </p:nvGrpSpPr>
            <p:grpSpPr>
              <a:xfrm>
                <a:off x="2312726" y="3223574"/>
                <a:ext cx="4786148" cy="1421336"/>
                <a:chOff x="2150679" y="3663407"/>
                <a:chExt cx="4786148" cy="1421336"/>
              </a:xfrm>
            </p:grpSpPr>
            <p:grpSp>
              <p:nvGrpSpPr>
                <p:cNvPr id="44" name="Group 43">
                  <a:extLst>
                    <a:ext uri="{FF2B5EF4-FFF2-40B4-BE49-F238E27FC236}">
                      <a16:creationId xmlns:a16="http://schemas.microsoft.com/office/drawing/2014/main" id="{AD566F73-5664-4217-BB17-5A852FA57994}"/>
                    </a:ext>
                  </a:extLst>
                </p:cNvPr>
                <p:cNvGrpSpPr/>
                <p:nvPr/>
              </p:nvGrpSpPr>
              <p:grpSpPr>
                <a:xfrm>
                  <a:off x="3652345" y="3663407"/>
                  <a:ext cx="3276600" cy="791009"/>
                  <a:chOff x="1981200" y="4773823"/>
                  <a:chExt cx="3276600" cy="791009"/>
                </a:xfrm>
              </p:grpSpPr>
              <p:sp>
                <p:nvSpPr>
                  <p:cNvPr id="48" name="Rectangle 47">
                    <a:extLst>
                      <a:ext uri="{FF2B5EF4-FFF2-40B4-BE49-F238E27FC236}">
                        <a16:creationId xmlns:a16="http://schemas.microsoft.com/office/drawing/2014/main" id="{645B13C6-8D6C-4597-AD5E-1FD30026628E}"/>
                      </a:ext>
                    </a:extLst>
                  </p:cNvPr>
                  <p:cNvSpPr/>
                  <p:nvPr/>
                </p:nvSpPr>
                <p:spPr bwMode="auto">
                  <a:xfrm>
                    <a:off x="1981200" y="4815642"/>
                    <a:ext cx="3276600" cy="74919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49" name="TextBox 48">
                    <a:extLst>
                      <a:ext uri="{FF2B5EF4-FFF2-40B4-BE49-F238E27FC236}">
                        <a16:creationId xmlns:a16="http://schemas.microsoft.com/office/drawing/2014/main" id="{4A2C11EC-CB58-41D7-AAA4-5FFB7947581E}"/>
                      </a:ext>
                    </a:extLst>
                  </p:cNvPr>
                  <p:cNvSpPr txBox="1"/>
                  <p:nvPr/>
                </p:nvSpPr>
                <p:spPr>
                  <a:xfrm>
                    <a:off x="2476500" y="4773823"/>
                    <a:ext cx="2286000" cy="461665"/>
                  </a:xfrm>
                  <a:prstGeom prst="rect">
                    <a:avLst/>
                  </a:prstGeom>
                  <a:noFill/>
                </p:spPr>
                <p:txBody>
                  <a:bodyPr wrap="square" rtlCol="0">
                    <a:spAutoFit/>
                  </a:bodyPr>
                  <a:lstStyle/>
                  <a:p>
                    <a:pPr algn="ctr"/>
                    <a:r>
                      <a:rPr lang="en-US" sz="2400" dirty="0">
                        <a:latin typeface="Consolas" panose="020B0609020204030204" pitchFamily="49" charset="0"/>
                      </a:rPr>
                      <a:t>.</a:t>
                    </a:r>
                    <a:r>
                      <a:rPr lang="en-US" sz="2400" dirty="0" err="1">
                        <a:latin typeface="Consolas" panose="020B0609020204030204" pitchFamily="49" charset="0"/>
                      </a:rPr>
                      <a:t>vm_flags</a:t>
                    </a:r>
                    <a:r>
                      <a:rPr lang="en-US" sz="2400" dirty="0">
                        <a:latin typeface="Consolas" panose="020B0609020204030204" pitchFamily="49" charset="0"/>
                      </a:rPr>
                      <a:t> =</a:t>
                    </a:r>
                  </a:p>
                </p:txBody>
              </p:sp>
              <p:sp>
                <p:nvSpPr>
                  <p:cNvPr id="50" name="TextBox 49">
                    <a:extLst>
                      <a:ext uri="{FF2B5EF4-FFF2-40B4-BE49-F238E27FC236}">
                        <a16:creationId xmlns:a16="http://schemas.microsoft.com/office/drawing/2014/main" id="{E0998F3F-3074-460A-85BD-1757978AA877}"/>
                      </a:ext>
                    </a:extLst>
                  </p:cNvPr>
                  <p:cNvSpPr txBox="1"/>
                  <p:nvPr/>
                </p:nvSpPr>
                <p:spPr>
                  <a:xfrm>
                    <a:off x="1981200" y="5103167"/>
                    <a:ext cx="3276600" cy="461665"/>
                  </a:xfrm>
                  <a:prstGeom prst="rect">
                    <a:avLst/>
                  </a:prstGeom>
                  <a:noFill/>
                </p:spPr>
                <p:txBody>
                  <a:bodyPr wrap="square" rtlCol="0">
                    <a:spAutoFit/>
                  </a:bodyPr>
                  <a:lstStyle/>
                  <a:p>
                    <a:pPr algn="ctr"/>
                    <a:r>
                      <a:rPr lang="en-US" sz="2400" dirty="0">
                        <a:latin typeface="Consolas" panose="020B0609020204030204" pitchFamily="49" charset="0"/>
                      </a:rPr>
                      <a:t>VM_READ | VM_WRITE</a:t>
                    </a:r>
                  </a:p>
                </p:txBody>
              </p:sp>
            </p:grpSp>
            <p:cxnSp>
              <p:nvCxnSpPr>
                <p:cNvPr id="45" name="Straight Connector 44">
                  <a:extLst>
                    <a:ext uri="{FF2B5EF4-FFF2-40B4-BE49-F238E27FC236}">
                      <a16:creationId xmlns:a16="http://schemas.microsoft.com/office/drawing/2014/main" id="{0CD1D306-9244-4F2B-A0D8-E78CD3F11D65}"/>
                    </a:ext>
                  </a:extLst>
                </p:cNvPr>
                <p:cNvCxnSpPr/>
                <p:nvPr/>
              </p:nvCxnSpPr>
              <p:spPr bwMode="auto">
                <a:xfrm flipV="1">
                  <a:off x="2150679" y="4467979"/>
                  <a:ext cx="1506921" cy="396404"/>
                </a:xfrm>
                <a:prstGeom prst="line">
                  <a:avLst/>
                </a:prstGeom>
                <a:solidFill>
                  <a:schemeClr val="accent1"/>
                </a:solidFill>
                <a:ln w="9525" cap="flat" cmpd="sng" algn="ctr">
                  <a:solidFill>
                    <a:schemeClr val="tx1"/>
                  </a:solidFill>
                  <a:prstDash val="lgDash"/>
                  <a:round/>
                  <a:headEnd type="none" w="med" len="med"/>
                  <a:tailEnd type="none" w="med" len="med"/>
                </a:ln>
                <a:effectLst/>
              </p:spPr>
            </p:cxnSp>
            <p:cxnSp>
              <p:nvCxnSpPr>
                <p:cNvPr id="46" name="Straight Connector 45">
                  <a:extLst>
                    <a:ext uri="{FF2B5EF4-FFF2-40B4-BE49-F238E27FC236}">
                      <a16:creationId xmlns:a16="http://schemas.microsoft.com/office/drawing/2014/main" id="{BD9E8F2B-E9ED-423F-AA7C-3B01444FDCA5}"/>
                    </a:ext>
                  </a:extLst>
                </p:cNvPr>
                <p:cNvCxnSpPr/>
                <p:nvPr/>
              </p:nvCxnSpPr>
              <p:spPr bwMode="auto">
                <a:xfrm flipV="1">
                  <a:off x="2171700" y="3725439"/>
                  <a:ext cx="1485900" cy="536460"/>
                </a:xfrm>
                <a:prstGeom prst="line">
                  <a:avLst/>
                </a:prstGeom>
                <a:solidFill>
                  <a:schemeClr val="accent1"/>
                </a:solidFill>
                <a:ln w="9525" cap="flat" cmpd="sng" algn="ctr">
                  <a:solidFill>
                    <a:schemeClr val="tx1"/>
                  </a:solidFill>
                  <a:prstDash val="lgDash"/>
                  <a:round/>
                  <a:headEnd type="none" w="med" len="med"/>
                  <a:tailEnd type="none" w="med" len="med"/>
                </a:ln>
                <a:effectLst/>
              </p:spPr>
            </p:cxnSp>
            <p:cxnSp>
              <p:nvCxnSpPr>
                <p:cNvPr id="47" name="Curved Connector 96">
                  <a:extLst>
                    <a:ext uri="{FF2B5EF4-FFF2-40B4-BE49-F238E27FC236}">
                      <a16:creationId xmlns:a16="http://schemas.microsoft.com/office/drawing/2014/main" id="{FA09E214-BC1A-45CA-B5E2-66B1BBAA0DA1}"/>
                    </a:ext>
                  </a:extLst>
                </p:cNvPr>
                <p:cNvCxnSpPr/>
                <p:nvPr/>
              </p:nvCxnSpPr>
              <p:spPr bwMode="auto">
                <a:xfrm flipH="1" flipV="1">
                  <a:off x="6931572" y="4053842"/>
                  <a:ext cx="5255" cy="1030901"/>
                </a:xfrm>
                <a:prstGeom prst="curvedConnector3">
                  <a:avLst>
                    <a:gd name="adj1" fmla="val -5350181"/>
                  </a:avLst>
                </a:prstGeom>
                <a:solidFill>
                  <a:schemeClr val="accent1"/>
                </a:solidFill>
                <a:ln w="9525" cap="flat" cmpd="sng" algn="ctr">
                  <a:solidFill>
                    <a:schemeClr val="tx1"/>
                  </a:solidFill>
                  <a:prstDash val="solid"/>
                  <a:round/>
                  <a:headEnd type="none" w="med" len="med"/>
                  <a:tailEnd type="triangle" w="lg" len="lg"/>
                </a:ln>
                <a:effectLst/>
              </p:spPr>
            </p:cxnSp>
          </p:grpSp>
          <p:grpSp>
            <p:nvGrpSpPr>
              <p:cNvPr id="17" name="Group 16">
                <a:extLst>
                  <a:ext uri="{FF2B5EF4-FFF2-40B4-BE49-F238E27FC236}">
                    <a16:creationId xmlns:a16="http://schemas.microsoft.com/office/drawing/2014/main" id="{3886ABE8-3CDC-49CC-821F-44C03DCB483C}"/>
                  </a:ext>
                </a:extLst>
              </p:cNvPr>
              <p:cNvGrpSpPr/>
              <p:nvPr/>
            </p:nvGrpSpPr>
            <p:grpSpPr>
              <a:xfrm>
                <a:off x="2312726" y="2189797"/>
                <a:ext cx="4778266" cy="1647035"/>
                <a:chOff x="2150679" y="2629630"/>
                <a:chExt cx="4778266" cy="1647035"/>
              </a:xfrm>
            </p:grpSpPr>
            <p:grpSp>
              <p:nvGrpSpPr>
                <p:cNvPr id="37" name="Group 36">
                  <a:extLst>
                    <a:ext uri="{FF2B5EF4-FFF2-40B4-BE49-F238E27FC236}">
                      <a16:creationId xmlns:a16="http://schemas.microsoft.com/office/drawing/2014/main" id="{FA3D219B-68F6-4F08-8C00-CA0B0D74E821}"/>
                    </a:ext>
                  </a:extLst>
                </p:cNvPr>
                <p:cNvGrpSpPr/>
                <p:nvPr/>
              </p:nvGrpSpPr>
              <p:grpSpPr>
                <a:xfrm>
                  <a:off x="3647090" y="2629630"/>
                  <a:ext cx="3276600" cy="791009"/>
                  <a:chOff x="1981200" y="4773823"/>
                  <a:chExt cx="3276600" cy="791009"/>
                </a:xfrm>
              </p:grpSpPr>
              <p:sp>
                <p:nvSpPr>
                  <p:cNvPr id="41" name="Rectangle 40">
                    <a:extLst>
                      <a:ext uri="{FF2B5EF4-FFF2-40B4-BE49-F238E27FC236}">
                        <a16:creationId xmlns:a16="http://schemas.microsoft.com/office/drawing/2014/main" id="{1581F0ED-B668-4EF9-B954-824074982B64}"/>
                      </a:ext>
                    </a:extLst>
                  </p:cNvPr>
                  <p:cNvSpPr/>
                  <p:nvPr/>
                </p:nvSpPr>
                <p:spPr bwMode="auto">
                  <a:xfrm>
                    <a:off x="1981200" y="4815642"/>
                    <a:ext cx="3276600" cy="74919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42" name="TextBox 41">
                    <a:extLst>
                      <a:ext uri="{FF2B5EF4-FFF2-40B4-BE49-F238E27FC236}">
                        <a16:creationId xmlns:a16="http://schemas.microsoft.com/office/drawing/2014/main" id="{1B230DDB-AB15-4E18-8968-8AFB4447AB74}"/>
                      </a:ext>
                    </a:extLst>
                  </p:cNvPr>
                  <p:cNvSpPr txBox="1"/>
                  <p:nvPr/>
                </p:nvSpPr>
                <p:spPr>
                  <a:xfrm>
                    <a:off x="2476500" y="4773823"/>
                    <a:ext cx="2286000" cy="461665"/>
                  </a:xfrm>
                  <a:prstGeom prst="rect">
                    <a:avLst/>
                  </a:prstGeom>
                  <a:noFill/>
                </p:spPr>
                <p:txBody>
                  <a:bodyPr wrap="square" rtlCol="0">
                    <a:spAutoFit/>
                  </a:bodyPr>
                  <a:lstStyle/>
                  <a:p>
                    <a:pPr algn="ctr"/>
                    <a:r>
                      <a:rPr lang="en-US" sz="2400" dirty="0">
                        <a:latin typeface="Consolas" panose="020B0609020204030204" pitchFamily="49" charset="0"/>
                      </a:rPr>
                      <a:t>.</a:t>
                    </a:r>
                    <a:r>
                      <a:rPr lang="en-US" sz="2400" dirty="0" err="1">
                        <a:latin typeface="Consolas" panose="020B0609020204030204" pitchFamily="49" charset="0"/>
                      </a:rPr>
                      <a:t>vm_flags</a:t>
                    </a:r>
                    <a:r>
                      <a:rPr lang="en-US" sz="2400" dirty="0">
                        <a:latin typeface="Consolas" panose="020B0609020204030204" pitchFamily="49" charset="0"/>
                      </a:rPr>
                      <a:t> =</a:t>
                    </a:r>
                  </a:p>
                </p:txBody>
              </p:sp>
              <p:sp>
                <p:nvSpPr>
                  <p:cNvPr id="43" name="TextBox 42">
                    <a:extLst>
                      <a:ext uri="{FF2B5EF4-FFF2-40B4-BE49-F238E27FC236}">
                        <a16:creationId xmlns:a16="http://schemas.microsoft.com/office/drawing/2014/main" id="{934D24F6-6A7E-4E62-A7A5-D40298047D10}"/>
                      </a:ext>
                    </a:extLst>
                  </p:cNvPr>
                  <p:cNvSpPr txBox="1"/>
                  <p:nvPr/>
                </p:nvSpPr>
                <p:spPr>
                  <a:xfrm>
                    <a:off x="1981200" y="5103167"/>
                    <a:ext cx="3276600" cy="461665"/>
                  </a:xfrm>
                  <a:prstGeom prst="rect">
                    <a:avLst/>
                  </a:prstGeom>
                  <a:noFill/>
                </p:spPr>
                <p:txBody>
                  <a:bodyPr wrap="square" rtlCol="0">
                    <a:spAutoFit/>
                  </a:bodyPr>
                  <a:lstStyle/>
                  <a:p>
                    <a:pPr algn="ctr"/>
                    <a:r>
                      <a:rPr lang="en-US" sz="2400" dirty="0">
                        <a:latin typeface="Consolas" panose="020B0609020204030204" pitchFamily="49" charset="0"/>
                      </a:rPr>
                      <a:t>VM_READ | VM_WRITE</a:t>
                    </a:r>
                  </a:p>
                </p:txBody>
              </p:sp>
            </p:grpSp>
            <p:cxnSp>
              <p:nvCxnSpPr>
                <p:cNvPr id="38" name="Straight Connector 37">
                  <a:extLst>
                    <a:ext uri="{FF2B5EF4-FFF2-40B4-BE49-F238E27FC236}">
                      <a16:creationId xmlns:a16="http://schemas.microsoft.com/office/drawing/2014/main" id="{48CFCC59-7D74-4DFA-A1BC-1A5D1E3F4952}"/>
                    </a:ext>
                  </a:extLst>
                </p:cNvPr>
                <p:cNvCxnSpPr/>
                <p:nvPr/>
              </p:nvCxnSpPr>
              <p:spPr bwMode="auto">
                <a:xfrm flipV="1">
                  <a:off x="2150679" y="2682047"/>
                  <a:ext cx="1496411" cy="986490"/>
                </a:xfrm>
                <a:prstGeom prst="line">
                  <a:avLst/>
                </a:prstGeom>
                <a:solidFill>
                  <a:schemeClr val="accent1"/>
                </a:solidFill>
                <a:ln w="9525" cap="flat" cmpd="sng" algn="ctr">
                  <a:solidFill>
                    <a:schemeClr val="tx1"/>
                  </a:solidFill>
                  <a:prstDash val="lgDash"/>
                  <a:round/>
                  <a:headEnd type="none" w="med" len="med"/>
                  <a:tailEnd type="none" w="med" len="med"/>
                </a:ln>
                <a:effectLst/>
              </p:spPr>
            </p:cxnSp>
            <p:cxnSp>
              <p:nvCxnSpPr>
                <p:cNvPr id="39" name="Straight Connector 38">
                  <a:extLst>
                    <a:ext uri="{FF2B5EF4-FFF2-40B4-BE49-F238E27FC236}">
                      <a16:creationId xmlns:a16="http://schemas.microsoft.com/office/drawing/2014/main" id="{9143B735-9BBA-4513-8380-E3D385EA3E97}"/>
                    </a:ext>
                  </a:extLst>
                </p:cNvPr>
                <p:cNvCxnSpPr/>
                <p:nvPr/>
              </p:nvCxnSpPr>
              <p:spPr bwMode="auto">
                <a:xfrm flipV="1">
                  <a:off x="2150679" y="3420640"/>
                  <a:ext cx="1506921" cy="856025"/>
                </a:xfrm>
                <a:prstGeom prst="line">
                  <a:avLst/>
                </a:prstGeom>
                <a:solidFill>
                  <a:schemeClr val="accent1"/>
                </a:solidFill>
                <a:ln w="9525" cap="flat" cmpd="sng" algn="ctr">
                  <a:solidFill>
                    <a:schemeClr val="tx1"/>
                  </a:solidFill>
                  <a:prstDash val="lgDash"/>
                  <a:round/>
                  <a:headEnd type="none" w="med" len="med"/>
                  <a:tailEnd type="none" w="med" len="med"/>
                </a:ln>
                <a:effectLst/>
              </p:spPr>
            </p:cxnSp>
            <p:cxnSp>
              <p:nvCxnSpPr>
                <p:cNvPr id="40" name="Curved Connector 97">
                  <a:extLst>
                    <a:ext uri="{FF2B5EF4-FFF2-40B4-BE49-F238E27FC236}">
                      <a16:creationId xmlns:a16="http://schemas.microsoft.com/office/drawing/2014/main" id="{AA9566DF-1176-4C0A-B648-46D44148272A}"/>
                    </a:ext>
                  </a:extLst>
                </p:cNvPr>
                <p:cNvCxnSpPr/>
                <p:nvPr/>
              </p:nvCxnSpPr>
              <p:spPr bwMode="auto">
                <a:xfrm flipH="1" flipV="1">
                  <a:off x="6923690" y="2996435"/>
                  <a:ext cx="5255" cy="1030901"/>
                </a:xfrm>
                <a:prstGeom prst="curvedConnector3">
                  <a:avLst>
                    <a:gd name="adj1" fmla="val -5350181"/>
                  </a:avLst>
                </a:prstGeom>
                <a:solidFill>
                  <a:schemeClr val="accent1"/>
                </a:solidFill>
                <a:ln w="9525" cap="flat" cmpd="sng" algn="ctr">
                  <a:solidFill>
                    <a:schemeClr val="tx1"/>
                  </a:solidFill>
                  <a:prstDash val="solid"/>
                  <a:round/>
                  <a:headEnd type="none" w="med" len="med"/>
                  <a:tailEnd type="triangle" w="lg" len="lg"/>
                </a:ln>
                <a:effectLst/>
              </p:spPr>
            </p:cxnSp>
          </p:grpSp>
          <p:grpSp>
            <p:nvGrpSpPr>
              <p:cNvPr id="18" name="Group 17">
                <a:extLst>
                  <a:ext uri="{FF2B5EF4-FFF2-40B4-BE49-F238E27FC236}">
                    <a16:creationId xmlns:a16="http://schemas.microsoft.com/office/drawing/2014/main" id="{34CC764C-2C71-421E-BFDE-4CD6BF816B9E}"/>
                  </a:ext>
                </a:extLst>
              </p:cNvPr>
              <p:cNvGrpSpPr/>
              <p:nvPr/>
            </p:nvGrpSpPr>
            <p:grpSpPr>
              <a:xfrm>
                <a:off x="2312726" y="1237863"/>
                <a:ext cx="4778266" cy="1283182"/>
                <a:chOff x="2150679" y="1677696"/>
                <a:chExt cx="4778266" cy="1283182"/>
              </a:xfrm>
            </p:grpSpPr>
            <p:grpSp>
              <p:nvGrpSpPr>
                <p:cNvPr id="30" name="Group 29">
                  <a:extLst>
                    <a:ext uri="{FF2B5EF4-FFF2-40B4-BE49-F238E27FC236}">
                      <a16:creationId xmlns:a16="http://schemas.microsoft.com/office/drawing/2014/main" id="{32D778A5-F404-4B3C-936D-D53993A1C668}"/>
                    </a:ext>
                  </a:extLst>
                </p:cNvPr>
                <p:cNvGrpSpPr/>
                <p:nvPr/>
              </p:nvGrpSpPr>
              <p:grpSpPr>
                <a:xfrm>
                  <a:off x="3647090" y="1677696"/>
                  <a:ext cx="3276600" cy="803366"/>
                  <a:chOff x="1981200" y="4761466"/>
                  <a:chExt cx="3276600" cy="803366"/>
                </a:xfrm>
              </p:grpSpPr>
              <p:sp>
                <p:nvSpPr>
                  <p:cNvPr id="34" name="Rectangle 33">
                    <a:extLst>
                      <a:ext uri="{FF2B5EF4-FFF2-40B4-BE49-F238E27FC236}">
                        <a16:creationId xmlns:a16="http://schemas.microsoft.com/office/drawing/2014/main" id="{831FD69E-123A-48FB-BA8E-7BABCD115A79}"/>
                      </a:ext>
                    </a:extLst>
                  </p:cNvPr>
                  <p:cNvSpPr/>
                  <p:nvPr/>
                </p:nvSpPr>
                <p:spPr bwMode="auto">
                  <a:xfrm>
                    <a:off x="1981200" y="4815642"/>
                    <a:ext cx="3276600" cy="74919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35" name="TextBox 34">
                    <a:extLst>
                      <a:ext uri="{FF2B5EF4-FFF2-40B4-BE49-F238E27FC236}">
                        <a16:creationId xmlns:a16="http://schemas.microsoft.com/office/drawing/2014/main" id="{334F8879-6812-4FAB-948A-FB79DE5EBE05}"/>
                      </a:ext>
                    </a:extLst>
                  </p:cNvPr>
                  <p:cNvSpPr txBox="1"/>
                  <p:nvPr/>
                </p:nvSpPr>
                <p:spPr>
                  <a:xfrm>
                    <a:off x="2476500" y="4761466"/>
                    <a:ext cx="2286000" cy="461665"/>
                  </a:xfrm>
                  <a:prstGeom prst="rect">
                    <a:avLst/>
                  </a:prstGeom>
                  <a:noFill/>
                </p:spPr>
                <p:txBody>
                  <a:bodyPr wrap="square" rtlCol="0">
                    <a:spAutoFit/>
                  </a:bodyPr>
                  <a:lstStyle/>
                  <a:p>
                    <a:pPr algn="ctr"/>
                    <a:r>
                      <a:rPr lang="en-US" sz="2400" dirty="0">
                        <a:latin typeface="Consolas" panose="020B0609020204030204" pitchFamily="49" charset="0"/>
                      </a:rPr>
                      <a:t>.</a:t>
                    </a:r>
                    <a:r>
                      <a:rPr lang="en-US" sz="2400" dirty="0" err="1">
                        <a:latin typeface="Consolas" panose="020B0609020204030204" pitchFamily="49" charset="0"/>
                      </a:rPr>
                      <a:t>vm_flags</a:t>
                    </a:r>
                    <a:r>
                      <a:rPr lang="en-US" sz="2400" dirty="0">
                        <a:latin typeface="Consolas" panose="020B0609020204030204" pitchFamily="49" charset="0"/>
                      </a:rPr>
                      <a:t> =</a:t>
                    </a:r>
                  </a:p>
                </p:txBody>
              </p:sp>
              <p:sp>
                <p:nvSpPr>
                  <p:cNvPr id="36" name="TextBox 35">
                    <a:extLst>
                      <a:ext uri="{FF2B5EF4-FFF2-40B4-BE49-F238E27FC236}">
                        <a16:creationId xmlns:a16="http://schemas.microsoft.com/office/drawing/2014/main" id="{9D1477CE-CC47-4254-ACDC-9953E1ED0FB2}"/>
                      </a:ext>
                    </a:extLst>
                  </p:cNvPr>
                  <p:cNvSpPr txBox="1"/>
                  <p:nvPr/>
                </p:nvSpPr>
                <p:spPr>
                  <a:xfrm>
                    <a:off x="1981200" y="5103167"/>
                    <a:ext cx="3276600" cy="461665"/>
                  </a:xfrm>
                  <a:prstGeom prst="rect">
                    <a:avLst/>
                  </a:prstGeom>
                  <a:noFill/>
                </p:spPr>
                <p:txBody>
                  <a:bodyPr wrap="square" rtlCol="0">
                    <a:spAutoFit/>
                  </a:bodyPr>
                  <a:lstStyle/>
                  <a:p>
                    <a:pPr algn="ctr"/>
                    <a:r>
                      <a:rPr lang="en-US" sz="2400" dirty="0">
                        <a:latin typeface="Consolas" panose="020B0609020204030204" pitchFamily="49" charset="0"/>
                      </a:rPr>
                      <a:t>VM_READ | VM_WRITE</a:t>
                    </a:r>
                  </a:p>
                </p:txBody>
              </p:sp>
            </p:grpSp>
            <p:cxnSp>
              <p:nvCxnSpPr>
                <p:cNvPr id="31" name="Straight Connector 30">
                  <a:extLst>
                    <a:ext uri="{FF2B5EF4-FFF2-40B4-BE49-F238E27FC236}">
                      <a16:creationId xmlns:a16="http://schemas.microsoft.com/office/drawing/2014/main" id="{7EE44750-11AB-4B93-90ED-C2993E90C942}"/>
                    </a:ext>
                  </a:extLst>
                </p:cNvPr>
                <p:cNvCxnSpPr/>
                <p:nvPr/>
              </p:nvCxnSpPr>
              <p:spPr bwMode="auto">
                <a:xfrm>
                  <a:off x="2157248" y="1679959"/>
                  <a:ext cx="1500352" cy="59451"/>
                </a:xfrm>
                <a:prstGeom prst="line">
                  <a:avLst/>
                </a:prstGeom>
                <a:solidFill>
                  <a:schemeClr val="accent1"/>
                </a:solidFill>
                <a:ln w="9525" cap="flat" cmpd="sng" algn="ctr">
                  <a:solidFill>
                    <a:schemeClr val="tx1"/>
                  </a:solidFill>
                  <a:prstDash val="lgDash"/>
                  <a:round/>
                  <a:headEnd type="none" w="med" len="med"/>
                  <a:tailEnd type="none" w="med" len="med"/>
                </a:ln>
                <a:effectLst/>
              </p:spPr>
            </p:cxnSp>
            <p:cxnSp>
              <p:nvCxnSpPr>
                <p:cNvPr id="32" name="Straight Connector 31">
                  <a:extLst>
                    <a:ext uri="{FF2B5EF4-FFF2-40B4-BE49-F238E27FC236}">
                      <a16:creationId xmlns:a16="http://schemas.microsoft.com/office/drawing/2014/main" id="{7F8970B8-4107-44CC-BECA-89C6BB2994AB}"/>
                    </a:ext>
                  </a:extLst>
                </p:cNvPr>
                <p:cNvCxnSpPr/>
                <p:nvPr/>
              </p:nvCxnSpPr>
              <p:spPr bwMode="auto">
                <a:xfrm flipV="1">
                  <a:off x="2150679" y="2482891"/>
                  <a:ext cx="1506921" cy="120323"/>
                </a:xfrm>
                <a:prstGeom prst="line">
                  <a:avLst/>
                </a:prstGeom>
                <a:solidFill>
                  <a:schemeClr val="accent1"/>
                </a:solidFill>
                <a:ln w="9525" cap="flat" cmpd="sng" algn="ctr">
                  <a:solidFill>
                    <a:schemeClr val="tx1"/>
                  </a:solidFill>
                  <a:prstDash val="lgDash"/>
                  <a:round/>
                  <a:headEnd type="none" w="med" len="med"/>
                  <a:tailEnd type="none" w="med" len="med"/>
                </a:ln>
                <a:effectLst/>
              </p:spPr>
            </p:cxnSp>
            <p:cxnSp>
              <p:nvCxnSpPr>
                <p:cNvPr id="33" name="Curved Connector 98">
                  <a:extLst>
                    <a:ext uri="{FF2B5EF4-FFF2-40B4-BE49-F238E27FC236}">
                      <a16:creationId xmlns:a16="http://schemas.microsoft.com/office/drawing/2014/main" id="{22D63EB7-927A-4EBD-A6FD-47E8E4FA9E42}"/>
                    </a:ext>
                  </a:extLst>
                </p:cNvPr>
                <p:cNvCxnSpPr/>
                <p:nvPr/>
              </p:nvCxnSpPr>
              <p:spPr bwMode="auto">
                <a:xfrm flipH="1" flipV="1">
                  <a:off x="6923690" y="1929977"/>
                  <a:ext cx="5255" cy="1030901"/>
                </a:xfrm>
                <a:prstGeom prst="curvedConnector3">
                  <a:avLst>
                    <a:gd name="adj1" fmla="val -5350181"/>
                  </a:avLst>
                </a:prstGeom>
                <a:solidFill>
                  <a:schemeClr val="accent1"/>
                </a:solidFill>
                <a:ln w="9525" cap="flat" cmpd="sng" algn="ctr">
                  <a:solidFill>
                    <a:schemeClr val="tx1"/>
                  </a:solidFill>
                  <a:prstDash val="solid"/>
                  <a:round/>
                  <a:headEnd type="none" w="med" len="med"/>
                  <a:tailEnd type="triangle" w="lg" len="lg"/>
                </a:ln>
                <a:effectLst/>
              </p:spPr>
            </p:cxnSp>
          </p:grpSp>
          <p:sp>
            <p:nvSpPr>
              <p:cNvPr id="19" name="TextBox 18">
                <a:extLst>
                  <a:ext uri="{FF2B5EF4-FFF2-40B4-BE49-F238E27FC236}">
                    <a16:creationId xmlns:a16="http://schemas.microsoft.com/office/drawing/2014/main" id="{99405277-E55E-4224-8129-6D8ABFDD82D0}"/>
                  </a:ext>
                </a:extLst>
              </p:cNvPr>
              <p:cNvSpPr txBox="1"/>
              <p:nvPr/>
            </p:nvSpPr>
            <p:spPr>
              <a:xfrm>
                <a:off x="7580221" y="4412729"/>
                <a:ext cx="2663530" cy="523220"/>
              </a:xfrm>
              <a:prstGeom prst="rect">
                <a:avLst/>
              </a:prstGeom>
              <a:noFill/>
            </p:spPr>
            <p:txBody>
              <a:bodyPr wrap="square" rtlCol="0">
                <a:spAutoFit/>
              </a:bodyPr>
              <a:lstStyle/>
              <a:p>
                <a:pPr algn="ctr"/>
                <a:r>
                  <a:rPr lang="en-US" sz="2800" dirty="0" err="1">
                    <a:latin typeface="Consolas" panose="020B0609020204030204" pitchFamily="49" charset="0"/>
                  </a:rPr>
                  <a:t>task_struct</a:t>
                </a:r>
                <a:endParaRPr lang="en-US" sz="2800" dirty="0">
                  <a:latin typeface="Consolas" panose="020B0609020204030204" pitchFamily="49" charset="0"/>
                </a:endParaRPr>
              </a:p>
            </p:txBody>
          </p:sp>
          <p:grpSp>
            <p:nvGrpSpPr>
              <p:cNvPr id="20" name="Group 19">
                <a:extLst>
                  <a:ext uri="{FF2B5EF4-FFF2-40B4-BE49-F238E27FC236}">
                    <a16:creationId xmlns:a16="http://schemas.microsoft.com/office/drawing/2014/main" id="{178DA6E2-ED14-4847-A3BB-0DAE91124734}"/>
                  </a:ext>
                </a:extLst>
              </p:cNvPr>
              <p:cNvGrpSpPr/>
              <p:nvPr/>
            </p:nvGrpSpPr>
            <p:grpSpPr>
              <a:xfrm>
                <a:off x="7598116" y="4820859"/>
                <a:ext cx="2013130" cy="1053553"/>
                <a:chOff x="7436069" y="5260692"/>
                <a:chExt cx="1707931" cy="1053553"/>
              </a:xfrm>
            </p:grpSpPr>
            <p:sp>
              <p:nvSpPr>
                <p:cNvPr id="27" name="TextBox 26">
                  <a:extLst>
                    <a:ext uri="{FF2B5EF4-FFF2-40B4-BE49-F238E27FC236}">
                      <a16:creationId xmlns:a16="http://schemas.microsoft.com/office/drawing/2014/main" id="{A9420DF6-007F-42D0-8EFA-76361C1282C3}"/>
                    </a:ext>
                  </a:extLst>
                </p:cNvPr>
                <p:cNvSpPr txBox="1"/>
                <p:nvPr/>
              </p:nvSpPr>
              <p:spPr>
                <a:xfrm>
                  <a:off x="7436069" y="5791025"/>
                  <a:ext cx="1707931" cy="523220"/>
                </a:xfrm>
                <a:prstGeom prst="rect">
                  <a:avLst/>
                </a:prstGeom>
                <a:noFill/>
              </p:spPr>
              <p:txBody>
                <a:bodyPr wrap="square" rtlCol="0">
                  <a:spAutoFit/>
                </a:bodyPr>
                <a:lstStyle/>
                <a:p>
                  <a:pPr algn="ctr"/>
                  <a:r>
                    <a:rPr lang="en-US" sz="2800" dirty="0" err="1">
                      <a:latin typeface="Consolas" panose="020B0609020204030204" pitchFamily="49" charset="0"/>
                    </a:rPr>
                    <a:t>mm_struct</a:t>
                  </a:r>
                  <a:endParaRPr lang="en-US" sz="2800" dirty="0">
                    <a:latin typeface="Consolas" panose="020B0609020204030204" pitchFamily="49" charset="0"/>
                  </a:endParaRPr>
                </a:p>
              </p:txBody>
            </p:sp>
            <p:cxnSp>
              <p:nvCxnSpPr>
                <p:cNvPr id="28" name="Straight Arrow Connector 27">
                  <a:extLst>
                    <a:ext uri="{FF2B5EF4-FFF2-40B4-BE49-F238E27FC236}">
                      <a16:creationId xmlns:a16="http://schemas.microsoft.com/office/drawing/2014/main" id="{8856DF95-B629-40E9-98E5-9BF49E35C0FC}"/>
                    </a:ext>
                  </a:extLst>
                </p:cNvPr>
                <p:cNvCxnSpPr>
                  <a:cxnSpLocks/>
                </p:cNvCxnSpPr>
                <p:nvPr/>
              </p:nvCxnSpPr>
              <p:spPr bwMode="auto">
                <a:xfrm>
                  <a:off x="8153400" y="5375782"/>
                  <a:ext cx="0" cy="567818"/>
                </a:xfrm>
                <a:prstGeom prst="straightConnector1">
                  <a:avLst/>
                </a:prstGeom>
                <a:solidFill>
                  <a:schemeClr val="accent1"/>
                </a:solidFill>
                <a:ln w="19050" cap="flat" cmpd="sng" algn="ctr">
                  <a:solidFill>
                    <a:schemeClr val="tx1"/>
                  </a:solidFill>
                  <a:prstDash val="solid"/>
                  <a:round/>
                  <a:headEnd type="none" w="med" len="med"/>
                  <a:tailEnd type="triangle"/>
                </a:ln>
                <a:effectLst/>
              </p:spPr>
            </p:cxnSp>
            <p:sp>
              <p:nvSpPr>
                <p:cNvPr id="29" name="TextBox 28">
                  <a:extLst>
                    <a:ext uri="{FF2B5EF4-FFF2-40B4-BE49-F238E27FC236}">
                      <a16:creationId xmlns:a16="http://schemas.microsoft.com/office/drawing/2014/main" id="{54B9E1D3-7B3D-4A3B-9E37-B95DAFC801E7}"/>
                    </a:ext>
                  </a:extLst>
                </p:cNvPr>
                <p:cNvSpPr txBox="1"/>
                <p:nvPr/>
              </p:nvSpPr>
              <p:spPr>
                <a:xfrm>
                  <a:off x="8015637" y="5260692"/>
                  <a:ext cx="911736" cy="523220"/>
                </a:xfrm>
                <a:prstGeom prst="rect">
                  <a:avLst/>
                </a:prstGeom>
                <a:noFill/>
              </p:spPr>
              <p:txBody>
                <a:bodyPr wrap="square" rtlCol="0">
                  <a:spAutoFit/>
                </a:bodyPr>
                <a:lstStyle/>
                <a:p>
                  <a:pPr algn="ctr"/>
                  <a:r>
                    <a:rPr lang="en-US" sz="2800" dirty="0">
                      <a:latin typeface="Consolas" panose="020B0609020204030204" pitchFamily="49" charset="0"/>
                    </a:rPr>
                    <a:t>.mm</a:t>
                  </a:r>
                </a:p>
              </p:txBody>
            </p:sp>
          </p:grpSp>
          <p:grpSp>
            <p:nvGrpSpPr>
              <p:cNvPr id="21" name="Group 20">
                <a:extLst>
                  <a:ext uri="{FF2B5EF4-FFF2-40B4-BE49-F238E27FC236}">
                    <a16:creationId xmlns:a16="http://schemas.microsoft.com/office/drawing/2014/main" id="{EF2EBBF4-8D94-4272-AFB4-399D1F073DAB}"/>
                  </a:ext>
                </a:extLst>
              </p:cNvPr>
              <p:cNvGrpSpPr/>
              <p:nvPr/>
            </p:nvGrpSpPr>
            <p:grpSpPr>
              <a:xfrm>
                <a:off x="6890887" y="5837936"/>
                <a:ext cx="1422355" cy="523220"/>
                <a:chOff x="6744588" y="6277769"/>
                <a:chExt cx="1206720" cy="523220"/>
              </a:xfrm>
            </p:grpSpPr>
            <p:sp>
              <p:nvSpPr>
                <p:cNvPr id="25" name="TextBox 24">
                  <a:extLst>
                    <a:ext uri="{FF2B5EF4-FFF2-40B4-BE49-F238E27FC236}">
                      <a16:creationId xmlns:a16="http://schemas.microsoft.com/office/drawing/2014/main" id="{BCA1166B-0D88-4160-A5E5-D6199613CD27}"/>
                    </a:ext>
                  </a:extLst>
                </p:cNvPr>
                <p:cNvSpPr txBox="1"/>
                <p:nvPr/>
              </p:nvSpPr>
              <p:spPr>
                <a:xfrm rot="21023215">
                  <a:off x="6744588" y="6277769"/>
                  <a:ext cx="1206720" cy="523220"/>
                </a:xfrm>
                <a:prstGeom prst="rect">
                  <a:avLst/>
                </a:prstGeom>
                <a:noFill/>
              </p:spPr>
              <p:txBody>
                <a:bodyPr wrap="square" rtlCol="0">
                  <a:spAutoFit/>
                </a:bodyPr>
                <a:lstStyle/>
                <a:p>
                  <a:pPr algn="ctr"/>
                  <a:r>
                    <a:rPr lang="en-US" sz="2800" dirty="0">
                      <a:latin typeface="Consolas" panose="020B0609020204030204" pitchFamily="49" charset="0"/>
                    </a:rPr>
                    <a:t>.</a:t>
                  </a:r>
                  <a:r>
                    <a:rPr lang="en-US" sz="2800" dirty="0" err="1">
                      <a:latin typeface="Consolas" panose="020B0609020204030204" pitchFamily="49" charset="0"/>
                    </a:rPr>
                    <a:t>mmap</a:t>
                  </a:r>
                  <a:endParaRPr lang="en-US" sz="2800" dirty="0">
                    <a:latin typeface="Consolas" panose="020B0609020204030204" pitchFamily="49" charset="0"/>
                  </a:endParaRPr>
                </a:p>
              </p:txBody>
            </p:sp>
            <p:cxnSp>
              <p:nvCxnSpPr>
                <p:cNvPr id="26" name="Straight Arrow Connector 25">
                  <a:extLst>
                    <a:ext uri="{FF2B5EF4-FFF2-40B4-BE49-F238E27FC236}">
                      <a16:creationId xmlns:a16="http://schemas.microsoft.com/office/drawing/2014/main" id="{FFFD66D2-71AD-4092-A836-386F0AE0D08F}"/>
                    </a:ext>
                  </a:extLst>
                </p:cNvPr>
                <p:cNvCxnSpPr/>
                <p:nvPr/>
              </p:nvCxnSpPr>
              <p:spPr bwMode="auto">
                <a:xfrm flipH="1">
                  <a:off x="6931572" y="6306109"/>
                  <a:ext cx="764628" cy="165281"/>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grpSp>
          <p:sp>
            <p:nvSpPr>
              <p:cNvPr id="22" name="TextBox 21">
                <a:extLst>
                  <a:ext uri="{FF2B5EF4-FFF2-40B4-BE49-F238E27FC236}">
                    <a16:creationId xmlns:a16="http://schemas.microsoft.com/office/drawing/2014/main" id="{BD21CB0C-D933-4C3D-BD7E-D0FD905EB01D}"/>
                  </a:ext>
                </a:extLst>
              </p:cNvPr>
              <p:cNvSpPr txBox="1"/>
              <p:nvPr/>
            </p:nvSpPr>
            <p:spPr>
              <a:xfrm rot="992383">
                <a:off x="2412519" y="5545048"/>
                <a:ext cx="1497947" cy="400110"/>
              </a:xfrm>
              <a:prstGeom prst="rect">
                <a:avLst/>
              </a:prstGeom>
              <a:noFill/>
            </p:spPr>
            <p:txBody>
              <a:bodyPr wrap="square" rtlCol="0">
                <a:spAutoFit/>
              </a:bodyPr>
              <a:lstStyle/>
              <a:p>
                <a:pPr algn="ctr"/>
                <a:r>
                  <a:rPr lang="en-US" sz="2000" b="1" dirty="0">
                    <a:latin typeface="Consolas" panose="020B0609020204030204" pitchFamily="49" charset="0"/>
                  </a:rPr>
                  <a:t>.</a:t>
                </a:r>
                <a:r>
                  <a:rPr lang="en-US" sz="2000" b="1" dirty="0" err="1">
                    <a:latin typeface="Consolas" panose="020B0609020204030204" pitchFamily="49" charset="0"/>
                  </a:rPr>
                  <a:t>vm_start</a:t>
                </a:r>
                <a:endParaRPr lang="en-US" sz="2000" b="1" dirty="0">
                  <a:latin typeface="Consolas" panose="020B0609020204030204" pitchFamily="49" charset="0"/>
                </a:endParaRPr>
              </a:p>
            </p:txBody>
          </p:sp>
          <p:sp>
            <p:nvSpPr>
              <p:cNvPr id="23" name="TextBox 22">
                <a:extLst>
                  <a:ext uri="{FF2B5EF4-FFF2-40B4-BE49-F238E27FC236}">
                    <a16:creationId xmlns:a16="http://schemas.microsoft.com/office/drawing/2014/main" id="{104A07AC-5B54-4329-8787-A021A2F03702}"/>
                  </a:ext>
                </a:extLst>
              </p:cNvPr>
              <p:cNvSpPr txBox="1"/>
              <p:nvPr/>
            </p:nvSpPr>
            <p:spPr>
              <a:xfrm rot="674431">
                <a:off x="2380097" y="5097708"/>
                <a:ext cx="1497946" cy="400110"/>
              </a:xfrm>
              <a:prstGeom prst="rect">
                <a:avLst/>
              </a:prstGeom>
              <a:noFill/>
            </p:spPr>
            <p:txBody>
              <a:bodyPr wrap="square" rtlCol="0">
                <a:spAutoFit/>
              </a:bodyPr>
              <a:lstStyle/>
              <a:p>
                <a:pPr algn="ctr"/>
                <a:r>
                  <a:rPr lang="en-US" sz="2000" b="1" dirty="0">
                    <a:latin typeface="Consolas" panose="020B0609020204030204" pitchFamily="49" charset="0"/>
                  </a:rPr>
                  <a:t>.</a:t>
                </a:r>
                <a:r>
                  <a:rPr lang="en-US" sz="2000" b="1" dirty="0" err="1">
                    <a:latin typeface="Consolas" panose="020B0609020204030204" pitchFamily="49" charset="0"/>
                  </a:rPr>
                  <a:t>vm_end</a:t>
                </a:r>
                <a:endParaRPr lang="en-US" sz="2000" b="1" dirty="0">
                  <a:latin typeface="Consolas" panose="020B0609020204030204" pitchFamily="49" charset="0"/>
                </a:endParaRPr>
              </a:p>
            </p:txBody>
          </p:sp>
          <p:sp>
            <p:nvSpPr>
              <p:cNvPr id="24" name="TextBox 23">
                <a:extLst>
                  <a:ext uri="{FF2B5EF4-FFF2-40B4-BE49-F238E27FC236}">
                    <a16:creationId xmlns:a16="http://schemas.microsoft.com/office/drawing/2014/main" id="{AC7BEA8E-96D9-4422-A2C8-9144D995600C}"/>
                  </a:ext>
                </a:extLst>
              </p:cNvPr>
              <p:cNvSpPr txBox="1"/>
              <p:nvPr/>
            </p:nvSpPr>
            <p:spPr>
              <a:xfrm>
                <a:off x="3959946" y="6137822"/>
                <a:ext cx="3028950" cy="461665"/>
              </a:xfrm>
              <a:prstGeom prst="rect">
                <a:avLst/>
              </a:prstGeom>
              <a:noFill/>
            </p:spPr>
            <p:txBody>
              <a:bodyPr wrap="square" rtlCol="0">
                <a:spAutoFit/>
              </a:bodyPr>
              <a:lstStyle/>
              <a:p>
                <a:pPr algn="ctr"/>
                <a:r>
                  <a:rPr lang="en-US" sz="2400" dirty="0" err="1">
                    <a:latin typeface="Consolas" panose="020B0609020204030204" pitchFamily="49" charset="0"/>
                  </a:rPr>
                  <a:t>vm_area_struct</a:t>
                </a:r>
                <a:r>
                  <a:rPr lang="en-US" sz="2400" dirty="0"/>
                  <a:t> </a:t>
                </a:r>
                <a:r>
                  <a:rPr lang="en-US" sz="2400" dirty="0">
                    <a:latin typeface="Segoe UI" panose="020B0502040204020203" pitchFamily="34" charset="0"/>
                    <a:cs typeface="Segoe UI" panose="020B0502040204020203" pitchFamily="34" charset="0"/>
                  </a:rPr>
                  <a:t>list</a:t>
                </a:r>
              </a:p>
            </p:txBody>
          </p:sp>
        </p:grpSp>
        <p:sp>
          <p:nvSpPr>
            <p:cNvPr id="7" name="TextBox 6">
              <a:extLst>
                <a:ext uri="{FF2B5EF4-FFF2-40B4-BE49-F238E27FC236}">
                  <a16:creationId xmlns:a16="http://schemas.microsoft.com/office/drawing/2014/main" id="{47EDFD6F-762E-48EC-B8E3-341D20A0B868}"/>
                </a:ext>
              </a:extLst>
            </p:cNvPr>
            <p:cNvSpPr txBox="1"/>
            <p:nvPr/>
          </p:nvSpPr>
          <p:spPr>
            <a:xfrm>
              <a:off x="86467" y="328065"/>
              <a:ext cx="9524779" cy="584775"/>
            </a:xfrm>
            <a:prstGeom prst="rect">
              <a:avLst/>
            </a:prstGeom>
            <a:noFill/>
          </p:spPr>
          <p:txBody>
            <a:bodyPr wrap="square" rtlCol="0">
              <a:spAutoFit/>
            </a:bodyPr>
            <a:lstStyle/>
            <a:p>
              <a:pPr algn="ctr"/>
              <a:r>
                <a:rPr lang="en-US" sz="3200" b="1" dirty="0">
                  <a:latin typeface="Segoe UI" panose="020B0502040204020203" pitchFamily="34" charset="0"/>
                  <a:cs typeface="Segoe UI" panose="020B0502040204020203" pitchFamily="34" charset="0"/>
                </a:rPr>
                <a:t>Did the faulting address reside in a valid VMA?</a:t>
              </a:r>
            </a:p>
          </p:txBody>
        </p:sp>
      </p:grpSp>
    </p:spTree>
    <p:extLst>
      <p:ext uri="{BB962C8B-B14F-4D97-AF65-F5344CB8AC3E}">
        <p14:creationId xmlns:p14="http://schemas.microsoft.com/office/powerpoint/2010/main" val="240409471"/>
      </p:ext>
    </p:extLst>
  </p:cSld>
  <p:clrMapOvr>
    <a:masterClrMapping/>
  </p:clrMapOvr>
  <p:transition spd="slow">
    <p:push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59C51F-8E69-4569-91B1-094780391593}"/>
              </a:ext>
            </a:extLst>
          </p:cNvPr>
          <p:cNvSpPr>
            <a:spLocks noGrp="1"/>
          </p:cNvSpPr>
          <p:nvPr>
            <p:ph type="title"/>
          </p:nvPr>
        </p:nvSpPr>
        <p:spPr>
          <a:xfrm>
            <a:off x="838200" y="113068"/>
            <a:ext cx="10515600" cy="712112"/>
          </a:xfrm>
        </p:spPr>
        <p:txBody>
          <a:bodyPr/>
          <a:lstStyle/>
          <a:p>
            <a:r>
              <a:rPr lang="en-US" dirty="0"/>
              <a:t>Demand Paging</a:t>
            </a:r>
          </a:p>
        </p:txBody>
      </p:sp>
      <p:sp>
        <p:nvSpPr>
          <p:cNvPr id="3" name="Content Placeholder 2">
            <a:extLst>
              <a:ext uri="{FF2B5EF4-FFF2-40B4-BE49-F238E27FC236}">
                <a16:creationId xmlns:a16="http://schemas.microsoft.com/office/drawing/2014/main" id="{043BEBF0-6A06-472B-AFCA-E6F64A1917CD}"/>
              </a:ext>
            </a:extLst>
          </p:cNvPr>
          <p:cNvSpPr>
            <a:spLocks noGrp="1"/>
          </p:cNvSpPr>
          <p:nvPr>
            <p:ph idx="1"/>
          </p:nvPr>
        </p:nvSpPr>
        <p:spPr>
          <a:xfrm>
            <a:off x="838200" y="761012"/>
            <a:ext cx="10515600" cy="5968652"/>
          </a:xfrm>
        </p:spPr>
        <p:txBody>
          <a:bodyPr>
            <a:noAutofit/>
          </a:bodyPr>
          <a:lstStyle/>
          <a:p>
            <a:r>
              <a:rPr lang="en-US" sz="4000" dirty="0"/>
              <a:t>In most OSes, when a new program is loaded, the associated process gets:</a:t>
            </a:r>
          </a:p>
          <a:p>
            <a:pPr lvl="1"/>
            <a:r>
              <a:rPr lang="en-US" sz="3600" dirty="0"/>
              <a:t>No/very few virtual pages in physical RAM; thus, the process gets . . .</a:t>
            </a:r>
          </a:p>
          <a:p>
            <a:pPr lvl="1"/>
            <a:r>
              <a:rPr lang="en-US" sz="3600" dirty="0"/>
              <a:t>A page table with all/almost all of the “present” bits turned off</a:t>
            </a:r>
          </a:p>
          <a:p>
            <a:r>
              <a:rPr lang="en-US" sz="4000" dirty="0"/>
              <a:t>As the process executes, its instructions touch virtual addresses which are not resident in physical RAM</a:t>
            </a:r>
          </a:p>
          <a:p>
            <a:pPr lvl="1"/>
            <a:r>
              <a:rPr lang="en-US" sz="3600" dirty="0"/>
              <a:t>Page faults induce the OS to bring the missing virtual pages into physical RAM on-demand</a:t>
            </a:r>
          </a:p>
        </p:txBody>
      </p:sp>
    </p:spTree>
    <p:extLst>
      <p:ext uri="{BB962C8B-B14F-4D97-AF65-F5344CB8AC3E}">
        <p14:creationId xmlns:p14="http://schemas.microsoft.com/office/powerpoint/2010/main" val="2847558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779FDD6-5A84-4560-9F5A-6E1B258D6E1F}"/>
              </a:ext>
            </a:extLst>
          </p:cNvPr>
          <p:cNvSpPr/>
          <p:nvPr/>
        </p:nvSpPr>
        <p:spPr>
          <a:xfrm>
            <a:off x="0" y="4228405"/>
            <a:ext cx="12192000" cy="717050"/>
          </a:xfrm>
          <a:prstGeom prst="rect">
            <a:avLst/>
          </a:prstGeom>
          <a:solidFill>
            <a:srgbClr val="66FF99">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E3A5602-38E3-4472-91DC-514577BB223D}"/>
              </a:ext>
            </a:extLst>
          </p:cNvPr>
          <p:cNvSpPr>
            <a:spLocks noGrp="1"/>
          </p:cNvSpPr>
          <p:nvPr>
            <p:ph type="title"/>
          </p:nvPr>
        </p:nvSpPr>
        <p:spPr/>
        <p:txBody>
          <a:bodyPr>
            <a:normAutofit/>
          </a:bodyPr>
          <a:lstStyle/>
          <a:p>
            <a:r>
              <a:rPr lang="en-US" sz="6600" dirty="0"/>
              <a:t>Outline</a:t>
            </a:r>
          </a:p>
        </p:txBody>
      </p:sp>
      <p:sp>
        <p:nvSpPr>
          <p:cNvPr id="3" name="Content Placeholder 2">
            <a:extLst>
              <a:ext uri="{FF2B5EF4-FFF2-40B4-BE49-F238E27FC236}">
                <a16:creationId xmlns:a16="http://schemas.microsoft.com/office/drawing/2014/main" id="{8847E9E6-4560-42F6-B14D-DB89E59E0782}"/>
              </a:ext>
            </a:extLst>
          </p:cNvPr>
          <p:cNvSpPr>
            <a:spLocks noGrp="1"/>
          </p:cNvSpPr>
          <p:nvPr>
            <p:ph idx="1"/>
          </p:nvPr>
        </p:nvSpPr>
        <p:spPr>
          <a:xfrm>
            <a:off x="838200" y="1825625"/>
            <a:ext cx="10868526" cy="4351338"/>
          </a:xfrm>
        </p:spPr>
        <p:txBody>
          <a:bodyPr>
            <a:normAutofit/>
          </a:bodyPr>
          <a:lstStyle/>
          <a:p>
            <a:r>
              <a:rPr lang="en-US" sz="4800" dirty="0"/>
              <a:t>Copy-on-write Memory Pages</a:t>
            </a:r>
          </a:p>
          <a:p>
            <a:r>
              <a:rPr lang="en-US" sz="4800" dirty="0"/>
              <a:t>Swapping Pages Between RAM and Disk</a:t>
            </a:r>
          </a:p>
          <a:p>
            <a:r>
              <a:rPr lang="en-US" sz="4800" dirty="0"/>
              <a:t>Virtual Memory Areas (VMAs)</a:t>
            </a:r>
          </a:p>
          <a:p>
            <a:r>
              <a:rPr lang="en-US" sz="4800" dirty="0"/>
              <a:t>Working Sets</a:t>
            </a:r>
          </a:p>
          <a:p>
            <a:endParaRPr lang="en-US" sz="4800" dirty="0"/>
          </a:p>
        </p:txBody>
      </p:sp>
    </p:spTree>
    <p:extLst>
      <p:ext uri="{BB962C8B-B14F-4D97-AF65-F5344CB8AC3E}">
        <p14:creationId xmlns:p14="http://schemas.microsoft.com/office/powerpoint/2010/main" val="847838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59C51F-8E69-4569-91B1-094780391593}"/>
              </a:ext>
            </a:extLst>
          </p:cNvPr>
          <p:cNvSpPr>
            <a:spLocks noGrp="1"/>
          </p:cNvSpPr>
          <p:nvPr>
            <p:ph type="title"/>
          </p:nvPr>
        </p:nvSpPr>
        <p:spPr>
          <a:xfrm>
            <a:off x="838200" y="0"/>
            <a:ext cx="10515600" cy="889348"/>
          </a:xfrm>
        </p:spPr>
        <p:txBody>
          <a:bodyPr>
            <a:normAutofit/>
          </a:bodyPr>
          <a:lstStyle/>
          <a:p>
            <a:r>
              <a:rPr lang="en-US" sz="4800" dirty="0"/>
              <a:t>Working Sets</a:t>
            </a:r>
          </a:p>
        </p:txBody>
      </p:sp>
      <p:sp>
        <p:nvSpPr>
          <p:cNvPr id="3" name="Content Placeholder 2">
            <a:extLst>
              <a:ext uri="{FF2B5EF4-FFF2-40B4-BE49-F238E27FC236}">
                <a16:creationId xmlns:a16="http://schemas.microsoft.com/office/drawing/2014/main" id="{043BEBF0-6A06-472B-AFCA-E6F64A1917CD}"/>
              </a:ext>
            </a:extLst>
          </p:cNvPr>
          <p:cNvSpPr>
            <a:spLocks noGrp="1"/>
          </p:cNvSpPr>
          <p:nvPr>
            <p:ph idx="1"/>
          </p:nvPr>
        </p:nvSpPr>
        <p:spPr>
          <a:xfrm>
            <a:off x="125260" y="889348"/>
            <a:ext cx="7640877" cy="5968652"/>
          </a:xfrm>
        </p:spPr>
        <p:txBody>
          <a:bodyPr>
            <a:normAutofit lnSpcReduction="10000"/>
          </a:bodyPr>
          <a:lstStyle/>
          <a:p>
            <a:r>
              <a:rPr lang="en-US" sz="3600" dirty="0"/>
              <a:t>Working set: The set of virtual pages that the process is currently accessing</a:t>
            </a:r>
          </a:p>
          <a:p>
            <a:r>
              <a:rPr lang="en-US" sz="3600" dirty="0"/>
              <a:t>If there is enough free RAM to hold the working set:</a:t>
            </a:r>
          </a:p>
          <a:p>
            <a:pPr lvl="1"/>
            <a:r>
              <a:rPr lang="en-US" sz="3200" dirty="0"/>
              <a:t>The process generates page faults until the working set resides in RAM</a:t>
            </a:r>
          </a:p>
          <a:p>
            <a:pPr lvl="1"/>
            <a:r>
              <a:rPr lang="en-US" sz="3200" dirty="0"/>
              <a:t>The process won’t generate additional page faults until . . .</a:t>
            </a:r>
          </a:p>
          <a:p>
            <a:pPr lvl="2"/>
            <a:r>
              <a:rPr lang="en-US" sz="3200" dirty="0"/>
              <a:t>The working set changes</a:t>
            </a:r>
          </a:p>
          <a:p>
            <a:pPr lvl="2"/>
            <a:r>
              <a:rPr lang="en-US" sz="3200" dirty="0"/>
              <a:t>The OS proactively swaps out pages in the working set (e.g., because a higher-priority process arrives and needs RAM space)</a:t>
            </a:r>
          </a:p>
        </p:txBody>
      </p:sp>
      <p:pic>
        <p:nvPicPr>
          <p:cNvPr id="5" name="Picture 4">
            <a:extLst>
              <a:ext uri="{FF2B5EF4-FFF2-40B4-BE49-F238E27FC236}">
                <a16:creationId xmlns:a16="http://schemas.microsoft.com/office/drawing/2014/main" id="{E2B7B21F-9D0C-4E35-97A0-64052D6AB7C3}"/>
              </a:ext>
            </a:extLst>
          </p:cNvPr>
          <p:cNvPicPr>
            <a:picLocks noChangeAspect="1"/>
          </p:cNvPicPr>
          <p:nvPr/>
        </p:nvPicPr>
        <p:blipFill rotWithShape="1">
          <a:blip r:embed="rId2"/>
          <a:srcRect t="1502"/>
          <a:stretch/>
        </p:blipFill>
        <p:spPr>
          <a:xfrm>
            <a:off x="7993918" y="889348"/>
            <a:ext cx="3880023" cy="5732623"/>
          </a:xfrm>
          <a:prstGeom prst="rect">
            <a:avLst/>
          </a:prstGeom>
          <a:ln w="38100">
            <a:solidFill>
              <a:schemeClr val="tx1"/>
            </a:solidFill>
          </a:ln>
        </p:spPr>
      </p:pic>
    </p:spTree>
    <p:extLst>
      <p:ext uri="{BB962C8B-B14F-4D97-AF65-F5344CB8AC3E}">
        <p14:creationId xmlns:p14="http://schemas.microsoft.com/office/powerpoint/2010/main" val="214476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59C51F-8E69-4569-91B1-094780391593}"/>
              </a:ext>
            </a:extLst>
          </p:cNvPr>
          <p:cNvSpPr>
            <a:spLocks noGrp="1"/>
          </p:cNvSpPr>
          <p:nvPr>
            <p:ph type="title"/>
          </p:nvPr>
        </p:nvSpPr>
        <p:spPr>
          <a:xfrm>
            <a:off x="838200" y="0"/>
            <a:ext cx="10515600" cy="889348"/>
          </a:xfrm>
        </p:spPr>
        <p:txBody>
          <a:bodyPr>
            <a:normAutofit/>
          </a:bodyPr>
          <a:lstStyle/>
          <a:p>
            <a:r>
              <a:rPr lang="en-US" sz="4800" dirty="0"/>
              <a:t>Working Sets</a:t>
            </a:r>
          </a:p>
        </p:txBody>
      </p:sp>
      <p:sp>
        <p:nvSpPr>
          <p:cNvPr id="3" name="Content Placeholder 2">
            <a:extLst>
              <a:ext uri="{FF2B5EF4-FFF2-40B4-BE49-F238E27FC236}">
                <a16:creationId xmlns:a16="http://schemas.microsoft.com/office/drawing/2014/main" id="{043BEBF0-6A06-472B-AFCA-E6F64A1917CD}"/>
              </a:ext>
            </a:extLst>
          </p:cNvPr>
          <p:cNvSpPr>
            <a:spLocks noGrp="1"/>
          </p:cNvSpPr>
          <p:nvPr>
            <p:ph idx="1"/>
          </p:nvPr>
        </p:nvSpPr>
        <p:spPr>
          <a:xfrm>
            <a:off x="125260" y="889348"/>
            <a:ext cx="7069588" cy="5968652"/>
          </a:xfrm>
        </p:spPr>
        <p:txBody>
          <a:bodyPr>
            <a:normAutofit fontScale="92500" lnSpcReduction="10000"/>
          </a:bodyPr>
          <a:lstStyle/>
          <a:p>
            <a:r>
              <a:rPr lang="en-US" sz="3600" dirty="0"/>
              <a:t>If the working set doesn’t fit in memory . . . there is thrashing!</a:t>
            </a:r>
          </a:p>
          <a:p>
            <a:pPr lvl="1"/>
            <a:r>
              <a:rPr lang="en-US" sz="3200" dirty="0"/>
              <a:t>Most memory accesses will cause page faults</a:t>
            </a:r>
          </a:p>
          <a:p>
            <a:pPr lvl="1"/>
            <a:r>
              <a:rPr lang="en-US" sz="3200" dirty="0"/>
              <a:t>The system will spend most of its time reading and writing to disk, not performing useful computation!</a:t>
            </a:r>
          </a:p>
          <a:p>
            <a:r>
              <a:rPr lang="en-US" sz="3200" dirty="0"/>
              <a:t>Thrashing can occur if:</a:t>
            </a:r>
            <a:endParaRPr lang="en-US" sz="2800" dirty="0"/>
          </a:p>
          <a:p>
            <a:pPr lvl="1"/>
            <a:r>
              <a:rPr lang="en-US" sz="3200" dirty="0"/>
              <a:t>The OS has a bad eviction strategy for resident pages</a:t>
            </a:r>
          </a:p>
          <a:p>
            <a:pPr lvl="1"/>
            <a:r>
              <a:rPr lang="en-US" sz="3200" dirty="0"/>
              <a:t>The OS has a bad prefetching strategy for swapped-out pages</a:t>
            </a:r>
          </a:p>
          <a:p>
            <a:pPr lvl="1"/>
            <a:r>
              <a:rPr lang="en-US" sz="3200" dirty="0"/>
              <a:t>There is inherently too much demand for physical memory space</a:t>
            </a:r>
          </a:p>
        </p:txBody>
      </p:sp>
      <p:pic>
        <p:nvPicPr>
          <p:cNvPr id="2050" name="Picture 2">
            <a:extLst>
              <a:ext uri="{FF2B5EF4-FFF2-40B4-BE49-F238E27FC236}">
                <a16:creationId xmlns:a16="http://schemas.microsoft.com/office/drawing/2014/main" id="{499F1E6B-E3C9-4F05-B297-1413A8C7F5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14989" y="889348"/>
            <a:ext cx="4112760" cy="5807217"/>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4234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81263894-DC80-4F05-83B8-D195B66AA9D4}"/>
              </a:ext>
            </a:extLst>
          </p:cNvPr>
          <p:cNvGrpSpPr/>
          <p:nvPr/>
        </p:nvGrpSpPr>
        <p:grpSpPr>
          <a:xfrm>
            <a:off x="584134" y="381000"/>
            <a:ext cx="747356" cy="5410200"/>
            <a:chOff x="1466448" y="381000"/>
            <a:chExt cx="747356" cy="5410200"/>
          </a:xfrm>
        </p:grpSpPr>
        <p:cxnSp>
          <p:nvCxnSpPr>
            <p:cNvPr id="4" name="Straight Arrow Connector 3">
              <a:extLst>
                <a:ext uri="{FF2B5EF4-FFF2-40B4-BE49-F238E27FC236}">
                  <a16:creationId xmlns:a16="http://schemas.microsoft.com/office/drawing/2014/main" id="{7F1BC9AC-D272-48E6-BAB1-38A03F3FD7D3}"/>
                </a:ext>
              </a:extLst>
            </p:cNvPr>
            <p:cNvCxnSpPr/>
            <p:nvPr/>
          </p:nvCxnSpPr>
          <p:spPr bwMode="auto">
            <a:xfrm flipV="1">
              <a:off x="2213804" y="381000"/>
              <a:ext cx="0" cy="5410200"/>
            </a:xfrm>
            <a:prstGeom prst="straightConnector1">
              <a:avLst/>
            </a:prstGeom>
            <a:solidFill>
              <a:schemeClr val="accent1"/>
            </a:solidFill>
            <a:ln w="38100" cap="flat" cmpd="sng" algn="ctr">
              <a:solidFill>
                <a:schemeClr val="tx1"/>
              </a:solidFill>
              <a:prstDash val="solid"/>
              <a:round/>
              <a:headEnd type="none" w="med" len="med"/>
              <a:tailEnd type="triangle" w="lg" len="lg"/>
            </a:ln>
            <a:effectLst/>
          </p:spPr>
        </p:cxnSp>
        <p:sp>
          <p:nvSpPr>
            <p:cNvPr id="6" name="TextBox 5">
              <a:extLst>
                <a:ext uri="{FF2B5EF4-FFF2-40B4-BE49-F238E27FC236}">
                  <a16:creationId xmlns:a16="http://schemas.microsoft.com/office/drawing/2014/main" id="{30E3DFC1-5963-42FE-876B-13936F305F33}"/>
                </a:ext>
              </a:extLst>
            </p:cNvPr>
            <p:cNvSpPr txBox="1"/>
            <p:nvPr/>
          </p:nvSpPr>
          <p:spPr>
            <a:xfrm rot="16200000">
              <a:off x="-39186" y="2762936"/>
              <a:ext cx="3657600" cy="646331"/>
            </a:xfrm>
            <a:prstGeom prst="rect">
              <a:avLst/>
            </a:prstGeom>
            <a:noFill/>
          </p:spPr>
          <p:txBody>
            <a:bodyPr wrap="square" rtlCol="0">
              <a:spAutoFit/>
            </a:bodyPr>
            <a:lstStyle/>
            <a:p>
              <a:pPr algn="ctr"/>
              <a:r>
                <a:rPr lang="en-US" sz="3600" dirty="0">
                  <a:latin typeface="+mn-lt"/>
                </a:rPr>
                <a:t>Page faults/sec</a:t>
              </a:r>
            </a:p>
          </p:txBody>
        </p:sp>
      </p:grpSp>
      <p:grpSp>
        <p:nvGrpSpPr>
          <p:cNvPr id="21" name="Group 20">
            <a:extLst>
              <a:ext uri="{FF2B5EF4-FFF2-40B4-BE49-F238E27FC236}">
                <a16:creationId xmlns:a16="http://schemas.microsoft.com/office/drawing/2014/main" id="{7B992A0F-844C-4FDF-B38C-FF2AE1915417}"/>
              </a:ext>
            </a:extLst>
          </p:cNvPr>
          <p:cNvGrpSpPr/>
          <p:nvPr/>
        </p:nvGrpSpPr>
        <p:grpSpPr>
          <a:xfrm>
            <a:off x="1331490" y="5791200"/>
            <a:ext cx="7772400" cy="700229"/>
            <a:chOff x="2213804" y="5791200"/>
            <a:chExt cx="7772400" cy="700229"/>
          </a:xfrm>
        </p:grpSpPr>
        <p:cxnSp>
          <p:nvCxnSpPr>
            <p:cNvPr id="5" name="Straight Arrow Connector 4">
              <a:extLst>
                <a:ext uri="{FF2B5EF4-FFF2-40B4-BE49-F238E27FC236}">
                  <a16:creationId xmlns:a16="http://schemas.microsoft.com/office/drawing/2014/main" id="{FB68D84C-A57C-4049-9FBB-31CC8B4972DB}"/>
                </a:ext>
              </a:extLst>
            </p:cNvPr>
            <p:cNvCxnSpPr>
              <a:cxnSpLocks/>
            </p:cNvCxnSpPr>
            <p:nvPr/>
          </p:nvCxnSpPr>
          <p:spPr bwMode="auto">
            <a:xfrm>
              <a:off x="2213804" y="5791200"/>
              <a:ext cx="7772400" cy="0"/>
            </a:xfrm>
            <a:prstGeom prst="straightConnector1">
              <a:avLst/>
            </a:prstGeom>
            <a:solidFill>
              <a:schemeClr val="accent1"/>
            </a:solidFill>
            <a:ln w="38100" cap="flat" cmpd="sng" algn="ctr">
              <a:solidFill>
                <a:schemeClr val="tx1"/>
              </a:solidFill>
              <a:prstDash val="solid"/>
              <a:round/>
              <a:headEnd type="none" w="med" len="med"/>
              <a:tailEnd type="triangle" w="lg" len="lg"/>
            </a:ln>
            <a:effectLst/>
          </p:spPr>
        </p:cxnSp>
        <p:sp>
          <p:nvSpPr>
            <p:cNvPr id="7" name="TextBox 6">
              <a:extLst>
                <a:ext uri="{FF2B5EF4-FFF2-40B4-BE49-F238E27FC236}">
                  <a16:creationId xmlns:a16="http://schemas.microsoft.com/office/drawing/2014/main" id="{ABF7BDC2-606E-4FB5-9730-EC287CC98D4C}"/>
                </a:ext>
              </a:extLst>
            </p:cNvPr>
            <p:cNvSpPr txBox="1"/>
            <p:nvPr/>
          </p:nvSpPr>
          <p:spPr>
            <a:xfrm>
              <a:off x="2671004" y="5845098"/>
              <a:ext cx="7162801" cy="646331"/>
            </a:xfrm>
            <a:prstGeom prst="rect">
              <a:avLst/>
            </a:prstGeom>
            <a:noFill/>
          </p:spPr>
          <p:txBody>
            <a:bodyPr wrap="square" rtlCol="0">
              <a:spAutoFit/>
            </a:bodyPr>
            <a:lstStyle/>
            <a:p>
              <a:pPr algn="ctr"/>
              <a:r>
                <a:rPr lang="en-US" sz="3600" dirty="0">
                  <a:latin typeface="+mn-lt"/>
                </a:rPr>
                <a:t>Physical pages allocated to process</a:t>
              </a:r>
            </a:p>
          </p:txBody>
        </p:sp>
      </p:grpSp>
      <p:cxnSp>
        <p:nvCxnSpPr>
          <p:cNvPr id="8" name="Straight Arrow Connector 7">
            <a:extLst>
              <a:ext uri="{FF2B5EF4-FFF2-40B4-BE49-F238E27FC236}">
                <a16:creationId xmlns:a16="http://schemas.microsoft.com/office/drawing/2014/main" id="{76AC5408-3814-40C0-8256-21ACFFCFDFEF}"/>
              </a:ext>
            </a:extLst>
          </p:cNvPr>
          <p:cNvCxnSpPr>
            <a:cxnSpLocks/>
          </p:cNvCxnSpPr>
          <p:nvPr/>
        </p:nvCxnSpPr>
        <p:spPr bwMode="auto">
          <a:xfrm>
            <a:off x="1331490" y="4724400"/>
            <a:ext cx="7772400" cy="0"/>
          </a:xfrm>
          <a:prstGeom prst="straightConnector1">
            <a:avLst/>
          </a:prstGeom>
          <a:solidFill>
            <a:schemeClr val="accent1"/>
          </a:solidFill>
          <a:ln w="9525" cap="flat" cmpd="sng" algn="ctr">
            <a:solidFill>
              <a:schemeClr val="tx1"/>
            </a:solidFill>
            <a:prstDash val="lgDash"/>
            <a:round/>
            <a:headEnd type="none" w="med" len="med"/>
            <a:tailEnd type="none" w="lg" len="lg"/>
          </a:ln>
          <a:effectLst/>
        </p:spPr>
      </p:cxnSp>
      <p:cxnSp>
        <p:nvCxnSpPr>
          <p:cNvPr id="9" name="Straight Arrow Connector 8">
            <a:extLst>
              <a:ext uri="{FF2B5EF4-FFF2-40B4-BE49-F238E27FC236}">
                <a16:creationId xmlns:a16="http://schemas.microsoft.com/office/drawing/2014/main" id="{F3C839D7-F8B8-49FB-A216-E34A4E48EF30}"/>
              </a:ext>
            </a:extLst>
          </p:cNvPr>
          <p:cNvCxnSpPr>
            <a:cxnSpLocks/>
          </p:cNvCxnSpPr>
          <p:nvPr/>
        </p:nvCxnSpPr>
        <p:spPr bwMode="auto">
          <a:xfrm>
            <a:off x="1331490" y="2438400"/>
            <a:ext cx="7772400" cy="0"/>
          </a:xfrm>
          <a:prstGeom prst="straightConnector1">
            <a:avLst/>
          </a:prstGeom>
          <a:solidFill>
            <a:schemeClr val="accent1"/>
          </a:solidFill>
          <a:ln w="9525" cap="flat" cmpd="sng" algn="ctr">
            <a:solidFill>
              <a:schemeClr val="tx1"/>
            </a:solidFill>
            <a:prstDash val="lgDash"/>
            <a:round/>
            <a:headEnd type="none" w="med" len="med"/>
            <a:tailEnd type="none" w="lg" len="lg"/>
          </a:ln>
          <a:effectLst/>
        </p:spPr>
      </p:cxnSp>
      <p:sp>
        <p:nvSpPr>
          <p:cNvPr id="10" name="Arc 9">
            <a:extLst>
              <a:ext uri="{FF2B5EF4-FFF2-40B4-BE49-F238E27FC236}">
                <a16:creationId xmlns:a16="http://schemas.microsoft.com/office/drawing/2014/main" id="{BDAF69B1-3703-4498-B91C-D51409C8404A}"/>
              </a:ext>
            </a:extLst>
          </p:cNvPr>
          <p:cNvSpPr/>
          <p:nvPr/>
        </p:nvSpPr>
        <p:spPr bwMode="auto">
          <a:xfrm rot="16200000" flipH="1">
            <a:off x="5064158" y="-6780667"/>
            <a:ext cx="8542806" cy="15550941"/>
          </a:xfrm>
          <a:prstGeom prst="arc">
            <a:avLst>
              <a:gd name="adj1" fmla="val 16299435"/>
              <a:gd name="adj2" fmla="val 21322660"/>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grpSp>
        <p:nvGrpSpPr>
          <p:cNvPr id="11" name="Group 10">
            <a:extLst>
              <a:ext uri="{FF2B5EF4-FFF2-40B4-BE49-F238E27FC236}">
                <a16:creationId xmlns:a16="http://schemas.microsoft.com/office/drawing/2014/main" id="{B1604856-8229-42B7-8C04-A6B8A0F502A6}"/>
              </a:ext>
            </a:extLst>
          </p:cNvPr>
          <p:cNvGrpSpPr/>
          <p:nvPr/>
        </p:nvGrpSpPr>
        <p:grpSpPr>
          <a:xfrm>
            <a:off x="1941090" y="804037"/>
            <a:ext cx="2895600" cy="1146984"/>
            <a:chOff x="1524000" y="804037"/>
            <a:chExt cx="2895600" cy="1146984"/>
          </a:xfrm>
        </p:grpSpPr>
        <p:cxnSp>
          <p:nvCxnSpPr>
            <p:cNvPr id="12" name="Straight Arrow Connector 11">
              <a:extLst>
                <a:ext uri="{FF2B5EF4-FFF2-40B4-BE49-F238E27FC236}">
                  <a16:creationId xmlns:a16="http://schemas.microsoft.com/office/drawing/2014/main" id="{C7375188-06C8-4A02-8B01-582011517773}"/>
                </a:ext>
              </a:extLst>
            </p:cNvPr>
            <p:cNvCxnSpPr>
              <a:cxnSpLocks/>
            </p:cNvCxnSpPr>
            <p:nvPr/>
          </p:nvCxnSpPr>
          <p:spPr bwMode="auto">
            <a:xfrm flipH="1">
              <a:off x="1524000" y="1181100"/>
              <a:ext cx="1066800" cy="769921"/>
            </a:xfrm>
            <a:prstGeom prst="straightConnector1">
              <a:avLst/>
            </a:prstGeom>
            <a:solidFill>
              <a:schemeClr val="accent1"/>
            </a:solidFill>
            <a:ln w="22225" cap="flat" cmpd="sng" algn="ctr">
              <a:solidFill>
                <a:schemeClr val="tx1"/>
              </a:solidFill>
              <a:prstDash val="solid"/>
              <a:round/>
              <a:headEnd type="none" w="med" len="med"/>
              <a:tailEnd type="triangle" w="lg" len="lg"/>
            </a:ln>
            <a:effectLst/>
          </p:spPr>
        </p:cxnSp>
        <p:sp>
          <p:nvSpPr>
            <p:cNvPr id="13" name="TextBox 12">
              <a:extLst>
                <a:ext uri="{FF2B5EF4-FFF2-40B4-BE49-F238E27FC236}">
                  <a16:creationId xmlns:a16="http://schemas.microsoft.com/office/drawing/2014/main" id="{D4BAB2B8-E355-4CF5-A73B-AF97BE4C0B3A}"/>
                </a:ext>
              </a:extLst>
            </p:cNvPr>
            <p:cNvSpPr txBox="1"/>
            <p:nvPr/>
          </p:nvSpPr>
          <p:spPr>
            <a:xfrm>
              <a:off x="2209800" y="804037"/>
              <a:ext cx="2209800" cy="523220"/>
            </a:xfrm>
            <a:prstGeom prst="rect">
              <a:avLst/>
            </a:prstGeom>
            <a:noFill/>
          </p:spPr>
          <p:txBody>
            <a:bodyPr wrap="square" rtlCol="0">
              <a:spAutoFit/>
            </a:bodyPr>
            <a:lstStyle/>
            <a:p>
              <a:pPr algn="ctr"/>
              <a:r>
                <a:rPr lang="en-US" sz="2800" dirty="0">
                  <a:latin typeface="+mn-lt"/>
                </a:rPr>
                <a:t>Thrashing</a:t>
              </a:r>
            </a:p>
          </p:txBody>
        </p:sp>
      </p:grpSp>
      <p:grpSp>
        <p:nvGrpSpPr>
          <p:cNvPr id="14" name="Group 13">
            <a:extLst>
              <a:ext uri="{FF2B5EF4-FFF2-40B4-BE49-F238E27FC236}">
                <a16:creationId xmlns:a16="http://schemas.microsoft.com/office/drawing/2014/main" id="{05DC33C1-E1D9-4640-B272-27D28DD2AA39}"/>
              </a:ext>
            </a:extLst>
          </p:cNvPr>
          <p:cNvGrpSpPr/>
          <p:nvPr/>
        </p:nvGrpSpPr>
        <p:grpSpPr>
          <a:xfrm>
            <a:off x="6721640" y="3429000"/>
            <a:ext cx="2867524" cy="1734166"/>
            <a:chOff x="5847350" y="3335103"/>
            <a:chExt cx="2867524" cy="1734166"/>
          </a:xfrm>
        </p:grpSpPr>
        <p:cxnSp>
          <p:nvCxnSpPr>
            <p:cNvPr id="15" name="Straight Arrow Connector 14">
              <a:extLst>
                <a:ext uri="{FF2B5EF4-FFF2-40B4-BE49-F238E27FC236}">
                  <a16:creationId xmlns:a16="http://schemas.microsoft.com/office/drawing/2014/main" id="{55FAC528-0A98-423F-8E62-FB6A2C5BF6BA}"/>
                </a:ext>
              </a:extLst>
            </p:cNvPr>
            <p:cNvCxnSpPr>
              <a:cxnSpLocks/>
            </p:cNvCxnSpPr>
            <p:nvPr/>
          </p:nvCxnSpPr>
          <p:spPr bwMode="auto">
            <a:xfrm flipH="1">
              <a:off x="7708232" y="4166808"/>
              <a:ext cx="38098" cy="902461"/>
            </a:xfrm>
            <a:prstGeom prst="straightConnector1">
              <a:avLst/>
            </a:prstGeom>
            <a:solidFill>
              <a:schemeClr val="accent1"/>
            </a:solidFill>
            <a:ln w="22225" cap="flat" cmpd="sng" algn="ctr">
              <a:solidFill>
                <a:schemeClr val="tx1"/>
              </a:solidFill>
              <a:prstDash val="solid"/>
              <a:round/>
              <a:headEnd type="none" w="med" len="med"/>
              <a:tailEnd type="triangle" w="lg" len="lg"/>
            </a:ln>
            <a:effectLst/>
          </p:spPr>
        </p:cxnSp>
        <p:sp>
          <p:nvSpPr>
            <p:cNvPr id="16" name="TextBox 15">
              <a:extLst>
                <a:ext uri="{FF2B5EF4-FFF2-40B4-BE49-F238E27FC236}">
                  <a16:creationId xmlns:a16="http://schemas.microsoft.com/office/drawing/2014/main" id="{A84F9F08-FEA1-420E-9A76-DDC79473447B}"/>
                </a:ext>
              </a:extLst>
            </p:cNvPr>
            <p:cNvSpPr txBox="1"/>
            <p:nvPr/>
          </p:nvSpPr>
          <p:spPr>
            <a:xfrm>
              <a:off x="5847350" y="3335103"/>
              <a:ext cx="2514600" cy="523220"/>
            </a:xfrm>
            <a:prstGeom prst="rect">
              <a:avLst/>
            </a:prstGeom>
            <a:noFill/>
          </p:spPr>
          <p:txBody>
            <a:bodyPr wrap="square" rtlCol="0">
              <a:spAutoFit/>
            </a:bodyPr>
            <a:lstStyle/>
            <a:p>
              <a:pPr algn="ctr"/>
              <a:r>
                <a:rPr lang="en-US" sz="2800" dirty="0">
                  <a:latin typeface="+mn-lt"/>
                </a:rPr>
                <a:t>Unfair to other</a:t>
              </a:r>
            </a:p>
          </p:txBody>
        </p:sp>
        <p:sp>
          <p:nvSpPr>
            <p:cNvPr id="17" name="TextBox 16">
              <a:extLst>
                <a:ext uri="{FF2B5EF4-FFF2-40B4-BE49-F238E27FC236}">
                  <a16:creationId xmlns:a16="http://schemas.microsoft.com/office/drawing/2014/main" id="{5C6CFF78-8AE2-4ACA-B3EE-A58082319933}"/>
                </a:ext>
              </a:extLst>
            </p:cNvPr>
            <p:cNvSpPr txBox="1"/>
            <p:nvPr/>
          </p:nvSpPr>
          <p:spPr>
            <a:xfrm>
              <a:off x="6200274" y="3643588"/>
              <a:ext cx="2514600" cy="523220"/>
            </a:xfrm>
            <a:prstGeom prst="rect">
              <a:avLst/>
            </a:prstGeom>
            <a:noFill/>
          </p:spPr>
          <p:txBody>
            <a:bodyPr wrap="square" rtlCol="0">
              <a:spAutoFit/>
            </a:bodyPr>
            <a:lstStyle/>
            <a:p>
              <a:pPr algn="ctr"/>
              <a:r>
                <a:rPr lang="en-US" sz="2800" dirty="0">
                  <a:latin typeface="+mn-lt"/>
                </a:rPr>
                <a:t>processes</a:t>
              </a:r>
            </a:p>
          </p:txBody>
        </p:sp>
      </p:grpSp>
      <p:grpSp>
        <p:nvGrpSpPr>
          <p:cNvPr id="18" name="Group 17">
            <a:extLst>
              <a:ext uri="{FF2B5EF4-FFF2-40B4-BE49-F238E27FC236}">
                <a16:creationId xmlns:a16="http://schemas.microsoft.com/office/drawing/2014/main" id="{928518B7-1E90-4B86-BF3F-304EA9DB90FD}"/>
              </a:ext>
            </a:extLst>
          </p:cNvPr>
          <p:cNvGrpSpPr/>
          <p:nvPr/>
        </p:nvGrpSpPr>
        <p:grpSpPr>
          <a:xfrm>
            <a:off x="3934324" y="2749318"/>
            <a:ext cx="2781301" cy="1228798"/>
            <a:chOff x="3886200" y="2925780"/>
            <a:chExt cx="2781301" cy="1228798"/>
          </a:xfrm>
        </p:grpSpPr>
        <p:cxnSp>
          <p:nvCxnSpPr>
            <p:cNvPr id="19" name="Straight Arrow Connector 18">
              <a:extLst>
                <a:ext uri="{FF2B5EF4-FFF2-40B4-BE49-F238E27FC236}">
                  <a16:creationId xmlns:a16="http://schemas.microsoft.com/office/drawing/2014/main" id="{89637D29-E8A0-4343-8B98-F071BD4ABC38}"/>
                </a:ext>
              </a:extLst>
            </p:cNvPr>
            <p:cNvCxnSpPr>
              <a:cxnSpLocks/>
            </p:cNvCxnSpPr>
            <p:nvPr/>
          </p:nvCxnSpPr>
          <p:spPr bwMode="auto">
            <a:xfrm flipH="1">
              <a:off x="3886200" y="3384657"/>
              <a:ext cx="1066800" cy="769921"/>
            </a:xfrm>
            <a:prstGeom prst="straightConnector1">
              <a:avLst/>
            </a:prstGeom>
            <a:solidFill>
              <a:schemeClr val="accent1"/>
            </a:solidFill>
            <a:ln w="22225" cap="flat" cmpd="sng" algn="ctr">
              <a:solidFill>
                <a:schemeClr val="tx1"/>
              </a:solidFill>
              <a:prstDash val="solid"/>
              <a:round/>
              <a:headEnd type="none" w="med" len="med"/>
              <a:tailEnd type="triangle" w="lg" len="lg"/>
            </a:ln>
            <a:effectLst/>
          </p:spPr>
        </p:cxnSp>
        <p:sp>
          <p:nvSpPr>
            <p:cNvPr id="20" name="TextBox 19">
              <a:extLst>
                <a:ext uri="{FF2B5EF4-FFF2-40B4-BE49-F238E27FC236}">
                  <a16:creationId xmlns:a16="http://schemas.microsoft.com/office/drawing/2014/main" id="{681DAE1A-7B37-4E02-B5B9-07883D02D579}"/>
                </a:ext>
              </a:extLst>
            </p:cNvPr>
            <p:cNvSpPr txBox="1"/>
            <p:nvPr/>
          </p:nvSpPr>
          <p:spPr>
            <a:xfrm>
              <a:off x="3886200" y="2925780"/>
              <a:ext cx="2781301" cy="523220"/>
            </a:xfrm>
            <a:prstGeom prst="rect">
              <a:avLst/>
            </a:prstGeom>
            <a:noFill/>
          </p:spPr>
          <p:txBody>
            <a:bodyPr wrap="square" rtlCol="0">
              <a:spAutoFit/>
            </a:bodyPr>
            <a:lstStyle/>
            <a:p>
              <a:pPr algn="ctr"/>
              <a:r>
                <a:rPr lang="en-US" sz="2800" dirty="0">
                  <a:latin typeface="+mn-lt"/>
                </a:rPr>
                <a:t>Globally optimal</a:t>
              </a:r>
            </a:p>
          </p:txBody>
        </p:sp>
      </p:grpSp>
      <p:grpSp>
        <p:nvGrpSpPr>
          <p:cNvPr id="26" name="Group 25">
            <a:extLst>
              <a:ext uri="{FF2B5EF4-FFF2-40B4-BE49-F238E27FC236}">
                <a16:creationId xmlns:a16="http://schemas.microsoft.com/office/drawing/2014/main" id="{8EDE69F8-0B8C-4024-9437-1377054AA5DD}"/>
              </a:ext>
            </a:extLst>
          </p:cNvPr>
          <p:cNvGrpSpPr/>
          <p:nvPr/>
        </p:nvGrpSpPr>
        <p:grpSpPr>
          <a:xfrm>
            <a:off x="9315094" y="2438400"/>
            <a:ext cx="2860266" cy="2312846"/>
            <a:chOff x="9315094" y="2438400"/>
            <a:chExt cx="2860266" cy="2312846"/>
          </a:xfrm>
        </p:grpSpPr>
        <p:sp>
          <p:nvSpPr>
            <p:cNvPr id="23" name="Right Brace 22">
              <a:extLst>
                <a:ext uri="{FF2B5EF4-FFF2-40B4-BE49-F238E27FC236}">
                  <a16:creationId xmlns:a16="http://schemas.microsoft.com/office/drawing/2014/main" id="{75D4218F-DB87-407A-B873-E3CCDDF1FD00}"/>
                </a:ext>
              </a:extLst>
            </p:cNvPr>
            <p:cNvSpPr/>
            <p:nvPr/>
          </p:nvSpPr>
          <p:spPr>
            <a:xfrm>
              <a:off x="9315094" y="2438400"/>
              <a:ext cx="598922" cy="2312846"/>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TextBox 23">
              <a:extLst>
                <a:ext uri="{FF2B5EF4-FFF2-40B4-BE49-F238E27FC236}">
                  <a16:creationId xmlns:a16="http://schemas.microsoft.com/office/drawing/2014/main" id="{0ACC92B5-9F18-40B1-BCF5-E9BE48072FFB}"/>
                </a:ext>
              </a:extLst>
            </p:cNvPr>
            <p:cNvSpPr txBox="1"/>
            <p:nvPr/>
          </p:nvSpPr>
          <p:spPr>
            <a:xfrm>
              <a:off x="9660760" y="2811702"/>
              <a:ext cx="2514600" cy="1389355"/>
            </a:xfrm>
            <a:prstGeom prst="rect">
              <a:avLst/>
            </a:prstGeom>
            <a:noFill/>
          </p:spPr>
          <p:txBody>
            <a:bodyPr wrap="square" rtlCol="0">
              <a:spAutoFit/>
            </a:bodyPr>
            <a:lstStyle/>
            <a:p>
              <a:pPr algn="ctr">
                <a:lnSpc>
                  <a:spcPts val="2500"/>
                </a:lnSpc>
              </a:pPr>
              <a:r>
                <a:rPr lang="en-US" sz="2800" dirty="0">
                  <a:latin typeface="+mn-lt"/>
                </a:rPr>
                <a:t>OS tries to keep the page fault rate in this region</a:t>
              </a:r>
            </a:p>
          </p:txBody>
        </p:sp>
      </p:grpSp>
    </p:spTree>
    <p:extLst>
      <p:ext uri="{BB962C8B-B14F-4D97-AF65-F5344CB8AC3E}">
        <p14:creationId xmlns:p14="http://schemas.microsoft.com/office/powerpoint/2010/main" val="1244228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CD149-5388-4950-9651-D7B7F03F2EB8}"/>
              </a:ext>
            </a:extLst>
          </p:cNvPr>
          <p:cNvSpPr>
            <a:spLocks noGrp="1"/>
          </p:cNvSpPr>
          <p:nvPr>
            <p:ph type="title"/>
          </p:nvPr>
        </p:nvSpPr>
        <p:spPr>
          <a:xfrm>
            <a:off x="838200" y="-5264"/>
            <a:ext cx="10515600" cy="791861"/>
          </a:xfrm>
        </p:spPr>
        <p:txBody>
          <a:bodyPr/>
          <a:lstStyle/>
          <a:p>
            <a:r>
              <a:rPr lang="en-US" dirty="0"/>
              <a:t>Implementing </a:t>
            </a:r>
            <a:r>
              <a:rPr lang="en-US" dirty="0">
                <a:latin typeface="Consolas" panose="020B0609020204030204" pitchFamily="49" charset="0"/>
              </a:rPr>
              <a:t>fork()</a:t>
            </a:r>
            <a:endParaRPr lang="en-US" dirty="0"/>
          </a:p>
        </p:txBody>
      </p:sp>
      <p:sp>
        <p:nvSpPr>
          <p:cNvPr id="3" name="Content Placeholder 2">
            <a:extLst>
              <a:ext uri="{FF2B5EF4-FFF2-40B4-BE49-F238E27FC236}">
                <a16:creationId xmlns:a16="http://schemas.microsoft.com/office/drawing/2014/main" id="{91D22A65-5FE4-4B4F-BCE0-D8165634D77B}"/>
              </a:ext>
            </a:extLst>
          </p:cNvPr>
          <p:cNvSpPr>
            <a:spLocks noGrp="1"/>
          </p:cNvSpPr>
          <p:nvPr>
            <p:ph idx="1"/>
          </p:nvPr>
        </p:nvSpPr>
        <p:spPr>
          <a:xfrm>
            <a:off x="986378" y="611267"/>
            <a:ext cx="10396026" cy="3280079"/>
          </a:xfrm>
        </p:spPr>
        <p:txBody>
          <a:bodyPr>
            <a:noAutofit/>
          </a:bodyPr>
          <a:lstStyle/>
          <a:p>
            <a:pPr>
              <a:lnSpc>
                <a:spcPts val="2800"/>
              </a:lnSpc>
            </a:pPr>
            <a:r>
              <a:rPr lang="en-US" sz="3200" dirty="0">
                <a:latin typeface="Consolas" panose="020B0609020204030204" pitchFamily="49" charset="0"/>
              </a:rPr>
              <a:t>fork()</a:t>
            </a:r>
            <a:r>
              <a:rPr lang="en-US" sz="3200" dirty="0"/>
              <a:t> creates a new child process whose address space is a copy of the parent’s address space</a:t>
            </a:r>
          </a:p>
          <a:p>
            <a:pPr>
              <a:lnSpc>
                <a:spcPts val="2800"/>
              </a:lnSpc>
            </a:pPr>
            <a:r>
              <a:rPr lang="en-US" sz="3200" dirty="0"/>
              <a:t>A naïve implementation uses </a:t>
            </a:r>
            <a:r>
              <a:rPr lang="en-US" sz="3200" b="1" i="1" dirty="0"/>
              <a:t>synchronous copying</a:t>
            </a:r>
          </a:p>
          <a:p>
            <a:pPr lvl="1">
              <a:lnSpc>
                <a:spcPts val="2800"/>
              </a:lnSpc>
            </a:pPr>
            <a:r>
              <a:rPr lang="en-US" sz="2800" dirty="0"/>
              <a:t>The OS performs repeated, synchronous page allocations and </a:t>
            </a:r>
            <a:r>
              <a:rPr lang="en-US" sz="2800" dirty="0" err="1">
                <a:latin typeface="Consolas" panose="020B0609020204030204" pitchFamily="49" charset="0"/>
              </a:rPr>
              <a:t>memcpy</a:t>
            </a:r>
            <a:r>
              <a:rPr lang="en-US" sz="2800" dirty="0">
                <a:latin typeface="Consolas" panose="020B0609020204030204" pitchFamily="49" charset="0"/>
              </a:rPr>
              <a:t>()</a:t>
            </a:r>
            <a:r>
              <a:rPr lang="en-US" sz="2800" dirty="0"/>
              <a:t> operations to duplicate every valid page in the parent’s low canonical memory</a:t>
            </a:r>
          </a:p>
          <a:p>
            <a:pPr lvl="1">
              <a:lnSpc>
                <a:spcPts val="2800"/>
              </a:lnSpc>
            </a:pPr>
            <a:r>
              <a:rPr lang="en-US" sz="2800" dirty="0"/>
              <a:t>Child gets a copy of the parent’s page table (updated to point to the newly-created copies of low canonical pages!)</a:t>
            </a:r>
          </a:p>
        </p:txBody>
      </p:sp>
      <p:grpSp>
        <p:nvGrpSpPr>
          <p:cNvPr id="4" name="Group 3">
            <a:extLst>
              <a:ext uri="{FF2B5EF4-FFF2-40B4-BE49-F238E27FC236}">
                <a16:creationId xmlns:a16="http://schemas.microsoft.com/office/drawing/2014/main" id="{C98E28DA-2592-4337-B90B-1D682E06602F}"/>
              </a:ext>
            </a:extLst>
          </p:cNvPr>
          <p:cNvGrpSpPr/>
          <p:nvPr/>
        </p:nvGrpSpPr>
        <p:grpSpPr>
          <a:xfrm>
            <a:off x="4165485" y="3775631"/>
            <a:ext cx="7495478" cy="3067110"/>
            <a:chOff x="914400" y="3581400"/>
            <a:chExt cx="7495478" cy="3067110"/>
          </a:xfrm>
        </p:grpSpPr>
        <p:sp>
          <p:nvSpPr>
            <p:cNvPr id="5" name="Rectangle 4">
              <a:extLst>
                <a:ext uri="{FF2B5EF4-FFF2-40B4-BE49-F238E27FC236}">
                  <a16:creationId xmlns:a16="http://schemas.microsoft.com/office/drawing/2014/main" id="{E1ECE318-AD43-4C17-90BE-0A0C5D421BEE}"/>
                </a:ext>
              </a:extLst>
            </p:cNvPr>
            <p:cNvSpPr/>
            <p:nvPr/>
          </p:nvSpPr>
          <p:spPr bwMode="auto">
            <a:xfrm>
              <a:off x="914400" y="3581400"/>
              <a:ext cx="1676400" cy="26670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6" name="TextBox 5">
              <a:extLst>
                <a:ext uri="{FF2B5EF4-FFF2-40B4-BE49-F238E27FC236}">
                  <a16:creationId xmlns:a16="http://schemas.microsoft.com/office/drawing/2014/main" id="{75BC24A9-B24D-44AA-92BC-FE7C3FD8B17D}"/>
                </a:ext>
              </a:extLst>
            </p:cNvPr>
            <p:cNvSpPr txBox="1"/>
            <p:nvPr/>
          </p:nvSpPr>
          <p:spPr>
            <a:xfrm>
              <a:off x="1257300" y="6248400"/>
              <a:ext cx="990600" cy="400110"/>
            </a:xfrm>
            <a:prstGeom prst="rect">
              <a:avLst/>
            </a:prstGeom>
            <a:noFill/>
          </p:spPr>
          <p:txBody>
            <a:bodyPr wrap="square" rtlCol="0">
              <a:spAutoFit/>
            </a:bodyPr>
            <a:lstStyle/>
            <a:p>
              <a:pPr algn="ctr"/>
              <a:r>
                <a:rPr lang="en-US" sz="2000" b="1" dirty="0">
                  <a:latin typeface="Segoe UI" panose="020B0502040204020203" pitchFamily="34" charset="0"/>
                  <a:cs typeface="Segoe UI" panose="020B0502040204020203" pitchFamily="34" charset="0"/>
                </a:rPr>
                <a:t>Parent</a:t>
              </a:r>
            </a:p>
          </p:txBody>
        </p:sp>
        <p:sp>
          <p:nvSpPr>
            <p:cNvPr id="7" name="Rectangle 6">
              <a:extLst>
                <a:ext uri="{FF2B5EF4-FFF2-40B4-BE49-F238E27FC236}">
                  <a16:creationId xmlns:a16="http://schemas.microsoft.com/office/drawing/2014/main" id="{20658137-E6A9-42DA-97BA-FA398A6F50C5}"/>
                </a:ext>
              </a:extLst>
            </p:cNvPr>
            <p:cNvSpPr/>
            <p:nvPr/>
          </p:nvSpPr>
          <p:spPr bwMode="auto">
            <a:xfrm>
              <a:off x="914400" y="4120376"/>
              <a:ext cx="1676400" cy="529683"/>
            </a:xfrm>
            <a:prstGeom prst="rect">
              <a:avLst/>
            </a:prstGeom>
            <a:solidFill>
              <a:srgbClr val="FF999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8" name="Rectangle 7">
              <a:extLst>
                <a:ext uri="{FF2B5EF4-FFF2-40B4-BE49-F238E27FC236}">
                  <a16:creationId xmlns:a16="http://schemas.microsoft.com/office/drawing/2014/main" id="{FB5BAE78-4F3D-4A61-8797-5DD0295022D1}"/>
                </a:ext>
              </a:extLst>
            </p:cNvPr>
            <p:cNvSpPr/>
            <p:nvPr/>
          </p:nvSpPr>
          <p:spPr bwMode="auto">
            <a:xfrm>
              <a:off x="914400" y="5184388"/>
              <a:ext cx="1676400" cy="529683"/>
            </a:xfrm>
            <a:prstGeom prst="rect">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9" name="Rectangle 8">
              <a:extLst>
                <a:ext uri="{FF2B5EF4-FFF2-40B4-BE49-F238E27FC236}">
                  <a16:creationId xmlns:a16="http://schemas.microsoft.com/office/drawing/2014/main" id="{CF6A75E0-CC91-4546-8CF3-C2F9BDDAA791}"/>
                </a:ext>
              </a:extLst>
            </p:cNvPr>
            <p:cNvSpPr/>
            <p:nvPr/>
          </p:nvSpPr>
          <p:spPr bwMode="auto">
            <a:xfrm>
              <a:off x="6733478" y="3581400"/>
              <a:ext cx="1676400" cy="2654918"/>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10" name="TextBox 9">
              <a:extLst>
                <a:ext uri="{FF2B5EF4-FFF2-40B4-BE49-F238E27FC236}">
                  <a16:creationId xmlns:a16="http://schemas.microsoft.com/office/drawing/2014/main" id="{200B1B38-760E-4A82-A5F5-9F64124E0CC8}"/>
                </a:ext>
              </a:extLst>
            </p:cNvPr>
            <p:cNvSpPr txBox="1"/>
            <p:nvPr/>
          </p:nvSpPr>
          <p:spPr>
            <a:xfrm>
              <a:off x="7076378" y="6248400"/>
              <a:ext cx="990600" cy="400110"/>
            </a:xfrm>
            <a:prstGeom prst="rect">
              <a:avLst/>
            </a:prstGeom>
            <a:noFill/>
          </p:spPr>
          <p:txBody>
            <a:bodyPr wrap="square" rtlCol="0">
              <a:spAutoFit/>
            </a:bodyPr>
            <a:lstStyle/>
            <a:p>
              <a:pPr algn="ctr"/>
              <a:r>
                <a:rPr lang="en-US" sz="2000" b="1" dirty="0">
                  <a:latin typeface="Segoe UI" panose="020B0502040204020203" pitchFamily="34" charset="0"/>
                  <a:cs typeface="Segoe UI" panose="020B0502040204020203" pitchFamily="34" charset="0"/>
                </a:rPr>
                <a:t>Child</a:t>
              </a:r>
            </a:p>
          </p:txBody>
        </p:sp>
        <p:sp>
          <p:nvSpPr>
            <p:cNvPr id="11" name="Rectangle 10">
              <a:extLst>
                <a:ext uri="{FF2B5EF4-FFF2-40B4-BE49-F238E27FC236}">
                  <a16:creationId xmlns:a16="http://schemas.microsoft.com/office/drawing/2014/main" id="{42C04CEF-B794-4E48-BD5C-97CACC26C0BE}"/>
                </a:ext>
              </a:extLst>
            </p:cNvPr>
            <p:cNvSpPr/>
            <p:nvPr/>
          </p:nvSpPr>
          <p:spPr bwMode="auto">
            <a:xfrm>
              <a:off x="6733478" y="4120376"/>
              <a:ext cx="1676400" cy="529683"/>
            </a:xfrm>
            <a:prstGeom prst="rect">
              <a:avLst/>
            </a:prstGeom>
            <a:solidFill>
              <a:srgbClr val="FF999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12" name="Rectangle 11">
              <a:extLst>
                <a:ext uri="{FF2B5EF4-FFF2-40B4-BE49-F238E27FC236}">
                  <a16:creationId xmlns:a16="http://schemas.microsoft.com/office/drawing/2014/main" id="{AE8F973C-080C-475F-8E6D-A50D5CFDB47C}"/>
                </a:ext>
              </a:extLst>
            </p:cNvPr>
            <p:cNvSpPr/>
            <p:nvPr/>
          </p:nvSpPr>
          <p:spPr bwMode="auto">
            <a:xfrm>
              <a:off x="6729761" y="5181600"/>
              <a:ext cx="1676400" cy="529683"/>
            </a:xfrm>
            <a:prstGeom prst="rect">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pitchFamily="-96" charset="-128"/>
              </a:endParaRPr>
            </a:p>
          </p:txBody>
        </p:sp>
        <p:sp>
          <p:nvSpPr>
            <p:cNvPr id="13" name="Rectangle 12">
              <a:extLst>
                <a:ext uri="{FF2B5EF4-FFF2-40B4-BE49-F238E27FC236}">
                  <a16:creationId xmlns:a16="http://schemas.microsoft.com/office/drawing/2014/main" id="{FE3D1BAF-0E3F-4068-9BA1-8567B19EE086}"/>
                </a:ext>
              </a:extLst>
            </p:cNvPr>
            <p:cNvSpPr/>
            <p:nvPr/>
          </p:nvSpPr>
          <p:spPr bwMode="auto">
            <a:xfrm>
              <a:off x="3818363" y="3581400"/>
              <a:ext cx="1676400" cy="2654918"/>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14" name="Rectangle 13">
              <a:extLst>
                <a:ext uri="{FF2B5EF4-FFF2-40B4-BE49-F238E27FC236}">
                  <a16:creationId xmlns:a16="http://schemas.microsoft.com/office/drawing/2014/main" id="{53ACA492-A1E6-4A6C-BFEA-971FBA7A32DD}"/>
                </a:ext>
              </a:extLst>
            </p:cNvPr>
            <p:cNvSpPr/>
            <p:nvPr/>
          </p:nvSpPr>
          <p:spPr bwMode="auto">
            <a:xfrm>
              <a:off x="3818363" y="4120375"/>
              <a:ext cx="1676400" cy="529683"/>
            </a:xfrm>
            <a:prstGeom prst="rect">
              <a:avLst/>
            </a:prstGeom>
            <a:solidFill>
              <a:srgbClr val="FF999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15" name="Rectangle 14">
              <a:extLst>
                <a:ext uri="{FF2B5EF4-FFF2-40B4-BE49-F238E27FC236}">
                  <a16:creationId xmlns:a16="http://schemas.microsoft.com/office/drawing/2014/main" id="{9A54FEB4-997D-4E5B-9B61-00222DAB7CF4}"/>
                </a:ext>
              </a:extLst>
            </p:cNvPr>
            <p:cNvSpPr/>
            <p:nvPr/>
          </p:nvSpPr>
          <p:spPr bwMode="auto">
            <a:xfrm>
              <a:off x="3818363" y="4648199"/>
              <a:ext cx="1676400" cy="529683"/>
            </a:xfrm>
            <a:prstGeom prst="rect">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16" name="Rectangle 15">
              <a:extLst>
                <a:ext uri="{FF2B5EF4-FFF2-40B4-BE49-F238E27FC236}">
                  <a16:creationId xmlns:a16="http://schemas.microsoft.com/office/drawing/2014/main" id="{E5795F43-1F07-4630-A85B-FDC5E1E748CE}"/>
                </a:ext>
              </a:extLst>
            </p:cNvPr>
            <p:cNvSpPr/>
            <p:nvPr/>
          </p:nvSpPr>
          <p:spPr bwMode="auto">
            <a:xfrm>
              <a:off x="3818363" y="5177882"/>
              <a:ext cx="1676400" cy="529683"/>
            </a:xfrm>
            <a:prstGeom prst="rect">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17" name="Rectangle 16">
              <a:extLst>
                <a:ext uri="{FF2B5EF4-FFF2-40B4-BE49-F238E27FC236}">
                  <a16:creationId xmlns:a16="http://schemas.microsoft.com/office/drawing/2014/main" id="{C387E191-DB28-4EB1-8CA0-E5E44E05E24D}"/>
                </a:ext>
              </a:extLst>
            </p:cNvPr>
            <p:cNvSpPr/>
            <p:nvPr/>
          </p:nvSpPr>
          <p:spPr bwMode="auto">
            <a:xfrm>
              <a:off x="3818363" y="5706635"/>
              <a:ext cx="1676400" cy="529683"/>
            </a:xfrm>
            <a:prstGeom prst="rect">
              <a:avLst/>
            </a:prstGeom>
            <a:solidFill>
              <a:srgbClr val="FF999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18" name="TextBox 17">
              <a:extLst>
                <a:ext uri="{FF2B5EF4-FFF2-40B4-BE49-F238E27FC236}">
                  <a16:creationId xmlns:a16="http://schemas.microsoft.com/office/drawing/2014/main" id="{C1C54878-E6E6-4076-B352-7CE11380417B}"/>
                </a:ext>
              </a:extLst>
            </p:cNvPr>
            <p:cNvSpPr txBox="1"/>
            <p:nvPr/>
          </p:nvSpPr>
          <p:spPr>
            <a:xfrm>
              <a:off x="3590694" y="6236318"/>
              <a:ext cx="2133600" cy="400110"/>
            </a:xfrm>
            <a:prstGeom prst="rect">
              <a:avLst/>
            </a:prstGeom>
            <a:noFill/>
          </p:spPr>
          <p:txBody>
            <a:bodyPr wrap="square" rtlCol="0">
              <a:spAutoFit/>
            </a:bodyPr>
            <a:lstStyle/>
            <a:p>
              <a:pPr algn="ctr"/>
              <a:r>
                <a:rPr lang="en-US" sz="2000" b="1" dirty="0">
                  <a:latin typeface="Segoe UI" panose="020B0502040204020203" pitchFamily="34" charset="0"/>
                  <a:cs typeface="Segoe UI" panose="020B0502040204020203" pitchFamily="34" charset="0"/>
                </a:rPr>
                <a:t>Physical RAM</a:t>
              </a:r>
            </a:p>
          </p:txBody>
        </p:sp>
        <p:cxnSp>
          <p:nvCxnSpPr>
            <p:cNvPr id="19" name="Straight Arrow Connector 18">
              <a:extLst>
                <a:ext uri="{FF2B5EF4-FFF2-40B4-BE49-F238E27FC236}">
                  <a16:creationId xmlns:a16="http://schemas.microsoft.com/office/drawing/2014/main" id="{12E0A29B-A791-499F-806F-8EF967730A35}"/>
                </a:ext>
              </a:extLst>
            </p:cNvPr>
            <p:cNvCxnSpPr>
              <a:stCxn id="7" idx="3"/>
              <a:endCxn id="14" idx="1"/>
            </p:cNvCxnSpPr>
            <p:nvPr/>
          </p:nvCxnSpPr>
          <p:spPr bwMode="auto">
            <a:xfrm flipV="1">
              <a:off x="2590800" y="4385217"/>
              <a:ext cx="1227563" cy="1"/>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cxnSp>
          <p:nvCxnSpPr>
            <p:cNvPr id="20" name="Straight Arrow Connector 19">
              <a:extLst>
                <a:ext uri="{FF2B5EF4-FFF2-40B4-BE49-F238E27FC236}">
                  <a16:creationId xmlns:a16="http://schemas.microsoft.com/office/drawing/2014/main" id="{3E4CBFC5-A9F1-4682-B80C-169E128D1B3B}"/>
                </a:ext>
              </a:extLst>
            </p:cNvPr>
            <p:cNvCxnSpPr/>
            <p:nvPr/>
          </p:nvCxnSpPr>
          <p:spPr bwMode="auto">
            <a:xfrm flipV="1">
              <a:off x="3204581" y="4911181"/>
              <a:ext cx="617830" cy="1"/>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cxnSp>
          <p:nvCxnSpPr>
            <p:cNvPr id="21" name="Straight Arrow Connector 20">
              <a:extLst>
                <a:ext uri="{FF2B5EF4-FFF2-40B4-BE49-F238E27FC236}">
                  <a16:creationId xmlns:a16="http://schemas.microsoft.com/office/drawing/2014/main" id="{B5FFD54B-6275-4A30-8690-396D8393AFBA}"/>
                </a:ext>
              </a:extLst>
            </p:cNvPr>
            <p:cNvCxnSpPr/>
            <p:nvPr/>
          </p:nvCxnSpPr>
          <p:spPr bwMode="auto">
            <a:xfrm flipV="1">
              <a:off x="2598067" y="5446441"/>
              <a:ext cx="617830" cy="1"/>
            </a:xfrm>
            <a:prstGeom prst="straightConnector1">
              <a:avLst/>
            </a:prstGeom>
            <a:solidFill>
              <a:schemeClr val="accent1"/>
            </a:solidFill>
            <a:ln w="9525" cap="flat" cmpd="sng" algn="ctr">
              <a:solidFill>
                <a:schemeClr val="tx1"/>
              </a:solidFill>
              <a:prstDash val="solid"/>
              <a:round/>
              <a:headEnd type="none" w="med" len="med"/>
              <a:tailEnd type="none" w="lg" len="lg"/>
            </a:ln>
            <a:effectLst/>
          </p:spPr>
        </p:cxnSp>
        <p:cxnSp>
          <p:nvCxnSpPr>
            <p:cNvPr id="22" name="Straight Arrow Connector 21">
              <a:extLst>
                <a:ext uri="{FF2B5EF4-FFF2-40B4-BE49-F238E27FC236}">
                  <a16:creationId xmlns:a16="http://schemas.microsoft.com/office/drawing/2014/main" id="{09754795-ED54-4C44-8778-E1AB608664C2}"/>
                </a:ext>
              </a:extLst>
            </p:cNvPr>
            <p:cNvCxnSpPr>
              <a:cxnSpLocks/>
            </p:cNvCxnSpPr>
            <p:nvPr/>
          </p:nvCxnSpPr>
          <p:spPr bwMode="auto">
            <a:xfrm flipV="1">
              <a:off x="3209694" y="4908859"/>
              <a:ext cx="0" cy="533864"/>
            </a:xfrm>
            <a:prstGeom prst="straightConnector1">
              <a:avLst/>
            </a:prstGeom>
            <a:solidFill>
              <a:schemeClr val="accent1"/>
            </a:solidFill>
            <a:ln w="9525" cap="flat" cmpd="sng" algn="ctr">
              <a:solidFill>
                <a:schemeClr val="tx1"/>
              </a:solidFill>
              <a:prstDash val="solid"/>
              <a:round/>
              <a:headEnd type="none" w="med" len="med"/>
              <a:tailEnd type="none" w="lg" len="lg"/>
            </a:ln>
            <a:effectLst/>
          </p:spPr>
        </p:cxnSp>
        <p:cxnSp>
          <p:nvCxnSpPr>
            <p:cNvPr id="23" name="Straight Arrow Connector 22">
              <a:extLst>
                <a:ext uri="{FF2B5EF4-FFF2-40B4-BE49-F238E27FC236}">
                  <a16:creationId xmlns:a16="http://schemas.microsoft.com/office/drawing/2014/main" id="{9022E5A0-1E1E-4CAE-A4C7-A67192273128}"/>
                </a:ext>
              </a:extLst>
            </p:cNvPr>
            <p:cNvCxnSpPr>
              <a:cxnSpLocks/>
            </p:cNvCxnSpPr>
            <p:nvPr/>
          </p:nvCxnSpPr>
          <p:spPr bwMode="auto">
            <a:xfrm flipH="1" flipV="1">
              <a:off x="5479399" y="5971476"/>
              <a:ext cx="617830" cy="1"/>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cxnSp>
          <p:nvCxnSpPr>
            <p:cNvPr id="24" name="Straight Arrow Connector 23">
              <a:extLst>
                <a:ext uri="{FF2B5EF4-FFF2-40B4-BE49-F238E27FC236}">
                  <a16:creationId xmlns:a16="http://schemas.microsoft.com/office/drawing/2014/main" id="{6FDE0366-FB8D-4AF8-883C-F48A0AB1444F}"/>
                </a:ext>
              </a:extLst>
            </p:cNvPr>
            <p:cNvCxnSpPr>
              <a:cxnSpLocks/>
            </p:cNvCxnSpPr>
            <p:nvPr/>
          </p:nvCxnSpPr>
          <p:spPr bwMode="auto">
            <a:xfrm flipV="1">
              <a:off x="6097229" y="4387041"/>
              <a:ext cx="0" cy="1582125"/>
            </a:xfrm>
            <a:prstGeom prst="straightConnector1">
              <a:avLst/>
            </a:prstGeom>
            <a:solidFill>
              <a:schemeClr val="accent1"/>
            </a:solidFill>
            <a:ln w="9525" cap="flat" cmpd="sng" algn="ctr">
              <a:solidFill>
                <a:schemeClr val="tx1"/>
              </a:solidFill>
              <a:prstDash val="solid"/>
              <a:round/>
              <a:headEnd type="none" w="med" len="med"/>
              <a:tailEnd type="none" w="lg" len="lg"/>
            </a:ln>
            <a:effectLst/>
          </p:spPr>
        </p:cxnSp>
        <p:cxnSp>
          <p:nvCxnSpPr>
            <p:cNvPr id="25" name="Straight Arrow Connector 24">
              <a:extLst>
                <a:ext uri="{FF2B5EF4-FFF2-40B4-BE49-F238E27FC236}">
                  <a16:creationId xmlns:a16="http://schemas.microsoft.com/office/drawing/2014/main" id="{3E2D40C8-A281-4A72-B7A6-55E1BC3848A6}"/>
                </a:ext>
              </a:extLst>
            </p:cNvPr>
            <p:cNvCxnSpPr/>
            <p:nvPr/>
          </p:nvCxnSpPr>
          <p:spPr bwMode="auto">
            <a:xfrm flipV="1">
              <a:off x="6089495" y="4381499"/>
              <a:ext cx="636550" cy="1"/>
            </a:xfrm>
            <a:prstGeom prst="straightConnector1">
              <a:avLst/>
            </a:prstGeom>
            <a:solidFill>
              <a:schemeClr val="accent1"/>
            </a:solidFill>
            <a:ln w="9525" cap="flat" cmpd="sng" algn="ctr">
              <a:solidFill>
                <a:schemeClr val="tx1"/>
              </a:solidFill>
              <a:prstDash val="solid"/>
              <a:round/>
              <a:headEnd type="none" w="med" len="med"/>
              <a:tailEnd type="none" w="lg" len="lg"/>
            </a:ln>
            <a:effectLst/>
          </p:spPr>
        </p:cxnSp>
        <p:cxnSp>
          <p:nvCxnSpPr>
            <p:cNvPr id="26" name="Straight Arrow Connector 25">
              <a:extLst>
                <a:ext uri="{FF2B5EF4-FFF2-40B4-BE49-F238E27FC236}">
                  <a16:creationId xmlns:a16="http://schemas.microsoft.com/office/drawing/2014/main" id="{6679681A-0A2C-4BBD-A7DD-325CF1BB4FA5}"/>
                </a:ext>
              </a:extLst>
            </p:cNvPr>
            <p:cNvCxnSpPr/>
            <p:nvPr/>
          </p:nvCxnSpPr>
          <p:spPr bwMode="auto">
            <a:xfrm flipV="1">
              <a:off x="6279741" y="5432501"/>
              <a:ext cx="449349" cy="1"/>
            </a:xfrm>
            <a:prstGeom prst="straightConnector1">
              <a:avLst/>
            </a:prstGeom>
            <a:solidFill>
              <a:schemeClr val="accent1"/>
            </a:solidFill>
            <a:ln w="9525" cap="flat" cmpd="sng" algn="ctr">
              <a:solidFill>
                <a:schemeClr val="tx1"/>
              </a:solidFill>
              <a:prstDash val="solid"/>
              <a:round/>
              <a:headEnd type="none" w="med" len="med"/>
              <a:tailEnd type="none" w="lg" len="lg"/>
            </a:ln>
            <a:effectLst/>
          </p:spPr>
        </p:cxnSp>
        <p:sp>
          <p:nvSpPr>
            <p:cNvPr id="27" name="Left Bracket 26">
              <a:extLst>
                <a:ext uri="{FF2B5EF4-FFF2-40B4-BE49-F238E27FC236}">
                  <a16:creationId xmlns:a16="http://schemas.microsoft.com/office/drawing/2014/main" id="{03D6C943-7E8B-4E29-B543-1B051D3AA172}"/>
                </a:ext>
              </a:extLst>
            </p:cNvPr>
            <p:cNvSpPr/>
            <p:nvPr/>
          </p:nvSpPr>
          <p:spPr bwMode="auto">
            <a:xfrm rot="5400000">
              <a:off x="6035304" y="5198821"/>
              <a:ext cx="146481" cy="343184"/>
            </a:xfrm>
            <a:prstGeom prst="leftBracke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cxnSp>
          <p:nvCxnSpPr>
            <p:cNvPr id="28" name="Straight Arrow Connector 27">
              <a:extLst>
                <a:ext uri="{FF2B5EF4-FFF2-40B4-BE49-F238E27FC236}">
                  <a16:creationId xmlns:a16="http://schemas.microsoft.com/office/drawing/2014/main" id="{E41D76F6-3236-4FE7-9A2A-02C6971E3222}"/>
                </a:ext>
              </a:extLst>
            </p:cNvPr>
            <p:cNvCxnSpPr/>
            <p:nvPr/>
          </p:nvCxnSpPr>
          <p:spPr bwMode="auto">
            <a:xfrm flipV="1">
              <a:off x="5488647" y="5440880"/>
              <a:ext cx="449350" cy="1"/>
            </a:xfrm>
            <a:prstGeom prst="straightConnector1">
              <a:avLst/>
            </a:prstGeom>
            <a:solidFill>
              <a:schemeClr val="accent1"/>
            </a:solidFill>
            <a:ln w="9525" cap="flat" cmpd="sng" algn="ctr">
              <a:solidFill>
                <a:schemeClr val="tx1"/>
              </a:solidFill>
              <a:prstDash val="solid"/>
              <a:round/>
              <a:headEnd type="triangle" w="lg" len="lg"/>
              <a:tailEnd type="none" w="lg" len="lg"/>
            </a:ln>
            <a:effectLst/>
          </p:spPr>
        </p:cxnSp>
      </p:grpSp>
      <p:sp>
        <p:nvSpPr>
          <p:cNvPr id="29" name="TextBox 28">
            <a:extLst>
              <a:ext uri="{FF2B5EF4-FFF2-40B4-BE49-F238E27FC236}">
                <a16:creationId xmlns:a16="http://schemas.microsoft.com/office/drawing/2014/main" id="{5FD55617-A811-4E7D-801A-508DE8B7A451}"/>
              </a:ext>
            </a:extLst>
          </p:cNvPr>
          <p:cNvSpPr txBox="1"/>
          <p:nvPr/>
        </p:nvSpPr>
        <p:spPr>
          <a:xfrm>
            <a:off x="100608" y="4779088"/>
            <a:ext cx="4384969" cy="830997"/>
          </a:xfrm>
          <a:prstGeom prst="rect">
            <a:avLst/>
          </a:prstGeom>
          <a:noFill/>
        </p:spPr>
        <p:txBody>
          <a:bodyPr wrap="square" rtlCol="0">
            <a:spAutoFit/>
          </a:bodyPr>
          <a:lstStyle/>
          <a:p>
            <a:r>
              <a:rPr lang="en-US" sz="2400" dirty="0">
                <a:latin typeface="Segoe UI" panose="020B0502040204020203" pitchFamily="34" charset="0"/>
                <a:cs typeface="Segoe UI" panose="020B0502040204020203" pitchFamily="34" charset="0"/>
              </a:rPr>
              <a:t>Immediately after </a:t>
            </a:r>
            <a:r>
              <a:rPr lang="en-US" sz="2400" dirty="0">
                <a:latin typeface="Consolas" panose="020B0609020204030204" pitchFamily="49" charset="0"/>
              </a:rPr>
              <a:t>fork()</a:t>
            </a:r>
            <a:r>
              <a:rPr lang="en-US" sz="2400" dirty="0">
                <a:latin typeface="Segoe UI" panose="020B0502040204020203" pitchFamily="34" charset="0"/>
                <a:cs typeface="Segoe UI" panose="020B0502040204020203" pitchFamily="34" charset="0"/>
              </a:rPr>
              <a:t>, in low canonical memory . . .</a:t>
            </a:r>
            <a:endParaRPr lang="en-US" sz="2400" dirty="0">
              <a:latin typeface="Consolas" panose="020B0609020204030204" pitchFamily="49" charset="0"/>
            </a:endParaRPr>
          </a:p>
        </p:txBody>
      </p:sp>
      <p:sp>
        <p:nvSpPr>
          <p:cNvPr id="54" name="TextBox 53">
            <a:extLst>
              <a:ext uri="{FF2B5EF4-FFF2-40B4-BE49-F238E27FC236}">
                <a16:creationId xmlns:a16="http://schemas.microsoft.com/office/drawing/2014/main" id="{F59D3FB5-3374-4BB7-B3C7-5BBFD5A3CE37}"/>
              </a:ext>
            </a:extLst>
          </p:cNvPr>
          <p:cNvSpPr txBox="1"/>
          <p:nvPr/>
        </p:nvSpPr>
        <p:spPr>
          <a:xfrm>
            <a:off x="5560867" y="5652099"/>
            <a:ext cx="1804086" cy="579646"/>
          </a:xfrm>
          <a:prstGeom prst="rect">
            <a:avLst/>
          </a:prstGeom>
          <a:noFill/>
        </p:spPr>
        <p:txBody>
          <a:bodyPr wrap="square" rtlCol="0">
            <a:spAutoFit/>
          </a:bodyPr>
          <a:lstStyle/>
          <a:p>
            <a:pPr algn="ctr">
              <a:lnSpc>
                <a:spcPts val="1900"/>
              </a:lnSpc>
            </a:pPr>
            <a:r>
              <a:rPr lang="en-US" sz="1950" dirty="0">
                <a:latin typeface="Segoe UI" panose="020B0502040204020203" pitchFamily="34" charset="0"/>
                <a:cs typeface="Segoe UI" panose="020B0502040204020203" pitchFamily="34" charset="0"/>
              </a:rPr>
              <a:t>Read-only (e.g., code)</a:t>
            </a:r>
          </a:p>
        </p:txBody>
      </p:sp>
      <p:sp>
        <p:nvSpPr>
          <p:cNvPr id="55" name="TextBox 54">
            <a:extLst>
              <a:ext uri="{FF2B5EF4-FFF2-40B4-BE49-F238E27FC236}">
                <a16:creationId xmlns:a16="http://schemas.microsoft.com/office/drawing/2014/main" id="{647816E8-8349-4ECE-9ECD-BCFDC9D93694}"/>
              </a:ext>
            </a:extLst>
          </p:cNvPr>
          <p:cNvSpPr txBox="1"/>
          <p:nvPr/>
        </p:nvSpPr>
        <p:spPr>
          <a:xfrm>
            <a:off x="9466332" y="5681985"/>
            <a:ext cx="1475446" cy="579646"/>
          </a:xfrm>
          <a:prstGeom prst="rect">
            <a:avLst/>
          </a:prstGeom>
          <a:solidFill>
            <a:schemeClr val="bg1"/>
          </a:solidFill>
          <a:ln>
            <a:noFill/>
          </a:ln>
        </p:spPr>
        <p:txBody>
          <a:bodyPr wrap="square" rtlCol="0">
            <a:spAutoFit/>
          </a:bodyPr>
          <a:lstStyle/>
          <a:p>
            <a:pPr algn="ctr">
              <a:lnSpc>
                <a:spcPts val="1900"/>
              </a:lnSpc>
            </a:pPr>
            <a:r>
              <a:rPr lang="en-US" sz="1950" dirty="0">
                <a:latin typeface="Segoe UI" panose="020B0502040204020203" pitchFamily="34" charset="0"/>
                <a:cs typeface="Segoe UI" panose="020B0502040204020203" pitchFamily="34" charset="0"/>
              </a:rPr>
              <a:t>Read-only (e.g., code)</a:t>
            </a:r>
          </a:p>
        </p:txBody>
      </p:sp>
      <p:sp>
        <p:nvSpPr>
          <p:cNvPr id="56" name="TextBox 55">
            <a:extLst>
              <a:ext uri="{FF2B5EF4-FFF2-40B4-BE49-F238E27FC236}">
                <a16:creationId xmlns:a16="http://schemas.microsoft.com/office/drawing/2014/main" id="{7A6F09E3-657C-4335-ABB3-7903923F4A63}"/>
              </a:ext>
            </a:extLst>
          </p:cNvPr>
          <p:cNvSpPr txBox="1"/>
          <p:nvPr/>
        </p:nvSpPr>
        <p:spPr>
          <a:xfrm>
            <a:off x="5708380" y="3975189"/>
            <a:ext cx="1494572" cy="579646"/>
          </a:xfrm>
          <a:prstGeom prst="rect">
            <a:avLst/>
          </a:prstGeom>
          <a:noFill/>
        </p:spPr>
        <p:txBody>
          <a:bodyPr wrap="square" rtlCol="0">
            <a:spAutoFit/>
          </a:bodyPr>
          <a:lstStyle/>
          <a:p>
            <a:pPr algn="ctr">
              <a:lnSpc>
                <a:spcPts val="1900"/>
              </a:lnSpc>
            </a:pPr>
            <a:r>
              <a:rPr lang="en-US" sz="1900" dirty="0" err="1">
                <a:latin typeface="Segoe UI" panose="020B0502040204020203" pitchFamily="34" charset="0"/>
                <a:cs typeface="Segoe UI" panose="020B0502040204020203" pitchFamily="34" charset="0"/>
              </a:rPr>
              <a:t>Read+write</a:t>
            </a:r>
            <a:r>
              <a:rPr lang="en-US" sz="1900" dirty="0">
                <a:latin typeface="Segoe UI" panose="020B0502040204020203" pitchFamily="34" charset="0"/>
                <a:cs typeface="Segoe UI" panose="020B0502040204020203" pitchFamily="34" charset="0"/>
              </a:rPr>
              <a:t> (e.g., heap)</a:t>
            </a:r>
          </a:p>
        </p:txBody>
      </p:sp>
      <p:sp>
        <p:nvSpPr>
          <p:cNvPr id="57" name="TextBox 56">
            <a:extLst>
              <a:ext uri="{FF2B5EF4-FFF2-40B4-BE49-F238E27FC236}">
                <a16:creationId xmlns:a16="http://schemas.microsoft.com/office/drawing/2014/main" id="{2C496101-0C6E-4363-BE9F-D9B7A00D4B8E}"/>
              </a:ext>
            </a:extLst>
          </p:cNvPr>
          <p:cNvSpPr txBox="1"/>
          <p:nvPr/>
        </p:nvSpPr>
        <p:spPr>
          <a:xfrm>
            <a:off x="8617920" y="4020974"/>
            <a:ext cx="1494572" cy="579646"/>
          </a:xfrm>
          <a:prstGeom prst="rect">
            <a:avLst/>
          </a:prstGeom>
          <a:noFill/>
        </p:spPr>
        <p:txBody>
          <a:bodyPr wrap="square" rtlCol="0">
            <a:spAutoFit/>
          </a:bodyPr>
          <a:lstStyle/>
          <a:p>
            <a:pPr algn="ctr">
              <a:lnSpc>
                <a:spcPts val="1900"/>
              </a:lnSpc>
            </a:pPr>
            <a:r>
              <a:rPr lang="en-US" sz="1900" dirty="0" err="1">
                <a:latin typeface="Segoe UI" panose="020B0502040204020203" pitchFamily="34" charset="0"/>
                <a:cs typeface="Segoe UI" panose="020B0502040204020203" pitchFamily="34" charset="0"/>
              </a:rPr>
              <a:t>Read+write</a:t>
            </a:r>
            <a:r>
              <a:rPr lang="en-US" sz="1900" dirty="0">
                <a:latin typeface="Segoe UI" panose="020B0502040204020203" pitchFamily="34" charset="0"/>
                <a:cs typeface="Segoe UI" panose="020B0502040204020203" pitchFamily="34" charset="0"/>
              </a:rPr>
              <a:t> (e.g., heap)</a:t>
            </a:r>
          </a:p>
        </p:txBody>
      </p:sp>
      <p:cxnSp>
        <p:nvCxnSpPr>
          <p:cNvPr id="59" name="Straight Connector 58">
            <a:extLst>
              <a:ext uri="{FF2B5EF4-FFF2-40B4-BE49-F238E27FC236}">
                <a16:creationId xmlns:a16="http://schemas.microsoft.com/office/drawing/2014/main" id="{DCBA4333-3DE2-41F9-8AF4-9B166EB7A892}"/>
              </a:ext>
            </a:extLst>
          </p:cNvPr>
          <p:cNvCxnSpPr>
            <a:cxnSpLocks/>
          </p:cNvCxnSpPr>
          <p:nvPr/>
        </p:nvCxnSpPr>
        <p:spPr>
          <a:xfrm>
            <a:off x="10941778" y="5908302"/>
            <a:ext cx="0" cy="35332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323AC97A-91AC-4D05-AEBB-1700F382BBA6}"/>
              </a:ext>
            </a:extLst>
          </p:cNvPr>
          <p:cNvCxnSpPr>
            <a:cxnSpLocks/>
          </p:cNvCxnSpPr>
          <p:nvPr/>
        </p:nvCxnSpPr>
        <p:spPr>
          <a:xfrm>
            <a:off x="9984563" y="6261631"/>
            <a:ext cx="957215"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5061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0AD1D-2934-4BF7-8EB6-97D5857B34B5}"/>
              </a:ext>
            </a:extLst>
          </p:cNvPr>
          <p:cNvSpPr>
            <a:spLocks noGrp="1"/>
          </p:cNvSpPr>
          <p:nvPr>
            <p:ph type="title"/>
          </p:nvPr>
        </p:nvSpPr>
        <p:spPr>
          <a:xfrm>
            <a:off x="682907" y="2766218"/>
            <a:ext cx="11214904" cy="1325563"/>
          </a:xfrm>
        </p:spPr>
        <p:txBody>
          <a:bodyPr/>
          <a:lstStyle/>
          <a:p>
            <a:r>
              <a:rPr lang="en-US" dirty="0">
                <a:solidFill>
                  <a:schemeClr val="bg1"/>
                </a:solidFill>
              </a:rPr>
              <a:t>Remember the first lecture . . .</a:t>
            </a:r>
          </a:p>
        </p:txBody>
      </p:sp>
    </p:spTree>
    <p:extLst>
      <p:ext uri="{BB962C8B-B14F-4D97-AF65-F5344CB8AC3E}">
        <p14:creationId xmlns:p14="http://schemas.microsoft.com/office/powerpoint/2010/main" val="1496339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05471-288A-40C6-B382-FB30BEADF244}"/>
              </a:ext>
            </a:extLst>
          </p:cNvPr>
          <p:cNvSpPr>
            <a:spLocks noGrp="1"/>
          </p:cNvSpPr>
          <p:nvPr>
            <p:ph type="title"/>
          </p:nvPr>
        </p:nvSpPr>
        <p:spPr>
          <a:xfrm>
            <a:off x="8614610" y="2306217"/>
            <a:ext cx="3577390" cy="4078537"/>
          </a:xfrm>
        </p:spPr>
        <p:txBody>
          <a:bodyPr>
            <a:normAutofit/>
          </a:bodyPr>
          <a:lstStyle/>
          <a:p>
            <a:r>
              <a:rPr lang="en-US" sz="4100" b="1" dirty="0">
                <a:solidFill>
                  <a:schemeClr val="bg1"/>
                </a:solidFill>
              </a:rPr>
              <a:t>EVEN</a:t>
            </a:r>
            <a:br>
              <a:rPr lang="en-US" sz="4100" b="1" dirty="0">
                <a:solidFill>
                  <a:schemeClr val="bg1"/>
                </a:solidFill>
              </a:rPr>
            </a:br>
            <a:r>
              <a:rPr lang="en-US" sz="4100" b="1" dirty="0">
                <a:solidFill>
                  <a:schemeClr val="bg1"/>
                </a:solidFill>
              </a:rPr>
              <a:t>M.L. PEOPLE HAVE TO CARE ABOUT SYSTEMS STUFF</a:t>
            </a:r>
          </a:p>
        </p:txBody>
      </p:sp>
      <p:pic>
        <p:nvPicPr>
          <p:cNvPr id="4" name="Picture 3">
            <a:extLst>
              <a:ext uri="{FF2B5EF4-FFF2-40B4-BE49-F238E27FC236}">
                <a16:creationId xmlns:a16="http://schemas.microsoft.com/office/drawing/2014/main" id="{1A0782D0-2F79-4D8E-867C-214DA1ACFB4C}"/>
              </a:ext>
            </a:extLst>
          </p:cNvPr>
          <p:cNvPicPr>
            <a:picLocks noChangeAspect="1"/>
          </p:cNvPicPr>
          <p:nvPr/>
        </p:nvPicPr>
        <p:blipFill rotWithShape="1">
          <a:blip r:embed="rId3"/>
          <a:srcRect l="5803" r="5164"/>
          <a:stretch/>
        </p:blipFill>
        <p:spPr>
          <a:xfrm>
            <a:off x="0" y="0"/>
            <a:ext cx="8614610" cy="6858000"/>
          </a:xfrm>
          <a:prstGeom prst="rect">
            <a:avLst/>
          </a:prstGeom>
        </p:spPr>
      </p:pic>
      <p:sp>
        <p:nvSpPr>
          <p:cNvPr id="5" name="Arrow: Bent-Up 4">
            <a:extLst>
              <a:ext uri="{FF2B5EF4-FFF2-40B4-BE49-F238E27FC236}">
                <a16:creationId xmlns:a16="http://schemas.microsoft.com/office/drawing/2014/main" id="{CE74E035-BC5B-4477-A18C-545E787B03F4}"/>
              </a:ext>
            </a:extLst>
          </p:cNvPr>
          <p:cNvSpPr/>
          <p:nvPr/>
        </p:nvSpPr>
        <p:spPr>
          <a:xfrm rot="16200000">
            <a:off x="8783052" y="782213"/>
            <a:ext cx="1411706" cy="2101516"/>
          </a:xfrm>
          <a:prstGeom prst="bentUp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0168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F8F28D1-88B2-413C-A7C9-F6AC20233050}"/>
              </a:ext>
            </a:extLst>
          </p:cNvPr>
          <p:cNvPicPr>
            <a:picLocks noChangeAspect="1"/>
          </p:cNvPicPr>
          <p:nvPr/>
        </p:nvPicPr>
        <p:blipFill>
          <a:blip r:embed="rId3"/>
          <a:stretch>
            <a:fillRect/>
          </a:stretch>
        </p:blipFill>
        <p:spPr>
          <a:xfrm>
            <a:off x="282319" y="249670"/>
            <a:ext cx="4886325" cy="3543300"/>
          </a:xfrm>
          <a:prstGeom prst="rect">
            <a:avLst/>
          </a:prstGeom>
        </p:spPr>
      </p:pic>
      <p:sp>
        <p:nvSpPr>
          <p:cNvPr id="5" name="TextBox 4">
            <a:extLst>
              <a:ext uri="{FF2B5EF4-FFF2-40B4-BE49-F238E27FC236}">
                <a16:creationId xmlns:a16="http://schemas.microsoft.com/office/drawing/2014/main" id="{D97C30F5-B735-4434-AD1A-77EF101C1444}"/>
              </a:ext>
            </a:extLst>
          </p:cNvPr>
          <p:cNvSpPr txBox="1"/>
          <p:nvPr/>
        </p:nvSpPr>
        <p:spPr>
          <a:xfrm>
            <a:off x="608614" y="108638"/>
            <a:ext cx="4322790" cy="656590"/>
          </a:xfrm>
          <a:prstGeom prst="rect">
            <a:avLst/>
          </a:prstGeom>
          <a:noFill/>
        </p:spPr>
        <p:txBody>
          <a:bodyPr wrap="square" rtlCol="0">
            <a:spAutoFit/>
          </a:bodyPr>
          <a:lstStyle/>
          <a:p>
            <a:pPr>
              <a:lnSpc>
                <a:spcPts val="2200"/>
              </a:lnSpc>
            </a:pPr>
            <a:r>
              <a:rPr lang="en-US" sz="2400" b="1" dirty="0">
                <a:latin typeface="Segoe UI" panose="020B0502040204020203" pitchFamily="34" charset="0"/>
                <a:cs typeface="Segoe UI" panose="020B0502040204020203" pitchFamily="34" charset="0"/>
              </a:rPr>
              <a:t>The training data for an ML model can be very large!</a:t>
            </a:r>
          </a:p>
        </p:txBody>
      </p:sp>
      <p:pic>
        <p:nvPicPr>
          <p:cNvPr id="1028" name="Picture 4">
            <a:extLst>
              <a:ext uri="{FF2B5EF4-FFF2-40B4-BE49-F238E27FC236}">
                <a16:creationId xmlns:a16="http://schemas.microsoft.com/office/drawing/2014/main" id="{109110CE-3F44-49A5-BA2A-EF3C67B8B2A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30097" y="2985987"/>
            <a:ext cx="6095035" cy="397502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17AD41C2-BC22-4C91-9A81-EF247584EED3}"/>
              </a:ext>
            </a:extLst>
          </p:cNvPr>
          <p:cNvPicPr>
            <a:picLocks noChangeAspect="1"/>
          </p:cNvPicPr>
          <p:nvPr/>
        </p:nvPicPr>
        <p:blipFill>
          <a:blip r:embed="rId5"/>
          <a:stretch>
            <a:fillRect/>
          </a:stretch>
        </p:blipFill>
        <p:spPr>
          <a:xfrm>
            <a:off x="6261904" y="704484"/>
            <a:ext cx="5876142" cy="2306356"/>
          </a:xfrm>
          <a:prstGeom prst="rect">
            <a:avLst/>
          </a:prstGeom>
        </p:spPr>
      </p:pic>
      <p:grpSp>
        <p:nvGrpSpPr>
          <p:cNvPr id="9" name="Group 8">
            <a:extLst>
              <a:ext uri="{FF2B5EF4-FFF2-40B4-BE49-F238E27FC236}">
                <a16:creationId xmlns:a16="http://schemas.microsoft.com/office/drawing/2014/main" id="{C10DA725-AEA1-4EC8-9D6B-B40484305431}"/>
              </a:ext>
            </a:extLst>
          </p:cNvPr>
          <p:cNvGrpSpPr/>
          <p:nvPr/>
        </p:nvGrpSpPr>
        <p:grpSpPr>
          <a:xfrm>
            <a:off x="87065" y="3588150"/>
            <a:ext cx="5551086" cy="3200400"/>
            <a:chOff x="87065" y="3588150"/>
            <a:chExt cx="5551086" cy="3200400"/>
          </a:xfrm>
        </p:grpSpPr>
        <p:pic>
          <p:nvPicPr>
            <p:cNvPr id="7" name="Picture 6">
              <a:extLst>
                <a:ext uri="{FF2B5EF4-FFF2-40B4-BE49-F238E27FC236}">
                  <a16:creationId xmlns:a16="http://schemas.microsoft.com/office/drawing/2014/main" id="{25FFE52E-7CA8-4B7D-AF41-3BCA158BA1AB}"/>
                </a:ext>
              </a:extLst>
            </p:cNvPr>
            <p:cNvPicPr>
              <a:picLocks noChangeAspect="1"/>
            </p:cNvPicPr>
            <p:nvPr/>
          </p:nvPicPr>
          <p:blipFill>
            <a:blip r:embed="rId6"/>
            <a:stretch>
              <a:fillRect/>
            </a:stretch>
          </p:blipFill>
          <p:spPr>
            <a:xfrm>
              <a:off x="87065" y="3903211"/>
              <a:ext cx="5551086" cy="2885339"/>
            </a:xfrm>
            <a:prstGeom prst="rect">
              <a:avLst/>
            </a:prstGeom>
            <a:ln w="28575">
              <a:solidFill>
                <a:schemeClr val="tx1"/>
              </a:solidFill>
            </a:ln>
          </p:spPr>
        </p:pic>
        <p:sp>
          <p:nvSpPr>
            <p:cNvPr id="2" name="Arrow: Down 1">
              <a:extLst>
                <a:ext uri="{FF2B5EF4-FFF2-40B4-BE49-F238E27FC236}">
                  <a16:creationId xmlns:a16="http://schemas.microsoft.com/office/drawing/2014/main" id="{EE04B358-B578-446E-BAE7-BB7FEE777C1C}"/>
                </a:ext>
              </a:extLst>
            </p:cNvPr>
            <p:cNvSpPr/>
            <p:nvPr/>
          </p:nvSpPr>
          <p:spPr>
            <a:xfrm>
              <a:off x="2322013" y="3588150"/>
              <a:ext cx="671332" cy="462987"/>
            </a:xfrm>
            <a:prstGeom prst="downArrow">
              <a:avLst/>
            </a:prstGeom>
            <a:solidFill>
              <a:srgbClr val="66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446B848C-9DA8-4BE2-84F3-CFF46CA393BF}"/>
              </a:ext>
            </a:extLst>
          </p:cNvPr>
          <p:cNvGrpSpPr/>
          <p:nvPr/>
        </p:nvGrpSpPr>
        <p:grpSpPr>
          <a:xfrm>
            <a:off x="5281918" y="670329"/>
            <a:ext cx="856525" cy="3337753"/>
            <a:chOff x="5281918" y="670329"/>
            <a:chExt cx="856525" cy="3337753"/>
          </a:xfrm>
        </p:grpSpPr>
        <p:sp>
          <p:nvSpPr>
            <p:cNvPr id="8" name="Arrow: Down 7">
              <a:extLst>
                <a:ext uri="{FF2B5EF4-FFF2-40B4-BE49-F238E27FC236}">
                  <a16:creationId xmlns:a16="http://schemas.microsoft.com/office/drawing/2014/main" id="{2105B1F0-5B92-41AD-A02D-77E4F7B3B6A4}"/>
                </a:ext>
              </a:extLst>
            </p:cNvPr>
            <p:cNvSpPr/>
            <p:nvPr/>
          </p:nvSpPr>
          <p:spPr>
            <a:xfrm rot="16200000">
              <a:off x="5374516" y="577734"/>
              <a:ext cx="671332" cy="856522"/>
            </a:xfrm>
            <a:prstGeom prst="downArrow">
              <a:avLst>
                <a:gd name="adj1" fmla="val 36207"/>
                <a:gd name="adj2" fmla="val 50000"/>
              </a:avLst>
            </a:prstGeom>
            <a:solidFill>
              <a:srgbClr val="66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671DDCB6-39FC-45FD-9897-B3C9F4C193D4}"/>
                </a:ext>
              </a:extLst>
            </p:cNvPr>
            <p:cNvSpPr/>
            <p:nvPr/>
          </p:nvSpPr>
          <p:spPr>
            <a:xfrm>
              <a:off x="5281918" y="1122743"/>
              <a:ext cx="287982" cy="2885339"/>
            </a:xfrm>
            <a:prstGeom prst="rect">
              <a:avLst/>
            </a:prstGeom>
            <a:solidFill>
              <a:srgbClr val="66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E4A152D-F375-4D7C-BE3E-A68A9C60B20B}"/>
                </a:ext>
              </a:extLst>
            </p:cNvPr>
            <p:cNvSpPr/>
            <p:nvPr/>
          </p:nvSpPr>
          <p:spPr>
            <a:xfrm>
              <a:off x="5288855" y="1034363"/>
              <a:ext cx="273816" cy="176759"/>
            </a:xfrm>
            <a:prstGeom prst="rect">
              <a:avLst/>
            </a:prstGeom>
            <a:solidFill>
              <a:srgbClr val="66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40200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FDBF0B-6AC1-4CE0-BCF8-959FC864DA6D}"/>
              </a:ext>
            </a:extLst>
          </p:cNvPr>
          <p:cNvSpPr>
            <a:spLocks noGrp="1"/>
          </p:cNvSpPr>
          <p:nvPr>
            <p:ph type="title"/>
          </p:nvPr>
        </p:nvSpPr>
        <p:spPr>
          <a:xfrm>
            <a:off x="0" y="-19883"/>
            <a:ext cx="12192000" cy="1325563"/>
          </a:xfrm>
        </p:spPr>
        <p:txBody>
          <a:bodyPr/>
          <a:lstStyle/>
          <a:p>
            <a:r>
              <a:rPr lang="en-US" dirty="0"/>
              <a:t>Least-Recently Used (LRU) Page Replacement</a:t>
            </a:r>
          </a:p>
        </p:txBody>
      </p:sp>
      <p:sp>
        <p:nvSpPr>
          <p:cNvPr id="3" name="Content Placeholder 2">
            <a:extLst>
              <a:ext uri="{FF2B5EF4-FFF2-40B4-BE49-F238E27FC236}">
                <a16:creationId xmlns:a16="http://schemas.microsoft.com/office/drawing/2014/main" id="{DD6EA1E4-DA1D-4FE8-A8F8-02251D15EAEB}"/>
              </a:ext>
            </a:extLst>
          </p:cNvPr>
          <p:cNvSpPr>
            <a:spLocks noGrp="1"/>
          </p:cNvSpPr>
          <p:nvPr>
            <p:ph idx="1"/>
          </p:nvPr>
        </p:nvSpPr>
        <p:spPr>
          <a:xfrm>
            <a:off x="838200" y="911231"/>
            <a:ext cx="10515600" cy="1127268"/>
          </a:xfrm>
        </p:spPr>
        <p:txBody>
          <a:bodyPr>
            <a:normAutofit/>
          </a:bodyPr>
          <a:lstStyle/>
          <a:p>
            <a:pPr marL="0" indent="0" algn="ctr">
              <a:buNone/>
            </a:pPr>
            <a:r>
              <a:rPr lang="en-US" sz="3600" dirty="0"/>
              <a:t>Intuition: A page that hasn’t been recently used will not be used in the near future—so evict it!</a:t>
            </a:r>
          </a:p>
        </p:txBody>
      </p:sp>
      <p:grpSp>
        <p:nvGrpSpPr>
          <p:cNvPr id="8" name="Group 7">
            <a:extLst>
              <a:ext uri="{FF2B5EF4-FFF2-40B4-BE49-F238E27FC236}">
                <a16:creationId xmlns:a16="http://schemas.microsoft.com/office/drawing/2014/main" id="{4AC1C5DE-EEBD-4990-9690-7CE75069663E}"/>
              </a:ext>
            </a:extLst>
          </p:cNvPr>
          <p:cNvGrpSpPr/>
          <p:nvPr/>
        </p:nvGrpSpPr>
        <p:grpSpPr>
          <a:xfrm>
            <a:off x="1239256" y="3479412"/>
            <a:ext cx="609600" cy="2308323"/>
            <a:chOff x="685800" y="990600"/>
            <a:chExt cx="609600" cy="2308323"/>
          </a:xfrm>
        </p:grpSpPr>
        <p:sp>
          <p:nvSpPr>
            <p:cNvPr id="9" name="TextBox 8">
              <a:extLst>
                <a:ext uri="{FF2B5EF4-FFF2-40B4-BE49-F238E27FC236}">
                  <a16:creationId xmlns:a16="http://schemas.microsoft.com/office/drawing/2014/main" id="{B2FA6135-A1E4-430B-96CD-128D635BECA5}"/>
                </a:ext>
              </a:extLst>
            </p:cNvPr>
            <p:cNvSpPr txBox="1"/>
            <p:nvPr/>
          </p:nvSpPr>
          <p:spPr>
            <a:xfrm>
              <a:off x="685800" y="990600"/>
              <a:ext cx="609600" cy="769441"/>
            </a:xfrm>
            <a:prstGeom prst="rect">
              <a:avLst/>
            </a:prstGeom>
            <a:noFill/>
            <a:ln>
              <a:solidFill>
                <a:schemeClr val="tx1"/>
              </a:solidFill>
            </a:ln>
          </p:spPr>
          <p:txBody>
            <a:bodyPr wrap="square" rtlCol="0">
              <a:spAutoFit/>
            </a:bodyPr>
            <a:lstStyle/>
            <a:p>
              <a:pPr algn="ctr"/>
              <a:r>
                <a:rPr lang="en-US" sz="4400" dirty="0"/>
                <a:t>7</a:t>
              </a:r>
            </a:p>
          </p:txBody>
        </p:sp>
        <p:sp>
          <p:nvSpPr>
            <p:cNvPr id="10" name="TextBox 9">
              <a:extLst>
                <a:ext uri="{FF2B5EF4-FFF2-40B4-BE49-F238E27FC236}">
                  <a16:creationId xmlns:a16="http://schemas.microsoft.com/office/drawing/2014/main" id="{8D7EF62B-2080-4385-96AD-8773BEAAF063}"/>
                </a:ext>
              </a:extLst>
            </p:cNvPr>
            <p:cNvSpPr txBox="1"/>
            <p:nvPr/>
          </p:nvSpPr>
          <p:spPr>
            <a:xfrm>
              <a:off x="685800" y="1760041"/>
              <a:ext cx="609600" cy="769441"/>
            </a:xfrm>
            <a:prstGeom prst="rect">
              <a:avLst/>
            </a:prstGeom>
            <a:noFill/>
            <a:ln>
              <a:solidFill>
                <a:schemeClr val="tx1"/>
              </a:solidFill>
            </a:ln>
          </p:spPr>
          <p:txBody>
            <a:bodyPr wrap="square" rtlCol="0">
              <a:spAutoFit/>
            </a:bodyPr>
            <a:lstStyle/>
            <a:p>
              <a:pPr algn="ctr"/>
              <a:endParaRPr lang="en-US" sz="4400" dirty="0"/>
            </a:p>
          </p:txBody>
        </p:sp>
        <p:sp>
          <p:nvSpPr>
            <p:cNvPr id="11" name="TextBox 10">
              <a:extLst>
                <a:ext uri="{FF2B5EF4-FFF2-40B4-BE49-F238E27FC236}">
                  <a16:creationId xmlns:a16="http://schemas.microsoft.com/office/drawing/2014/main" id="{1127816B-A5CF-487D-BF4B-0B37D33576DC}"/>
                </a:ext>
              </a:extLst>
            </p:cNvPr>
            <p:cNvSpPr txBox="1"/>
            <p:nvPr/>
          </p:nvSpPr>
          <p:spPr>
            <a:xfrm>
              <a:off x="685800" y="2529482"/>
              <a:ext cx="609600" cy="769441"/>
            </a:xfrm>
            <a:prstGeom prst="rect">
              <a:avLst/>
            </a:prstGeom>
            <a:noFill/>
            <a:ln>
              <a:solidFill>
                <a:schemeClr val="tx1"/>
              </a:solidFill>
            </a:ln>
          </p:spPr>
          <p:txBody>
            <a:bodyPr wrap="square" rtlCol="0">
              <a:spAutoFit/>
            </a:bodyPr>
            <a:lstStyle/>
            <a:p>
              <a:pPr algn="ctr"/>
              <a:endParaRPr lang="en-US" sz="4400" dirty="0"/>
            </a:p>
          </p:txBody>
        </p:sp>
      </p:grpSp>
      <p:grpSp>
        <p:nvGrpSpPr>
          <p:cNvPr id="12" name="Group 11">
            <a:extLst>
              <a:ext uri="{FF2B5EF4-FFF2-40B4-BE49-F238E27FC236}">
                <a16:creationId xmlns:a16="http://schemas.microsoft.com/office/drawing/2014/main" id="{D8877405-E7D7-4547-8B65-4B91463693E0}"/>
              </a:ext>
            </a:extLst>
          </p:cNvPr>
          <p:cNvGrpSpPr/>
          <p:nvPr/>
        </p:nvGrpSpPr>
        <p:grpSpPr>
          <a:xfrm>
            <a:off x="1848856" y="3479411"/>
            <a:ext cx="609600" cy="2308323"/>
            <a:chOff x="685800" y="990600"/>
            <a:chExt cx="609600" cy="2308323"/>
          </a:xfrm>
        </p:grpSpPr>
        <p:sp>
          <p:nvSpPr>
            <p:cNvPr id="13" name="TextBox 12">
              <a:extLst>
                <a:ext uri="{FF2B5EF4-FFF2-40B4-BE49-F238E27FC236}">
                  <a16:creationId xmlns:a16="http://schemas.microsoft.com/office/drawing/2014/main" id="{FB1F0164-B392-4600-9866-F52A71FF4061}"/>
                </a:ext>
              </a:extLst>
            </p:cNvPr>
            <p:cNvSpPr txBox="1"/>
            <p:nvPr/>
          </p:nvSpPr>
          <p:spPr>
            <a:xfrm>
              <a:off x="685800" y="990600"/>
              <a:ext cx="609600" cy="769441"/>
            </a:xfrm>
            <a:prstGeom prst="rect">
              <a:avLst/>
            </a:prstGeom>
            <a:noFill/>
            <a:ln>
              <a:solidFill>
                <a:schemeClr val="tx1"/>
              </a:solidFill>
            </a:ln>
          </p:spPr>
          <p:txBody>
            <a:bodyPr wrap="square" rtlCol="0">
              <a:spAutoFit/>
            </a:bodyPr>
            <a:lstStyle/>
            <a:p>
              <a:pPr algn="ctr"/>
              <a:r>
                <a:rPr lang="en-US" sz="4400" dirty="0"/>
                <a:t>0</a:t>
              </a:r>
            </a:p>
          </p:txBody>
        </p:sp>
        <p:sp>
          <p:nvSpPr>
            <p:cNvPr id="14" name="TextBox 13">
              <a:extLst>
                <a:ext uri="{FF2B5EF4-FFF2-40B4-BE49-F238E27FC236}">
                  <a16:creationId xmlns:a16="http://schemas.microsoft.com/office/drawing/2014/main" id="{B1096DE0-1954-4C1B-9F9B-ABD3C15AC1A7}"/>
                </a:ext>
              </a:extLst>
            </p:cNvPr>
            <p:cNvSpPr txBox="1"/>
            <p:nvPr/>
          </p:nvSpPr>
          <p:spPr>
            <a:xfrm>
              <a:off x="685800" y="1760041"/>
              <a:ext cx="609600" cy="769441"/>
            </a:xfrm>
            <a:prstGeom prst="rect">
              <a:avLst/>
            </a:prstGeom>
            <a:noFill/>
            <a:ln>
              <a:solidFill>
                <a:schemeClr val="tx1"/>
              </a:solidFill>
            </a:ln>
          </p:spPr>
          <p:txBody>
            <a:bodyPr wrap="square" rtlCol="0">
              <a:spAutoFit/>
            </a:bodyPr>
            <a:lstStyle/>
            <a:p>
              <a:pPr algn="ctr"/>
              <a:r>
                <a:rPr lang="en-US" sz="4400" dirty="0"/>
                <a:t>7</a:t>
              </a:r>
            </a:p>
          </p:txBody>
        </p:sp>
        <p:sp>
          <p:nvSpPr>
            <p:cNvPr id="15" name="TextBox 14">
              <a:extLst>
                <a:ext uri="{FF2B5EF4-FFF2-40B4-BE49-F238E27FC236}">
                  <a16:creationId xmlns:a16="http://schemas.microsoft.com/office/drawing/2014/main" id="{5000957D-71C9-403D-B70C-7443140A8039}"/>
                </a:ext>
              </a:extLst>
            </p:cNvPr>
            <p:cNvSpPr txBox="1"/>
            <p:nvPr/>
          </p:nvSpPr>
          <p:spPr>
            <a:xfrm>
              <a:off x="685800" y="2529482"/>
              <a:ext cx="609600" cy="769441"/>
            </a:xfrm>
            <a:prstGeom prst="rect">
              <a:avLst/>
            </a:prstGeom>
            <a:noFill/>
            <a:ln>
              <a:solidFill>
                <a:schemeClr val="tx1"/>
              </a:solidFill>
            </a:ln>
          </p:spPr>
          <p:txBody>
            <a:bodyPr wrap="square" rtlCol="0">
              <a:spAutoFit/>
            </a:bodyPr>
            <a:lstStyle/>
            <a:p>
              <a:pPr algn="ctr"/>
              <a:endParaRPr lang="en-US" sz="4400" dirty="0"/>
            </a:p>
          </p:txBody>
        </p:sp>
      </p:grpSp>
      <p:grpSp>
        <p:nvGrpSpPr>
          <p:cNvPr id="16" name="Group 15">
            <a:extLst>
              <a:ext uri="{FF2B5EF4-FFF2-40B4-BE49-F238E27FC236}">
                <a16:creationId xmlns:a16="http://schemas.microsoft.com/office/drawing/2014/main" id="{90E185E6-4BA0-4E40-A036-C6512B03418B}"/>
              </a:ext>
            </a:extLst>
          </p:cNvPr>
          <p:cNvGrpSpPr/>
          <p:nvPr/>
        </p:nvGrpSpPr>
        <p:grpSpPr>
          <a:xfrm>
            <a:off x="2457150" y="3479412"/>
            <a:ext cx="609600" cy="2308323"/>
            <a:chOff x="685800" y="990600"/>
            <a:chExt cx="609600" cy="2308323"/>
          </a:xfrm>
        </p:grpSpPr>
        <p:sp>
          <p:nvSpPr>
            <p:cNvPr id="17" name="TextBox 16">
              <a:extLst>
                <a:ext uri="{FF2B5EF4-FFF2-40B4-BE49-F238E27FC236}">
                  <a16:creationId xmlns:a16="http://schemas.microsoft.com/office/drawing/2014/main" id="{F0A52454-42AD-49A0-BE41-379A068DEB79}"/>
                </a:ext>
              </a:extLst>
            </p:cNvPr>
            <p:cNvSpPr txBox="1"/>
            <p:nvPr/>
          </p:nvSpPr>
          <p:spPr>
            <a:xfrm>
              <a:off x="685800" y="990600"/>
              <a:ext cx="609600" cy="769441"/>
            </a:xfrm>
            <a:prstGeom prst="rect">
              <a:avLst/>
            </a:prstGeom>
            <a:noFill/>
            <a:ln>
              <a:solidFill>
                <a:schemeClr val="tx1"/>
              </a:solidFill>
            </a:ln>
          </p:spPr>
          <p:txBody>
            <a:bodyPr wrap="square" rtlCol="0">
              <a:spAutoFit/>
            </a:bodyPr>
            <a:lstStyle/>
            <a:p>
              <a:pPr algn="ctr"/>
              <a:r>
                <a:rPr lang="en-US" sz="4400" dirty="0"/>
                <a:t>1</a:t>
              </a:r>
            </a:p>
          </p:txBody>
        </p:sp>
        <p:sp>
          <p:nvSpPr>
            <p:cNvPr id="18" name="TextBox 17">
              <a:extLst>
                <a:ext uri="{FF2B5EF4-FFF2-40B4-BE49-F238E27FC236}">
                  <a16:creationId xmlns:a16="http://schemas.microsoft.com/office/drawing/2014/main" id="{6F44B0D6-36A0-4721-BB8E-A923E6D44FBC}"/>
                </a:ext>
              </a:extLst>
            </p:cNvPr>
            <p:cNvSpPr txBox="1"/>
            <p:nvPr/>
          </p:nvSpPr>
          <p:spPr>
            <a:xfrm>
              <a:off x="685800" y="1760041"/>
              <a:ext cx="609600" cy="769441"/>
            </a:xfrm>
            <a:prstGeom prst="rect">
              <a:avLst/>
            </a:prstGeom>
            <a:noFill/>
            <a:ln>
              <a:solidFill>
                <a:schemeClr val="tx1"/>
              </a:solidFill>
            </a:ln>
          </p:spPr>
          <p:txBody>
            <a:bodyPr wrap="square" rtlCol="0">
              <a:spAutoFit/>
            </a:bodyPr>
            <a:lstStyle/>
            <a:p>
              <a:pPr algn="ctr"/>
              <a:r>
                <a:rPr lang="en-US" sz="4400" dirty="0"/>
                <a:t>0</a:t>
              </a:r>
            </a:p>
          </p:txBody>
        </p:sp>
        <p:sp>
          <p:nvSpPr>
            <p:cNvPr id="19" name="TextBox 18">
              <a:extLst>
                <a:ext uri="{FF2B5EF4-FFF2-40B4-BE49-F238E27FC236}">
                  <a16:creationId xmlns:a16="http://schemas.microsoft.com/office/drawing/2014/main" id="{FCF1EAA3-BBC1-41A0-9544-4B5C1DC3F2EA}"/>
                </a:ext>
              </a:extLst>
            </p:cNvPr>
            <p:cNvSpPr txBox="1"/>
            <p:nvPr/>
          </p:nvSpPr>
          <p:spPr>
            <a:xfrm>
              <a:off x="685800" y="2529482"/>
              <a:ext cx="609600" cy="769441"/>
            </a:xfrm>
            <a:prstGeom prst="rect">
              <a:avLst/>
            </a:prstGeom>
            <a:noFill/>
            <a:ln>
              <a:solidFill>
                <a:schemeClr val="tx1"/>
              </a:solidFill>
            </a:ln>
          </p:spPr>
          <p:txBody>
            <a:bodyPr wrap="square" rtlCol="0">
              <a:spAutoFit/>
            </a:bodyPr>
            <a:lstStyle/>
            <a:p>
              <a:pPr algn="ctr"/>
              <a:r>
                <a:rPr lang="en-US" sz="4400" dirty="0"/>
                <a:t>7</a:t>
              </a:r>
            </a:p>
          </p:txBody>
        </p:sp>
      </p:grpSp>
      <p:grpSp>
        <p:nvGrpSpPr>
          <p:cNvPr id="20" name="Group 19">
            <a:extLst>
              <a:ext uri="{FF2B5EF4-FFF2-40B4-BE49-F238E27FC236}">
                <a16:creationId xmlns:a16="http://schemas.microsoft.com/office/drawing/2014/main" id="{54845D04-7316-45F4-8DC1-9A40055AE3B2}"/>
              </a:ext>
            </a:extLst>
          </p:cNvPr>
          <p:cNvGrpSpPr/>
          <p:nvPr/>
        </p:nvGrpSpPr>
        <p:grpSpPr>
          <a:xfrm>
            <a:off x="3068056" y="3479412"/>
            <a:ext cx="609600" cy="2308323"/>
            <a:chOff x="685800" y="990600"/>
            <a:chExt cx="609600" cy="2308323"/>
          </a:xfrm>
        </p:grpSpPr>
        <p:sp>
          <p:nvSpPr>
            <p:cNvPr id="21" name="TextBox 20">
              <a:extLst>
                <a:ext uri="{FF2B5EF4-FFF2-40B4-BE49-F238E27FC236}">
                  <a16:creationId xmlns:a16="http://schemas.microsoft.com/office/drawing/2014/main" id="{17FCE79F-6ABA-44B1-A42B-7DC649B55653}"/>
                </a:ext>
              </a:extLst>
            </p:cNvPr>
            <p:cNvSpPr txBox="1"/>
            <p:nvPr/>
          </p:nvSpPr>
          <p:spPr>
            <a:xfrm>
              <a:off x="685800" y="990600"/>
              <a:ext cx="609600" cy="769441"/>
            </a:xfrm>
            <a:prstGeom prst="rect">
              <a:avLst/>
            </a:prstGeom>
            <a:noFill/>
            <a:ln>
              <a:solidFill>
                <a:schemeClr val="tx1"/>
              </a:solidFill>
            </a:ln>
          </p:spPr>
          <p:txBody>
            <a:bodyPr wrap="square" rtlCol="0">
              <a:spAutoFit/>
            </a:bodyPr>
            <a:lstStyle/>
            <a:p>
              <a:pPr algn="ctr"/>
              <a:r>
                <a:rPr lang="en-US" sz="4400" dirty="0"/>
                <a:t>2</a:t>
              </a:r>
            </a:p>
          </p:txBody>
        </p:sp>
        <p:sp>
          <p:nvSpPr>
            <p:cNvPr id="22" name="TextBox 21">
              <a:extLst>
                <a:ext uri="{FF2B5EF4-FFF2-40B4-BE49-F238E27FC236}">
                  <a16:creationId xmlns:a16="http://schemas.microsoft.com/office/drawing/2014/main" id="{2B1997F5-EA53-47ED-81EB-69CD97E0DF06}"/>
                </a:ext>
              </a:extLst>
            </p:cNvPr>
            <p:cNvSpPr txBox="1"/>
            <p:nvPr/>
          </p:nvSpPr>
          <p:spPr>
            <a:xfrm>
              <a:off x="685800" y="1760041"/>
              <a:ext cx="609600" cy="769441"/>
            </a:xfrm>
            <a:prstGeom prst="rect">
              <a:avLst/>
            </a:prstGeom>
            <a:noFill/>
            <a:ln>
              <a:solidFill>
                <a:schemeClr val="tx1"/>
              </a:solidFill>
            </a:ln>
          </p:spPr>
          <p:txBody>
            <a:bodyPr wrap="square" rtlCol="0">
              <a:spAutoFit/>
            </a:bodyPr>
            <a:lstStyle/>
            <a:p>
              <a:pPr algn="ctr"/>
              <a:r>
                <a:rPr lang="en-US" sz="4400" dirty="0"/>
                <a:t>1</a:t>
              </a:r>
            </a:p>
          </p:txBody>
        </p:sp>
        <p:sp>
          <p:nvSpPr>
            <p:cNvPr id="23" name="TextBox 22">
              <a:extLst>
                <a:ext uri="{FF2B5EF4-FFF2-40B4-BE49-F238E27FC236}">
                  <a16:creationId xmlns:a16="http://schemas.microsoft.com/office/drawing/2014/main" id="{AD72DBEF-F4D4-4CC8-BFEE-4E2DE168798F}"/>
                </a:ext>
              </a:extLst>
            </p:cNvPr>
            <p:cNvSpPr txBox="1"/>
            <p:nvPr/>
          </p:nvSpPr>
          <p:spPr>
            <a:xfrm>
              <a:off x="685800" y="2529482"/>
              <a:ext cx="609600" cy="769441"/>
            </a:xfrm>
            <a:prstGeom prst="rect">
              <a:avLst/>
            </a:prstGeom>
            <a:noFill/>
            <a:ln>
              <a:solidFill>
                <a:schemeClr val="tx1"/>
              </a:solidFill>
            </a:ln>
          </p:spPr>
          <p:txBody>
            <a:bodyPr wrap="square" rtlCol="0">
              <a:spAutoFit/>
            </a:bodyPr>
            <a:lstStyle/>
            <a:p>
              <a:pPr algn="ctr"/>
              <a:r>
                <a:rPr lang="en-US" sz="4400" dirty="0"/>
                <a:t>0</a:t>
              </a:r>
            </a:p>
          </p:txBody>
        </p:sp>
      </p:grpSp>
      <p:grpSp>
        <p:nvGrpSpPr>
          <p:cNvPr id="24" name="Group 23">
            <a:extLst>
              <a:ext uri="{FF2B5EF4-FFF2-40B4-BE49-F238E27FC236}">
                <a16:creationId xmlns:a16="http://schemas.microsoft.com/office/drawing/2014/main" id="{B9E922C5-8360-450C-9911-3C7737AA91FB}"/>
              </a:ext>
            </a:extLst>
          </p:cNvPr>
          <p:cNvGrpSpPr/>
          <p:nvPr/>
        </p:nvGrpSpPr>
        <p:grpSpPr>
          <a:xfrm>
            <a:off x="3677656" y="3479410"/>
            <a:ext cx="609600" cy="2308323"/>
            <a:chOff x="685800" y="990600"/>
            <a:chExt cx="609600" cy="2308323"/>
          </a:xfrm>
        </p:grpSpPr>
        <p:sp>
          <p:nvSpPr>
            <p:cNvPr id="25" name="TextBox 24">
              <a:extLst>
                <a:ext uri="{FF2B5EF4-FFF2-40B4-BE49-F238E27FC236}">
                  <a16:creationId xmlns:a16="http://schemas.microsoft.com/office/drawing/2014/main" id="{7B1F7072-A47C-4830-A86D-FA1D7F6DA26D}"/>
                </a:ext>
              </a:extLst>
            </p:cNvPr>
            <p:cNvSpPr txBox="1"/>
            <p:nvPr/>
          </p:nvSpPr>
          <p:spPr>
            <a:xfrm>
              <a:off x="685800" y="990600"/>
              <a:ext cx="609600" cy="769441"/>
            </a:xfrm>
            <a:prstGeom prst="rect">
              <a:avLst/>
            </a:prstGeom>
            <a:noFill/>
            <a:ln>
              <a:solidFill>
                <a:schemeClr val="tx1"/>
              </a:solidFill>
            </a:ln>
          </p:spPr>
          <p:txBody>
            <a:bodyPr wrap="square" rtlCol="0">
              <a:spAutoFit/>
            </a:bodyPr>
            <a:lstStyle/>
            <a:p>
              <a:pPr algn="ctr"/>
              <a:r>
                <a:rPr lang="en-US" sz="4400" dirty="0"/>
                <a:t>0</a:t>
              </a:r>
            </a:p>
          </p:txBody>
        </p:sp>
        <p:sp>
          <p:nvSpPr>
            <p:cNvPr id="26" name="TextBox 25">
              <a:extLst>
                <a:ext uri="{FF2B5EF4-FFF2-40B4-BE49-F238E27FC236}">
                  <a16:creationId xmlns:a16="http://schemas.microsoft.com/office/drawing/2014/main" id="{4C13D96E-4DBD-46E7-9FD7-7DEF272C3537}"/>
                </a:ext>
              </a:extLst>
            </p:cNvPr>
            <p:cNvSpPr txBox="1"/>
            <p:nvPr/>
          </p:nvSpPr>
          <p:spPr>
            <a:xfrm>
              <a:off x="685800" y="1760041"/>
              <a:ext cx="609600" cy="769441"/>
            </a:xfrm>
            <a:prstGeom prst="rect">
              <a:avLst/>
            </a:prstGeom>
            <a:noFill/>
            <a:ln>
              <a:solidFill>
                <a:schemeClr val="tx1"/>
              </a:solidFill>
            </a:ln>
          </p:spPr>
          <p:txBody>
            <a:bodyPr wrap="square" rtlCol="0">
              <a:spAutoFit/>
            </a:bodyPr>
            <a:lstStyle/>
            <a:p>
              <a:pPr algn="ctr"/>
              <a:r>
                <a:rPr lang="en-US" sz="4400" dirty="0"/>
                <a:t>2</a:t>
              </a:r>
            </a:p>
          </p:txBody>
        </p:sp>
        <p:sp>
          <p:nvSpPr>
            <p:cNvPr id="27" name="TextBox 26">
              <a:extLst>
                <a:ext uri="{FF2B5EF4-FFF2-40B4-BE49-F238E27FC236}">
                  <a16:creationId xmlns:a16="http://schemas.microsoft.com/office/drawing/2014/main" id="{519B750C-2BA5-4C42-B3B7-C6B420C240FA}"/>
                </a:ext>
              </a:extLst>
            </p:cNvPr>
            <p:cNvSpPr txBox="1"/>
            <p:nvPr/>
          </p:nvSpPr>
          <p:spPr>
            <a:xfrm>
              <a:off x="685800" y="2529482"/>
              <a:ext cx="609600" cy="769441"/>
            </a:xfrm>
            <a:prstGeom prst="rect">
              <a:avLst/>
            </a:prstGeom>
            <a:noFill/>
            <a:ln>
              <a:solidFill>
                <a:schemeClr val="tx1"/>
              </a:solidFill>
            </a:ln>
          </p:spPr>
          <p:txBody>
            <a:bodyPr wrap="square" rtlCol="0">
              <a:spAutoFit/>
            </a:bodyPr>
            <a:lstStyle/>
            <a:p>
              <a:pPr algn="ctr"/>
              <a:r>
                <a:rPr lang="en-US" sz="4400" dirty="0"/>
                <a:t>1</a:t>
              </a:r>
            </a:p>
          </p:txBody>
        </p:sp>
      </p:grpSp>
      <p:grpSp>
        <p:nvGrpSpPr>
          <p:cNvPr id="28" name="Group 27">
            <a:extLst>
              <a:ext uri="{FF2B5EF4-FFF2-40B4-BE49-F238E27FC236}">
                <a16:creationId xmlns:a16="http://schemas.microsoft.com/office/drawing/2014/main" id="{B78757BE-1BCF-4066-B467-22FDF2F45C15}"/>
              </a:ext>
            </a:extLst>
          </p:cNvPr>
          <p:cNvGrpSpPr/>
          <p:nvPr/>
        </p:nvGrpSpPr>
        <p:grpSpPr>
          <a:xfrm>
            <a:off x="4287256" y="3479410"/>
            <a:ext cx="609600" cy="2308324"/>
            <a:chOff x="685800" y="990599"/>
            <a:chExt cx="609600" cy="2308324"/>
          </a:xfrm>
        </p:grpSpPr>
        <p:sp>
          <p:nvSpPr>
            <p:cNvPr id="29" name="TextBox 28">
              <a:extLst>
                <a:ext uri="{FF2B5EF4-FFF2-40B4-BE49-F238E27FC236}">
                  <a16:creationId xmlns:a16="http://schemas.microsoft.com/office/drawing/2014/main" id="{9DD66D0A-C83C-4257-BA11-352EC4C26E41}"/>
                </a:ext>
              </a:extLst>
            </p:cNvPr>
            <p:cNvSpPr txBox="1"/>
            <p:nvPr/>
          </p:nvSpPr>
          <p:spPr>
            <a:xfrm>
              <a:off x="685800" y="990599"/>
              <a:ext cx="609600" cy="769441"/>
            </a:xfrm>
            <a:prstGeom prst="rect">
              <a:avLst/>
            </a:prstGeom>
            <a:noFill/>
            <a:ln>
              <a:solidFill>
                <a:schemeClr val="tx1"/>
              </a:solidFill>
            </a:ln>
          </p:spPr>
          <p:txBody>
            <a:bodyPr wrap="square" rtlCol="0">
              <a:spAutoFit/>
            </a:bodyPr>
            <a:lstStyle/>
            <a:p>
              <a:pPr algn="ctr"/>
              <a:r>
                <a:rPr lang="en-US" sz="4400" dirty="0"/>
                <a:t>3</a:t>
              </a:r>
            </a:p>
          </p:txBody>
        </p:sp>
        <p:sp>
          <p:nvSpPr>
            <p:cNvPr id="30" name="TextBox 29">
              <a:extLst>
                <a:ext uri="{FF2B5EF4-FFF2-40B4-BE49-F238E27FC236}">
                  <a16:creationId xmlns:a16="http://schemas.microsoft.com/office/drawing/2014/main" id="{6E2F0E13-611A-48F6-9458-16D6C19823D4}"/>
                </a:ext>
              </a:extLst>
            </p:cNvPr>
            <p:cNvSpPr txBox="1"/>
            <p:nvPr/>
          </p:nvSpPr>
          <p:spPr>
            <a:xfrm>
              <a:off x="685800" y="1760041"/>
              <a:ext cx="609600" cy="769441"/>
            </a:xfrm>
            <a:prstGeom prst="rect">
              <a:avLst/>
            </a:prstGeom>
            <a:noFill/>
            <a:ln>
              <a:solidFill>
                <a:schemeClr val="tx1"/>
              </a:solidFill>
            </a:ln>
          </p:spPr>
          <p:txBody>
            <a:bodyPr wrap="square" rtlCol="0">
              <a:spAutoFit/>
            </a:bodyPr>
            <a:lstStyle/>
            <a:p>
              <a:pPr algn="ctr"/>
              <a:r>
                <a:rPr lang="en-US" sz="4400" dirty="0"/>
                <a:t>0</a:t>
              </a:r>
            </a:p>
          </p:txBody>
        </p:sp>
        <p:sp>
          <p:nvSpPr>
            <p:cNvPr id="31" name="TextBox 30">
              <a:extLst>
                <a:ext uri="{FF2B5EF4-FFF2-40B4-BE49-F238E27FC236}">
                  <a16:creationId xmlns:a16="http://schemas.microsoft.com/office/drawing/2014/main" id="{5852EC44-AF5F-4437-85DF-A76C652D7A84}"/>
                </a:ext>
              </a:extLst>
            </p:cNvPr>
            <p:cNvSpPr txBox="1"/>
            <p:nvPr/>
          </p:nvSpPr>
          <p:spPr>
            <a:xfrm>
              <a:off x="685800" y="2529482"/>
              <a:ext cx="609600" cy="769441"/>
            </a:xfrm>
            <a:prstGeom prst="rect">
              <a:avLst/>
            </a:prstGeom>
            <a:noFill/>
            <a:ln>
              <a:solidFill>
                <a:schemeClr val="tx1"/>
              </a:solidFill>
            </a:ln>
          </p:spPr>
          <p:txBody>
            <a:bodyPr wrap="square" rtlCol="0">
              <a:spAutoFit/>
            </a:bodyPr>
            <a:lstStyle/>
            <a:p>
              <a:pPr algn="ctr"/>
              <a:r>
                <a:rPr lang="en-US" sz="4400" dirty="0"/>
                <a:t>2</a:t>
              </a:r>
            </a:p>
          </p:txBody>
        </p:sp>
      </p:grpSp>
      <p:grpSp>
        <p:nvGrpSpPr>
          <p:cNvPr id="32" name="Group 31">
            <a:extLst>
              <a:ext uri="{FF2B5EF4-FFF2-40B4-BE49-F238E27FC236}">
                <a16:creationId xmlns:a16="http://schemas.microsoft.com/office/drawing/2014/main" id="{2E680110-5DCD-442C-B7F9-453BDCDE0616}"/>
              </a:ext>
            </a:extLst>
          </p:cNvPr>
          <p:cNvGrpSpPr/>
          <p:nvPr/>
        </p:nvGrpSpPr>
        <p:grpSpPr>
          <a:xfrm>
            <a:off x="4896856" y="3479410"/>
            <a:ext cx="609600" cy="2308323"/>
            <a:chOff x="685800" y="990600"/>
            <a:chExt cx="609600" cy="2308323"/>
          </a:xfrm>
        </p:grpSpPr>
        <p:sp>
          <p:nvSpPr>
            <p:cNvPr id="33" name="TextBox 32">
              <a:extLst>
                <a:ext uri="{FF2B5EF4-FFF2-40B4-BE49-F238E27FC236}">
                  <a16:creationId xmlns:a16="http://schemas.microsoft.com/office/drawing/2014/main" id="{3D1DEF40-E8F1-4820-8F68-9DF59142AB5C}"/>
                </a:ext>
              </a:extLst>
            </p:cNvPr>
            <p:cNvSpPr txBox="1"/>
            <p:nvPr/>
          </p:nvSpPr>
          <p:spPr>
            <a:xfrm>
              <a:off x="685800" y="990600"/>
              <a:ext cx="609600" cy="769441"/>
            </a:xfrm>
            <a:prstGeom prst="rect">
              <a:avLst/>
            </a:prstGeom>
            <a:noFill/>
            <a:ln>
              <a:solidFill>
                <a:schemeClr val="tx1"/>
              </a:solidFill>
            </a:ln>
          </p:spPr>
          <p:txBody>
            <a:bodyPr wrap="square" rtlCol="0">
              <a:spAutoFit/>
            </a:bodyPr>
            <a:lstStyle/>
            <a:p>
              <a:pPr algn="ctr"/>
              <a:r>
                <a:rPr lang="en-US" sz="4400" dirty="0"/>
                <a:t>0</a:t>
              </a:r>
            </a:p>
          </p:txBody>
        </p:sp>
        <p:sp>
          <p:nvSpPr>
            <p:cNvPr id="34" name="TextBox 33">
              <a:extLst>
                <a:ext uri="{FF2B5EF4-FFF2-40B4-BE49-F238E27FC236}">
                  <a16:creationId xmlns:a16="http://schemas.microsoft.com/office/drawing/2014/main" id="{45AB527A-B19D-485C-B423-BA3D727ED606}"/>
                </a:ext>
              </a:extLst>
            </p:cNvPr>
            <p:cNvSpPr txBox="1"/>
            <p:nvPr/>
          </p:nvSpPr>
          <p:spPr>
            <a:xfrm>
              <a:off x="685800" y="1760039"/>
              <a:ext cx="609600" cy="769441"/>
            </a:xfrm>
            <a:prstGeom prst="rect">
              <a:avLst/>
            </a:prstGeom>
            <a:noFill/>
            <a:ln>
              <a:solidFill>
                <a:schemeClr val="tx1"/>
              </a:solidFill>
            </a:ln>
          </p:spPr>
          <p:txBody>
            <a:bodyPr wrap="square" rtlCol="0">
              <a:spAutoFit/>
            </a:bodyPr>
            <a:lstStyle/>
            <a:p>
              <a:pPr algn="ctr"/>
              <a:r>
                <a:rPr lang="en-US" sz="4400" dirty="0"/>
                <a:t>3</a:t>
              </a:r>
            </a:p>
          </p:txBody>
        </p:sp>
        <p:sp>
          <p:nvSpPr>
            <p:cNvPr id="35" name="TextBox 34">
              <a:extLst>
                <a:ext uri="{FF2B5EF4-FFF2-40B4-BE49-F238E27FC236}">
                  <a16:creationId xmlns:a16="http://schemas.microsoft.com/office/drawing/2014/main" id="{0E7AF3A6-3926-4364-8E96-5ED200C94625}"/>
                </a:ext>
              </a:extLst>
            </p:cNvPr>
            <p:cNvSpPr txBox="1"/>
            <p:nvPr/>
          </p:nvSpPr>
          <p:spPr>
            <a:xfrm>
              <a:off x="685800" y="2529482"/>
              <a:ext cx="609600" cy="769441"/>
            </a:xfrm>
            <a:prstGeom prst="rect">
              <a:avLst/>
            </a:prstGeom>
            <a:noFill/>
            <a:ln>
              <a:solidFill>
                <a:schemeClr val="tx1"/>
              </a:solidFill>
            </a:ln>
          </p:spPr>
          <p:txBody>
            <a:bodyPr wrap="square" rtlCol="0">
              <a:spAutoFit/>
            </a:bodyPr>
            <a:lstStyle/>
            <a:p>
              <a:pPr algn="ctr"/>
              <a:r>
                <a:rPr lang="en-US" sz="4400" dirty="0"/>
                <a:t>2</a:t>
              </a:r>
            </a:p>
          </p:txBody>
        </p:sp>
      </p:grpSp>
      <p:grpSp>
        <p:nvGrpSpPr>
          <p:cNvPr id="36" name="Group 35">
            <a:extLst>
              <a:ext uri="{FF2B5EF4-FFF2-40B4-BE49-F238E27FC236}">
                <a16:creationId xmlns:a16="http://schemas.microsoft.com/office/drawing/2014/main" id="{E56930E2-C4B5-4171-AAB6-B323749EE13C}"/>
              </a:ext>
            </a:extLst>
          </p:cNvPr>
          <p:cNvGrpSpPr/>
          <p:nvPr/>
        </p:nvGrpSpPr>
        <p:grpSpPr>
          <a:xfrm>
            <a:off x="5506456" y="3479410"/>
            <a:ext cx="609600" cy="2308323"/>
            <a:chOff x="685800" y="990600"/>
            <a:chExt cx="609600" cy="2308323"/>
          </a:xfrm>
        </p:grpSpPr>
        <p:sp>
          <p:nvSpPr>
            <p:cNvPr id="37" name="TextBox 36">
              <a:extLst>
                <a:ext uri="{FF2B5EF4-FFF2-40B4-BE49-F238E27FC236}">
                  <a16:creationId xmlns:a16="http://schemas.microsoft.com/office/drawing/2014/main" id="{10FA4D8A-F54B-4C7D-AA9E-AC76DF79BB3C}"/>
                </a:ext>
              </a:extLst>
            </p:cNvPr>
            <p:cNvSpPr txBox="1"/>
            <p:nvPr/>
          </p:nvSpPr>
          <p:spPr>
            <a:xfrm>
              <a:off x="685800" y="990600"/>
              <a:ext cx="609600" cy="769441"/>
            </a:xfrm>
            <a:prstGeom prst="rect">
              <a:avLst/>
            </a:prstGeom>
            <a:noFill/>
            <a:ln>
              <a:solidFill>
                <a:schemeClr val="tx1"/>
              </a:solidFill>
            </a:ln>
          </p:spPr>
          <p:txBody>
            <a:bodyPr wrap="square" rtlCol="0">
              <a:spAutoFit/>
            </a:bodyPr>
            <a:lstStyle/>
            <a:p>
              <a:pPr algn="ctr"/>
              <a:r>
                <a:rPr lang="en-US" sz="4400" dirty="0"/>
                <a:t>4</a:t>
              </a:r>
            </a:p>
          </p:txBody>
        </p:sp>
        <p:sp>
          <p:nvSpPr>
            <p:cNvPr id="38" name="TextBox 37">
              <a:extLst>
                <a:ext uri="{FF2B5EF4-FFF2-40B4-BE49-F238E27FC236}">
                  <a16:creationId xmlns:a16="http://schemas.microsoft.com/office/drawing/2014/main" id="{9EE6C65B-41C0-4E1D-9A53-B1C23B47B25B}"/>
                </a:ext>
              </a:extLst>
            </p:cNvPr>
            <p:cNvSpPr txBox="1"/>
            <p:nvPr/>
          </p:nvSpPr>
          <p:spPr>
            <a:xfrm>
              <a:off x="685800" y="1760041"/>
              <a:ext cx="609600" cy="769441"/>
            </a:xfrm>
            <a:prstGeom prst="rect">
              <a:avLst/>
            </a:prstGeom>
            <a:noFill/>
            <a:ln>
              <a:solidFill>
                <a:schemeClr val="tx1"/>
              </a:solidFill>
            </a:ln>
          </p:spPr>
          <p:txBody>
            <a:bodyPr wrap="square" rtlCol="0">
              <a:spAutoFit/>
            </a:bodyPr>
            <a:lstStyle/>
            <a:p>
              <a:pPr algn="ctr"/>
              <a:r>
                <a:rPr lang="en-US" sz="4400" dirty="0"/>
                <a:t>0</a:t>
              </a:r>
            </a:p>
          </p:txBody>
        </p:sp>
        <p:sp>
          <p:nvSpPr>
            <p:cNvPr id="39" name="TextBox 38">
              <a:extLst>
                <a:ext uri="{FF2B5EF4-FFF2-40B4-BE49-F238E27FC236}">
                  <a16:creationId xmlns:a16="http://schemas.microsoft.com/office/drawing/2014/main" id="{77A18442-C6E1-44F6-9E13-45726907A4B5}"/>
                </a:ext>
              </a:extLst>
            </p:cNvPr>
            <p:cNvSpPr txBox="1"/>
            <p:nvPr/>
          </p:nvSpPr>
          <p:spPr>
            <a:xfrm>
              <a:off x="685800" y="2529482"/>
              <a:ext cx="609600" cy="769441"/>
            </a:xfrm>
            <a:prstGeom prst="rect">
              <a:avLst/>
            </a:prstGeom>
            <a:noFill/>
            <a:ln>
              <a:solidFill>
                <a:schemeClr val="tx1"/>
              </a:solidFill>
            </a:ln>
          </p:spPr>
          <p:txBody>
            <a:bodyPr wrap="square" rtlCol="0">
              <a:spAutoFit/>
            </a:bodyPr>
            <a:lstStyle/>
            <a:p>
              <a:pPr algn="ctr"/>
              <a:r>
                <a:rPr lang="en-US" sz="4400" dirty="0"/>
                <a:t>3</a:t>
              </a:r>
            </a:p>
          </p:txBody>
        </p:sp>
      </p:grpSp>
      <p:grpSp>
        <p:nvGrpSpPr>
          <p:cNvPr id="40" name="Group 39">
            <a:extLst>
              <a:ext uri="{FF2B5EF4-FFF2-40B4-BE49-F238E27FC236}">
                <a16:creationId xmlns:a16="http://schemas.microsoft.com/office/drawing/2014/main" id="{4FBE6824-B976-4416-906B-E962A81E26DB}"/>
              </a:ext>
            </a:extLst>
          </p:cNvPr>
          <p:cNvGrpSpPr/>
          <p:nvPr/>
        </p:nvGrpSpPr>
        <p:grpSpPr>
          <a:xfrm>
            <a:off x="6116056" y="3479411"/>
            <a:ext cx="609600" cy="2308323"/>
            <a:chOff x="685800" y="990600"/>
            <a:chExt cx="609600" cy="2308323"/>
          </a:xfrm>
        </p:grpSpPr>
        <p:sp>
          <p:nvSpPr>
            <p:cNvPr id="41" name="TextBox 40">
              <a:extLst>
                <a:ext uri="{FF2B5EF4-FFF2-40B4-BE49-F238E27FC236}">
                  <a16:creationId xmlns:a16="http://schemas.microsoft.com/office/drawing/2014/main" id="{8C0353AD-63B6-4789-998A-3956F67FD047}"/>
                </a:ext>
              </a:extLst>
            </p:cNvPr>
            <p:cNvSpPr txBox="1"/>
            <p:nvPr/>
          </p:nvSpPr>
          <p:spPr>
            <a:xfrm>
              <a:off x="685800" y="990600"/>
              <a:ext cx="609600" cy="769441"/>
            </a:xfrm>
            <a:prstGeom prst="rect">
              <a:avLst/>
            </a:prstGeom>
            <a:noFill/>
            <a:ln>
              <a:solidFill>
                <a:schemeClr val="tx1"/>
              </a:solidFill>
            </a:ln>
          </p:spPr>
          <p:txBody>
            <a:bodyPr wrap="square" rtlCol="0">
              <a:spAutoFit/>
            </a:bodyPr>
            <a:lstStyle/>
            <a:p>
              <a:pPr algn="ctr"/>
              <a:r>
                <a:rPr lang="en-US" sz="4400" dirty="0"/>
                <a:t>2</a:t>
              </a:r>
            </a:p>
          </p:txBody>
        </p:sp>
        <p:sp>
          <p:nvSpPr>
            <p:cNvPr id="42" name="TextBox 41">
              <a:extLst>
                <a:ext uri="{FF2B5EF4-FFF2-40B4-BE49-F238E27FC236}">
                  <a16:creationId xmlns:a16="http://schemas.microsoft.com/office/drawing/2014/main" id="{6E0A4855-D372-4EC3-A4D8-7A958C500857}"/>
                </a:ext>
              </a:extLst>
            </p:cNvPr>
            <p:cNvSpPr txBox="1"/>
            <p:nvPr/>
          </p:nvSpPr>
          <p:spPr>
            <a:xfrm>
              <a:off x="685800" y="1760041"/>
              <a:ext cx="609600" cy="769441"/>
            </a:xfrm>
            <a:prstGeom prst="rect">
              <a:avLst/>
            </a:prstGeom>
            <a:noFill/>
            <a:ln>
              <a:solidFill>
                <a:schemeClr val="tx1"/>
              </a:solidFill>
            </a:ln>
          </p:spPr>
          <p:txBody>
            <a:bodyPr wrap="square" rtlCol="0">
              <a:spAutoFit/>
            </a:bodyPr>
            <a:lstStyle/>
            <a:p>
              <a:pPr algn="ctr"/>
              <a:r>
                <a:rPr lang="en-US" sz="4400" dirty="0"/>
                <a:t>4</a:t>
              </a:r>
            </a:p>
          </p:txBody>
        </p:sp>
        <p:sp>
          <p:nvSpPr>
            <p:cNvPr id="43" name="TextBox 42">
              <a:extLst>
                <a:ext uri="{FF2B5EF4-FFF2-40B4-BE49-F238E27FC236}">
                  <a16:creationId xmlns:a16="http://schemas.microsoft.com/office/drawing/2014/main" id="{E98138F1-0368-47E8-8C00-EE55522DE111}"/>
                </a:ext>
              </a:extLst>
            </p:cNvPr>
            <p:cNvSpPr txBox="1"/>
            <p:nvPr/>
          </p:nvSpPr>
          <p:spPr>
            <a:xfrm>
              <a:off x="685800" y="2529482"/>
              <a:ext cx="609600" cy="769441"/>
            </a:xfrm>
            <a:prstGeom prst="rect">
              <a:avLst/>
            </a:prstGeom>
            <a:noFill/>
            <a:ln>
              <a:solidFill>
                <a:schemeClr val="tx1"/>
              </a:solidFill>
            </a:ln>
          </p:spPr>
          <p:txBody>
            <a:bodyPr wrap="square" rtlCol="0">
              <a:spAutoFit/>
            </a:bodyPr>
            <a:lstStyle/>
            <a:p>
              <a:pPr algn="ctr"/>
              <a:r>
                <a:rPr lang="en-US" sz="4400" dirty="0"/>
                <a:t>0</a:t>
              </a:r>
            </a:p>
          </p:txBody>
        </p:sp>
      </p:grpSp>
      <p:grpSp>
        <p:nvGrpSpPr>
          <p:cNvPr id="44" name="Group 43">
            <a:extLst>
              <a:ext uri="{FF2B5EF4-FFF2-40B4-BE49-F238E27FC236}">
                <a16:creationId xmlns:a16="http://schemas.microsoft.com/office/drawing/2014/main" id="{B4886B80-168C-4257-85F8-2A1C3BD8D8EE}"/>
              </a:ext>
            </a:extLst>
          </p:cNvPr>
          <p:cNvGrpSpPr/>
          <p:nvPr/>
        </p:nvGrpSpPr>
        <p:grpSpPr>
          <a:xfrm>
            <a:off x="6725656" y="3479411"/>
            <a:ext cx="609600" cy="2308323"/>
            <a:chOff x="685800" y="990600"/>
            <a:chExt cx="609600" cy="2308323"/>
          </a:xfrm>
        </p:grpSpPr>
        <p:sp>
          <p:nvSpPr>
            <p:cNvPr id="45" name="TextBox 44">
              <a:extLst>
                <a:ext uri="{FF2B5EF4-FFF2-40B4-BE49-F238E27FC236}">
                  <a16:creationId xmlns:a16="http://schemas.microsoft.com/office/drawing/2014/main" id="{85B0E17E-B681-4F8A-B6A0-201FD222E009}"/>
                </a:ext>
              </a:extLst>
            </p:cNvPr>
            <p:cNvSpPr txBox="1"/>
            <p:nvPr/>
          </p:nvSpPr>
          <p:spPr>
            <a:xfrm>
              <a:off x="685800" y="990600"/>
              <a:ext cx="609600" cy="769441"/>
            </a:xfrm>
            <a:prstGeom prst="rect">
              <a:avLst/>
            </a:prstGeom>
            <a:noFill/>
            <a:ln>
              <a:solidFill>
                <a:schemeClr val="tx1"/>
              </a:solidFill>
            </a:ln>
          </p:spPr>
          <p:txBody>
            <a:bodyPr wrap="square" rtlCol="0">
              <a:spAutoFit/>
            </a:bodyPr>
            <a:lstStyle/>
            <a:p>
              <a:pPr algn="ctr"/>
              <a:r>
                <a:rPr lang="en-US" sz="4400" dirty="0"/>
                <a:t>3</a:t>
              </a:r>
            </a:p>
          </p:txBody>
        </p:sp>
        <p:sp>
          <p:nvSpPr>
            <p:cNvPr id="46" name="TextBox 45">
              <a:extLst>
                <a:ext uri="{FF2B5EF4-FFF2-40B4-BE49-F238E27FC236}">
                  <a16:creationId xmlns:a16="http://schemas.microsoft.com/office/drawing/2014/main" id="{A2B71979-DFF0-4D88-8FF6-3ACE2F30EBDC}"/>
                </a:ext>
              </a:extLst>
            </p:cNvPr>
            <p:cNvSpPr txBox="1"/>
            <p:nvPr/>
          </p:nvSpPr>
          <p:spPr>
            <a:xfrm>
              <a:off x="685800" y="1760041"/>
              <a:ext cx="609600" cy="769441"/>
            </a:xfrm>
            <a:prstGeom prst="rect">
              <a:avLst/>
            </a:prstGeom>
            <a:noFill/>
            <a:ln>
              <a:solidFill>
                <a:schemeClr val="tx1"/>
              </a:solidFill>
            </a:ln>
          </p:spPr>
          <p:txBody>
            <a:bodyPr wrap="square" rtlCol="0">
              <a:spAutoFit/>
            </a:bodyPr>
            <a:lstStyle/>
            <a:p>
              <a:pPr algn="ctr"/>
              <a:r>
                <a:rPr lang="en-US" sz="4400" dirty="0"/>
                <a:t>2</a:t>
              </a:r>
            </a:p>
          </p:txBody>
        </p:sp>
        <p:sp>
          <p:nvSpPr>
            <p:cNvPr id="47" name="TextBox 46">
              <a:extLst>
                <a:ext uri="{FF2B5EF4-FFF2-40B4-BE49-F238E27FC236}">
                  <a16:creationId xmlns:a16="http://schemas.microsoft.com/office/drawing/2014/main" id="{A3CE4D21-0812-423C-A280-C695A8397D54}"/>
                </a:ext>
              </a:extLst>
            </p:cNvPr>
            <p:cNvSpPr txBox="1"/>
            <p:nvPr/>
          </p:nvSpPr>
          <p:spPr>
            <a:xfrm>
              <a:off x="685800" y="2529482"/>
              <a:ext cx="609600" cy="769441"/>
            </a:xfrm>
            <a:prstGeom prst="rect">
              <a:avLst/>
            </a:prstGeom>
            <a:noFill/>
            <a:ln>
              <a:solidFill>
                <a:schemeClr val="tx1"/>
              </a:solidFill>
            </a:ln>
          </p:spPr>
          <p:txBody>
            <a:bodyPr wrap="square" rtlCol="0">
              <a:spAutoFit/>
            </a:bodyPr>
            <a:lstStyle/>
            <a:p>
              <a:pPr algn="ctr"/>
              <a:r>
                <a:rPr lang="en-US" sz="4400" dirty="0"/>
                <a:t>4</a:t>
              </a:r>
            </a:p>
          </p:txBody>
        </p:sp>
      </p:grpSp>
      <p:grpSp>
        <p:nvGrpSpPr>
          <p:cNvPr id="48" name="Group 47">
            <a:extLst>
              <a:ext uri="{FF2B5EF4-FFF2-40B4-BE49-F238E27FC236}">
                <a16:creationId xmlns:a16="http://schemas.microsoft.com/office/drawing/2014/main" id="{67B7FEA3-C000-4174-922D-B59A8C0459F4}"/>
              </a:ext>
            </a:extLst>
          </p:cNvPr>
          <p:cNvGrpSpPr/>
          <p:nvPr/>
        </p:nvGrpSpPr>
        <p:grpSpPr>
          <a:xfrm>
            <a:off x="7335256" y="3479410"/>
            <a:ext cx="609600" cy="2308323"/>
            <a:chOff x="685800" y="990600"/>
            <a:chExt cx="609600" cy="2308323"/>
          </a:xfrm>
        </p:grpSpPr>
        <p:sp>
          <p:nvSpPr>
            <p:cNvPr id="49" name="TextBox 48">
              <a:extLst>
                <a:ext uri="{FF2B5EF4-FFF2-40B4-BE49-F238E27FC236}">
                  <a16:creationId xmlns:a16="http://schemas.microsoft.com/office/drawing/2014/main" id="{33DF95BC-1384-4D9B-ABBD-DA1C737B0065}"/>
                </a:ext>
              </a:extLst>
            </p:cNvPr>
            <p:cNvSpPr txBox="1"/>
            <p:nvPr/>
          </p:nvSpPr>
          <p:spPr>
            <a:xfrm>
              <a:off x="685800" y="990600"/>
              <a:ext cx="609600" cy="769441"/>
            </a:xfrm>
            <a:prstGeom prst="rect">
              <a:avLst/>
            </a:prstGeom>
            <a:noFill/>
            <a:ln>
              <a:solidFill>
                <a:schemeClr val="tx1"/>
              </a:solidFill>
            </a:ln>
          </p:spPr>
          <p:txBody>
            <a:bodyPr wrap="square" rtlCol="0">
              <a:spAutoFit/>
            </a:bodyPr>
            <a:lstStyle/>
            <a:p>
              <a:pPr algn="ctr"/>
              <a:r>
                <a:rPr lang="en-US" sz="4400" dirty="0"/>
                <a:t>0</a:t>
              </a:r>
            </a:p>
          </p:txBody>
        </p:sp>
        <p:sp>
          <p:nvSpPr>
            <p:cNvPr id="50" name="TextBox 49">
              <a:extLst>
                <a:ext uri="{FF2B5EF4-FFF2-40B4-BE49-F238E27FC236}">
                  <a16:creationId xmlns:a16="http://schemas.microsoft.com/office/drawing/2014/main" id="{F07B4D5C-929D-4B91-B3E2-4A8D46A90F94}"/>
                </a:ext>
              </a:extLst>
            </p:cNvPr>
            <p:cNvSpPr txBox="1"/>
            <p:nvPr/>
          </p:nvSpPr>
          <p:spPr>
            <a:xfrm>
              <a:off x="685800" y="1760041"/>
              <a:ext cx="609600" cy="769441"/>
            </a:xfrm>
            <a:prstGeom prst="rect">
              <a:avLst/>
            </a:prstGeom>
            <a:noFill/>
            <a:ln>
              <a:solidFill>
                <a:schemeClr val="tx1"/>
              </a:solidFill>
            </a:ln>
          </p:spPr>
          <p:txBody>
            <a:bodyPr wrap="square" rtlCol="0">
              <a:spAutoFit/>
            </a:bodyPr>
            <a:lstStyle/>
            <a:p>
              <a:pPr algn="ctr"/>
              <a:r>
                <a:rPr lang="en-US" sz="4400" dirty="0"/>
                <a:t>3</a:t>
              </a:r>
            </a:p>
          </p:txBody>
        </p:sp>
        <p:sp>
          <p:nvSpPr>
            <p:cNvPr id="51" name="TextBox 50">
              <a:extLst>
                <a:ext uri="{FF2B5EF4-FFF2-40B4-BE49-F238E27FC236}">
                  <a16:creationId xmlns:a16="http://schemas.microsoft.com/office/drawing/2014/main" id="{5C49839D-742B-4FF5-9F21-FB5969A3B59C}"/>
                </a:ext>
              </a:extLst>
            </p:cNvPr>
            <p:cNvSpPr txBox="1"/>
            <p:nvPr/>
          </p:nvSpPr>
          <p:spPr>
            <a:xfrm>
              <a:off x="685800" y="2529482"/>
              <a:ext cx="609600" cy="769441"/>
            </a:xfrm>
            <a:prstGeom prst="rect">
              <a:avLst/>
            </a:prstGeom>
            <a:noFill/>
            <a:ln>
              <a:solidFill>
                <a:schemeClr val="tx1"/>
              </a:solidFill>
            </a:ln>
          </p:spPr>
          <p:txBody>
            <a:bodyPr wrap="square" rtlCol="0">
              <a:spAutoFit/>
            </a:bodyPr>
            <a:lstStyle/>
            <a:p>
              <a:pPr algn="ctr"/>
              <a:r>
                <a:rPr lang="en-US" sz="4400" dirty="0"/>
                <a:t>2</a:t>
              </a:r>
            </a:p>
          </p:txBody>
        </p:sp>
      </p:grpSp>
      <p:sp>
        <p:nvSpPr>
          <p:cNvPr id="52" name="TextBox 51">
            <a:extLst>
              <a:ext uri="{FF2B5EF4-FFF2-40B4-BE49-F238E27FC236}">
                <a16:creationId xmlns:a16="http://schemas.microsoft.com/office/drawing/2014/main" id="{30201ADE-F736-4F89-9C67-0B34AA68C4A5}"/>
              </a:ext>
            </a:extLst>
          </p:cNvPr>
          <p:cNvSpPr txBox="1"/>
          <p:nvPr/>
        </p:nvSpPr>
        <p:spPr>
          <a:xfrm>
            <a:off x="1239256" y="2809400"/>
            <a:ext cx="609600" cy="769441"/>
          </a:xfrm>
          <a:prstGeom prst="rect">
            <a:avLst/>
          </a:prstGeom>
          <a:noFill/>
        </p:spPr>
        <p:txBody>
          <a:bodyPr wrap="square" rtlCol="0">
            <a:spAutoFit/>
          </a:bodyPr>
          <a:lstStyle/>
          <a:p>
            <a:pPr algn="ctr"/>
            <a:r>
              <a:rPr lang="en-US" sz="4400" dirty="0">
                <a:latin typeface="+mj-lt"/>
              </a:rPr>
              <a:t>7</a:t>
            </a:r>
          </a:p>
        </p:txBody>
      </p:sp>
      <p:sp>
        <p:nvSpPr>
          <p:cNvPr id="53" name="TextBox 52">
            <a:extLst>
              <a:ext uri="{FF2B5EF4-FFF2-40B4-BE49-F238E27FC236}">
                <a16:creationId xmlns:a16="http://schemas.microsoft.com/office/drawing/2014/main" id="{6456495C-3F84-4D39-9C5C-471C0F60864E}"/>
              </a:ext>
            </a:extLst>
          </p:cNvPr>
          <p:cNvSpPr txBox="1"/>
          <p:nvPr/>
        </p:nvSpPr>
        <p:spPr>
          <a:xfrm>
            <a:off x="1848856" y="2809400"/>
            <a:ext cx="609600" cy="769441"/>
          </a:xfrm>
          <a:prstGeom prst="rect">
            <a:avLst/>
          </a:prstGeom>
          <a:noFill/>
        </p:spPr>
        <p:txBody>
          <a:bodyPr wrap="square" rtlCol="0">
            <a:spAutoFit/>
          </a:bodyPr>
          <a:lstStyle/>
          <a:p>
            <a:pPr algn="ctr"/>
            <a:r>
              <a:rPr lang="en-US" sz="4400" dirty="0">
                <a:latin typeface="+mj-lt"/>
              </a:rPr>
              <a:t>0</a:t>
            </a:r>
          </a:p>
        </p:txBody>
      </p:sp>
      <p:sp>
        <p:nvSpPr>
          <p:cNvPr id="54" name="TextBox 53">
            <a:extLst>
              <a:ext uri="{FF2B5EF4-FFF2-40B4-BE49-F238E27FC236}">
                <a16:creationId xmlns:a16="http://schemas.microsoft.com/office/drawing/2014/main" id="{CDEA2DC2-B1A9-4CBC-840F-CB947A94414E}"/>
              </a:ext>
            </a:extLst>
          </p:cNvPr>
          <p:cNvSpPr txBox="1"/>
          <p:nvPr/>
        </p:nvSpPr>
        <p:spPr>
          <a:xfrm>
            <a:off x="2457150" y="2809400"/>
            <a:ext cx="609600" cy="769441"/>
          </a:xfrm>
          <a:prstGeom prst="rect">
            <a:avLst/>
          </a:prstGeom>
          <a:noFill/>
        </p:spPr>
        <p:txBody>
          <a:bodyPr wrap="square" rtlCol="0">
            <a:spAutoFit/>
          </a:bodyPr>
          <a:lstStyle/>
          <a:p>
            <a:pPr algn="ctr"/>
            <a:r>
              <a:rPr lang="en-US" sz="4400" dirty="0">
                <a:latin typeface="+mj-lt"/>
              </a:rPr>
              <a:t>1</a:t>
            </a:r>
          </a:p>
        </p:txBody>
      </p:sp>
      <p:sp>
        <p:nvSpPr>
          <p:cNvPr id="55" name="TextBox 54">
            <a:extLst>
              <a:ext uri="{FF2B5EF4-FFF2-40B4-BE49-F238E27FC236}">
                <a16:creationId xmlns:a16="http://schemas.microsoft.com/office/drawing/2014/main" id="{4D4E4C08-1965-4F1F-85BF-A23AE3852575}"/>
              </a:ext>
            </a:extLst>
          </p:cNvPr>
          <p:cNvSpPr txBox="1"/>
          <p:nvPr/>
        </p:nvSpPr>
        <p:spPr>
          <a:xfrm>
            <a:off x="3068056" y="2809400"/>
            <a:ext cx="609600" cy="769441"/>
          </a:xfrm>
          <a:prstGeom prst="rect">
            <a:avLst/>
          </a:prstGeom>
          <a:noFill/>
        </p:spPr>
        <p:txBody>
          <a:bodyPr wrap="square" rtlCol="0">
            <a:spAutoFit/>
          </a:bodyPr>
          <a:lstStyle/>
          <a:p>
            <a:pPr algn="ctr"/>
            <a:r>
              <a:rPr lang="en-US" sz="4400" dirty="0">
                <a:latin typeface="+mj-lt"/>
              </a:rPr>
              <a:t>2</a:t>
            </a:r>
          </a:p>
        </p:txBody>
      </p:sp>
      <p:sp>
        <p:nvSpPr>
          <p:cNvPr id="56" name="TextBox 55">
            <a:extLst>
              <a:ext uri="{FF2B5EF4-FFF2-40B4-BE49-F238E27FC236}">
                <a16:creationId xmlns:a16="http://schemas.microsoft.com/office/drawing/2014/main" id="{D51D0698-8717-4990-9752-4098B731D4C0}"/>
              </a:ext>
            </a:extLst>
          </p:cNvPr>
          <p:cNvSpPr txBox="1"/>
          <p:nvPr/>
        </p:nvSpPr>
        <p:spPr>
          <a:xfrm>
            <a:off x="3677656" y="2809400"/>
            <a:ext cx="609600" cy="769441"/>
          </a:xfrm>
          <a:prstGeom prst="rect">
            <a:avLst/>
          </a:prstGeom>
          <a:noFill/>
        </p:spPr>
        <p:txBody>
          <a:bodyPr wrap="square" rtlCol="0">
            <a:spAutoFit/>
          </a:bodyPr>
          <a:lstStyle/>
          <a:p>
            <a:pPr algn="ctr"/>
            <a:r>
              <a:rPr lang="en-US" sz="4400" dirty="0">
                <a:latin typeface="+mj-lt"/>
              </a:rPr>
              <a:t>0</a:t>
            </a:r>
          </a:p>
        </p:txBody>
      </p:sp>
      <p:sp>
        <p:nvSpPr>
          <p:cNvPr id="57" name="TextBox 56">
            <a:extLst>
              <a:ext uri="{FF2B5EF4-FFF2-40B4-BE49-F238E27FC236}">
                <a16:creationId xmlns:a16="http://schemas.microsoft.com/office/drawing/2014/main" id="{90B9F741-0588-4040-99EA-90A807BF4D52}"/>
              </a:ext>
            </a:extLst>
          </p:cNvPr>
          <p:cNvSpPr txBox="1"/>
          <p:nvPr/>
        </p:nvSpPr>
        <p:spPr>
          <a:xfrm>
            <a:off x="4287256" y="2809400"/>
            <a:ext cx="609600" cy="769441"/>
          </a:xfrm>
          <a:prstGeom prst="rect">
            <a:avLst/>
          </a:prstGeom>
          <a:noFill/>
        </p:spPr>
        <p:txBody>
          <a:bodyPr wrap="square" rtlCol="0">
            <a:spAutoFit/>
          </a:bodyPr>
          <a:lstStyle/>
          <a:p>
            <a:pPr algn="ctr"/>
            <a:r>
              <a:rPr lang="en-US" sz="4400" dirty="0">
                <a:latin typeface="+mj-lt"/>
              </a:rPr>
              <a:t>3</a:t>
            </a:r>
          </a:p>
        </p:txBody>
      </p:sp>
      <p:sp>
        <p:nvSpPr>
          <p:cNvPr id="58" name="TextBox 57">
            <a:extLst>
              <a:ext uri="{FF2B5EF4-FFF2-40B4-BE49-F238E27FC236}">
                <a16:creationId xmlns:a16="http://schemas.microsoft.com/office/drawing/2014/main" id="{8E07F96B-9E56-4CBB-B40A-BE1369274434}"/>
              </a:ext>
            </a:extLst>
          </p:cNvPr>
          <p:cNvSpPr txBox="1"/>
          <p:nvPr/>
        </p:nvSpPr>
        <p:spPr>
          <a:xfrm>
            <a:off x="4896856" y="2809400"/>
            <a:ext cx="609600" cy="769441"/>
          </a:xfrm>
          <a:prstGeom prst="rect">
            <a:avLst/>
          </a:prstGeom>
          <a:noFill/>
        </p:spPr>
        <p:txBody>
          <a:bodyPr wrap="square" rtlCol="0">
            <a:spAutoFit/>
          </a:bodyPr>
          <a:lstStyle/>
          <a:p>
            <a:pPr algn="ctr"/>
            <a:r>
              <a:rPr lang="en-US" sz="4400" dirty="0">
                <a:latin typeface="+mj-lt"/>
              </a:rPr>
              <a:t>0</a:t>
            </a:r>
          </a:p>
        </p:txBody>
      </p:sp>
      <p:sp>
        <p:nvSpPr>
          <p:cNvPr id="59" name="TextBox 58">
            <a:extLst>
              <a:ext uri="{FF2B5EF4-FFF2-40B4-BE49-F238E27FC236}">
                <a16:creationId xmlns:a16="http://schemas.microsoft.com/office/drawing/2014/main" id="{A85566F0-B52C-4E99-A73C-EE95DDB6AF96}"/>
              </a:ext>
            </a:extLst>
          </p:cNvPr>
          <p:cNvSpPr txBox="1"/>
          <p:nvPr/>
        </p:nvSpPr>
        <p:spPr>
          <a:xfrm>
            <a:off x="5506456" y="2809400"/>
            <a:ext cx="609600" cy="769441"/>
          </a:xfrm>
          <a:prstGeom prst="rect">
            <a:avLst/>
          </a:prstGeom>
          <a:noFill/>
        </p:spPr>
        <p:txBody>
          <a:bodyPr wrap="square" rtlCol="0">
            <a:spAutoFit/>
          </a:bodyPr>
          <a:lstStyle/>
          <a:p>
            <a:pPr algn="ctr"/>
            <a:r>
              <a:rPr lang="en-US" sz="4400" dirty="0">
                <a:latin typeface="+mj-lt"/>
              </a:rPr>
              <a:t>4</a:t>
            </a:r>
          </a:p>
        </p:txBody>
      </p:sp>
      <p:sp>
        <p:nvSpPr>
          <p:cNvPr id="60" name="TextBox 59">
            <a:extLst>
              <a:ext uri="{FF2B5EF4-FFF2-40B4-BE49-F238E27FC236}">
                <a16:creationId xmlns:a16="http://schemas.microsoft.com/office/drawing/2014/main" id="{0877EE74-61C9-4480-B7FB-F2C90E2BA819}"/>
              </a:ext>
            </a:extLst>
          </p:cNvPr>
          <p:cNvSpPr txBox="1"/>
          <p:nvPr/>
        </p:nvSpPr>
        <p:spPr>
          <a:xfrm>
            <a:off x="6116056" y="2809400"/>
            <a:ext cx="609600" cy="769441"/>
          </a:xfrm>
          <a:prstGeom prst="rect">
            <a:avLst/>
          </a:prstGeom>
          <a:noFill/>
        </p:spPr>
        <p:txBody>
          <a:bodyPr wrap="square" rtlCol="0">
            <a:spAutoFit/>
          </a:bodyPr>
          <a:lstStyle/>
          <a:p>
            <a:pPr algn="ctr"/>
            <a:r>
              <a:rPr lang="en-US" sz="4400" dirty="0">
                <a:latin typeface="+mj-lt"/>
              </a:rPr>
              <a:t>2</a:t>
            </a:r>
          </a:p>
        </p:txBody>
      </p:sp>
      <p:sp>
        <p:nvSpPr>
          <p:cNvPr id="61" name="TextBox 60">
            <a:extLst>
              <a:ext uri="{FF2B5EF4-FFF2-40B4-BE49-F238E27FC236}">
                <a16:creationId xmlns:a16="http://schemas.microsoft.com/office/drawing/2014/main" id="{8CA2EF32-99EB-467D-879E-18131B8B8C6C}"/>
              </a:ext>
            </a:extLst>
          </p:cNvPr>
          <p:cNvSpPr txBox="1"/>
          <p:nvPr/>
        </p:nvSpPr>
        <p:spPr>
          <a:xfrm>
            <a:off x="6725656" y="2809400"/>
            <a:ext cx="609600" cy="769441"/>
          </a:xfrm>
          <a:prstGeom prst="rect">
            <a:avLst/>
          </a:prstGeom>
          <a:noFill/>
        </p:spPr>
        <p:txBody>
          <a:bodyPr wrap="square" rtlCol="0">
            <a:spAutoFit/>
          </a:bodyPr>
          <a:lstStyle/>
          <a:p>
            <a:pPr algn="ctr"/>
            <a:r>
              <a:rPr lang="en-US" sz="4400" dirty="0">
                <a:latin typeface="+mj-lt"/>
              </a:rPr>
              <a:t>3</a:t>
            </a:r>
          </a:p>
        </p:txBody>
      </p:sp>
      <p:sp>
        <p:nvSpPr>
          <p:cNvPr id="62" name="TextBox 61">
            <a:extLst>
              <a:ext uri="{FF2B5EF4-FFF2-40B4-BE49-F238E27FC236}">
                <a16:creationId xmlns:a16="http://schemas.microsoft.com/office/drawing/2014/main" id="{836CC329-B2F3-453C-8FB4-2AD9AF9C1398}"/>
              </a:ext>
            </a:extLst>
          </p:cNvPr>
          <p:cNvSpPr txBox="1"/>
          <p:nvPr/>
        </p:nvSpPr>
        <p:spPr>
          <a:xfrm>
            <a:off x="7335256" y="2809400"/>
            <a:ext cx="609600" cy="769441"/>
          </a:xfrm>
          <a:prstGeom prst="rect">
            <a:avLst/>
          </a:prstGeom>
          <a:noFill/>
        </p:spPr>
        <p:txBody>
          <a:bodyPr wrap="square" rtlCol="0">
            <a:spAutoFit/>
          </a:bodyPr>
          <a:lstStyle/>
          <a:p>
            <a:pPr algn="ctr"/>
            <a:r>
              <a:rPr lang="en-US" sz="4400" dirty="0">
                <a:latin typeface="+mj-lt"/>
              </a:rPr>
              <a:t>0</a:t>
            </a:r>
          </a:p>
        </p:txBody>
      </p:sp>
      <p:grpSp>
        <p:nvGrpSpPr>
          <p:cNvPr id="64" name="Group 63">
            <a:extLst>
              <a:ext uri="{FF2B5EF4-FFF2-40B4-BE49-F238E27FC236}">
                <a16:creationId xmlns:a16="http://schemas.microsoft.com/office/drawing/2014/main" id="{D20118E6-24AD-4101-91AB-01AE136F4820}"/>
              </a:ext>
            </a:extLst>
          </p:cNvPr>
          <p:cNvGrpSpPr/>
          <p:nvPr/>
        </p:nvGrpSpPr>
        <p:grpSpPr>
          <a:xfrm>
            <a:off x="-20444" y="3497474"/>
            <a:ext cx="1193181" cy="2197909"/>
            <a:chOff x="-20444" y="2281739"/>
            <a:chExt cx="1193181" cy="2197909"/>
          </a:xfrm>
        </p:grpSpPr>
        <p:sp>
          <p:nvSpPr>
            <p:cNvPr id="66" name="TextBox 65">
              <a:extLst>
                <a:ext uri="{FF2B5EF4-FFF2-40B4-BE49-F238E27FC236}">
                  <a16:creationId xmlns:a16="http://schemas.microsoft.com/office/drawing/2014/main" id="{A30015A2-AA3A-4889-B5E9-2618FF4CA198}"/>
                </a:ext>
              </a:extLst>
            </p:cNvPr>
            <p:cNvSpPr txBox="1"/>
            <p:nvPr/>
          </p:nvSpPr>
          <p:spPr>
            <a:xfrm>
              <a:off x="-20444" y="2281739"/>
              <a:ext cx="1172737" cy="400110"/>
            </a:xfrm>
            <a:prstGeom prst="rect">
              <a:avLst/>
            </a:prstGeom>
            <a:noFill/>
          </p:spPr>
          <p:txBody>
            <a:bodyPr wrap="square" rtlCol="0">
              <a:spAutoFit/>
            </a:bodyPr>
            <a:lstStyle/>
            <a:p>
              <a:pPr algn="ctr"/>
              <a:r>
                <a:rPr lang="en-US" sz="2000" dirty="0">
                  <a:latin typeface="+mn-lt"/>
                </a:rPr>
                <a:t>Youngest</a:t>
              </a:r>
            </a:p>
          </p:txBody>
        </p:sp>
        <p:sp>
          <p:nvSpPr>
            <p:cNvPr id="67" name="TextBox 66">
              <a:extLst>
                <a:ext uri="{FF2B5EF4-FFF2-40B4-BE49-F238E27FC236}">
                  <a16:creationId xmlns:a16="http://schemas.microsoft.com/office/drawing/2014/main" id="{2A41AC57-5450-4E5D-806A-719A5CD4A9CB}"/>
                </a:ext>
              </a:extLst>
            </p:cNvPr>
            <p:cNvSpPr txBox="1"/>
            <p:nvPr/>
          </p:nvSpPr>
          <p:spPr>
            <a:xfrm>
              <a:off x="0" y="2533309"/>
              <a:ext cx="1172737" cy="400110"/>
            </a:xfrm>
            <a:prstGeom prst="rect">
              <a:avLst/>
            </a:prstGeom>
            <a:noFill/>
          </p:spPr>
          <p:txBody>
            <a:bodyPr wrap="square" rtlCol="0">
              <a:spAutoFit/>
            </a:bodyPr>
            <a:lstStyle/>
            <a:p>
              <a:pPr algn="ctr"/>
              <a:r>
                <a:rPr lang="en-US" sz="2000" dirty="0">
                  <a:latin typeface="+mn-lt"/>
                </a:rPr>
                <a:t>page</a:t>
              </a:r>
            </a:p>
          </p:txBody>
        </p:sp>
        <p:sp>
          <p:nvSpPr>
            <p:cNvPr id="68" name="TextBox 67">
              <a:extLst>
                <a:ext uri="{FF2B5EF4-FFF2-40B4-BE49-F238E27FC236}">
                  <a16:creationId xmlns:a16="http://schemas.microsoft.com/office/drawing/2014/main" id="{B968510D-58AE-4DDB-AC45-3EDF58A62BE1}"/>
                </a:ext>
              </a:extLst>
            </p:cNvPr>
            <p:cNvSpPr txBox="1"/>
            <p:nvPr/>
          </p:nvSpPr>
          <p:spPr>
            <a:xfrm>
              <a:off x="-20444" y="3827968"/>
              <a:ext cx="1172737" cy="400110"/>
            </a:xfrm>
            <a:prstGeom prst="rect">
              <a:avLst/>
            </a:prstGeom>
            <a:noFill/>
          </p:spPr>
          <p:txBody>
            <a:bodyPr wrap="square" rtlCol="0">
              <a:spAutoFit/>
            </a:bodyPr>
            <a:lstStyle/>
            <a:p>
              <a:pPr algn="ctr"/>
              <a:r>
                <a:rPr lang="en-US" sz="2000" dirty="0">
                  <a:latin typeface="+mn-lt"/>
                </a:rPr>
                <a:t>Oldest</a:t>
              </a:r>
            </a:p>
          </p:txBody>
        </p:sp>
        <p:sp>
          <p:nvSpPr>
            <p:cNvPr id="69" name="TextBox 68">
              <a:extLst>
                <a:ext uri="{FF2B5EF4-FFF2-40B4-BE49-F238E27FC236}">
                  <a16:creationId xmlns:a16="http://schemas.microsoft.com/office/drawing/2014/main" id="{E5489051-F3E4-4E7F-90FA-231F9509A3F4}"/>
                </a:ext>
              </a:extLst>
            </p:cNvPr>
            <p:cNvSpPr txBox="1"/>
            <p:nvPr/>
          </p:nvSpPr>
          <p:spPr>
            <a:xfrm>
              <a:off x="0" y="4079538"/>
              <a:ext cx="1172737" cy="400110"/>
            </a:xfrm>
            <a:prstGeom prst="rect">
              <a:avLst/>
            </a:prstGeom>
            <a:noFill/>
          </p:spPr>
          <p:txBody>
            <a:bodyPr wrap="square" rtlCol="0">
              <a:spAutoFit/>
            </a:bodyPr>
            <a:lstStyle/>
            <a:p>
              <a:pPr algn="ctr"/>
              <a:r>
                <a:rPr lang="en-US" sz="2000" dirty="0">
                  <a:latin typeface="+mn-lt"/>
                </a:rPr>
                <a:t>page</a:t>
              </a:r>
            </a:p>
          </p:txBody>
        </p:sp>
      </p:grpSp>
      <p:grpSp>
        <p:nvGrpSpPr>
          <p:cNvPr id="73" name="Group 72">
            <a:extLst>
              <a:ext uri="{FF2B5EF4-FFF2-40B4-BE49-F238E27FC236}">
                <a16:creationId xmlns:a16="http://schemas.microsoft.com/office/drawing/2014/main" id="{5D990D2C-45F8-46E9-B406-DAE874C3ABBA}"/>
              </a:ext>
            </a:extLst>
          </p:cNvPr>
          <p:cNvGrpSpPr/>
          <p:nvPr/>
        </p:nvGrpSpPr>
        <p:grpSpPr>
          <a:xfrm>
            <a:off x="457200" y="1757703"/>
            <a:ext cx="11145256" cy="584775"/>
            <a:chOff x="457200" y="935505"/>
            <a:chExt cx="11145256" cy="584775"/>
          </a:xfrm>
        </p:grpSpPr>
        <p:cxnSp>
          <p:nvCxnSpPr>
            <p:cNvPr id="74" name="Straight Arrow Connector 73">
              <a:extLst>
                <a:ext uri="{FF2B5EF4-FFF2-40B4-BE49-F238E27FC236}">
                  <a16:creationId xmlns:a16="http://schemas.microsoft.com/office/drawing/2014/main" id="{F8A6068C-C058-45F5-859D-6382D869FA83}"/>
                </a:ext>
              </a:extLst>
            </p:cNvPr>
            <p:cNvCxnSpPr>
              <a:cxnSpLocks/>
            </p:cNvCxnSpPr>
            <p:nvPr/>
          </p:nvCxnSpPr>
          <p:spPr bwMode="auto">
            <a:xfrm>
              <a:off x="1532377" y="1250796"/>
              <a:ext cx="10070079" cy="0"/>
            </a:xfrm>
            <a:prstGeom prst="straightConnector1">
              <a:avLst/>
            </a:prstGeom>
            <a:solidFill>
              <a:schemeClr val="accent1"/>
            </a:solidFill>
            <a:ln w="19050" cap="flat" cmpd="sng" algn="ctr">
              <a:solidFill>
                <a:schemeClr val="tx1"/>
              </a:solidFill>
              <a:prstDash val="solid"/>
              <a:round/>
              <a:headEnd type="none" w="med" len="med"/>
              <a:tailEnd type="triangle" w="lg" len="lg"/>
            </a:ln>
            <a:effectLst/>
          </p:spPr>
        </p:cxnSp>
        <p:sp>
          <p:nvSpPr>
            <p:cNvPr id="75" name="TextBox 74">
              <a:extLst>
                <a:ext uri="{FF2B5EF4-FFF2-40B4-BE49-F238E27FC236}">
                  <a16:creationId xmlns:a16="http://schemas.microsoft.com/office/drawing/2014/main" id="{CBB0771B-8601-4D0F-8995-1AD844B4D7B9}"/>
                </a:ext>
              </a:extLst>
            </p:cNvPr>
            <p:cNvSpPr txBox="1"/>
            <p:nvPr/>
          </p:nvSpPr>
          <p:spPr>
            <a:xfrm>
              <a:off x="457200" y="935505"/>
              <a:ext cx="1172737" cy="584775"/>
            </a:xfrm>
            <a:prstGeom prst="rect">
              <a:avLst/>
            </a:prstGeom>
            <a:noFill/>
          </p:spPr>
          <p:txBody>
            <a:bodyPr wrap="square" rtlCol="0">
              <a:spAutoFit/>
            </a:bodyPr>
            <a:lstStyle/>
            <a:p>
              <a:pPr algn="ctr"/>
              <a:r>
                <a:rPr lang="en-US" sz="3200" dirty="0">
                  <a:latin typeface="+mn-lt"/>
                </a:rPr>
                <a:t>Time</a:t>
              </a:r>
            </a:p>
          </p:txBody>
        </p:sp>
      </p:grpSp>
      <p:sp>
        <p:nvSpPr>
          <p:cNvPr id="76" name="TextBox 75">
            <a:extLst>
              <a:ext uri="{FF2B5EF4-FFF2-40B4-BE49-F238E27FC236}">
                <a16:creationId xmlns:a16="http://schemas.microsoft.com/office/drawing/2014/main" id="{A073C855-3FB4-4E42-ACD4-975548F8EB2D}"/>
              </a:ext>
            </a:extLst>
          </p:cNvPr>
          <p:cNvSpPr txBox="1"/>
          <p:nvPr/>
        </p:nvSpPr>
        <p:spPr>
          <a:xfrm rot="19053908">
            <a:off x="702151" y="5980761"/>
            <a:ext cx="1093902" cy="584775"/>
          </a:xfrm>
          <a:prstGeom prst="rect">
            <a:avLst/>
          </a:prstGeom>
          <a:noFill/>
        </p:spPr>
        <p:txBody>
          <a:bodyPr wrap="square" rtlCol="0">
            <a:spAutoFit/>
          </a:bodyPr>
          <a:lstStyle/>
          <a:p>
            <a:pPr algn="r"/>
            <a:r>
              <a:rPr lang="en-US" sz="3200" dirty="0">
                <a:solidFill>
                  <a:srgbClr val="C00000"/>
                </a:solidFill>
                <a:latin typeface="Franklin Gothic Medium" panose="020B0603020102020204" pitchFamily="34" charset="0"/>
              </a:rPr>
              <a:t>Fault</a:t>
            </a:r>
          </a:p>
        </p:txBody>
      </p:sp>
      <p:sp>
        <p:nvSpPr>
          <p:cNvPr id="77" name="TextBox 76">
            <a:extLst>
              <a:ext uri="{FF2B5EF4-FFF2-40B4-BE49-F238E27FC236}">
                <a16:creationId xmlns:a16="http://schemas.microsoft.com/office/drawing/2014/main" id="{B0495B31-D04A-4848-A9F5-227B6CC84FDB}"/>
              </a:ext>
            </a:extLst>
          </p:cNvPr>
          <p:cNvSpPr txBox="1"/>
          <p:nvPr/>
        </p:nvSpPr>
        <p:spPr>
          <a:xfrm rot="19053908">
            <a:off x="1344055" y="5980760"/>
            <a:ext cx="1093902" cy="584775"/>
          </a:xfrm>
          <a:prstGeom prst="rect">
            <a:avLst/>
          </a:prstGeom>
          <a:noFill/>
        </p:spPr>
        <p:txBody>
          <a:bodyPr wrap="square" rtlCol="0">
            <a:spAutoFit/>
          </a:bodyPr>
          <a:lstStyle/>
          <a:p>
            <a:pPr algn="r"/>
            <a:r>
              <a:rPr lang="en-US" sz="3200" dirty="0">
                <a:solidFill>
                  <a:srgbClr val="C00000"/>
                </a:solidFill>
                <a:latin typeface="Franklin Gothic Medium" panose="020B0603020102020204" pitchFamily="34" charset="0"/>
              </a:rPr>
              <a:t>Fault</a:t>
            </a:r>
          </a:p>
        </p:txBody>
      </p:sp>
      <p:sp>
        <p:nvSpPr>
          <p:cNvPr id="78" name="TextBox 77">
            <a:extLst>
              <a:ext uri="{FF2B5EF4-FFF2-40B4-BE49-F238E27FC236}">
                <a16:creationId xmlns:a16="http://schemas.microsoft.com/office/drawing/2014/main" id="{C9C25002-7D40-4936-948B-AE495A8725EA}"/>
              </a:ext>
            </a:extLst>
          </p:cNvPr>
          <p:cNvSpPr txBox="1"/>
          <p:nvPr/>
        </p:nvSpPr>
        <p:spPr>
          <a:xfrm rot="19053908">
            <a:off x="1960986" y="5980758"/>
            <a:ext cx="1093902" cy="584775"/>
          </a:xfrm>
          <a:prstGeom prst="rect">
            <a:avLst/>
          </a:prstGeom>
          <a:noFill/>
        </p:spPr>
        <p:txBody>
          <a:bodyPr wrap="square" rtlCol="0">
            <a:spAutoFit/>
          </a:bodyPr>
          <a:lstStyle/>
          <a:p>
            <a:pPr algn="r"/>
            <a:r>
              <a:rPr lang="en-US" sz="3200" dirty="0">
                <a:solidFill>
                  <a:srgbClr val="C00000"/>
                </a:solidFill>
                <a:latin typeface="Franklin Gothic Medium" panose="020B0603020102020204" pitchFamily="34" charset="0"/>
              </a:rPr>
              <a:t>Fault</a:t>
            </a:r>
          </a:p>
        </p:txBody>
      </p:sp>
      <p:sp>
        <p:nvSpPr>
          <p:cNvPr id="79" name="TextBox 78">
            <a:extLst>
              <a:ext uri="{FF2B5EF4-FFF2-40B4-BE49-F238E27FC236}">
                <a16:creationId xmlns:a16="http://schemas.microsoft.com/office/drawing/2014/main" id="{DF0C0BAF-2121-4006-8094-56A6C14150D2}"/>
              </a:ext>
            </a:extLst>
          </p:cNvPr>
          <p:cNvSpPr txBox="1"/>
          <p:nvPr/>
        </p:nvSpPr>
        <p:spPr>
          <a:xfrm rot="19053908">
            <a:off x="2604195" y="5980757"/>
            <a:ext cx="1093902" cy="584775"/>
          </a:xfrm>
          <a:prstGeom prst="rect">
            <a:avLst/>
          </a:prstGeom>
          <a:noFill/>
        </p:spPr>
        <p:txBody>
          <a:bodyPr wrap="square" rtlCol="0">
            <a:spAutoFit/>
          </a:bodyPr>
          <a:lstStyle/>
          <a:p>
            <a:pPr algn="r"/>
            <a:r>
              <a:rPr lang="en-US" sz="3200" dirty="0">
                <a:solidFill>
                  <a:srgbClr val="C00000"/>
                </a:solidFill>
                <a:latin typeface="Franklin Gothic Medium" panose="020B0603020102020204" pitchFamily="34" charset="0"/>
              </a:rPr>
              <a:t>Fault</a:t>
            </a:r>
          </a:p>
        </p:txBody>
      </p:sp>
      <p:sp>
        <p:nvSpPr>
          <p:cNvPr id="80" name="TextBox 79">
            <a:extLst>
              <a:ext uri="{FF2B5EF4-FFF2-40B4-BE49-F238E27FC236}">
                <a16:creationId xmlns:a16="http://schemas.microsoft.com/office/drawing/2014/main" id="{06B49631-8FDE-4465-A88F-62BA5B598E41}"/>
              </a:ext>
            </a:extLst>
          </p:cNvPr>
          <p:cNvSpPr txBox="1"/>
          <p:nvPr/>
        </p:nvSpPr>
        <p:spPr>
          <a:xfrm rot="19053908">
            <a:off x="6251243" y="5969601"/>
            <a:ext cx="1093902" cy="584775"/>
          </a:xfrm>
          <a:prstGeom prst="rect">
            <a:avLst/>
          </a:prstGeom>
          <a:noFill/>
        </p:spPr>
        <p:txBody>
          <a:bodyPr wrap="square" rtlCol="0">
            <a:spAutoFit/>
          </a:bodyPr>
          <a:lstStyle/>
          <a:p>
            <a:pPr algn="r"/>
            <a:r>
              <a:rPr lang="en-US" sz="3200" dirty="0">
                <a:solidFill>
                  <a:srgbClr val="C00000"/>
                </a:solidFill>
                <a:latin typeface="Franklin Gothic Medium" panose="020B0603020102020204" pitchFamily="34" charset="0"/>
              </a:rPr>
              <a:t>Fault</a:t>
            </a:r>
          </a:p>
        </p:txBody>
      </p:sp>
      <p:sp>
        <p:nvSpPr>
          <p:cNvPr id="81" name="TextBox 80">
            <a:extLst>
              <a:ext uri="{FF2B5EF4-FFF2-40B4-BE49-F238E27FC236}">
                <a16:creationId xmlns:a16="http://schemas.microsoft.com/office/drawing/2014/main" id="{7DB12280-11DF-464F-A228-938315DB340D}"/>
              </a:ext>
            </a:extLst>
          </p:cNvPr>
          <p:cNvSpPr txBox="1"/>
          <p:nvPr/>
        </p:nvSpPr>
        <p:spPr>
          <a:xfrm rot="19053908">
            <a:off x="6852207" y="5969601"/>
            <a:ext cx="1093902" cy="584775"/>
          </a:xfrm>
          <a:prstGeom prst="rect">
            <a:avLst/>
          </a:prstGeom>
          <a:noFill/>
        </p:spPr>
        <p:txBody>
          <a:bodyPr wrap="square" rtlCol="0">
            <a:spAutoFit/>
          </a:bodyPr>
          <a:lstStyle/>
          <a:p>
            <a:pPr algn="r"/>
            <a:r>
              <a:rPr lang="en-US" sz="3200" dirty="0">
                <a:solidFill>
                  <a:srgbClr val="C00000"/>
                </a:solidFill>
                <a:latin typeface="Franklin Gothic Medium" panose="020B0603020102020204" pitchFamily="34" charset="0"/>
              </a:rPr>
              <a:t>Fault</a:t>
            </a:r>
          </a:p>
        </p:txBody>
      </p:sp>
      <p:sp>
        <p:nvSpPr>
          <p:cNvPr id="82" name="TextBox 81">
            <a:extLst>
              <a:ext uri="{FF2B5EF4-FFF2-40B4-BE49-F238E27FC236}">
                <a16:creationId xmlns:a16="http://schemas.microsoft.com/office/drawing/2014/main" id="{0FC4359F-30F9-4B8C-B83F-94DCEDEF05F4}"/>
              </a:ext>
            </a:extLst>
          </p:cNvPr>
          <p:cNvSpPr txBox="1"/>
          <p:nvPr/>
        </p:nvSpPr>
        <p:spPr>
          <a:xfrm rot="19053908">
            <a:off x="5586874" y="5969601"/>
            <a:ext cx="1093902" cy="584775"/>
          </a:xfrm>
          <a:prstGeom prst="rect">
            <a:avLst/>
          </a:prstGeom>
          <a:noFill/>
        </p:spPr>
        <p:txBody>
          <a:bodyPr wrap="square" rtlCol="0">
            <a:spAutoFit/>
          </a:bodyPr>
          <a:lstStyle/>
          <a:p>
            <a:pPr algn="r"/>
            <a:r>
              <a:rPr lang="en-US" sz="3200" dirty="0">
                <a:solidFill>
                  <a:srgbClr val="C00000"/>
                </a:solidFill>
                <a:latin typeface="Franklin Gothic Medium" panose="020B0603020102020204" pitchFamily="34" charset="0"/>
              </a:rPr>
              <a:t>Fault</a:t>
            </a:r>
          </a:p>
        </p:txBody>
      </p:sp>
      <p:sp>
        <p:nvSpPr>
          <p:cNvPr id="83" name="TextBox 82">
            <a:extLst>
              <a:ext uri="{FF2B5EF4-FFF2-40B4-BE49-F238E27FC236}">
                <a16:creationId xmlns:a16="http://schemas.microsoft.com/office/drawing/2014/main" id="{F58255DB-AAFD-4615-A331-4427FC55B86F}"/>
              </a:ext>
            </a:extLst>
          </p:cNvPr>
          <p:cNvSpPr txBox="1"/>
          <p:nvPr/>
        </p:nvSpPr>
        <p:spPr>
          <a:xfrm rot="19053908">
            <a:off x="5004413" y="5969597"/>
            <a:ext cx="1093902" cy="584775"/>
          </a:xfrm>
          <a:prstGeom prst="rect">
            <a:avLst/>
          </a:prstGeom>
          <a:noFill/>
        </p:spPr>
        <p:txBody>
          <a:bodyPr wrap="square" rtlCol="0">
            <a:spAutoFit/>
          </a:bodyPr>
          <a:lstStyle/>
          <a:p>
            <a:pPr algn="r"/>
            <a:r>
              <a:rPr lang="en-US" sz="3200" dirty="0">
                <a:solidFill>
                  <a:srgbClr val="C00000"/>
                </a:solidFill>
                <a:latin typeface="Franklin Gothic Medium" panose="020B0603020102020204" pitchFamily="34" charset="0"/>
              </a:rPr>
              <a:t>Fault</a:t>
            </a:r>
          </a:p>
        </p:txBody>
      </p:sp>
      <p:sp>
        <p:nvSpPr>
          <p:cNvPr id="84" name="TextBox 83">
            <a:extLst>
              <a:ext uri="{FF2B5EF4-FFF2-40B4-BE49-F238E27FC236}">
                <a16:creationId xmlns:a16="http://schemas.microsoft.com/office/drawing/2014/main" id="{1775960F-756A-4A71-B853-24D047AD3587}"/>
              </a:ext>
            </a:extLst>
          </p:cNvPr>
          <p:cNvSpPr txBox="1"/>
          <p:nvPr/>
        </p:nvSpPr>
        <p:spPr>
          <a:xfrm rot="19053908">
            <a:off x="3773913" y="5987845"/>
            <a:ext cx="1093902" cy="584775"/>
          </a:xfrm>
          <a:prstGeom prst="rect">
            <a:avLst/>
          </a:prstGeom>
          <a:noFill/>
        </p:spPr>
        <p:txBody>
          <a:bodyPr wrap="square" rtlCol="0">
            <a:spAutoFit/>
          </a:bodyPr>
          <a:lstStyle/>
          <a:p>
            <a:pPr algn="r"/>
            <a:r>
              <a:rPr lang="en-US" sz="3200" dirty="0">
                <a:solidFill>
                  <a:srgbClr val="C00000"/>
                </a:solidFill>
                <a:latin typeface="Franklin Gothic Medium" panose="020B0603020102020204" pitchFamily="34" charset="0"/>
              </a:rPr>
              <a:t>Fault</a:t>
            </a:r>
          </a:p>
        </p:txBody>
      </p:sp>
      <p:grpSp>
        <p:nvGrpSpPr>
          <p:cNvPr id="116" name="Group 115">
            <a:extLst>
              <a:ext uri="{FF2B5EF4-FFF2-40B4-BE49-F238E27FC236}">
                <a16:creationId xmlns:a16="http://schemas.microsoft.com/office/drawing/2014/main" id="{ED4BB874-D15A-4E05-8D92-72188A04084B}"/>
              </a:ext>
            </a:extLst>
          </p:cNvPr>
          <p:cNvGrpSpPr/>
          <p:nvPr/>
        </p:nvGrpSpPr>
        <p:grpSpPr>
          <a:xfrm>
            <a:off x="7605426" y="2809400"/>
            <a:ext cx="4346280" cy="3899389"/>
            <a:chOff x="7605426" y="2809400"/>
            <a:chExt cx="4346280" cy="3899389"/>
          </a:xfrm>
        </p:grpSpPr>
        <p:grpSp>
          <p:nvGrpSpPr>
            <p:cNvPr id="4" name="Group 3">
              <a:extLst>
                <a:ext uri="{FF2B5EF4-FFF2-40B4-BE49-F238E27FC236}">
                  <a16:creationId xmlns:a16="http://schemas.microsoft.com/office/drawing/2014/main" id="{F0692BA0-3B9C-45B9-8022-EACA67DFC511}"/>
                </a:ext>
              </a:extLst>
            </p:cNvPr>
            <p:cNvGrpSpPr/>
            <p:nvPr/>
          </p:nvGrpSpPr>
          <p:grpSpPr>
            <a:xfrm>
              <a:off x="7944856" y="3479410"/>
              <a:ext cx="609600" cy="2308323"/>
              <a:chOff x="8458200" y="2263675"/>
              <a:chExt cx="609600" cy="2308323"/>
            </a:xfrm>
          </p:grpSpPr>
          <p:sp>
            <p:nvSpPr>
              <p:cNvPr id="5" name="TextBox 4">
                <a:extLst>
                  <a:ext uri="{FF2B5EF4-FFF2-40B4-BE49-F238E27FC236}">
                    <a16:creationId xmlns:a16="http://schemas.microsoft.com/office/drawing/2014/main" id="{CEE39A9A-2232-414E-BFD0-9843BEE6DC41}"/>
                  </a:ext>
                </a:extLst>
              </p:cNvPr>
              <p:cNvSpPr txBox="1"/>
              <p:nvPr/>
            </p:nvSpPr>
            <p:spPr>
              <a:xfrm>
                <a:off x="8458200" y="2263675"/>
                <a:ext cx="609600" cy="769441"/>
              </a:xfrm>
              <a:prstGeom prst="rect">
                <a:avLst/>
              </a:prstGeom>
              <a:noFill/>
              <a:ln>
                <a:solidFill>
                  <a:schemeClr val="tx1"/>
                </a:solidFill>
              </a:ln>
            </p:spPr>
            <p:txBody>
              <a:bodyPr wrap="square" rtlCol="0">
                <a:spAutoFit/>
              </a:bodyPr>
              <a:lstStyle/>
              <a:p>
                <a:pPr algn="ctr"/>
                <a:r>
                  <a:rPr lang="en-US" sz="4400" dirty="0"/>
                  <a:t>3</a:t>
                </a:r>
              </a:p>
            </p:txBody>
          </p:sp>
          <p:sp>
            <p:nvSpPr>
              <p:cNvPr id="6" name="TextBox 5">
                <a:extLst>
                  <a:ext uri="{FF2B5EF4-FFF2-40B4-BE49-F238E27FC236}">
                    <a16:creationId xmlns:a16="http://schemas.microsoft.com/office/drawing/2014/main" id="{80FF95E1-3D65-4886-9E48-04D832542E2F}"/>
                  </a:ext>
                </a:extLst>
              </p:cNvPr>
              <p:cNvSpPr txBox="1"/>
              <p:nvPr/>
            </p:nvSpPr>
            <p:spPr>
              <a:xfrm>
                <a:off x="8458200" y="3033116"/>
                <a:ext cx="609600" cy="769441"/>
              </a:xfrm>
              <a:prstGeom prst="rect">
                <a:avLst/>
              </a:prstGeom>
              <a:noFill/>
              <a:ln>
                <a:solidFill>
                  <a:schemeClr val="tx1"/>
                </a:solidFill>
              </a:ln>
            </p:spPr>
            <p:txBody>
              <a:bodyPr wrap="square" rtlCol="0">
                <a:spAutoFit/>
              </a:bodyPr>
              <a:lstStyle/>
              <a:p>
                <a:pPr algn="ctr"/>
                <a:r>
                  <a:rPr lang="en-US" sz="4400" dirty="0"/>
                  <a:t>0</a:t>
                </a:r>
              </a:p>
            </p:txBody>
          </p:sp>
          <p:sp>
            <p:nvSpPr>
              <p:cNvPr id="7" name="TextBox 6">
                <a:extLst>
                  <a:ext uri="{FF2B5EF4-FFF2-40B4-BE49-F238E27FC236}">
                    <a16:creationId xmlns:a16="http://schemas.microsoft.com/office/drawing/2014/main" id="{B4EC3694-D472-4D8B-806F-44AD5C1A0164}"/>
                  </a:ext>
                </a:extLst>
              </p:cNvPr>
              <p:cNvSpPr txBox="1"/>
              <p:nvPr/>
            </p:nvSpPr>
            <p:spPr>
              <a:xfrm>
                <a:off x="8458200" y="3802557"/>
                <a:ext cx="609600" cy="769441"/>
              </a:xfrm>
              <a:prstGeom prst="rect">
                <a:avLst/>
              </a:prstGeom>
              <a:noFill/>
              <a:ln>
                <a:solidFill>
                  <a:schemeClr val="tx1"/>
                </a:solidFill>
              </a:ln>
            </p:spPr>
            <p:txBody>
              <a:bodyPr wrap="square" rtlCol="0">
                <a:spAutoFit/>
              </a:bodyPr>
              <a:lstStyle/>
              <a:p>
                <a:pPr algn="ctr"/>
                <a:r>
                  <a:rPr lang="en-US" sz="4400" dirty="0"/>
                  <a:t>2</a:t>
                </a:r>
              </a:p>
            </p:txBody>
          </p:sp>
        </p:grpSp>
        <p:sp>
          <p:nvSpPr>
            <p:cNvPr id="63" name="TextBox 62">
              <a:extLst>
                <a:ext uri="{FF2B5EF4-FFF2-40B4-BE49-F238E27FC236}">
                  <a16:creationId xmlns:a16="http://schemas.microsoft.com/office/drawing/2014/main" id="{43A0CB13-7001-495E-8625-A3DB75CEEA0A}"/>
                </a:ext>
              </a:extLst>
            </p:cNvPr>
            <p:cNvSpPr txBox="1"/>
            <p:nvPr/>
          </p:nvSpPr>
          <p:spPr>
            <a:xfrm>
              <a:off x="7944856" y="2809400"/>
              <a:ext cx="609600" cy="769441"/>
            </a:xfrm>
            <a:prstGeom prst="rect">
              <a:avLst/>
            </a:prstGeom>
            <a:noFill/>
          </p:spPr>
          <p:txBody>
            <a:bodyPr wrap="square" rtlCol="0">
              <a:spAutoFit/>
            </a:bodyPr>
            <a:lstStyle/>
            <a:p>
              <a:pPr algn="ctr"/>
              <a:r>
                <a:rPr lang="en-US" sz="4400" dirty="0">
                  <a:latin typeface="+mj-lt"/>
                </a:rPr>
                <a:t>3</a:t>
              </a:r>
            </a:p>
          </p:txBody>
        </p:sp>
        <p:grpSp>
          <p:nvGrpSpPr>
            <p:cNvPr id="85" name="Group 84">
              <a:extLst>
                <a:ext uri="{FF2B5EF4-FFF2-40B4-BE49-F238E27FC236}">
                  <a16:creationId xmlns:a16="http://schemas.microsoft.com/office/drawing/2014/main" id="{8A63CF23-CABC-4F09-A063-C9D4D4DFD249}"/>
                </a:ext>
              </a:extLst>
            </p:cNvPr>
            <p:cNvGrpSpPr/>
            <p:nvPr/>
          </p:nvGrpSpPr>
          <p:grpSpPr>
            <a:xfrm>
              <a:off x="8554456" y="3479410"/>
              <a:ext cx="609600" cy="2308323"/>
              <a:chOff x="8458200" y="2263675"/>
              <a:chExt cx="609600" cy="2308323"/>
            </a:xfrm>
          </p:grpSpPr>
          <p:sp>
            <p:nvSpPr>
              <p:cNvPr id="86" name="TextBox 85">
                <a:extLst>
                  <a:ext uri="{FF2B5EF4-FFF2-40B4-BE49-F238E27FC236}">
                    <a16:creationId xmlns:a16="http://schemas.microsoft.com/office/drawing/2014/main" id="{A224633A-5DFF-4C4E-8D63-453A276CA45D}"/>
                  </a:ext>
                </a:extLst>
              </p:cNvPr>
              <p:cNvSpPr txBox="1"/>
              <p:nvPr/>
            </p:nvSpPr>
            <p:spPr>
              <a:xfrm>
                <a:off x="8458200" y="2263675"/>
                <a:ext cx="609600" cy="769441"/>
              </a:xfrm>
              <a:prstGeom prst="rect">
                <a:avLst/>
              </a:prstGeom>
              <a:noFill/>
              <a:ln>
                <a:solidFill>
                  <a:schemeClr val="tx1"/>
                </a:solidFill>
              </a:ln>
            </p:spPr>
            <p:txBody>
              <a:bodyPr wrap="square" rtlCol="0">
                <a:spAutoFit/>
              </a:bodyPr>
              <a:lstStyle/>
              <a:p>
                <a:pPr algn="ctr"/>
                <a:r>
                  <a:rPr lang="en-US" sz="4400" dirty="0"/>
                  <a:t>3</a:t>
                </a:r>
              </a:p>
            </p:txBody>
          </p:sp>
          <p:sp>
            <p:nvSpPr>
              <p:cNvPr id="87" name="TextBox 86">
                <a:extLst>
                  <a:ext uri="{FF2B5EF4-FFF2-40B4-BE49-F238E27FC236}">
                    <a16:creationId xmlns:a16="http://schemas.microsoft.com/office/drawing/2014/main" id="{E871AFB9-70E1-4F51-BF85-EF2EFBBE36B7}"/>
                  </a:ext>
                </a:extLst>
              </p:cNvPr>
              <p:cNvSpPr txBox="1"/>
              <p:nvPr/>
            </p:nvSpPr>
            <p:spPr>
              <a:xfrm>
                <a:off x="8458200" y="3033116"/>
                <a:ext cx="609600" cy="769441"/>
              </a:xfrm>
              <a:prstGeom prst="rect">
                <a:avLst/>
              </a:prstGeom>
              <a:noFill/>
              <a:ln>
                <a:solidFill>
                  <a:schemeClr val="tx1"/>
                </a:solidFill>
              </a:ln>
            </p:spPr>
            <p:txBody>
              <a:bodyPr wrap="square" rtlCol="0">
                <a:spAutoFit/>
              </a:bodyPr>
              <a:lstStyle/>
              <a:p>
                <a:pPr algn="ctr"/>
                <a:r>
                  <a:rPr lang="en-US" sz="4400" dirty="0"/>
                  <a:t>0</a:t>
                </a:r>
              </a:p>
            </p:txBody>
          </p:sp>
          <p:sp>
            <p:nvSpPr>
              <p:cNvPr id="88" name="TextBox 87">
                <a:extLst>
                  <a:ext uri="{FF2B5EF4-FFF2-40B4-BE49-F238E27FC236}">
                    <a16:creationId xmlns:a16="http://schemas.microsoft.com/office/drawing/2014/main" id="{DF08B4C0-1452-4CB5-B7E9-6360E25632E1}"/>
                  </a:ext>
                </a:extLst>
              </p:cNvPr>
              <p:cNvSpPr txBox="1"/>
              <p:nvPr/>
            </p:nvSpPr>
            <p:spPr>
              <a:xfrm>
                <a:off x="8458200" y="3802557"/>
                <a:ext cx="609600" cy="769441"/>
              </a:xfrm>
              <a:prstGeom prst="rect">
                <a:avLst/>
              </a:prstGeom>
              <a:noFill/>
              <a:ln>
                <a:solidFill>
                  <a:schemeClr val="tx1"/>
                </a:solidFill>
              </a:ln>
            </p:spPr>
            <p:txBody>
              <a:bodyPr wrap="square" rtlCol="0">
                <a:spAutoFit/>
              </a:bodyPr>
              <a:lstStyle/>
              <a:p>
                <a:pPr algn="ctr"/>
                <a:r>
                  <a:rPr lang="en-US" sz="4400" dirty="0"/>
                  <a:t>2</a:t>
                </a:r>
              </a:p>
            </p:txBody>
          </p:sp>
        </p:grpSp>
        <p:sp>
          <p:nvSpPr>
            <p:cNvPr id="89" name="TextBox 88">
              <a:extLst>
                <a:ext uri="{FF2B5EF4-FFF2-40B4-BE49-F238E27FC236}">
                  <a16:creationId xmlns:a16="http://schemas.microsoft.com/office/drawing/2014/main" id="{23CE7676-6C41-4459-B761-1891CCA96E94}"/>
                </a:ext>
              </a:extLst>
            </p:cNvPr>
            <p:cNvSpPr txBox="1"/>
            <p:nvPr/>
          </p:nvSpPr>
          <p:spPr>
            <a:xfrm>
              <a:off x="8554456" y="2809400"/>
              <a:ext cx="609600" cy="769441"/>
            </a:xfrm>
            <a:prstGeom prst="rect">
              <a:avLst/>
            </a:prstGeom>
            <a:noFill/>
          </p:spPr>
          <p:txBody>
            <a:bodyPr wrap="square" rtlCol="0">
              <a:spAutoFit/>
            </a:bodyPr>
            <a:lstStyle/>
            <a:p>
              <a:pPr algn="ctr"/>
              <a:r>
                <a:rPr lang="en-US" sz="4400" dirty="0">
                  <a:latin typeface="+mj-lt"/>
                </a:rPr>
                <a:t>3</a:t>
              </a:r>
            </a:p>
          </p:txBody>
        </p:sp>
        <p:grpSp>
          <p:nvGrpSpPr>
            <p:cNvPr id="91" name="Group 90">
              <a:extLst>
                <a:ext uri="{FF2B5EF4-FFF2-40B4-BE49-F238E27FC236}">
                  <a16:creationId xmlns:a16="http://schemas.microsoft.com/office/drawing/2014/main" id="{D2AEA3D6-E7FE-4776-8C9E-CEA7D43EBE0D}"/>
                </a:ext>
              </a:extLst>
            </p:cNvPr>
            <p:cNvGrpSpPr/>
            <p:nvPr/>
          </p:nvGrpSpPr>
          <p:grpSpPr>
            <a:xfrm>
              <a:off x="9164056" y="3479410"/>
              <a:ext cx="609600" cy="2308323"/>
              <a:chOff x="8458200" y="2263675"/>
              <a:chExt cx="609600" cy="2308323"/>
            </a:xfrm>
          </p:grpSpPr>
          <p:sp>
            <p:nvSpPr>
              <p:cNvPr id="92" name="TextBox 91">
                <a:extLst>
                  <a:ext uri="{FF2B5EF4-FFF2-40B4-BE49-F238E27FC236}">
                    <a16:creationId xmlns:a16="http://schemas.microsoft.com/office/drawing/2014/main" id="{A5922FC3-105D-4146-8604-1A6F9152659B}"/>
                  </a:ext>
                </a:extLst>
              </p:cNvPr>
              <p:cNvSpPr txBox="1"/>
              <p:nvPr/>
            </p:nvSpPr>
            <p:spPr>
              <a:xfrm>
                <a:off x="8458200" y="2263675"/>
                <a:ext cx="609600" cy="769441"/>
              </a:xfrm>
              <a:prstGeom prst="rect">
                <a:avLst/>
              </a:prstGeom>
              <a:noFill/>
              <a:ln>
                <a:solidFill>
                  <a:schemeClr val="tx1"/>
                </a:solidFill>
              </a:ln>
            </p:spPr>
            <p:txBody>
              <a:bodyPr wrap="square" rtlCol="0">
                <a:spAutoFit/>
              </a:bodyPr>
              <a:lstStyle/>
              <a:p>
                <a:pPr algn="ctr"/>
                <a:r>
                  <a:rPr lang="en-US" sz="4400" dirty="0"/>
                  <a:t>2</a:t>
                </a:r>
              </a:p>
            </p:txBody>
          </p:sp>
          <p:sp>
            <p:nvSpPr>
              <p:cNvPr id="93" name="TextBox 92">
                <a:extLst>
                  <a:ext uri="{FF2B5EF4-FFF2-40B4-BE49-F238E27FC236}">
                    <a16:creationId xmlns:a16="http://schemas.microsoft.com/office/drawing/2014/main" id="{94028078-955F-4032-A805-29102C00565C}"/>
                  </a:ext>
                </a:extLst>
              </p:cNvPr>
              <p:cNvSpPr txBox="1"/>
              <p:nvPr/>
            </p:nvSpPr>
            <p:spPr>
              <a:xfrm>
                <a:off x="8458200" y="3033116"/>
                <a:ext cx="609600" cy="769441"/>
              </a:xfrm>
              <a:prstGeom prst="rect">
                <a:avLst/>
              </a:prstGeom>
              <a:noFill/>
              <a:ln>
                <a:solidFill>
                  <a:schemeClr val="tx1"/>
                </a:solidFill>
              </a:ln>
            </p:spPr>
            <p:txBody>
              <a:bodyPr wrap="square" rtlCol="0">
                <a:spAutoFit/>
              </a:bodyPr>
              <a:lstStyle/>
              <a:p>
                <a:pPr algn="ctr"/>
                <a:r>
                  <a:rPr lang="en-US" sz="4400" dirty="0"/>
                  <a:t>3</a:t>
                </a:r>
              </a:p>
            </p:txBody>
          </p:sp>
          <p:sp>
            <p:nvSpPr>
              <p:cNvPr id="94" name="TextBox 93">
                <a:extLst>
                  <a:ext uri="{FF2B5EF4-FFF2-40B4-BE49-F238E27FC236}">
                    <a16:creationId xmlns:a16="http://schemas.microsoft.com/office/drawing/2014/main" id="{91FEA321-F618-4F67-A7AA-DF30706B2503}"/>
                  </a:ext>
                </a:extLst>
              </p:cNvPr>
              <p:cNvSpPr txBox="1"/>
              <p:nvPr/>
            </p:nvSpPr>
            <p:spPr>
              <a:xfrm>
                <a:off x="8458200" y="3802557"/>
                <a:ext cx="609600" cy="769441"/>
              </a:xfrm>
              <a:prstGeom prst="rect">
                <a:avLst/>
              </a:prstGeom>
              <a:noFill/>
              <a:ln>
                <a:solidFill>
                  <a:schemeClr val="tx1"/>
                </a:solidFill>
              </a:ln>
            </p:spPr>
            <p:txBody>
              <a:bodyPr wrap="square" rtlCol="0">
                <a:spAutoFit/>
              </a:bodyPr>
              <a:lstStyle/>
              <a:p>
                <a:pPr algn="ctr"/>
                <a:r>
                  <a:rPr lang="en-US" sz="4400" dirty="0"/>
                  <a:t>0</a:t>
                </a:r>
              </a:p>
            </p:txBody>
          </p:sp>
        </p:grpSp>
        <p:sp>
          <p:nvSpPr>
            <p:cNvPr id="95" name="TextBox 94">
              <a:extLst>
                <a:ext uri="{FF2B5EF4-FFF2-40B4-BE49-F238E27FC236}">
                  <a16:creationId xmlns:a16="http://schemas.microsoft.com/office/drawing/2014/main" id="{C76B2E36-4E8D-4C04-85C1-0DF38A8DA67A}"/>
                </a:ext>
              </a:extLst>
            </p:cNvPr>
            <p:cNvSpPr txBox="1"/>
            <p:nvPr/>
          </p:nvSpPr>
          <p:spPr>
            <a:xfrm>
              <a:off x="9164056" y="2809400"/>
              <a:ext cx="609600" cy="769441"/>
            </a:xfrm>
            <a:prstGeom prst="rect">
              <a:avLst/>
            </a:prstGeom>
            <a:noFill/>
          </p:spPr>
          <p:txBody>
            <a:bodyPr wrap="square" rtlCol="0">
              <a:spAutoFit/>
            </a:bodyPr>
            <a:lstStyle/>
            <a:p>
              <a:pPr algn="ctr"/>
              <a:r>
                <a:rPr lang="en-US" sz="4400" dirty="0">
                  <a:latin typeface="+mj-lt"/>
                </a:rPr>
                <a:t>2</a:t>
              </a:r>
            </a:p>
          </p:txBody>
        </p:sp>
        <p:grpSp>
          <p:nvGrpSpPr>
            <p:cNvPr id="96" name="Group 95">
              <a:extLst>
                <a:ext uri="{FF2B5EF4-FFF2-40B4-BE49-F238E27FC236}">
                  <a16:creationId xmlns:a16="http://schemas.microsoft.com/office/drawing/2014/main" id="{C2E666F4-38F1-46C3-AA57-74B2FB657A73}"/>
                </a:ext>
              </a:extLst>
            </p:cNvPr>
            <p:cNvGrpSpPr/>
            <p:nvPr/>
          </p:nvGrpSpPr>
          <p:grpSpPr>
            <a:xfrm>
              <a:off x="9773656" y="3479410"/>
              <a:ext cx="609600" cy="2308323"/>
              <a:chOff x="8458200" y="2263675"/>
              <a:chExt cx="609600" cy="2308323"/>
            </a:xfrm>
          </p:grpSpPr>
          <p:sp>
            <p:nvSpPr>
              <p:cNvPr id="97" name="TextBox 96">
                <a:extLst>
                  <a:ext uri="{FF2B5EF4-FFF2-40B4-BE49-F238E27FC236}">
                    <a16:creationId xmlns:a16="http://schemas.microsoft.com/office/drawing/2014/main" id="{954C154A-8C9A-4453-888C-BEE9DB354ADA}"/>
                  </a:ext>
                </a:extLst>
              </p:cNvPr>
              <p:cNvSpPr txBox="1"/>
              <p:nvPr/>
            </p:nvSpPr>
            <p:spPr>
              <a:xfrm>
                <a:off x="8458200" y="2263675"/>
                <a:ext cx="609600" cy="769441"/>
              </a:xfrm>
              <a:prstGeom prst="rect">
                <a:avLst/>
              </a:prstGeom>
              <a:noFill/>
              <a:ln>
                <a:solidFill>
                  <a:schemeClr val="tx1"/>
                </a:solidFill>
              </a:ln>
            </p:spPr>
            <p:txBody>
              <a:bodyPr wrap="square" rtlCol="0">
                <a:spAutoFit/>
              </a:bodyPr>
              <a:lstStyle/>
              <a:p>
                <a:pPr algn="ctr"/>
                <a:r>
                  <a:rPr lang="en-US" sz="4400" dirty="0"/>
                  <a:t>3</a:t>
                </a:r>
              </a:p>
            </p:txBody>
          </p:sp>
          <p:sp>
            <p:nvSpPr>
              <p:cNvPr id="98" name="TextBox 97">
                <a:extLst>
                  <a:ext uri="{FF2B5EF4-FFF2-40B4-BE49-F238E27FC236}">
                    <a16:creationId xmlns:a16="http://schemas.microsoft.com/office/drawing/2014/main" id="{77EB4893-13E9-426F-916E-AA3F5558E46D}"/>
                  </a:ext>
                </a:extLst>
              </p:cNvPr>
              <p:cNvSpPr txBox="1"/>
              <p:nvPr/>
            </p:nvSpPr>
            <p:spPr>
              <a:xfrm>
                <a:off x="8458200" y="3033116"/>
                <a:ext cx="609600" cy="769441"/>
              </a:xfrm>
              <a:prstGeom prst="rect">
                <a:avLst/>
              </a:prstGeom>
              <a:noFill/>
              <a:ln>
                <a:solidFill>
                  <a:schemeClr val="tx1"/>
                </a:solidFill>
              </a:ln>
            </p:spPr>
            <p:txBody>
              <a:bodyPr wrap="square" rtlCol="0">
                <a:spAutoFit/>
              </a:bodyPr>
              <a:lstStyle/>
              <a:p>
                <a:pPr algn="ctr"/>
                <a:r>
                  <a:rPr lang="en-US" sz="4400" dirty="0"/>
                  <a:t>2</a:t>
                </a:r>
              </a:p>
            </p:txBody>
          </p:sp>
          <p:sp>
            <p:nvSpPr>
              <p:cNvPr id="99" name="TextBox 98">
                <a:extLst>
                  <a:ext uri="{FF2B5EF4-FFF2-40B4-BE49-F238E27FC236}">
                    <a16:creationId xmlns:a16="http://schemas.microsoft.com/office/drawing/2014/main" id="{74901A53-78D1-45B4-9876-F8A9AC231CCC}"/>
                  </a:ext>
                </a:extLst>
              </p:cNvPr>
              <p:cNvSpPr txBox="1"/>
              <p:nvPr/>
            </p:nvSpPr>
            <p:spPr>
              <a:xfrm>
                <a:off x="8458200" y="3802557"/>
                <a:ext cx="609600" cy="769441"/>
              </a:xfrm>
              <a:prstGeom prst="rect">
                <a:avLst/>
              </a:prstGeom>
              <a:noFill/>
              <a:ln>
                <a:solidFill>
                  <a:schemeClr val="tx1"/>
                </a:solidFill>
              </a:ln>
            </p:spPr>
            <p:txBody>
              <a:bodyPr wrap="square" rtlCol="0">
                <a:spAutoFit/>
              </a:bodyPr>
              <a:lstStyle/>
              <a:p>
                <a:pPr algn="ctr"/>
                <a:r>
                  <a:rPr lang="en-US" sz="4400" dirty="0"/>
                  <a:t>0</a:t>
                </a:r>
              </a:p>
            </p:txBody>
          </p:sp>
        </p:grpSp>
        <p:sp>
          <p:nvSpPr>
            <p:cNvPr id="100" name="TextBox 99">
              <a:extLst>
                <a:ext uri="{FF2B5EF4-FFF2-40B4-BE49-F238E27FC236}">
                  <a16:creationId xmlns:a16="http://schemas.microsoft.com/office/drawing/2014/main" id="{6C04493B-F78D-4428-8CAF-A807944BAC89}"/>
                </a:ext>
              </a:extLst>
            </p:cNvPr>
            <p:cNvSpPr txBox="1"/>
            <p:nvPr/>
          </p:nvSpPr>
          <p:spPr>
            <a:xfrm>
              <a:off x="9773656" y="2809400"/>
              <a:ext cx="609600" cy="769441"/>
            </a:xfrm>
            <a:prstGeom prst="rect">
              <a:avLst/>
            </a:prstGeom>
            <a:noFill/>
          </p:spPr>
          <p:txBody>
            <a:bodyPr wrap="square" rtlCol="0">
              <a:spAutoFit/>
            </a:bodyPr>
            <a:lstStyle/>
            <a:p>
              <a:pPr algn="ctr"/>
              <a:r>
                <a:rPr lang="en-US" sz="4400" dirty="0">
                  <a:latin typeface="+mj-lt"/>
                </a:rPr>
                <a:t>3</a:t>
              </a:r>
            </a:p>
          </p:txBody>
        </p:sp>
        <p:grpSp>
          <p:nvGrpSpPr>
            <p:cNvPr id="101" name="Group 100">
              <a:extLst>
                <a:ext uri="{FF2B5EF4-FFF2-40B4-BE49-F238E27FC236}">
                  <a16:creationId xmlns:a16="http://schemas.microsoft.com/office/drawing/2014/main" id="{03960727-0442-4120-AD0C-BE473872AAFA}"/>
                </a:ext>
              </a:extLst>
            </p:cNvPr>
            <p:cNvGrpSpPr/>
            <p:nvPr/>
          </p:nvGrpSpPr>
          <p:grpSpPr>
            <a:xfrm>
              <a:off x="10383256" y="3479410"/>
              <a:ext cx="609600" cy="2308323"/>
              <a:chOff x="8458200" y="2263675"/>
              <a:chExt cx="609600" cy="2308323"/>
            </a:xfrm>
          </p:grpSpPr>
          <p:sp>
            <p:nvSpPr>
              <p:cNvPr id="102" name="TextBox 101">
                <a:extLst>
                  <a:ext uri="{FF2B5EF4-FFF2-40B4-BE49-F238E27FC236}">
                    <a16:creationId xmlns:a16="http://schemas.microsoft.com/office/drawing/2014/main" id="{90DF85FE-8C89-4B4C-BD33-365199A74E65}"/>
                  </a:ext>
                </a:extLst>
              </p:cNvPr>
              <p:cNvSpPr txBox="1"/>
              <p:nvPr/>
            </p:nvSpPr>
            <p:spPr>
              <a:xfrm>
                <a:off x="8458200" y="2263675"/>
                <a:ext cx="609600" cy="769441"/>
              </a:xfrm>
              <a:prstGeom prst="rect">
                <a:avLst/>
              </a:prstGeom>
              <a:noFill/>
              <a:ln>
                <a:solidFill>
                  <a:schemeClr val="tx1"/>
                </a:solidFill>
              </a:ln>
            </p:spPr>
            <p:txBody>
              <a:bodyPr wrap="square" rtlCol="0">
                <a:spAutoFit/>
              </a:bodyPr>
              <a:lstStyle/>
              <a:p>
                <a:pPr algn="ctr"/>
                <a:r>
                  <a:rPr lang="en-US" sz="4400" dirty="0"/>
                  <a:t>0</a:t>
                </a:r>
              </a:p>
            </p:txBody>
          </p:sp>
          <p:sp>
            <p:nvSpPr>
              <p:cNvPr id="103" name="TextBox 102">
                <a:extLst>
                  <a:ext uri="{FF2B5EF4-FFF2-40B4-BE49-F238E27FC236}">
                    <a16:creationId xmlns:a16="http://schemas.microsoft.com/office/drawing/2014/main" id="{6D26861E-60CB-40EC-AF20-5247B47C7365}"/>
                  </a:ext>
                </a:extLst>
              </p:cNvPr>
              <p:cNvSpPr txBox="1"/>
              <p:nvPr/>
            </p:nvSpPr>
            <p:spPr>
              <a:xfrm>
                <a:off x="8458200" y="3033116"/>
                <a:ext cx="609600" cy="769441"/>
              </a:xfrm>
              <a:prstGeom prst="rect">
                <a:avLst/>
              </a:prstGeom>
              <a:noFill/>
              <a:ln>
                <a:solidFill>
                  <a:schemeClr val="tx1"/>
                </a:solidFill>
              </a:ln>
            </p:spPr>
            <p:txBody>
              <a:bodyPr wrap="square" rtlCol="0">
                <a:spAutoFit/>
              </a:bodyPr>
              <a:lstStyle/>
              <a:p>
                <a:pPr algn="ctr"/>
                <a:r>
                  <a:rPr lang="en-US" sz="4400" dirty="0"/>
                  <a:t>3</a:t>
                </a:r>
              </a:p>
            </p:txBody>
          </p:sp>
          <p:sp>
            <p:nvSpPr>
              <p:cNvPr id="104" name="TextBox 103">
                <a:extLst>
                  <a:ext uri="{FF2B5EF4-FFF2-40B4-BE49-F238E27FC236}">
                    <a16:creationId xmlns:a16="http://schemas.microsoft.com/office/drawing/2014/main" id="{A24969E8-A5F8-4205-A2F2-85E088A6D247}"/>
                  </a:ext>
                </a:extLst>
              </p:cNvPr>
              <p:cNvSpPr txBox="1"/>
              <p:nvPr/>
            </p:nvSpPr>
            <p:spPr>
              <a:xfrm>
                <a:off x="8458200" y="3802557"/>
                <a:ext cx="609600" cy="769441"/>
              </a:xfrm>
              <a:prstGeom prst="rect">
                <a:avLst/>
              </a:prstGeom>
              <a:noFill/>
              <a:ln>
                <a:solidFill>
                  <a:schemeClr val="tx1"/>
                </a:solidFill>
              </a:ln>
            </p:spPr>
            <p:txBody>
              <a:bodyPr wrap="square" rtlCol="0">
                <a:spAutoFit/>
              </a:bodyPr>
              <a:lstStyle/>
              <a:p>
                <a:pPr algn="ctr"/>
                <a:r>
                  <a:rPr lang="en-US" sz="4400" dirty="0"/>
                  <a:t>2</a:t>
                </a:r>
              </a:p>
            </p:txBody>
          </p:sp>
        </p:grpSp>
        <p:sp>
          <p:nvSpPr>
            <p:cNvPr id="105" name="TextBox 104">
              <a:extLst>
                <a:ext uri="{FF2B5EF4-FFF2-40B4-BE49-F238E27FC236}">
                  <a16:creationId xmlns:a16="http://schemas.microsoft.com/office/drawing/2014/main" id="{ADB00294-7EAA-483B-9643-0A5C4A8642F2}"/>
                </a:ext>
              </a:extLst>
            </p:cNvPr>
            <p:cNvSpPr txBox="1"/>
            <p:nvPr/>
          </p:nvSpPr>
          <p:spPr>
            <a:xfrm>
              <a:off x="10383256" y="2809400"/>
              <a:ext cx="609600" cy="769441"/>
            </a:xfrm>
            <a:prstGeom prst="rect">
              <a:avLst/>
            </a:prstGeom>
            <a:noFill/>
          </p:spPr>
          <p:txBody>
            <a:bodyPr wrap="square" rtlCol="0">
              <a:spAutoFit/>
            </a:bodyPr>
            <a:lstStyle/>
            <a:p>
              <a:pPr algn="ctr"/>
              <a:r>
                <a:rPr lang="en-US" sz="4400" dirty="0">
                  <a:latin typeface="+mj-lt"/>
                </a:rPr>
                <a:t>0</a:t>
              </a:r>
            </a:p>
          </p:txBody>
        </p:sp>
        <p:grpSp>
          <p:nvGrpSpPr>
            <p:cNvPr id="106" name="Group 105">
              <a:extLst>
                <a:ext uri="{FF2B5EF4-FFF2-40B4-BE49-F238E27FC236}">
                  <a16:creationId xmlns:a16="http://schemas.microsoft.com/office/drawing/2014/main" id="{5B105652-5311-48CA-95DC-E6FC7726F57E}"/>
                </a:ext>
              </a:extLst>
            </p:cNvPr>
            <p:cNvGrpSpPr/>
            <p:nvPr/>
          </p:nvGrpSpPr>
          <p:grpSpPr>
            <a:xfrm>
              <a:off x="10992856" y="3479410"/>
              <a:ext cx="609600" cy="2308323"/>
              <a:chOff x="8458200" y="2263675"/>
              <a:chExt cx="609600" cy="2308323"/>
            </a:xfrm>
          </p:grpSpPr>
          <p:sp>
            <p:nvSpPr>
              <p:cNvPr id="107" name="TextBox 106">
                <a:extLst>
                  <a:ext uri="{FF2B5EF4-FFF2-40B4-BE49-F238E27FC236}">
                    <a16:creationId xmlns:a16="http://schemas.microsoft.com/office/drawing/2014/main" id="{BE087DE6-B82C-432E-B2B7-CC62117C4861}"/>
                  </a:ext>
                </a:extLst>
              </p:cNvPr>
              <p:cNvSpPr txBox="1"/>
              <p:nvPr/>
            </p:nvSpPr>
            <p:spPr>
              <a:xfrm>
                <a:off x="8458200" y="2263675"/>
                <a:ext cx="609600" cy="769441"/>
              </a:xfrm>
              <a:prstGeom prst="rect">
                <a:avLst/>
              </a:prstGeom>
              <a:noFill/>
              <a:ln>
                <a:solidFill>
                  <a:schemeClr val="tx1"/>
                </a:solidFill>
              </a:ln>
            </p:spPr>
            <p:txBody>
              <a:bodyPr wrap="square" rtlCol="0">
                <a:spAutoFit/>
              </a:bodyPr>
              <a:lstStyle/>
              <a:p>
                <a:pPr algn="ctr"/>
                <a:r>
                  <a:rPr lang="en-US" sz="4400" dirty="0"/>
                  <a:t>0</a:t>
                </a:r>
              </a:p>
            </p:txBody>
          </p:sp>
          <p:sp>
            <p:nvSpPr>
              <p:cNvPr id="108" name="TextBox 107">
                <a:extLst>
                  <a:ext uri="{FF2B5EF4-FFF2-40B4-BE49-F238E27FC236}">
                    <a16:creationId xmlns:a16="http://schemas.microsoft.com/office/drawing/2014/main" id="{188ADB3B-8A33-44D8-91FC-2A9C3621D503}"/>
                  </a:ext>
                </a:extLst>
              </p:cNvPr>
              <p:cNvSpPr txBox="1"/>
              <p:nvPr/>
            </p:nvSpPr>
            <p:spPr>
              <a:xfrm>
                <a:off x="8458200" y="3033116"/>
                <a:ext cx="609600" cy="769441"/>
              </a:xfrm>
              <a:prstGeom prst="rect">
                <a:avLst/>
              </a:prstGeom>
              <a:noFill/>
              <a:ln>
                <a:solidFill>
                  <a:schemeClr val="tx1"/>
                </a:solidFill>
              </a:ln>
            </p:spPr>
            <p:txBody>
              <a:bodyPr wrap="square" rtlCol="0">
                <a:spAutoFit/>
              </a:bodyPr>
              <a:lstStyle/>
              <a:p>
                <a:pPr algn="ctr"/>
                <a:r>
                  <a:rPr lang="en-US" sz="4400" dirty="0"/>
                  <a:t>3</a:t>
                </a:r>
              </a:p>
            </p:txBody>
          </p:sp>
          <p:sp>
            <p:nvSpPr>
              <p:cNvPr id="109" name="TextBox 108">
                <a:extLst>
                  <a:ext uri="{FF2B5EF4-FFF2-40B4-BE49-F238E27FC236}">
                    <a16:creationId xmlns:a16="http://schemas.microsoft.com/office/drawing/2014/main" id="{C6CEDA35-2B1E-45B3-9B07-39D28AD23EB5}"/>
                  </a:ext>
                </a:extLst>
              </p:cNvPr>
              <p:cNvSpPr txBox="1"/>
              <p:nvPr/>
            </p:nvSpPr>
            <p:spPr>
              <a:xfrm>
                <a:off x="8458200" y="3802557"/>
                <a:ext cx="609600" cy="769441"/>
              </a:xfrm>
              <a:prstGeom prst="rect">
                <a:avLst/>
              </a:prstGeom>
              <a:noFill/>
              <a:ln>
                <a:solidFill>
                  <a:schemeClr val="tx1"/>
                </a:solidFill>
              </a:ln>
            </p:spPr>
            <p:txBody>
              <a:bodyPr wrap="square" rtlCol="0">
                <a:spAutoFit/>
              </a:bodyPr>
              <a:lstStyle/>
              <a:p>
                <a:pPr algn="ctr"/>
                <a:r>
                  <a:rPr lang="en-US" sz="4400" dirty="0"/>
                  <a:t>2</a:t>
                </a:r>
              </a:p>
            </p:txBody>
          </p:sp>
        </p:grpSp>
        <p:sp>
          <p:nvSpPr>
            <p:cNvPr id="110" name="TextBox 109">
              <a:extLst>
                <a:ext uri="{FF2B5EF4-FFF2-40B4-BE49-F238E27FC236}">
                  <a16:creationId xmlns:a16="http://schemas.microsoft.com/office/drawing/2014/main" id="{6346C78F-D89D-40EB-9233-C04C8298C87C}"/>
                </a:ext>
              </a:extLst>
            </p:cNvPr>
            <p:cNvSpPr txBox="1"/>
            <p:nvPr/>
          </p:nvSpPr>
          <p:spPr>
            <a:xfrm>
              <a:off x="10992856" y="2809400"/>
              <a:ext cx="609600" cy="769441"/>
            </a:xfrm>
            <a:prstGeom prst="rect">
              <a:avLst/>
            </a:prstGeom>
            <a:noFill/>
          </p:spPr>
          <p:txBody>
            <a:bodyPr wrap="square" rtlCol="0">
              <a:spAutoFit/>
            </a:bodyPr>
            <a:lstStyle/>
            <a:p>
              <a:pPr algn="ctr"/>
              <a:r>
                <a:rPr lang="en-US" sz="4400" dirty="0">
                  <a:latin typeface="+mj-lt"/>
                </a:rPr>
                <a:t>0</a:t>
              </a:r>
            </a:p>
          </p:txBody>
        </p:sp>
        <p:grpSp>
          <p:nvGrpSpPr>
            <p:cNvPr id="115" name="Group 114">
              <a:extLst>
                <a:ext uri="{FF2B5EF4-FFF2-40B4-BE49-F238E27FC236}">
                  <a16:creationId xmlns:a16="http://schemas.microsoft.com/office/drawing/2014/main" id="{913DF70A-1398-4AE0-AA3B-8A4406A2D42F}"/>
                </a:ext>
              </a:extLst>
            </p:cNvPr>
            <p:cNvGrpSpPr/>
            <p:nvPr/>
          </p:nvGrpSpPr>
          <p:grpSpPr>
            <a:xfrm>
              <a:off x="7605426" y="5946770"/>
              <a:ext cx="4346280" cy="762019"/>
              <a:chOff x="7605426" y="5946770"/>
              <a:chExt cx="4346280" cy="762019"/>
            </a:xfrm>
          </p:grpSpPr>
          <p:sp>
            <p:nvSpPr>
              <p:cNvPr id="113" name="Right Bracket 112">
                <a:extLst>
                  <a:ext uri="{FF2B5EF4-FFF2-40B4-BE49-F238E27FC236}">
                    <a16:creationId xmlns:a16="http://schemas.microsoft.com/office/drawing/2014/main" id="{4D441278-A0C9-4046-B6F6-B07411707DB5}"/>
                  </a:ext>
                </a:extLst>
              </p:cNvPr>
              <p:cNvSpPr/>
              <p:nvPr/>
            </p:nvSpPr>
            <p:spPr>
              <a:xfrm rot="5400000">
                <a:off x="9623479" y="4268147"/>
                <a:ext cx="300353" cy="3657600"/>
              </a:xfrm>
              <a:prstGeom prst="rightBracket">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4" name="TextBox 113">
                <a:extLst>
                  <a:ext uri="{FF2B5EF4-FFF2-40B4-BE49-F238E27FC236}">
                    <a16:creationId xmlns:a16="http://schemas.microsoft.com/office/drawing/2014/main" id="{6482CA26-1575-4D96-B0E6-CE6A9AF8B90C}"/>
                  </a:ext>
                </a:extLst>
              </p:cNvPr>
              <p:cNvSpPr txBox="1"/>
              <p:nvPr/>
            </p:nvSpPr>
            <p:spPr>
              <a:xfrm>
                <a:off x="7605426" y="6247124"/>
                <a:ext cx="4346280" cy="461665"/>
              </a:xfrm>
              <a:prstGeom prst="rect">
                <a:avLst/>
              </a:prstGeom>
              <a:noFill/>
            </p:spPr>
            <p:txBody>
              <a:bodyPr wrap="square" rtlCol="0">
                <a:spAutoFit/>
              </a:bodyPr>
              <a:lstStyle/>
              <a:p>
                <a:pPr algn="ctr"/>
                <a:r>
                  <a:rPr lang="en-US" sz="2400" dirty="0"/>
                  <a:t>Working set stabilizes to {0, 2, 3}</a:t>
                </a:r>
              </a:p>
            </p:txBody>
          </p:sp>
        </p:grpSp>
      </p:grpSp>
      <p:grpSp>
        <p:nvGrpSpPr>
          <p:cNvPr id="120" name="Group 119">
            <a:extLst>
              <a:ext uri="{FF2B5EF4-FFF2-40B4-BE49-F238E27FC236}">
                <a16:creationId xmlns:a16="http://schemas.microsoft.com/office/drawing/2014/main" id="{82221CA8-94D0-40EB-92DE-AEB99A4ED80B}"/>
              </a:ext>
            </a:extLst>
          </p:cNvPr>
          <p:cNvGrpSpPr/>
          <p:nvPr/>
        </p:nvGrpSpPr>
        <p:grpSpPr>
          <a:xfrm>
            <a:off x="2013995" y="2196911"/>
            <a:ext cx="6743771" cy="697638"/>
            <a:chOff x="2013995" y="2196911"/>
            <a:chExt cx="6743771" cy="697638"/>
          </a:xfrm>
        </p:grpSpPr>
        <p:sp>
          <p:nvSpPr>
            <p:cNvPr id="118" name="Right Bracket 117">
              <a:extLst>
                <a:ext uri="{FF2B5EF4-FFF2-40B4-BE49-F238E27FC236}">
                  <a16:creationId xmlns:a16="http://schemas.microsoft.com/office/drawing/2014/main" id="{77017CEE-C94B-4ADF-894F-CC0405EFDBBF}"/>
                </a:ext>
              </a:extLst>
            </p:cNvPr>
            <p:cNvSpPr/>
            <p:nvPr/>
          </p:nvSpPr>
          <p:spPr>
            <a:xfrm rot="16200000">
              <a:off x="5375062" y="350045"/>
              <a:ext cx="278343" cy="4810665"/>
            </a:xfrm>
            <a:prstGeom prst="rightBracket">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19" name="TextBox 118">
              <a:extLst>
                <a:ext uri="{FF2B5EF4-FFF2-40B4-BE49-F238E27FC236}">
                  <a16:creationId xmlns:a16="http://schemas.microsoft.com/office/drawing/2014/main" id="{D03C93D7-C0C8-4D9C-9BCF-F17959E4A2E4}"/>
                </a:ext>
              </a:extLst>
            </p:cNvPr>
            <p:cNvSpPr txBox="1"/>
            <p:nvPr/>
          </p:nvSpPr>
          <p:spPr>
            <a:xfrm>
              <a:off x="2013995" y="2196911"/>
              <a:ext cx="6743771" cy="404406"/>
            </a:xfrm>
            <a:prstGeom prst="rect">
              <a:avLst/>
            </a:prstGeom>
            <a:noFill/>
          </p:spPr>
          <p:txBody>
            <a:bodyPr wrap="square" rtlCol="0">
              <a:spAutoFit/>
            </a:bodyPr>
            <a:lstStyle/>
            <a:p>
              <a:pPr algn="ctr">
                <a:lnSpc>
                  <a:spcPts val="2400"/>
                </a:lnSpc>
              </a:pPr>
              <a:r>
                <a:rPr lang="en-US" sz="2400" dirty="0"/>
                <a:t>Working set {0, 2, 3, 4} is thrashing!</a:t>
              </a:r>
            </a:p>
          </p:txBody>
        </p:sp>
      </p:grpSp>
    </p:spTree>
    <p:extLst>
      <p:ext uri="{BB962C8B-B14F-4D97-AF65-F5344CB8AC3E}">
        <p14:creationId xmlns:p14="http://schemas.microsoft.com/office/powerpoint/2010/main" val="303008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FDBF0B-6AC1-4CE0-BCF8-959FC864DA6D}"/>
              </a:ext>
            </a:extLst>
          </p:cNvPr>
          <p:cNvSpPr>
            <a:spLocks noGrp="1"/>
          </p:cNvSpPr>
          <p:nvPr>
            <p:ph type="title"/>
          </p:nvPr>
        </p:nvSpPr>
        <p:spPr>
          <a:xfrm>
            <a:off x="0" y="-19883"/>
            <a:ext cx="12192000" cy="1325563"/>
          </a:xfrm>
        </p:spPr>
        <p:txBody>
          <a:bodyPr/>
          <a:lstStyle/>
          <a:p>
            <a:r>
              <a:rPr lang="en-US" dirty="0"/>
              <a:t>Least-Recently Used (LRU) Page Replacement</a:t>
            </a:r>
          </a:p>
        </p:txBody>
      </p:sp>
      <p:sp>
        <p:nvSpPr>
          <p:cNvPr id="117" name="Content Placeholder 2">
            <a:extLst>
              <a:ext uri="{FF2B5EF4-FFF2-40B4-BE49-F238E27FC236}">
                <a16:creationId xmlns:a16="http://schemas.microsoft.com/office/drawing/2014/main" id="{EC724104-2708-4890-8FE8-8905371180B8}"/>
              </a:ext>
            </a:extLst>
          </p:cNvPr>
          <p:cNvSpPr>
            <a:spLocks noGrp="1"/>
          </p:cNvSpPr>
          <p:nvPr>
            <p:ph idx="1"/>
          </p:nvPr>
        </p:nvSpPr>
        <p:spPr>
          <a:xfrm>
            <a:off x="212942" y="1077238"/>
            <a:ext cx="6563640" cy="5686491"/>
          </a:xfrm>
        </p:spPr>
        <p:txBody>
          <a:bodyPr>
            <a:normAutofit/>
          </a:bodyPr>
          <a:lstStyle/>
          <a:p>
            <a:r>
              <a:rPr lang="en-US" sz="3600" dirty="0"/>
              <a:t>LRU is a good eviction strategy, but it’s hard to implement efficiently</a:t>
            </a:r>
          </a:p>
          <a:p>
            <a:r>
              <a:rPr lang="en-US" sz="3600" dirty="0"/>
              <a:t>In a naïve implementation, the kernel has a software-managed list of in-memory virtual pages</a:t>
            </a:r>
          </a:p>
          <a:p>
            <a:pPr lvl="1"/>
            <a:r>
              <a:rPr lang="en-US" sz="3200" dirty="0"/>
              <a:t>On each memory access, the kernel moves the accessed page to the front of the list</a:t>
            </a:r>
          </a:p>
          <a:p>
            <a:pPr lvl="1"/>
            <a:r>
              <a:rPr lang="en-US" sz="3200" dirty="0"/>
              <a:t>At eviction time, the kernel evicts the page at the back of the list</a:t>
            </a:r>
          </a:p>
        </p:txBody>
      </p:sp>
      <p:grpSp>
        <p:nvGrpSpPr>
          <p:cNvPr id="112" name="Group 111">
            <a:extLst>
              <a:ext uri="{FF2B5EF4-FFF2-40B4-BE49-F238E27FC236}">
                <a16:creationId xmlns:a16="http://schemas.microsoft.com/office/drawing/2014/main" id="{DEC40069-6230-43ED-9342-DE4E6E3F110C}"/>
              </a:ext>
            </a:extLst>
          </p:cNvPr>
          <p:cNvGrpSpPr/>
          <p:nvPr/>
        </p:nvGrpSpPr>
        <p:grpSpPr>
          <a:xfrm>
            <a:off x="6551112" y="1076917"/>
            <a:ext cx="5964120" cy="5915575"/>
            <a:chOff x="6551112" y="1076917"/>
            <a:chExt cx="5964120" cy="5915575"/>
          </a:xfrm>
        </p:grpSpPr>
        <p:pic>
          <p:nvPicPr>
            <p:cNvPr id="72" name="Picture 71">
              <a:extLst>
                <a:ext uri="{FF2B5EF4-FFF2-40B4-BE49-F238E27FC236}">
                  <a16:creationId xmlns:a16="http://schemas.microsoft.com/office/drawing/2014/main" id="{8B03ACE0-29ED-4FF4-9209-AD08D49EDA7F}"/>
                </a:ext>
              </a:extLst>
            </p:cNvPr>
            <p:cNvPicPr>
              <a:picLocks noChangeAspect="1"/>
            </p:cNvPicPr>
            <p:nvPr/>
          </p:nvPicPr>
          <p:blipFill>
            <a:blip r:embed="rId3"/>
            <a:stretch>
              <a:fillRect/>
            </a:stretch>
          </p:blipFill>
          <p:spPr>
            <a:xfrm>
              <a:off x="8332735" y="1076917"/>
              <a:ext cx="4182497" cy="5915575"/>
            </a:xfrm>
            <a:prstGeom prst="rect">
              <a:avLst/>
            </a:prstGeom>
          </p:spPr>
        </p:pic>
        <p:sp>
          <p:nvSpPr>
            <p:cNvPr id="90" name="Arrow: Right 89">
              <a:extLst>
                <a:ext uri="{FF2B5EF4-FFF2-40B4-BE49-F238E27FC236}">
                  <a16:creationId xmlns:a16="http://schemas.microsoft.com/office/drawing/2014/main" id="{934F6B4D-58BD-4E13-A9C5-D83D704E40EE}"/>
                </a:ext>
              </a:extLst>
            </p:cNvPr>
            <p:cNvSpPr/>
            <p:nvPr/>
          </p:nvSpPr>
          <p:spPr>
            <a:xfrm>
              <a:off x="6776582" y="5937337"/>
              <a:ext cx="2768251" cy="613775"/>
            </a:xfrm>
            <a:prstGeom prst="rightArrow">
              <a:avLst/>
            </a:prstGeom>
            <a:solidFill>
              <a:schemeClr val="accent4">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Box 110">
              <a:extLst>
                <a:ext uri="{FF2B5EF4-FFF2-40B4-BE49-F238E27FC236}">
                  <a16:creationId xmlns:a16="http://schemas.microsoft.com/office/drawing/2014/main" id="{09142199-CD76-48AF-94AE-67A4FD24C375}"/>
                </a:ext>
              </a:extLst>
            </p:cNvPr>
            <p:cNvSpPr txBox="1"/>
            <p:nvPr/>
          </p:nvSpPr>
          <p:spPr>
            <a:xfrm>
              <a:off x="6551112" y="5366162"/>
              <a:ext cx="2993721" cy="646331"/>
            </a:xfrm>
            <a:prstGeom prst="rect">
              <a:avLst/>
            </a:prstGeom>
            <a:noFill/>
          </p:spPr>
          <p:txBody>
            <a:bodyPr wrap="square" rtlCol="0">
              <a:spAutoFit/>
            </a:bodyPr>
            <a:lstStyle/>
            <a:p>
              <a:pPr algn="ctr"/>
              <a:r>
                <a:rPr lang="en-US" sz="3600" b="1" dirty="0">
                  <a:ln>
                    <a:solidFill>
                      <a:sysClr val="windowText" lastClr="000000"/>
                    </a:solidFill>
                  </a:ln>
                  <a:solidFill>
                    <a:schemeClr val="accent4">
                      <a:lumMod val="50000"/>
                    </a:schemeClr>
                  </a:solidFill>
                  <a:latin typeface="Segoe UI" panose="020B0502040204020203" pitchFamily="34" charset="0"/>
                  <a:cs typeface="Segoe UI" panose="020B0502040204020203" pitchFamily="34" charset="0"/>
                </a:rPr>
                <a:t>This is O(1)!</a:t>
              </a:r>
            </a:p>
          </p:txBody>
        </p:sp>
      </p:grpSp>
    </p:spTree>
    <p:extLst>
      <p:ext uri="{BB962C8B-B14F-4D97-AF65-F5344CB8AC3E}">
        <p14:creationId xmlns:p14="http://schemas.microsoft.com/office/powerpoint/2010/main" val="3943506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0548089-746E-40CE-9A84-6C23CCB8F868}"/>
              </a:ext>
            </a:extLst>
          </p:cNvPr>
          <p:cNvPicPr>
            <a:picLocks noChangeAspect="1"/>
          </p:cNvPicPr>
          <p:nvPr/>
        </p:nvPicPr>
        <p:blipFill>
          <a:blip r:embed="rId2"/>
          <a:stretch>
            <a:fillRect/>
          </a:stretch>
        </p:blipFill>
        <p:spPr>
          <a:xfrm>
            <a:off x="4712208" y="0"/>
            <a:ext cx="7479792" cy="6858000"/>
          </a:xfrm>
          <a:prstGeom prst="rect">
            <a:avLst/>
          </a:prstGeom>
        </p:spPr>
      </p:pic>
      <p:sp>
        <p:nvSpPr>
          <p:cNvPr id="12" name="Content Placeholder 2">
            <a:extLst>
              <a:ext uri="{FF2B5EF4-FFF2-40B4-BE49-F238E27FC236}">
                <a16:creationId xmlns:a16="http://schemas.microsoft.com/office/drawing/2014/main" id="{265CC17F-7755-4C95-BB7F-CFE17215FA38}"/>
              </a:ext>
            </a:extLst>
          </p:cNvPr>
          <p:cNvSpPr txBox="1">
            <a:spLocks/>
          </p:cNvSpPr>
          <p:nvPr/>
        </p:nvSpPr>
        <p:spPr>
          <a:xfrm>
            <a:off x="438410" y="4223781"/>
            <a:ext cx="6563640" cy="146554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Font typeface="Arial" panose="020B0604020202020204" pitchFamily="34" charset="0"/>
              <a:buNone/>
            </a:pPr>
            <a:r>
              <a:rPr lang="en-US" sz="3200" b="1" dirty="0"/>
              <a:t>On each memory access, the kernel moves the accessed page to the front of the list</a:t>
            </a:r>
          </a:p>
        </p:txBody>
      </p:sp>
      <p:sp>
        <p:nvSpPr>
          <p:cNvPr id="13" name="Content Placeholder 2">
            <a:extLst>
              <a:ext uri="{FF2B5EF4-FFF2-40B4-BE49-F238E27FC236}">
                <a16:creationId xmlns:a16="http://schemas.microsoft.com/office/drawing/2014/main" id="{E04DD9AE-A68B-4E2B-A65D-0B76B2FFD0EE}"/>
              </a:ext>
            </a:extLst>
          </p:cNvPr>
          <p:cNvSpPr>
            <a:spLocks noGrp="1"/>
          </p:cNvSpPr>
          <p:nvPr>
            <p:ph idx="1"/>
          </p:nvPr>
        </p:nvSpPr>
        <p:spPr>
          <a:xfrm>
            <a:off x="262003" y="1449844"/>
            <a:ext cx="5562600" cy="4351338"/>
          </a:xfrm>
          <a:noFill/>
        </p:spPr>
        <p:txBody>
          <a:bodyPr/>
          <a:lstStyle/>
          <a:p>
            <a:r>
              <a:rPr lang="en-US" dirty="0"/>
              <a:t>Problem 1: To detect memory accesses, the OS would have       to use page faults, repeatedly marking pages as inaccessible;     all of those context switches       will be expensive!</a:t>
            </a:r>
          </a:p>
          <a:p>
            <a:r>
              <a:rPr lang="en-US" dirty="0"/>
              <a:t>Problem 2: Finding the accessed page (to move it to the front of the list) is </a:t>
            </a:r>
            <a:r>
              <a:rPr lang="en-US" b="1" dirty="0"/>
              <a:t>O(N)</a:t>
            </a:r>
            <a:r>
              <a:rPr lang="en-US" dirty="0"/>
              <a:t>!</a:t>
            </a:r>
          </a:p>
        </p:txBody>
      </p:sp>
    </p:spTree>
    <p:extLst>
      <p:ext uri="{BB962C8B-B14F-4D97-AF65-F5344CB8AC3E}">
        <p14:creationId xmlns:p14="http://schemas.microsoft.com/office/powerpoint/2010/main" val="695895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withEffect">
                                  <p:stCondLst>
                                    <p:cond delay="0"/>
                                  </p:stCondLst>
                                  <p:childTnLst>
                                    <p:animMotion origin="layout" path="M 1.875E-6 4.81481E-6 L -0.05951 -0.60394 " pathEditMode="relative" rAng="0" ptsTypes="AA">
                                      <p:cBhvr>
                                        <p:cTn id="6" dur="1000" fill="hold"/>
                                        <p:tgtEl>
                                          <p:spTgt spid="12"/>
                                        </p:tgtEl>
                                        <p:attrNameLst>
                                          <p:attrName>ppt_x</p:attrName>
                                          <p:attrName>ppt_y</p:attrName>
                                        </p:attrNameLst>
                                      </p:cBhvr>
                                      <p:rCtr x="-2982" y="-30208"/>
                                    </p:animMotion>
                                  </p:childTnLst>
                                </p:cTn>
                              </p:par>
                            </p:childTnLst>
                          </p:cTn>
                        </p:par>
                        <p:par>
                          <p:cTn id="7" fill="hold">
                            <p:stCondLst>
                              <p:cond delay="1000"/>
                            </p:stCondLst>
                            <p:childTnLst>
                              <p:par>
                                <p:cTn id="8" presetID="10" presetClass="entr" presetSubtype="0" fill="hold" nodeType="after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nodeType="withEffect">
                                  <p:stCondLst>
                                    <p:cond delay="0"/>
                                  </p:stCondLst>
                                  <p:childTnLst>
                                    <p:set>
                                      <p:cBhvr>
                                        <p:cTn id="12" dur="1" fill="hold">
                                          <p:stCondLst>
                                            <p:cond delay="0"/>
                                          </p:stCondLst>
                                        </p:cTn>
                                        <p:tgtEl>
                                          <p:spTgt spid="13">
                                            <p:txEl>
                                              <p:pRg st="0" end="0"/>
                                            </p:txEl>
                                          </p:spTgt>
                                        </p:tgtEl>
                                        <p:attrNameLst>
                                          <p:attrName>style.visibility</p:attrName>
                                        </p:attrNameLst>
                                      </p:cBhvr>
                                      <p:to>
                                        <p:strVal val="visible"/>
                                      </p:to>
                                    </p:set>
                                    <p:animEffect transition="in" filter="fade">
                                      <p:cBhvr>
                                        <p:cTn id="13" dur="500"/>
                                        <p:tgtEl>
                                          <p:spTgt spid="13">
                                            <p:txEl>
                                              <p:pRg st="0" end="0"/>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3">
                                            <p:txEl>
                                              <p:pRg st="1" end="1"/>
                                            </p:txEl>
                                          </p:spTgt>
                                        </p:tgtEl>
                                        <p:attrNameLst>
                                          <p:attrName>style.visibility</p:attrName>
                                        </p:attrNameLst>
                                      </p:cBhvr>
                                      <p:to>
                                        <p:strVal val="visible"/>
                                      </p:to>
                                    </p:set>
                                    <p:animEffect transition="in" filter="fade">
                                      <p:cBhvr>
                                        <p:cTn id="16" dur="500"/>
                                        <p:tgtEl>
                                          <p:spTgt spid="1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170" name="Picture 2">
            <a:extLst>
              <a:ext uri="{FF2B5EF4-FFF2-40B4-BE49-F238E27FC236}">
                <a16:creationId xmlns:a16="http://schemas.microsoft.com/office/drawing/2014/main" id="{CF213DC0-D173-401E-A33F-6909BF169D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a:extLst>
              <a:ext uri="{FF2B5EF4-FFF2-40B4-BE49-F238E27FC236}">
                <a16:creationId xmlns:a16="http://schemas.microsoft.com/office/drawing/2014/main" id="{E4D193CE-6C8E-4F54-BC87-5491D95E6518}"/>
              </a:ext>
            </a:extLst>
          </p:cNvPr>
          <p:cNvSpPr>
            <a:spLocks noGrp="1"/>
          </p:cNvSpPr>
          <p:nvPr>
            <p:ph type="title"/>
          </p:nvPr>
        </p:nvSpPr>
        <p:spPr>
          <a:xfrm>
            <a:off x="-25052" y="-100208"/>
            <a:ext cx="4359948" cy="2289653"/>
          </a:xfrm>
        </p:spPr>
        <p:txBody>
          <a:bodyPr>
            <a:normAutofit/>
          </a:bodyPr>
          <a:lstStyle/>
          <a:p>
            <a:pPr algn="l"/>
            <a:r>
              <a:rPr lang="en-US" dirty="0">
                <a:solidFill>
                  <a:schemeClr val="bg1"/>
                </a:solidFill>
              </a:rPr>
              <a:t>HOW ARE WE SUPPOSED TO EVICT PAGES?</a:t>
            </a:r>
          </a:p>
        </p:txBody>
      </p:sp>
    </p:spTree>
    <p:extLst>
      <p:ext uri="{BB962C8B-B14F-4D97-AF65-F5344CB8AC3E}">
        <p14:creationId xmlns:p14="http://schemas.microsoft.com/office/powerpoint/2010/main" val="489457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5F330-4A6B-42F9-8959-E66EEE72B50D}"/>
              </a:ext>
            </a:extLst>
          </p:cNvPr>
          <p:cNvSpPr>
            <a:spLocks noGrp="1"/>
          </p:cNvSpPr>
          <p:nvPr>
            <p:ph type="title"/>
          </p:nvPr>
        </p:nvSpPr>
        <p:spPr>
          <a:xfrm>
            <a:off x="1" y="64502"/>
            <a:ext cx="12192000" cy="912530"/>
          </a:xfrm>
        </p:spPr>
        <p:txBody>
          <a:bodyPr/>
          <a:lstStyle/>
          <a:p>
            <a:r>
              <a:rPr lang="en-US" dirty="0"/>
              <a:t>Page Replacement: The Clock Algorithm </a:t>
            </a:r>
          </a:p>
        </p:txBody>
      </p:sp>
      <p:sp>
        <p:nvSpPr>
          <p:cNvPr id="3" name="Content Placeholder 2">
            <a:extLst>
              <a:ext uri="{FF2B5EF4-FFF2-40B4-BE49-F238E27FC236}">
                <a16:creationId xmlns:a16="http://schemas.microsoft.com/office/drawing/2014/main" id="{3C859F52-FE2A-4408-9D68-91A2BF6BF661}"/>
              </a:ext>
            </a:extLst>
          </p:cNvPr>
          <p:cNvSpPr>
            <a:spLocks noGrp="1"/>
          </p:cNvSpPr>
          <p:nvPr>
            <p:ph idx="1"/>
          </p:nvPr>
        </p:nvSpPr>
        <p:spPr>
          <a:xfrm>
            <a:off x="226512" y="829035"/>
            <a:ext cx="11485324" cy="2835694"/>
          </a:xfrm>
        </p:spPr>
        <p:txBody>
          <a:bodyPr>
            <a:normAutofit/>
          </a:bodyPr>
          <a:lstStyle/>
          <a:p>
            <a:r>
              <a:rPr lang="en-US" sz="3200" dirty="0"/>
              <a:t>The clock algorithm approximates LRU</a:t>
            </a:r>
          </a:p>
          <a:p>
            <a:pPr lvl="1"/>
            <a:r>
              <a:rPr lang="en-US" sz="2800" dirty="0"/>
              <a:t>The algorithm assumes that:</a:t>
            </a:r>
          </a:p>
          <a:p>
            <a:pPr lvl="2"/>
            <a:r>
              <a:rPr lang="en-US" sz="2800" dirty="0"/>
              <a:t>The hardware will automatically set a “referenced” bit in the PTE when a load or store touches a page</a:t>
            </a:r>
          </a:p>
          <a:p>
            <a:pPr lvl="2"/>
            <a:r>
              <a:rPr lang="en-US" sz="2800" dirty="0"/>
              <a:t>Once set, the bit will only be cleared by software</a:t>
            </a:r>
          </a:p>
          <a:p>
            <a:pPr lvl="1"/>
            <a:r>
              <a:rPr lang="en-US" sz="2800" dirty="0"/>
              <a:t>x86 conveniently provides such a bit!</a:t>
            </a:r>
          </a:p>
        </p:txBody>
      </p:sp>
    </p:spTree>
    <p:extLst>
      <p:ext uri="{BB962C8B-B14F-4D97-AF65-F5344CB8AC3E}">
        <p14:creationId xmlns:p14="http://schemas.microsoft.com/office/powerpoint/2010/main" val="2702737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TextBox 61"/>
          <p:cNvSpPr txBox="1"/>
          <p:nvPr/>
        </p:nvSpPr>
        <p:spPr>
          <a:xfrm>
            <a:off x="4883095" y="485744"/>
            <a:ext cx="2017342" cy="523220"/>
          </a:xfrm>
          <a:prstGeom prst="rect">
            <a:avLst/>
          </a:prstGeom>
          <a:noFill/>
        </p:spPr>
        <p:txBody>
          <a:bodyPr wrap="square" rtlCol="0">
            <a:spAutoFit/>
          </a:bodyPr>
          <a:lstStyle/>
          <a:p>
            <a:pPr algn="ctr"/>
            <a:r>
              <a:rPr lang="en-US" sz="2800" dirty="0"/>
              <a:t>L2</a:t>
            </a:r>
          </a:p>
        </p:txBody>
      </p:sp>
      <p:sp>
        <p:nvSpPr>
          <p:cNvPr id="64" name="Rectangle 63"/>
          <p:cNvSpPr/>
          <p:nvPr/>
        </p:nvSpPr>
        <p:spPr bwMode="auto">
          <a:xfrm>
            <a:off x="4918013" y="491170"/>
            <a:ext cx="1904909" cy="535733"/>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65" name="TextBox 64"/>
          <p:cNvSpPr txBox="1"/>
          <p:nvPr/>
        </p:nvSpPr>
        <p:spPr>
          <a:xfrm>
            <a:off x="6801700" y="487607"/>
            <a:ext cx="2182743" cy="523220"/>
          </a:xfrm>
          <a:prstGeom prst="rect">
            <a:avLst/>
          </a:prstGeom>
          <a:noFill/>
        </p:spPr>
        <p:txBody>
          <a:bodyPr wrap="square" rtlCol="0">
            <a:spAutoFit/>
          </a:bodyPr>
          <a:lstStyle/>
          <a:p>
            <a:pPr algn="ctr"/>
            <a:r>
              <a:rPr lang="en-US" sz="2800" dirty="0"/>
              <a:t>L1</a:t>
            </a:r>
          </a:p>
        </p:txBody>
      </p:sp>
      <p:sp>
        <p:nvSpPr>
          <p:cNvPr id="66" name="TextBox 65"/>
          <p:cNvSpPr txBox="1"/>
          <p:nvPr/>
        </p:nvSpPr>
        <p:spPr>
          <a:xfrm>
            <a:off x="9494176" y="491171"/>
            <a:ext cx="1245481" cy="523220"/>
          </a:xfrm>
          <a:prstGeom prst="rect">
            <a:avLst/>
          </a:prstGeom>
          <a:noFill/>
        </p:spPr>
        <p:txBody>
          <a:bodyPr wrap="square" rtlCol="0">
            <a:spAutoFit/>
          </a:bodyPr>
          <a:lstStyle/>
          <a:p>
            <a:pPr algn="ctr"/>
            <a:r>
              <a:rPr lang="en-US" sz="2800" dirty="0"/>
              <a:t>Offset</a:t>
            </a:r>
          </a:p>
        </p:txBody>
      </p:sp>
      <p:sp>
        <p:nvSpPr>
          <p:cNvPr id="69" name="Rectangle 68"/>
          <p:cNvSpPr/>
          <p:nvPr/>
        </p:nvSpPr>
        <p:spPr bwMode="auto">
          <a:xfrm>
            <a:off x="6822123" y="491640"/>
            <a:ext cx="2113049" cy="5334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70" name="Rectangle 69"/>
          <p:cNvSpPr/>
          <p:nvPr/>
        </p:nvSpPr>
        <p:spPr bwMode="auto">
          <a:xfrm>
            <a:off x="8935166" y="491640"/>
            <a:ext cx="2501467" cy="5334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71" name="TextBox 70"/>
          <p:cNvSpPr txBox="1"/>
          <p:nvPr/>
        </p:nvSpPr>
        <p:spPr>
          <a:xfrm>
            <a:off x="11237585" y="971545"/>
            <a:ext cx="348818" cy="584775"/>
          </a:xfrm>
          <a:prstGeom prst="rect">
            <a:avLst/>
          </a:prstGeom>
          <a:noFill/>
        </p:spPr>
        <p:txBody>
          <a:bodyPr wrap="square" rtlCol="0">
            <a:spAutoFit/>
          </a:bodyPr>
          <a:lstStyle/>
          <a:p>
            <a:r>
              <a:rPr lang="en-US" sz="3200" dirty="0"/>
              <a:t>0</a:t>
            </a:r>
          </a:p>
        </p:txBody>
      </p:sp>
      <p:sp>
        <p:nvSpPr>
          <p:cNvPr id="72" name="TextBox 71"/>
          <p:cNvSpPr txBox="1"/>
          <p:nvPr/>
        </p:nvSpPr>
        <p:spPr>
          <a:xfrm>
            <a:off x="8906254" y="971544"/>
            <a:ext cx="635876" cy="584775"/>
          </a:xfrm>
          <a:prstGeom prst="rect">
            <a:avLst/>
          </a:prstGeom>
          <a:noFill/>
        </p:spPr>
        <p:txBody>
          <a:bodyPr wrap="square" rtlCol="0">
            <a:spAutoFit/>
          </a:bodyPr>
          <a:lstStyle/>
          <a:p>
            <a:r>
              <a:rPr lang="en-US" sz="3200" dirty="0"/>
              <a:t>11</a:t>
            </a:r>
          </a:p>
        </p:txBody>
      </p:sp>
      <p:sp>
        <p:nvSpPr>
          <p:cNvPr id="73" name="TextBox 72"/>
          <p:cNvSpPr txBox="1"/>
          <p:nvPr/>
        </p:nvSpPr>
        <p:spPr>
          <a:xfrm>
            <a:off x="8377477" y="969437"/>
            <a:ext cx="635876" cy="584775"/>
          </a:xfrm>
          <a:prstGeom prst="rect">
            <a:avLst/>
          </a:prstGeom>
          <a:noFill/>
        </p:spPr>
        <p:txBody>
          <a:bodyPr wrap="square" rtlCol="0">
            <a:spAutoFit/>
          </a:bodyPr>
          <a:lstStyle/>
          <a:p>
            <a:r>
              <a:rPr lang="en-US" sz="3200" dirty="0"/>
              <a:t>12</a:t>
            </a:r>
          </a:p>
        </p:txBody>
      </p:sp>
      <p:sp>
        <p:nvSpPr>
          <p:cNvPr id="74" name="TextBox 73"/>
          <p:cNvSpPr txBox="1"/>
          <p:nvPr/>
        </p:nvSpPr>
        <p:spPr>
          <a:xfrm>
            <a:off x="6788717" y="958317"/>
            <a:ext cx="635876" cy="584775"/>
          </a:xfrm>
          <a:prstGeom prst="rect">
            <a:avLst/>
          </a:prstGeom>
          <a:noFill/>
        </p:spPr>
        <p:txBody>
          <a:bodyPr wrap="square" rtlCol="0">
            <a:spAutoFit/>
          </a:bodyPr>
          <a:lstStyle/>
          <a:p>
            <a:r>
              <a:rPr lang="en-US" sz="3200" dirty="0"/>
              <a:t>20</a:t>
            </a:r>
          </a:p>
        </p:txBody>
      </p:sp>
      <p:sp>
        <p:nvSpPr>
          <p:cNvPr id="75" name="TextBox 74"/>
          <p:cNvSpPr txBox="1"/>
          <p:nvPr/>
        </p:nvSpPr>
        <p:spPr>
          <a:xfrm>
            <a:off x="6264032" y="949791"/>
            <a:ext cx="635876" cy="584775"/>
          </a:xfrm>
          <a:prstGeom prst="rect">
            <a:avLst/>
          </a:prstGeom>
          <a:noFill/>
        </p:spPr>
        <p:txBody>
          <a:bodyPr wrap="square" rtlCol="0">
            <a:spAutoFit/>
          </a:bodyPr>
          <a:lstStyle/>
          <a:p>
            <a:r>
              <a:rPr lang="en-US" sz="3200" dirty="0"/>
              <a:t>21</a:t>
            </a:r>
          </a:p>
        </p:txBody>
      </p:sp>
      <p:sp>
        <p:nvSpPr>
          <p:cNvPr id="76" name="TextBox 75"/>
          <p:cNvSpPr txBox="1"/>
          <p:nvPr/>
        </p:nvSpPr>
        <p:spPr>
          <a:xfrm>
            <a:off x="2939021" y="949791"/>
            <a:ext cx="635876" cy="584775"/>
          </a:xfrm>
          <a:prstGeom prst="rect">
            <a:avLst/>
          </a:prstGeom>
          <a:noFill/>
        </p:spPr>
        <p:txBody>
          <a:bodyPr wrap="square" rtlCol="0">
            <a:spAutoFit/>
          </a:bodyPr>
          <a:lstStyle/>
          <a:p>
            <a:r>
              <a:rPr lang="en-US" sz="3200" dirty="0"/>
              <a:t>38</a:t>
            </a:r>
          </a:p>
        </p:txBody>
      </p:sp>
      <p:grpSp>
        <p:nvGrpSpPr>
          <p:cNvPr id="106" name="Group 105"/>
          <p:cNvGrpSpPr/>
          <p:nvPr/>
        </p:nvGrpSpPr>
        <p:grpSpPr>
          <a:xfrm>
            <a:off x="7573066" y="2162268"/>
            <a:ext cx="999804" cy="1440787"/>
            <a:chOff x="3951890" y="2258853"/>
            <a:chExt cx="1434271" cy="1440787"/>
          </a:xfrm>
        </p:grpSpPr>
        <p:sp>
          <p:nvSpPr>
            <p:cNvPr id="85" name="Rectangle 84"/>
            <p:cNvSpPr/>
            <p:nvPr/>
          </p:nvSpPr>
          <p:spPr bwMode="auto">
            <a:xfrm>
              <a:off x="3951890" y="2258853"/>
              <a:ext cx="1425461" cy="1440787"/>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grpSp>
          <p:nvGrpSpPr>
            <p:cNvPr id="90" name="Group 89"/>
            <p:cNvGrpSpPr/>
            <p:nvPr/>
          </p:nvGrpSpPr>
          <p:grpSpPr>
            <a:xfrm>
              <a:off x="3951890" y="2908771"/>
              <a:ext cx="1434271" cy="523220"/>
              <a:chOff x="1412332" y="3525291"/>
              <a:chExt cx="1434271" cy="523220"/>
            </a:xfrm>
          </p:grpSpPr>
          <p:sp>
            <p:nvSpPr>
              <p:cNvPr id="91" name="Rectangle 90"/>
              <p:cNvSpPr/>
              <p:nvPr/>
            </p:nvSpPr>
            <p:spPr bwMode="auto">
              <a:xfrm>
                <a:off x="1412332" y="3591311"/>
                <a:ext cx="1425461" cy="40192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92" name="TextBox 91"/>
              <p:cNvSpPr txBox="1"/>
              <p:nvPr/>
            </p:nvSpPr>
            <p:spPr>
              <a:xfrm>
                <a:off x="1421142" y="3525291"/>
                <a:ext cx="1425461" cy="523220"/>
              </a:xfrm>
              <a:prstGeom prst="rect">
                <a:avLst/>
              </a:prstGeom>
              <a:noFill/>
            </p:spPr>
            <p:txBody>
              <a:bodyPr wrap="square" rtlCol="0">
                <a:spAutoFit/>
              </a:bodyPr>
              <a:lstStyle/>
              <a:p>
                <a:pPr algn="ctr"/>
                <a:r>
                  <a:rPr lang="en-US" sz="2800" b="1" dirty="0"/>
                  <a:t>PTE</a:t>
                </a:r>
              </a:p>
            </p:txBody>
          </p:sp>
        </p:grpSp>
      </p:grpSp>
      <p:cxnSp>
        <p:nvCxnSpPr>
          <p:cNvPr id="143" name="Straight Connector 142"/>
          <p:cNvCxnSpPr>
            <a:cxnSpLocks/>
          </p:cNvCxnSpPr>
          <p:nvPr/>
        </p:nvCxnSpPr>
        <p:spPr bwMode="auto">
          <a:xfrm flipH="1">
            <a:off x="7386113" y="1022193"/>
            <a:ext cx="9573" cy="2059814"/>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nvGrpSpPr>
          <p:cNvPr id="3" name="Group 2">
            <a:extLst>
              <a:ext uri="{FF2B5EF4-FFF2-40B4-BE49-F238E27FC236}">
                <a16:creationId xmlns:a16="http://schemas.microsoft.com/office/drawing/2014/main" id="{1F07FD58-DA8B-44D1-B7BE-FB5A693A2AD9}"/>
              </a:ext>
            </a:extLst>
          </p:cNvPr>
          <p:cNvGrpSpPr/>
          <p:nvPr/>
        </p:nvGrpSpPr>
        <p:grpSpPr>
          <a:xfrm>
            <a:off x="6698242" y="2351158"/>
            <a:ext cx="813660" cy="511869"/>
            <a:chOff x="6627246" y="2411318"/>
            <a:chExt cx="813660" cy="511869"/>
          </a:xfrm>
        </p:grpSpPr>
        <p:cxnSp>
          <p:nvCxnSpPr>
            <p:cNvPr id="81" name="Straight Connector 80"/>
            <p:cNvCxnSpPr/>
            <p:nvPr/>
          </p:nvCxnSpPr>
          <p:spPr bwMode="auto">
            <a:xfrm flipH="1">
              <a:off x="7154208" y="2411318"/>
              <a:ext cx="274986" cy="256158"/>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83" name="TextBox 82"/>
            <p:cNvSpPr txBox="1"/>
            <p:nvPr/>
          </p:nvSpPr>
          <p:spPr>
            <a:xfrm>
              <a:off x="6627246" y="2553855"/>
              <a:ext cx="813660" cy="369332"/>
            </a:xfrm>
            <a:prstGeom prst="rect">
              <a:avLst/>
            </a:prstGeom>
            <a:noFill/>
          </p:spPr>
          <p:txBody>
            <a:bodyPr wrap="square" rtlCol="0">
              <a:spAutoFit/>
            </a:bodyPr>
            <a:lstStyle/>
            <a:p>
              <a:r>
                <a:rPr lang="en-US" dirty="0"/>
                <a:t>9 bits</a:t>
              </a:r>
            </a:p>
          </p:txBody>
        </p:sp>
      </p:grpSp>
      <p:grpSp>
        <p:nvGrpSpPr>
          <p:cNvPr id="96" name="Group 95"/>
          <p:cNvGrpSpPr/>
          <p:nvPr/>
        </p:nvGrpSpPr>
        <p:grpSpPr>
          <a:xfrm>
            <a:off x="57539" y="4287162"/>
            <a:ext cx="1425461" cy="523220"/>
            <a:chOff x="1410366" y="4720741"/>
            <a:chExt cx="1425461" cy="523220"/>
          </a:xfrm>
        </p:grpSpPr>
        <p:sp>
          <p:nvSpPr>
            <p:cNvPr id="97" name="Rectangle 96"/>
            <p:cNvSpPr/>
            <p:nvPr/>
          </p:nvSpPr>
          <p:spPr bwMode="auto">
            <a:xfrm>
              <a:off x="1410366" y="4791992"/>
              <a:ext cx="1425461" cy="40192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98" name="TextBox 97"/>
            <p:cNvSpPr txBox="1"/>
            <p:nvPr/>
          </p:nvSpPr>
          <p:spPr>
            <a:xfrm>
              <a:off x="1605443" y="4720741"/>
              <a:ext cx="989296" cy="523220"/>
            </a:xfrm>
            <a:prstGeom prst="rect">
              <a:avLst/>
            </a:prstGeom>
            <a:noFill/>
          </p:spPr>
          <p:txBody>
            <a:bodyPr wrap="square" rtlCol="0">
              <a:spAutoFit/>
            </a:bodyPr>
            <a:lstStyle/>
            <a:p>
              <a:pPr algn="ctr"/>
              <a:r>
                <a:rPr lang="en-US" sz="2800" b="1" dirty="0"/>
                <a:t>%cr3</a:t>
              </a:r>
            </a:p>
          </p:txBody>
        </p:sp>
      </p:grpSp>
      <p:sp>
        <p:nvSpPr>
          <p:cNvPr id="109" name="TextBox 108"/>
          <p:cNvSpPr txBox="1"/>
          <p:nvPr/>
        </p:nvSpPr>
        <p:spPr>
          <a:xfrm>
            <a:off x="7435330" y="3571403"/>
            <a:ext cx="1258397" cy="369332"/>
          </a:xfrm>
          <a:prstGeom prst="rect">
            <a:avLst/>
          </a:prstGeom>
          <a:noFill/>
        </p:spPr>
        <p:txBody>
          <a:bodyPr wrap="square" rtlCol="0">
            <a:spAutoFit/>
          </a:bodyPr>
          <a:lstStyle/>
          <a:p>
            <a:pPr algn="ctr"/>
            <a:r>
              <a:rPr lang="en-US" dirty="0"/>
              <a:t>Page table</a:t>
            </a:r>
          </a:p>
        </p:txBody>
      </p:sp>
      <p:sp>
        <p:nvSpPr>
          <p:cNvPr id="68" name="Title 1">
            <a:extLst>
              <a:ext uri="{FF2B5EF4-FFF2-40B4-BE49-F238E27FC236}">
                <a16:creationId xmlns:a16="http://schemas.microsoft.com/office/drawing/2014/main" id="{99673D52-8205-4F61-B32F-AD22BCDB5649}"/>
              </a:ext>
            </a:extLst>
          </p:cNvPr>
          <p:cNvSpPr>
            <a:spLocks noGrp="1"/>
          </p:cNvSpPr>
          <p:nvPr>
            <p:ph type="title"/>
          </p:nvPr>
        </p:nvSpPr>
        <p:spPr>
          <a:xfrm>
            <a:off x="2209800" y="-29594"/>
            <a:ext cx="7772400" cy="533400"/>
          </a:xfrm>
        </p:spPr>
        <p:txBody>
          <a:bodyPr>
            <a:normAutofit/>
          </a:bodyPr>
          <a:lstStyle/>
          <a:p>
            <a:r>
              <a:rPr lang="en-US" sz="3200" b="1" dirty="0"/>
              <a:t>x86-64 Page Tables</a:t>
            </a:r>
          </a:p>
        </p:txBody>
      </p:sp>
      <p:sp>
        <p:nvSpPr>
          <p:cNvPr id="63" name="TextBox 62">
            <a:extLst>
              <a:ext uri="{FF2B5EF4-FFF2-40B4-BE49-F238E27FC236}">
                <a16:creationId xmlns:a16="http://schemas.microsoft.com/office/drawing/2014/main" id="{3A488764-9E2A-4E1B-8B23-F342F525CB3F}"/>
              </a:ext>
            </a:extLst>
          </p:cNvPr>
          <p:cNvSpPr txBox="1"/>
          <p:nvPr/>
        </p:nvSpPr>
        <p:spPr>
          <a:xfrm>
            <a:off x="2988279" y="482181"/>
            <a:ext cx="2017342" cy="523220"/>
          </a:xfrm>
          <a:prstGeom prst="rect">
            <a:avLst/>
          </a:prstGeom>
          <a:noFill/>
        </p:spPr>
        <p:txBody>
          <a:bodyPr wrap="square" rtlCol="0">
            <a:spAutoFit/>
          </a:bodyPr>
          <a:lstStyle/>
          <a:p>
            <a:pPr algn="ctr"/>
            <a:r>
              <a:rPr lang="en-US" sz="2800" dirty="0"/>
              <a:t>L3</a:t>
            </a:r>
          </a:p>
        </p:txBody>
      </p:sp>
      <p:sp>
        <p:nvSpPr>
          <p:cNvPr id="67" name="Rectangle 66">
            <a:extLst>
              <a:ext uri="{FF2B5EF4-FFF2-40B4-BE49-F238E27FC236}">
                <a16:creationId xmlns:a16="http://schemas.microsoft.com/office/drawing/2014/main" id="{AFD24A50-61A3-44F1-BCDB-010CFD1A3C69}"/>
              </a:ext>
            </a:extLst>
          </p:cNvPr>
          <p:cNvSpPr/>
          <p:nvPr/>
        </p:nvSpPr>
        <p:spPr bwMode="auto">
          <a:xfrm>
            <a:off x="3012245" y="491640"/>
            <a:ext cx="1904909" cy="534366"/>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77" name="TextBox 76">
            <a:extLst>
              <a:ext uri="{FF2B5EF4-FFF2-40B4-BE49-F238E27FC236}">
                <a16:creationId xmlns:a16="http://schemas.microsoft.com/office/drawing/2014/main" id="{72E82F2B-3AC6-4741-A371-6D0683B14590}"/>
              </a:ext>
            </a:extLst>
          </p:cNvPr>
          <p:cNvSpPr txBox="1"/>
          <p:nvPr/>
        </p:nvSpPr>
        <p:spPr>
          <a:xfrm>
            <a:off x="2448897" y="946228"/>
            <a:ext cx="635876" cy="584775"/>
          </a:xfrm>
          <a:prstGeom prst="rect">
            <a:avLst/>
          </a:prstGeom>
          <a:noFill/>
        </p:spPr>
        <p:txBody>
          <a:bodyPr wrap="square" rtlCol="0">
            <a:spAutoFit/>
          </a:bodyPr>
          <a:lstStyle/>
          <a:p>
            <a:r>
              <a:rPr lang="en-US" sz="3200" dirty="0"/>
              <a:t>39</a:t>
            </a:r>
          </a:p>
        </p:txBody>
      </p:sp>
      <p:sp>
        <p:nvSpPr>
          <p:cNvPr id="93" name="TextBox 92">
            <a:extLst>
              <a:ext uri="{FF2B5EF4-FFF2-40B4-BE49-F238E27FC236}">
                <a16:creationId xmlns:a16="http://schemas.microsoft.com/office/drawing/2014/main" id="{B8E3D450-2C03-4BEE-827C-53F38106478E}"/>
              </a:ext>
            </a:extLst>
          </p:cNvPr>
          <p:cNvSpPr txBox="1"/>
          <p:nvPr/>
        </p:nvSpPr>
        <p:spPr>
          <a:xfrm>
            <a:off x="815964" y="946228"/>
            <a:ext cx="635876" cy="584775"/>
          </a:xfrm>
          <a:prstGeom prst="rect">
            <a:avLst/>
          </a:prstGeom>
          <a:noFill/>
        </p:spPr>
        <p:txBody>
          <a:bodyPr wrap="square" rtlCol="0">
            <a:spAutoFit/>
          </a:bodyPr>
          <a:lstStyle/>
          <a:p>
            <a:r>
              <a:rPr lang="en-US" sz="3200" dirty="0"/>
              <a:t>47</a:t>
            </a:r>
          </a:p>
        </p:txBody>
      </p:sp>
      <p:sp>
        <p:nvSpPr>
          <p:cNvPr id="113" name="TextBox 112">
            <a:extLst>
              <a:ext uri="{FF2B5EF4-FFF2-40B4-BE49-F238E27FC236}">
                <a16:creationId xmlns:a16="http://schemas.microsoft.com/office/drawing/2014/main" id="{AFA841D8-AA10-4910-9022-3766EDD4BAC6}"/>
              </a:ext>
            </a:extLst>
          </p:cNvPr>
          <p:cNvSpPr txBox="1"/>
          <p:nvPr/>
        </p:nvSpPr>
        <p:spPr>
          <a:xfrm>
            <a:off x="1085448" y="482148"/>
            <a:ext cx="2017342" cy="523220"/>
          </a:xfrm>
          <a:prstGeom prst="rect">
            <a:avLst/>
          </a:prstGeom>
          <a:noFill/>
        </p:spPr>
        <p:txBody>
          <a:bodyPr wrap="square" rtlCol="0">
            <a:spAutoFit/>
          </a:bodyPr>
          <a:lstStyle/>
          <a:p>
            <a:pPr algn="ctr"/>
            <a:r>
              <a:rPr lang="en-US" sz="2800" dirty="0"/>
              <a:t>L4</a:t>
            </a:r>
          </a:p>
        </p:txBody>
      </p:sp>
      <p:sp>
        <p:nvSpPr>
          <p:cNvPr id="114" name="Rectangle 113">
            <a:extLst>
              <a:ext uri="{FF2B5EF4-FFF2-40B4-BE49-F238E27FC236}">
                <a16:creationId xmlns:a16="http://schemas.microsoft.com/office/drawing/2014/main" id="{DE566170-F6EE-4293-BBCF-F3EEEBE60BDA}"/>
              </a:ext>
            </a:extLst>
          </p:cNvPr>
          <p:cNvSpPr/>
          <p:nvPr/>
        </p:nvSpPr>
        <p:spPr bwMode="auto">
          <a:xfrm>
            <a:off x="1109414" y="491607"/>
            <a:ext cx="1904909" cy="537124"/>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120" name="TextBox 119">
            <a:extLst>
              <a:ext uri="{FF2B5EF4-FFF2-40B4-BE49-F238E27FC236}">
                <a16:creationId xmlns:a16="http://schemas.microsoft.com/office/drawing/2014/main" id="{8827D034-66E6-456C-B941-E4F86C2727FA}"/>
              </a:ext>
            </a:extLst>
          </p:cNvPr>
          <p:cNvSpPr txBox="1"/>
          <p:nvPr/>
        </p:nvSpPr>
        <p:spPr>
          <a:xfrm>
            <a:off x="4860025" y="954755"/>
            <a:ext cx="635876" cy="584775"/>
          </a:xfrm>
          <a:prstGeom prst="rect">
            <a:avLst/>
          </a:prstGeom>
          <a:noFill/>
        </p:spPr>
        <p:txBody>
          <a:bodyPr wrap="square" rtlCol="0">
            <a:spAutoFit/>
          </a:bodyPr>
          <a:lstStyle/>
          <a:p>
            <a:r>
              <a:rPr lang="en-US" sz="3200" dirty="0"/>
              <a:t>29</a:t>
            </a:r>
          </a:p>
        </p:txBody>
      </p:sp>
      <p:sp>
        <p:nvSpPr>
          <p:cNvPr id="122" name="TextBox 121">
            <a:extLst>
              <a:ext uri="{FF2B5EF4-FFF2-40B4-BE49-F238E27FC236}">
                <a16:creationId xmlns:a16="http://schemas.microsoft.com/office/drawing/2014/main" id="{2D30EF74-68D2-44C5-8C28-E10BBC808052}"/>
              </a:ext>
            </a:extLst>
          </p:cNvPr>
          <p:cNvSpPr txBox="1"/>
          <p:nvPr/>
        </p:nvSpPr>
        <p:spPr>
          <a:xfrm>
            <a:off x="4335340" y="946229"/>
            <a:ext cx="635876" cy="584775"/>
          </a:xfrm>
          <a:prstGeom prst="rect">
            <a:avLst/>
          </a:prstGeom>
          <a:noFill/>
        </p:spPr>
        <p:txBody>
          <a:bodyPr wrap="square" rtlCol="0">
            <a:spAutoFit/>
          </a:bodyPr>
          <a:lstStyle/>
          <a:p>
            <a:r>
              <a:rPr lang="en-US" sz="3200" dirty="0"/>
              <a:t>30</a:t>
            </a:r>
          </a:p>
        </p:txBody>
      </p:sp>
      <p:grpSp>
        <p:nvGrpSpPr>
          <p:cNvPr id="4" name="Group 3">
            <a:extLst>
              <a:ext uri="{FF2B5EF4-FFF2-40B4-BE49-F238E27FC236}">
                <a16:creationId xmlns:a16="http://schemas.microsoft.com/office/drawing/2014/main" id="{8BE0F072-FEFA-4F54-AC1F-715044B7F8F7}"/>
              </a:ext>
            </a:extLst>
          </p:cNvPr>
          <p:cNvGrpSpPr/>
          <p:nvPr/>
        </p:nvGrpSpPr>
        <p:grpSpPr>
          <a:xfrm>
            <a:off x="8566729" y="1029073"/>
            <a:ext cx="2862349" cy="2056483"/>
            <a:chOff x="8566729" y="1029073"/>
            <a:chExt cx="2862349" cy="2056483"/>
          </a:xfrm>
        </p:grpSpPr>
        <p:grpSp>
          <p:nvGrpSpPr>
            <p:cNvPr id="34" name="Group 33"/>
            <p:cNvGrpSpPr/>
            <p:nvPr/>
          </p:nvGrpSpPr>
          <p:grpSpPr>
            <a:xfrm>
              <a:off x="9789793" y="1394708"/>
              <a:ext cx="1425462" cy="466783"/>
              <a:chOff x="7185139" y="1454867"/>
              <a:chExt cx="1425462" cy="466783"/>
            </a:xfrm>
          </p:grpSpPr>
          <p:sp>
            <p:nvSpPr>
              <p:cNvPr id="150" name="Rectangle 149"/>
              <p:cNvSpPr/>
              <p:nvPr/>
            </p:nvSpPr>
            <p:spPr bwMode="auto">
              <a:xfrm>
                <a:off x="7190721" y="1510377"/>
                <a:ext cx="1419880" cy="411273"/>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151" name="TextBox 150"/>
              <p:cNvSpPr txBox="1"/>
              <p:nvPr/>
            </p:nvSpPr>
            <p:spPr>
              <a:xfrm>
                <a:off x="7185139" y="1454867"/>
                <a:ext cx="1425461" cy="461665"/>
              </a:xfrm>
              <a:prstGeom prst="rect">
                <a:avLst/>
              </a:prstGeom>
              <a:noFill/>
            </p:spPr>
            <p:txBody>
              <a:bodyPr wrap="square" rtlCol="0">
                <a:spAutoFit/>
              </a:bodyPr>
              <a:lstStyle/>
              <a:p>
                <a:pPr algn="ctr"/>
                <a:r>
                  <a:rPr lang="en-US" sz="2400" b="1" dirty="0"/>
                  <a:t>PhysAddr</a:t>
                </a:r>
              </a:p>
            </p:txBody>
          </p:sp>
        </p:grpSp>
        <p:grpSp>
          <p:nvGrpSpPr>
            <p:cNvPr id="116" name="Group 115"/>
            <p:cNvGrpSpPr/>
            <p:nvPr/>
          </p:nvGrpSpPr>
          <p:grpSpPr>
            <a:xfrm>
              <a:off x="8789988" y="1029073"/>
              <a:ext cx="1124606" cy="975684"/>
              <a:chOff x="3190206" y="1078861"/>
              <a:chExt cx="1124606" cy="975684"/>
            </a:xfrm>
          </p:grpSpPr>
          <p:cxnSp>
            <p:nvCxnSpPr>
              <p:cNvPr id="117" name="Straight Connector 116"/>
              <p:cNvCxnSpPr/>
              <p:nvPr/>
            </p:nvCxnSpPr>
            <p:spPr bwMode="auto">
              <a:xfrm>
                <a:off x="3938351" y="1742228"/>
                <a:ext cx="251660" cy="0"/>
              </a:xfrm>
              <a:prstGeom prst="line">
                <a:avLst/>
              </a:prstGeom>
              <a:solidFill>
                <a:schemeClr val="accent1"/>
              </a:solidFill>
              <a:ln w="9525" cap="flat" cmpd="sng" algn="ctr">
                <a:solidFill>
                  <a:schemeClr val="tx1"/>
                </a:solidFill>
                <a:prstDash val="solid"/>
                <a:round/>
                <a:headEnd type="none" w="med" len="med"/>
                <a:tailEnd type="triangle" w="lg" len="lg"/>
              </a:ln>
              <a:effectLst/>
            </p:spPr>
          </p:cxnSp>
          <p:cxnSp>
            <p:nvCxnSpPr>
              <p:cNvPr id="118" name="Straight Connector 117"/>
              <p:cNvCxnSpPr/>
              <p:nvPr/>
            </p:nvCxnSpPr>
            <p:spPr bwMode="auto">
              <a:xfrm flipH="1">
                <a:off x="3942159" y="1078861"/>
                <a:ext cx="3024" cy="66336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19" name="Straight Connector 118"/>
              <p:cNvCxnSpPr/>
              <p:nvPr/>
            </p:nvCxnSpPr>
            <p:spPr bwMode="auto">
              <a:xfrm flipH="1">
                <a:off x="3805913" y="1540213"/>
                <a:ext cx="274986" cy="256158"/>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21" name="TextBox 120"/>
              <p:cNvSpPr txBox="1"/>
              <p:nvPr/>
            </p:nvSpPr>
            <p:spPr>
              <a:xfrm>
                <a:off x="3190206" y="1685213"/>
                <a:ext cx="1124606" cy="369332"/>
              </a:xfrm>
              <a:prstGeom prst="rect">
                <a:avLst/>
              </a:prstGeom>
              <a:noFill/>
            </p:spPr>
            <p:txBody>
              <a:bodyPr wrap="square" rtlCol="0">
                <a:spAutoFit/>
              </a:bodyPr>
              <a:lstStyle/>
              <a:p>
                <a:r>
                  <a:rPr lang="en-US" dirty="0"/>
                  <a:t>12 bits</a:t>
                </a:r>
              </a:p>
            </p:txBody>
          </p:sp>
        </p:grpSp>
        <p:grpSp>
          <p:nvGrpSpPr>
            <p:cNvPr id="2" name="Group 1">
              <a:extLst>
                <a:ext uri="{FF2B5EF4-FFF2-40B4-BE49-F238E27FC236}">
                  <a16:creationId xmlns:a16="http://schemas.microsoft.com/office/drawing/2014/main" id="{30A521BE-D2A0-4C00-8120-1A2FA5BF8B2A}"/>
                </a:ext>
              </a:extLst>
            </p:cNvPr>
            <p:cNvGrpSpPr/>
            <p:nvPr/>
          </p:nvGrpSpPr>
          <p:grpSpPr>
            <a:xfrm>
              <a:off x="8566729" y="1243130"/>
              <a:ext cx="2862349" cy="1842426"/>
              <a:chOff x="8566729" y="1243130"/>
              <a:chExt cx="2862349" cy="1842426"/>
            </a:xfrm>
          </p:grpSpPr>
          <p:grpSp>
            <p:nvGrpSpPr>
              <p:cNvPr id="37" name="Group 36"/>
              <p:cNvGrpSpPr/>
              <p:nvPr/>
            </p:nvGrpSpPr>
            <p:grpSpPr>
              <a:xfrm>
                <a:off x="8877063" y="1243130"/>
                <a:ext cx="2552015" cy="1468178"/>
                <a:chOff x="6272409" y="1303290"/>
                <a:chExt cx="2552015" cy="1468178"/>
              </a:xfrm>
            </p:grpSpPr>
            <p:sp>
              <p:nvSpPr>
                <p:cNvPr id="86" name="Rectangle 85"/>
                <p:cNvSpPr/>
                <p:nvPr/>
              </p:nvSpPr>
              <p:spPr bwMode="auto">
                <a:xfrm>
                  <a:off x="7185139" y="1303290"/>
                  <a:ext cx="1425461" cy="1136381"/>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cxnSp>
              <p:nvCxnSpPr>
                <p:cNvPr id="146" name="Straight Connector 145"/>
                <p:cNvCxnSpPr>
                  <a:cxnSpLocks/>
                </p:cNvCxnSpPr>
                <p:nvPr/>
              </p:nvCxnSpPr>
              <p:spPr bwMode="auto">
                <a:xfrm>
                  <a:off x="6272409" y="2432256"/>
                  <a:ext cx="912730" cy="2044"/>
                </a:xfrm>
                <a:prstGeom prst="line">
                  <a:avLst/>
                </a:prstGeom>
                <a:solidFill>
                  <a:schemeClr val="accent1"/>
                </a:solidFill>
                <a:ln w="9525" cap="flat" cmpd="sng" algn="ctr">
                  <a:solidFill>
                    <a:schemeClr val="tx1"/>
                  </a:solidFill>
                  <a:prstDash val="solid"/>
                  <a:round/>
                  <a:headEnd type="none" w="med" len="med"/>
                  <a:tailEnd type="triangle" w="lg" len="lg"/>
                </a:ln>
                <a:effectLst/>
              </p:spPr>
            </p:cxnSp>
            <p:sp>
              <p:nvSpPr>
                <p:cNvPr id="115" name="TextBox 114"/>
                <p:cNvSpPr txBox="1"/>
                <p:nvPr/>
              </p:nvSpPr>
              <p:spPr>
                <a:xfrm>
                  <a:off x="7077727" y="2402136"/>
                  <a:ext cx="1746697" cy="369332"/>
                </a:xfrm>
                <a:prstGeom prst="rect">
                  <a:avLst/>
                </a:prstGeom>
                <a:noFill/>
              </p:spPr>
              <p:txBody>
                <a:bodyPr wrap="square" rtlCol="0">
                  <a:spAutoFit/>
                </a:bodyPr>
                <a:lstStyle/>
                <a:p>
                  <a:pPr algn="ctr"/>
                  <a:r>
                    <a:rPr lang="en-US" dirty="0"/>
                    <a:t>4KB page</a:t>
                  </a:r>
                </a:p>
              </p:txBody>
            </p:sp>
          </p:grpSp>
          <p:cxnSp>
            <p:nvCxnSpPr>
              <p:cNvPr id="123" name="Straight Connector 122">
                <a:extLst>
                  <a:ext uri="{FF2B5EF4-FFF2-40B4-BE49-F238E27FC236}">
                    <a16:creationId xmlns:a16="http://schemas.microsoft.com/office/drawing/2014/main" id="{78C3DC16-1B0D-4CBD-8379-ABF62B931C69}"/>
                  </a:ext>
                </a:extLst>
              </p:cNvPr>
              <p:cNvCxnSpPr>
                <a:cxnSpLocks/>
              </p:cNvCxnSpPr>
              <p:nvPr/>
            </p:nvCxnSpPr>
            <p:spPr bwMode="auto">
              <a:xfrm flipH="1">
                <a:off x="8875895" y="2368546"/>
                <a:ext cx="1" cy="71701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24" name="Straight Connector 123">
                <a:extLst>
                  <a:ext uri="{FF2B5EF4-FFF2-40B4-BE49-F238E27FC236}">
                    <a16:creationId xmlns:a16="http://schemas.microsoft.com/office/drawing/2014/main" id="{01537E8C-B518-48B3-821C-C7D571CDB00C}"/>
                  </a:ext>
                </a:extLst>
              </p:cNvPr>
              <p:cNvCxnSpPr>
                <a:cxnSpLocks/>
              </p:cNvCxnSpPr>
              <p:nvPr/>
            </p:nvCxnSpPr>
            <p:spPr bwMode="auto">
              <a:xfrm>
                <a:off x="8566729" y="3082007"/>
                <a:ext cx="309165" cy="0"/>
              </a:xfrm>
              <a:prstGeom prst="line">
                <a:avLst/>
              </a:prstGeom>
              <a:solidFill>
                <a:schemeClr val="accent1"/>
              </a:solidFill>
              <a:ln w="9525" cap="flat" cmpd="sng" algn="ctr">
                <a:solidFill>
                  <a:schemeClr val="tx1"/>
                </a:solidFill>
                <a:prstDash val="solid"/>
                <a:round/>
                <a:headEnd type="none" w="med" len="med"/>
                <a:tailEnd type="none" w="lg" len="lg"/>
              </a:ln>
              <a:effectLst/>
            </p:spPr>
          </p:cxnSp>
        </p:grpSp>
      </p:grpSp>
      <p:grpSp>
        <p:nvGrpSpPr>
          <p:cNvPr id="19" name="Group 18">
            <a:extLst>
              <a:ext uri="{FF2B5EF4-FFF2-40B4-BE49-F238E27FC236}">
                <a16:creationId xmlns:a16="http://schemas.microsoft.com/office/drawing/2014/main" id="{F5DE28E5-23A9-40CD-88EF-ED489215D1CA}"/>
              </a:ext>
            </a:extLst>
          </p:cNvPr>
          <p:cNvGrpSpPr/>
          <p:nvPr/>
        </p:nvGrpSpPr>
        <p:grpSpPr>
          <a:xfrm>
            <a:off x="4805155" y="1022193"/>
            <a:ext cx="2767909" cy="3843775"/>
            <a:chOff x="4805155" y="1082353"/>
            <a:chExt cx="2767909" cy="3843775"/>
          </a:xfrm>
        </p:grpSpPr>
        <p:cxnSp>
          <p:nvCxnSpPr>
            <p:cNvPr id="142" name="Straight Connector 141"/>
            <p:cNvCxnSpPr>
              <a:cxnSpLocks/>
            </p:cNvCxnSpPr>
            <p:nvPr/>
          </p:nvCxnSpPr>
          <p:spPr bwMode="auto">
            <a:xfrm>
              <a:off x="7386113" y="3143315"/>
              <a:ext cx="186951" cy="0"/>
            </a:xfrm>
            <a:prstGeom prst="line">
              <a:avLst/>
            </a:prstGeom>
            <a:solidFill>
              <a:schemeClr val="accent1"/>
            </a:solidFill>
            <a:ln w="9525" cap="flat" cmpd="sng" algn="ctr">
              <a:solidFill>
                <a:schemeClr val="tx1"/>
              </a:solidFill>
              <a:prstDash val="solid"/>
              <a:round/>
              <a:headEnd type="none" w="med" len="med"/>
              <a:tailEnd type="triangle" w="lg" len="lg"/>
            </a:ln>
            <a:effectLst/>
          </p:spPr>
        </p:cxnSp>
        <p:grpSp>
          <p:nvGrpSpPr>
            <p:cNvPr id="125" name="Group 124">
              <a:extLst>
                <a:ext uri="{FF2B5EF4-FFF2-40B4-BE49-F238E27FC236}">
                  <a16:creationId xmlns:a16="http://schemas.microsoft.com/office/drawing/2014/main" id="{0BAABE2A-A855-4ACB-9C2E-1A1E6606F0A7}"/>
                </a:ext>
              </a:extLst>
            </p:cNvPr>
            <p:cNvGrpSpPr/>
            <p:nvPr/>
          </p:nvGrpSpPr>
          <p:grpSpPr>
            <a:xfrm>
              <a:off x="5682854" y="3123597"/>
              <a:ext cx="999804" cy="1440787"/>
              <a:chOff x="3951890" y="2258853"/>
              <a:chExt cx="1434271" cy="1440787"/>
            </a:xfrm>
          </p:grpSpPr>
          <p:sp>
            <p:nvSpPr>
              <p:cNvPr id="126" name="Rectangle 125">
                <a:extLst>
                  <a:ext uri="{FF2B5EF4-FFF2-40B4-BE49-F238E27FC236}">
                    <a16:creationId xmlns:a16="http://schemas.microsoft.com/office/drawing/2014/main" id="{1C5FE8CC-28C6-48FF-958E-929BC8935022}"/>
                  </a:ext>
                </a:extLst>
              </p:cNvPr>
              <p:cNvSpPr/>
              <p:nvPr/>
            </p:nvSpPr>
            <p:spPr bwMode="auto">
              <a:xfrm>
                <a:off x="3951890" y="2258853"/>
                <a:ext cx="1425461" cy="1440787"/>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grpSp>
            <p:nvGrpSpPr>
              <p:cNvPr id="127" name="Group 126">
                <a:extLst>
                  <a:ext uri="{FF2B5EF4-FFF2-40B4-BE49-F238E27FC236}">
                    <a16:creationId xmlns:a16="http://schemas.microsoft.com/office/drawing/2014/main" id="{C59D7852-BE58-48E9-9494-8AE870408C78}"/>
                  </a:ext>
                </a:extLst>
              </p:cNvPr>
              <p:cNvGrpSpPr/>
              <p:nvPr/>
            </p:nvGrpSpPr>
            <p:grpSpPr>
              <a:xfrm>
                <a:off x="3951890" y="2908771"/>
                <a:ext cx="1434271" cy="523220"/>
                <a:chOff x="1412332" y="3525291"/>
                <a:chExt cx="1434271" cy="523220"/>
              </a:xfrm>
            </p:grpSpPr>
            <p:sp>
              <p:nvSpPr>
                <p:cNvPr id="128" name="Rectangle 127">
                  <a:extLst>
                    <a:ext uri="{FF2B5EF4-FFF2-40B4-BE49-F238E27FC236}">
                      <a16:creationId xmlns:a16="http://schemas.microsoft.com/office/drawing/2014/main" id="{AD9869BA-7075-41FD-AEF1-59875964C11B}"/>
                    </a:ext>
                  </a:extLst>
                </p:cNvPr>
                <p:cNvSpPr/>
                <p:nvPr/>
              </p:nvSpPr>
              <p:spPr bwMode="auto">
                <a:xfrm>
                  <a:off x="1412332" y="3591311"/>
                  <a:ext cx="1425461" cy="40192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129" name="TextBox 128">
                  <a:extLst>
                    <a:ext uri="{FF2B5EF4-FFF2-40B4-BE49-F238E27FC236}">
                      <a16:creationId xmlns:a16="http://schemas.microsoft.com/office/drawing/2014/main" id="{7F1503BC-2F16-42EF-9BC9-A66B0F0D70B3}"/>
                    </a:ext>
                  </a:extLst>
                </p:cNvPr>
                <p:cNvSpPr txBox="1"/>
                <p:nvPr/>
              </p:nvSpPr>
              <p:spPr>
                <a:xfrm>
                  <a:off x="1421142" y="3525291"/>
                  <a:ext cx="1425461" cy="523220"/>
                </a:xfrm>
                <a:prstGeom prst="rect">
                  <a:avLst/>
                </a:prstGeom>
                <a:noFill/>
              </p:spPr>
              <p:txBody>
                <a:bodyPr wrap="square" rtlCol="0">
                  <a:spAutoFit/>
                </a:bodyPr>
                <a:lstStyle/>
                <a:p>
                  <a:pPr algn="ctr"/>
                  <a:r>
                    <a:rPr lang="en-US" sz="2800" b="1" dirty="0"/>
                    <a:t>PDE</a:t>
                  </a:r>
                </a:p>
              </p:txBody>
            </p:sp>
          </p:grpSp>
        </p:grpSp>
        <p:cxnSp>
          <p:nvCxnSpPr>
            <p:cNvPr id="130" name="Straight Connector 129">
              <a:extLst>
                <a:ext uri="{FF2B5EF4-FFF2-40B4-BE49-F238E27FC236}">
                  <a16:creationId xmlns:a16="http://schemas.microsoft.com/office/drawing/2014/main" id="{6A9E5D14-41F3-45F7-B8D5-16FA58F90CA4}"/>
                </a:ext>
              </a:extLst>
            </p:cNvPr>
            <p:cNvCxnSpPr>
              <a:cxnSpLocks/>
            </p:cNvCxnSpPr>
            <p:nvPr/>
          </p:nvCxnSpPr>
          <p:spPr bwMode="auto">
            <a:xfrm>
              <a:off x="5495901" y="4044484"/>
              <a:ext cx="186951" cy="0"/>
            </a:xfrm>
            <a:prstGeom prst="line">
              <a:avLst/>
            </a:prstGeom>
            <a:solidFill>
              <a:schemeClr val="accent1"/>
            </a:solidFill>
            <a:ln w="9525" cap="flat" cmpd="sng" algn="ctr">
              <a:solidFill>
                <a:schemeClr val="tx1"/>
              </a:solidFill>
              <a:prstDash val="solid"/>
              <a:round/>
              <a:headEnd type="none" w="med" len="med"/>
              <a:tailEnd type="triangle" w="lg" len="lg"/>
            </a:ln>
            <a:effectLst/>
          </p:spPr>
        </p:cxnSp>
        <p:sp>
          <p:nvSpPr>
            <p:cNvPr id="131" name="TextBox 130">
              <a:extLst>
                <a:ext uri="{FF2B5EF4-FFF2-40B4-BE49-F238E27FC236}">
                  <a16:creationId xmlns:a16="http://schemas.microsoft.com/office/drawing/2014/main" id="{0EF553D5-8889-41DF-BE14-48DF91F3BDD9}"/>
                </a:ext>
              </a:extLst>
            </p:cNvPr>
            <p:cNvSpPr txBox="1"/>
            <p:nvPr/>
          </p:nvSpPr>
          <p:spPr>
            <a:xfrm>
              <a:off x="5378054" y="4556796"/>
              <a:ext cx="1582086" cy="369332"/>
            </a:xfrm>
            <a:prstGeom prst="rect">
              <a:avLst/>
            </a:prstGeom>
            <a:noFill/>
          </p:spPr>
          <p:txBody>
            <a:bodyPr wrap="square" rtlCol="0">
              <a:spAutoFit/>
            </a:bodyPr>
            <a:lstStyle/>
            <a:p>
              <a:pPr algn="ctr"/>
              <a:r>
                <a:rPr lang="en-US" dirty="0"/>
                <a:t>Page directory</a:t>
              </a:r>
            </a:p>
          </p:txBody>
        </p:sp>
        <p:cxnSp>
          <p:nvCxnSpPr>
            <p:cNvPr id="132" name="Straight Connector 131">
              <a:extLst>
                <a:ext uri="{FF2B5EF4-FFF2-40B4-BE49-F238E27FC236}">
                  <a16:creationId xmlns:a16="http://schemas.microsoft.com/office/drawing/2014/main" id="{F6528C39-6BCD-41B7-A38F-C145CCB75C00}"/>
                </a:ext>
              </a:extLst>
            </p:cNvPr>
            <p:cNvCxnSpPr>
              <a:cxnSpLocks/>
            </p:cNvCxnSpPr>
            <p:nvPr/>
          </p:nvCxnSpPr>
          <p:spPr bwMode="auto">
            <a:xfrm>
              <a:off x="6985683" y="3663215"/>
              <a:ext cx="1" cy="38367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33" name="Straight Connector 132">
              <a:extLst>
                <a:ext uri="{FF2B5EF4-FFF2-40B4-BE49-F238E27FC236}">
                  <a16:creationId xmlns:a16="http://schemas.microsoft.com/office/drawing/2014/main" id="{0D428A73-D4AC-4190-A68D-FAA167B8EFFF}"/>
                </a:ext>
              </a:extLst>
            </p:cNvPr>
            <p:cNvCxnSpPr>
              <a:cxnSpLocks/>
            </p:cNvCxnSpPr>
            <p:nvPr/>
          </p:nvCxnSpPr>
          <p:spPr bwMode="auto">
            <a:xfrm>
              <a:off x="6676517" y="4043336"/>
              <a:ext cx="309165" cy="0"/>
            </a:xfrm>
            <a:prstGeom prst="line">
              <a:avLst/>
            </a:prstGeom>
            <a:solidFill>
              <a:schemeClr val="accent1"/>
            </a:solidFill>
            <a:ln w="9525" cap="flat" cmpd="sng" algn="ctr">
              <a:solidFill>
                <a:schemeClr val="tx1"/>
              </a:solidFill>
              <a:prstDash val="solid"/>
              <a:round/>
              <a:headEnd type="none" w="med" len="med"/>
              <a:tailEnd type="none" w="lg" len="lg"/>
            </a:ln>
            <a:effectLst/>
          </p:spPr>
        </p:cxnSp>
        <p:cxnSp>
          <p:nvCxnSpPr>
            <p:cNvPr id="134" name="Straight Connector 133">
              <a:extLst>
                <a:ext uri="{FF2B5EF4-FFF2-40B4-BE49-F238E27FC236}">
                  <a16:creationId xmlns:a16="http://schemas.microsoft.com/office/drawing/2014/main" id="{1E0A8FCA-AF96-4928-BA54-2DBD745E900D}"/>
                </a:ext>
              </a:extLst>
            </p:cNvPr>
            <p:cNvCxnSpPr>
              <a:cxnSpLocks/>
            </p:cNvCxnSpPr>
            <p:nvPr/>
          </p:nvCxnSpPr>
          <p:spPr bwMode="auto">
            <a:xfrm flipH="1">
              <a:off x="5499073" y="1082353"/>
              <a:ext cx="32035" cy="2961072"/>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nvGrpSpPr>
            <p:cNvPr id="135" name="Group 134">
              <a:extLst>
                <a:ext uri="{FF2B5EF4-FFF2-40B4-BE49-F238E27FC236}">
                  <a16:creationId xmlns:a16="http://schemas.microsoft.com/office/drawing/2014/main" id="{97B7237D-FD04-43D5-BBD9-D1A3DD0F683A}"/>
                </a:ext>
              </a:extLst>
            </p:cNvPr>
            <p:cNvGrpSpPr/>
            <p:nvPr/>
          </p:nvGrpSpPr>
          <p:grpSpPr>
            <a:xfrm>
              <a:off x="4805155" y="3459554"/>
              <a:ext cx="813660" cy="511869"/>
              <a:chOff x="6627246" y="2411318"/>
              <a:chExt cx="813660" cy="511869"/>
            </a:xfrm>
          </p:grpSpPr>
          <p:cxnSp>
            <p:nvCxnSpPr>
              <p:cNvPr id="136" name="Straight Connector 135">
                <a:extLst>
                  <a:ext uri="{FF2B5EF4-FFF2-40B4-BE49-F238E27FC236}">
                    <a16:creationId xmlns:a16="http://schemas.microsoft.com/office/drawing/2014/main" id="{3E25E9A7-1936-4D7A-82BA-90D219297465}"/>
                  </a:ext>
                </a:extLst>
              </p:cNvPr>
              <p:cNvCxnSpPr/>
              <p:nvPr/>
            </p:nvCxnSpPr>
            <p:spPr bwMode="auto">
              <a:xfrm flipH="1">
                <a:off x="7154208" y="2411318"/>
                <a:ext cx="274986" cy="256158"/>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37" name="TextBox 136">
                <a:extLst>
                  <a:ext uri="{FF2B5EF4-FFF2-40B4-BE49-F238E27FC236}">
                    <a16:creationId xmlns:a16="http://schemas.microsoft.com/office/drawing/2014/main" id="{F5F07E0E-241F-478E-AD27-A09B487C19B5}"/>
                  </a:ext>
                </a:extLst>
              </p:cNvPr>
              <p:cNvSpPr txBox="1"/>
              <p:nvPr/>
            </p:nvSpPr>
            <p:spPr>
              <a:xfrm>
                <a:off x="6627246" y="2553855"/>
                <a:ext cx="813660" cy="369332"/>
              </a:xfrm>
              <a:prstGeom prst="rect">
                <a:avLst/>
              </a:prstGeom>
              <a:noFill/>
            </p:spPr>
            <p:txBody>
              <a:bodyPr wrap="square" rtlCol="0">
                <a:spAutoFit/>
              </a:bodyPr>
              <a:lstStyle/>
              <a:p>
                <a:r>
                  <a:rPr lang="en-US" dirty="0"/>
                  <a:t>9 bits</a:t>
                </a:r>
              </a:p>
            </p:txBody>
          </p:sp>
        </p:grpSp>
        <p:cxnSp>
          <p:nvCxnSpPr>
            <p:cNvPr id="138" name="Straight Connector 137">
              <a:extLst>
                <a:ext uri="{FF2B5EF4-FFF2-40B4-BE49-F238E27FC236}">
                  <a16:creationId xmlns:a16="http://schemas.microsoft.com/office/drawing/2014/main" id="{6A41AD17-F966-43F1-BCCE-DA870F397A85}"/>
                </a:ext>
              </a:extLst>
            </p:cNvPr>
            <p:cNvCxnSpPr>
              <a:cxnSpLocks/>
            </p:cNvCxnSpPr>
            <p:nvPr/>
          </p:nvCxnSpPr>
          <p:spPr bwMode="auto">
            <a:xfrm>
              <a:off x="6985682" y="3663215"/>
              <a:ext cx="585923" cy="0"/>
            </a:xfrm>
            <a:prstGeom prst="line">
              <a:avLst/>
            </a:prstGeom>
            <a:solidFill>
              <a:schemeClr val="accent1"/>
            </a:solidFill>
            <a:ln w="9525" cap="flat" cmpd="sng" algn="ctr">
              <a:solidFill>
                <a:schemeClr val="tx1"/>
              </a:solidFill>
              <a:prstDash val="solid"/>
              <a:round/>
              <a:headEnd type="none" w="med" len="med"/>
              <a:tailEnd type="triangle" w="lg" len="lg"/>
            </a:ln>
            <a:effectLst/>
          </p:spPr>
        </p:cxnSp>
      </p:grpSp>
      <p:grpSp>
        <p:nvGrpSpPr>
          <p:cNvPr id="139" name="Group 138">
            <a:extLst>
              <a:ext uri="{FF2B5EF4-FFF2-40B4-BE49-F238E27FC236}">
                <a16:creationId xmlns:a16="http://schemas.microsoft.com/office/drawing/2014/main" id="{DF0C5280-DF4D-4114-985D-1212C9E0E43F}"/>
              </a:ext>
            </a:extLst>
          </p:cNvPr>
          <p:cNvGrpSpPr/>
          <p:nvPr/>
        </p:nvGrpSpPr>
        <p:grpSpPr>
          <a:xfrm>
            <a:off x="2922900" y="1022193"/>
            <a:ext cx="2767909" cy="5015330"/>
            <a:chOff x="4805155" y="189133"/>
            <a:chExt cx="2767909" cy="5015330"/>
          </a:xfrm>
        </p:grpSpPr>
        <p:cxnSp>
          <p:nvCxnSpPr>
            <p:cNvPr id="140" name="Straight Connector 139">
              <a:extLst>
                <a:ext uri="{FF2B5EF4-FFF2-40B4-BE49-F238E27FC236}">
                  <a16:creationId xmlns:a16="http://schemas.microsoft.com/office/drawing/2014/main" id="{EB6D60D8-9A02-4F0F-B819-2FCF35176FC1}"/>
                </a:ext>
              </a:extLst>
            </p:cNvPr>
            <p:cNvCxnSpPr>
              <a:cxnSpLocks/>
            </p:cNvCxnSpPr>
            <p:nvPr/>
          </p:nvCxnSpPr>
          <p:spPr bwMode="auto">
            <a:xfrm>
              <a:off x="7386113" y="3143315"/>
              <a:ext cx="186951" cy="0"/>
            </a:xfrm>
            <a:prstGeom prst="line">
              <a:avLst/>
            </a:prstGeom>
            <a:solidFill>
              <a:schemeClr val="accent1"/>
            </a:solidFill>
            <a:ln w="9525" cap="flat" cmpd="sng" algn="ctr">
              <a:solidFill>
                <a:schemeClr val="tx1"/>
              </a:solidFill>
              <a:prstDash val="solid"/>
              <a:round/>
              <a:headEnd type="none" w="med" len="med"/>
              <a:tailEnd type="triangle" w="lg" len="lg"/>
            </a:ln>
            <a:effectLst/>
          </p:spPr>
        </p:cxnSp>
        <p:grpSp>
          <p:nvGrpSpPr>
            <p:cNvPr id="141" name="Group 140">
              <a:extLst>
                <a:ext uri="{FF2B5EF4-FFF2-40B4-BE49-F238E27FC236}">
                  <a16:creationId xmlns:a16="http://schemas.microsoft.com/office/drawing/2014/main" id="{4B0F0565-9BD3-4C1E-93F2-52E04E235D62}"/>
                </a:ext>
              </a:extLst>
            </p:cNvPr>
            <p:cNvGrpSpPr/>
            <p:nvPr/>
          </p:nvGrpSpPr>
          <p:grpSpPr>
            <a:xfrm>
              <a:off x="5616803" y="3123597"/>
              <a:ext cx="1137709" cy="1440787"/>
              <a:chOff x="3857134" y="2258853"/>
              <a:chExt cx="1632103" cy="1440787"/>
            </a:xfrm>
          </p:grpSpPr>
          <p:sp>
            <p:nvSpPr>
              <p:cNvPr id="156" name="Rectangle 155">
                <a:extLst>
                  <a:ext uri="{FF2B5EF4-FFF2-40B4-BE49-F238E27FC236}">
                    <a16:creationId xmlns:a16="http://schemas.microsoft.com/office/drawing/2014/main" id="{5D6CEC10-0087-4B82-B8CF-4F3C15A63490}"/>
                  </a:ext>
                </a:extLst>
              </p:cNvPr>
              <p:cNvSpPr/>
              <p:nvPr/>
            </p:nvSpPr>
            <p:spPr bwMode="auto">
              <a:xfrm>
                <a:off x="3951890" y="2258853"/>
                <a:ext cx="1425461" cy="1440787"/>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grpSp>
            <p:nvGrpSpPr>
              <p:cNvPr id="157" name="Group 156">
                <a:extLst>
                  <a:ext uri="{FF2B5EF4-FFF2-40B4-BE49-F238E27FC236}">
                    <a16:creationId xmlns:a16="http://schemas.microsoft.com/office/drawing/2014/main" id="{37B346FD-C1E5-4425-88A4-BA5C003D1169}"/>
                  </a:ext>
                </a:extLst>
              </p:cNvPr>
              <p:cNvGrpSpPr/>
              <p:nvPr/>
            </p:nvGrpSpPr>
            <p:grpSpPr>
              <a:xfrm>
                <a:off x="3857134" y="2920803"/>
                <a:ext cx="1632103" cy="492443"/>
                <a:chOff x="1317576" y="3537323"/>
                <a:chExt cx="1632103" cy="492443"/>
              </a:xfrm>
            </p:grpSpPr>
            <p:sp>
              <p:nvSpPr>
                <p:cNvPr id="158" name="Rectangle 157">
                  <a:extLst>
                    <a:ext uri="{FF2B5EF4-FFF2-40B4-BE49-F238E27FC236}">
                      <a16:creationId xmlns:a16="http://schemas.microsoft.com/office/drawing/2014/main" id="{03A79D47-C34F-4805-967A-86C6F462545F}"/>
                    </a:ext>
                  </a:extLst>
                </p:cNvPr>
                <p:cNvSpPr/>
                <p:nvPr/>
              </p:nvSpPr>
              <p:spPr bwMode="auto">
                <a:xfrm>
                  <a:off x="1412332" y="3591311"/>
                  <a:ext cx="1425461" cy="40192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159" name="TextBox 158">
                  <a:extLst>
                    <a:ext uri="{FF2B5EF4-FFF2-40B4-BE49-F238E27FC236}">
                      <a16:creationId xmlns:a16="http://schemas.microsoft.com/office/drawing/2014/main" id="{E9818DDA-174C-427D-B7C3-19938BF6CA71}"/>
                    </a:ext>
                  </a:extLst>
                </p:cNvPr>
                <p:cNvSpPr txBox="1"/>
                <p:nvPr/>
              </p:nvSpPr>
              <p:spPr>
                <a:xfrm>
                  <a:off x="1317576" y="3537323"/>
                  <a:ext cx="1632103" cy="492443"/>
                </a:xfrm>
                <a:prstGeom prst="rect">
                  <a:avLst/>
                </a:prstGeom>
                <a:noFill/>
              </p:spPr>
              <p:txBody>
                <a:bodyPr wrap="square" rtlCol="0">
                  <a:spAutoFit/>
                </a:bodyPr>
                <a:lstStyle/>
                <a:p>
                  <a:pPr algn="ctr"/>
                  <a:r>
                    <a:rPr lang="en-US" sz="2600" b="1" dirty="0"/>
                    <a:t>PDPTE</a:t>
                  </a:r>
                </a:p>
              </p:txBody>
            </p:sp>
          </p:grpSp>
        </p:grpSp>
        <p:cxnSp>
          <p:nvCxnSpPr>
            <p:cNvPr id="144" name="Straight Connector 143">
              <a:extLst>
                <a:ext uri="{FF2B5EF4-FFF2-40B4-BE49-F238E27FC236}">
                  <a16:creationId xmlns:a16="http://schemas.microsoft.com/office/drawing/2014/main" id="{1054011B-C89E-4A37-86BC-BBCFC033E29F}"/>
                </a:ext>
              </a:extLst>
            </p:cNvPr>
            <p:cNvCxnSpPr>
              <a:cxnSpLocks/>
            </p:cNvCxnSpPr>
            <p:nvPr/>
          </p:nvCxnSpPr>
          <p:spPr bwMode="auto">
            <a:xfrm>
              <a:off x="5495901" y="4044484"/>
              <a:ext cx="186951" cy="0"/>
            </a:xfrm>
            <a:prstGeom prst="line">
              <a:avLst/>
            </a:prstGeom>
            <a:solidFill>
              <a:schemeClr val="accent1"/>
            </a:solidFill>
            <a:ln w="9525" cap="flat" cmpd="sng" algn="ctr">
              <a:solidFill>
                <a:schemeClr val="tx1"/>
              </a:solidFill>
              <a:prstDash val="solid"/>
              <a:round/>
              <a:headEnd type="none" w="med" len="med"/>
              <a:tailEnd type="triangle" w="lg" len="lg"/>
            </a:ln>
            <a:effectLst/>
          </p:spPr>
        </p:cxnSp>
        <p:sp>
          <p:nvSpPr>
            <p:cNvPr id="145" name="TextBox 144">
              <a:extLst>
                <a:ext uri="{FF2B5EF4-FFF2-40B4-BE49-F238E27FC236}">
                  <a16:creationId xmlns:a16="http://schemas.microsoft.com/office/drawing/2014/main" id="{D86BD5EB-717B-4B0E-9A38-913CCEF874E7}"/>
                </a:ext>
              </a:extLst>
            </p:cNvPr>
            <p:cNvSpPr txBox="1"/>
            <p:nvPr/>
          </p:nvSpPr>
          <p:spPr>
            <a:xfrm>
              <a:off x="5378054" y="4558132"/>
              <a:ext cx="1582086" cy="646331"/>
            </a:xfrm>
            <a:prstGeom prst="rect">
              <a:avLst/>
            </a:prstGeom>
            <a:noFill/>
          </p:spPr>
          <p:txBody>
            <a:bodyPr wrap="square" rtlCol="0">
              <a:spAutoFit/>
            </a:bodyPr>
            <a:lstStyle/>
            <a:p>
              <a:pPr algn="ctr"/>
              <a:r>
                <a:rPr lang="en-US" dirty="0"/>
                <a:t>Page directory pointer</a:t>
              </a:r>
            </a:p>
          </p:txBody>
        </p:sp>
        <p:cxnSp>
          <p:nvCxnSpPr>
            <p:cNvPr id="147" name="Straight Connector 146">
              <a:extLst>
                <a:ext uri="{FF2B5EF4-FFF2-40B4-BE49-F238E27FC236}">
                  <a16:creationId xmlns:a16="http://schemas.microsoft.com/office/drawing/2014/main" id="{398B01F1-0A23-40A9-B299-46D5FCD9C706}"/>
                </a:ext>
              </a:extLst>
            </p:cNvPr>
            <p:cNvCxnSpPr>
              <a:cxnSpLocks/>
            </p:cNvCxnSpPr>
            <p:nvPr/>
          </p:nvCxnSpPr>
          <p:spPr bwMode="auto">
            <a:xfrm>
              <a:off x="6985683" y="3663215"/>
              <a:ext cx="1" cy="38367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48" name="Straight Connector 147">
              <a:extLst>
                <a:ext uri="{FF2B5EF4-FFF2-40B4-BE49-F238E27FC236}">
                  <a16:creationId xmlns:a16="http://schemas.microsoft.com/office/drawing/2014/main" id="{E2611926-563B-4638-956E-0A036CC01EE9}"/>
                </a:ext>
              </a:extLst>
            </p:cNvPr>
            <p:cNvCxnSpPr>
              <a:cxnSpLocks/>
            </p:cNvCxnSpPr>
            <p:nvPr/>
          </p:nvCxnSpPr>
          <p:spPr bwMode="auto">
            <a:xfrm>
              <a:off x="6676517" y="4043336"/>
              <a:ext cx="309165" cy="0"/>
            </a:xfrm>
            <a:prstGeom prst="line">
              <a:avLst/>
            </a:prstGeom>
            <a:solidFill>
              <a:schemeClr val="accent1"/>
            </a:solidFill>
            <a:ln w="9525" cap="flat" cmpd="sng" algn="ctr">
              <a:solidFill>
                <a:schemeClr val="tx1"/>
              </a:solidFill>
              <a:prstDash val="solid"/>
              <a:round/>
              <a:headEnd type="none" w="med" len="med"/>
              <a:tailEnd type="none" w="lg" len="lg"/>
            </a:ln>
            <a:effectLst/>
          </p:spPr>
        </p:cxnSp>
        <p:cxnSp>
          <p:nvCxnSpPr>
            <p:cNvPr id="149" name="Straight Connector 148">
              <a:extLst>
                <a:ext uri="{FF2B5EF4-FFF2-40B4-BE49-F238E27FC236}">
                  <a16:creationId xmlns:a16="http://schemas.microsoft.com/office/drawing/2014/main" id="{3D4BC544-2E92-4029-A051-BA10DA0CECA3}"/>
                </a:ext>
              </a:extLst>
            </p:cNvPr>
            <p:cNvCxnSpPr>
              <a:cxnSpLocks/>
            </p:cNvCxnSpPr>
            <p:nvPr/>
          </p:nvCxnSpPr>
          <p:spPr bwMode="auto">
            <a:xfrm flipH="1">
              <a:off x="5499074" y="189133"/>
              <a:ext cx="25057" cy="3854292"/>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nvGrpSpPr>
            <p:cNvPr id="152" name="Group 151">
              <a:extLst>
                <a:ext uri="{FF2B5EF4-FFF2-40B4-BE49-F238E27FC236}">
                  <a16:creationId xmlns:a16="http://schemas.microsoft.com/office/drawing/2014/main" id="{E8F1A745-1C45-4065-AE67-56DA73E5DB5E}"/>
                </a:ext>
              </a:extLst>
            </p:cNvPr>
            <p:cNvGrpSpPr/>
            <p:nvPr/>
          </p:nvGrpSpPr>
          <p:grpSpPr>
            <a:xfrm>
              <a:off x="4805155" y="3459554"/>
              <a:ext cx="813660" cy="511869"/>
              <a:chOff x="6627246" y="2411318"/>
              <a:chExt cx="813660" cy="511869"/>
            </a:xfrm>
          </p:grpSpPr>
          <p:cxnSp>
            <p:nvCxnSpPr>
              <p:cNvPr id="154" name="Straight Connector 153">
                <a:extLst>
                  <a:ext uri="{FF2B5EF4-FFF2-40B4-BE49-F238E27FC236}">
                    <a16:creationId xmlns:a16="http://schemas.microsoft.com/office/drawing/2014/main" id="{2274B030-A934-4583-AA18-C85530FE424B}"/>
                  </a:ext>
                </a:extLst>
              </p:cNvPr>
              <p:cNvCxnSpPr/>
              <p:nvPr/>
            </p:nvCxnSpPr>
            <p:spPr bwMode="auto">
              <a:xfrm flipH="1">
                <a:off x="7154208" y="2411318"/>
                <a:ext cx="274986" cy="256158"/>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55" name="TextBox 154">
                <a:extLst>
                  <a:ext uri="{FF2B5EF4-FFF2-40B4-BE49-F238E27FC236}">
                    <a16:creationId xmlns:a16="http://schemas.microsoft.com/office/drawing/2014/main" id="{1128783C-BFB0-4585-A5E8-A7D7C3999D7B}"/>
                  </a:ext>
                </a:extLst>
              </p:cNvPr>
              <p:cNvSpPr txBox="1"/>
              <p:nvPr/>
            </p:nvSpPr>
            <p:spPr>
              <a:xfrm>
                <a:off x="6627246" y="2553855"/>
                <a:ext cx="813660" cy="369332"/>
              </a:xfrm>
              <a:prstGeom prst="rect">
                <a:avLst/>
              </a:prstGeom>
              <a:noFill/>
            </p:spPr>
            <p:txBody>
              <a:bodyPr wrap="square" rtlCol="0">
                <a:spAutoFit/>
              </a:bodyPr>
              <a:lstStyle/>
              <a:p>
                <a:r>
                  <a:rPr lang="en-US" dirty="0"/>
                  <a:t>9 bits</a:t>
                </a:r>
              </a:p>
            </p:txBody>
          </p:sp>
        </p:grpSp>
        <p:cxnSp>
          <p:nvCxnSpPr>
            <p:cNvPr id="153" name="Straight Connector 152">
              <a:extLst>
                <a:ext uri="{FF2B5EF4-FFF2-40B4-BE49-F238E27FC236}">
                  <a16:creationId xmlns:a16="http://schemas.microsoft.com/office/drawing/2014/main" id="{824B85FD-9C03-4825-96C1-7F40C6EF6F85}"/>
                </a:ext>
              </a:extLst>
            </p:cNvPr>
            <p:cNvCxnSpPr>
              <a:cxnSpLocks/>
            </p:cNvCxnSpPr>
            <p:nvPr/>
          </p:nvCxnSpPr>
          <p:spPr bwMode="auto">
            <a:xfrm>
              <a:off x="6985682" y="3663215"/>
              <a:ext cx="585923" cy="0"/>
            </a:xfrm>
            <a:prstGeom prst="line">
              <a:avLst/>
            </a:prstGeom>
            <a:solidFill>
              <a:schemeClr val="accent1"/>
            </a:solidFill>
            <a:ln w="9525" cap="flat" cmpd="sng" algn="ctr">
              <a:solidFill>
                <a:schemeClr val="tx1"/>
              </a:solidFill>
              <a:prstDash val="solid"/>
              <a:round/>
              <a:headEnd type="none" w="med" len="med"/>
              <a:tailEnd type="triangle" w="lg" len="lg"/>
            </a:ln>
            <a:effectLst/>
          </p:spPr>
        </p:cxnSp>
      </p:grpSp>
      <p:grpSp>
        <p:nvGrpSpPr>
          <p:cNvPr id="160" name="Group 159">
            <a:extLst>
              <a:ext uri="{FF2B5EF4-FFF2-40B4-BE49-F238E27FC236}">
                <a16:creationId xmlns:a16="http://schemas.microsoft.com/office/drawing/2014/main" id="{4C7610A5-BBDD-46B6-91C9-D55324E488BF}"/>
              </a:ext>
            </a:extLst>
          </p:cNvPr>
          <p:cNvGrpSpPr/>
          <p:nvPr/>
        </p:nvGrpSpPr>
        <p:grpSpPr>
          <a:xfrm>
            <a:off x="1031166" y="1028731"/>
            <a:ext cx="2767909" cy="5609191"/>
            <a:chOff x="4805155" y="-707127"/>
            <a:chExt cx="2767909" cy="5609191"/>
          </a:xfrm>
        </p:grpSpPr>
        <p:cxnSp>
          <p:nvCxnSpPr>
            <p:cNvPr id="161" name="Straight Connector 160">
              <a:extLst>
                <a:ext uri="{FF2B5EF4-FFF2-40B4-BE49-F238E27FC236}">
                  <a16:creationId xmlns:a16="http://schemas.microsoft.com/office/drawing/2014/main" id="{ACACF9AC-6A8C-4B4A-B8AB-CE11172D5635}"/>
                </a:ext>
              </a:extLst>
            </p:cNvPr>
            <p:cNvCxnSpPr>
              <a:cxnSpLocks/>
            </p:cNvCxnSpPr>
            <p:nvPr/>
          </p:nvCxnSpPr>
          <p:spPr bwMode="auto">
            <a:xfrm>
              <a:off x="7386113" y="3143315"/>
              <a:ext cx="186951" cy="0"/>
            </a:xfrm>
            <a:prstGeom prst="line">
              <a:avLst/>
            </a:prstGeom>
            <a:solidFill>
              <a:schemeClr val="accent1"/>
            </a:solidFill>
            <a:ln w="9525" cap="flat" cmpd="sng" algn="ctr">
              <a:solidFill>
                <a:schemeClr val="tx1"/>
              </a:solidFill>
              <a:prstDash val="solid"/>
              <a:round/>
              <a:headEnd type="none" w="med" len="med"/>
              <a:tailEnd type="triangle" w="lg" len="lg"/>
            </a:ln>
            <a:effectLst/>
          </p:spPr>
        </p:cxnSp>
        <p:grpSp>
          <p:nvGrpSpPr>
            <p:cNvPr id="162" name="Group 161">
              <a:extLst>
                <a:ext uri="{FF2B5EF4-FFF2-40B4-BE49-F238E27FC236}">
                  <a16:creationId xmlns:a16="http://schemas.microsoft.com/office/drawing/2014/main" id="{4116D6DE-CDA1-49C3-90DC-59E8DDFF5DCE}"/>
                </a:ext>
              </a:extLst>
            </p:cNvPr>
            <p:cNvGrpSpPr/>
            <p:nvPr/>
          </p:nvGrpSpPr>
          <p:grpSpPr>
            <a:xfrm>
              <a:off x="5616803" y="3123597"/>
              <a:ext cx="1137709" cy="1440787"/>
              <a:chOff x="3857134" y="2258853"/>
              <a:chExt cx="1632103" cy="1440787"/>
            </a:xfrm>
          </p:grpSpPr>
          <p:sp>
            <p:nvSpPr>
              <p:cNvPr id="172" name="Rectangle 171">
                <a:extLst>
                  <a:ext uri="{FF2B5EF4-FFF2-40B4-BE49-F238E27FC236}">
                    <a16:creationId xmlns:a16="http://schemas.microsoft.com/office/drawing/2014/main" id="{8C376CBD-3069-4B70-B377-EF791C6F372D}"/>
                  </a:ext>
                </a:extLst>
              </p:cNvPr>
              <p:cNvSpPr/>
              <p:nvPr/>
            </p:nvSpPr>
            <p:spPr bwMode="auto">
              <a:xfrm>
                <a:off x="3951890" y="2258853"/>
                <a:ext cx="1425461" cy="1440787"/>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grpSp>
            <p:nvGrpSpPr>
              <p:cNvPr id="173" name="Group 172">
                <a:extLst>
                  <a:ext uri="{FF2B5EF4-FFF2-40B4-BE49-F238E27FC236}">
                    <a16:creationId xmlns:a16="http://schemas.microsoft.com/office/drawing/2014/main" id="{7C0DEE61-6527-416F-B549-BBCF44DA5E02}"/>
                  </a:ext>
                </a:extLst>
              </p:cNvPr>
              <p:cNvGrpSpPr/>
              <p:nvPr/>
            </p:nvGrpSpPr>
            <p:grpSpPr>
              <a:xfrm>
                <a:off x="3857134" y="2920803"/>
                <a:ext cx="1632103" cy="492443"/>
                <a:chOff x="1317576" y="3537323"/>
                <a:chExt cx="1632103" cy="492443"/>
              </a:xfrm>
            </p:grpSpPr>
            <p:sp>
              <p:nvSpPr>
                <p:cNvPr id="174" name="Rectangle 173">
                  <a:extLst>
                    <a:ext uri="{FF2B5EF4-FFF2-40B4-BE49-F238E27FC236}">
                      <a16:creationId xmlns:a16="http://schemas.microsoft.com/office/drawing/2014/main" id="{2A96C3B3-ECCA-4ECF-9567-6A853BD36D36}"/>
                    </a:ext>
                  </a:extLst>
                </p:cNvPr>
                <p:cNvSpPr/>
                <p:nvPr/>
              </p:nvSpPr>
              <p:spPr bwMode="auto">
                <a:xfrm>
                  <a:off x="1412332" y="3591311"/>
                  <a:ext cx="1425461" cy="40192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175" name="TextBox 174">
                  <a:extLst>
                    <a:ext uri="{FF2B5EF4-FFF2-40B4-BE49-F238E27FC236}">
                      <a16:creationId xmlns:a16="http://schemas.microsoft.com/office/drawing/2014/main" id="{E981708F-8B58-48C7-9169-D7A5D86C8947}"/>
                    </a:ext>
                  </a:extLst>
                </p:cNvPr>
                <p:cNvSpPr txBox="1"/>
                <p:nvPr/>
              </p:nvSpPr>
              <p:spPr>
                <a:xfrm>
                  <a:off x="1317576" y="3537323"/>
                  <a:ext cx="1632103" cy="492443"/>
                </a:xfrm>
                <a:prstGeom prst="rect">
                  <a:avLst/>
                </a:prstGeom>
                <a:noFill/>
              </p:spPr>
              <p:txBody>
                <a:bodyPr wrap="square" rtlCol="0">
                  <a:spAutoFit/>
                </a:bodyPr>
                <a:lstStyle/>
                <a:p>
                  <a:pPr algn="ctr"/>
                  <a:r>
                    <a:rPr lang="en-US" sz="2600" b="1" dirty="0"/>
                    <a:t>PML4E</a:t>
                  </a:r>
                </a:p>
              </p:txBody>
            </p:sp>
          </p:grpSp>
        </p:grpSp>
        <p:cxnSp>
          <p:nvCxnSpPr>
            <p:cNvPr id="163" name="Straight Connector 162">
              <a:extLst>
                <a:ext uri="{FF2B5EF4-FFF2-40B4-BE49-F238E27FC236}">
                  <a16:creationId xmlns:a16="http://schemas.microsoft.com/office/drawing/2014/main" id="{B9EE3623-1E11-4CC7-8A3A-1492BAF3D28D}"/>
                </a:ext>
              </a:extLst>
            </p:cNvPr>
            <p:cNvCxnSpPr>
              <a:cxnSpLocks/>
            </p:cNvCxnSpPr>
            <p:nvPr/>
          </p:nvCxnSpPr>
          <p:spPr bwMode="auto">
            <a:xfrm>
              <a:off x="5495901" y="4044484"/>
              <a:ext cx="186951" cy="0"/>
            </a:xfrm>
            <a:prstGeom prst="line">
              <a:avLst/>
            </a:prstGeom>
            <a:solidFill>
              <a:schemeClr val="accent1"/>
            </a:solidFill>
            <a:ln w="9525" cap="flat" cmpd="sng" algn="ctr">
              <a:solidFill>
                <a:schemeClr val="tx1"/>
              </a:solidFill>
              <a:prstDash val="solid"/>
              <a:round/>
              <a:headEnd type="none" w="med" len="med"/>
              <a:tailEnd type="triangle" w="lg" len="lg"/>
            </a:ln>
            <a:effectLst/>
          </p:spPr>
        </p:cxnSp>
        <p:sp>
          <p:nvSpPr>
            <p:cNvPr id="164" name="TextBox 163">
              <a:extLst>
                <a:ext uri="{FF2B5EF4-FFF2-40B4-BE49-F238E27FC236}">
                  <a16:creationId xmlns:a16="http://schemas.microsoft.com/office/drawing/2014/main" id="{D0FA40F1-36F3-4E66-8B76-4A0DD7322C11}"/>
                </a:ext>
              </a:extLst>
            </p:cNvPr>
            <p:cNvSpPr txBox="1"/>
            <p:nvPr/>
          </p:nvSpPr>
          <p:spPr>
            <a:xfrm>
              <a:off x="5276629" y="4532732"/>
              <a:ext cx="1850157" cy="369332"/>
            </a:xfrm>
            <a:prstGeom prst="rect">
              <a:avLst/>
            </a:prstGeom>
            <a:noFill/>
          </p:spPr>
          <p:txBody>
            <a:bodyPr wrap="square" rtlCol="0">
              <a:spAutoFit/>
            </a:bodyPr>
            <a:lstStyle/>
            <a:p>
              <a:pPr algn="ctr"/>
              <a:r>
                <a:rPr lang="en-US" dirty="0"/>
                <a:t>Page map level 4</a:t>
              </a:r>
            </a:p>
          </p:txBody>
        </p:sp>
        <p:cxnSp>
          <p:nvCxnSpPr>
            <p:cNvPr id="165" name="Straight Connector 164">
              <a:extLst>
                <a:ext uri="{FF2B5EF4-FFF2-40B4-BE49-F238E27FC236}">
                  <a16:creationId xmlns:a16="http://schemas.microsoft.com/office/drawing/2014/main" id="{475CE149-668B-4041-8FE5-8536C746F0DF}"/>
                </a:ext>
              </a:extLst>
            </p:cNvPr>
            <p:cNvCxnSpPr>
              <a:cxnSpLocks/>
            </p:cNvCxnSpPr>
            <p:nvPr/>
          </p:nvCxnSpPr>
          <p:spPr bwMode="auto">
            <a:xfrm>
              <a:off x="6985683" y="3663215"/>
              <a:ext cx="1" cy="38367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66" name="Straight Connector 165">
              <a:extLst>
                <a:ext uri="{FF2B5EF4-FFF2-40B4-BE49-F238E27FC236}">
                  <a16:creationId xmlns:a16="http://schemas.microsoft.com/office/drawing/2014/main" id="{F417128F-DD58-4E8A-BB2F-362480B8DCE0}"/>
                </a:ext>
              </a:extLst>
            </p:cNvPr>
            <p:cNvCxnSpPr>
              <a:cxnSpLocks/>
            </p:cNvCxnSpPr>
            <p:nvPr/>
          </p:nvCxnSpPr>
          <p:spPr bwMode="auto">
            <a:xfrm>
              <a:off x="6676517" y="4043336"/>
              <a:ext cx="309165" cy="0"/>
            </a:xfrm>
            <a:prstGeom prst="line">
              <a:avLst/>
            </a:prstGeom>
            <a:solidFill>
              <a:schemeClr val="accent1"/>
            </a:solidFill>
            <a:ln w="9525" cap="flat" cmpd="sng" algn="ctr">
              <a:solidFill>
                <a:schemeClr val="tx1"/>
              </a:solidFill>
              <a:prstDash val="solid"/>
              <a:round/>
              <a:headEnd type="none" w="med" len="med"/>
              <a:tailEnd type="none" w="lg" len="lg"/>
            </a:ln>
            <a:effectLst/>
          </p:spPr>
        </p:cxnSp>
        <p:cxnSp>
          <p:nvCxnSpPr>
            <p:cNvPr id="167" name="Straight Connector 166">
              <a:extLst>
                <a:ext uri="{FF2B5EF4-FFF2-40B4-BE49-F238E27FC236}">
                  <a16:creationId xmlns:a16="http://schemas.microsoft.com/office/drawing/2014/main" id="{7379CB71-4BA9-41FD-B9D3-D34A024E69B4}"/>
                </a:ext>
              </a:extLst>
            </p:cNvPr>
            <p:cNvCxnSpPr>
              <a:cxnSpLocks/>
            </p:cNvCxnSpPr>
            <p:nvPr/>
          </p:nvCxnSpPr>
          <p:spPr bwMode="auto">
            <a:xfrm flipH="1">
              <a:off x="5499075" y="-707127"/>
              <a:ext cx="35918" cy="4750552"/>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nvGrpSpPr>
            <p:cNvPr id="168" name="Group 167">
              <a:extLst>
                <a:ext uri="{FF2B5EF4-FFF2-40B4-BE49-F238E27FC236}">
                  <a16:creationId xmlns:a16="http://schemas.microsoft.com/office/drawing/2014/main" id="{3865526F-4079-4346-89E6-B0B6A45FD328}"/>
                </a:ext>
              </a:extLst>
            </p:cNvPr>
            <p:cNvGrpSpPr/>
            <p:nvPr/>
          </p:nvGrpSpPr>
          <p:grpSpPr>
            <a:xfrm>
              <a:off x="4805155" y="3459554"/>
              <a:ext cx="813660" cy="511869"/>
              <a:chOff x="6627246" y="2411318"/>
              <a:chExt cx="813660" cy="511869"/>
            </a:xfrm>
          </p:grpSpPr>
          <p:cxnSp>
            <p:nvCxnSpPr>
              <p:cNvPr id="170" name="Straight Connector 169">
                <a:extLst>
                  <a:ext uri="{FF2B5EF4-FFF2-40B4-BE49-F238E27FC236}">
                    <a16:creationId xmlns:a16="http://schemas.microsoft.com/office/drawing/2014/main" id="{FF9466AC-621F-4196-9AD0-AFF5A3683E0E}"/>
                  </a:ext>
                </a:extLst>
              </p:cNvPr>
              <p:cNvCxnSpPr/>
              <p:nvPr/>
            </p:nvCxnSpPr>
            <p:spPr bwMode="auto">
              <a:xfrm flipH="1">
                <a:off x="7154208" y="2411318"/>
                <a:ext cx="274986" cy="256158"/>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71" name="TextBox 170">
                <a:extLst>
                  <a:ext uri="{FF2B5EF4-FFF2-40B4-BE49-F238E27FC236}">
                    <a16:creationId xmlns:a16="http://schemas.microsoft.com/office/drawing/2014/main" id="{9F30695F-225E-4EA5-BC41-F64F7F333E1D}"/>
                  </a:ext>
                </a:extLst>
              </p:cNvPr>
              <p:cNvSpPr txBox="1"/>
              <p:nvPr/>
            </p:nvSpPr>
            <p:spPr>
              <a:xfrm>
                <a:off x="6627246" y="2553855"/>
                <a:ext cx="813660" cy="369332"/>
              </a:xfrm>
              <a:prstGeom prst="rect">
                <a:avLst/>
              </a:prstGeom>
              <a:noFill/>
            </p:spPr>
            <p:txBody>
              <a:bodyPr wrap="square" rtlCol="0">
                <a:spAutoFit/>
              </a:bodyPr>
              <a:lstStyle/>
              <a:p>
                <a:r>
                  <a:rPr lang="en-US" dirty="0"/>
                  <a:t>9 bits</a:t>
                </a:r>
              </a:p>
            </p:txBody>
          </p:sp>
        </p:grpSp>
        <p:cxnSp>
          <p:nvCxnSpPr>
            <p:cNvPr id="169" name="Straight Connector 168">
              <a:extLst>
                <a:ext uri="{FF2B5EF4-FFF2-40B4-BE49-F238E27FC236}">
                  <a16:creationId xmlns:a16="http://schemas.microsoft.com/office/drawing/2014/main" id="{4799CCB1-F9E3-475E-AFCD-3E10C7D7340E}"/>
                </a:ext>
              </a:extLst>
            </p:cNvPr>
            <p:cNvCxnSpPr>
              <a:cxnSpLocks/>
            </p:cNvCxnSpPr>
            <p:nvPr/>
          </p:nvCxnSpPr>
          <p:spPr bwMode="auto">
            <a:xfrm>
              <a:off x="6985682" y="3663215"/>
              <a:ext cx="585923" cy="0"/>
            </a:xfrm>
            <a:prstGeom prst="line">
              <a:avLst/>
            </a:prstGeom>
            <a:solidFill>
              <a:schemeClr val="accent1"/>
            </a:solidFill>
            <a:ln w="9525" cap="flat" cmpd="sng" algn="ctr">
              <a:solidFill>
                <a:schemeClr val="tx1"/>
              </a:solidFill>
              <a:prstDash val="solid"/>
              <a:round/>
              <a:headEnd type="none" w="med" len="med"/>
              <a:tailEnd type="triangle" w="lg" len="lg"/>
            </a:ln>
            <a:effectLst/>
          </p:spPr>
        </p:cxnSp>
      </p:grpSp>
      <p:grpSp>
        <p:nvGrpSpPr>
          <p:cNvPr id="28" name="Group 27">
            <a:extLst>
              <a:ext uri="{FF2B5EF4-FFF2-40B4-BE49-F238E27FC236}">
                <a16:creationId xmlns:a16="http://schemas.microsoft.com/office/drawing/2014/main" id="{D6372491-3709-4AE1-9C8C-7FF908712F60}"/>
              </a:ext>
            </a:extLst>
          </p:cNvPr>
          <p:cNvGrpSpPr/>
          <p:nvPr/>
        </p:nvGrpSpPr>
        <p:grpSpPr>
          <a:xfrm>
            <a:off x="-14454" y="4765524"/>
            <a:ext cx="1923317" cy="1753274"/>
            <a:chOff x="-14454" y="4770062"/>
            <a:chExt cx="1923317" cy="1753274"/>
          </a:xfrm>
        </p:grpSpPr>
        <p:grpSp>
          <p:nvGrpSpPr>
            <p:cNvPr id="176" name="Group 175">
              <a:extLst>
                <a:ext uri="{FF2B5EF4-FFF2-40B4-BE49-F238E27FC236}">
                  <a16:creationId xmlns:a16="http://schemas.microsoft.com/office/drawing/2014/main" id="{F8F7551C-2BE8-40A9-A995-420F4426DD31}"/>
                </a:ext>
              </a:extLst>
            </p:cNvPr>
            <p:cNvGrpSpPr/>
            <p:nvPr/>
          </p:nvGrpSpPr>
          <p:grpSpPr>
            <a:xfrm>
              <a:off x="-14454" y="4770062"/>
              <a:ext cx="1923317" cy="1753274"/>
              <a:chOff x="3190206" y="1072565"/>
              <a:chExt cx="1923317" cy="767615"/>
            </a:xfrm>
          </p:grpSpPr>
          <p:cxnSp>
            <p:nvCxnSpPr>
              <p:cNvPr id="177" name="Straight Connector 176">
                <a:extLst>
                  <a:ext uri="{FF2B5EF4-FFF2-40B4-BE49-F238E27FC236}">
                    <a16:creationId xmlns:a16="http://schemas.microsoft.com/office/drawing/2014/main" id="{B776D086-4A73-4311-B860-7BF77F7DCE65}"/>
                  </a:ext>
                </a:extLst>
              </p:cNvPr>
              <p:cNvCxnSpPr>
                <a:cxnSpLocks/>
              </p:cNvCxnSpPr>
              <p:nvPr/>
            </p:nvCxnSpPr>
            <p:spPr bwMode="auto">
              <a:xfrm>
                <a:off x="3938351" y="1744214"/>
                <a:ext cx="1175172" cy="0"/>
              </a:xfrm>
              <a:prstGeom prst="line">
                <a:avLst/>
              </a:prstGeom>
              <a:solidFill>
                <a:schemeClr val="accent1"/>
              </a:solidFill>
              <a:ln w="9525" cap="flat" cmpd="sng" algn="ctr">
                <a:solidFill>
                  <a:schemeClr val="tx1"/>
                </a:solidFill>
                <a:prstDash val="solid"/>
                <a:round/>
                <a:headEnd type="none" w="med" len="med"/>
                <a:tailEnd type="triangle" w="lg" len="lg"/>
              </a:ln>
              <a:effectLst/>
            </p:spPr>
          </p:cxnSp>
          <p:cxnSp>
            <p:nvCxnSpPr>
              <p:cNvPr id="178" name="Straight Connector 177">
                <a:extLst>
                  <a:ext uri="{FF2B5EF4-FFF2-40B4-BE49-F238E27FC236}">
                    <a16:creationId xmlns:a16="http://schemas.microsoft.com/office/drawing/2014/main" id="{EBBCACE7-4FE1-48CF-8FC6-0AE98D936964}"/>
                  </a:ext>
                </a:extLst>
              </p:cNvPr>
              <p:cNvCxnSpPr>
                <a:cxnSpLocks/>
              </p:cNvCxnSpPr>
              <p:nvPr/>
            </p:nvCxnSpPr>
            <p:spPr bwMode="auto">
              <a:xfrm flipH="1">
                <a:off x="3942159" y="1072565"/>
                <a:ext cx="3024" cy="670001"/>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80" name="TextBox 179">
                <a:extLst>
                  <a:ext uri="{FF2B5EF4-FFF2-40B4-BE49-F238E27FC236}">
                    <a16:creationId xmlns:a16="http://schemas.microsoft.com/office/drawing/2014/main" id="{189E3704-58AE-4B29-8BED-A15FDFEA1032}"/>
                  </a:ext>
                </a:extLst>
              </p:cNvPr>
              <p:cNvSpPr txBox="1"/>
              <p:nvPr/>
            </p:nvSpPr>
            <p:spPr>
              <a:xfrm>
                <a:off x="3190206" y="1655412"/>
                <a:ext cx="1124606" cy="184768"/>
              </a:xfrm>
              <a:prstGeom prst="rect">
                <a:avLst/>
              </a:prstGeom>
              <a:noFill/>
            </p:spPr>
            <p:txBody>
              <a:bodyPr wrap="square" rtlCol="0">
                <a:spAutoFit/>
              </a:bodyPr>
              <a:lstStyle/>
              <a:p>
                <a:r>
                  <a:rPr lang="en-US" dirty="0"/>
                  <a:t>64 bits</a:t>
                </a:r>
              </a:p>
            </p:txBody>
          </p:sp>
        </p:grpSp>
        <p:cxnSp>
          <p:nvCxnSpPr>
            <p:cNvPr id="181" name="Straight Connector 180">
              <a:extLst>
                <a:ext uri="{FF2B5EF4-FFF2-40B4-BE49-F238E27FC236}">
                  <a16:creationId xmlns:a16="http://schemas.microsoft.com/office/drawing/2014/main" id="{DD2385FA-4402-4FE2-9A17-DA7CAE7FCDDF}"/>
                </a:ext>
              </a:extLst>
            </p:cNvPr>
            <p:cNvCxnSpPr/>
            <p:nvPr/>
          </p:nvCxnSpPr>
          <p:spPr bwMode="auto">
            <a:xfrm flipH="1">
              <a:off x="557210" y="5940475"/>
              <a:ext cx="274986" cy="256158"/>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15" name="Group 14">
            <a:extLst>
              <a:ext uri="{FF2B5EF4-FFF2-40B4-BE49-F238E27FC236}">
                <a16:creationId xmlns:a16="http://schemas.microsoft.com/office/drawing/2014/main" id="{5C000F5D-5D4B-4031-9AFC-6B5CBBEB34A4}"/>
              </a:ext>
            </a:extLst>
          </p:cNvPr>
          <p:cNvGrpSpPr/>
          <p:nvPr/>
        </p:nvGrpSpPr>
        <p:grpSpPr>
          <a:xfrm>
            <a:off x="5299855" y="3778868"/>
            <a:ext cx="7142203" cy="3083384"/>
            <a:chOff x="5299855" y="3778868"/>
            <a:chExt cx="7142203" cy="3083384"/>
          </a:xfrm>
        </p:grpSpPr>
        <p:cxnSp>
          <p:nvCxnSpPr>
            <p:cNvPr id="192" name="Straight Connector 191">
              <a:extLst>
                <a:ext uri="{FF2B5EF4-FFF2-40B4-BE49-F238E27FC236}">
                  <a16:creationId xmlns:a16="http://schemas.microsoft.com/office/drawing/2014/main" id="{542D0440-C53A-42B4-A097-1DF2AACC0145}"/>
                </a:ext>
              </a:extLst>
            </p:cNvPr>
            <p:cNvCxnSpPr/>
            <p:nvPr/>
          </p:nvCxnSpPr>
          <p:spPr bwMode="auto">
            <a:xfrm>
              <a:off x="10373631" y="5877974"/>
              <a:ext cx="0" cy="522751"/>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nvGrpSpPr>
            <p:cNvPr id="14" name="Group 13">
              <a:extLst>
                <a:ext uri="{FF2B5EF4-FFF2-40B4-BE49-F238E27FC236}">
                  <a16:creationId xmlns:a16="http://schemas.microsoft.com/office/drawing/2014/main" id="{029CFC3E-63A5-4273-8BF9-AE6EAF489D61}"/>
                </a:ext>
              </a:extLst>
            </p:cNvPr>
            <p:cNvGrpSpPr/>
            <p:nvPr/>
          </p:nvGrpSpPr>
          <p:grpSpPr>
            <a:xfrm>
              <a:off x="5299855" y="3778868"/>
              <a:ext cx="7142203" cy="3083384"/>
              <a:chOff x="5299855" y="3778868"/>
              <a:chExt cx="7142203" cy="3083384"/>
            </a:xfrm>
          </p:grpSpPr>
          <p:cxnSp>
            <p:nvCxnSpPr>
              <p:cNvPr id="186" name="Straight Connector 185">
                <a:extLst>
                  <a:ext uri="{FF2B5EF4-FFF2-40B4-BE49-F238E27FC236}">
                    <a16:creationId xmlns:a16="http://schemas.microsoft.com/office/drawing/2014/main" id="{81A3FCC3-FFE6-40A7-A843-F1A2048A62D8}"/>
                  </a:ext>
                </a:extLst>
              </p:cNvPr>
              <p:cNvCxnSpPr/>
              <p:nvPr/>
            </p:nvCxnSpPr>
            <p:spPr bwMode="auto">
              <a:xfrm>
                <a:off x="11811262" y="5877836"/>
                <a:ext cx="0" cy="522751"/>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87" name="Straight Connector 186">
                <a:extLst>
                  <a:ext uri="{FF2B5EF4-FFF2-40B4-BE49-F238E27FC236}">
                    <a16:creationId xmlns:a16="http://schemas.microsoft.com/office/drawing/2014/main" id="{6BBDFB20-B4C5-4EC2-9A8C-53D9F5F13DB3}"/>
                  </a:ext>
                </a:extLst>
              </p:cNvPr>
              <p:cNvCxnSpPr/>
              <p:nvPr/>
            </p:nvCxnSpPr>
            <p:spPr bwMode="auto">
              <a:xfrm>
                <a:off x="11584913" y="5877836"/>
                <a:ext cx="0" cy="522751"/>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88" name="Straight Connector 187">
                <a:extLst>
                  <a:ext uri="{FF2B5EF4-FFF2-40B4-BE49-F238E27FC236}">
                    <a16:creationId xmlns:a16="http://schemas.microsoft.com/office/drawing/2014/main" id="{19A0D1D0-1319-4ADF-A36A-2F5117C7405E}"/>
                  </a:ext>
                </a:extLst>
              </p:cNvPr>
              <p:cNvCxnSpPr/>
              <p:nvPr/>
            </p:nvCxnSpPr>
            <p:spPr bwMode="auto">
              <a:xfrm>
                <a:off x="11348366" y="5877975"/>
                <a:ext cx="0" cy="522751"/>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nvGrpSpPr>
              <p:cNvPr id="13" name="Group 12">
                <a:extLst>
                  <a:ext uri="{FF2B5EF4-FFF2-40B4-BE49-F238E27FC236}">
                    <a16:creationId xmlns:a16="http://schemas.microsoft.com/office/drawing/2014/main" id="{6B6E6EA4-2127-4954-BD7A-9A997CC4D13D}"/>
                  </a:ext>
                </a:extLst>
              </p:cNvPr>
              <p:cNvGrpSpPr/>
              <p:nvPr/>
            </p:nvGrpSpPr>
            <p:grpSpPr>
              <a:xfrm>
                <a:off x="5299855" y="3778868"/>
                <a:ext cx="7142203" cy="3083384"/>
                <a:chOff x="5299855" y="3778868"/>
                <a:chExt cx="7142203" cy="3083384"/>
              </a:xfrm>
            </p:grpSpPr>
            <p:grpSp>
              <p:nvGrpSpPr>
                <p:cNvPr id="111" name="Group 110">
                  <a:extLst>
                    <a:ext uri="{FF2B5EF4-FFF2-40B4-BE49-F238E27FC236}">
                      <a16:creationId xmlns:a16="http://schemas.microsoft.com/office/drawing/2014/main" id="{EFA6CC55-BA6B-4D09-9787-545BC3603654}"/>
                    </a:ext>
                  </a:extLst>
                </p:cNvPr>
                <p:cNvGrpSpPr/>
                <p:nvPr/>
              </p:nvGrpSpPr>
              <p:grpSpPr>
                <a:xfrm>
                  <a:off x="6064810" y="5877836"/>
                  <a:ext cx="5968726" cy="533400"/>
                  <a:chOff x="822435" y="1524000"/>
                  <a:chExt cx="7690945" cy="533400"/>
                </a:xfrm>
              </p:grpSpPr>
              <p:sp>
                <p:nvSpPr>
                  <p:cNvPr id="206" name="Rectangle 205">
                    <a:extLst>
                      <a:ext uri="{FF2B5EF4-FFF2-40B4-BE49-F238E27FC236}">
                        <a16:creationId xmlns:a16="http://schemas.microsoft.com/office/drawing/2014/main" id="{813AC034-DB22-4A18-9521-4A4586165CC1}"/>
                      </a:ext>
                    </a:extLst>
                  </p:cNvPr>
                  <p:cNvSpPr/>
                  <p:nvPr/>
                </p:nvSpPr>
                <p:spPr bwMode="auto">
                  <a:xfrm>
                    <a:off x="822435" y="1524000"/>
                    <a:ext cx="1951363" cy="5334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Arial" charset="0"/>
                      <a:ea typeface="ＭＳ Ｐゴシック" pitchFamily="-96" charset="-128"/>
                    </a:endParaRPr>
                  </a:p>
                </p:txBody>
              </p:sp>
              <p:sp>
                <p:nvSpPr>
                  <p:cNvPr id="207" name="Rectangle 206">
                    <a:extLst>
                      <a:ext uri="{FF2B5EF4-FFF2-40B4-BE49-F238E27FC236}">
                        <a16:creationId xmlns:a16="http://schemas.microsoft.com/office/drawing/2014/main" id="{35003088-609B-4DF2-8D59-56FE0909F080}"/>
                      </a:ext>
                    </a:extLst>
                  </p:cNvPr>
                  <p:cNvSpPr/>
                  <p:nvPr/>
                </p:nvSpPr>
                <p:spPr bwMode="auto">
                  <a:xfrm>
                    <a:off x="2773797" y="1524000"/>
                    <a:ext cx="5739583" cy="5334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Arial" charset="0"/>
                      <a:ea typeface="ＭＳ Ｐゴシック" pitchFamily="-96" charset="-128"/>
                    </a:endParaRPr>
                  </a:p>
                </p:txBody>
              </p:sp>
            </p:grpSp>
            <p:sp>
              <p:nvSpPr>
                <p:cNvPr id="202" name="TextBox 201">
                  <a:extLst>
                    <a:ext uri="{FF2B5EF4-FFF2-40B4-BE49-F238E27FC236}">
                      <a16:creationId xmlns:a16="http://schemas.microsoft.com/office/drawing/2014/main" id="{CD507958-5934-4A74-9DCA-027050FCF17C}"/>
                    </a:ext>
                  </a:extLst>
                </p:cNvPr>
                <p:cNvSpPr txBox="1"/>
                <p:nvPr/>
              </p:nvSpPr>
              <p:spPr>
                <a:xfrm>
                  <a:off x="11817382" y="6395470"/>
                  <a:ext cx="236547" cy="461665"/>
                </a:xfrm>
                <a:prstGeom prst="rect">
                  <a:avLst/>
                </a:prstGeom>
                <a:noFill/>
              </p:spPr>
              <p:txBody>
                <a:bodyPr wrap="square" rtlCol="0">
                  <a:spAutoFit/>
                </a:bodyPr>
                <a:lstStyle/>
                <a:p>
                  <a:r>
                    <a:rPr lang="en-US" sz="2400" dirty="0"/>
                    <a:t>0</a:t>
                  </a:r>
                </a:p>
              </p:txBody>
            </p:sp>
            <p:sp>
              <p:nvSpPr>
                <p:cNvPr id="203" name="TextBox 202">
                  <a:extLst>
                    <a:ext uri="{FF2B5EF4-FFF2-40B4-BE49-F238E27FC236}">
                      <a16:creationId xmlns:a16="http://schemas.microsoft.com/office/drawing/2014/main" id="{F3D71388-5D4B-44D9-B277-2AE2644F5520}"/>
                    </a:ext>
                  </a:extLst>
                </p:cNvPr>
                <p:cNvSpPr txBox="1"/>
                <p:nvPr/>
              </p:nvSpPr>
              <p:spPr>
                <a:xfrm>
                  <a:off x="11560443" y="6395469"/>
                  <a:ext cx="236547" cy="461665"/>
                </a:xfrm>
                <a:prstGeom prst="rect">
                  <a:avLst/>
                </a:prstGeom>
                <a:noFill/>
              </p:spPr>
              <p:txBody>
                <a:bodyPr wrap="square" rtlCol="0">
                  <a:spAutoFit/>
                </a:bodyPr>
                <a:lstStyle/>
                <a:p>
                  <a:r>
                    <a:rPr lang="en-US" sz="2400" dirty="0"/>
                    <a:t>1</a:t>
                  </a:r>
                </a:p>
              </p:txBody>
            </p:sp>
            <p:sp>
              <p:nvSpPr>
                <p:cNvPr id="204" name="TextBox 203">
                  <a:extLst>
                    <a:ext uri="{FF2B5EF4-FFF2-40B4-BE49-F238E27FC236}">
                      <a16:creationId xmlns:a16="http://schemas.microsoft.com/office/drawing/2014/main" id="{9A6B60BB-3FF9-429F-B4E5-19E08F524689}"/>
                    </a:ext>
                  </a:extLst>
                </p:cNvPr>
                <p:cNvSpPr txBox="1"/>
                <p:nvPr/>
              </p:nvSpPr>
              <p:spPr>
                <a:xfrm>
                  <a:off x="11323897" y="6400587"/>
                  <a:ext cx="236547" cy="461665"/>
                </a:xfrm>
                <a:prstGeom prst="rect">
                  <a:avLst/>
                </a:prstGeom>
                <a:noFill/>
              </p:spPr>
              <p:txBody>
                <a:bodyPr wrap="square" rtlCol="0">
                  <a:spAutoFit/>
                </a:bodyPr>
                <a:lstStyle/>
                <a:p>
                  <a:r>
                    <a:rPr lang="en-US" sz="2400" dirty="0"/>
                    <a:t>2</a:t>
                  </a:r>
                </a:p>
              </p:txBody>
            </p:sp>
            <p:sp>
              <p:nvSpPr>
                <p:cNvPr id="201" name="TextBox 200">
                  <a:extLst>
                    <a:ext uri="{FF2B5EF4-FFF2-40B4-BE49-F238E27FC236}">
                      <a16:creationId xmlns:a16="http://schemas.microsoft.com/office/drawing/2014/main" id="{BCB25D31-4F60-49AC-92EB-6191655B409A}"/>
                    </a:ext>
                  </a:extLst>
                </p:cNvPr>
                <p:cNvSpPr txBox="1"/>
                <p:nvPr/>
              </p:nvSpPr>
              <p:spPr>
                <a:xfrm>
                  <a:off x="9948936" y="6374380"/>
                  <a:ext cx="568939" cy="461665"/>
                </a:xfrm>
                <a:prstGeom prst="rect">
                  <a:avLst/>
                </a:prstGeom>
                <a:noFill/>
              </p:spPr>
              <p:txBody>
                <a:bodyPr wrap="square" rtlCol="0">
                  <a:spAutoFit/>
                </a:bodyPr>
                <a:lstStyle/>
                <a:p>
                  <a:r>
                    <a:rPr lang="en-US" sz="2400" dirty="0"/>
                    <a:t>12</a:t>
                  </a:r>
                </a:p>
              </p:txBody>
            </p:sp>
            <p:sp>
              <p:nvSpPr>
                <p:cNvPr id="185" name="TextBox 184">
                  <a:extLst>
                    <a:ext uri="{FF2B5EF4-FFF2-40B4-BE49-F238E27FC236}">
                      <a16:creationId xmlns:a16="http://schemas.microsoft.com/office/drawing/2014/main" id="{F68B06FF-8B7C-4611-92EE-687236CDD626}"/>
                    </a:ext>
                  </a:extLst>
                </p:cNvPr>
                <p:cNvSpPr txBox="1"/>
                <p:nvPr/>
              </p:nvSpPr>
              <p:spPr>
                <a:xfrm>
                  <a:off x="7529474" y="6358923"/>
                  <a:ext cx="493486" cy="461665"/>
                </a:xfrm>
                <a:prstGeom prst="rect">
                  <a:avLst/>
                </a:prstGeom>
                <a:noFill/>
              </p:spPr>
              <p:txBody>
                <a:bodyPr wrap="square" rtlCol="0">
                  <a:spAutoFit/>
                </a:bodyPr>
                <a:lstStyle/>
                <a:p>
                  <a:r>
                    <a:rPr lang="en-US" sz="2400" dirty="0"/>
                    <a:t>47</a:t>
                  </a:r>
                </a:p>
              </p:txBody>
            </p:sp>
            <p:sp>
              <p:nvSpPr>
                <p:cNvPr id="195" name="TextBox 194">
                  <a:extLst>
                    <a:ext uri="{FF2B5EF4-FFF2-40B4-BE49-F238E27FC236}">
                      <a16:creationId xmlns:a16="http://schemas.microsoft.com/office/drawing/2014/main" id="{6E33EBDF-98D4-49BE-84CB-1F39EAC8DAFB}"/>
                    </a:ext>
                  </a:extLst>
                </p:cNvPr>
                <p:cNvSpPr txBox="1"/>
                <p:nvPr/>
              </p:nvSpPr>
              <p:spPr>
                <a:xfrm>
                  <a:off x="7121098" y="6367522"/>
                  <a:ext cx="493486" cy="461665"/>
                </a:xfrm>
                <a:prstGeom prst="rect">
                  <a:avLst/>
                </a:prstGeom>
                <a:noFill/>
              </p:spPr>
              <p:txBody>
                <a:bodyPr wrap="square" rtlCol="0">
                  <a:spAutoFit/>
                </a:bodyPr>
                <a:lstStyle/>
                <a:p>
                  <a:r>
                    <a:rPr lang="en-US" sz="2400" dirty="0"/>
                    <a:t>48</a:t>
                  </a:r>
                </a:p>
              </p:txBody>
            </p:sp>
            <p:sp>
              <p:nvSpPr>
                <p:cNvPr id="196" name="TextBox 195">
                  <a:extLst>
                    <a:ext uri="{FF2B5EF4-FFF2-40B4-BE49-F238E27FC236}">
                      <a16:creationId xmlns:a16="http://schemas.microsoft.com/office/drawing/2014/main" id="{B129474E-7C8C-4DA6-B9A9-E07F4D14D5BC}"/>
                    </a:ext>
                  </a:extLst>
                </p:cNvPr>
                <p:cNvSpPr txBox="1"/>
                <p:nvPr/>
              </p:nvSpPr>
              <p:spPr>
                <a:xfrm>
                  <a:off x="5942453" y="6364527"/>
                  <a:ext cx="493486" cy="461665"/>
                </a:xfrm>
                <a:prstGeom prst="rect">
                  <a:avLst/>
                </a:prstGeom>
                <a:noFill/>
              </p:spPr>
              <p:txBody>
                <a:bodyPr wrap="square" rtlCol="0">
                  <a:spAutoFit/>
                </a:bodyPr>
                <a:lstStyle/>
                <a:p>
                  <a:r>
                    <a:rPr lang="en-US" sz="2400" dirty="0"/>
                    <a:t>63</a:t>
                  </a:r>
                </a:p>
              </p:txBody>
            </p:sp>
            <p:sp>
              <p:nvSpPr>
                <p:cNvPr id="197" name="TextBox 196">
                  <a:extLst>
                    <a:ext uri="{FF2B5EF4-FFF2-40B4-BE49-F238E27FC236}">
                      <a16:creationId xmlns:a16="http://schemas.microsoft.com/office/drawing/2014/main" id="{459777B9-1B86-45F0-A255-01CA1E8D2D0F}"/>
                    </a:ext>
                  </a:extLst>
                </p:cNvPr>
                <p:cNvSpPr txBox="1"/>
                <p:nvPr/>
              </p:nvSpPr>
              <p:spPr>
                <a:xfrm>
                  <a:off x="7418549" y="5967348"/>
                  <a:ext cx="3132204" cy="369332"/>
                </a:xfrm>
                <a:prstGeom prst="rect">
                  <a:avLst/>
                </a:prstGeom>
                <a:noFill/>
              </p:spPr>
              <p:txBody>
                <a:bodyPr wrap="square" rtlCol="0">
                  <a:spAutoFit/>
                </a:bodyPr>
                <a:lstStyle/>
                <a:p>
                  <a:pPr algn="ctr"/>
                  <a:r>
                    <a:rPr lang="en-US" dirty="0">
                      <a:cs typeface="Segoe UI Light" panose="020B0502040204020203" pitchFamily="34" charset="0"/>
                    </a:rPr>
                    <a:t>4KB-aligned </a:t>
                  </a:r>
                  <a:r>
                    <a:rPr lang="en-US" dirty="0" err="1">
                      <a:cs typeface="Segoe UI Light" panose="020B0502040204020203" pitchFamily="34" charset="0"/>
                    </a:rPr>
                    <a:t>physFrame</a:t>
                  </a:r>
                  <a:r>
                    <a:rPr lang="en-US" dirty="0">
                      <a:cs typeface="Segoe UI Light" panose="020B0502040204020203" pitchFamily="34" charset="0"/>
                    </a:rPr>
                    <a:t> </a:t>
                  </a:r>
                  <a:r>
                    <a:rPr lang="en-US" dirty="0" err="1">
                      <a:cs typeface="Segoe UI Light" panose="020B0502040204020203" pitchFamily="34" charset="0"/>
                    </a:rPr>
                    <a:t>addr</a:t>
                  </a:r>
                  <a:endParaRPr lang="en-US" dirty="0">
                    <a:cs typeface="Segoe UI Light" panose="020B0502040204020203" pitchFamily="34" charset="0"/>
                  </a:endParaRPr>
                </a:p>
              </p:txBody>
            </p:sp>
            <p:sp>
              <p:nvSpPr>
                <p:cNvPr id="110" name="TextBox 109">
                  <a:extLst>
                    <a:ext uri="{FF2B5EF4-FFF2-40B4-BE49-F238E27FC236}">
                      <a16:creationId xmlns:a16="http://schemas.microsoft.com/office/drawing/2014/main" id="{E2B1F049-4A7B-4DA2-878E-5D1159A45A4E}"/>
                    </a:ext>
                  </a:extLst>
                </p:cNvPr>
                <p:cNvSpPr txBox="1"/>
                <p:nvPr/>
              </p:nvSpPr>
              <p:spPr>
                <a:xfrm>
                  <a:off x="5299855" y="5880512"/>
                  <a:ext cx="820269" cy="523220"/>
                </a:xfrm>
                <a:prstGeom prst="rect">
                  <a:avLst/>
                </a:prstGeom>
                <a:noFill/>
              </p:spPr>
              <p:txBody>
                <a:bodyPr wrap="square" rtlCol="0">
                  <a:spAutoFit/>
                </a:bodyPr>
                <a:lstStyle/>
                <a:p>
                  <a:pPr algn="ctr"/>
                  <a:r>
                    <a:rPr lang="en-US" sz="2800" b="1" dirty="0">
                      <a:latin typeface="+mj-lt"/>
                    </a:rPr>
                    <a:t>PTE</a:t>
                  </a:r>
                  <a:endParaRPr lang="en-US" sz="2400" b="1" dirty="0">
                    <a:latin typeface="+mj-lt"/>
                  </a:endParaRPr>
                </a:p>
              </p:txBody>
            </p:sp>
            <p:grpSp>
              <p:nvGrpSpPr>
                <p:cNvPr id="208" name="Group 207">
                  <a:extLst>
                    <a:ext uri="{FF2B5EF4-FFF2-40B4-BE49-F238E27FC236}">
                      <a16:creationId xmlns:a16="http://schemas.microsoft.com/office/drawing/2014/main" id="{D9F5B840-A047-4BC8-83B7-A9FFDE5A7BBE}"/>
                    </a:ext>
                  </a:extLst>
                </p:cNvPr>
                <p:cNvGrpSpPr/>
                <p:nvPr/>
              </p:nvGrpSpPr>
              <p:grpSpPr>
                <a:xfrm>
                  <a:off x="10788656" y="4625690"/>
                  <a:ext cx="1653402" cy="1208584"/>
                  <a:chOff x="9264656" y="4625690"/>
                  <a:chExt cx="1653402" cy="1208584"/>
                </a:xfrm>
              </p:grpSpPr>
              <p:sp>
                <p:nvSpPr>
                  <p:cNvPr id="209" name="TextBox 208">
                    <a:extLst>
                      <a:ext uri="{FF2B5EF4-FFF2-40B4-BE49-F238E27FC236}">
                        <a16:creationId xmlns:a16="http://schemas.microsoft.com/office/drawing/2014/main" id="{1DE7D200-3EFE-4F05-BEF6-02F15B0D501C}"/>
                      </a:ext>
                    </a:extLst>
                  </p:cNvPr>
                  <p:cNvSpPr txBox="1"/>
                  <p:nvPr/>
                </p:nvSpPr>
                <p:spPr>
                  <a:xfrm>
                    <a:off x="9264656" y="4625690"/>
                    <a:ext cx="1653402" cy="461665"/>
                  </a:xfrm>
                  <a:prstGeom prst="rect">
                    <a:avLst/>
                  </a:prstGeom>
                  <a:noFill/>
                </p:spPr>
                <p:txBody>
                  <a:bodyPr wrap="square" rtlCol="0">
                    <a:spAutoFit/>
                  </a:bodyPr>
                  <a:lstStyle/>
                  <a:p>
                    <a:pPr algn="ctr"/>
                    <a:r>
                      <a:rPr lang="en-US" sz="2400" dirty="0"/>
                      <a:t>Present?</a:t>
                    </a:r>
                    <a:endParaRPr lang="en-US" sz="2000" dirty="0"/>
                  </a:p>
                </p:txBody>
              </p:sp>
              <p:cxnSp>
                <p:nvCxnSpPr>
                  <p:cNvPr id="210" name="Straight Arrow Connector 209">
                    <a:extLst>
                      <a:ext uri="{FF2B5EF4-FFF2-40B4-BE49-F238E27FC236}">
                        <a16:creationId xmlns:a16="http://schemas.microsoft.com/office/drawing/2014/main" id="{50082421-8D7A-4DDA-BE26-D27539D0DC0E}"/>
                      </a:ext>
                    </a:extLst>
                  </p:cNvPr>
                  <p:cNvCxnSpPr>
                    <a:cxnSpLocks/>
                  </p:cNvCxnSpPr>
                  <p:nvPr/>
                </p:nvCxnSpPr>
                <p:spPr bwMode="auto">
                  <a:xfrm>
                    <a:off x="10321668" y="5029200"/>
                    <a:ext cx="89987" cy="805074"/>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grpSp>
            <p:grpSp>
              <p:nvGrpSpPr>
                <p:cNvPr id="211" name="Group 210">
                  <a:extLst>
                    <a:ext uri="{FF2B5EF4-FFF2-40B4-BE49-F238E27FC236}">
                      <a16:creationId xmlns:a16="http://schemas.microsoft.com/office/drawing/2014/main" id="{8FCC3926-6FE8-4723-86BC-F1C90AD1BD13}"/>
                    </a:ext>
                  </a:extLst>
                </p:cNvPr>
                <p:cNvGrpSpPr/>
                <p:nvPr/>
              </p:nvGrpSpPr>
              <p:grpSpPr>
                <a:xfrm>
                  <a:off x="10021424" y="4204194"/>
                  <a:ext cx="2077110" cy="1623703"/>
                  <a:chOff x="8630114" y="4204193"/>
                  <a:chExt cx="2077110" cy="1623703"/>
                </a:xfrm>
              </p:grpSpPr>
              <p:sp>
                <p:nvSpPr>
                  <p:cNvPr id="212" name="TextBox 211">
                    <a:extLst>
                      <a:ext uri="{FF2B5EF4-FFF2-40B4-BE49-F238E27FC236}">
                        <a16:creationId xmlns:a16="http://schemas.microsoft.com/office/drawing/2014/main" id="{A133C12C-ED53-4A32-9551-A7D965ED1B10}"/>
                      </a:ext>
                    </a:extLst>
                  </p:cNvPr>
                  <p:cNvSpPr txBox="1"/>
                  <p:nvPr/>
                </p:nvSpPr>
                <p:spPr>
                  <a:xfrm>
                    <a:off x="8630114" y="4204193"/>
                    <a:ext cx="2077110" cy="461665"/>
                  </a:xfrm>
                  <a:prstGeom prst="rect">
                    <a:avLst/>
                  </a:prstGeom>
                  <a:noFill/>
                </p:spPr>
                <p:txBody>
                  <a:bodyPr wrap="square" rtlCol="0">
                    <a:spAutoFit/>
                  </a:bodyPr>
                  <a:lstStyle/>
                  <a:p>
                    <a:pPr algn="ctr"/>
                    <a:r>
                      <a:rPr lang="en-US" sz="2400" dirty="0"/>
                      <a:t>Writeable?</a:t>
                    </a:r>
                    <a:endParaRPr lang="en-US" sz="2000" dirty="0"/>
                  </a:p>
                </p:txBody>
              </p:sp>
              <p:cxnSp>
                <p:nvCxnSpPr>
                  <p:cNvPr id="213" name="Straight Arrow Connector 212">
                    <a:extLst>
                      <a:ext uri="{FF2B5EF4-FFF2-40B4-BE49-F238E27FC236}">
                        <a16:creationId xmlns:a16="http://schemas.microsoft.com/office/drawing/2014/main" id="{765105D2-0CCC-4ACF-9B5D-53CB9E1985A1}"/>
                      </a:ext>
                    </a:extLst>
                  </p:cNvPr>
                  <p:cNvCxnSpPr>
                    <a:cxnSpLocks/>
                  </p:cNvCxnSpPr>
                  <p:nvPr/>
                </p:nvCxnSpPr>
                <p:spPr bwMode="auto">
                  <a:xfrm>
                    <a:off x="9348347" y="4615058"/>
                    <a:ext cx="939059" cy="1212838"/>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grpSp>
            <p:grpSp>
              <p:nvGrpSpPr>
                <p:cNvPr id="214" name="Group 213">
                  <a:extLst>
                    <a:ext uri="{FF2B5EF4-FFF2-40B4-BE49-F238E27FC236}">
                      <a16:creationId xmlns:a16="http://schemas.microsoft.com/office/drawing/2014/main" id="{080E805F-E67F-4C04-94F9-9ECD1E5E52F1}"/>
                    </a:ext>
                  </a:extLst>
                </p:cNvPr>
                <p:cNvGrpSpPr/>
                <p:nvPr/>
              </p:nvGrpSpPr>
              <p:grpSpPr>
                <a:xfrm>
                  <a:off x="8592855" y="3778868"/>
                  <a:ext cx="3075789" cy="2036329"/>
                  <a:chOff x="2793783" y="4607249"/>
                  <a:chExt cx="3075789" cy="2036329"/>
                </a:xfrm>
              </p:grpSpPr>
              <p:cxnSp>
                <p:nvCxnSpPr>
                  <p:cNvPr id="215" name="Straight Arrow Connector 214">
                    <a:extLst>
                      <a:ext uri="{FF2B5EF4-FFF2-40B4-BE49-F238E27FC236}">
                        <a16:creationId xmlns:a16="http://schemas.microsoft.com/office/drawing/2014/main" id="{D3AF9199-E001-4C4B-8909-0025C0669114}"/>
                      </a:ext>
                    </a:extLst>
                  </p:cNvPr>
                  <p:cNvCxnSpPr>
                    <a:cxnSpLocks/>
                  </p:cNvCxnSpPr>
                  <p:nvPr/>
                </p:nvCxnSpPr>
                <p:spPr bwMode="auto">
                  <a:xfrm>
                    <a:off x="4129320" y="4992424"/>
                    <a:ext cx="1534402" cy="1651154"/>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sp>
                <p:nvSpPr>
                  <p:cNvPr id="216" name="TextBox 215">
                    <a:extLst>
                      <a:ext uri="{FF2B5EF4-FFF2-40B4-BE49-F238E27FC236}">
                        <a16:creationId xmlns:a16="http://schemas.microsoft.com/office/drawing/2014/main" id="{C3B0406D-8BCC-402F-9C18-A195EFB16828}"/>
                      </a:ext>
                    </a:extLst>
                  </p:cNvPr>
                  <p:cNvSpPr txBox="1"/>
                  <p:nvPr/>
                </p:nvSpPr>
                <p:spPr>
                  <a:xfrm>
                    <a:off x="2793783" y="4607249"/>
                    <a:ext cx="3075789" cy="461665"/>
                  </a:xfrm>
                  <a:prstGeom prst="rect">
                    <a:avLst/>
                  </a:prstGeom>
                  <a:noFill/>
                </p:spPr>
                <p:txBody>
                  <a:bodyPr wrap="square" rtlCol="0">
                    <a:spAutoFit/>
                  </a:bodyPr>
                  <a:lstStyle/>
                  <a:p>
                    <a:pPr algn="ctr"/>
                    <a:r>
                      <a:rPr lang="en-US" sz="2400" dirty="0"/>
                      <a:t>User-mode accessible?</a:t>
                    </a:r>
                    <a:endParaRPr lang="en-US" sz="2000" dirty="0"/>
                  </a:p>
                </p:txBody>
              </p:sp>
            </p:grpSp>
          </p:grpSp>
        </p:grpSp>
      </p:grpSp>
      <p:sp>
        <p:nvSpPr>
          <p:cNvPr id="9" name="Rectangle 8">
            <a:extLst>
              <a:ext uri="{FF2B5EF4-FFF2-40B4-BE49-F238E27FC236}">
                <a16:creationId xmlns:a16="http://schemas.microsoft.com/office/drawing/2014/main" id="{DC1B1296-44FB-4CC8-9BB5-815F6F5A3EF9}"/>
              </a:ext>
            </a:extLst>
          </p:cNvPr>
          <p:cNvSpPr/>
          <p:nvPr/>
        </p:nvSpPr>
        <p:spPr>
          <a:xfrm>
            <a:off x="-1391" y="482148"/>
            <a:ext cx="1105851" cy="546583"/>
          </a:xfrm>
          <a:prstGeom prst="rect">
            <a:avLst/>
          </a:prstGeom>
          <a:solidFill>
            <a:schemeClr val="bg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a:extLst>
              <a:ext uri="{FF2B5EF4-FFF2-40B4-BE49-F238E27FC236}">
                <a16:creationId xmlns:a16="http://schemas.microsoft.com/office/drawing/2014/main" id="{2F8979DB-5E16-4127-84FB-C52AC36D9A87}"/>
              </a:ext>
            </a:extLst>
          </p:cNvPr>
          <p:cNvGrpSpPr/>
          <p:nvPr/>
        </p:nvGrpSpPr>
        <p:grpSpPr>
          <a:xfrm>
            <a:off x="8269506" y="4497936"/>
            <a:ext cx="3057488" cy="2349332"/>
            <a:chOff x="8269506" y="4497936"/>
            <a:chExt cx="3057488" cy="2349332"/>
          </a:xfrm>
        </p:grpSpPr>
        <p:cxnSp>
          <p:nvCxnSpPr>
            <p:cNvPr id="189" name="Straight Connector 188">
              <a:extLst>
                <a:ext uri="{FF2B5EF4-FFF2-40B4-BE49-F238E27FC236}">
                  <a16:creationId xmlns:a16="http://schemas.microsoft.com/office/drawing/2014/main" id="{44ABD37A-D8B7-4CE9-B000-6790520FD25E}"/>
                </a:ext>
              </a:extLst>
            </p:cNvPr>
            <p:cNvCxnSpPr/>
            <p:nvPr/>
          </p:nvCxnSpPr>
          <p:spPr bwMode="auto">
            <a:xfrm>
              <a:off x="10614378" y="5880981"/>
              <a:ext cx="0" cy="522751"/>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90" name="Straight Connector 189">
              <a:extLst>
                <a:ext uri="{FF2B5EF4-FFF2-40B4-BE49-F238E27FC236}">
                  <a16:creationId xmlns:a16="http://schemas.microsoft.com/office/drawing/2014/main" id="{4AA47205-CFC5-43CB-B059-F1EF3E85B025}"/>
                </a:ext>
              </a:extLst>
            </p:cNvPr>
            <p:cNvCxnSpPr/>
            <p:nvPr/>
          </p:nvCxnSpPr>
          <p:spPr bwMode="auto">
            <a:xfrm>
              <a:off x="10822524" y="5880981"/>
              <a:ext cx="0" cy="522751"/>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91" name="TextBox 190">
              <a:extLst>
                <a:ext uri="{FF2B5EF4-FFF2-40B4-BE49-F238E27FC236}">
                  <a16:creationId xmlns:a16="http://schemas.microsoft.com/office/drawing/2014/main" id="{839C7208-BFAF-4BD4-9CD7-0976876542AD}"/>
                </a:ext>
              </a:extLst>
            </p:cNvPr>
            <p:cNvSpPr txBox="1"/>
            <p:nvPr/>
          </p:nvSpPr>
          <p:spPr>
            <a:xfrm>
              <a:off x="10299231" y="5852897"/>
              <a:ext cx="329120" cy="461665"/>
            </a:xfrm>
            <a:prstGeom prst="rect">
              <a:avLst/>
            </a:prstGeom>
            <a:noFill/>
          </p:spPr>
          <p:txBody>
            <a:bodyPr wrap="square" rtlCol="0">
              <a:spAutoFit/>
            </a:bodyPr>
            <a:lstStyle/>
            <a:p>
              <a:r>
                <a:rPr lang="en-US" sz="2400" dirty="0"/>
                <a:t>…</a:t>
              </a:r>
            </a:p>
          </p:txBody>
        </p:sp>
        <p:sp>
          <p:nvSpPr>
            <p:cNvPr id="193" name="TextBox 192">
              <a:extLst>
                <a:ext uri="{FF2B5EF4-FFF2-40B4-BE49-F238E27FC236}">
                  <a16:creationId xmlns:a16="http://schemas.microsoft.com/office/drawing/2014/main" id="{8F0119C1-0932-428F-9356-4B31C93C7B08}"/>
                </a:ext>
              </a:extLst>
            </p:cNvPr>
            <p:cNvSpPr txBox="1"/>
            <p:nvPr/>
          </p:nvSpPr>
          <p:spPr>
            <a:xfrm>
              <a:off x="10997874" y="5846598"/>
              <a:ext cx="329120" cy="461665"/>
            </a:xfrm>
            <a:prstGeom prst="rect">
              <a:avLst/>
            </a:prstGeom>
            <a:noFill/>
          </p:spPr>
          <p:txBody>
            <a:bodyPr wrap="square" rtlCol="0">
              <a:spAutoFit/>
            </a:bodyPr>
            <a:lstStyle/>
            <a:p>
              <a:r>
                <a:rPr lang="en-US" sz="2400" dirty="0"/>
                <a:t>…</a:t>
              </a:r>
            </a:p>
          </p:txBody>
        </p:sp>
        <p:sp>
          <p:nvSpPr>
            <p:cNvPr id="194" name="TextBox 193">
              <a:extLst>
                <a:ext uri="{FF2B5EF4-FFF2-40B4-BE49-F238E27FC236}">
                  <a16:creationId xmlns:a16="http://schemas.microsoft.com/office/drawing/2014/main" id="{670B820D-66CD-4B08-817B-0CBA214EEB89}"/>
                </a:ext>
              </a:extLst>
            </p:cNvPr>
            <p:cNvSpPr txBox="1"/>
            <p:nvPr/>
          </p:nvSpPr>
          <p:spPr>
            <a:xfrm>
              <a:off x="8863774" y="4946323"/>
              <a:ext cx="1019366" cy="461665"/>
            </a:xfrm>
            <a:prstGeom prst="rect">
              <a:avLst/>
            </a:prstGeom>
            <a:noFill/>
          </p:spPr>
          <p:txBody>
            <a:bodyPr wrap="square" rtlCol="0">
              <a:spAutoFit/>
            </a:bodyPr>
            <a:lstStyle/>
            <a:p>
              <a:pPr algn="ctr"/>
              <a:r>
                <a:rPr lang="en-US" sz="2400" dirty="0"/>
                <a:t>Dirty?</a:t>
              </a:r>
              <a:endParaRPr lang="en-US" sz="2000" dirty="0"/>
            </a:p>
          </p:txBody>
        </p:sp>
        <p:cxnSp>
          <p:nvCxnSpPr>
            <p:cNvPr id="198" name="Straight Arrow Connector 197">
              <a:extLst>
                <a:ext uri="{FF2B5EF4-FFF2-40B4-BE49-F238E27FC236}">
                  <a16:creationId xmlns:a16="http://schemas.microsoft.com/office/drawing/2014/main" id="{EB7DF49A-B5B1-43DF-AD06-BA50C616D133}"/>
                </a:ext>
              </a:extLst>
            </p:cNvPr>
            <p:cNvCxnSpPr>
              <a:cxnSpLocks/>
            </p:cNvCxnSpPr>
            <p:nvPr/>
          </p:nvCxnSpPr>
          <p:spPr bwMode="auto">
            <a:xfrm>
              <a:off x="9722542" y="5308093"/>
              <a:ext cx="926610" cy="514272"/>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sp>
          <p:nvSpPr>
            <p:cNvPr id="179" name="TextBox 178">
              <a:extLst>
                <a:ext uri="{FF2B5EF4-FFF2-40B4-BE49-F238E27FC236}">
                  <a16:creationId xmlns:a16="http://schemas.microsoft.com/office/drawing/2014/main" id="{F20E782C-FFE4-42DA-9D9B-D35C06D97A75}"/>
                </a:ext>
              </a:extLst>
            </p:cNvPr>
            <p:cNvSpPr txBox="1"/>
            <p:nvPr/>
          </p:nvSpPr>
          <p:spPr>
            <a:xfrm>
              <a:off x="10543873" y="6385080"/>
              <a:ext cx="329120" cy="461665"/>
            </a:xfrm>
            <a:prstGeom prst="rect">
              <a:avLst/>
            </a:prstGeom>
            <a:noFill/>
          </p:spPr>
          <p:txBody>
            <a:bodyPr wrap="square" rtlCol="0">
              <a:spAutoFit/>
            </a:bodyPr>
            <a:lstStyle/>
            <a:p>
              <a:r>
                <a:rPr lang="en-US" sz="2400" dirty="0"/>
                <a:t>6</a:t>
              </a:r>
            </a:p>
          </p:txBody>
        </p:sp>
        <p:sp>
          <p:nvSpPr>
            <p:cNvPr id="182" name="TextBox 181">
              <a:extLst>
                <a:ext uri="{FF2B5EF4-FFF2-40B4-BE49-F238E27FC236}">
                  <a16:creationId xmlns:a16="http://schemas.microsoft.com/office/drawing/2014/main" id="{9A48D9EC-D770-438F-9A9F-018F6D68BFF8}"/>
                </a:ext>
              </a:extLst>
            </p:cNvPr>
            <p:cNvSpPr txBox="1"/>
            <p:nvPr/>
          </p:nvSpPr>
          <p:spPr>
            <a:xfrm>
              <a:off x="10781873" y="6385603"/>
              <a:ext cx="329120" cy="461665"/>
            </a:xfrm>
            <a:prstGeom prst="rect">
              <a:avLst/>
            </a:prstGeom>
            <a:noFill/>
          </p:spPr>
          <p:txBody>
            <a:bodyPr wrap="square" rtlCol="0">
              <a:spAutoFit/>
            </a:bodyPr>
            <a:lstStyle/>
            <a:p>
              <a:r>
                <a:rPr lang="en-US" sz="2400" dirty="0"/>
                <a:t>5</a:t>
              </a:r>
            </a:p>
          </p:txBody>
        </p:sp>
        <p:cxnSp>
          <p:nvCxnSpPr>
            <p:cNvPr id="183" name="Straight Connector 182">
              <a:extLst>
                <a:ext uri="{FF2B5EF4-FFF2-40B4-BE49-F238E27FC236}">
                  <a16:creationId xmlns:a16="http://schemas.microsoft.com/office/drawing/2014/main" id="{BD05FC70-F764-46B7-982B-AFDEAE27E173}"/>
                </a:ext>
              </a:extLst>
            </p:cNvPr>
            <p:cNvCxnSpPr/>
            <p:nvPr/>
          </p:nvCxnSpPr>
          <p:spPr bwMode="auto">
            <a:xfrm>
              <a:off x="11033528" y="5882946"/>
              <a:ext cx="0" cy="522751"/>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99" name="Straight Arrow Connector 198">
              <a:extLst>
                <a:ext uri="{FF2B5EF4-FFF2-40B4-BE49-F238E27FC236}">
                  <a16:creationId xmlns:a16="http://schemas.microsoft.com/office/drawing/2014/main" id="{38454F4D-DBED-43B3-8021-2581428052A1}"/>
                </a:ext>
              </a:extLst>
            </p:cNvPr>
            <p:cNvCxnSpPr>
              <a:cxnSpLocks/>
            </p:cNvCxnSpPr>
            <p:nvPr/>
          </p:nvCxnSpPr>
          <p:spPr bwMode="auto">
            <a:xfrm>
              <a:off x="9648087" y="4776228"/>
              <a:ext cx="1264388" cy="1038969"/>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sp>
          <p:nvSpPr>
            <p:cNvPr id="200" name="TextBox 199">
              <a:extLst>
                <a:ext uri="{FF2B5EF4-FFF2-40B4-BE49-F238E27FC236}">
                  <a16:creationId xmlns:a16="http://schemas.microsoft.com/office/drawing/2014/main" id="{42BE9A20-FE87-40FD-9C39-563B128A76B2}"/>
                </a:ext>
              </a:extLst>
            </p:cNvPr>
            <p:cNvSpPr txBox="1"/>
            <p:nvPr/>
          </p:nvSpPr>
          <p:spPr>
            <a:xfrm>
              <a:off x="8269506" y="4497936"/>
              <a:ext cx="1538455" cy="461665"/>
            </a:xfrm>
            <a:prstGeom prst="rect">
              <a:avLst/>
            </a:prstGeom>
            <a:noFill/>
          </p:spPr>
          <p:txBody>
            <a:bodyPr wrap="square" rtlCol="0">
              <a:spAutoFit/>
            </a:bodyPr>
            <a:lstStyle/>
            <a:p>
              <a:pPr algn="ctr"/>
              <a:r>
                <a:rPr lang="en-US" sz="2400" dirty="0"/>
                <a:t>Accessed?</a:t>
              </a:r>
              <a:endParaRPr lang="en-US" sz="2000" dirty="0"/>
            </a:p>
          </p:txBody>
        </p:sp>
      </p:grpSp>
      <p:pic>
        <p:nvPicPr>
          <p:cNvPr id="10" name="Picture 9">
            <a:extLst>
              <a:ext uri="{FF2B5EF4-FFF2-40B4-BE49-F238E27FC236}">
                <a16:creationId xmlns:a16="http://schemas.microsoft.com/office/drawing/2014/main" id="{63FA4F9B-74B9-435C-847B-4F605E2A9BDB}"/>
              </a:ext>
            </a:extLst>
          </p:cNvPr>
          <p:cNvPicPr>
            <a:picLocks noChangeAspect="1"/>
          </p:cNvPicPr>
          <p:nvPr/>
        </p:nvPicPr>
        <p:blipFill>
          <a:blip r:embed="rId3"/>
          <a:stretch>
            <a:fillRect/>
          </a:stretch>
        </p:blipFill>
        <p:spPr>
          <a:xfrm>
            <a:off x="-1391" y="-866"/>
            <a:ext cx="12177993" cy="6858000"/>
          </a:xfrm>
          <a:prstGeom prst="rect">
            <a:avLst/>
          </a:prstGeom>
        </p:spPr>
      </p:pic>
      <p:sp>
        <p:nvSpPr>
          <p:cNvPr id="11" name="Rectangle 10">
            <a:extLst>
              <a:ext uri="{FF2B5EF4-FFF2-40B4-BE49-F238E27FC236}">
                <a16:creationId xmlns:a16="http://schemas.microsoft.com/office/drawing/2014/main" id="{AADD62CA-79C9-4F57-BB46-625C025099F8}"/>
              </a:ext>
            </a:extLst>
          </p:cNvPr>
          <p:cNvSpPr/>
          <p:nvPr/>
        </p:nvSpPr>
        <p:spPr>
          <a:xfrm>
            <a:off x="1059037" y="2598273"/>
            <a:ext cx="10977164" cy="2138069"/>
          </a:xfrm>
          <a:prstGeom prst="rect">
            <a:avLst/>
          </a:prstGeom>
          <a:noFill/>
          <a:ln w="76200">
            <a:solidFill>
              <a:srgbClr val="66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91698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par>
                                <p:cTn id="22" presetID="32" presetClass="emph" presetSubtype="0" fill="hold" grpId="1" nodeType="withEffect">
                                  <p:stCondLst>
                                    <p:cond delay="0"/>
                                  </p:stCondLst>
                                  <p:childTnLst>
                                    <p:animRot by="120000">
                                      <p:cBhvr>
                                        <p:cTn id="23" dur="100" fill="hold">
                                          <p:stCondLst>
                                            <p:cond delay="0"/>
                                          </p:stCondLst>
                                        </p:cTn>
                                        <p:tgtEl>
                                          <p:spTgt spid="11"/>
                                        </p:tgtEl>
                                        <p:attrNameLst>
                                          <p:attrName>r</p:attrName>
                                        </p:attrNameLst>
                                      </p:cBhvr>
                                    </p:animRot>
                                    <p:animRot by="-240000">
                                      <p:cBhvr>
                                        <p:cTn id="24" dur="200" fill="hold">
                                          <p:stCondLst>
                                            <p:cond delay="200"/>
                                          </p:stCondLst>
                                        </p:cTn>
                                        <p:tgtEl>
                                          <p:spTgt spid="11"/>
                                        </p:tgtEl>
                                        <p:attrNameLst>
                                          <p:attrName>r</p:attrName>
                                        </p:attrNameLst>
                                      </p:cBhvr>
                                    </p:animRot>
                                    <p:animRot by="240000">
                                      <p:cBhvr>
                                        <p:cTn id="25" dur="200" fill="hold">
                                          <p:stCondLst>
                                            <p:cond delay="400"/>
                                          </p:stCondLst>
                                        </p:cTn>
                                        <p:tgtEl>
                                          <p:spTgt spid="11"/>
                                        </p:tgtEl>
                                        <p:attrNameLst>
                                          <p:attrName>r</p:attrName>
                                        </p:attrNameLst>
                                      </p:cBhvr>
                                    </p:animRot>
                                    <p:animRot by="-240000">
                                      <p:cBhvr>
                                        <p:cTn id="26" dur="200" fill="hold">
                                          <p:stCondLst>
                                            <p:cond delay="600"/>
                                          </p:stCondLst>
                                        </p:cTn>
                                        <p:tgtEl>
                                          <p:spTgt spid="11"/>
                                        </p:tgtEl>
                                        <p:attrNameLst>
                                          <p:attrName>r</p:attrName>
                                        </p:attrNameLst>
                                      </p:cBhvr>
                                    </p:animRot>
                                    <p:animRot by="120000">
                                      <p:cBhvr>
                                        <p:cTn id="27" dur="200" fill="hold">
                                          <p:stCondLst>
                                            <p:cond delay="800"/>
                                          </p:stCondLst>
                                        </p:cTn>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5F330-4A6B-42F9-8959-E66EEE72B50D}"/>
              </a:ext>
            </a:extLst>
          </p:cNvPr>
          <p:cNvSpPr>
            <a:spLocks noGrp="1"/>
          </p:cNvSpPr>
          <p:nvPr>
            <p:ph type="title"/>
          </p:nvPr>
        </p:nvSpPr>
        <p:spPr>
          <a:xfrm>
            <a:off x="1" y="64502"/>
            <a:ext cx="12192000" cy="912530"/>
          </a:xfrm>
        </p:spPr>
        <p:txBody>
          <a:bodyPr/>
          <a:lstStyle/>
          <a:p>
            <a:r>
              <a:rPr lang="en-US" dirty="0"/>
              <a:t>Page Replacement: The Clock Algorithm </a:t>
            </a:r>
          </a:p>
        </p:txBody>
      </p:sp>
      <p:sp>
        <p:nvSpPr>
          <p:cNvPr id="3" name="Content Placeholder 2">
            <a:extLst>
              <a:ext uri="{FF2B5EF4-FFF2-40B4-BE49-F238E27FC236}">
                <a16:creationId xmlns:a16="http://schemas.microsoft.com/office/drawing/2014/main" id="{3C859F52-FE2A-4408-9D68-91A2BF6BF661}"/>
              </a:ext>
            </a:extLst>
          </p:cNvPr>
          <p:cNvSpPr>
            <a:spLocks noGrp="1"/>
          </p:cNvSpPr>
          <p:nvPr>
            <p:ph idx="1"/>
          </p:nvPr>
        </p:nvSpPr>
        <p:spPr>
          <a:xfrm>
            <a:off x="226512" y="829035"/>
            <a:ext cx="11485324" cy="2835694"/>
          </a:xfrm>
        </p:spPr>
        <p:txBody>
          <a:bodyPr>
            <a:normAutofit/>
          </a:bodyPr>
          <a:lstStyle/>
          <a:p>
            <a:r>
              <a:rPr lang="en-US" sz="3200" dirty="0"/>
              <a:t>The clock algorithm approximates LRU</a:t>
            </a:r>
          </a:p>
          <a:p>
            <a:pPr lvl="1"/>
            <a:r>
              <a:rPr lang="en-US" sz="2800" dirty="0"/>
              <a:t>The algorithm assumes that:</a:t>
            </a:r>
          </a:p>
          <a:p>
            <a:pPr lvl="2"/>
            <a:r>
              <a:rPr lang="en-US" sz="2800" dirty="0"/>
              <a:t>The hardware will automatically set a “referenced” bit in the PTE when a load or store touches a page</a:t>
            </a:r>
          </a:p>
          <a:p>
            <a:pPr lvl="2"/>
            <a:r>
              <a:rPr lang="en-US" sz="2800" dirty="0"/>
              <a:t>Once set, the bit will only be cleared by software</a:t>
            </a:r>
          </a:p>
          <a:p>
            <a:pPr lvl="1"/>
            <a:r>
              <a:rPr lang="en-US" sz="2800" dirty="0"/>
              <a:t>x86 conveniently provides such a bit!</a:t>
            </a:r>
          </a:p>
        </p:txBody>
      </p:sp>
      <p:sp>
        <p:nvSpPr>
          <p:cNvPr id="4" name="TextBox 3">
            <a:extLst>
              <a:ext uri="{FF2B5EF4-FFF2-40B4-BE49-F238E27FC236}">
                <a16:creationId xmlns:a16="http://schemas.microsoft.com/office/drawing/2014/main" id="{641E0807-AE8F-42A4-97E5-E9CD577B2492}"/>
              </a:ext>
            </a:extLst>
          </p:cNvPr>
          <p:cNvSpPr txBox="1"/>
          <p:nvPr/>
        </p:nvSpPr>
        <p:spPr>
          <a:xfrm>
            <a:off x="6908613" y="4313903"/>
            <a:ext cx="5320990" cy="2215991"/>
          </a:xfrm>
          <a:prstGeom prst="rect">
            <a:avLst/>
          </a:prstGeom>
          <a:noFill/>
        </p:spPr>
        <p:txBody>
          <a:bodyPr wrap="square" rtlCol="0">
            <a:spAutoFit/>
          </a:bodyPr>
          <a:lstStyle/>
          <a:p>
            <a:r>
              <a:rPr lang="en-US" sz="2300" dirty="0">
                <a:latin typeface="Consolas" panose="020B0609020204030204" pitchFamily="49" charset="0"/>
              </a:rPr>
              <a:t>while True:</a:t>
            </a:r>
          </a:p>
          <a:p>
            <a:r>
              <a:rPr lang="en-US" sz="2300" dirty="0">
                <a:latin typeface="Consolas" panose="020B0609020204030204" pitchFamily="49" charset="0"/>
              </a:rPr>
              <a:t>  if </a:t>
            </a:r>
            <a:r>
              <a:rPr lang="en-US" sz="2300" dirty="0" err="1">
                <a:latin typeface="Consolas" panose="020B0609020204030204" pitchFamily="49" charset="0"/>
              </a:rPr>
              <a:t>physPages</a:t>
            </a:r>
            <a:r>
              <a:rPr lang="en-US" sz="2300" dirty="0">
                <a:latin typeface="Consolas" panose="020B0609020204030204" pitchFamily="49" charset="0"/>
              </a:rPr>
              <a:t>[clock].r == 0:</a:t>
            </a:r>
          </a:p>
          <a:p>
            <a:r>
              <a:rPr lang="en-US" sz="2300" dirty="0">
                <a:latin typeface="Consolas" panose="020B0609020204030204" pitchFamily="49" charset="0"/>
              </a:rPr>
              <a:t>    evict(</a:t>
            </a:r>
            <a:r>
              <a:rPr lang="en-US" sz="2300" dirty="0" err="1">
                <a:latin typeface="Consolas" panose="020B0609020204030204" pitchFamily="49" charset="0"/>
              </a:rPr>
              <a:t>physPages</a:t>
            </a:r>
            <a:r>
              <a:rPr lang="en-US" sz="2300" dirty="0">
                <a:latin typeface="Consolas" panose="020B0609020204030204" pitchFamily="49" charset="0"/>
              </a:rPr>
              <a:t>[clock])</a:t>
            </a:r>
          </a:p>
          <a:p>
            <a:r>
              <a:rPr lang="en-US" sz="2300" dirty="0">
                <a:latin typeface="Consolas" panose="020B0609020204030204" pitchFamily="49" charset="0"/>
              </a:rPr>
              <a:t>    break</a:t>
            </a:r>
          </a:p>
          <a:p>
            <a:r>
              <a:rPr lang="en-US" sz="2300" dirty="0">
                <a:latin typeface="Consolas" panose="020B0609020204030204" pitchFamily="49" charset="0"/>
              </a:rPr>
              <a:t>  </a:t>
            </a:r>
            <a:r>
              <a:rPr lang="en-US" sz="2300" dirty="0" err="1">
                <a:latin typeface="Consolas" panose="020B0609020204030204" pitchFamily="49" charset="0"/>
              </a:rPr>
              <a:t>physPages</a:t>
            </a:r>
            <a:r>
              <a:rPr lang="en-US" sz="2300" dirty="0">
                <a:latin typeface="Consolas" panose="020B0609020204030204" pitchFamily="49" charset="0"/>
              </a:rPr>
              <a:t>[clock].r = 0</a:t>
            </a:r>
          </a:p>
          <a:p>
            <a:r>
              <a:rPr lang="en-US" sz="2300" dirty="0">
                <a:latin typeface="Consolas" panose="020B0609020204030204" pitchFamily="49" charset="0"/>
              </a:rPr>
              <a:t>  clock = (clock+1)%</a:t>
            </a:r>
            <a:r>
              <a:rPr lang="en-US" sz="2300" dirty="0" err="1">
                <a:latin typeface="Consolas" panose="020B0609020204030204" pitchFamily="49" charset="0"/>
              </a:rPr>
              <a:t>numPhysPages</a:t>
            </a:r>
            <a:endParaRPr lang="en-US" sz="2300" dirty="0">
              <a:latin typeface="Consolas" panose="020B0609020204030204" pitchFamily="49" charset="0"/>
            </a:endParaRPr>
          </a:p>
        </p:txBody>
      </p:sp>
      <p:grpSp>
        <p:nvGrpSpPr>
          <p:cNvPr id="5" name="Group 4">
            <a:extLst>
              <a:ext uri="{FF2B5EF4-FFF2-40B4-BE49-F238E27FC236}">
                <a16:creationId xmlns:a16="http://schemas.microsoft.com/office/drawing/2014/main" id="{6DC6B847-860F-4BC6-89BD-064A0E92D208}"/>
              </a:ext>
            </a:extLst>
          </p:cNvPr>
          <p:cNvGrpSpPr/>
          <p:nvPr/>
        </p:nvGrpSpPr>
        <p:grpSpPr>
          <a:xfrm>
            <a:off x="3373676" y="3710894"/>
            <a:ext cx="3676186" cy="3082604"/>
            <a:chOff x="304800" y="3622996"/>
            <a:chExt cx="3676186" cy="3082604"/>
          </a:xfrm>
        </p:grpSpPr>
        <p:sp>
          <p:nvSpPr>
            <p:cNvPr id="6" name="Oval 5">
              <a:extLst>
                <a:ext uri="{FF2B5EF4-FFF2-40B4-BE49-F238E27FC236}">
                  <a16:creationId xmlns:a16="http://schemas.microsoft.com/office/drawing/2014/main" id="{35404A24-EAB1-4178-863C-9D1C191BBC16}"/>
                </a:ext>
              </a:extLst>
            </p:cNvPr>
            <p:cNvSpPr>
              <a:spLocks noChangeAspect="1"/>
            </p:cNvSpPr>
            <p:nvPr/>
          </p:nvSpPr>
          <p:spPr bwMode="auto">
            <a:xfrm>
              <a:off x="457200" y="3733800"/>
              <a:ext cx="2971800" cy="29718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cxnSp>
          <p:nvCxnSpPr>
            <p:cNvPr id="7" name="Straight Arrow Connector 6">
              <a:extLst>
                <a:ext uri="{FF2B5EF4-FFF2-40B4-BE49-F238E27FC236}">
                  <a16:creationId xmlns:a16="http://schemas.microsoft.com/office/drawing/2014/main" id="{E6E8DFC5-22B8-465C-B1D3-F873FE8DB5CB}"/>
                </a:ext>
              </a:extLst>
            </p:cNvPr>
            <p:cNvCxnSpPr>
              <a:cxnSpLocks/>
            </p:cNvCxnSpPr>
            <p:nvPr/>
          </p:nvCxnSpPr>
          <p:spPr bwMode="auto">
            <a:xfrm flipV="1">
              <a:off x="1905000" y="4662888"/>
              <a:ext cx="583929" cy="671113"/>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grpSp>
          <p:nvGrpSpPr>
            <p:cNvPr id="8" name="Group 7">
              <a:extLst>
                <a:ext uri="{FF2B5EF4-FFF2-40B4-BE49-F238E27FC236}">
                  <a16:creationId xmlns:a16="http://schemas.microsoft.com/office/drawing/2014/main" id="{408A1FF7-9495-4766-8FC3-E257BCAA3CE4}"/>
                </a:ext>
              </a:extLst>
            </p:cNvPr>
            <p:cNvGrpSpPr/>
            <p:nvPr/>
          </p:nvGrpSpPr>
          <p:grpSpPr>
            <a:xfrm>
              <a:off x="2590800" y="3622996"/>
              <a:ext cx="1375550" cy="912361"/>
              <a:chOff x="2895600" y="3622996"/>
              <a:chExt cx="1375550" cy="912361"/>
            </a:xfrm>
          </p:grpSpPr>
          <p:sp>
            <p:nvSpPr>
              <p:cNvPr id="18" name="TextBox 17">
                <a:extLst>
                  <a:ext uri="{FF2B5EF4-FFF2-40B4-BE49-F238E27FC236}">
                    <a16:creationId xmlns:a16="http://schemas.microsoft.com/office/drawing/2014/main" id="{41799E9E-BEF9-4473-96FA-C17580507FA9}"/>
                  </a:ext>
                </a:extLst>
              </p:cNvPr>
              <p:cNvSpPr txBox="1"/>
              <p:nvPr/>
            </p:nvSpPr>
            <p:spPr>
              <a:xfrm>
                <a:off x="2895600" y="4012137"/>
                <a:ext cx="1066800" cy="523220"/>
              </a:xfrm>
              <a:prstGeom prst="rect">
                <a:avLst/>
              </a:prstGeom>
              <a:solidFill>
                <a:schemeClr val="bg1"/>
              </a:solidFill>
              <a:ln>
                <a:solidFill>
                  <a:schemeClr val="tx1"/>
                </a:solidFill>
              </a:ln>
            </p:spPr>
            <p:txBody>
              <a:bodyPr wrap="square" rtlCol="0">
                <a:spAutoFit/>
              </a:bodyPr>
              <a:lstStyle/>
              <a:p>
                <a:pPr algn="ctr"/>
                <a:r>
                  <a:rPr lang="en-US" sz="2800" dirty="0">
                    <a:latin typeface="+mn-lt"/>
                  </a:rPr>
                  <a:t>VP:9</a:t>
                </a:r>
              </a:p>
            </p:txBody>
          </p:sp>
          <p:sp>
            <p:nvSpPr>
              <p:cNvPr id="19" name="TextBox 18">
                <a:extLst>
                  <a:ext uri="{FF2B5EF4-FFF2-40B4-BE49-F238E27FC236}">
                    <a16:creationId xmlns:a16="http://schemas.microsoft.com/office/drawing/2014/main" id="{DF6F0965-FBE8-4BD7-86DF-4AAAB0B3337F}"/>
                  </a:ext>
                </a:extLst>
              </p:cNvPr>
              <p:cNvSpPr txBox="1"/>
              <p:nvPr/>
            </p:nvSpPr>
            <p:spPr>
              <a:xfrm>
                <a:off x="3727992" y="3622996"/>
                <a:ext cx="543158" cy="477054"/>
              </a:xfrm>
              <a:prstGeom prst="rect">
                <a:avLst/>
              </a:prstGeom>
              <a:solidFill>
                <a:schemeClr val="bg1"/>
              </a:solidFill>
              <a:ln>
                <a:solidFill>
                  <a:schemeClr val="tx1"/>
                </a:solidFill>
              </a:ln>
            </p:spPr>
            <p:txBody>
              <a:bodyPr wrap="square" rtlCol="0">
                <a:spAutoFit/>
              </a:bodyPr>
              <a:lstStyle/>
              <a:p>
                <a:pPr algn="ctr"/>
                <a:r>
                  <a:rPr lang="en-US" sz="2500" dirty="0">
                    <a:latin typeface="+mn-lt"/>
                  </a:rPr>
                  <a:t>r:1</a:t>
                </a:r>
              </a:p>
            </p:txBody>
          </p:sp>
        </p:grpSp>
        <p:grpSp>
          <p:nvGrpSpPr>
            <p:cNvPr id="9" name="Group 8">
              <a:extLst>
                <a:ext uri="{FF2B5EF4-FFF2-40B4-BE49-F238E27FC236}">
                  <a16:creationId xmlns:a16="http://schemas.microsoft.com/office/drawing/2014/main" id="{EFE5B369-6049-4B3D-A0F6-D351732958C9}"/>
                </a:ext>
              </a:extLst>
            </p:cNvPr>
            <p:cNvGrpSpPr/>
            <p:nvPr/>
          </p:nvGrpSpPr>
          <p:grpSpPr>
            <a:xfrm>
              <a:off x="2590800" y="5199922"/>
              <a:ext cx="1390186" cy="912361"/>
              <a:chOff x="2882590" y="5199922"/>
              <a:chExt cx="1390186" cy="912361"/>
            </a:xfrm>
          </p:grpSpPr>
          <p:sp>
            <p:nvSpPr>
              <p:cNvPr id="16" name="TextBox 15">
                <a:extLst>
                  <a:ext uri="{FF2B5EF4-FFF2-40B4-BE49-F238E27FC236}">
                    <a16:creationId xmlns:a16="http://schemas.microsoft.com/office/drawing/2014/main" id="{68F95397-31E6-42FA-9A17-0BEB667F3833}"/>
                  </a:ext>
                </a:extLst>
              </p:cNvPr>
              <p:cNvSpPr txBox="1"/>
              <p:nvPr/>
            </p:nvSpPr>
            <p:spPr>
              <a:xfrm>
                <a:off x="2882590" y="5589063"/>
                <a:ext cx="1066800" cy="523220"/>
              </a:xfrm>
              <a:prstGeom prst="rect">
                <a:avLst/>
              </a:prstGeom>
              <a:solidFill>
                <a:schemeClr val="bg1"/>
              </a:solidFill>
              <a:ln>
                <a:solidFill>
                  <a:schemeClr val="tx1"/>
                </a:solidFill>
              </a:ln>
            </p:spPr>
            <p:txBody>
              <a:bodyPr wrap="square" rtlCol="0">
                <a:spAutoFit/>
              </a:bodyPr>
              <a:lstStyle/>
              <a:p>
                <a:pPr algn="ctr"/>
                <a:r>
                  <a:rPr lang="en-US" sz="2800" dirty="0">
                    <a:latin typeface="+mn-lt"/>
                  </a:rPr>
                  <a:t>VP:0</a:t>
                </a:r>
              </a:p>
            </p:txBody>
          </p:sp>
          <p:sp>
            <p:nvSpPr>
              <p:cNvPr id="17" name="TextBox 16">
                <a:extLst>
                  <a:ext uri="{FF2B5EF4-FFF2-40B4-BE49-F238E27FC236}">
                    <a16:creationId xmlns:a16="http://schemas.microsoft.com/office/drawing/2014/main" id="{D9414B1C-C427-468E-A750-249422BFA8DF}"/>
                  </a:ext>
                </a:extLst>
              </p:cNvPr>
              <p:cNvSpPr txBox="1"/>
              <p:nvPr/>
            </p:nvSpPr>
            <p:spPr>
              <a:xfrm>
                <a:off x="3729618" y="5199922"/>
                <a:ext cx="543158" cy="477054"/>
              </a:xfrm>
              <a:prstGeom prst="rect">
                <a:avLst/>
              </a:prstGeom>
              <a:solidFill>
                <a:schemeClr val="bg1"/>
              </a:solidFill>
              <a:ln>
                <a:solidFill>
                  <a:schemeClr val="tx1"/>
                </a:solidFill>
              </a:ln>
            </p:spPr>
            <p:txBody>
              <a:bodyPr wrap="square" rtlCol="0">
                <a:spAutoFit/>
              </a:bodyPr>
              <a:lstStyle/>
              <a:p>
                <a:pPr algn="ctr"/>
                <a:r>
                  <a:rPr lang="en-US" sz="2500" dirty="0">
                    <a:latin typeface="+mn-lt"/>
                  </a:rPr>
                  <a:t>r:1</a:t>
                </a:r>
              </a:p>
            </p:txBody>
          </p:sp>
        </p:grpSp>
        <p:grpSp>
          <p:nvGrpSpPr>
            <p:cNvPr id="10" name="Group 9">
              <a:extLst>
                <a:ext uri="{FF2B5EF4-FFF2-40B4-BE49-F238E27FC236}">
                  <a16:creationId xmlns:a16="http://schemas.microsoft.com/office/drawing/2014/main" id="{4033357C-96CA-462B-BF7D-D909AF41D476}"/>
                </a:ext>
              </a:extLst>
            </p:cNvPr>
            <p:cNvGrpSpPr/>
            <p:nvPr/>
          </p:nvGrpSpPr>
          <p:grpSpPr>
            <a:xfrm>
              <a:off x="304800" y="3622996"/>
              <a:ext cx="1365792" cy="912361"/>
              <a:chOff x="76200" y="3622996"/>
              <a:chExt cx="1365792" cy="912361"/>
            </a:xfrm>
          </p:grpSpPr>
          <p:sp>
            <p:nvSpPr>
              <p:cNvPr id="14" name="TextBox 13">
                <a:extLst>
                  <a:ext uri="{FF2B5EF4-FFF2-40B4-BE49-F238E27FC236}">
                    <a16:creationId xmlns:a16="http://schemas.microsoft.com/office/drawing/2014/main" id="{D60C61D9-1527-4573-87C9-3F621AFAD31E}"/>
                  </a:ext>
                </a:extLst>
              </p:cNvPr>
              <p:cNvSpPr txBox="1"/>
              <p:nvPr/>
            </p:nvSpPr>
            <p:spPr>
              <a:xfrm>
                <a:off x="76200" y="4012137"/>
                <a:ext cx="1066800" cy="523220"/>
              </a:xfrm>
              <a:prstGeom prst="rect">
                <a:avLst/>
              </a:prstGeom>
              <a:solidFill>
                <a:schemeClr val="bg1"/>
              </a:solidFill>
              <a:ln>
                <a:solidFill>
                  <a:schemeClr val="tx1"/>
                </a:solidFill>
              </a:ln>
            </p:spPr>
            <p:txBody>
              <a:bodyPr wrap="square" rtlCol="0">
                <a:spAutoFit/>
              </a:bodyPr>
              <a:lstStyle/>
              <a:p>
                <a:pPr algn="ctr"/>
                <a:r>
                  <a:rPr lang="en-US" sz="2800" dirty="0">
                    <a:latin typeface="+mn-lt"/>
                  </a:rPr>
                  <a:t>VP:3</a:t>
                </a:r>
              </a:p>
            </p:txBody>
          </p:sp>
          <p:sp>
            <p:nvSpPr>
              <p:cNvPr id="15" name="TextBox 14">
                <a:extLst>
                  <a:ext uri="{FF2B5EF4-FFF2-40B4-BE49-F238E27FC236}">
                    <a16:creationId xmlns:a16="http://schemas.microsoft.com/office/drawing/2014/main" id="{851915DB-4D53-423E-945B-C99D5E21C6CE}"/>
                  </a:ext>
                </a:extLst>
              </p:cNvPr>
              <p:cNvSpPr txBox="1"/>
              <p:nvPr/>
            </p:nvSpPr>
            <p:spPr>
              <a:xfrm>
                <a:off x="898834" y="3622996"/>
                <a:ext cx="543158" cy="477054"/>
              </a:xfrm>
              <a:prstGeom prst="rect">
                <a:avLst/>
              </a:prstGeom>
              <a:solidFill>
                <a:schemeClr val="bg1"/>
              </a:solidFill>
              <a:ln>
                <a:solidFill>
                  <a:schemeClr val="tx1"/>
                </a:solidFill>
              </a:ln>
            </p:spPr>
            <p:txBody>
              <a:bodyPr wrap="square" rtlCol="0">
                <a:spAutoFit/>
              </a:bodyPr>
              <a:lstStyle/>
              <a:p>
                <a:pPr algn="ctr"/>
                <a:r>
                  <a:rPr lang="en-US" sz="2500" dirty="0">
                    <a:latin typeface="+mn-lt"/>
                  </a:rPr>
                  <a:t>r:1</a:t>
                </a:r>
              </a:p>
            </p:txBody>
          </p:sp>
        </p:grpSp>
        <p:grpSp>
          <p:nvGrpSpPr>
            <p:cNvPr id="11" name="Group 10">
              <a:extLst>
                <a:ext uri="{FF2B5EF4-FFF2-40B4-BE49-F238E27FC236}">
                  <a16:creationId xmlns:a16="http://schemas.microsoft.com/office/drawing/2014/main" id="{8D7FE6D0-9C6A-466A-9127-D2F0B3F7EAE8}"/>
                </a:ext>
              </a:extLst>
            </p:cNvPr>
            <p:cNvGrpSpPr/>
            <p:nvPr/>
          </p:nvGrpSpPr>
          <p:grpSpPr>
            <a:xfrm>
              <a:off x="311305" y="5199922"/>
              <a:ext cx="1441295" cy="912361"/>
              <a:chOff x="69695" y="5199922"/>
              <a:chExt cx="1441295" cy="912361"/>
            </a:xfrm>
          </p:grpSpPr>
          <p:sp>
            <p:nvSpPr>
              <p:cNvPr id="12" name="TextBox 11">
                <a:extLst>
                  <a:ext uri="{FF2B5EF4-FFF2-40B4-BE49-F238E27FC236}">
                    <a16:creationId xmlns:a16="http://schemas.microsoft.com/office/drawing/2014/main" id="{14121F21-FF40-409E-925E-525BAB5358E8}"/>
                  </a:ext>
                </a:extLst>
              </p:cNvPr>
              <p:cNvSpPr txBox="1"/>
              <p:nvPr/>
            </p:nvSpPr>
            <p:spPr>
              <a:xfrm>
                <a:off x="69695" y="5589063"/>
                <a:ext cx="1066800" cy="523220"/>
              </a:xfrm>
              <a:prstGeom prst="rect">
                <a:avLst/>
              </a:prstGeom>
              <a:solidFill>
                <a:schemeClr val="bg1"/>
              </a:solidFill>
              <a:ln>
                <a:solidFill>
                  <a:schemeClr val="tx1"/>
                </a:solidFill>
              </a:ln>
            </p:spPr>
            <p:txBody>
              <a:bodyPr wrap="square" rtlCol="0">
                <a:spAutoFit/>
              </a:bodyPr>
              <a:lstStyle/>
              <a:p>
                <a:pPr algn="ctr"/>
                <a:r>
                  <a:rPr lang="en-US" sz="2800" dirty="0">
                    <a:latin typeface="+mn-lt"/>
                  </a:rPr>
                  <a:t>VP:6</a:t>
                </a:r>
              </a:p>
            </p:txBody>
          </p:sp>
          <p:sp>
            <p:nvSpPr>
              <p:cNvPr id="13" name="TextBox 12">
                <a:extLst>
                  <a:ext uri="{FF2B5EF4-FFF2-40B4-BE49-F238E27FC236}">
                    <a16:creationId xmlns:a16="http://schemas.microsoft.com/office/drawing/2014/main" id="{12C708F9-AC9F-4CDF-AEE8-F47CC3CFB551}"/>
                  </a:ext>
                </a:extLst>
              </p:cNvPr>
              <p:cNvSpPr txBox="1"/>
              <p:nvPr/>
            </p:nvSpPr>
            <p:spPr>
              <a:xfrm>
                <a:off x="898834" y="5199922"/>
                <a:ext cx="612156" cy="523220"/>
              </a:xfrm>
              <a:prstGeom prst="rect">
                <a:avLst/>
              </a:prstGeom>
              <a:solidFill>
                <a:schemeClr val="bg1"/>
              </a:solidFill>
              <a:ln>
                <a:solidFill>
                  <a:schemeClr val="tx1"/>
                </a:solidFill>
              </a:ln>
            </p:spPr>
            <p:txBody>
              <a:bodyPr wrap="square" rtlCol="0">
                <a:spAutoFit/>
              </a:bodyPr>
              <a:lstStyle/>
              <a:p>
                <a:pPr algn="ctr"/>
                <a:r>
                  <a:rPr lang="en-US" sz="2800" dirty="0">
                    <a:latin typeface="+mn-lt"/>
                  </a:rPr>
                  <a:t>r:0</a:t>
                </a:r>
              </a:p>
            </p:txBody>
          </p:sp>
        </p:grpSp>
      </p:grpSp>
      <p:sp>
        <p:nvSpPr>
          <p:cNvPr id="20" name="Content Placeholder 2">
            <a:extLst>
              <a:ext uri="{FF2B5EF4-FFF2-40B4-BE49-F238E27FC236}">
                <a16:creationId xmlns:a16="http://schemas.microsoft.com/office/drawing/2014/main" id="{DF13BE9C-3141-47D1-8586-009CE92DE1C2}"/>
              </a:ext>
            </a:extLst>
          </p:cNvPr>
          <p:cNvSpPr txBox="1">
            <a:spLocks/>
          </p:cNvSpPr>
          <p:nvPr/>
        </p:nvSpPr>
        <p:spPr>
          <a:xfrm>
            <a:off x="226512" y="3515948"/>
            <a:ext cx="3290736" cy="334205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t>Kernel maintains a circular list of physical pages</a:t>
            </a:r>
          </a:p>
          <a:p>
            <a:r>
              <a:rPr lang="en-US" sz="3200" dirty="0"/>
              <a:t>To evict, search the “clock” for unreferenced page</a:t>
            </a:r>
          </a:p>
        </p:txBody>
      </p:sp>
      <p:grpSp>
        <p:nvGrpSpPr>
          <p:cNvPr id="37" name="Group 36">
            <a:extLst>
              <a:ext uri="{FF2B5EF4-FFF2-40B4-BE49-F238E27FC236}">
                <a16:creationId xmlns:a16="http://schemas.microsoft.com/office/drawing/2014/main" id="{06F97A37-15AC-824C-6D09-FC78E4BD0E19}"/>
              </a:ext>
            </a:extLst>
          </p:cNvPr>
          <p:cNvGrpSpPr/>
          <p:nvPr/>
        </p:nvGrpSpPr>
        <p:grpSpPr>
          <a:xfrm>
            <a:off x="7035227" y="3818482"/>
            <a:ext cx="5360101" cy="579646"/>
            <a:chOff x="7035227" y="3818482"/>
            <a:chExt cx="5360101" cy="579646"/>
          </a:xfrm>
        </p:grpSpPr>
        <p:sp>
          <p:nvSpPr>
            <p:cNvPr id="22" name="TextBox 21">
              <a:extLst>
                <a:ext uri="{FF2B5EF4-FFF2-40B4-BE49-F238E27FC236}">
                  <a16:creationId xmlns:a16="http://schemas.microsoft.com/office/drawing/2014/main" id="{9913D3FE-DBFE-2B51-4A06-E087DE807EDB}"/>
                </a:ext>
              </a:extLst>
            </p:cNvPr>
            <p:cNvSpPr txBox="1"/>
            <p:nvPr/>
          </p:nvSpPr>
          <p:spPr>
            <a:xfrm>
              <a:off x="8066211" y="3818482"/>
              <a:ext cx="4329117" cy="579646"/>
            </a:xfrm>
            <a:prstGeom prst="rect">
              <a:avLst/>
            </a:prstGeom>
            <a:noFill/>
          </p:spPr>
          <p:txBody>
            <a:bodyPr wrap="square" rtlCol="0">
              <a:spAutoFit/>
            </a:bodyPr>
            <a:lstStyle/>
            <a:p>
              <a:pPr>
                <a:lnSpc>
                  <a:spcPts val="1900"/>
                </a:lnSpc>
              </a:pPr>
              <a:r>
                <a:rPr lang="en-US" b="1" dirty="0">
                  <a:solidFill>
                    <a:srgbClr val="00B0F0"/>
                  </a:solidFill>
                  <a:latin typeface="Segoe UI" panose="020B0502040204020203" pitchFamily="34" charset="0"/>
                  <a:cs typeface="Segoe UI" panose="020B0502040204020203" pitchFamily="34" charset="0"/>
                </a:rPr>
                <a:t>The “referenced” flag in the virtual page’s PTE</a:t>
              </a:r>
            </a:p>
          </p:txBody>
        </p:sp>
        <p:cxnSp>
          <p:nvCxnSpPr>
            <p:cNvPr id="24" name="Connector: Elbow 23">
              <a:extLst>
                <a:ext uri="{FF2B5EF4-FFF2-40B4-BE49-F238E27FC236}">
                  <a16:creationId xmlns:a16="http://schemas.microsoft.com/office/drawing/2014/main" id="{7C8B2465-7ECD-CE4F-48E5-8D7014212999}"/>
                </a:ext>
              </a:extLst>
            </p:cNvPr>
            <p:cNvCxnSpPr>
              <a:stCxn id="22" idx="1"/>
              <a:endCxn id="19" idx="3"/>
            </p:cNvCxnSpPr>
            <p:nvPr/>
          </p:nvCxnSpPr>
          <p:spPr>
            <a:xfrm rot="10800000">
              <a:off x="7035227" y="3949421"/>
              <a:ext cx="1030985" cy="158884"/>
            </a:xfrm>
            <a:prstGeom prst="bentConnector3">
              <a:avLst/>
            </a:prstGeom>
            <a:ln w="57150">
              <a:solidFill>
                <a:srgbClr val="00B0F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355413A3-0055-6D86-3461-65D12F8AD3A3}"/>
              </a:ext>
            </a:extLst>
          </p:cNvPr>
          <p:cNvGrpSpPr/>
          <p:nvPr/>
        </p:nvGrpSpPr>
        <p:grpSpPr>
          <a:xfrm>
            <a:off x="6193076" y="3026091"/>
            <a:ext cx="4916416" cy="1079930"/>
            <a:chOff x="6193076" y="3026091"/>
            <a:chExt cx="4916416" cy="1079930"/>
          </a:xfrm>
        </p:grpSpPr>
        <p:sp>
          <p:nvSpPr>
            <p:cNvPr id="21" name="TextBox 20">
              <a:extLst>
                <a:ext uri="{FF2B5EF4-FFF2-40B4-BE49-F238E27FC236}">
                  <a16:creationId xmlns:a16="http://schemas.microsoft.com/office/drawing/2014/main" id="{8B043820-3DB4-EE2D-EC54-EA3BDE909E10}"/>
                </a:ext>
              </a:extLst>
            </p:cNvPr>
            <p:cNvSpPr txBox="1"/>
            <p:nvPr/>
          </p:nvSpPr>
          <p:spPr>
            <a:xfrm>
              <a:off x="7400570" y="3026091"/>
              <a:ext cx="3708922" cy="823302"/>
            </a:xfrm>
            <a:prstGeom prst="rect">
              <a:avLst/>
            </a:prstGeom>
            <a:noFill/>
          </p:spPr>
          <p:txBody>
            <a:bodyPr wrap="square" rtlCol="0">
              <a:spAutoFit/>
            </a:bodyPr>
            <a:lstStyle/>
            <a:p>
              <a:pPr>
                <a:lnSpc>
                  <a:spcPts val="1900"/>
                </a:lnSpc>
              </a:pPr>
              <a:r>
                <a:rPr lang="en-US" b="1" dirty="0">
                  <a:solidFill>
                    <a:srgbClr val="FF0000"/>
                  </a:solidFill>
                  <a:latin typeface="Segoe UI" panose="020B0502040204020203" pitchFamily="34" charset="0"/>
                  <a:cs typeface="Segoe UI" panose="020B0502040204020203" pitchFamily="34" charset="0"/>
                </a:rPr>
                <a:t>A physical page (annotated with the virtual page number of the virtual page it contains)</a:t>
              </a:r>
            </a:p>
          </p:txBody>
        </p:sp>
        <p:cxnSp>
          <p:nvCxnSpPr>
            <p:cNvPr id="25" name="Connector: Elbow 24">
              <a:extLst>
                <a:ext uri="{FF2B5EF4-FFF2-40B4-BE49-F238E27FC236}">
                  <a16:creationId xmlns:a16="http://schemas.microsoft.com/office/drawing/2014/main" id="{3242B7E5-52D2-471A-BB6B-3F797EA5A868}"/>
                </a:ext>
              </a:extLst>
            </p:cNvPr>
            <p:cNvCxnSpPr>
              <a:cxnSpLocks/>
            </p:cNvCxnSpPr>
            <p:nvPr/>
          </p:nvCxnSpPr>
          <p:spPr>
            <a:xfrm rot="10800000" flipV="1">
              <a:off x="6193076" y="3399387"/>
              <a:ext cx="1207494" cy="706634"/>
            </a:xfrm>
            <a:prstGeom prst="bentConnector4">
              <a:avLst>
                <a:gd name="adj1" fmla="val 34622"/>
                <a:gd name="adj2" fmla="val 13838"/>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677218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fade">
                                      <p:cBhvr>
                                        <p:cTn id="7" dur="500"/>
                                        <p:tgtEl>
                                          <p:spTgt spid="20">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fade">
                                      <p:cBhvr>
                                        <p:cTn id="13" dur="500"/>
                                        <p:tgtEl>
                                          <p:spTgt spid="37"/>
                                        </p:tgtEl>
                                      </p:cBhvr>
                                    </p:animEffect>
                                  </p:childTnLst>
                                </p:cTn>
                              </p:par>
                              <p:par>
                                <p:cTn id="14" presetID="10" presetClass="entr" presetSubtype="0" fill="hold" nodeType="with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fade">
                                      <p:cBhvr>
                                        <p:cTn id="16" dur="500"/>
                                        <p:tgtEl>
                                          <p:spTgt spid="36"/>
                                        </p:tgtEl>
                                      </p:cBhvr>
                                    </p:animEffect>
                                  </p:childTnLst>
                                </p:cTn>
                              </p:par>
                              <p:par>
                                <p:cTn id="17" presetID="32" presetClass="emph" presetSubtype="0" fill="hold" nodeType="withEffect">
                                  <p:stCondLst>
                                    <p:cond delay="0"/>
                                  </p:stCondLst>
                                  <p:childTnLst>
                                    <p:animRot by="120000">
                                      <p:cBhvr>
                                        <p:cTn id="18" dur="100" fill="hold">
                                          <p:stCondLst>
                                            <p:cond delay="0"/>
                                          </p:stCondLst>
                                        </p:cTn>
                                        <p:tgtEl>
                                          <p:spTgt spid="36"/>
                                        </p:tgtEl>
                                        <p:attrNameLst>
                                          <p:attrName>r</p:attrName>
                                        </p:attrNameLst>
                                      </p:cBhvr>
                                    </p:animRot>
                                    <p:animRot by="-240000">
                                      <p:cBhvr>
                                        <p:cTn id="19" dur="200" fill="hold">
                                          <p:stCondLst>
                                            <p:cond delay="200"/>
                                          </p:stCondLst>
                                        </p:cTn>
                                        <p:tgtEl>
                                          <p:spTgt spid="36"/>
                                        </p:tgtEl>
                                        <p:attrNameLst>
                                          <p:attrName>r</p:attrName>
                                        </p:attrNameLst>
                                      </p:cBhvr>
                                    </p:animRot>
                                    <p:animRot by="240000">
                                      <p:cBhvr>
                                        <p:cTn id="20" dur="200" fill="hold">
                                          <p:stCondLst>
                                            <p:cond delay="400"/>
                                          </p:stCondLst>
                                        </p:cTn>
                                        <p:tgtEl>
                                          <p:spTgt spid="36"/>
                                        </p:tgtEl>
                                        <p:attrNameLst>
                                          <p:attrName>r</p:attrName>
                                        </p:attrNameLst>
                                      </p:cBhvr>
                                    </p:animRot>
                                    <p:animRot by="-240000">
                                      <p:cBhvr>
                                        <p:cTn id="21" dur="200" fill="hold">
                                          <p:stCondLst>
                                            <p:cond delay="600"/>
                                          </p:stCondLst>
                                        </p:cTn>
                                        <p:tgtEl>
                                          <p:spTgt spid="36"/>
                                        </p:tgtEl>
                                        <p:attrNameLst>
                                          <p:attrName>r</p:attrName>
                                        </p:attrNameLst>
                                      </p:cBhvr>
                                    </p:animRot>
                                    <p:animRot by="120000">
                                      <p:cBhvr>
                                        <p:cTn id="22" dur="200" fill="hold">
                                          <p:stCondLst>
                                            <p:cond delay="800"/>
                                          </p:stCondLst>
                                        </p:cTn>
                                        <p:tgtEl>
                                          <p:spTgt spid="36"/>
                                        </p:tgtEl>
                                        <p:attrNameLst>
                                          <p:attrName>r</p:attrName>
                                        </p:attrNameLst>
                                      </p:cBhvr>
                                    </p:animRot>
                                  </p:childTnLst>
                                </p:cTn>
                              </p:par>
                              <p:par>
                                <p:cTn id="23" presetID="32" presetClass="emph" presetSubtype="0" fill="hold" nodeType="withEffect">
                                  <p:stCondLst>
                                    <p:cond delay="0"/>
                                  </p:stCondLst>
                                  <p:childTnLst>
                                    <p:animRot by="120000">
                                      <p:cBhvr>
                                        <p:cTn id="24" dur="100" fill="hold">
                                          <p:stCondLst>
                                            <p:cond delay="0"/>
                                          </p:stCondLst>
                                        </p:cTn>
                                        <p:tgtEl>
                                          <p:spTgt spid="37"/>
                                        </p:tgtEl>
                                        <p:attrNameLst>
                                          <p:attrName>r</p:attrName>
                                        </p:attrNameLst>
                                      </p:cBhvr>
                                    </p:animRot>
                                    <p:animRot by="-240000">
                                      <p:cBhvr>
                                        <p:cTn id="25" dur="200" fill="hold">
                                          <p:stCondLst>
                                            <p:cond delay="200"/>
                                          </p:stCondLst>
                                        </p:cTn>
                                        <p:tgtEl>
                                          <p:spTgt spid="37"/>
                                        </p:tgtEl>
                                        <p:attrNameLst>
                                          <p:attrName>r</p:attrName>
                                        </p:attrNameLst>
                                      </p:cBhvr>
                                    </p:animRot>
                                    <p:animRot by="240000">
                                      <p:cBhvr>
                                        <p:cTn id="26" dur="200" fill="hold">
                                          <p:stCondLst>
                                            <p:cond delay="400"/>
                                          </p:stCondLst>
                                        </p:cTn>
                                        <p:tgtEl>
                                          <p:spTgt spid="37"/>
                                        </p:tgtEl>
                                        <p:attrNameLst>
                                          <p:attrName>r</p:attrName>
                                        </p:attrNameLst>
                                      </p:cBhvr>
                                    </p:animRot>
                                    <p:animRot by="-240000">
                                      <p:cBhvr>
                                        <p:cTn id="27" dur="200" fill="hold">
                                          <p:stCondLst>
                                            <p:cond delay="600"/>
                                          </p:stCondLst>
                                        </p:cTn>
                                        <p:tgtEl>
                                          <p:spTgt spid="37"/>
                                        </p:tgtEl>
                                        <p:attrNameLst>
                                          <p:attrName>r</p:attrName>
                                        </p:attrNameLst>
                                      </p:cBhvr>
                                    </p:animRot>
                                    <p:animRot by="120000">
                                      <p:cBhvr>
                                        <p:cTn id="28" dur="200" fill="hold">
                                          <p:stCondLst>
                                            <p:cond delay="800"/>
                                          </p:stCondLst>
                                        </p:cTn>
                                        <p:tgtEl>
                                          <p:spTgt spid="37"/>
                                        </p:tgtEl>
                                        <p:attrNameLst>
                                          <p:attrName>r</p:attrName>
                                        </p:attrNameLst>
                                      </p:cBhvr>
                                    </p:animRo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0">
                                            <p:txEl>
                                              <p:pRg st="1" end="1"/>
                                            </p:txEl>
                                          </p:spTgt>
                                        </p:tgtEl>
                                        <p:attrNameLst>
                                          <p:attrName>style.visibility</p:attrName>
                                        </p:attrNameLst>
                                      </p:cBhvr>
                                      <p:to>
                                        <p:strVal val="visible"/>
                                      </p:to>
                                    </p:set>
                                    <p:animEffect transition="in" filter="fade">
                                      <p:cBhvr>
                                        <p:cTn id="33" dur="500"/>
                                        <p:tgtEl>
                                          <p:spTgt spid="20">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500"/>
                                        <p:tgtEl>
                                          <p:spTgt spid="4"/>
                                        </p:tgtEl>
                                      </p:cBhvr>
                                    </p:animEffect>
                                  </p:childTnLst>
                                </p:cTn>
                              </p:par>
                              <p:par>
                                <p:cTn id="39" presetID="10" presetClass="exit" presetSubtype="0" fill="hold" nodeType="withEffect">
                                  <p:stCondLst>
                                    <p:cond delay="0"/>
                                  </p:stCondLst>
                                  <p:childTnLst>
                                    <p:animEffect transition="out" filter="fade">
                                      <p:cBhvr>
                                        <p:cTn id="40" dur="500"/>
                                        <p:tgtEl>
                                          <p:spTgt spid="37"/>
                                        </p:tgtEl>
                                      </p:cBhvr>
                                    </p:animEffect>
                                    <p:set>
                                      <p:cBhvr>
                                        <p:cTn id="41" dur="1" fill="hold">
                                          <p:stCondLst>
                                            <p:cond delay="499"/>
                                          </p:stCondLst>
                                        </p:cTn>
                                        <p:tgtEl>
                                          <p:spTgt spid="37"/>
                                        </p:tgtEl>
                                        <p:attrNameLst>
                                          <p:attrName>style.visibility</p:attrName>
                                        </p:attrNameLst>
                                      </p:cBhvr>
                                      <p:to>
                                        <p:strVal val="hidden"/>
                                      </p:to>
                                    </p:set>
                                  </p:childTnLst>
                                </p:cTn>
                              </p:par>
                              <p:par>
                                <p:cTn id="42" presetID="10" presetClass="exit" presetSubtype="0" fill="hold" nodeType="withEffect">
                                  <p:stCondLst>
                                    <p:cond delay="0"/>
                                  </p:stCondLst>
                                  <p:childTnLst>
                                    <p:animEffect transition="out" filter="fade">
                                      <p:cBhvr>
                                        <p:cTn id="43" dur="500"/>
                                        <p:tgtEl>
                                          <p:spTgt spid="36"/>
                                        </p:tgtEl>
                                      </p:cBhvr>
                                    </p:animEffect>
                                    <p:set>
                                      <p:cBhvr>
                                        <p:cTn id="44" dur="1" fill="hold">
                                          <p:stCondLst>
                                            <p:cond delay="499"/>
                                          </p:stCondLst>
                                        </p:cTn>
                                        <p:tgtEl>
                                          <p:spTgt spid="3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4A3971-98A0-46A6-A8AE-6AC2B549D1AD}"/>
              </a:ext>
            </a:extLst>
          </p:cNvPr>
          <p:cNvSpPr>
            <a:spLocks noGrp="1"/>
          </p:cNvSpPr>
          <p:nvPr>
            <p:ph idx="1"/>
          </p:nvPr>
        </p:nvSpPr>
        <p:spPr>
          <a:xfrm>
            <a:off x="866892" y="687704"/>
            <a:ext cx="11177548" cy="2877484"/>
          </a:xfrm>
        </p:spPr>
        <p:txBody>
          <a:bodyPr>
            <a:normAutofit/>
          </a:bodyPr>
          <a:lstStyle/>
          <a:p>
            <a:r>
              <a:rPr lang="en-US" sz="3600" dirty="0"/>
              <a:t>The kernel gives the child a copy of the parent’s page tables, but the OS does not </a:t>
            </a:r>
            <a:r>
              <a:rPr lang="en-US" sz="3600" dirty="0" err="1"/>
              <a:t>allocate+</a:t>
            </a:r>
            <a:r>
              <a:rPr lang="en-US" sz="3600" dirty="0" err="1">
                <a:latin typeface="Consolas" panose="020B0609020204030204" pitchFamily="49" charset="0"/>
              </a:rPr>
              <a:t>memcpy</a:t>
            </a:r>
            <a:r>
              <a:rPr lang="en-US" sz="3600" dirty="0">
                <a:latin typeface="Consolas" panose="020B0609020204030204" pitchFamily="49" charset="0"/>
              </a:rPr>
              <a:t>()</a:t>
            </a:r>
            <a:r>
              <a:rPr lang="en-US" sz="3600" dirty="0"/>
              <a:t> raw page data for low canonical state</a:t>
            </a:r>
          </a:p>
          <a:p>
            <a:r>
              <a:rPr lang="en-US" sz="3600" dirty="0"/>
              <a:t>Instead, in both the parent and child page tables, the kernel sets PTEs for low canonical pages to be read-only</a:t>
            </a:r>
          </a:p>
        </p:txBody>
      </p:sp>
      <p:sp>
        <p:nvSpPr>
          <p:cNvPr id="4" name="Title 1">
            <a:extLst>
              <a:ext uri="{FF2B5EF4-FFF2-40B4-BE49-F238E27FC236}">
                <a16:creationId xmlns:a16="http://schemas.microsoft.com/office/drawing/2014/main" id="{0DF8081D-148F-4168-9466-C595F478DB4A}"/>
              </a:ext>
            </a:extLst>
          </p:cNvPr>
          <p:cNvSpPr>
            <a:spLocks noGrp="1"/>
          </p:cNvSpPr>
          <p:nvPr>
            <p:ph type="title"/>
          </p:nvPr>
        </p:nvSpPr>
        <p:spPr>
          <a:xfrm>
            <a:off x="711140" y="-17985"/>
            <a:ext cx="10910104" cy="791861"/>
          </a:xfrm>
        </p:spPr>
        <p:txBody>
          <a:bodyPr>
            <a:normAutofit/>
          </a:bodyPr>
          <a:lstStyle/>
          <a:p>
            <a:r>
              <a:rPr lang="en-US" dirty="0"/>
              <a:t>Making </a:t>
            </a:r>
            <a:r>
              <a:rPr lang="en-US" dirty="0">
                <a:latin typeface="Consolas" panose="020B0609020204030204" pitchFamily="49" charset="0"/>
              </a:rPr>
              <a:t>fork()</a:t>
            </a:r>
            <a:r>
              <a:rPr lang="en-US" dirty="0"/>
              <a:t> Efficient: Copy-on-write</a:t>
            </a:r>
          </a:p>
        </p:txBody>
      </p:sp>
      <p:sp>
        <p:nvSpPr>
          <p:cNvPr id="30" name="TextBox 29">
            <a:extLst>
              <a:ext uri="{FF2B5EF4-FFF2-40B4-BE49-F238E27FC236}">
                <a16:creationId xmlns:a16="http://schemas.microsoft.com/office/drawing/2014/main" id="{2D22D96C-8F92-4ED6-9E9D-5BC10BF3BC17}"/>
              </a:ext>
            </a:extLst>
          </p:cNvPr>
          <p:cNvSpPr txBox="1"/>
          <p:nvPr/>
        </p:nvSpPr>
        <p:spPr>
          <a:xfrm>
            <a:off x="87682" y="4761632"/>
            <a:ext cx="4221272" cy="830997"/>
          </a:xfrm>
          <a:prstGeom prst="rect">
            <a:avLst/>
          </a:prstGeom>
          <a:noFill/>
        </p:spPr>
        <p:txBody>
          <a:bodyPr wrap="square" rtlCol="0">
            <a:spAutoFit/>
          </a:bodyPr>
          <a:lstStyle/>
          <a:p>
            <a:r>
              <a:rPr lang="en-US" sz="2400" dirty="0">
                <a:latin typeface="Segoe UI" panose="020B0502040204020203" pitchFamily="34" charset="0"/>
                <a:cs typeface="Segoe UI" panose="020B0502040204020203" pitchFamily="34" charset="0"/>
              </a:rPr>
              <a:t>Immediately after </a:t>
            </a:r>
            <a:r>
              <a:rPr lang="en-US" sz="2400" dirty="0">
                <a:latin typeface="Consolas" panose="020B0609020204030204" pitchFamily="49" charset="0"/>
              </a:rPr>
              <a:t>fork()</a:t>
            </a:r>
            <a:r>
              <a:rPr lang="en-US" sz="2400" dirty="0">
                <a:latin typeface="Segoe UI" panose="020B0502040204020203" pitchFamily="34" charset="0"/>
                <a:cs typeface="Segoe UI" panose="020B0502040204020203" pitchFamily="34" charset="0"/>
              </a:rPr>
              <a:t>, in low canonical memory . . .</a:t>
            </a:r>
            <a:endParaRPr lang="en-US" sz="2400" dirty="0">
              <a:latin typeface="Consolas" panose="020B0609020204030204" pitchFamily="49" charset="0"/>
            </a:endParaRPr>
          </a:p>
        </p:txBody>
      </p:sp>
      <p:grpSp>
        <p:nvGrpSpPr>
          <p:cNvPr id="31" name="Group 30">
            <a:extLst>
              <a:ext uri="{FF2B5EF4-FFF2-40B4-BE49-F238E27FC236}">
                <a16:creationId xmlns:a16="http://schemas.microsoft.com/office/drawing/2014/main" id="{7F738CE8-43A1-4FA8-A8F1-41CF6536DB1B}"/>
              </a:ext>
            </a:extLst>
          </p:cNvPr>
          <p:cNvGrpSpPr/>
          <p:nvPr/>
        </p:nvGrpSpPr>
        <p:grpSpPr>
          <a:xfrm>
            <a:off x="4173610" y="3778763"/>
            <a:ext cx="7495478" cy="3067110"/>
            <a:chOff x="914400" y="3729335"/>
            <a:chExt cx="7495478" cy="3067110"/>
          </a:xfrm>
        </p:grpSpPr>
        <p:sp>
          <p:nvSpPr>
            <p:cNvPr id="32" name="Rectangle 31">
              <a:extLst>
                <a:ext uri="{FF2B5EF4-FFF2-40B4-BE49-F238E27FC236}">
                  <a16:creationId xmlns:a16="http://schemas.microsoft.com/office/drawing/2014/main" id="{D9E6C522-C9ED-4D85-AA70-6D764F9686C0}"/>
                </a:ext>
              </a:extLst>
            </p:cNvPr>
            <p:cNvSpPr/>
            <p:nvPr/>
          </p:nvSpPr>
          <p:spPr bwMode="auto">
            <a:xfrm>
              <a:off x="914400" y="3729335"/>
              <a:ext cx="1676400" cy="26670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33" name="TextBox 32">
              <a:extLst>
                <a:ext uri="{FF2B5EF4-FFF2-40B4-BE49-F238E27FC236}">
                  <a16:creationId xmlns:a16="http://schemas.microsoft.com/office/drawing/2014/main" id="{9EFF0D5E-C506-49B3-9F68-FDB435B9856B}"/>
                </a:ext>
              </a:extLst>
            </p:cNvPr>
            <p:cNvSpPr txBox="1"/>
            <p:nvPr/>
          </p:nvSpPr>
          <p:spPr>
            <a:xfrm>
              <a:off x="1257300" y="6396335"/>
              <a:ext cx="990600" cy="400110"/>
            </a:xfrm>
            <a:prstGeom prst="rect">
              <a:avLst/>
            </a:prstGeom>
            <a:noFill/>
          </p:spPr>
          <p:txBody>
            <a:bodyPr wrap="square" rtlCol="0">
              <a:spAutoFit/>
            </a:bodyPr>
            <a:lstStyle/>
            <a:p>
              <a:pPr algn="ctr"/>
              <a:r>
                <a:rPr lang="en-US" sz="2000" b="1" dirty="0">
                  <a:latin typeface="Segoe UI" panose="020B0502040204020203" pitchFamily="34" charset="0"/>
                  <a:cs typeface="Segoe UI" panose="020B0502040204020203" pitchFamily="34" charset="0"/>
                </a:rPr>
                <a:t>Parent</a:t>
              </a:r>
            </a:p>
          </p:txBody>
        </p:sp>
        <p:sp>
          <p:nvSpPr>
            <p:cNvPr id="34" name="Rectangle 33">
              <a:extLst>
                <a:ext uri="{FF2B5EF4-FFF2-40B4-BE49-F238E27FC236}">
                  <a16:creationId xmlns:a16="http://schemas.microsoft.com/office/drawing/2014/main" id="{8AAEAB71-DEFA-43B9-B317-900BA21DC855}"/>
                </a:ext>
              </a:extLst>
            </p:cNvPr>
            <p:cNvSpPr/>
            <p:nvPr/>
          </p:nvSpPr>
          <p:spPr bwMode="auto">
            <a:xfrm>
              <a:off x="914400" y="4268311"/>
              <a:ext cx="1676400" cy="529683"/>
            </a:xfrm>
            <a:prstGeom prst="rect">
              <a:avLst/>
            </a:prstGeom>
            <a:solidFill>
              <a:srgbClr val="FF999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35" name="Rectangle 34">
              <a:extLst>
                <a:ext uri="{FF2B5EF4-FFF2-40B4-BE49-F238E27FC236}">
                  <a16:creationId xmlns:a16="http://schemas.microsoft.com/office/drawing/2014/main" id="{F57C8927-D89F-4C0D-BE9C-0525C0B683C0}"/>
                </a:ext>
              </a:extLst>
            </p:cNvPr>
            <p:cNvSpPr/>
            <p:nvPr/>
          </p:nvSpPr>
          <p:spPr bwMode="auto">
            <a:xfrm>
              <a:off x="914400" y="5332323"/>
              <a:ext cx="1676400" cy="529683"/>
            </a:xfrm>
            <a:prstGeom prst="rect">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36" name="Rectangle 35">
              <a:extLst>
                <a:ext uri="{FF2B5EF4-FFF2-40B4-BE49-F238E27FC236}">
                  <a16:creationId xmlns:a16="http://schemas.microsoft.com/office/drawing/2014/main" id="{7C599A66-5776-4FD9-9F7C-600EE89FC0D9}"/>
                </a:ext>
              </a:extLst>
            </p:cNvPr>
            <p:cNvSpPr/>
            <p:nvPr/>
          </p:nvSpPr>
          <p:spPr bwMode="auto">
            <a:xfrm>
              <a:off x="6733478" y="3729335"/>
              <a:ext cx="1676400" cy="2654918"/>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37" name="TextBox 36">
              <a:extLst>
                <a:ext uri="{FF2B5EF4-FFF2-40B4-BE49-F238E27FC236}">
                  <a16:creationId xmlns:a16="http://schemas.microsoft.com/office/drawing/2014/main" id="{9D17D17C-7D0F-4F35-9EA1-20578E349D64}"/>
                </a:ext>
              </a:extLst>
            </p:cNvPr>
            <p:cNvSpPr txBox="1"/>
            <p:nvPr/>
          </p:nvSpPr>
          <p:spPr>
            <a:xfrm>
              <a:off x="7076378" y="6396335"/>
              <a:ext cx="990600" cy="400110"/>
            </a:xfrm>
            <a:prstGeom prst="rect">
              <a:avLst/>
            </a:prstGeom>
            <a:noFill/>
          </p:spPr>
          <p:txBody>
            <a:bodyPr wrap="square" rtlCol="0">
              <a:spAutoFit/>
            </a:bodyPr>
            <a:lstStyle/>
            <a:p>
              <a:pPr algn="ctr"/>
              <a:r>
                <a:rPr lang="en-US" sz="2000" b="1" dirty="0">
                  <a:latin typeface="Segoe UI" panose="020B0502040204020203" pitchFamily="34" charset="0"/>
                  <a:cs typeface="Segoe UI" panose="020B0502040204020203" pitchFamily="34" charset="0"/>
                </a:rPr>
                <a:t>Child</a:t>
              </a:r>
            </a:p>
          </p:txBody>
        </p:sp>
        <p:sp>
          <p:nvSpPr>
            <p:cNvPr id="38" name="Rectangle 37">
              <a:extLst>
                <a:ext uri="{FF2B5EF4-FFF2-40B4-BE49-F238E27FC236}">
                  <a16:creationId xmlns:a16="http://schemas.microsoft.com/office/drawing/2014/main" id="{DC50377E-EAC6-401C-B783-B05BEA94EDCA}"/>
                </a:ext>
              </a:extLst>
            </p:cNvPr>
            <p:cNvSpPr/>
            <p:nvPr/>
          </p:nvSpPr>
          <p:spPr bwMode="auto">
            <a:xfrm>
              <a:off x="6733478" y="4268311"/>
              <a:ext cx="1676400" cy="529683"/>
            </a:xfrm>
            <a:prstGeom prst="rect">
              <a:avLst/>
            </a:prstGeom>
            <a:solidFill>
              <a:srgbClr val="FF999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39" name="Rectangle 38">
              <a:extLst>
                <a:ext uri="{FF2B5EF4-FFF2-40B4-BE49-F238E27FC236}">
                  <a16:creationId xmlns:a16="http://schemas.microsoft.com/office/drawing/2014/main" id="{4C27AA8C-F86A-403C-A19C-6B907C998CD0}"/>
                </a:ext>
              </a:extLst>
            </p:cNvPr>
            <p:cNvSpPr/>
            <p:nvPr/>
          </p:nvSpPr>
          <p:spPr bwMode="auto">
            <a:xfrm>
              <a:off x="6729761" y="5329535"/>
              <a:ext cx="1676400" cy="529683"/>
            </a:xfrm>
            <a:prstGeom prst="rect">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40" name="Rectangle 39">
              <a:extLst>
                <a:ext uri="{FF2B5EF4-FFF2-40B4-BE49-F238E27FC236}">
                  <a16:creationId xmlns:a16="http://schemas.microsoft.com/office/drawing/2014/main" id="{967EFBC6-FFA7-45B2-B630-C529EA3EF89B}"/>
                </a:ext>
              </a:extLst>
            </p:cNvPr>
            <p:cNvSpPr/>
            <p:nvPr/>
          </p:nvSpPr>
          <p:spPr bwMode="auto">
            <a:xfrm>
              <a:off x="3818363" y="3729335"/>
              <a:ext cx="1676400" cy="2654918"/>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41" name="Rectangle 40">
              <a:extLst>
                <a:ext uri="{FF2B5EF4-FFF2-40B4-BE49-F238E27FC236}">
                  <a16:creationId xmlns:a16="http://schemas.microsoft.com/office/drawing/2014/main" id="{50EBEFCE-2FBA-4957-BC97-1B539720F558}"/>
                </a:ext>
              </a:extLst>
            </p:cNvPr>
            <p:cNvSpPr/>
            <p:nvPr/>
          </p:nvSpPr>
          <p:spPr bwMode="auto">
            <a:xfrm>
              <a:off x="3818363" y="4268310"/>
              <a:ext cx="1676400" cy="529683"/>
            </a:xfrm>
            <a:prstGeom prst="rect">
              <a:avLst/>
            </a:prstGeom>
            <a:solidFill>
              <a:srgbClr val="FF999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42" name="Rectangle 41">
              <a:extLst>
                <a:ext uri="{FF2B5EF4-FFF2-40B4-BE49-F238E27FC236}">
                  <a16:creationId xmlns:a16="http://schemas.microsoft.com/office/drawing/2014/main" id="{AE30794B-43B8-4EAA-A308-E9B71E3B5B7D}"/>
                </a:ext>
              </a:extLst>
            </p:cNvPr>
            <p:cNvSpPr/>
            <p:nvPr/>
          </p:nvSpPr>
          <p:spPr bwMode="auto">
            <a:xfrm>
              <a:off x="3818363" y="4796134"/>
              <a:ext cx="1676400" cy="529683"/>
            </a:xfrm>
            <a:prstGeom prst="rect">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43" name="TextBox 42">
              <a:extLst>
                <a:ext uri="{FF2B5EF4-FFF2-40B4-BE49-F238E27FC236}">
                  <a16:creationId xmlns:a16="http://schemas.microsoft.com/office/drawing/2014/main" id="{9A4DE56F-5C7D-4E88-8B46-0A628BFE7854}"/>
                </a:ext>
              </a:extLst>
            </p:cNvPr>
            <p:cNvSpPr txBox="1"/>
            <p:nvPr/>
          </p:nvSpPr>
          <p:spPr>
            <a:xfrm>
              <a:off x="3590694" y="6384253"/>
              <a:ext cx="2133600" cy="400110"/>
            </a:xfrm>
            <a:prstGeom prst="rect">
              <a:avLst/>
            </a:prstGeom>
            <a:noFill/>
          </p:spPr>
          <p:txBody>
            <a:bodyPr wrap="square" rtlCol="0">
              <a:spAutoFit/>
            </a:bodyPr>
            <a:lstStyle/>
            <a:p>
              <a:pPr algn="ctr"/>
              <a:r>
                <a:rPr lang="en-US" sz="2000" b="1" dirty="0">
                  <a:latin typeface="Segoe UI" panose="020B0502040204020203" pitchFamily="34" charset="0"/>
                  <a:cs typeface="Segoe UI" panose="020B0502040204020203" pitchFamily="34" charset="0"/>
                </a:rPr>
                <a:t>Physical RAM</a:t>
              </a:r>
            </a:p>
          </p:txBody>
        </p:sp>
        <p:cxnSp>
          <p:nvCxnSpPr>
            <p:cNvPr id="44" name="Straight Arrow Connector 43">
              <a:extLst>
                <a:ext uri="{FF2B5EF4-FFF2-40B4-BE49-F238E27FC236}">
                  <a16:creationId xmlns:a16="http://schemas.microsoft.com/office/drawing/2014/main" id="{E634DE55-9930-4A2D-B164-F5D552A2D233}"/>
                </a:ext>
              </a:extLst>
            </p:cNvPr>
            <p:cNvCxnSpPr>
              <a:stCxn id="34" idx="3"/>
              <a:endCxn id="41" idx="1"/>
            </p:cNvCxnSpPr>
            <p:nvPr/>
          </p:nvCxnSpPr>
          <p:spPr bwMode="auto">
            <a:xfrm flipV="1">
              <a:off x="2590800" y="4533152"/>
              <a:ext cx="1227563" cy="1"/>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grpSp>
          <p:nvGrpSpPr>
            <p:cNvPr id="45" name="Group 44">
              <a:extLst>
                <a:ext uri="{FF2B5EF4-FFF2-40B4-BE49-F238E27FC236}">
                  <a16:creationId xmlns:a16="http://schemas.microsoft.com/office/drawing/2014/main" id="{6146380D-528D-46AE-9243-1C587B1267E9}"/>
                </a:ext>
              </a:extLst>
            </p:cNvPr>
            <p:cNvGrpSpPr/>
            <p:nvPr/>
          </p:nvGrpSpPr>
          <p:grpSpPr>
            <a:xfrm>
              <a:off x="2598067" y="5056794"/>
              <a:ext cx="1224344" cy="537583"/>
              <a:chOff x="2598067" y="5056794"/>
              <a:chExt cx="1224344" cy="537583"/>
            </a:xfrm>
          </p:grpSpPr>
          <p:cxnSp>
            <p:nvCxnSpPr>
              <p:cNvPr id="51" name="Straight Arrow Connector 50">
                <a:extLst>
                  <a:ext uri="{FF2B5EF4-FFF2-40B4-BE49-F238E27FC236}">
                    <a16:creationId xmlns:a16="http://schemas.microsoft.com/office/drawing/2014/main" id="{888C066A-75DF-4200-9336-B83FC90702A3}"/>
                  </a:ext>
                </a:extLst>
              </p:cNvPr>
              <p:cNvCxnSpPr/>
              <p:nvPr/>
            </p:nvCxnSpPr>
            <p:spPr bwMode="auto">
              <a:xfrm flipV="1">
                <a:off x="3204581" y="5059116"/>
                <a:ext cx="617830" cy="1"/>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cxnSp>
            <p:nvCxnSpPr>
              <p:cNvPr id="52" name="Straight Arrow Connector 51">
                <a:extLst>
                  <a:ext uri="{FF2B5EF4-FFF2-40B4-BE49-F238E27FC236}">
                    <a16:creationId xmlns:a16="http://schemas.microsoft.com/office/drawing/2014/main" id="{6BC544F7-B968-4563-A70B-5169FA816428}"/>
                  </a:ext>
                </a:extLst>
              </p:cNvPr>
              <p:cNvCxnSpPr/>
              <p:nvPr/>
            </p:nvCxnSpPr>
            <p:spPr bwMode="auto">
              <a:xfrm flipV="1">
                <a:off x="2598067" y="5594376"/>
                <a:ext cx="617830" cy="1"/>
              </a:xfrm>
              <a:prstGeom prst="straightConnector1">
                <a:avLst/>
              </a:prstGeom>
              <a:solidFill>
                <a:schemeClr val="accent1"/>
              </a:solidFill>
              <a:ln w="9525" cap="flat" cmpd="sng" algn="ctr">
                <a:solidFill>
                  <a:schemeClr val="tx1"/>
                </a:solidFill>
                <a:prstDash val="solid"/>
                <a:round/>
                <a:headEnd type="none" w="med" len="med"/>
                <a:tailEnd type="none" w="lg" len="lg"/>
              </a:ln>
              <a:effectLst/>
            </p:spPr>
          </p:cxnSp>
          <p:cxnSp>
            <p:nvCxnSpPr>
              <p:cNvPr id="53" name="Straight Arrow Connector 52">
                <a:extLst>
                  <a:ext uri="{FF2B5EF4-FFF2-40B4-BE49-F238E27FC236}">
                    <a16:creationId xmlns:a16="http://schemas.microsoft.com/office/drawing/2014/main" id="{9A4235A2-4A84-4227-8861-CBAA84C1A9AB}"/>
                  </a:ext>
                </a:extLst>
              </p:cNvPr>
              <p:cNvCxnSpPr>
                <a:cxnSpLocks/>
              </p:cNvCxnSpPr>
              <p:nvPr/>
            </p:nvCxnSpPr>
            <p:spPr bwMode="auto">
              <a:xfrm flipV="1">
                <a:off x="3209694" y="5056794"/>
                <a:ext cx="0" cy="533864"/>
              </a:xfrm>
              <a:prstGeom prst="straightConnector1">
                <a:avLst/>
              </a:prstGeom>
              <a:solidFill>
                <a:schemeClr val="accent1"/>
              </a:solidFill>
              <a:ln w="9525" cap="flat" cmpd="sng" algn="ctr">
                <a:solidFill>
                  <a:schemeClr val="tx1"/>
                </a:solidFill>
                <a:prstDash val="solid"/>
                <a:round/>
                <a:headEnd type="none" w="med" len="med"/>
                <a:tailEnd type="none" w="lg" len="lg"/>
              </a:ln>
              <a:effectLst/>
            </p:spPr>
          </p:cxnSp>
        </p:grpSp>
        <p:cxnSp>
          <p:nvCxnSpPr>
            <p:cNvPr id="46" name="Straight Arrow Connector 45">
              <a:extLst>
                <a:ext uri="{FF2B5EF4-FFF2-40B4-BE49-F238E27FC236}">
                  <a16:creationId xmlns:a16="http://schemas.microsoft.com/office/drawing/2014/main" id="{C368FE5F-E543-452A-8464-DEB6CE3A8262}"/>
                </a:ext>
              </a:extLst>
            </p:cNvPr>
            <p:cNvCxnSpPr>
              <a:cxnSpLocks/>
            </p:cNvCxnSpPr>
            <p:nvPr/>
          </p:nvCxnSpPr>
          <p:spPr bwMode="auto">
            <a:xfrm flipH="1" flipV="1">
              <a:off x="5498482" y="4543191"/>
              <a:ext cx="1227563" cy="1"/>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grpSp>
          <p:nvGrpSpPr>
            <p:cNvPr id="47" name="Group 46">
              <a:extLst>
                <a:ext uri="{FF2B5EF4-FFF2-40B4-BE49-F238E27FC236}">
                  <a16:creationId xmlns:a16="http://schemas.microsoft.com/office/drawing/2014/main" id="{D7F6CBAB-C157-4DFF-8AB0-193230DC1061}"/>
                </a:ext>
              </a:extLst>
            </p:cNvPr>
            <p:cNvGrpSpPr/>
            <p:nvPr/>
          </p:nvGrpSpPr>
          <p:grpSpPr>
            <a:xfrm flipH="1">
              <a:off x="5501701" y="5056613"/>
              <a:ext cx="1224344" cy="537583"/>
              <a:chOff x="2598067" y="5056794"/>
              <a:chExt cx="1224344" cy="537583"/>
            </a:xfrm>
          </p:grpSpPr>
          <p:cxnSp>
            <p:nvCxnSpPr>
              <p:cNvPr id="48" name="Straight Arrow Connector 47">
                <a:extLst>
                  <a:ext uri="{FF2B5EF4-FFF2-40B4-BE49-F238E27FC236}">
                    <a16:creationId xmlns:a16="http://schemas.microsoft.com/office/drawing/2014/main" id="{75332A92-A145-4458-BBDD-914DFEAA3ED6}"/>
                  </a:ext>
                </a:extLst>
              </p:cNvPr>
              <p:cNvCxnSpPr/>
              <p:nvPr/>
            </p:nvCxnSpPr>
            <p:spPr bwMode="auto">
              <a:xfrm flipV="1">
                <a:off x="3204581" y="5059116"/>
                <a:ext cx="617830" cy="1"/>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cxnSp>
            <p:nvCxnSpPr>
              <p:cNvPr id="49" name="Straight Arrow Connector 48">
                <a:extLst>
                  <a:ext uri="{FF2B5EF4-FFF2-40B4-BE49-F238E27FC236}">
                    <a16:creationId xmlns:a16="http://schemas.microsoft.com/office/drawing/2014/main" id="{B65204E6-7661-4F4E-9F7F-E04B3E7719FB}"/>
                  </a:ext>
                </a:extLst>
              </p:cNvPr>
              <p:cNvCxnSpPr/>
              <p:nvPr/>
            </p:nvCxnSpPr>
            <p:spPr bwMode="auto">
              <a:xfrm flipV="1">
                <a:off x="2598067" y="5594376"/>
                <a:ext cx="617830" cy="1"/>
              </a:xfrm>
              <a:prstGeom prst="straightConnector1">
                <a:avLst/>
              </a:prstGeom>
              <a:solidFill>
                <a:schemeClr val="accent1"/>
              </a:solidFill>
              <a:ln w="9525" cap="flat" cmpd="sng" algn="ctr">
                <a:solidFill>
                  <a:schemeClr val="tx1"/>
                </a:solidFill>
                <a:prstDash val="solid"/>
                <a:round/>
                <a:headEnd type="none" w="med" len="med"/>
                <a:tailEnd type="none" w="lg" len="lg"/>
              </a:ln>
              <a:effectLst/>
            </p:spPr>
          </p:cxnSp>
          <p:cxnSp>
            <p:nvCxnSpPr>
              <p:cNvPr id="50" name="Straight Arrow Connector 49">
                <a:extLst>
                  <a:ext uri="{FF2B5EF4-FFF2-40B4-BE49-F238E27FC236}">
                    <a16:creationId xmlns:a16="http://schemas.microsoft.com/office/drawing/2014/main" id="{F6207429-C51A-4386-B5D8-EEBB8AF87520}"/>
                  </a:ext>
                </a:extLst>
              </p:cNvPr>
              <p:cNvCxnSpPr>
                <a:cxnSpLocks/>
              </p:cNvCxnSpPr>
              <p:nvPr/>
            </p:nvCxnSpPr>
            <p:spPr bwMode="auto">
              <a:xfrm flipV="1">
                <a:off x="3209694" y="5056794"/>
                <a:ext cx="0" cy="533864"/>
              </a:xfrm>
              <a:prstGeom prst="straightConnector1">
                <a:avLst/>
              </a:prstGeom>
              <a:solidFill>
                <a:schemeClr val="accent1"/>
              </a:solidFill>
              <a:ln w="9525" cap="flat" cmpd="sng" algn="ctr">
                <a:solidFill>
                  <a:schemeClr val="tx1"/>
                </a:solidFill>
                <a:prstDash val="solid"/>
                <a:round/>
                <a:headEnd type="none" w="med" len="med"/>
                <a:tailEnd type="none" w="lg" len="lg"/>
              </a:ln>
              <a:effectLst/>
            </p:spPr>
          </p:cxnSp>
        </p:grpSp>
      </p:grpSp>
      <p:sp>
        <p:nvSpPr>
          <p:cNvPr id="54" name="TextBox 53">
            <a:extLst>
              <a:ext uri="{FF2B5EF4-FFF2-40B4-BE49-F238E27FC236}">
                <a16:creationId xmlns:a16="http://schemas.microsoft.com/office/drawing/2014/main" id="{6BA3868E-F8C2-4BE0-9FD3-625D796719C5}"/>
              </a:ext>
            </a:extLst>
          </p:cNvPr>
          <p:cNvSpPr txBox="1"/>
          <p:nvPr/>
        </p:nvSpPr>
        <p:spPr>
          <a:xfrm>
            <a:off x="5560867" y="5652099"/>
            <a:ext cx="1804086" cy="579646"/>
          </a:xfrm>
          <a:prstGeom prst="rect">
            <a:avLst/>
          </a:prstGeom>
          <a:noFill/>
        </p:spPr>
        <p:txBody>
          <a:bodyPr wrap="square" rtlCol="0">
            <a:spAutoFit/>
          </a:bodyPr>
          <a:lstStyle/>
          <a:p>
            <a:pPr algn="ctr">
              <a:lnSpc>
                <a:spcPts val="1900"/>
              </a:lnSpc>
            </a:pPr>
            <a:r>
              <a:rPr lang="en-US" sz="1950" dirty="0">
                <a:latin typeface="Segoe UI" panose="020B0502040204020203" pitchFamily="34" charset="0"/>
                <a:cs typeface="Segoe UI" panose="020B0502040204020203" pitchFamily="34" charset="0"/>
              </a:rPr>
              <a:t>Read-only (e.g., code)</a:t>
            </a:r>
          </a:p>
        </p:txBody>
      </p:sp>
      <p:sp>
        <p:nvSpPr>
          <p:cNvPr id="55" name="TextBox 54">
            <a:extLst>
              <a:ext uri="{FF2B5EF4-FFF2-40B4-BE49-F238E27FC236}">
                <a16:creationId xmlns:a16="http://schemas.microsoft.com/office/drawing/2014/main" id="{14908B30-8DEA-44BF-B9A0-F988F2880500}"/>
              </a:ext>
            </a:extLst>
          </p:cNvPr>
          <p:cNvSpPr txBox="1"/>
          <p:nvPr/>
        </p:nvSpPr>
        <p:spPr>
          <a:xfrm>
            <a:off x="5708380" y="3975189"/>
            <a:ext cx="1494572" cy="579646"/>
          </a:xfrm>
          <a:prstGeom prst="rect">
            <a:avLst/>
          </a:prstGeom>
          <a:noFill/>
        </p:spPr>
        <p:txBody>
          <a:bodyPr wrap="square" rtlCol="0">
            <a:spAutoFit/>
          </a:bodyPr>
          <a:lstStyle/>
          <a:p>
            <a:pPr algn="ctr">
              <a:lnSpc>
                <a:spcPts val="1900"/>
              </a:lnSpc>
            </a:pPr>
            <a:r>
              <a:rPr lang="en-US" sz="1900" dirty="0">
                <a:latin typeface="Segoe UI" panose="020B0502040204020203" pitchFamily="34" charset="0"/>
                <a:cs typeface="Segoe UI" panose="020B0502040204020203" pitchFamily="34" charset="0"/>
              </a:rPr>
              <a:t>Read-only (e.g., heap)</a:t>
            </a:r>
          </a:p>
        </p:txBody>
      </p:sp>
      <p:sp>
        <p:nvSpPr>
          <p:cNvPr id="56" name="TextBox 55">
            <a:extLst>
              <a:ext uri="{FF2B5EF4-FFF2-40B4-BE49-F238E27FC236}">
                <a16:creationId xmlns:a16="http://schemas.microsoft.com/office/drawing/2014/main" id="{801FE538-96F4-4B9E-A7D1-C007FA6DC720}"/>
              </a:ext>
            </a:extLst>
          </p:cNvPr>
          <p:cNvSpPr txBox="1"/>
          <p:nvPr/>
        </p:nvSpPr>
        <p:spPr>
          <a:xfrm>
            <a:off x="8617920" y="4020974"/>
            <a:ext cx="1494572" cy="579646"/>
          </a:xfrm>
          <a:prstGeom prst="rect">
            <a:avLst/>
          </a:prstGeom>
          <a:noFill/>
        </p:spPr>
        <p:txBody>
          <a:bodyPr wrap="square" rtlCol="0">
            <a:spAutoFit/>
          </a:bodyPr>
          <a:lstStyle/>
          <a:p>
            <a:pPr algn="ctr">
              <a:lnSpc>
                <a:spcPts val="1900"/>
              </a:lnSpc>
            </a:pPr>
            <a:r>
              <a:rPr lang="en-US" sz="1900" dirty="0">
                <a:latin typeface="Segoe UI" panose="020B0502040204020203" pitchFamily="34" charset="0"/>
                <a:cs typeface="Segoe UI" panose="020B0502040204020203" pitchFamily="34" charset="0"/>
              </a:rPr>
              <a:t>Read-only (e.g., heap)</a:t>
            </a:r>
          </a:p>
        </p:txBody>
      </p:sp>
      <p:sp>
        <p:nvSpPr>
          <p:cNvPr id="57" name="TextBox 56">
            <a:extLst>
              <a:ext uri="{FF2B5EF4-FFF2-40B4-BE49-F238E27FC236}">
                <a16:creationId xmlns:a16="http://schemas.microsoft.com/office/drawing/2014/main" id="{46D9DE98-9EDF-40F0-ADAD-DB862FF01C75}"/>
              </a:ext>
            </a:extLst>
          </p:cNvPr>
          <p:cNvSpPr txBox="1"/>
          <p:nvPr/>
        </p:nvSpPr>
        <p:spPr>
          <a:xfrm>
            <a:off x="8467571" y="5642870"/>
            <a:ext cx="1804086" cy="579646"/>
          </a:xfrm>
          <a:prstGeom prst="rect">
            <a:avLst/>
          </a:prstGeom>
          <a:noFill/>
        </p:spPr>
        <p:txBody>
          <a:bodyPr wrap="square" rtlCol="0">
            <a:spAutoFit/>
          </a:bodyPr>
          <a:lstStyle/>
          <a:p>
            <a:pPr algn="ctr">
              <a:lnSpc>
                <a:spcPts val="1900"/>
              </a:lnSpc>
            </a:pPr>
            <a:r>
              <a:rPr lang="en-US" sz="1950" dirty="0">
                <a:latin typeface="Segoe UI" panose="020B0502040204020203" pitchFamily="34" charset="0"/>
                <a:cs typeface="Segoe UI" panose="020B0502040204020203" pitchFamily="34" charset="0"/>
              </a:rPr>
              <a:t>Read-only (e.g., code)</a:t>
            </a:r>
          </a:p>
        </p:txBody>
      </p:sp>
    </p:spTree>
    <p:extLst>
      <p:ext uri="{BB962C8B-B14F-4D97-AF65-F5344CB8AC3E}">
        <p14:creationId xmlns:p14="http://schemas.microsoft.com/office/powerpoint/2010/main" val="3338868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par>
                                <p:cTn id="8" presetID="10" presetClass="entr" presetSubtype="0" fill="hold"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fade">
                                      <p:cBhvr>
                                        <p:cTn id="10" dur="500"/>
                                        <p:tgtEl>
                                          <p:spTgt spid="3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4"/>
                                        </p:tgtEl>
                                        <p:attrNameLst>
                                          <p:attrName>style.visibility</p:attrName>
                                        </p:attrNameLst>
                                      </p:cBhvr>
                                      <p:to>
                                        <p:strVal val="visible"/>
                                      </p:to>
                                    </p:set>
                                    <p:animEffect transition="in" filter="fade">
                                      <p:cBhvr>
                                        <p:cTn id="13" dur="500"/>
                                        <p:tgtEl>
                                          <p:spTgt spid="5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5"/>
                                        </p:tgtEl>
                                        <p:attrNameLst>
                                          <p:attrName>style.visibility</p:attrName>
                                        </p:attrNameLst>
                                      </p:cBhvr>
                                      <p:to>
                                        <p:strVal val="visible"/>
                                      </p:to>
                                    </p:set>
                                    <p:animEffect transition="in" filter="fade">
                                      <p:cBhvr>
                                        <p:cTn id="16" dur="500"/>
                                        <p:tgtEl>
                                          <p:spTgt spid="5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6"/>
                                        </p:tgtEl>
                                        <p:attrNameLst>
                                          <p:attrName>style.visibility</p:attrName>
                                        </p:attrNameLst>
                                      </p:cBhvr>
                                      <p:to>
                                        <p:strVal val="visible"/>
                                      </p:to>
                                    </p:set>
                                    <p:animEffect transition="in" filter="fade">
                                      <p:cBhvr>
                                        <p:cTn id="19" dur="500"/>
                                        <p:tgtEl>
                                          <p:spTgt spid="5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7"/>
                                        </p:tgtEl>
                                        <p:attrNameLst>
                                          <p:attrName>style.visibility</p:attrName>
                                        </p:attrNameLst>
                                      </p:cBhvr>
                                      <p:to>
                                        <p:strVal val="visible"/>
                                      </p:to>
                                    </p:set>
                                    <p:animEffect transition="in" filter="fade">
                                      <p:cBhvr>
                                        <p:cTn id="22"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54" grpId="0"/>
      <p:bldP spid="55" grpId="0"/>
      <p:bldP spid="56" grpId="0"/>
      <p:bldP spid="57"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Straight Arrow Connector 25">
            <a:extLst>
              <a:ext uri="{FF2B5EF4-FFF2-40B4-BE49-F238E27FC236}">
                <a16:creationId xmlns:a16="http://schemas.microsoft.com/office/drawing/2014/main" id="{1AEC891D-89D1-4328-9B99-4B75EBB8D99E}"/>
              </a:ext>
            </a:extLst>
          </p:cNvPr>
          <p:cNvCxnSpPr>
            <a:cxnSpLocks/>
          </p:cNvCxnSpPr>
          <p:nvPr/>
        </p:nvCxnSpPr>
        <p:spPr bwMode="auto">
          <a:xfrm flipH="1">
            <a:off x="4446982" y="5421898"/>
            <a:ext cx="526894" cy="778283"/>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sp>
        <p:nvSpPr>
          <p:cNvPr id="2" name="Title 1">
            <a:extLst>
              <a:ext uri="{FF2B5EF4-FFF2-40B4-BE49-F238E27FC236}">
                <a16:creationId xmlns:a16="http://schemas.microsoft.com/office/drawing/2014/main" id="{F545F330-4A6B-42F9-8959-E66EEE72B50D}"/>
              </a:ext>
            </a:extLst>
          </p:cNvPr>
          <p:cNvSpPr>
            <a:spLocks noGrp="1"/>
          </p:cNvSpPr>
          <p:nvPr>
            <p:ph type="title"/>
          </p:nvPr>
        </p:nvSpPr>
        <p:spPr>
          <a:xfrm>
            <a:off x="1" y="64502"/>
            <a:ext cx="12192000" cy="912530"/>
          </a:xfrm>
        </p:spPr>
        <p:txBody>
          <a:bodyPr/>
          <a:lstStyle/>
          <a:p>
            <a:r>
              <a:rPr lang="en-US" dirty="0"/>
              <a:t>Page Replacement: The Clock Algorithm </a:t>
            </a:r>
          </a:p>
        </p:txBody>
      </p:sp>
      <p:sp>
        <p:nvSpPr>
          <p:cNvPr id="3" name="Content Placeholder 2">
            <a:extLst>
              <a:ext uri="{FF2B5EF4-FFF2-40B4-BE49-F238E27FC236}">
                <a16:creationId xmlns:a16="http://schemas.microsoft.com/office/drawing/2014/main" id="{3C859F52-FE2A-4408-9D68-91A2BF6BF661}"/>
              </a:ext>
            </a:extLst>
          </p:cNvPr>
          <p:cNvSpPr>
            <a:spLocks noGrp="1"/>
          </p:cNvSpPr>
          <p:nvPr>
            <p:ph idx="1"/>
          </p:nvPr>
        </p:nvSpPr>
        <p:spPr>
          <a:xfrm>
            <a:off x="226512" y="829035"/>
            <a:ext cx="11485324" cy="2835694"/>
          </a:xfrm>
        </p:spPr>
        <p:txBody>
          <a:bodyPr>
            <a:normAutofit/>
          </a:bodyPr>
          <a:lstStyle/>
          <a:p>
            <a:r>
              <a:rPr lang="en-US" sz="3200" dirty="0"/>
              <a:t>The clock algorithm approximates LRU</a:t>
            </a:r>
          </a:p>
          <a:p>
            <a:pPr lvl="1"/>
            <a:r>
              <a:rPr lang="en-US" sz="2800" dirty="0"/>
              <a:t>The algorithm assumes that:</a:t>
            </a:r>
          </a:p>
          <a:p>
            <a:pPr lvl="2"/>
            <a:r>
              <a:rPr lang="en-US" sz="2800" dirty="0"/>
              <a:t>The hardware will automatically set a “referenced” bit in the PTE when a load or store touches a page</a:t>
            </a:r>
          </a:p>
          <a:p>
            <a:pPr lvl="2"/>
            <a:r>
              <a:rPr lang="en-US" sz="2800" dirty="0"/>
              <a:t>Once set, the bit will only be cleared by software</a:t>
            </a:r>
          </a:p>
          <a:p>
            <a:pPr lvl="1"/>
            <a:r>
              <a:rPr lang="en-US" sz="2800" dirty="0"/>
              <a:t>x86 conveniently provides such a bit!</a:t>
            </a:r>
          </a:p>
        </p:txBody>
      </p:sp>
      <p:sp>
        <p:nvSpPr>
          <p:cNvPr id="4" name="TextBox 3">
            <a:extLst>
              <a:ext uri="{FF2B5EF4-FFF2-40B4-BE49-F238E27FC236}">
                <a16:creationId xmlns:a16="http://schemas.microsoft.com/office/drawing/2014/main" id="{641E0807-AE8F-42A4-97E5-E9CD577B2492}"/>
              </a:ext>
            </a:extLst>
          </p:cNvPr>
          <p:cNvSpPr txBox="1"/>
          <p:nvPr/>
        </p:nvSpPr>
        <p:spPr>
          <a:xfrm>
            <a:off x="6908613" y="4313903"/>
            <a:ext cx="5320990" cy="2215991"/>
          </a:xfrm>
          <a:prstGeom prst="rect">
            <a:avLst/>
          </a:prstGeom>
          <a:noFill/>
        </p:spPr>
        <p:txBody>
          <a:bodyPr wrap="square" rtlCol="0">
            <a:spAutoFit/>
          </a:bodyPr>
          <a:lstStyle/>
          <a:p>
            <a:r>
              <a:rPr lang="en-US" sz="2300" dirty="0">
                <a:latin typeface="Consolas" panose="020B0609020204030204" pitchFamily="49" charset="0"/>
              </a:rPr>
              <a:t>while True:</a:t>
            </a:r>
          </a:p>
          <a:p>
            <a:r>
              <a:rPr lang="en-US" sz="2300" dirty="0">
                <a:latin typeface="Consolas" panose="020B0609020204030204" pitchFamily="49" charset="0"/>
              </a:rPr>
              <a:t>  if </a:t>
            </a:r>
            <a:r>
              <a:rPr lang="en-US" sz="2300" dirty="0" err="1">
                <a:latin typeface="Consolas" panose="020B0609020204030204" pitchFamily="49" charset="0"/>
              </a:rPr>
              <a:t>physPages</a:t>
            </a:r>
            <a:r>
              <a:rPr lang="en-US" sz="2300" dirty="0">
                <a:latin typeface="Consolas" panose="020B0609020204030204" pitchFamily="49" charset="0"/>
              </a:rPr>
              <a:t>[clock].r == 0:</a:t>
            </a:r>
          </a:p>
          <a:p>
            <a:r>
              <a:rPr lang="en-US" sz="2300" dirty="0">
                <a:latin typeface="Consolas" panose="020B0609020204030204" pitchFamily="49" charset="0"/>
              </a:rPr>
              <a:t>    evict(</a:t>
            </a:r>
            <a:r>
              <a:rPr lang="en-US" sz="2300" dirty="0" err="1">
                <a:latin typeface="Consolas" panose="020B0609020204030204" pitchFamily="49" charset="0"/>
              </a:rPr>
              <a:t>physPages</a:t>
            </a:r>
            <a:r>
              <a:rPr lang="en-US" sz="2300" dirty="0">
                <a:latin typeface="Consolas" panose="020B0609020204030204" pitchFamily="49" charset="0"/>
              </a:rPr>
              <a:t>[clock])</a:t>
            </a:r>
          </a:p>
          <a:p>
            <a:r>
              <a:rPr lang="en-US" sz="2300" dirty="0">
                <a:latin typeface="Consolas" panose="020B0609020204030204" pitchFamily="49" charset="0"/>
              </a:rPr>
              <a:t>    break</a:t>
            </a:r>
          </a:p>
          <a:p>
            <a:r>
              <a:rPr lang="en-US" sz="2300" dirty="0">
                <a:latin typeface="Consolas" panose="020B0609020204030204" pitchFamily="49" charset="0"/>
              </a:rPr>
              <a:t>  </a:t>
            </a:r>
            <a:r>
              <a:rPr lang="en-US" sz="2300" dirty="0" err="1">
                <a:latin typeface="Consolas" panose="020B0609020204030204" pitchFamily="49" charset="0"/>
              </a:rPr>
              <a:t>physPages</a:t>
            </a:r>
            <a:r>
              <a:rPr lang="en-US" sz="2300" dirty="0">
                <a:latin typeface="Consolas" panose="020B0609020204030204" pitchFamily="49" charset="0"/>
              </a:rPr>
              <a:t>[clock].r = 0</a:t>
            </a:r>
          </a:p>
          <a:p>
            <a:r>
              <a:rPr lang="en-US" sz="2300" dirty="0">
                <a:latin typeface="Consolas" panose="020B0609020204030204" pitchFamily="49" charset="0"/>
              </a:rPr>
              <a:t>  clock = (clock+1)%</a:t>
            </a:r>
            <a:r>
              <a:rPr lang="en-US" sz="2300" dirty="0" err="1">
                <a:latin typeface="Consolas" panose="020B0609020204030204" pitchFamily="49" charset="0"/>
              </a:rPr>
              <a:t>numPhysPages</a:t>
            </a:r>
            <a:endParaRPr lang="en-US" sz="2300" dirty="0">
              <a:latin typeface="Consolas" panose="020B0609020204030204" pitchFamily="49" charset="0"/>
            </a:endParaRPr>
          </a:p>
        </p:txBody>
      </p:sp>
      <p:sp>
        <p:nvSpPr>
          <p:cNvPr id="6" name="Oval 5">
            <a:extLst>
              <a:ext uri="{FF2B5EF4-FFF2-40B4-BE49-F238E27FC236}">
                <a16:creationId xmlns:a16="http://schemas.microsoft.com/office/drawing/2014/main" id="{35404A24-EAB1-4178-863C-9D1C191BBC16}"/>
              </a:ext>
            </a:extLst>
          </p:cNvPr>
          <p:cNvSpPr>
            <a:spLocks noChangeAspect="1"/>
          </p:cNvSpPr>
          <p:nvPr/>
        </p:nvSpPr>
        <p:spPr bwMode="auto">
          <a:xfrm>
            <a:off x="3526076" y="3821698"/>
            <a:ext cx="2971800" cy="29718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cxnSp>
        <p:nvCxnSpPr>
          <p:cNvPr id="7" name="Straight Arrow Connector 6">
            <a:extLst>
              <a:ext uri="{FF2B5EF4-FFF2-40B4-BE49-F238E27FC236}">
                <a16:creationId xmlns:a16="http://schemas.microsoft.com/office/drawing/2014/main" id="{E6E8DFC5-22B8-465C-B1D3-F873FE8DB5CB}"/>
              </a:ext>
            </a:extLst>
          </p:cNvPr>
          <p:cNvCxnSpPr>
            <a:cxnSpLocks/>
          </p:cNvCxnSpPr>
          <p:nvPr/>
        </p:nvCxnSpPr>
        <p:spPr bwMode="auto">
          <a:xfrm flipV="1">
            <a:off x="4973876" y="4750786"/>
            <a:ext cx="583929" cy="671113"/>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sp>
        <p:nvSpPr>
          <p:cNvPr id="18" name="TextBox 17">
            <a:extLst>
              <a:ext uri="{FF2B5EF4-FFF2-40B4-BE49-F238E27FC236}">
                <a16:creationId xmlns:a16="http://schemas.microsoft.com/office/drawing/2014/main" id="{41799E9E-BEF9-4473-96FA-C17580507FA9}"/>
              </a:ext>
            </a:extLst>
          </p:cNvPr>
          <p:cNvSpPr txBox="1"/>
          <p:nvPr/>
        </p:nvSpPr>
        <p:spPr>
          <a:xfrm>
            <a:off x="5659676" y="4100035"/>
            <a:ext cx="1066800" cy="523220"/>
          </a:xfrm>
          <a:prstGeom prst="rect">
            <a:avLst/>
          </a:prstGeom>
          <a:solidFill>
            <a:schemeClr val="bg1"/>
          </a:solidFill>
          <a:ln>
            <a:solidFill>
              <a:schemeClr val="tx1"/>
            </a:solidFill>
          </a:ln>
        </p:spPr>
        <p:txBody>
          <a:bodyPr wrap="square" rtlCol="0">
            <a:spAutoFit/>
          </a:bodyPr>
          <a:lstStyle/>
          <a:p>
            <a:pPr algn="ctr"/>
            <a:r>
              <a:rPr lang="en-US" sz="2800" dirty="0">
                <a:latin typeface="+mn-lt"/>
              </a:rPr>
              <a:t>VP:9</a:t>
            </a:r>
          </a:p>
        </p:txBody>
      </p:sp>
      <p:sp>
        <p:nvSpPr>
          <p:cNvPr id="19" name="TextBox 18">
            <a:extLst>
              <a:ext uri="{FF2B5EF4-FFF2-40B4-BE49-F238E27FC236}">
                <a16:creationId xmlns:a16="http://schemas.microsoft.com/office/drawing/2014/main" id="{DF6F0965-FBE8-4BD7-86DF-4AAAB0B3337F}"/>
              </a:ext>
            </a:extLst>
          </p:cNvPr>
          <p:cNvSpPr txBox="1"/>
          <p:nvPr/>
        </p:nvSpPr>
        <p:spPr>
          <a:xfrm>
            <a:off x="6492068" y="3710894"/>
            <a:ext cx="543158" cy="477054"/>
          </a:xfrm>
          <a:prstGeom prst="rect">
            <a:avLst/>
          </a:prstGeom>
          <a:solidFill>
            <a:schemeClr val="bg1"/>
          </a:solidFill>
          <a:ln>
            <a:solidFill>
              <a:schemeClr val="tx1"/>
            </a:solidFill>
          </a:ln>
        </p:spPr>
        <p:txBody>
          <a:bodyPr wrap="square" rtlCol="0">
            <a:spAutoFit/>
          </a:bodyPr>
          <a:lstStyle/>
          <a:p>
            <a:pPr algn="ctr"/>
            <a:r>
              <a:rPr lang="en-US" sz="2500" dirty="0">
                <a:latin typeface="+mn-lt"/>
              </a:rPr>
              <a:t>r:1</a:t>
            </a:r>
          </a:p>
        </p:txBody>
      </p:sp>
      <p:sp>
        <p:nvSpPr>
          <p:cNvPr id="16" name="TextBox 15">
            <a:extLst>
              <a:ext uri="{FF2B5EF4-FFF2-40B4-BE49-F238E27FC236}">
                <a16:creationId xmlns:a16="http://schemas.microsoft.com/office/drawing/2014/main" id="{68F95397-31E6-42FA-9A17-0BEB667F3833}"/>
              </a:ext>
            </a:extLst>
          </p:cNvPr>
          <p:cNvSpPr txBox="1"/>
          <p:nvPr/>
        </p:nvSpPr>
        <p:spPr>
          <a:xfrm>
            <a:off x="5659676" y="5676961"/>
            <a:ext cx="1066800" cy="523220"/>
          </a:xfrm>
          <a:prstGeom prst="rect">
            <a:avLst/>
          </a:prstGeom>
          <a:solidFill>
            <a:schemeClr val="bg1"/>
          </a:solidFill>
          <a:ln>
            <a:solidFill>
              <a:schemeClr val="tx1"/>
            </a:solidFill>
          </a:ln>
        </p:spPr>
        <p:txBody>
          <a:bodyPr wrap="square" rtlCol="0">
            <a:spAutoFit/>
          </a:bodyPr>
          <a:lstStyle/>
          <a:p>
            <a:pPr algn="ctr"/>
            <a:r>
              <a:rPr lang="en-US" sz="2800" dirty="0">
                <a:latin typeface="+mn-lt"/>
              </a:rPr>
              <a:t>VP:0</a:t>
            </a:r>
          </a:p>
        </p:txBody>
      </p:sp>
      <p:sp>
        <p:nvSpPr>
          <p:cNvPr id="17" name="TextBox 16">
            <a:extLst>
              <a:ext uri="{FF2B5EF4-FFF2-40B4-BE49-F238E27FC236}">
                <a16:creationId xmlns:a16="http://schemas.microsoft.com/office/drawing/2014/main" id="{D9414B1C-C427-468E-A750-249422BFA8DF}"/>
              </a:ext>
            </a:extLst>
          </p:cNvPr>
          <p:cNvSpPr txBox="1"/>
          <p:nvPr/>
        </p:nvSpPr>
        <p:spPr>
          <a:xfrm>
            <a:off x="6506704" y="5287820"/>
            <a:ext cx="543158" cy="477054"/>
          </a:xfrm>
          <a:prstGeom prst="rect">
            <a:avLst/>
          </a:prstGeom>
          <a:solidFill>
            <a:schemeClr val="bg1"/>
          </a:solidFill>
          <a:ln>
            <a:solidFill>
              <a:schemeClr val="tx1"/>
            </a:solidFill>
          </a:ln>
        </p:spPr>
        <p:txBody>
          <a:bodyPr wrap="square" rtlCol="0">
            <a:spAutoFit/>
          </a:bodyPr>
          <a:lstStyle/>
          <a:p>
            <a:pPr algn="ctr"/>
            <a:r>
              <a:rPr lang="en-US" sz="2500" dirty="0">
                <a:latin typeface="+mn-lt"/>
              </a:rPr>
              <a:t>r:1</a:t>
            </a:r>
          </a:p>
        </p:txBody>
      </p:sp>
      <p:grpSp>
        <p:nvGrpSpPr>
          <p:cNvPr id="10" name="Group 9">
            <a:extLst>
              <a:ext uri="{FF2B5EF4-FFF2-40B4-BE49-F238E27FC236}">
                <a16:creationId xmlns:a16="http://schemas.microsoft.com/office/drawing/2014/main" id="{4033357C-96CA-462B-BF7D-D909AF41D476}"/>
              </a:ext>
            </a:extLst>
          </p:cNvPr>
          <p:cNvGrpSpPr/>
          <p:nvPr/>
        </p:nvGrpSpPr>
        <p:grpSpPr>
          <a:xfrm>
            <a:off x="3373676" y="3710894"/>
            <a:ext cx="1365792" cy="912361"/>
            <a:chOff x="76200" y="3622996"/>
            <a:chExt cx="1365792" cy="912361"/>
          </a:xfrm>
        </p:grpSpPr>
        <p:sp>
          <p:nvSpPr>
            <p:cNvPr id="14" name="TextBox 13">
              <a:extLst>
                <a:ext uri="{FF2B5EF4-FFF2-40B4-BE49-F238E27FC236}">
                  <a16:creationId xmlns:a16="http://schemas.microsoft.com/office/drawing/2014/main" id="{D60C61D9-1527-4573-87C9-3F621AFAD31E}"/>
                </a:ext>
              </a:extLst>
            </p:cNvPr>
            <p:cNvSpPr txBox="1"/>
            <p:nvPr/>
          </p:nvSpPr>
          <p:spPr>
            <a:xfrm>
              <a:off x="76200" y="4012137"/>
              <a:ext cx="1066800" cy="523220"/>
            </a:xfrm>
            <a:prstGeom prst="rect">
              <a:avLst/>
            </a:prstGeom>
            <a:solidFill>
              <a:schemeClr val="bg1"/>
            </a:solidFill>
            <a:ln>
              <a:solidFill>
                <a:schemeClr val="tx1"/>
              </a:solidFill>
            </a:ln>
          </p:spPr>
          <p:txBody>
            <a:bodyPr wrap="square" rtlCol="0">
              <a:spAutoFit/>
            </a:bodyPr>
            <a:lstStyle/>
            <a:p>
              <a:pPr algn="ctr"/>
              <a:r>
                <a:rPr lang="en-US" sz="2800" dirty="0">
                  <a:latin typeface="+mn-lt"/>
                </a:rPr>
                <a:t>VP:3</a:t>
              </a:r>
            </a:p>
          </p:txBody>
        </p:sp>
        <p:sp>
          <p:nvSpPr>
            <p:cNvPr id="15" name="TextBox 14">
              <a:extLst>
                <a:ext uri="{FF2B5EF4-FFF2-40B4-BE49-F238E27FC236}">
                  <a16:creationId xmlns:a16="http://schemas.microsoft.com/office/drawing/2014/main" id="{851915DB-4D53-423E-945B-C99D5E21C6CE}"/>
                </a:ext>
              </a:extLst>
            </p:cNvPr>
            <p:cNvSpPr txBox="1"/>
            <p:nvPr/>
          </p:nvSpPr>
          <p:spPr>
            <a:xfrm>
              <a:off x="898834" y="3622996"/>
              <a:ext cx="543158" cy="477054"/>
            </a:xfrm>
            <a:prstGeom prst="rect">
              <a:avLst/>
            </a:prstGeom>
            <a:solidFill>
              <a:schemeClr val="bg1"/>
            </a:solidFill>
            <a:ln>
              <a:solidFill>
                <a:schemeClr val="tx1"/>
              </a:solidFill>
            </a:ln>
          </p:spPr>
          <p:txBody>
            <a:bodyPr wrap="square" rtlCol="0">
              <a:spAutoFit/>
            </a:bodyPr>
            <a:lstStyle/>
            <a:p>
              <a:pPr algn="ctr"/>
              <a:r>
                <a:rPr lang="en-US" sz="2500" dirty="0">
                  <a:latin typeface="+mn-lt"/>
                </a:rPr>
                <a:t>r:1</a:t>
              </a:r>
            </a:p>
          </p:txBody>
        </p:sp>
      </p:grpSp>
      <p:grpSp>
        <p:nvGrpSpPr>
          <p:cNvPr id="11" name="Group 10">
            <a:extLst>
              <a:ext uri="{FF2B5EF4-FFF2-40B4-BE49-F238E27FC236}">
                <a16:creationId xmlns:a16="http://schemas.microsoft.com/office/drawing/2014/main" id="{8D7FE6D0-9C6A-466A-9127-D2F0B3F7EAE8}"/>
              </a:ext>
            </a:extLst>
          </p:cNvPr>
          <p:cNvGrpSpPr/>
          <p:nvPr/>
        </p:nvGrpSpPr>
        <p:grpSpPr>
          <a:xfrm>
            <a:off x="3380181" y="5287820"/>
            <a:ext cx="1441295" cy="912361"/>
            <a:chOff x="69695" y="5199922"/>
            <a:chExt cx="1441295" cy="912361"/>
          </a:xfrm>
        </p:grpSpPr>
        <p:sp>
          <p:nvSpPr>
            <p:cNvPr id="12" name="TextBox 11">
              <a:extLst>
                <a:ext uri="{FF2B5EF4-FFF2-40B4-BE49-F238E27FC236}">
                  <a16:creationId xmlns:a16="http://schemas.microsoft.com/office/drawing/2014/main" id="{14121F21-FF40-409E-925E-525BAB5358E8}"/>
                </a:ext>
              </a:extLst>
            </p:cNvPr>
            <p:cNvSpPr txBox="1"/>
            <p:nvPr/>
          </p:nvSpPr>
          <p:spPr>
            <a:xfrm>
              <a:off x="69695" y="5589063"/>
              <a:ext cx="1066800" cy="523220"/>
            </a:xfrm>
            <a:prstGeom prst="rect">
              <a:avLst/>
            </a:prstGeom>
            <a:solidFill>
              <a:schemeClr val="bg1"/>
            </a:solidFill>
            <a:ln>
              <a:solidFill>
                <a:schemeClr val="tx1"/>
              </a:solidFill>
            </a:ln>
          </p:spPr>
          <p:txBody>
            <a:bodyPr wrap="square" rtlCol="0">
              <a:spAutoFit/>
            </a:bodyPr>
            <a:lstStyle/>
            <a:p>
              <a:pPr algn="ctr"/>
              <a:r>
                <a:rPr lang="en-US" sz="2800" dirty="0">
                  <a:latin typeface="+mn-lt"/>
                </a:rPr>
                <a:t>VP:6</a:t>
              </a:r>
            </a:p>
          </p:txBody>
        </p:sp>
        <p:sp>
          <p:nvSpPr>
            <p:cNvPr id="13" name="TextBox 12">
              <a:extLst>
                <a:ext uri="{FF2B5EF4-FFF2-40B4-BE49-F238E27FC236}">
                  <a16:creationId xmlns:a16="http://schemas.microsoft.com/office/drawing/2014/main" id="{12C708F9-AC9F-4CDF-AEE8-F47CC3CFB551}"/>
                </a:ext>
              </a:extLst>
            </p:cNvPr>
            <p:cNvSpPr txBox="1"/>
            <p:nvPr/>
          </p:nvSpPr>
          <p:spPr>
            <a:xfrm>
              <a:off x="898834" y="5199922"/>
              <a:ext cx="612156" cy="523220"/>
            </a:xfrm>
            <a:prstGeom prst="rect">
              <a:avLst/>
            </a:prstGeom>
            <a:solidFill>
              <a:schemeClr val="bg1"/>
            </a:solidFill>
            <a:ln>
              <a:solidFill>
                <a:schemeClr val="tx1"/>
              </a:solidFill>
            </a:ln>
          </p:spPr>
          <p:txBody>
            <a:bodyPr wrap="square" rtlCol="0">
              <a:spAutoFit/>
            </a:bodyPr>
            <a:lstStyle/>
            <a:p>
              <a:pPr algn="ctr"/>
              <a:r>
                <a:rPr lang="en-US" sz="2800" dirty="0">
                  <a:latin typeface="+mn-lt"/>
                </a:rPr>
                <a:t>r:0</a:t>
              </a:r>
            </a:p>
          </p:txBody>
        </p:sp>
      </p:grpSp>
      <p:sp>
        <p:nvSpPr>
          <p:cNvPr id="20" name="Content Placeholder 2">
            <a:extLst>
              <a:ext uri="{FF2B5EF4-FFF2-40B4-BE49-F238E27FC236}">
                <a16:creationId xmlns:a16="http://schemas.microsoft.com/office/drawing/2014/main" id="{DF13BE9C-3141-47D1-8586-009CE92DE1C2}"/>
              </a:ext>
            </a:extLst>
          </p:cNvPr>
          <p:cNvSpPr txBox="1">
            <a:spLocks/>
          </p:cNvSpPr>
          <p:nvPr/>
        </p:nvSpPr>
        <p:spPr>
          <a:xfrm>
            <a:off x="226512" y="3515948"/>
            <a:ext cx="3290736" cy="334205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t>Kernel maintains a circular list of physical pages</a:t>
            </a:r>
          </a:p>
          <a:p>
            <a:r>
              <a:rPr lang="en-US" sz="3200" dirty="0"/>
              <a:t>To evict, search the “clock” for unreferenced page</a:t>
            </a:r>
          </a:p>
        </p:txBody>
      </p:sp>
      <p:cxnSp>
        <p:nvCxnSpPr>
          <p:cNvPr id="21" name="Straight Arrow Connector 20">
            <a:extLst>
              <a:ext uri="{FF2B5EF4-FFF2-40B4-BE49-F238E27FC236}">
                <a16:creationId xmlns:a16="http://schemas.microsoft.com/office/drawing/2014/main" id="{F2EF12F9-0B34-4AFF-BA77-5323FC40B136}"/>
              </a:ext>
            </a:extLst>
          </p:cNvPr>
          <p:cNvCxnSpPr>
            <a:cxnSpLocks/>
          </p:cNvCxnSpPr>
          <p:nvPr/>
        </p:nvCxnSpPr>
        <p:spPr bwMode="auto">
          <a:xfrm>
            <a:off x="4984678" y="5421898"/>
            <a:ext cx="620255" cy="255063"/>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sp>
        <p:nvSpPr>
          <p:cNvPr id="24" name="TextBox 23">
            <a:extLst>
              <a:ext uri="{FF2B5EF4-FFF2-40B4-BE49-F238E27FC236}">
                <a16:creationId xmlns:a16="http://schemas.microsoft.com/office/drawing/2014/main" id="{615C6274-0040-437E-B9BC-7FF8C10962F5}"/>
              </a:ext>
            </a:extLst>
          </p:cNvPr>
          <p:cNvSpPr txBox="1"/>
          <p:nvPr/>
        </p:nvSpPr>
        <p:spPr>
          <a:xfrm>
            <a:off x="6492068" y="3720586"/>
            <a:ext cx="543158" cy="477054"/>
          </a:xfrm>
          <a:prstGeom prst="rect">
            <a:avLst/>
          </a:prstGeom>
          <a:solidFill>
            <a:schemeClr val="bg1"/>
          </a:solidFill>
          <a:ln>
            <a:solidFill>
              <a:schemeClr val="tx1"/>
            </a:solidFill>
          </a:ln>
        </p:spPr>
        <p:txBody>
          <a:bodyPr wrap="square" rtlCol="0">
            <a:spAutoFit/>
          </a:bodyPr>
          <a:lstStyle/>
          <a:p>
            <a:pPr algn="ctr"/>
            <a:r>
              <a:rPr lang="en-US" sz="2500" dirty="0">
                <a:latin typeface="+mn-lt"/>
              </a:rPr>
              <a:t>r:0</a:t>
            </a:r>
          </a:p>
        </p:txBody>
      </p:sp>
      <p:sp>
        <p:nvSpPr>
          <p:cNvPr id="25" name="TextBox 24">
            <a:extLst>
              <a:ext uri="{FF2B5EF4-FFF2-40B4-BE49-F238E27FC236}">
                <a16:creationId xmlns:a16="http://schemas.microsoft.com/office/drawing/2014/main" id="{6DB145FF-66C6-4613-B8F6-A1AB76A9BDBF}"/>
              </a:ext>
            </a:extLst>
          </p:cNvPr>
          <p:cNvSpPr txBox="1"/>
          <p:nvPr/>
        </p:nvSpPr>
        <p:spPr>
          <a:xfrm>
            <a:off x="6506704" y="5291308"/>
            <a:ext cx="543158" cy="477054"/>
          </a:xfrm>
          <a:prstGeom prst="rect">
            <a:avLst/>
          </a:prstGeom>
          <a:solidFill>
            <a:schemeClr val="bg1"/>
          </a:solidFill>
          <a:ln>
            <a:solidFill>
              <a:schemeClr val="tx1"/>
            </a:solidFill>
          </a:ln>
        </p:spPr>
        <p:txBody>
          <a:bodyPr wrap="square" rtlCol="0">
            <a:spAutoFit/>
          </a:bodyPr>
          <a:lstStyle/>
          <a:p>
            <a:pPr algn="ctr"/>
            <a:r>
              <a:rPr lang="en-US" sz="2500" dirty="0">
                <a:latin typeface="+mn-lt"/>
              </a:rPr>
              <a:t>r:0</a:t>
            </a:r>
          </a:p>
        </p:txBody>
      </p:sp>
      <p:sp>
        <p:nvSpPr>
          <p:cNvPr id="31" name="TextBox 30">
            <a:extLst>
              <a:ext uri="{FF2B5EF4-FFF2-40B4-BE49-F238E27FC236}">
                <a16:creationId xmlns:a16="http://schemas.microsoft.com/office/drawing/2014/main" id="{2FBA2D43-7BF8-4260-87BA-C60FB9440B6D}"/>
              </a:ext>
            </a:extLst>
          </p:cNvPr>
          <p:cNvSpPr txBox="1"/>
          <p:nvPr/>
        </p:nvSpPr>
        <p:spPr>
          <a:xfrm>
            <a:off x="2806873" y="6148358"/>
            <a:ext cx="2167003" cy="707886"/>
          </a:xfrm>
          <a:prstGeom prst="rect">
            <a:avLst/>
          </a:prstGeom>
          <a:noFill/>
        </p:spPr>
        <p:txBody>
          <a:bodyPr wrap="square" rtlCol="0">
            <a:spAutoFit/>
          </a:bodyPr>
          <a:lstStyle/>
          <a:p>
            <a:pPr algn="ctr"/>
            <a:r>
              <a:rPr lang="en-US" sz="4000" b="1" dirty="0">
                <a:ln>
                  <a:solidFill>
                    <a:sysClr val="windowText" lastClr="000000"/>
                  </a:solidFill>
                </a:ln>
                <a:solidFill>
                  <a:srgbClr val="FF0000"/>
                </a:solidFill>
              </a:rPr>
              <a:t>EVICTED</a:t>
            </a:r>
          </a:p>
        </p:txBody>
      </p:sp>
      <p:sp>
        <p:nvSpPr>
          <p:cNvPr id="5" name="Oval 4">
            <a:extLst>
              <a:ext uri="{FF2B5EF4-FFF2-40B4-BE49-F238E27FC236}">
                <a16:creationId xmlns:a16="http://schemas.microsoft.com/office/drawing/2014/main" id="{1ACA1D00-58A1-47B2-B022-C4D4E03FA245}"/>
              </a:ext>
            </a:extLst>
          </p:cNvPr>
          <p:cNvSpPr/>
          <p:nvPr/>
        </p:nvSpPr>
        <p:spPr>
          <a:xfrm rot="18891183">
            <a:off x="4517667" y="4832585"/>
            <a:ext cx="1449770" cy="528078"/>
          </a:xfrm>
          <a:prstGeom prst="ellipse">
            <a:avLst/>
          </a:prstGeom>
          <a:solidFill>
            <a:srgbClr val="FFCCCC">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71317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7"/>
                                        </p:tgtEl>
                                        <p:attrNameLst>
                                          <p:attrName>r</p:attrName>
                                        </p:attrNameLst>
                                      </p:cBhvr>
                                    </p:animRot>
                                    <p:animRot by="-240000">
                                      <p:cBhvr>
                                        <p:cTn id="7" dur="200" fill="hold">
                                          <p:stCondLst>
                                            <p:cond delay="200"/>
                                          </p:stCondLst>
                                        </p:cTn>
                                        <p:tgtEl>
                                          <p:spTgt spid="7"/>
                                        </p:tgtEl>
                                        <p:attrNameLst>
                                          <p:attrName>r</p:attrName>
                                        </p:attrNameLst>
                                      </p:cBhvr>
                                    </p:animRot>
                                    <p:animRot by="240000">
                                      <p:cBhvr>
                                        <p:cTn id="8" dur="200" fill="hold">
                                          <p:stCondLst>
                                            <p:cond delay="400"/>
                                          </p:stCondLst>
                                        </p:cTn>
                                        <p:tgtEl>
                                          <p:spTgt spid="7"/>
                                        </p:tgtEl>
                                        <p:attrNameLst>
                                          <p:attrName>r</p:attrName>
                                        </p:attrNameLst>
                                      </p:cBhvr>
                                    </p:animRot>
                                    <p:animRot by="-240000">
                                      <p:cBhvr>
                                        <p:cTn id="9" dur="200" fill="hold">
                                          <p:stCondLst>
                                            <p:cond delay="600"/>
                                          </p:stCondLst>
                                        </p:cTn>
                                        <p:tgtEl>
                                          <p:spTgt spid="7"/>
                                        </p:tgtEl>
                                        <p:attrNameLst>
                                          <p:attrName>r</p:attrName>
                                        </p:attrNameLst>
                                      </p:cBhvr>
                                    </p:animRot>
                                    <p:animRot by="120000">
                                      <p:cBhvr>
                                        <p:cTn id="10" dur="200" fill="hold">
                                          <p:stCondLst>
                                            <p:cond delay="800"/>
                                          </p:stCondLst>
                                        </p:cTn>
                                        <p:tgtEl>
                                          <p:spTgt spid="7"/>
                                        </p:tgtEl>
                                        <p:attrNameLst>
                                          <p:attrName>r</p:attrName>
                                        </p:attrNameLst>
                                      </p:cBhvr>
                                    </p:animRo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32" presetClass="emph" presetSubtype="0" fill="hold" grpId="1" nodeType="withEffect">
                                  <p:stCondLst>
                                    <p:cond delay="0"/>
                                  </p:stCondLst>
                                  <p:childTnLst>
                                    <p:animRot by="120000">
                                      <p:cBhvr>
                                        <p:cTn id="15" dur="100" fill="hold">
                                          <p:stCondLst>
                                            <p:cond delay="0"/>
                                          </p:stCondLst>
                                        </p:cTn>
                                        <p:tgtEl>
                                          <p:spTgt spid="5"/>
                                        </p:tgtEl>
                                        <p:attrNameLst>
                                          <p:attrName>r</p:attrName>
                                        </p:attrNameLst>
                                      </p:cBhvr>
                                    </p:animRot>
                                    <p:animRot by="-240000">
                                      <p:cBhvr>
                                        <p:cTn id="16" dur="200" fill="hold">
                                          <p:stCondLst>
                                            <p:cond delay="200"/>
                                          </p:stCondLst>
                                        </p:cTn>
                                        <p:tgtEl>
                                          <p:spTgt spid="5"/>
                                        </p:tgtEl>
                                        <p:attrNameLst>
                                          <p:attrName>r</p:attrName>
                                        </p:attrNameLst>
                                      </p:cBhvr>
                                    </p:animRot>
                                    <p:animRot by="240000">
                                      <p:cBhvr>
                                        <p:cTn id="17" dur="200" fill="hold">
                                          <p:stCondLst>
                                            <p:cond delay="400"/>
                                          </p:stCondLst>
                                        </p:cTn>
                                        <p:tgtEl>
                                          <p:spTgt spid="5"/>
                                        </p:tgtEl>
                                        <p:attrNameLst>
                                          <p:attrName>r</p:attrName>
                                        </p:attrNameLst>
                                      </p:cBhvr>
                                    </p:animRot>
                                    <p:animRot by="-240000">
                                      <p:cBhvr>
                                        <p:cTn id="18" dur="200" fill="hold">
                                          <p:stCondLst>
                                            <p:cond delay="600"/>
                                          </p:stCondLst>
                                        </p:cTn>
                                        <p:tgtEl>
                                          <p:spTgt spid="5"/>
                                        </p:tgtEl>
                                        <p:attrNameLst>
                                          <p:attrName>r</p:attrName>
                                        </p:attrNameLst>
                                      </p:cBhvr>
                                    </p:animRot>
                                    <p:animRot by="120000">
                                      <p:cBhvr>
                                        <p:cTn id="19" dur="200" fill="hold">
                                          <p:stCondLst>
                                            <p:cond delay="800"/>
                                          </p:stCondLst>
                                        </p:cTn>
                                        <p:tgtEl>
                                          <p:spTgt spid="5"/>
                                        </p:tgtEl>
                                        <p:attrNameLst>
                                          <p:attrName>r</p:attrName>
                                        </p:attrNameLst>
                                      </p:cBhvr>
                                    </p:animRot>
                                  </p:childTnLst>
                                </p:cTn>
                              </p:par>
                            </p:childTnLst>
                          </p:cTn>
                        </p:par>
                        <p:par>
                          <p:cTn id="20" fill="hold">
                            <p:stCondLst>
                              <p:cond delay="1000"/>
                            </p:stCondLst>
                            <p:childTnLst>
                              <p:par>
                                <p:cTn id="21" presetID="10" presetClass="exit" presetSubtype="0" fill="hold" grpId="2" nodeType="afterEffect">
                                  <p:stCondLst>
                                    <p:cond delay="0"/>
                                  </p:stCondLst>
                                  <p:childTnLst>
                                    <p:animEffect transition="out" filter="fade">
                                      <p:cBhvr>
                                        <p:cTn id="22" dur="500"/>
                                        <p:tgtEl>
                                          <p:spTgt spid="5"/>
                                        </p:tgtEl>
                                      </p:cBhvr>
                                    </p:animEffect>
                                    <p:set>
                                      <p:cBhvr>
                                        <p:cTn id="23" dur="1" fill="hold">
                                          <p:stCondLst>
                                            <p:cond delay="499"/>
                                          </p:stCondLst>
                                        </p:cTn>
                                        <p:tgtEl>
                                          <p:spTgt spid="5"/>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grpId="0" nodeType="clickEffect">
                                  <p:stCondLst>
                                    <p:cond delay="0"/>
                                  </p:stCondLst>
                                  <p:childTnLst>
                                    <p:animEffect transition="out" filter="fade">
                                      <p:cBhvr>
                                        <p:cTn id="27" dur="500"/>
                                        <p:tgtEl>
                                          <p:spTgt spid="19"/>
                                        </p:tgtEl>
                                      </p:cBhvr>
                                    </p:animEffect>
                                    <p:set>
                                      <p:cBhvr>
                                        <p:cTn id="28" dur="1" fill="hold">
                                          <p:stCondLst>
                                            <p:cond delay="499"/>
                                          </p:stCondLst>
                                        </p:cTn>
                                        <p:tgtEl>
                                          <p:spTgt spid="19"/>
                                        </p:tgtEl>
                                        <p:attrNameLst>
                                          <p:attrName>style.visibility</p:attrName>
                                        </p:attrNameLst>
                                      </p:cBhvr>
                                      <p:to>
                                        <p:strVal val="hidden"/>
                                      </p:to>
                                    </p:set>
                                  </p:childTnLst>
                                </p:cTn>
                              </p:par>
                            </p:childTnLst>
                          </p:cTn>
                        </p:par>
                        <p:par>
                          <p:cTn id="29" fill="hold">
                            <p:stCondLst>
                              <p:cond delay="500"/>
                            </p:stCondLst>
                            <p:childTnLst>
                              <p:par>
                                <p:cTn id="30" presetID="10" presetClass="entr" presetSubtype="0" fill="hold" grpId="0" nodeType="after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500"/>
                                        <p:tgtEl>
                                          <p:spTgt spid="24"/>
                                        </p:tgtEl>
                                      </p:cBhvr>
                                    </p:animEffect>
                                  </p:childTnLst>
                                </p:cTn>
                              </p:par>
                              <p:par>
                                <p:cTn id="33" presetID="32" presetClass="emph" presetSubtype="0" fill="hold" grpId="1" nodeType="withEffect">
                                  <p:stCondLst>
                                    <p:cond delay="0"/>
                                  </p:stCondLst>
                                  <p:childTnLst>
                                    <p:animRot by="120000">
                                      <p:cBhvr>
                                        <p:cTn id="34" dur="100" fill="hold">
                                          <p:stCondLst>
                                            <p:cond delay="0"/>
                                          </p:stCondLst>
                                        </p:cTn>
                                        <p:tgtEl>
                                          <p:spTgt spid="24"/>
                                        </p:tgtEl>
                                        <p:attrNameLst>
                                          <p:attrName>r</p:attrName>
                                        </p:attrNameLst>
                                      </p:cBhvr>
                                    </p:animRot>
                                    <p:animRot by="-240000">
                                      <p:cBhvr>
                                        <p:cTn id="35" dur="200" fill="hold">
                                          <p:stCondLst>
                                            <p:cond delay="200"/>
                                          </p:stCondLst>
                                        </p:cTn>
                                        <p:tgtEl>
                                          <p:spTgt spid="24"/>
                                        </p:tgtEl>
                                        <p:attrNameLst>
                                          <p:attrName>r</p:attrName>
                                        </p:attrNameLst>
                                      </p:cBhvr>
                                    </p:animRot>
                                    <p:animRot by="240000">
                                      <p:cBhvr>
                                        <p:cTn id="36" dur="200" fill="hold">
                                          <p:stCondLst>
                                            <p:cond delay="400"/>
                                          </p:stCondLst>
                                        </p:cTn>
                                        <p:tgtEl>
                                          <p:spTgt spid="24"/>
                                        </p:tgtEl>
                                        <p:attrNameLst>
                                          <p:attrName>r</p:attrName>
                                        </p:attrNameLst>
                                      </p:cBhvr>
                                    </p:animRot>
                                    <p:animRot by="-240000">
                                      <p:cBhvr>
                                        <p:cTn id="37" dur="200" fill="hold">
                                          <p:stCondLst>
                                            <p:cond delay="600"/>
                                          </p:stCondLst>
                                        </p:cTn>
                                        <p:tgtEl>
                                          <p:spTgt spid="24"/>
                                        </p:tgtEl>
                                        <p:attrNameLst>
                                          <p:attrName>r</p:attrName>
                                        </p:attrNameLst>
                                      </p:cBhvr>
                                    </p:animRot>
                                    <p:animRot by="120000">
                                      <p:cBhvr>
                                        <p:cTn id="38" dur="200" fill="hold">
                                          <p:stCondLst>
                                            <p:cond delay="800"/>
                                          </p:stCondLst>
                                        </p:cTn>
                                        <p:tgtEl>
                                          <p:spTgt spid="24"/>
                                        </p:tgtEl>
                                        <p:attrNameLst>
                                          <p:attrName>r</p:attrName>
                                        </p:attrNameLst>
                                      </p:cBhvr>
                                    </p:animRot>
                                  </p:childTnLst>
                                </p:cTn>
                              </p:par>
                            </p:childTnLst>
                          </p:cTn>
                        </p:par>
                      </p:childTnLst>
                    </p:cTn>
                  </p:par>
                  <p:par>
                    <p:cTn id="39" fill="hold">
                      <p:stCondLst>
                        <p:cond delay="indefinite"/>
                      </p:stCondLst>
                      <p:childTnLst>
                        <p:par>
                          <p:cTn id="40" fill="hold">
                            <p:stCondLst>
                              <p:cond delay="0"/>
                            </p:stCondLst>
                            <p:childTnLst>
                              <p:par>
                                <p:cTn id="41" presetID="10" presetClass="exit" presetSubtype="0" fill="hold" nodeType="clickEffect">
                                  <p:stCondLst>
                                    <p:cond delay="0"/>
                                  </p:stCondLst>
                                  <p:childTnLst>
                                    <p:animEffect transition="out" filter="fade">
                                      <p:cBhvr>
                                        <p:cTn id="42" dur="500"/>
                                        <p:tgtEl>
                                          <p:spTgt spid="7"/>
                                        </p:tgtEl>
                                      </p:cBhvr>
                                    </p:animEffect>
                                    <p:set>
                                      <p:cBhvr>
                                        <p:cTn id="43" dur="1" fill="hold">
                                          <p:stCondLst>
                                            <p:cond delay="499"/>
                                          </p:stCondLst>
                                        </p:cTn>
                                        <p:tgtEl>
                                          <p:spTgt spid="7"/>
                                        </p:tgtEl>
                                        <p:attrNameLst>
                                          <p:attrName>style.visibility</p:attrName>
                                        </p:attrNameLst>
                                      </p:cBhvr>
                                      <p:to>
                                        <p:strVal val="hidden"/>
                                      </p:to>
                                    </p:set>
                                  </p:childTnLst>
                                </p:cTn>
                              </p:par>
                            </p:childTnLst>
                          </p:cTn>
                        </p:par>
                        <p:par>
                          <p:cTn id="44" fill="hold">
                            <p:stCondLst>
                              <p:cond delay="500"/>
                            </p:stCondLst>
                            <p:childTnLst>
                              <p:par>
                                <p:cTn id="45" presetID="10" presetClass="entr" presetSubtype="0" fill="hold"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500"/>
                                        <p:tgtEl>
                                          <p:spTgt spid="21"/>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grpId="0" nodeType="clickEffect">
                                  <p:stCondLst>
                                    <p:cond delay="0"/>
                                  </p:stCondLst>
                                  <p:childTnLst>
                                    <p:animEffect transition="out" filter="fade">
                                      <p:cBhvr>
                                        <p:cTn id="51" dur="500"/>
                                        <p:tgtEl>
                                          <p:spTgt spid="17"/>
                                        </p:tgtEl>
                                      </p:cBhvr>
                                    </p:animEffect>
                                    <p:set>
                                      <p:cBhvr>
                                        <p:cTn id="52" dur="1" fill="hold">
                                          <p:stCondLst>
                                            <p:cond delay="499"/>
                                          </p:stCondLst>
                                        </p:cTn>
                                        <p:tgtEl>
                                          <p:spTgt spid="17"/>
                                        </p:tgtEl>
                                        <p:attrNameLst>
                                          <p:attrName>style.visibility</p:attrName>
                                        </p:attrNameLst>
                                      </p:cBhvr>
                                      <p:to>
                                        <p:strVal val="hidden"/>
                                      </p:to>
                                    </p:set>
                                  </p:childTnLst>
                                </p:cTn>
                              </p:par>
                            </p:childTnLst>
                          </p:cTn>
                        </p:par>
                        <p:par>
                          <p:cTn id="53" fill="hold">
                            <p:stCondLst>
                              <p:cond delay="500"/>
                            </p:stCondLst>
                            <p:childTnLst>
                              <p:par>
                                <p:cTn id="54" presetID="10" presetClass="entr" presetSubtype="0" fill="hold" grpId="0" nodeType="afterEffect">
                                  <p:stCondLst>
                                    <p:cond delay="0"/>
                                  </p:stCondLst>
                                  <p:childTnLst>
                                    <p:set>
                                      <p:cBhvr>
                                        <p:cTn id="55" dur="1" fill="hold">
                                          <p:stCondLst>
                                            <p:cond delay="0"/>
                                          </p:stCondLst>
                                        </p:cTn>
                                        <p:tgtEl>
                                          <p:spTgt spid="25"/>
                                        </p:tgtEl>
                                        <p:attrNameLst>
                                          <p:attrName>style.visibility</p:attrName>
                                        </p:attrNameLst>
                                      </p:cBhvr>
                                      <p:to>
                                        <p:strVal val="visible"/>
                                      </p:to>
                                    </p:set>
                                    <p:animEffect transition="in" filter="fade">
                                      <p:cBhvr>
                                        <p:cTn id="56" dur="500"/>
                                        <p:tgtEl>
                                          <p:spTgt spid="25"/>
                                        </p:tgtEl>
                                      </p:cBhvr>
                                    </p:animEffect>
                                  </p:childTnLst>
                                </p:cTn>
                              </p:par>
                              <p:par>
                                <p:cTn id="57" presetID="32" presetClass="emph" presetSubtype="0" fill="hold" grpId="1" nodeType="withEffect">
                                  <p:stCondLst>
                                    <p:cond delay="0"/>
                                  </p:stCondLst>
                                  <p:childTnLst>
                                    <p:animRot by="120000">
                                      <p:cBhvr>
                                        <p:cTn id="58" dur="100" fill="hold">
                                          <p:stCondLst>
                                            <p:cond delay="0"/>
                                          </p:stCondLst>
                                        </p:cTn>
                                        <p:tgtEl>
                                          <p:spTgt spid="25"/>
                                        </p:tgtEl>
                                        <p:attrNameLst>
                                          <p:attrName>r</p:attrName>
                                        </p:attrNameLst>
                                      </p:cBhvr>
                                    </p:animRot>
                                    <p:animRot by="-240000">
                                      <p:cBhvr>
                                        <p:cTn id="59" dur="200" fill="hold">
                                          <p:stCondLst>
                                            <p:cond delay="200"/>
                                          </p:stCondLst>
                                        </p:cTn>
                                        <p:tgtEl>
                                          <p:spTgt spid="25"/>
                                        </p:tgtEl>
                                        <p:attrNameLst>
                                          <p:attrName>r</p:attrName>
                                        </p:attrNameLst>
                                      </p:cBhvr>
                                    </p:animRot>
                                    <p:animRot by="240000">
                                      <p:cBhvr>
                                        <p:cTn id="60" dur="200" fill="hold">
                                          <p:stCondLst>
                                            <p:cond delay="400"/>
                                          </p:stCondLst>
                                        </p:cTn>
                                        <p:tgtEl>
                                          <p:spTgt spid="25"/>
                                        </p:tgtEl>
                                        <p:attrNameLst>
                                          <p:attrName>r</p:attrName>
                                        </p:attrNameLst>
                                      </p:cBhvr>
                                    </p:animRot>
                                    <p:animRot by="-240000">
                                      <p:cBhvr>
                                        <p:cTn id="61" dur="200" fill="hold">
                                          <p:stCondLst>
                                            <p:cond delay="600"/>
                                          </p:stCondLst>
                                        </p:cTn>
                                        <p:tgtEl>
                                          <p:spTgt spid="25"/>
                                        </p:tgtEl>
                                        <p:attrNameLst>
                                          <p:attrName>r</p:attrName>
                                        </p:attrNameLst>
                                      </p:cBhvr>
                                    </p:animRot>
                                    <p:animRot by="120000">
                                      <p:cBhvr>
                                        <p:cTn id="62" dur="200" fill="hold">
                                          <p:stCondLst>
                                            <p:cond delay="800"/>
                                          </p:stCondLst>
                                        </p:cTn>
                                        <p:tgtEl>
                                          <p:spTgt spid="25"/>
                                        </p:tgtEl>
                                        <p:attrNameLst>
                                          <p:attrName>r</p:attrName>
                                        </p:attrNameLst>
                                      </p:cBhvr>
                                    </p:animRot>
                                  </p:childTnLst>
                                </p:cTn>
                              </p:par>
                            </p:childTnLst>
                          </p:cTn>
                        </p:par>
                      </p:childTnLst>
                    </p:cTn>
                  </p:par>
                  <p:par>
                    <p:cTn id="63" fill="hold">
                      <p:stCondLst>
                        <p:cond delay="indefinite"/>
                      </p:stCondLst>
                      <p:childTnLst>
                        <p:par>
                          <p:cTn id="64" fill="hold">
                            <p:stCondLst>
                              <p:cond delay="0"/>
                            </p:stCondLst>
                            <p:childTnLst>
                              <p:par>
                                <p:cTn id="65" presetID="10" presetClass="exit" presetSubtype="0" fill="hold" nodeType="clickEffect">
                                  <p:stCondLst>
                                    <p:cond delay="0"/>
                                  </p:stCondLst>
                                  <p:childTnLst>
                                    <p:animEffect transition="out" filter="fade">
                                      <p:cBhvr>
                                        <p:cTn id="66" dur="500"/>
                                        <p:tgtEl>
                                          <p:spTgt spid="21"/>
                                        </p:tgtEl>
                                      </p:cBhvr>
                                    </p:animEffect>
                                    <p:set>
                                      <p:cBhvr>
                                        <p:cTn id="67" dur="1" fill="hold">
                                          <p:stCondLst>
                                            <p:cond delay="499"/>
                                          </p:stCondLst>
                                        </p:cTn>
                                        <p:tgtEl>
                                          <p:spTgt spid="21"/>
                                        </p:tgtEl>
                                        <p:attrNameLst>
                                          <p:attrName>style.visibility</p:attrName>
                                        </p:attrNameLst>
                                      </p:cBhvr>
                                      <p:to>
                                        <p:strVal val="hidden"/>
                                      </p:to>
                                    </p:set>
                                  </p:childTnLst>
                                </p:cTn>
                              </p:par>
                            </p:childTnLst>
                          </p:cTn>
                        </p:par>
                        <p:par>
                          <p:cTn id="68" fill="hold">
                            <p:stCondLst>
                              <p:cond delay="500"/>
                            </p:stCondLst>
                            <p:childTnLst>
                              <p:par>
                                <p:cTn id="69" presetID="10" presetClass="entr" presetSubtype="0"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31"/>
                                        </p:tgtEl>
                                        <p:attrNameLst>
                                          <p:attrName>style.visibility</p:attrName>
                                        </p:attrNameLst>
                                      </p:cBhvr>
                                      <p:to>
                                        <p:strVal val="visible"/>
                                      </p:to>
                                    </p:set>
                                    <p:animEffect transition="in" filter="fade">
                                      <p:cBhvr>
                                        <p:cTn id="76"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4" grpId="0" animBg="1"/>
      <p:bldP spid="24" grpId="1" animBg="1"/>
      <p:bldP spid="25" grpId="0" animBg="1"/>
      <p:bldP spid="25" grpId="1" animBg="1"/>
      <p:bldP spid="31" grpId="0"/>
      <p:bldP spid="5" grpId="0" animBg="1"/>
      <p:bldP spid="5" grpId="1" animBg="1"/>
      <p:bldP spid="5" grpId="2"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4A3971-98A0-46A6-A8AE-6AC2B549D1AD}"/>
              </a:ext>
            </a:extLst>
          </p:cNvPr>
          <p:cNvSpPr>
            <a:spLocks noGrp="1"/>
          </p:cNvSpPr>
          <p:nvPr>
            <p:ph idx="1"/>
          </p:nvPr>
        </p:nvSpPr>
        <p:spPr>
          <a:xfrm>
            <a:off x="254643" y="641218"/>
            <a:ext cx="11771453" cy="3474583"/>
          </a:xfrm>
        </p:spPr>
        <p:txBody>
          <a:bodyPr>
            <a:noAutofit/>
          </a:bodyPr>
          <a:lstStyle/>
          <a:p>
            <a:pPr>
              <a:lnSpc>
                <a:spcPts val="3200"/>
              </a:lnSpc>
            </a:pPr>
            <a:r>
              <a:rPr lang="en-US" sz="3200" dirty="0"/>
              <a:t>When one processes tries to write a page that should be writeable (e.g., in the stack or heap), a page-fault exception occurs</a:t>
            </a:r>
          </a:p>
          <a:p>
            <a:pPr>
              <a:lnSpc>
                <a:spcPts val="2900"/>
              </a:lnSpc>
            </a:pPr>
            <a:r>
              <a:rPr lang="en-US" sz="3200" dirty="0"/>
              <a:t>The kernel responds by . . .</a:t>
            </a:r>
          </a:p>
          <a:p>
            <a:pPr lvl="1">
              <a:lnSpc>
                <a:spcPts val="2900"/>
              </a:lnSpc>
            </a:pPr>
            <a:r>
              <a:rPr lang="en-US" sz="2800" dirty="0"/>
              <a:t>Creating a new copy of the page for the child</a:t>
            </a:r>
          </a:p>
          <a:p>
            <a:pPr lvl="1">
              <a:lnSpc>
                <a:spcPts val="2900"/>
              </a:lnSpc>
            </a:pPr>
            <a:r>
              <a:rPr lang="en-US" sz="2800" dirty="0"/>
              <a:t>Updating the child’s PTE to point to new page</a:t>
            </a:r>
          </a:p>
          <a:p>
            <a:pPr lvl="1">
              <a:lnSpc>
                <a:spcPts val="2900"/>
              </a:lnSpc>
            </a:pPr>
            <a:r>
              <a:rPr lang="en-US" sz="2800" dirty="0"/>
              <a:t>Marking the relevant PTE for both processes as read/write</a:t>
            </a:r>
          </a:p>
        </p:txBody>
      </p:sp>
      <p:sp>
        <p:nvSpPr>
          <p:cNvPr id="4" name="Title 1">
            <a:extLst>
              <a:ext uri="{FF2B5EF4-FFF2-40B4-BE49-F238E27FC236}">
                <a16:creationId xmlns:a16="http://schemas.microsoft.com/office/drawing/2014/main" id="{0DF8081D-148F-4168-9466-C595F478DB4A}"/>
              </a:ext>
            </a:extLst>
          </p:cNvPr>
          <p:cNvSpPr>
            <a:spLocks noGrp="1"/>
          </p:cNvSpPr>
          <p:nvPr>
            <p:ph type="title"/>
          </p:nvPr>
        </p:nvSpPr>
        <p:spPr>
          <a:xfrm>
            <a:off x="711140" y="-17985"/>
            <a:ext cx="10910104" cy="791861"/>
          </a:xfrm>
        </p:spPr>
        <p:txBody>
          <a:bodyPr>
            <a:normAutofit/>
          </a:bodyPr>
          <a:lstStyle/>
          <a:p>
            <a:r>
              <a:rPr lang="en-US" dirty="0"/>
              <a:t>Making </a:t>
            </a:r>
            <a:r>
              <a:rPr lang="en-US" dirty="0">
                <a:latin typeface="Consolas" panose="020B0609020204030204" pitchFamily="49" charset="0"/>
              </a:rPr>
              <a:t>fork()</a:t>
            </a:r>
            <a:r>
              <a:rPr lang="en-US" dirty="0"/>
              <a:t> Efficient: Copy-on-write</a:t>
            </a:r>
          </a:p>
        </p:txBody>
      </p:sp>
      <p:sp>
        <p:nvSpPr>
          <p:cNvPr id="32" name="Rectangle 31">
            <a:extLst>
              <a:ext uri="{FF2B5EF4-FFF2-40B4-BE49-F238E27FC236}">
                <a16:creationId xmlns:a16="http://schemas.microsoft.com/office/drawing/2014/main" id="{D9E6C522-C9ED-4D85-AA70-6D764F9686C0}"/>
              </a:ext>
            </a:extLst>
          </p:cNvPr>
          <p:cNvSpPr/>
          <p:nvPr/>
        </p:nvSpPr>
        <p:spPr bwMode="auto">
          <a:xfrm>
            <a:off x="4173610" y="3778763"/>
            <a:ext cx="1676400" cy="26670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33" name="TextBox 32">
            <a:extLst>
              <a:ext uri="{FF2B5EF4-FFF2-40B4-BE49-F238E27FC236}">
                <a16:creationId xmlns:a16="http://schemas.microsoft.com/office/drawing/2014/main" id="{9EFF0D5E-C506-49B3-9F68-FDB435B9856B}"/>
              </a:ext>
            </a:extLst>
          </p:cNvPr>
          <p:cNvSpPr txBox="1"/>
          <p:nvPr/>
        </p:nvSpPr>
        <p:spPr>
          <a:xfrm>
            <a:off x="4516510" y="6445763"/>
            <a:ext cx="990600" cy="400110"/>
          </a:xfrm>
          <a:prstGeom prst="rect">
            <a:avLst/>
          </a:prstGeom>
          <a:noFill/>
        </p:spPr>
        <p:txBody>
          <a:bodyPr wrap="square" rtlCol="0">
            <a:spAutoFit/>
          </a:bodyPr>
          <a:lstStyle/>
          <a:p>
            <a:pPr algn="ctr"/>
            <a:r>
              <a:rPr lang="en-US" sz="2000" b="1" dirty="0">
                <a:latin typeface="Segoe UI" panose="020B0502040204020203" pitchFamily="34" charset="0"/>
                <a:cs typeface="Segoe UI" panose="020B0502040204020203" pitchFamily="34" charset="0"/>
              </a:rPr>
              <a:t>Parent</a:t>
            </a:r>
          </a:p>
        </p:txBody>
      </p:sp>
      <p:sp>
        <p:nvSpPr>
          <p:cNvPr id="34" name="Rectangle 33">
            <a:extLst>
              <a:ext uri="{FF2B5EF4-FFF2-40B4-BE49-F238E27FC236}">
                <a16:creationId xmlns:a16="http://schemas.microsoft.com/office/drawing/2014/main" id="{8AAEAB71-DEFA-43B9-B317-900BA21DC855}"/>
              </a:ext>
            </a:extLst>
          </p:cNvPr>
          <p:cNvSpPr/>
          <p:nvPr/>
        </p:nvSpPr>
        <p:spPr bwMode="auto">
          <a:xfrm>
            <a:off x="4173610" y="4317739"/>
            <a:ext cx="1676400" cy="529683"/>
          </a:xfrm>
          <a:prstGeom prst="rect">
            <a:avLst/>
          </a:prstGeom>
          <a:solidFill>
            <a:srgbClr val="FF999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35" name="Rectangle 34">
            <a:extLst>
              <a:ext uri="{FF2B5EF4-FFF2-40B4-BE49-F238E27FC236}">
                <a16:creationId xmlns:a16="http://schemas.microsoft.com/office/drawing/2014/main" id="{F57C8927-D89F-4C0D-BE9C-0525C0B683C0}"/>
              </a:ext>
            </a:extLst>
          </p:cNvPr>
          <p:cNvSpPr/>
          <p:nvPr/>
        </p:nvSpPr>
        <p:spPr bwMode="auto">
          <a:xfrm>
            <a:off x="4173610" y="5381751"/>
            <a:ext cx="1676400" cy="529683"/>
          </a:xfrm>
          <a:prstGeom prst="rect">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36" name="Rectangle 35">
            <a:extLst>
              <a:ext uri="{FF2B5EF4-FFF2-40B4-BE49-F238E27FC236}">
                <a16:creationId xmlns:a16="http://schemas.microsoft.com/office/drawing/2014/main" id="{7C599A66-5776-4FD9-9F7C-600EE89FC0D9}"/>
              </a:ext>
            </a:extLst>
          </p:cNvPr>
          <p:cNvSpPr/>
          <p:nvPr/>
        </p:nvSpPr>
        <p:spPr bwMode="auto">
          <a:xfrm>
            <a:off x="9992688" y="3778763"/>
            <a:ext cx="1676400" cy="2654918"/>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37" name="TextBox 36">
            <a:extLst>
              <a:ext uri="{FF2B5EF4-FFF2-40B4-BE49-F238E27FC236}">
                <a16:creationId xmlns:a16="http://schemas.microsoft.com/office/drawing/2014/main" id="{9D17D17C-7D0F-4F35-9EA1-20578E349D64}"/>
              </a:ext>
            </a:extLst>
          </p:cNvPr>
          <p:cNvSpPr txBox="1"/>
          <p:nvPr/>
        </p:nvSpPr>
        <p:spPr>
          <a:xfrm>
            <a:off x="10335588" y="6445763"/>
            <a:ext cx="990600" cy="400110"/>
          </a:xfrm>
          <a:prstGeom prst="rect">
            <a:avLst/>
          </a:prstGeom>
          <a:noFill/>
        </p:spPr>
        <p:txBody>
          <a:bodyPr wrap="square" rtlCol="0">
            <a:spAutoFit/>
          </a:bodyPr>
          <a:lstStyle/>
          <a:p>
            <a:pPr algn="ctr"/>
            <a:r>
              <a:rPr lang="en-US" sz="2000" b="1" dirty="0">
                <a:latin typeface="Segoe UI" panose="020B0502040204020203" pitchFamily="34" charset="0"/>
                <a:cs typeface="Segoe UI" panose="020B0502040204020203" pitchFamily="34" charset="0"/>
              </a:rPr>
              <a:t>Child</a:t>
            </a:r>
          </a:p>
        </p:txBody>
      </p:sp>
      <p:sp>
        <p:nvSpPr>
          <p:cNvPr id="38" name="Rectangle 37">
            <a:extLst>
              <a:ext uri="{FF2B5EF4-FFF2-40B4-BE49-F238E27FC236}">
                <a16:creationId xmlns:a16="http://schemas.microsoft.com/office/drawing/2014/main" id="{DC50377E-EAC6-401C-B783-B05BEA94EDCA}"/>
              </a:ext>
            </a:extLst>
          </p:cNvPr>
          <p:cNvSpPr/>
          <p:nvPr/>
        </p:nvSpPr>
        <p:spPr bwMode="auto">
          <a:xfrm>
            <a:off x="9992688" y="4317739"/>
            <a:ext cx="1676400" cy="529683"/>
          </a:xfrm>
          <a:prstGeom prst="rect">
            <a:avLst/>
          </a:prstGeom>
          <a:solidFill>
            <a:srgbClr val="FF999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39" name="Rectangle 38">
            <a:extLst>
              <a:ext uri="{FF2B5EF4-FFF2-40B4-BE49-F238E27FC236}">
                <a16:creationId xmlns:a16="http://schemas.microsoft.com/office/drawing/2014/main" id="{4C27AA8C-F86A-403C-A19C-6B907C998CD0}"/>
              </a:ext>
            </a:extLst>
          </p:cNvPr>
          <p:cNvSpPr/>
          <p:nvPr/>
        </p:nvSpPr>
        <p:spPr bwMode="auto">
          <a:xfrm>
            <a:off x="9988971" y="5378963"/>
            <a:ext cx="1676400" cy="529683"/>
          </a:xfrm>
          <a:prstGeom prst="rect">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40" name="Rectangle 39">
            <a:extLst>
              <a:ext uri="{FF2B5EF4-FFF2-40B4-BE49-F238E27FC236}">
                <a16:creationId xmlns:a16="http://schemas.microsoft.com/office/drawing/2014/main" id="{967EFBC6-FFA7-45B2-B630-C529EA3EF89B}"/>
              </a:ext>
            </a:extLst>
          </p:cNvPr>
          <p:cNvSpPr/>
          <p:nvPr/>
        </p:nvSpPr>
        <p:spPr bwMode="auto">
          <a:xfrm>
            <a:off x="7077573" y="3778763"/>
            <a:ext cx="1676400" cy="2654918"/>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41" name="Rectangle 40">
            <a:extLst>
              <a:ext uri="{FF2B5EF4-FFF2-40B4-BE49-F238E27FC236}">
                <a16:creationId xmlns:a16="http://schemas.microsoft.com/office/drawing/2014/main" id="{50EBEFCE-2FBA-4957-BC97-1B539720F558}"/>
              </a:ext>
            </a:extLst>
          </p:cNvPr>
          <p:cNvSpPr/>
          <p:nvPr/>
        </p:nvSpPr>
        <p:spPr bwMode="auto">
          <a:xfrm>
            <a:off x="7077573" y="4317738"/>
            <a:ext cx="1676400" cy="529683"/>
          </a:xfrm>
          <a:prstGeom prst="rect">
            <a:avLst/>
          </a:prstGeom>
          <a:solidFill>
            <a:srgbClr val="FF999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42" name="Rectangle 41">
            <a:extLst>
              <a:ext uri="{FF2B5EF4-FFF2-40B4-BE49-F238E27FC236}">
                <a16:creationId xmlns:a16="http://schemas.microsoft.com/office/drawing/2014/main" id="{AE30794B-43B8-4EAA-A308-E9B71E3B5B7D}"/>
              </a:ext>
            </a:extLst>
          </p:cNvPr>
          <p:cNvSpPr/>
          <p:nvPr/>
        </p:nvSpPr>
        <p:spPr bwMode="auto">
          <a:xfrm>
            <a:off x="7077573" y="4845562"/>
            <a:ext cx="1676400" cy="529683"/>
          </a:xfrm>
          <a:prstGeom prst="rect">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43" name="TextBox 42">
            <a:extLst>
              <a:ext uri="{FF2B5EF4-FFF2-40B4-BE49-F238E27FC236}">
                <a16:creationId xmlns:a16="http://schemas.microsoft.com/office/drawing/2014/main" id="{9A4DE56F-5C7D-4E88-8B46-0A628BFE7854}"/>
              </a:ext>
            </a:extLst>
          </p:cNvPr>
          <p:cNvSpPr txBox="1"/>
          <p:nvPr/>
        </p:nvSpPr>
        <p:spPr>
          <a:xfrm>
            <a:off x="6849904" y="6433681"/>
            <a:ext cx="2133600" cy="400110"/>
          </a:xfrm>
          <a:prstGeom prst="rect">
            <a:avLst/>
          </a:prstGeom>
          <a:noFill/>
        </p:spPr>
        <p:txBody>
          <a:bodyPr wrap="square" rtlCol="0">
            <a:spAutoFit/>
          </a:bodyPr>
          <a:lstStyle/>
          <a:p>
            <a:pPr algn="ctr"/>
            <a:r>
              <a:rPr lang="en-US" sz="2000" b="1" dirty="0">
                <a:latin typeface="Segoe UI" panose="020B0502040204020203" pitchFamily="34" charset="0"/>
                <a:cs typeface="Segoe UI" panose="020B0502040204020203" pitchFamily="34" charset="0"/>
              </a:rPr>
              <a:t>Physical RAM</a:t>
            </a:r>
          </a:p>
        </p:txBody>
      </p:sp>
      <p:cxnSp>
        <p:nvCxnSpPr>
          <p:cNvPr id="44" name="Straight Arrow Connector 43">
            <a:extLst>
              <a:ext uri="{FF2B5EF4-FFF2-40B4-BE49-F238E27FC236}">
                <a16:creationId xmlns:a16="http://schemas.microsoft.com/office/drawing/2014/main" id="{E634DE55-9930-4A2D-B164-F5D552A2D233}"/>
              </a:ext>
            </a:extLst>
          </p:cNvPr>
          <p:cNvCxnSpPr>
            <a:stCxn id="34" idx="3"/>
            <a:endCxn id="41" idx="1"/>
          </p:cNvCxnSpPr>
          <p:nvPr/>
        </p:nvCxnSpPr>
        <p:spPr bwMode="auto">
          <a:xfrm flipV="1">
            <a:off x="5850010" y="4582580"/>
            <a:ext cx="1227563" cy="1"/>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grpSp>
        <p:nvGrpSpPr>
          <p:cNvPr id="45" name="Group 44">
            <a:extLst>
              <a:ext uri="{FF2B5EF4-FFF2-40B4-BE49-F238E27FC236}">
                <a16:creationId xmlns:a16="http://schemas.microsoft.com/office/drawing/2014/main" id="{6146380D-528D-46AE-9243-1C587B1267E9}"/>
              </a:ext>
            </a:extLst>
          </p:cNvPr>
          <p:cNvGrpSpPr/>
          <p:nvPr/>
        </p:nvGrpSpPr>
        <p:grpSpPr>
          <a:xfrm>
            <a:off x="5857277" y="5106222"/>
            <a:ext cx="1224344" cy="537583"/>
            <a:chOff x="2598067" y="5056794"/>
            <a:chExt cx="1224344" cy="537583"/>
          </a:xfrm>
        </p:grpSpPr>
        <p:cxnSp>
          <p:nvCxnSpPr>
            <p:cNvPr id="51" name="Straight Arrow Connector 50">
              <a:extLst>
                <a:ext uri="{FF2B5EF4-FFF2-40B4-BE49-F238E27FC236}">
                  <a16:creationId xmlns:a16="http://schemas.microsoft.com/office/drawing/2014/main" id="{888C066A-75DF-4200-9336-B83FC90702A3}"/>
                </a:ext>
              </a:extLst>
            </p:cNvPr>
            <p:cNvCxnSpPr/>
            <p:nvPr/>
          </p:nvCxnSpPr>
          <p:spPr bwMode="auto">
            <a:xfrm flipV="1">
              <a:off x="3204581" y="5059116"/>
              <a:ext cx="617830" cy="1"/>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cxnSp>
          <p:nvCxnSpPr>
            <p:cNvPr id="52" name="Straight Arrow Connector 51">
              <a:extLst>
                <a:ext uri="{FF2B5EF4-FFF2-40B4-BE49-F238E27FC236}">
                  <a16:creationId xmlns:a16="http://schemas.microsoft.com/office/drawing/2014/main" id="{6BC544F7-B968-4563-A70B-5169FA816428}"/>
                </a:ext>
              </a:extLst>
            </p:cNvPr>
            <p:cNvCxnSpPr/>
            <p:nvPr/>
          </p:nvCxnSpPr>
          <p:spPr bwMode="auto">
            <a:xfrm flipV="1">
              <a:off x="2598067" y="5594376"/>
              <a:ext cx="617830" cy="1"/>
            </a:xfrm>
            <a:prstGeom prst="straightConnector1">
              <a:avLst/>
            </a:prstGeom>
            <a:solidFill>
              <a:schemeClr val="accent1"/>
            </a:solidFill>
            <a:ln w="9525" cap="flat" cmpd="sng" algn="ctr">
              <a:solidFill>
                <a:schemeClr val="tx1"/>
              </a:solidFill>
              <a:prstDash val="solid"/>
              <a:round/>
              <a:headEnd type="none" w="med" len="med"/>
              <a:tailEnd type="none" w="lg" len="lg"/>
            </a:ln>
            <a:effectLst/>
          </p:spPr>
        </p:cxnSp>
        <p:cxnSp>
          <p:nvCxnSpPr>
            <p:cNvPr id="53" name="Straight Arrow Connector 52">
              <a:extLst>
                <a:ext uri="{FF2B5EF4-FFF2-40B4-BE49-F238E27FC236}">
                  <a16:creationId xmlns:a16="http://schemas.microsoft.com/office/drawing/2014/main" id="{9A4235A2-4A84-4227-8861-CBAA84C1A9AB}"/>
                </a:ext>
              </a:extLst>
            </p:cNvPr>
            <p:cNvCxnSpPr>
              <a:cxnSpLocks/>
            </p:cNvCxnSpPr>
            <p:nvPr/>
          </p:nvCxnSpPr>
          <p:spPr bwMode="auto">
            <a:xfrm flipV="1">
              <a:off x="3209694" y="5056794"/>
              <a:ext cx="0" cy="533864"/>
            </a:xfrm>
            <a:prstGeom prst="straightConnector1">
              <a:avLst/>
            </a:prstGeom>
            <a:solidFill>
              <a:schemeClr val="accent1"/>
            </a:solidFill>
            <a:ln w="9525" cap="flat" cmpd="sng" algn="ctr">
              <a:solidFill>
                <a:schemeClr val="tx1"/>
              </a:solidFill>
              <a:prstDash val="solid"/>
              <a:round/>
              <a:headEnd type="none" w="med" len="med"/>
              <a:tailEnd type="none" w="lg" len="lg"/>
            </a:ln>
            <a:effectLst/>
          </p:spPr>
        </p:cxnSp>
      </p:grpSp>
      <p:cxnSp>
        <p:nvCxnSpPr>
          <p:cNvPr id="46" name="Straight Arrow Connector 45">
            <a:extLst>
              <a:ext uri="{FF2B5EF4-FFF2-40B4-BE49-F238E27FC236}">
                <a16:creationId xmlns:a16="http://schemas.microsoft.com/office/drawing/2014/main" id="{C368FE5F-E543-452A-8464-DEB6CE3A8262}"/>
              </a:ext>
            </a:extLst>
          </p:cNvPr>
          <p:cNvCxnSpPr>
            <a:cxnSpLocks/>
          </p:cNvCxnSpPr>
          <p:nvPr/>
        </p:nvCxnSpPr>
        <p:spPr bwMode="auto">
          <a:xfrm flipH="1" flipV="1">
            <a:off x="8757692" y="4592619"/>
            <a:ext cx="1227563" cy="1"/>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grpSp>
        <p:nvGrpSpPr>
          <p:cNvPr id="47" name="Group 46">
            <a:extLst>
              <a:ext uri="{FF2B5EF4-FFF2-40B4-BE49-F238E27FC236}">
                <a16:creationId xmlns:a16="http://schemas.microsoft.com/office/drawing/2014/main" id="{D7F6CBAB-C157-4DFF-8AB0-193230DC1061}"/>
              </a:ext>
            </a:extLst>
          </p:cNvPr>
          <p:cNvGrpSpPr/>
          <p:nvPr/>
        </p:nvGrpSpPr>
        <p:grpSpPr>
          <a:xfrm flipH="1">
            <a:off x="8760911" y="5106041"/>
            <a:ext cx="1224344" cy="537583"/>
            <a:chOff x="2598067" y="5056794"/>
            <a:chExt cx="1224344" cy="537583"/>
          </a:xfrm>
        </p:grpSpPr>
        <p:cxnSp>
          <p:nvCxnSpPr>
            <p:cNvPr id="48" name="Straight Arrow Connector 47">
              <a:extLst>
                <a:ext uri="{FF2B5EF4-FFF2-40B4-BE49-F238E27FC236}">
                  <a16:creationId xmlns:a16="http://schemas.microsoft.com/office/drawing/2014/main" id="{75332A92-A145-4458-BBDD-914DFEAA3ED6}"/>
                </a:ext>
              </a:extLst>
            </p:cNvPr>
            <p:cNvCxnSpPr/>
            <p:nvPr/>
          </p:nvCxnSpPr>
          <p:spPr bwMode="auto">
            <a:xfrm flipV="1">
              <a:off x="3204581" y="5059116"/>
              <a:ext cx="617830" cy="1"/>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cxnSp>
          <p:nvCxnSpPr>
            <p:cNvPr id="49" name="Straight Arrow Connector 48">
              <a:extLst>
                <a:ext uri="{FF2B5EF4-FFF2-40B4-BE49-F238E27FC236}">
                  <a16:creationId xmlns:a16="http://schemas.microsoft.com/office/drawing/2014/main" id="{B65204E6-7661-4F4E-9F7F-E04B3E7719FB}"/>
                </a:ext>
              </a:extLst>
            </p:cNvPr>
            <p:cNvCxnSpPr/>
            <p:nvPr/>
          </p:nvCxnSpPr>
          <p:spPr bwMode="auto">
            <a:xfrm flipV="1">
              <a:off x="2598067" y="5594376"/>
              <a:ext cx="617830" cy="1"/>
            </a:xfrm>
            <a:prstGeom prst="straightConnector1">
              <a:avLst/>
            </a:prstGeom>
            <a:solidFill>
              <a:schemeClr val="accent1"/>
            </a:solidFill>
            <a:ln w="9525" cap="flat" cmpd="sng" algn="ctr">
              <a:solidFill>
                <a:schemeClr val="tx1"/>
              </a:solidFill>
              <a:prstDash val="solid"/>
              <a:round/>
              <a:headEnd type="none" w="med" len="med"/>
              <a:tailEnd type="none" w="lg" len="lg"/>
            </a:ln>
            <a:effectLst/>
          </p:spPr>
        </p:cxnSp>
        <p:cxnSp>
          <p:nvCxnSpPr>
            <p:cNvPr id="50" name="Straight Arrow Connector 49">
              <a:extLst>
                <a:ext uri="{FF2B5EF4-FFF2-40B4-BE49-F238E27FC236}">
                  <a16:creationId xmlns:a16="http://schemas.microsoft.com/office/drawing/2014/main" id="{F6207429-C51A-4386-B5D8-EEBB8AF87520}"/>
                </a:ext>
              </a:extLst>
            </p:cNvPr>
            <p:cNvCxnSpPr>
              <a:cxnSpLocks/>
            </p:cNvCxnSpPr>
            <p:nvPr/>
          </p:nvCxnSpPr>
          <p:spPr bwMode="auto">
            <a:xfrm flipV="1">
              <a:off x="3209694" y="5056794"/>
              <a:ext cx="0" cy="533864"/>
            </a:xfrm>
            <a:prstGeom prst="straightConnector1">
              <a:avLst/>
            </a:prstGeom>
            <a:solidFill>
              <a:schemeClr val="accent1"/>
            </a:solidFill>
            <a:ln w="9525" cap="flat" cmpd="sng" algn="ctr">
              <a:solidFill>
                <a:schemeClr val="tx1"/>
              </a:solidFill>
              <a:prstDash val="solid"/>
              <a:round/>
              <a:headEnd type="none" w="med" len="med"/>
              <a:tailEnd type="none" w="lg" len="lg"/>
            </a:ln>
            <a:effectLst/>
          </p:spPr>
        </p:cxnSp>
      </p:grpSp>
      <p:sp>
        <p:nvSpPr>
          <p:cNvPr id="54" name="TextBox 53">
            <a:extLst>
              <a:ext uri="{FF2B5EF4-FFF2-40B4-BE49-F238E27FC236}">
                <a16:creationId xmlns:a16="http://schemas.microsoft.com/office/drawing/2014/main" id="{6BA3868E-F8C2-4BE0-9FD3-625D796719C5}"/>
              </a:ext>
            </a:extLst>
          </p:cNvPr>
          <p:cNvSpPr txBox="1"/>
          <p:nvPr/>
        </p:nvSpPr>
        <p:spPr>
          <a:xfrm>
            <a:off x="5560867" y="5652099"/>
            <a:ext cx="1804086" cy="579646"/>
          </a:xfrm>
          <a:prstGeom prst="rect">
            <a:avLst/>
          </a:prstGeom>
          <a:noFill/>
        </p:spPr>
        <p:txBody>
          <a:bodyPr wrap="square" rtlCol="0">
            <a:spAutoFit/>
          </a:bodyPr>
          <a:lstStyle/>
          <a:p>
            <a:pPr algn="ctr">
              <a:lnSpc>
                <a:spcPts val="1900"/>
              </a:lnSpc>
            </a:pPr>
            <a:r>
              <a:rPr lang="en-US" sz="1950" dirty="0">
                <a:latin typeface="Segoe UI" panose="020B0502040204020203" pitchFamily="34" charset="0"/>
                <a:cs typeface="Segoe UI" panose="020B0502040204020203" pitchFamily="34" charset="0"/>
              </a:rPr>
              <a:t>Read-only (e.g., code)</a:t>
            </a:r>
          </a:p>
        </p:txBody>
      </p:sp>
      <p:sp>
        <p:nvSpPr>
          <p:cNvPr id="55" name="TextBox 54">
            <a:extLst>
              <a:ext uri="{FF2B5EF4-FFF2-40B4-BE49-F238E27FC236}">
                <a16:creationId xmlns:a16="http://schemas.microsoft.com/office/drawing/2014/main" id="{14908B30-8DEA-44BF-B9A0-F988F2880500}"/>
              </a:ext>
            </a:extLst>
          </p:cNvPr>
          <p:cNvSpPr txBox="1"/>
          <p:nvPr/>
        </p:nvSpPr>
        <p:spPr>
          <a:xfrm>
            <a:off x="5708380" y="3975189"/>
            <a:ext cx="1494572" cy="579646"/>
          </a:xfrm>
          <a:prstGeom prst="rect">
            <a:avLst/>
          </a:prstGeom>
          <a:noFill/>
        </p:spPr>
        <p:txBody>
          <a:bodyPr wrap="square" rtlCol="0">
            <a:spAutoFit/>
          </a:bodyPr>
          <a:lstStyle/>
          <a:p>
            <a:pPr algn="ctr">
              <a:lnSpc>
                <a:spcPts val="1900"/>
              </a:lnSpc>
            </a:pPr>
            <a:r>
              <a:rPr lang="en-US" sz="1900" dirty="0">
                <a:latin typeface="Segoe UI" panose="020B0502040204020203" pitchFamily="34" charset="0"/>
                <a:cs typeface="Segoe UI" panose="020B0502040204020203" pitchFamily="34" charset="0"/>
              </a:rPr>
              <a:t>Read-only (e.g., heap)</a:t>
            </a:r>
          </a:p>
        </p:txBody>
      </p:sp>
      <p:sp>
        <p:nvSpPr>
          <p:cNvPr id="56" name="TextBox 55">
            <a:extLst>
              <a:ext uri="{FF2B5EF4-FFF2-40B4-BE49-F238E27FC236}">
                <a16:creationId xmlns:a16="http://schemas.microsoft.com/office/drawing/2014/main" id="{801FE538-96F4-4B9E-A7D1-C007FA6DC720}"/>
              </a:ext>
            </a:extLst>
          </p:cNvPr>
          <p:cNvSpPr txBox="1"/>
          <p:nvPr/>
        </p:nvSpPr>
        <p:spPr>
          <a:xfrm>
            <a:off x="8617920" y="4020974"/>
            <a:ext cx="1494572" cy="579646"/>
          </a:xfrm>
          <a:prstGeom prst="rect">
            <a:avLst/>
          </a:prstGeom>
          <a:noFill/>
        </p:spPr>
        <p:txBody>
          <a:bodyPr wrap="square" rtlCol="0">
            <a:spAutoFit/>
          </a:bodyPr>
          <a:lstStyle/>
          <a:p>
            <a:pPr algn="ctr">
              <a:lnSpc>
                <a:spcPts val="1900"/>
              </a:lnSpc>
            </a:pPr>
            <a:r>
              <a:rPr lang="en-US" sz="1900" dirty="0">
                <a:latin typeface="Segoe UI" panose="020B0502040204020203" pitchFamily="34" charset="0"/>
                <a:cs typeface="Segoe UI" panose="020B0502040204020203" pitchFamily="34" charset="0"/>
              </a:rPr>
              <a:t>Read-only (e.g., heap)</a:t>
            </a:r>
          </a:p>
        </p:txBody>
      </p:sp>
      <p:sp>
        <p:nvSpPr>
          <p:cNvPr id="57" name="TextBox 56">
            <a:extLst>
              <a:ext uri="{FF2B5EF4-FFF2-40B4-BE49-F238E27FC236}">
                <a16:creationId xmlns:a16="http://schemas.microsoft.com/office/drawing/2014/main" id="{46D9DE98-9EDF-40F0-ADAD-DB862FF01C75}"/>
              </a:ext>
            </a:extLst>
          </p:cNvPr>
          <p:cNvSpPr txBox="1"/>
          <p:nvPr/>
        </p:nvSpPr>
        <p:spPr>
          <a:xfrm>
            <a:off x="8467571" y="5642870"/>
            <a:ext cx="1804086" cy="579646"/>
          </a:xfrm>
          <a:prstGeom prst="rect">
            <a:avLst/>
          </a:prstGeom>
          <a:noFill/>
        </p:spPr>
        <p:txBody>
          <a:bodyPr wrap="square" rtlCol="0">
            <a:spAutoFit/>
          </a:bodyPr>
          <a:lstStyle/>
          <a:p>
            <a:pPr algn="ctr">
              <a:lnSpc>
                <a:spcPts val="1900"/>
              </a:lnSpc>
            </a:pPr>
            <a:r>
              <a:rPr lang="en-US" sz="1950" dirty="0">
                <a:latin typeface="Segoe UI" panose="020B0502040204020203" pitchFamily="34" charset="0"/>
                <a:cs typeface="Segoe UI" panose="020B0502040204020203" pitchFamily="34" charset="0"/>
              </a:rPr>
              <a:t>Read-only (e.g., code)</a:t>
            </a:r>
          </a:p>
        </p:txBody>
      </p:sp>
      <p:pic>
        <p:nvPicPr>
          <p:cNvPr id="5" name="Picture 4">
            <a:extLst>
              <a:ext uri="{FF2B5EF4-FFF2-40B4-BE49-F238E27FC236}">
                <a16:creationId xmlns:a16="http://schemas.microsoft.com/office/drawing/2014/main" id="{304C0512-5655-4999-BF4C-AF1741140DED}"/>
              </a:ext>
            </a:extLst>
          </p:cNvPr>
          <p:cNvPicPr>
            <a:picLocks noChangeAspect="1"/>
          </p:cNvPicPr>
          <p:nvPr/>
        </p:nvPicPr>
        <p:blipFill>
          <a:blip r:embed="rId2"/>
          <a:stretch>
            <a:fillRect/>
          </a:stretch>
        </p:blipFill>
        <p:spPr>
          <a:xfrm>
            <a:off x="9768977" y="2038375"/>
            <a:ext cx="2433834" cy="2319637"/>
          </a:xfrm>
          <a:prstGeom prst="rect">
            <a:avLst/>
          </a:prstGeom>
        </p:spPr>
      </p:pic>
      <p:sp>
        <p:nvSpPr>
          <p:cNvPr id="58" name="Rectangle 57">
            <a:extLst>
              <a:ext uri="{FF2B5EF4-FFF2-40B4-BE49-F238E27FC236}">
                <a16:creationId xmlns:a16="http://schemas.microsoft.com/office/drawing/2014/main" id="{B90F524D-0E7D-4C17-8E07-8450AE03D38F}"/>
              </a:ext>
            </a:extLst>
          </p:cNvPr>
          <p:cNvSpPr/>
          <p:nvPr/>
        </p:nvSpPr>
        <p:spPr bwMode="auto">
          <a:xfrm>
            <a:off x="7077573" y="3775047"/>
            <a:ext cx="1676400" cy="540834"/>
          </a:xfrm>
          <a:prstGeom prst="rect">
            <a:avLst/>
          </a:prstGeom>
          <a:solidFill>
            <a:srgbClr val="FF999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grpSp>
        <p:nvGrpSpPr>
          <p:cNvPr id="61" name="Group 60">
            <a:extLst>
              <a:ext uri="{FF2B5EF4-FFF2-40B4-BE49-F238E27FC236}">
                <a16:creationId xmlns:a16="http://schemas.microsoft.com/office/drawing/2014/main" id="{5854430C-2681-4AAB-A826-AA2CCC7FE530}"/>
              </a:ext>
            </a:extLst>
          </p:cNvPr>
          <p:cNvGrpSpPr/>
          <p:nvPr/>
        </p:nvGrpSpPr>
        <p:grpSpPr>
          <a:xfrm flipH="1">
            <a:off x="8760860" y="4052016"/>
            <a:ext cx="1224344" cy="537583"/>
            <a:chOff x="2598067" y="5056794"/>
            <a:chExt cx="1224344" cy="537583"/>
          </a:xfrm>
        </p:grpSpPr>
        <p:cxnSp>
          <p:nvCxnSpPr>
            <p:cNvPr id="62" name="Straight Arrow Connector 61">
              <a:extLst>
                <a:ext uri="{FF2B5EF4-FFF2-40B4-BE49-F238E27FC236}">
                  <a16:creationId xmlns:a16="http://schemas.microsoft.com/office/drawing/2014/main" id="{D3FFA5D3-1A96-49A6-AAB7-A2FDE5BD0C32}"/>
                </a:ext>
              </a:extLst>
            </p:cNvPr>
            <p:cNvCxnSpPr/>
            <p:nvPr/>
          </p:nvCxnSpPr>
          <p:spPr bwMode="auto">
            <a:xfrm flipV="1">
              <a:off x="3204581" y="5059116"/>
              <a:ext cx="617830" cy="1"/>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cxnSp>
          <p:nvCxnSpPr>
            <p:cNvPr id="63" name="Straight Arrow Connector 62">
              <a:extLst>
                <a:ext uri="{FF2B5EF4-FFF2-40B4-BE49-F238E27FC236}">
                  <a16:creationId xmlns:a16="http://schemas.microsoft.com/office/drawing/2014/main" id="{6C853448-C3B9-40D1-A871-4CD466E45E22}"/>
                </a:ext>
              </a:extLst>
            </p:cNvPr>
            <p:cNvCxnSpPr/>
            <p:nvPr/>
          </p:nvCxnSpPr>
          <p:spPr bwMode="auto">
            <a:xfrm flipV="1">
              <a:off x="2598067" y="5594376"/>
              <a:ext cx="617830" cy="1"/>
            </a:xfrm>
            <a:prstGeom prst="straightConnector1">
              <a:avLst/>
            </a:prstGeom>
            <a:solidFill>
              <a:schemeClr val="accent1"/>
            </a:solidFill>
            <a:ln w="9525" cap="flat" cmpd="sng" algn="ctr">
              <a:solidFill>
                <a:schemeClr val="tx1"/>
              </a:solidFill>
              <a:prstDash val="solid"/>
              <a:round/>
              <a:headEnd type="none" w="med" len="med"/>
              <a:tailEnd type="none" w="lg" len="lg"/>
            </a:ln>
            <a:effectLst/>
          </p:spPr>
        </p:cxnSp>
        <p:cxnSp>
          <p:nvCxnSpPr>
            <p:cNvPr id="64" name="Straight Arrow Connector 63">
              <a:extLst>
                <a:ext uri="{FF2B5EF4-FFF2-40B4-BE49-F238E27FC236}">
                  <a16:creationId xmlns:a16="http://schemas.microsoft.com/office/drawing/2014/main" id="{79E82C16-78BB-422F-9750-6FA13770A4B5}"/>
                </a:ext>
              </a:extLst>
            </p:cNvPr>
            <p:cNvCxnSpPr>
              <a:cxnSpLocks/>
            </p:cNvCxnSpPr>
            <p:nvPr/>
          </p:nvCxnSpPr>
          <p:spPr bwMode="auto">
            <a:xfrm flipV="1">
              <a:off x="3209694" y="5056794"/>
              <a:ext cx="0" cy="533864"/>
            </a:xfrm>
            <a:prstGeom prst="straightConnector1">
              <a:avLst/>
            </a:prstGeom>
            <a:solidFill>
              <a:schemeClr val="accent1"/>
            </a:solidFill>
            <a:ln w="9525" cap="flat" cmpd="sng" algn="ctr">
              <a:solidFill>
                <a:schemeClr val="tx1"/>
              </a:solidFill>
              <a:prstDash val="solid"/>
              <a:round/>
              <a:headEnd type="none" w="med" len="med"/>
              <a:tailEnd type="none" w="lg" len="lg"/>
            </a:ln>
            <a:effectLst/>
          </p:spPr>
        </p:cxnSp>
      </p:grpSp>
      <p:sp>
        <p:nvSpPr>
          <p:cNvPr id="65" name="TextBox 64">
            <a:extLst>
              <a:ext uri="{FF2B5EF4-FFF2-40B4-BE49-F238E27FC236}">
                <a16:creationId xmlns:a16="http://schemas.microsoft.com/office/drawing/2014/main" id="{053F4A3F-EACA-4691-A01C-8B4512F06739}"/>
              </a:ext>
            </a:extLst>
          </p:cNvPr>
          <p:cNvSpPr txBox="1"/>
          <p:nvPr/>
        </p:nvSpPr>
        <p:spPr>
          <a:xfrm>
            <a:off x="8472592" y="3749323"/>
            <a:ext cx="1804086" cy="335989"/>
          </a:xfrm>
          <a:prstGeom prst="rect">
            <a:avLst/>
          </a:prstGeom>
          <a:noFill/>
        </p:spPr>
        <p:txBody>
          <a:bodyPr wrap="square" rtlCol="0">
            <a:spAutoFit/>
          </a:bodyPr>
          <a:lstStyle/>
          <a:p>
            <a:pPr algn="ctr">
              <a:lnSpc>
                <a:spcPts val="1900"/>
              </a:lnSpc>
            </a:pPr>
            <a:r>
              <a:rPr lang="en-US" sz="1950" dirty="0">
                <a:latin typeface="Segoe UI" panose="020B0502040204020203" pitchFamily="34" charset="0"/>
                <a:cs typeface="Segoe UI" panose="020B0502040204020203" pitchFamily="34" charset="0"/>
              </a:rPr>
              <a:t>Read/write</a:t>
            </a:r>
          </a:p>
        </p:txBody>
      </p:sp>
      <p:sp>
        <p:nvSpPr>
          <p:cNvPr id="66" name="TextBox 65">
            <a:extLst>
              <a:ext uri="{FF2B5EF4-FFF2-40B4-BE49-F238E27FC236}">
                <a16:creationId xmlns:a16="http://schemas.microsoft.com/office/drawing/2014/main" id="{ABEEFDCC-DAE0-4A5E-8DF5-2792087A22CF}"/>
              </a:ext>
            </a:extLst>
          </p:cNvPr>
          <p:cNvSpPr txBox="1"/>
          <p:nvPr/>
        </p:nvSpPr>
        <p:spPr>
          <a:xfrm>
            <a:off x="5560867" y="4250678"/>
            <a:ext cx="1804086" cy="335989"/>
          </a:xfrm>
          <a:prstGeom prst="rect">
            <a:avLst/>
          </a:prstGeom>
          <a:noFill/>
        </p:spPr>
        <p:txBody>
          <a:bodyPr wrap="square" rtlCol="0">
            <a:spAutoFit/>
          </a:bodyPr>
          <a:lstStyle/>
          <a:p>
            <a:pPr algn="ctr">
              <a:lnSpc>
                <a:spcPts val="1900"/>
              </a:lnSpc>
            </a:pPr>
            <a:r>
              <a:rPr lang="en-US" sz="1950" dirty="0">
                <a:latin typeface="Segoe UI" panose="020B0502040204020203" pitchFamily="34" charset="0"/>
                <a:cs typeface="Segoe UI" panose="020B0502040204020203" pitchFamily="34" charset="0"/>
              </a:rPr>
              <a:t>Read/write</a:t>
            </a:r>
          </a:p>
        </p:txBody>
      </p:sp>
      <p:sp>
        <p:nvSpPr>
          <p:cNvPr id="59" name="TextBox 58">
            <a:extLst>
              <a:ext uri="{FF2B5EF4-FFF2-40B4-BE49-F238E27FC236}">
                <a16:creationId xmlns:a16="http://schemas.microsoft.com/office/drawing/2014/main" id="{BD5903D4-81C3-4FC2-9812-2ED9A77BE29B}"/>
              </a:ext>
            </a:extLst>
          </p:cNvPr>
          <p:cNvSpPr txBox="1"/>
          <p:nvPr/>
        </p:nvSpPr>
        <p:spPr>
          <a:xfrm>
            <a:off x="87682" y="4761632"/>
            <a:ext cx="4221272" cy="830997"/>
          </a:xfrm>
          <a:prstGeom prst="rect">
            <a:avLst/>
          </a:prstGeom>
          <a:noFill/>
        </p:spPr>
        <p:txBody>
          <a:bodyPr wrap="square" rtlCol="0">
            <a:spAutoFit/>
          </a:bodyPr>
          <a:lstStyle/>
          <a:p>
            <a:r>
              <a:rPr lang="en-US" sz="2400" dirty="0">
                <a:latin typeface="Segoe UI" panose="020B0502040204020203" pitchFamily="34" charset="0"/>
                <a:cs typeface="Segoe UI" panose="020B0502040204020203" pitchFamily="34" charset="0"/>
              </a:rPr>
              <a:t>Immediately after </a:t>
            </a:r>
            <a:r>
              <a:rPr lang="en-US" sz="2400" dirty="0">
                <a:latin typeface="Consolas" panose="020B0609020204030204" pitchFamily="49" charset="0"/>
              </a:rPr>
              <a:t>fork()</a:t>
            </a:r>
            <a:r>
              <a:rPr lang="en-US" sz="2400" dirty="0">
                <a:latin typeface="Segoe UI" panose="020B0502040204020203" pitchFamily="34" charset="0"/>
                <a:cs typeface="Segoe UI" panose="020B0502040204020203" pitchFamily="34" charset="0"/>
              </a:rPr>
              <a:t>, in low canonical memory . . .</a:t>
            </a:r>
            <a:endParaRPr lang="en-US" sz="2400" dirty="0">
              <a:latin typeface="Consolas" panose="020B0609020204030204" pitchFamily="49" charset="0"/>
            </a:endParaRPr>
          </a:p>
        </p:txBody>
      </p:sp>
    </p:spTree>
    <p:extLst>
      <p:ext uri="{BB962C8B-B14F-4D97-AF65-F5344CB8AC3E}">
        <p14:creationId xmlns:p14="http://schemas.microsoft.com/office/powerpoint/2010/main" val="2307771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32" presetClass="emph" presetSubtype="0" repeatCount="2000" fill="hold" nodeType="withEffect">
                                  <p:stCondLst>
                                    <p:cond delay="0"/>
                                  </p:stCondLst>
                                  <p:childTnLst>
                                    <p:animRot by="120000">
                                      <p:cBhvr>
                                        <p:cTn id="11" dur="100" fill="hold">
                                          <p:stCondLst>
                                            <p:cond delay="0"/>
                                          </p:stCondLst>
                                        </p:cTn>
                                        <p:tgtEl>
                                          <p:spTgt spid="5"/>
                                        </p:tgtEl>
                                        <p:attrNameLst>
                                          <p:attrName>r</p:attrName>
                                        </p:attrNameLst>
                                      </p:cBhvr>
                                    </p:animRot>
                                    <p:animRot by="-240000">
                                      <p:cBhvr>
                                        <p:cTn id="12" dur="200" fill="hold">
                                          <p:stCondLst>
                                            <p:cond delay="200"/>
                                          </p:stCondLst>
                                        </p:cTn>
                                        <p:tgtEl>
                                          <p:spTgt spid="5"/>
                                        </p:tgtEl>
                                        <p:attrNameLst>
                                          <p:attrName>r</p:attrName>
                                        </p:attrNameLst>
                                      </p:cBhvr>
                                    </p:animRot>
                                    <p:animRot by="240000">
                                      <p:cBhvr>
                                        <p:cTn id="13" dur="200" fill="hold">
                                          <p:stCondLst>
                                            <p:cond delay="400"/>
                                          </p:stCondLst>
                                        </p:cTn>
                                        <p:tgtEl>
                                          <p:spTgt spid="5"/>
                                        </p:tgtEl>
                                        <p:attrNameLst>
                                          <p:attrName>r</p:attrName>
                                        </p:attrNameLst>
                                      </p:cBhvr>
                                    </p:animRot>
                                    <p:animRot by="-240000">
                                      <p:cBhvr>
                                        <p:cTn id="14" dur="200" fill="hold">
                                          <p:stCondLst>
                                            <p:cond delay="600"/>
                                          </p:stCondLst>
                                        </p:cTn>
                                        <p:tgtEl>
                                          <p:spTgt spid="5"/>
                                        </p:tgtEl>
                                        <p:attrNameLst>
                                          <p:attrName>r</p:attrName>
                                        </p:attrNameLst>
                                      </p:cBhvr>
                                    </p:animRot>
                                    <p:animRot by="120000">
                                      <p:cBhvr>
                                        <p:cTn id="15" dur="200" fill="hold">
                                          <p:stCondLst>
                                            <p:cond delay="800"/>
                                          </p:stCondLst>
                                        </p:cTn>
                                        <p:tgtEl>
                                          <p:spTgt spid="5"/>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fade">
                                      <p:cBhvr>
                                        <p:cTn id="20" dur="500"/>
                                        <p:tgtEl>
                                          <p:spTgt spid="3">
                                            <p:txEl>
                                              <p:pRg st="0" end="0"/>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fade">
                                      <p:cBhvr>
                                        <p:cTn id="23" dur="500"/>
                                        <p:tgtEl>
                                          <p:spTgt spid="3">
                                            <p:txEl>
                                              <p:pRg st="1" end="1"/>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500"/>
                                        <p:tgtEl>
                                          <p:spTgt spid="3">
                                            <p:txEl>
                                              <p:pRg st="2" end="2"/>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fade">
                                      <p:cBhvr>
                                        <p:cTn id="29" dur="500"/>
                                        <p:tgtEl>
                                          <p:spTgt spid="3">
                                            <p:txEl>
                                              <p:pRg st="3" end="3"/>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2" presetClass="emph" presetSubtype="0" fill="hold" nodeType="clickEffect">
                                  <p:stCondLst>
                                    <p:cond delay="0"/>
                                  </p:stCondLst>
                                  <p:childTnLst>
                                    <p:animRot by="120000">
                                      <p:cBhvr>
                                        <p:cTn id="36" dur="100" fill="hold">
                                          <p:stCondLst>
                                            <p:cond delay="0"/>
                                          </p:stCondLst>
                                        </p:cTn>
                                        <p:tgtEl>
                                          <p:spTgt spid="46"/>
                                        </p:tgtEl>
                                        <p:attrNameLst>
                                          <p:attrName>r</p:attrName>
                                        </p:attrNameLst>
                                      </p:cBhvr>
                                    </p:animRot>
                                    <p:animRot by="-240000">
                                      <p:cBhvr>
                                        <p:cTn id="37" dur="200" fill="hold">
                                          <p:stCondLst>
                                            <p:cond delay="200"/>
                                          </p:stCondLst>
                                        </p:cTn>
                                        <p:tgtEl>
                                          <p:spTgt spid="46"/>
                                        </p:tgtEl>
                                        <p:attrNameLst>
                                          <p:attrName>r</p:attrName>
                                        </p:attrNameLst>
                                      </p:cBhvr>
                                    </p:animRot>
                                    <p:animRot by="240000">
                                      <p:cBhvr>
                                        <p:cTn id="38" dur="200" fill="hold">
                                          <p:stCondLst>
                                            <p:cond delay="400"/>
                                          </p:stCondLst>
                                        </p:cTn>
                                        <p:tgtEl>
                                          <p:spTgt spid="46"/>
                                        </p:tgtEl>
                                        <p:attrNameLst>
                                          <p:attrName>r</p:attrName>
                                        </p:attrNameLst>
                                      </p:cBhvr>
                                    </p:animRot>
                                    <p:animRot by="-240000">
                                      <p:cBhvr>
                                        <p:cTn id="39" dur="200" fill="hold">
                                          <p:stCondLst>
                                            <p:cond delay="600"/>
                                          </p:stCondLst>
                                        </p:cTn>
                                        <p:tgtEl>
                                          <p:spTgt spid="46"/>
                                        </p:tgtEl>
                                        <p:attrNameLst>
                                          <p:attrName>r</p:attrName>
                                        </p:attrNameLst>
                                      </p:cBhvr>
                                    </p:animRot>
                                    <p:animRot by="120000">
                                      <p:cBhvr>
                                        <p:cTn id="40" dur="200" fill="hold">
                                          <p:stCondLst>
                                            <p:cond delay="800"/>
                                          </p:stCondLst>
                                        </p:cTn>
                                        <p:tgtEl>
                                          <p:spTgt spid="46"/>
                                        </p:tgtEl>
                                        <p:attrNameLst>
                                          <p:attrName>r</p:attrName>
                                        </p:attrNameLst>
                                      </p:cBhvr>
                                    </p:animRot>
                                  </p:childTnLst>
                                </p:cTn>
                              </p:par>
                              <p:par>
                                <p:cTn id="41" presetID="42" presetClass="exit" presetSubtype="0" fill="hold" nodeType="withEffect">
                                  <p:stCondLst>
                                    <p:cond delay="0"/>
                                  </p:stCondLst>
                                  <p:childTnLst>
                                    <p:animEffect transition="out" filter="fade">
                                      <p:cBhvr>
                                        <p:cTn id="42" dur="1000"/>
                                        <p:tgtEl>
                                          <p:spTgt spid="46"/>
                                        </p:tgtEl>
                                      </p:cBhvr>
                                    </p:animEffect>
                                    <p:anim calcmode="lin" valueType="num">
                                      <p:cBhvr>
                                        <p:cTn id="43" dur="1000"/>
                                        <p:tgtEl>
                                          <p:spTgt spid="46"/>
                                        </p:tgtEl>
                                        <p:attrNameLst>
                                          <p:attrName>ppt_x</p:attrName>
                                        </p:attrNameLst>
                                      </p:cBhvr>
                                      <p:tavLst>
                                        <p:tav tm="0">
                                          <p:val>
                                            <p:strVal val="ppt_x"/>
                                          </p:val>
                                        </p:tav>
                                        <p:tav tm="100000">
                                          <p:val>
                                            <p:strVal val="ppt_x"/>
                                          </p:val>
                                        </p:tav>
                                      </p:tavLst>
                                    </p:anim>
                                    <p:anim calcmode="lin" valueType="num">
                                      <p:cBhvr>
                                        <p:cTn id="44" dur="1000"/>
                                        <p:tgtEl>
                                          <p:spTgt spid="46"/>
                                        </p:tgtEl>
                                        <p:attrNameLst>
                                          <p:attrName>ppt_y</p:attrName>
                                        </p:attrNameLst>
                                      </p:cBhvr>
                                      <p:tavLst>
                                        <p:tav tm="0">
                                          <p:val>
                                            <p:strVal val="ppt_y"/>
                                          </p:val>
                                        </p:tav>
                                        <p:tav tm="100000">
                                          <p:val>
                                            <p:strVal val="ppt_y+.1"/>
                                          </p:val>
                                        </p:tav>
                                      </p:tavLst>
                                    </p:anim>
                                    <p:set>
                                      <p:cBhvr>
                                        <p:cTn id="45" dur="1" fill="hold">
                                          <p:stCondLst>
                                            <p:cond delay="999"/>
                                          </p:stCondLst>
                                        </p:cTn>
                                        <p:tgtEl>
                                          <p:spTgt spid="46"/>
                                        </p:tgtEl>
                                        <p:attrNameLst>
                                          <p:attrName>style.visibility</p:attrName>
                                        </p:attrNameLst>
                                      </p:cBhvr>
                                      <p:to>
                                        <p:strVal val="hidden"/>
                                      </p:to>
                                    </p:set>
                                  </p:childTnLst>
                                </p:cTn>
                              </p:par>
                              <p:par>
                                <p:cTn id="46" presetID="32" presetClass="emph" presetSubtype="0" fill="hold" grpId="0" nodeType="withEffect">
                                  <p:stCondLst>
                                    <p:cond delay="0"/>
                                  </p:stCondLst>
                                  <p:childTnLst>
                                    <p:animRot by="120000">
                                      <p:cBhvr>
                                        <p:cTn id="47" dur="100" fill="hold">
                                          <p:stCondLst>
                                            <p:cond delay="0"/>
                                          </p:stCondLst>
                                        </p:cTn>
                                        <p:tgtEl>
                                          <p:spTgt spid="56"/>
                                        </p:tgtEl>
                                        <p:attrNameLst>
                                          <p:attrName>r</p:attrName>
                                        </p:attrNameLst>
                                      </p:cBhvr>
                                    </p:animRot>
                                    <p:animRot by="-240000">
                                      <p:cBhvr>
                                        <p:cTn id="48" dur="200" fill="hold">
                                          <p:stCondLst>
                                            <p:cond delay="200"/>
                                          </p:stCondLst>
                                        </p:cTn>
                                        <p:tgtEl>
                                          <p:spTgt spid="56"/>
                                        </p:tgtEl>
                                        <p:attrNameLst>
                                          <p:attrName>r</p:attrName>
                                        </p:attrNameLst>
                                      </p:cBhvr>
                                    </p:animRot>
                                    <p:animRot by="240000">
                                      <p:cBhvr>
                                        <p:cTn id="49" dur="200" fill="hold">
                                          <p:stCondLst>
                                            <p:cond delay="400"/>
                                          </p:stCondLst>
                                        </p:cTn>
                                        <p:tgtEl>
                                          <p:spTgt spid="56"/>
                                        </p:tgtEl>
                                        <p:attrNameLst>
                                          <p:attrName>r</p:attrName>
                                        </p:attrNameLst>
                                      </p:cBhvr>
                                    </p:animRot>
                                    <p:animRot by="-240000">
                                      <p:cBhvr>
                                        <p:cTn id="50" dur="200" fill="hold">
                                          <p:stCondLst>
                                            <p:cond delay="600"/>
                                          </p:stCondLst>
                                        </p:cTn>
                                        <p:tgtEl>
                                          <p:spTgt spid="56"/>
                                        </p:tgtEl>
                                        <p:attrNameLst>
                                          <p:attrName>r</p:attrName>
                                        </p:attrNameLst>
                                      </p:cBhvr>
                                    </p:animRot>
                                    <p:animRot by="120000">
                                      <p:cBhvr>
                                        <p:cTn id="51" dur="200" fill="hold">
                                          <p:stCondLst>
                                            <p:cond delay="800"/>
                                          </p:stCondLst>
                                        </p:cTn>
                                        <p:tgtEl>
                                          <p:spTgt spid="56"/>
                                        </p:tgtEl>
                                        <p:attrNameLst>
                                          <p:attrName>r</p:attrName>
                                        </p:attrNameLst>
                                      </p:cBhvr>
                                    </p:animRot>
                                  </p:childTnLst>
                                </p:cTn>
                              </p:par>
                              <p:par>
                                <p:cTn id="52" presetID="42" presetClass="exit" presetSubtype="0" fill="hold" grpId="1" nodeType="withEffect">
                                  <p:stCondLst>
                                    <p:cond delay="0"/>
                                  </p:stCondLst>
                                  <p:childTnLst>
                                    <p:animEffect transition="out" filter="fade">
                                      <p:cBhvr>
                                        <p:cTn id="53" dur="1000"/>
                                        <p:tgtEl>
                                          <p:spTgt spid="56"/>
                                        </p:tgtEl>
                                      </p:cBhvr>
                                    </p:animEffect>
                                    <p:anim calcmode="lin" valueType="num">
                                      <p:cBhvr>
                                        <p:cTn id="54" dur="1000"/>
                                        <p:tgtEl>
                                          <p:spTgt spid="56"/>
                                        </p:tgtEl>
                                        <p:attrNameLst>
                                          <p:attrName>ppt_x</p:attrName>
                                        </p:attrNameLst>
                                      </p:cBhvr>
                                      <p:tavLst>
                                        <p:tav tm="0">
                                          <p:val>
                                            <p:strVal val="ppt_x"/>
                                          </p:val>
                                        </p:tav>
                                        <p:tav tm="100000">
                                          <p:val>
                                            <p:strVal val="ppt_x"/>
                                          </p:val>
                                        </p:tav>
                                      </p:tavLst>
                                    </p:anim>
                                    <p:anim calcmode="lin" valueType="num">
                                      <p:cBhvr>
                                        <p:cTn id="55" dur="1000"/>
                                        <p:tgtEl>
                                          <p:spTgt spid="56"/>
                                        </p:tgtEl>
                                        <p:attrNameLst>
                                          <p:attrName>ppt_y</p:attrName>
                                        </p:attrNameLst>
                                      </p:cBhvr>
                                      <p:tavLst>
                                        <p:tav tm="0">
                                          <p:val>
                                            <p:strVal val="ppt_y"/>
                                          </p:val>
                                        </p:tav>
                                        <p:tav tm="100000">
                                          <p:val>
                                            <p:strVal val="ppt_y+.1"/>
                                          </p:val>
                                        </p:tav>
                                      </p:tavLst>
                                    </p:anim>
                                    <p:set>
                                      <p:cBhvr>
                                        <p:cTn id="56" dur="1" fill="hold">
                                          <p:stCondLst>
                                            <p:cond delay="999"/>
                                          </p:stCondLst>
                                        </p:cTn>
                                        <p:tgtEl>
                                          <p:spTgt spid="56"/>
                                        </p:tgtEl>
                                        <p:attrNameLst>
                                          <p:attrName>style.visibility</p:attrName>
                                        </p:attrNameLst>
                                      </p:cBhvr>
                                      <p:to>
                                        <p:strVal val="hidden"/>
                                      </p:to>
                                    </p:set>
                                  </p:childTnLst>
                                </p:cTn>
                              </p:par>
                            </p:childTnLst>
                          </p:cTn>
                        </p:par>
                        <p:par>
                          <p:cTn id="57" fill="hold">
                            <p:stCondLst>
                              <p:cond delay="1000"/>
                            </p:stCondLst>
                            <p:childTnLst>
                              <p:par>
                                <p:cTn id="58" presetID="10" presetClass="entr" presetSubtype="0" fill="hold" grpId="0" nodeType="afterEffect">
                                  <p:stCondLst>
                                    <p:cond delay="0"/>
                                  </p:stCondLst>
                                  <p:childTnLst>
                                    <p:set>
                                      <p:cBhvr>
                                        <p:cTn id="59" dur="1" fill="hold">
                                          <p:stCondLst>
                                            <p:cond delay="0"/>
                                          </p:stCondLst>
                                        </p:cTn>
                                        <p:tgtEl>
                                          <p:spTgt spid="58"/>
                                        </p:tgtEl>
                                        <p:attrNameLst>
                                          <p:attrName>style.visibility</p:attrName>
                                        </p:attrNameLst>
                                      </p:cBhvr>
                                      <p:to>
                                        <p:strVal val="visible"/>
                                      </p:to>
                                    </p:set>
                                    <p:animEffect transition="in" filter="fade">
                                      <p:cBhvr>
                                        <p:cTn id="60" dur="500"/>
                                        <p:tgtEl>
                                          <p:spTgt spid="58"/>
                                        </p:tgtEl>
                                      </p:cBhvr>
                                    </p:animEffect>
                                  </p:childTnLst>
                                </p:cTn>
                              </p:par>
                              <p:par>
                                <p:cTn id="61" presetID="32" presetClass="emph" presetSubtype="0" repeatCount="2000" fill="hold" grpId="1" nodeType="withEffect">
                                  <p:stCondLst>
                                    <p:cond delay="0"/>
                                  </p:stCondLst>
                                  <p:childTnLst>
                                    <p:animRot by="120000">
                                      <p:cBhvr>
                                        <p:cTn id="62" dur="100" fill="hold">
                                          <p:stCondLst>
                                            <p:cond delay="0"/>
                                          </p:stCondLst>
                                        </p:cTn>
                                        <p:tgtEl>
                                          <p:spTgt spid="58"/>
                                        </p:tgtEl>
                                        <p:attrNameLst>
                                          <p:attrName>r</p:attrName>
                                        </p:attrNameLst>
                                      </p:cBhvr>
                                    </p:animRot>
                                    <p:animRot by="-240000">
                                      <p:cBhvr>
                                        <p:cTn id="63" dur="200" fill="hold">
                                          <p:stCondLst>
                                            <p:cond delay="200"/>
                                          </p:stCondLst>
                                        </p:cTn>
                                        <p:tgtEl>
                                          <p:spTgt spid="58"/>
                                        </p:tgtEl>
                                        <p:attrNameLst>
                                          <p:attrName>r</p:attrName>
                                        </p:attrNameLst>
                                      </p:cBhvr>
                                    </p:animRot>
                                    <p:animRot by="240000">
                                      <p:cBhvr>
                                        <p:cTn id="64" dur="200" fill="hold">
                                          <p:stCondLst>
                                            <p:cond delay="400"/>
                                          </p:stCondLst>
                                        </p:cTn>
                                        <p:tgtEl>
                                          <p:spTgt spid="58"/>
                                        </p:tgtEl>
                                        <p:attrNameLst>
                                          <p:attrName>r</p:attrName>
                                        </p:attrNameLst>
                                      </p:cBhvr>
                                    </p:animRot>
                                    <p:animRot by="-240000">
                                      <p:cBhvr>
                                        <p:cTn id="65" dur="200" fill="hold">
                                          <p:stCondLst>
                                            <p:cond delay="600"/>
                                          </p:stCondLst>
                                        </p:cTn>
                                        <p:tgtEl>
                                          <p:spTgt spid="58"/>
                                        </p:tgtEl>
                                        <p:attrNameLst>
                                          <p:attrName>r</p:attrName>
                                        </p:attrNameLst>
                                      </p:cBhvr>
                                    </p:animRot>
                                    <p:animRot by="120000">
                                      <p:cBhvr>
                                        <p:cTn id="66" dur="200" fill="hold">
                                          <p:stCondLst>
                                            <p:cond delay="800"/>
                                          </p:stCondLst>
                                        </p:cTn>
                                        <p:tgtEl>
                                          <p:spTgt spid="58"/>
                                        </p:tgtEl>
                                        <p:attrNameLst>
                                          <p:attrName>r</p:attrName>
                                        </p:attrNameLst>
                                      </p:cBhvr>
                                    </p:animRot>
                                  </p:childTnLst>
                                </p:cTn>
                              </p:par>
                              <p:par>
                                <p:cTn id="67" presetID="10" presetClass="entr" presetSubtype="0" fill="hold" nodeType="withEffect">
                                  <p:stCondLst>
                                    <p:cond delay="0"/>
                                  </p:stCondLst>
                                  <p:childTnLst>
                                    <p:set>
                                      <p:cBhvr>
                                        <p:cTn id="68" dur="1" fill="hold">
                                          <p:stCondLst>
                                            <p:cond delay="0"/>
                                          </p:stCondLst>
                                        </p:cTn>
                                        <p:tgtEl>
                                          <p:spTgt spid="61"/>
                                        </p:tgtEl>
                                        <p:attrNameLst>
                                          <p:attrName>style.visibility</p:attrName>
                                        </p:attrNameLst>
                                      </p:cBhvr>
                                      <p:to>
                                        <p:strVal val="visible"/>
                                      </p:to>
                                    </p:set>
                                    <p:animEffect transition="in" filter="fade">
                                      <p:cBhvr>
                                        <p:cTn id="69" dur="500"/>
                                        <p:tgtEl>
                                          <p:spTgt spid="61"/>
                                        </p:tgtEl>
                                      </p:cBhvr>
                                    </p:animEffect>
                                  </p:childTnLst>
                                </p:cTn>
                              </p:par>
                              <p:par>
                                <p:cTn id="70" presetID="32" presetClass="emph" presetSubtype="0" fill="hold" nodeType="withEffect">
                                  <p:stCondLst>
                                    <p:cond delay="0"/>
                                  </p:stCondLst>
                                  <p:childTnLst>
                                    <p:animRot by="120000">
                                      <p:cBhvr>
                                        <p:cTn id="71" dur="100" fill="hold">
                                          <p:stCondLst>
                                            <p:cond delay="0"/>
                                          </p:stCondLst>
                                        </p:cTn>
                                        <p:tgtEl>
                                          <p:spTgt spid="61"/>
                                        </p:tgtEl>
                                        <p:attrNameLst>
                                          <p:attrName>r</p:attrName>
                                        </p:attrNameLst>
                                      </p:cBhvr>
                                    </p:animRot>
                                    <p:animRot by="-240000">
                                      <p:cBhvr>
                                        <p:cTn id="72" dur="200" fill="hold">
                                          <p:stCondLst>
                                            <p:cond delay="200"/>
                                          </p:stCondLst>
                                        </p:cTn>
                                        <p:tgtEl>
                                          <p:spTgt spid="61"/>
                                        </p:tgtEl>
                                        <p:attrNameLst>
                                          <p:attrName>r</p:attrName>
                                        </p:attrNameLst>
                                      </p:cBhvr>
                                    </p:animRot>
                                    <p:animRot by="240000">
                                      <p:cBhvr>
                                        <p:cTn id="73" dur="200" fill="hold">
                                          <p:stCondLst>
                                            <p:cond delay="400"/>
                                          </p:stCondLst>
                                        </p:cTn>
                                        <p:tgtEl>
                                          <p:spTgt spid="61"/>
                                        </p:tgtEl>
                                        <p:attrNameLst>
                                          <p:attrName>r</p:attrName>
                                        </p:attrNameLst>
                                      </p:cBhvr>
                                    </p:animRot>
                                    <p:animRot by="-240000">
                                      <p:cBhvr>
                                        <p:cTn id="74" dur="200" fill="hold">
                                          <p:stCondLst>
                                            <p:cond delay="600"/>
                                          </p:stCondLst>
                                        </p:cTn>
                                        <p:tgtEl>
                                          <p:spTgt spid="61"/>
                                        </p:tgtEl>
                                        <p:attrNameLst>
                                          <p:attrName>r</p:attrName>
                                        </p:attrNameLst>
                                      </p:cBhvr>
                                    </p:animRot>
                                    <p:animRot by="120000">
                                      <p:cBhvr>
                                        <p:cTn id="75" dur="200" fill="hold">
                                          <p:stCondLst>
                                            <p:cond delay="800"/>
                                          </p:stCondLst>
                                        </p:cTn>
                                        <p:tgtEl>
                                          <p:spTgt spid="61"/>
                                        </p:tgtEl>
                                        <p:attrNameLst>
                                          <p:attrName>r</p:attrName>
                                        </p:attrNameLst>
                                      </p:cBhvr>
                                    </p:animRot>
                                  </p:childTnLst>
                                </p:cTn>
                              </p:par>
                              <p:par>
                                <p:cTn id="76" presetID="10" presetClass="entr" presetSubtype="0" fill="hold" grpId="0" nodeType="withEffect">
                                  <p:stCondLst>
                                    <p:cond delay="0"/>
                                  </p:stCondLst>
                                  <p:childTnLst>
                                    <p:set>
                                      <p:cBhvr>
                                        <p:cTn id="77" dur="1" fill="hold">
                                          <p:stCondLst>
                                            <p:cond delay="0"/>
                                          </p:stCondLst>
                                        </p:cTn>
                                        <p:tgtEl>
                                          <p:spTgt spid="65"/>
                                        </p:tgtEl>
                                        <p:attrNameLst>
                                          <p:attrName>style.visibility</p:attrName>
                                        </p:attrNameLst>
                                      </p:cBhvr>
                                      <p:to>
                                        <p:strVal val="visible"/>
                                      </p:to>
                                    </p:set>
                                    <p:animEffect transition="in" filter="fade">
                                      <p:cBhvr>
                                        <p:cTn id="78" dur="500"/>
                                        <p:tgtEl>
                                          <p:spTgt spid="65"/>
                                        </p:tgtEl>
                                      </p:cBhvr>
                                    </p:animEffect>
                                  </p:childTnLst>
                                </p:cTn>
                              </p:par>
                              <p:par>
                                <p:cTn id="79" presetID="32" presetClass="emph" presetSubtype="0" fill="hold" grpId="1" nodeType="withEffect">
                                  <p:stCondLst>
                                    <p:cond delay="0"/>
                                  </p:stCondLst>
                                  <p:childTnLst>
                                    <p:animRot by="120000">
                                      <p:cBhvr>
                                        <p:cTn id="80" dur="100" fill="hold">
                                          <p:stCondLst>
                                            <p:cond delay="0"/>
                                          </p:stCondLst>
                                        </p:cTn>
                                        <p:tgtEl>
                                          <p:spTgt spid="65"/>
                                        </p:tgtEl>
                                        <p:attrNameLst>
                                          <p:attrName>r</p:attrName>
                                        </p:attrNameLst>
                                      </p:cBhvr>
                                    </p:animRot>
                                    <p:animRot by="-240000">
                                      <p:cBhvr>
                                        <p:cTn id="81" dur="200" fill="hold">
                                          <p:stCondLst>
                                            <p:cond delay="200"/>
                                          </p:stCondLst>
                                        </p:cTn>
                                        <p:tgtEl>
                                          <p:spTgt spid="65"/>
                                        </p:tgtEl>
                                        <p:attrNameLst>
                                          <p:attrName>r</p:attrName>
                                        </p:attrNameLst>
                                      </p:cBhvr>
                                    </p:animRot>
                                    <p:animRot by="240000">
                                      <p:cBhvr>
                                        <p:cTn id="82" dur="200" fill="hold">
                                          <p:stCondLst>
                                            <p:cond delay="400"/>
                                          </p:stCondLst>
                                        </p:cTn>
                                        <p:tgtEl>
                                          <p:spTgt spid="65"/>
                                        </p:tgtEl>
                                        <p:attrNameLst>
                                          <p:attrName>r</p:attrName>
                                        </p:attrNameLst>
                                      </p:cBhvr>
                                    </p:animRot>
                                    <p:animRot by="-240000">
                                      <p:cBhvr>
                                        <p:cTn id="83" dur="200" fill="hold">
                                          <p:stCondLst>
                                            <p:cond delay="600"/>
                                          </p:stCondLst>
                                        </p:cTn>
                                        <p:tgtEl>
                                          <p:spTgt spid="65"/>
                                        </p:tgtEl>
                                        <p:attrNameLst>
                                          <p:attrName>r</p:attrName>
                                        </p:attrNameLst>
                                      </p:cBhvr>
                                    </p:animRot>
                                    <p:animRot by="120000">
                                      <p:cBhvr>
                                        <p:cTn id="84" dur="200" fill="hold">
                                          <p:stCondLst>
                                            <p:cond delay="800"/>
                                          </p:stCondLst>
                                        </p:cTn>
                                        <p:tgtEl>
                                          <p:spTgt spid="65"/>
                                        </p:tgtEl>
                                        <p:attrNameLst>
                                          <p:attrName>r</p:attrName>
                                        </p:attrNameLst>
                                      </p:cBhvr>
                                    </p:animRot>
                                  </p:childTnLst>
                                </p:cTn>
                              </p:par>
                            </p:childTnLst>
                          </p:cTn>
                        </p:par>
                      </p:childTnLst>
                    </p:cTn>
                  </p:par>
                  <p:par>
                    <p:cTn id="85" fill="hold">
                      <p:stCondLst>
                        <p:cond delay="indefinite"/>
                      </p:stCondLst>
                      <p:childTnLst>
                        <p:par>
                          <p:cTn id="86" fill="hold">
                            <p:stCondLst>
                              <p:cond delay="0"/>
                            </p:stCondLst>
                            <p:childTnLst>
                              <p:par>
                                <p:cTn id="87" presetID="42" presetClass="exit" presetSubtype="0" fill="hold" grpId="0" nodeType="clickEffect">
                                  <p:stCondLst>
                                    <p:cond delay="0"/>
                                  </p:stCondLst>
                                  <p:childTnLst>
                                    <p:animEffect transition="out" filter="fade">
                                      <p:cBhvr>
                                        <p:cTn id="88" dur="1000"/>
                                        <p:tgtEl>
                                          <p:spTgt spid="55"/>
                                        </p:tgtEl>
                                      </p:cBhvr>
                                    </p:animEffect>
                                    <p:anim calcmode="lin" valueType="num">
                                      <p:cBhvr>
                                        <p:cTn id="89" dur="1000"/>
                                        <p:tgtEl>
                                          <p:spTgt spid="55"/>
                                        </p:tgtEl>
                                        <p:attrNameLst>
                                          <p:attrName>ppt_x</p:attrName>
                                        </p:attrNameLst>
                                      </p:cBhvr>
                                      <p:tavLst>
                                        <p:tav tm="0">
                                          <p:val>
                                            <p:strVal val="ppt_x"/>
                                          </p:val>
                                        </p:tav>
                                        <p:tav tm="100000">
                                          <p:val>
                                            <p:strVal val="ppt_x"/>
                                          </p:val>
                                        </p:tav>
                                      </p:tavLst>
                                    </p:anim>
                                    <p:anim calcmode="lin" valueType="num">
                                      <p:cBhvr>
                                        <p:cTn id="90" dur="1000"/>
                                        <p:tgtEl>
                                          <p:spTgt spid="55"/>
                                        </p:tgtEl>
                                        <p:attrNameLst>
                                          <p:attrName>ppt_y</p:attrName>
                                        </p:attrNameLst>
                                      </p:cBhvr>
                                      <p:tavLst>
                                        <p:tav tm="0">
                                          <p:val>
                                            <p:strVal val="ppt_y"/>
                                          </p:val>
                                        </p:tav>
                                        <p:tav tm="100000">
                                          <p:val>
                                            <p:strVal val="ppt_y+.1"/>
                                          </p:val>
                                        </p:tav>
                                      </p:tavLst>
                                    </p:anim>
                                    <p:set>
                                      <p:cBhvr>
                                        <p:cTn id="91" dur="1" fill="hold">
                                          <p:stCondLst>
                                            <p:cond delay="999"/>
                                          </p:stCondLst>
                                        </p:cTn>
                                        <p:tgtEl>
                                          <p:spTgt spid="55"/>
                                        </p:tgtEl>
                                        <p:attrNameLst>
                                          <p:attrName>style.visibility</p:attrName>
                                        </p:attrNameLst>
                                      </p:cBhvr>
                                      <p:to>
                                        <p:strVal val="hidden"/>
                                      </p:to>
                                    </p:set>
                                  </p:childTnLst>
                                </p:cTn>
                              </p:par>
                              <p:par>
                                <p:cTn id="92" presetID="32" presetClass="emph" presetSubtype="0" fill="hold" grpId="1" nodeType="withEffect">
                                  <p:stCondLst>
                                    <p:cond delay="0"/>
                                  </p:stCondLst>
                                  <p:childTnLst>
                                    <p:animRot by="120000">
                                      <p:cBhvr>
                                        <p:cTn id="93" dur="100" fill="hold">
                                          <p:stCondLst>
                                            <p:cond delay="0"/>
                                          </p:stCondLst>
                                        </p:cTn>
                                        <p:tgtEl>
                                          <p:spTgt spid="55"/>
                                        </p:tgtEl>
                                        <p:attrNameLst>
                                          <p:attrName>r</p:attrName>
                                        </p:attrNameLst>
                                      </p:cBhvr>
                                    </p:animRot>
                                    <p:animRot by="-240000">
                                      <p:cBhvr>
                                        <p:cTn id="94" dur="200" fill="hold">
                                          <p:stCondLst>
                                            <p:cond delay="200"/>
                                          </p:stCondLst>
                                        </p:cTn>
                                        <p:tgtEl>
                                          <p:spTgt spid="55"/>
                                        </p:tgtEl>
                                        <p:attrNameLst>
                                          <p:attrName>r</p:attrName>
                                        </p:attrNameLst>
                                      </p:cBhvr>
                                    </p:animRot>
                                    <p:animRot by="240000">
                                      <p:cBhvr>
                                        <p:cTn id="95" dur="200" fill="hold">
                                          <p:stCondLst>
                                            <p:cond delay="400"/>
                                          </p:stCondLst>
                                        </p:cTn>
                                        <p:tgtEl>
                                          <p:spTgt spid="55"/>
                                        </p:tgtEl>
                                        <p:attrNameLst>
                                          <p:attrName>r</p:attrName>
                                        </p:attrNameLst>
                                      </p:cBhvr>
                                    </p:animRot>
                                    <p:animRot by="-240000">
                                      <p:cBhvr>
                                        <p:cTn id="96" dur="200" fill="hold">
                                          <p:stCondLst>
                                            <p:cond delay="600"/>
                                          </p:stCondLst>
                                        </p:cTn>
                                        <p:tgtEl>
                                          <p:spTgt spid="55"/>
                                        </p:tgtEl>
                                        <p:attrNameLst>
                                          <p:attrName>r</p:attrName>
                                        </p:attrNameLst>
                                      </p:cBhvr>
                                    </p:animRot>
                                    <p:animRot by="120000">
                                      <p:cBhvr>
                                        <p:cTn id="97" dur="200" fill="hold">
                                          <p:stCondLst>
                                            <p:cond delay="800"/>
                                          </p:stCondLst>
                                        </p:cTn>
                                        <p:tgtEl>
                                          <p:spTgt spid="55"/>
                                        </p:tgtEl>
                                        <p:attrNameLst>
                                          <p:attrName>r</p:attrName>
                                        </p:attrNameLst>
                                      </p:cBhvr>
                                    </p:animRot>
                                  </p:childTnLst>
                                </p:cTn>
                              </p:par>
                            </p:childTnLst>
                          </p:cTn>
                        </p:par>
                        <p:par>
                          <p:cTn id="98" fill="hold">
                            <p:stCondLst>
                              <p:cond delay="1000"/>
                            </p:stCondLst>
                            <p:childTnLst>
                              <p:par>
                                <p:cTn id="99" presetID="10" presetClass="entr" presetSubtype="0"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fade">
                                      <p:cBhvr>
                                        <p:cTn id="101" dur="500"/>
                                        <p:tgtEl>
                                          <p:spTgt spid="66"/>
                                        </p:tgtEl>
                                      </p:cBhvr>
                                    </p:animEffect>
                                  </p:childTnLst>
                                </p:cTn>
                              </p:par>
                              <p:par>
                                <p:cTn id="102" presetID="32" presetClass="emph" presetSubtype="0" fill="hold" grpId="1" nodeType="withEffect">
                                  <p:stCondLst>
                                    <p:cond delay="0"/>
                                  </p:stCondLst>
                                  <p:childTnLst>
                                    <p:animRot by="120000">
                                      <p:cBhvr>
                                        <p:cTn id="103" dur="100" fill="hold">
                                          <p:stCondLst>
                                            <p:cond delay="0"/>
                                          </p:stCondLst>
                                        </p:cTn>
                                        <p:tgtEl>
                                          <p:spTgt spid="66"/>
                                        </p:tgtEl>
                                        <p:attrNameLst>
                                          <p:attrName>r</p:attrName>
                                        </p:attrNameLst>
                                      </p:cBhvr>
                                    </p:animRot>
                                    <p:animRot by="-240000">
                                      <p:cBhvr>
                                        <p:cTn id="104" dur="200" fill="hold">
                                          <p:stCondLst>
                                            <p:cond delay="200"/>
                                          </p:stCondLst>
                                        </p:cTn>
                                        <p:tgtEl>
                                          <p:spTgt spid="66"/>
                                        </p:tgtEl>
                                        <p:attrNameLst>
                                          <p:attrName>r</p:attrName>
                                        </p:attrNameLst>
                                      </p:cBhvr>
                                    </p:animRot>
                                    <p:animRot by="240000">
                                      <p:cBhvr>
                                        <p:cTn id="105" dur="200" fill="hold">
                                          <p:stCondLst>
                                            <p:cond delay="400"/>
                                          </p:stCondLst>
                                        </p:cTn>
                                        <p:tgtEl>
                                          <p:spTgt spid="66"/>
                                        </p:tgtEl>
                                        <p:attrNameLst>
                                          <p:attrName>r</p:attrName>
                                        </p:attrNameLst>
                                      </p:cBhvr>
                                    </p:animRot>
                                    <p:animRot by="-240000">
                                      <p:cBhvr>
                                        <p:cTn id="106" dur="200" fill="hold">
                                          <p:stCondLst>
                                            <p:cond delay="600"/>
                                          </p:stCondLst>
                                        </p:cTn>
                                        <p:tgtEl>
                                          <p:spTgt spid="66"/>
                                        </p:tgtEl>
                                        <p:attrNameLst>
                                          <p:attrName>r</p:attrName>
                                        </p:attrNameLst>
                                      </p:cBhvr>
                                    </p:animRot>
                                    <p:animRot by="120000">
                                      <p:cBhvr>
                                        <p:cTn id="107" dur="200" fill="hold">
                                          <p:stCondLst>
                                            <p:cond delay="800"/>
                                          </p:stCondLst>
                                        </p:cTn>
                                        <p:tgtEl>
                                          <p:spTgt spid="6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5" grpId="0"/>
      <p:bldP spid="55" grpId="1"/>
      <p:bldP spid="56" grpId="0"/>
      <p:bldP spid="56" grpId="1"/>
      <p:bldP spid="58" grpId="0" animBg="1"/>
      <p:bldP spid="58" grpId="1" animBg="1"/>
      <p:bldP spid="65" grpId="0"/>
      <p:bldP spid="65" grpId="1"/>
      <p:bldP spid="66" grpId="0"/>
      <p:bldP spid="66" grpId="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E19D8A2E-AAD3-45AF-BA53-511562876561}"/>
              </a:ext>
            </a:extLst>
          </p:cNvPr>
          <p:cNvSpPr txBox="1"/>
          <p:nvPr/>
        </p:nvSpPr>
        <p:spPr>
          <a:xfrm>
            <a:off x="0" y="3006273"/>
            <a:ext cx="12192000" cy="1246495"/>
          </a:xfrm>
          <a:prstGeom prst="rect">
            <a:avLst/>
          </a:prstGeom>
          <a:noFill/>
        </p:spPr>
        <p:txBody>
          <a:bodyPr wrap="square" rtlCol="0">
            <a:spAutoFit/>
          </a:bodyPr>
          <a:lstStyle/>
          <a:p>
            <a:pPr algn="ctr">
              <a:lnSpc>
                <a:spcPts val="4500"/>
              </a:lnSpc>
            </a:pPr>
            <a:r>
              <a:rPr lang="en-US" sz="4000" b="1" dirty="0">
                <a:solidFill>
                  <a:schemeClr val="bg1"/>
                </a:solidFill>
                <a:latin typeface="Segoe UI" panose="020B0502040204020203" pitchFamily="34" charset="0"/>
                <a:cs typeface="Segoe UI" panose="020B0502040204020203" pitchFamily="34" charset="0"/>
              </a:rPr>
              <a:t>Even with this optimization, physical RAM may be too small to hold all valid virtual pages!</a:t>
            </a:r>
          </a:p>
        </p:txBody>
      </p:sp>
    </p:spTree>
    <p:extLst>
      <p:ext uri="{BB962C8B-B14F-4D97-AF65-F5344CB8AC3E}">
        <p14:creationId xmlns:p14="http://schemas.microsoft.com/office/powerpoint/2010/main" val="1196844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779FDD6-5A84-4560-9F5A-6E1B258D6E1F}"/>
              </a:ext>
            </a:extLst>
          </p:cNvPr>
          <p:cNvSpPr/>
          <p:nvPr/>
        </p:nvSpPr>
        <p:spPr>
          <a:xfrm>
            <a:off x="0" y="2642678"/>
            <a:ext cx="12192000" cy="717050"/>
          </a:xfrm>
          <a:prstGeom prst="rect">
            <a:avLst/>
          </a:prstGeom>
          <a:solidFill>
            <a:srgbClr val="66FF99">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E3A5602-38E3-4472-91DC-514577BB223D}"/>
              </a:ext>
            </a:extLst>
          </p:cNvPr>
          <p:cNvSpPr>
            <a:spLocks noGrp="1"/>
          </p:cNvSpPr>
          <p:nvPr>
            <p:ph type="title"/>
          </p:nvPr>
        </p:nvSpPr>
        <p:spPr/>
        <p:txBody>
          <a:bodyPr>
            <a:normAutofit/>
          </a:bodyPr>
          <a:lstStyle/>
          <a:p>
            <a:r>
              <a:rPr lang="en-US" sz="6600" dirty="0"/>
              <a:t>Outline</a:t>
            </a:r>
          </a:p>
        </p:txBody>
      </p:sp>
      <p:sp>
        <p:nvSpPr>
          <p:cNvPr id="3" name="Content Placeholder 2">
            <a:extLst>
              <a:ext uri="{FF2B5EF4-FFF2-40B4-BE49-F238E27FC236}">
                <a16:creationId xmlns:a16="http://schemas.microsoft.com/office/drawing/2014/main" id="{8847E9E6-4560-42F6-B14D-DB89E59E0782}"/>
              </a:ext>
            </a:extLst>
          </p:cNvPr>
          <p:cNvSpPr>
            <a:spLocks noGrp="1"/>
          </p:cNvSpPr>
          <p:nvPr>
            <p:ph idx="1"/>
          </p:nvPr>
        </p:nvSpPr>
        <p:spPr>
          <a:xfrm>
            <a:off x="838200" y="1825625"/>
            <a:ext cx="10868526" cy="4351338"/>
          </a:xfrm>
        </p:spPr>
        <p:txBody>
          <a:bodyPr>
            <a:normAutofit/>
          </a:bodyPr>
          <a:lstStyle/>
          <a:p>
            <a:r>
              <a:rPr lang="en-US" sz="4800" dirty="0"/>
              <a:t>Copy-on-write Memory Pages</a:t>
            </a:r>
          </a:p>
          <a:p>
            <a:r>
              <a:rPr lang="en-US" sz="4800" dirty="0"/>
              <a:t>Swapping Pages Between RAM and Disk</a:t>
            </a:r>
          </a:p>
          <a:p>
            <a:r>
              <a:rPr lang="en-US" sz="4800" dirty="0"/>
              <a:t>Virtual Memory Areas (VMAs)</a:t>
            </a:r>
          </a:p>
          <a:p>
            <a:r>
              <a:rPr lang="en-US" sz="4800" dirty="0"/>
              <a:t>Working Sets</a:t>
            </a:r>
          </a:p>
          <a:p>
            <a:endParaRPr lang="en-US" sz="4800" dirty="0"/>
          </a:p>
        </p:txBody>
      </p:sp>
    </p:spTree>
    <p:extLst>
      <p:ext uri="{BB962C8B-B14F-4D97-AF65-F5344CB8AC3E}">
        <p14:creationId xmlns:p14="http://schemas.microsoft.com/office/powerpoint/2010/main" val="924640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18B86-ABD3-4ACE-ABEF-2A8BB6DFC2E8}"/>
              </a:ext>
            </a:extLst>
          </p:cNvPr>
          <p:cNvSpPr>
            <a:spLocks noGrp="1"/>
          </p:cNvSpPr>
          <p:nvPr>
            <p:ph type="title"/>
          </p:nvPr>
        </p:nvSpPr>
        <p:spPr>
          <a:xfrm>
            <a:off x="0" y="26173"/>
            <a:ext cx="12192000" cy="957048"/>
          </a:xfrm>
        </p:spPr>
        <p:txBody>
          <a:bodyPr>
            <a:normAutofit/>
          </a:bodyPr>
          <a:lstStyle/>
          <a:p>
            <a:r>
              <a:rPr lang="en-US" sz="4200" dirty="0"/>
              <a:t>Swapping Virtual Pages Between RAM and Disk</a:t>
            </a:r>
          </a:p>
        </p:txBody>
      </p:sp>
      <p:sp>
        <p:nvSpPr>
          <p:cNvPr id="3" name="Content Placeholder 2">
            <a:extLst>
              <a:ext uri="{FF2B5EF4-FFF2-40B4-BE49-F238E27FC236}">
                <a16:creationId xmlns:a16="http://schemas.microsoft.com/office/drawing/2014/main" id="{18C8782A-3F31-416B-9F6D-4B73D3B3D117}"/>
              </a:ext>
            </a:extLst>
          </p:cNvPr>
          <p:cNvSpPr>
            <a:spLocks noGrp="1"/>
          </p:cNvSpPr>
          <p:nvPr>
            <p:ph idx="1"/>
          </p:nvPr>
        </p:nvSpPr>
        <p:spPr>
          <a:xfrm>
            <a:off x="57872" y="983221"/>
            <a:ext cx="6863788" cy="5666434"/>
          </a:xfrm>
        </p:spPr>
        <p:txBody>
          <a:bodyPr>
            <a:normAutofit/>
          </a:bodyPr>
          <a:lstStyle/>
          <a:p>
            <a:r>
              <a:rPr lang="en-US" sz="3200" dirty="0"/>
              <a:t>Physical RAM may be </a:t>
            </a:r>
            <a:r>
              <a:rPr lang="en-US" sz="3200" b="1" i="1" dirty="0"/>
              <a:t>oversubscribed</a:t>
            </a:r>
            <a:r>
              <a:rPr lang="en-US" sz="3200" dirty="0"/>
              <a:t>: the number of valid virtual pages may be larger than the number of physical pages</a:t>
            </a:r>
          </a:p>
          <a:p>
            <a:r>
              <a:rPr lang="en-US" sz="3200" dirty="0"/>
              <a:t>To alleviate pressure, the OS can move (“swap”) virtual pages between physical RAM and a swap device</a:t>
            </a:r>
          </a:p>
          <a:p>
            <a:pPr lvl="1"/>
            <a:r>
              <a:rPr lang="en-US" sz="2800" dirty="0"/>
              <a:t>A swap device can be a hard disk, an SSD, or even remote network storage</a:t>
            </a:r>
          </a:p>
          <a:p>
            <a:pPr lvl="1"/>
            <a:r>
              <a:rPr lang="en-US" sz="2800" dirty="0"/>
              <a:t>But how does the OS associate a virtual page with its location in swap storage?</a:t>
            </a:r>
          </a:p>
        </p:txBody>
      </p:sp>
      <p:grpSp>
        <p:nvGrpSpPr>
          <p:cNvPr id="30" name="Group 29">
            <a:extLst>
              <a:ext uri="{FF2B5EF4-FFF2-40B4-BE49-F238E27FC236}">
                <a16:creationId xmlns:a16="http://schemas.microsoft.com/office/drawing/2014/main" id="{01B1E0B3-2E75-4025-8FD5-6658AD0ACD45}"/>
              </a:ext>
            </a:extLst>
          </p:cNvPr>
          <p:cNvGrpSpPr/>
          <p:nvPr/>
        </p:nvGrpSpPr>
        <p:grpSpPr>
          <a:xfrm>
            <a:off x="9612776" y="1668021"/>
            <a:ext cx="2521352" cy="1154998"/>
            <a:chOff x="9670648" y="2339110"/>
            <a:chExt cx="2521352" cy="1154998"/>
          </a:xfrm>
        </p:grpSpPr>
        <p:sp>
          <p:nvSpPr>
            <p:cNvPr id="5" name="TextBox 4">
              <a:extLst>
                <a:ext uri="{FF2B5EF4-FFF2-40B4-BE49-F238E27FC236}">
                  <a16:creationId xmlns:a16="http://schemas.microsoft.com/office/drawing/2014/main" id="{12FC4FCB-DEC7-4A1D-AAFE-058500059559}"/>
                </a:ext>
              </a:extLst>
            </p:cNvPr>
            <p:cNvSpPr txBox="1"/>
            <p:nvPr/>
          </p:nvSpPr>
          <p:spPr>
            <a:xfrm>
              <a:off x="9670648" y="3093998"/>
              <a:ext cx="2521352" cy="400110"/>
            </a:xfrm>
            <a:prstGeom prst="rect">
              <a:avLst/>
            </a:prstGeom>
            <a:noFill/>
          </p:spPr>
          <p:txBody>
            <a:bodyPr wrap="square" rtlCol="0">
              <a:spAutoFit/>
            </a:bodyPr>
            <a:lstStyle/>
            <a:p>
              <a:pPr algn="ctr"/>
              <a:r>
                <a:rPr lang="en-US" sz="2000" b="1" dirty="0">
                  <a:latin typeface="Segoe UI" panose="020B0502040204020203" pitchFamily="34" charset="0"/>
                  <a:cs typeface="Segoe UI" panose="020B0502040204020203" pitchFamily="34" charset="0"/>
                </a:rPr>
                <a:t>Physical RAM</a:t>
              </a:r>
            </a:p>
          </p:txBody>
        </p:sp>
        <p:grpSp>
          <p:nvGrpSpPr>
            <p:cNvPr id="10" name="Group 9">
              <a:extLst>
                <a:ext uri="{FF2B5EF4-FFF2-40B4-BE49-F238E27FC236}">
                  <a16:creationId xmlns:a16="http://schemas.microsoft.com/office/drawing/2014/main" id="{78B121EB-450D-4D4F-A032-743246EFDD51}"/>
                </a:ext>
              </a:extLst>
            </p:cNvPr>
            <p:cNvGrpSpPr/>
            <p:nvPr/>
          </p:nvGrpSpPr>
          <p:grpSpPr>
            <a:xfrm>
              <a:off x="10202119" y="2339110"/>
              <a:ext cx="1458410" cy="738664"/>
              <a:chOff x="10354519" y="2456820"/>
              <a:chExt cx="1458410" cy="738664"/>
            </a:xfrm>
          </p:grpSpPr>
          <p:sp>
            <p:nvSpPr>
              <p:cNvPr id="6" name="Rectangle 5">
                <a:extLst>
                  <a:ext uri="{FF2B5EF4-FFF2-40B4-BE49-F238E27FC236}">
                    <a16:creationId xmlns:a16="http://schemas.microsoft.com/office/drawing/2014/main" id="{6A4EE119-79E3-4B6A-8407-A3ABA8F73941}"/>
                  </a:ext>
                </a:extLst>
              </p:cNvPr>
              <p:cNvSpPr/>
              <p:nvPr/>
            </p:nvSpPr>
            <p:spPr>
              <a:xfrm>
                <a:off x="10354519" y="2456820"/>
                <a:ext cx="1458410" cy="369332"/>
              </a:xfrm>
              <a:prstGeom prst="rect">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Segoe UI" panose="020B0502040204020203" pitchFamily="34" charset="0"/>
                    <a:cs typeface="Segoe UI" panose="020B0502040204020203" pitchFamily="34" charset="0"/>
                  </a:rPr>
                  <a:t>Page X</a:t>
                </a:r>
                <a:r>
                  <a:rPr lang="en-US" sz="2800" baseline="-25000" dirty="0">
                    <a:solidFill>
                      <a:schemeClr val="tx1"/>
                    </a:solidFill>
                    <a:latin typeface="Segoe UI" panose="020B0502040204020203" pitchFamily="34" charset="0"/>
                    <a:cs typeface="Segoe UI" panose="020B0502040204020203" pitchFamily="34" charset="0"/>
                  </a:rPr>
                  <a:t>0</a:t>
                </a:r>
                <a:endParaRPr lang="en-US" baseline="-25000" dirty="0">
                  <a:solidFill>
                    <a:schemeClr val="tx1"/>
                  </a:solidFill>
                  <a:latin typeface="Segoe UI" panose="020B0502040204020203" pitchFamily="34" charset="0"/>
                  <a:cs typeface="Segoe UI" panose="020B0502040204020203" pitchFamily="34" charset="0"/>
                </a:endParaRPr>
              </a:p>
            </p:txBody>
          </p:sp>
          <p:sp>
            <p:nvSpPr>
              <p:cNvPr id="7" name="Rectangle 6">
                <a:extLst>
                  <a:ext uri="{FF2B5EF4-FFF2-40B4-BE49-F238E27FC236}">
                    <a16:creationId xmlns:a16="http://schemas.microsoft.com/office/drawing/2014/main" id="{4250AF77-9FB6-40DD-B24D-0A8E8E676BB5}"/>
                  </a:ext>
                </a:extLst>
              </p:cNvPr>
              <p:cNvSpPr/>
              <p:nvPr/>
            </p:nvSpPr>
            <p:spPr>
              <a:xfrm>
                <a:off x="10354519" y="2826152"/>
                <a:ext cx="1458410" cy="369332"/>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Segoe UI" panose="020B0502040204020203" pitchFamily="34" charset="0"/>
                    <a:cs typeface="Segoe UI" panose="020B0502040204020203" pitchFamily="34" charset="0"/>
                  </a:rPr>
                  <a:t>Page Y</a:t>
                </a:r>
                <a:r>
                  <a:rPr lang="en-US" sz="2800" baseline="-25000" dirty="0">
                    <a:solidFill>
                      <a:schemeClr val="tx1"/>
                    </a:solidFill>
                    <a:latin typeface="Segoe UI" panose="020B0502040204020203" pitchFamily="34" charset="0"/>
                    <a:cs typeface="Segoe UI" panose="020B0502040204020203" pitchFamily="34" charset="0"/>
                  </a:rPr>
                  <a:t>1</a:t>
                </a:r>
                <a:endParaRPr lang="en-US" baseline="-25000" dirty="0">
                  <a:solidFill>
                    <a:schemeClr val="tx1"/>
                  </a:solidFill>
                  <a:latin typeface="Segoe UI" panose="020B0502040204020203" pitchFamily="34" charset="0"/>
                  <a:cs typeface="Segoe UI" panose="020B0502040204020203" pitchFamily="34" charset="0"/>
                </a:endParaRPr>
              </a:p>
            </p:txBody>
          </p:sp>
        </p:grpSp>
      </p:grpSp>
      <p:grpSp>
        <p:nvGrpSpPr>
          <p:cNvPr id="29" name="Group 28">
            <a:extLst>
              <a:ext uri="{FF2B5EF4-FFF2-40B4-BE49-F238E27FC236}">
                <a16:creationId xmlns:a16="http://schemas.microsoft.com/office/drawing/2014/main" id="{4DE61F5F-6B79-48C2-B3AE-6944269A5AF8}"/>
              </a:ext>
            </a:extLst>
          </p:cNvPr>
          <p:cNvGrpSpPr/>
          <p:nvPr/>
        </p:nvGrpSpPr>
        <p:grpSpPr>
          <a:xfrm>
            <a:off x="7301213" y="3214236"/>
            <a:ext cx="1989881" cy="2102219"/>
            <a:chOff x="7301213" y="3214236"/>
            <a:chExt cx="1989881" cy="2102219"/>
          </a:xfrm>
        </p:grpSpPr>
        <p:sp>
          <p:nvSpPr>
            <p:cNvPr id="4" name="TextBox 3">
              <a:extLst>
                <a:ext uri="{FF2B5EF4-FFF2-40B4-BE49-F238E27FC236}">
                  <a16:creationId xmlns:a16="http://schemas.microsoft.com/office/drawing/2014/main" id="{9A012A95-F4E7-4389-BC4D-5CBFBAEE4396}"/>
                </a:ext>
              </a:extLst>
            </p:cNvPr>
            <p:cNvSpPr txBox="1"/>
            <p:nvPr/>
          </p:nvSpPr>
          <p:spPr>
            <a:xfrm>
              <a:off x="7301213" y="4711161"/>
              <a:ext cx="1989881" cy="605294"/>
            </a:xfrm>
            <a:prstGeom prst="rect">
              <a:avLst/>
            </a:prstGeom>
            <a:noFill/>
          </p:spPr>
          <p:txBody>
            <a:bodyPr wrap="square" rtlCol="0">
              <a:spAutoFit/>
            </a:bodyPr>
            <a:lstStyle/>
            <a:p>
              <a:pPr algn="ctr">
                <a:lnSpc>
                  <a:spcPts val="2000"/>
                </a:lnSpc>
              </a:pPr>
              <a:r>
                <a:rPr lang="en-US" sz="2000" b="1" dirty="0">
                  <a:latin typeface="Segoe UI" panose="020B0502040204020203" pitchFamily="34" charset="0"/>
                  <a:cs typeface="Segoe UI" panose="020B0502040204020203" pitchFamily="34" charset="0"/>
                </a:rPr>
                <a:t>Virtual address</a:t>
              </a:r>
            </a:p>
            <a:p>
              <a:pPr algn="ctr">
                <a:lnSpc>
                  <a:spcPts val="2000"/>
                </a:lnSpc>
              </a:pPr>
              <a:r>
                <a:rPr lang="en-US" sz="2000" b="1" dirty="0">
                  <a:latin typeface="Segoe UI" panose="020B0502040204020203" pitchFamily="34" charset="0"/>
                  <a:cs typeface="Segoe UI" panose="020B0502040204020203" pitchFamily="34" charset="0"/>
                </a:rPr>
                <a:t>space Y</a:t>
              </a:r>
            </a:p>
          </p:txBody>
        </p:sp>
        <p:grpSp>
          <p:nvGrpSpPr>
            <p:cNvPr id="21" name="Group 20">
              <a:extLst>
                <a:ext uri="{FF2B5EF4-FFF2-40B4-BE49-F238E27FC236}">
                  <a16:creationId xmlns:a16="http://schemas.microsoft.com/office/drawing/2014/main" id="{3967DF59-C72D-4F9D-8FAB-E61EF3E52E6F}"/>
                </a:ext>
              </a:extLst>
            </p:cNvPr>
            <p:cNvGrpSpPr/>
            <p:nvPr/>
          </p:nvGrpSpPr>
          <p:grpSpPr>
            <a:xfrm>
              <a:off x="7566949" y="3214236"/>
              <a:ext cx="1458410" cy="1477328"/>
              <a:chOff x="7566949" y="3214236"/>
              <a:chExt cx="1458410" cy="1477328"/>
            </a:xfrm>
          </p:grpSpPr>
          <p:grpSp>
            <p:nvGrpSpPr>
              <p:cNvPr id="17" name="Group 16">
                <a:extLst>
                  <a:ext uri="{FF2B5EF4-FFF2-40B4-BE49-F238E27FC236}">
                    <a16:creationId xmlns:a16="http://schemas.microsoft.com/office/drawing/2014/main" id="{1F8E5BAA-DD67-4F09-A1ED-13037EED8ED6}"/>
                  </a:ext>
                </a:extLst>
              </p:cNvPr>
              <p:cNvGrpSpPr/>
              <p:nvPr/>
            </p:nvGrpSpPr>
            <p:grpSpPr>
              <a:xfrm>
                <a:off x="7566949" y="3952900"/>
                <a:ext cx="1458410" cy="738664"/>
                <a:chOff x="7566949" y="3952900"/>
                <a:chExt cx="1458410" cy="738664"/>
              </a:xfrm>
            </p:grpSpPr>
            <p:sp>
              <p:nvSpPr>
                <p:cNvPr id="15" name="Rectangle 14">
                  <a:extLst>
                    <a:ext uri="{FF2B5EF4-FFF2-40B4-BE49-F238E27FC236}">
                      <a16:creationId xmlns:a16="http://schemas.microsoft.com/office/drawing/2014/main" id="{CAEC4F8C-6307-4E45-B486-FAFFF111BBCB}"/>
                    </a:ext>
                  </a:extLst>
                </p:cNvPr>
                <p:cNvSpPr/>
                <p:nvPr/>
              </p:nvSpPr>
              <p:spPr>
                <a:xfrm>
                  <a:off x="7566949" y="4322232"/>
                  <a:ext cx="1458410" cy="369332"/>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Segoe UI" panose="020B0502040204020203" pitchFamily="34" charset="0"/>
                      <a:cs typeface="Segoe UI" panose="020B0502040204020203" pitchFamily="34" charset="0"/>
                    </a:rPr>
                    <a:t>Page Y</a:t>
                  </a:r>
                  <a:r>
                    <a:rPr lang="en-US" sz="2800" baseline="-25000" dirty="0">
                      <a:solidFill>
                        <a:schemeClr val="tx1"/>
                      </a:solidFill>
                      <a:latin typeface="Segoe UI" panose="020B0502040204020203" pitchFamily="34" charset="0"/>
                      <a:cs typeface="Segoe UI" panose="020B0502040204020203" pitchFamily="34" charset="0"/>
                    </a:rPr>
                    <a:t>0</a:t>
                  </a:r>
                  <a:endParaRPr lang="en-US" baseline="-25000" dirty="0">
                    <a:solidFill>
                      <a:schemeClr val="tx1"/>
                    </a:solidFill>
                    <a:latin typeface="Segoe UI" panose="020B0502040204020203" pitchFamily="34" charset="0"/>
                    <a:cs typeface="Segoe UI" panose="020B0502040204020203" pitchFamily="34" charset="0"/>
                  </a:endParaRPr>
                </a:p>
              </p:txBody>
            </p:sp>
            <p:sp>
              <p:nvSpPr>
                <p:cNvPr id="16" name="Rectangle 15">
                  <a:extLst>
                    <a:ext uri="{FF2B5EF4-FFF2-40B4-BE49-F238E27FC236}">
                      <a16:creationId xmlns:a16="http://schemas.microsoft.com/office/drawing/2014/main" id="{513F38C0-A667-422E-AC40-79389D6BD700}"/>
                    </a:ext>
                  </a:extLst>
                </p:cNvPr>
                <p:cNvSpPr/>
                <p:nvPr/>
              </p:nvSpPr>
              <p:spPr>
                <a:xfrm>
                  <a:off x="7566949" y="3952900"/>
                  <a:ext cx="1458410" cy="369332"/>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Segoe UI" panose="020B0502040204020203" pitchFamily="34" charset="0"/>
                      <a:cs typeface="Segoe UI" panose="020B0502040204020203" pitchFamily="34" charset="0"/>
                    </a:rPr>
                    <a:t>Unmapped</a:t>
                  </a:r>
                </a:p>
              </p:txBody>
            </p:sp>
          </p:grpSp>
          <p:grpSp>
            <p:nvGrpSpPr>
              <p:cNvPr id="18" name="Group 17">
                <a:extLst>
                  <a:ext uri="{FF2B5EF4-FFF2-40B4-BE49-F238E27FC236}">
                    <a16:creationId xmlns:a16="http://schemas.microsoft.com/office/drawing/2014/main" id="{457B930F-C183-43D3-A550-AC350E666898}"/>
                  </a:ext>
                </a:extLst>
              </p:cNvPr>
              <p:cNvGrpSpPr/>
              <p:nvPr/>
            </p:nvGrpSpPr>
            <p:grpSpPr>
              <a:xfrm>
                <a:off x="7566949" y="3214236"/>
                <a:ext cx="1458410" cy="738664"/>
                <a:chOff x="7566949" y="3952900"/>
                <a:chExt cx="1458410" cy="738664"/>
              </a:xfrm>
            </p:grpSpPr>
            <p:sp>
              <p:nvSpPr>
                <p:cNvPr id="19" name="Rectangle 18">
                  <a:extLst>
                    <a:ext uri="{FF2B5EF4-FFF2-40B4-BE49-F238E27FC236}">
                      <a16:creationId xmlns:a16="http://schemas.microsoft.com/office/drawing/2014/main" id="{74F71680-07E0-4454-BCE7-9AA006034C26}"/>
                    </a:ext>
                  </a:extLst>
                </p:cNvPr>
                <p:cNvSpPr/>
                <p:nvPr/>
              </p:nvSpPr>
              <p:spPr>
                <a:xfrm>
                  <a:off x="7566949" y="4322232"/>
                  <a:ext cx="1458410" cy="369332"/>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Segoe UI" panose="020B0502040204020203" pitchFamily="34" charset="0"/>
                      <a:cs typeface="Segoe UI" panose="020B0502040204020203" pitchFamily="34" charset="0"/>
                    </a:rPr>
                    <a:t>Unmapped</a:t>
                  </a:r>
                </a:p>
              </p:txBody>
            </p:sp>
            <p:sp>
              <p:nvSpPr>
                <p:cNvPr id="20" name="Rectangle 19">
                  <a:extLst>
                    <a:ext uri="{FF2B5EF4-FFF2-40B4-BE49-F238E27FC236}">
                      <a16:creationId xmlns:a16="http://schemas.microsoft.com/office/drawing/2014/main" id="{6D85BFA9-E805-4DE4-8C68-E74F77ECC05A}"/>
                    </a:ext>
                  </a:extLst>
                </p:cNvPr>
                <p:cNvSpPr/>
                <p:nvPr/>
              </p:nvSpPr>
              <p:spPr>
                <a:xfrm>
                  <a:off x="7566949" y="3952900"/>
                  <a:ext cx="1458410" cy="369332"/>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Segoe UI" panose="020B0502040204020203" pitchFamily="34" charset="0"/>
                      <a:cs typeface="Segoe UI" panose="020B0502040204020203" pitchFamily="34" charset="0"/>
                    </a:rPr>
                    <a:t>Page Y</a:t>
                  </a:r>
                  <a:r>
                    <a:rPr lang="en-US" sz="2800" baseline="-25000" dirty="0">
                      <a:solidFill>
                        <a:schemeClr val="tx1"/>
                      </a:solidFill>
                      <a:latin typeface="Segoe UI" panose="020B0502040204020203" pitchFamily="34" charset="0"/>
                      <a:cs typeface="Segoe UI" panose="020B0502040204020203" pitchFamily="34" charset="0"/>
                    </a:rPr>
                    <a:t>1</a:t>
                  </a:r>
                  <a:endParaRPr lang="en-US" baseline="-25000" dirty="0">
                    <a:solidFill>
                      <a:schemeClr val="tx1"/>
                    </a:solidFill>
                    <a:latin typeface="Segoe UI" panose="020B0502040204020203" pitchFamily="34" charset="0"/>
                    <a:cs typeface="Segoe UI" panose="020B0502040204020203" pitchFamily="34" charset="0"/>
                  </a:endParaRPr>
                </a:p>
              </p:txBody>
            </p:sp>
          </p:grpSp>
        </p:grpSp>
      </p:grpSp>
      <p:grpSp>
        <p:nvGrpSpPr>
          <p:cNvPr id="31" name="Group 30">
            <a:extLst>
              <a:ext uri="{FF2B5EF4-FFF2-40B4-BE49-F238E27FC236}">
                <a16:creationId xmlns:a16="http://schemas.microsoft.com/office/drawing/2014/main" id="{BCB8FA64-1F1A-42A7-A53C-ED0ED5EF981B}"/>
              </a:ext>
            </a:extLst>
          </p:cNvPr>
          <p:cNvGrpSpPr/>
          <p:nvPr/>
        </p:nvGrpSpPr>
        <p:grpSpPr>
          <a:xfrm>
            <a:off x="7301213" y="927351"/>
            <a:ext cx="1989881" cy="2102219"/>
            <a:chOff x="7301213" y="3214236"/>
            <a:chExt cx="1989881" cy="2102219"/>
          </a:xfrm>
        </p:grpSpPr>
        <p:sp>
          <p:nvSpPr>
            <p:cNvPr id="32" name="TextBox 31">
              <a:extLst>
                <a:ext uri="{FF2B5EF4-FFF2-40B4-BE49-F238E27FC236}">
                  <a16:creationId xmlns:a16="http://schemas.microsoft.com/office/drawing/2014/main" id="{090C500A-5C28-46E5-BE1D-B496531222C9}"/>
                </a:ext>
              </a:extLst>
            </p:cNvPr>
            <p:cNvSpPr txBox="1"/>
            <p:nvPr/>
          </p:nvSpPr>
          <p:spPr>
            <a:xfrm>
              <a:off x="7301213" y="4711161"/>
              <a:ext cx="1989881" cy="605294"/>
            </a:xfrm>
            <a:prstGeom prst="rect">
              <a:avLst/>
            </a:prstGeom>
            <a:noFill/>
          </p:spPr>
          <p:txBody>
            <a:bodyPr wrap="square" rtlCol="0">
              <a:spAutoFit/>
            </a:bodyPr>
            <a:lstStyle/>
            <a:p>
              <a:pPr algn="ctr">
                <a:lnSpc>
                  <a:spcPts val="2000"/>
                </a:lnSpc>
              </a:pPr>
              <a:r>
                <a:rPr lang="en-US" sz="2000" b="1" dirty="0">
                  <a:latin typeface="Segoe UI" panose="020B0502040204020203" pitchFamily="34" charset="0"/>
                  <a:cs typeface="Segoe UI" panose="020B0502040204020203" pitchFamily="34" charset="0"/>
                </a:rPr>
                <a:t>Virtual address</a:t>
              </a:r>
            </a:p>
            <a:p>
              <a:pPr algn="ctr">
                <a:lnSpc>
                  <a:spcPts val="2000"/>
                </a:lnSpc>
              </a:pPr>
              <a:r>
                <a:rPr lang="en-US" sz="2000" b="1" dirty="0">
                  <a:latin typeface="Segoe UI" panose="020B0502040204020203" pitchFamily="34" charset="0"/>
                  <a:cs typeface="Segoe UI" panose="020B0502040204020203" pitchFamily="34" charset="0"/>
                </a:rPr>
                <a:t>space X</a:t>
              </a:r>
            </a:p>
          </p:txBody>
        </p:sp>
        <p:grpSp>
          <p:nvGrpSpPr>
            <p:cNvPr id="33" name="Group 32">
              <a:extLst>
                <a:ext uri="{FF2B5EF4-FFF2-40B4-BE49-F238E27FC236}">
                  <a16:creationId xmlns:a16="http://schemas.microsoft.com/office/drawing/2014/main" id="{C0E16DB5-75FC-40AB-A67E-C6717AE36BD2}"/>
                </a:ext>
              </a:extLst>
            </p:cNvPr>
            <p:cNvGrpSpPr/>
            <p:nvPr/>
          </p:nvGrpSpPr>
          <p:grpSpPr>
            <a:xfrm>
              <a:off x="7566949" y="3214236"/>
              <a:ext cx="1458410" cy="1477328"/>
              <a:chOff x="7566949" y="3214236"/>
              <a:chExt cx="1458410" cy="1477328"/>
            </a:xfrm>
          </p:grpSpPr>
          <p:grpSp>
            <p:nvGrpSpPr>
              <p:cNvPr id="34" name="Group 33">
                <a:extLst>
                  <a:ext uri="{FF2B5EF4-FFF2-40B4-BE49-F238E27FC236}">
                    <a16:creationId xmlns:a16="http://schemas.microsoft.com/office/drawing/2014/main" id="{DD813FED-2B6F-4421-97AD-2284597DC828}"/>
                  </a:ext>
                </a:extLst>
              </p:cNvPr>
              <p:cNvGrpSpPr/>
              <p:nvPr/>
            </p:nvGrpSpPr>
            <p:grpSpPr>
              <a:xfrm>
                <a:off x="7566949" y="3952900"/>
                <a:ext cx="1458410" cy="738664"/>
                <a:chOff x="7566949" y="3952900"/>
                <a:chExt cx="1458410" cy="738664"/>
              </a:xfrm>
            </p:grpSpPr>
            <p:sp>
              <p:nvSpPr>
                <p:cNvPr id="38" name="Rectangle 37">
                  <a:extLst>
                    <a:ext uri="{FF2B5EF4-FFF2-40B4-BE49-F238E27FC236}">
                      <a16:creationId xmlns:a16="http://schemas.microsoft.com/office/drawing/2014/main" id="{4680824A-1703-43A2-A527-11CAE49BFED5}"/>
                    </a:ext>
                  </a:extLst>
                </p:cNvPr>
                <p:cNvSpPr/>
                <p:nvPr/>
              </p:nvSpPr>
              <p:spPr>
                <a:xfrm>
                  <a:off x="7566949" y="4322232"/>
                  <a:ext cx="1458410" cy="369332"/>
                </a:xfrm>
                <a:prstGeom prst="rect">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Segoe UI" panose="020B0502040204020203" pitchFamily="34" charset="0"/>
                      <a:cs typeface="Segoe UI" panose="020B0502040204020203" pitchFamily="34" charset="0"/>
                    </a:rPr>
                    <a:t>Page X</a:t>
                  </a:r>
                  <a:r>
                    <a:rPr lang="en-US" sz="2800" baseline="-25000" dirty="0">
                      <a:solidFill>
                        <a:schemeClr val="tx1"/>
                      </a:solidFill>
                      <a:latin typeface="Segoe UI" panose="020B0502040204020203" pitchFamily="34" charset="0"/>
                      <a:cs typeface="Segoe UI" panose="020B0502040204020203" pitchFamily="34" charset="0"/>
                    </a:rPr>
                    <a:t>0</a:t>
                  </a:r>
                  <a:endParaRPr lang="en-US" baseline="-25000" dirty="0">
                    <a:solidFill>
                      <a:schemeClr val="tx1"/>
                    </a:solidFill>
                    <a:latin typeface="Segoe UI" panose="020B0502040204020203" pitchFamily="34" charset="0"/>
                    <a:cs typeface="Segoe UI" panose="020B0502040204020203" pitchFamily="34" charset="0"/>
                  </a:endParaRPr>
                </a:p>
              </p:txBody>
            </p:sp>
            <p:sp>
              <p:nvSpPr>
                <p:cNvPr id="39" name="Rectangle 38">
                  <a:extLst>
                    <a:ext uri="{FF2B5EF4-FFF2-40B4-BE49-F238E27FC236}">
                      <a16:creationId xmlns:a16="http://schemas.microsoft.com/office/drawing/2014/main" id="{3885181E-F22E-4FA8-A266-73D0AE924F19}"/>
                    </a:ext>
                  </a:extLst>
                </p:cNvPr>
                <p:cNvSpPr/>
                <p:nvPr/>
              </p:nvSpPr>
              <p:spPr>
                <a:xfrm>
                  <a:off x="7566949" y="3952900"/>
                  <a:ext cx="1458410" cy="369332"/>
                </a:xfrm>
                <a:prstGeom prst="rect">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Segoe UI" panose="020B0502040204020203" pitchFamily="34" charset="0"/>
                      <a:cs typeface="Segoe UI" panose="020B0502040204020203" pitchFamily="34" charset="0"/>
                    </a:rPr>
                    <a:t>Page X</a:t>
                  </a:r>
                  <a:r>
                    <a:rPr lang="en-US" sz="2800" baseline="-25000" dirty="0">
                      <a:solidFill>
                        <a:schemeClr val="tx1"/>
                      </a:solidFill>
                      <a:latin typeface="Segoe UI" panose="020B0502040204020203" pitchFamily="34" charset="0"/>
                      <a:cs typeface="Segoe UI" panose="020B0502040204020203" pitchFamily="34" charset="0"/>
                    </a:rPr>
                    <a:t>1</a:t>
                  </a:r>
                  <a:endParaRPr lang="en-US" baseline="-25000" dirty="0">
                    <a:solidFill>
                      <a:schemeClr val="tx1"/>
                    </a:solidFill>
                    <a:latin typeface="Segoe UI" panose="020B0502040204020203" pitchFamily="34" charset="0"/>
                    <a:cs typeface="Segoe UI" panose="020B0502040204020203" pitchFamily="34" charset="0"/>
                  </a:endParaRPr>
                </a:p>
              </p:txBody>
            </p:sp>
          </p:grpSp>
          <p:grpSp>
            <p:nvGrpSpPr>
              <p:cNvPr id="35" name="Group 34">
                <a:extLst>
                  <a:ext uri="{FF2B5EF4-FFF2-40B4-BE49-F238E27FC236}">
                    <a16:creationId xmlns:a16="http://schemas.microsoft.com/office/drawing/2014/main" id="{3654E034-C805-443B-9E76-278E29515797}"/>
                  </a:ext>
                </a:extLst>
              </p:cNvPr>
              <p:cNvGrpSpPr/>
              <p:nvPr/>
            </p:nvGrpSpPr>
            <p:grpSpPr>
              <a:xfrm>
                <a:off x="7566949" y="3214236"/>
                <a:ext cx="1458410" cy="738664"/>
                <a:chOff x="7566949" y="3952900"/>
                <a:chExt cx="1458410" cy="738664"/>
              </a:xfrm>
            </p:grpSpPr>
            <p:sp>
              <p:nvSpPr>
                <p:cNvPr id="36" name="Rectangle 35">
                  <a:extLst>
                    <a:ext uri="{FF2B5EF4-FFF2-40B4-BE49-F238E27FC236}">
                      <a16:creationId xmlns:a16="http://schemas.microsoft.com/office/drawing/2014/main" id="{B8AED45E-9A7C-44DE-9248-93193B0ED403}"/>
                    </a:ext>
                  </a:extLst>
                </p:cNvPr>
                <p:cNvSpPr/>
                <p:nvPr/>
              </p:nvSpPr>
              <p:spPr>
                <a:xfrm>
                  <a:off x="7566949" y="4322232"/>
                  <a:ext cx="1458410" cy="369332"/>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Segoe UI" panose="020B0502040204020203" pitchFamily="34" charset="0"/>
                      <a:cs typeface="Segoe UI" panose="020B0502040204020203" pitchFamily="34" charset="0"/>
                    </a:rPr>
                    <a:t>Unmapped</a:t>
                  </a:r>
                </a:p>
              </p:txBody>
            </p:sp>
            <p:sp>
              <p:nvSpPr>
                <p:cNvPr id="37" name="Rectangle 36">
                  <a:extLst>
                    <a:ext uri="{FF2B5EF4-FFF2-40B4-BE49-F238E27FC236}">
                      <a16:creationId xmlns:a16="http://schemas.microsoft.com/office/drawing/2014/main" id="{5EF42F0A-B289-405F-8673-9810C224634B}"/>
                    </a:ext>
                  </a:extLst>
                </p:cNvPr>
                <p:cNvSpPr/>
                <p:nvPr/>
              </p:nvSpPr>
              <p:spPr>
                <a:xfrm>
                  <a:off x="7566949" y="3952900"/>
                  <a:ext cx="1458410" cy="369332"/>
                </a:xfrm>
                <a:prstGeom prst="rect">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Segoe UI" panose="020B0502040204020203" pitchFamily="34" charset="0"/>
                      <a:cs typeface="Segoe UI" panose="020B0502040204020203" pitchFamily="34" charset="0"/>
                    </a:rPr>
                    <a:t>Page X</a:t>
                  </a:r>
                  <a:r>
                    <a:rPr lang="en-US" sz="2800" baseline="-25000" dirty="0">
                      <a:solidFill>
                        <a:schemeClr val="tx1"/>
                      </a:solidFill>
                      <a:latin typeface="Segoe UI" panose="020B0502040204020203" pitchFamily="34" charset="0"/>
                      <a:cs typeface="Segoe UI" panose="020B0502040204020203" pitchFamily="34" charset="0"/>
                    </a:rPr>
                    <a:t>2</a:t>
                  </a:r>
                  <a:endParaRPr lang="en-US" baseline="-25000" dirty="0">
                    <a:solidFill>
                      <a:schemeClr val="tx1"/>
                    </a:solidFill>
                    <a:latin typeface="Segoe UI" panose="020B0502040204020203" pitchFamily="34" charset="0"/>
                    <a:cs typeface="Segoe UI" panose="020B0502040204020203" pitchFamily="34" charset="0"/>
                  </a:endParaRPr>
                </a:p>
              </p:txBody>
            </p:sp>
          </p:grpSp>
        </p:grpSp>
      </p:grpSp>
      <p:grpSp>
        <p:nvGrpSpPr>
          <p:cNvPr id="52" name="Group 51">
            <a:extLst>
              <a:ext uri="{FF2B5EF4-FFF2-40B4-BE49-F238E27FC236}">
                <a16:creationId xmlns:a16="http://schemas.microsoft.com/office/drawing/2014/main" id="{23029024-4912-408C-AD88-8244386203FD}"/>
              </a:ext>
            </a:extLst>
          </p:cNvPr>
          <p:cNvGrpSpPr/>
          <p:nvPr/>
        </p:nvGrpSpPr>
        <p:grpSpPr>
          <a:xfrm>
            <a:off x="9996907" y="3214236"/>
            <a:ext cx="1753089" cy="1872364"/>
            <a:chOff x="10054779" y="4666756"/>
            <a:chExt cx="1753089" cy="1872364"/>
          </a:xfrm>
        </p:grpSpPr>
        <p:sp>
          <p:nvSpPr>
            <p:cNvPr id="43" name="TextBox 42">
              <a:extLst>
                <a:ext uri="{FF2B5EF4-FFF2-40B4-BE49-F238E27FC236}">
                  <a16:creationId xmlns:a16="http://schemas.microsoft.com/office/drawing/2014/main" id="{ABFA1F8D-1EA3-4A8A-8B83-ADC893BD91B8}"/>
                </a:ext>
              </a:extLst>
            </p:cNvPr>
            <p:cNvSpPr txBox="1"/>
            <p:nvPr/>
          </p:nvSpPr>
          <p:spPr>
            <a:xfrm>
              <a:off x="10054779" y="6139010"/>
              <a:ext cx="1753089" cy="400110"/>
            </a:xfrm>
            <a:prstGeom prst="rect">
              <a:avLst/>
            </a:prstGeom>
            <a:noFill/>
          </p:spPr>
          <p:txBody>
            <a:bodyPr wrap="square" rtlCol="0">
              <a:spAutoFit/>
            </a:bodyPr>
            <a:lstStyle/>
            <a:p>
              <a:pPr algn="ctr"/>
              <a:r>
                <a:rPr lang="en-US" sz="2000" b="1" dirty="0">
                  <a:latin typeface="Segoe UI" panose="020B0502040204020203" pitchFamily="34" charset="0"/>
                  <a:cs typeface="Segoe UI" panose="020B0502040204020203" pitchFamily="34" charset="0"/>
                </a:rPr>
                <a:t>Swap device</a:t>
              </a:r>
            </a:p>
          </p:txBody>
        </p:sp>
        <p:sp>
          <p:nvSpPr>
            <p:cNvPr id="44" name="Rectangle 43">
              <a:extLst>
                <a:ext uri="{FF2B5EF4-FFF2-40B4-BE49-F238E27FC236}">
                  <a16:creationId xmlns:a16="http://schemas.microsoft.com/office/drawing/2014/main" id="{A0A288EB-582E-423F-92C4-6096B7B3B26D}"/>
                </a:ext>
              </a:extLst>
            </p:cNvPr>
            <p:cNvSpPr/>
            <p:nvPr/>
          </p:nvSpPr>
          <p:spPr>
            <a:xfrm>
              <a:off x="10202119" y="5774752"/>
              <a:ext cx="1458410" cy="369332"/>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Segoe UI" panose="020B0502040204020203" pitchFamily="34" charset="0"/>
                  <a:cs typeface="Segoe UI" panose="020B0502040204020203" pitchFamily="34" charset="0"/>
                </a:rPr>
                <a:t>Page Y</a:t>
              </a:r>
              <a:r>
                <a:rPr lang="en-US" sz="2800" baseline="-25000" dirty="0">
                  <a:solidFill>
                    <a:schemeClr val="tx1"/>
                  </a:solidFill>
                  <a:latin typeface="Segoe UI" panose="020B0502040204020203" pitchFamily="34" charset="0"/>
                  <a:cs typeface="Segoe UI" panose="020B0502040204020203" pitchFamily="34" charset="0"/>
                </a:rPr>
                <a:t>0</a:t>
              </a:r>
              <a:endParaRPr lang="en-US" baseline="-25000" dirty="0">
                <a:solidFill>
                  <a:schemeClr val="tx1"/>
                </a:solidFill>
                <a:latin typeface="Segoe UI" panose="020B0502040204020203" pitchFamily="34" charset="0"/>
                <a:cs typeface="Segoe UI" panose="020B0502040204020203" pitchFamily="34" charset="0"/>
              </a:endParaRPr>
            </a:p>
          </p:txBody>
        </p:sp>
        <p:sp>
          <p:nvSpPr>
            <p:cNvPr id="45" name="Rectangle 44">
              <a:extLst>
                <a:ext uri="{FF2B5EF4-FFF2-40B4-BE49-F238E27FC236}">
                  <a16:creationId xmlns:a16="http://schemas.microsoft.com/office/drawing/2014/main" id="{28AC1C7C-5A16-41F5-ABE3-2C9AD95CFDF4}"/>
                </a:ext>
              </a:extLst>
            </p:cNvPr>
            <p:cNvSpPr/>
            <p:nvPr/>
          </p:nvSpPr>
          <p:spPr>
            <a:xfrm>
              <a:off x="10202119" y="5405420"/>
              <a:ext cx="1458410" cy="369332"/>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Segoe UI" panose="020B0502040204020203" pitchFamily="34" charset="0"/>
                  <a:cs typeface="Segoe UI" panose="020B0502040204020203" pitchFamily="34" charset="0"/>
                </a:rPr>
                <a:t>Empty</a:t>
              </a:r>
            </a:p>
          </p:txBody>
        </p:sp>
        <p:sp>
          <p:nvSpPr>
            <p:cNvPr id="46" name="Rectangle 45">
              <a:extLst>
                <a:ext uri="{FF2B5EF4-FFF2-40B4-BE49-F238E27FC236}">
                  <a16:creationId xmlns:a16="http://schemas.microsoft.com/office/drawing/2014/main" id="{CD9D7BA9-32AD-42A3-8E04-C67237AABEA1}"/>
                </a:ext>
              </a:extLst>
            </p:cNvPr>
            <p:cNvSpPr/>
            <p:nvPr/>
          </p:nvSpPr>
          <p:spPr>
            <a:xfrm>
              <a:off x="10202119" y="5036088"/>
              <a:ext cx="1458410" cy="369332"/>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Segoe UI" panose="020B0502040204020203" pitchFamily="34" charset="0"/>
                  <a:cs typeface="Segoe UI" panose="020B0502040204020203" pitchFamily="34" charset="0"/>
                </a:rPr>
                <a:t>Page X</a:t>
              </a:r>
              <a:r>
                <a:rPr lang="en-US" sz="2800" baseline="-25000" dirty="0">
                  <a:solidFill>
                    <a:schemeClr val="tx1"/>
                  </a:solidFill>
                  <a:latin typeface="Segoe UI" panose="020B0502040204020203" pitchFamily="34" charset="0"/>
                  <a:cs typeface="Segoe UI" panose="020B0502040204020203" pitchFamily="34" charset="0"/>
                </a:rPr>
                <a:t>2</a:t>
              </a:r>
              <a:endParaRPr lang="en-US" baseline="-25000" dirty="0">
                <a:solidFill>
                  <a:schemeClr val="tx1"/>
                </a:solidFill>
                <a:latin typeface="Segoe UI" panose="020B0502040204020203" pitchFamily="34" charset="0"/>
                <a:cs typeface="Segoe UI" panose="020B0502040204020203" pitchFamily="34" charset="0"/>
              </a:endParaRPr>
            </a:p>
          </p:txBody>
        </p:sp>
        <p:sp>
          <p:nvSpPr>
            <p:cNvPr id="47" name="Rectangle 46">
              <a:extLst>
                <a:ext uri="{FF2B5EF4-FFF2-40B4-BE49-F238E27FC236}">
                  <a16:creationId xmlns:a16="http://schemas.microsoft.com/office/drawing/2014/main" id="{D2710E2E-4B12-4C88-94EB-366D500FB3A9}"/>
                </a:ext>
              </a:extLst>
            </p:cNvPr>
            <p:cNvSpPr/>
            <p:nvPr/>
          </p:nvSpPr>
          <p:spPr>
            <a:xfrm>
              <a:off x="10202119" y="4666756"/>
              <a:ext cx="1458410" cy="369332"/>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Segoe UI" panose="020B0502040204020203" pitchFamily="34" charset="0"/>
                  <a:cs typeface="Segoe UI" panose="020B0502040204020203" pitchFamily="34" charset="0"/>
                </a:rPr>
                <a:t>Page X</a:t>
              </a:r>
              <a:r>
                <a:rPr lang="en-US" sz="2800" baseline="-25000" dirty="0">
                  <a:solidFill>
                    <a:schemeClr val="tx1"/>
                  </a:solidFill>
                  <a:latin typeface="Segoe UI" panose="020B0502040204020203" pitchFamily="34" charset="0"/>
                  <a:cs typeface="Segoe UI" panose="020B0502040204020203" pitchFamily="34" charset="0"/>
                </a:rPr>
                <a:t>1</a:t>
              </a:r>
              <a:endParaRPr lang="en-US" baseline="-25000" dirty="0">
                <a:solidFill>
                  <a:schemeClr val="tx1"/>
                </a:solidFill>
                <a:latin typeface="Segoe UI" panose="020B0502040204020203" pitchFamily="34" charset="0"/>
                <a:cs typeface="Segoe UI" panose="020B0502040204020203" pitchFamily="34" charset="0"/>
              </a:endParaRPr>
            </a:p>
          </p:txBody>
        </p:sp>
      </p:grpSp>
      <p:cxnSp>
        <p:nvCxnSpPr>
          <p:cNvPr id="54" name="Straight Connector 53">
            <a:extLst>
              <a:ext uri="{FF2B5EF4-FFF2-40B4-BE49-F238E27FC236}">
                <a16:creationId xmlns:a16="http://schemas.microsoft.com/office/drawing/2014/main" id="{ABE4DAF6-BA04-440C-B1D8-827BAED2FBC5}"/>
              </a:ext>
            </a:extLst>
          </p:cNvPr>
          <p:cNvCxnSpPr/>
          <p:nvPr/>
        </p:nvCxnSpPr>
        <p:spPr>
          <a:xfrm>
            <a:off x="7089732" y="902299"/>
            <a:ext cx="0" cy="5722304"/>
          </a:xfrm>
          <a:prstGeom prst="line">
            <a:avLst/>
          </a:prstGeom>
          <a:ln w="1587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52ED861-309E-469E-9DDF-482731E1E838}"/>
              </a:ext>
            </a:extLst>
          </p:cNvPr>
          <p:cNvCxnSpPr>
            <a:cxnSpLocks/>
          </p:cNvCxnSpPr>
          <p:nvPr/>
        </p:nvCxnSpPr>
        <p:spPr>
          <a:xfrm>
            <a:off x="9618089" y="1419305"/>
            <a:ext cx="0" cy="3959194"/>
          </a:xfrm>
          <a:prstGeom prst="line">
            <a:avLst/>
          </a:prstGeom>
          <a:ln w="15875">
            <a:solidFill>
              <a:schemeClr val="tx1"/>
            </a:solidFill>
            <a:prstDash val="lgDash"/>
          </a:ln>
        </p:spPr>
        <p:style>
          <a:lnRef idx="1">
            <a:schemeClr val="accent1"/>
          </a:lnRef>
          <a:fillRef idx="0">
            <a:schemeClr val="accent1"/>
          </a:fillRef>
          <a:effectRef idx="0">
            <a:schemeClr val="accent1"/>
          </a:effectRef>
          <a:fontRef idx="minor">
            <a:schemeClr val="tx1"/>
          </a:fontRef>
        </p:style>
      </p:cxnSp>
      <p:grpSp>
        <p:nvGrpSpPr>
          <p:cNvPr id="59" name="Group 58">
            <a:extLst>
              <a:ext uri="{FF2B5EF4-FFF2-40B4-BE49-F238E27FC236}">
                <a16:creationId xmlns:a16="http://schemas.microsoft.com/office/drawing/2014/main" id="{6D2DE2EF-070E-410B-97C7-10BDF73D8EEA}"/>
              </a:ext>
            </a:extLst>
          </p:cNvPr>
          <p:cNvGrpSpPr/>
          <p:nvPr/>
        </p:nvGrpSpPr>
        <p:grpSpPr>
          <a:xfrm>
            <a:off x="8367732" y="3294801"/>
            <a:ext cx="2653667" cy="2849691"/>
            <a:chOff x="8367732" y="3294801"/>
            <a:chExt cx="2653667" cy="2849691"/>
          </a:xfrm>
        </p:grpSpPr>
        <p:sp>
          <p:nvSpPr>
            <p:cNvPr id="57" name="Arc 56">
              <a:extLst>
                <a:ext uri="{FF2B5EF4-FFF2-40B4-BE49-F238E27FC236}">
                  <a16:creationId xmlns:a16="http://schemas.microsoft.com/office/drawing/2014/main" id="{2153E026-7454-4534-81FF-C058BB2D41B7}"/>
                </a:ext>
              </a:extLst>
            </p:cNvPr>
            <p:cNvSpPr/>
            <p:nvPr/>
          </p:nvSpPr>
          <p:spPr>
            <a:xfrm rot="8110724">
              <a:off x="8367732" y="3294801"/>
              <a:ext cx="2490088" cy="2455102"/>
            </a:xfrm>
            <a:prstGeom prst="arc">
              <a:avLst/>
            </a:prstGeom>
            <a:ln w="28575">
              <a:solidFill>
                <a:schemeClr val="tx1"/>
              </a:solidFill>
              <a:head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8" name="TextBox 57">
              <a:extLst>
                <a:ext uri="{FF2B5EF4-FFF2-40B4-BE49-F238E27FC236}">
                  <a16:creationId xmlns:a16="http://schemas.microsoft.com/office/drawing/2014/main" id="{9573DB51-F7D6-44E5-B882-12951E9D94B5}"/>
                </a:ext>
              </a:extLst>
            </p:cNvPr>
            <p:cNvSpPr txBox="1"/>
            <p:nvPr/>
          </p:nvSpPr>
          <p:spPr>
            <a:xfrm>
              <a:off x="8500047" y="5744382"/>
              <a:ext cx="2521352" cy="400110"/>
            </a:xfrm>
            <a:prstGeom prst="rect">
              <a:avLst/>
            </a:prstGeom>
            <a:noFill/>
          </p:spPr>
          <p:txBody>
            <a:bodyPr wrap="square" rtlCol="0">
              <a:spAutoFit/>
            </a:bodyPr>
            <a:lstStyle/>
            <a:p>
              <a:pPr algn="ctr"/>
              <a:r>
                <a:rPr lang="en-US" sz="2000" b="1" dirty="0">
                  <a:latin typeface="Segoe UI" panose="020B0502040204020203" pitchFamily="34" charset="0"/>
                  <a:cs typeface="Segoe UI" panose="020B0502040204020203" pitchFamily="34" charset="0"/>
                </a:rPr>
                <a:t>maps to . . .</a:t>
              </a:r>
            </a:p>
          </p:txBody>
        </p:sp>
      </p:grpSp>
    </p:spTree>
    <p:extLst>
      <p:ext uri="{BB962C8B-B14F-4D97-AF65-F5344CB8AC3E}">
        <p14:creationId xmlns:p14="http://schemas.microsoft.com/office/powerpoint/2010/main" val="2829734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7264AE-A088-4D5D-9314-93EE263860B7}"/>
              </a:ext>
            </a:extLst>
          </p:cNvPr>
          <p:cNvSpPr>
            <a:spLocks noGrp="1"/>
          </p:cNvSpPr>
          <p:nvPr>
            <p:ph type="title"/>
          </p:nvPr>
        </p:nvSpPr>
        <p:spPr>
          <a:xfrm>
            <a:off x="838200" y="2766218"/>
            <a:ext cx="10515600" cy="1325563"/>
          </a:xfrm>
        </p:spPr>
        <p:txBody>
          <a:bodyPr>
            <a:normAutofit/>
          </a:bodyPr>
          <a:lstStyle/>
          <a:p>
            <a:r>
              <a:rPr lang="en-US" sz="6600" dirty="0">
                <a:solidFill>
                  <a:schemeClr val="bg1"/>
                </a:solidFill>
              </a:rPr>
              <a:t>Case study: Linux on x86</a:t>
            </a:r>
          </a:p>
        </p:txBody>
      </p:sp>
    </p:spTree>
    <p:extLst>
      <p:ext uri="{BB962C8B-B14F-4D97-AF65-F5344CB8AC3E}">
        <p14:creationId xmlns:p14="http://schemas.microsoft.com/office/powerpoint/2010/main" val="3472628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18885</TotalTime>
  <Words>4565</Words>
  <Application>Microsoft Office PowerPoint</Application>
  <PresentationFormat>Widescreen</PresentationFormat>
  <Paragraphs>647</Paragraphs>
  <Slides>40</Slides>
  <Notes>21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40</vt:i4>
      </vt:variant>
    </vt:vector>
  </HeadingPairs>
  <TitlesOfParts>
    <vt:vector size="47" baseType="lpstr">
      <vt:lpstr>Arial</vt:lpstr>
      <vt:lpstr>Calibri</vt:lpstr>
      <vt:lpstr>Consolas</vt:lpstr>
      <vt:lpstr>Franklin Gothic Medium</vt:lpstr>
      <vt:lpstr>Segoe UI</vt:lpstr>
      <vt:lpstr>Segoe UI Light</vt:lpstr>
      <vt:lpstr>Office Theme</vt:lpstr>
      <vt:lpstr>Memory Oversubscription and Swap Devices</vt:lpstr>
      <vt:lpstr>Outline</vt:lpstr>
      <vt:lpstr>Implementing fork()</vt:lpstr>
      <vt:lpstr>Making fork() Efficient: Copy-on-write</vt:lpstr>
      <vt:lpstr>Making fork() Efficient: Copy-on-write</vt:lpstr>
      <vt:lpstr>PowerPoint Presentation</vt:lpstr>
      <vt:lpstr>Outline</vt:lpstr>
      <vt:lpstr>Swapping Virtual Pages Between RAM and Disk</vt:lpstr>
      <vt:lpstr>Case study: Linux on x86</vt:lpstr>
      <vt:lpstr>File-backed Pages vs. Anonymous Pages</vt:lpstr>
      <vt:lpstr>What About Kernel Pages?</vt:lpstr>
      <vt:lpstr>PowerPoint Presentation</vt:lpstr>
      <vt:lpstr>PowerPoint Presentation</vt:lpstr>
      <vt:lpstr>PowerPoint Presentation</vt:lpstr>
      <vt:lpstr>PowerPoint Presentation</vt:lpstr>
      <vt:lpstr>Outline</vt:lpstr>
      <vt:lpstr>Linux x86-64: Virtual Memory Areas (VMAs)</vt:lpstr>
      <vt:lpstr>Example: Suppose you run less README.md . . .</vt:lpstr>
      <vt:lpstr>PowerPoint Presentation</vt:lpstr>
      <vt:lpstr>Linux x86-64: Virtual Memory Areas (VMAs)</vt:lpstr>
      <vt:lpstr>PowerPoint Presentation</vt:lpstr>
      <vt:lpstr>PowerPoint Presentation</vt:lpstr>
      <vt:lpstr>PowerPoint Presentation</vt:lpstr>
      <vt:lpstr>PowerPoint Presentation</vt:lpstr>
      <vt:lpstr>Demand Paging</vt:lpstr>
      <vt:lpstr>Outline</vt:lpstr>
      <vt:lpstr>Working Sets</vt:lpstr>
      <vt:lpstr>Working Sets</vt:lpstr>
      <vt:lpstr>PowerPoint Presentation</vt:lpstr>
      <vt:lpstr>Remember the first lecture . . .</vt:lpstr>
      <vt:lpstr>EVEN M.L. PEOPLE HAVE TO CARE ABOUT SYSTEMS STUFF</vt:lpstr>
      <vt:lpstr>PowerPoint Presentation</vt:lpstr>
      <vt:lpstr>Least-Recently Used (LRU) Page Replacement</vt:lpstr>
      <vt:lpstr>Least-Recently Used (LRU) Page Replacement</vt:lpstr>
      <vt:lpstr>PowerPoint Presentation</vt:lpstr>
      <vt:lpstr>HOW ARE WE SUPPOSED TO EVICT PAGES?</vt:lpstr>
      <vt:lpstr>Page Replacement: The Clock Algorithm </vt:lpstr>
      <vt:lpstr>x86-64 Page Tables</vt:lpstr>
      <vt:lpstr>Page Replacement: The Clock Algorithm </vt:lpstr>
      <vt:lpstr>Page Replacement: The Clock Algorithm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161</dc:title>
  <dc:creator>James Mickens</dc:creator>
  <cp:lastModifiedBy>James Mickens</cp:lastModifiedBy>
  <cp:revision>7594</cp:revision>
  <dcterms:created xsi:type="dcterms:W3CDTF">2017-01-17T01:11:39Z</dcterms:created>
  <dcterms:modified xsi:type="dcterms:W3CDTF">2025-02-27T03:23:56Z</dcterms:modified>
</cp:coreProperties>
</file>