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4" r:id="rId3"/>
    <p:sldId id="258" r:id="rId4"/>
    <p:sldId id="271" r:id="rId5"/>
    <p:sldId id="275" r:id="rId6"/>
    <p:sldId id="280" r:id="rId7"/>
    <p:sldId id="276" r:id="rId8"/>
    <p:sldId id="333" r:id="rId9"/>
    <p:sldId id="315" r:id="rId10"/>
    <p:sldId id="317" r:id="rId11"/>
    <p:sldId id="320" r:id="rId12"/>
    <p:sldId id="312" r:id="rId13"/>
    <p:sldId id="266" r:id="rId14"/>
    <p:sldId id="304" r:id="rId15"/>
    <p:sldId id="306" r:id="rId16"/>
    <p:sldId id="305" r:id="rId17"/>
    <p:sldId id="281" r:id="rId18"/>
    <p:sldId id="283" r:id="rId19"/>
    <p:sldId id="284" r:id="rId20"/>
    <p:sldId id="285" r:id="rId21"/>
    <p:sldId id="286" r:id="rId22"/>
    <p:sldId id="288" r:id="rId23"/>
    <p:sldId id="321" r:id="rId24"/>
    <p:sldId id="289" r:id="rId25"/>
    <p:sldId id="290" r:id="rId26"/>
    <p:sldId id="291" r:id="rId27"/>
    <p:sldId id="292" r:id="rId28"/>
    <p:sldId id="293" r:id="rId29"/>
    <p:sldId id="322" r:id="rId30"/>
    <p:sldId id="324" r:id="rId31"/>
    <p:sldId id="325" r:id="rId32"/>
    <p:sldId id="326" r:id="rId33"/>
    <p:sldId id="327" r:id="rId34"/>
    <p:sldId id="328" r:id="rId35"/>
    <p:sldId id="287" r:id="rId36"/>
    <p:sldId id="346" r:id="rId37"/>
    <p:sldId id="347" r:id="rId38"/>
    <p:sldId id="349" r:id="rId39"/>
    <p:sldId id="351" r:id="rId40"/>
    <p:sldId id="352" r:id="rId41"/>
    <p:sldId id="35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5BFFC8"/>
    <a:srgbClr val="FF66FF"/>
    <a:srgbClr val="B7F0FB"/>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61" d="100"/>
          <a:sy n="61" d="100"/>
        </p:scale>
        <p:origin x="8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i.thegreenplace.net/2011/09/06/stack-frame-layout-on-x86-64/#id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HELPFUL READINGS FOR LECTURE 1</a:t>
            </a:r>
          </a:p>
          <a:p>
            <a:r>
              <a:rPr lang="en-US" sz="1200" b="0" kern="1200" dirty="0">
                <a:solidFill>
                  <a:schemeClr val="tx1"/>
                </a:solidFill>
                <a:effectLst/>
                <a:latin typeface="+mn-lt"/>
                <a:ea typeface="+mn-ea"/>
                <a:cs typeface="+mn-cs"/>
              </a:rPr>
              <a:t>"Guide to x86-64" from Stanford's CS 107 class (https://web.stanford.edu/class/cs107/guide/x86-64.html)</a:t>
            </a:r>
          </a:p>
          <a:p>
            <a:r>
              <a:rPr lang="en-US" sz="1200" b="0" kern="1200" dirty="0">
                <a:solidFill>
                  <a:schemeClr val="tx1"/>
                </a:solidFill>
                <a:effectLst/>
                <a:latin typeface="+mn-lt"/>
                <a:ea typeface="+mn-ea"/>
                <a:cs typeface="+mn-cs"/>
              </a:rPr>
              <a:t>"Notes on x86-64 programming" by Jean-Christophe </a:t>
            </a:r>
            <a:r>
              <a:rPr lang="en-US" sz="1200" b="0" kern="1200" dirty="0" err="1">
                <a:solidFill>
                  <a:schemeClr val="tx1"/>
                </a:solidFill>
                <a:effectLst/>
                <a:latin typeface="+mn-lt"/>
                <a:ea typeface="+mn-ea"/>
                <a:cs typeface="+mn-cs"/>
              </a:rPr>
              <a:t>Filliâtre</a:t>
            </a:r>
            <a:r>
              <a:rPr lang="en-US" sz="1200" b="0" kern="1200" dirty="0">
                <a:solidFill>
                  <a:schemeClr val="tx1"/>
                </a:solidFill>
                <a:effectLst/>
                <a:latin typeface="+mn-lt"/>
                <a:ea typeface="+mn-ea"/>
                <a:cs typeface="+mn-cs"/>
              </a:rPr>
              <a:t> (https://usr.lmf.cnrs.fr/~jcf/ens/compil/x86-64.pdf)</a:t>
            </a:r>
          </a:p>
          <a:p>
            <a:r>
              <a:rPr lang="en-US" sz="1200" b="0" kern="1200" dirty="0">
                <a:solidFill>
                  <a:schemeClr val="tx1"/>
                </a:solidFill>
                <a:effectLst/>
                <a:latin typeface="+mn-lt"/>
                <a:ea typeface="+mn-ea"/>
                <a:cs typeface="+mn-cs"/>
              </a:rPr>
              <a:t>"Stack frame layout on x86-64" by Eli Bendersky (https://eli.thegreenplace.net/2011/09/06/stack-frame-layout-on-x86-64)</a:t>
            </a:r>
          </a:p>
          <a:p>
            <a:r>
              <a:rPr lang="en-US" sz="1200" b="0" kern="1200" dirty="0">
                <a:solidFill>
                  <a:schemeClr val="tx1"/>
                </a:solidFill>
                <a:effectLst/>
                <a:latin typeface="+mn-lt"/>
                <a:ea typeface="+mn-ea"/>
                <a:cs typeface="+mn-cs"/>
              </a:rPr>
              <a:t>"Classic RISC Pipeline" at the Wikipedia (https://en.wikipedia.org/w/index.php?title=Classic_RISC_pipeline&amp;oldid=1325823718)</a:t>
            </a:r>
          </a:p>
        </p:txBody>
      </p:sp>
      <p:sp>
        <p:nvSpPr>
          <p:cNvPr id="4" name="Slide Number Placeholder 3"/>
          <p:cNvSpPr>
            <a:spLocks noGrp="1"/>
          </p:cNvSpPr>
          <p:nvPr>
            <p:ph type="sldNum" sz="quarter" idx="5"/>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64028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V was one of the first commercial versions of the Unix operating system. The design of Unix was extremely influential on subsequent operating systems like Linux. [Reference: https://en.wikipedia.org/wiki/UNIX_System_V]</a:t>
            </a:r>
          </a:p>
          <a:p>
            <a:endParaRPr lang="en-US" dirty="0"/>
          </a:p>
          <a:p>
            <a:r>
              <a:rPr lang="en-US" dirty="0"/>
              <a:t>[Note that, if a stack-passed integer argument is smaller than 64 bits, the argument is rounded up to 64-bits in size before being placed on the stack.]</a:t>
            </a:r>
          </a:p>
          <a:p>
            <a:endParaRPr lang="en-US" dirty="0"/>
          </a:p>
          <a:p>
            <a:endParaRPr lang="en-US" dirty="0"/>
          </a:p>
          <a:p>
            <a:r>
              <a:rPr lang="en-US" dirty="0"/>
              <a:t>[Reference: Section 3.2.3 of “System V Application Binary Interface: AMD64 Architecture Processor Supplement”:</a:t>
            </a:r>
          </a:p>
          <a:p>
            <a:r>
              <a:rPr lang="en-US" dirty="0"/>
              <a:t>https://raw.githubusercontent.com/wiki/hjl-tools/x86-psABI/x86-64-psABI-1.0.pdf]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72864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bottom of the diagram, we see that the first six arguments for the </a:t>
            </a:r>
            <a:r>
              <a:rPr lang="en-US" dirty="0" err="1"/>
              <a:t>callee</a:t>
            </a:r>
            <a:r>
              <a:rPr lang="en-US" dirty="0"/>
              <a:t> are stored in %</a:t>
            </a:r>
            <a:r>
              <a:rPr lang="en-US" dirty="0" err="1"/>
              <a:t>rdi</a:t>
            </a:r>
            <a:r>
              <a:rPr lang="en-US" dirty="0"/>
              <a:t>, %</a:t>
            </a:r>
            <a:r>
              <a:rPr lang="en-US" dirty="0" err="1"/>
              <a:t>rsi</a:t>
            </a:r>
            <a:r>
              <a:rPr lang="en-US" dirty="0"/>
              <a:t>, %</a:t>
            </a:r>
            <a:r>
              <a:rPr lang="en-US" dirty="0" err="1"/>
              <a:t>rdx</a:t>
            </a:r>
            <a:r>
              <a:rPr lang="en-US" dirty="0"/>
              <a:t>, and so on. This is one reason why these registers are *caller* saved---the caller has to stash the old values in these registers before using the registers to pass arguments to the callee.</a:t>
            </a:r>
          </a:p>
          <a:p>
            <a:endParaRPr lang="en-US" dirty="0"/>
          </a:p>
          <a:p>
            <a:r>
              <a:rPr lang="en-US" dirty="0"/>
              <a:t>In the example at the end of the slide, a function saves (i.e., pushes) some callee-saved registers on the stack. Note that, when the function returns, it needs to restore those values by popping them back into the appropriate registers!</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16244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2278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instruction `</a:t>
            </a:r>
            <a:r>
              <a:rPr lang="en-US" dirty="0" err="1"/>
              <a:t>addq</a:t>
            </a:r>
            <a:r>
              <a:rPr lang="en-US" dirty="0"/>
              <a:t> %r8, %9` is encoded using the three bytes `4D 01 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“q” at the end of “</a:t>
            </a:r>
            <a:r>
              <a:rPr lang="en-US" dirty="0" err="1"/>
              <a:t>addq</a:t>
            </a:r>
            <a:r>
              <a:rPr lang="en-US" dirty="0"/>
              <a:t>” mean? See https://en.wikibooks.org/wiki/X86_Assembly/GAS_Syntax#Operation_Suffixes for the answer. </a:t>
            </a:r>
            <a:r>
              <a:rPr lang="en-US" dirty="0" err="1"/>
              <a:t>Quoth</a:t>
            </a:r>
            <a:r>
              <a:rPr lang="en-US" dirty="0"/>
              <a:t> that page:</a:t>
            </a:r>
          </a:p>
          <a:p>
            <a:pPr algn="l"/>
            <a:r>
              <a:rPr lang="en-US" b="0" i="0" dirty="0">
                <a:solidFill>
                  <a:srgbClr val="202122"/>
                </a:solidFill>
                <a:effectLst/>
                <a:latin typeface="Arial" panose="020B0604020202020204" pitchFamily="34" charset="0"/>
              </a:rPr>
              <a:t>“GAS assembly instructions are generally suffixed with the letters "b", "s", "w", "l", "q" or "t" to determine what size operand is being manipulated.</a:t>
            </a:r>
          </a:p>
          <a:p>
            <a:pPr algn="l">
              <a:buFont typeface="Arial" panose="020B0604020202020204" pitchFamily="34" charset="0"/>
              <a:buChar char="•"/>
            </a:pPr>
            <a:r>
              <a:rPr lang="en-US" b="0" i="0" dirty="0">
                <a:solidFill>
                  <a:srgbClr val="202122"/>
                </a:solidFill>
                <a:effectLst/>
                <a:latin typeface="Arial" panose="020B0604020202020204" pitchFamily="34" charset="0"/>
              </a:rPr>
              <a:t>b = byte (8 bit).</a:t>
            </a:r>
          </a:p>
          <a:p>
            <a:pPr algn="l">
              <a:buFont typeface="Arial" panose="020B0604020202020204" pitchFamily="34" charset="0"/>
              <a:buChar char="•"/>
            </a:pPr>
            <a:r>
              <a:rPr lang="en-US" b="0" i="0" dirty="0">
                <a:solidFill>
                  <a:srgbClr val="202122"/>
                </a:solidFill>
                <a:effectLst/>
                <a:latin typeface="Arial" panose="020B0604020202020204" pitchFamily="34" charset="0"/>
              </a:rPr>
              <a:t>s = single (32-bit floating point).</a:t>
            </a:r>
          </a:p>
          <a:p>
            <a:pPr algn="l">
              <a:buFont typeface="Arial" panose="020B0604020202020204" pitchFamily="34" charset="0"/>
              <a:buChar char="•"/>
            </a:pPr>
            <a:r>
              <a:rPr lang="en-US" b="0" i="0" dirty="0">
                <a:solidFill>
                  <a:srgbClr val="202122"/>
                </a:solidFill>
                <a:effectLst/>
                <a:latin typeface="Arial" panose="020B0604020202020204" pitchFamily="34" charset="0"/>
              </a:rPr>
              <a:t>w = word (16 bit).</a:t>
            </a:r>
          </a:p>
          <a:p>
            <a:pPr algn="l">
              <a:buFont typeface="Arial" panose="020B0604020202020204" pitchFamily="34" charset="0"/>
              <a:buChar char="•"/>
            </a:pPr>
            <a:r>
              <a:rPr lang="en-US" b="0" i="0" dirty="0">
                <a:solidFill>
                  <a:srgbClr val="202122"/>
                </a:solidFill>
                <a:effectLst/>
                <a:latin typeface="Arial" panose="020B0604020202020204" pitchFamily="34" charset="0"/>
              </a:rPr>
              <a:t>l = long (32 bit integer or 64-bit floating point).</a:t>
            </a:r>
          </a:p>
          <a:p>
            <a:pPr algn="l">
              <a:buFont typeface="Arial" panose="020B0604020202020204" pitchFamily="34" charset="0"/>
              <a:buChar char="•"/>
            </a:pPr>
            <a:r>
              <a:rPr lang="en-US" b="0" i="0" dirty="0">
                <a:solidFill>
                  <a:srgbClr val="202122"/>
                </a:solidFill>
                <a:effectLst/>
                <a:latin typeface="Arial" panose="020B0604020202020204" pitchFamily="34" charset="0"/>
              </a:rPr>
              <a:t>q = quad (64 bit).”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10"/>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79361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about decoding x86 instructions,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https://pyokagan.name/blog/2019-09-20-x86encoding/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10"/>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60393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69171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27840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The Wikipedia article on the classic RISC pipeline is quite good: https://en.wikipedia.org/wiki/Classic_RISC_pipeline]</a:t>
            </a:r>
          </a:p>
        </p:txBody>
      </p:sp>
      <p:sp>
        <p:nvSpPr>
          <p:cNvPr id="4" name="Slide Number Placeholder 3"/>
          <p:cNvSpPr>
            <a:spLocks noGrp="1"/>
          </p:cNvSpPr>
          <p:nvPr>
            <p:ph type="sldNum" sz="quarter" idx="10"/>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117239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31514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375976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nanosecond is one-billionth of a second, i.e., 10^-9 seconds!]</a:t>
            </a:r>
          </a:p>
        </p:txBody>
      </p:sp>
      <p:sp>
        <p:nvSpPr>
          <p:cNvPr id="4" name="Slide Number Placeholder 3"/>
          <p:cNvSpPr>
            <a:spLocks noGrp="1"/>
          </p:cNvSpPr>
          <p:nvPr>
            <p:ph type="sldNum" sz="quarter" idx="10"/>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9050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268519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64310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07031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jczx</a:t>
            </a:r>
            <a:r>
              <a:rPr lang="en-US" dirty="0"/>
              <a:t> does not need to consult the ZF flag—the instruction just directly checks whether %</a:t>
            </a:r>
            <a:r>
              <a:rPr lang="en-US" dirty="0" err="1"/>
              <a:t>rcx</a:t>
            </a:r>
            <a:r>
              <a:rPr lang="en-US" dirty="0"/>
              <a:t> is zero.]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 </a:t>
            </a:r>
            <a:r>
              <a:rPr lang="en-US" sz="1200" b="0" kern="1200" dirty="0">
                <a:solidFill>
                  <a:schemeClr val="tx1"/>
                </a:solidFill>
                <a:effectLst/>
                <a:latin typeface="+mn-lt"/>
                <a:ea typeface="+mn-ea"/>
                <a:cs typeface="+mn-cs"/>
              </a:rPr>
              <a:t>https://web.archive.org/web/20190202155734/http://www.cs.tufts.edu/comp/181/x64_cheatsheet.pdf</a:t>
            </a:r>
            <a:endParaRPr lang="en-US" dirty="0"/>
          </a:p>
          <a:p>
            <a:r>
              <a:rPr lang="en-US" dirty="0"/>
              <a:t>                    https://www.felixcloutier.com/x86/jmp</a:t>
            </a:r>
          </a:p>
          <a:p>
            <a:r>
              <a:rPr lang="en-US" dirty="0"/>
              <a:t>                    https://en.wikibooks.org/wiki/X86_Assembly/Control_Flow#Jump_Instructions                   </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2386600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50184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3972075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3138282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2936283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2101846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170589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511226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2898459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246297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1306209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nop</a:t>
            </a:r>
            <a:r>
              <a:rPr lang="en-US" dirty="0"/>
              <a:t>” instruction has no side effects---in other words, it perform “no operation.” </a:t>
            </a:r>
            <a:r>
              <a:rPr lang="en-US" sz="1200" dirty="0"/>
              <a:t>Inserting a </a:t>
            </a:r>
            <a:r>
              <a:rPr lang="en-US" sz="1200" dirty="0" err="1"/>
              <a:t>nop</a:t>
            </a:r>
            <a:r>
              <a:rPr lang="en-US" sz="1200" dirty="0"/>
              <a:t> into an stream of instructions will never affects the correctness of the computation that the instructions perform. However, inserting </a:t>
            </a:r>
            <a:r>
              <a:rPr lang="en-US" sz="1200" dirty="0" err="1"/>
              <a:t>nops</a:t>
            </a:r>
            <a:r>
              <a:rPr lang="en-US" sz="1200" dirty="0"/>
              <a:t> does affect performance---the pipeline completes fewer *useful* instructions per unit time.</a:t>
            </a:r>
            <a:endParaRPr lang="en-US" dirty="0"/>
          </a:p>
          <a:p>
            <a:endParaRPr lang="en-US" dirty="0"/>
          </a:p>
          <a:p>
            <a:r>
              <a:rPr lang="en-US" dirty="0"/>
              <a:t>Remember that, in the binary-level representation of `</a:t>
            </a:r>
            <a:r>
              <a:rPr lang="en-US" dirty="0" err="1"/>
              <a:t>jrcxz</a:t>
            </a:r>
            <a:r>
              <a:rPr lang="en-US" dirty="0"/>
              <a:t> </a:t>
            </a:r>
            <a:r>
              <a:rPr lang="en-US" dirty="0" err="1"/>
              <a:t>lbl</a:t>
            </a:r>
            <a:r>
              <a:rPr lang="en-US" dirty="0"/>
              <a:t>`, the `</a:t>
            </a:r>
            <a:r>
              <a:rPr lang="en-US" dirty="0" err="1"/>
              <a:t>lbl</a:t>
            </a:r>
            <a:r>
              <a:rPr lang="en-US" dirty="0"/>
              <a:t>` part is actually an integer offset; the virtual address of the jump target (e.g., the `</a:t>
            </a:r>
            <a:r>
              <a:rPr lang="en-US" dirty="0" err="1"/>
              <a:t>movq</a:t>
            </a:r>
            <a:r>
              <a:rPr lang="en-US" dirty="0"/>
              <a:t>` in the example above) lives `</a:t>
            </a:r>
            <a:r>
              <a:rPr lang="en-US" dirty="0" err="1"/>
              <a:t>lbl</a:t>
            </a:r>
            <a:r>
              <a:rPr lang="en-US" dirty="0"/>
              <a:t>` bytes away from the virtual address of the instruction that follows the `</a:t>
            </a:r>
            <a:r>
              <a:rPr lang="en-US" dirty="0" err="1"/>
              <a:t>jrcxz</a:t>
            </a:r>
            <a:r>
              <a:rPr lang="en-US" dirty="0"/>
              <a:t>`. [Ref: See https://c9x.me/x86/html/file_module_x86_id_147.html for the gory details.]</a:t>
            </a:r>
          </a:p>
        </p:txBody>
      </p:sp>
      <p:sp>
        <p:nvSpPr>
          <p:cNvPr id="4" name="Slide Number Placeholder 3"/>
          <p:cNvSpPr>
            <a:spLocks noGrp="1"/>
          </p:cNvSpPr>
          <p:nvPr>
            <p:ph type="sldNum" sz="quarter" idx="5"/>
          </p:nvPr>
        </p:nvSpPr>
        <p:spPr/>
        <p:txBody>
          <a:bodyPr/>
          <a:lstStyle/>
          <a:p>
            <a:fld id="{2049842A-5CF9-4F0B-9230-CA0D438F5D42}" type="slidenum">
              <a:rPr lang="en-US" smtClean="0"/>
              <a:t>40</a:t>
            </a:fld>
            <a:endParaRPr lang="en-US"/>
          </a:p>
        </p:txBody>
      </p:sp>
    </p:spTree>
    <p:extLst>
      <p:ext uri="{BB962C8B-B14F-4D97-AF65-F5344CB8AC3E}">
        <p14:creationId xmlns:p14="http://schemas.microsoft.com/office/powerpoint/2010/main" val="19739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pipeline-inserted </a:t>
            </a:r>
            <a:r>
              <a:rPr lang="en-US" dirty="0" err="1"/>
              <a:t>nop</a:t>
            </a:r>
            <a:r>
              <a:rPr lang="en-US" dirty="0"/>
              <a:t> is often called a pipeline “bubble” because it has to propagate through the entire pipeline, doing nothing at each stage besides taking up space :-D.</a:t>
            </a:r>
          </a:p>
          <a:p>
            <a:endParaRPr lang="en-US" dirty="0"/>
          </a:p>
          <a:p>
            <a:r>
              <a:rPr lang="en-US" dirty="0"/>
              <a:t>A modern CPU has a piece of hardware called a branch predictor. The branch predictor hardware lives in the IF stage. When the predictor sees an IP register associate with a branch, the predictor consults an on-CPU data structure that tracks the previously-observed behavior of the branch. In particular, the table predicts the target address of the branch---either the instruction immediately after the branch, or some other instruction. The output of the predictor is the next instructions that IF will fetch!</a:t>
            </a:r>
          </a:p>
          <a:p>
            <a:endParaRPr lang="en-US" dirty="0"/>
          </a:p>
          <a:p>
            <a:r>
              <a:rPr lang="en-US" dirty="0"/>
              <a:t>Food for thought: </a:t>
            </a:r>
            <a:r>
              <a:rPr lang="en-US" dirty="0" err="1"/>
              <a:t>jrcxz</a:t>
            </a:r>
            <a:r>
              <a:rPr lang="en-US" dirty="0"/>
              <a:t> is a weird kind of jump instruction; </a:t>
            </a:r>
            <a:r>
              <a:rPr lang="en-US" dirty="0" err="1"/>
              <a:t>jrcxz</a:t>
            </a:r>
            <a:r>
              <a:rPr lang="en-US" dirty="0"/>
              <a:t> looks at the %</a:t>
            </a:r>
            <a:r>
              <a:rPr lang="en-US" dirty="0" err="1"/>
              <a:t>rcx</a:t>
            </a:r>
            <a:r>
              <a:rPr lang="en-US" dirty="0"/>
              <a:t> register to determine whether to jump, whereas other kinds of x86 jumps look at the condition flags. Those condition flags are set by arithmetic/bitwise instructions in the EX stage. What does this mean for how the pipeline must handle branch mispredictions? For example, what happens if an arithmetic/bitwise instruction is immediately followed by a jump instruction that checks a condition flag?</a:t>
            </a:r>
          </a:p>
        </p:txBody>
      </p:sp>
      <p:sp>
        <p:nvSpPr>
          <p:cNvPr id="4" name="Slide Number Placeholder 3"/>
          <p:cNvSpPr>
            <a:spLocks noGrp="1"/>
          </p:cNvSpPr>
          <p:nvPr>
            <p:ph type="sldNum" sz="quarter" idx="5"/>
          </p:nvPr>
        </p:nvSpPr>
        <p:spPr/>
        <p:txBody>
          <a:bodyPr/>
          <a:lstStyle/>
          <a:p>
            <a:fld id="{2049842A-5CF9-4F0B-9230-CA0D438F5D42}" type="slidenum">
              <a:rPr lang="en-US" smtClean="0"/>
              <a:t>41</a:t>
            </a:fld>
            <a:endParaRPr lang="en-US"/>
          </a:p>
        </p:txBody>
      </p:sp>
    </p:spTree>
    <p:extLst>
      <p:ext uri="{BB962C8B-B14F-4D97-AF65-F5344CB8AC3E}">
        <p14:creationId xmlns:p14="http://schemas.microsoft.com/office/powerpoint/2010/main" val="149786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45951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167241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a:t>
            </a:r>
            <a:r>
              <a:rPr lang="en-US" dirty="0" err="1"/>
              <a:t>movsb</a:t>
            </a:r>
            <a:r>
              <a:rPr lang="en-US" dirty="0"/>
              <a:t>, the source and destination pointers are hardcoded into the instruction itself.</a:t>
            </a:r>
          </a:p>
          <a:p>
            <a:endParaRPr lang="en-US" dirty="0"/>
          </a:p>
          <a:p>
            <a:r>
              <a:rPr lang="en-US" dirty="0"/>
              <a:t>[For a nice discussion of why the x86 ISA is considered somewhat distasteful by modern audiences, see http://stackoverflow.com/a/2679922.]</a:t>
            </a:r>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68680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that modern x86 processors internally translate the CISC instructions to a RISC-like form that only the processor sees; the RISC instructions are what the processor actually executes. These RISC-like instructions are called “microinstructions” or “micro-ops”.]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[Refs: </a:t>
            </a:r>
            <a:r>
              <a:rPr lang="en-US" sz="1200" b="0" kern="1200" dirty="0">
                <a:solidFill>
                  <a:schemeClr val="tx1"/>
                </a:solidFill>
                <a:effectLst/>
                <a:latin typeface="+mn-lt"/>
                <a:ea typeface="+mn-ea"/>
                <a:cs typeface="+mn-cs"/>
              </a:rPr>
              <a:t>https://cseweb.ucsd.edu/classes/fa12/cse141/project/pseudo.html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http://sunnyeves.blogspot.co.uk/2009/07/intel-x86-processors-cisc-or-risc-or.html]</a:t>
            </a:r>
          </a:p>
        </p:txBody>
      </p:sp>
      <p:sp>
        <p:nvSpPr>
          <p:cNvPr id="4" name="Slide Number Placeholder 3"/>
          <p:cNvSpPr>
            <a:spLocks noGrp="1"/>
          </p:cNvSpPr>
          <p:nvPr>
            <p:ph type="sldNum" sz="quarter" idx="10"/>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37559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https://www.vox.com/2016/4/20/11463818/intel-iphone-mobile-revolution</a:t>
            </a:r>
          </a:p>
          <a:p>
            <a:r>
              <a:rPr lang="en-US" dirty="0"/>
              <a:t>        https://www.extremetech.com/computing/227816-how-intel-lost-the-mobile-market-part-2-the-rise-and-neglect-of-atom]</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343205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As described in [2], “</a:t>
            </a:r>
            <a:r>
              <a:rPr lang="en-US" sz="1200" b="0" i="0" kern="1200" dirty="0">
                <a:solidFill>
                  <a:schemeClr val="tx1"/>
                </a:solidFill>
                <a:effectLst/>
                <a:latin typeface="+mn-lt"/>
                <a:ea typeface="+mn-ea"/>
                <a:cs typeface="+mn-cs"/>
              </a:rPr>
              <a:t>The red zone: First I'll quote the formal definition from the AMD64 ABI:</a:t>
            </a:r>
          </a:p>
          <a:p>
            <a:r>
              <a:rPr lang="en-US" dirty="0"/>
              <a:t>`The 128-byte area beyond the location pointed to by %</a:t>
            </a:r>
            <a:r>
              <a:rPr lang="en-US" dirty="0" err="1"/>
              <a:t>rsp</a:t>
            </a:r>
            <a:r>
              <a:rPr lang="en-US" dirty="0"/>
              <a:t> is considered to be reserved and shall not be modified by signal or interrupt handlers. Therefore, functions may use this area for temporary data that is not needed across function calls. In particular, leaf functions may use this area for their entire stack frame, rather than adjusting the stack pointer in the prologue and epilogue. This area is known as the red zone.’</a:t>
            </a:r>
          </a:p>
          <a:p>
            <a:r>
              <a:rPr lang="en-US" sz="1200" b="0" i="0" kern="1200" dirty="0">
                <a:solidFill>
                  <a:schemeClr val="tx1"/>
                </a:solidFill>
                <a:effectLst/>
                <a:latin typeface="+mn-lt"/>
                <a:ea typeface="+mn-ea"/>
                <a:cs typeface="+mn-cs"/>
              </a:rPr>
              <a:t>Put simply, the red zone is an optimization. Code can assume that the 128 bytes below </a:t>
            </a:r>
            <a:r>
              <a:rPr lang="en-US" sz="1200" b="0" i="0" kern="1200" dirty="0" err="1">
                <a:solidFill>
                  <a:schemeClr val="tx1"/>
                </a:solidFill>
                <a:effectLst/>
                <a:latin typeface="+mn-lt"/>
                <a:ea typeface="+mn-ea"/>
                <a:cs typeface="+mn-cs"/>
              </a:rPr>
              <a:t>rsp</a:t>
            </a:r>
            <a:r>
              <a:rPr lang="en-US" sz="1200" b="0" i="0" kern="1200" dirty="0">
                <a:solidFill>
                  <a:schemeClr val="tx1"/>
                </a:solidFill>
                <a:effectLst/>
                <a:latin typeface="+mn-lt"/>
                <a:ea typeface="+mn-ea"/>
                <a:cs typeface="+mn-cs"/>
              </a:rPr>
              <a:t> will not be asynchronously clobbered by signals or interrupt handlers, and thus can use it for scratch data, </a:t>
            </a:r>
            <a:r>
              <a:rPr lang="en-US" sz="1200" b="0" i="1" kern="1200" dirty="0">
                <a:solidFill>
                  <a:schemeClr val="tx1"/>
                </a:solidFill>
                <a:effectLst/>
                <a:latin typeface="+mn-lt"/>
                <a:ea typeface="+mn-ea"/>
                <a:cs typeface="+mn-cs"/>
              </a:rPr>
              <a:t>without explicitly moving the stack pointer</a:t>
            </a:r>
            <a:r>
              <a:rPr lang="en-US" sz="1200" b="0" i="0" kern="1200" dirty="0">
                <a:solidFill>
                  <a:schemeClr val="tx1"/>
                </a:solidFill>
                <a:effectLst/>
                <a:latin typeface="+mn-lt"/>
                <a:ea typeface="+mn-ea"/>
                <a:cs typeface="+mn-cs"/>
              </a:rPr>
              <a:t>. The last sentence is where the optimization lays - decrementing </a:t>
            </a:r>
            <a:r>
              <a:rPr lang="en-US" sz="1200" b="0" i="0" kern="1200" dirty="0" err="1">
                <a:solidFill>
                  <a:schemeClr val="tx1"/>
                </a:solidFill>
                <a:effectLst/>
                <a:latin typeface="+mn-lt"/>
                <a:ea typeface="+mn-ea"/>
                <a:cs typeface="+mn-cs"/>
              </a:rPr>
              <a:t>rsp</a:t>
            </a:r>
            <a:r>
              <a:rPr lang="en-US" sz="1200" b="0" i="0" kern="1200" dirty="0">
                <a:solidFill>
                  <a:schemeClr val="tx1"/>
                </a:solidFill>
                <a:effectLst/>
                <a:latin typeface="+mn-lt"/>
                <a:ea typeface="+mn-ea"/>
                <a:cs typeface="+mn-cs"/>
              </a:rPr>
              <a:t> and restoring it are two instructions that can be saved when using the red zone for data.</a:t>
            </a:r>
          </a:p>
          <a:p>
            <a:r>
              <a:rPr lang="en-US" sz="1200" b="0" i="0" kern="1200" dirty="0">
                <a:solidFill>
                  <a:schemeClr val="tx1"/>
                </a:solidFill>
                <a:effectLst/>
                <a:latin typeface="+mn-lt"/>
                <a:ea typeface="+mn-ea"/>
                <a:cs typeface="+mn-cs"/>
              </a:rPr>
              <a:t>However, keep in mind that the red zone </a:t>
            </a:r>
            <a:r>
              <a:rPr lang="en-US" sz="1200" b="0" i="1" kern="1200" dirty="0">
                <a:solidFill>
                  <a:schemeClr val="tx1"/>
                </a:solidFill>
                <a:effectLst/>
                <a:latin typeface="+mn-lt"/>
                <a:ea typeface="+mn-ea"/>
                <a:cs typeface="+mn-cs"/>
              </a:rPr>
              <a:t>will</a:t>
            </a:r>
            <a:r>
              <a:rPr lang="en-US" sz="1200" b="0" i="0" kern="1200" dirty="0">
                <a:solidFill>
                  <a:schemeClr val="tx1"/>
                </a:solidFill>
                <a:effectLst/>
                <a:latin typeface="+mn-lt"/>
                <a:ea typeface="+mn-ea"/>
                <a:cs typeface="+mn-cs"/>
              </a:rPr>
              <a:t> be clobbered by function calls, so it's usually most useful in leaf functions (functions that call no other functions).”</a:t>
            </a:r>
            <a:endParaRPr lang="en-US" dirty="0"/>
          </a:p>
          <a:p>
            <a:endParaRPr lang="en-US" dirty="0"/>
          </a:p>
          <a:p>
            <a:r>
              <a:rPr lang="en-US" dirty="0"/>
              <a:t>Also see this text from [2]: “</a:t>
            </a:r>
            <a:r>
              <a:rPr lang="en-US" sz="1200" b="0" i="0" kern="1200" dirty="0">
                <a:solidFill>
                  <a:schemeClr val="tx1"/>
                </a:solidFill>
                <a:effectLst/>
                <a:latin typeface="+mn-lt"/>
                <a:ea typeface="+mn-ea"/>
                <a:cs typeface="+mn-cs"/>
              </a:rPr>
              <a:t>Preserving the base pointer: The base pointer </a:t>
            </a:r>
            <a:r>
              <a:rPr lang="en-US" sz="1200" b="0" i="0" kern="1200" dirty="0" err="1">
                <a:solidFill>
                  <a:schemeClr val="tx1"/>
                </a:solidFill>
                <a:effectLst/>
                <a:latin typeface="+mn-lt"/>
                <a:ea typeface="+mn-ea"/>
                <a:cs typeface="+mn-cs"/>
              </a:rPr>
              <a:t>rbp</a:t>
            </a:r>
            <a:r>
              <a:rPr lang="en-US" sz="1200" b="0" i="0" kern="1200" dirty="0">
                <a:solidFill>
                  <a:schemeClr val="tx1"/>
                </a:solidFill>
                <a:effectLst/>
                <a:latin typeface="+mn-lt"/>
                <a:ea typeface="+mn-ea"/>
                <a:cs typeface="+mn-cs"/>
              </a:rPr>
              <a:t> (and its predecessor </a:t>
            </a:r>
            <a:r>
              <a:rPr lang="en-US" sz="1200" b="0" i="0" kern="1200" dirty="0" err="1">
                <a:solidFill>
                  <a:schemeClr val="tx1"/>
                </a:solidFill>
                <a:effectLst/>
                <a:latin typeface="+mn-lt"/>
                <a:ea typeface="+mn-ea"/>
                <a:cs typeface="+mn-cs"/>
              </a:rPr>
              <a:t>ebp</a:t>
            </a:r>
            <a:r>
              <a:rPr lang="en-US" sz="1200" b="0" i="0" kern="1200" dirty="0">
                <a:solidFill>
                  <a:schemeClr val="tx1"/>
                </a:solidFill>
                <a:effectLst/>
                <a:latin typeface="+mn-lt"/>
                <a:ea typeface="+mn-ea"/>
                <a:cs typeface="+mn-cs"/>
              </a:rPr>
              <a:t> on x86), being a stable "anchor" to the beginning of the stack frame throughout the execution of a function, is very convenient for manual assembly coding and for debugging </a:t>
            </a:r>
            <a:r>
              <a:rPr lang="en-US" sz="1200" b="0" i="0" u="none" strike="noStrike" kern="1200" dirty="0">
                <a:solidFill>
                  <a:schemeClr val="tx1"/>
                </a:solidFill>
                <a:effectLst/>
                <a:latin typeface="+mn-lt"/>
                <a:ea typeface="+mn-ea"/>
                <a:cs typeface="+mn-cs"/>
                <a:hlinkClick r:id="rId3"/>
              </a:rPr>
              <a:t>[5]</a:t>
            </a:r>
            <a:r>
              <a:rPr lang="en-US" sz="1200" b="0" i="0" kern="1200" dirty="0">
                <a:solidFill>
                  <a:schemeClr val="tx1"/>
                </a:solidFill>
                <a:effectLst/>
                <a:latin typeface="+mn-lt"/>
                <a:ea typeface="+mn-ea"/>
                <a:cs typeface="+mn-cs"/>
              </a:rPr>
              <a:t>. However, some time ago it was noticed that compiler-generated code doesn't really need it (the compiler can easily keep track of offsets from </a:t>
            </a:r>
            <a:r>
              <a:rPr lang="en-US" sz="1200" b="0" i="0" kern="1200" dirty="0" err="1">
                <a:solidFill>
                  <a:schemeClr val="tx1"/>
                </a:solidFill>
                <a:effectLst/>
                <a:latin typeface="+mn-lt"/>
                <a:ea typeface="+mn-ea"/>
                <a:cs typeface="+mn-cs"/>
              </a:rPr>
              <a:t>rsp</a:t>
            </a:r>
            <a:r>
              <a:rPr lang="en-US" sz="1200" b="0" i="0" kern="1200" dirty="0">
                <a:solidFill>
                  <a:schemeClr val="tx1"/>
                </a:solidFill>
                <a:effectLst/>
                <a:latin typeface="+mn-lt"/>
                <a:ea typeface="+mn-ea"/>
                <a:cs typeface="+mn-cs"/>
              </a:rPr>
              <a:t>), and the DWARF debugging format provides means (CFI) to access stack frames without the base pointer.</a:t>
            </a:r>
          </a:p>
          <a:p>
            <a:r>
              <a:rPr lang="en-US" sz="1200" b="0" i="0" kern="1200" dirty="0">
                <a:solidFill>
                  <a:schemeClr val="tx1"/>
                </a:solidFill>
                <a:effectLst/>
                <a:latin typeface="+mn-lt"/>
                <a:ea typeface="+mn-ea"/>
                <a:cs typeface="+mn-cs"/>
              </a:rPr>
              <a:t>This is why some compilers started omitting the base pointer for aggressive optimizations, thus shortening the function prologue and epilogue, and providing an additional register for general-purpose use (which, recall, is quite useful on x86 with its limited set of GPRs).</a:t>
            </a:r>
          </a:p>
          <a:p>
            <a:r>
              <a:rPr lang="en-US" sz="1200" b="0" i="0" kern="1200" dirty="0" err="1">
                <a:solidFill>
                  <a:schemeClr val="tx1"/>
                </a:solidFill>
                <a:effectLst/>
                <a:latin typeface="+mn-lt"/>
                <a:ea typeface="+mn-ea"/>
                <a:cs typeface="+mn-cs"/>
              </a:rPr>
              <a:t>gcc</a:t>
            </a:r>
            <a:r>
              <a:rPr lang="en-US" sz="1200" b="0" i="0" kern="1200" dirty="0">
                <a:solidFill>
                  <a:schemeClr val="tx1"/>
                </a:solidFill>
                <a:effectLst/>
                <a:latin typeface="+mn-lt"/>
                <a:ea typeface="+mn-ea"/>
                <a:cs typeface="+mn-cs"/>
              </a:rPr>
              <a:t> keeps the base pointer by default on x86, but allows the optimization with the -</a:t>
            </a:r>
            <a:r>
              <a:rPr lang="en-US" sz="1200" b="0" i="0" kern="1200" dirty="0" err="1">
                <a:solidFill>
                  <a:schemeClr val="tx1"/>
                </a:solidFill>
                <a:effectLst/>
                <a:latin typeface="+mn-lt"/>
                <a:ea typeface="+mn-ea"/>
                <a:cs typeface="+mn-cs"/>
              </a:rPr>
              <a:t>fomit</a:t>
            </a:r>
            <a:r>
              <a:rPr lang="en-US" sz="1200" b="0" i="0" kern="1200" dirty="0">
                <a:solidFill>
                  <a:schemeClr val="tx1"/>
                </a:solidFill>
                <a:effectLst/>
                <a:latin typeface="+mn-lt"/>
                <a:ea typeface="+mn-ea"/>
                <a:cs typeface="+mn-cs"/>
              </a:rPr>
              <a:t>-frame-pointer compilation flag. How recommended it is to use this flag is a debated issue - you may do some googling if this interests you.</a:t>
            </a:r>
          </a:p>
          <a:p>
            <a:r>
              <a:rPr lang="en-US" sz="1200" b="0" i="0" kern="1200" dirty="0" err="1">
                <a:solidFill>
                  <a:schemeClr val="tx1"/>
                </a:solidFill>
                <a:effectLst/>
                <a:latin typeface="+mn-lt"/>
                <a:ea typeface="+mn-ea"/>
                <a:cs typeface="+mn-cs"/>
              </a:rPr>
              <a:t>Anywho</a:t>
            </a:r>
            <a:r>
              <a:rPr lang="en-US" sz="1200" b="0" i="0" kern="1200" dirty="0">
                <a:solidFill>
                  <a:schemeClr val="tx1"/>
                </a:solidFill>
                <a:effectLst/>
                <a:latin typeface="+mn-lt"/>
                <a:ea typeface="+mn-ea"/>
                <a:cs typeface="+mn-cs"/>
              </a:rPr>
              <a:t>, one other "novelty" the AMD64 ABI introduced is making the base pointer explicitly optional, stating:</a:t>
            </a:r>
          </a:p>
          <a:p>
            <a:r>
              <a:rPr lang="en-US" dirty="0"/>
              <a:t>`The conventional use of %</a:t>
            </a:r>
            <a:r>
              <a:rPr lang="en-US" dirty="0" err="1"/>
              <a:t>rbp</a:t>
            </a:r>
            <a:r>
              <a:rPr lang="en-US" dirty="0"/>
              <a:t> as a frame pointer for the stack frame may be avoided by using %</a:t>
            </a:r>
            <a:r>
              <a:rPr lang="en-US" dirty="0" err="1"/>
              <a:t>rsp</a:t>
            </a:r>
            <a:r>
              <a:rPr lang="en-US" dirty="0"/>
              <a:t> (the stack pointer) to index into the stack frame. This technique saves two instructions in the prologue and epilogue and makes one additional general-purpose register (%</a:t>
            </a:r>
            <a:r>
              <a:rPr lang="en-US" dirty="0" err="1"/>
              <a:t>rbp</a:t>
            </a:r>
            <a:r>
              <a:rPr lang="en-US" dirty="0"/>
              <a:t>) available.’</a:t>
            </a:r>
          </a:p>
          <a:p>
            <a:r>
              <a:rPr lang="en-US" sz="1200" b="0" i="0" kern="1200" dirty="0" err="1">
                <a:solidFill>
                  <a:schemeClr val="tx1"/>
                </a:solidFill>
                <a:effectLst/>
                <a:latin typeface="+mn-lt"/>
                <a:ea typeface="+mn-ea"/>
                <a:cs typeface="+mn-cs"/>
              </a:rPr>
              <a:t>gcc</a:t>
            </a:r>
            <a:r>
              <a:rPr lang="en-US" sz="1200" b="0" i="0" kern="1200" dirty="0">
                <a:solidFill>
                  <a:schemeClr val="tx1"/>
                </a:solidFill>
                <a:effectLst/>
                <a:latin typeface="+mn-lt"/>
                <a:ea typeface="+mn-ea"/>
                <a:cs typeface="+mn-cs"/>
              </a:rPr>
              <a:t> adheres to this recommendation and by default omits the frame pointer on x64 when compiling with optimizations. It gives an option to preserve it by providing the -</a:t>
            </a:r>
            <a:r>
              <a:rPr lang="en-US" sz="1200" b="0" i="0" kern="1200" dirty="0" err="1">
                <a:solidFill>
                  <a:schemeClr val="tx1"/>
                </a:solidFill>
                <a:effectLst/>
                <a:latin typeface="+mn-lt"/>
                <a:ea typeface="+mn-ea"/>
                <a:cs typeface="+mn-cs"/>
              </a:rPr>
              <a:t>fno</a:t>
            </a:r>
            <a:r>
              <a:rPr lang="en-US" sz="1200" b="0" i="0" kern="1200" dirty="0">
                <a:solidFill>
                  <a:schemeClr val="tx1"/>
                </a:solidFill>
                <a:effectLst/>
                <a:latin typeface="+mn-lt"/>
                <a:ea typeface="+mn-ea"/>
                <a:cs typeface="+mn-cs"/>
              </a:rPr>
              <a:t>-omit-frame-pointer flag. For clarity's sake, the stack frames showed above were produced without omitting the frame pointer.</a:t>
            </a:r>
            <a:r>
              <a:rPr lang="en-US" dirty="0"/>
              <a:t>”]</a:t>
            </a:r>
          </a:p>
          <a:p>
            <a:endParaRPr lang="en-US" dirty="0"/>
          </a:p>
          <a:p>
            <a:r>
              <a:rPr lang="en-US" dirty="0"/>
              <a:t>[References: [1] </a:t>
            </a:r>
            <a:r>
              <a:rPr lang="en-US" sz="1200" b="0" kern="1200" dirty="0">
                <a:solidFill>
                  <a:schemeClr val="tx1"/>
                </a:solidFill>
                <a:effectLst/>
                <a:latin typeface="+mn-lt"/>
                <a:ea typeface="+mn-ea"/>
                <a:cs typeface="+mn-cs"/>
              </a:rPr>
              <a:t>https://usr.lmf.cnrs.fr/~jcf/ens/compil/x86-64.pdf</a:t>
            </a:r>
          </a:p>
          <a:p>
            <a:r>
              <a:rPr lang="en-US" dirty="0"/>
              <a:t>                     [2] https://eli.thegreenplace.net/2011/09/06/stack-frame-layout-on-x86-64]</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81880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7770" y="899939"/>
            <a:ext cx="7124700" cy="2387600"/>
          </a:xfrm>
        </p:spPr>
        <p:txBody>
          <a:bodyPr>
            <a:normAutofit/>
          </a:bodyPr>
          <a:lstStyle/>
          <a:p>
            <a:r>
              <a:rPr lang="en-US" b="1" dirty="0">
                <a:solidFill>
                  <a:schemeClr val="bg1"/>
                </a:solidFill>
              </a:rPr>
              <a:t>Processor Design</a:t>
            </a:r>
          </a:p>
        </p:txBody>
      </p:sp>
      <p:sp>
        <p:nvSpPr>
          <p:cNvPr id="3" name="Subtitle 2"/>
          <p:cNvSpPr>
            <a:spLocks noGrp="1"/>
          </p:cNvSpPr>
          <p:nvPr>
            <p:ph type="subTitle" idx="1"/>
          </p:nvPr>
        </p:nvSpPr>
        <p:spPr>
          <a:xfrm>
            <a:off x="5017770" y="3379614"/>
            <a:ext cx="7124700" cy="1655762"/>
          </a:xfrm>
        </p:spPr>
        <p:txBody>
          <a:bodyPr>
            <a:normAutofit/>
          </a:bodyPr>
          <a:lstStyle/>
          <a:p>
            <a:r>
              <a:rPr lang="en-US" sz="4800" b="1" dirty="0">
                <a:solidFill>
                  <a:schemeClr val="bg1"/>
                </a:solidFill>
              </a:rPr>
              <a:t>CS 1610: Lecture 1</a:t>
            </a:r>
          </a:p>
          <a:p>
            <a:r>
              <a:rPr lang="en-US" sz="4800" b="1" dirty="0">
                <a:solidFill>
                  <a:schemeClr val="bg1"/>
                </a:solidFill>
              </a:rPr>
              <a:t>1/26/2026</a:t>
            </a:r>
          </a:p>
        </p:txBody>
      </p:sp>
      <p:pic>
        <p:nvPicPr>
          <p:cNvPr id="1026" name="Picture 2" descr="http://media.pixcove.com/G/4/0/Sagrada-Famlia-Buildings-Architecture-Architectur-7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337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92028-E756-44E2-878C-CAF99A058439}"/>
              </a:ext>
            </a:extLst>
          </p:cNvPr>
          <p:cNvSpPr txBox="1"/>
          <p:nvPr/>
        </p:nvSpPr>
        <p:spPr>
          <a:xfrm>
            <a:off x="358348" y="2261290"/>
            <a:ext cx="6895070" cy="3539430"/>
          </a:xfrm>
          <a:prstGeom prst="rect">
            <a:avLst/>
          </a:prstGeom>
          <a:noFill/>
        </p:spPr>
        <p:txBody>
          <a:bodyPr wrap="square" rtlCol="0">
            <a:spAutoFit/>
          </a:bodyPr>
          <a:lstStyle/>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foo(</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a,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b,</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c,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d, </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e,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g,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h){</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local0 = a*b*c;</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a:t>
            </a:r>
            <a:r>
              <a:rPr lang="en-US" sz="2800" dirty="0">
                <a:latin typeface="Consolas" panose="020B0609020204030204" pitchFamily="49" charset="0"/>
                <a:ea typeface="Roboto" panose="02000000000000000000" pitchFamily="2" charset="0"/>
                <a:cs typeface="Roboto" panose="02000000000000000000" pitchFamily="2" charset="0"/>
              </a:rPr>
              <a:t> local1 = d*e*f;</a:t>
            </a:r>
          </a:p>
          <a:p>
            <a:r>
              <a:rPr lang="en-US" sz="2800" dirty="0">
                <a:latin typeface="Consolas" panose="020B0609020204030204" pitchFamily="49" charset="0"/>
                <a:ea typeface="Roboto" panose="02000000000000000000" pitchFamily="2" charset="0"/>
                <a:cs typeface="Roboto" panose="02000000000000000000" pitchFamily="2" charset="0"/>
              </a:rPr>
              <a:t>    return local0 - local1;</a:t>
            </a:r>
          </a:p>
          <a:p>
            <a:r>
              <a:rPr lang="en-US" sz="2800" dirty="0">
                <a:latin typeface="Consolas" panose="020B0609020204030204" pitchFamily="49"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6B29AF57-AEE5-4C38-B969-AD9EB2F17114}"/>
              </a:ext>
            </a:extLst>
          </p:cNvPr>
          <p:cNvSpPr>
            <a:spLocks noGrp="1"/>
          </p:cNvSpPr>
          <p:nvPr>
            <p:ph type="title"/>
          </p:nvPr>
        </p:nvSpPr>
        <p:spPr>
          <a:xfrm>
            <a:off x="838200" y="-61786"/>
            <a:ext cx="10515600" cy="815549"/>
          </a:xfrm>
        </p:spPr>
        <p:txBody>
          <a:bodyPr/>
          <a:lstStyle/>
          <a:p>
            <a:r>
              <a:rPr lang="en-US" dirty="0"/>
              <a:t>x86-64: System V Calling Convention</a:t>
            </a:r>
          </a:p>
        </p:txBody>
      </p:sp>
      <p:sp>
        <p:nvSpPr>
          <p:cNvPr id="8" name="Content Placeholder 2">
            <a:extLst>
              <a:ext uri="{FF2B5EF4-FFF2-40B4-BE49-F238E27FC236}">
                <a16:creationId xmlns:a16="http://schemas.microsoft.com/office/drawing/2014/main" id="{18779824-967A-49D1-A9C9-A8B927D34222}"/>
              </a:ext>
            </a:extLst>
          </p:cNvPr>
          <p:cNvSpPr>
            <a:spLocks noGrp="1"/>
          </p:cNvSpPr>
          <p:nvPr>
            <p:ph idx="1"/>
          </p:nvPr>
        </p:nvSpPr>
        <p:spPr>
          <a:xfrm>
            <a:off x="308918" y="580765"/>
            <a:ext cx="11883081" cy="1618741"/>
          </a:xfrm>
        </p:spPr>
        <p:txBody>
          <a:bodyPr>
            <a:normAutofit fontScale="92500" lnSpcReduction="10000"/>
          </a:bodyPr>
          <a:lstStyle/>
          <a:p>
            <a:r>
              <a:rPr lang="en-US" sz="3200" dirty="0"/>
              <a:t>Simplest case: </a:t>
            </a:r>
            <a:r>
              <a:rPr lang="en-US" sz="3200" dirty="0" err="1"/>
              <a:t>callee</a:t>
            </a:r>
            <a:r>
              <a:rPr lang="en-US" sz="3200" dirty="0"/>
              <a:t> </a:t>
            </a:r>
            <a:r>
              <a:rPr lang="en-US" sz="3200" dirty="0" err="1"/>
              <a:t>arguments+retval</a:t>
            </a:r>
            <a:r>
              <a:rPr lang="en-US" sz="3200" dirty="0"/>
              <a:t> are integers or pointers</a:t>
            </a:r>
          </a:p>
          <a:p>
            <a:pPr lvl="1"/>
            <a:r>
              <a:rPr lang="en-US" sz="2800" dirty="0"/>
              <a:t>Caller stores first six arguments in </a:t>
            </a:r>
            <a:r>
              <a:rPr lang="pt-BR" sz="2800" dirty="0">
                <a:latin typeface="Consolas" panose="020B0609020204030204" pitchFamily="49" charset="0"/>
              </a:rPr>
              <a:t>%rdi</a:t>
            </a:r>
            <a:r>
              <a:rPr lang="pt-BR" sz="2800" dirty="0"/>
              <a:t>, </a:t>
            </a:r>
            <a:r>
              <a:rPr lang="pt-BR" sz="2800" dirty="0">
                <a:latin typeface="Consolas" panose="020B0609020204030204" pitchFamily="49" charset="0"/>
              </a:rPr>
              <a:t>%rsi</a:t>
            </a:r>
            <a:r>
              <a:rPr lang="pt-BR" sz="2800" dirty="0"/>
              <a:t>, </a:t>
            </a:r>
            <a:r>
              <a:rPr lang="pt-BR" sz="2800" dirty="0">
                <a:latin typeface="Consolas" panose="020B0609020204030204" pitchFamily="49" charset="0"/>
              </a:rPr>
              <a:t>%rdx</a:t>
            </a:r>
            <a:r>
              <a:rPr lang="pt-BR" sz="2800" dirty="0"/>
              <a:t>, </a:t>
            </a:r>
            <a:r>
              <a:rPr lang="pt-BR" sz="2800" dirty="0">
                <a:latin typeface="Consolas" panose="020B0609020204030204" pitchFamily="49" charset="0"/>
              </a:rPr>
              <a:t>%rcx</a:t>
            </a:r>
            <a:r>
              <a:rPr lang="pt-BR" sz="2800" dirty="0"/>
              <a:t>, </a:t>
            </a:r>
            <a:r>
              <a:rPr lang="pt-BR" sz="2800" dirty="0">
                <a:latin typeface="Consolas" panose="020B0609020204030204" pitchFamily="49" charset="0"/>
              </a:rPr>
              <a:t>%r8</a:t>
            </a:r>
            <a:r>
              <a:rPr lang="pt-BR" sz="2800" dirty="0"/>
              <a:t>, and </a:t>
            </a:r>
            <a:r>
              <a:rPr lang="pt-BR" sz="2800" dirty="0">
                <a:latin typeface="Consolas" panose="020B0609020204030204" pitchFamily="49" charset="0"/>
              </a:rPr>
              <a:t>%r9</a:t>
            </a:r>
          </a:p>
          <a:p>
            <a:pPr lvl="1"/>
            <a:r>
              <a:rPr lang="pt-BR" sz="2800" dirty="0"/>
              <a:t>Remaining arguments are passed via the stack</a:t>
            </a:r>
          </a:p>
          <a:p>
            <a:pPr lvl="1"/>
            <a:r>
              <a:rPr lang="pt-BR" sz="2800" dirty="0"/>
              <a:t>Callee places return value in </a:t>
            </a:r>
            <a:r>
              <a:rPr lang="pt-BR" sz="2800" dirty="0">
                <a:latin typeface="Consolas" panose="020B0609020204030204" pitchFamily="49" charset="0"/>
              </a:rPr>
              <a:t>%rax</a:t>
            </a:r>
          </a:p>
          <a:p>
            <a:pPr lvl="1"/>
            <a:endParaRPr lang="en-US" sz="2800" dirty="0"/>
          </a:p>
        </p:txBody>
      </p:sp>
      <p:grpSp>
        <p:nvGrpSpPr>
          <p:cNvPr id="42" name="Group 41">
            <a:extLst>
              <a:ext uri="{FF2B5EF4-FFF2-40B4-BE49-F238E27FC236}">
                <a16:creationId xmlns:a16="http://schemas.microsoft.com/office/drawing/2014/main" id="{3B9BB7A7-C71C-4502-A8E8-00C736808B07}"/>
              </a:ext>
            </a:extLst>
          </p:cNvPr>
          <p:cNvGrpSpPr/>
          <p:nvPr/>
        </p:nvGrpSpPr>
        <p:grpSpPr>
          <a:xfrm>
            <a:off x="458620" y="5918880"/>
            <a:ext cx="6708308" cy="911118"/>
            <a:chOff x="458620" y="5918880"/>
            <a:chExt cx="6708308" cy="911118"/>
          </a:xfrm>
        </p:grpSpPr>
        <p:sp>
          <p:nvSpPr>
            <p:cNvPr id="9" name="Rectangle 8">
              <a:extLst>
                <a:ext uri="{FF2B5EF4-FFF2-40B4-BE49-F238E27FC236}">
                  <a16:creationId xmlns:a16="http://schemas.microsoft.com/office/drawing/2014/main" id="{4977AC46-BEEB-4F0E-94A8-B96AE3EE72B7}"/>
                </a:ext>
              </a:extLst>
            </p:cNvPr>
            <p:cNvSpPr/>
            <p:nvPr/>
          </p:nvSpPr>
          <p:spPr>
            <a:xfrm>
              <a:off x="46955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a</a:t>
              </a:r>
            </a:p>
          </p:txBody>
        </p:sp>
        <p:sp>
          <p:nvSpPr>
            <p:cNvPr id="10" name="Rectangle 9">
              <a:extLst>
                <a:ext uri="{FF2B5EF4-FFF2-40B4-BE49-F238E27FC236}">
                  <a16:creationId xmlns:a16="http://schemas.microsoft.com/office/drawing/2014/main" id="{33AC3EA3-E97C-4A02-B53A-1930907CD3C4}"/>
                </a:ext>
              </a:extLst>
            </p:cNvPr>
            <p:cNvSpPr/>
            <p:nvPr/>
          </p:nvSpPr>
          <p:spPr>
            <a:xfrm>
              <a:off x="161873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b</a:t>
              </a:r>
            </a:p>
          </p:txBody>
        </p:sp>
        <p:sp>
          <p:nvSpPr>
            <p:cNvPr id="11" name="Rectangle 10">
              <a:extLst>
                <a:ext uri="{FF2B5EF4-FFF2-40B4-BE49-F238E27FC236}">
                  <a16:creationId xmlns:a16="http://schemas.microsoft.com/office/drawing/2014/main" id="{9B744339-96DF-4F0E-A055-8D8AF714B44E}"/>
                </a:ext>
              </a:extLst>
            </p:cNvPr>
            <p:cNvSpPr/>
            <p:nvPr/>
          </p:nvSpPr>
          <p:spPr>
            <a:xfrm>
              <a:off x="276791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c</a:t>
              </a:r>
            </a:p>
          </p:txBody>
        </p:sp>
        <p:sp>
          <p:nvSpPr>
            <p:cNvPr id="12" name="Rectangle 11">
              <a:extLst>
                <a:ext uri="{FF2B5EF4-FFF2-40B4-BE49-F238E27FC236}">
                  <a16:creationId xmlns:a16="http://schemas.microsoft.com/office/drawing/2014/main" id="{2EB20FCF-3669-4983-9BEA-BC516DEF4785}"/>
                </a:ext>
              </a:extLst>
            </p:cNvPr>
            <p:cNvSpPr/>
            <p:nvPr/>
          </p:nvSpPr>
          <p:spPr>
            <a:xfrm>
              <a:off x="391709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d</a:t>
              </a:r>
            </a:p>
          </p:txBody>
        </p:sp>
        <p:sp>
          <p:nvSpPr>
            <p:cNvPr id="13" name="Rectangle 12">
              <a:extLst>
                <a:ext uri="{FF2B5EF4-FFF2-40B4-BE49-F238E27FC236}">
                  <a16:creationId xmlns:a16="http://schemas.microsoft.com/office/drawing/2014/main" id="{52F358F0-2748-4E0C-A12A-65247EF32E50}"/>
                </a:ext>
              </a:extLst>
            </p:cNvPr>
            <p:cNvSpPr/>
            <p:nvPr/>
          </p:nvSpPr>
          <p:spPr>
            <a:xfrm>
              <a:off x="506627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e</a:t>
              </a:r>
            </a:p>
          </p:txBody>
        </p:sp>
        <p:sp>
          <p:nvSpPr>
            <p:cNvPr id="14" name="Rectangle 13">
              <a:extLst>
                <a:ext uri="{FF2B5EF4-FFF2-40B4-BE49-F238E27FC236}">
                  <a16:creationId xmlns:a16="http://schemas.microsoft.com/office/drawing/2014/main" id="{762B473A-3629-4D88-9711-49934142554D}"/>
                </a:ext>
              </a:extLst>
            </p:cNvPr>
            <p:cNvSpPr/>
            <p:nvPr/>
          </p:nvSpPr>
          <p:spPr>
            <a:xfrm>
              <a:off x="6215457" y="5918880"/>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f</a:t>
              </a:r>
            </a:p>
          </p:txBody>
        </p:sp>
        <p:sp>
          <p:nvSpPr>
            <p:cNvPr id="15" name="Rectangle 14">
              <a:extLst>
                <a:ext uri="{FF2B5EF4-FFF2-40B4-BE49-F238E27FC236}">
                  <a16:creationId xmlns:a16="http://schemas.microsoft.com/office/drawing/2014/main" id="{F9D9C1EF-ADBF-426E-A640-C1EF23D3BE51}"/>
                </a:ext>
              </a:extLst>
            </p:cNvPr>
            <p:cNvSpPr/>
            <p:nvPr/>
          </p:nvSpPr>
          <p:spPr>
            <a:xfrm>
              <a:off x="458620" y="6306778"/>
              <a:ext cx="973343" cy="523220"/>
            </a:xfrm>
            <a:prstGeom prst="rect">
              <a:avLst/>
            </a:prstGeom>
          </p:spPr>
          <p:txBody>
            <a:bodyPr wrap="none">
              <a:spAutoFit/>
            </a:bodyPr>
            <a:lstStyle/>
            <a:p>
              <a:pPr algn="ctr"/>
              <a:r>
                <a:rPr lang="pt-BR" sz="2800" dirty="0">
                  <a:latin typeface="Consolas" panose="020B0609020204030204" pitchFamily="49" charset="0"/>
                </a:rPr>
                <a:t>%rdi</a:t>
              </a:r>
              <a:endParaRPr lang="en-US" sz="2800" dirty="0"/>
            </a:p>
          </p:txBody>
        </p:sp>
        <p:sp>
          <p:nvSpPr>
            <p:cNvPr id="16" name="Rectangle 15">
              <a:extLst>
                <a:ext uri="{FF2B5EF4-FFF2-40B4-BE49-F238E27FC236}">
                  <a16:creationId xmlns:a16="http://schemas.microsoft.com/office/drawing/2014/main" id="{842640C6-A45E-4CE5-90C7-32D976866121}"/>
                </a:ext>
              </a:extLst>
            </p:cNvPr>
            <p:cNvSpPr/>
            <p:nvPr/>
          </p:nvSpPr>
          <p:spPr>
            <a:xfrm>
              <a:off x="1609223" y="6306778"/>
              <a:ext cx="973343" cy="523220"/>
            </a:xfrm>
            <a:prstGeom prst="rect">
              <a:avLst/>
            </a:prstGeom>
          </p:spPr>
          <p:txBody>
            <a:bodyPr wrap="none">
              <a:spAutoFit/>
            </a:bodyPr>
            <a:lstStyle/>
            <a:p>
              <a:pPr algn="ctr"/>
              <a:r>
                <a:rPr lang="pt-BR" sz="2800" dirty="0">
                  <a:latin typeface="Consolas" panose="020B0609020204030204" pitchFamily="49" charset="0"/>
                </a:rPr>
                <a:t>%rsi</a:t>
              </a:r>
              <a:endParaRPr lang="en-US" sz="2800" dirty="0"/>
            </a:p>
          </p:txBody>
        </p:sp>
        <p:sp>
          <p:nvSpPr>
            <p:cNvPr id="17" name="Rectangle 16">
              <a:extLst>
                <a:ext uri="{FF2B5EF4-FFF2-40B4-BE49-F238E27FC236}">
                  <a16:creationId xmlns:a16="http://schemas.microsoft.com/office/drawing/2014/main" id="{E5A7F24E-6577-42E9-A176-E7D63296EFBE}"/>
                </a:ext>
              </a:extLst>
            </p:cNvPr>
            <p:cNvSpPr/>
            <p:nvPr/>
          </p:nvSpPr>
          <p:spPr>
            <a:xfrm>
              <a:off x="2759826" y="6306778"/>
              <a:ext cx="973343" cy="523220"/>
            </a:xfrm>
            <a:prstGeom prst="rect">
              <a:avLst/>
            </a:prstGeom>
          </p:spPr>
          <p:txBody>
            <a:bodyPr wrap="none">
              <a:spAutoFit/>
            </a:bodyPr>
            <a:lstStyle/>
            <a:p>
              <a:pPr algn="ctr"/>
              <a:r>
                <a:rPr lang="pt-BR" sz="2800" dirty="0">
                  <a:latin typeface="Consolas" panose="020B0609020204030204" pitchFamily="49" charset="0"/>
                </a:rPr>
                <a:t>%rdx</a:t>
              </a:r>
              <a:endParaRPr lang="en-US" sz="2800" dirty="0"/>
            </a:p>
          </p:txBody>
        </p:sp>
        <p:sp>
          <p:nvSpPr>
            <p:cNvPr id="18" name="Rectangle 17">
              <a:extLst>
                <a:ext uri="{FF2B5EF4-FFF2-40B4-BE49-F238E27FC236}">
                  <a16:creationId xmlns:a16="http://schemas.microsoft.com/office/drawing/2014/main" id="{5EA8348B-7640-46A5-ADC4-E066722F9F67}"/>
                </a:ext>
              </a:extLst>
            </p:cNvPr>
            <p:cNvSpPr/>
            <p:nvPr/>
          </p:nvSpPr>
          <p:spPr>
            <a:xfrm>
              <a:off x="3904739" y="6306776"/>
              <a:ext cx="973343" cy="523220"/>
            </a:xfrm>
            <a:prstGeom prst="rect">
              <a:avLst/>
            </a:prstGeom>
          </p:spPr>
          <p:txBody>
            <a:bodyPr wrap="none">
              <a:spAutoFit/>
            </a:bodyPr>
            <a:lstStyle/>
            <a:p>
              <a:pPr algn="ctr"/>
              <a:r>
                <a:rPr lang="pt-BR" sz="2800" dirty="0">
                  <a:latin typeface="Consolas" panose="020B0609020204030204" pitchFamily="49" charset="0"/>
                </a:rPr>
                <a:t>%rcx</a:t>
              </a:r>
              <a:endParaRPr lang="en-US" sz="2800" dirty="0"/>
            </a:p>
          </p:txBody>
        </p:sp>
        <p:sp>
          <p:nvSpPr>
            <p:cNvPr id="19" name="Rectangle 18">
              <a:extLst>
                <a:ext uri="{FF2B5EF4-FFF2-40B4-BE49-F238E27FC236}">
                  <a16:creationId xmlns:a16="http://schemas.microsoft.com/office/drawing/2014/main" id="{CE6317F8-DA05-47E7-A163-F82CC859ADC4}"/>
                </a:ext>
              </a:extLst>
            </p:cNvPr>
            <p:cNvSpPr/>
            <p:nvPr/>
          </p:nvSpPr>
          <p:spPr>
            <a:xfrm>
              <a:off x="5150441" y="6306774"/>
              <a:ext cx="776175" cy="523220"/>
            </a:xfrm>
            <a:prstGeom prst="rect">
              <a:avLst/>
            </a:prstGeom>
          </p:spPr>
          <p:txBody>
            <a:bodyPr wrap="none">
              <a:spAutoFit/>
            </a:bodyPr>
            <a:lstStyle/>
            <a:p>
              <a:pPr algn="ctr"/>
              <a:r>
                <a:rPr lang="pt-BR" sz="2800" dirty="0">
                  <a:latin typeface="Consolas" panose="020B0609020204030204" pitchFamily="49" charset="0"/>
                </a:rPr>
                <a:t>%r8</a:t>
              </a:r>
              <a:endParaRPr lang="en-US" sz="2800" dirty="0"/>
            </a:p>
          </p:txBody>
        </p:sp>
        <p:sp>
          <p:nvSpPr>
            <p:cNvPr id="20" name="Rectangle 19">
              <a:extLst>
                <a:ext uri="{FF2B5EF4-FFF2-40B4-BE49-F238E27FC236}">
                  <a16:creationId xmlns:a16="http://schemas.microsoft.com/office/drawing/2014/main" id="{1952E105-4D13-4672-BAD2-BB08611E1EB9}"/>
                </a:ext>
              </a:extLst>
            </p:cNvPr>
            <p:cNvSpPr/>
            <p:nvPr/>
          </p:nvSpPr>
          <p:spPr>
            <a:xfrm>
              <a:off x="6303104" y="6306774"/>
              <a:ext cx="776175" cy="523220"/>
            </a:xfrm>
            <a:prstGeom prst="rect">
              <a:avLst/>
            </a:prstGeom>
          </p:spPr>
          <p:txBody>
            <a:bodyPr wrap="none">
              <a:spAutoFit/>
            </a:bodyPr>
            <a:lstStyle/>
            <a:p>
              <a:pPr algn="ctr"/>
              <a:r>
                <a:rPr lang="pt-BR" sz="2800" dirty="0">
                  <a:latin typeface="Consolas" panose="020B0609020204030204" pitchFamily="49" charset="0"/>
                </a:rPr>
                <a:t>%r9</a:t>
              </a:r>
              <a:endParaRPr lang="en-US" sz="2800" dirty="0"/>
            </a:p>
          </p:txBody>
        </p:sp>
      </p:grpSp>
      <p:cxnSp>
        <p:nvCxnSpPr>
          <p:cNvPr id="37" name="Straight Connector 36">
            <a:extLst>
              <a:ext uri="{FF2B5EF4-FFF2-40B4-BE49-F238E27FC236}">
                <a16:creationId xmlns:a16="http://schemas.microsoft.com/office/drawing/2014/main" id="{EFBB3C24-09B2-4961-ACF4-512E42671F95}"/>
              </a:ext>
            </a:extLst>
          </p:cNvPr>
          <p:cNvCxnSpPr/>
          <p:nvPr/>
        </p:nvCxnSpPr>
        <p:spPr>
          <a:xfrm>
            <a:off x="0" y="219533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BB245E1-2ABC-4DEA-8FF2-9E544BACD69A}"/>
              </a:ext>
            </a:extLst>
          </p:cNvPr>
          <p:cNvGrpSpPr/>
          <p:nvPr/>
        </p:nvGrpSpPr>
        <p:grpSpPr>
          <a:xfrm>
            <a:off x="7735322" y="2434283"/>
            <a:ext cx="4436094" cy="3731744"/>
            <a:chOff x="7735322" y="2434283"/>
            <a:chExt cx="4436094" cy="3731744"/>
          </a:xfrm>
        </p:grpSpPr>
        <p:sp>
          <p:nvSpPr>
            <p:cNvPr id="22" name="Rectangle 21">
              <a:extLst>
                <a:ext uri="{FF2B5EF4-FFF2-40B4-BE49-F238E27FC236}">
                  <a16:creationId xmlns:a16="http://schemas.microsoft.com/office/drawing/2014/main" id="{C777F8F8-7E51-426A-B059-857A7BD39092}"/>
                </a:ext>
              </a:extLst>
            </p:cNvPr>
            <p:cNvSpPr/>
            <p:nvPr/>
          </p:nvSpPr>
          <p:spPr>
            <a:xfrm>
              <a:off x="7735323" y="3657601"/>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g</a:t>
              </a:r>
            </a:p>
          </p:txBody>
        </p:sp>
        <p:sp>
          <p:nvSpPr>
            <p:cNvPr id="23" name="Rectangle 22">
              <a:extLst>
                <a:ext uri="{FF2B5EF4-FFF2-40B4-BE49-F238E27FC236}">
                  <a16:creationId xmlns:a16="http://schemas.microsoft.com/office/drawing/2014/main" id="{120CA9BE-8F96-4E2B-83C8-CDC222BA4980}"/>
                </a:ext>
              </a:extLst>
            </p:cNvPr>
            <p:cNvSpPr/>
            <p:nvPr/>
          </p:nvSpPr>
          <p:spPr>
            <a:xfrm>
              <a:off x="7735323" y="3163328"/>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h</a:t>
              </a:r>
            </a:p>
          </p:txBody>
        </p:sp>
        <p:sp>
          <p:nvSpPr>
            <p:cNvPr id="24" name="Rectangle 23">
              <a:extLst>
                <a:ext uri="{FF2B5EF4-FFF2-40B4-BE49-F238E27FC236}">
                  <a16:creationId xmlns:a16="http://schemas.microsoft.com/office/drawing/2014/main" id="{FD471E7B-C4FA-4F58-86AC-C1A0DA7B5D9D}"/>
                </a:ext>
              </a:extLst>
            </p:cNvPr>
            <p:cNvSpPr/>
            <p:nvPr/>
          </p:nvSpPr>
          <p:spPr>
            <a:xfrm>
              <a:off x="7735322" y="415187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return </a:t>
              </a:r>
              <a:r>
                <a:rPr lang="en-US" sz="3200" dirty="0" err="1">
                  <a:solidFill>
                    <a:schemeClr val="tx1"/>
                  </a:solidFill>
                  <a:latin typeface="Consolas" panose="020B0609020204030204" pitchFamily="49" charset="0"/>
                </a:rPr>
                <a:t>addr</a:t>
              </a:r>
              <a:endParaRPr lang="en-US" sz="3200" dirty="0">
                <a:solidFill>
                  <a:schemeClr val="tx1"/>
                </a:solidFill>
                <a:latin typeface="Consolas" panose="020B0609020204030204" pitchFamily="49" charset="0"/>
              </a:endParaRPr>
            </a:p>
          </p:txBody>
        </p:sp>
        <p:sp>
          <p:nvSpPr>
            <p:cNvPr id="25" name="Rectangle 24">
              <a:extLst>
                <a:ext uri="{FF2B5EF4-FFF2-40B4-BE49-F238E27FC236}">
                  <a16:creationId xmlns:a16="http://schemas.microsoft.com/office/drawing/2014/main" id="{8B1477B7-9A71-4F53-B4F8-87FBABB943F0}"/>
                </a:ext>
              </a:extLst>
            </p:cNvPr>
            <p:cNvSpPr/>
            <p:nvPr/>
          </p:nvSpPr>
          <p:spPr>
            <a:xfrm>
              <a:off x="7735322" y="464615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saved %</a:t>
              </a:r>
              <a:r>
                <a:rPr lang="en-US" sz="3200" dirty="0" err="1">
                  <a:solidFill>
                    <a:schemeClr val="tx1"/>
                  </a:solidFill>
                  <a:latin typeface="Consolas" panose="020B0609020204030204" pitchFamily="49" charset="0"/>
                </a:rPr>
                <a:t>rbp</a:t>
              </a:r>
              <a:endParaRPr lang="en-US" sz="3200" dirty="0">
                <a:solidFill>
                  <a:schemeClr val="tx1"/>
                </a:solidFill>
                <a:latin typeface="Consolas" panose="020B0609020204030204" pitchFamily="49" charset="0"/>
              </a:endParaRPr>
            </a:p>
          </p:txBody>
        </p:sp>
        <p:sp>
          <p:nvSpPr>
            <p:cNvPr id="26" name="Rectangle 25">
              <a:extLst>
                <a:ext uri="{FF2B5EF4-FFF2-40B4-BE49-F238E27FC236}">
                  <a16:creationId xmlns:a16="http://schemas.microsoft.com/office/drawing/2014/main" id="{2242014C-45C4-45B4-B0AE-177660453A78}"/>
                </a:ext>
              </a:extLst>
            </p:cNvPr>
            <p:cNvSpPr/>
            <p:nvPr/>
          </p:nvSpPr>
          <p:spPr>
            <a:xfrm>
              <a:off x="7735322" y="5140420"/>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local0</a:t>
              </a:r>
            </a:p>
          </p:txBody>
        </p:sp>
        <p:sp>
          <p:nvSpPr>
            <p:cNvPr id="27" name="Rectangle 26">
              <a:extLst>
                <a:ext uri="{FF2B5EF4-FFF2-40B4-BE49-F238E27FC236}">
                  <a16:creationId xmlns:a16="http://schemas.microsoft.com/office/drawing/2014/main" id="{B9043369-C063-4E9F-9850-70C9335BD3B2}"/>
                </a:ext>
              </a:extLst>
            </p:cNvPr>
            <p:cNvSpPr/>
            <p:nvPr/>
          </p:nvSpPr>
          <p:spPr>
            <a:xfrm>
              <a:off x="7735322" y="5634693"/>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local1</a:t>
              </a:r>
            </a:p>
          </p:txBody>
        </p:sp>
        <p:sp>
          <p:nvSpPr>
            <p:cNvPr id="28" name="Rectangle 27">
              <a:extLst>
                <a:ext uri="{FF2B5EF4-FFF2-40B4-BE49-F238E27FC236}">
                  <a16:creationId xmlns:a16="http://schemas.microsoft.com/office/drawing/2014/main" id="{E8FC84D1-47D4-435A-B57B-EB4F2A050C2F}"/>
                </a:ext>
              </a:extLst>
            </p:cNvPr>
            <p:cNvSpPr/>
            <p:nvPr/>
          </p:nvSpPr>
          <p:spPr>
            <a:xfrm>
              <a:off x="11082656" y="5581252"/>
              <a:ext cx="1088760" cy="584775"/>
            </a:xfrm>
            <a:prstGeom prst="rect">
              <a:avLst/>
            </a:prstGeom>
          </p:spPr>
          <p:txBody>
            <a:bodyPr wrap="none">
              <a:spAutoFit/>
            </a:bodyPr>
            <a:lstStyle/>
            <a:p>
              <a:pPr algn="ctr"/>
              <a:r>
                <a:rPr lang="pt-BR" sz="3200" dirty="0">
                  <a:latin typeface="Consolas" panose="020B0609020204030204" pitchFamily="49" charset="0"/>
                </a:rPr>
                <a:t>%rsp</a:t>
              </a:r>
              <a:endParaRPr lang="en-US" sz="3200" dirty="0"/>
            </a:p>
          </p:txBody>
        </p:sp>
        <p:sp>
          <p:nvSpPr>
            <p:cNvPr id="29" name="Rectangle 28">
              <a:extLst>
                <a:ext uri="{FF2B5EF4-FFF2-40B4-BE49-F238E27FC236}">
                  <a16:creationId xmlns:a16="http://schemas.microsoft.com/office/drawing/2014/main" id="{91F8BA84-73D5-48B6-82CB-1456F9EF4195}"/>
                </a:ext>
              </a:extLst>
            </p:cNvPr>
            <p:cNvSpPr/>
            <p:nvPr/>
          </p:nvSpPr>
          <p:spPr>
            <a:xfrm>
              <a:off x="11069577" y="4600902"/>
              <a:ext cx="1088760" cy="584775"/>
            </a:xfrm>
            <a:prstGeom prst="rect">
              <a:avLst/>
            </a:prstGeom>
          </p:spPr>
          <p:txBody>
            <a:bodyPr wrap="none">
              <a:spAutoFit/>
            </a:bodyPr>
            <a:lstStyle/>
            <a:p>
              <a:pPr algn="ctr"/>
              <a:r>
                <a:rPr lang="pt-BR" sz="3200" dirty="0">
                  <a:latin typeface="Consolas" panose="020B0609020204030204" pitchFamily="49" charset="0"/>
                </a:rPr>
                <a:t>%rbp</a:t>
              </a:r>
              <a:endParaRPr lang="en-US" sz="3200" dirty="0"/>
            </a:p>
          </p:txBody>
        </p:sp>
        <p:cxnSp>
          <p:nvCxnSpPr>
            <p:cNvPr id="31" name="Straight Arrow Connector 30">
              <a:extLst>
                <a:ext uri="{FF2B5EF4-FFF2-40B4-BE49-F238E27FC236}">
                  <a16:creationId xmlns:a16="http://schemas.microsoft.com/office/drawing/2014/main" id="{F0B8811F-BEA9-4038-B17D-A27DFFE533AE}"/>
                </a:ext>
              </a:extLst>
            </p:cNvPr>
            <p:cNvCxnSpPr>
              <a:stCxn id="29" idx="1"/>
              <a:endCxn id="25" idx="3"/>
            </p:cNvCxnSpPr>
            <p:nvPr/>
          </p:nvCxnSpPr>
          <p:spPr>
            <a:xfrm flipH="1">
              <a:off x="10587673" y="4893290"/>
              <a:ext cx="481904" cy="1"/>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1938B-ADFB-4142-BF3A-6E53BFCC304C}"/>
                </a:ext>
              </a:extLst>
            </p:cNvPr>
            <p:cNvCxnSpPr>
              <a:cxnSpLocks/>
              <a:stCxn id="28" idx="1"/>
              <a:endCxn id="27" idx="3"/>
            </p:cNvCxnSpPr>
            <p:nvPr/>
          </p:nvCxnSpPr>
          <p:spPr>
            <a:xfrm flipH="1">
              <a:off x="10587673" y="5873640"/>
              <a:ext cx="494983" cy="819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C9C33C-24FE-4657-90A9-8F48886F23F6}"/>
                </a:ext>
              </a:extLst>
            </p:cNvPr>
            <p:cNvCxnSpPr/>
            <p:nvPr/>
          </p:nvCxnSpPr>
          <p:spPr>
            <a:xfrm flipV="1">
              <a:off x="7735322"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22E385-C58D-4E8A-BB20-8CF56982938B}"/>
                </a:ext>
              </a:extLst>
            </p:cNvPr>
            <p:cNvCxnSpPr/>
            <p:nvPr/>
          </p:nvCxnSpPr>
          <p:spPr>
            <a:xfrm flipV="1">
              <a:off x="10587673"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9A9C37-CD19-4BF3-8A50-F3BB244C9B1D}"/>
                </a:ext>
              </a:extLst>
            </p:cNvPr>
            <p:cNvSpPr txBox="1"/>
            <p:nvPr/>
          </p:nvSpPr>
          <p:spPr>
            <a:xfrm>
              <a:off x="7976274" y="2516544"/>
              <a:ext cx="2370446" cy="523220"/>
            </a:xfrm>
            <a:prstGeom prst="rect">
              <a:avLst/>
            </a:prstGeom>
            <a:noFill/>
          </p:spPr>
          <p:txBody>
            <a:bodyPr wrap="square" rtlCol="0">
              <a:spAutoFit/>
            </a:bodyPr>
            <a:lstStyle/>
            <a:p>
              <a:pPr algn="ctr"/>
              <a:r>
                <a:rPr lang="en-US" sz="2800" dirty="0">
                  <a:solidFill>
                    <a:schemeClr val="bg1">
                      <a:lumMod val="50000"/>
                    </a:schemeClr>
                  </a:solidFill>
                  <a:latin typeface="Consolas" panose="020B0609020204030204" pitchFamily="49" charset="0"/>
                </a:rPr>
                <a:t>Caller info</a:t>
              </a:r>
            </a:p>
          </p:txBody>
        </p:sp>
      </p:grpSp>
    </p:spTree>
    <p:extLst>
      <p:ext uri="{BB962C8B-B14F-4D97-AF65-F5344CB8AC3E}">
        <p14:creationId xmlns:p14="http://schemas.microsoft.com/office/powerpoint/2010/main" val="5942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92028-E756-44E2-878C-CAF99A058439}"/>
              </a:ext>
            </a:extLst>
          </p:cNvPr>
          <p:cNvSpPr txBox="1"/>
          <p:nvPr/>
        </p:nvSpPr>
        <p:spPr>
          <a:xfrm>
            <a:off x="358348" y="2261290"/>
            <a:ext cx="6895070" cy="3539430"/>
          </a:xfrm>
          <a:prstGeom prst="rect">
            <a:avLst/>
          </a:prstGeom>
          <a:noFill/>
        </p:spPr>
        <p:txBody>
          <a:bodyPr wrap="square" rtlCol="0">
            <a:spAutoFit/>
          </a:bodyPr>
          <a:lstStyle/>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foo(</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a,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b,</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c,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d, </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e,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f,</a:t>
            </a:r>
          </a:p>
          <a:p>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            int64_t </a:t>
            </a:r>
            <a:r>
              <a:rPr lang="en-US" sz="2800" dirty="0">
                <a:latin typeface="Consolas" panose="020B0609020204030204" pitchFamily="49" charset="0"/>
                <a:ea typeface="Roboto" panose="02000000000000000000" pitchFamily="2" charset="0"/>
                <a:cs typeface="Roboto" panose="02000000000000000000" pitchFamily="2" charset="0"/>
              </a:rPr>
              <a:t>g,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h){</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 </a:t>
            </a:r>
            <a:r>
              <a:rPr lang="en-US" sz="2800" dirty="0">
                <a:latin typeface="Consolas" panose="020B0609020204030204" pitchFamily="49" charset="0"/>
                <a:ea typeface="Roboto" panose="02000000000000000000" pitchFamily="2" charset="0"/>
                <a:cs typeface="Roboto" panose="02000000000000000000" pitchFamily="2" charset="0"/>
              </a:rPr>
              <a:t>local0 = a*b*c;</a:t>
            </a:r>
          </a:p>
          <a:p>
            <a:r>
              <a:rPr lang="en-US" sz="2800" dirty="0">
                <a:latin typeface="Consolas" panose="020B0609020204030204" pitchFamily="49" charset="0"/>
                <a:ea typeface="Roboto" panose="02000000000000000000" pitchFamily="2" charset="0"/>
                <a:cs typeface="Roboto" panose="02000000000000000000" pitchFamily="2" charset="0"/>
              </a:rPr>
              <a:t>    </a:t>
            </a:r>
            <a:r>
              <a:rPr lang="en-US" sz="2800" dirty="0">
                <a:solidFill>
                  <a:srgbClr val="0070C0"/>
                </a:solidFill>
                <a:latin typeface="Consolas" panose="020B0609020204030204" pitchFamily="49" charset="0"/>
                <a:ea typeface="Roboto" panose="02000000000000000000" pitchFamily="2" charset="0"/>
                <a:cs typeface="Roboto" panose="02000000000000000000" pitchFamily="2" charset="0"/>
              </a:rPr>
              <a:t>int64_t</a:t>
            </a:r>
            <a:r>
              <a:rPr lang="en-US" sz="2800" dirty="0">
                <a:latin typeface="Consolas" panose="020B0609020204030204" pitchFamily="49" charset="0"/>
                <a:ea typeface="Roboto" panose="02000000000000000000" pitchFamily="2" charset="0"/>
                <a:cs typeface="Roboto" panose="02000000000000000000" pitchFamily="2" charset="0"/>
              </a:rPr>
              <a:t> local1 = d*e*f;</a:t>
            </a:r>
          </a:p>
          <a:p>
            <a:r>
              <a:rPr lang="en-US" sz="2800" dirty="0">
                <a:latin typeface="Consolas" panose="020B0609020204030204" pitchFamily="49" charset="0"/>
                <a:ea typeface="Roboto" panose="02000000000000000000" pitchFamily="2" charset="0"/>
                <a:cs typeface="Roboto" panose="02000000000000000000" pitchFamily="2" charset="0"/>
              </a:rPr>
              <a:t>    return local0 - local1;</a:t>
            </a:r>
          </a:p>
          <a:p>
            <a:r>
              <a:rPr lang="en-US" sz="2800" dirty="0">
                <a:latin typeface="Consolas" panose="020B0609020204030204" pitchFamily="49" charset="0"/>
                <a:ea typeface="Roboto" panose="02000000000000000000" pitchFamily="2" charset="0"/>
                <a:cs typeface="Roboto" panose="02000000000000000000" pitchFamily="2" charset="0"/>
              </a:rPr>
              <a:t>}</a:t>
            </a:r>
          </a:p>
        </p:txBody>
      </p:sp>
      <p:grpSp>
        <p:nvGrpSpPr>
          <p:cNvPr id="42" name="Group 41">
            <a:extLst>
              <a:ext uri="{FF2B5EF4-FFF2-40B4-BE49-F238E27FC236}">
                <a16:creationId xmlns:a16="http://schemas.microsoft.com/office/drawing/2014/main" id="{3B9BB7A7-C71C-4502-A8E8-00C736808B07}"/>
              </a:ext>
            </a:extLst>
          </p:cNvPr>
          <p:cNvGrpSpPr/>
          <p:nvPr/>
        </p:nvGrpSpPr>
        <p:grpSpPr>
          <a:xfrm>
            <a:off x="458620" y="5918880"/>
            <a:ext cx="6708308" cy="911118"/>
            <a:chOff x="458620" y="5918880"/>
            <a:chExt cx="6708308" cy="911118"/>
          </a:xfrm>
        </p:grpSpPr>
        <p:sp>
          <p:nvSpPr>
            <p:cNvPr id="9" name="Rectangle 8">
              <a:extLst>
                <a:ext uri="{FF2B5EF4-FFF2-40B4-BE49-F238E27FC236}">
                  <a16:creationId xmlns:a16="http://schemas.microsoft.com/office/drawing/2014/main" id="{4977AC46-BEEB-4F0E-94A8-B96AE3EE72B7}"/>
                </a:ext>
              </a:extLst>
            </p:cNvPr>
            <p:cNvSpPr/>
            <p:nvPr/>
          </p:nvSpPr>
          <p:spPr>
            <a:xfrm>
              <a:off x="46955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a</a:t>
              </a:r>
            </a:p>
          </p:txBody>
        </p:sp>
        <p:sp>
          <p:nvSpPr>
            <p:cNvPr id="10" name="Rectangle 9">
              <a:extLst>
                <a:ext uri="{FF2B5EF4-FFF2-40B4-BE49-F238E27FC236}">
                  <a16:creationId xmlns:a16="http://schemas.microsoft.com/office/drawing/2014/main" id="{33AC3EA3-E97C-4A02-B53A-1930907CD3C4}"/>
                </a:ext>
              </a:extLst>
            </p:cNvPr>
            <p:cNvSpPr/>
            <p:nvPr/>
          </p:nvSpPr>
          <p:spPr>
            <a:xfrm>
              <a:off x="1618737" y="5918882"/>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b</a:t>
              </a:r>
            </a:p>
          </p:txBody>
        </p:sp>
        <p:sp>
          <p:nvSpPr>
            <p:cNvPr id="11" name="Rectangle 10">
              <a:extLst>
                <a:ext uri="{FF2B5EF4-FFF2-40B4-BE49-F238E27FC236}">
                  <a16:creationId xmlns:a16="http://schemas.microsoft.com/office/drawing/2014/main" id="{9B744339-96DF-4F0E-A055-8D8AF714B44E}"/>
                </a:ext>
              </a:extLst>
            </p:cNvPr>
            <p:cNvSpPr/>
            <p:nvPr/>
          </p:nvSpPr>
          <p:spPr>
            <a:xfrm>
              <a:off x="276791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c</a:t>
              </a:r>
            </a:p>
          </p:txBody>
        </p:sp>
        <p:sp>
          <p:nvSpPr>
            <p:cNvPr id="12" name="Rectangle 11">
              <a:extLst>
                <a:ext uri="{FF2B5EF4-FFF2-40B4-BE49-F238E27FC236}">
                  <a16:creationId xmlns:a16="http://schemas.microsoft.com/office/drawing/2014/main" id="{2EB20FCF-3669-4983-9BEA-BC516DEF4785}"/>
                </a:ext>
              </a:extLst>
            </p:cNvPr>
            <p:cNvSpPr/>
            <p:nvPr/>
          </p:nvSpPr>
          <p:spPr>
            <a:xfrm>
              <a:off x="391709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d</a:t>
              </a:r>
            </a:p>
          </p:txBody>
        </p:sp>
        <p:sp>
          <p:nvSpPr>
            <p:cNvPr id="13" name="Rectangle 12">
              <a:extLst>
                <a:ext uri="{FF2B5EF4-FFF2-40B4-BE49-F238E27FC236}">
                  <a16:creationId xmlns:a16="http://schemas.microsoft.com/office/drawing/2014/main" id="{52F358F0-2748-4E0C-A12A-65247EF32E50}"/>
                </a:ext>
              </a:extLst>
            </p:cNvPr>
            <p:cNvSpPr/>
            <p:nvPr/>
          </p:nvSpPr>
          <p:spPr>
            <a:xfrm>
              <a:off x="5066277" y="5918881"/>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e</a:t>
              </a:r>
            </a:p>
          </p:txBody>
        </p:sp>
        <p:sp>
          <p:nvSpPr>
            <p:cNvPr id="14" name="Rectangle 13">
              <a:extLst>
                <a:ext uri="{FF2B5EF4-FFF2-40B4-BE49-F238E27FC236}">
                  <a16:creationId xmlns:a16="http://schemas.microsoft.com/office/drawing/2014/main" id="{762B473A-3629-4D88-9711-49934142554D}"/>
                </a:ext>
              </a:extLst>
            </p:cNvPr>
            <p:cNvSpPr/>
            <p:nvPr/>
          </p:nvSpPr>
          <p:spPr>
            <a:xfrm>
              <a:off x="6215457" y="5918880"/>
              <a:ext cx="951471" cy="4201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f</a:t>
              </a:r>
            </a:p>
          </p:txBody>
        </p:sp>
        <p:sp>
          <p:nvSpPr>
            <p:cNvPr id="15" name="Rectangle 14">
              <a:extLst>
                <a:ext uri="{FF2B5EF4-FFF2-40B4-BE49-F238E27FC236}">
                  <a16:creationId xmlns:a16="http://schemas.microsoft.com/office/drawing/2014/main" id="{F9D9C1EF-ADBF-426E-A640-C1EF23D3BE51}"/>
                </a:ext>
              </a:extLst>
            </p:cNvPr>
            <p:cNvSpPr/>
            <p:nvPr/>
          </p:nvSpPr>
          <p:spPr>
            <a:xfrm>
              <a:off x="458620" y="6306778"/>
              <a:ext cx="973343" cy="523220"/>
            </a:xfrm>
            <a:prstGeom prst="rect">
              <a:avLst/>
            </a:prstGeom>
          </p:spPr>
          <p:txBody>
            <a:bodyPr wrap="none">
              <a:spAutoFit/>
            </a:bodyPr>
            <a:lstStyle/>
            <a:p>
              <a:pPr algn="ctr"/>
              <a:r>
                <a:rPr lang="pt-BR" sz="2800" dirty="0">
                  <a:latin typeface="Consolas" panose="020B0609020204030204" pitchFamily="49" charset="0"/>
                </a:rPr>
                <a:t>%rdi</a:t>
              </a:r>
              <a:endParaRPr lang="en-US" sz="2800" dirty="0"/>
            </a:p>
          </p:txBody>
        </p:sp>
        <p:sp>
          <p:nvSpPr>
            <p:cNvPr id="16" name="Rectangle 15">
              <a:extLst>
                <a:ext uri="{FF2B5EF4-FFF2-40B4-BE49-F238E27FC236}">
                  <a16:creationId xmlns:a16="http://schemas.microsoft.com/office/drawing/2014/main" id="{842640C6-A45E-4CE5-90C7-32D976866121}"/>
                </a:ext>
              </a:extLst>
            </p:cNvPr>
            <p:cNvSpPr/>
            <p:nvPr/>
          </p:nvSpPr>
          <p:spPr>
            <a:xfrm>
              <a:off x="1609223" y="6306778"/>
              <a:ext cx="973343" cy="523220"/>
            </a:xfrm>
            <a:prstGeom prst="rect">
              <a:avLst/>
            </a:prstGeom>
          </p:spPr>
          <p:txBody>
            <a:bodyPr wrap="none">
              <a:spAutoFit/>
            </a:bodyPr>
            <a:lstStyle/>
            <a:p>
              <a:pPr algn="ctr"/>
              <a:r>
                <a:rPr lang="pt-BR" sz="2800" dirty="0">
                  <a:latin typeface="Consolas" panose="020B0609020204030204" pitchFamily="49" charset="0"/>
                </a:rPr>
                <a:t>%rsi</a:t>
              </a:r>
              <a:endParaRPr lang="en-US" sz="2800" dirty="0"/>
            </a:p>
          </p:txBody>
        </p:sp>
        <p:sp>
          <p:nvSpPr>
            <p:cNvPr id="17" name="Rectangle 16">
              <a:extLst>
                <a:ext uri="{FF2B5EF4-FFF2-40B4-BE49-F238E27FC236}">
                  <a16:creationId xmlns:a16="http://schemas.microsoft.com/office/drawing/2014/main" id="{E5A7F24E-6577-42E9-A176-E7D63296EFBE}"/>
                </a:ext>
              </a:extLst>
            </p:cNvPr>
            <p:cNvSpPr/>
            <p:nvPr/>
          </p:nvSpPr>
          <p:spPr>
            <a:xfrm>
              <a:off x="2759826" y="6306778"/>
              <a:ext cx="973343" cy="523220"/>
            </a:xfrm>
            <a:prstGeom prst="rect">
              <a:avLst/>
            </a:prstGeom>
          </p:spPr>
          <p:txBody>
            <a:bodyPr wrap="none">
              <a:spAutoFit/>
            </a:bodyPr>
            <a:lstStyle/>
            <a:p>
              <a:pPr algn="ctr"/>
              <a:r>
                <a:rPr lang="pt-BR" sz="2800" dirty="0">
                  <a:latin typeface="Consolas" panose="020B0609020204030204" pitchFamily="49" charset="0"/>
                </a:rPr>
                <a:t>%rdx</a:t>
              </a:r>
              <a:endParaRPr lang="en-US" sz="2800" dirty="0"/>
            </a:p>
          </p:txBody>
        </p:sp>
        <p:sp>
          <p:nvSpPr>
            <p:cNvPr id="18" name="Rectangle 17">
              <a:extLst>
                <a:ext uri="{FF2B5EF4-FFF2-40B4-BE49-F238E27FC236}">
                  <a16:creationId xmlns:a16="http://schemas.microsoft.com/office/drawing/2014/main" id="{5EA8348B-7640-46A5-ADC4-E066722F9F67}"/>
                </a:ext>
              </a:extLst>
            </p:cNvPr>
            <p:cNvSpPr/>
            <p:nvPr/>
          </p:nvSpPr>
          <p:spPr>
            <a:xfrm>
              <a:off x="3904739" y="6306776"/>
              <a:ext cx="973343" cy="523220"/>
            </a:xfrm>
            <a:prstGeom prst="rect">
              <a:avLst/>
            </a:prstGeom>
          </p:spPr>
          <p:txBody>
            <a:bodyPr wrap="none">
              <a:spAutoFit/>
            </a:bodyPr>
            <a:lstStyle/>
            <a:p>
              <a:pPr algn="ctr"/>
              <a:r>
                <a:rPr lang="pt-BR" sz="2800" dirty="0">
                  <a:latin typeface="Consolas" panose="020B0609020204030204" pitchFamily="49" charset="0"/>
                </a:rPr>
                <a:t>%rcx</a:t>
              </a:r>
              <a:endParaRPr lang="en-US" sz="2800" dirty="0"/>
            </a:p>
          </p:txBody>
        </p:sp>
        <p:sp>
          <p:nvSpPr>
            <p:cNvPr id="19" name="Rectangle 18">
              <a:extLst>
                <a:ext uri="{FF2B5EF4-FFF2-40B4-BE49-F238E27FC236}">
                  <a16:creationId xmlns:a16="http://schemas.microsoft.com/office/drawing/2014/main" id="{CE6317F8-DA05-47E7-A163-F82CC859ADC4}"/>
                </a:ext>
              </a:extLst>
            </p:cNvPr>
            <p:cNvSpPr/>
            <p:nvPr/>
          </p:nvSpPr>
          <p:spPr>
            <a:xfrm>
              <a:off x="5150441" y="6306774"/>
              <a:ext cx="776175" cy="523220"/>
            </a:xfrm>
            <a:prstGeom prst="rect">
              <a:avLst/>
            </a:prstGeom>
          </p:spPr>
          <p:txBody>
            <a:bodyPr wrap="none">
              <a:spAutoFit/>
            </a:bodyPr>
            <a:lstStyle/>
            <a:p>
              <a:pPr algn="ctr"/>
              <a:r>
                <a:rPr lang="pt-BR" sz="2800" dirty="0">
                  <a:latin typeface="Consolas" panose="020B0609020204030204" pitchFamily="49" charset="0"/>
                </a:rPr>
                <a:t>%r8</a:t>
              </a:r>
              <a:endParaRPr lang="en-US" sz="2800" dirty="0"/>
            </a:p>
          </p:txBody>
        </p:sp>
        <p:sp>
          <p:nvSpPr>
            <p:cNvPr id="20" name="Rectangle 19">
              <a:extLst>
                <a:ext uri="{FF2B5EF4-FFF2-40B4-BE49-F238E27FC236}">
                  <a16:creationId xmlns:a16="http://schemas.microsoft.com/office/drawing/2014/main" id="{1952E105-4D13-4672-BAD2-BB08611E1EB9}"/>
                </a:ext>
              </a:extLst>
            </p:cNvPr>
            <p:cNvSpPr/>
            <p:nvPr/>
          </p:nvSpPr>
          <p:spPr>
            <a:xfrm>
              <a:off x="6303104" y="6306774"/>
              <a:ext cx="776175" cy="523220"/>
            </a:xfrm>
            <a:prstGeom prst="rect">
              <a:avLst/>
            </a:prstGeom>
          </p:spPr>
          <p:txBody>
            <a:bodyPr wrap="none">
              <a:spAutoFit/>
            </a:bodyPr>
            <a:lstStyle/>
            <a:p>
              <a:pPr algn="ctr"/>
              <a:r>
                <a:rPr lang="pt-BR" sz="2800" dirty="0">
                  <a:latin typeface="Consolas" panose="020B0609020204030204" pitchFamily="49" charset="0"/>
                </a:rPr>
                <a:t>%r9</a:t>
              </a:r>
              <a:endParaRPr lang="en-US" sz="2800" dirty="0"/>
            </a:p>
          </p:txBody>
        </p:sp>
      </p:grpSp>
      <p:cxnSp>
        <p:nvCxnSpPr>
          <p:cNvPr id="37" name="Straight Connector 36">
            <a:extLst>
              <a:ext uri="{FF2B5EF4-FFF2-40B4-BE49-F238E27FC236}">
                <a16:creationId xmlns:a16="http://schemas.microsoft.com/office/drawing/2014/main" id="{EFBB3C24-09B2-4961-ACF4-512E42671F95}"/>
              </a:ext>
            </a:extLst>
          </p:cNvPr>
          <p:cNvCxnSpPr/>
          <p:nvPr/>
        </p:nvCxnSpPr>
        <p:spPr>
          <a:xfrm>
            <a:off x="0" y="219533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BB245E1-2ABC-4DEA-8FF2-9E544BACD69A}"/>
              </a:ext>
            </a:extLst>
          </p:cNvPr>
          <p:cNvGrpSpPr/>
          <p:nvPr/>
        </p:nvGrpSpPr>
        <p:grpSpPr>
          <a:xfrm>
            <a:off x="7735322" y="2434283"/>
            <a:ext cx="4436094" cy="3731744"/>
            <a:chOff x="7735322" y="2434283"/>
            <a:chExt cx="4436094" cy="3731744"/>
          </a:xfrm>
        </p:grpSpPr>
        <p:sp>
          <p:nvSpPr>
            <p:cNvPr id="22" name="Rectangle 21">
              <a:extLst>
                <a:ext uri="{FF2B5EF4-FFF2-40B4-BE49-F238E27FC236}">
                  <a16:creationId xmlns:a16="http://schemas.microsoft.com/office/drawing/2014/main" id="{C777F8F8-7E51-426A-B059-857A7BD39092}"/>
                </a:ext>
              </a:extLst>
            </p:cNvPr>
            <p:cNvSpPr/>
            <p:nvPr/>
          </p:nvSpPr>
          <p:spPr>
            <a:xfrm>
              <a:off x="7735323" y="3657601"/>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g</a:t>
              </a:r>
            </a:p>
          </p:txBody>
        </p:sp>
        <p:sp>
          <p:nvSpPr>
            <p:cNvPr id="23" name="Rectangle 22">
              <a:extLst>
                <a:ext uri="{FF2B5EF4-FFF2-40B4-BE49-F238E27FC236}">
                  <a16:creationId xmlns:a16="http://schemas.microsoft.com/office/drawing/2014/main" id="{120CA9BE-8F96-4E2B-83C8-CDC222BA4980}"/>
                </a:ext>
              </a:extLst>
            </p:cNvPr>
            <p:cNvSpPr/>
            <p:nvPr/>
          </p:nvSpPr>
          <p:spPr>
            <a:xfrm>
              <a:off x="7735323" y="3163328"/>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h</a:t>
              </a:r>
            </a:p>
          </p:txBody>
        </p:sp>
        <p:sp>
          <p:nvSpPr>
            <p:cNvPr id="24" name="Rectangle 23">
              <a:extLst>
                <a:ext uri="{FF2B5EF4-FFF2-40B4-BE49-F238E27FC236}">
                  <a16:creationId xmlns:a16="http://schemas.microsoft.com/office/drawing/2014/main" id="{FD471E7B-C4FA-4F58-86AC-C1A0DA7B5D9D}"/>
                </a:ext>
              </a:extLst>
            </p:cNvPr>
            <p:cNvSpPr/>
            <p:nvPr/>
          </p:nvSpPr>
          <p:spPr>
            <a:xfrm>
              <a:off x="7735322" y="415187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return </a:t>
              </a:r>
              <a:r>
                <a:rPr lang="en-US" sz="3200" dirty="0" err="1">
                  <a:solidFill>
                    <a:schemeClr val="tx1"/>
                  </a:solidFill>
                  <a:latin typeface="Consolas" panose="020B0609020204030204" pitchFamily="49" charset="0"/>
                </a:rPr>
                <a:t>addr</a:t>
              </a:r>
              <a:endParaRPr lang="en-US" sz="3200" dirty="0">
                <a:solidFill>
                  <a:schemeClr val="tx1"/>
                </a:solidFill>
                <a:latin typeface="Consolas" panose="020B0609020204030204" pitchFamily="49" charset="0"/>
              </a:endParaRPr>
            </a:p>
          </p:txBody>
        </p:sp>
        <p:sp>
          <p:nvSpPr>
            <p:cNvPr id="25" name="Rectangle 24">
              <a:extLst>
                <a:ext uri="{FF2B5EF4-FFF2-40B4-BE49-F238E27FC236}">
                  <a16:creationId xmlns:a16="http://schemas.microsoft.com/office/drawing/2014/main" id="{8B1477B7-9A71-4F53-B4F8-87FBABB943F0}"/>
                </a:ext>
              </a:extLst>
            </p:cNvPr>
            <p:cNvSpPr/>
            <p:nvPr/>
          </p:nvSpPr>
          <p:spPr>
            <a:xfrm>
              <a:off x="7735322" y="4646154"/>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saved %</a:t>
              </a:r>
              <a:r>
                <a:rPr lang="en-US" sz="3200" dirty="0" err="1">
                  <a:solidFill>
                    <a:schemeClr val="tx1"/>
                  </a:solidFill>
                  <a:latin typeface="Consolas" panose="020B0609020204030204" pitchFamily="49" charset="0"/>
                </a:rPr>
                <a:t>rbp</a:t>
              </a:r>
              <a:endParaRPr lang="en-US" sz="3200" dirty="0">
                <a:solidFill>
                  <a:schemeClr val="tx1"/>
                </a:solidFill>
                <a:latin typeface="Consolas" panose="020B0609020204030204" pitchFamily="49" charset="0"/>
              </a:endParaRPr>
            </a:p>
          </p:txBody>
        </p:sp>
        <p:sp>
          <p:nvSpPr>
            <p:cNvPr id="26" name="Rectangle 25">
              <a:extLst>
                <a:ext uri="{FF2B5EF4-FFF2-40B4-BE49-F238E27FC236}">
                  <a16:creationId xmlns:a16="http://schemas.microsoft.com/office/drawing/2014/main" id="{2242014C-45C4-45B4-B0AE-177660453A78}"/>
                </a:ext>
              </a:extLst>
            </p:cNvPr>
            <p:cNvSpPr/>
            <p:nvPr/>
          </p:nvSpPr>
          <p:spPr>
            <a:xfrm>
              <a:off x="7735322" y="5140420"/>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local0</a:t>
              </a:r>
            </a:p>
          </p:txBody>
        </p:sp>
        <p:sp>
          <p:nvSpPr>
            <p:cNvPr id="27" name="Rectangle 26">
              <a:extLst>
                <a:ext uri="{FF2B5EF4-FFF2-40B4-BE49-F238E27FC236}">
                  <a16:creationId xmlns:a16="http://schemas.microsoft.com/office/drawing/2014/main" id="{B9043369-C063-4E9F-9850-70C9335BD3B2}"/>
                </a:ext>
              </a:extLst>
            </p:cNvPr>
            <p:cNvSpPr/>
            <p:nvPr/>
          </p:nvSpPr>
          <p:spPr>
            <a:xfrm>
              <a:off x="7735322" y="5634693"/>
              <a:ext cx="2852351" cy="494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local1</a:t>
              </a:r>
            </a:p>
          </p:txBody>
        </p:sp>
        <p:sp>
          <p:nvSpPr>
            <p:cNvPr id="28" name="Rectangle 27">
              <a:extLst>
                <a:ext uri="{FF2B5EF4-FFF2-40B4-BE49-F238E27FC236}">
                  <a16:creationId xmlns:a16="http://schemas.microsoft.com/office/drawing/2014/main" id="{E8FC84D1-47D4-435A-B57B-EB4F2A050C2F}"/>
                </a:ext>
              </a:extLst>
            </p:cNvPr>
            <p:cNvSpPr/>
            <p:nvPr/>
          </p:nvSpPr>
          <p:spPr>
            <a:xfrm>
              <a:off x="11082656" y="5581252"/>
              <a:ext cx="1088760" cy="584775"/>
            </a:xfrm>
            <a:prstGeom prst="rect">
              <a:avLst/>
            </a:prstGeom>
          </p:spPr>
          <p:txBody>
            <a:bodyPr wrap="none">
              <a:spAutoFit/>
            </a:bodyPr>
            <a:lstStyle/>
            <a:p>
              <a:pPr algn="ctr"/>
              <a:r>
                <a:rPr lang="pt-BR" sz="3200" dirty="0">
                  <a:latin typeface="Consolas" panose="020B0609020204030204" pitchFamily="49" charset="0"/>
                </a:rPr>
                <a:t>%rsp</a:t>
              </a:r>
              <a:endParaRPr lang="en-US" sz="3200" dirty="0"/>
            </a:p>
          </p:txBody>
        </p:sp>
        <p:sp>
          <p:nvSpPr>
            <p:cNvPr id="29" name="Rectangle 28">
              <a:extLst>
                <a:ext uri="{FF2B5EF4-FFF2-40B4-BE49-F238E27FC236}">
                  <a16:creationId xmlns:a16="http://schemas.microsoft.com/office/drawing/2014/main" id="{91F8BA84-73D5-48B6-82CB-1456F9EF4195}"/>
                </a:ext>
              </a:extLst>
            </p:cNvPr>
            <p:cNvSpPr/>
            <p:nvPr/>
          </p:nvSpPr>
          <p:spPr>
            <a:xfrm>
              <a:off x="11069577" y="4600902"/>
              <a:ext cx="1088760" cy="584775"/>
            </a:xfrm>
            <a:prstGeom prst="rect">
              <a:avLst/>
            </a:prstGeom>
          </p:spPr>
          <p:txBody>
            <a:bodyPr wrap="none">
              <a:spAutoFit/>
            </a:bodyPr>
            <a:lstStyle/>
            <a:p>
              <a:pPr algn="ctr"/>
              <a:r>
                <a:rPr lang="pt-BR" sz="3200" dirty="0">
                  <a:latin typeface="Consolas" panose="020B0609020204030204" pitchFamily="49" charset="0"/>
                </a:rPr>
                <a:t>%rbp</a:t>
              </a:r>
              <a:endParaRPr lang="en-US" sz="3200" dirty="0"/>
            </a:p>
          </p:txBody>
        </p:sp>
        <p:cxnSp>
          <p:nvCxnSpPr>
            <p:cNvPr id="31" name="Straight Arrow Connector 30">
              <a:extLst>
                <a:ext uri="{FF2B5EF4-FFF2-40B4-BE49-F238E27FC236}">
                  <a16:creationId xmlns:a16="http://schemas.microsoft.com/office/drawing/2014/main" id="{F0B8811F-BEA9-4038-B17D-A27DFFE533AE}"/>
                </a:ext>
              </a:extLst>
            </p:cNvPr>
            <p:cNvCxnSpPr>
              <a:stCxn id="29" idx="1"/>
              <a:endCxn id="25" idx="3"/>
            </p:cNvCxnSpPr>
            <p:nvPr/>
          </p:nvCxnSpPr>
          <p:spPr>
            <a:xfrm flipH="1">
              <a:off x="10587673" y="4893290"/>
              <a:ext cx="481904" cy="1"/>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1938B-ADFB-4142-BF3A-6E53BFCC304C}"/>
                </a:ext>
              </a:extLst>
            </p:cNvPr>
            <p:cNvCxnSpPr>
              <a:cxnSpLocks/>
              <a:stCxn id="28" idx="1"/>
              <a:endCxn id="27" idx="3"/>
            </p:cNvCxnSpPr>
            <p:nvPr/>
          </p:nvCxnSpPr>
          <p:spPr>
            <a:xfrm flipH="1">
              <a:off x="10587673" y="5873640"/>
              <a:ext cx="494983" cy="819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C9C33C-24FE-4657-90A9-8F48886F23F6}"/>
                </a:ext>
              </a:extLst>
            </p:cNvPr>
            <p:cNvCxnSpPr/>
            <p:nvPr/>
          </p:nvCxnSpPr>
          <p:spPr>
            <a:xfrm flipV="1">
              <a:off x="7735322"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22E385-C58D-4E8A-BB20-8CF56982938B}"/>
                </a:ext>
              </a:extLst>
            </p:cNvPr>
            <p:cNvCxnSpPr/>
            <p:nvPr/>
          </p:nvCxnSpPr>
          <p:spPr>
            <a:xfrm flipV="1">
              <a:off x="10587673" y="2434283"/>
              <a:ext cx="0" cy="72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9A9C37-CD19-4BF3-8A50-F3BB244C9B1D}"/>
                </a:ext>
              </a:extLst>
            </p:cNvPr>
            <p:cNvSpPr txBox="1"/>
            <p:nvPr/>
          </p:nvSpPr>
          <p:spPr>
            <a:xfrm>
              <a:off x="7976274" y="2516544"/>
              <a:ext cx="2370446" cy="523220"/>
            </a:xfrm>
            <a:prstGeom prst="rect">
              <a:avLst/>
            </a:prstGeom>
            <a:noFill/>
          </p:spPr>
          <p:txBody>
            <a:bodyPr wrap="square" rtlCol="0">
              <a:spAutoFit/>
            </a:bodyPr>
            <a:lstStyle/>
            <a:p>
              <a:pPr algn="ctr"/>
              <a:r>
                <a:rPr lang="en-US" sz="2800" dirty="0">
                  <a:solidFill>
                    <a:schemeClr val="bg1">
                      <a:lumMod val="50000"/>
                    </a:schemeClr>
                  </a:solidFill>
                  <a:latin typeface="Consolas" panose="020B0609020204030204" pitchFamily="49" charset="0"/>
                </a:rPr>
                <a:t>Caller info</a:t>
              </a:r>
            </a:p>
          </p:txBody>
        </p:sp>
      </p:grpSp>
      <p:grpSp>
        <p:nvGrpSpPr>
          <p:cNvPr id="46" name="Group 45">
            <a:extLst>
              <a:ext uri="{FF2B5EF4-FFF2-40B4-BE49-F238E27FC236}">
                <a16:creationId xmlns:a16="http://schemas.microsoft.com/office/drawing/2014/main" id="{24D1872F-8B14-4583-8C85-EBD8436F4EFD}"/>
              </a:ext>
            </a:extLst>
          </p:cNvPr>
          <p:cNvGrpSpPr/>
          <p:nvPr/>
        </p:nvGrpSpPr>
        <p:grpSpPr>
          <a:xfrm>
            <a:off x="0" y="0"/>
            <a:ext cx="36927095" cy="2315513"/>
            <a:chOff x="0" y="0"/>
            <a:chExt cx="36927095" cy="2315513"/>
          </a:xfrm>
        </p:grpSpPr>
        <p:sp>
          <p:nvSpPr>
            <p:cNvPr id="33" name="Content Placeholder 2">
              <a:extLst>
                <a:ext uri="{FF2B5EF4-FFF2-40B4-BE49-F238E27FC236}">
                  <a16:creationId xmlns:a16="http://schemas.microsoft.com/office/drawing/2014/main" id="{08DD6242-C44D-48EC-A0FA-BDFF38E3C012}"/>
                </a:ext>
              </a:extLst>
            </p:cNvPr>
            <p:cNvSpPr txBox="1">
              <a:spLocks/>
            </p:cNvSpPr>
            <p:nvPr/>
          </p:nvSpPr>
          <p:spPr>
            <a:xfrm>
              <a:off x="12192000" y="4794"/>
              <a:ext cx="12383587" cy="2310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u="sng" dirty="0"/>
                <a:t>Caller-saved regs</a:t>
              </a:r>
            </a:p>
            <a:p>
              <a:pPr lvl="1"/>
              <a:r>
                <a:rPr lang="pt-BR" sz="3200" dirty="0">
                  <a:latin typeface="Consolas" panose="020B0609020204030204" pitchFamily="49" charset="0"/>
                </a:rPr>
                <a:t>%rdi%</a:t>
              </a:r>
              <a:r>
                <a:rPr lang="pt-BR" sz="3200" dirty="0"/>
                <a:t>, </a:t>
              </a:r>
              <a:r>
                <a:rPr lang="pt-BR" sz="3200" dirty="0">
                  <a:latin typeface="Consolas" panose="020B0609020204030204" pitchFamily="49" charset="0"/>
                </a:rPr>
                <a:t>%rsi</a:t>
              </a:r>
              <a:r>
                <a:rPr lang="pt-BR" sz="3200" dirty="0"/>
                <a:t>, </a:t>
              </a:r>
              <a:r>
                <a:rPr lang="pt-BR" sz="3200" dirty="0">
                  <a:latin typeface="Consolas" panose="020B0609020204030204" pitchFamily="49" charset="0"/>
                </a:rPr>
                <a:t>%rdx</a:t>
              </a:r>
              <a:r>
                <a:rPr lang="pt-BR" sz="3200" dirty="0"/>
                <a:t>, </a:t>
              </a:r>
              <a:r>
                <a:rPr lang="pt-BR" sz="3200" dirty="0">
                  <a:latin typeface="Consolas" panose="020B0609020204030204" pitchFamily="49" charset="0"/>
                </a:rPr>
                <a:t>%rcx</a:t>
              </a:r>
              <a:r>
                <a:rPr lang="pt-BR" sz="3200" dirty="0"/>
                <a:t>, </a:t>
              </a:r>
              <a:r>
                <a:rPr lang="pt-BR" sz="3200" dirty="0">
                  <a:latin typeface="Consolas" panose="020B0609020204030204" pitchFamily="49" charset="0"/>
                </a:rPr>
                <a:t>%r8</a:t>
              </a:r>
              <a:r>
                <a:rPr lang="pt-BR" sz="3200" dirty="0"/>
                <a:t>, </a:t>
              </a:r>
              <a:r>
                <a:rPr lang="pt-BR" sz="3200" dirty="0">
                  <a:latin typeface="Consolas" panose="020B0609020204030204" pitchFamily="49" charset="0"/>
                </a:rPr>
                <a:t>%r9</a:t>
              </a:r>
              <a:r>
                <a:rPr lang="pt-BR" sz="3200" dirty="0"/>
                <a:t>, </a:t>
              </a:r>
              <a:r>
                <a:rPr lang="pt-BR" sz="3200" dirty="0">
                  <a:latin typeface="Consolas" panose="020B0609020204030204" pitchFamily="49" charset="0"/>
                </a:rPr>
                <a:t>%r10</a:t>
              </a:r>
              <a:r>
                <a:rPr lang="pt-BR" sz="3200" dirty="0"/>
                <a:t>, </a:t>
              </a:r>
              <a:r>
                <a:rPr lang="pt-BR" sz="3200" dirty="0">
                  <a:latin typeface="Consolas" panose="020B0609020204030204" pitchFamily="49" charset="0"/>
                </a:rPr>
                <a:t>%r11</a:t>
              </a:r>
              <a:r>
                <a:rPr lang="pt-BR" sz="3200" dirty="0"/>
                <a:t>, </a:t>
              </a:r>
              <a:r>
                <a:rPr lang="pt-BR" sz="3200" dirty="0">
                  <a:latin typeface="Consolas" panose="020B0609020204030204" pitchFamily="49" charset="0"/>
                </a:rPr>
                <a:t>%rax</a:t>
              </a:r>
            </a:p>
            <a:p>
              <a:pPr lvl="1"/>
              <a:r>
                <a:rPr lang="pt-BR" sz="3200" dirty="0"/>
                <a:t>Can be overwritten by callee, so if the caller wants to preserve their value, must do so *before* invoking callee</a:t>
              </a:r>
              <a:endParaRPr lang="en-US" sz="3200" dirty="0"/>
            </a:p>
          </p:txBody>
        </p:sp>
        <p:sp>
          <p:nvSpPr>
            <p:cNvPr id="34" name="Content Placeholder 2">
              <a:extLst>
                <a:ext uri="{FF2B5EF4-FFF2-40B4-BE49-F238E27FC236}">
                  <a16:creationId xmlns:a16="http://schemas.microsoft.com/office/drawing/2014/main" id="{3765CF8D-EC25-4096-BC24-C4C5C985BB4C}"/>
                </a:ext>
              </a:extLst>
            </p:cNvPr>
            <p:cNvSpPr txBox="1">
              <a:spLocks/>
            </p:cNvSpPr>
            <p:nvPr/>
          </p:nvSpPr>
          <p:spPr>
            <a:xfrm>
              <a:off x="24543508" y="4794"/>
              <a:ext cx="12383587" cy="2310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u="sng" dirty="0" err="1"/>
                <a:t>Callee</a:t>
              </a:r>
              <a:r>
                <a:rPr lang="en-US" sz="3200" u="sng" dirty="0"/>
                <a:t>-saved regs</a:t>
              </a:r>
            </a:p>
            <a:p>
              <a:pPr lvl="1"/>
              <a:r>
                <a:rPr lang="pt-BR" sz="3200" dirty="0">
                  <a:latin typeface="Consolas" panose="020B0609020204030204" pitchFamily="49" charset="0"/>
                </a:rPr>
                <a:t>%rbp</a:t>
              </a:r>
              <a:r>
                <a:rPr lang="pt-BR" sz="3200" dirty="0"/>
                <a:t>, </a:t>
              </a:r>
              <a:r>
                <a:rPr lang="pt-BR" sz="3200" dirty="0">
                  <a:latin typeface="Consolas" panose="020B0609020204030204" pitchFamily="49" charset="0"/>
                </a:rPr>
                <a:t>%rbx</a:t>
              </a:r>
              <a:r>
                <a:rPr lang="pt-BR" sz="3200" dirty="0"/>
                <a:t>, </a:t>
              </a:r>
              <a:r>
                <a:rPr lang="pt-BR" sz="3200" dirty="0">
                  <a:latin typeface="Consolas" panose="020B0609020204030204" pitchFamily="49" charset="0"/>
                </a:rPr>
                <a:t>%r12</a:t>
              </a:r>
              <a:r>
                <a:rPr lang="pt-BR" sz="3200" dirty="0"/>
                <a:t>, </a:t>
              </a:r>
              <a:r>
                <a:rPr lang="pt-BR" sz="3200" dirty="0">
                  <a:latin typeface="Consolas" panose="020B0609020204030204" pitchFamily="49" charset="0"/>
                </a:rPr>
                <a:t>%r13</a:t>
              </a:r>
              <a:r>
                <a:rPr lang="pt-BR" sz="3200" dirty="0"/>
                <a:t>, </a:t>
              </a:r>
              <a:r>
                <a:rPr lang="pt-BR" sz="3200" dirty="0">
                  <a:latin typeface="Consolas" panose="020B0609020204030204" pitchFamily="49" charset="0"/>
                </a:rPr>
                <a:t>%r14</a:t>
              </a:r>
              <a:r>
                <a:rPr lang="pt-BR" sz="3200" dirty="0"/>
                <a:t>, </a:t>
              </a:r>
              <a:r>
                <a:rPr lang="pt-BR" sz="3200" dirty="0">
                  <a:latin typeface="Consolas" panose="020B0609020204030204" pitchFamily="49" charset="0"/>
                </a:rPr>
                <a:t>%r15</a:t>
              </a:r>
            </a:p>
            <a:p>
              <a:pPr lvl="1"/>
              <a:r>
                <a:rPr lang="pt-BR" sz="3200" dirty="0"/>
                <a:t>Assumed by caller to *not* be modified by callee, so callee must push old values on the stack *before* updating these registers</a:t>
              </a:r>
            </a:p>
          </p:txBody>
        </p:sp>
        <p:pic>
          <p:nvPicPr>
            <p:cNvPr id="45" name="Picture 44">
              <a:extLst>
                <a:ext uri="{FF2B5EF4-FFF2-40B4-BE49-F238E27FC236}">
                  <a16:creationId xmlns:a16="http://schemas.microsoft.com/office/drawing/2014/main" id="{C0B13A62-625F-429F-8500-16F021BFA84E}"/>
                </a:ext>
              </a:extLst>
            </p:cNvPr>
            <p:cNvPicPr>
              <a:picLocks noChangeAspect="1"/>
            </p:cNvPicPr>
            <p:nvPr/>
          </p:nvPicPr>
          <p:blipFill rotWithShape="1">
            <a:blip r:embed="rId3"/>
            <a:srcRect b="68829"/>
            <a:stretch/>
          </p:blipFill>
          <p:spPr>
            <a:xfrm>
              <a:off x="0" y="0"/>
              <a:ext cx="12192000" cy="2137726"/>
            </a:xfrm>
            <a:prstGeom prst="rect">
              <a:avLst/>
            </a:prstGeom>
          </p:spPr>
        </p:pic>
      </p:grpSp>
      <p:sp>
        <p:nvSpPr>
          <p:cNvPr id="36" name="Rectangle 35">
            <a:extLst>
              <a:ext uri="{FF2B5EF4-FFF2-40B4-BE49-F238E27FC236}">
                <a16:creationId xmlns:a16="http://schemas.microsoft.com/office/drawing/2014/main" id="{E433B217-6AF1-4A58-96E5-0DC8E69FC4A4}"/>
              </a:ext>
            </a:extLst>
          </p:cNvPr>
          <p:cNvSpPr/>
          <p:nvPr/>
        </p:nvSpPr>
        <p:spPr>
          <a:xfrm>
            <a:off x="7370396" y="1892678"/>
            <a:ext cx="4897642" cy="5032147"/>
          </a:xfrm>
          <a:prstGeom prst="rect">
            <a:avLst/>
          </a:prstGeom>
          <a:solidFill>
            <a:schemeClr val="bg1"/>
          </a:solidFill>
          <a:ln>
            <a:solidFill>
              <a:schemeClr val="tx1"/>
            </a:solidFill>
          </a:ln>
        </p:spPr>
        <p:txBody>
          <a:bodyPr wrap="square">
            <a:spAutoFit/>
          </a:bodyPr>
          <a:lstStyle/>
          <a:p>
            <a:r>
              <a:rPr lang="en-US" sz="2400" dirty="0">
                <a:latin typeface="Consolas" panose="020B0609020204030204" pitchFamily="49" charset="0"/>
              </a:rPr>
              <a:t>//Code at start of function.</a:t>
            </a:r>
          </a:p>
          <a:p>
            <a:r>
              <a:rPr lang="en-US" sz="2400" dirty="0">
                <a:latin typeface="Consolas" panose="020B0609020204030204" pitchFamily="49" charset="0"/>
              </a:rPr>
              <a:t>//Save old </a:t>
            </a:r>
            <a:r>
              <a:rPr lang="en-US" sz="2400" dirty="0" err="1">
                <a:latin typeface="Consolas" panose="020B0609020204030204" pitchFamily="49" charset="0"/>
              </a:rPr>
              <a:t>breakpointer</a:t>
            </a:r>
            <a:r>
              <a:rPr lang="en-US" sz="2400" dirty="0">
                <a:latin typeface="Consolas" panose="020B0609020204030204" pitchFamily="49" charset="0"/>
              </a:rPr>
              <a:t>.</a:t>
            </a:r>
          </a:p>
          <a:p>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err="1">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endParaRPr lang="en-US" sz="1100" dirty="0">
              <a:latin typeface="Consolas" panose="020B0609020204030204" pitchFamily="49" charset="0"/>
            </a:endParaRPr>
          </a:p>
          <a:p>
            <a:r>
              <a:rPr lang="en-US" sz="2400" dirty="0">
                <a:latin typeface="Consolas" panose="020B0609020204030204" pitchFamily="49" charset="0"/>
              </a:rPr>
              <a:t>//Assume that function needs</a:t>
            </a:r>
          </a:p>
          <a:p>
            <a:r>
              <a:rPr lang="en-US" sz="2400" dirty="0">
                <a:latin typeface="Consolas" panose="020B0609020204030204" pitchFamily="49" charset="0"/>
              </a:rPr>
              <a:t>//to overwrite </a:t>
            </a:r>
            <a:r>
              <a:rPr lang="en-US" sz="2400" dirty="0" err="1">
                <a:latin typeface="Consolas" panose="020B0609020204030204" pitchFamily="49" charset="0"/>
              </a:rPr>
              <a:t>callee</a:t>
            </a:r>
            <a:r>
              <a:rPr lang="en-US" sz="2400" dirty="0">
                <a:latin typeface="Consolas" panose="020B0609020204030204" pitchFamily="49" charset="0"/>
              </a:rPr>
              <a:t>-saved</a:t>
            </a:r>
          </a:p>
          <a:p>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 and %r12.</a:t>
            </a:r>
          </a:p>
          <a:p>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rbx</a:t>
            </a:r>
            <a:endParaRPr lang="en-US" sz="2400" dirty="0">
              <a:latin typeface="Consolas" panose="020B0609020204030204" pitchFamily="49" charset="0"/>
            </a:endParaRPr>
          </a:p>
          <a:p>
            <a:r>
              <a:rPr lang="en-US" sz="2400" dirty="0" err="1">
                <a:latin typeface="Consolas" panose="020B0609020204030204" pitchFamily="49" charset="0"/>
              </a:rPr>
              <a:t>pushq</a:t>
            </a:r>
            <a:r>
              <a:rPr lang="en-US" sz="2400" dirty="0">
                <a:latin typeface="Consolas" panose="020B0609020204030204" pitchFamily="49" charset="0"/>
              </a:rPr>
              <a:t> %r12</a:t>
            </a:r>
          </a:p>
          <a:p>
            <a:endParaRPr lang="en-US" sz="1100" dirty="0">
              <a:latin typeface="Consolas" panose="020B0609020204030204" pitchFamily="49" charset="0"/>
            </a:endParaRPr>
          </a:p>
          <a:p>
            <a:r>
              <a:rPr lang="en-US" sz="2400" dirty="0">
                <a:latin typeface="Consolas" panose="020B0609020204030204" pitchFamily="49" charset="0"/>
              </a:rPr>
              <a:t>//Allocate local vars.</a:t>
            </a:r>
          </a:p>
          <a:p>
            <a:r>
              <a:rPr lang="en-US" sz="2400" dirty="0">
                <a:latin typeface="Consolas" panose="020B0609020204030204" pitchFamily="49" charset="0"/>
              </a:rPr>
              <a:t>subq $0x10,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1100" dirty="0">
              <a:latin typeface="Consolas" panose="020B0609020204030204" pitchFamily="49" charset="0"/>
            </a:endParaRPr>
          </a:p>
          <a:p>
            <a:r>
              <a:rPr lang="en-US" sz="2400" dirty="0">
                <a:latin typeface="Consolas" panose="020B0609020204030204" pitchFamily="49" charset="0"/>
              </a:rPr>
              <a:t>//Rest of function . . .</a:t>
            </a:r>
          </a:p>
        </p:txBody>
      </p:sp>
      <p:sp>
        <p:nvSpPr>
          <p:cNvPr id="2" name="Rectangle 1">
            <a:extLst>
              <a:ext uri="{FF2B5EF4-FFF2-40B4-BE49-F238E27FC236}">
                <a16:creationId xmlns:a16="http://schemas.microsoft.com/office/drawing/2014/main" id="{960349EA-7347-470F-99EE-40A5DEA34832}"/>
              </a:ext>
            </a:extLst>
          </p:cNvPr>
          <p:cNvSpPr/>
          <p:nvPr/>
        </p:nvSpPr>
        <p:spPr>
          <a:xfrm>
            <a:off x="7415084" y="3558548"/>
            <a:ext cx="4722323" cy="197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5812849-C946-4632-953E-699CA4D0F3E2}"/>
              </a:ext>
            </a:extLst>
          </p:cNvPr>
          <p:cNvSpPr/>
          <p:nvPr/>
        </p:nvSpPr>
        <p:spPr>
          <a:xfrm>
            <a:off x="7414532" y="5611017"/>
            <a:ext cx="4318848" cy="1246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91667E-6 2.77556E-17 L -1.00455 2.77556E-17 " pathEditMode="relative" rAng="0" ptsTypes="AA">
                                      <p:cBhvr>
                                        <p:cTn id="6" dur="2000" fill="hold"/>
                                        <p:tgtEl>
                                          <p:spTgt spid="46"/>
                                        </p:tgtEl>
                                        <p:attrNameLst>
                                          <p:attrName>ppt_x</p:attrName>
                                          <p:attrName>ppt_y</p:attrName>
                                        </p:attrNameLst>
                                      </p:cBhvr>
                                      <p:rCtr x="-50234"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00455 2.77556E-17 L -2.00455 2.77556E-17 " pathEditMode="relative" rAng="0" ptsTypes="AA">
                                      <p:cBhvr>
                                        <p:cTn id="10" dur="2000" fill="hold"/>
                                        <p:tgtEl>
                                          <p:spTgt spid="46"/>
                                        </p:tgtEl>
                                        <p:attrNameLst>
                                          <p:attrName>ppt_x</p:attrName>
                                          <p:attrName>ppt_y</p:attrName>
                                        </p:attrNameLst>
                                      </p:cBhvr>
                                      <p:rCtr x="-50000"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P spid="2"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5291"/>
            <a:ext cx="10515600" cy="3944983"/>
          </a:xfrm>
        </p:spPr>
        <p:txBody>
          <a:bodyPr>
            <a:normAutofit fontScale="90000"/>
          </a:bodyPr>
          <a:lstStyle/>
          <a:p>
            <a:r>
              <a:rPr lang="en-US" sz="8800" dirty="0"/>
              <a:t>How can a processor efficiently execute instructions?</a:t>
            </a:r>
          </a:p>
        </p:txBody>
      </p:sp>
    </p:spTree>
    <p:extLst>
      <p:ext uri="{BB962C8B-B14F-4D97-AF65-F5344CB8AC3E}">
        <p14:creationId xmlns:p14="http://schemas.microsoft.com/office/powerpoint/2010/main" val="384634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67945"/>
            <a:ext cx="8660130" cy="1325563"/>
          </a:xfrm>
        </p:spPr>
        <p:txBody>
          <a:bodyPr/>
          <a:lstStyle/>
          <a:p>
            <a:r>
              <a:rPr lang="en-US" dirty="0"/>
              <a:t>Pipelining: The Need for Speed</a:t>
            </a:r>
          </a:p>
        </p:txBody>
      </p:sp>
      <p:sp>
        <p:nvSpPr>
          <p:cNvPr id="3" name="Content Placeholder 2"/>
          <p:cNvSpPr>
            <a:spLocks noGrp="1"/>
          </p:cNvSpPr>
          <p:nvPr>
            <p:ph idx="1"/>
          </p:nvPr>
        </p:nvSpPr>
        <p:spPr>
          <a:xfrm>
            <a:off x="129540" y="1128395"/>
            <a:ext cx="8545830" cy="4351338"/>
          </a:xfrm>
        </p:spPr>
        <p:txBody>
          <a:bodyPr>
            <a:normAutofit/>
          </a:bodyPr>
          <a:lstStyle/>
          <a:p>
            <a:r>
              <a:rPr lang="en-US" sz="3200" dirty="0"/>
              <a:t>Vin Diesel needs more cars because VIN DIESEL</a:t>
            </a:r>
          </a:p>
          <a:p>
            <a:r>
              <a:rPr lang="en-US" sz="3200" dirty="0"/>
              <a:t>A single car must be constructed in stages</a:t>
            </a:r>
          </a:p>
          <a:p>
            <a:pPr lvl="1"/>
            <a:r>
              <a:rPr lang="en-US" sz="2800" dirty="0"/>
              <a:t>Build the floorboard</a:t>
            </a:r>
          </a:p>
          <a:p>
            <a:pPr lvl="1"/>
            <a:r>
              <a:rPr lang="en-US" sz="2800" dirty="0"/>
              <a:t>Build the frame</a:t>
            </a:r>
          </a:p>
          <a:p>
            <a:pPr lvl="1"/>
            <a:r>
              <a:rPr lang="en-US" sz="2800" dirty="0"/>
              <a:t>Attach floorboard to frame</a:t>
            </a:r>
          </a:p>
          <a:p>
            <a:pPr lvl="1"/>
            <a:r>
              <a:rPr lang="en-US" sz="2800" dirty="0"/>
              <a:t>Install engine</a:t>
            </a:r>
          </a:p>
          <a:p>
            <a:pPr lvl="1"/>
            <a:r>
              <a:rPr lang="en-US" sz="2800" dirty="0"/>
              <a:t>I DON’T KNOW HOW CARS ARE MADE BUT             YOU GET THE POINT</a:t>
            </a:r>
          </a:p>
          <a:p>
            <a:r>
              <a:rPr lang="en-US" sz="3200" dirty="0"/>
              <a:t>Q: How do you design the car factory?</a:t>
            </a:r>
          </a:p>
        </p:txBody>
      </p:sp>
      <p:pic>
        <p:nvPicPr>
          <p:cNvPr id="1026" name="Picture 2" descr="http://www.pngmart.com/files/2/Vin-Diesel-Transparent-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318" y="0"/>
            <a:ext cx="6357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0244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95"/>
            <a:ext cx="10515600" cy="835025"/>
          </a:xfrm>
        </p:spPr>
        <p:txBody>
          <a:bodyPr/>
          <a:lstStyle/>
          <a:p>
            <a:r>
              <a:rPr lang="en-US" dirty="0"/>
              <a:t>Factory Design #1</a:t>
            </a:r>
          </a:p>
        </p:txBody>
      </p:sp>
      <p:sp>
        <p:nvSpPr>
          <p:cNvPr id="3" name="Content Placeholder 2"/>
          <p:cNvSpPr>
            <a:spLocks noGrp="1"/>
          </p:cNvSpPr>
          <p:nvPr>
            <p:ph idx="1"/>
          </p:nvPr>
        </p:nvSpPr>
        <p:spPr>
          <a:xfrm>
            <a:off x="468630" y="628650"/>
            <a:ext cx="11235690" cy="6103620"/>
          </a:xfrm>
        </p:spPr>
        <p:txBody>
          <a:bodyPr>
            <a:normAutofit/>
          </a:bodyPr>
          <a:lstStyle/>
          <a:p>
            <a:r>
              <a:rPr lang="en-US" sz="3200" dirty="0"/>
              <a:t>Suppose that building a car requires three tasks that must be performed in serial (i.e., the tasks cannot be overlapped)</a:t>
            </a:r>
          </a:p>
          <a:p>
            <a:r>
              <a:rPr lang="en-US" sz="3200" dirty="0"/>
              <a:t>Further suppose that each task takes the same amount of time</a:t>
            </a:r>
          </a:p>
          <a:p>
            <a:r>
              <a:rPr lang="en-US" sz="3200" dirty="0"/>
              <a:t>We can design a single, complex robot that can perform all of the tasks</a:t>
            </a:r>
          </a:p>
          <a:p>
            <a:endParaRPr lang="en-US" sz="4400" dirty="0"/>
          </a:p>
          <a:p>
            <a:endParaRPr lang="en-US" sz="3200" dirty="0"/>
          </a:p>
          <a:p>
            <a:endParaRPr lang="en-US" sz="3200" dirty="0"/>
          </a:p>
          <a:p>
            <a:endParaRPr lang="en-US" sz="3200" dirty="0"/>
          </a:p>
          <a:p>
            <a:endParaRPr lang="en-US" sz="3200" dirty="0"/>
          </a:p>
          <a:p>
            <a:r>
              <a:rPr lang="en-US" sz="3200" dirty="0"/>
              <a:t>The factory will build one car every three time units</a:t>
            </a:r>
          </a:p>
        </p:txBody>
      </p:sp>
      <p:grpSp>
        <p:nvGrpSpPr>
          <p:cNvPr id="15" name="Group 14"/>
          <p:cNvGrpSpPr/>
          <p:nvPr/>
        </p:nvGrpSpPr>
        <p:grpSpPr>
          <a:xfrm>
            <a:off x="242082" y="3276517"/>
            <a:ext cx="3152627" cy="2769544"/>
            <a:chOff x="242082" y="3276517"/>
            <a:chExt cx="3152627" cy="2769544"/>
          </a:xfrm>
        </p:grpSpPr>
        <p:pic>
          <p:nvPicPr>
            <p:cNvPr id="2054" name="Picture 6" descr="http://hondanews.com/media_storage/GIF/06TLChassis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31499">
              <a:off x="913490" y="4654499"/>
              <a:ext cx="1049024" cy="13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050808" y="3337560"/>
              <a:ext cx="2343901" cy="2035580"/>
            </a:xfrm>
            <a:prstGeom prst="rect">
              <a:avLst/>
            </a:prstGeom>
          </p:spPr>
        </p:pic>
        <p:sp>
          <p:nvSpPr>
            <p:cNvPr id="12" name="TextBox 11"/>
            <p:cNvSpPr txBox="1"/>
            <p:nvPr/>
          </p:nvSpPr>
          <p:spPr>
            <a:xfrm>
              <a:off x="242082" y="3276517"/>
              <a:ext cx="109767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t=0</a:t>
              </a:r>
            </a:p>
          </p:txBody>
        </p:sp>
      </p:grpSp>
      <p:grpSp>
        <p:nvGrpSpPr>
          <p:cNvPr id="18" name="Group 17"/>
          <p:cNvGrpSpPr/>
          <p:nvPr/>
        </p:nvGrpSpPr>
        <p:grpSpPr>
          <a:xfrm>
            <a:off x="3675304" y="3276516"/>
            <a:ext cx="3933695" cy="2849964"/>
            <a:chOff x="3675304" y="3276516"/>
            <a:chExt cx="3933695" cy="2849964"/>
          </a:xfrm>
        </p:grpSpPr>
        <p:pic>
          <p:nvPicPr>
            <p:cNvPr id="9" name="Picture 8"/>
            <p:cNvPicPr>
              <a:picLocks noChangeAspect="1"/>
            </p:cNvPicPr>
            <p:nvPr/>
          </p:nvPicPr>
          <p:blipFill>
            <a:blip r:embed="rId3"/>
            <a:stretch>
              <a:fillRect/>
            </a:stretch>
          </p:blipFill>
          <p:spPr>
            <a:xfrm rot="1192097">
              <a:off x="5265098" y="3337561"/>
              <a:ext cx="2343901" cy="2035580"/>
            </a:xfrm>
            <a:prstGeom prst="rect">
              <a:avLst/>
            </a:prstGeom>
          </p:spPr>
        </p:pic>
        <p:pic>
          <p:nvPicPr>
            <p:cNvPr id="2052" name="Picture 4" descr="http://www.maserati-indy.co.uk/quattroporte/qp-chass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1859">
              <a:off x="3786943" y="4342805"/>
              <a:ext cx="2993796" cy="13499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37956" y="3276516"/>
              <a:ext cx="109767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t=1</a:t>
              </a:r>
            </a:p>
          </p:txBody>
        </p:sp>
        <p:cxnSp>
          <p:nvCxnSpPr>
            <p:cNvPr id="14" name="Straight Connector 13"/>
            <p:cNvCxnSpPr/>
            <p:nvPr/>
          </p:nvCxnSpPr>
          <p:spPr>
            <a:xfrm>
              <a:off x="3675304" y="3337561"/>
              <a:ext cx="0" cy="278891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809624" y="3276516"/>
            <a:ext cx="4230083" cy="2952834"/>
            <a:chOff x="7809624" y="3276516"/>
            <a:chExt cx="4230083" cy="2952834"/>
          </a:xfrm>
        </p:grpSpPr>
        <p:pic>
          <p:nvPicPr>
            <p:cNvPr id="10" name="Picture 9"/>
            <p:cNvPicPr>
              <a:picLocks noChangeAspect="1"/>
            </p:cNvPicPr>
            <p:nvPr/>
          </p:nvPicPr>
          <p:blipFill>
            <a:blip r:embed="rId3"/>
            <a:stretch>
              <a:fillRect/>
            </a:stretch>
          </p:blipFill>
          <p:spPr>
            <a:xfrm rot="21438349" flipH="1">
              <a:off x="8543756" y="3283599"/>
              <a:ext cx="2343901" cy="2035580"/>
            </a:xfrm>
            <a:prstGeom prst="rect">
              <a:avLst/>
            </a:prstGeom>
          </p:spPr>
        </p:pic>
        <p:pic>
          <p:nvPicPr>
            <p:cNvPr id="11" name="Picture 10"/>
            <p:cNvPicPr>
              <a:picLocks noChangeAspect="1"/>
            </p:cNvPicPr>
            <p:nvPr/>
          </p:nvPicPr>
          <p:blipFill>
            <a:blip r:embed="rId5"/>
            <a:stretch>
              <a:fillRect/>
            </a:stretch>
          </p:blipFill>
          <p:spPr>
            <a:xfrm>
              <a:off x="9341989" y="5011393"/>
              <a:ext cx="2697718" cy="1217957"/>
            </a:xfrm>
            <a:prstGeom prst="rect">
              <a:avLst/>
            </a:prstGeom>
          </p:spPr>
        </p:pic>
        <p:sp>
          <p:nvSpPr>
            <p:cNvPr id="17" name="TextBox 16"/>
            <p:cNvSpPr txBox="1"/>
            <p:nvPr/>
          </p:nvSpPr>
          <p:spPr>
            <a:xfrm>
              <a:off x="7833830" y="3276516"/>
              <a:ext cx="109767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t=2</a:t>
              </a:r>
            </a:p>
          </p:txBody>
        </p:sp>
        <p:cxnSp>
          <p:nvCxnSpPr>
            <p:cNvPr id="20" name="Straight Connector 19"/>
            <p:cNvCxnSpPr/>
            <p:nvPr/>
          </p:nvCxnSpPr>
          <p:spPr>
            <a:xfrm>
              <a:off x="7809624" y="3337561"/>
              <a:ext cx="0" cy="278891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376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95"/>
            <a:ext cx="10515600" cy="835025"/>
          </a:xfrm>
        </p:spPr>
        <p:txBody>
          <a:bodyPr/>
          <a:lstStyle/>
          <a:p>
            <a:r>
              <a:rPr lang="en-US" dirty="0"/>
              <a:t>Factory Design #2</a:t>
            </a:r>
          </a:p>
        </p:txBody>
      </p:sp>
      <p:sp>
        <p:nvSpPr>
          <p:cNvPr id="3" name="Content Placeholder 2"/>
          <p:cNvSpPr>
            <a:spLocks noGrp="1"/>
          </p:cNvSpPr>
          <p:nvPr>
            <p:ph idx="1"/>
          </p:nvPr>
        </p:nvSpPr>
        <p:spPr>
          <a:xfrm>
            <a:off x="468629" y="594360"/>
            <a:ext cx="11571077" cy="2549516"/>
          </a:xfrm>
        </p:spPr>
        <p:txBody>
          <a:bodyPr>
            <a:normAutofit/>
          </a:bodyPr>
          <a:lstStyle/>
          <a:p>
            <a:r>
              <a:rPr lang="en-US" sz="3200" dirty="0"/>
              <a:t>We design three simple robots, each of which performs one task</a:t>
            </a:r>
          </a:p>
          <a:p>
            <a:r>
              <a:rPr lang="en-US" sz="3200" dirty="0"/>
              <a:t>The robots can work in parallel, performing their tasks on </a:t>
            </a:r>
            <a:r>
              <a:rPr lang="en-US" sz="3200" i="1" dirty="0"/>
              <a:t>different cars </a:t>
            </a:r>
            <a:r>
              <a:rPr lang="en-US" sz="3200" dirty="0"/>
              <a:t>simultaneously</a:t>
            </a:r>
          </a:p>
          <a:p>
            <a:r>
              <a:rPr lang="en-US" sz="3200" dirty="0"/>
              <a:t>Once the factory ramps up, it can make one car every time unit!</a:t>
            </a:r>
          </a:p>
        </p:txBody>
      </p:sp>
      <p:pic>
        <p:nvPicPr>
          <p:cNvPr id="21" name="Picture 20"/>
          <p:cNvPicPr>
            <a:picLocks noChangeAspect="1"/>
          </p:cNvPicPr>
          <p:nvPr/>
        </p:nvPicPr>
        <p:blipFill>
          <a:blip r:embed="rId2"/>
          <a:stretch>
            <a:fillRect/>
          </a:stretch>
        </p:blipFill>
        <p:spPr>
          <a:xfrm>
            <a:off x="4133870" y="3094602"/>
            <a:ext cx="1375389" cy="975276"/>
          </a:xfrm>
          <a:prstGeom prst="rect">
            <a:avLst/>
          </a:prstGeom>
        </p:spPr>
      </p:pic>
      <p:pic>
        <p:nvPicPr>
          <p:cNvPr id="22" name="Picture 21"/>
          <p:cNvPicPr>
            <a:picLocks noChangeAspect="1"/>
          </p:cNvPicPr>
          <p:nvPr/>
        </p:nvPicPr>
        <p:blipFill>
          <a:blip r:embed="rId3"/>
          <a:stretch>
            <a:fillRect/>
          </a:stretch>
        </p:blipFill>
        <p:spPr>
          <a:xfrm>
            <a:off x="10191729" y="3159931"/>
            <a:ext cx="994452" cy="920133"/>
          </a:xfrm>
          <a:prstGeom prst="rect">
            <a:avLst/>
          </a:prstGeom>
        </p:spPr>
      </p:pic>
      <p:pic>
        <p:nvPicPr>
          <p:cNvPr id="23" name="Picture 22"/>
          <p:cNvPicPr>
            <a:picLocks noChangeAspect="1"/>
          </p:cNvPicPr>
          <p:nvPr/>
        </p:nvPicPr>
        <p:blipFill>
          <a:blip r:embed="rId4"/>
          <a:stretch>
            <a:fillRect/>
          </a:stretch>
        </p:blipFill>
        <p:spPr>
          <a:xfrm>
            <a:off x="7010400" y="3019835"/>
            <a:ext cx="1211580" cy="1045201"/>
          </a:xfrm>
          <a:prstGeom prst="rect">
            <a:avLst/>
          </a:prstGeom>
        </p:spPr>
      </p:pic>
      <p:grpSp>
        <p:nvGrpSpPr>
          <p:cNvPr id="8" name="Group 7"/>
          <p:cNvGrpSpPr/>
          <p:nvPr/>
        </p:nvGrpSpPr>
        <p:grpSpPr>
          <a:xfrm>
            <a:off x="2513921" y="4801188"/>
            <a:ext cx="9072289" cy="592359"/>
            <a:chOff x="2513921" y="4801188"/>
            <a:chExt cx="9072289" cy="592359"/>
          </a:xfrm>
        </p:grpSpPr>
        <p:sp>
          <p:nvSpPr>
            <p:cNvPr id="24" name="TextBox 23"/>
            <p:cNvSpPr txBox="1"/>
            <p:nvPr/>
          </p:nvSpPr>
          <p:spPr>
            <a:xfrm>
              <a:off x="2513921" y="4801190"/>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t=1</a:t>
              </a:r>
            </a:p>
          </p:txBody>
        </p:sp>
        <p:sp>
          <p:nvSpPr>
            <p:cNvPr id="31" name="TextBox 30"/>
            <p:cNvSpPr txBox="1"/>
            <p:nvPr/>
          </p:nvSpPr>
          <p:spPr>
            <a:xfrm>
              <a:off x="3646170" y="4808772"/>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1</a:t>
              </a:r>
            </a:p>
          </p:txBody>
        </p:sp>
        <p:sp>
          <p:nvSpPr>
            <p:cNvPr id="16" name="TextBox 15"/>
            <p:cNvSpPr txBox="1"/>
            <p:nvPr/>
          </p:nvSpPr>
          <p:spPr>
            <a:xfrm>
              <a:off x="6718935" y="4801189"/>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0</a:t>
              </a:r>
            </a:p>
          </p:txBody>
        </p:sp>
        <p:sp>
          <p:nvSpPr>
            <p:cNvPr id="17" name="TextBox 16"/>
            <p:cNvSpPr txBox="1"/>
            <p:nvPr/>
          </p:nvSpPr>
          <p:spPr>
            <a:xfrm>
              <a:off x="9791700" y="4801188"/>
              <a:ext cx="1794510" cy="584775"/>
            </a:xfrm>
            <a:prstGeom prst="rect">
              <a:avLst/>
            </a:prstGeom>
            <a:solidFill>
              <a:schemeClr val="bg1">
                <a:lumMod val="75000"/>
              </a:schemeClr>
            </a:solidFill>
            <a:ln>
              <a:solidFill>
                <a:schemeClr val="tx1"/>
              </a:solidFill>
            </a:ln>
          </p:spPr>
          <p:txBody>
            <a:bodyPr wrap="square" rtlCol="0">
              <a:spAutoFit/>
            </a:bodyPr>
            <a:lstStyle/>
            <a:p>
              <a:pPr algn="ctr"/>
              <a:endParaRPr lang="en-US" sz="3200" dirty="0">
                <a:latin typeface="Segoe UI Light" panose="020B0502040204020203" pitchFamily="34" charset="0"/>
                <a:cs typeface="Segoe UI Light" panose="020B0502040204020203" pitchFamily="34" charset="0"/>
              </a:endParaRPr>
            </a:p>
          </p:txBody>
        </p:sp>
      </p:grpSp>
      <p:grpSp>
        <p:nvGrpSpPr>
          <p:cNvPr id="7" name="Group 6"/>
          <p:cNvGrpSpPr/>
          <p:nvPr/>
        </p:nvGrpSpPr>
        <p:grpSpPr>
          <a:xfrm>
            <a:off x="2513921" y="4116283"/>
            <a:ext cx="9072289" cy="589995"/>
            <a:chOff x="2513921" y="4116283"/>
            <a:chExt cx="9072289" cy="589995"/>
          </a:xfrm>
        </p:grpSpPr>
        <p:sp>
          <p:nvSpPr>
            <p:cNvPr id="4" name="TextBox 3"/>
            <p:cNvSpPr txBox="1"/>
            <p:nvPr/>
          </p:nvSpPr>
          <p:spPr>
            <a:xfrm>
              <a:off x="2513921" y="4116284"/>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t=0</a:t>
              </a:r>
            </a:p>
          </p:txBody>
        </p:sp>
        <p:sp>
          <p:nvSpPr>
            <p:cNvPr id="13" name="TextBox 12"/>
            <p:cNvSpPr txBox="1"/>
            <p:nvPr/>
          </p:nvSpPr>
          <p:spPr>
            <a:xfrm>
              <a:off x="3646170" y="4121503"/>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0</a:t>
              </a:r>
            </a:p>
          </p:txBody>
        </p:sp>
        <p:sp>
          <p:nvSpPr>
            <p:cNvPr id="18" name="TextBox 17"/>
            <p:cNvSpPr txBox="1"/>
            <p:nvPr/>
          </p:nvSpPr>
          <p:spPr>
            <a:xfrm>
              <a:off x="6718935" y="4116284"/>
              <a:ext cx="1794510" cy="584775"/>
            </a:xfrm>
            <a:prstGeom prst="rect">
              <a:avLst/>
            </a:prstGeom>
            <a:solidFill>
              <a:schemeClr val="bg1">
                <a:lumMod val="75000"/>
              </a:schemeClr>
            </a:solidFill>
            <a:ln>
              <a:solidFill>
                <a:schemeClr val="tx1"/>
              </a:solidFill>
            </a:ln>
          </p:spPr>
          <p:txBody>
            <a:bodyPr wrap="square" rtlCol="0">
              <a:spAutoFit/>
            </a:bodyPr>
            <a:lstStyle/>
            <a:p>
              <a:pPr algn="ctr"/>
              <a:endParaRPr lang="en-US" sz="3200" dirty="0">
                <a:latin typeface="Segoe UI Light" panose="020B0502040204020203" pitchFamily="34" charset="0"/>
                <a:cs typeface="Segoe UI Light" panose="020B0502040204020203" pitchFamily="34" charset="0"/>
              </a:endParaRPr>
            </a:p>
          </p:txBody>
        </p:sp>
        <p:sp>
          <p:nvSpPr>
            <p:cNvPr id="19" name="TextBox 18"/>
            <p:cNvSpPr txBox="1"/>
            <p:nvPr/>
          </p:nvSpPr>
          <p:spPr>
            <a:xfrm>
              <a:off x="9791700" y="4116283"/>
              <a:ext cx="1794510" cy="584775"/>
            </a:xfrm>
            <a:prstGeom prst="rect">
              <a:avLst/>
            </a:prstGeom>
            <a:solidFill>
              <a:schemeClr val="bg1">
                <a:lumMod val="75000"/>
              </a:schemeClr>
            </a:solidFill>
            <a:ln>
              <a:solidFill>
                <a:schemeClr val="tx1"/>
              </a:solidFill>
            </a:ln>
          </p:spPr>
          <p:txBody>
            <a:bodyPr wrap="square" rtlCol="0">
              <a:spAutoFit/>
            </a:bodyPr>
            <a:lstStyle/>
            <a:p>
              <a:pPr algn="ctr"/>
              <a:endParaRPr lang="en-US" sz="3200" dirty="0">
                <a:latin typeface="Segoe UI Light" panose="020B0502040204020203" pitchFamily="34" charset="0"/>
                <a:cs typeface="Segoe UI Light" panose="020B0502040204020203" pitchFamily="34" charset="0"/>
              </a:endParaRPr>
            </a:p>
          </p:txBody>
        </p:sp>
      </p:grpSp>
      <p:grpSp>
        <p:nvGrpSpPr>
          <p:cNvPr id="10" name="Group 9"/>
          <p:cNvGrpSpPr/>
          <p:nvPr/>
        </p:nvGrpSpPr>
        <p:grpSpPr>
          <a:xfrm>
            <a:off x="2501811" y="6168144"/>
            <a:ext cx="9094942" cy="599941"/>
            <a:chOff x="2501811" y="6168144"/>
            <a:chExt cx="9094942" cy="599941"/>
          </a:xfrm>
        </p:grpSpPr>
        <p:sp>
          <p:nvSpPr>
            <p:cNvPr id="26" name="TextBox 25"/>
            <p:cNvSpPr txBox="1"/>
            <p:nvPr/>
          </p:nvSpPr>
          <p:spPr>
            <a:xfrm>
              <a:off x="2501811" y="6168146"/>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t=3</a:t>
              </a:r>
            </a:p>
          </p:txBody>
        </p:sp>
        <p:sp>
          <p:nvSpPr>
            <p:cNvPr id="15" name="TextBox 14"/>
            <p:cNvSpPr txBox="1"/>
            <p:nvPr/>
          </p:nvSpPr>
          <p:spPr>
            <a:xfrm>
              <a:off x="3646170" y="6183310"/>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3</a:t>
              </a:r>
            </a:p>
          </p:txBody>
        </p:sp>
        <p:sp>
          <p:nvSpPr>
            <p:cNvPr id="28" name="TextBox 27"/>
            <p:cNvSpPr txBox="1"/>
            <p:nvPr/>
          </p:nvSpPr>
          <p:spPr>
            <a:xfrm>
              <a:off x="6718935" y="6168145"/>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2</a:t>
              </a:r>
            </a:p>
          </p:txBody>
        </p:sp>
        <p:sp>
          <p:nvSpPr>
            <p:cNvPr id="29" name="TextBox 28"/>
            <p:cNvSpPr txBox="1"/>
            <p:nvPr/>
          </p:nvSpPr>
          <p:spPr>
            <a:xfrm>
              <a:off x="9802243" y="6168144"/>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1</a:t>
              </a:r>
            </a:p>
          </p:txBody>
        </p:sp>
      </p:grpSp>
      <p:grpSp>
        <p:nvGrpSpPr>
          <p:cNvPr id="11" name="Group 10"/>
          <p:cNvGrpSpPr/>
          <p:nvPr/>
        </p:nvGrpSpPr>
        <p:grpSpPr>
          <a:xfrm>
            <a:off x="23304" y="5198425"/>
            <a:ext cx="11562906" cy="1569660"/>
            <a:chOff x="23304" y="5198425"/>
            <a:chExt cx="11562906" cy="1569660"/>
          </a:xfrm>
        </p:grpSpPr>
        <p:sp>
          <p:nvSpPr>
            <p:cNvPr id="25" name="TextBox 24"/>
            <p:cNvSpPr txBox="1"/>
            <p:nvPr/>
          </p:nvSpPr>
          <p:spPr>
            <a:xfrm>
              <a:off x="2502151" y="5488459"/>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t=2</a:t>
              </a:r>
            </a:p>
          </p:txBody>
        </p:sp>
        <p:sp>
          <p:nvSpPr>
            <p:cNvPr id="14" name="TextBox 13"/>
            <p:cNvSpPr txBox="1"/>
            <p:nvPr/>
          </p:nvSpPr>
          <p:spPr>
            <a:xfrm>
              <a:off x="3646170" y="5496041"/>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2</a:t>
              </a:r>
            </a:p>
          </p:txBody>
        </p:sp>
        <p:sp>
          <p:nvSpPr>
            <p:cNvPr id="20" name="TextBox 19"/>
            <p:cNvSpPr txBox="1"/>
            <p:nvPr/>
          </p:nvSpPr>
          <p:spPr>
            <a:xfrm>
              <a:off x="6718935" y="5488459"/>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1</a:t>
              </a:r>
            </a:p>
          </p:txBody>
        </p:sp>
        <p:sp>
          <p:nvSpPr>
            <p:cNvPr id="27" name="TextBox 26"/>
            <p:cNvSpPr txBox="1"/>
            <p:nvPr/>
          </p:nvSpPr>
          <p:spPr>
            <a:xfrm>
              <a:off x="9791700" y="5484008"/>
              <a:ext cx="179451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Car 0</a:t>
              </a:r>
            </a:p>
          </p:txBody>
        </p:sp>
        <p:sp>
          <p:nvSpPr>
            <p:cNvPr id="5" name="TextBox 4"/>
            <p:cNvSpPr txBox="1"/>
            <p:nvPr/>
          </p:nvSpPr>
          <p:spPr>
            <a:xfrm>
              <a:off x="23304" y="5198425"/>
              <a:ext cx="2411051" cy="1569660"/>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The factory has ramped up: the pipeline is now full!</a:t>
              </a:r>
            </a:p>
          </p:txBody>
        </p:sp>
        <p:sp>
          <p:nvSpPr>
            <p:cNvPr id="6" name="Arrow: Right 5"/>
            <p:cNvSpPr/>
            <p:nvPr/>
          </p:nvSpPr>
          <p:spPr>
            <a:xfrm>
              <a:off x="2251710" y="5600700"/>
              <a:ext cx="480060" cy="4130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55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35"/>
            <a:ext cx="10515600" cy="835025"/>
          </a:xfrm>
        </p:spPr>
        <p:txBody>
          <a:bodyPr/>
          <a:lstStyle/>
          <a:p>
            <a:r>
              <a:rPr lang="en-US" dirty="0"/>
              <a:t>Pipelining a Processor</a:t>
            </a:r>
          </a:p>
        </p:txBody>
      </p:sp>
      <p:sp>
        <p:nvSpPr>
          <p:cNvPr id="3" name="Content Placeholder 2"/>
          <p:cNvSpPr>
            <a:spLocks noGrp="1"/>
          </p:cNvSpPr>
          <p:nvPr>
            <p:ph idx="1"/>
          </p:nvPr>
        </p:nvSpPr>
        <p:spPr>
          <a:xfrm>
            <a:off x="246209" y="801336"/>
            <a:ext cx="11492712" cy="6240162"/>
          </a:xfrm>
        </p:spPr>
        <p:txBody>
          <a:bodyPr>
            <a:normAutofit/>
          </a:bodyPr>
          <a:lstStyle/>
          <a:p>
            <a:r>
              <a:rPr lang="en-US" sz="3200" dirty="0"/>
              <a:t>Executing an instruction requires five steps to be performed</a:t>
            </a:r>
          </a:p>
          <a:p>
            <a:pPr lvl="1"/>
            <a:r>
              <a:rPr lang="en-US" sz="2800" b="1" dirty="0">
                <a:latin typeface="Segoe UI" panose="020B0502040204020203" pitchFamily="34" charset="0"/>
                <a:cs typeface="Segoe UI" panose="020B0502040204020203" pitchFamily="34" charset="0"/>
              </a:rPr>
              <a:t>Fetch:</a:t>
            </a:r>
            <a:r>
              <a:rPr lang="en-US" sz="2800" dirty="0"/>
              <a:t> Pull the next instruction from RAM into the processor</a:t>
            </a:r>
          </a:p>
          <a:p>
            <a:pPr lvl="1"/>
            <a:r>
              <a:rPr lang="en-US" sz="2800" b="1" dirty="0">
                <a:latin typeface="Segoe UI" panose="020B0502040204020203" pitchFamily="34" charset="0"/>
                <a:cs typeface="Segoe UI" panose="020B0502040204020203" pitchFamily="34" charset="0"/>
              </a:rPr>
              <a:t>Decode:</a:t>
            </a:r>
            <a:r>
              <a:rPr lang="en-US" sz="2800" dirty="0"/>
              <a:t> Determine the type of the instruction and extract the operands (e.g., the register indices, the immediate value, etc.)</a:t>
            </a:r>
          </a:p>
          <a:p>
            <a:pPr lvl="1"/>
            <a:r>
              <a:rPr lang="en-US" sz="2800" b="1" dirty="0">
                <a:latin typeface="Segoe UI" panose="020B0502040204020203" pitchFamily="34" charset="0"/>
                <a:cs typeface="Segoe UI" panose="020B0502040204020203" pitchFamily="34" charset="0"/>
              </a:rPr>
              <a:t>Execute:</a:t>
            </a:r>
            <a:r>
              <a:rPr lang="en-US" sz="2800" dirty="0"/>
              <a:t> If necessary, perform the arithmetic operation that is associated with the instruction</a:t>
            </a:r>
          </a:p>
          <a:p>
            <a:pPr lvl="1"/>
            <a:r>
              <a:rPr lang="en-US" sz="2800" b="1" dirty="0">
                <a:latin typeface="Segoe UI" panose="020B0502040204020203" pitchFamily="34" charset="0"/>
                <a:cs typeface="Segoe UI" panose="020B0502040204020203" pitchFamily="34" charset="0"/>
              </a:rPr>
              <a:t>Memory:</a:t>
            </a:r>
            <a:r>
              <a:rPr lang="en-US" sz="2800" dirty="0"/>
              <a:t> If necessary, read or write a value from/to RAM</a:t>
            </a:r>
          </a:p>
          <a:p>
            <a:pPr lvl="1"/>
            <a:r>
              <a:rPr lang="en-US" sz="2800" b="1" dirty="0">
                <a:latin typeface="Segoe UI" panose="020B0502040204020203" pitchFamily="34" charset="0"/>
                <a:cs typeface="Segoe UI" panose="020B0502040204020203" pitchFamily="34" charset="0"/>
              </a:rPr>
              <a:t>Writeback:</a:t>
            </a:r>
            <a:r>
              <a:rPr lang="en-US" sz="2800" dirty="0"/>
              <a:t> If necessary, update a register with the result of an arithmetic operation or a RAM read</a:t>
            </a:r>
          </a:p>
          <a:p>
            <a:r>
              <a:rPr lang="en-US" sz="3200" dirty="0"/>
              <a:t>To pipeline a CPU, we put each step in its own hardware stage</a:t>
            </a:r>
          </a:p>
          <a:p>
            <a:pPr lvl="1"/>
            <a:r>
              <a:rPr lang="en-US" sz="2800" dirty="0"/>
              <a:t>This increases the production rate of instructions, as in the car example</a:t>
            </a:r>
          </a:p>
          <a:p>
            <a:pPr lvl="1"/>
            <a:r>
              <a:rPr lang="en-US" sz="2800" dirty="0"/>
              <a:t>A processor’s clock frequency is the rate at which its pipeline completes instructions</a:t>
            </a:r>
          </a:p>
        </p:txBody>
      </p:sp>
    </p:spTree>
    <p:extLst>
      <p:ext uri="{BB962C8B-B14F-4D97-AF65-F5344CB8AC3E}">
        <p14:creationId xmlns:p14="http://schemas.microsoft.com/office/powerpoint/2010/main" val="48791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p:cNvSpPr txBox="1"/>
          <p:nvPr/>
        </p:nvSpPr>
        <p:spPr>
          <a:xfrm>
            <a:off x="6583591" y="10583"/>
            <a:ext cx="5608409" cy="1200329"/>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Processors: From the View of a Master Programmer</a:t>
            </a:r>
          </a:p>
        </p:txBody>
      </p:sp>
      <p:grpSp>
        <p:nvGrpSpPr>
          <p:cNvPr id="22" name="Group 21">
            <a:extLst>
              <a:ext uri="{FF2B5EF4-FFF2-40B4-BE49-F238E27FC236}">
                <a16:creationId xmlns:a16="http://schemas.microsoft.com/office/drawing/2014/main" id="{1DDF9005-8347-8B71-EF55-1E86DD50BDD3}"/>
              </a:ext>
            </a:extLst>
          </p:cNvPr>
          <p:cNvGrpSpPr/>
          <p:nvPr/>
        </p:nvGrpSpPr>
        <p:grpSpPr>
          <a:xfrm>
            <a:off x="151197" y="170603"/>
            <a:ext cx="12017887" cy="6536733"/>
            <a:chOff x="151197" y="170603"/>
            <a:chExt cx="12017887" cy="6536733"/>
          </a:xfrm>
        </p:grpSpPr>
        <p:cxnSp>
          <p:nvCxnSpPr>
            <p:cNvPr id="23" name="Straight Arrow Connector 22">
              <a:extLst>
                <a:ext uri="{FF2B5EF4-FFF2-40B4-BE49-F238E27FC236}">
                  <a16:creationId xmlns:a16="http://schemas.microsoft.com/office/drawing/2014/main" id="{284D7933-8247-C3DF-E8F0-B46599B0A520}"/>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80E28F-E44D-0798-E294-2BBB76C98F74}"/>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45CA7E-10D5-AFC7-52E0-2B6DB87AD4B3}"/>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ACA32ED-2EF6-CC37-D3B4-D8E9D3CD5CFB}"/>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CB664E9-711B-12D7-723E-226E6017ED91}"/>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05FF1B0-302C-1DD9-E1A9-79D24536DEA3}"/>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A7BFEA5-7B7D-7317-D14E-9D7A24121A2D}"/>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710FE4D-CC21-43ED-8328-8B175848B898}"/>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34C0A01-2F88-CF9C-33AA-1045DBF9B706}"/>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F866017-9397-BDD6-6A81-CAB5AF7BE34A}"/>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94C8182-B7AE-81BF-52B8-49D87BE5F3A6}"/>
                </a:ext>
              </a:extLst>
            </p:cNvPr>
            <p:cNvGrpSpPr/>
            <p:nvPr/>
          </p:nvGrpSpPr>
          <p:grpSpPr>
            <a:xfrm>
              <a:off x="6152228" y="1657349"/>
              <a:ext cx="584775" cy="4777740"/>
              <a:chOff x="3485228" y="1440180"/>
              <a:chExt cx="584775" cy="4777740"/>
            </a:xfrm>
          </p:grpSpPr>
          <p:sp>
            <p:nvSpPr>
              <p:cNvPr id="295" name="Rectangle 294">
                <a:extLst>
                  <a:ext uri="{FF2B5EF4-FFF2-40B4-BE49-F238E27FC236}">
                    <a16:creationId xmlns:a16="http://schemas.microsoft.com/office/drawing/2014/main" id="{2905DDA9-76EC-CB23-07CA-E13CF401B9DB}"/>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1819200D-2C9B-1B0B-96F9-F87676EB0D93}"/>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45" name="Group 44">
              <a:extLst>
                <a:ext uri="{FF2B5EF4-FFF2-40B4-BE49-F238E27FC236}">
                  <a16:creationId xmlns:a16="http://schemas.microsoft.com/office/drawing/2014/main" id="{E312C2EC-0A02-97DD-96D4-5C934AFA8CC8}"/>
                </a:ext>
              </a:extLst>
            </p:cNvPr>
            <p:cNvGrpSpPr/>
            <p:nvPr/>
          </p:nvGrpSpPr>
          <p:grpSpPr>
            <a:xfrm>
              <a:off x="8785860" y="1657349"/>
              <a:ext cx="584775" cy="4777740"/>
              <a:chOff x="3496658" y="1440180"/>
              <a:chExt cx="584775" cy="4777740"/>
            </a:xfrm>
          </p:grpSpPr>
          <p:sp>
            <p:nvSpPr>
              <p:cNvPr id="293" name="Rectangle 292">
                <a:extLst>
                  <a:ext uri="{FF2B5EF4-FFF2-40B4-BE49-F238E27FC236}">
                    <a16:creationId xmlns:a16="http://schemas.microsoft.com/office/drawing/2014/main" id="{C28C5EB5-28D5-93DF-9951-1E024A7C79FE}"/>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a:extLst>
                  <a:ext uri="{FF2B5EF4-FFF2-40B4-BE49-F238E27FC236}">
                    <a16:creationId xmlns:a16="http://schemas.microsoft.com/office/drawing/2014/main" id="{57C035B7-C810-7C82-09BE-CBF028810102}"/>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46" name="Group 45">
              <a:extLst>
                <a:ext uri="{FF2B5EF4-FFF2-40B4-BE49-F238E27FC236}">
                  <a16:creationId xmlns:a16="http://schemas.microsoft.com/office/drawing/2014/main" id="{4393AEE4-39B0-994E-5C12-13F64F1DC4D3}"/>
                </a:ext>
              </a:extLst>
            </p:cNvPr>
            <p:cNvGrpSpPr/>
            <p:nvPr/>
          </p:nvGrpSpPr>
          <p:grpSpPr>
            <a:xfrm>
              <a:off x="11034556" y="1668775"/>
              <a:ext cx="584775" cy="4777740"/>
              <a:chOff x="3473798" y="1440180"/>
              <a:chExt cx="584775" cy="4777740"/>
            </a:xfrm>
          </p:grpSpPr>
          <p:sp>
            <p:nvSpPr>
              <p:cNvPr id="291" name="Rectangle 290">
                <a:extLst>
                  <a:ext uri="{FF2B5EF4-FFF2-40B4-BE49-F238E27FC236}">
                    <a16:creationId xmlns:a16="http://schemas.microsoft.com/office/drawing/2014/main" id="{1A3440CF-882E-8F62-1C18-E8CEF4FC8BC5}"/>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a:extLst>
                  <a:ext uri="{FF2B5EF4-FFF2-40B4-BE49-F238E27FC236}">
                    <a16:creationId xmlns:a16="http://schemas.microsoft.com/office/drawing/2014/main" id="{D248FC68-B8DE-782E-534D-93D133D0B6EF}"/>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59" name="Group 58">
              <a:extLst>
                <a:ext uri="{FF2B5EF4-FFF2-40B4-BE49-F238E27FC236}">
                  <a16:creationId xmlns:a16="http://schemas.microsoft.com/office/drawing/2014/main" id="{6B6D9C64-3CEB-5A46-38CD-63BEBCFB7301}"/>
                </a:ext>
              </a:extLst>
            </p:cNvPr>
            <p:cNvGrpSpPr/>
            <p:nvPr/>
          </p:nvGrpSpPr>
          <p:grpSpPr>
            <a:xfrm>
              <a:off x="1097280" y="1794510"/>
              <a:ext cx="1131570" cy="1188720"/>
              <a:chOff x="1737360" y="3120390"/>
              <a:chExt cx="1131570" cy="1188720"/>
            </a:xfrm>
          </p:grpSpPr>
          <p:sp>
            <p:nvSpPr>
              <p:cNvPr id="289" name="Arrow: Chevron 288">
                <a:extLst>
                  <a:ext uri="{FF2B5EF4-FFF2-40B4-BE49-F238E27FC236}">
                    <a16:creationId xmlns:a16="http://schemas.microsoft.com/office/drawing/2014/main" id="{F1753C2A-C674-D36A-3CDB-103821BE6380}"/>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0" name="TextBox 289">
                <a:extLst>
                  <a:ext uri="{FF2B5EF4-FFF2-40B4-BE49-F238E27FC236}">
                    <a16:creationId xmlns:a16="http://schemas.microsoft.com/office/drawing/2014/main" id="{D53E7189-51C1-F3E2-8E86-D3A7AD75B634}"/>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60" name="Straight Arrow Connector 59">
              <a:extLst>
                <a:ext uri="{FF2B5EF4-FFF2-40B4-BE49-F238E27FC236}">
                  <a16:creationId xmlns:a16="http://schemas.microsoft.com/office/drawing/2014/main" id="{EA127A52-E711-D970-FDCA-72B78E8A41DA}"/>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55565D-4DC1-5740-E789-A59A3588FD4B}"/>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0A62D19-CF1E-8B34-450F-A59BE94A591C}"/>
                </a:ext>
              </a:extLst>
            </p:cNvPr>
            <p:cNvCxnSpPr>
              <a:cxnSpLocks/>
              <a:stCxn id="285"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F5E1FB4-D913-CE2C-7EAB-6A35E5FBE992}"/>
                </a:ext>
              </a:extLst>
            </p:cNvPr>
            <p:cNvGrpSpPr/>
            <p:nvPr/>
          </p:nvGrpSpPr>
          <p:grpSpPr>
            <a:xfrm>
              <a:off x="842835" y="3314693"/>
              <a:ext cx="1756102" cy="1485897"/>
              <a:chOff x="3452108" y="1440180"/>
              <a:chExt cx="696736" cy="4777740"/>
            </a:xfrm>
          </p:grpSpPr>
          <p:sp>
            <p:nvSpPr>
              <p:cNvPr id="287" name="Rectangle 286">
                <a:extLst>
                  <a:ext uri="{FF2B5EF4-FFF2-40B4-BE49-F238E27FC236}">
                    <a16:creationId xmlns:a16="http://schemas.microsoft.com/office/drawing/2014/main" id="{265B9B50-7F18-9D14-108E-EA96C640E8B3}"/>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6388A117-87E6-C5B7-5F2E-7E82FDAD642D}"/>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69" name="Straight Arrow Connector 68">
              <a:extLst>
                <a:ext uri="{FF2B5EF4-FFF2-40B4-BE49-F238E27FC236}">
                  <a16:creationId xmlns:a16="http://schemas.microsoft.com/office/drawing/2014/main" id="{D31DEFD2-6768-3178-5D5C-0D45661AC8BD}"/>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F958D30-B400-939A-6B3A-C22A81800A8E}"/>
                </a:ext>
              </a:extLst>
            </p:cNvPr>
            <p:cNvGrpSpPr/>
            <p:nvPr/>
          </p:nvGrpSpPr>
          <p:grpSpPr>
            <a:xfrm>
              <a:off x="280065" y="3303268"/>
              <a:ext cx="696736" cy="1485897"/>
              <a:chOff x="3452108" y="1440180"/>
              <a:chExt cx="696736" cy="4777740"/>
            </a:xfrm>
          </p:grpSpPr>
          <p:sp>
            <p:nvSpPr>
              <p:cNvPr id="285" name="Rectangle 284">
                <a:extLst>
                  <a:ext uri="{FF2B5EF4-FFF2-40B4-BE49-F238E27FC236}">
                    <a16:creationId xmlns:a16="http://schemas.microsoft.com/office/drawing/2014/main" id="{3222DC54-0FED-01AD-822B-D07BBD74B284}"/>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a:extLst>
                  <a:ext uri="{FF2B5EF4-FFF2-40B4-BE49-F238E27FC236}">
                    <a16:creationId xmlns:a16="http://schemas.microsoft.com/office/drawing/2014/main" id="{FE6DDAA8-A46D-B0E8-0759-204BE9F698FB}"/>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72" name="TextBox 71">
              <a:extLst>
                <a:ext uri="{FF2B5EF4-FFF2-40B4-BE49-F238E27FC236}">
                  <a16:creationId xmlns:a16="http://schemas.microsoft.com/office/drawing/2014/main" id="{E5298322-1E32-4E3C-70DA-9E1747FFA3DC}"/>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74" name="TextBox 73">
              <a:extLst>
                <a:ext uri="{FF2B5EF4-FFF2-40B4-BE49-F238E27FC236}">
                  <a16:creationId xmlns:a16="http://schemas.microsoft.com/office/drawing/2014/main" id="{D0CEC2FC-FD07-9C24-1AF9-C10ACF102FB2}"/>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75" name="Group 74">
              <a:extLst>
                <a:ext uri="{FF2B5EF4-FFF2-40B4-BE49-F238E27FC236}">
                  <a16:creationId xmlns:a16="http://schemas.microsoft.com/office/drawing/2014/main" id="{C69D7D04-9656-309E-041E-9DB981923269}"/>
                </a:ext>
              </a:extLst>
            </p:cNvPr>
            <p:cNvGrpSpPr/>
            <p:nvPr/>
          </p:nvGrpSpPr>
          <p:grpSpPr>
            <a:xfrm>
              <a:off x="3365090" y="1668790"/>
              <a:ext cx="2639931" cy="3583564"/>
              <a:chOff x="4348070" y="720100"/>
              <a:chExt cx="2639931" cy="3583564"/>
            </a:xfrm>
          </p:grpSpPr>
          <p:sp>
            <p:nvSpPr>
              <p:cNvPr id="277" name="Rectangle 276">
                <a:extLst>
                  <a:ext uri="{FF2B5EF4-FFF2-40B4-BE49-F238E27FC236}">
                    <a16:creationId xmlns:a16="http://schemas.microsoft.com/office/drawing/2014/main" id="{A94F7687-813E-A9C6-8247-BD1F6AF1F389}"/>
                  </a:ext>
                </a:extLst>
              </p:cNvPr>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a:extLst>
                  <a:ext uri="{FF2B5EF4-FFF2-40B4-BE49-F238E27FC236}">
                    <a16:creationId xmlns:a16="http://schemas.microsoft.com/office/drawing/2014/main" id="{F5EFAA45-A797-B05D-88AE-E864380C5877}"/>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279" name="TextBox 278">
                <a:extLst>
                  <a:ext uri="{FF2B5EF4-FFF2-40B4-BE49-F238E27FC236}">
                    <a16:creationId xmlns:a16="http://schemas.microsoft.com/office/drawing/2014/main" id="{34B7B0DE-6E81-C293-BADA-695DE4E4C14B}"/>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80" name="TextBox 279">
                <a:extLst>
                  <a:ext uri="{FF2B5EF4-FFF2-40B4-BE49-F238E27FC236}">
                    <a16:creationId xmlns:a16="http://schemas.microsoft.com/office/drawing/2014/main" id="{F52455AB-530F-C797-1994-875A236E3221}"/>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81" name="TextBox 280">
                <a:extLst>
                  <a:ext uri="{FF2B5EF4-FFF2-40B4-BE49-F238E27FC236}">
                    <a16:creationId xmlns:a16="http://schemas.microsoft.com/office/drawing/2014/main" id="{B55A5AA8-AD15-EE34-5BBB-8BB37CFFEBA0}"/>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82" name="TextBox 281">
                <a:extLst>
                  <a:ext uri="{FF2B5EF4-FFF2-40B4-BE49-F238E27FC236}">
                    <a16:creationId xmlns:a16="http://schemas.microsoft.com/office/drawing/2014/main" id="{158CECE0-9933-5C3C-F4AC-B064E7177DBD}"/>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283" name="TextBox 282">
                <a:extLst>
                  <a:ext uri="{FF2B5EF4-FFF2-40B4-BE49-F238E27FC236}">
                    <a16:creationId xmlns:a16="http://schemas.microsoft.com/office/drawing/2014/main" id="{D15FCFA7-3239-A955-34FB-CE1700E647D9}"/>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284" name="TextBox 283">
                <a:extLst>
                  <a:ext uri="{FF2B5EF4-FFF2-40B4-BE49-F238E27FC236}">
                    <a16:creationId xmlns:a16="http://schemas.microsoft.com/office/drawing/2014/main" id="{39555149-375F-D966-7F58-CF5E6C39BBE8}"/>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76" name="Oval 75">
              <a:extLst>
                <a:ext uri="{FF2B5EF4-FFF2-40B4-BE49-F238E27FC236}">
                  <a16:creationId xmlns:a16="http://schemas.microsoft.com/office/drawing/2014/main" id="{7A977B37-EA2B-1640-921D-059F1038666A}"/>
                </a:ext>
              </a:extLst>
            </p:cNvPr>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98139997-B5A1-7597-DCA9-74977620755F}"/>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78" name="Straight Arrow Connector 77">
              <a:extLst>
                <a:ext uri="{FF2B5EF4-FFF2-40B4-BE49-F238E27FC236}">
                  <a16:creationId xmlns:a16="http://schemas.microsoft.com/office/drawing/2014/main" id="{A0F5430C-B401-DEF5-FBFC-90DE0ED78800}"/>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835559B-494B-3547-12A5-7D81B7055841}"/>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631F400-332D-FD5F-769A-3EB5BEEE22D2}"/>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B7E32EED-38E4-44C5-5BF9-C6EDFC600546}"/>
                </a:ext>
              </a:extLst>
            </p:cNvPr>
            <p:cNvGrpSpPr/>
            <p:nvPr/>
          </p:nvGrpSpPr>
          <p:grpSpPr>
            <a:xfrm>
              <a:off x="2513678" y="1657348"/>
              <a:ext cx="584775" cy="4777742"/>
              <a:chOff x="3462368" y="1440178"/>
              <a:chExt cx="584775" cy="4777742"/>
            </a:xfrm>
          </p:grpSpPr>
          <p:sp>
            <p:nvSpPr>
              <p:cNvPr id="275" name="Rectangle 274">
                <a:extLst>
                  <a:ext uri="{FF2B5EF4-FFF2-40B4-BE49-F238E27FC236}">
                    <a16:creationId xmlns:a16="http://schemas.microsoft.com/office/drawing/2014/main" id="{470BEA63-BFD5-F891-C70C-EFF7E934874A}"/>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a:extLst>
                  <a:ext uri="{FF2B5EF4-FFF2-40B4-BE49-F238E27FC236}">
                    <a16:creationId xmlns:a16="http://schemas.microsoft.com/office/drawing/2014/main" id="{885E24B0-CDD9-5BF1-36A0-322F52EDE4A8}"/>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88" name="Straight Arrow Connector 87">
              <a:extLst>
                <a:ext uri="{FF2B5EF4-FFF2-40B4-BE49-F238E27FC236}">
                  <a16:creationId xmlns:a16="http://schemas.microsoft.com/office/drawing/2014/main" id="{F24A5CEC-57FF-D9DB-D545-9A14089F8A4C}"/>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E3FA0C1-24AC-84B5-7285-4AD6B1E2465E}"/>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9542D25-9086-4290-D1E0-C00DAC319C18}"/>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94" name="Rectangle 93">
              <a:extLst>
                <a:ext uri="{FF2B5EF4-FFF2-40B4-BE49-F238E27FC236}">
                  <a16:creationId xmlns:a16="http://schemas.microsoft.com/office/drawing/2014/main" id="{793B38C6-3A4E-3AEF-1A0C-10FDD780D32B}"/>
                </a:ext>
              </a:extLst>
            </p:cNvPr>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5C81129B-6407-2EB7-F455-D8DF91B1DBE8}"/>
                </a:ext>
              </a:extLst>
            </p:cNvPr>
            <p:cNvGrpSpPr/>
            <p:nvPr/>
          </p:nvGrpSpPr>
          <p:grpSpPr>
            <a:xfrm>
              <a:off x="7461391" y="4217968"/>
              <a:ext cx="1131570" cy="1283526"/>
              <a:chOff x="2024057" y="2916507"/>
              <a:chExt cx="1131570" cy="1283526"/>
            </a:xfrm>
          </p:grpSpPr>
          <p:sp>
            <p:nvSpPr>
              <p:cNvPr id="273" name="Arrow: Chevron 272">
                <a:extLst>
                  <a:ext uri="{FF2B5EF4-FFF2-40B4-BE49-F238E27FC236}">
                    <a16:creationId xmlns:a16="http://schemas.microsoft.com/office/drawing/2014/main" id="{37D0935E-B1C5-858A-66C6-3325B98BA6D5}"/>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4" name="TextBox 273">
                <a:extLst>
                  <a:ext uri="{FF2B5EF4-FFF2-40B4-BE49-F238E27FC236}">
                    <a16:creationId xmlns:a16="http://schemas.microsoft.com/office/drawing/2014/main" id="{9E8C80C2-3153-249F-A428-E216B4C5FF17}"/>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96" name="Straight Arrow Connector 95">
              <a:extLst>
                <a:ext uri="{FF2B5EF4-FFF2-40B4-BE49-F238E27FC236}">
                  <a16:creationId xmlns:a16="http://schemas.microsoft.com/office/drawing/2014/main" id="{887A6697-0802-6B17-D038-34EEC700C8B6}"/>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FE24720-A397-C92F-C01B-CE69C4536D60}"/>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6906105-3E8F-DE39-B1C7-DA67A244E630}"/>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2D84F3E6-8C98-4E27-455B-E8343B1ED713}"/>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F42634E1-3DA6-94F4-8569-37D3FA3EE495}"/>
                </a:ext>
              </a:extLst>
            </p:cNvPr>
            <p:cNvGrpSpPr>
              <a:grpSpLocks noChangeAspect="1"/>
            </p:cNvGrpSpPr>
            <p:nvPr/>
          </p:nvGrpSpPr>
          <p:grpSpPr>
            <a:xfrm>
              <a:off x="6854190" y="4788659"/>
              <a:ext cx="564227" cy="630594"/>
              <a:chOff x="8037253" y="2752620"/>
              <a:chExt cx="633384" cy="707886"/>
            </a:xfrm>
          </p:grpSpPr>
          <p:sp>
            <p:nvSpPr>
              <p:cNvPr id="271" name="Oval 270">
                <a:extLst>
                  <a:ext uri="{FF2B5EF4-FFF2-40B4-BE49-F238E27FC236}">
                    <a16:creationId xmlns:a16="http://schemas.microsoft.com/office/drawing/2014/main" id="{2D91D4D6-E3E3-004F-EB43-7CA145150E02}"/>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a:extLst>
                  <a:ext uri="{FF2B5EF4-FFF2-40B4-BE49-F238E27FC236}">
                    <a16:creationId xmlns:a16="http://schemas.microsoft.com/office/drawing/2014/main" id="{7668C444-3534-EC04-6392-CA3FA1657A6C}"/>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3" name="Straight Arrow Connector 102">
              <a:extLst>
                <a:ext uri="{FF2B5EF4-FFF2-40B4-BE49-F238E27FC236}">
                  <a16:creationId xmlns:a16="http://schemas.microsoft.com/office/drawing/2014/main" id="{42F336BB-CA4B-B395-A789-4FF421DBC800}"/>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712D131-5C56-4B7E-E56C-1A393E9FB3A6}"/>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17912CE-F349-8E57-7ED2-56D2860E8B72}"/>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355AD27-0F57-74FB-F5D0-A0E6310C3DF9}"/>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4403D49-85FC-920A-8AE8-5505623A82C3}"/>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4B44-A4FE-BB65-7B16-CC4C4D22133F}"/>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641D5402-CCEB-7E46-DF6A-D6437745B56F}"/>
                </a:ext>
              </a:extLst>
            </p:cNvPr>
            <p:cNvGrpSpPr/>
            <p:nvPr/>
          </p:nvGrpSpPr>
          <p:grpSpPr>
            <a:xfrm>
              <a:off x="9362709" y="4754393"/>
              <a:ext cx="1756102" cy="1506750"/>
              <a:chOff x="9888489" y="4937273"/>
              <a:chExt cx="1756102" cy="1506750"/>
            </a:xfrm>
          </p:grpSpPr>
          <p:grpSp>
            <p:nvGrpSpPr>
              <p:cNvPr id="265" name="Group 264">
                <a:extLst>
                  <a:ext uri="{FF2B5EF4-FFF2-40B4-BE49-F238E27FC236}">
                    <a16:creationId xmlns:a16="http://schemas.microsoft.com/office/drawing/2014/main" id="{3EC8BED8-79A8-5B51-FAB3-57CC6AAAD256}"/>
                  </a:ext>
                </a:extLst>
              </p:cNvPr>
              <p:cNvGrpSpPr/>
              <p:nvPr/>
            </p:nvGrpSpPr>
            <p:grpSpPr>
              <a:xfrm>
                <a:off x="9888489" y="4956209"/>
                <a:ext cx="1756102" cy="1485897"/>
                <a:chOff x="3452108" y="1528899"/>
                <a:chExt cx="696736" cy="4777740"/>
              </a:xfrm>
            </p:grpSpPr>
            <p:sp>
              <p:nvSpPr>
                <p:cNvPr id="269" name="Rectangle 268">
                  <a:extLst>
                    <a:ext uri="{FF2B5EF4-FFF2-40B4-BE49-F238E27FC236}">
                      <a16:creationId xmlns:a16="http://schemas.microsoft.com/office/drawing/2014/main" id="{2FCBA41E-C359-0D72-EF0F-648F61821D45}"/>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a:extLst>
                    <a:ext uri="{FF2B5EF4-FFF2-40B4-BE49-F238E27FC236}">
                      <a16:creationId xmlns:a16="http://schemas.microsoft.com/office/drawing/2014/main" id="{6AE537BE-5849-6662-F6DC-5D712F815589}"/>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66" name="TextBox 265">
                <a:extLst>
                  <a:ext uri="{FF2B5EF4-FFF2-40B4-BE49-F238E27FC236}">
                    <a16:creationId xmlns:a16="http://schemas.microsoft.com/office/drawing/2014/main" id="{35E487A7-BD73-15E2-95AF-137913E30105}"/>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67" name="TextBox 266">
                <a:extLst>
                  <a:ext uri="{FF2B5EF4-FFF2-40B4-BE49-F238E27FC236}">
                    <a16:creationId xmlns:a16="http://schemas.microsoft.com/office/drawing/2014/main" id="{D82583B0-910F-1A37-6056-DB14C57FEBD1}"/>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68" name="TextBox 267">
                <a:extLst>
                  <a:ext uri="{FF2B5EF4-FFF2-40B4-BE49-F238E27FC236}">
                    <a16:creationId xmlns:a16="http://schemas.microsoft.com/office/drawing/2014/main" id="{6FE7AB44-D6CE-2DEF-1A8E-CC9B5FD9D4AF}"/>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E6ED7EC7-379F-3BAA-8710-55015FA9075B}"/>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F2550CF0-3B0D-2B3A-A7C0-672F8E434DCA}"/>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38FB98B6-6AD4-F506-B611-8309DF03A593}"/>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0" name="Left Bracket 199">
              <a:extLst>
                <a:ext uri="{FF2B5EF4-FFF2-40B4-BE49-F238E27FC236}">
                  <a16:creationId xmlns:a16="http://schemas.microsoft.com/office/drawing/2014/main" id="{72A24F64-5E31-B5AF-05D8-30C9BA75E493}"/>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598EA246-0B87-9372-FD08-B3CC883B45C8}"/>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3BE30C93-16BF-3D39-9FF2-B2187A1C6999}"/>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D8F1DE5-66F6-9700-235B-5BEB6CE257D2}"/>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7FF2E3D5-188F-C23F-1A25-6A1408056745}"/>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4C9F9C90-BB9E-59B7-C024-2FD7B6836EE8}"/>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CA7597FC-6578-9DE5-4831-FFCCD13C48DE}"/>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3483FDD9-BA66-9D11-5DEB-B28CBDF6262F}"/>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E26F9EEA-5FD7-029B-51C1-E62CFE9570F6}"/>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F9CDE99B-62AD-BB99-7F08-6D7E4C2B2C2E}"/>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E41B7231-B133-0D04-21D7-FE4B68550892}"/>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B91D2C06-D1EA-74B3-4A3C-F851ADCA46C3}"/>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12" name="Left Bracket 211">
              <a:extLst>
                <a:ext uri="{FF2B5EF4-FFF2-40B4-BE49-F238E27FC236}">
                  <a16:creationId xmlns:a16="http://schemas.microsoft.com/office/drawing/2014/main" id="{97B2ECA4-3C57-0300-F02A-637E652F6CB9}"/>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3" name="Straight Arrow Connector 212">
              <a:extLst>
                <a:ext uri="{FF2B5EF4-FFF2-40B4-BE49-F238E27FC236}">
                  <a16:creationId xmlns:a16="http://schemas.microsoft.com/office/drawing/2014/main" id="{3BCB6948-2224-DAA3-0482-4450FAD8CB96}"/>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A7F85C2D-0754-897F-1DAD-403594D29FBB}"/>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789658D8-30C4-32CF-2E8C-3C42ED222C13}"/>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16" name="Group 215">
              <a:extLst>
                <a:ext uri="{FF2B5EF4-FFF2-40B4-BE49-F238E27FC236}">
                  <a16:creationId xmlns:a16="http://schemas.microsoft.com/office/drawing/2014/main" id="{33F55032-F547-66C0-BB69-D894F2907CAE}"/>
                </a:ext>
              </a:extLst>
            </p:cNvPr>
            <p:cNvGrpSpPr>
              <a:grpSpLocks noChangeAspect="1"/>
            </p:cNvGrpSpPr>
            <p:nvPr/>
          </p:nvGrpSpPr>
          <p:grpSpPr>
            <a:xfrm>
              <a:off x="11604857" y="5397636"/>
              <a:ext cx="564227" cy="630594"/>
              <a:chOff x="8037253" y="2752620"/>
              <a:chExt cx="633384" cy="707886"/>
            </a:xfrm>
          </p:grpSpPr>
          <p:sp>
            <p:nvSpPr>
              <p:cNvPr id="263" name="Oval 262">
                <a:extLst>
                  <a:ext uri="{FF2B5EF4-FFF2-40B4-BE49-F238E27FC236}">
                    <a16:creationId xmlns:a16="http://schemas.microsoft.com/office/drawing/2014/main" id="{6D2F4E9A-4DB7-344B-0E33-407E6953FF97}"/>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29F2B0FB-C6EC-BA00-4D3C-4579E996714D}"/>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17" name="Straight Arrow Connector 216">
              <a:extLst>
                <a:ext uri="{FF2B5EF4-FFF2-40B4-BE49-F238E27FC236}">
                  <a16:creationId xmlns:a16="http://schemas.microsoft.com/office/drawing/2014/main" id="{910067B7-D871-8BFE-F719-4A82BD1F90BF}"/>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DDB17EB9-32CC-A7C6-BCB3-9F2273ACEFAF}"/>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9" name="Left Bracket 218">
              <a:extLst>
                <a:ext uri="{FF2B5EF4-FFF2-40B4-BE49-F238E27FC236}">
                  <a16:creationId xmlns:a16="http://schemas.microsoft.com/office/drawing/2014/main" id="{F6914F3A-764F-D8DE-7CF7-95B580EC47ED}"/>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0" name="Straight Arrow Connector 219">
              <a:extLst>
                <a:ext uri="{FF2B5EF4-FFF2-40B4-BE49-F238E27FC236}">
                  <a16:creationId xmlns:a16="http://schemas.microsoft.com/office/drawing/2014/main" id="{C06A5741-398D-56AC-B667-70D3C6C2EBC0}"/>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56EF1352-C293-8DF3-7EE7-5FE5FF1D37FE}"/>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80CFF783-1B08-E201-2C4A-81BA90B10156}"/>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23" name="Left Bracket 222">
              <a:extLst>
                <a:ext uri="{FF2B5EF4-FFF2-40B4-BE49-F238E27FC236}">
                  <a16:creationId xmlns:a16="http://schemas.microsoft.com/office/drawing/2014/main" id="{AB5C88B7-78CE-B1A4-4B75-05787AC11B91}"/>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Left Bracket 223">
              <a:extLst>
                <a:ext uri="{FF2B5EF4-FFF2-40B4-BE49-F238E27FC236}">
                  <a16:creationId xmlns:a16="http://schemas.microsoft.com/office/drawing/2014/main" id="{9B761DCE-2A43-DE1F-9F5D-2EF0207BEB11}"/>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78B409A1-E476-0B66-B013-50673FAA01D0}"/>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99532-FFB3-BB62-14C7-4AE1C9443DC9}"/>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47B712D8-2444-7307-13CE-D06F9DC8035C}"/>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629030BC-6E1D-19BA-1FEF-E9873ECC459E}"/>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064DB6A-B961-6255-97C2-7C305364E023}"/>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9B87A04D-85D1-BA04-BC52-159AB84F4A02}"/>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570198B6-4D7C-E610-001D-E791B76F2E14}"/>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232" name="Group 231">
              <a:extLst>
                <a:ext uri="{FF2B5EF4-FFF2-40B4-BE49-F238E27FC236}">
                  <a16:creationId xmlns:a16="http://schemas.microsoft.com/office/drawing/2014/main" id="{CBF4ACB7-5D14-5452-537E-F9A98BD20FCC}"/>
                </a:ext>
              </a:extLst>
            </p:cNvPr>
            <p:cNvGrpSpPr/>
            <p:nvPr/>
          </p:nvGrpSpPr>
          <p:grpSpPr>
            <a:xfrm>
              <a:off x="3512483" y="433259"/>
              <a:ext cx="679098" cy="801198"/>
              <a:chOff x="1667796" y="3070605"/>
              <a:chExt cx="1201136" cy="1238505"/>
            </a:xfrm>
          </p:grpSpPr>
          <p:sp>
            <p:nvSpPr>
              <p:cNvPr id="261" name="Arrow: Chevron 260">
                <a:extLst>
                  <a:ext uri="{FF2B5EF4-FFF2-40B4-BE49-F238E27FC236}">
                    <a16:creationId xmlns:a16="http://schemas.microsoft.com/office/drawing/2014/main" id="{4924B86F-CABD-E003-5220-C59308FAD063}"/>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2" name="TextBox 261">
                <a:extLst>
                  <a:ext uri="{FF2B5EF4-FFF2-40B4-BE49-F238E27FC236}">
                    <a16:creationId xmlns:a16="http://schemas.microsoft.com/office/drawing/2014/main" id="{243E508E-38F3-1B31-0460-3F06BA26E5AB}"/>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233" name="Straight Arrow Connector 232">
              <a:extLst>
                <a:ext uri="{FF2B5EF4-FFF2-40B4-BE49-F238E27FC236}">
                  <a16:creationId xmlns:a16="http://schemas.microsoft.com/office/drawing/2014/main" id="{6786C956-E4EF-D729-C9CE-A9D8A74838BF}"/>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0F6959D-EF3F-4583-E984-1230D7DA5CC2}"/>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35A02132-4C7C-03CD-A855-FE4808A47832}"/>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F36ABFCC-4AAE-BE3B-8B28-CE8E11589C6E}"/>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DC48CF95-38B7-3A0F-7814-3E5E4564D46F}"/>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8A142EC3-96D1-118A-023C-2574655149A6}"/>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CCCB9DC2-CAC8-4173-E697-5D26875A0122}"/>
                </a:ext>
              </a:extLst>
            </p:cNvPr>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FE73FA1F-30C1-5647-E5B8-A7D4DC63679A}"/>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DEE564AB-0CC5-E116-F550-7078FD6D2779}"/>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grpSp>
          <p:nvGrpSpPr>
            <p:cNvPr id="242" name="Group 241">
              <a:extLst>
                <a:ext uri="{FF2B5EF4-FFF2-40B4-BE49-F238E27FC236}">
                  <a16:creationId xmlns:a16="http://schemas.microsoft.com/office/drawing/2014/main" id="{0AB1212F-3C59-AC93-9F74-EC2A920E58F3}"/>
                </a:ext>
              </a:extLst>
            </p:cNvPr>
            <p:cNvGrpSpPr/>
            <p:nvPr/>
          </p:nvGrpSpPr>
          <p:grpSpPr>
            <a:xfrm>
              <a:off x="189618" y="1804256"/>
              <a:ext cx="801949" cy="623039"/>
              <a:chOff x="8185297" y="484460"/>
              <a:chExt cx="801949" cy="623039"/>
            </a:xfrm>
          </p:grpSpPr>
          <p:sp>
            <p:nvSpPr>
              <p:cNvPr id="259" name="TextBox 258">
                <a:extLst>
                  <a:ext uri="{FF2B5EF4-FFF2-40B4-BE49-F238E27FC236}">
                    <a16:creationId xmlns:a16="http://schemas.microsoft.com/office/drawing/2014/main" id="{0FEB4C72-2626-DB2F-69AA-292421E169FD}"/>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260" name="TextBox 259">
                <a:extLst>
                  <a:ext uri="{FF2B5EF4-FFF2-40B4-BE49-F238E27FC236}">
                    <a16:creationId xmlns:a16="http://schemas.microsoft.com/office/drawing/2014/main" id="{AD26463F-C7DE-741A-C59E-7EBBEA618BC8}"/>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243" name="Straight Arrow Connector 242">
              <a:extLst>
                <a:ext uri="{FF2B5EF4-FFF2-40B4-BE49-F238E27FC236}">
                  <a16:creationId xmlns:a16="http://schemas.microsoft.com/office/drawing/2014/main" id="{E5DBF0A5-2056-7AE2-C7A6-84B4CE300901}"/>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B7EFF700-813E-AF08-3053-EBC052B8F423}"/>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5D3C2288-1EF9-1E78-C3BE-BF185DF5A6F4}"/>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F8039FE6-20A6-42CD-D759-F212DE341D07}"/>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5C17B1B9-C469-D3FA-3A1F-F778BD5C4162}"/>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87BA759F-7D64-6206-086D-08B14ABBEB7E}"/>
                </a:ext>
              </a:extLst>
            </p:cNvPr>
            <p:cNvGrpSpPr/>
            <p:nvPr/>
          </p:nvGrpSpPr>
          <p:grpSpPr>
            <a:xfrm>
              <a:off x="4408740" y="540418"/>
              <a:ext cx="2637116" cy="1128357"/>
              <a:chOff x="4408740" y="540418"/>
              <a:chExt cx="2637116" cy="1128357"/>
            </a:xfrm>
          </p:grpSpPr>
          <p:grpSp>
            <p:nvGrpSpPr>
              <p:cNvPr id="253" name="Group 252">
                <a:extLst>
                  <a:ext uri="{FF2B5EF4-FFF2-40B4-BE49-F238E27FC236}">
                    <a16:creationId xmlns:a16="http://schemas.microsoft.com/office/drawing/2014/main" id="{4646D101-B924-ABF8-1840-B675A995DD7E}"/>
                  </a:ext>
                </a:extLst>
              </p:cNvPr>
              <p:cNvGrpSpPr/>
              <p:nvPr/>
            </p:nvGrpSpPr>
            <p:grpSpPr>
              <a:xfrm>
                <a:off x="4408740" y="540418"/>
                <a:ext cx="1627545" cy="640764"/>
                <a:chOff x="7654860" y="423958"/>
                <a:chExt cx="1627545" cy="640764"/>
              </a:xfrm>
            </p:grpSpPr>
            <p:sp>
              <p:nvSpPr>
                <p:cNvPr id="257" name="Oval 256">
                  <a:extLst>
                    <a:ext uri="{FF2B5EF4-FFF2-40B4-BE49-F238E27FC236}">
                      <a16:creationId xmlns:a16="http://schemas.microsoft.com/office/drawing/2014/main" id="{F33E3ED3-E68F-3837-6911-F126889B9A08}"/>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8" name="TextBox 257">
                  <a:extLst>
                    <a:ext uri="{FF2B5EF4-FFF2-40B4-BE49-F238E27FC236}">
                      <a16:creationId xmlns:a16="http://schemas.microsoft.com/office/drawing/2014/main" id="{A911F8F7-0AFF-4412-B8D1-BE46354BC4C7}"/>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254" name="Straight Arrow Connector 253">
                <a:extLst>
                  <a:ext uri="{FF2B5EF4-FFF2-40B4-BE49-F238E27FC236}">
                    <a16:creationId xmlns:a16="http://schemas.microsoft.com/office/drawing/2014/main" id="{60C35922-00A5-C067-F96F-C51B6719B608}"/>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F52E721E-8263-6993-DBBE-789EACE2EFCE}"/>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56" name="TextBox 255">
                <a:extLst>
                  <a:ext uri="{FF2B5EF4-FFF2-40B4-BE49-F238E27FC236}">
                    <a16:creationId xmlns:a16="http://schemas.microsoft.com/office/drawing/2014/main" id="{57D7E18C-BBDB-300C-16D4-4BF59FA85598}"/>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grpSp>
          <p:nvGrpSpPr>
            <p:cNvPr id="249" name="Group 248">
              <a:extLst>
                <a:ext uri="{FF2B5EF4-FFF2-40B4-BE49-F238E27FC236}">
                  <a16:creationId xmlns:a16="http://schemas.microsoft.com/office/drawing/2014/main" id="{96832981-9051-AB90-F1B8-D8034A119A78}"/>
                </a:ext>
              </a:extLst>
            </p:cNvPr>
            <p:cNvGrpSpPr/>
            <p:nvPr/>
          </p:nvGrpSpPr>
          <p:grpSpPr>
            <a:xfrm>
              <a:off x="6514292" y="2652554"/>
              <a:ext cx="1359436" cy="1558926"/>
              <a:chOff x="6514292" y="2652554"/>
              <a:chExt cx="1359436" cy="1558926"/>
            </a:xfrm>
          </p:grpSpPr>
          <p:sp>
            <p:nvSpPr>
              <p:cNvPr id="250" name="TextBox 249">
                <a:extLst>
                  <a:ext uri="{FF2B5EF4-FFF2-40B4-BE49-F238E27FC236}">
                    <a16:creationId xmlns:a16="http://schemas.microsoft.com/office/drawing/2014/main" id="{3FE14050-C820-B7FB-1A4D-CC80AE8097F1}"/>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251" name="Straight Arrow Connector 250">
                <a:extLst>
                  <a:ext uri="{FF2B5EF4-FFF2-40B4-BE49-F238E27FC236}">
                    <a16:creationId xmlns:a16="http://schemas.microsoft.com/office/drawing/2014/main" id="{DCFD6A3C-B2C1-8203-8DDA-C45057454210}"/>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50097719-75A7-52B6-29D5-8D461CDDC26D}"/>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700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7226656" y="607712"/>
            <a:ext cx="4973888" cy="1154162"/>
          </a:xfrm>
          <a:prstGeom prst="rect">
            <a:avLst/>
          </a:prstGeom>
          <a:solidFill>
            <a:srgbClr val="FFCCCC"/>
          </a:solidFill>
        </p:spPr>
        <p:txBody>
          <a:bodyPr wrap="square" rtlCol="0">
            <a:spAutoFit/>
          </a:bodyPr>
          <a:lstStyle/>
          <a:p>
            <a:r>
              <a:rPr lang="en-US" sz="2300" dirty="0">
                <a:latin typeface="Consolas" panose="020B0609020204030204" pitchFamily="49" charset="0"/>
              </a:rPr>
              <a:t>//IP=</a:t>
            </a:r>
            <a:r>
              <a:rPr lang="en-US" sz="2300" dirty="0" err="1">
                <a:latin typeface="Consolas" panose="020B0609020204030204" pitchFamily="49" charset="0"/>
              </a:rPr>
              <a:t>addr</a:t>
            </a:r>
            <a:r>
              <a:rPr lang="en-US" sz="2300" dirty="0">
                <a:latin typeface="Consolas" panose="020B0609020204030204" pitchFamily="49" charset="0"/>
              </a:rPr>
              <a:t> of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endParaRPr lang="en-US" sz="2300" dirty="0">
              <a:latin typeface="Consolas" panose="020B0609020204030204" pitchFamily="49" charset="0"/>
            </a:endParaRPr>
          </a:p>
          <a:p>
            <a:r>
              <a:rPr lang="en-US" sz="2300" dirty="0">
                <a:latin typeface="Consolas" panose="020B0609020204030204" pitchFamily="49" charset="0"/>
              </a:rPr>
              <a:t>//Fetch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r>
              <a:rPr lang="en-US" sz="2300" dirty="0">
                <a:latin typeface="Consolas" panose="020B0609020204030204" pitchFamily="49" charset="0"/>
              </a:rPr>
              <a:t>, increment</a:t>
            </a:r>
          </a:p>
          <a:p>
            <a:r>
              <a:rPr lang="en-US" sz="2300" dirty="0">
                <a:latin typeface="Consolas" panose="020B0609020204030204" pitchFamily="49" charset="0"/>
              </a:rPr>
              <a:t>//IP to next </a:t>
            </a:r>
            <a:r>
              <a:rPr lang="en-US" sz="2300" dirty="0" err="1">
                <a:latin typeface="Consolas" panose="020B0609020204030204" pitchFamily="49" charset="0"/>
              </a:rPr>
              <a:t>instr</a:t>
            </a:r>
            <a:endParaRPr lang="en-US" sz="2300" dirty="0">
              <a:latin typeface="Consolas" panose="020B0609020204030204" pitchFamily="49" charset="0"/>
            </a:endParaRP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63" name="TextBox 162"/>
          <p:cNvSpPr txBox="1"/>
          <p:nvPr/>
        </p:nvSpPr>
        <p:spPr>
          <a:xfrm>
            <a:off x="6384507" y="-11681"/>
            <a:ext cx="5810542"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Fetch:addq</a:t>
            </a:r>
            <a:r>
              <a:rPr lang="en-US" sz="4000" dirty="0">
                <a:latin typeface="Consolas" panose="020B0609020204030204" pitchFamily="49" charset="0"/>
              </a:rPr>
              <a:t> %r8, %r9</a:t>
            </a:r>
          </a:p>
        </p:txBody>
      </p:sp>
      <p:grpSp>
        <p:nvGrpSpPr>
          <p:cNvPr id="179" name="Group 178"/>
          <p:cNvGrpSpPr/>
          <p:nvPr/>
        </p:nvGrpSpPr>
        <p:grpSpPr>
          <a:xfrm>
            <a:off x="6514292" y="2652554"/>
            <a:ext cx="1359436" cy="1558926"/>
            <a:chOff x="6514292" y="2652554"/>
            <a:chExt cx="1359436" cy="1558926"/>
          </a:xfrm>
        </p:grpSpPr>
        <p:sp>
          <p:nvSpPr>
            <p:cNvPr id="184" name="TextBox 183"/>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5" name="Straight Arrow Connector 184"/>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A7CF6ED5-A2AD-4DCA-8672-E0A675AE141A}"/>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B2DBD568-526B-4623-9AAE-E70F0D9C4F8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5FD1FDD-1910-4440-AE33-CCAC149D81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527DD51F-BC6C-4F80-90E5-CFA708AF4F68}"/>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EFF1618E-A817-4064-BA99-CE94C7BE8694}"/>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C8891432-286C-42C9-8A08-0F5C7A5A0D65}"/>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1570D82-F99B-43F5-B488-C62560F12CF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B94DBB8-517E-4000-A388-90F04090D125}"/>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7559243-3CB1-401D-A988-C15BED47179E}"/>
              </a:ext>
            </a:extLst>
          </p:cNvPr>
          <p:cNvGrpSpPr/>
          <p:nvPr/>
        </p:nvGrpSpPr>
        <p:grpSpPr>
          <a:xfrm>
            <a:off x="488383" y="4672151"/>
            <a:ext cx="2007562" cy="855371"/>
            <a:chOff x="488383" y="4715691"/>
            <a:chExt cx="2007562" cy="855371"/>
          </a:xfrm>
        </p:grpSpPr>
        <p:sp>
          <p:nvSpPr>
            <p:cNvPr id="189" name="TextBox 188">
              <a:extLst>
                <a:ext uri="{FF2B5EF4-FFF2-40B4-BE49-F238E27FC236}">
                  <a16:creationId xmlns:a16="http://schemas.microsoft.com/office/drawing/2014/main" id="{47EE4C2D-4771-428E-91E9-5A5BB09595FA}"/>
                </a:ext>
              </a:extLst>
            </p:cNvPr>
            <p:cNvSpPr txBox="1"/>
            <p:nvPr/>
          </p:nvSpPr>
          <p:spPr>
            <a:xfrm>
              <a:off x="488383" y="4986287"/>
              <a:ext cx="2007562" cy="584775"/>
            </a:xfrm>
            <a:prstGeom prst="rect">
              <a:avLst/>
            </a:prstGeom>
            <a:noFill/>
          </p:spPr>
          <p:txBody>
            <a:bodyPr wrap="square">
              <a:spAutoFit/>
            </a:bodyPr>
            <a:lstStyle/>
            <a:p>
              <a:pPr algn="ctr"/>
              <a:r>
                <a:rPr lang="en-US" sz="3200" b="1" dirty="0">
                  <a:latin typeface="Consolas" panose="020B0609020204030204" pitchFamily="49" charset="0"/>
                </a:rPr>
                <a:t>4D 01 C1</a:t>
              </a:r>
            </a:p>
          </p:txBody>
        </p:sp>
        <p:sp>
          <p:nvSpPr>
            <p:cNvPr id="19" name="Right Brace 18">
              <a:extLst>
                <a:ext uri="{FF2B5EF4-FFF2-40B4-BE49-F238E27FC236}">
                  <a16:creationId xmlns:a16="http://schemas.microsoft.com/office/drawing/2014/main" id="{328C9C08-58CC-4866-8258-7FBAFB9F7BD1}"/>
                </a:ext>
              </a:extLst>
            </p:cNvPr>
            <p:cNvSpPr/>
            <p:nvPr/>
          </p:nvSpPr>
          <p:spPr>
            <a:xfrm rot="16200000">
              <a:off x="1203617" y="4084607"/>
              <a:ext cx="561492" cy="1823659"/>
            </a:xfrm>
            <a:prstGeom prst="rightBrace">
              <a:avLst>
                <a:gd name="adj1" fmla="val 0"/>
                <a:gd name="adj2" fmla="val 825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92C10FB9-1AA8-4CB4-88BB-4742645C2EBA}"/>
              </a:ext>
            </a:extLst>
          </p:cNvPr>
          <p:cNvGrpSpPr/>
          <p:nvPr/>
        </p:nvGrpSpPr>
        <p:grpSpPr>
          <a:xfrm>
            <a:off x="4408740" y="540418"/>
            <a:ext cx="2637116" cy="1128357"/>
            <a:chOff x="4408740" y="540418"/>
            <a:chExt cx="2637116" cy="1128357"/>
          </a:xfrm>
        </p:grpSpPr>
        <p:grpSp>
          <p:nvGrpSpPr>
            <p:cNvPr id="197" name="Group 196">
              <a:extLst>
                <a:ext uri="{FF2B5EF4-FFF2-40B4-BE49-F238E27FC236}">
                  <a16:creationId xmlns:a16="http://schemas.microsoft.com/office/drawing/2014/main" id="{38014419-6FD4-42AC-BA91-B4089201D369}"/>
                </a:ext>
              </a:extLst>
            </p:cNvPr>
            <p:cNvGrpSpPr/>
            <p:nvPr/>
          </p:nvGrpSpPr>
          <p:grpSpPr>
            <a:xfrm>
              <a:off x="4408740" y="540418"/>
              <a:ext cx="1627545" cy="640764"/>
              <a:chOff x="7654860" y="423958"/>
              <a:chExt cx="1627545" cy="640764"/>
            </a:xfrm>
          </p:grpSpPr>
          <p:sp>
            <p:nvSpPr>
              <p:cNvPr id="201" name="Oval 200">
                <a:extLst>
                  <a:ext uri="{FF2B5EF4-FFF2-40B4-BE49-F238E27FC236}">
                    <a16:creationId xmlns:a16="http://schemas.microsoft.com/office/drawing/2014/main" id="{1BBCFE3B-56F7-4088-BD43-8F09A6DCC6DA}"/>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2" name="TextBox 201">
                <a:extLst>
                  <a:ext uri="{FF2B5EF4-FFF2-40B4-BE49-F238E27FC236}">
                    <a16:creationId xmlns:a16="http://schemas.microsoft.com/office/drawing/2014/main" id="{37CCCAAF-9F2D-4BDD-A5BD-DB501262FE11}"/>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8" name="Straight Arrow Connector 197">
              <a:extLst>
                <a:ext uri="{FF2B5EF4-FFF2-40B4-BE49-F238E27FC236}">
                  <a16:creationId xmlns:a16="http://schemas.microsoft.com/office/drawing/2014/main" id="{5D001CA6-EFFE-4B4B-9AED-B2327EC3235B}"/>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9DAE133F-FF58-4FC7-8FAA-947A3C1F8368}"/>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0" name="TextBox 199">
              <a:extLst>
                <a:ext uri="{FF2B5EF4-FFF2-40B4-BE49-F238E27FC236}">
                  <a16:creationId xmlns:a16="http://schemas.microsoft.com/office/drawing/2014/main" id="{8EB4FB01-3635-48F3-8AA2-7246900BBAF6}"/>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
        <p:nvSpPr>
          <p:cNvPr id="203" name="TextBox 202">
            <a:extLst>
              <a:ext uri="{FF2B5EF4-FFF2-40B4-BE49-F238E27FC236}">
                <a16:creationId xmlns:a16="http://schemas.microsoft.com/office/drawing/2014/main" id="{93C13B43-8CB8-4BE2-BA35-B802319CD6BF}"/>
              </a:ext>
            </a:extLst>
          </p:cNvPr>
          <p:cNvSpPr txBox="1"/>
          <p:nvPr/>
        </p:nvSpPr>
        <p:spPr>
          <a:xfrm>
            <a:off x="1619336" y="86295"/>
            <a:ext cx="3684771" cy="400110"/>
          </a:xfrm>
          <a:prstGeom prst="rect">
            <a:avLst/>
          </a:prstGeom>
          <a:noFill/>
        </p:spPr>
        <p:txBody>
          <a:bodyPr wrap="square" rtlCol="0">
            <a:spAutoFit/>
          </a:bodyPr>
          <a:lstStyle/>
          <a:p>
            <a:r>
              <a:rPr lang="en-US" sz="2000" dirty="0"/>
              <a:t>Address of instruction after </a:t>
            </a:r>
            <a:r>
              <a:rPr lang="en-US" sz="2000" dirty="0" err="1">
                <a:latin typeface="Consolas" panose="020B0609020204030204" pitchFamily="49" charset="0"/>
              </a:rPr>
              <a:t>addq</a:t>
            </a:r>
            <a:endParaRPr lang="en-US" sz="2000" dirty="0">
              <a:ln>
                <a:solidFill>
                  <a:sysClr val="windowText" lastClr="000000"/>
                </a:solidFill>
              </a:ln>
              <a:solidFill>
                <a:srgbClr val="5BFFC8"/>
              </a:solidFill>
              <a:latin typeface="Consolas" panose="020B0609020204030204" pitchFamily="49" charset="0"/>
            </a:endParaRPr>
          </a:p>
        </p:txBody>
      </p:sp>
    </p:spTree>
    <p:extLst>
      <p:ext uri="{BB962C8B-B14F-4D97-AF65-F5344CB8AC3E}">
        <p14:creationId xmlns:p14="http://schemas.microsoft.com/office/powerpoint/2010/main" val="24028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76"/>
          <p:cNvSpPr txBox="1"/>
          <p:nvPr/>
        </p:nvSpPr>
        <p:spPr>
          <a:xfrm>
            <a:off x="7042139" y="662576"/>
            <a:ext cx="5158405" cy="944041"/>
          </a:xfrm>
          <a:prstGeom prst="rect">
            <a:avLst/>
          </a:prstGeom>
          <a:solidFill>
            <a:srgbClr val="FFCCCC"/>
          </a:solidFill>
        </p:spPr>
        <p:txBody>
          <a:bodyPr wrap="square" rtlCol="0">
            <a:spAutoFit/>
          </a:bodyPr>
          <a:lstStyle/>
          <a:p>
            <a:pPr>
              <a:lnSpc>
                <a:spcPts val="2200"/>
              </a:lnSpc>
            </a:pPr>
            <a:r>
              <a:rPr lang="en-US" sz="2300" dirty="0">
                <a:latin typeface="Consolas" panose="020B0609020204030204" pitchFamily="49" charset="0"/>
              </a:rPr>
              <a:t>//Opcode=add</a:t>
            </a:r>
          </a:p>
          <a:p>
            <a:pPr>
              <a:lnSpc>
                <a:spcPts val="2200"/>
              </a:lnSpc>
            </a:pPr>
            <a:r>
              <a:rPr lang="en-US" sz="2300" dirty="0">
                <a:latin typeface="Consolas" panose="020B0609020204030204" pitchFamily="49" charset="0"/>
              </a:rPr>
              <a:t>//Read reg0=%r8   Read reg1=%r9</a:t>
            </a:r>
          </a:p>
          <a:p>
            <a:pPr>
              <a:lnSpc>
                <a:spcPts val="2200"/>
              </a:lnSpc>
            </a:pPr>
            <a:r>
              <a:rPr lang="en-US" sz="2300" dirty="0">
                <a:latin typeface="Consolas" panose="020B0609020204030204" pitchFamily="49" charset="0"/>
              </a:rPr>
              <a:t>//Write reg=%r9</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a:noFill/>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grp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327586" y="-11681"/>
            <a:ext cx="5867464"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Decode:addq</a:t>
            </a:r>
            <a:r>
              <a:rPr lang="en-US" sz="4000" dirty="0">
                <a:latin typeface="Consolas" panose="020B0609020204030204" pitchFamily="49" charset="0"/>
              </a:rPr>
              <a:t> %r8, %r9</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F2CAA3-F8EE-483D-A624-6B9236E57200}"/>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0160D30-DA4D-4091-AF9A-982D3DD2720F}"/>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A395F97E-5DB5-4C69-9923-0F168310D637}"/>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CE4F1A6B-3D31-40B7-9E2E-0D5720FE0AD0}"/>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B2E54322-1A57-4898-AA0A-AF15481AD28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D2F3D7CC-BA7F-4025-B942-5C62D9FE5B7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F4C0F6-148B-4E77-AE2C-41E8E7643AB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A00693C-33E6-43E0-8A01-4A1CD9EDECDC}"/>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969E0F25-C7B1-4F94-A82F-9C998D431BCF}"/>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26A759D1-B34A-4400-A702-0B5AC2994F96}"/>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E8F3B82C-A363-4D6D-9400-3CEAD44A6F2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21055060-EA49-44C3-A695-7D805DF927F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FFA24D4-4758-4B85-BFC5-D0396B62A0F9}"/>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B47C083-A0F9-47D3-862E-2CD5DA2C4BA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42BC8F74-33BF-4C79-AA6C-7D0A894FCEE8}"/>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141891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77"/>
            <a:ext cx="12179512" cy="1325563"/>
          </a:xfrm>
        </p:spPr>
        <p:txBody>
          <a:bodyPr/>
          <a:lstStyle/>
          <a:p>
            <a:pPr>
              <a:lnSpc>
                <a:spcPts val="4000"/>
              </a:lnSpc>
            </a:pPr>
            <a:r>
              <a:rPr lang="en-US" dirty="0"/>
              <a:t>Processors: From the View of</a:t>
            </a:r>
            <a:br>
              <a:rPr lang="en-US" dirty="0"/>
            </a:br>
            <a:r>
              <a:rPr lang="en-US" dirty="0"/>
              <a:t>a Mediocre Programmer</a:t>
            </a:r>
          </a:p>
        </p:txBody>
      </p:sp>
      <p:sp>
        <p:nvSpPr>
          <p:cNvPr id="116" name="Content Placeholder 2"/>
          <p:cNvSpPr>
            <a:spLocks noGrp="1"/>
          </p:cNvSpPr>
          <p:nvPr>
            <p:ph idx="1"/>
          </p:nvPr>
        </p:nvSpPr>
        <p:spPr>
          <a:xfrm>
            <a:off x="8454017" y="1024713"/>
            <a:ext cx="3864839" cy="5599494"/>
          </a:xfrm>
        </p:spPr>
        <p:txBody>
          <a:bodyPr>
            <a:noAutofit/>
          </a:bodyPr>
          <a:lstStyle/>
          <a:p>
            <a:pPr>
              <a:lnSpc>
                <a:spcPts val="2400"/>
              </a:lnSpc>
            </a:pPr>
            <a:r>
              <a:rPr lang="en-US" sz="2400" dirty="0"/>
              <a:t>Instructions for currently executing programs live in RAM</a:t>
            </a:r>
          </a:p>
          <a:p>
            <a:pPr>
              <a:lnSpc>
                <a:spcPts val="2400"/>
              </a:lnSpc>
            </a:pPr>
            <a:r>
              <a:rPr lang="en-US" sz="2400" dirty="0"/>
              <a:t>IP (“instruction pointer”) register points to memory address of next instruction to fetch and execute</a:t>
            </a:r>
          </a:p>
          <a:p>
            <a:pPr>
              <a:lnSpc>
                <a:spcPts val="2400"/>
              </a:lnSpc>
            </a:pPr>
            <a:r>
              <a:rPr lang="en-US" sz="2400" dirty="0"/>
              <a:t>Arithmetic logic unit (ALU)</a:t>
            </a:r>
          </a:p>
          <a:p>
            <a:pPr lvl="1">
              <a:lnSpc>
                <a:spcPts val="2400"/>
              </a:lnSpc>
            </a:pPr>
            <a:r>
              <a:rPr lang="en-US" sz="2200" dirty="0"/>
              <a:t>The inputs are values in registers or RAM</a:t>
            </a:r>
          </a:p>
          <a:p>
            <a:pPr lvl="1">
              <a:lnSpc>
                <a:spcPts val="2400"/>
              </a:lnSpc>
            </a:pPr>
            <a:r>
              <a:rPr lang="en-US" sz="2200" dirty="0"/>
              <a:t>ALU performs operation on inputs (e.g., add, </a:t>
            </a:r>
            <a:r>
              <a:rPr lang="en-US" sz="2200" dirty="0" err="1"/>
              <a:t>xor</a:t>
            </a:r>
            <a:r>
              <a:rPr lang="en-US" sz="2200" dirty="0"/>
              <a:t>)</a:t>
            </a:r>
          </a:p>
          <a:p>
            <a:pPr lvl="1">
              <a:lnSpc>
                <a:spcPts val="2400"/>
              </a:lnSpc>
            </a:pPr>
            <a:r>
              <a:rPr lang="en-US" sz="2200" dirty="0"/>
              <a:t>ALU writes result to an output register or a memory address</a:t>
            </a:r>
          </a:p>
          <a:p>
            <a:pPr>
              <a:lnSpc>
                <a:spcPts val="2400"/>
              </a:lnSpc>
            </a:pPr>
            <a:r>
              <a:rPr lang="en-US" sz="2400" dirty="0"/>
              <a:t>Some instructions cause devices to perform actions</a:t>
            </a:r>
          </a:p>
        </p:txBody>
      </p:sp>
      <p:sp>
        <p:nvSpPr>
          <p:cNvPr id="118" name="Content Placeholder 2"/>
          <p:cNvSpPr txBox="1">
            <a:spLocks/>
          </p:cNvSpPr>
          <p:nvPr/>
        </p:nvSpPr>
        <p:spPr>
          <a:xfrm>
            <a:off x="8437536" y="1027920"/>
            <a:ext cx="3692428" cy="596153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 Registers versus RAM</a:t>
            </a:r>
          </a:p>
          <a:p>
            <a:pPr lvl="1"/>
            <a:r>
              <a:rPr lang="en-US" sz="2300" dirty="0"/>
              <a:t>Registers are orders of magnitude faster for ALU to access (~0.3ns versus ~120ns)</a:t>
            </a:r>
          </a:p>
          <a:p>
            <a:pPr lvl="1"/>
            <a:r>
              <a:rPr lang="en-US" sz="2300" dirty="0"/>
              <a:t>However, RAM is orders of magnitude larger (a few dozen registers versus GBs of RAM)</a:t>
            </a:r>
          </a:p>
          <a:p>
            <a:r>
              <a:rPr lang="en-US" sz="2700" dirty="0"/>
              <a:t>Register size defines the “-bit” part of a CPU</a:t>
            </a:r>
          </a:p>
          <a:p>
            <a:pPr lvl="1"/>
            <a:r>
              <a:rPr lang="en-US" sz="2300" dirty="0"/>
              <a:t>Ex: A 64-bit CPU has 64-bit-large registers</a:t>
            </a:r>
          </a:p>
          <a:p>
            <a:pPr lvl="1"/>
            <a:r>
              <a:rPr lang="en-US" sz="2300" dirty="0"/>
              <a:t>Register size affects:</a:t>
            </a:r>
          </a:p>
          <a:p>
            <a:pPr lvl="2"/>
            <a:r>
              <a:rPr lang="en-US" sz="1900" dirty="0"/>
              <a:t>Size of ALU inputs and outputs</a:t>
            </a:r>
          </a:p>
          <a:p>
            <a:pPr lvl="2"/>
            <a:r>
              <a:rPr lang="en-US" sz="1900" dirty="0"/>
              <a:t>How many bytes of memory can be addressed!</a:t>
            </a:r>
          </a:p>
        </p:txBody>
      </p:sp>
      <p:grpSp>
        <p:nvGrpSpPr>
          <p:cNvPr id="7" name="Group 6">
            <a:extLst>
              <a:ext uri="{FF2B5EF4-FFF2-40B4-BE49-F238E27FC236}">
                <a16:creationId xmlns:a16="http://schemas.microsoft.com/office/drawing/2014/main" id="{C14ACE9D-BC7B-47E1-922B-7F54D35FB497}"/>
              </a:ext>
            </a:extLst>
          </p:cNvPr>
          <p:cNvGrpSpPr/>
          <p:nvPr/>
        </p:nvGrpSpPr>
        <p:grpSpPr>
          <a:xfrm>
            <a:off x="153449" y="1146729"/>
            <a:ext cx="8809435" cy="5710942"/>
            <a:chOff x="153449" y="1146729"/>
            <a:chExt cx="8809435" cy="5710942"/>
          </a:xfrm>
        </p:grpSpPr>
        <p:sp>
          <p:nvSpPr>
            <p:cNvPr id="32" name="Rectangle 31"/>
            <p:cNvSpPr/>
            <p:nvPr/>
          </p:nvSpPr>
          <p:spPr>
            <a:xfrm>
              <a:off x="548640" y="1740428"/>
              <a:ext cx="5166360" cy="147447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431573" y="2161360"/>
              <a:ext cx="1203667" cy="4305298"/>
              <a:chOff x="7631723" y="1676400"/>
              <a:chExt cx="826477" cy="4305298"/>
            </a:xfrm>
          </p:grpSpPr>
          <p:sp>
            <p:nvSpPr>
              <p:cNvPr id="5"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p:cNvSpPr txBox="1"/>
              <p:nvPr/>
            </p:nvSpPr>
            <p:spPr>
              <a:xfrm>
                <a:off x="7631723" y="3682371"/>
                <a:ext cx="826477" cy="584775"/>
              </a:xfrm>
              <a:prstGeom prst="rect">
                <a:avLst/>
              </a:prstGeom>
              <a:noFill/>
            </p:spPr>
            <p:txBody>
              <a:bodyPr wrap="square" rtlCol="0">
                <a:spAutoFit/>
              </a:bodyPr>
              <a:lstStyle/>
              <a:p>
                <a:pPr algn="ctr"/>
                <a:r>
                  <a:rPr lang="en-US" sz="3200" dirty="0">
                    <a:latin typeface="+mn-lt"/>
                  </a:rPr>
                  <a:t>RAM</a:t>
                </a:r>
                <a:endParaRPr lang="en-US" sz="2400" dirty="0">
                  <a:latin typeface="+mn-lt"/>
                </a:endParaRPr>
              </a:p>
            </p:txBody>
          </p:sp>
        </p:grpSp>
        <p:grpSp>
          <p:nvGrpSpPr>
            <p:cNvPr id="18" name="Group 17"/>
            <p:cNvGrpSpPr/>
            <p:nvPr/>
          </p:nvGrpSpPr>
          <p:grpSpPr>
            <a:xfrm>
              <a:off x="629574" y="1869087"/>
              <a:ext cx="4980277" cy="548640"/>
              <a:chOff x="1566834" y="2934788"/>
              <a:chExt cx="4980277" cy="548640"/>
            </a:xfrm>
          </p:grpSpPr>
          <p:grpSp>
            <p:nvGrpSpPr>
              <p:cNvPr id="12" name="Group 11"/>
              <p:cNvGrpSpPr/>
              <p:nvPr/>
            </p:nvGrpSpPr>
            <p:grpSpPr>
              <a:xfrm>
                <a:off x="4099198" y="2934788"/>
                <a:ext cx="2447913" cy="548640"/>
                <a:chOff x="1414434" y="2782388"/>
                <a:chExt cx="2447913" cy="548640"/>
              </a:xfrm>
            </p:grpSpPr>
            <p:sp>
              <p:nvSpPr>
                <p:cNvPr id="8" name="Rectangle 7"/>
                <p:cNvSpPr>
                  <a:spLocks noChangeAspect="1"/>
                </p:cNvSpPr>
                <p:nvPr/>
              </p:nvSpPr>
              <p:spPr bwMode="auto">
                <a:xfrm>
                  <a:off x="1414434"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9" name="Rectangle 8"/>
                <p:cNvSpPr>
                  <a:spLocks noChangeAspect="1"/>
                </p:cNvSpPr>
                <p:nvPr/>
              </p:nvSpPr>
              <p:spPr bwMode="auto">
                <a:xfrm>
                  <a:off x="2047525"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10" name="Rectangle 9"/>
                <p:cNvSpPr>
                  <a:spLocks noChangeAspect="1"/>
                </p:cNvSpPr>
                <p:nvPr/>
              </p:nvSpPr>
              <p:spPr bwMode="auto">
                <a:xfrm>
                  <a:off x="2680616"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11" name="Rectangle 10"/>
                <p:cNvSpPr>
                  <a:spLocks noChangeAspect="1"/>
                </p:cNvSpPr>
                <p:nvPr/>
              </p:nvSpPr>
              <p:spPr bwMode="auto">
                <a:xfrm>
                  <a:off x="3313707"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grpSp>
          <p:grpSp>
            <p:nvGrpSpPr>
              <p:cNvPr id="13" name="Group 12"/>
              <p:cNvGrpSpPr/>
              <p:nvPr/>
            </p:nvGrpSpPr>
            <p:grpSpPr>
              <a:xfrm>
                <a:off x="1566834" y="2934788"/>
                <a:ext cx="2447913" cy="548640"/>
                <a:chOff x="1414434" y="2782388"/>
                <a:chExt cx="2447913" cy="548640"/>
              </a:xfrm>
            </p:grpSpPr>
            <p:sp>
              <p:nvSpPr>
                <p:cNvPr id="14" name="Rectangle 13"/>
                <p:cNvSpPr>
                  <a:spLocks noChangeAspect="1"/>
                </p:cNvSpPr>
                <p:nvPr/>
              </p:nvSpPr>
              <p:spPr bwMode="auto">
                <a:xfrm>
                  <a:off x="1414434"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15" name="Rectangle 14"/>
                <p:cNvSpPr>
                  <a:spLocks noChangeAspect="1"/>
                </p:cNvSpPr>
                <p:nvPr/>
              </p:nvSpPr>
              <p:spPr bwMode="auto">
                <a:xfrm>
                  <a:off x="2047525"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16" name="Rectangle 15"/>
                <p:cNvSpPr>
                  <a:spLocks noChangeAspect="1"/>
                </p:cNvSpPr>
                <p:nvPr/>
              </p:nvSpPr>
              <p:spPr bwMode="auto">
                <a:xfrm>
                  <a:off x="2680616"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17" name="Rectangle 16"/>
                <p:cNvSpPr>
                  <a:spLocks noChangeAspect="1"/>
                </p:cNvSpPr>
                <p:nvPr/>
              </p:nvSpPr>
              <p:spPr bwMode="auto">
                <a:xfrm>
                  <a:off x="3313707"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grpSp>
        </p:grpSp>
        <p:grpSp>
          <p:nvGrpSpPr>
            <p:cNvPr id="19" name="Group 18"/>
            <p:cNvGrpSpPr/>
            <p:nvPr/>
          </p:nvGrpSpPr>
          <p:grpSpPr>
            <a:xfrm>
              <a:off x="629574" y="2524407"/>
              <a:ext cx="4980277" cy="548640"/>
              <a:chOff x="1566834" y="2934788"/>
              <a:chExt cx="4980277" cy="548640"/>
            </a:xfrm>
          </p:grpSpPr>
          <p:grpSp>
            <p:nvGrpSpPr>
              <p:cNvPr id="20" name="Group 19"/>
              <p:cNvGrpSpPr/>
              <p:nvPr/>
            </p:nvGrpSpPr>
            <p:grpSpPr>
              <a:xfrm>
                <a:off x="4099198" y="2934788"/>
                <a:ext cx="2447913" cy="548640"/>
                <a:chOff x="1414434" y="2782388"/>
                <a:chExt cx="2447913" cy="548640"/>
              </a:xfrm>
            </p:grpSpPr>
            <p:sp>
              <p:nvSpPr>
                <p:cNvPr id="26" name="Rectangle 25"/>
                <p:cNvSpPr>
                  <a:spLocks noChangeAspect="1"/>
                </p:cNvSpPr>
                <p:nvPr/>
              </p:nvSpPr>
              <p:spPr bwMode="auto">
                <a:xfrm>
                  <a:off x="1414434"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7" name="Rectangle 26"/>
                <p:cNvSpPr>
                  <a:spLocks noChangeAspect="1"/>
                </p:cNvSpPr>
                <p:nvPr/>
              </p:nvSpPr>
              <p:spPr bwMode="auto">
                <a:xfrm>
                  <a:off x="2047525"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8" name="Rectangle 27"/>
                <p:cNvSpPr>
                  <a:spLocks noChangeAspect="1"/>
                </p:cNvSpPr>
                <p:nvPr/>
              </p:nvSpPr>
              <p:spPr bwMode="auto">
                <a:xfrm>
                  <a:off x="2680616"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9" name="Rectangle 28"/>
                <p:cNvSpPr>
                  <a:spLocks noChangeAspect="1"/>
                </p:cNvSpPr>
                <p:nvPr/>
              </p:nvSpPr>
              <p:spPr bwMode="auto">
                <a:xfrm>
                  <a:off x="3313707"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grpSp>
          <p:grpSp>
            <p:nvGrpSpPr>
              <p:cNvPr id="21" name="Group 20"/>
              <p:cNvGrpSpPr/>
              <p:nvPr/>
            </p:nvGrpSpPr>
            <p:grpSpPr>
              <a:xfrm>
                <a:off x="1566834" y="2934788"/>
                <a:ext cx="2447913" cy="548640"/>
                <a:chOff x="1414434" y="2782388"/>
                <a:chExt cx="2447913" cy="548640"/>
              </a:xfrm>
            </p:grpSpPr>
            <p:sp>
              <p:nvSpPr>
                <p:cNvPr id="22" name="Rectangle 21"/>
                <p:cNvSpPr>
                  <a:spLocks noChangeAspect="1"/>
                </p:cNvSpPr>
                <p:nvPr/>
              </p:nvSpPr>
              <p:spPr bwMode="auto">
                <a:xfrm>
                  <a:off x="1414434"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3" name="Rectangle 22"/>
                <p:cNvSpPr>
                  <a:spLocks noChangeAspect="1"/>
                </p:cNvSpPr>
                <p:nvPr/>
              </p:nvSpPr>
              <p:spPr bwMode="auto">
                <a:xfrm>
                  <a:off x="2047525"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4" name="Rectangle 23"/>
                <p:cNvSpPr>
                  <a:spLocks noChangeAspect="1"/>
                </p:cNvSpPr>
                <p:nvPr/>
              </p:nvSpPr>
              <p:spPr bwMode="auto">
                <a:xfrm>
                  <a:off x="2680616"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25" name="Rectangle 24"/>
                <p:cNvSpPr>
                  <a:spLocks noChangeAspect="1"/>
                </p:cNvSpPr>
                <p:nvPr/>
              </p:nvSpPr>
              <p:spPr bwMode="auto">
                <a:xfrm>
                  <a:off x="3313707" y="2782388"/>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ＭＳ Ｐゴシック" pitchFamily="-96" charset="-128"/>
                  </a:endParaRPr>
                </a:p>
              </p:txBody>
            </p:sp>
          </p:grpSp>
        </p:grpSp>
        <p:sp>
          <p:nvSpPr>
            <p:cNvPr id="30" name="Rectangle 29"/>
            <p:cNvSpPr>
              <a:spLocks noChangeAspect="1"/>
            </p:cNvSpPr>
            <p:nvPr/>
          </p:nvSpPr>
          <p:spPr bwMode="auto">
            <a:xfrm>
              <a:off x="5164081" y="4335236"/>
              <a:ext cx="548640" cy="548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ea typeface="ＭＳ Ｐゴシック" pitchFamily="-96" charset="-128"/>
                </a:rPr>
                <a:t>IP</a:t>
              </a:r>
              <a:endParaRPr kumimoji="0" lang="en-US" sz="2000" b="0" i="0" u="none" strike="noStrike" cap="none" normalizeH="0" baseline="0" dirty="0">
                <a:ln>
                  <a:noFill/>
                </a:ln>
                <a:solidFill>
                  <a:schemeClr val="tx1"/>
                </a:solidFill>
                <a:effectLst/>
                <a:latin typeface="+mn-lt"/>
                <a:ea typeface="ＭＳ Ｐゴシック" pitchFamily="-96" charset="-128"/>
              </a:endParaRPr>
            </a:p>
          </p:txBody>
        </p:sp>
        <p:sp>
          <p:nvSpPr>
            <p:cNvPr id="31" name="Arrow: Chevron 30"/>
            <p:cNvSpPr/>
            <p:nvPr/>
          </p:nvSpPr>
          <p:spPr>
            <a:xfrm rot="5400000">
              <a:off x="855760" y="3866351"/>
              <a:ext cx="1366235" cy="2008997"/>
            </a:xfrm>
            <a:prstGeom prst="chevron">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Arrow Connector 33"/>
            <p:cNvCxnSpPr>
              <a:cxnSpLocks/>
            </p:cNvCxnSpPr>
            <p:nvPr/>
          </p:nvCxnSpPr>
          <p:spPr>
            <a:xfrm flipH="1">
              <a:off x="948690" y="3214898"/>
              <a:ext cx="21750" cy="1247154"/>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a:off x="2148185" y="3978102"/>
              <a:ext cx="0" cy="476872"/>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spect="1"/>
            </p:cNvSpPr>
            <p:nvPr/>
          </p:nvSpPr>
          <p:spPr bwMode="auto">
            <a:xfrm>
              <a:off x="4186197" y="4995843"/>
              <a:ext cx="1528802" cy="79318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pitchFamily="-96" charset="-128"/>
                </a:rPr>
                <a:t>Instruction</a:t>
              </a:r>
              <a:r>
                <a:rPr kumimoji="0" lang="en-US" sz="2400" b="0" i="0" u="none" strike="noStrike" cap="none" normalizeH="0" dirty="0">
                  <a:ln>
                    <a:noFill/>
                  </a:ln>
                  <a:solidFill>
                    <a:schemeClr val="tx1"/>
                  </a:solidFill>
                  <a:effectLst/>
                  <a:latin typeface="+mn-lt"/>
                  <a:ea typeface="ＭＳ Ｐゴシック" pitchFamily="-96" charset="-128"/>
                </a:rPr>
                <a:t> to execute</a:t>
              </a:r>
              <a:endParaRPr kumimoji="0" lang="en-US" sz="2000" b="0" i="0" u="none" strike="noStrike" cap="none" normalizeH="0" baseline="0" dirty="0">
                <a:ln>
                  <a:noFill/>
                </a:ln>
                <a:solidFill>
                  <a:schemeClr val="tx1"/>
                </a:solidFill>
                <a:effectLst/>
                <a:latin typeface="+mn-lt"/>
                <a:ea typeface="ＭＳ Ｐゴシック" pitchFamily="-96" charset="-128"/>
              </a:endParaRPr>
            </a:p>
          </p:txBody>
        </p:sp>
        <p:cxnSp>
          <p:nvCxnSpPr>
            <p:cNvPr id="38" name="Straight Arrow Connector 37"/>
            <p:cNvCxnSpPr>
              <a:cxnSpLocks/>
            </p:cNvCxnSpPr>
            <p:nvPr/>
          </p:nvCxnSpPr>
          <p:spPr>
            <a:xfrm flipH="1">
              <a:off x="2544400" y="4529291"/>
              <a:ext cx="606274"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131820" y="5392434"/>
              <a:ext cx="1054378"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p:cNvCxnSpPr>
            <p:nvPr/>
          </p:nvCxnSpPr>
          <p:spPr>
            <a:xfrm flipH="1">
              <a:off x="3137598" y="4527288"/>
              <a:ext cx="13076" cy="873754"/>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flipH="1">
              <a:off x="5712722" y="4609556"/>
              <a:ext cx="346051"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p:cNvCxnSpPr>
            <p:nvPr/>
          </p:nvCxnSpPr>
          <p:spPr>
            <a:xfrm>
              <a:off x="6051658" y="3031879"/>
              <a:ext cx="473818"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H="1">
              <a:off x="6057212" y="3023990"/>
              <a:ext cx="3122" cy="1593454"/>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endCxn id="37" idx="3"/>
            </p:cNvCxnSpPr>
            <p:nvPr/>
          </p:nvCxnSpPr>
          <p:spPr>
            <a:xfrm flipH="1">
              <a:off x="5714999" y="5391853"/>
              <a:ext cx="514426" cy="58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flipH="1">
              <a:off x="6225542" y="3138559"/>
              <a:ext cx="7766" cy="2253294"/>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flipH="1">
              <a:off x="6219883" y="3138559"/>
              <a:ext cx="313359"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42662" y="4837649"/>
              <a:ext cx="849079" cy="584775"/>
            </a:xfrm>
            <a:prstGeom prst="rect">
              <a:avLst/>
            </a:prstGeom>
            <a:noFill/>
          </p:spPr>
          <p:txBody>
            <a:bodyPr wrap="none" rtlCol="0">
              <a:spAutoFit/>
            </a:bodyPr>
            <a:lstStyle/>
            <a:p>
              <a:r>
                <a:rPr lang="en-US" sz="3200" dirty="0"/>
                <a:t>ALU</a:t>
              </a:r>
            </a:p>
          </p:txBody>
        </p:sp>
        <p:cxnSp>
          <p:nvCxnSpPr>
            <p:cNvPr id="68" name="Straight Arrow Connector 67"/>
            <p:cNvCxnSpPr>
              <a:endCxn id="32" idx="1"/>
            </p:cNvCxnSpPr>
            <p:nvPr/>
          </p:nvCxnSpPr>
          <p:spPr>
            <a:xfrm>
              <a:off x="163086" y="2466906"/>
              <a:ext cx="385554" cy="10757"/>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153449" y="2448221"/>
              <a:ext cx="6515" cy="3774348"/>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1548415" y="5553967"/>
              <a:ext cx="1892" cy="670171"/>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63086" y="6203884"/>
              <a:ext cx="1373899" cy="9836"/>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548415" y="6203884"/>
              <a:ext cx="4963739" cy="19673"/>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018938" y="1146729"/>
              <a:ext cx="2286000" cy="646331"/>
            </a:xfrm>
            <a:prstGeom prst="rect">
              <a:avLst/>
            </a:prstGeom>
            <a:noFill/>
          </p:spPr>
          <p:txBody>
            <a:bodyPr wrap="square" rtlCol="0">
              <a:spAutoFit/>
            </a:bodyPr>
            <a:lstStyle/>
            <a:p>
              <a:pPr algn="ctr"/>
              <a:r>
                <a:rPr lang="en-US" sz="3600" dirty="0"/>
                <a:t>Registers</a:t>
              </a:r>
            </a:p>
          </p:txBody>
        </p:sp>
        <p:grpSp>
          <p:nvGrpSpPr>
            <p:cNvPr id="3" name="Group 2">
              <a:extLst>
                <a:ext uri="{FF2B5EF4-FFF2-40B4-BE49-F238E27FC236}">
                  <a16:creationId xmlns:a16="http://schemas.microsoft.com/office/drawing/2014/main" id="{4FF701F7-F637-4173-B7BF-37E87F84FA2C}"/>
                </a:ext>
              </a:extLst>
            </p:cNvPr>
            <p:cNvGrpSpPr/>
            <p:nvPr/>
          </p:nvGrpSpPr>
          <p:grpSpPr>
            <a:xfrm>
              <a:off x="7196335" y="2331645"/>
              <a:ext cx="1766549" cy="4526026"/>
              <a:chOff x="7196335" y="2331645"/>
              <a:chExt cx="1766549" cy="4526026"/>
            </a:xfrm>
          </p:grpSpPr>
          <p:sp>
            <p:nvSpPr>
              <p:cNvPr id="101" name="TextBox 100"/>
              <p:cNvSpPr txBox="1"/>
              <p:nvPr/>
            </p:nvSpPr>
            <p:spPr>
              <a:xfrm>
                <a:off x="7196335" y="6334451"/>
                <a:ext cx="1766549" cy="523220"/>
              </a:xfrm>
              <a:prstGeom prst="rect">
                <a:avLst/>
              </a:prstGeom>
              <a:noFill/>
            </p:spPr>
            <p:txBody>
              <a:bodyPr wrap="square" rtlCol="0">
                <a:spAutoFit/>
              </a:bodyPr>
              <a:lstStyle/>
              <a:p>
                <a:pPr algn="ctr"/>
                <a:r>
                  <a:rPr lang="en-US" sz="2800" dirty="0"/>
                  <a:t>Devices</a:t>
                </a:r>
              </a:p>
            </p:txBody>
          </p:sp>
          <p:pic>
            <p:nvPicPr>
              <p:cNvPr id="97" name="Picture 6" descr="http://icons.iconarchive.com/icons/icons8/windows-8/128/Computer-Hardware-Keyboard-ico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7548520" y="3251444"/>
                <a:ext cx="984466" cy="98446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http://simpleicon.com/wp-content/uploads/mous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43212" y="2331645"/>
                <a:ext cx="628649" cy="62864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5"/>
              <a:stretch>
                <a:fillRect/>
              </a:stretch>
            </p:blipFill>
            <p:spPr>
              <a:xfrm>
                <a:off x="7728139" y="5495575"/>
                <a:ext cx="702942" cy="851451"/>
              </a:xfrm>
              <a:prstGeom prst="rect">
                <a:avLst/>
              </a:prstGeom>
            </p:spPr>
          </p:pic>
          <p:pic>
            <p:nvPicPr>
              <p:cNvPr id="100" name="Picture 2" descr="http://simpleicon.com/wp-content/uploads/antenna-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17629" y="4535896"/>
                <a:ext cx="700874" cy="70087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2" name="Straight Arrow Connector 101"/>
            <p:cNvCxnSpPr/>
            <p:nvPr/>
          </p:nvCxnSpPr>
          <p:spPr>
            <a:xfrm>
              <a:off x="4947180" y="6594545"/>
              <a:ext cx="2545406" cy="1798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Left Bracket 103"/>
            <p:cNvSpPr/>
            <p:nvPr/>
          </p:nvSpPr>
          <p:spPr>
            <a:xfrm>
              <a:off x="4845617" y="5985680"/>
              <a:ext cx="107559" cy="436408"/>
            </a:xfrm>
            <a:prstGeom prst="leftBracket">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Arrow Connector 104"/>
            <p:cNvCxnSpPr>
              <a:cxnSpLocks/>
              <a:stCxn id="37" idx="2"/>
            </p:cNvCxnSpPr>
            <p:nvPr/>
          </p:nvCxnSpPr>
          <p:spPr>
            <a:xfrm>
              <a:off x="4950598" y="5789025"/>
              <a:ext cx="0" cy="208129"/>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4957504" y="6413784"/>
              <a:ext cx="2" cy="183068"/>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B195547-32B8-487C-8C57-378625CD5383}"/>
                </a:ext>
              </a:extLst>
            </p:cNvPr>
            <p:cNvSpPr/>
            <p:nvPr/>
          </p:nvSpPr>
          <p:spPr>
            <a:xfrm>
              <a:off x="4862749" y="6138407"/>
              <a:ext cx="45719" cy="15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2D83303-558F-4E47-B1A5-FAF68E9EFCEE}"/>
                </a:ext>
              </a:extLst>
            </p:cNvPr>
            <p:cNvSpPr/>
            <p:nvPr/>
          </p:nvSpPr>
          <p:spPr>
            <a:xfrm>
              <a:off x="1965305" y="3615738"/>
              <a:ext cx="365760" cy="365760"/>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69" name="Straight Arrow Connector 68">
              <a:extLst>
                <a:ext uri="{FF2B5EF4-FFF2-40B4-BE49-F238E27FC236}">
                  <a16:creationId xmlns:a16="http://schemas.microsoft.com/office/drawing/2014/main" id="{BDCB15B6-C2B3-47C5-ACDD-256CA84EC51E}"/>
                </a:ext>
              </a:extLst>
            </p:cNvPr>
            <p:cNvCxnSpPr>
              <a:cxnSpLocks/>
              <a:endCxn id="40" idx="0"/>
            </p:cNvCxnSpPr>
            <p:nvPr/>
          </p:nvCxnSpPr>
          <p:spPr>
            <a:xfrm>
              <a:off x="2148185" y="3214898"/>
              <a:ext cx="0" cy="40084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749E175-A5DD-4933-A248-52726AF972E0}"/>
                </a:ext>
              </a:extLst>
            </p:cNvPr>
            <p:cNvCxnSpPr>
              <a:cxnSpLocks/>
            </p:cNvCxnSpPr>
            <p:nvPr/>
          </p:nvCxnSpPr>
          <p:spPr>
            <a:xfrm flipH="1">
              <a:off x="2331065" y="3801446"/>
              <a:ext cx="3553736" cy="5263"/>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DD6EEDC-872B-4AB5-BBD0-441A18D92030}"/>
                </a:ext>
              </a:extLst>
            </p:cNvPr>
            <p:cNvCxnSpPr>
              <a:cxnSpLocks/>
            </p:cNvCxnSpPr>
            <p:nvPr/>
          </p:nvCxnSpPr>
          <p:spPr>
            <a:xfrm flipH="1">
              <a:off x="5878565" y="2840462"/>
              <a:ext cx="8846" cy="967392"/>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A8707FF-3E4A-4EF5-B433-85701D5C81A8}"/>
                </a:ext>
              </a:extLst>
            </p:cNvPr>
            <p:cNvCxnSpPr>
              <a:cxnSpLocks/>
            </p:cNvCxnSpPr>
            <p:nvPr/>
          </p:nvCxnSpPr>
          <p:spPr>
            <a:xfrm>
              <a:off x="5878565" y="2840462"/>
              <a:ext cx="646911"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9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6">
                                            <p:txEl>
                                              <p:pRg st="1" end="1"/>
                                            </p:txEl>
                                          </p:spTgt>
                                        </p:tgtEl>
                                        <p:attrNameLst>
                                          <p:attrName>style.visibility</p:attrName>
                                        </p:attrNameLst>
                                      </p:cBhvr>
                                      <p:to>
                                        <p:strVal val="visible"/>
                                      </p:to>
                                    </p:set>
                                    <p:animEffect transition="in" filter="fade">
                                      <p:cBhvr>
                                        <p:cTn id="10" dur="500"/>
                                        <p:tgtEl>
                                          <p:spTgt spid="1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xEl>
                                              <p:pRg st="2" end="2"/>
                                            </p:txEl>
                                          </p:spTgt>
                                        </p:tgtEl>
                                        <p:attrNameLst>
                                          <p:attrName>style.visibility</p:attrName>
                                        </p:attrNameLst>
                                      </p:cBhvr>
                                      <p:to>
                                        <p:strVal val="visible"/>
                                      </p:to>
                                    </p:set>
                                    <p:animEffect transition="in" filter="fade">
                                      <p:cBhvr>
                                        <p:cTn id="13" dur="500"/>
                                        <p:tgtEl>
                                          <p:spTgt spid="1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6">
                                            <p:txEl>
                                              <p:pRg st="3" end="3"/>
                                            </p:txEl>
                                          </p:spTgt>
                                        </p:tgtEl>
                                        <p:attrNameLst>
                                          <p:attrName>style.visibility</p:attrName>
                                        </p:attrNameLst>
                                      </p:cBhvr>
                                      <p:to>
                                        <p:strVal val="visible"/>
                                      </p:to>
                                    </p:set>
                                    <p:animEffect transition="in" filter="fade">
                                      <p:cBhvr>
                                        <p:cTn id="16" dur="500"/>
                                        <p:tgtEl>
                                          <p:spTgt spid="1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xEl>
                                              <p:pRg st="4" end="4"/>
                                            </p:txEl>
                                          </p:spTgt>
                                        </p:tgtEl>
                                        <p:attrNameLst>
                                          <p:attrName>style.visibility</p:attrName>
                                        </p:attrNameLst>
                                      </p:cBhvr>
                                      <p:to>
                                        <p:strVal val="visible"/>
                                      </p:to>
                                    </p:set>
                                    <p:animEffect transition="in" filter="fade">
                                      <p:cBhvr>
                                        <p:cTn id="19" dur="500"/>
                                        <p:tgtEl>
                                          <p:spTgt spid="11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xEl>
                                              <p:pRg st="5" end="5"/>
                                            </p:txEl>
                                          </p:spTgt>
                                        </p:tgtEl>
                                        <p:attrNameLst>
                                          <p:attrName>style.visibility</p:attrName>
                                        </p:attrNameLst>
                                      </p:cBhvr>
                                      <p:to>
                                        <p:strVal val="visible"/>
                                      </p:to>
                                    </p:set>
                                    <p:animEffect transition="in" filter="fade">
                                      <p:cBhvr>
                                        <p:cTn id="22" dur="500"/>
                                        <p:tgtEl>
                                          <p:spTgt spid="11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6">
                                            <p:txEl>
                                              <p:pRg st="6" end="6"/>
                                            </p:txEl>
                                          </p:spTgt>
                                        </p:tgtEl>
                                        <p:attrNameLst>
                                          <p:attrName>style.visibility</p:attrName>
                                        </p:attrNameLst>
                                      </p:cBhvr>
                                      <p:to>
                                        <p:strVal val="visible"/>
                                      </p:to>
                                    </p:set>
                                    <p:animEffect transition="in" filter="fade">
                                      <p:cBhvr>
                                        <p:cTn id="25" dur="500"/>
                                        <p:tgtEl>
                                          <p:spTgt spid="11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16">
                                            <p:txEl>
                                              <p:pRg st="0" end="0"/>
                                            </p:txEl>
                                          </p:spTgt>
                                        </p:tgtEl>
                                      </p:cBhvr>
                                    </p:animEffect>
                                    <p:set>
                                      <p:cBhvr>
                                        <p:cTn id="30" dur="1" fill="hold">
                                          <p:stCondLst>
                                            <p:cond delay="499"/>
                                          </p:stCondLst>
                                        </p:cTn>
                                        <p:tgtEl>
                                          <p:spTgt spid="116">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16">
                                            <p:txEl>
                                              <p:pRg st="1" end="1"/>
                                            </p:txEl>
                                          </p:spTgt>
                                        </p:tgtEl>
                                      </p:cBhvr>
                                    </p:animEffect>
                                    <p:set>
                                      <p:cBhvr>
                                        <p:cTn id="33" dur="1" fill="hold">
                                          <p:stCondLst>
                                            <p:cond delay="499"/>
                                          </p:stCondLst>
                                        </p:cTn>
                                        <p:tgtEl>
                                          <p:spTgt spid="116">
                                            <p:txEl>
                                              <p:pRg st="1" end="1"/>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16">
                                            <p:txEl>
                                              <p:pRg st="2" end="2"/>
                                            </p:txEl>
                                          </p:spTgt>
                                        </p:tgtEl>
                                      </p:cBhvr>
                                    </p:animEffect>
                                    <p:set>
                                      <p:cBhvr>
                                        <p:cTn id="36" dur="1" fill="hold">
                                          <p:stCondLst>
                                            <p:cond delay="499"/>
                                          </p:stCondLst>
                                        </p:cTn>
                                        <p:tgtEl>
                                          <p:spTgt spid="116">
                                            <p:txEl>
                                              <p:pRg st="2" end="2"/>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16">
                                            <p:txEl>
                                              <p:pRg st="3" end="3"/>
                                            </p:txEl>
                                          </p:spTgt>
                                        </p:tgtEl>
                                      </p:cBhvr>
                                    </p:animEffect>
                                    <p:set>
                                      <p:cBhvr>
                                        <p:cTn id="39" dur="1" fill="hold">
                                          <p:stCondLst>
                                            <p:cond delay="499"/>
                                          </p:stCondLst>
                                        </p:cTn>
                                        <p:tgtEl>
                                          <p:spTgt spid="116">
                                            <p:txEl>
                                              <p:pRg st="3" end="3"/>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16">
                                            <p:txEl>
                                              <p:pRg st="4" end="4"/>
                                            </p:txEl>
                                          </p:spTgt>
                                        </p:tgtEl>
                                      </p:cBhvr>
                                    </p:animEffect>
                                    <p:set>
                                      <p:cBhvr>
                                        <p:cTn id="42" dur="1" fill="hold">
                                          <p:stCondLst>
                                            <p:cond delay="499"/>
                                          </p:stCondLst>
                                        </p:cTn>
                                        <p:tgtEl>
                                          <p:spTgt spid="116">
                                            <p:txEl>
                                              <p:pRg st="4" end="4"/>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16">
                                            <p:txEl>
                                              <p:pRg st="5" end="5"/>
                                            </p:txEl>
                                          </p:spTgt>
                                        </p:tgtEl>
                                      </p:cBhvr>
                                    </p:animEffect>
                                    <p:set>
                                      <p:cBhvr>
                                        <p:cTn id="45" dur="1" fill="hold">
                                          <p:stCondLst>
                                            <p:cond delay="499"/>
                                          </p:stCondLst>
                                        </p:cTn>
                                        <p:tgtEl>
                                          <p:spTgt spid="116">
                                            <p:txEl>
                                              <p:pRg st="5" end="5"/>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16">
                                            <p:txEl>
                                              <p:pRg st="6" end="6"/>
                                            </p:txEl>
                                          </p:spTgt>
                                        </p:tgtEl>
                                      </p:cBhvr>
                                    </p:animEffect>
                                    <p:set>
                                      <p:cBhvr>
                                        <p:cTn id="48" dur="1" fill="hold">
                                          <p:stCondLst>
                                            <p:cond delay="499"/>
                                          </p:stCondLst>
                                        </p:cTn>
                                        <p:tgtEl>
                                          <p:spTgt spid="116">
                                            <p:txEl>
                                              <p:pRg st="6" end="6"/>
                                            </p:txEl>
                                          </p:spTgt>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8">
                                            <p:txEl>
                                              <p:pRg st="1" end="1"/>
                                            </p:txEl>
                                          </p:spTgt>
                                        </p:tgtEl>
                                        <p:attrNameLst>
                                          <p:attrName>style.visibility</p:attrName>
                                        </p:attrNameLst>
                                      </p:cBhvr>
                                      <p:to>
                                        <p:strVal val="visible"/>
                                      </p:to>
                                    </p:set>
                                    <p:animEffect transition="in" filter="fade">
                                      <p:cBhvr>
                                        <p:cTn id="54" dur="500"/>
                                        <p:tgtEl>
                                          <p:spTgt spid="118">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8">
                                            <p:txEl>
                                              <p:pRg st="2" end="2"/>
                                            </p:txEl>
                                          </p:spTgt>
                                        </p:tgtEl>
                                        <p:attrNameLst>
                                          <p:attrName>style.visibility</p:attrName>
                                        </p:attrNameLst>
                                      </p:cBhvr>
                                      <p:to>
                                        <p:strVal val="visible"/>
                                      </p:to>
                                    </p:set>
                                    <p:animEffect transition="in" filter="fade">
                                      <p:cBhvr>
                                        <p:cTn id="57" dur="500"/>
                                        <p:tgtEl>
                                          <p:spTgt spid="118">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
                                            <p:txEl>
                                              <p:pRg st="3" end="3"/>
                                            </p:txEl>
                                          </p:spTgt>
                                        </p:tgtEl>
                                        <p:attrNameLst>
                                          <p:attrName>style.visibility</p:attrName>
                                        </p:attrNameLst>
                                      </p:cBhvr>
                                      <p:to>
                                        <p:strVal val="visible"/>
                                      </p:to>
                                    </p:set>
                                    <p:animEffect transition="in" filter="fade">
                                      <p:cBhvr>
                                        <p:cTn id="60" dur="500"/>
                                        <p:tgtEl>
                                          <p:spTgt spid="118">
                                            <p:txEl>
                                              <p:pRg st="3" end="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8">
                                            <p:txEl>
                                              <p:pRg st="4" end="4"/>
                                            </p:txEl>
                                          </p:spTgt>
                                        </p:tgtEl>
                                        <p:attrNameLst>
                                          <p:attrName>style.visibility</p:attrName>
                                        </p:attrNameLst>
                                      </p:cBhvr>
                                      <p:to>
                                        <p:strVal val="visible"/>
                                      </p:to>
                                    </p:set>
                                    <p:animEffect transition="in" filter="fade">
                                      <p:cBhvr>
                                        <p:cTn id="63" dur="500"/>
                                        <p:tgtEl>
                                          <p:spTgt spid="118">
                                            <p:txEl>
                                              <p:pRg st="4" end="4"/>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8">
                                            <p:txEl>
                                              <p:pRg st="5" end="5"/>
                                            </p:txEl>
                                          </p:spTgt>
                                        </p:tgtEl>
                                        <p:attrNameLst>
                                          <p:attrName>style.visibility</p:attrName>
                                        </p:attrNameLst>
                                      </p:cBhvr>
                                      <p:to>
                                        <p:strVal val="visible"/>
                                      </p:to>
                                    </p:set>
                                    <p:animEffect transition="in" filter="fade">
                                      <p:cBhvr>
                                        <p:cTn id="66" dur="500"/>
                                        <p:tgtEl>
                                          <p:spTgt spid="118">
                                            <p:txEl>
                                              <p:pRg st="5" end="5"/>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8">
                                            <p:txEl>
                                              <p:pRg st="6" end="6"/>
                                            </p:txEl>
                                          </p:spTgt>
                                        </p:tgtEl>
                                        <p:attrNameLst>
                                          <p:attrName>style.visibility</p:attrName>
                                        </p:attrNameLst>
                                      </p:cBhvr>
                                      <p:to>
                                        <p:strVal val="visible"/>
                                      </p:to>
                                    </p:set>
                                    <p:animEffect transition="in" filter="fade">
                                      <p:cBhvr>
                                        <p:cTn id="69" dur="500"/>
                                        <p:tgtEl>
                                          <p:spTgt spid="118">
                                            <p:txEl>
                                              <p:pRg st="6" end="6"/>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8">
                                            <p:txEl>
                                              <p:pRg st="7" end="7"/>
                                            </p:txEl>
                                          </p:spTgt>
                                        </p:tgtEl>
                                        <p:attrNameLst>
                                          <p:attrName>style.visibility</p:attrName>
                                        </p:attrNameLst>
                                      </p:cBhvr>
                                      <p:to>
                                        <p:strVal val="visible"/>
                                      </p:to>
                                    </p:set>
                                    <p:animEffect transition="in" filter="fade">
                                      <p:cBhvr>
                                        <p:cTn id="72" dur="500"/>
                                        <p:tgtEl>
                                          <p:spTgt spid="1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uiExpand="1" build="p"/>
      <p:bldP spid="11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762946" y="-11681"/>
            <a:ext cx="6432103"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Execute:addq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//Calculate read data 0 +</a:t>
            </a:r>
          </a:p>
          <a:p>
            <a:r>
              <a:rPr lang="en-US" sz="2300" dirty="0">
                <a:latin typeface="Consolas" panose="020B0609020204030204" pitchFamily="49" charset="0"/>
              </a:rPr>
              <a:t>//          read data 1</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093935-ACBC-4CE1-B20B-1292467AEE4F}"/>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1791BAA2-195B-4A8C-95D9-512A1305F1C4}"/>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0F9F9F4-4CD9-4770-BBF2-7C5EFC1229BB}"/>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9E3804C5-9AF6-43AE-8415-25C918C14802}"/>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CD728CF1-11A4-40E5-A2D6-74FE2651B982}"/>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2846218-B6A2-4DE1-8A09-AC3DC5A2BC02}"/>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81F5B27-2E18-4013-BD68-3C19B9968D86}"/>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9E9516C-22C4-4F58-B09E-7062871D344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18B9241-9E3B-4864-A910-5398A0F9A95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84287FAA-EDD7-42FC-A227-2379AE4B94C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02F5105-77F3-4026-900D-74949A13507F}"/>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93D3205-47EE-4F98-AB33-A35B6E8E021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D56FF649-C980-4C10-88F4-0EA7AF0172C8}"/>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AF60754-94AC-4D61-87AA-B52C9648E3D9}"/>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08C9B3E0-7EA6-4AD0-B5E5-91BCB5D601CC}"/>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1298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100794" y="-11681"/>
            <a:ext cx="6094255"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Memory:addq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//Nothing to do here; all</a:t>
            </a:r>
          </a:p>
          <a:p>
            <a:r>
              <a:rPr lang="en-US" sz="2300" dirty="0">
                <a:latin typeface="Consolas" panose="020B0609020204030204" pitchFamily="49" charset="0"/>
              </a:rPr>
              <a:t>//operands are registers</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9BDA1E6-BBFC-4A79-AEE3-A384A2A57ABD}"/>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3F87FF1A-4868-401B-9045-BE2206F33CD7}"/>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1AC3A8CA-129C-4606-9660-C7D6AA1E90F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6BF9A8DC-1A1C-4A27-991F-060267D854F7}"/>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E070E9C2-4BEB-4E89-8323-78AD234D93ED}"/>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99194B26-14F0-451A-BB7E-8BA8786A0C88}"/>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04ECB2A-3BDE-41AA-AC0D-3959E11077E1}"/>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14E2A4D-EE25-4020-9F82-7E557379DD80}"/>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F0C376D7-7826-4A9F-A809-FA43F93567E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0F42C42C-DEE3-4581-BEBB-4B91F2E75A0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840F61B-F3C6-4082-A7C9-05372DB52C19}"/>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193263C2-E8BC-4261-A320-C158C987FC2D}"/>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78E2602A-5EE5-4CB5-9E06-82E5897A0F1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E4E29C67-8DD2-4550-9624-A0E15A8222EF}"/>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184284E2-7DA4-405F-8B51-181AA42FE312}"/>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28723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192666" y="-11681"/>
            <a:ext cx="7002383"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Writeback: </a:t>
            </a:r>
            <a:r>
              <a:rPr lang="en-US" sz="4000" dirty="0" err="1">
                <a:latin typeface="Consolas" panose="020B0609020204030204" pitchFamily="49" charset="0"/>
              </a:rPr>
              <a:t>addq</a:t>
            </a:r>
            <a:r>
              <a:rPr lang="en-US" sz="4000" dirty="0">
                <a:latin typeface="Consolas" panose="020B0609020204030204" pitchFamily="49" charset="0"/>
              </a:rPr>
              <a:t> %r8, %r9</a:t>
            </a:r>
          </a:p>
        </p:txBody>
      </p:sp>
      <p:sp>
        <p:nvSpPr>
          <p:cNvPr id="177" name="TextBox 176"/>
          <p:cNvSpPr txBox="1"/>
          <p:nvPr/>
        </p:nvSpPr>
        <p:spPr>
          <a:xfrm>
            <a:off x="8556466" y="607712"/>
            <a:ext cx="3644077" cy="800219"/>
          </a:xfrm>
          <a:prstGeom prst="rect">
            <a:avLst/>
          </a:prstGeom>
          <a:solidFill>
            <a:srgbClr val="FFCCCC"/>
          </a:solidFill>
        </p:spPr>
        <p:txBody>
          <a:bodyPr wrap="square" rtlCol="0">
            <a:spAutoFit/>
          </a:bodyPr>
          <a:lstStyle/>
          <a:p>
            <a:r>
              <a:rPr lang="en-US" sz="2300" dirty="0">
                <a:latin typeface="Consolas" panose="020B0609020204030204" pitchFamily="49" charset="0"/>
              </a:rPr>
              <a:t>//Update %r9 with the</a:t>
            </a:r>
          </a:p>
          <a:p>
            <a:r>
              <a:rPr lang="en-US" sz="2300" dirty="0">
                <a:latin typeface="Consolas" panose="020B0609020204030204" pitchFamily="49" charset="0"/>
              </a:rPr>
              <a:t>//result of the add</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F3C2F43D-2EEC-4A73-8948-8B48C5A64FA5}"/>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F2DCFF5-B490-469E-9036-2E25F65F6B2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8C0E29E2-974F-4DB4-AABC-A0A5B3CD26E9}"/>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AE1CCD3B-5B9A-4F90-830B-1FA4B1FF3A75}"/>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15315264-E509-495B-8111-23C5F148D506}"/>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691710D-C63C-46CD-BE3F-2B3CBB588E9D}"/>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F6911D8-B334-42C4-9D65-8965337010D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CCDFC5BF-F736-46CF-899C-EE67619377E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2A7D8FD-CE3E-4004-97EF-DBFE0B3FA5A6}"/>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75FF382A-0B16-4469-94A1-FEEE33B1EEC7}"/>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9AF7CC42-7790-40F5-B11E-1B7776F7980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ED5C3E7-8B51-40F3-8733-B90F292B439C}"/>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C9AA1E0-EF5D-49D5-B8F3-4EB3D8753EB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7456D17-DC51-40FF-B88C-5EBAB8819C7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F4B515FB-D84A-486B-A18C-0434A1C5A4BF}"/>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4776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73B3-C79B-4621-925E-E0930391CCBE}"/>
              </a:ext>
            </a:extLst>
          </p:cNvPr>
          <p:cNvSpPr>
            <a:spLocks noGrp="1"/>
          </p:cNvSpPr>
          <p:nvPr>
            <p:ph type="title"/>
          </p:nvPr>
        </p:nvSpPr>
        <p:spPr>
          <a:xfrm>
            <a:off x="256903" y="2766218"/>
            <a:ext cx="11678194" cy="1325563"/>
          </a:xfrm>
        </p:spPr>
        <p:txBody>
          <a:bodyPr>
            <a:normAutofit fontScale="90000"/>
          </a:bodyPr>
          <a:lstStyle/>
          <a:p>
            <a:r>
              <a:rPr lang="en-US" sz="6000" dirty="0"/>
              <a:t>Suppose that the next instruction</a:t>
            </a:r>
            <a:br>
              <a:rPr lang="en-US" sz="6000" dirty="0"/>
            </a:br>
            <a:r>
              <a:rPr lang="en-US" sz="6000" dirty="0"/>
              <a:t>is a </a:t>
            </a:r>
            <a:r>
              <a:rPr lang="en-US" sz="6000" dirty="0">
                <a:latin typeface="Consolas" panose="020B0609020204030204" pitchFamily="49" charset="0"/>
              </a:rPr>
              <a:t>mov</a:t>
            </a:r>
            <a:r>
              <a:rPr lang="en-US" sz="6000" dirty="0"/>
              <a:t> . . .</a:t>
            </a:r>
          </a:p>
        </p:txBody>
      </p:sp>
    </p:spTree>
    <p:extLst>
      <p:ext uri="{BB962C8B-B14F-4D97-AF65-F5344CB8AC3E}">
        <p14:creationId xmlns:p14="http://schemas.microsoft.com/office/powerpoint/2010/main" val="22555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7997871" y="607712"/>
            <a:ext cx="4202672" cy="1154162"/>
          </a:xfrm>
          <a:prstGeom prst="rect">
            <a:avLst/>
          </a:prstGeom>
          <a:solidFill>
            <a:srgbClr val="FFCCCC"/>
          </a:solidFill>
        </p:spPr>
        <p:txBody>
          <a:bodyPr wrap="square" rtlCol="0">
            <a:spAutoFit/>
          </a:bodyPr>
          <a:lstStyle/>
          <a:p>
            <a:r>
              <a:rPr lang="en-US" sz="2300" dirty="0">
                <a:latin typeface="Consolas" panose="020B0609020204030204" pitchFamily="49" charset="0"/>
              </a:rPr>
              <a:t>//IP=</a:t>
            </a:r>
            <a:r>
              <a:rPr lang="en-US" sz="2300" dirty="0" err="1">
                <a:latin typeface="Consolas" panose="020B0609020204030204" pitchFamily="49" charset="0"/>
              </a:rPr>
              <a:t>addr</a:t>
            </a:r>
            <a:r>
              <a:rPr lang="en-US" sz="2300" dirty="0">
                <a:latin typeface="Consolas" panose="020B0609020204030204" pitchFamily="49" charset="0"/>
              </a:rPr>
              <a:t> of mov </a:t>
            </a:r>
            <a:r>
              <a:rPr lang="en-US" sz="2300" dirty="0" err="1">
                <a:latin typeface="Consolas" panose="020B0609020204030204" pitchFamily="49" charset="0"/>
              </a:rPr>
              <a:t>instr</a:t>
            </a:r>
            <a:endParaRPr lang="en-US" sz="2300" dirty="0">
              <a:latin typeface="Consolas" panose="020B0609020204030204" pitchFamily="49" charset="0"/>
            </a:endParaRPr>
          </a:p>
          <a:p>
            <a:r>
              <a:rPr lang="en-US" sz="2300" dirty="0">
                <a:latin typeface="Consolas" panose="020B0609020204030204" pitchFamily="49" charset="0"/>
              </a:rPr>
              <a:t>//Fetch mov </a:t>
            </a:r>
            <a:r>
              <a:rPr lang="en-US" sz="2300" dirty="0" err="1">
                <a:latin typeface="Consolas" panose="020B0609020204030204" pitchFamily="49" charset="0"/>
              </a:rPr>
              <a:t>instr</a:t>
            </a:r>
            <a:r>
              <a:rPr lang="en-US" sz="2300" dirty="0">
                <a:latin typeface="Consolas" panose="020B0609020204030204" pitchFamily="49" charset="0"/>
              </a:rPr>
              <a:t> and</a:t>
            </a:r>
          </a:p>
          <a:p>
            <a:r>
              <a:rPr lang="en-US" sz="2300" dirty="0">
                <a:latin typeface="Consolas" panose="020B0609020204030204" pitchFamily="49" charset="0"/>
              </a:rPr>
              <a:t>//increment IP</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63" name="TextBox 162"/>
          <p:cNvSpPr txBox="1"/>
          <p:nvPr/>
        </p:nvSpPr>
        <p:spPr>
          <a:xfrm>
            <a:off x="5571911" y="-11681"/>
            <a:ext cx="6623137"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Fetch:mov</a:t>
            </a:r>
            <a:r>
              <a:rPr lang="en-US" sz="4000" dirty="0">
                <a:latin typeface="Consolas" panose="020B0609020204030204" pitchFamily="49" charset="0"/>
              </a:rPr>
              <a:t> 8(%r10), %r11</a:t>
            </a:r>
          </a:p>
        </p:txBody>
      </p:sp>
      <p:grpSp>
        <p:nvGrpSpPr>
          <p:cNvPr id="179" name="Group 178"/>
          <p:cNvGrpSpPr/>
          <p:nvPr/>
        </p:nvGrpSpPr>
        <p:grpSpPr>
          <a:xfrm>
            <a:off x="6514292" y="2652554"/>
            <a:ext cx="1359436" cy="1558926"/>
            <a:chOff x="6514292" y="2652554"/>
            <a:chExt cx="1359436" cy="1558926"/>
          </a:xfrm>
        </p:grpSpPr>
        <p:sp>
          <p:nvSpPr>
            <p:cNvPr id="184" name="TextBox 183"/>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5" name="Straight Arrow Connector 184"/>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2B6BB4EE-A1A7-4C72-9ED7-EC8D05091342}"/>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CF39A4E3-4FB8-4F8C-AB5C-F22E99EB624A}"/>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B5AC3C0D-7C05-42F6-B158-10F3B6743985}"/>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CE1A79E4-C552-4359-A183-1BC835536590}"/>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DBA59C8-B12B-49F2-8F39-ECA3857463EE}"/>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AF67C215-3FD3-446A-9168-E54E2E8F7B0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F9E7E6EC-2831-404F-BD49-0DAF87B29EF5}"/>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C12E1E8-D6BB-4B84-8192-219FE63D9584}"/>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BAD20C73-1C8A-437B-BCD5-E9A7678AA86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EE55FBEE-F4B4-40D7-B576-CB870B5EC720}"/>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DFAC0C7F-822B-412A-9BB8-067F254103F4}"/>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9AB51B05-F1E4-4C31-9383-2D29C27D0638}"/>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A2470850-B7DD-44A3-86A3-E312038E13A0}"/>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C054D19A-18C9-4A5F-B5BC-81BE44DF1C57}"/>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F63660A8-93B8-4F12-B0E9-B87D56C5759E}"/>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
        <p:nvSpPr>
          <p:cNvPr id="202" name="TextBox 201">
            <a:extLst>
              <a:ext uri="{FF2B5EF4-FFF2-40B4-BE49-F238E27FC236}">
                <a16:creationId xmlns:a16="http://schemas.microsoft.com/office/drawing/2014/main" id="{74F937B4-B096-4551-8E3C-5D9649DC68D9}"/>
              </a:ext>
            </a:extLst>
          </p:cNvPr>
          <p:cNvSpPr txBox="1"/>
          <p:nvPr/>
        </p:nvSpPr>
        <p:spPr>
          <a:xfrm>
            <a:off x="1755263" y="86295"/>
            <a:ext cx="3684771" cy="400110"/>
          </a:xfrm>
          <a:prstGeom prst="rect">
            <a:avLst/>
          </a:prstGeom>
          <a:noFill/>
        </p:spPr>
        <p:txBody>
          <a:bodyPr wrap="square" rtlCol="0">
            <a:spAutoFit/>
          </a:bodyPr>
          <a:lstStyle/>
          <a:p>
            <a:r>
              <a:rPr lang="en-US" sz="2000" dirty="0"/>
              <a:t>Address of instruction after </a:t>
            </a:r>
            <a:r>
              <a:rPr lang="en-US" sz="2000" dirty="0">
                <a:latin typeface="Consolas" panose="020B0609020204030204" pitchFamily="49" charset="0"/>
              </a:rPr>
              <a:t>mov</a:t>
            </a:r>
            <a:endParaRPr lang="en-US" sz="2000" dirty="0">
              <a:ln>
                <a:solidFill>
                  <a:sysClr val="windowText" lastClr="000000"/>
                </a:solidFill>
              </a:ln>
              <a:solidFill>
                <a:srgbClr val="5BFFC8"/>
              </a:solidFill>
              <a:latin typeface="Consolas" panose="020B0609020204030204" pitchFamily="49" charset="0"/>
            </a:endParaRPr>
          </a:p>
        </p:txBody>
      </p:sp>
    </p:spTree>
    <p:extLst>
      <p:ext uri="{BB962C8B-B14F-4D97-AF65-F5344CB8AC3E}">
        <p14:creationId xmlns:p14="http://schemas.microsoft.com/office/powerpoint/2010/main" val="26280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76"/>
          <p:cNvSpPr txBox="1"/>
          <p:nvPr/>
        </p:nvSpPr>
        <p:spPr>
          <a:xfrm>
            <a:off x="7023674" y="607712"/>
            <a:ext cx="5176869" cy="1154162"/>
          </a:xfrm>
          <a:prstGeom prst="rect">
            <a:avLst/>
          </a:prstGeom>
          <a:solidFill>
            <a:srgbClr val="FFCCCC"/>
          </a:solidFill>
        </p:spPr>
        <p:txBody>
          <a:bodyPr wrap="square" rtlCol="0">
            <a:spAutoFit/>
          </a:bodyPr>
          <a:lstStyle/>
          <a:p>
            <a:r>
              <a:rPr lang="en-US" sz="2300" dirty="0">
                <a:latin typeface="Consolas" panose="020B0609020204030204" pitchFamily="49" charset="0"/>
              </a:rPr>
              <a:t>//Opcode=mov</a:t>
            </a:r>
          </a:p>
          <a:p>
            <a:r>
              <a:rPr lang="en-US" sz="2300" dirty="0">
                <a:latin typeface="Consolas" panose="020B0609020204030204" pitchFamily="49" charset="0"/>
              </a:rPr>
              <a:t>//Read reg0=%r10	Write reg=%r11</a:t>
            </a:r>
          </a:p>
          <a:p>
            <a:r>
              <a:rPr lang="en-US" sz="2300" dirty="0">
                <a:latin typeface="Consolas" panose="020B0609020204030204" pitchFamily="49" charset="0"/>
              </a:rPr>
              <a:t>//</a:t>
            </a:r>
            <a:r>
              <a:rPr lang="en-US" sz="2300" dirty="0" err="1">
                <a:latin typeface="Consolas" panose="020B0609020204030204" pitchFamily="49" charset="0"/>
              </a:rPr>
              <a:t>Imm</a:t>
            </a:r>
            <a:r>
              <a:rPr lang="en-US" sz="2300" dirty="0">
                <a:latin typeface="Consolas" panose="020B0609020204030204" pitchFamily="49" charset="0"/>
              </a:rPr>
              <a:t>=8</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639508" y="-11681"/>
            <a:ext cx="6555542" cy="677108"/>
          </a:xfrm>
          <a:prstGeom prst="rect">
            <a:avLst/>
          </a:prstGeom>
          <a:solidFill>
            <a:srgbClr val="FFCCCC"/>
          </a:solidFill>
        </p:spPr>
        <p:txBody>
          <a:bodyPr wrap="square" rtlCol="0">
            <a:spAutoFit/>
          </a:bodyPr>
          <a:lstStyle/>
          <a:p>
            <a:pPr algn="ctr"/>
            <a:r>
              <a:rPr lang="en-US" sz="3800" dirty="0" err="1">
                <a:latin typeface="Consolas" panose="020B0609020204030204" pitchFamily="49" charset="0"/>
              </a:rPr>
              <a:t>Decode:mov</a:t>
            </a:r>
            <a:r>
              <a:rPr lang="en-US" sz="3800" dirty="0">
                <a:latin typeface="Consolas" panose="020B0609020204030204" pitchFamily="49" charset="0"/>
              </a:rPr>
              <a:t> 8(%r10), %r11</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EDEB46FA-F3B3-4751-A689-F91833B3F2A5}"/>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CA0ADF21-0A27-4041-B38B-AC81C91218B2}"/>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8B082413-8941-4D58-A5BB-B477A06A4300}"/>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BAB5DBBE-5DF3-43A6-8D36-73C169ECEA7B}"/>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C392F7E0-4BD3-4A08-AAFC-DCDE20E7F6C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6CB86988-1850-4B0C-88B1-06E18441D691}"/>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9FEDE44-40F0-4609-8569-408971CD38F8}"/>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F0C19F90-7393-4BD2-AAA4-4B6B07ADED74}"/>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061F2CBD-554C-4AD5-9150-BEAADEAD03A9}"/>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DC706616-188B-4746-8200-5691B6CF07C3}"/>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057A4047-014B-4AA0-9AA0-EDFBC952428B}"/>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522B510B-23CD-489D-979E-BE7F4C8D169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20638AE-4A6D-4D87-B27E-12F48A6B88FE}"/>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22D92B6D-FFDE-416D-8CB9-4A88BF9CB8F3}"/>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BAAC23C9-6BCD-42FC-A378-0D6FBA8833DC}"/>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1148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679327" y="-11681"/>
            <a:ext cx="6515722" cy="646331"/>
          </a:xfrm>
          <a:prstGeom prst="rect">
            <a:avLst/>
          </a:prstGeom>
          <a:solidFill>
            <a:srgbClr val="FFCCCC"/>
          </a:solidFill>
        </p:spPr>
        <p:txBody>
          <a:bodyPr wrap="square" rtlCol="0">
            <a:spAutoFit/>
          </a:bodyPr>
          <a:lstStyle/>
          <a:p>
            <a:pPr algn="ctr"/>
            <a:r>
              <a:rPr lang="en-US" sz="3600" dirty="0" err="1">
                <a:latin typeface="Consolas" panose="020B0609020204030204" pitchFamily="49" charset="0"/>
              </a:rPr>
              <a:t>Execute:mov</a:t>
            </a:r>
            <a:r>
              <a:rPr lang="en-US" sz="3600" dirty="0">
                <a:latin typeface="Consolas" panose="020B0609020204030204" pitchFamily="49" charset="0"/>
              </a:rPr>
              <a:t> 8(%r10), %r11</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//Calculate the mem </a:t>
            </a:r>
            <a:r>
              <a:rPr lang="en-US" sz="2300" dirty="0" err="1">
                <a:latin typeface="Consolas" panose="020B0609020204030204" pitchFamily="49" charset="0"/>
              </a:rPr>
              <a:t>addr</a:t>
            </a:r>
            <a:r>
              <a:rPr lang="en-US" sz="2300" dirty="0">
                <a:latin typeface="Consolas" panose="020B0609020204030204" pitchFamily="49" charset="0"/>
              </a:rPr>
              <a:t>:</a:t>
            </a:r>
          </a:p>
          <a:p>
            <a:r>
              <a:rPr lang="en-US" sz="2300" dirty="0">
                <a:latin typeface="Consolas" panose="020B0609020204030204" pitchFamily="49" charset="0"/>
              </a:rPr>
              <a:t>//  %r10 + 8</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D6BC57D0-784C-43B4-AD14-64B1185E7E2C}"/>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20D3DB1B-3FB8-4632-AEAF-2D61ED6C2DD7}"/>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2CAEEE1D-D32A-4CC7-9A67-F98C4EE25A62}"/>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20B51F4B-5003-4BFB-8B72-017DC6D59C8C}"/>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98C30B2-6411-462B-A155-FB093791017F}"/>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FA14820-C582-4FF6-9622-613BF2CBD8D0}"/>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5442A3D-4A6B-4FC0-8ABA-7B422FAB4AC8}"/>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AAAE784-C3FA-4C3D-8F7F-59D8932754D1}"/>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DB16B93E-D735-4B76-B3C4-A36A07B91397}"/>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217035F9-5F6E-4BEA-B3C3-0D306D48E379}"/>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42B93635-A95C-4A9F-9888-D0027D0A913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0E3F3F7-F069-44D1-BC2B-DF23F00B1BA9}"/>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E94FA65E-A911-4D6F-8B18-03B0AF7BD916}"/>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0EC58F98-FC08-48C7-8D7E-05CF0251B841}"/>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412C33DF-0E18-496F-84D6-E8E6A83557A5}"/>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426404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865555" y="-11681"/>
            <a:ext cx="6329494" cy="646331"/>
          </a:xfrm>
          <a:prstGeom prst="rect">
            <a:avLst/>
          </a:prstGeom>
          <a:solidFill>
            <a:srgbClr val="FFCCCC"/>
          </a:solidFill>
        </p:spPr>
        <p:txBody>
          <a:bodyPr wrap="square" rtlCol="0">
            <a:spAutoFit/>
          </a:bodyPr>
          <a:lstStyle/>
          <a:p>
            <a:pPr algn="ctr"/>
            <a:r>
              <a:rPr lang="en-US" sz="3600" dirty="0" err="1">
                <a:latin typeface="Consolas" panose="020B0609020204030204" pitchFamily="49" charset="0"/>
              </a:rPr>
              <a:t>Memory:mov</a:t>
            </a:r>
            <a:r>
              <a:rPr lang="en-US" sz="3600" dirty="0">
                <a:latin typeface="Consolas" panose="020B0609020204030204" pitchFamily="49" charset="0"/>
              </a:rPr>
              <a:t> 8(%r10), %r11</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//Ask the memory hardware</a:t>
            </a:r>
          </a:p>
          <a:p>
            <a:r>
              <a:rPr lang="en-US" sz="2300" dirty="0">
                <a:latin typeface="Consolas" panose="020B0609020204030204" pitchFamily="49" charset="0"/>
              </a:rPr>
              <a:t>//to fetch data at </a:t>
            </a:r>
            <a:r>
              <a:rPr lang="en-US" sz="2300" dirty="0" err="1">
                <a:latin typeface="Consolas" panose="020B0609020204030204" pitchFamily="49" charset="0"/>
              </a:rPr>
              <a:t>addr</a:t>
            </a:r>
            <a:endParaRPr lang="en-US" sz="2300" dirty="0">
              <a:latin typeface="Consolas" panose="020B0609020204030204" pitchFamily="49" charset="0"/>
            </a:endParaRP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EA400131-4CB6-491C-89C6-122399A62BD5}"/>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9B8C430F-3033-40B4-B916-36DCE8BD716A}"/>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531400E5-8657-42E9-A849-BBCE39E41E0B}"/>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FB90757D-1B40-4930-9A3F-49A5CFC33DAF}"/>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D39A71BE-4BEB-4881-8BDD-E03C6811566A}"/>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E8200981-ADB9-48A5-86A1-D391A4A3746D}"/>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157DBF55-F343-4AA6-A06A-14E4B229852C}"/>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3FB3EAA-75C8-4F15-9577-D9C574BE1777}"/>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D20318E9-33B5-4B23-BC94-FEC825F30FF5}"/>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1A4B0847-4680-40E9-A751-3650F339AAD0}"/>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C7B98A04-E0F9-4FB3-8599-D1E0C69FAD93}"/>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B7846602-A0C9-4079-9122-6ACC2C7203A0}"/>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88F04F0-D948-43DA-BBD3-E1E650B984B1}"/>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AACDCFA-86B5-4DDC-AF0E-4A8C3351736F}"/>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4AEECACE-8EA8-40A5-AA0E-B011E931D995}"/>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417210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540321" y="-11681"/>
            <a:ext cx="6654728" cy="615553"/>
          </a:xfrm>
          <a:prstGeom prst="rect">
            <a:avLst/>
          </a:prstGeom>
          <a:solidFill>
            <a:srgbClr val="FFCCCC"/>
          </a:solidFill>
        </p:spPr>
        <p:txBody>
          <a:bodyPr wrap="square" rtlCol="0">
            <a:spAutoFit/>
          </a:bodyPr>
          <a:lstStyle/>
          <a:p>
            <a:pPr algn="ctr"/>
            <a:r>
              <a:rPr lang="en-US" sz="3400" dirty="0" err="1">
                <a:latin typeface="Consolas" panose="020B0609020204030204" pitchFamily="49" charset="0"/>
              </a:rPr>
              <a:t>Writeback:mov</a:t>
            </a:r>
            <a:r>
              <a:rPr lang="en-US" sz="3400" dirty="0">
                <a:latin typeface="Consolas" panose="020B0609020204030204" pitchFamily="49" charset="0"/>
              </a:rPr>
              <a:t> 8(%r10), %r11</a:t>
            </a:r>
          </a:p>
        </p:txBody>
      </p:sp>
      <p:sp>
        <p:nvSpPr>
          <p:cNvPr id="177" name="TextBox 176"/>
          <p:cNvSpPr txBox="1"/>
          <p:nvPr/>
        </p:nvSpPr>
        <p:spPr>
          <a:xfrm>
            <a:off x="8480128" y="568523"/>
            <a:ext cx="37204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//Update %r11 with the</a:t>
            </a:r>
          </a:p>
          <a:p>
            <a:r>
              <a:rPr lang="en-US" sz="2300" dirty="0">
                <a:latin typeface="Consolas" panose="020B0609020204030204" pitchFamily="49" charset="0"/>
              </a:rPr>
              <a:t>//value from memory</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4F8B8553-2E29-4032-9456-84EBC2A78CD8}"/>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70ECE946-9E26-48F7-AFD3-43003BF91644}"/>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CF888EC3-CB4A-4F59-89A4-B54B76F5B098}"/>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0749A252-42D2-4768-BD78-C0A2CB315848}"/>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3926DF94-40CD-4388-A54C-9C2D07C3E030}"/>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5122875C-F373-4F4B-B837-26C330ED7A9E}"/>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27D06574-039B-4F63-961A-B30219BD0629}"/>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FC7E9AF6-5655-4DFD-BF10-EA59F255FD5F}"/>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63124035-C0C4-4344-B1B6-A0623EB9F716}"/>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E69ED9D9-8153-4FC8-942B-2618730FFACC}"/>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B380B91B-4B39-4C0E-A7CB-9F21D97D1A67}"/>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35027E1B-2A33-45EC-B2EA-0E246177A22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8CEE86C6-E8DA-4828-B6EF-38C646728D73}"/>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8F1C634F-5503-478E-BBC0-99672974B70C}"/>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228C8CCD-71F8-49D9-8B71-95844981FD93}"/>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425329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9F62-6ADA-4E97-87DB-6D5E29F23FBC}"/>
              </a:ext>
            </a:extLst>
          </p:cNvPr>
          <p:cNvSpPr>
            <a:spLocks noGrp="1"/>
          </p:cNvSpPr>
          <p:nvPr>
            <p:ph type="title"/>
          </p:nvPr>
        </p:nvSpPr>
        <p:spPr>
          <a:xfrm>
            <a:off x="838200" y="38551"/>
            <a:ext cx="10515600" cy="810534"/>
          </a:xfrm>
        </p:spPr>
        <p:txBody>
          <a:bodyPr/>
          <a:lstStyle/>
          <a:p>
            <a:r>
              <a:rPr lang="en-US" dirty="0"/>
              <a:t>x86-64: Branches</a:t>
            </a:r>
          </a:p>
        </p:txBody>
      </p:sp>
      <p:sp>
        <p:nvSpPr>
          <p:cNvPr id="3" name="Content Placeholder 2">
            <a:extLst>
              <a:ext uri="{FF2B5EF4-FFF2-40B4-BE49-F238E27FC236}">
                <a16:creationId xmlns:a16="http://schemas.microsoft.com/office/drawing/2014/main" id="{841C9E49-E243-4DB6-8800-B63DC20020A6}"/>
              </a:ext>
            </a:extLst>
          </p:cNvPr>
          <p:cNvSpPr>
            <a:spLocks noGrp="1"/>
          </p:cNvSpPr>
          <p:nvPr>
            <p:ph idx="1"/>
          </p:nvPr>
        </p:nvSpPr>
        <p:spPr>
          <a:xfrm>
            <a:off x="627017" y="757648"/>
            <a:ext cx="11131731" cy="6374673"/>
          </a:xfrm>
        </p:spPr>
        <p:txBody>
          <a:bodyPr>
            <a:normAutofit/>
          </a:bodyPr>
          <a:lstStyle/>
          <a:p>
            <a:r>
              <a:rPr lang="en-US" dirty="0"/>
              <a:t>Most arithmetic instructions (e.g., </a:t>
            </a:r>
            <a:r>
              <a:rPr lang="en-US" dirty="0">
                <a:latin typeface="Consolas" panose="020B0609020204030204" pitchFamily="49" charset="0"/>
              </a:rPr>
              <a:t>add</a:t>
            </a:r>
            <a:r>
              <a:rPr lang="en-US" dirty="0"/>
              <a:t>, </a:t>
            </a:r>
            <a:r>
              <a:rPr lang="en-US" dirty="0">
                <a:latin typeface="Consolas" panose="020B0609020204030204" pitchFamily="49" charset="0"/>
              </a:rPr>
              <a:t>sub</a:t>
            </a:r>
            <a:r>
              <a:rPr lang="en-US" dirty="0"/>
              <a:t>) set condition flags to 1 if certain conditions are true</a:t>
            </a:r>
          </a:p>
          <a:p>
            <a:pPr lvl="1"/>
            <a:r>
              <a:rPr lang="en-US" dirty="0">
                <a:latin typeface="Consolas" panose="020B0609020204030204" pitchFamily="49" charset="0"/>
              </a:rPr>
              <a:t>ZF</a:t>
            </a:r>
            <a:r>
              <a:rPr lang="en-US" dirty="0"/>
              <a:t>: Result was zero</a:t>
            </a:r>
          </a:p>
          <a:p>
            <a:pPr lvl="1"/>
            <a:r>
              <a:rPr lang="en-US" dirty="0">
                <a:latin typeface="Consolas" panose="020B0609020204030204" pitchFamily="49" charset="0"/>
              </a:rPr>
              <a:t>CF</a:t>
            </a:r>
            <a:r>
              <a:rPr lang="en-US" dirty="0"/>
              <a:t>: Result generated a carry-out</a:t>
            </a:r>
          </a:p>
          <a:p>
            <a:pPr lvl="1"/>
            <a:r>
              <a:rPr lang="en-US" dirty="0">
                <a:latin typeface="Consolas" panose="020B0609020204030204" pitchFamily="49" charset="0"/>
              </a:rPr>
              <a:t>SF</a:t>
            </a:r>
            <a:r>
              <a:rPr lang="en-US" dirty="0"/>
              <a:t>: Result was negative (i.e., sign bit was set)</a:t>
            </a:r>
          </a:p>
          <a:p>
            <a:pPr lvl="1"/>
            <a:r>
              <a:rPr lang="en-US" dirty="0">
                <a:latin typeface="Consolas" panose="020B0609020204030204" pitchFamily="49" charset="0"/>
              </a:rPr>
              <a:t>OF</a:t>
            </a:r>
            <a:r>
              <a:rPr lang="en-US" dirty="0"/>
              <a:t>: Result caused overflow</a:t>
            </a:r>
          </a:p>
          <a:p>
            <a:r>
              <a:rPr lang="en-US" dirty="0" err="1">
                <a:latin typeface="Consolas" panose="020B0609020204030204" pitchFamily="49" charset="0"/>
              </a:rPr>
              <a:t>cmp</a:t>
            </a:r>
            <a:r>
              <a:rPr lang="en-US" dirty="0"/>
              <a:t> and </a:t>
            </a:r>
            <a:r>
              <a:rPr lang="en-US" dirty="0">
                <a:latin typeface="Consolas" panose="020B0609020204030204" pitchFamily="49" charset="0"/>
              </a:rPr>
              <a:t>test</a:t>
            </a:r>
            <a:r>
              <a:rPr lang="en-US" dirty="0"/>
              <a:t> also set flags without updating registers</a:t>
            </a:r>
          </a:p>
          <a:p>
            <a:pPr lvl="1"/>
            <a:r>
              <a:rPr lang="en-US" dirty="0" err="1">
                <a:latin typeface="Consolas" panose="020B0609020204030204" pitchFamily="49" charset="0"/>
              </a:rPr>
              <a:t>cmp</a:t>
            </a:r>
            <a:r>
              <a:rPr lang="en-US" dirty="0">
                <a:latin typeface="Consolas" panose="020B0609020204030204" pitchFamily="49" charset="0"/>
              </a:rPr>
              <a:t> %x, %y</a:t>
            </a:r>
            <a:r>
              <a:rPr lang="en-US" dirty="0"/>
              <a:t>: Set flags using </a:t>
            </a:r>
            <a:r>
              <a:rPr lang="en-US" dirty="0">
                <a:latin typeface="Consolas" panose="020B0609020204030204" pitchFamily="49" charset="0"/>
              </a:rPr>
              <a:t>%y</a:t>
            </a:r>
            <a:r>
              <a:rPr lang="en-US" dirty="0"/>
              <a:t> </a:t>
            </a:r>
            <a:r>
              <a:rPr lang="en-US" dirty="0">
                <a:latin typeface="Consolas" panose="020B0609020204030204" pitchFamily="49" charset="0"/>
              </a:rPr>
              <a:t>–</a:t>
            </a:r>
            <a:r>
              <a:rPr lang="en-US" dirty="0"/>
              <a:t> </a:t>
            </a:r>
            <a:r>
              <a:rPr lang="en-US" dirty="0">
                <a:latin typeface="Consolas" panose="020B0609020204030204" pitchFamily="49" charset="0"/>
              </a:rPr>
              <a:t>%x</a:t>
            </a:r>
          </a:p>
          <a:p>
            <a:pPr lvl="1"/>
            <a:r>
              <a:rPr lang="en-US" dirty="0">
                <a:latin typeface="Consolas" panose="020B0609020204030204" pitchFamily="49" charset="0"/>
              </a:rPr>
              <a:t>test %x, %y</a:t>
            </a:r>
            <a:r>
              <a:rPr lang="en-US" dirty="0"/>
              <a:t>: Set flags using </a:t>
            </a:r>
            <a:r>
              <a:rPr lang="en-US" dirty="0">
                <a:latin typeface="Consolas" panose="020B0609020204030204" pitchFamily="49" charset="0"/>
              </a:rPr>
              <a:t>%x</a:t>
            </a:r>
            <a:r>
              <a:rPr lang="en-US" dirty="0"/>
              <a:t> </a:t>
            </a:r>
            <a:r>
              <a:rPr lang="en-US" dirty="0">
                <a:latin typeface="Consolas" panose="020B0609020204030204" pitchFamily="49" charset="0"/>
              </a:rPr>
              <a:t>&amp;</a:t>
            </a:r>
            <a:r>
              <a:rPr lang="en-US" dirty="0"/>
              <a:t> </a:t>
            </a:r>
            <a:r>
              <a:rPr lang="en-US" dirty="0">
                <a:latin typeface="Consolas" panose="020B0609020204030204" pitchFamily="49" charset="0"/>
              </a:rPr>
              <a:t>%y </a:t>
            </a:r>
            <a:r>
              <a:rPr lang="en-US" dirty="0"/>
              <a:t>(i.e., using logical and)</a:t>
            </a:r>
          </a:p>
          <a:p>
            <a:r>
              <a:rPr lang="en-US" dirty="0"/>
              <a:t>Conditional jump instruction </a:t>
            </a:r>
            <a:r>
              <a:rPr lang="en-US" dirty="0" err="1">
                <a:latin typeface="Consolas" panose="020B0609020204030204" pitchFamily="49" charset="0"/>
              </a:rPr>
              <a:t>j</a:t>
            </a:r>
            <a:r>
              <a:rPr lang="en-US" i="1" dirty="0" err="1">
                <a:latin typeface="Consolas" panose="020B0609020204030204" pitchFamily="49" charset="0"/>
              </a:rPr>
              <a:t>XXX</a:t>
            </a:r>
            <a:r>
              <a:rPr lang="en-US" dirty="0">
                <a:latin typeface="Consolas" panose="020B0609020204030204" pitchFamily="49" charset="0"/>
              </a:rPr>
              <a:t> offset </a:t>
            </a:r>
            <a:r>
              <a:rPr lang="en-US" dirty="0"/>
              <a:t>jumps to </a:t>
            </a:r>
            <a:r>
              <a:rPr lang="en-US" dirty="0">
                <a:latin typeface="Consolas" panose="020B0609020204030204" pitchFamily="49" charset="0"/>
              </a:rPr>
              <a:t>%</a:t>
            </a:r>
            <a:r>
              <a:rPr lang="en-US" dirty="0" err="1">
                <a:latin typeface="Consolas" panose="020B0609020204030204" pitchFamily="49" charset="0"/>
              </a:rPr>
              <a:t>rip+offset</a:t>
            </a:r>
            <a:r>
              <a:rPr lang="en-US" dirty="0"/>
              <a:t> if the flag condition </a:t>
            </a:r>
            <a:r>
              <a:rPr lang="en-US" dirty="0">
                <a:latin typeface="Consolas" panose="020B0609020204030204" pitchFamily="49" charset="0"/>
              </a:rPr>
              <a:t>XXX</a:t>
            </a:r>
            <a:r>
              <a:rPr lang="en-US" dirty="0"/>
              <a:t> is true</a:t>
            </a:r>
          </a:p>
          <a:p>
            <a:pPr lvl="1"/>
            <a:r>
              <a:rPr lang="en-US" dirty="0"/>
              <a:t>Ex: </a:t>
            </a:r>
            <a:r>
              <a:rPr lang="en-US" dirty="0" err="1">
                <a:latin typeface="Consolas" panose="020B0609020204030204" pitchFamily="49" charset="0"/>
              </a:rPr>
              <a:t>jz</a:t>
            </a:r>
            <a:r>
              <a:rPr lang="en-US" dirty="0">
                <a:latin typeface="Consolas" panose="020B0609020204030204" pitchFamily="49" charset="0"/>
              </a:rPr>
              <a:t> offset</a:t>
            </a:r>
            <a:r>
              <a:rPr lang="en-US" dirty="0"/>
              <a:t> jumps if </a:t>
            </a:r>
            <a:r>
              <a:rPr lang="en-US" dirty="0">
                <a:latin typeface="Consolas" panose="020B0609020204030204" pitchFamily="49" charset="0"/>
              </a:rPr>
              <a:t>ZF</a:t>
            </a:r>
            <a:r>
              <a:rPr lang="en-US" dirty="0"/>
              <a:t> is set</a:t>
            </a:r>
          </a:p>
          <a:p>
            <a:pPr lvl="1"/>
            <a:r>
              <a:rPr lang="en-US" dirty="0"/>
              <a:t>Ex: </a:t>
            </a:r>
            <a:r>
              <a:rPr lang="en-US" dirty="0" err="1">
                <a:latin typeface="Consolas" panose="020B0609020204030204" pitchFamily="49" charset="0"/>
              </a:rPr>
              <a:t>js</a:t>
            </a:r>
            <a:r>
              <a:rPr lang="en-US" dirty="0">
                <a:latin typeface="Consolas" panose="020B0609020204030204" pitchFamily="49" charset="0"/>
              </a:rPr>
              <a:t> offset</a:t>
            </a:r>
            <a:r>
              <a:rPr lang="en-US" dirty="0"/>
              <a:t> jumps if </a:t>
            </a:r>
            <a:r>
              <a:rPr lang="en-US" dirty="0">
                <a:latin typeface="Consolas" panose="020B0609020204030204" pitchFamily="49" charset="0"/>
              </a:rPr>
              <a:t>SF</a:t>
            </a:r>
            <a:r>
              <a:rPr lang="en-US" dirty="0"/>
              <a:t> is set</a:t>
            </a:r>
          </a:p>
          <a:p>
            <a:r>
              <a:rPr lang="en-US" dirty="0"/>
              <a:t>Note that </a:t>
            </a:r>
            <a:r>
              <a:rPr lang="en-US" dirty="0" err="1">
                <a:latin typeface="Consolas" panose="020B0609020204030204" pitchFamily="49" charset="0"/>
              </a:rPr>
              <a:t>jrcxz</a:t>
            </a:r>
            <a:r>
              <a:rPr lang="en-US" dirty="0"/>
              <a:t> (“jump if </a:t>
            </a:r>
            <a:r>
              <a:rPr lang="en-US" dirty="0">
                <a:latin typeface="Consolas" panose="020B0609020204030204" pitchFamily="49" charset="0"/>
              </a:rPr>
              <a:t>%</a:t>
            </a:r>
            <a:r>
              <a:rPr lang="en-US" dirty="0" err="1">
                <a:latin typeface="Consolas" panose="020B0609020204030204" pitchFamily="49" charset="0"/>
              </a:rPr>
              <a:t>rcx</a:t>
            </a:r>
            <a:r>
              <a:rPr lang="en-US" dirty="0"/>
              <a:t> is zero”) jumps if </a:t>
            </a:r>
            <a:r>
              <a:rPr lang="en-US" dirty="0">
                <a:latin typeface="Consolas" panose="020B0609020204030204" pitchFamily="49" charset="0"/>
              </a:rPr>
              <a:t>%</a:t>
            </a:r>
            <a:r>
              <a:rPr lang="en-US" dirty="0" err="1">
                <a:latin typeface="Consolas" panose="020B0609020204030204" pitchFamily="49" charset="0"/>
              </a:rPr>
              <a:t>rcx</a:t>
            </a:r>
            <a:r>
              <a:rPr lang="en-US" dirty="0"/>
              <a:t> is zero</a:t>
            </a:r>
          </a:p>
        </p:txBody>
      </p:sp>
    </p:spTree>
    <p:extLst>
      <p:ext uri="{BB962C8B-B14F-4D97-AF65-F5344CB8AC3E}">
        <p14:creationId xmlns:p14="http://schemas.microsoft.com/office/powerpoint/2010/main" val="20089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919"/>
            <a:ext cx="10515600" cy="946840"/>
          </a:xfrm>
        </p:spPr>
        <p:txBody>
          <a:bodyPr/>
          <a:lstStyle/>
          <a:p>
            <a:r>
              <a:rPr lang="en-US" dirty="0"/>
              <a:t>Instruction Set Architectures (ISAs)</a:t>
            </a:r>
          </a:p>
        </p:txBody>
      </p:sp>
      <p:sp>
        <p:nvSpPr>
          <p:cNvPr id="3" name="Content Placeholder 2"/>
          <p:cNvSpPr>
            <a:spLocks noGrp="1"/>
          </p:cNvSpPr>
          <p:nvPr>
            <p:ph idx="1"/>
          </p:nvPr>
        </p:nvSpPr>
        <p:spPr>
          <a:xfrm>
            <a:off x="147498" y="1262270"/>
            <a:ext cx="11752761" cy="5347251"/>
          </a:xfrm>
        </p:spPr>
        <p:txBody>
          <a:bodyPr>
            <a:normAutofit/>
          </a:bodyPr>
          <a:lstStyle/>
          <a:p>
            <a:r>
              <a:rPr lang="en-US" sz="3600" dirty="0"/>
              <a:t>A processor’s ISA defines the instructions and registers which the processor exposes to software</a:t>
            </a:r>
          </a:p>
          <a:p>
            <a:pPr lvl="1"/>
            <a:r>
              <a:rPr lang="en-US" sz="3200" dirty="0"/>
              <a:t>A compiler translates high-level source code (e.g., C++, Go) to the instructions for a target processor’s ISA</a:t>
            </a:r>
          </a:p>
          <a:p>
            <a:pPr lvl="1"/>
            <a:r>
              <a:rPr lang="en-US" sz="3200" dirty="0"/>
              <a:t>The processor directly executes ISA instructions</a:t>
            </a:r>
          </a:p>
          <a:p>
            <a:r>
              <a:rPr lang="en-US" sz="3600" dirty="0"/>
              <a:t>Example ISAs</a:t>
            </a:r>
          </a:p>
          <a:p>
            <a:pPr lvl="1"/>
            <a:r>
              <a:rPr lang="en-US" sz="3200" dirty="0"/>
              <a:t>ARMv9: 64-bit ISA used by iPhone 17</a:t>
            </a:r>
          </a:p>
          <a:p>
            <a:pPr lvl="1"/>
            <a:r>
              <a:rPr lang="en-US" sz="3200" dirty="0"/>
              <a:t>x86-64: 64-bit ISA popular on desktop, laptops, and servers; known to cause sadness among programmers and hardware developers</a:t>
            </a:r>
          </a:p>
          <a:p>
            <a:endParaRPr lang="en-US" dirty="0"/>
          </a:p>
        </p:txBody>
      </p:sp>
    </p:spTree>
    <p:extLst>
      <p:ext uri="{BB962C8B-B14F-4D97-AF65-F5344CB8AC3E}">
        <p14:creationId xmlns:p14="http://schemas.microsoft.com/office/powerpoint/2010/main" val="33545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7997871" y="607712"/>
            <a:ext cx="4202672" cy="1154162"/>
          </a:xfrm>
          <a:prstGeom prst="rect">
            <a:avLst/>
          </a:prstGeom>
          <a:solidFill>
            <a:srgbClr val="FFCCCC"/>
          </a:solidFill>
        </p:spPr>
        <p:txBody>
          <a:bodyPr wrap="square" rtlCol="0">
            <a:spAutoFit/>
          </a:bodyPr>
          <a:lstStyle/>
          <a:p>
            <a:r>
              <a:rPr lang="en-US" sz="2300" dirty="0">
                <a:latin typeface="Consolas" panose="020B0609020204030204" pitchFamily="49" charset="0"/>
              </a:rPr>
              <a:t>//IP=</a:t>
            </a:r>
            <a:r>
              <a:rPr lang="en-US" sz="2300" dirty="0" err="1">
                <a:latin typeface="Consolas" panose="020B0609020204030204" pitchFamily="49" charset="0"/>
              </a:rPr>
              <a:t>addr</a:t>
            </a:r>
            <a:r>
              <a:rPr lang="en-US" sz="2300" dirty="0">
                <a:latin typeface="Consolas" panose="020B0609020204030204" pitchFamily="49" charset="0"/>
              </a:rPr>
              <a:t> of </a:t>
            </a:r>
            <a:r>
              <a:rPr lang="en-US" sz="2300" dirty="0" err="1">
                <a:latin typeface="Consolas" panose="020B0609020204030204" pitchFamily="49" charset="0"/>
              </a:rPr>
              <a:t>jrcxz</a:t>
            </a:r>
            <a:r>
              <a:rPr lang="en-US" sz="2300" dirty="0">
                <a:latin typeface="Consolas" panose="020B0609020204030204" pitchFamily="49" charset="0"/>
              </a:rPr>
              <a:t> </a:t>
            </a:r>
            <a:r>
              <a:rPr lang="en-US" sz="2300" dirty="0" err="1">
                <a:latin typeface="Consolas" panose="020B0609020204030204" pitchFamily="49" charset="0"/>
              </a:rPr>
              <a:t>instr</a:t>
            </a:r>
            <a:endParaRPr lang="en-US" sz="2300" dirty="0">
              <a:latin typeface="Consolas" panose="020B0609020204030204" pitchFamily="49" charset="0"/>
            </a:endParaRPr>
          </a:p>
          <a:p>
            <a:r>
              <a:rPr lang="en-US" sz="2300" dirty="0">
                <a:latin typeface="Consolas" panose="020B0609020204030204" pitchFamily="49" charset="0"/>
              </a:rPr>
              <a:t>//Fetch </a:t>
            </a:r>
            <a:r>
              <a:rPr lang="en-US" sz="2300" dirty="0" err="1">
                <a:latin typeface="Consolas" panose="020B0609020204030204" pitchFamily="49" charset="0"/>
              </a:rPr>
              <a:t>jrcxz</a:t>
            </a:r>
            <a:r>
              <a:rPr lang="en-US" sz="2300" dirty="0">
                <a:latin typeface="Consolas" panose="020B0609020204030204" pitchFamily="49" charset="0"/>
              </a:rPr>
              <a:t> </a:t>
            </a:r>
            <a:r>
              <a:rPr lang="en-US" sz="2300" dirty="0" err="1">
                <a:latin typeface="Consolas" panose="020B0609020204030204" pitchFamily="49" charset="0"/>
              </a:rPr>
              <a:t>instr</a:t>
            </a:r>
            <a:r>
              <a:rPr lang="en-US" sz="2300" dirty="0">
                <a:latin typeface="Consolas" panose="020B0609020204030204" pitchFamily="49" charset="0"/>
              </a:rPr>
              <a:t> and</a:t>
            </a:r>
          </a:p>
          <a:p>
            <a:r>
              <a:rPr lang="en-US" sz="2300" dirty="0">
                <a:latin typeface="Consolas" panose="020B0609020204030204" pitchFamily="49" charset="0"/>
              </a:rPr>
              <a:t>//increment IP</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63" name="TextBox 162"/>
          <p:cNvSpPr txBox="1"/>
          <p:nvPr/>
        </p:nvSpPr>
        <p:spPr>
          <a:xfrm>
            <a:off x="7169983" y="-11681"/>
            <a:ext cx="5025066"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Fetch:jrcxz</a:t>
            </a:r>
            <a:r>
              <a:rPr lang="en-US" sz="4000" dirty="0">
                <a:latin typeface="Consolas" panose="020B0609020204030204" pitchFamily="49" charset="0"/>
              </a:rPr>
              <a:t> $0x40</a:t>
            </a:r>
          </a:p>
        </p:txBody>
      </p:sp>
      <p:grpSp>
        <p:nvGrpSpPr>
          <p:cNvPr id="179" name="Group 178"/>
          <p:cNvGrpSpPr/>
          <p:nvPr/>
        </p:nvGrpSpPr>
        <p:grpSpPr>
          <a:xfrm>
            <a:off x="6514292" y="2652554"/>
            <a:ext cx="1359436" cy="1558926"/>
            <a:chOff x="6514292" y="2652554"/>
            <a:chExt cx="1359436" cy="1558926"/>
          </a:xfrm>
        </p:grpSpPr>
        <p:sp>
          <p:nvSpPr>
            <p:cNvPr id="184" name="TextBox 183"/>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5" name="Straight Arrow Connector 184"/>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5CAFFC8-10BD-49D1-9570-C11F43B03A26}"/>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9DC64E80-EE4F-4EBD-BB84-6EB008394362}"/>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255C8BC5-B323-408A-AA88-82610ACDF151}"/>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6EBC4398-F3B3-4487-B978-0AD6ECCDBC66}"/>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1BD3C2B-18FA-4BAB-B50E-49EA79F1D583}"/>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8EC0974A-711C-47FB-88E7-8A6DC2B858A5}"/>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1DE90BE6-1DB9-441F-B85A-AF125674E875}"/>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2EAA97C-637E-4089-BAC0-69D273671DBE}"/>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4E042CDC-8B19-43B2-967E-57630672E100}"/>
              </a:ext>
            </a:extLst>
          </p:cNvPr>
          <p:cNvGrpSpPr/>
          <p:nvPr/>
        </p:nvGrpSpPr>
        <p:grpSpPr>
          <a:xfrm>
            <a:off x="4408740" y="540418"/>
            <a:ext cx="2637116" cy="1128357"/>
            <a:chOff x="4408740" y="540418"/>
            <a:chExt cx="2637116" cy="1128357"/>
          </a:xfrm>
        </p:grpSpPr>
        <p:grpSp>
          <p:nvGrpSpPr>
            <p:cNvPr id="202" name="Group 201">
              <a:extLst>
                <a:ext uri="{FF2B5EF4-FFF2-40B4-BE49-F238E27FC236}">
                  <a16:creationId xmlns:a16="http://schemas.microsoft.com/office/drawing/2014/main" id="{C070C84D-3640-4C54-8E17-4A327BBB646E}"/>
                </a:ext>
              </a:extLst>
            </p:cNvPr>
            <p:cNvGrpSpPr/>
            <p:nvPr/>
          </p:nvGrpSpPr>
          <p:grpSpPr>
            <a:xfrm>
              <a:off x="4408740" y="540418"/>
              <a:ext cx="1627545" cy="640764"/>
              <a:chOff x="7654860" y="423958"/>
              <a:chExt cx="1627545" cy="640764"/>
            </a:xfrm>
          </p:grpSpPr>
          <p:sp>
            <p:nvSpPr>
              <p:cNvPr id="206" name="Oval 205">
                <a:extLst>
                  <a:ext uri="{FF2B5EF4-FFF2-40B4-BE49-F238E27FC236}">
                    <a16:creationId xmlns:a16="http://schemas.microsoft.com/office/drawing/2014/main" id="{C792D145-9180-439A-8D9A-0828F2849939}"/>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7" name="TextBox 206">
                <a:extLst>
                  <a:ext uri="{FF2B5EF4-FFF2-40B4-BE49-F238E27FC236}">
                    <a16:creationId xmlns:a16="http://schemas.microsoft.com/office/drawing/2014/main" id="{F3A89ED6-0114-4B41-9C4A-C2B74942A610}"/>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203" name="Straight Arrow Connector 202">
              <a:extLst>
                <a:ext uri="{FF2B5EF4-FFF2-40B4-BE49-F238E27FC236}">
                  <a16:creationId xmlns:a16="http://schemas.microsoft.com/office/drawing/2014/main" id="{B77ADA13-6393-4376-B306-CE4E3FCC12D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55B604CA-CB32-4EC8-B90B-334F02D9A443}"/>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5" name="TextBox 204">
              <a:extLst>
                <a:ext uri="{FF2B5EF4-FFF2-40B4-BE49-F238E27FC236}">
                  <a16:creationId xmlns:a16="http://schemas.microsoft.com/office/drawing/2014/main" id="{D9839F57-35D1-473F-B613-0489B2BE6714}"/>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
        <p:nvSpPr>
          <p:cNvPr id="178" name="TextBox 177">
            <a:extLst>
              <a:ext uri="{FF2B5EF4-FFF2-40B4-BE49-F238E27FC236}">
                <a16:creationId xmlns:a16="http://schemas.microsoft.com/office/drawing/2014/main" id="{3C0A2D84-EE23-4B1B-A7F0-D152C6548B8D}"/>
              </a:ext>
            </a:extLst>
          </p:cNvPr>
          <p:cNvSpPr txBox="1"/>
          <p:nvPr/>
        </p:nvSpPr>
        <p:spPr>
          <a:xfrm>
            <a:off x="1482820" y="86295"/>
            <a:ext cx="3796574" cy="400110"/>
          </a:xfrm>
          <a:prstGeom prst="rect">
            <a:avLst/>
          </a:prstGeom>
          <a:noFill/>
        </p:spPr>
        <p:txBody>
          <a:bodyPr wrap="square" rtlCol="0">
            <a:spAutoFit/>
          </a:bodyPr>
          <a:lstStyle/>
          <a:p>
            <a:r>
              <a:rPr lang="en-US" sz="2000" dirty="0"/>
              <a:t>Address of instruction after </a:t>
            </a:r>
            <a:r>
              <a:rPr lang="en-US" sz="2000" dirty="0" err="1">
                <a:latin typeface="Consolas" panose="020B0609020204030204" pitchFamily="49" charset="0"/>
              </a:rPr>
              <a:t>jrcxz</a:t>
            </a:r>
            <a:endParaRPr lang="en-US" sz="2000" dirty="0">
              <a:ln>
                <a:solidFill>
                  <a:sysClr val="windowText" lastClr="000000"/>
                </a:solidFill>
              </a:ln>
              <a:solidFill>
                <a:srgbClr val="5BFFC8"/>
              </a:solidFill>
              <a:latin typeface="Consolas" panose="020B0609020204030204" pitchFamily="49" charset="0"/>
            </a:endParaRPr>
          </a:p>
        </p:txBody>
      </p:sp>
    </p:spTree>
    <p:extLst>
      <p:ext uri="{BB962C8B-B14F-4D97-AF65-F5344CB8AC3E}">
        <p14:creationId xmlns:p14="http://schemas.microsoft.com/office/powerpoint/2010/main" val="13245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76"/>
          <p:cNvSpPr txBox="1"/>
          <p:nvPr/>
        </p:nvSpPr>
        <p:spPr>
          <a:xfrm>
            <a:off x="7397488" y="607712"/>
            <a:ext cx="4803056" cy="800219"/>
          </a:xfrm>
          <a:prstGeom prst="rect">
            <a:avLst/>
          </a:prstGeom>
          <a:solidFill>
            <a:srgbClr val="FFCCCC"/>
          </a:solidFill>
        </p:spPr>
        <p:txBody>
          <a:bodyPr wrap="square" rtlCol="0">
            <a:spAutoFit/>
          </a:bodyPr>
          <a:lstStyle/>
          <a:p>
            <a:r>
              <a:rPr lang="en-US" sz="2300" dirty="0">
                <a:latin typeface="Consolas" panose="020B0609020204030204" pitchFamily="49" charset="0"/>
              </a:rPr>
              <a:t>//If %</a:t>
            </a:r>
            <a:r>
              <a:rPr lang="en-US" sz="2300" dirty="0" err="1">
                <a:latin typeface="Consolas" panose="020B0609020204030204" pitchFamily="49" charset="0"/>
              </a:rPr>
              <a:t>rcx</a:t>
            </a:r>
            <a:r>
              <a:rPr lang="en-US" sz="2300" dirty="0">
                <a:latin typeface="Consolas" panose="020B0609020204030204" pitchFamily="49" charset="0"/>
              </a:rPr>
              <a:t> is 0, set next IP </a:t>
            </a:r>
          </a:p>
          <a:p>
            <a:r>
              <a:rPr lang="en-US" sz="2300" dirty="0">
                <a:latin typeface="Consolas" panose="020B0609020204030204" pitchFamily="49" charset="0"/>
              </a:rPr>
              <a:t>//to IP + </a:t>
            </a:r>
            <a:r>
              <a:rPr lang="en-US" sz="2300" dirty="0" err="1">
                <a:latin typeface="Consolas" panose="020B0609020204030204" pitchFamily="49" charset="0"/>
              </a:rPr>
              <a:t>signExtend</a:t>
            </a:r>
            <a:r>
              <a:rPr lang="en-US" sz="2300" dirty="0">
                <a:latin typeface="Consolas" panose="020B0609020204030204" pitchFamily="49" charset="0"/>
              </a:rPr>
              <a:t>($0x40)</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685935" y="-11681"/>
            <a:ext cx="5509115"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Decode: </a:t>
            </a:r>
            <a:r>
              <a:rPr lang="en-US" sz="4000" dirty="0" err="1">
                <a:latin typeface="Consolas" panose="020B0609020204030204" pitchFamily="49" charset="0"/>
              </a:rPr>
              <a:t>jrcxz</a:t>
            </a:r>
            <a:r>
              <a:rPr lang="en-US" sz="4000" dirty="0">
                <a:latin typeface="Consolas" panose="020B0609020204030204" pitchFamily="49" charset="0"/>
              </a:rPr>
              <a:t> $0x40</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353059A2-D799-46B2-9D23-3CDC6034BE79}"/>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A861A14E-B3BB-4C1C-880E-7A2E7A0CCC7E}"/>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E88F553A-7CF8-43DE-B97B-4BCE24B096C7}"/>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466243BC-9EED-4498-B11E-9A7915CE308D}"/>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AC30144E-2AF2-4BAB-9A00-6BD07142B7EF}"/>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AE7A9852-39F3-40AC-A48F-3C8F04FDC223}"/>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9E7065DA-9939-418D-ABB0-B36BC4DA1BB0}"/>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E6799874-8266-4A87-815E-50F138294A7C}"/>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2CE5B0FB-49BC-49C3-BF8A-CA8A502121E7}"/>
              </a:ext>
            </a:extLst>
          </p:cNvPr>
          <p:cNvGrpSpPr/>
          <p:nvPr/>
        </p:nvGrpSpPr>
        <p:grpSpPr>
          <a:xfrm>
            <a:off x="3512483" y="433259"/>
            <a:ext cx="679098" cy="801198"/>
            <a:chOff x="1667796" y="3070605"/>
            <a:chExt cx="1201136" cy="1238505"/>
          </a:xfrm>
        </p:grpSpPr>
        <p:sp>
          <p:nvSpPr>
            <p:cNvPr id="196" name="Arrow: Chevron 195">
              <a:extLst>
                <a:ext uri="{FF2B5EF4-FFF2-40B4-BE49-F238E27FC236}">
                  <a16:creationId xmlns:a16="http://schemas.microsoft.com/office/drawing/2014/main" id="{65C60F12-510F-4435-AD6D-BEB8BBD22C0E}"/>
                </a:ext>
              </a:extLst>
            </p:cNvPr>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7" name="TextBox 196">
              <a:extLst>
                <a:ext uri="{FF2B5EF4-FFF2-40B4-BE49-F238E27FC236}">
                  <a16:creationId xmlns:a16="http://schemas.microsoft.com/office/drawing/2014/main" id="{F36F33DB-15F4-4E18-82BA-E3EDA00C36FA}"/>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grpSp>
        <p:nvGrpSpPr>
          <p:cNvPr id="198" name="Group 197">
            <a:extLst>
              <a:ext uri="{FF2B5EF4-FFF2-40B4-BE49-F238E27FC236}">
                <a16:creationId xmlns:a16="http://schemas.microsoft.com/office/drawing/2014/main" id="{27F34ADA-839D-440B-8787-863E06CBE264}"/>
              </a:ext>
            </a:extLst>
          </p:cNvPr>
          <p:cNvGrpSpPr/>
          <p:nvPr/>
        </p:nvGrpSpPr>
        <p:grpSpPr>
          <a:xfrm>
            <a:off x="4408740" y="540418"/>
            <a:ext cx="1627545" cy="640764"/>
            <a:chOff x="7654860" y="423958"/>
            <a:chExt cx="1627545" cy="640764"/>
          </a:xfrm>
        </p:grpSpPr>
        <p:sp>
          <p:nvSpPr>
            <p:cNvPr id="199" name="Oval 198">
              <a:extLst>
                <a:ext uri="{FF2B5EF4-FFF2-40B4-BE49-F238E27FC236}">
                  <a16:creationId xmlns:a16="http://schemas.microsoft.com/office/drawing/2014/main" id="{FCEC0C6F-E560-4185-BFE8-A676D3E8987E}"/>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0" name="TextBox 199">
              <a:extLst>
                <a:ext uri="{FF2B5EF4-FFF2-40B4-BE49-F238E27FC236}">
                  <a16:creationId xmlns:a16="http://schemas.microsoft.com/office/drawing/2014/main" id="{9FB91C8D-CD09-4D7D-8252-98DA48FE3648}"/>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grpSp>
        <p:nvGrpSpPr>
          <p:cNvPr id="201" name="Group 200">
            <a:extLst>
              <a:ext uri="{FF2B5EF4-FFF2-40B4-BE49-F238E27FC236}">
                <a16:creationId xmlns:a16="http://schemas.microsoft.com/office/drawing/2014/main" id="{FADF5725-CEB0-499D-B6D3-BBEA949AEF95}"/>
              </a:ext>
            </a:extLst>
          </p:cNvPr>
          <p:cNvGrpSpPr/>
          <p:nvPr/>
        </p:nvGrpSpPr>
        <p:grpSpPr>
          <a:xfrm>
            <a:off x="280065" y="3303268"/>
            <a:ext cx="696736" cy="1485897"/>
            <a:chOff x="3452108" y="1440180"/>
            <a:chExt cx="696736" cy="4777740"/>
          </a:xfrm>
        </p:grpSpPr>
        <p:sp>
          <p:nvSpPr>
            <p:cNvPr id="202" name="Rectangle 201">
              <a:extLst>
                <a:ext uri="{FF2B5EF4-FFF2-40B4-BE49-F238E27FC236}">
                  <a16:creationId xmlns:a16="http://schemas.microsoft.com/office/drawing/2014/main" id="{95BAD13E-F251-43BA-83FA-2734F0D9DE35}"/>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9EA59618-EAE6-4AF1-8E18-41FA9BA0BAA3}"/>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cxnSp>
        <p:nvCxnSpPr>
          <p:cNvPr id="174" name="Straight Arrow Connector 173">
            <a:extLst>
              <a:ext uri="{FF2B5EF4-FFF2-40B4-BE49-F238E27FC236}">
                <a16:creationId xmlns:a16="http://schemas.microsoft.com/office/drawing/2014/main" id="{E949F082-A0EF-4C89-AEF0-14CD9E0F38C0}"/>
              </a:ext>
            </a:extLst>
          </p:cNvPr>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B11972B-D732-48BC-A6E5-AE3D91C35425}"/>
              </a:ext>
            </a:extLst>
          </p:cNvPr>
          <p:cNvSpPr/>
          <p:nvPr/>
        </p:nvSpPr>
        <p:spPr>
          <a:xfrm>
            <a:off x="3214985" y="95901"/>
            <a:ext cx="3000756" cy="149884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6598D833-84E9-49A1-9188-0DB8814AC259}"/>
              </a:ext>
            </a:extLst>
          </p:cNvPr>
          <p:cNvSpPr/>
          <p:nvPr/>
        </p:nvSpPr>
        <p:spPr>
          <a:xfrm>
            <a:off x="57844" y="3152591"/>
            <a:ext cx="2385760" cy="1798521"/>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3EF6BA-E276-4826-ADBD-3278DA264488}"/>
              </a:ext>
            </a:extLst>
          </p:cNvPr>
          <p:cNvSpPr txBox="1"/>
          <p:nvPr/>
        </p:nvSpPr>
        <p:spPr>
          <a:xfrm>
            <a:off x="19244" y="4997232"/>
            <a:ext cx="2486129" cy="1384995"/>
          </a:xfrm>
          <a:prstGeom prst="rect">
            <a:avLst/>
          </a:prstGeom>
          <a:noFill/>
        </p:spPr>
        <p:txBody>
          <a:bodyPr wrap="square" rtlCol="0">
            <a:spAutoFit/>
          </a:bodyPr>
          <a:lstStyle/>
          <a:p>
            <a:r>
              <a:rPr lang="en-US" sz="2100" b="1" dirty="0">
                <a:latin typeface="Segoe UI Light" panose="020B0502040204020203" pitchFamily="34" charset="0"/>
                <a:cs typeface="Segoe UI Light" panose="020B0502040204020203" pitchFamily="34" charset="0"/>
              </a:rPr>
              <a:t>Did the CPU assume the branch isn’t taken and fetch the instruction after </a:t>
            </a:r>
            <a:r>
              <a:rPr lang="en-US" sz="2100" b="1" dirty="0" err="1">
                <a:latin typeface="Consolas" panose="020B0609020204030204" pitchFamily="49" charset="0"/>
                <a:cs typeface="Segoe UI Light" panose="020B0502040204020203" pitchFamily="34" charset="0"/>
              </a:rPr>
              <a:t>jz</a:t>
            </a:r>
            <a:r>
              <a:rPr lang="en-US" sz="2100" b="1" dirty="0">
                <a:latin typeface="Segoe UI Light" panose="020B0502040204020203" pitchFamily="34" charset="0"/>
                <a:cs typeface="Segoe UI Light" panose="020B0502040204020203" pitchFamily="34" charset="0"/>
              </a:rPr>
              <a:t>? </a:t>
            </a:r>
          </a:p>
        </p:txBody>
      </p:sp>
      <p:cxnSp>
        <p:nvCxnSpPr>
          <p:cNvPr id="205" name="Straight Arrow Connector 204">
            <a:extLst>
              <a:ext uri="{FF2B5EF4-FFF2-40B4-BE49-F238E27FC236}">
                <a16:creationId xmlns:a16="http://schemas.microsoft.com/office/drawing/2014/main" id="{EFF3E771-CB7B-4FD1-9C9B-C367221F92C4}"/>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52A821CB-2178-4CDA-9F39-5CFEF37B7C89}"/>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7" name="TextBox 206">
            <a:extLst>
              <a:ext uri="{FF2B5EF4-FFF2-40B4-BE49-F238E27FC236}">
                <a16:creationId xmlns:a16="http://schemas.microsoft.com/office/drawing/2014/main" id="{33CE607A-C064-4C68-839C-71923D973DCD}"/>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spTree>
    <p:extLst>
      <p:ext uri="{BB962C8B-B14F-4D97-AF65-F5344CB8AC3E}">
        <p14:creationId xmlns:p14="http://schemas.microsoft.com/office/powerpoint/2010/main" val="202279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fade">
                                      <p:cBhvr>
                                        <p:cTn id="18" dur="500"/>
                                        <p:tgtEl>
                                          <p:spTgt spid="204"/>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204"/>
                                        </p:tgtEl>
                                        <p:attrNameLst>
                                          <p:attrName>r</p:attrName>
                                        </p:attrNameLst>
                                      </p:cBhvr>
                                    </p:animRot>
                                    <p:animRot by="-240000">
                                      <p:cBhvr>
                                        <p:cTn id="21" dur="200" fill="hold">
                                          <p:stCondLst>
                                            <p:cond delay="200"/>
                                          </p:stCondLst>
                                        </p:cTn>
                                        <p:tgtEl>
                                          <p:spTgt spid="204"/>
                                        </p:tgtEl>
                                        <p:attrNameLst>
                                          <p:attrName>r</p:attrName>
                                        </p:attrNameLst>
                                      </p:cBhvr>
                                    </p:animRot>
                                    <p:animRot by="240000">
                                      <p:cBhvr>
                                        <p:cTn id="22" dur="200" fill="hold">
                                          <p:stCondLst>
                                            <p:cond delay="400"/>
                                          </p:stCondLst>
                                        </p:cTn>
                                        <p:tgtEl>
                                          <p:spTgt spid="204"/>
                                        </p:tgtEl>
                                        <p:attrNameLst>
                                          <p:attrName>r</p:attrName>
                                        </p:attrNameLst>
                                      </p:cBhvr>
                                    </p:animRot>
                                    <p:animRot by="-240000">
                                      <p:cBhvr>
                                        <p:cTn id="23" dur="200" fill="hold">
                                          <p:stCondLst>
                                            <p:cond delay="600"/>
                                          </p:stCondLst>
                                        </p:cTn>
                                        <p:tgtEl>
                                          <p:spTgt spid="204"/>
                                        </p:tgtEl>
                                        <p:attrNameLst>
                                          <p:attrName>r</p:attrName>
                                        </p:attrNameLst>
                                      </p:cBhvr>
                                    </p:animRot>
                                    <p:animRot by="120000">
                                      <p:cBhvr>
                                        <p:cTn id="24" dur="200" fill="hold">
                                          <p:stCondLst>
                                            <p:cond delay="800"/>
                                          </p:stCondLst>
                                        </p:cTn>
                                        <p:tgtEl>
                                          <p:spTgt spid="204"/>
                                        </p:tgtEl>
                                        <p:attrNameLst>
                                          <p:attrName>r</p:attrName>
                                        </p:attrNameLst>
                                      </p:cBhvr>
                                    </p:animRo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3"/>
                                        </p:tgtEl>
                                        <p:attrNameLst>
                                          <p:attrName>r</p:attrName>
                                        </p:attrNameLst>
                                      </p:cBhvr>
                                    </p:animRot>
                                    <p:animRot by="-240000">
                                      <p:cBhvr>
                                        <p:cTn id="30" dur="200" fill="hold">
                                          <p:stCondLst>
                                            <p:cond delay="200"/>
                                          </p:stCondLst>
                                        </p:cTn>
                                        <p:tgtEl>
                                          <p:spTgt spid="3"/>
                                        </p:tgtEl>
                                        <p:attrNameLst>
                                          <p:attrName>r</p:attrName>
                                        </p:attrNameLst>
                                      </p:cBhvr>
                                    </p:animRot>
                                    <p:animRot by="240000">
                                      <p:cBhvr>
                                        <p:cTn id="31" dur="200" fill="hold">
                                          <p:stCondLst>
                                            <p:cond delay="400"/>
                                          </p:stCondLst>
                                        </p:cTn>
                                        <p:tgtEl>
                                          <p:spTgt spid="3"/>
                                        </p:tgtEl>
                                        <p:attrNameLst>
                                          <p:attrName>r</p:attrName>
                                        </p:attrNameLst>
                                      </p:cBhvr>
                                    </p:animRot>
                                    <p:animRot by="-240000">
                                      <p:cBhvr>
                                        <p:cTn id="32" dur="200" fill="hold">
                                          <p:stCondLst>
                                            <p:cond delay="600"/>
                                          </p:stCondLst>
                                        </p:cTn>
                                        <p:tgtEl>
                                          <p:spTgt spid="3"/>
                                        </p:tgtEl>
                                        <p:attrNameLst>
                                          <p:attrName>r</p:attrName>
                                        </p:attrNameLst>
                                      </p:cBhvr>
                                    </p:animRot>
                                    <p:animRot by="120000">
                                      <p:cBhvr>
                                        <p:cTn id="3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4" grpId="0" animBg="1"/>
      <p:bldP spid="204" grpId="1" animBg="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384506" y="-11681"/>
            <a:ext cx="5810543"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Execute: </a:t>
            </a:r>
            <a:r>
              <a:rPr lang="en-US" sz="4000" dirty="0" err="1">
                <a:latin typeface="Consolas" panose="020B0609020204030204" pitchFamily="49" charset="0"/>
              </a:rPr>
              <a:t>jrcxz</a:t>
            </a:r>
            <a:r>
              <a:rPr lang="en-US" sz="4000" dirty="0">
                <a:latin typeface="Consolas" panose="020B0609020204030204" pitchFamily="49" charset="0"/>
              </a:rPr>
              <a:t> $0x40</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43AD4A5F-F6F3-4A57-B3DC-B32DFA56125E}"/>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5DC7991A-3164-4D47-87D2-8D71697A5EDF}"/>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43D3372F-52F9-46F0-864A-769BF549D867}"/>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BD0CE92C-B554-448B-9D39-314047ABA584}"/>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0E05D071-35B4-4D42-B90A-E9B728D22802}"/>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1ADC4CF-DAC4-4445-9965-8D71239D7A4C}"/>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332B407-D64C-4305-B1F8-205E436768B4}"/>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3E28F31B-3679-415B-89CC-88FE0B4397D8}"/>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04139CBE-8F6B-46C9-8DA7-A4371587151C}"/>
              </a:ext>
            </a:extLst>
          </p:cNvPr>
          <p:cNvSpPr txBox="1"/>
          <p:nvPr/>
        </p:nvSpPr>
        <p:spPr>
          <a:xfrm>
            <a:off x="9749790" y="607712"/>
            <a:ext cx="2450754" cy="446276"/>
          </a:xfrm>
          <a:prstGeom prst="rect">
            <a:avLst/>
          </a:prstGeom>
          <a:solidFill>
            <a:srgbClr val="FFCCCC"/>
          </a:solidFill>
        </p:spPr>
        <p:txBody>
          <a:bodyPr wrap="square" rtlCol="0">
            <a:spAutoFit/>
          </a:bodyPr>
          <a:lstStyle/>
          <a:p>
            <a:r>
              <a:rPr lang="en-US" sz="2300" dirty="0">
                <a:latin typeface="Consolas" panose="020B0609020204030204" pitchFamily="49" charset="0"/>
              </a:rPr>
              <a:t>//Does nothing</a:t>
            </a:r>
          </a:p>
        </p:txBody>
      </p:sp>
      <p:grpSp>
        <p:nvGrpSpPr>
          <p:cNvPr id="196" name="Group 195">
            <a:extLst>
              <a:ext uri="{FF2B5EF4-FFF2-40B4-BE49-F238E27FC236}">
                <a16:creationId xmlns:a16="http://schemas.microsoft.com/office/drawing/2014/main" id="{D4EDE9CC-4801-4A0E-B151-B471D5F6E0EA}"/>
              </a:ext>
            </a:extLst>
          </p:cNvPr>
          <p:cNvGrpSpPr/>
          <p:nvPr/>
        </p:nvGrpSpPr>
        <p:grpSpPr>
          <a:xfrm>
            <a:off x="4408740" y="540418"/>
            <a:ext cx="2637116" cy="1128357"/>
            <a:chOff x="4408740" y="540418"/>
            <a:chExt cx="2637116" cy="1128357"/>
          </a:xfrm>
        </p:grpSpPr>
        <p:grpSp>
          <p:nvGrpSpPr>
            <p:cNvPr id="197" name="Group 196">
              <a:extLst>
                <a:ext uri="{FF2B5EF4-FFF2-40B4-BE49-F238E27FC236}">
                  <a16:creationId xmlns:a16="http://schemas.microsoft.com/office/drawing/2014/main" id="{93D63566-6F26-4A0A-A9AF-BEDC479AF411}"/>
                </a:ext>
              </a:extLst>
            </p:cNvPr>
            <p:cNvGrpSpPr/>
            <p:nvPr/>
          </p:nvGrpSpPr>
          <p:grpSpPr>
            <a:xfrm>
              <a:off x="4408740" y="540418"/>
              <a:ext cx="1627545" cy="640764"/>
              <a:chOff x="7654860" y="423958"/>
              <a:chExt cx="1627545" cy="640764"/>
            </a:xfrm>
          </p:grpSpPr>
          <p:sp>
            <p:nvSpPr>
              <p:cNvPr id="201" name="Oval 200">
                <a:extLst>
                  <a:ext uri="{FF2B5EF4-FFF2-40B4-BE49-F238E27FC236}">
                    <a16:creationId xmlns:a16="http://schemas.microsoft.com/office/drawing/2014/main" id="{4898497B-0DFD-46B3-AF74-93ED71A907A2}"/>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2" name="TextBox 201">
                <a:extLst>
                  <a:ext uri="{FF2B5EF4-FFF2-40B4-BE49-F238E27FC236}">
                    <a16:creationId xmlns:a16="http://schemas.microsoft.com/office/drawing/2014/main" id="{2ADB0178-2A07-48DC-B89C-55F2869B2088}"/>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8" name="Straight Arrow Connector 197">
              <a:extLst>
                <a:ext uri="{FF2B5EF4-FFF2-40B4-BE49-F238E27FC236}">
                  <a16:creationId xmlns:a16="http://schemas.microsoft.com/office/drawing/2014/main" id="{381FEC43-5C10-4578-A695-D891C3DDE1B3}"/>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CF1DF096-B89B-41A7-AB3A-647B8E79F708}"/>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0" name="TextBox 199">
              <a:extLst>
                <a:ext uri="{FF2B5EF4-FFF2-40B4-BE49-F238E27FC236}">
                  <a16:creationId xmlns:a16="http://schemas.microsoft.com/office/drawing/2014/main" id="{7AB0326F-5A52-42B4-B7BF-3C9B85437384}"/>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8094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697068" y="-11681"/>
            <a:ext cx="5497981"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Memory: </a:t>
            </a:r>
            <a:r>
              <a:rPr lang="en-US" sz="4000" dirty="0" err="1">
                <a:latin typeface="Consolas" panose="020B0609020204030204" pitchFamily="49" charset="0"/>
              </a:rPr>
              <a:t>jrcxz</a:t>
            </a:r>
            <a:r>
              <a:rPr lang="en-US" sz="4000" dirty="0">
                <a:latin typeface="Consolas" panose="020B0609020204030204" pitchFamily="49" charset="0"/>
              </a:rPr>
              <a:t> $0x40</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9749790" y="607712"/>
            <a:ext cx="2450754" cy="446276"/>
          </a:xfrm>
          <a:prstGeom prst="rect">
            <a:avLst/>
          </a:prstGeom>
          <a:solidFill>
            <a:srgbClr val="FFCCCC"/>
          </a:solidFill>
        </p:spPr>
        <p:txBody>
          <a:bodyPr wrap="square" rtlCol="0">
            <a:spAutoFit/>
          </a:bodyPr>
          <a:lstStyle/>
          <a:p>
            <a:r>
              <a:rPr lang="en-US" sz="2300" dirty="0">
                <a:latin typeface="Consolas" panose="020B0609020204030204" pitchFamily="49" charset="0"/>
              </a:rPr>
              <a:t>//Does nothing</a:t>
            </a:r>
          </a:p>
        </p:txBody>
      </p:sp>
      <p:grpSp>
        <p:nvGrpSpPr>
          <p:cNvPr id="158" name="Group 157">
            <a:extLst>
              <a:ext uri="{FF2B5EF4-FFF2-40B4-BE49-F238E27FC236}">
                <a16:creationId xmlns:a16="http://schemas.microsoft.com/office/drawing/2014/main" id="{56F56DCE-2A5E-4EF6-B28C-9CFFCE190CD8}"/>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C1117071-670E-4BBF-91B0-1FEFFD76AFB1}"/>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97D619DB-976A-405C-B512-9FAAB33760F0}"/>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5BD84A01-1FDF-4099-8064-86CF66C90F6B}"/>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B515361A-F3D8-4808-9DB1-8F8CEFE8C724}"/>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2B0D23FA-CDB4-4371-90EB-65FBBC9443ED}"/>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B9EBE3D9-31E0-4BC2-8AE3-7702C7817129}"/>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E246EF31-5FD9-4D17-86AF-A0B839E26DC1}"/>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F99B0501-3149-40B0-A0E2-32392EEBD857}"/>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5F6A345A-B4C1-42D9-967F-D360FD930A8E}"/>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AFBE4864-62F7-4F43-9A48-930F302AE7FD}"/>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312C11A6-7A92-47C0-80AC-9F8D5102956A}"/>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FE92DE33-4A54-4926-B398-9E7A73E3C804}"/>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809CD9E4-587D-461D-9EBC-FCD10658FFFC}"/>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95FF456E-7186-47CE-9C3C-2A3B72F4C6F3}"/>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42873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327587" y="-11681"/>
            <a:ext cx="5867462" cy="661720"/>
          </a:xfrm>
          <a:prstGeom prst="rect">
            <a:avLst/>
          </a:prstGeom>
          <a:solidFill>
            <a:srgbClr val="FFCCCC"/>
          </a:solidFill>
        </p:spPr>
        <p:txBody>
          <a:bodyPr wrap="square" rtlCol="0">
            <a:spAutoFit/>
          </a:bodyPr>
          <a:lstStyle/>
          <a:p>
            <a:pPr algn="ctr"/>
            <a:r>
              <a:rPr lang="en-US" sz="3700" dirty="0">
                <a:latin typeface="Consolas" panose="020B0609020204030204" pitchFamily="49" charset="0"/>
              </a:rPr>
              <a:t>Writeback:</a:t>
            </a:r>
            <a:r>
              <a:rPr lang="en-US" sz="3600" dirty="0">
                <a:latin typeface="Consolas" panose="020B0609020204030204" pitchFamily="49" charset="0"/>
              </a:rPr>
              <a:t> </a:t>
            </a:r>
            <a:r>
              <a:rPr lang="en-US" sz="3600" dirty="0" err="1">
                <a:latin typeface="Consolas" panose="020B0609020204030204" pitchFamily="49" charset="0"/>
              </a:rPr>
              <a:t>jrcxz</a:t>
            </a:r>
            <a:r>
              <a:rPr lang="en-US" sz="3600" dirty="0">
                <a:latin typeface="Consolas" panose="020B0609020204030204" pitchFamily="49" charset="0"/>
              </a:rPr>
              <a:t> $0x40</a:t>
            </a:r>
            <a:endParaRPr lang="en-US" sz="3700" dirty="0">
              <a:latin typeface="Consolas" panose="020B0609020204030204" pitchFamily="49" charset="0"/>
            </a:endParaRP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9749790" y="607712"/>
            <a:ext cx="2450754" cy="446276"/>
          </a:xfrm>
          <a:prstGeom prst="rect">
            <a:avLst/>
          </a:prstGeom>
          <a:solidFill>
            <a:srgbClr val="FFCCCC"/>
          </a:solidFill>
        </p:spPr>
        <p:txBody>
          <a:bodyPr wrap="square" rtlCol="0">
            <a:spAutoFit/>
          </a:bodyPr>
          <a:lstStyle/>
          <a:p>
            <a:r>
              <a:rPr lang="en-US" sz="2300" dirty="0">
                <a:latin typeface="Consolas" panose="020B0609020204030204" pitchFamily="49" charset="0"/>
              </a:rPr>
              <a:t>//Does nothing</a:t>
            </a:r>
          </a:p>
        </p:txBody>
      </p:sp>
      <p:grpSp>
        <p:nvGrpSpPr>
          <p:cNvPr id="158" name="Group 157">
            <a:extLst>
              <a:ext uri="{FF2B5EF4-FFF2-40B4-BE49-F238E27FC236}">
                <a16:creationId xmlns:a16="http://schemas.microsoft.com/office/drawing/2014/main" id="{DB97AD71-1516-4DB2-8F79-3CE0A8C74DE6}"/>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B167C2FA-A49B-4970-8534-77118F7555C1}"/>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366A5BD5-3CE7-4879-8910-B875E700E365}"/>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8" name="Straight Arrow Connector 177">
            <a:extLst>
              <a:ext uri="{FF2B5EF4-FFF2-40B4-BE49-F238E27FC236}">
                <a16:creationId xmlns:a16="http://schemas.microsoft.com/office/drawing/2014/main" id="{7FB843D1-D48C-46A8-8B44-11EB2F025111}"/>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A153ADC-DA48-4522-9421-3785C04198CD}"/>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8DC4A6C3-B8F7-4F9C-B06F-99701038B27A}"/>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13FAD38-AF00-4315-93E7-7A55665446A9}"/>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E013DE56-2BEB-4FD5-9964-B44A9B328BA3}"/>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CB04361E-9358-47F4-B1E0-233FF41F2DAA}"/>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C7664ED3-3BE2-40CF-9D49-DFD927B9BAC8}"/>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5209AFFE-0372-4E75-A710-BE981AAD0B4A}"/>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51C8C3F8-8297-40D2-AE34-1CAAE36F5F4F}"/>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ECF3CA89-E7CA-42E9-B23A-E65FF86D0D81}"/>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1AF1F19-4C28-4122-A14E-EDE15F93BD52}"/>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2141B642-387E-4E15-9D9D-3BC2B2666D8F}"/>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1873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800735"/>
          </a:xfrm>
        </p:spPr>
        <p:txBody>
          <a:bodyPr/>
          <a:lstStyle/>
          <a:p>
            <a:r>
              <a:rPr lang="en-US" dirty="0"/>
              <a:t>The Problem with Branches</a:t>
            </a:r>
          </a:p>
        </p:txBody>
      </p:sp>
      <p:sp>
        <p:nvSpPr>
          <p:cNvPr id="3" name="Content Placeholder 2"/>
          <p:cNvSpPr>
            <a:spLocks noGrp="1"/>
          </p:cNvSpPr>
          <p:nvPr>
            <p:ph idx="1"/>
          </p:nvPr>
        </p:nvSpPr>
        <p:spPr>
          <a:xfrm>
            <a:off x="63684" y="762635"/>
            <a:ext cx="11981580" cy="1363345"/>
          </a:xfrm>
        </p:spPr>
        <p:txBody>
          <a:bodyPr>
            <a:normAutofit/>
          </a:bodyPr>
          <a:lstStyle/>
          <a:p>
            <a:r>
              <a:rPr lang="en-US" dirty="0"/>
              <a:t>We don’t know if </a:t>
            </a:r>
            <a:r>
              <a:rPr lang="en-US" dirty="0" err="1">
                <a:latin typeface="Consolas" panose="020B0609020204030204" pitchFamily="49" charset="0"/>
              </a:rPr>
              <a:t>jrcxz</a:t>
            </a:r>
            <a:r>
              <a:rPr lang="en-US" dirty="0"/>
              <a:t> is taken until the end of the decode stage . . .</a:t>
            </a:r>
          </a:p>
          <a:p>
            <a:r>
              <a:rPr lang="en-US" dirty="0"/>
              <a:t>. . . so what should the IF stage fetch immediately after the </a:t>
            </a:r>
            <a:r>
              <a:rPr lang="en-US" dirty="0" err="1">
                <a:latin typeface="Consolas" panose="020B0609020204030204" pitchFamily="49" charset="0"/>
              </a:rPr>
              <a:t>jrcxz</a:t>
            </a:r>
            <a:r>
              <a:rPr lang="en-US" dirty="0"/>
              <a:t> instruction?</a:t>
            </a:r>
          </a:p>
        </p:txBody>
      </p:sp>
      <p:grpSp>
        <p:nvGrpSpPr>
          <p:cNvPr id="11" name="Group 10"/>
          <p:cNvGrpSpPr/>
          <p:nvPr/>
        </p:nvGrpSpPr>
        <p:grpSpPr>
          <a:xfrm>
            <a:off x="11374" y="2237469"/>
            <a:ext cx="5752685" cy="2554545"/>
            <a:chOff x="6591715" y="4352019"/>
            <a:chExt cx="5752685" cy="2554545"/>
          </a:xfrm>
        </p:grpSpPr>
        <p:sp>
          <p:nvSpPr>
            <p:cNvPr id="9" name="TextBox 8"/>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10" name="TextBox 9"/>
            <p:cNvSpPr txBox="1"/>
            <p:nvPr/>
          </p:nvSpPr>
          <p:spPr>
            <a:xfrm>
              <a:off x="7590538" y="4352019"/>
              <a:ext cx="4753862" cy="255454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atin typeface="Consolas" panose="020B0609020204030204" pitchFamily="49" charset="0"/>
                  <a:cs typeface="Segoe UI" panose="020B0502040204020203" pitchFamily="34" charset="0"/>
                </a:rPr>
                <a:t>subq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grpSp>
        <p:nvGrpSpPr>
          <p:cNvPr id="17" name="Group 16"/>
          <p:cNvGrpSpPr/>
          <p:nvPr/>
        </p:nvGrpSpPr>
        <p:grpSpPr>
          <a:xfrm>
            <a:off x="5281075" y="3277156"/>
            <a:ext cx="6758525" cy="584775"/>
            <a:chOff x="5098195" y="3707686"/>
            <a:chExt cx="6758525" cy="584775"/>
          </a:xfrm>
        </p:grpSpPr>
        <p:sp>
          <p:nvSpPr>
            <p:cNvPr id="18" name="TextBox 17"/>
            <p:cNvSpPr txBox="1"/>
            <p:nvPr/>
          </p:nvSpPr>
          <p:spPr>
            <a:xfrm>
              <a:off x="5098195" y="3707686"/>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t=1</a:t>
              </a:r>
            </a:p>
          </p:txBody>
        </p:sp>
        <p:sp>
          <p:nvSpPr>
            <p:cNvPr id="19" name="TextBox 18"/>
            <p:cNvSpPr txBox="1"/>
            <p:nvPr/>
          </p:nvSpPr>
          <p:spPr>
            <a:xfrm>
              <a:off x="6230444" y="3712905"/>
              <a:ext cx="1005840" cy="507831"/>
            </a:xfrm>
            <a:prstGeom prst="rect">
              <a:avLst/>
            </a:prstGeom>
            <a:solidFill>
              <a:srgbClr val="FFCCCC"/>
            </a:solidFill>
            <a:ln>
              <a:solidFill>
                <a:schemeClr val="tx1"/>
              </a:solidFill>
            </a:ln>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jrcxz</a:t>
              </a:r>
              <a:endParaRPr lang="en-US" sz="2700" dirty="0">
                <a:latin typeface="Segoe UI Light" panose="020B0502040204020203" pitchFamily="34" charset="0"/>
                <a:cs typeface="Segoe UI Light" panose="020B0502040204020203" pitchFamily="34" charset="0"/>
              </a:endParaRPr>
            </a:p>
          </p:txBody>
        </p:sp>
        <p:sp>
          <p:nvSpPr>
            <p:cNvPr id="20" name="TextBox 19"/>
            <p:cNvSpPr txBox="1"/>
            <p:nvPr/>
          </p:nvSpPr>
          <p:spPr>
            <a:xfrm>
              <a:off x="7385553" y="3707686"/>
              <a:ext cx="1005840" cy="507831"/>
            </a:xfrm>
            <a:prstGeom prst="rect">
              <a:avLst/>
            </a:prstGeom>
            <a:solidFill>
              <a:srgbClr val="B7F0FB"/>
            </a:solidFill>
            <a:ln>
              <a:solidFill>
                <a:schemeClr val="tx1"/>
              </a:solidFill>
            </a:ln>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incq</a:t>
              </a:r>
              <a:endParaRPr lang="en-US" sz="2700" dirty="0">
                <a:latin typeface="Segoe UI Light" panose="020B0502040204020203" pitchFamily="34" charset="0"/>
                <a:cs typeface="Segoe UI Light" panose="020B0502040204020203" pitchFamily="34" charset="0"/>
              </a:endParaRPr>
            </a:p>
          </p:txBody>
        </p:sp>
        <p:sp>
          <p:nvSpPr>
            <p:cNvPr id="21" name="TextBox 20"/>
            <p:cNvSpPr txBox="1"/>
            <p:nvPr/>
          </p:nvSpPr>
          <p:spPr>
            <a:xfrm>
              <a:off x="8540662"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22" name="TextBox 21"/>
            <p:cNvSpPr txBox="1"/>
            <p:nvPr/>
          </p:nvSpPr>
          <p:spPr>
            <a:xfrm>
              <a:off x="9695771"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23" name="TextBox 22"/>
            <p:cNvSpPr txBox="1"/>
            <p:nvPr/>
          </p:nvSpPr>
          <p:spPr>
            <a:xfrm>
              <a:off x="10850880"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grpSp>
      <p:grpSp>
        <p:nvGrpSpPr>
          <p:cNvPr id="24" name="Group 23"/>
          <p:cNvGrpSpPr/>
          <p:nvPr/>
        </p:nvGrpSpPr>
        <p:grpSpPr>
          <a:xfrm>
            <a:off x="5281075" y="4046776"/>
            <a:ext cx="6758525" cy="584775"/>
            <a:chOff x="5098195" y="3707686"/>
            <a:chExt cx="6758525" cy="584775"/>
          </a:xfrm>
        </p:grpSpPr>
        <p:sp>
          <p:nvSpPr>
            <p:cNvPr id="25" name="TextBox 24"/>
            <p:cNvSpPr txBox="1"/>
            <p:nvPr/>
          </p:nvSpPr>
          <p:spPr>
            <a:xfrm>
              <a:off x="5098195" y="3707686"/>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t=2</a:t>
              </a:r>
            </a:p>
          </p:txBody>
        </p:sp>
        <p:sp>
          <p:nvSpPr>
            <p:cNvPr id="26" name="TextBox 25"/>
            <p:cNvSpPr txBox="1"/>
            <p:nvPr/>
          </p:nvSpPr>
          <p:spPr>
            <a:xfrm>
              <a:off x="6230444" y="3712905"/>
              <a:ext cx="1005840" cy="507831"/>
            </a:xfrm>
            <a:prstGeom prst="rect">
              <a:avLst/>
            </a:prstGeom>
            <a:solidFill>
              <a:srgbClr val="5BFFC8"/>
            </a:solidFill>
            <a:ln>
              <a:solidFill>
                <a:schemeClr val="tx1"/>
              </a:solidFill>
            </a:ln>
          </p:spPr>
          <p:txBody>
            <a:bodyPr wrap="square" rtlCol="0">
              <a:spAutoFit/>
            </a:bodyPr>
            <a:lstStyle/>
            <a:p>
              <a:pPr algn="ctr"/>
              <a:r>
                <a:rPr lang="en-US" sz="2700" dirty="0">
                  <a:latin typeface="Segoe UI Light" panose="020B0502040204020203" pitchFamily="34" charset="0"/>
                  <a:cs typeface="Segoe UI Light" panose="020B0502040204020203" pitchFamily="34" charset="0"/>
                </a:rPr>
                <a:t>???</a:t>
              </a:r>
            </a:p>
          </p:txBody>
        </p:sp>
        <p:sp>
          <p:nvSpPr>
            <p:cNvPr id="27" name="TextBox 26"/>
            <p:cNvSpPr txBox="1"/>
            <p:nvPr/>
          </p:nvSpPr>
          <p:spPr>
            <a:xfrm>
              <a:off x="7385553" y="3707686"/>
              <a:ext cx="1005840" cy="507831"/>
            </a:xfrm>
            <a:prstGeom prst="rect">
              <a:avLst/>
            </a:prstGeom>
            <a:solidFill>
              <a:srgbClr val="FFCCCC"/>
            </a:solidFill>
            <a:ln>
              <a:solidFill>
                <a:schemeClr val="tx1"/>
              </a:solidFill>
            </a:ln>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jrcxz</a:t>
              </a:r>
              <a:endParaRPr lang="en-US" sz="2700" dirty="0">
                <a:latin typeface="Segoe UI Light" panose="020B0502040204020203" pitchFamily="34" charset="0"/>
                <a:cs typeface="Segoe UI Light" panose="020B0502040204020203" pitchFamily="34" charset="0"/>
              </a:endParaRPr>
            </a:p>
          </p:txBody>
        </p:sp>
        <p:sp>
          <p:nvSpPr>
            <p:cNvPr id="28" name="TextBox 27"/>
            <p:cNvSpPr txBox="1"/>
            <p:nvPr/>
          </p:nvSpPr>
          <p:spPr>
            <a:xfrm>
              <a:off x="8540662" y="3707686"/>
              <a:ext cx="1005840" cy="507831"/>
            </a:xfrm>
            <a:prstGeom prst="rect">
              <a:avLst/>
            </a:prstGeom>
            <a:solidFill>
              <a:srgbClr val="B7F0FB"/>
            </a:solidFill>
            <a:ln>
              <a:solidFill>
                <a:schemeClr val="tx1"/>
              </a:solidFill>
            </a:ln>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incq</a:t>
              </a:r>
              <a:endParaRPr lang="en-US" sz="2700" dirty="0">
                <a:latin typeface="Segoe UI Light" panose="020B0502040204020203" pitchFamily="34" charset="0"/>
                <a:cs typeface="Segoe UI Light" panose="020B0502040204020203" pitchFamily="34" charset="0"/>
              </a:endParaRPr>
            </a:p>
          </p:txBody>
        </p:sp>
        <p:sp>
          <p:nvSpPr>
            <p:cNvPr id="29" name="TextBox 28"/>
            <p:cNvSpPr txBox="1"/>
            <p:nvPr/>
          </p:nvSpPr>
          <p:spPr>
            <a:xfrm>
              <a:off x="9695771"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30" name="TextBox 29"/>
            <p:cNvSpPr txBox="1"/>
            <p:nvPr/>
          </p:nvSpPr>
          <p:spPr>
            <a:xfrm>
              <a:off x="10850880"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grpSp>
      <p:grpSp>
        <p:nvGrpSpPr>
          <p:cNvPr id="37" name="Group 36"/>
          <p:cNvGrpSpPr/>
          <p:nvPr/>
        </p:nvGrpSpPr>
        <p:grpSpPr>
          <a:xfrm>
            <a:off x="5281075" y="1898916"/>
            <a:ext cx="6871955" cy="1193395"/>
            <a:chOff x="5281075" y="1898916"/>
            <a:chExt cx="6871955" cy="1193395"/>
          </a:xfrm>
        </p:grpSpPr>
        <p:grpSp>
          <p:nvGrpSpPr>
            <p:cNvPr id="16" name="Group 15"/>
            <p:cNvGrpSpPr/>
            <p:nvPr/>
          </p:nvGrpSpPr>
          <p:grpSpPr>
            <a:xfrm>
              <a:off x="5281075" y="2507536"/>
              <a:ext cx="6758525" cy="584775"/>
              <a:chOff x="5098195" y="3707686"/>
              <a:chExt cx="6758525" cy="584775"/>
            </a:xfrm>
          </p:grpSpPr>
          <p:sp>
            <p:nvSpPr>
              <p:cNvPr id="5" name="TextBox 4"/>
              <p:cNvSpPr txBox="1"/>
              <p:nvPr/>
            </p:nvSpPr>
            <p:spPr>
              <a:xfrm>
                <a:off x="5098195" y="3707686"/>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t=0</a:t>
                </a:r>
              </a:p>
            </p:txBody>
          </p:sp>
          <p:sp>
            <p:nvSpPr>
              <p:cNvPr id="6" name="TextBox 5"/>
              <p:cNvSpPr txBox="1"/>
              <p:nvPr/>
            </p:nvSpPr>
            <p:spPr>
              <a:xfrm>
                <a:off x="6230444" y="3712905"/>
                <a:ext cx="1005840" cy="507831"/>
              </a:xfrm>
              <a:prstGeom prst="rect">
                <a:avLst/>
              </a:prstGeom>
              <a:solidFill>
                <a:srgbClr val="B7F0FB"/>
              </a:solidFill>
              <a:ln>
                <a:solidFill>
                  <a:schemeClr val="tx1"/>
                </a:solidFill>
              </a:ln>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incq</a:t>
                </a:r>
                <a:r>
                  <a:rPr lang="en-US" sz="2700" dirty="0">
                    <a:latin typeface="Segoe UI Light" panose="020B0502040204020203" pitchFamily="34" charset="0"/>
                    <a:cs typeface="Segoe UI Light" panose="020B0502040204020203" pitchFamily="34" charset="0"/>
                  </a:rPr>
                  <a:t> </a:t>
                </a:r>
              </a:p>
            </p:txBody>
          </p:sp>
          <p:sp>
            <p:nvSpPr>
              <p:cNvPr id="12" name="TextBox 11"/>
              <p:cNvSpPr txBox="1"/>
              <p:nvPr/>
            </p:nvSpPr>
            <p:spPr>
              <a:xfrm>
                <a:off x="7385553"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8540662"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14" name="TextBox 13"/>
              <p:cNvSpPr txBox="1"/>
              <p:nvPr/>
            </p:nvSpPr>
            <p:spPr>
              <a:xfrm>
                <a:off x="9695771"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sp>
            <p:nvSpPr>
              <p:cNvPr id="15" name="TextBox 14"/>
              <p:cNvSpPr txBox="1"/>
              <p:nvPr/>
            </p:nvSpPr>
            <p:spPr>
              <a:xfrm>
                <a:off x="10850880" y="3707686"/>
                <a:ext cx="1005840" cy="507831"/>
              </a:xfrm>
              <a:prstGeom prst="rect">
                <a:avLst/>
              </a:prstGeom>
              <a:solidFill>
                <a:schemeClr val="bg1">
                  <a:lumMod val="75000"/>
                </a:schemeClr>
              </a:solidFill>
              <a:ln>
                <a:solidFill>
                  <a:schemeClr val="tx1"/>
                </a:solidFill>
              </a:ln>
            </p:spPr>
            <p:txBody>
              <a:bodyPr wrap="square" rtlCol="0">
                <a:spAutoFit/>
              </a:bodyPr>
              <a:lstStyle/>
              <a:p>
                <a:pPr algn="ctr"/>
                <a:endParaRPr lang="en-US" sz="2700" dirty="0">
                  <a:latin typeface="Segoe UI Light" panose="020B0502040204020203" pitchFamily="34" charset="0"/>
                  <a:cs typeface="Segoe UI Light" panose="020B0502040204020203" pitchFamily="34" charset="0"/>
                </a:endParaRPr>
              </a:p>
            </p:txBody>
          </p:sp>
        </p:grpSp>
        <p:sp>
          <p:nvSpPr>
            <p:cNvPr id="32" name="TextBox 31"/>
            <p:cNvSpPr txBox="1"/>
            <p:nvPr/>
          </p:nvSpPr>
          <p:spPr>
            <a:xfrm>
              <a:off x="6310114" y="1898918"/>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IF</a:t>
              </a:r>
            </a:p>
          </p:txBody>
        </p:sp>
        <p:sp>
          <p:nvSpPr>
            <p:cNvPr id="33" name="TextBox 32"/>
            <p:cNvSpPr txBox="1"/>
            <p:nvPr/>
          </p:nvSpPr>
          <p:spPr>
            <a:xfrm>
              <a:off x="7462299" y="1898917"/>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ID</a:t>
              </a:r>
            </a:p>
          </p:txBody>
        </p:sp>
        <p:sp>
          <p:nvSpPr>
            <p:cNvPr id="34" name="TextBox 33"/>
            <p:cNvSpPr txBox="1"/>
            <p:nvPr/>
          </p:nvSpPr>
          <p:spPr>
            <a:xfrm>
              <a:off x="8614484" y="1904263"/>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EX</a:t>
              </a:r>
            </a:p>
          </p:txBody>
        </p:sp>
        <p:sp>
          <p:nvSpPr>
            <p:cNvPr id="35" name="TextBox 34"/>
            <p:cNvSpPr txBox="1"/>
            <p:nvPr/>
          </p:nvSpPr>
          <p:spPr>
            <a:xfrm>
              <a:off x="9772045" y="1922761"/>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MEM</a:t>
              </a:r>
            </a:p>
          </p:txBody>
        </p:sp>
        <p:sp>
          <p:nvSpPr>
            <p:cNvPr id="36" name="TextBox 35"/>
            <p:cNvSpPr txBox="1"/>
            <p:nvPr/>
          </p:nvSpPr>
          <p:spPr>
            <a:xfrm>
              <a:off x="10940770" y="1898916"/>
              <a:ext cx="121226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WB</a:t>
              </a:r>
            </a:p>
          </p:txBody>
        </p:sp>
      </p:grpSp>
      <p:cxnSp>
        <p:nvCxnSpPr>
          <p:cNvPr id="39" name="Straight Connector 38"/>
          <p:cNvCxnSpPr/>
          <p:nvPr/>
        </p:nvCxnSpPr>
        <p:spPr>
          <a:xfrm flipH="1">
            <a:off x="5189673" y="1872440"/>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605075" y="4656062"/>
            <a:ext cx="3142081" cy="1437736"/>
            <a:chOff x="8071353" y="4554607"/>
            <a:chExt cx="3142081" cy="1437736"/>
          </a:xfrm>
        </p:grpSpPr>
        <p:cxnSp>
          <p:nvCxnSpPr>
            <p:cNvPr id="41" name="Straight Arrow Connector 40"/>
            <p:cNvCxnSpPr>
              <a:cxnSpLocks/>
              <a:stCxn id="27" idx="2"/>
            </p:cNvCxnSpPr>
            <p:nvPr/>
          </p:nvCxnSpPr>
          <p:spPr>
            <a:xfrm>
              <a:off x="8071353" y="4554607"/>
              <a:ext cx="305989" cy="333447"/>
            </a:xfrm>
            <a:prstGeom prst="straightConnector1">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52930" y="4792014"/>
              <a:ext cx="3060504" cy="1200329"/>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We don’t know if we should branch until the end of t=2 . . .</a:t>
              </a:r>
            </a:p>
          </p:txBody>
        </p:sp>
      </p:grpSp>
      <p:grpSp>
        <p:nvGrpSpPr>
          <p:cNvPr id="54" name="Group 53"/>
          <p:cNvGrpSpPr/>
          <p:nvPr/>
        </p:nvGrpSpPr>
        <p:grpSpPr>
          <a:xfrm>
            <a:off x="948500" y="4679884"/>
            <a:ext cx="8382210" cy="2347578"/>
            <a:chOff x="4028584" y="4503420"/>
            <a:chExt cx="8382210" cy="2347578"/>
          </a:xfrm>
        </p:grpSpPr>
        <p:grpSp>
          <p:nvGrpSpPr>
            <p:cNvPr id="52" name="Group 51"/>
            <p:cNvGrpSpPr/>
            <p:nvPr/>
          </p:nvGrpSpPr>
          <p:grpSpPr>
            <a:xfrm>
              <a:off x="6462855" y="4503420"/>
              <a:ext cx="5947939" cy="2243332"/>
              <a:chOff x="6462855" y="4503420"/>
              <a:chExt cx="5947939" cy="2243332"/>
            </a:xfrm>
          </p:grpSpPr>
          <p:cxnSp>
            <p:nvCxnSpPr>
              <p:cNvPr id="45" name="Straight Arrow Connector 44"/>
              <p:cNvCxnSpPr>
                <a:cxnSpLocks/>
              </p:cNvCxnSpPr>
              <p:nvPr/>
            </p:nvCxnSpPr>
            <p:spPr>
              <a:xfrm flipH="1">
                <a:off x="6584700" y="4503420"/>
                <a:ext cx="2908708" cy="1623060"/>
              </a:xfrm>
              <a:prstGeom prst="straightConnector1">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62855" y="5915755"/>
                <a:ext cx="5947939"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 . . so we don’t know whether </a:t>
                </a:r>
                <a:r>
                  <a:rPr lang="en-US" sz="2400" dirty="0">
                    <a:latin typeface="Consolas" panose="020B0609020204030204" pitchFamily="49" charset="0"/>
                    <a:cs typeface="Segoe UI Light" panose="020B0502040204020203" pitchFamily="34" charset="0"/>
                  </a:rPr>
                  <a:t>subq</a:t>
                </a:r>
                <a:r>
                  <a:rPr lang="en-US" sz="2400" dirty="0">
                    <a:latin typeface="Segoe UI Light" panose="020B0502040204020203" pitchFamily="34" charset="0"/>
                    <a:cs typeface="Segoe UI Light" panose="020B0502040204020203" pitchFamily="34" charset="0"/>
                  </a:rPr>
                  <a:t> or </a:t>
                </a:r>
                <a:r>
                  <a:rPr lang="en-US" sz="2400" dirty="0" err="1">
                    <a:latin typeface="Consolas" panose="020B0609020204030204" pitchFamily="49" charset="0"/>
                    <a:cs typeface="Segoe UI Light" panose="020B0502040204020203" pitchFamily="34" charset="0"/>
                  </a:rPr>
                  <a:t>movq</a:t>
                </a:r>
                <a:r>
                  <a:rPr lang="en-US" sz="2400" dirty="0">
                    <a:latin typeface="Segoe UI Light" panose="020B0502040204020203" pitchFamily="34" charset="0"/>
                    <a:cs typeface="Segoe UI Light" panose="020B0502040204020203" pitchFamily="34" charset="0"/>
                  </a:rPr>
                  <a:t> should have been fetched until end of t=2!</a:t>
                </a:r>
              </a:p>
            </p:txBody>
          </p:sp>
        </p:grpSp>
        <p:pic>
          <p:nvPicPr>
            <p:cNvPr id="53" name="Picture 52"/>
            <p:cNvPicPr>
              <a:picLocks noChangeAspect="1"/>
            </p:cNvPicPr>
            <p:nvPr/>
          </p:nvPicPr>
          <p:blipFill rotWithShape="1">
            <a:blip r:embed="rId3"/>
            <a:srcRect b="25949"/>
            <a:stretch/>
          </p:blipFill>
          <p:spPr>
            <a:xfrm>
              <a:off x="4028584" y="4503420"/>
              <a:ext cx="2562616" cy="2347578"/>
            </a:xfrm>
            <a:prstGeom prst="rect">
              <a:avLst/>
            </a:prstGeom>
          </p:spPr>
        </p:pic>
      </p:grpSp>
    </p:spTree>
    <p:extLst>
      <p:ext uri="{BB962C8B-B14F-4D97-AF65-F5344CB8AC3E}">
        <p14:creationId xmlns:p14="http://schemas.microsoft.com/office/powerpoint/2010/main" val="29919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800735"/>
          </a:xfrm>
        </p:spPr>
        <p:txBody>
          <a:bodyPr/>
          <a:lstStyle/>
          <a:p>
            <a:r>
              <a:rPr lang="en-US" dirty="0"/>
              <a:t>The Problem with Branches</a:t>
            </a:r>
          </a:p>
        </p:txBody>
      </p:sp>
      <p:sp>
        <p:nvSpPr>
          <p:cNvPr id="3" name="Content Placeholder 2"/>
          <p:cNvSpPr>
            <a:spLocks noGrp="1"/>
          </p:cNvSpPr>
          <p:nvPr>
            <p:ph idx="1"/>
          </p:nvPr>
        </p:nvSpPr>
        <p:spPr>
          <a:xfrm>
            <a:off x="63684" y="762635"/>
            <a:ext cx="11981580" cy="1363345"/>
          </a:xfrm>
        </p:spPr>
        <p:txBody>
          <a:bodyPr>
            <a:normAutofit/>
          </a:bodyPr>
          <a:lstStyle/>
          <a:p>
            <a:r>
              <a:rPr lang="en-US" dirty="0"/>
              <a:t>We don’t know if </a:t>
            </a:r>
            <a:r>
              <a:rPr lang="en-US" dirty="0" err="1">
                <a:ln>
                  <a:solidFill>
                    <a:sysClr val="windowText" lastClr="000000"/>
                  </a:solidFill>
                </a:ln>
                <a:solidFill>
                  <a:srgbClr val="FFCCCC"/>
                </a:solidFill>
                <a:latin typeface="Consolas" panose="020B0609020204030204" pitchFamily="49" charset="0"/>
              </a:rPr>
              <a:t>jrcxz</a:t>
            </a:r>
            <a:r>
              <a:rPr lang="en-US" dirty="0"/>
              <a:t> is taken until the end of the decode stage . . .</a:t>
            </a:r>
          </a:p>
          <a:p>
            <a:r>
              <a:rPr lang="en-US" dirty="0"/>
              <a:t>. . . so </a:t>
            </a:r>
            <a:r>
              <a:rPr lang="en-US" b="1" dirty="0">
                <a:ln>
                  <a:solidFill>
                    <a:sysClr val="windowText" lastClr="000000"/>
                  </a:solidFill>
                </a:ln>
                <a:solidFill>
                  <a:srgbClr val="5BFFC8"/>
                </a:solidFill>
              </a:rPr>
              <a:t>what</a:t>
            </a:r>
            <a:r>
              <a:rPr lang="en-US" dirty="0"/>
              <a:t> should the IF stage fetch immediately after the </a:t>
            </a:r>
            <a:r>
              <a:rPr lang="en-US" dirty="0" err="1">
                <a:ln>
                  <a:solidFill>
                    <a:sysClr val="windowText" lastClr="000000"/>
                  </a:solidFill>
                </a:ln>
                <a:solidFill>
                  <a:srgbClr val="FFCCCC"/>
                </a:solidFill>
                <a:latin typeface="Consolas" panose="020B0609020204030204" pitchFamily="49" charset="0"/>
              </a:rPr>
              <a:t>jrcxz</a:t>
            </a:r>
            <a:r>
              <a:rPr lang="en-US" dirty="0"/>
              <a:t> instruction?</a:t>
            </a:r>
          </a:p>
        </p:txBody>
      </p:sp>
      <p:grpSp>
        <p:nvGrpSpPr>
          <p:cNvPr id="11" name="Group 10"/>
          <p:cNvGrpSpPr/>
          <p:nvPr/>
        </p:nvGrpSpPr>
        <p:grpSpPr>
          <a:xfrm>
            <a:off x="11374" y="2237469"/>
            <a:ext cx="5752685" cy="2554545"/>
            <a:chOff x="6591715" y="4352019"/>
            <a:chExt cx="5752685" cy="2554545"/>
          </a:xfrm>
        </p:grpSpPr>
        <p:sp>
          <p:nvSpPr>
            <p:cNvPr id="9" name="TextBox 8"/>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10" name="TextBox 9"/>
            <p:cNvSpPr txBox="1"/>
            <p:nvPr/>
          </p:nvSpPr>
          <p:spPr>
            <a:xfrm>
              <a:off x="7590538" y="4352019"/>
              <a:ext cx="4753862" cy="2554545"/>
            </a:xfrm>
            <a:prstGeom prst="rect">
              <a:avLst/>
            </a:prstGeom>
            <a:noFill/>
          </p:spPr>
          <p:txBody>
            <a:bodyPr wrap="square" rtlCol="0">
              <a:spAutoFit/>
            </a:bodyPr>
            <a:lstStyle/>
            <a:p>
              <a:r>
                <a:rPr lang="en-US" sz="3200" dirty="0" err="1">
                  <a:ln>
                    <a:solidFill>
                      <a:sysClr val="windowText" lastClr="000000"/>
                    </a:solidFill>
                  </a:ln>
                  <a:solidFill>
                    <a:srgbClr val="B7F0FB"/>
                  </a:solidFill>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n>
                    <a:solidFill>
                      <a:sysClr val="windowText" lastClr="000000"/>
                    </a:solidFill>
                  </a:ln>
                  <a:solidFill>
                    <a:srgbClr val="FFCCCC"/>
                  </a:solidFill>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n>
                    <a:solidFill>
                      <a:sysClr val="windowText" lastClr="000000"/>
                    </a:solidFill>
                  </a:ln>
                  <a:solidFill>
                    <a:srgbClr val="5BFFC8"/>
                  </a:solidFill>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n>
                    <a:solidFill>
                      <a:sysClr val="windowText" lastClr="000000"/>
                    </a:solidFill>
                  </a:ln>
                  <a:solidFill>
                    <a:srgbClr val="5BFFC8"/>
                  </a:solidFill>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cxnSp>
        <p:nvCxnSpPr>
          <p:cNvPr id="39" name="Straight Connector 38"/>
          <p:cNvCxnSpPr/>
          <p:nvPr/>
        </p:nvCxnSpPr>
        <p:spPr>
          <a:xfrm flipH="1">
            <a:off x="5189673" y="1872440"/>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E88E64D-A759-44A8-80A1-D191A14A1163}"/>
              </a:ext>
            </a:extLst>
          </p:cNvPr>
          <p:cNvPicPr>
            <a:picLocks noChangeAspect="1"/>
          </p:cNvPicPr>
          <p:nvPr/>
        </p:nvPicPr>
        <p:blipFill>
          <a:blip r:embed="rId3"/>
          <a:stretch>
            <a:fillRect/>
          </a:stretch>
        </p:blipFill>
        <p:spPr>
          <a:xfrm>
            <a:off x="5430228" y="2733696"/>
            <a:ext cx="6615036" cy="3720958"/>
          </a:xfrm>
          <a:prstGeom prst="rect">
            <a:avLst/>
          </a:prstGeom>
        </p:spPr>
      </p:pic>
      <p:sp>
        <p:nvSpPr>
          <p:cNvPr id="38" name="TextBox 37">
            <a:extLst>
              <a:ext uri="{FF2B5EF4-FFF2-40B4-BE49-F238E27FC236}">
                <a16:creationId xmlns:a16="http://schemas.microsoft.com/office/drawing/2014/main" id="{529655D2-4609-4CEF-BDA9-8BDD085392CF}"/>
              </a:ext>
            </a:extLst>
          </p:cNvPr>
          <p:cNvSpPr txBox="1"/>
          <p:nvPr/>
        </p:nvSpPr>
        <p:spPr>
          <a:xfrm>
            <a:off x="5523618" y="2347344"/>
            <a:ext cx="2866333" cy="541905"/>
          </a:xfrm>
          <a:prstGeom prst="rect">
            <a:avLst/>
          </a:prstGeom>
          <a:noFill/>
        </p:spPr>
        <p:txBody>
          <a:bodyPr wrap="square" rtlCol="0">
            <a:spAutoFit/>
          </a:bodyPr>
          <a:lstStyle/>
          <a:p>
            <a:r>
              <a:rPr lang="en-US" sz="2800" dirty="0"/>
              <a:t>Address of </a:t>
            </a:r>
            <a:r>
              <a:rPr lang="en-US" sz="2800" dirty="0" err="1">
                <a:ln>
                  <a:solidFill>
                    <a:sysClr val="windowText" lastClr="000000"/>
                  </a:solidFill>
                </a:ln>
                <a:solidFill>
                  <a:srgbClr val="FFCCCC"/>
                </a:solidFill>
                <a:latin typeface="Consolas" panose="020B0609020204030204" pitchFamily="49" charset="0"/>
              </a:rPr>
              <a:t>jrcxz</a:t>
            </a:r>
            <a:endParaRPr lang="en-US" sz="2800" dirty="0">
              <a:ln>
                <a:solidFill>
                  <a:sysClr val="windowText" lastClr="000000"/>
                </a:solidFill>
              </a:ln>
              <a:solidFill>
                <a:srgbClr val="FFCCCC"/>
              </a:solidFill>
              <a:latin typeface="Consolas" panose="020B0609020204030204" pitchFamily="49" charset="0"/>
            </a:endParaRPr>
          </a:p>
        </p:txBody>
      </p:sp>
      <p:sp>
        <p:nvSpPr>
          <p:cNvPr id="50" name="TextBox 49">
            <a:extLst>
              <a:ext uri="{FF2B5EF4-FFF2-40B4-BE49-F238E27FC236}">
                <a16:creationId xmlns:a16="http://schemas.microsoft.com/office/drawing/2014/main" id="{0CAD7B34-79DC-4074-A679-437B9EF88C6D}"/>
              </a:ext>
            </a:extLst>
          </p:cNvPr>
          <p:cNvSpPr txBox="1"/>
          <p:nvPr/>
        </p:nvSpPr>
        <p:spPr>
          <a:xfrm>
            <a:off x="5482600" y="5288242"/>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B7F0FB"/>
                </a:solidFill>
                <a:latin typeface="Consolas" panose="020B0609020204030204" pitchFamily="49" charset="0"/>
              </a:rPr>
              <a:t>incq</a:t>
            </a:r>
            <a:endParaRPr lang="en-US" sz="2800" dirty="0">
              <a:ln>
                <a:solidFill>
                  <a:sysClr val="windowText" lastClr="000000"/>
                </a:solidFill>
              </a:ln>
              <a:solidFill>
                <a:srgbClr val="B7F0FB"/>
              </a:solidFill>
              <a:latin typeface="Consolas" panose="020B0609020204030204" pitchFamily="49" charset="0"/>
            </a:endParaRPr>
          </a:p>
        </p:txBody>
      </p:sp>
      <p:grpSp>
        <p:nvGrpSpPr>
          <p:cNvPr id="8" name="Group 7">
            <a:extLst>
              <a:ext uri="{FF2B5EF4-FFF2-40B4-BE49-F238E27FC236}">
                <a16:creationId xmlns:a16="http://schemas.microsoft.com/office/drawing/2014/main" id="{097E8795-531E-EBE3-3F96-D487AEB5FABF}"/>
              </a:ext>
            </a:extLst>
          </p:cNvPr>
          <p:cNvGrpSpPr>
            <a:grpSpLocks noChangeAspect="1"/>
          </p:cNvGrpSpPr>
          <p:nvPr/>
        </p:nvGrpSpPr>
        <p:grpSpPr>
          <a:xfrm>
            <a:off x="8917742" y="4247811"/>
            <a:ext cx="800389" cy="766157"/>
            <a:chOff x="6391503" y="2563978"/>
            <a:chExt cx="1637879" cy="1632740"/>
          </a:xfrm>
        </p:grpSpPr>
        <p:sp>
          <p:nvSpPr>
            <p:cNvPr id="12" name="TextBox 11">
              <a:extLst>
                <a:ext uri="{FF2B5EF4-FFF2-40B4-BE49-F238E27FC236}">
                  <a16:creationId xmlns:a16="http://schemas.microsoft.com/office/drawing/2014/main" id="{BD486088-B27A-9287-324B-C00BC2863C56}"/>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13" name="Straight Arrow Connector 12">
              <a:extLst>
                <a:ext uri="{FF2B5EF4-FFF2-40B4-BE49-F238E27FC236}">
                  <a16:creationId xmlns:a16="http://schemas.microsoft.com/office/drawing/2014/main" id="{65D96B22-69C8-201D-96AF-743E55A8BDC6}"/>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C818CB-F1B9-8133-0564-C446D771E3DB}"/>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2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B76D9F6-8FAA-4358-95A8-9345E73BF31F}"/>
              </a:ext>
            </a:extLst>
          </p:cNvPr>
          <p:cNvPicPr>
            <a:picLocks noChangeAspect="1"/>
          </p:cNvPicPr>
          <p:nvPr/>
        </p:nvPicPr>
        <p:blipFill>
          <a:blip r:embed="rId3"/>
          <a:stretch>
            <a:fillRect/>
          </a:stretch>
        </p:blipFill>
        <p:spPr>
          <a:xfrm>
            <a:off x="5430228" y="2733697"/>
            <a:ext cx="6615034" cy="3720957"/>
          </a:xfrm>
          <a:prstGeom prst="rect">
            <a:avLst/>
          </a:prstGeom>
        </p:spPr>
      </p:pic>
      <p:sp>
        <p:nvSpPr>
          <p:cNvPr id="2" name="Title 1"/>
          <p:cNvSpPr>
            <a:spLocks noGrp="1"/>
          </p:cNvSpPr>
          <p:nvPr>
            <p:ph type="title"/>
          </p:nvPr>
        </p:nvSpPr>
        <p:spPr>
          <a:xfrm>
            <a:off x="838200" y="-635"/>
            <a:ext cx="10515600" cy="800735"/>
          </a:xfrm>
        </p:spPr>
        <p:txBody>
          <a:bodyPr/>
          <a:lstStyle/>
          <a:p>
            <a:r>
              <a:rPr lang="en-US" dirty="0"/>
              <a:t>The Problem with Branches</a:t>
            </a:r>
          </a:p>
        </p:txBody>
      </p:sp>
      <p:sp>
        <p:nvSpPr>
          <p:cNvPr id="3" name="Content Placeholder 2"/>
          <p:cNvSpPr>
            <a:spLocks noGrp="1"/>
          </p:cNvSpPr>
          <p:nvPr>
            <p:ph idx="1"/>
          </p:nvPr>
        </p:nvSpPr>
        <p:spPr>
          <a:xfrm>
            <a:off x="63684" y="762635"/>
            <a:ext cx="11981580" cy="1363345"/>
          </a:xfrm>
        </p:spPr>
        <p:txBody>
          <a:bodyPr>
            <a:normAutofit/>
          </a:bodyPr>
          <a:lstStyle/>
          <a:p>
            <a:r>
              <a:rPr lang="en-US" dirty="0"/>
              <a:t>We don’t know if </a:t>
            </a:r>
            <a:r>
              <a:rPr lang="en-US" dirty="0" err="1">
                <a:ln>
                  <a:solidFill>
                    <a:sysClr val="windowText" lastClr="000000"/>
                  </a:solidFill>
                </a:ln>
                <a:solidFill>
                  <a:srgbClr val="FFCCCC"/>
                </a:solidFill>
                <a:latin typeface="Consolas" panose="020B0609020204030204" pitchFamily="49" charset="0"/>
              </a:rPr>
              <a:t>jrcxz</a:t>
            </a:r>
            <a:r>
              <a:rPr lang="en-US" dirty="0"/>
              <a:t> is taken until the end of the decode stage . . .</a:t>
            </a:r>
          </a:p>
          <a:p>
            <a:r>
              <a:rPr lang="en-US" dirty="0"/>
              <a:t>. . . so </a:t>
            </a:r>
            <a:r>
              <a:rPr lang="en-US" b="1" dirty="0">
                <a:ln>
                  <a:solidFill>
                    <a:sysClr val="windowText" lastClr="000000"/>
                  </a:solidFill>
                </a:ln>
                <a:solidFill>
                  <a:srgbClr val="99FF66"/>
                </a:solidFill>
              </a:rPr>
              <a:t>what</a:t>
            </a:r>
            <a:r>
              <a:rPr lang="en-US" dirty="0"/>
              <a:t> should the IF stage fetch immediately after the </a:t>
            </a:r>
            <a:r>
              <a:rPr lang="en-US" dirty="0" err="1">
                <a:ln>
                  <a:solidFill>
                    <a:sysClr val="windowText" lastClr="000000"/>
                  </a:solidFill>
                </a:ln>
                <a:solidFill>
                  <a:srgbClr val="FFCCCC"/>
                </a:solidFill>
                <a:latin typeface="Consolas" panose="020B0609020204030204" pitchFamily="49" charset="0"/>
              </a:rPr>
              <a:t>jrcxz</a:t>
            </a:r>
            <a:r>
              <a:rPr lang="en-US" dirty="0"/>
              <a:t> instruction?</a:t>
            </a:r>
          </a:p>
        </p:txBody>
      </p:sp>
      <p:grpSp>
        <p:nvGrpSpPr>
          <p:cNvPr id="11" name="Group 10"/>
          <p:cNvGrpSpPr/>
          <p:nvPr/>
        </p:nvGrpSpPr>
        <p:grpSpPr>
          <a:xfrm>
            <a:off x="11374" y="2237469"/>
            <a:ext cx="5752685" cy="2554545"/>
            <a:chOff x="6591715" y="4352019"/>
            <a:chExt cx="5752685" cy="2554545"/>
          </a:xfrm>
        </p:grpSpPr>
        <p:sp>
          <p:nvSpPr>
            <p:cNvPr id="9" name="TextBox 8"/>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10" name="TextBox 9"/>
            <p:cNvSpPr txBox="1"/>
            <p:nvPr/>
          </p:nvSpPr>
          <p:spPr>
            <a:xfrm>
              <a:off x="7590538" y="4352019"/>
              <a:ext cx="4753862" cy="2554545"/>
            </a:xfrm>
            <a:prstGeom prst="rect">
              <a:avLst/>
            </a:prstGeom>
            <a:noFill/>
          </p:spPr>
          <p:txBody>
            <a:bodyPr wrap="square" rtlCol="0">
              <a:spAutoFit/>
            </a:bodyPr>
            <a:lstStyle/>
            <a:p>
              <a:r>
                <a:rPr lang="en-US" sz="3200" dirty="0" err="1">
                  <a:ln>
                    <a:solidFill>
                      <a:sysClr val="windowText" lastClr="000000"/>
                    </a:solidFill>
                  </a:ln>
                  <a:solidFill>
                    <a:srgbClr val="B7F0FB"/>
                  </a:solidFill>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n>
                    <a:solidFill>
                      <a:sysClr val="windowText" lastClr="000000"/>
                    </a:solidFill>
                  </a:ln>
                  <a:solidFill>
                    <a:srgbClr val="FFCCCC"/>
                  </a:solidFill>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n>
                    <a:solidFill>
                      <a:sysClr val="windowText" lastClr="000000"/>
                    </a:solidFill>
                  </a:ln>
                  <a:solidFill>
                    <a:srgbClr val="5BFFC8"/>
                  </a:solidFill>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n>
                    <a:solidFill>
                      <a:sysClr val="windowText" lastClr="000000"/>
                    </a:solidFill>
                  </a:ln>
                  <a:solidFill>
                    <a:srgbClr val="5BFFC8"/>
                  </a:solidFill>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cxnSp>
        <p:nvCxnSpPr>
          <p:cNvPr id="39" name="Straight Connector 38"/>
          <p:cNvCxnSpPr/>
          <p:nvPr/>
        </p:nvCxnSpPr>
        <p:spPr>
          <a:xfrm flipH="1">
            <a:off x="5189673" y="1872440"/>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9655D2-4609-4CEF-BDA9-8BDD085392CF}"/>
              </a:ext>
            </a:extLst>
          </p:cNvPr>
          <p:cNvSpPr txBox="1"/>
          <p:nvPr/>
        </p:nvSpPr>
        <p:spPr>
          <a:xfrm>
            <a:off x="5523618" y="2347344"/>
            <a:ext cx="2866333" cy="523220"/>
          </a:xfrm>
          <a:prstGeom prst="rect">
            <a:avLst/>
          </a:prstGeom>
          <a:noFill/>
        </p:spPr>
        <p:txBody>
          <a:bodyPr wrap="square" rtlCol="0">
            <a:spAutoFit/>
          </a:bodyPr>
          <a:lstStyle/>
          <a:p>
            <a:r>
              <a:rPr lang="en-US" sz="2800" dirty="0"/>
              <a:t>Address of </a:t>
            </a:r>
            <a:r>
              <a:rPr lang="en-US" sz="2800" dirty="0">
                <a:ln>
                  <a:solidFill>
                    <a:sysClr val="windowText" lastClr="000000"/>
                  </a:solidFill>
                </a:ln>
                <a:solidFill>
                  <a:srgbClr val="5BFFC8"/>
                </a:solidFill>
                <a:latin typeface="Consolas" panose="020B0609020204030204" pitchFamily="49" charset="0"/>
              </a:rPr>
              <a:t>subq</a:t>
            </a:r>
          </a:p>
        </p:txBody>
      </p:sp>
      <p:sp>
        <p:nvSpPr>
          <p:cNvPr id="17" name="TextBox 16">
            <a:extLst>
              <a:ext uri="{FF2B5EF4-FFF2-40B4-BE49-F238E27FC236}">
                <a16:creationId xmlns:a16="http://schemas.microsoft.com/office/drawing/2014/main" id="{F213E6C5-61BC-4F7C-8908-C3CA4119ED8D}"/>
              </a:ext>
            </a:extLst>
          </p:cNvPr>
          <p:cNvSpPr txBox="1"/>
          <p:nvPr/>
        </p:nvSpPr>
        <p:spPr>
          <a:xfrm>
            <a:off x="5482600" y="5288242"/>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CCCC"/>
                </a:solidFill>
                <a:latin typeface="Consolas" panose="020B0609020204030204" pitchFamily="49" charset="0"/>
              </a:rPr>
              <a:t>jrcxz</a:t>
            </a:r>
            <a:endParaRPr lang="en-US" sz="2800" dirty="0">
              <a:ln>
                <a:solidFill>
                  <a:sysClr val="windowText" lastClr="000000"/>
                </a:solidFill>
              </a:ln>
              <a:solidFill>
                <a:srgbClr val="FFCCCC"/>
              </a:solidFill>
              <a:latin typeface="Consolas" panose="020B0609020204030204" pitchFamily="49" charset="0"/>
            </a:endParaRPr>
          </a:p>
        </p:txBody>
      </p:sp>
      <p:sp>
        <p:nvSpPr>
          <p:cNvPr id="18" name="TextBox 17">
            <a:extLst>
              <a:ext uri="{FF2B5EF4-FFF2-40B4-BE49-F238E27FC236}">
                <a16:creationId xmlns:a16="http://schemas.microsoft.com/office/drawing/2014/main" id="{5003B57F-CBF0-45A0-9E38-4D585FF7CACE}"/>
              </a:ext>
            </a:extLst>
          </p:cNvPr>
          <p:cNvSpPr txBox="1"/>
          <p:nvPr/>
        </p:nvSpPr>
        <p:spPr>
          <a:xfrm>
            <a:off x="7204308" y="6317787"/>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B7F0FB"/>
                </a:solidFill>
                <a:latin typeface="Consolas" panose="020B0609020204030204" pitchFamily="49" charset="0"/>
              </a:rPr>
              <a:t>incq</a:t>
            </a:r>
            <a:endParaRPr lang="en-US" sz="2800" dirty="0">
              <a:ln>
                <a:solidFill>
                  <a:sysClr val="windowText" lastClr="000000"/>
                </a:solidFill>
              </a:ln>
              <a:solidFill>
                <a:srgbClr val="B7F0FB"/>
              </a:solidFill>
              <a:latin typeface="Consolas" panose="020B0609020204030204" pitchFamily="49" charset="0"/>
            </a:endParaRPr>
          </a:p>
        </p:txBody>
      </p:sp>
      <p:grpSp>
        <p:nvGrpSpPr>
          <p:cNvPr id="4" name="Group 3">
            <a:extLst>
              <a:ext uri="{FF2B5EF4-FFF2-40B4-BE49-F238E27FC236}">
                <a16:creationId xmlns:a16="http://schemas.microsoft.com/office/drawing/2014/main" id="{346DA44C-574D-95EE-E7EC-57E2459521E7}"/>
              </a:ext>
            </a:extLst>
          </p:cNvPr>
          <p:cNvGrpSpPr>
            <a:grpSpLocks noChangeAspect="1"/>
          </p:cNvGrpSpPr>
          <p:nvPr/>
        </p:nvGrpSpPr>
        <p:grpSpPr>
          <a:xfrm>
            <a:off x="8917742" y="4247811"/>
            <a:ext cx="800389" cy="766157"/>
            <a:chOff x="6391503" y="2563978"/>
            <a:chExt cx="1637879" cy="1632740"/>
          </a:xfrm>
        </p:grpSpPr>
        <p:sp>
          <p:nvSpPr>
            <p:cNvPr id="5" name="TextBox 4">
              <a:extLst>
                <a:ext uri="{FF2B5EF4-FFF2-40B4-BE49-F238E27FC236}">
                  <a16:creationId xmlns:a16="http://schemas.microsoft.com/office/drawing/2014/main" id="{43094CF9-DE9D-E943-B5D1-06B12A239016}"/>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6" name="Straight Arrow Connector 5">
              <a:extLst>
                <a:ext uri="{FF2B5EF4-FFF2-40B4-BE49-F238E27FC236}">
                  <a16:creationId xmlns:a16="http://schemas.microsoft.com/office/drawing/2014/main" id="{A6C97B39-D350-83F5-7DB2-BD1357A284D9}"/>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8D472D-FB0B-8CBE-D679-F2FB007052F3}"/>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236DA8-31EC-4323-9633-37BDCAE89028}"/>
              </a:ext>
            </a:extLst>
          </p:cNvPr>
          <p:cNvPicPr>
            <a:picLocks noChangeAspect="1"/>
          </p:cNvPicPr>
          <p:nvPr/>
        </p:nvPicPr>
        <p:blipFill>
          <a:blip r:embed="rId3"/>
          <a:stretch>
            <a:fillRect/>
          </a:stretch>
        </p:blipFill>
        <p:spPr>
          <a:xfrm>
            <a:off x="5430228" y="2733697"/>
            <a:ext cx="6615034" cy="3720957"/>
          </a:xfrm>
          <a:prstGeom prst="rect">
            <a:avLst/>
          </a:prstGeom>
        </p:spPr>
      </p:pic>
      <p:sp>
        <p:nvSpPr>
          <p:cNvPr id="2" name="Title 1"/>
          <p:cNvSpPr>
            <a:spLocks noGrp="1"/>
          </p:cNvSpPr>
          <p:nvPr>
            <p:ph type="title"/>
          </p:nvPr>
        </p:nvSpPr>
        <p:spPr>
          <a:xfrm>
            <a:off x="838200" y="-635"/>
            <a:ext cx="10515600" cy="800735"/>
          </a:xfrm>
        </p:spPr>
        <p:txBody>
          <a:bodyPr/>
          <a:lstStyle/>
          <a:p>
            <a:r>
              <a:rPr lang="en-US" dirty="0"/>
              <a:t>The Problem with Branches</a:t>
            </a:r>
          </a:p>
        </p:txBody>
      </p:sp>
      <p:sp>
        <p:nvSpPr>
          <p:cNvPr id="3" name="Content Placeholder 2"/>
          <p:cNvSpPr>
            <a:spLocks noGrp="1"/>
          </p:cNvSpPr>
          <p:nvPr>
            <p:ph idx="1"/>
          </p:nvPr>
        </p:nvSpPr>
        <p:spPr>
          <a:xfrm>
            <a:off x="63684" y="762635"/>
            <a:ext cx="11981580" cy="1363345"/>
          </a:xfrm>
        </p:spPr>
        <p:txBody>
          <a:bodyPr>
            <a:normAutofit/>
          </a:bodyPr>
          <a:lstStyle/>
          <a:p>
            <a:r>
              <a:rPr lang="en-US" dirty="0"/>
              <a:t>We don’t know if </a:t>
            </a:r>
            <a:r>
              <a:rPr lang="en-US" dirty="0" err="1">
                <a:ln>
                  <a:solidFill>
                    <a:sysClr val="windowText" lastClr="000000"/>
                  </a:solidFill>
                </a:ln>
                <a:solidFill>
                  <a:srgbClr val="FFCCCC"/>
                </a:solidFill>
                <a:latin typeface="Consolas" panose="020B0609020204030204" pitchFamily="49" charset="0"/>
              </a:rPr>
              <a:t>jrcxz</a:t>
            </a:r>
            <a:r>
              <a:rPr lang="en-US" dirty="0"/>
              <a:t> is taken until the end of the decode stage . . .</a:t>
            </a:r>
          </a:p>
          <a:p>
            <a:r>
              <a:rPr lang="en-US" dirty="0"/>
              <a:t>. . . so </a:t>
            </a:r>
            <a:r>
              <a:rPr lang="en-US" b="1" dirty="0">
                <a:ln>
                  <a:solidFill>
                    <a:sysClr val="windowText" lastClr="000000"/>
                  </a:solidFill>
                </a:ln>
                <a:solidFill>
                  <a:srgbClr val="99FF66"/>
                </a:solidFill>
              </a:rPr>
              <a:t>what</a:t>
            </a:r>
            <a:r>
              <a:rPr lang="en-US" dirty="0"/>
              <a:t> should the IF stage fetch immediately after the </a:t>
            </a:r>
            <a:r>
              <a:rPr lang="en-US" dirty="0" err="1">
                <a:ln>
                  <a:solidFill>
                    <a:sysClr val="windowText" lastClr="000000"/>
                  </a:solidFill>
                </a:ln>
                <a:solidFill>
                  <a:srgbClr val="FFCCCC"/>
                </a:solidFill>
                <a:latin typeface="Consolas" panose="020B0609020204030204" pitchFamily="49" charset="0"/>
              </a:rPr>
              <a:t>jrcxz</a:t>
            </a:r>
            <a:r>
              <a:rPr lang="en-US" dirty="0"/>
              <a:t> instruction?</a:t>
            </a:r>
          </a:p>
        </p:txBody>
      </p:sp>
      <p:grpSp>
        <p:nvGrpSpPr>
          <p:cNvPr id="11" name="Group 10"/>
          <p:cNvGrpSpPr/>
          <p:nvPr/>
        </p:nvGrpSpPr>
        <p:grpSpPr>
          <a:xfrm>
            <a:off x="11374" y="2237469"/>
            <a:ext cx="5752685" cy="2554545"/>
            <a:chOff x="6591715" y="4352019"/>
            <a:chExt cx="5752685" cy="2554545"/>
          </a:xfrm>
        </p:grpSpPr>
        <p:sp>
          <p:nvSpPr>
            <p:cNvPr id="9" name="TextBox 8"/>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10" name="TextBox 9"/>
            <p:cNvSpPr txBox="1"/>
            <p:nvPr/>
          </p:nvSpPr>
          <p:spPr>
            <a:xfrm>
              <a:off x="7590538" y="4352019"/>
              <a:ext cx="4753862" cy="2554545"/>
            </a:xfrm>
            <a:prstGeom prst="rect">
              <a:avLst/>
            </a:prstGeom>
            <a:noFill/>
          </p:spPr>
          <p:txBody>
            <a:bodyPr wrap="square" rtlCol="0">
              <a:spAutoFit/>
            </a:bodyPr>
            <a:lstStyle/>
            <a:p>
              <a:r>
                <a:rPr lang="en-US" sz="3200" dirty="0" err="1">
                  <a:ln>
                    <a:solidFill>
                      <a:sysClr val="windowText" lastClr="000000"/>
                    </a:solidFill>
                  </a:ln>
                  <a:solidFill>
                    <a:srgbClr val="B7F0FB"/>
                  </a:solidFill>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n>
                    <a:solidFill>
                      <a:sysClr val="windowText" lastClr="000000"/>
                    </a:solidFill>
                  </a:ln>
                  <a:solidFill>
                    <a:srgbClr val="FFCCCC"/>
                  </a:solidFill>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n>
                    <a:solidFill>
                      <a:sysClr val="windowText" lastClr="000000"/>
                    </a:solidFill>
                  </a:ln>
                  <a:solidFill>
                    <a:srgbClr val="5BFFC8"/>
                  </a:solidFill>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n>
                    <a:solidFill>
                      <a:sysClr val="windowText" lastClr="000000"/>
                    </a:solidFill>
                  </a:ln>
                  <a:solidFill>
                    <a:srgbClr val="5BFFC8"/>
                  </a:solidFill>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cxnSp>
        <p:nvCxnSpPr>
          <p:cNvPr id="39" name="Straight Connector 38"/>
          <p:cNvCxnSpPr/>
          <p:nvPr/>
        </p:nvCxnSpPr>
        <p:spPr>
          <a:xfrm flipH="1">
            <a:off x="5189673" y="1872440"/>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FB7F78-70F2-4C10-9BF5-C918B7A5D3BA}"/>
              </a:ext>
            </a:extLst>
          </p:cNvPr>
          <p:cNvSpPr txBox="1"/>
          <p:nvPr/>
        </p:nvSpPr>
        <p:spPr>
          <a:xfrm>
            <a:off x="5482600" y="5288242"/>
            <a:ext cx="1339776" cy="523220"/>
          </a:xfrm>
          <a:prstGeom prst="rect">
            <a:avLst/>
          </a:prstGeom>
          <a:noFill/>
        </p:spPr>
        <p:txBody>
          <a:bodyPr wrap="square" rtlCol="0">
            <a:spAutoFit/>
          </a:bodyPr>
          <a:lstStyle/>
          <a:p>
            <a:pPr algn="ctr"/>
            <a:r>
              <a:rPr lang="en-US" sz="2800" dirty="0">
                <a:ln>
                  <a:solidFill>
                    <a:sysClr val="windowText" lastClr="000000"/>
                  </a:solidFill>
                </a:ln>
                <a:solidFill>
                  <a:srgbClr val="99FF66"/>
                </a:solidFill>
                <a:latin typeface="Consolas" panose="020B0609020204030204" pitchFamily="49" charset="0"/>
              </a:rPr>
              <a:t>subq</a:t>
            </a:r>
          </a:p>
        </p:txBody>
      </p:sp>
      <p:grpSp>
        <p:nvGrpSpPr>
          <p:cNvPr id="4" name="Group 3">
            <a:extLst>
              <a:ext uri="{FF2B5EF4-FFF2-40B4-BE49-F238E27FC236}">
                <a16:creationId xmlns:a16="http://schemas.microsoft.com/office/drawing/2014/main" id="{FB4A86FE-92D1-4DF9-BF26-57940032A0C6}"/>
              </a:ext>
            </a:extLst>
          </p:cNvPr>
          <p:cNvGrpSpPr/>
          <p:nvPr/>
        </p:nvGrpSpPr>
        <p:grpSpPr>
          <a:xfrm>
            <a:off x="8349483" y="1669975"/>
            <a:ext cx="3977259" cy="1631216"/>
            <a:chOff x="8349483" y="1669975"/>
            <a:chExt cx="3977259" cy="1631216"/>
          </a:xfrm>
        </p:grpSpPr>
        <p:sp>
          <p:nvSpPr>
            <p:cNvPr id="38" name="TextBox 37">
              <a:extLst>
                <a:ext uri="{FF2B5EF4-FFF2-40B4-BE49-F238E27FC236}">
                  <a16:creationId xmlns:a16="http://schemas.microsoft.com/office/drawing/2014/main" id="{529655D2-4609-4CEF-BDA9-8BDD085392CF}"/>
                </a:ext>
              </a:extLst>
            </p:cNvPr>
            <p:cNvSpPr txBox="1"/>
            <p:nvPr/>
          </p:nvSpPr>
          <p:spPr>
            <a:xfrm>
              <a:off x="8670060" y="1669975"/>
              <a:ext cx="3656682" cy="1631216"/>
            </a:xfrm>
            <a:prstGeom prst="rect">
              <a:avLst/>
            </a:prstGeom>
            <a:noFill/>
          </p:spPr>
          <p:txBody>
            <a:bodyPr wrap="square" rtlCol="0">
              <a:spAutoFit/>
            </a:bodyPr>
            <a:lstStyle/>
            <a:p>
              <a:r>
                <a:rPr lang="en-US" sz="2000" dirty="0">
                  <a:latin typeface="Segoe UI Light" panose="020B0502040204020203" pitchFamily="34" charset="0"/>
                  <a:cs typeface="Segoe UI Light" panose="020B0502040204020203" pitchFamily="34" charset="0"/>
                </a:rPr>
                <a:t>The </a:t>
              </a:r>
              <a:r>
                <a:rPr lang="en-US" sz="2000" dirty="0">
                  <a:latin typeface="Consolas" panose="020B0609020204030204" pitchFamily="49" charset="0"/>
                  <a:cs typeface="Segoe UI Light" panose="020B0502040204020203" pitchFamily="34" charset="0"/>
                </a:rPr>
                <a:t>%</a:t>
              </a:r>
              <a:r>
                <a:rPr lang="en-US" sz="2000" dirty="0" err="1">
                  <a:latin typeface="Consolas" panose="020B0609020204030204" pitchFamily="49" charset="0"/>
                  <a:cs typeface="Segoe UI Light" panose="020B0502040204020203" pitchFamily="34" charset="0"/>
                </a:rPr>
                <a:t>rcx</a:t>
              </a:r>
              <a:r>
                <a:rPr lang="en-US" sz="2000" dirty="0">
                  <a:latin typeface="Segoe UI Light" panose="020B0502040204020203" pitchFamily="34" charset="0"/>
                  <a:cs typeface="Segoe UI Light" panose="020B0502040204020203" pitchFamily="34" charset="0"/>
                </a:rPr>
                <a:t> check may determine that the default next IP (i.e., the address of the instruction after </a:t>
              </a:r>
              <a:r>
                <a:rPr lang="en-US" sz="2000" dirty="0">
                  <a:ln>
                    <a:solidFill>
                      <a:sysClr val="windowText" lastClr="000000"/>
                    </a:solidFill>
                  </a:ln>
                  <a:solidFill>
                    <a:srgbClr val="5BFFC8"/>
                  </a:solidFill>
                  <a:latin typeface="Consolas" panose="020B0609020204030204" pitchFamily="49" charset="0"/>
                  <a:cs typeface="Segoe UI Light" panose="020B0502040204020203" pitchFamily="34" charset="0"/>
                </a:rPr>
                <a:t>subq</a:t>
              </a:r>
              <a:r>
                <a:rPr lang="en-US" sz="2000" dirty="0">
                  <a:latin typeface="Segoe UI Light" panose="020B0502040204020203" pitchFamily="34" charset="0"/>
                  <a:cs typeface="Segoe UI Light" panose="020B0502040204020203" pitchFamily="34" charset="0"/>
                </a:rPr>
                <a:t>) should be overridden with the address of </a:t>
              </a:r>
              <a:r>
                <a:rPr lang="en-US" sz="20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movq</a:t>
              </a:r>
              <a:r>
                <a:rPr lang="en-US" sz="2000" dirty="0">
                  <a:latin typeface="Segoe UI Light" panose="020B0502040204020203" pitchFamily="34" charset="0"/>
                  <a:cs typeface="Segoe UI Light" panose="020B0502040204020203" pitchFamily="34" charset="0"/>
                </a:rPr>
                <a:t>!</a:t>
              </a:r>
              <a:endParaRPr lang="en-US" sz="2000" dirty="0">
                <a:ln>
                  <a:solidFill>
                    <a:sysClr val="windowText" lastClr="000000"/>
                  </a:solidFill>
                </a:ln>
                <a:solidFill>
                  <a:srgbClr val="99FF66"/>
                </a:solidFill>
                <a:latin typeface="Segoe UI Light" panose="020B0502040204020203" pitchFamily="34" charset="0"/>
                <a:cs typeface="Segoe UI Light" panose="020B0502040204020203" pitchFamily="34" charset="0"/>
              </a:endParaRPr>
            </a:p>
          </p:txBody>
        </p:sp>
        <p:sp>
          <p:nvSpPr>
            <p:cNvPr id="6" name="Arrow: Bent-Up 5">
              <a:extLst>
                <a:ext uri="{FF2B5EF4-FFF2-40B4-BE49-F238E27FC236}">
                  <a16:creationId xmlns:a16="http://schemas.microsoft.com/office/drawing/2014/main" id="{03694E57-E705-414A-9C29-670A80D5104B}"/>
                </a:ext>
              </a:extLst>
            </p:cNvPr>
            <p:cNvSpPr/>
            <p:nvPr/>
          </p:nvSpPr>
          <p:spPr>
            <a:xfrm rot="10800000">
              <a:off x="8349483" y="1822866"/>
              <a:ext cx="397082" cy="118180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8D40D597-2FAF-488E-87FC-F6ED7B4FF84E}"/>
              </a:ext>
            </a:extLst>
          </p:cNvPr>
          <p:cNvSpPr txBox="1"/>
          <p:nvPr/>
        </p:nvSpPr>
        <p:spPr>
          <a:xfrm>
            <a:off x="7204308" y="6317787"/>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CCCC"/>
                </a:solidFill>
                <a:latin typeface="Consolas" panose="020B0609020204030204" pitchFamily="49" charset="0"/>
              </a:rPr>
              <a:t>jrcxz</a:t>
            </a:r>
            <a:endParaRPr lang="en-US" sz="2800" dirty="0">
              <a:ln>
                <a:solidFill>
                  <a:sysClr val="windowText" lastClr="000000"/>
                </a:solidFill>
              </a:ln>
              <a:solidFill>
                <a:srgbClr val="FFCCCC"/>
              </a:solidFill>
              <a:latin typeface="Consolas" panose="020B0609020204030204" pitchFamily="49" charset="0"/>
            </a:endParaRPr>
          </a:p>
        </p:txBody>
      </p:sp>
      <p:sp>
        <p:nvSpPr>
          <p:cNvPr id="19" name="TextBox 18">
            <a:extLst>
              <a:ext uri="{FF2B5EF4-FFF2-40B4-BE49-F238E27FC236}">
                <a16:creationId xmlns:a16="http://schemas.microsoft.com/office/drawing/2014/main" id="{A2797BC3-836D-4EE2-82BA-7986C2E53626}"/>
              </a:ext>
            </a:extLst>
          </p:cNvPr>
          <p:cNvSpPr txBox="1"/>
          <p:nvPr/>
        </p:nvSpPr>
        <p:spPr>
          <a:xfrm>
            <a:off x="8954897" y="6334780"/>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B7F0FB"/>
                </a:solidFill>
                <a:latin typeface="Consolas" panose="020B0609020204030204" pitchFamily="49" charset="0"/>
              </a:rPr>
              <a:t>incq</a:t>
            </a:r>
            <a:endParaRPr lang="en-US" sz="2800" dirty="0">
              <a:ln>
                <a:solidFill>
                  <a:sysClr val="windowText" lastClr="000000"/>
                </a:solidFill>
              </a:ln>
              <a:solidFill>
                <a:srgbClr val="B7F0FB"/>
              </a:solidFill>
              <a:latin typeface="Consolas" panose="020B0609020204030204" pitchFamily="49" charset="0"/>
            </a:endParaRPr>
          </a:p>
        </p:txBody>
      </p:sp>
      <p:sp>
        <p:nvSpPr>
          <p:cNvPr id="15" name="TextBox 14">
            <a:extLst>
              <a:ext uri="{FF2B5EF4-FFF2-40B4-BE49-F238E27FC236}">
                <a16:creationId xmlns:a16="http://schemas.microsoft.com/office/drawing/2014/main" id="{88665219-C4F7-47A1-804A-3D80A490E1F4}"/>
              </a:ext>
            </a:extLst>
          </p:cNvPr>
          <p:cNvSpPr txBox="1"/>
          <p:nvPr/>
        </p:nvSpPr>
        <p:spPr>
          <a:xfrm>
            <a:off x="5523618" y="2347344"/>
            <a:ext cx="2866333" cy="523220"/>
          </a:xfrm>
          <a:prstGeom prst="rect">
            <a:avLst/>
          </a:prstGeom>
          <a:noFill/>
        </p:spPr>
        <p:txBody>
          <a:bodyPr wrap="square" rtlCol="0">
            <a:spAutoFit/>
          </a:bodyPr>
          <a:lstStyle/>
          <a:p>
            <a:r>
              <a:rPr lang="en-US" sz="2800" dirty="0"/>
              <a:t>Address of </a:t>
            </a:r>
            <a:r>
              <a:rPr lang="en-US" sz="2800" dirty="0" err="1">
                <a:latin typeface="Consolas" panose="020B0609020204030204" pitchFamily="49" charset="0"/>
              </a:rPr>
              <a:t>addq</a:t>
            </a:r>
            <a:endParaRPr lang="en-US" sz="2800" dirty="0">
              <a:latin typeface="Consolas" panose="020B0609020204030204" pitchFamily="49" charset="0"/>
            </a:endParaRPr>
          </a:p>
        </p:txBody>
      </p:sp>
      <p:grpSp>
        <p:nvGrpSpPr>
          <p:cNvPr id="5" name="Group 4">
            <a:extLst>
              <a:ext uri="{FF2B5EF4-FFF2-40B4-BE49-F238E27FC236}">
                <a16:creationId xmlns:a16="http://schemas.microsoft.com/office/drawing/2014/main" id="{58BACDC2-A9C7-7A55-5169-22102E1D280B}"/>
              </a:ext>
            </a:extLst>
          </p:cNvPr>
          <p:cNvGrpSpPr>
            <a:grpSpLocks noChangeAspect="1"/>
          </p:cNvGrpSpPr>
          <p:nvPr/>
        </p:nvGrpSpPr>
        <p:grpSpPr>
          <a:xfrm>
            <a:off x="8917742" y="4247811"/>
            <a:ext cx="800389" cy="766157"/>
            <a:chOff x="6391503" y="2563978"/>
            <a:chExt cx="1637879" cy="1632740"/>
          </a:xfrm>
        </p:grpSpPr>
        <p:sp>
          <p:nvSpPr>
            <p:cNvPr id="7" name="TextBox 6">
              <a:extLst>
                <a:ext uri="{FF2B5EF4-FFF2-40B4-BE49-F238E27FC236}">
                  <a16:creationId xmlns:a16="http://schemas.microsoft.com/office/drawing/2014/main" id="{7E40A7F7-A711-7A03-E015-D91FC2696625}"/>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8" name="Straight Arrow Connector 7">
              <a:extLst>
                <a:ext uri="{FF2B5EF4-FFF2-40B4-BE49-F238E27FC236}">
                  <a16:creationId xmlns:a16="http://schemas.microsoft.com/office/drawing/2014/main" id="{9BE3ABA5-FFFD-4587-D2CC-7F8CB8F84183}"/>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38F689B-D86F-7FA5-67BE-089421824C11}"/>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635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
                                        </p:tgtEl>
                                        <p:attrNameLst>
                                          <p:attrName>r</p:attrName>
                                        </p:attrNameLst>
                                      </p:cBhvr>
                                    </p:animRot>
                                    <p:animRot by="-240000">
                                      <p:cBhvr>
                                        <p:cTn id="10" dur="200" fill="hold">
                                          <p:stCondLst>
                                            <p:cond delay="200"/>
                                          </p:stCondLst>
                                        </p:cTn>
                                        <p:tgtEl>
                                          <p:spTgt spid="4"/>
                                        </p:tgtEl>
                                        <p:attrNameLst>
                                          <p:attrName>r</p:attrName>
                                        </p:attrNameLst>
                                      </p:cBhvr>
                                    </p:animRot>
                                    <p:animRot by="240000">
                                      <p:cBhvr>
                                        <p:cTn id="11" dur="200" fill="hold">
                                          <p:stCondLst>
                                            <p:cond delay="400"/>
                                          </p:stCondLst>
                                        </p:cTn>
                                        <p:tgtEl>
                                          <p:spTgt spid="4"/>
                                        </p:tgtEl>
                                        <p:attrNameLst>
                                          <p:attrName>r</p:attrName>
                                        </p:attrNameLst>
                                      </p:cBhvr>
                                    </p:animRot>
                                    <p:animRot by="-240000">
                                      <p:cBhvr>
                                        <p:cTn id="12" dur="200" fill="hold">
                                          <p:stCondLst>
                                            <p:cond delay="600"/>
                                          </p:stCondLst>
                                        </p:cTn>
                                        <p:tgtEl>
                                          <p:spTgt spid="4"/>
                                        </p:tgtEl>
                                        <p:attrNameLst>
                                          <p:attrName>r</p:attrName>
                                        </p:attrNameLst>
                                      </p:cBhvr>
                                    </p:animRot>
                                    <p:animRot by="120000">
                                      <p:cBhvr>
                                        <p:cTn id="1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179D68-4E99-F3A4-DFAB-3475BEA30E1D}"/>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B8A4B36D-3C36-4C62-BF6C-8884F3ECF55C}"/>
                </a:ext>
              </a:extLst>
            </p:cNvPr>
            <p:cNvPicPr>
              <a:picLocks noChangeAspect="1"/>
            </p:cNvPicPr>
            <p:nvPr/>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9233F7-2C84-547A-D42F-0326415E5AC6}"/>
                </a:ext>
              </a:extLst>
            </p:cNvPr>
            <p:cNvGrpSpPr>
              <a:grpSpLocks noChangeAspect="1"/>
            </p:cNvGrpSpPr>
            <p:nvPr/>
          </p:nvGrpSpPr>
          <p:grpSpPr>
            <a:xfrm>
              <a:off x="8917742" y="4247811"/>
              <a:ext cx="800389" cy="766157"/>
              <a:chOff x="6391503" y="2563978"/>
              <a:chExt cx="1637879" cy="1632740"/>
            </a:xfrm>
          </p:grpSpPr>
          <p:sp>
            <p:nvSpPr>
              <p:cNvPr id="3" name="TextBox 2">
                <a:extLst>
                  <a:ext uri="{FF2B5EF4-FFF2-40B4-BE49-F238E27FC236}">
                    <a16:creationId xmlns:a16="http://schemas.microsoft.com/office/drawing/2014/main" id="{10290841-91F9-593C-531E-41BEFBC05713}"/>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4" name="Straight Arrow Connector 3">
                <a:extLst>
                  <a:ext uri="{FF2B5EF4-FFF2-40B4-BE49-F238E27FC236}">
                    <a16:creationId xmlns:a16="http://schemas.microsoft.com/office/drawing/2014/main" id="{41DA9ED1-584F-D09C-9D5D-CF1018EE43FD}"/>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DEE867-CF7C-409B-A470-9095FABF0BAF}"/>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93A81A23-922A-4508-B4CC-6ACCF70D0C46}"/>
              </a:ext>
            </a:extLst>
          </p:cNvPr>
          <p:cNvGrpSpPr/>
          <p:nvPr/>
        </p:nvGrpSpPr>
        <p:grpSpPr>
          <a:xfrm>
            <a:off x="360661" y="3460161"/>
            <a:ext cx="4804461" cy="3397839"/>
            <a:chOff x="360661" y="3460161"/>
            <a:chExt cx="4804461" cy="3397839"/>
          </a:xfrm>
        </p:grpSpPr>
        <p:pic>
          <p:nvPicPr>
            <p:cNvPr id="7" name="Picture 6">
              <a:extLst>
                <a:ext uri="{FF2B5EF4-FFF2-40B4-BE49-F238E27FC236}">
                  <a16:creationId xmlns:a16="http://schemas.microsoft.com/office/drawing/2014/main" id="{E40DD1BF-69CD-40ED-923C-70CAA9350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17" y="3460161"/>
              <a:ext cx="4520256" cy="2606360"/>
            </a:xfrm>
            <a:prstGeom prst="rect">
              <a:avLst/>
            </a:prstGeom>
          </p:spPr>
        </p:pic>
        <p:sp>
          <p:nvSpPr>
            <p:cNvPr id="8" name="TextBox 7">
              <a:extLst>
                <a:ext uri="{FF2B5EF4-FFF2-40B4-BE49-F238E27FC236}">
                  <a16:creationId xmlns:a16="http://schemas.microsoft.com/office/drawing/2014/main" id="{E3254E42-E8D2-4A56-880E-FE612C07FB1A}"/>
                </a:ext>
              </a:extLst>
            </p:cNvPr>
            <p:cNvSpPr txBox="1"/>
            <p:nvPr/>
          </p:nvSpPr>
          <p:spPr>
            <a:xfrm>
              <a:off x="360661" y="6073170"/>
              <a:ext cx="4804461" cy="784830"/>
            </a:xfrm>
            <a:prstGeom prst="rect">
              <a:avLst/>
            </a:prstGeom>
            <a:noFill/>
          </p:spPr>
          <p:txBody>
            <a:bodyPr wrap="square" rtlCol="0">
              <a:spAutoFit/>
            </a:bodyPr>
            <a:lstStyle/>
            <a:p>
              <a:pPr>
                <a:lnSpc>
                  <a:spcPts val="2700"/>
                </a:lnSpc>
              </a:pPr>
              <a:r>
                <a:rPr lang="en-US" sz="2800" dirty="0">
                  <a:latin typeface="Segoe UI Light" panose="020B0502040204020203" pitchFamily="34" charset="0"/>
                  <a:cs typeface="Segoe UI Light" panose="020B0502040204020203" pitchFamily="34" charset="0"/>
                </a:rPr>
                <a:t>If the branch is taken, we need to kill the </a:t>
              </a: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subq</a:t>
              </a:r>
              <a:r>
                <a:rPr lang="en-US" sz="2800" dirty="0">
                  <a:latin typeface="Segoe UI Light" panose="020B0502040204020203" pitchFamily="34" charset="0"/>
                  <a:cs typeface="Segoe UI Light" panose="020B0502040204020203" pitchFamily="34" charset="0"/>
                </a:rPr>
                <a:t>!</a:t>
              </a:r>
            </a:p>
          </p:txBody>
        </p:sp>
      </p:grpSp>
      <p:sp>
        <p:nvSpPr>
          <p:cNvPr id="6" name="TextBox 5">
            <a:extLst>
              <a:ext uri="{FF2B5EF4-FFF2-40B4-BE49-F238E27FC236}">
                <a16:creationId xmlns:a16="http://schemas.microsoft.com/office/drawing/2014/main" id="{2D0B2139-EEDC-4713-8E11-9DB4CC123619}"/>
              </a:ext>
            </a:extLst>
          </p:cNvPr>
          <p:cNvSpPr txBox="1"/>
          <p:nvPr/>
        </p:nvSpPr>
        <p:spPr>
          <a:xfrm>
            <a:off x="5523618" y="2347344"/>
            <a:ext cx="2866333" cy="523220"/>
          </a:xfrm>
          <a:prstGeom prst="rect">
            <a:avLst/>
          </a:prstGeom>
          <a:noFill/>
        </p:spPr>
        <p:txBody>
          <a:bodyPr wrap="square" rtlCol="0">
            <a:spAutoFit/>
          </a:bodyPr>
          <a:lstStyle/>
          <a:p>
            <a:r>
              <a:rPr lang="en-US" sz="2800" dirty="0"/>
              <a:t>Address of </a:t>
            </a:r>
            <a:r>
              <a:rPr lang="en-US" sz="2800" dirty="0" err="1">
                <a:latin typeface="Consolas" panose="020B0609020204030204" pitchFamily="49" charset="0"/>
              </a:rPr>
              <a:t>addq</a:t>
            </a:r>
            <a:endParaRPr lang="en-US" sz="2800" dirty="0">
              <a:latin typeface="Consolas" panose="020B0609020204030204" pitchFamily="49" charset="0"/>
            </a:endParaRPr>
          </a:p>
        </p:txBody>
      </p:sp>
    </p:spTree>
    <p:extLst>
      <p:ext uri="{BB962C8B-B14F-4D97-AF65-F5344CB8AC3E}">
        <p14:creationId xmlns:p14="http://schemas.microsoft.com/office/powerpoint/2010/main" val="22296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91667E-6 -4.07407E-6 L 0.00013 -0.24791 " pathEditMode="relative" rAng="0" ptsTypes="AA">
                                      <p:cBhvr>
                                        <p:cTn id="6" dur="700" fill="hold"/>
                                        <p:tgtEl>
                                          <p:spTgt spid="6"/>
                                        </p:tgtEl>
                                        <p:attrNameLst>
                                          <p:attrName>ppt_x</p:attrName>
                                          <p:attrName>ppt_y</p:attrName>
                                        </p:attrNameLst>
                                      </p:cBhvr>
                                      <p:rCtr x="0" y="-12407"/>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700" fill="hold"/>
                                        <p:tgtEl>
                                          <p:spTgt spid="11"/>
                                        </p:tgtEl>
                                        <p:attrNameLst>
                                          <p:attrName>ppt_x</p:attrName>
                                          <p:attrName>ppt_y</p:attrName>
                                        </p:attrNameLst>
                                      </p:cBhvr>
                                    </p:animMotion>
                                  </p:childTnLst>
                                </p:cTn>
                              </p:par>
                            </p:childTnLst>
                          </p:cTn>
                        </p:par>
                        <p:par>
                          <p:cTn id="9" fill="hold">
                            <p:stCondLst>
                              <p:cond delay="7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8"/>
            <a:ext cx="10515600" cy="946840"/>
          </a:xfrm>
        </p:spPr>
        <p:txBody>
          <a:bodyPr/>
          <a:lstStyle/>
          <a:p>
            <a:r>
              <a:rPr lang="en-US" dirty="0"/>
              <a:t>ISAs: The Three Basic Instruction Types</a:t>
            </a:r>
          </a:p>
        </p:txBody>
      </p:sp>
      <p:sp>
        <p:nvSpPr>
          <p:cNvPr id="3" name="Content Placeholder 2"/>
          <p:cNvSpPr>
            <a:spLocks noGrp="1"/>
          </p:cNvSpPr>
          <p:nvPr>
            <p:ph idx="1"/>
          </p:nvPr>
        </p:nvSpPr>
        <p:spPr>
          <a:xfrm>
            <a:off x="494274" y="803190"/>
            <a:ext cx="11442358" cy="6054810"/>
          </a:xfrm>
        </p:spPr>
        <p:txBody>
          <a:bodyPr>
            <a:normAutofit lnSpcReduction="10000"/>
          </a:bodyPr>
          <a:lstStyle/>
          <a:p>
            <a:r>
              <a:rPr lang="en-US" sz="4000" dirty="0"/>
              <a:t>Arithmetic/bitwise logic</a:t>
            </a:r>
          </a:p>
          <a:p>
            <a:pPr lvl="1"/>
            <a:r>
              <a:rPr lang="en-US" sz="3600" dirty="0"/>
              <a:t>Ex: Multiply two register values and store the result in a third register</a:t>
            </a:r>
          </a:p>
          <a:p>
            <a:pPr lvl="1"/>
            <a:r>
              <a:rPr lang="en-US" sz="3600" dirty="0"/>
              <a:t>Ex: Left-shift a register value by 2 bits</a:t>
            </a:r>
          </a:p>
          <a:p>
            <a:r>
              <a:rPr lang="en-US" sz="4000" dirty="0"/>
              <a:t>Data movement between registers and/or memory</a:t>
            </a:r>
          </a:p>
          <a:p>
            <a:pPr lvl="1"/>
            <a:r>
              <a:rPr lang="en-US" sz="3600" dirty="0"/>
              <a:t>Ex: Store a register value into memory</a:t>
            </a:r>
          </a:p>
          <a:p>
            <a:pPr lvl="1"/>
            <a:r>
              <a:rPr lang="en-US" sz="3600" dirty="0"/>
              <a:t>Ex: Load a memory value into a register</a:t>
            </a:r>
          </a:p>
          <a:p>
            <a:r>
              <a:rPr lang="en-US" sz="4000" dirty="0"/>
              <a:t>Control flow</a:t>
            </a:r>
          </a:p>
          <a:p>
            <a:pPr lvl="1"/>
            <a:r>
              <a:rPr lang="en-US" sz="3600" dirty="0"/>
              <a:t>Ex: Unconditionally jump to a particular instruction</a:t>
            </a:r>
          </a:p>
          <a:p>
            <a:pPr lvl="1"/>
            <a:r>
              <a:rPr lang="en-US" sz="3600" dirty="0"/>
              <a:t>Ex: Jump to an instruction if a register has a value of 0</a:t>
            </a:r>
          </a:p>
          <a:p>
            <a:pPr lvl="1"/>
            <a:r>
              <a:rPr lang="en-US" sz="3600" dirty="0"/>
              <a:t>Ex: Call a function</a:t>
            </a:r>
          </a:p>
        </p:txBody>
      </p:sp>
    </p:spTree>
    <p:extLst>
      <p:ext uri="{BB962C8B-B14F-4D97-AF65-F5344CB8AC3E}">
        <p14:creationId xmlns:p14="http://schemas.microsoft.com/office/powerpoint/2010/main" val="22047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A183EF-9443-4FD6-8A89-AF8DBDCD5560}"/>
              </a:ext>
            </a:extLst>
          </p:cNvPr>
          <p:cNvPicPr>
            <a:picLocks noChangeAspect="1"/>
          </p:cNvPicPr>
          <p:nvPr/>
        </p:nvPicPr>
        <p:blipFill>
          <a:blip r:embed="rId3"/>
          <a:stretch>
            <a:fillRect/>
          </a:stretch>
        </p:blipFill>
        <p:spPr>
          <a:xfrm>
            <a:off x="5430228" y="1022563"/>
            <a:ext cx="6615034" cy="3720957"/>
          </a:xfrm>
          <a:prstGeom prst="rect">
            <a:avLst/>
          </a:prstGeom>
        </p:spPr>
      </p:pic>
      <p:grpSp>
        <p:nvGrpSpPr>
          <p:cNvPr id="5" name="Group 4">
            <a:extLst>
              <a:ext uri="{FF2B5EF4-FFF2-40B4-BE49-F238E27FC236}">
                <a16:creationId xmlns:a16="http://schemas.microsoft.com/office/drawing/2014/main" id="{897003B3-2639-46D2-9876-B68A2BAD10E1}"/>
              </a:ext>
            </a:extLst>
          </p:cNvPr>
          <p:cNvGrpSpPr/>
          <p:nvPr/>
        </p:nvGrpSpPr>
        <p:grpSpPr>
          <a:xfrm>
            <a:off x="11374" y="526335"/>
            <a:ext cx="5752685" cy="2554545"/>
            <a:chOff x="6591715" y="4352019"/>
            <a:chExt cx="5752685" cy="2554545"/>
          </a:xfrm>
        </p:grpSpPr>
        <p:sp>
          <p:nvSpPr>
            <p:cNvPr id="6" name="TextBox 5">
              <a:extLst>
                <a:ext uri="{FF2B5EF4-FFF2-40B4-BE49-F238E27FC236}">
                  <a16:creationId xmlns:a16="http://schemas.microsoft.com/office/drawing/2014/main" id="{31B1B343-30EC-45A1-95A5-D38F86787214}"/>
                </a:ext>
              </a:extLst>
            </p:cNvPr>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F00D45ED-5346-4686-838A-62D7C25EAB18}"/>
                </a:ext>
              </a:extLst>
            </p:cNvPr>
            <p:cNvSpPr txBox="1"/>
            <p:nvPr/>
          </p:nvSpPr>
          <p:spPr>
            <a:xfrm>
              <a:off x="7590538" y="4352019"/>
              <a:ext cx="4753862" cy="2554545"/>
            </a:xfrm>
            <a:prstGeom prst="rect">
              <a:avLst/>
            </a:prstGeom>
            <a:noFill/>
          </p:spPr>
          <p:txBody>
            <a:bodyPr wrap="square" rtlCol="0">
              <a:spAutoFit/>
            </a:bodyPr>
            <a:lstStyle/>
            <a:p>
              <a:r>
                <a:rPr lang="en-US" sz="3200" dirty="0" err="1">
                  <a:ln>
                    <a:solidFill>
                      <a:sysClr val="windowText" lastClr="000000"/>
                    </a:solidFill>
                  </a:ln>
                  <a:solidFill>
                    <a:srgbClr val="B7F0FB"/>
                  </a:solidFill>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n>
                    <a:solidFill>
                      <a:sysClr val="windowText" lastClr="000000"/>
                    </a:solidFill>
                  </a:ln>
                  <a:solidFill>
                    <a:srgbClr val="FFCCCC"/>
                  </a:solidFill>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n>
                    <a:solidFill>
                      <a:sysClr val="windowText" lastClr="000000"/>
                    </a:solidFill>
                  </a:ln>
                  <a:solidFill>
                    <a:srgbClr val="5BFFC8"/>
                  </a:solidFill>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n>
                    <a:solidFill>
                      <a:sysClr val="windowText" lastClr="000000"/>
                    </a:solidFill>
                  </a:ln>
                  <a:solidFill>
                    <a:srgbClr val="5BFFC8"/>
                  </a:solidFill>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cxnSp>
        <p:nvCxnSpPr>
          <p:cNvPr id="8" name="Straight Connector 7">
            <a:extLst>
              <a:ext uri="{FF2B5EF4-FFF2-40B4-BE49-F238E27FC236}">
                <a16:creationId xmlns:a16="http://schemas.microsoft.com/office/drawing/2014/main" id="{56D7D358-7CB1-4EF9-9E05-ABCBE5DBEF37}"/>
              </a:ext>
            </a:extLst>
          </p:cNvPr>
          <p:cNvCxnSpPr/>
          <p:nvPr/>
        </p:nvCxnSpPr>
        <p:spPr>
          <a:xfrm flipH="1">
            <a:off x="5189673" y="161306"/>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E4A654-BA14-4726-B716-6C6834041B81}"/>
              </a:ext>
            </a:extLst>
          </p:cNvPr>
          <p:cNvSpPr txBox="1"/>
          <p:nvPr/>
        </p:nvSpPr>
        <p:spPr>
          <a:xfrm>
            <a:off x="7204308" y="4606653"/>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CCCC"/>
                </a:solidFill>
                <a:latin typeface="Consolas" panose="020B0609020204030204" pitchFamily="49" charset="0"/>
              </a:rPr>
              <a:t>jrcxz</a:t>
            </a:r>
            <a:endParaRPr lang="en-US" sz="2800" dirty="0">
              <a:ln>
                <a:solidFill>
                  <a:sysClr val="windowText" lastClr="000000"/>
                </a:solidFill>
              </a:ln>
              <a:solidFill>
                <a:srgbClr val="FFCCCC"/>
              </a:solidFill>
              <a:latin typeface="Consolas" panose="020B0609020204030204" pitchFamily="49" charset="0"/>
            </a:endParaRPr>
          </a:p>
        </p:txBody>
      </p:sp>
      <p:sp>
        <p:nvSpPr>
          <p:cNvPr id="11" name="TextBox 10">
            <a:extLst>
              <a:ext uri="{FF2B5EF4-FFF2-40B4-BE49-F238E27FC236}">
                <a16:creationId xmlns:a16="http://schemas.microsoft.com/office/drawing/2014/main" id="{B4371FC0-0441-47DE-AC3F-A76D0FE6B0D7}"/>
              </a:ext>
            </a:extLst>
          </p:cNvPr>
          <p:cNvSpPr txBox="1"/>
          <p:nvPr/>
        </p:nvSpPr>
        <p:spPr>
          <a:xfrm>
            <a:off x="8954897" y="4623646"/>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B7F0FB"/>
                </a:solidFill>
                <a:latin typeface="Consolas" panose="020B0609020204030204" pitchFamily="49" charset="0"/>
              </a:rPr>
              <a:t>incq</a:t>
            </a:r>
            <a:endParaRPr lang="en-US" sz="2800" dirty="0">
              <a:ln>
                <a:solidFill>
                  <a:sysClr val="windowText" lastClr="000000"/>
                </a:solidFill>
              </a:ln>
              <a:solidFill>
                <a:srgbClr val="B7F0FB"/>
              </a:solidFill>
              <a:latin typeface="Consolas" panose="020B0609020204030204" pitchFamily="49" charset="0"/>
            </a:endParaRPr>
          </a:p>
        </p:txBody>
      </p:sp>
      <p:sp>
        <p:nvSpPr>
          <p:cNvPr id="12" name="TextBox 11">
            <a:extLst>
              <a:ext uri="{FF2B5EF4-FFF2-40B4-BE49-F238E27FC236}">
                <a16:creationId xmlns:a16="http://schemas.microsoft.com/office/drawing/2014/main" id="{44FF9055-3FE5-458A-816C-EA1466A9A51E}"/>
              </a:ext>
            </a:extLst>
          </p:cNvPr>
          <p:cNvSpPr txBox="1"/>
          <p:nvPr/>
        </p:nvSpPr>
        <p:spPr>
          <a:xfrm>
            <a:off x="385212" y="4351105"/>
            <a:ext cx="4804461" cy="1477328"/>
          </a:xfrm>
          <a:prstGeom prst="rect">
            <a:avLst/>
          </a:prstGeom>
          <a:noFill/>
          <a:ln>
            <a:noFill/>
          </a:ln>
        </p:spPr>
        <p:txBody>
          <a:bodyPr wrap="square" rtlCol="0">
            <a:spAutoFit/>
          </a:bodyPr>
          <a:lstStyle/>
          <a:p>
            <a:pPr>
              <a:lnSpc>
                <a:spcPts val="2700"/>
              </a:lnSpc>
            </a:pPr>
            <a:r>
              <a:rPr lang="en-US" sz="2800" dirty="0">
                <a:latin typeface="Segoe UI Light" panose="020B0502040204020203" pitchFamily="34" charset="0"/>
                <a:cs typeface="Segoe UI Light" panose="020B0502040204020203" pitchFamily="34" charset="0"/>
              </a:rPr>
              <a:t>The pipeline overwrites the </a:t>
            </a: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subq</a:t>
            </a:r>
            <a:r>
              <a:rPr lang="en-US" sz="2800" dirty="0">
                <a:latin typeface="Segoe UI Light" panose="020B0502040204020203" pitchFamily="34" charset="0"/>
                <a:cs typeface="Segoe UI Light" panose="020B0502040204020203" pitchFamily="34" charset="0"/>
              </a:rPr>
              <a:t> with a </a:t>
            </a:r>
            <a:r>
              <a:rPr lang="en-US" sz="2800" dirty="0" err="1">
                <a:ln>
                  <a:solidFill>
                    <a:sysClr val="windowText" lastClr="000000"/>
                  </a:solidFill>
                </a:ln>
                <a:solidFill>
                  <a:srgbClr val="FF66FF"/>
                </a:solidFill>
                <a:latin typeface="Consolas" panose="020B0609020204030204" pitchFamily="49" charset="0"/>
                <a:cs typeface="Segoe UI Light" panose="020B0502040204020203" pitchFamily="34" charset="0"/>
              </a:rPr>
              <a:t>nop</a:t>
            </a:r>
            <a:r>
              <a:rPr lang="en-US" sz="2800" dirty="0">
                <a:latin typeface="Segoe UI Light" panose="020B0502040204020203" pitchFamily="34" charset="0"/>
                <a:cs typeface="Segoe UI Light" panose="020B0502040204020203" pitchFamily="34" charset="0"/>
              </a:rPr>
              <a:t>, and then fetches the correct instruction (i.e., the </a:t>
            </a: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movq</a:t>
            </a:r>
            <a:r>
              <a:rPr lang="en-US" sz="2800" dirty="0">
                <a:latin typeface="Segoe UI Light" panose="020B0502040204020203" pitchFamily="34" charset="0"/>
                <a:cs typeface="Segoe UI Light" panose="020B0502040204020203" pitchFamily="34" charset="0"/>
              </a:rPr>
              <a:t>)!</a:t>
            </a:r>
          </a:p>
        </p:txBody>
      </p:sp>
      <p:sp>
        <p:nvSpPr>
          <p:cNvPr id="9" name="TextBox 8">
            <a:extLst>
              <a:ext uri="{FF2B5EF4-FFF2-40B4-BE49-F238E27FC236}">
                <a16:creationId xmlns:a16="http://schemas.microsoft.com/office/drawing/2014/main" id="{B44926D0-3778-4F11-A7F4-B8F85749780B}"/>
              </a:ext>
            </a:extLst>
          </p:cNvPr>
          <p:cNvSpPr txBox="1"/>
          <p:nvPr/>
        </p:nvSpPr>
        <p:spPr>
          <a:xfrm>
            <a:off x="5482600" y="3577108"/>
            <a:ext cx="1339776" cy="523220"/>
          </a:xfrm>
          <a:prstGeom prst="rect">
            <a:avLst/>
          </a:prstGeom>
          <a:noFill/>
        </p:spPr>
        <p:txBody>
          <a:bodyPr wrap="square" rtlCol="0">
            <a:spAutoFit/>
          </a:bodyPr>
          <a:lstStyle/>
          <a:p>
            <a:pPr algn="ctr"/>
            <a:r>
              <a:rPr lang="en-US" sz="2800" dirty="0">
                <a:ln>
                  <a:solidFill>
                    <a:sysClr val="windowText" lastClr="000000"/>
                  </a:solidFill>
                </a:ln>
                <a:solidFill>
                  <a:srgbClr val="99FF66"/>
                </a:solidFill>
                <a:latin typeface="Consolas" panose="020B0609020204030204" pitchFamily="49" charset="0"/>
              </a:rPr>
              <a:t>subq</a:t>
            </a:r>
          </a:p>
        </p:txBody>
      </p:sp>
      <p:pic>
        <p:nvPicPr>
          <p:cNvPr id="17" name="Picture 16">
            <a:extLst>
              <a:ext uri="{FF2B5EF4-FFF2-40B4-BE49-F238E27FC236}">
                <a16:creationId xmlns:a16="http://schemas.microsoft.com/office/drawing/2014/main" id="{0D2BE6EF-AA41-4683-9E72-DDA8DF42DD44}"/>
              </a:ext>
            </a:extLst>
          </p:cNvPr>
          <p:cNvPicPr>
            <a:picLocks noChangeAspect="1"/>
          </p:cNvPicPr>
          <p:nvPr/>
        </p:nvPicPr>
        <p:blipFill>
          <a:blip r:embed="rId4"/>
          <a:stretch>
            <a:fillRect/>
          </a:stretch>
        </p:blipFill>
        <p:spPr>
          <a:xfrm>
            <a:off x="5430228" y="1021622"/>
            <a:ext cx="6615034" cy="3720957"/>
          </a:xfrm>
          <a:prstGeom prst="rect">
            <a:avLst/>
          </a:prstGeom>
        </p:spPr>
      </p:pic>
      <p:sp>
        <p:nvSpPr>
          <p:cNvPr id="15" name="TextBox 14">
            <a:extLst>
              <a:ext uri="{FF2B5EF4-FFF2-40B4-BE49-F238E27FC236}">
                <a16:creationId xmlns:a16="http://schemas.microsoft.com/office/drawing/2014/main" id="{BD51C6E8-2EC5-450F-9E33-90F33A56CB10}"/>
              </a:ext>
            </a:extLst>
          </p:cNvPr>
          <p:cNvSpPr txBox="1"/>
          <p:nvPr/>
        </p:nvSpPr>
        <p:spPr>
          <a:xfrm>
            <a:off x="5482600" y="3575893"/>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66FF"/>
                </a:solidFill>
                <a:latin typeface="Consolas" panose="020B0609020204030204" pitchFamily="49" charset="0"/>
                <a:cs typeface="Segoe UI Light" panose="020B0502040204020203" pitchFamily="34" charset="0"/>
              </a:rPr>
              <a:t>nop</a:t>
            </a:r>
            <a:endParaRPr lang="en-US" sz="2800" dirty="0">
              <a:ln>
                <a:solidFill>
                  <a:sysClr val="windowText" lastClr="000000"/>
                </a:solidFill>
              </a:ln>
              <a:solidFill>
                <a:srgbClr val="99FF66"/>
              </a:solidFill>
              <a:latin typeface="Consolas" panose="020B0609020204030204" pitchFamily="49" charset="0"/>
            </a:endParaRPr>
          </a:p>
        </p:txBody>
      </p:sp>
      <p:sp>
        <p:nvSpPr>
          <p:cNvPr id="18" name="TextBox 17">
            <a:extLst>
              <a:ext uri="{FF2B5EF4-FFF2-40B4-BE49-F238E27FC236}">
                <a16:creationId xmlns:a16="http://schemas.microsoft.com/office/drawing/2014/main" id="{AEAFD6D6-CE2E-49AC-ADA4-D09032F61803}"/>
              </a:ext>
            </a:extLst>
          </p:cNvPr>
          <p:cNvSpPr txBox="1"/>
          <p:nvPr/>
        </p:nvSpPr>
        <p:spPr>
          <a:xfrm>
            <a:off x="5557732" y="605919"/>
            <a:ext cx="2866333" cy="523220"/>
          </a:xfrm>
          <a:prstGeom prst="rect">
            <a:avLst/>
          </a:prstGeom>
          <a:noFill/>
        </p:spPr>
        <p:txBody>
          <a:bodyPr wrap="square" rtlCol="0">
            <a:spAutoFit/>
          </a:bodyPr>
          <a:lstStyle/>
          <a:p>
            <a:r>
              <a:rPr lang="en-US" sz="2800" dirty="0"/>
              <a:t>Address of </a:t>
            </a:r>
            <a:r>
              <a:rPr lang="en-US" sz="2800" dirty="0" err="1">
                <a:ln>
                  <a:solidFill>
                    <a:sysClr val="windowText" lastClr="000000"/>
                  </a:solidFill>
                </a:ln>
                <a:solidFill>
                  <a:srgbClr val="5BFFC8"/>
                </a:solidFill>
                <a:latin typeface="Consolas" panose="020B0609020204030204" pitchFamily="49" charset="0"/>
              </a:rPr>
              <a:t>movq</a:t>
            </a:r>
            <a:endParaRPr lang="en-US" sz="2800" dirty="0">
              <a:ln>
                <a:solidFill>
                  <a:sysClr val="windowText" lastClr="000000"/>
                </a:solidFill>
              </a:ln>
              <a:solidFill>
                <a:srgbClr val="5BFFC8"/>
              </a:solidFill>
              <a:latin typeface="Consolas" panose="020B0609020204030204" pitchFamily="49" charset="0"/>
            </a:endParaRPr>
          </a:p>
        </p:txBody>
      </p:sp>
      <p:sp>
        <p:nvSpPr>
          <p:cNvPr id="14" name="TextBox 13">
            <a:extLst>
              <a:ext uri="{FF2B5EF4-FFF2-40B4-BE49-F238E27FC236}">
                <a16:creationId xmlns:a16="http://schemas.microsoft.com/office/drawing/2014/main" id="{2C508C6A-4F0A-4C92-AC66-5D9374CB46EA}"/>
              </a:ext>
            </a:extLst>
          </p:cNvPr>
          <p:cNvSpPr txBox="1"/>
          <p:nvPr/>
        </p:nvSpPr>
        <p:spPr>
          <a:xfrm>
            <a:off x="5523330" y="646226"/>
            <a:ext cx="2866333" cy="523220"/>
          </a:xfrm>
          <a:prstGeom prst="rect">
            <a:avLst/>
          </a:prstGeom>
          <a:noFill/>
        </p:spPr>
        <p:txBody>
          <a:bodyPr wrap="square" rtlCol="0">
            <a:spAutoFit/>
          </a:bodyPr>
          <a:lstStyle/>
          <a:p>
            <a:r>
              <a:rPr lang="en-US" sz="2800" dirty="0"/>
              <a:t>Address of </a:t>
            </a:r>
            <a:r>
              <a:rPr lang="en-US" sz="2800" dirty="0" err="1">
                <a:latin typeface="Consolas" panose="020B0609020204030204" pitchFamily="49" charset="0"/>
              </a:rPr>
              <a:t>addq</a:t>
            </a:r>
            <a:endParaRPr lang="en-US" sz="2800" dirty="0">
              <a:latin typeface="Consolas" panose="020B0609020204030204" pitchFamily="49" charset="0"/>
            </a:endParaRPr>
          </a:p>
        </p:txBody>
      </p:sp>
      <p:grpSp>
        <p:nvGrpSpPr>
          <p:cNvPr id="2" name="Group 1">
            <a:extLst>
              <a:ext uri="{FF2B5EF4-FFF2-40B4-BE49-F238E27FC236}">
                <a16:creationId xmlns:a16="http://schemas.microsoft.com/office/drawing/2014/main" id="{1F90A560-BEEA-B1B9-3F47-02268D8E4003}"/>
              </a:ext>
            </a:extLst>
          </p:cNvPr>
          <p:cNvGrpSpPr>
            <a:grpSpLocks noChangeAspect="1"/>
          </p:cNvGrpSpPr>
          <p:nvPr/>
        </p:nvGrpSpPr>
        <p:grpSpPr>
          <a:xfrm>
            <a:off x="8917742" y="2530218"/>
            <a:ext cx="800389" cy="766157"/>
            <a:chOff x="6391503" y="2563978"/>
            <a:chExt cx="1637879" cy="1632740"/>
          </a:xfrm>
        </p:grpSpPr>
        <p:sp>
          <p:nvSpPr>
            <p:cNvPr id="3" name="TextBox 2">
              <a:extLst>
                <a:ext uri="{FF2B5EF4-FFF2-40B4-BE49-F238E27FC236}">
                  <a16:creationId xmlns:a16="http://schemas.microsoft.com/office/drawing/2014/main" id="{756317E1-8485-603F-7C14-1F7909ED6367}"/>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13" name="Straight Arrow Connector 12">
              <a:extLst>
                <a:ext uri="{FF2B5EF4-FFF2-40B4-BE49-F238E27FC236}">
                  <a16:creationId xmlns:a16="http://schemas.microsoft.com/office/drawing/2014/main" id="{F2882804-FAD8-67F4-C38C-BCD34BAA146F}"/>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E99029-B29A-590A-09A9-EE2FEA13B12C}"/>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17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grpId="1" nodeType="with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32" presetClass="emph" presetSubtype="0" fill="hold" grpId="0" nodeType="withEffect">
                                  <p:stCondLst>
                                    <p:cond delay="0"/>
                                  </p:stCondLst>
                                  <p:childTnLst>
                                    <p:animRot by="120000">
                                      <p:cBhvr>
                                        <p:cTn id="38" dur="100" fill="hold">
                                          <p:stCondLst>
                                            <p:cond delay="0"/>
                                          </p:stCondLst>
                                        </p:cTn>
                                        <p:tgtEl>
                                          <p:spTgt spid="18"/>
                                        </p:tgtEl>
                                        <p:attrNameLst>
                                          <p:attrName>r</p:attrName>
                                        </p:attrNameLst>
                                      </p:cBhvr>
                                    </p:animRot>
                                    <p:animRot by="-240000">
                                      <p:cBhvr>
                                        <p:cTn id="39" dur="200" fill="hold">
                                          <p:stCondLst>
                                            <p:cond delay="200"/>
                                          </p:stCondLst>
                                        </p:cTn>
                                        <p:tgtEl>
                                          <p:spTgt spid="18"/>
                                        </p:tgtEl>
                                        <p:attrNameLst>
                                          <p:attrName>r</p:attrName>
                                        </p:attrNameLst>
                                      </p:cBhvr>
                                    </p:animRot>
                                    <p:animRot by="240000">
                                      <p:cBhvr>
                                        <p:cTn id="40" dur="200" fill="hold">
                                          <p:stCondLst>
                                            <p:cond delay="400"/>
                                          </p:stCondLst>
                                        </p:cTn>
                                        <p:tgtEl>
                                          <p:spTgt spid="18"/>
                                        </p:tgtEl>
                                        <p:attrNameLst>
                                          <p:attrName>r</p:attrName>
                                        </p:attrNameLst>
                                      </p:cBhvr>
                                    </p:animRot>
                                    <p:animRot by="-240000">
                                      <p:cBhvr>
                                        <p:cTn id="41" dur="200" fill="hold">
                                          <p:stCondLst>
                                            <p:cond delay="600"/>
                                          </p:stCondLst>
                                        </p:cTn>
                                        <p:tgtEl>
                                          <p:spTgt spid="18"/>
                                        </p:tgtEl>
                                        <p:attrNameLst>
                                          <p:attrName>r</p:attrName>
                                        </p:attrNameLst>
                                      </p:cBhvr>
                                    </p:animRot>
                                    <p:animRot by="120000">
                                      <p:cBhvr>
                                        <p:cTn id="42"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P spid="15" grpId="1"/>
      <p:bldP spid="18" grpId="0"/>
      <p:bldP spid="18" grpId="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7003B3-2639-46D2-9876-B68A2BAD10E1}"/>
              </a:ext>
            </a:extLst>
          </p:cNvPr>
          <p:cNvGrpSpPr/>
          <p:nvPr/>
        </p:nvGrpSpPr>
        <p:grpSpPr>
          <a:xfrm>
            <a:off x="11374" y="526335"/>
            <a:ext cx="5752685" cy="2554545"/>
            <a:chOff x="6591715" y="4352019"/>
            <a:chExt cx="5752685" cy="2554545"/>
          </a:xfrm>
        </p:grpSpPr>
        <p:sp>
          <p:nvSpPr>
            <p:cNvPr id="6" name="TextBox 5">
              <a:extLst>
                <a:ext uri="{FF2B5EF4-FFF2-40B4-BE49-F238E27FC236}">
                  <a16:creationId xmlns:a16="http://schemas.microsoft.com/office/drawing/2014/main" id="{31B1B343-30EC-45A1-95A5-D38F86787214}"/>
                </a:ext>
              </a:extLst>
            </p:cNvPr>
            <p:cNvSpPr txBox="1"/>
            <p:nvPr/>
          </p:nvSpPr>
          <p:spPr>
            <a:xfrm>
              <a:off x="6591715" y="6284655"/>
              <a:ext cx="1164219"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lbl</a:t>
              </a:r>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F00D45ED-5346-4686-838A-62D7C25EAB18}"/>
                </a:ext>
              </a:extLst>
            </p:cNvPr>
            <p:cNvSpPr txBox="1"/>
            <p:nvPr/>
          </p:nvSpPr>
          <p:spPr>
            <a:xfrm>
              <a:off x="7590538" y="4352019"/>
              <a:ext cx="4753862" cy="2554545"/>
            </a:xfrm>
            <a:prstGeom prst="rect">
              <a:avLst/>
            </a:prstGeom>
            <a:noFill/>
          </p:spPr>
          <p:txBody>
            <a:bodyPr wrap="square" rtlCol="0">
              <a:spAutoFit/>
            </a:bodyPr>
            <a:lstStyle/>
            <a:p>
              <a:r>
                <a:rPr lang="en-US" sz="3200" dirty="0" err="1">
                  <a:ln>
                    <a:solidFill>
                      <a:sysClr val="windowText" lastClr="000000"/>
                    </a:solidFill>
                  </a:ln>
                  <a:solidFill>
                    <a:srgbClr val="B7F0FB"/>
                  </a:solidFill>
                  <a:latin typeface="Consolas" panose="020B0609020204030204" pitchFamily="49" charset="0"/>
                  <a:cs typeface="Segoe UI" panose="020B0502040204020203" pitchFamily="34" charset="0"/>
                </a:rPr>
                <a:t>incq</a:t>
              </a:r>
              <a:r>
                <a:rPr lang="en-US" sz="3200" dirty="0">
                  <a:latin typeface="Consolas" panose="020B0609020204030204" pitchFamily="49" charset="0"/>
                  <a:cs typeface="Segoe UI" panose="020B0502040204020203" pitchFamily="34" charset="0"/>
                </a:rPr>
                <a:t> %r8</a:t>
              </a:r>
            </a:p>
            <a:p>
              <a:r>
                <a:rPr lang="en-US" sz="3200" dirty="0" err="1">
                  <a:ln>
                    <a:solidFill>
                      <a:sysClr val="windowText" lastClr="000000"/>
                    </a:solidFill>
                  </a:ln>
                  <a:solidFill>
                    <a:srgbClr val="FFCCCC"/>
                  </a:solidFill>
                  <a:latin typeface="Consolas" panose="020B0609020204030204" pitchFamily="49" charset="0"/>
                  <a:cs typeface="Segoe UI" panose="020B0502040204020203" pitchFamily="34" charset="0"/>
                </a:rPr>
                <a:t>jrcxz</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lbl</a:t>
              </a:r>
              <a:endParaRPr lang="en-US" sz="3200" dirty="0">
                <a:latin typeface="Consolas" panose="020B0609020204030204" pitchFamily="49" charset="0"/>
                <a:cs typeface="Segoe UI" panose="020B0502040204020203" pitchFamily="34" charset="0"/>
              </a:endParaRPr>
            </a:p>
            <a:p>
              <a:r>
                <a:rPr lang="en-US" sz="3200" dirty="0">
                  <a:ln>
                    <a:solidFill>
                      <a:sysClr val="windowText" lastClr="000000"/>
                    </a:solidFill>
                  </a:ln>
                  <a:solidFill>
                    <a:srgbClr val="5BFFC8"/>
                  </a:solidFill>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n>
                    <a:solidFill>
                      <a:sysClr val="windowText" lastClr="000000"/>
                    </a:solidFill>
                  </a:ln>
                  <a:solidFill>
                    <a:srgbClr val="5BFFC8"/>
                  </a:solidFill>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grpSp>
      <p:cxnSp>
        <p:nvCxnSpPr>
          <p:cNvPr id="8" name="Straight Connector 7">
            <a:extLst>
              <a:ext uri="{FF2B5EF4-FFF2-40B4-BE49-F238E27FC236}">
                <a16:creationId xmlns:a16="http://schemas.microsoft.com/office/drawing/2014/main" id="{56D7D358-7CB1-4EF9-9E05-ABCBE5DBEF37}"/>
              </a:ext>
            </a:extLst>
          </p:cNvPr>
          <p:cNvCxnSpPr/>
          <p:nvPr/>
        </p:nvCxnSpPr>
        <p:spPr>
          <a:xfrm flipH="1">
            <a:off x="5189673" y="161306"/>
            <a:ext cx="11430" cy="301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FF9055-3FE5-458A-816C-EA1466A9A51E}"/>
              </a:ext>
            </a:extLst>
          </p:cNvPr>
          <p:cNvSpPr txBox="1"/>
          <p:nvPr/>
        </p:nvSpPr>
        <p:spPr>
          <a:xfrm>
            <a:off x="385212" y="4351105"/>
            <a:ext cx="4804461" cy="1477328"/>
          </a:xfrm>
          <a:prstGeom prst="rect">
            <a:avLst/>
          </a:prstGeom>
          <a:noFill/>
          <a:ln>
            <a:noFill/>
          </a:ln>
        </p:spPr>
        <p:txBody>
          <a:bodyPr wrap="square" rtlCol="0">
            <a:spAutoFit/>
          </a:bodyPr>
          <a:lstStyle/>
          <a:p>
            <a:pPr>
              <a:lnSpc>
                <a:spcPts val="2700"/>
              </a:lnSpc>
            </a:pPr>
            <a:r>
              <a:rPr lang="en-US" sz="2800" dirty="0">
                <a:latin typeface="Segoe UI Light" panose="020B0502040204020203" pitchFamily="34" charset="0"/>
                <a:cs typeface="Segoe UI Light" panose="020B0502040204020203" pitchFamily="34" charset="0"/>
              </a:rPr>
              <a:t>The pipeline overwrites the </a:t>
            </a: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subq</a:t>
            </a:r>
            <a:r>
              <a:rPr lang="en-US" sz="2800" dirty="0">
                <a:latin typeface="Segoe UI Light" panose="020B0502040204020203" pitchFamily="34" charset="0"/>
                <a:cs typeface="Segoe UI Light" panose="020B0502040204020203" pitchFamily="34" charset="0"/>
              </a:rPr>
              <a:t> with a </a:t>
            </a:r>
            <a:r>
              <a:rPr lang="en-US" sz="2800" dirty="0" err="1">
                <a:ln>
                  <a:solidFill>
                    <a:sysClr val="windowText" lastClr="000000"/>
                  </a:solidFill>
                </a:ln>
                <a:solidFill>
                  <a:srgbClr val="FF66FF"/>
                </a:solidFill>
                <a:latin typeface="Consolas" panose="020B0609020204030204" pitchFamily="49" charset="0"/>
                <a:cs typeface="Segoe UI Light" panose="020B0502040204020203" pitchFamily="34" charset="0"/>
              </a:rPr>
              <a:t>nop</a:t>
            </a:r>
            <a:r>
              <a:rPr lang="en-US" sz="2800" dirty="0">
                <a:latin typeface="Segoe UI Light" panose="020B0502040204020203" pitchFamily="34" charset="0"/>
                <a:cs typeface="Segoe UI Light" panose="020B0502040204020203" pitchFamily="34" charset="0"/>
              </a:rPr>
              <a:t>, and then fetches the correct instruction (i.e., the </a:t>
            </a: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movq</a:t>
            </a:r>
            <a:r>
              <a:rPr lang="en-US" sz="2800" dirty="0">
                <a:latin typeface="Segoe UI Light" panose="020B0502040204020203" pitchFamily="34" charset="0"/>
                <a:cs typeface="Segoe UI Light" panose="020B0502040204020203" pitchFamily="34" charset="0"/>
              </a:rPr>
              <a:t>)!</a:t>
            </a:r>
          </a:p>
        </p:txBody>
      </p:sp>
      <p:pic>
        <p:nvPicPr>
          <p:cNvPr id="17" name="Picture 16">
            <a:extLst>
              <a:ext uri="{FF2B5EF4-FFF2-40B4-BE49-F238E27FC236}">
                <a16:creationId xmlns:a16="http://schemas.microsoft.com/office/drawing/2014/main" id="{0D2BE6EF-AA41-4683-9E72-DDA8DF42DD44}"/>
              </a:ext>
            </a:extLst>
          </p:cNvPr>
          <p:cNvPicPr>
            <a:picLocks noChangeAspect="1"/>
          </p:cNvPicPr>
          <p:nvPr/>
        </p:nvPicPr>
        <p:blipFill>
          <a:blip r:embed="rId3"/>
          <a:stretch>
            <a:fillRect/>
          </a:stretch>
        </p:blipFill>
        <p:spPr>
          <a:xfrm>
            <a:off x="5430228" y="1021622"/>
            <a:ext cx="6615034" cy="3720957"/>
          </a:xfrm>
          <a:prstGeom prst="rect">
            <a:avLst/>
          </a:prstGeom>
        </p:spPr>
      </p:pic>
      <p:pic>
        <p:nvPicPr>
          <p:cNvPr id="3" name="Picture 2">
            <a:extLst>
              <a:ext uri="{FF2B5EF4-FFF2-40B4-BE49-F238E27FC236}">
                <a16:creationId xmlns:a16="http://schemas.microsoft.com/office/drawing/2014/main" id="{D519729B-0341-4C68-B91A-5BADB68B5F34}"/>
              </a:ext>
            </a:extLst>
          </p:cNvPr>
          <p:cNvPicPr>
            <a:picLocks noChangeAspect="1"/>
          </p:cNvPicPr>
          <p:nvPr/>
        </p:nvPicPr>
        <p:blipFill>
          <a:blip r:embed="rId4"/>
          <a:stretch>
            <a:fillRect/>
          </a:stretch>
        </p:blipFill>
        <p:spPr>
          <a:xfrm>
            <a:off x="5430228" y="1021622"/>
            <a:ext cx="6615032" cy="3720956"/>
          </a:xfrm>
          <a:prstGeom prst="rect">
            <a:avLst/>
          </a:prstGeom>
        </p:spPr>
      </p:pic>
      <p:sp>
        <p:nvSpPr>
          <p:cNvPr id="16" name="TextBox 15">
            <a:extLst>
              <a:ext uri="{FF2B5EF4-FFF2-40B4-BE49-F238E27FC236}">
                <a16:creationId xmlns:a16="http://schemas.microsoft.com/office/drawing/2014/main" id="{EF789008-E951-46F1-942A-124F13E96FA4}"/>
              </a:ext>
            </a:extLst>
          </p:cNvPr>
          <p:cNvSpPr txBox="1"/>
          <p:nvPr/>
        </p:nvSpPr>
        <p:spPr>
          <a:xfrm>
            <a:off x="7151934" y="4606653"/>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66FF"/>
                </a:solidFill>
                <a:latin typeface="Consolas" panose="020B0609020204030204" pitchFamily="49" charset="0"/>
                <a:cs typeface="Segoe UI Light" panose="020B0502040204020203" pitchFamily="34" charset="0"/>
              </a:rPr>
              <a:t>nop</a:t>
            </a:r>
            <a:endParaRPr lang="en-US" sz="2800" dirty="0">
              <a:ln>
                <a:solidFill>
                  <a:sysClr val="windowText" lastClr="000000"/>
                </a:solidFill>
              </a:ln>
              <a:solidFill>
                <a:srgbClr val="FFCCCC"/>
              </a:solidFill>
              <a:latin typeface="Consolas" panose="020B0609020204030204" pitchFamily="49" charset="0"/>
            </a:endParaRPr>
          </a:p>
        </p:txBody>
      </p:sp>
      <p:sp>
        <p:nvSpPr>
          <p:cNvPr id="19" name="TextBox 18">
            <a:extLst>
              <a:ext uri="{FF2B5EF4-FFF2-40B4-BE49-F238E27FC236}">
                <a16:creationId xmlns:a16="http://schemas.microsoft.com/office/drawing/2014/main" id="{4267C82D-83D1-482A-A571-680AF4E4A89C}"/>
              </a:ext>
            </a:extLst>
          </p:cNvPr>
          <p:cNvSpPr txBox="1"/>
          <p:nvPr/>
        </p:nvSpPr>
        <p:spPr>
          <a:xfrm>
            <a:off x="8902523" y="4623646"/>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FFCCCC"/>
                </a:solidFill>
                <a:latin typeface="Consolas" panose="020B0609020204030204" pitchFamily="49" charset="0"/>
              </a:rPr>
              <a:t>jrcxz</a:t>
            </a:r>
            <a:endParaRPr lang="en-US" sz="2800" dirty="0">
              <a:ln>
                <a:solidFill>
                  <a:sysClr val="windowText" lastClr="000000"/>
                </a:solidFill>
              </a:ln>
              <a:solidFill>
                <a:srgbClr val="B7F0FB"/>
              </a:solidFill>
              <a:latin typeface="Consolas" panose="020B0609020204030204" pitchFamily="49" charset="0"/>
            </a:endParaRPr>
          </a:p>
        </p:txBody>
      </p:sp>
      <p:sp>
        <p:nvSpPr>
          <p:cNvPr id="20" name="TextBox 19">
            <a:extLst>
              <a:ext uri="{FF2B5EF4-FFF2-40B4-BE49-F238E27FC236}">
                <a16:creationId xmlns:a16="http://schemas.microsoft.com/office/drawing/2014/main" id="{8DBC0A57-C04E-4D29-99BF-98B27A024B58}"/>
              </a:ext>
            </a:extLst>
          </p:cNvPr>
          <p:cNvSpPr txBox="1"/>
          <p:nvPr/>
        </p:nvSpPr>
        <p:spPr>
          <a:xfrm>
            <a:off x="5430226" y="3575893"/>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5BFFC8"/>
                </a:solidFill>
                <a:latin typeface="Consolas" panose="020B0609020204030204" pitchFamily="49" charset="0"/>
                <a:cs typeface="Segoe UI Light" panose="020B0502040204020203" pitchFamily="34" charset="0"/>
              </a:rPr>
              <a:t>movq</a:t>
            </a:r>
            <a:endParaRPr lang="en-US" sz="2800" dirty="0">
              <a:ln>
                <a:solidFill>
                  <a:sysClr val="windowText" lastClr="000000"/>
                </a:solidFill>
              </a:ln>
              <a:solidFill>
                <a:srgbClr val="5BFFC8"/>
              </a:solidFill>
              <a:latin typeface="Consolas" panose="020B0609020204030204" pitchFamily="49" charset="0"/>
            </a:endParaRPr>
          </a:p>
        </p:txBody>
      </p:sp>
      <p:sp>
        <p:nvSpPr>
          <p:cNvPr id="21" name="TextBox 20">
            <a:extLst>
              <a:ext uri="{FF2B5EF4-FFF2-40B4-BE49-F238E27FC236}">
                <a16:creationId xmlns:a16="http://schemas.microsoft.com/office/drawing/2014/main" id="{085DCD72-A945-4525-A373-54588EB20A85}"/>
              </a:ext>
            </a:extLst>
          </p:cNvPr>
          <p:cNvSpPr txBox="1"/>
          <p:nvPr/>
        </p:nvSpPr>
        <p:spPr>
          <a:xfrm>
            <a:off x="10242299" y="4606653"/>
            <a:ext cx="1339776" cy="523220"/>
          </a:xfrm>
          <a:prstGeom prst="rect">
            <a:avLst/>
          </a:prstGeom>
          <a:noFill/>
        </p:spPr>
        <p:txBody>
          <a:bodyPr wrap="square" rtlCol="0">
            <a:spAutoFit/>
          </a:bodyPr>
          <a:lstStyle/>
          <a:p>
            <a:pPr algn="ctr"/>
            <a:r>
              <a:rPr lang="en-US" sz="2800" dirty="0" err="1">
                <a:ln>
                  <a:solidFill>
                    <a:sysClr val="windowText" lastClr="000000"/>
                  </a:solidFill>
                </a:ln>
                <a:solidFill>
                  <a:srgbClr val="B7F0FB"/>
                </a:solidFill>
                <a:latin typeface="Consolas" panose="020B0609020204030204" pitchFamily="49" charset="0"/>
              </a:rPr>
              <a:t>incq</a:t>
            </a:r>
            <a:endParaRPr lang="en-US" sz="2800" dirty="0">
              <a:ln>
                <a:solidFill>
                  <a:sysClr val="windowText" lastClr="000000"/>
                </a:solidFill>
              </a:ln>
              <a:solidFill>
                <a:srgbClr val="B7F0FB"/>
              </a:solidFill>
              <a:latin typeface="Consolas" panose="020B0609020204030204" pitchFamily="49" charset="0"/>
            </a:endParaRPr>
          </a:p>
        </p:txBody>
      </p:sp>
      <p:grpSp>
        <p:nvGrpSpPr>
          <p:cNvPr id="2" name="Group 1">
            <a:extLst>
              <a:ext uri="{FF2B5EF4-FFF2-40B4-BE49-F238E27FC236}">
                <a16:creationId xmlns:a16="http://schemas.microsoft.com/office/drawing/2014/main" id="{3E6EA0A2-23B0-1ECC-F0AF-866FA213602E}"/>
              </a:ext>
            </a:extLst>
          </p:cNvPr>
          <p:cNvGrpSpPr>
            <a:grpSpLocks noChangeAspect="1"/>
          </p:cNvGrpSpPr>
          <p:nvPr/>
        </p:nvGrpSpPr>
        <p:grpSpPr>
          <a:xfrm>
            <a:off x="8917742" y="2530218"/>
            <a:ext cx="800389" cy="766157"/>
            <a:chOff x="6391503" y="2563978"/>
            <a:chExt cx="1637879" cy="1632740"/>
          </a:xfrm>
        </p:grpSpPr>
        <p:sp>
          <p:nvSpPr>
            <p:cNvPr id="4" name="TextBox 3">
              <a:extLst>
                <a:ext uri="{FF2B5EF4-FFF2-40B4-BE49-F238E27FC236}">
                  <a16:creationId xmlns:a16="http://schemas.microsoft.com/office/drawing/2014/main" id="{1F78FB5A-8777-F065-E43B-018CA1D802E0}"/>
                </a:ext>
              </a:extLst>
            </p:cNvPr>
            <p:cNvSpPr txBox="1"/>
            <p:nvPr/>
          </p:nvSpPr>
          <p:spPr>
            <a:xfrm>
              <a:off x="6391503" y="2563978"/>
              <a:ext cx="1637879" cy="557511"/>
            </a:xfrm>
            <a:prstGeom prst="rect">
              <a:avLst/>
            </a:prstGeom>
            <a:noFill/>
          </p:spPr>
          <p:txBody>
            <a:bodyPr wrap="square" rtlCol="0">
              <a:spAutoFit/>
            </a:bodyPr>
            <a:lstStyle/>
            <a:p>
              <a:pPr algn="ctr"/>
              <a:r>
                <a:rPr lang="en-US" sz="1100" b="1" dirty="0">
                  <a:latin typeface="Segoe UI Light" panose="020B0502040204020203" pitchFamily="34" charset="0"/>
                  <a:cs typeface="Segoe UI Light" panose="020B0502040204020203" pitchFamily="34" charset="0"/>
                </a:rPr>
                <a:t>Opcode</a:t>
              </a:r>
            </a:p>
          </p:txBody>
        </p:sp>
        <p:cxnSp>
          <p:nvCxnSpPr>
            <p:cNvPr id="9" name="Straight Arrow Connector 8">
              <a:extLst>
                <a:ext uri="{FF2B5EF4-FFF2-40B4-BE49-F238E27FC236}">
                  <a16:creationId xmlns:a16="http://schemas.microsoft.com/office/drawing/2014/main" id="{C0D9BEAD-1370-E17E-2384-316492ADB54A}"/>
                </a:ext>
              </a:extLst>
            </p:cNvPr>
            <p:cNvCxnSpPr>
              <a:cxnSpLocks/>
            </p:cNvCxnSpPr>
            <p:nvPr/>
          </p:nvCxnSpPr>
          <p:spPr>
            <a:xfrm>
              <a:off x="7761962" y="3000165"/>
              <a:ext cx="0" cy="119655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3FC8FB-8D80-687C-B860-FEA156EB311F}"/>
                </a:ext>
              </a:extLst>
            </p:cNvPr>
            <p:cNvCxnSpPr>
              <a:cxnSpLocks/>
            </p:cNvCxnSpPr>
            <p:nvPr/>
          </p:nvCxnSpPr>
          <p:spPr>
            <a:xfrm flipV="1">
              <a:off x="6697069" y="3016868"/>
              <a:ext cx="1055100" cy="578"/>
            </a:xfrm>
            <a:prstGeom prst="straightConnector1">
              <a:avLst/>
            </a:prstGeom>
            <a:ln w="1587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6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79"/>
            <a:ext cx="10515600" cy="946840"/>
          </a:xfrm>
        </p:spPr>
        <p:txBody>
          <a:bodyPr/>
          <a:lstStyle/>
          <a:p>
            <a:r>
              <a:rPr lang="en-US" dirty="0"/>
              <a:t>RISC vs CISC: ISA Wars</a:t>
            </a:r>
          </a:p>
        </p:txBody>
      </p:sp>
      <p:pic>
        <p:nvPicPr>
          <p:cNvPr id="1026" name="Picture 2" descr="https://s-media-cache-ak0.pinimg.com/564x/bc/47/4a/bc474a39128e52c62325e7547cc56b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0525"/>
            <a:ext cx="4674870" cy="56280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34740" y="759351"/>
            <a:ext cx="8469630" cy="3031707"/>
          </a:xfrm>
        </p:spPr>
        <p:txBody>
          <a:bodyPr>
            <a:normAutofit/>
          </a:bodyPr>
          <a:lstStyle/>
          <a:p>
            <a:r>
              <a:rPr lang="en-US" dirty="0"/>
              <a:t>CISC (Complex Instruction Set Computer)</a:t>
            </a:r>
          </a:p>
          <a:p>
            <a:pPr lvl="1"/>
            <a:r>
              <a:rPr lang="en-US" dirty="0"/>
              <a:t>A single instruction might do many things</a:t>
            </a:r>
          </a:p>
          <a:p>
            <a:pPr lvl="1"/>
            <a:r>
              <a:rPr lang="en-US" dirty="0"/>
              <a:t>Instructions are variable-size to minimize RAM usage</a:t>
            </a:r>
          </a:p>
          <a:p>
            <a:pPr lvl="1"/>
            <a:r>
              <a:rPr lang="en-US" dirty="0"/>
              <a:t>CISC instructions make life easier for compiler writers, but much more difficult for hardware designers—complex instructions are hard to implement and make fast</a:t>
            </a:r>
          </a:p>
          <a:p>
            <a:r>
              <a:rPr lang="en-US" dirty="0"/>
              <a:t>x86 is the classic CISC ISA</a:t>
            </a:r>
          </a:p>
        </p:txBody>
      </p:sp>
      <p:sp>
        <p:nvSpPr>
          <p:cNvPr id="6" name="TextBox 5"/>
          <p:cNvSpPr txBox="1"/>
          <p:nvPr/>
        </p:nvSpPr>
        <p:spPr>
          <a:xfrm>
            <a:off x="4760595" y="3638842"/>
            <a:ext cx="7431405" cy="3200876"/>
          </a:xfrm>
          <a:prstGeom prst="rect">
            <a:avLst/>
          </a:prstGeom>
          <a:noFill/>
        </p:spPr>
        <p:txBody>
          <a:bodyPr wrap="square" rtlCol="0">
            <a:spAutoFit/>
          </a:bodyPr>
          <a:lstStyle/>
          <a:p>
            <a:r>
              <a:rPr lang="en-US" sz="2800" dirty="0">
                <a:latin typeface="Consolas" panose="020B0609020204030204" pitchFamily="49" charset="0"/>
              </a:rPr>
              <a:t>//Copy %</a:t>
            </a:r>
            <a:r>
              <a:rPr lang="en-US" sz="2800" dirty="0" err="1">
                <a:latin typeface="Consolas" panose="020B0609020204030204" pitchFamily="49" charset="0"/>
              </a:rPr>
              <a:t>rax</a:t>
            </a:r>
            <a:r>
              <a:rPr lang="en-US" sz="2800" dirty="0">
                <a:latin typeface="Consolas" panose="020B0609020204030204" pitchFamily="49" charset="0"/>
              </a:rPr>
              <a:t> register’s </a:t>
            </a:r>
            <a:r>
              <a:rPr lang="en-US" sz="2800" dirty="0" err="1">
                <a:latin typeface="Consolas" panose="020B0609020204030204" pitchFamily="49" charset="0"/>
              </a:rPr>
              <a:t>val</a:t>
            </a:r>
            <a:r>
              <a:rPr lang="en-US" sz="2800" dirty="0">
                <a:latin typeface="Consolas" panose="020B0609020204030204" pitchFamily="49" charset="0"/>
              </a:rPr>
              <a:t> to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mov %</a:t>
            </a:r>
            <a:r>
              <a:rPr lang="en-US" sz="2800" dirty="0" err="1">
                <a:latin typeface="Consolas" panose="020B0609020204030204" pitchFamily="49" charset="0"/>
              </a:rPr>
              <a:t>rax</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endParaRPr lang="en-US" sz="1400" dirty="0">
              <a:latin typeface="Consolas" panose="020B0609020204030204" pitchFamily="49" charset="0"/>
            </a:endParaRPr>
          </a:p>
          <a:p>
            <a:r>
              <a:rPr lang="en-US" sz="2800" dirty="0">
                <a:latin typeface="Consolas" panose="020B0609020204030204" pitchFamily="49" charset="0"/>
              </a:rPr>
              <a:t>//Copy *(%rsp+16) to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mov 16(%</a:t>
            </a:r>
            <a:r>
              <a:rPr lang="en-US" sz="2800" dirty="0" err="1">
                <a:latin typeface="Consolas" panose="020B0609020204030204" pitchFamily="49" charset="0"/>
              </a:rPr>
              <a:t>rsp</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endParaRPr lang="en-US" sz="1400" dirty="0">
              <a:latin typeface="Consolas" panose="020B0609020204030204" pitchFamily="49" charset="0"/>
            </a:endParaRPr>
          </a:p>
          <a:p>
            <a:r>
              <a:rPr lang="en-US" sz="2800" dirty="0">
                <a:latin typeface="Consolas" panose="020B0609020204030204" pitchFamily="49" charset="0"/>
              </a:rPr>
              <a:t>//Copy %</a:t>
            </a:r>
            <a:r>
              <a:rPr lang="en-US" sz="2800" dirty="0" err="1">
                <a:latin typeface="Consolas" panose="020B0609020204030204" pitchFamily="49" charset="0"/>
              </a:rPr>
              <a:t>rbx</a:t>
            </a:r>
            <a:r>
              <a:rPr lang="en-US" sz="2800" dirty="0">
                <a:latin typeface="Consolas" panose="020B0609020204030204" pitchFamily="49" charset="0"/>
              </a:rPr>
              <a:t> register </a:t>
            </a:r>
            <a:r>
              <a:rPr lang="en-US" sz="2800" dirty="0" err="1">
                <a:latin typeface="Consolas" panose="020B0609020204030204" pitchFamily="49" charset="0"/>
              </a:rPr>
              <a:t>val</a:t>
            </a:r>
            <a:r>
              <a:rPr lang="en-US" sz="2800" dirty="0">
                <a:latin typeface="Consolas" panose="020B0609020204030204" pitchFamily="49" charset="0"/>
              </a:rPr>
              <a:t> to *(%rsp+8)</a:t>
            </a:r>
          </a:p>
          <a:p>
            <a:r>
              <a:rPr lang="en-US" sz="2800" dirty="0">
                <a:latin typeface="Consolas" panose="020B0609020204030204" pitchFamily="49" charset="0"/>
              </a:rPr>
              <a:t>mov %</a:t>
            </a:r>
            <a:r>
              <a:rPr lang="en-US" sz="2800" dirty="0" err="1">
                <a:latin typeface="Consolas" panose="020B0609020204030204" pitchFamily="49" charset="0"/>
              </a:rPr>
              <a:t>rbx</a:t>
            </a:r>
            <a:r>
              <a:rPr lang="en-US" sz="2800" dirty="0">
                <a:latin typeface="Consolas" panose="020B0609020204030204" pitchFamily="49" charset="0"/>
              </a:rPr>
              <a:t>, 8(%</a:t>
            </a:r>
            <a:r>
              <a:rPr lang="en-US" sz="2800" dirty="0" err="1">
                <a:latin typeface="Consolas" panose="020B0609020204030204" pitchFamily="49" charset="0"/>
              </a:rPr>
              <a:t>rsp</a:t>
            </a:r>
            <a:r>
              <a:rPr lang="en-US" sz="2800" dirty="0">
                <a:latin typeface="Consolas" panose="020B0609020204030204" pitchFamily="49" charset="0"/>
              </a:rPr>
              <a:t>)</a:t>
            </a:r>
          </a:p>
        </p:txBody>
      </p:sp>
      <p:sp>
        <p:nvSpPr>
          <p:cNvPr id="4" name="TextBox 3"/>
          <p:cNvSpPr txBox="1"/>
          <p:nvPr/>
        </p:nvSpPr>
        <p:spPr>
          <a:xfrm>
            <a:off x="200977" y="3928218"/>
            <a:ext cx="4272915" cy="1815882"/>
          </a:xfrm>
          <a:prstGeom prst="rect">
            <a:avLst/>
          </a:prstGeom>
          <a:noFill/>
        </p:spPr>
        <p:txBody>
          <a:bodyPr wrap="square" rtlCol="0">
            <a:spAutoFit/>
          </a:bodyPr>
          <a:lstStyle/>
          <a:p>
            <a:r>
              <a:rPr lang="en-US" sz="2800" dirty="0" err="1">
                <a:latin typeface="Consolas" panose="020B0609020204030204" pitchFamily="49" charset="0"/>
                <a:cs typeface="Segoe UI Light" panose="020B0502040204020203" pitchFamily="34" charset="0"/>
              </a:rPr>
              <a:t>mov</a:t>
            </a:r>
            <a:r>
              <a:rPr lang="en-US" sz="2800" dirty="0">
                <a:latin typeface="Segoe UI Light" panose="020B0502040204020203" pitchFamily="34" charset="0"/>
                <a:cs typeface="Segoe UI Light" panose="020B0502040204020203" pitchFamily="34" charset="0"/>
              </a:rPr>
              <a:t> instruction: Operands can both be registers, or one register/one memory location</a:t>
            </a:r>
          </a:p>
        </p:txBody>
      </p:sp>
      <p:sp>
        <p:nvSpPr>
          <p:cNvPr id="5" name="Left Brace 4">
            <a:extLst>
              <a:ext uri="{FF2B5EF4-FFF2-40B4-BE49-F238E27FC236}">
                <a16:creationId xmlns:a16="http://schemas.microsoft.com/office/drawing/2014/main" id="{898F306F-6A7F-41A2-96A4-5D66D6ABF198}"/>
              </a:ext>
            </a:extLst>
          </p:cNvPr>
          <p:cNvSpPr/>
          <p:nvPr/>
        </p:nvSpPr>
        <p:spPr>
          <a:xfrm>
            <a:off x="4399010" y="3638842"/>
            <a:ext cx="630168" cy="3031707"/>
          </a:xfrm>
          <a:prstGeom prst="leftBrace">
            <a:avLst>
              <a:gd name="adj1" fmla="val 8333"/>
              <a:gd name="adj2" fmla="val 190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961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85115" y="259735"/>
            <a:ext cx="5688330" cy="2246769"/>
          </a:xfrm>
          <a:prstGeom prst="rect">
            <a:avLst/>
          </a:prstGeom>
        </p:spPr>
        <p:txBody>
          <a:bodyPr wrap="square">
            <a:spAutoFit/>
          </a:bodyPr>
          <a:lstStyle/>
          <a:p>
            <a:r>
              <a:rPr lang="en-US" sz="2800" dirty="0">
                <a:latin typeface="Consolas" panose="020B0609020204030204" pitchFamily="49" charset="0"/>
              </a:rPr>
              <a:t>if(</a:t>
            </a:r>
            <a:r>
              <a:rPr lang="en-US" sz="2800" dirty="0" err="1">
                <a:latin typeface="Consolas" panose="020B0609020204030204" pitchFamily="49" charset="0"/>
              </a:rPr>
              <a:t>cpu_direction_flag</a:t>
            </a:r>
            <a:r>
              <a:rPr lang="en-US" sz="2800" dirty="0">
                <a:latin typeface="Consolas" panose="020B0609020204030204" pitchFamily="49" charset="0"/>
              </a:rPr>
              <a:t> == 0){ </a:t>
            </a:r>
          </a:p>
          <a:p>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 *(</a:t>
            </a:r>
            <a:r>
              <a:rPr lang="en-US" sz="2800" dirty="0" err="1">
                <a:latin typeface="Consolas" panose="020B0609020204030204" pitchFamily="49" charset="0"/>
              </a:rPr>
              <a:t>rsi</a:t>
            </a:r>
            <a:r>
              <a:rPr lang="en-US" sz="2800" dirty="0">
                <a:latin typeface="Consolas" panose="020B0609020204030204" pitchFamily="49" charset="0"/>
              </a:rPr>
              <a:t>++); </a:t>
            </a:r>
          </a:p>
          <a:p>
            <a:r>
              <a:rPr lang="en-US" sz="2800" dirty="0">
                <a:latin typeface="Consolas" panose="020B0609020204030204" pitchFamily="49" charset="0"/>
              </a:rPr>
              <a:t>}else{</a:t>
            </a:r>
          </a:p>
          <a:p>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 *(%</a:t>
            </a:r>
            <a:r>
              <a:rPr lang="en-US" sz="2800" dirty="0" err="1">
                <a:latin typeface="Consolas" panose="020B0609020204030204" pitchFamily="49" charset="0"/>
              </a:rPr>
              <a:t>rsi</a:t>
            </a:r>
            <a:r>
              <a:rPr lang="en-US" sz="2800" dirty="0">
                <a:latin typeface="Consolas" panose="020B0609020204030204" pitchFamily="49" charset="0"/>
              </a:rPr>
              <a:t>--);</a:t>
            </a:r>
          </a:p>
          <a:p>
            <a:r>
              <a:rPr lang="en-US" sz="2800" dirty="0">
                <a:latin typeface="Consolas" panose="020B0609020204030204" pitchFamily="49" charset="0"/>
              </a:rPr>
              <a:t>}</a:t>
            </a:r>
          </a:p>
        </p:txBody>
      </p:sp>
      <p:sp>
        <p:nvSpPr>
          <p:cNvPr id="14" name="Rectangle 13"/>
          <p:cNvSpPr/>
          <p:nvPr/>
        </p:nvSpPr>
        <p:spPr>
          <a:xfrm>
            <a:off x="273266" y="263200"/>
            <a:ext cx="6336030" cy="1815882"/>
          </a:xfrm>
          <a:prstGeom prst="rect">
            <a:avLst/>
          </a:prstGeom>
        </p:spPr>
        <p:txBody>
          <a:bodyPr wrap="square">
            <a:spAutoFit/>
          </a:bodyPr>
          <a:lstStyle/>
          <a:p>
            <a:r>
              <a:rPr lang="en-US" sz="2800" dirty="0">
                <a:latin typeface="Consolas" panose="020B0609020204030204" pitchFamily="49" charset="0"/>
              </a:rPr>
              <a:t>//</a:t>
            </a:r>
            <a:r>
              <a:rPr lang="en-US" sz="2800" dirty="0" err="1">
                <a:latin typeface="Consolas" panose="020B0609020204030204" pitchFamily="49" charset="0"/>
              </a:rPr>
              <a:t>movsb</a:t>
            </a:r>
            <a:r>
              <a:rPr lang="en-US" sz="2800" dirty="0">
                <a:latin typeface="Consolas" panose="020B0609020204030204" pitchFamily="49" charset="0"/>
              </a:rPr>
              <a:t>: Copy 1 byte from one</a:t>
            </a:r>
          </a:p>
          <a:p>
            <a:r>
              <a:rPr lang="en-US" sz="2800" dirty="0">
                <a:latin typeface="Consolas" panose="020B0609020204030204" pitchFamily="49" charset="0"/>
              </a:rPr>
              <a:t>//       pointer to another</a:t>
            </a:r>
          </a:p>
          <a:p>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Destination pointer</a:t>
            </a:r>
          </a:p>
          <a:p>
            <a:r>
              <a:rPr lang="en-US" sz="2800" dirty="0">
                <a:latin typeface="Consolas" panose="020B0609020204030204" pitchFamily="49" charset="0"/>
              </a:rPr>
              <a:t>//%</a:t>
            </a:r>
            <a:r>
              <a:rPr lang="en-US" sz="2800" dirty="0" err="1">
                <a:latin typeface="Consolas" panose="020B0609020204030204" pitchFamily="49" charset="0"/>
              </a:rPr>
              <a:t>rsi</a:t>
            </a:r>
            <a:r>
              <a:rPr lang="en-US" sz="2800" dirty="0">
                <a:latin typeface="Consolas" panose="020B0609020204030204" pitchFamily="49" charset="0"/>
              </a:rPr>
              <a:t>:  Source pointer</a:t>
            </a:r>
          </a:p>
        </p:txBody>
      </p:sp>
      <p:cxnSp>
        <p:nvCxnSpPr>
          <p:cNvPr id="16" name="Straight Connector 15"/>
          <p:cNvCxnSpPr>
            <a:cxnSpLocks/>
          </p:cNvCxnSpPr>
          <p:nvPr/>
        </p:nvCxnSpPr>
        <p:spPr>
          <a:xfrm>
            <a:off x="6308570" y="79745"/>
            <a:ext cx="0" cy="2501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691450" y="2606182"/>
            <a:ext cx="2476565" cy="3988618"/>
          </a:xfrm>
          <a:prstGeom prst="rect">
            <a:avLst/>
          </a:prstGeom>
        </p:spPr>
      </p:pic>
      <p:sp>
        <p:nvSpPr>
          <p:cNvPr id="21" name="TextBox 20"/>
          <p:cNvSpPr txBox="1"/>
          <p:nvPr/>
        </p:nvSpPr>
        <p:spPr>
          <a:xfrm>
            <a:off x="3468791" y="2823796"/>
            <a:ext cx="8355348" cy="304698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A single hardware instruction has to do:</a:t>
            </a:r>
          </a:p>
          <a:p>
            <a:pPr marL="742950" lvl="1" indent="-285750">
              <a:buFont typeface="Arial" panose="020B0604020202020204" pitchFamily="34" charset="0"/>
              <a:buChar char="•"/>
            </a:pPr>
            <a:r>
              <a:rPr lang="en-US" sz="3200" dirty="0">
                <a:latin typeface="Segoe UI Light" panose="020B0502040204020203" pitchFamily="34" charset="0"/>
                <a:cs typeface="Segoe UI Light" panose="020B0502040204020203" pitchFamily="34" charset="0"/>
              </a:rPr>
              <a:t>a condition test</a:t>
            </a:r>
          </a:p>
          <a:p>
            <a:pPr marL="742950" lvl="1" indent="-285750">
              <a:buFont typeface="Arial" panose="020B0604020202020204" pitchFamily="34" charset="0"/>
              <a:buChar char="•"/>
            </a:pPr>
            <a:r>
              <a:rPr lang="en-US" sz="3200" dirty="0">
                <a:latin typeface="Segoe UI Light" panose="020B0502040204020203" pitchFamily="34" charset="0"/>
                <a:cs typeface="Segoe UI Light" panose="020B0502040204020203" pitchFamily="34" charset="0"/>
              </a:rPr>
              <a:t>a memory read</a:t>
            </a:r>
          </a:p>
          <a:p>
            <a:pPr marL="742950" lvl="1" indent="-285750">
              <a:buFont typeface="Arial" panose="020B0604020202020204" pitchFamily="34" charset="0"/>
              <a:buChar char="•"/>
            </a:pPr>
            <a:r>
              <a:rPr lang="en-US" sz="3200" dirty="0">
                <a:latin typeface="Segoe UI Light" panose="020B0502040204020203" pitchFamily="34" charset="0"/>
                <a:cs typeface="Segoe UI Light" panose="020B0502040204020203" pitchFamily="34" charset="0"/>
              </a:rPr>
              <a:t>a memory write</a:t>
            </a:r>
          </a:p>
          <a:p>
            <a:pPr marL="742950" lvl="1" indent="-285750">
              <a:buFont typeface="Arial" panose="020B0604020202020204" pitchFamily="34" charset="0"/>
              <a:buChar char="•"/>
            </a:pPr>
            <a:r>
              <a:rPr lang="en-US" sz="3200" dirty="0">
                <a:latin typeface="Segoe UI Light" panose="020B0502040204020203" pitchFamily="34" charset="0"/>
                <a:cs typeface="Segoe UI Light" panose="020B0502040204020203" pitchFamily="34" charset="0"/>
              </a:rPr>
              <a:t>two register increments or decrements</a:t>
            </a:r>
          </a:p>
          <a:p>
            <a:r>
              <a:rPr lang="en-US" sz="3200" dirty="0">
                <a:latin typeface="Segoe UI Light" panose="020B0502040204020203" pitchFamily="34" charset="0"/>
                <a:cs typeface="Segoe UI Light" panose="020B0502040204020203" pitchFamily="34" charset="0"/>
              </a:rPr>
              <a:t>That’s a lot!</a:t>
            </a:r>
          </a:p>
        </p:txBody>
      </p:sp>
    </p:spTree>
    <p:extLst>
      <p:ext uri="{BB962C8B-B14F-4D97-AF65-F5344CB8AC3E}">
        <p14:creationId xmlns:p14="http://schemas.microsoft.com/office/powerpoint/2010/main" val="348031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79"/>
            <a:ext cx="10515600" cy="946840"/>
          </a:xfrm>
        </p:spPr>
        <p:txBody>
          <a:bodyPr/>
          <a:lstStyle/>
          <a:p>
            <a:r>
              <a:rPr lang="en-US" dirty="0"/>
              <a:t>RISC vs CISC: ISA Wars</a:t>
            </a:r>
          </a:p>
        </p:txBody>
      </p:sp>
      <p:sp>
        <p:nvSpPr>
          <p:cNvPr id="7" name="Content Placeholder 2"/>
          <p:cNvSpPr>
            <a:spLocks noGrp="1"/>
          </p:cNvSpPr>
          <p:nvPr>
            <p:ph idx="1"/>
          </p:nvPr>
        </p:nvSpPr>
        <p:spPr>
          <a:xfrm>
            <a:off x="4309110" y="736989"/>
            <a:ext cx="7852410" cy="3720711"/>
          </a:xfrm>
        </p:spPr>
        <p:txBody>
          <a:bodyPr>
            <a:noAutofit/>
          </a:bodyPr>
          <a:lstStyle/>
          <a:p>
            <a:r>
              <a:rPr lang="en-US" sz="3200" dirty="0"/>
              <a:t>RISC (Reduced Instruction Set Computer)</a:t>
            </a:r>
          </a:p>
          <a:p>
            <a:pPr lvl="1"/>
            <a:r>
              <a:rPr lang="en-US" dirty="0"/>
              <a:t>Each instruction does a simple thing</a:t>
            </a:r>
          </a:p>
          <a:p>
            <a:pPr lvl="1"/>
            <a:r>
              <a:rPr lang="en-US" dirty="0"/>
              <a:t>Instructions are fixed-sized (or at least easy to decode)</a:t>
            </a:r>
          </a:p>
          <a:p>
            <a:pPr lvl="1"/>
            <a:r>
              <a:rPr lang="en-US" dirty="0"/>
              <a:t>Load/store architecture: all instructions but loads and stores manipulate registers </a:t>
            </a:r>
          </a:p>
          <a:p>
            <a:pPr lvl="1"/>
            <a:r>
              <a:rPr lang="en-US" dirty="0"/>
              <a:t>RISC ISAs make it easier to design fast, power-efficient hardware</a:t>
            </a:r>
          </a:p>
          <a:p>
            <a:r>
              <a:rPr lang="en-US" sz="3200" dirty="0"/>
              <a:t>Ex: MIPS, ARM</a:t>
            </a:r>
          </a:p>
        </p:txBody>
      </p:sp>
      <p:pic>
        <p:nvPicPr>
          <p:cNvPr id="8" name="Picture 2" descr="http://idahoptv.org/sciencetrek/topics/simple_machines/images/egy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 y="766950"/>
            <a:ext cx="4036695" cy="39821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86300" y="3566840"/>
            <a:ext cx="7475220" cy="3293209"/>
          </a:xfrm>
          <a:prstGeom prst="rect">
            <a:avLst/>
          </a:prstGeom>
          <a:noFill/>
        </p:spPr>
        <p:txBody>
          <a:bodyPr wrap="square" rtlCol="0">
            <a:spAutoFit/>
          </a:bodyPr>
          <a:lstStyle/>
          <a:p>
            <a:r>
              <a:rPr lang="en-US" sz="2600" dirty="0">
                <a:latin typeface="Consolas" panose="020B0609020204030204" pitchFamily="49" charset="0"/>
                <a:cs typeface="Segoe UI Light" panose="020B0502040204020203" pitchFamily="34" charset="0"/>
              </a:rPr>
              <a:t>//On MIPS, operands for </a:t>
            </a:r>
            <a:r>
              <a:rPr lang="en-US" sz="2600" dirty="0" err="1">
                <a:latin typeface="Consolas" panose="020B0609020204030204" pitchFamily="49" charset="0"/>
                <a:cs typeface="Segoe UI Light" panose="020B0502040204020203" pitchFamily="34" charset="0"/>
              </a:rPr>
              <a:t>mov</a:t>
            </a:r>
            <a:r>
              <a:rPr lang="en-US" sz="2600" dirty="0">
                <a:latin typeface="Consolas" panose="020B0609020204030204" pitchFamily="49" charset="0"/>
                <a:cs typeface="Segoe UI Light" panose="020B0502040204020203" pitchFamily="34" charset="0"/>
              </a:rPr>
              <a:t> </a:t>
            </a:r>
            <a:r>
              <a:rPr lang="en-US" sz="2600" dirty="0" err="1">
                <a:latin typeface="Consolas" panose="020B0609020204030204" pitchFamily="49" charset="0"/>
                <a:cs typeface="Segoe UI Light" panose="020B0502040204020203" pitchFamily="34" charset="0"/>
              </a:rPr>
              <a:t>instr</a:t>
            </a:r>
            <a:endParaRPr lang="en-US" sz="2600" dirty="0">
              <a:latin typeface="Consolas" panose="020B0609020204030204" pitchFamily="49" charset="0"/>
              <a:cs typeface="Segoe UI Light" panose="020B0502040204020203" pitchFamily="34" charset="0"/>
            </a:endParaRPr>
          </a:p>
          <a:p>
            <a:r>
              <a:rPr lang="en-US" sz="2600" dirty="0">
                <a:latin typeface="Consolas" panose="020B0609020204030204" pitchFamily="49" charset="0"/>
                <a:cs typeface="Segoe UI Light" panose="020B0502040204020203" pitchFamily="34" charset="0"/>
              </a:rPr>
              <a:t>//can only be registers!</a:t>
            </a:r>
          </a:p>
          <a:p>
            <a:r>
              <a:rPr lang="en-US" sz="2600" dirty="0">
                <a:latin typeface="Consolas" panose="020B0609020204030204" pitchFamily="49" charset="0"/>
                <a:cs typeface="Segoe UI Light" panose="020B0502040204020203" pitchFamily="34" charset="0"/>
              </a:rPr>
              <a:t>mov a0, a1 //Copy a0 register value</a:t>
            </a:r>
          </a:p>
          <a:p>
            <a:r>
              <a:rPr lang="en-US" sz="2600" dirty="0">
                <a:latin typeface="Consolas" panose="020B0609020204030204" pitchFamily="49" charset="0"/>
                <a:cs typeface="Segoe UI Light" panose="020B0502040204020203" pitchFamily="34" charset="0"/>
              </a:rPr>
              <a:t>           //to a1</a:t>
            </a:r>
          </a:p>
          <a:p>
            <a:r>
              <a:rPr lang="en-US" sz="2600" dirty="0">
                <a:latin typeface="Consolas" panose="020B0609020204030204" pitchFamily="49" charset="0"/>
                <a:cs typeface="Segoe UI Light" panose="020B0502040204020203" pitchFamily="34" charset="0"/>
              </a:rPr>
              <a:t>//In fact, </a:t>
            </a:r>
            <a:r>
              <a:rPr lang="en-US" sz="2600" dirty="0" err="1">
                <a:latin typeface="Consolas" panose="020B0609020204030204" pitchFamily="49" charset="0"/>
                <a:cs typeface="Segoe UI Light" panose="020B0502040204020203" pitchFamily="34" charset="0"/>
              </a:rPr>
              <a:t>mov</a:t>
            </a:r>
            <a:r>
              <a:rPr lang="en-US" sz="2600" dirty="0">
                <a:latin typeface="Consolas" panose="020B0609020204030204" pitchFamily="49" charset="0"/>
                <a:cs typeface="Segoe UI Light" panose="020B0502040204020203" pitchFamily="34" charset="0"/>
              </a:rPr>
              <a:t> is a </a:t>
            </a:r>
            <a:r>
              <a:rPr lang="en-US" sz="2600" dirty="0" err="1">
                <a:latin typeface="Consolas" panose="020B0609020204030204" pitchFamily="49" charset="0"/>
                <a:cs typeface="Segoe UI Light" panose="020B0502040204020203" pitchFamily="34" charset="0"/>
              </a:rPr>
              <a:t>pseudoinstruction</a:t>
            </a:r>
            <a:endParaRPr lang="en-US" sz="2600" dirty="0">
              <a:latin typeface="Consolas" panose="020B0609020204030204" pitchFamily="49" charset="0"/>
              <a:cs typeface="Segoe UI Light" panose="020B0502040204020203" pitchFamily="34" charset="0"/>
            </a:endParaRPr>
          </a:p>
          <a:p>
            <a:r>
              <a:rPr lang="en-US" sz="2600" dirty="0">
                <a:latin typeface="Consolas" panose="020B0609020204030204" pitchFamily="49" charset="0"/>
                <a:cs typeface="Segoe UI Light" panose="020B0502040204020203" pitchFamily="34" charset="0"/>
              </a:rPr>
              <a:t>//that isn’t in the ISA! Compiler</a:t>
            </a:r>
          </a:p>
          <a:p>
            <a:r>
              <a:rPr lang="en-US" sz="2600" dirty="0">
                <a:latin typeface="Consolas" panose="020B0609020204030204" pitchFamily="49" charset="0"/>
                <a:cs typeface="Segoe UI Light" panose="020B0502040204020203" pitchFamily="34" charset="0"/>
              </a:rPr>
              <a:t>//translates the above to:</a:t>
            </a:r>
          </a:p>
          <a:p>
            <a:r>
              <a:rPr lang="en-US" sz="2600" dirty="0" err="1">
                <a:latin typeface="Consolas" panose="020B0609020204030204" pitchFamily="49" charset="0"/>
                <a:cs typeface="Segoe UI Light" panose="020B0502040204020203" pitchFamily="34" charset="0"/>
              </a:rPr>
              <a:t>addi</a:t>
            </a:r>
            <a:r>
              <a:rPr lang="en-US" sz="2600" dirty="0">
                <a:latin typeface="Consolas" panose="020B0609020204030204" pitchFamily="49" charset="0"/>
                <a:cs typeface="Segoe UI Light" panose="020B0502040204020203" pitchFamily="34" charset="0"/>
              </a:rPr>
              <a:t> 0, a0, a1 //a1 = a0 + 0</a:t>
            </a:r>
          </a:p>
        </p:txBody>
      </p:sp>
      <p:sp>
        <p:nvSpPr>
          <p:cNvPr id="10" name="Rectangle 9"/>
          <p:cNvSpPr/>
          <p:nvPr/>
        </p:nvSpPr>
        <p:spPr>
          <a:xfrm>
            <a:off x="128460" y="4847951"/>
            <a:ext cx="4242436" cy="1862048"/>
          </a:xfrm>
          <a:prstGeom prst="rect">
            <a:avLst/>
          </a:prstGeom>
        </p:spPr>
        <p:txBody>
          <a:bodyPr wrap="square">
            <a:spAutoFit/>
          </a:bodyPr>
          <a:lstStyle/>
          <a:p>
            <a:r>
              <a:rPr lang="en-US" sz="2300" dirty="0">
                <a:latin typeface="Segoe UI Light" panose="020B0502040204020203" pitchFamily="34" charset="0"/>
                <a:cs typeface="Segoe UI Light" panose="020B0502040204020203" pitchFamily="34" charset="0"/>
              </a:rPr>
              <a:t>RAM is cheap, power efficiency is important, and RISC makes it easier to design fast CPUs—so who cares if compilers must work a little harder to compile code?</a:t>
            </a:r>
          </a:p>
        </p:txBody>
      </p:sp>
      <p:cxnSp>
        <p:nvCxnSpPr>
          <p:cNvPr id="12" name="Straight Connector 11"/>
          <p:cNvCxnSpPr>
            <a:cxnSpLocks/>
          </p:cNvCxnSpPr>
          <p:nvPr/>
        </p:nvCxnSpPr>
        <p:spPr>
          <a:xfrm>
            <a:off x="4309110" y="777240"/>
            <a:ext cx="0" cy="5920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3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xEl>
                                              <p:pRg st="5" end="5"/>
                                            </p:txEl>
                                          </p:spTgt>
                                        </p:tgtEl>
                                      </p:cBhvr>
                                    </p:animEffect>
                                    <p:set>
                                      <p:cBhvr>
                                        <p:cTn id="7" dur="1" fill="hold">
                                          <p:stCondLst>
                                            <p:cond delay="499"/>
                                          </p:stCondLst>
                                        </p:cTn>
                                        <p:tgtEl>
                                          <p:spTgt spid="7">
                                            <p:txEl>
                                              <p:pRg st="5" end="5"/>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27097-29C8-42CD-9090-D7D545032ECB}"/>
              </a:ext>
            </a:extLst>
          </p:cNvPr>
          <p:cNvPicPr>
            <a:picLocks noChangeAspect="1"/>
          </p:cNvPicPr>
          <p:nvPr/>
        </p:nvPicPr>
        <p:blipFill>
          <a:blip r:embed="rId3"/>
          <a:stretch>
            <a:fillRect/>
          </a:stretch>
        </p:blipFill>
        <p:spPr>
          <a:xfrm>
            <a:off x="246280" y="336884"/>
            <a:ext cx="6792572" cy="6521116"/>
          </a:xfrm>
          <a:prstGeom prst="rect">
            <a:avLst/>
          </a:prstGeom>
          <a:ln w="38100">
            <a:solidFill>
              <a:schemeClr val="tx1"/>
            </a:solidFill>
          </a:ln>
        </p:spPr>
      </p:pic>
      <p:pic>
        <p:nvPicPr>
          <p:cNvPr id="7" name="Picture 6">
            <a:extLst>
              <a:ext uri="{FF2B5EF4-FFF2-40B4-BE49-F238E27FC236}">
                <a16:creationId xmlns:a16="http://schemas.microsoft.com/office/drawing/2014/main" id="{A7E36361-2FEC-4200-9E91-8C159D27B184}"/>
              </a:ext>
            </a:extLst>
          </p:cNvPr>
          <p:cNvPicPr>
            <a:picLocks noChangeAspect="1"/>
          </p:cNvPicPr>
          <p:nvPr/>
        </p:nvPicPr>
        <p:blipFill>
          <a:blip r:embed="rId4"/>
          <a:stretch>
            <a:fillRect/>
          </a:stretch>
        </p:blipFill>
        <p:spPr>
          <a:xfrm>
            <a:off x="7313234" y="336884"/>
            <a:ext cx="4632486" cy="6521116"/>
          </a:xfrm>
          <a:prstGeom prst="rect">
            <a:avLst/>
          </a:prstGeom>
          <a:ln w="38100">
            <a:solidFill>
              <a:schemeClr val="tx1"/>
            </a:solidFill>
          </a:ln>
        </p:spPr>
      </p:pic>
      <p:grpSp>
        <p:nvGrpSpPr>
          <p:cNvPr id="11" name="Group 10">
            <a:extLst>
              <a:ext uri="{FF2B5EF4-FFF2-40B4-BE49-F238E27FC236}">
                <a16:creationId xmlns:a16="http://schemas.microsoft.com/office/drawing/2014/main" id="{F09FDC71-30B8-40E6-A76D-6B3B3812DC45}"/>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49BBE63-B983-40E7-8BBB-821690A70BE4}"/>
                </a:ext>
              </a:extLst>
            </p:cNvPr>
            <p:cNvSpPr/>
            <p:nvPr/>
          </p:nvSpPr>
          <p:spPr>
            <a:xfrm>
              <a:off x="0" y="0"/>
              <a:ext cx="12192000" cy="6858000"/>
            </a:xfrm>
            <a:prstGeom prst="rect">
              <a:avLst/>
            </a:prstGeom>
            <a:solidFill>
              <a:schemeClr val="tx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1EFCA0-002E-463C-A75A-D0BBAC767112}"/>
                </a:ext>
              </a:extLst>
            </p:cNvPr>
            <p:cNvPicPr>
              <a:picLocks noChangeAspect="1"/>
            </p:cNvPicPr>
            <p:nvPr/>
          </p:nvPicPr>
          <p:blipFill>
            <a:blip r:embed="rId5"/>
            <a:stretch>
              <a:fillRect/>
            </a:stretch>
          </p:blipFill>
          <p:spPr>
            <a:xfrm>
              <a:off x="2594493" y="1149988"/>
              <a:ext cx="7091613" cy="4894908"/>
            </a:xfrm>
            <a:prstGeom prst="rect">
              <a:avLst/>
            </a:prstGeom>
            <a:ln w="38100">
              <a:solidFill>
                <a:schemeClr val="tx1"/>
              </a:solidFill>
            </a:ln>
          </p:spPr>
        </p:pic>
      </p:grpSp>
    </p:spTree>
    <p:extLst>
      <p:ext uri="{BB962C8B-B14F-4D97-AF65-F5344CB8AC3E}">
        <p14:creationId xmlns:p14="http://schemas.microsoft.com/office/powerpoint/2010/main" val="18913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6FA0-5CF7-4509-B372-73FEE4A1DD4D}"/>
              </a:ext>
            </a:extLst>
          </p:cNvPr>
          <p:cNvSpPr>
            <a:spLocks noGrp="1"/>
          </p:cNvSpPr>
          <p:nvPr>
            <p:ph type="title"/>
          </p:nvPr>
        </p:nvSpPr>
        <p:spPr>
          <a:xfrm>
            <a:off x="838200" y="-12285"/>
            <a:ext cx="10515600" cy="766047"/>
          </a:xfrm>
        </p:spPr>
        <p:txBody>
          <a:bodyPr/>
          <a:lstStyle/>
          <a:p>
            <a:r>
              <a:rPr lang="en-US" dirty="0"/>
              <a:t>x86-64: Registers</a:t>
            </a:r>
          </a:p>
        </p:txBody>
      </p:sp>
      <p:sp>
        <p:nvSpPr>
          <p:cNvPr id="3" name="Content Placeholder 2">
            <a:extLst>
              <a:ext uri="{FF2B5EF4-FFF2-40B4-BE49-F238E27FC236}">
                <a16:creationId xmlns:a16="http://schemas.microsoft.com/office/drawing/2014/main" id="{5D2E43A5-6174-4A86-90C6-118ACBA07E13}"/>
              </a:ext>
            </a:extLst>
          </p:cNvPr>
          <p:cNvSpPr>
            <a:spLocks noGrp="1"/>
          </p:cNvSpPr>
          <p:nvPr>
            <p:ph idx="1"/>
          </p:nvPr>
        </p:nvSpPr>
        <p:spPr>
          <a:xfrm>
            <a:off x="500688" y="642552"/>
            <a:ext cx="11162037" cy="6227805"/>
          </a:xfrm>
        </p:spPr>
        <p:txBody>
          <a:bodyPr>
            <a:normAutofit/>
          </a:bodyPr>
          <a:lstStyle/>
          <a:p>
            <a:r>
              <a:rPr lang="en-US" sz="3600" dirty="0"/>
              <a:t>16 general-purpose integer registers</a:t>
            </a:r>
          </a:p>
          <a:p>
            <a:pPr lvl="1"/>
            <a:r>
              <a:rPr lang="en-US" sz="3200" dirty="0">
                <a:latin typeface="Consolas" panose="020B0609020204030204" pitchFamily="49" charset="0"/>
              </a:rPr>
              <a:t>%</a:t>
            </a:r>
            <a:r>
              <a:rPr lang="en-US" sz="3200" dirty="0" err="1">
                <a:latin typeface="Consolas" panose="020B0609020204030204" pitchFamily="49" charset="0"/>
              </a:rPr>
              <a:t>rbp</a:t>
            </a:r>
            <a:r>
              <a:rPr lang="en-US" sz="3200" dirty="0"/>
              <a:t>: break pointer</a:t>
            </a:r>
          </a:p>
          <a:p>
            <a:pPr lvl="1"/>
            <a:r>
              <a:rPr lang="en-US" sz="3200" dirty="0">
                <a:latin typeface="Consolas" panose="020B0609020204030204" pitchFamily="49" charset="0"/>
              </a:rPr>
              <a:t>%</a:t>
            </a:r>
            <a:r>
              <a:rPr lang="en-US" sz="3200" dirty="0" err="1">
                <a:latin typeface="Consolas" panose="020B0609020204030204" pitchFamily="49" charset="0"/>
              </a:rPr>
              <a:t>rsp</a:t>
            </a:r>
            <a:r>
              <a:rPr lang="en-US" sz="3200" dirty="0"/>
              <a:t>: stack pointer</a:t>
            </a:r>
          </a:p>
          <a:p>
            <a:pPr lvl="1"/>
            <a:r>
              <a:rPr lang="en-US" sz="3200" dirty="0">
                <a:latin typeface="Consolas" panose="020B0609020204030204" pitchFamily="49" charset="0"/>
              </a:rPr>
              <a:t>%</a:t>
            </a:r>
            <a:r>
              <a:rPr lang="en-US" sz="3200" dirty="0" err="1">
                <a:latin typeface="Consolas" panose="020B0609020204030204" pitchFamily="49" charset="0"/>
              </a:rPr>
              <a:t>rax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rbx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rcx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rdx</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rsi</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rdi</a:t>
            </a:r>
            <a:r>
              <a:rPr lang="en-US" sz="3200" dirty="0"/>
              <a:t>, </a:t>
            </a:r>
            <a:r>
              <a:rPr lang="pt-BR" sz="3200" dirty="0">
                <a:latin typeface="Consolas" panose="020B0609020204030204" pitchFamily="49" charset="0"/>
              </a:rPr>
              <a:t>%r8</a:t>
            </a:r>
            <a:r>
              <a:rPr lang="pt-BR" sz="3200" dirty="0"/>
              <a:t>, </a:t>
            </a:r>
            <a:r>
              <a:rPr lang="pt-BR" sz="3200" dirty="0">
                <a:latin typeface="Consolas" panose="020B0609020204030204" pitchFamily="49" charset="0"/>
              </a:rPr>
              <a:t>%r9</a:t>
            </a:r>
            <a:r>
              <a:rPr lang="pt-BR" sz="3200" dirty="0"/>
              <a:t>, </a:t>
            </a:r>
            <a:r>
              <a:rPr lang="pt-BR" sz="3200" dirty="0">
                <a:latin typeface="Consolas" panose="020B0609020204030204" pitchFamily="49" charset="0"/>
              </a:rPr>
              <a:t>%r10</a:t>
            </a:r>
            <a:r>
              <a:rPr lang="pt-BR" sz="3200" dirty="0"/>
              <a:t>, </a:t>
            </a:r>
            <a:r>
              <a:rPr lang="pt-BR" sz="3200" dirty="0">
                <a:latin typeface="Consolas" panose="020B0609020204030204" pitchFamily="49" charset="0"/>
              </a:rPr>
              <a:t>%r11</a:t>
            </a:r>
            <a:r>
              <a:rPr lang="pt-BR" sz="3200" dirty="0"/>
              <a:t>, </a:t>
            </a:r>
            <a:r>
              <a:rPr lang="pt-BR" sz="3200" dirty="0">
                <a:latin typeface="Consolas" panose="020B0609020204030204" pitchFamily="49" charset="0"/>
              </a:rPr>
              <a:t>%r12</a:t>
            </a:r>
            <a:r>
              <a:rPr lang="pt-BR" sz="3200" dirty="0"/>
              <a:t>, </a:t>
            </a:r>
            <a:r>
              <a:rPr lang="pt-BR" sz="3200" dirty="0">
                <a:latin typeface="Consolas" panose="020B0609020204030204" pitchFamily="49" charset="0"/>
              </a:rPr>
              <a:t>%r13</a:t>
            </a:r>
            <a:r>
              <a:rPr lang="pt-BR" sz="3200" dirty="0"/>
              <a:t>, </a:t>
            </a:r>
            <a:r>
              <a:rPr lang="pt-BR" sz="3200" dirty="0">
                <a:latin typeface="Consolas" panose="020B0609020204030204" pitchFamily="49" charset="0"/>
              </a:rPr>
              <a:t>%r14</a:t>
            </a:r>
            <a:r>
              <a:rPr lang="pt-BR" sz="3200" dirty="0"/>
              <a:t>, </a:t>
            </a:r>
            <a:r>
              <a:rPr lang="pt-BR" sz="3200" dirty="0">
                <a:latin typeface="Consolas" panose="020B0609020204030204" pitchFamily="49" charset="0"/>
              </a:rPr>
              <a:t>%r15</a:t>
            </a:r>
            <a:r>
              <a:rPr lang="pt-BR" sz="3200" dirty="0"/>
              <a:t>: </a:t>
            </a:r>
            <a:r>
              <a:rPr lang="en-US" sz="3200" dirty="0"/>
              <a:t>used for various purposes</a:t>
            </a:r>
          </a:p>
          <a:p>
            <a:r>
              <a:rPr lang="en-US" sz="3600" dirty="0">
                <a:latin typeface="Consolas" panose="020B0609020204030204" pitchFamily="49" charset="0"/>
              </a:rPr>
              <a:t>%rip</a:t>
            </a:r>
            <a:r>
              <a:rPr lang="en-US" sz="3600" dirty="0"/>
              <a:t>: instruction pointer (i.e., holds the address of the next instruction to execute)</a:t>
            </a:r>
          </a:p>
          <a:p>
            <a:pPr lvl="1"/>
            <a:r>
              <a:rPr lang="en-US" sz="3200" dirty="0"/>
              <a:t>Incremented or decremented by more than one instruction during jumps, function calls/returns</a:t>
            </a:r>
          </a:p>
          <a:p>
            <a:r>
              <a:rPr lang="en-US" sz="3600" dirty="0"/>
              <a:t>Various special-purpose registers like:</a:t>
            </a:r>
          </a:p>
          <a:p>
            <a:pPr lvl="1"/>
            <a:r>
              <a:rPr lang="en-US" sz="3200" dirty="0">
                <a:latin typeface="Consolas" panose="020B0609020204030204" pitchFamily="49" charset="0"/>
              </a:rPr>
              <a:t>%cr3</a:t>
            </a:r>
            <a:r>
              <a:rPr lang="en-US" sz="3200" dirty="0"/>
              <a:t>: the page table pointer</a:t>
            </a:r>
          </a:p>
          <a:p>
            <a:pPr lvl="1"/>
            <a:r>
              <a:rPr lang="en-US" sz="3200" dirty="0">
                <a:latin typeface="Consolas" panose="020B0609020204030204" pitchFamily="49" charset="0"/>
              </a:rPr>
              <a:t>%xmm0—%xmm15</a:t>
            </a:r>
            <a:r>
              <a:rPr lang="en-US" sz="3200" dirty="0"/>
              <a:t>: floating point registers</a:t>
            </a:r>
          </a:p>
        </p:txBody>
      </p:sp>
    </p:spTree>
    <p:extLst>
      <p:ext uri="{BB962C8B-B14F-4D97-AF65-F5344CB8AC3E}">
        <p14:creationId xmlns:p14="http://schemas.microsoft.com/office/powerpoint/2010/main" val="291370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5484</Words>
  <Application>Microsoft Office PowerPoint</Application>
  <PresentationFormat>Widescreen</PresentationFormat>
  <Paragraphs>1072</Paragraphs>
  <Slides>41</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Consolas</vt:lpstr>
      <vt:lpstr>Segoe UI</vt:lpstr>
      <vt:lpstr>Segoe UI Light</vt:lpstr>
      <vt:lpstr>Office Theme</vt:lpstr>
      <vt:lpstr>Processor Design</vt:lpstr>
      <vt:lpstr>Processors: From the View of a Mediocre Programmer</vt:lpstr>
      <vt:lpstr>Instruction Set Architectures (ISAs)</vt:lpstr>
      <vt:lpstr>ISAs: The Three Basic Instruction Types</vt:lpstr>
      <vt:lpstr>RISC vs CISC: ISA Wars</vt:lpstr>
      <vt:lpstr>PowerPoint Presentation</vt:lpstr>
      <vt:lpstr>RISC vs CISC: ISA Wars</vt:lpstr>
      <vt:lpstr>PowerPoint Presentation</vt:lpstr>
      <vt:lpstr>x86-64: Registers</vt:lpstr>
      <vt:lpstr>x86-64: System V Calling Convention</vt:lpstr>
      <vt:lpstr>PowerPoint Presentation</vt:lpstr>
      <vt:lpstr>How can a processor efficiently execute instructions?</vt:lpstr>
      <vt:lpstr>Pipelining: The Need for Speed</vt:lpstr>
      <vt:lpstr>Factory Design #1</vt:lpstr>
      <vt:lpstr>Factory Design #2</vt:lpstr>
      <vt:lpstr>Pipelining a Processor</vt:lpstr>
      <vt:lpstr>PowerPoint Presentation</vt:lpstr>
      <vt:lpstr>PowerPoint Presentation</vt:lpstr>
      <vt:lpstr>PowerPoint Presentation</vt:lpstr>
      <vt:lpstr>PowerPoint Presentation</vt:lpstr>
      <vt:lpstr>PowerPoint Presentation</vt:lpstr>
      <vt:lpstr>PowerPoint Presentation</vt:lpstr>
      <vt:lpstr>Suppose that the next instruction is a mov . . .</vt:lpstr>
      <vt:lpstr>PowerPoint Presentation</vt:lpstr>
      <vt:lpstr>PowerPoint Presentation</vt:lpstr>
      <vt:lpstr>PowerPoint Presentation</vt:lpstr>
      <vt:lpstr>PowerPoint Presentation</vt:lpstr>
      <vt:lpstr>PowerPoint Presentation</vt:lpstr>
      <vt:lpstr>x86-64: Branches</vt:lpstr>
      <vt:lpstr>PowerPoint Presentation</vt:lpstr>
      <vt:lpstr>PowerPoint Presentation</vt:lpstr>
      <vt:lpstr>PowerPoint Presentation</vt:lpstr>
      <vt:lpstr>PowerPoint Presentation</vt:lpstr>
      <vt:lpstr>PowerPoint Presentation</vt:lpstr>
      <vt:lpstr>The Problem with Branches</vt:lpstr>
      <vt:lpstr>The Problem with Branches</vt:lpstr>
      <vt:lpstr>The Problem with Branches</vt:lpstr>
      <vt:lpstr>The Problem with Branches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1757</cp:revision>
  <dcterms:created xsi:type="dcterms:W3CDTF">2017-01-17T01:11:39Z</dcterms:created>
  <dcterms:modified xsi:type="dcterms:W3CDTF">2026-01-27T16:00:45Z</dcterms:modified>
</cp:coreProperties>
</file>