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7" r:id="rId3"/>
    <p:sldId id="317" r:id="rId4"/>
    <p:sldId id="261" r:id="rId5"/>
    <p:sldId id="259" r:id="rId6"/>
    <p:sldId id="260" r:id="rId7"/>
    <p:sldId id="262" r:id="rId8"/>
    <p:sldId id="263" r:id="rId9"/>
    <p:sldId id="257" r:id="rId10"/>
    <p:sldId id="258" r:id="rId11"/>
    <p:sldId id="264" r:id="rId12"/>
    <p:sldId id="265" r:id="rId13"/>
    <p:sldId id="306" r:id="rId14"/>
    <p:sldId id="276" r:id="rId15"/>
    <p:sldId id="279" r:id="rId16"/>
    <p:sldId id="280" r:id="rId17"/>
    <p:sldId id="281" r:id="rId18"/>
    <p:sldId id="310" r:id="rId19"/>
    <p:sldId id="311" r:id="rId20"/>
    <p:sldId id="285" r:id="rId21"/>
    <p:sldId id="312" r:id="rId22"/>
    <p:sldId id="313" r:id="rId23"/>
    <p:sldId id="305" r:id="rId24"/>
    <p:sldId id="314" r:id="rId25"/>
    <p:sldId id="316" r:id="rId26"/>
    <p:sldId id="318" r:id="rId27"/>
    <p:sldId id="315" r:id="rId28"/>
    <p:sldId id="269" r:id="rId29"/>
    <p:sldId id="283" r:id="rId30"/>
    <p:sldId id="286" r:id="rId31"/>
    <p:sldId id="282" r:id="rId32"/>
    <p:sldId id="288" r:id="rId33"/>
    <p:sldId id="319" r:id="rId34"/>
    <p:sldId id="301" r:id="rId35"/>
    <p:sldId id="302" r:id="rId36"/>
    <p:sldId id="303" r:id="rId37"/>
    <p:sldId id="304"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99FF"/>
    <a:srgbClr val="CC0000"/>
    <a:srgbClr val="FFCCCC"/>
    <a:srgbClr val="FF7C8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86267" autoAdjust="0"/>
  </p:normalViewPr>
  <p:slideViewPr>
    <p:cSldViewPr snapToGrid="0">
      <p:cViewPr varScale="1">
        <p:scale>
          <a:sx n="59" d="100"/>
          <a:sy n="59" d="100"/>
        </p:scale>
        <p:origin x="80" y="160"/>
      </p:cViewPr>
      <p:guideLst/>
    </p:cSldViewPr>
  </p:slideViewPr>
  <p:notesTextViewPr>
    <p:cViewPr>
      <p:scale>
        <a:sx n="1" d="1"/>
        <a:sy n="1" d="1"/>
      </p:scale>
      <p:origin x="0" y="-912"/>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ist.github.com/jboner/284183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that we cannot write to a page without erasing a block first!</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17</a:t>
            </a:fld>
            <a:endParaRPr lang="en-US"/>
          </a:p>
        </p:txBody>
      </p:sp>
    </p:spTree>
    <p:extLst>
      <p:ext uri="{BB962C8B-B14F-4D97-AF65-F5344CB8AC3E}">
        <p14:creationId xmlns:p14="http://schemas.microsoft.com/office/powerpoint/2010/main" val="191285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garbage collection traffic is “extra” because it doesn’t correspond to an IO that was directly issued by an application---instead, the garbage collection traffic is pure bookkeeping overhead.</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22</a:t>
            </a:fld>
            <a:endParaRPr lang="en-US"/>
          </a:p>
        </p:txBody>
      </p:sp>
    </p:spTree>
    <p:extLst>
      <p:ext uri="{BB962C8B-B14F-4D97-AF65-F5344CB8AC3E}">
        <p14:creationId xmlns:p14="http://schemas.microsoft.com/office/powerpoint/2010/main" val="148337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interesting trends to note: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1) Hard drives have terrible performance</a:t>
            </a:r>
            <a:r>
              <a:rPr lang="en-US" baseline="0" dirty="0"/>
              <a:t> for random reads and writes. The reason is that, for random workloads, the disk head is moving all around, incurring a bunch of seek latencies and rotational delays. In contrast, an SSD only has to pay electronic latencies. But, as we see from this chart, a file system for SSDs would also benefit from converting random IOs to sequential ones, because SSDs also have a performance disparity between random and sequential IO.</a:t>
            </a:r>
          </a:p>
          <a:p>
            <a:r>
              <a:rPr lang="en-US" baseline="0" dirty="0"/>
              <a:t>2) A second interesting trend is that, for SSDs, random writes are faster than random reads. This is because the SSD can batch a bunch of writes, and then write them in one burst to the end of the log. The SSD can’t play those kinds of tricks with reads. Also note that, like a hard disk, an SSD also has a “geometry.” Internally, the SSD groups a bunch of blocks together. Consecutively accessing pages in that group are faster than consecutively accessing pages across many different groups. [For a high-level overview of SSD geometries, see https://www.cactus-tech.com/resources/blog/details/solid-state-drive-primer-8-controller-architecture-channels-and-banks]</a:t>
            </a:r>
          </a:p>
          <a:p>
            <a:r>
              <a:rPr lang="en-US" dirty="0"/>
              <a:t>3) We</a:t>
            </a:r>
            <a:r>
              <a:rPr lang="en-US" baseline="0" dirty="0"/>
              <a:t> see another interesting trend by looking at the sequential numbers. For sequential reads and writes, the performance difference between SSDs and hard drives is much smaller. So, if you’re designing a machine, and you know that the machine will only be running applications with sequential workloads, then maybe you should put a hard disk in the machine instead of an SSD. You’ll get a lot more storage capacity for the same amount of dollars, and your sequential performance will be pretty reasonable. In terms of dollar per storage bit, ******* there’s a 10x differences between hard drives and SSDs. In other words, for a given amount of money, you can buy a hard disk that has ten times more storage than an SSD with the same dollar cost. So, SSDs have roughly twice as fast sequential throughput, but roughly a tenth of the storage capacity of a hard disk.</a:t>
            </a:r>
          </a:p>
          <a:p>
            <a:endParaRPr lang="en-US" baseline="0" dirty="0"/>
          </a:p>
          <a:p>
            <a:r>
              <a:rPr lang="en-US" baseline="0" dirty="0"/>
              <a:t>Why are SSD random IOs are slower than SSD sequential IOs? One reason is that the log-structured design of most FTLs make random IOs slow. Random writes are slower due to less-efficient garbage collection (because compaction can’t free entire segments at a time, but instead must pluck out live pages and write them out to new segments); random reads are slower because different pages from different blocks must be read, as opposed to reading the entire contents of entire multi-page blocks. Also note that, even though SSDs are purely electronic (and thus don’t have mechanical geometries in the same way that hard drives do), an SSD may nonetheless have circuit-level geometries arising from the ways that individual SSD storage banks are wired to the SSD’s IO bus. Those circuit-level geometries can make certain IO patterns faster—in particular, SSD developers are motivated to make sequential IOs faster than random ones so that software-level file systems which were originally designed for hard disks (and their performance profile of “slow random IOs but fast sequential IOs”) can leverage preexisting data allocation strategies on SSDs and enjoy the same benefits, e.g., from laying out a particular file’s data sequentially as opposed to scattering the data across the storage device. So, this is why, even though consumer-facing devices all use SSDs now, it’s still interesting to know a bit about magnetic hard disks, because the affordances of those disks still influence how SSDs and file systems are designed.</a:t>
            </a:r>
          </a:p>
          <a:p>
            <a:endParaRPr lang="en-US" baseline="0" dirty="0"/>
          </a:p>
          <a:p>
            <a:r>
              <a:rPr lang="en-US" baseline="0" dirty="0"/>
              <a:t>[Ref: https://pages.cs.wisc.edu/~remzi/OSTEP/file-ssd.pdf]</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23</a:t>
            </a:fld>
            <a:endParaRPr lang="en-US"/>
          </a:p>
        </p:txBody>
      </p:sp>
    </p:spTree>
    <p:extLst>
      <p:ext uri="{BB962C8B-B14F-4D97-AF65-F5344CB8AC3E}">
        <p14:creationId xmlns:p14="http://schemas.microsoft.com/office/powerpoint/2010/main" val="3813877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1465743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[Ref: </a:t>
            </a:r>
            <a:r>
              <a:rPr lang="en-US" dirty="0">
                <a:hlinkClick r:id="rId3"/>
              </a:rPr>
              <a:t>https://gist.github.com/jboner/2841832</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268300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3481475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17830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[Ref: https://technet.microsoft.com/en-us/library/cc938438.aspx</a:t>
            </a:r>
          </a:p>
          <a:p>
            <a:r>
              <a:rPr lang="en-US" dirty="0"/>
              <a:t>        https://web.archive.org/web/20180220223807/http://www.ntfs.com/fat-allocation.htm]</a:t>
            </a:r>
          </a:p>
        </p:txBody>
      </p:sp>
      <p:sp>
        <p:nvSpPr>
          <p:cNvPr id="4" name="Slide Number Placeholder 3"/>
          <p:cNvSpPr>
            <a:spLocks noGrp="1"/>
          </p:cNvSpPr>
          <p:nvPr>
            <p:ph type="sldNum" sz="quarter" idx="10"/>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335071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that the main difference between ext2 and ext3 is that ext3 adds journaling support.]</a:t>
            </a:r>
          </a:p>
          <a:p>
            <a:endParaRPr lang="en-US" dirty="0"/>
          </a:p>
          <a:p>
            <a:r>
              <a:rPr lang="en-US" dirty="0"/>
              <a:t>[Note that ext4 uses an extent-based scheme (philosophically similar to the “File as Collection of Extents” model), instead of indirection nonsense. An extent-based model is more efficient for large files, since only the base and bounds of the extent must be stored, instead of a list of individual data blocks.</a:t>
            </a:r>
          </a:p>
          <a:p>
            <a:r>
              <a:rPr lang="en-US" dirty="0"/>
              <a:t>    https://web.archive.org/web/20180916235426/http://www.ibm.com/developerworks/library/l-anatomy-ext4/index.html</a:t>
            </a:r>
          </a:p>
          <a:p>
            <a:r>
              <a:rPr lang="en-US" dirty="0"/>
              <a:t>    https://web.archive.org/web/20170809134527/http://www.dfrws.org/sites/default/files/session-files/paper-an_analysis_of_ext4_for_digital_forensics.pdf</a:t>
            </a:r>
          </a:p>
          <a:p>
            <a:r>
              <a:rPr lang="en-US" dirty="0"/>
              <a:t>]</a:t>
            </a:r>
          </a:p>
        </p:txBody>
      </p:sp>
      <p:sp>
        <p:nvSpPr>
          <p:cNvPr id="4" name="Slide Number Placeholder 3"/>
          <p:cNvSpPr>
            <a:spLocks noGrp="1"/>
          </p:cNvSpPr>
          <p:nvPr>
            <p:ph type="sldNum" sz="quarter" idx="10"/>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270648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fragmentation isn’t as bad because the file system doesn’t have to find a single contiguous region to hold the entire file</a:t>
            </a:r>
          </a:p>
        </p:txBody>
      </p:sp>
      <p:sp>
        <p:nvSpPr>
          <p:cNvPr id="4" name="Slide Number Placeholder 3"/>
          <p:cNvSpPr>
            <a:spLocks noGrp="1"/>
          </p:cNvSpPr>
          <p:nvPr>
            <p:ph type="sldNum" sz="quarter" idx="10"/>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70612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picture of the SSD, you’ll see a bunch of black rectangles. Each rectangle is a separate piece of Flash memory, connected to a bus. This means that, like hard drives, SSDs also have internal “geometries” that affect access speeds! </a:t>
            </a:r>
            <a:r>
              <a:rPr lang="en-US" baseline="0" dirty="0"/>
              <a:t>For a high-level overview of SSD geometries, see https://www.cactus-tech.com/resources/blog/details/solid-state-drive-primer-8-controller-architecture-channels-and-banks.</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630909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r>
              <a:rPr lang="en-US" baseline="0" dirty="0"/>
              <a:t> http://www.storagereview.com/what_is_shingled_magnetic_recording_smr/</a:t>
            </a:r>
          </a:p>
          <a:p>
            <a:r>
              <a:rPr lang="en-US" baseline="0" dirty="0"/>
              <a:t>                     http://blog.schmorp.de/data/smr/fast15-paper-aghayev.pdf</a:t>
            </a:r>
          </a:p>
          <a:p>
            <a:r>
              <a:rPr lang="en-US" baseline="0" dirty="0"/>
              <a:t>                     https://lwn.net/Articles/591782/</a:t>
            </a:r>
          </a:p>
          <a:p>
            <a:r>
              <a:rPr lang="en-US" baseline="0" dirty="0"/>
              <a:t>                     https://en.wikipedia.org/wiki/Magnetic_storage</a:t>
            </a:r>
          </a:p>
          <a:p>
            <a:r>
              <a:rPr lang="en-US" baseline="0" dirty="0"/>
              <a:t>                     https://en.wikipedia.org/wiki/Perpendicular_recording]</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34</a:t>
            </a:fld>
            <a:endParaRPr lang="en-US"/>
          </a:p>
        </p:txBody>
      </p:sp>
    </p:spTree>
    <p:extLst>
      <p:ext uri="{BB962C8B-B14F-4D97-AF65-F5344CB8AC3E}">
        <p14:creationId xmlns:p14="http://schemas.microsoft.com/office/powerpoint/2010/main" val="4053627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https://arstechnica.com/gadgets/2020/04/caveat-emptor-smr-disks-are-being-submarined-into-unexpected-channels/]</a:t>
            </a:r>
          </a:p>
        </p:txBody>
      </p:sp>
      <p:sp>
        <p:nvSpPr>
          <p:cNvPr id="4" name="Slide Number Placeholder 3"/>
          <p:cNvSpPr>
            <a:spLocks noGrp="1"/>
          </p:cNvSpPr>
          <p:nvPr>
            <p:ph type="sldNum" sz="quarter" idx="5"/>
          </p:nvPr>
        </p:nvSpPr>
        <p:spPr/>
        <p:txBody>
          <a:bodyPr/>
          <a:lstStyle/>
          <a:p>
            <a:fld id="{2049842A-5CF9-4F0B-9230-CA0D438F5D42}" type="slidenum">
              <a:rPr lang="en-US" smtClean="0"/>
              <a:t>38</a:t>
            </a:fld>
            <a:endParaRPr lang="en-US"/>
          </a:p>
        </p:txBody>
      </p:sp>
    </p:spTree>
    <p:extLst>
      <p:ext uri="{BB962C8B-B14F-4D97-AF65-F5344CB8AC3E}">
        <p14:creationId xmlns:p14="http://schemas.microsoft.com/office/powerpoint/2010/main" val="78759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platters are double-sided, i.e., they store data on both sides. Also note that, in commodity hard drives, all of the read/write heads move together, in unison; however, fancier drives can have sets of independently-moving heads. See here: https://www.extremetech.com/computing/260946-seagates-new-multi-actuator-technology-double-hard-drive-speeds</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274881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sector is the smallest unit of reading and writing. For example, if a disk has a sector size of 4 KB, and you want to read 3 bytes, then you have to read the entire 4 KB sector that contains the 3 bytes. In fact, you might have to read TWO sectors if the bytes that you want to read span two adjacent sectors!</a:t>
            </a:r>
          </a:p>
          <a:p>
            <a:r>
              <a:rPr lang="en-US" dirty="0"/>
              <a:t>Operating systems typically assume that (1) a write to a single sector is atomic, but (2) a write that spans multiple sectors is not (in the sense that, if the OS tells the hard disk to write N sectors, then, in the presence of random power failures, the hard disk only guarantees that, for any sectors that are actually written before the power fails, those sectors will be atomically (i.e., completely) written. This topic will become important in the next lecture when we talk about file system reliability! [For an interesting and gory discussion of write atomicity, see https://stackoverflow.com/a/61832882.]</a:t>
            </a:r>
          </a:p>
          <a:p>
            <a:endParaRPr lang="en-US" dirty="0"/>
          </a:p>
          <a:p>
            <a:r>
              <a:rPr lang="en-US" dirty="0"/>
              <a:t>[For a long time, hard disks used a sector size of 512. However, modern disks now use a sector size of 4K. Ref: https://en.wikipedia.org/wiki/Advanced_Format]</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369415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“erase,” I mean “set all of the bits to 1.”</a:t>
            </a:r>
          </a:p>
          <a:p>
            <a:endParaRPr lang="en-US" dirty="0"/>
          </a:p>
          <a:p>
            <a:r>
              <a:rPr lang="en-US" dirty="0"/>
              <a:t>[For a discussion of the physics, see [1] and [2].]</a:t>
            </a:r>
          </a:p>
          <a:p>
            <a:endParaRPr lang="en-US" dirty="0"/>
          </a:p>
          <a:p>
            <a:r>
              <a:rPr lang="en-US" dirty="0"/>
              <a:t>[Ref: [1] https://arstechnica.com/information-technology/2012/06/inside-the-ssd-revolution-how-solid-state-disks-really-work/2/</a:t>
            </a:r>
          </a:p>
          <a:p>
            <a:r>
              <a:rPr lang="en-US" dirty="0"/>
              <a:t>        [2] https://arstechnica.com/information-technology/2012/06/inside-the-ssd-revolution-how-solid-state-disks-really-work/3/</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272042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[1 microsecond is a thousandth of a millisecond.]</a:t>
            </a:r>
          </a:p>
          <a:p>
            <a:pPr algn="l"/>
            <a:r>
              <a:rPr lang="en-US" dirty="0"/>
              <a:t>[See [1] for a nice discussion of this topic. As [1] says, “</a:t>
            </a:r>
            <a:r>
              <a:rPr lang="en-US" b="0" i="0" dirty="0">
                <a:solidFill>
                  <a:srgbClr val="000000"/>
                </a:solidFill>
                <a:effectLst/>
                <a:latin typeface="opensans"/>
              </a:rPr>
              <a:t>While SSDs can read and write to individual pages, they cannot </a:t>
            </a:r>
            <a:r>
              <a:rPr lang="en-US" b="0" i="1" dirty="0">
                <a:solidFill>
                  <a:srgbClr val="000000"/>
                </a:solidFill>
                <a:effectLst/>
                <a:latin typeface="opensans"/>
              </a:rPr>
              <a:t>overwrite</a:t>
            </a:r>
            <a:r>
              <a:rPr lang="en-US" b="0" i="0" dirty="0">
                <a:solidFill>
                  <a:srgbClr val="000000"/>
                </a:solidFill>
                <a:effectLst/>
                <a:latin typeface="opensans"/>
              </a:rPr>
              <a:t> pages. A freshly erased, blank page of NAND flash has no charges stored in any of its floating gates; it stores all 1s. 1s can be turned into 0s at the page level, but it's a one-way process (turning 0s back into 1s is a potentially dangerous operation because it uses high voltages). It's difficult to confine the effect only to the cells that need to be altered; the high voltages can cause changes to adjacent cells. This can be prevented with tunneling inhibition—you apply a very large amount of voltage to all the surrounding cells so that their electrons don't tunnel away along with the targeted cells—but this results in no small amount of stress on the cells being erased. Consequently, in order to avoid corruption and damage, SSDs are only erased in increments of entire blocks, since energy-intensive tunneling inhibition isn't necessary when you're whacking a whole bunch of cells at the same time. (There's a Mafia joke in here somewhere, I'm sure of it.) . . . The fact that you can read and write in pages but only erase in blocks leads to some odd behavior when compared to traditional storage. A magnetic hard disk can always write wherever it likes and update data "in-place." Flash storage can't. It can (essentially) only write to empty, freshly erased pages. The most obviously bad side effect of this kind of scheme is that, unless the SSD has an available erased page ready and waiting for data, it can't immediately perform a write. If it has no erased pages, it will have to find a block with unused (but not yet erased) pages, erase the </a:t>
            </a:r>
            <a:r>
              <a:rPr lang="en-US" b="0" i="1" dirty="0">
                <a:solidFill>
                  <a:srgbClr val="000000"/>
                </a:solidFill>
                <a:effectLst/>
                <a:latin typeface="opensans"/>
              </a:rPr>
              <a:t>entire block</a:t>
            </a:r>
            <a:r>
              <a:rPr lang="en-US" b="0" i="0" dirty="0">
                <a:solidFill>
                  <a:srgbClr val="000000"/>
                </a:solidFill>
                <a:effectLst/>
                <a:latin typeface="opensans"/>
              </a:rPr>
              <a:t>, then write the block's old contents out along with the new page.</a:t>
            </a:r>
          </a:p>
          <a:p>
            <a:pPr algn="l"/>
            <a:r>
              <a:rPr lang="en-US" b="0" i="0" dirty="0">
                <a:solidFill>
                  <a:srgbClr val="000000"/>
                </a:solidFill>
                <a:effectLst/>
                <a:latin typeface="opensans"/>
              </a:rPr>
              <a:t>This means that the SSD can get slower and slower as it ages. When you pull your shiny new SSD out of the box and plug it in, it's full of erased pages. As you begin copying files to it, it begins busily writing out those files in pages, very quickly, making you happy you purchased it. Hooray! SSDs don't overwrite data, though, so as you change files and delete files and copy new files in, the changed and deleted files aren't actually changed or deleted—the SSD controller leaves them right where they are and writes in the changes and the new files in fresh pages.”</a:t>
            </a:r>
          </a:p>
          <a:p>
            <a:pPr algn="l"/>
            <a:r>
              <a:rPr lang="en-US" b="0" i="0" dirty="0">
                <a:solidFill>
                  <a:srgbClr val="000000"/>
                </a:solidFill>
                <a:effectLst/>
                <a:latin typeface="opensans"/>
              </a:rPr>
              <a:t>As [2] states, “</a:t>
            </a:r>
            <a:r>
              <a:rPr lang="en-US" b="0" i="1" dirty="0">
                <a:solidFill>
                  <a:srgbClr val="000000"/>
                </a:solidFill>
                <a:effectLst/>
                <a:latin typeface="opensans"/>
              </a:rPr>
              <a:t>Over-provisioning</a:t>
            </a:r>
            <a:r>
              <a:rPr lang="en-US" b="0" i="0" dirty="0">
                <a:solidFill>
                  <a:srgbClr val="000000"/>
                </a:solidFill>
                <a:effectLst/>
                <a:latin typeface="opensans"/>
              </a:rPr>
              <a:t> [means] stuffing more NAND into a drive than it says on the box. Over-provisioning is done on most consumer SSDs today and on all enterprise SSDs, with the amount varying depending on the type and model of drive. Consumer SSDs that list "120 GB" of capacity generally have 128GB of actual NAND inside, for example; over-provisioning in the enterprise space is generally much larger, with some drives having as much as 100% additional capacity inside. Over-provisioning provides some breathing room so that there can potentially be free pages available to receive writes even if the drive is nearing capacity; additionally, in the event that some cells wear out prematurely or go bad, over-provisioning means that those bad cells can be permanently marked as unusable without a visible decrease in the drive's capacity.</a:t>
            </a:r>
          </a:p>
          <a:p>
            <a:pPr algn="l"/>
            <a:r>
              <a:rPr lang="en-US" b="0" i="0" dirty="0">
                <a:solidFill>
                  <a:srgbClr val="000000"/>
                </a:solidFill>
                <a:effectLst/>
                <a:latin typeface="opensans"/>
              </a:rPr>
              <a:t>When Windows or OS X or your Linux distro of choice ‘deletes’ a file, it simply adds a note in the file system saying that the clusters that make up that file are free for use again. Unfortunately for an SSD, none of that information is visible down at the level the SSD operates—the drive doesn't know what operating system or file system is in use. All it understands are pages and blocks, not clusters and files. Deleting files doesn't free up that file's pages to be ignored by garbage collection, which can lead to the unfortunate circumstance where a drive's garbage collection routines are gathering and moving pages that contain "data" that the file system has deleted, and so cannot access anyway. [The SSD’s “trim” command] lets the operating system pass a note down to the SSD saying that a set of pages taken up by a deleted file can be considered stale, and don't have to be relocated along with good data.</a:t>
            </a:r>
            <a:r>
              <a:rPr lang="en-US" dirty="0"/>
              <a:t>”]</a:t>
            </a:r>
          </a:p>
          <a:p>
            <a:endParaRPr lang="en-US" dirty="0"/>
          </a:p>
          <a:p>
            <a:r>
              <a:rPr lang="en-US" dirty="0"/>
              <a:t>[Ref: [1] https://arstechnica.com/information-technology/2012/06/inside-the-ssd-revolution-how-solid-state-disks-really-work/3/</a:t>
            </a:r>
          </a:p>
          <a:p>
            <a:r>
              <a:rPr lang="en-US" dirty="0"/>
              <a:t>         [2] https://arstechnica.com/information-technology/2012/06/inside-the-ssd-revolution-how-solid-state-disks-really-work/4/</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334989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21924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14530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14</a:t>
            </a:fld>
            <a:endParaRPr lang="en-US"/>
          </a:p>
        </p:txBody>
      </p:sp>
    </p:spTree>
    <p:extLst>
      <p:ext uri="{BB962C8B-B14F-4D97-AF65-F5344CB8AC3E}">
        <p14:creationId xmlns:p14="http://schemas.microsoft.com/office/powerpoint/2010/main" val="55449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3/6/2026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3/6/2026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3/6/2026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3/6/2026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157E9-0519-4347-906F-54FB982B729D}"/>
              </a:ext>
            </a:extLst>
          </p:cNvPr>
          <p:cNvPicPr>
            <a:picLocks noChangeAspect="1"/>
          </p:cNvPicPr>
          <p:nvPr/>
        </p:nvPicPr>
        <p:blipFill>
          <a:blip r:embed="rId3"/>
          <a:stretch>
            <a:fillRect/>
          </a:stretch>
        </p:blipFill>
        <p:spPr>
          <a:xfrm>
            <a:off x="7388" y="0"/>
            <a:ext cx="12177224" cy="6858000"/>
          </a:xfrm>
          <a:prstGeom prst="rect">
            <a:avLst/>
          </a:prstGeom>
        </p:spPr>
      </p:pic>
      <p:sp>
        <p:nvSpPr>
          <p:cNvPr id="3" name="Subtitle 2"/>
          <p:cNvSpPr>
            <a:spLocks noGrp="1"/>
          </p:cNvSpPr>
          <p:nvPr>
            <p:ph type="subTitle" idx="1"/>
          </p:nvPr>
        </p:nvSpPr>
        <p:spPr>
          <a:xfrm>
            <a:off x="6852213" y="5561635"/>
            <a:ext cx="5339787" cy="1296365"/>
          </a:xfrm>
          <a:solidFill>
            <a:schemeClr val="bg1">
              <a:alpha val="72000"/>
            </a:schemeClr>
          </a:solidFill>
        </p:spPr>
        <p:txBody>
          <a:bodyPr>
            <a:noAutofit/>
          </a:bodyPr>
          <a:lstStyle/>
          <a:p>
            <a:pPr algn="r">
              <a:lnSpc>
                <a:spcPct val="100000"/>
              </a:lnSpc>
              <a:spcBef>
                <a:spcPts val="0"/>
              </a:spcBef>
            </a:pPr>
            <a:r>
              <a:rPr lang="en-US" sz="4000" b="1" dirty="0">
                <a:latin typeface="Segoe UI" panose="020B0502040204020203" pitchFamily="34" charset="0"/>
                <a:cs typeface="Segoe UI" panose="020B0502040204020203" pitchFamily="34" charset="0"/>
              </a:rPr>
              <a:t>CS 1610: Lecture 10</a:t>
            </a:r>
          </a:p>
          <a:p>
            <a:pPr algn="r">
              <a:lnSpc>
                <a:spcPct val="100000"/>
              </a:lnSpc>
              <a:spcBef>
                <a:spcPts val="0"/>
              </a:spcBef>
            </a:pPr>
            <a:r>
              <a:rPr lang="en-US" sz="4000" b="1" dirty="0">
                <a:latin typeface="Segoe UI" panose="020B0502040204020203" pitchFamily="34" charset="0"/>
                <a:cs typeface="Segoe UI" panose="020B0502040204020203" pitchFamily="34" charset="0"/>
              </a:rPr>
              <a:t>3/4/2026</a:t>
            </a:r>
          </a:p>
        </p:txBody>
      </p:sp>
      <p:sp>
        <p:nvSpPr>
          <p:cNvPr id="2" name="Title 1"/>
          <p:cNvSpPr>
            <a:spLocks noGrp="1"/>
          </p:cNvSpPr>
          <p:nvPr>
            <p:ph type="ctrTitle"/>
          </p:nvPr>
        </p:nvSpPr>
        <p:spPr>
          <a:xfrm>
            <a:off x="4494836" y="4265271"/>
            <a:ext cx="7697164" cy="1296364"/>
          </a:xfrm>
          <a:solidFill>
            <a:schemeClr val="bg1">
              <a:alpha val="72000"/>
            </a:schemeClr>
          </a:solidFill>
        </p:spPr>
        <p:txBody>
          <a:bodyPr>
            <a:noAutofit/>
          </a:bodyPr>
          <a:lstStyle/>
          <a:p>
            <a:pPr algn="r"/>
            <a:r>
              <a:rPr lang="en-US" sz="4400" b="1" dirty="0"/>
              <a:t>Intro to Storage Devices and File Systems</a:t>
            </a:r>
          </a:p>
        </p:txBody>
      </p: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9F57-A10B-48D6-9034-59CBBE58196E}"/>
              </a:ext>
            </a:extLst>
          </p:cNvPr>
          <p:cNvSpPr>
            <a:spLocks noGrp="1"/>
          </p:cNvSpPr>
          <p:nvPr>
            <p:ph type="title"/>
          </p:nvPr>
        </p:nvSpPr>
        <p:spPr>
          <a:xfrm>
            <a:off x="838200" y="-16844"/>
            <a:ext cx="10515600" cy="942814"/>
          </a:xfrm>
        </p:spPr>
        <p:txBody>
          <a:bodyPr/>
          <a:lstStyle/>
          <a:p>
            <a:r>
              <a:rPr lang="en-US" dirty="0"/>
              <a:t>Latency of SSD Operations</a:t>
            </a:r>
          </a:p>
        </p:txBody>
      </p:sp>
      <p:sp>
        <p:nvSpPr>
          <p:cNvPr id="3" name="Content Placeholder 2">
            <a:extLst>
              <a:ext uri="{FF2B5EF4-FFF2-40B4-BE49-F238E27FC236}">
                <a16:creationId xmlns:a16="http://schemas.microsoft.com/office/drawing/2014/main" id="{3785C106-DAFD-4169-9E17-DFBA11D4C679}"/>
              </a:ext>
            </a:extLst>
          </p:cNvPr>
          <p:cNvSpPr>
            <a:spLocks noGrp="1"/>
          </p:cNvSpPr>
          <p:nvPr>
            <p:ph idx="1"/>
          </p:nvPr>
        </p:nvSpPr>
        <p:spPr>
          <a:xfrm>
            <a:off x="618280" y="763922"/>
            <a:ext cx="10898529" cy="4849793"/>
          </a:xfrm>
        </p:spPr>
        <p:txBody>
          <a:bodyPr>
            <a:normAutofit/>
          </a:bodyPr>
          <a:lstStyle/>
          <a:p>
            <a:r>
              <a:rPr lang="en-US" sz="3200" b="1" dirty="0"/>
              <a:t>Read a page:</a:t>
            </a:r>
            <a:r>
              <a:rPr lang="en-US" sz="3200" dirty="0"/>
              <a:t> Retrieve contents of entire page (e.g., 4 KB)</a:t>
            </a:r>
          </a:p>
          <a:p>
            <a:pPr lvl="1"/>
            <a:r>
              <a:rPr lang="en-US" sz="2800" dirty="0"/>
              <a:t>Cost is 25—75 microseconds</a:t>
            </a:r>
          </a:p>
          <a:p>
            <a:pPr lvl="1"/>
            <a:r>
              <a:rPr lang="en-US" sz="2800" dirty="0"/>
              <a:t>Cost is roughly independent of page number, prior request offsets</a:t>
            </a:r>
          </a:p>
          <a:p>
            <a:r>
              <a:rPr lang="en-US" sz="3200" b="1" dirty="0"/>
              <a:t>Erase a block:</a:t>
            </a:r>
            <a:r>
              <a:rPr lang="en-US" sz="3200" dirty="0"/>
              <a:t> Resets each page in the block to all 1s</a:t>
            </a:r>
          </a:p>
          <a:p>
            <a:pPr lvl="1"/>
            <a:r>
              <a:rPr lang="en-US" sz="2800" dirty="0"/>
              <a:t>Cost is 1.5—4.5 milliseconds</a:t>
            </a:r>
          </a:p>
          <a:p>
            <a:pPr lvl="1"/>
            <a:r>
              <a:rPr lang="en-US" sz="2800" dirty="0"/>
              <a:t>Much more expensive than reading!</a:t>
            </a:r>
          </a:p>
          <a:p>
            <a:pPr lvl="1"/>
            <a:r>
              <a:rPr lang="en-US" sz="2800" dirty="0"/>
              <a:t>Allows each page to be written</a:t>
            </a:r>
          </a:p>
          <a:p>
            <a:r>
              <a:rPr lang="en-US" sz="3200" b="1" dirty="0"/>
              <a:t>Program (i.e., write) a page:</a:t>
            </a:r>
            <a:r>
              <a:rPr lang="en-US" sz="3200" dirty="0"/>
              <a:t> Change selected 1s to 0s</a:t>
            </a:r>
          </a:p>
          <a:p>
            <a:pPr lvl="1"/>
            <a:r>
              <a:rPr lang="en-US" sz="2800" dirty="0"/>
              <a:t>Cost is 200—1400 microseconds</a:t>
            </a:r>
          </a:p>
          <a:p>
            <a:pPr lvl="1"/>
            <a:r>
              <a:rPr lang="en-US" sz="2800" dirty="0"/>
              <a:t>Faster than erasing a block, but slower than reading a page</a:t>
            </a:r>
          </a:p>
        </p:txBody>
      </p:sp>
      <p:sp>
        <p:nvSpPr>
          <p:cNvPr id="4" name="TextBox 3">
            <a:extLst>
              <a:ext uri="{FF2B5EF4-FFF2-40B4-BE49-F238E27FC236}">
                <a16:creationId xmlns:a16="http://schemas.microsoft.com/office/drawing/2014/main" id="{E57A57E2-5B59-4950-8481-1880C67F440A}"/>
              </a:ext>
            </a:extLst>
          </p:cNvPr>
          <p:cNvSpPr txBox="1"/>
          <p:nvPr/>
        </p:nvSpPr>
        <p:spPr>
          <a:xfrm>
            <a:off x="2893424" y="5787337"/>
            <a:ext cx="6405151" cy="954107"/>
          </a:xfrm>
          <a:prstGeom prst="rect">
            <a:avLst/>
          </a:prstGeom>
          <a:noFill/>
          <a:ln>
            <a:solidFill>
              <a:schemeClr val="tx1"/>
            </a:solidFill>
          </a:ln>
        </p:spPr>
        <p:txBody>
          <a:bodyPr wrap="none" rtlCol="0">
            <a:spAutoFit/>
          </a:bodyPr>
          <a:lstStyle/>
          <a:p>
            <a:r>
              <a:rPr lang="en-US" sz="2800" b="1" dirty="0">
                <a:latin typeface="Segoe UI Light" panose="020B0502040204020203" pitchFamily="34" charset="0"/>
                <a:cs typeface="Segoe UI Light" panose="020B0502040204020203" pitchFamily="34" charset="0"/>
              </a:rPr>
              <a:t>Hard disk:</a:t>
            </a:r>
            <a:r>
              <a:rPr lang="en-US" sz="2800" dirty="0">
                <a:latin typeface="Segoe UI Light" panose="020B0502040204020203" pitchFamily="34" charset="0"/>
                <a:cs typeface="Segoe UI Light" panose="020B0502040204020203" pitchFamily="34" charset="0"/>
              </a:rPr>
              <a:t>  4—15ms avg. seek latency</a:t>
            </a:r>
          </a:p>
          <a:p>
            <a:r>
              <a:rPr lang="en-US" sz="2800" dirty="0">
                <a:latin typeface="Segoe UI Light" panose="020B0502040204020203" pitchFamily="34" charset="0"/>
                <a:cs typeface="Segoe UI Light" panose="020B0502040204020203" pitchFamily="34" charset="0"/>
              </a:rPr>
              <a:t>                 2—6ms avg. rotational latency</a:t>
            </a:r>
          </a:p>
        </p:txBody>
      </p:sp>
    </p:spTree>
    <p:extLst>
      <p:ext uri="{BB962C8B-B14F-4D97-AF65-F5344CB8AC3E}">
        <p14:creationId xmlns:p14="http://schemas.microsoft.com/office/powerpoint/2010/main" val="38403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2DF21A4-8529-4E96-9FC4-4486B203BE78}"/>
              </a:ext>
            </a:extLst>
          </p:cNvPr>
          <p:cNvGrpSpPr/>
          <p:nvPr/>
        </p:nvGrpSpPr>
        <p:grpSpPr>
          <a:xfrm>
            <a:off x="2089774" y="0"/>
            <a:ext cx="8012452" cy="2240043"/>
            <a:chOff x="565775" y="0"/>
            <a:chExt cx="8012452" cy="2240043"/>
          </a:xfrm>
        </p:grpSpPr>
        <p:grpSp>
          <p:nvGrpSpPr>
            <p:cNvPr id="5" name="Group 4">
              <a:extLst>
                <a:ext uri="{FF2B5EF4-FFF2-40B4-BE49-F238E27FC236}">
                  <a16:creationId xmlns:a16="http://schemas.microsoft.com/office/drawing/2014/main" id="{77D2970B-BD0F-4F27-BB6A-E98E6E2C5BD3}"/>
                </a:ext>
              </a:extLst>
            </p:cNvPr>
            <p:cNvGrpSpPr/>
            <p:nvPr/>
          </p:nvGrpSpPr>
          <p:grpSpPr>
            <a:xfrm>
              <a:off x="565775" y="1655268"/>
              <a:ext cx="8012449" cy="584775"/>
              <a:chOff x="417608" y="1227105"/>
              <a:chExt cx="8012449" cy="584775"/>
            </a:xfrm>
          </p:grpSpPr>
          <p:grpSp>
            <p:nvGrpSpPr>
              <p:cNvPr id="10" name="Group 9">
                <a:extLst>
                  <a:ext uri="{FF2B5EF4-FFF2-40B4-BE49-F238E27FC236}">
                    <a16:creationId xmlns:a16="http://schemas.microsoft.com/office/drawing/2014/main" id="{1548499F-8A19-492D-BF67-97A792253267}"/>
                  </a:ext>
                </a:extLst>
              </p:cNvPr>
              <p:cNvGrpSpPr/>
              <p:nvPr/>
            </p:nvGrpSpPr>
            <p:grpSpPr>
              <a:xfrm>
                <a:off x="417608" y="1227105"/>
                <a:ext cx="2017260" cy="584775"/>
                <a:chOff x="417608" y="1227105"/>
                <a:chExt cx="2017260" cy="584775"/>
              </a:xfrm>
            </p:grpSpPr>
            <p:sp>
              <p:nvSpPr>
                <p:cNvPr id="20" name="Rectangle 19">
                  <a:extLst>
                    <a:ext uri="{FF2B5EF4-FFF2-40B4-BE49-F238E27FC236}">
                      <a16:creationId xmlns:a16="http://schemas.microsoft.com/office/drawing/2014/main" id="{C756F6FB-FF2D-4F30-A85F-F94F01857706}"/>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21" name="TextBox 20">
                  <a:extLst>
                    <a:ext uri="{FF2B5EF4-FFF2-40B4-BE49-F238E27FC236}">
                      <a16:creationId xmlns:a16="http://schemas.microsoft.com/office/drawing/2014/main" id="{E850BCF7-30DA-41A9-9B1C-A68E511AEB68}"/>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10011110</a:t>
                  </a:r>
                </a:p>
              </p:txBody>
            </p:sp>
          </p:grpSp>
          <p:grpSp>
            <p:nvGrpSpPr>
              <p:cNvPr id="11" name="Group 10">
                <a:extLst>
                  <a:ext uri="{FF2B5EF4-FFF2-40B4-BE49-F238E27FC236}">
                    <a16:creationId xmlns:a16="http://schemas.microsoft.com/office/drawing/2014/main" id="{CDDB01A1-FFF8-40DA-825C-DB4108701546}"/>
                  </a:ext>
                </a:extLst>
              </p:cNvPr>
              <p:cNvGrpSpPr/>
              <p:nvPr/>
            </p:nvGrpSpPr>
            <p:grpSpPr>
              <a:xfrm>
                <a:off x="2414169" y="1227105"/>
                <a:ext cx="2017260" cy="584775"/>
                <a:chOff x="417608" y="1227105"/>
                <a:chExt cx="2017260" cy="584775"/>
              </a:xfrm>
            </p:grpSpPr>
            <p:sp>
              <p:nvSpPr>
                <p:cNvPr id="18" name="Rectangle 17">
                  <a:extLst>
                    <a:ext uri="{FF2B5EF4-FFF2-40B4-BE49-F238E27FC236}">
                      <a16:creationId xmlns:a16="http://schemas.microsoft.com/office/drawing/2014/main" id="{E1DA9914-9AF0-4CBF-BE52-E0B95820C2EE}"/>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19" name="TextBox 18">
                  <a:extLst>
                    <a:ext uri="{FF2B5EF4-FFF2-40B4-BE49-F238E27FC236}">
                      <a16:creationId xmlns:a16="http://schemas.microsoft.com/office/drawing/2014/main" id="{E3BC6170-E7CB-4803-A6D9-532B88FC82E8}"/>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00100010</a:t>
                  </a:r>
                </a:p>
              </p:txBody>
            </p:sp>
          </p:grpSp>
          <p:grpSp>
            <p:nvGrpSpPr>
              <p:cNvPr id="12" name="Group 11">
                <a:extLst>
                  <a:ext uri="{FF2B5EF4-FFF2-40B4-BE49-F238E27FC236}">
                    <a16:creationId xmlns:a16="http://schemas.microsoft.com/office/drawing/2014/main" id="{BA1A80FD-71CB-497F-AC22-EEB4DDC98FB3}"/>
                  </a:ext>
                </a:extLst>
              </p:cNvPr>
              <p:cNvGrpSpPr/>
              <p:nvPr/>
            </p:nvGrpSpPr>
            <p:grpSpPr>
              <a:xfrm>
                <a:off x="4416472" y="1227105"/>
                <a:ext cx="2017260" cy="584775"/>
                <a:chOff x="417608" y="1227105"/>
                <a:chExt cx="2017260" cy="584775"/>
              </a:xfrm>
            </p:grpSpPr>
            <p:sp>
              <p:nvSpPr>
                <p:cNvPr id="16" name="Rectangle 15">
                  <a:extLst>
                    <a:ext uri="{FF2B5EF4-FFF2-40B4-BE49-F238E27FC236}">
                      <a16:creationId xmlns:a16="http://schemas.microsoft.com/office/drawing/2014/main" id="{BD4079D4-A875-4A17-8E96-E5FFDC6A42DE}"/>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17" name="TextBox 16">
                  <a:extLst>
                    <a:ext uri="{FF2B5EF4-FFF2-40B4-BE49-F238E27FC236}">
                      <a16:creationId xmlns:a16="http://schemas.microsoft.com/office/drawing/2014/main" id="{ABB64C3D-D81A-47C1-83A3-7E47F3D79379}"/>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01101101</a:t>
                  </a:r>
                </a:p>
              </p:txBody>
            </p:sp>
          </p:grpSp>
          <p:grpSp>
            <p:nvGrpSpPr>
              <p:cNvPr id="13" name="Group 12">
                <a:extLst>
                  <a:ext uri="{FF2B5EF4-FFF2-40B4-BE49-F238E27FC236}">
                    <a16:creationId xmlns:a16="http://schemas.microsoft.com/office/drawing/2014/main" id="{3C114546-A42B-4624-B865-33C4F3EA3856}"/>
                  </a:ext>
                </a:extLst>
              </p:cNvPr>
              <p:cNvGrpSpPr/>
              <p:nvPr/>
            </p:nvGrpSpPr>
            <p:grpSpPr>
              <a:xfrm>
                <a:off x="6412797" y="1227105"/>
                <a:ext cx="2017260" cy="584775"/>
                <a:chOff x="417608" y="1227105"/>
                <a:chExt cx="2017260" cy="584775"/>
              </a:xfrm>
            </p:grpSpPr>
            <p:sp>
              <p:nvSpPr>
                <p:cNvPr id="14" name="Rectangle 13">
                  <a:extLst>
                    <a:ext uri="{FF2B5EF4-FFF2-40B4-BE49-F238E27FC236}">
                      <a16:creationId xmlns:a16="http://schemas.microsoft.com/office/drawing/2014/main" id="{7021FA5A-9A4C-46CC-AEE9-10C823F61094}"/>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15" name="TextBox 14">
                  <a:extLst>
                    <a:ext uri="{FF2B5EF4-FFF2-40B4-BE49-F238E27FC236}">
                      <a16:creationId xmlns:a16="http://schemas.microsoft.com/office/drawing/2014/main" id="{307D221C-5380-4A44-B3B6-93699CE02635}"/>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11010011</a:t>
                  </a:r>
                </a:p>
              </p:txBody>
            </p:sp>
          </p:grpSp>
        </p:grpSp>
        <p:sp>
          <p:nvSpPr>
            <p:cNvPr id="6" name="Right Brace 5">
              <a:extLst>
                <a:ext uri="{FF2B5EF4-FFF2-40B4-BE49-F238E27FC236}">
                  <a16:creationId xmlns:a16="http://schemas.microsoft.com/office/drawing/2014/main" id="{8A06A178-6BBE-40C4-93ED-BE8DA5F3DFCB}"/>
                </a:ext>
              </a:extLst>
            </p:cNvPr>
            <p:cNvSpPr/>
            <p:nvPr/>
          </p:nvSpPr>
          <p:spPr bwMode="auto">
            <a:xfrm rot="16200000">
              <a:off x="4043123" y="-2946036"/>
              <a:ext cx="1072947" cy="7997260"/>
            </a:xfrm>
            <a:prstGeom prst="rightBrace">
              <a:avLst>
                <a:gd name="adj1" fmla="val 14889"/>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7" name="TextBox 6">
              <a:extLst>
                <a:ext uri="{FF2B5EF4-FFF2-40B4-BE49-F238E27FC236}">
                  <a16:creationId xmlns:a16="http://schemas.microsoft.com/office/drawing/2014/main" id="{8FF40F32-9BCA-47CC-AD69-4BE35F2B4117}"/>
                </a:ext>
              </a:extLst>
            </p:cNvPr>
            <p:cNvSpPr txBox="1"/>
            <p:nvPr/>
          </p:nvSpPr>
          <p:spPr>
            <a:xfrm>
              <a:off x="3962402" y="0"/>
              <a:ext cx="1237488"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Block</a:t>
              </a:r>
            </a:p>
          </p:txBody>
        </p:sp>
        <p:sp>
          <p:nvSpPr>
            <p:cNvPr id="8" name="Right Brace 7">
              <a:extLst>
                <a:ext uri="{FF2B5EF4-FFF2-40B4-BE49-F238E27FC236}">
                  <a16:creationId xmlns:a16="http://schemas.microsoft.com/office/drawing/2014/main" id="{3E49872E-7CFC-4334-8246-A4BBD3879211}"/>
                </a:ext>
              </a:extLst>
            </p:cNvPr>
            <p:cNvSpPr/>
            <p:nvPr/>
          </p:nvSpPr>
          <p:spPr bwMode="auto">
            <a:xfrm rot="16200000">
              <a:off x="1522126" y="549100"/>
              <a:ext cx="162072" cy="191835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9" name="TextBox 8">
              <a:extLst>
                <a:ext uri="{FF2B5EF4-FFF2-40B4-BE49-F238E27FC236}">
                  <a16:creationId xmlns:a16="http://schemas.microsoft.com/office/drawing/2014/main" id="{942B37E0-DD46-4AA9-AC81-F0FFE573C360}"/>
                </a:ext>
              </a:extLst>
            </p:cNvPr>
            <p:cNvSpPr txBox="1"/>
            <p:nvPr/>
          </p:nvSpPr>
          <p:spPr>
            <a:xfrm>
              <a:off x="1147260" y="984835"/>
              <a:ext cx="884674"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Page</a:t>
              </a:r>
            </a:p>
          </p:txBody>
        </p:sp>
      </p:grpSp>
      <p:grpSp>
        <p:nvGrpSpPr>
          <p:cNvPr id="22" name="Group 21">
            <a:extLst>
              <a:ext uri="{FF2B5EF4-FFF2-40B4-BE49-F238E27FC236}">
                <a16:creationId xmlns:a16="http://schemas.microsoft.com/office/drawing/2014/main" id="{EEA30D02-2FD9-4CD7-83E2-7E2509AE2E96}"/>
              </a:ext>
            </a:extLst>
          </p:cNvPr>
          <p:cNvGrpSpPr/>
          <p:nvPr/>
        </p:nvGrpSpPr>
        <p:grpSpPr>
          <a:xfrm>
            <a:off x="2097369" y="3505200"/>
            <a:ext cx="8012449" cy="584775"/>
            <a:chOff x="417608" y="1227105"/>
            <a:chExt cx="8012449" cy="584775"/>
          </a:xfrm>
        </p:grpSpPr>
        <p:grpSp>
          <p:nvGrpSpPr>
            <p:cNvPr id="23" name="Group 22">
              <a:extLst>
                <a:ext uri="{FF2B5EF4-FFF2-40B4-BE49-F238E27FC236}">
                  <a16:creationId xmlns:a16="http://schemas.microsoft.com/office/drawing/2014/main" id="{5C6ACB74-3D97-4326-A18E-C0BCFB4122EF}"/>
                </a:ext>
              </a:extLst>
            </p:cNvPr>
            <p:cNvGrpSpPr/>
            <p:nvPr/>
          </p:nvGrpSpPr>
          <p:grpSpPr>
            <a:xfrm>
              <a:off x="417608" y="1227105"/>
              <a:ext cx="2017260" cy="584775"/>
              <a:chOff x="417608" y="1227105"/>
              <a:chExt cx="2017260" cy="584775"/>
            </a:xfrm>
          </p:grpSpPr>
          <p:sp>
            <p:nvSpPr>
              <p:cNvPr id="33" name="Rectangle 32">
                <a:extLst>
                  <a:ext uri="{FF2B5EF4-FFF2-40B4-BE49-F238E27FC236}">
                    <a16:creationId xmlns:a16="http://schemas.microsoft.com/office/drawing/2014/main" id="{A6DE23AD-91F0-4C2F-84B4-59B30B7BB26F}"/>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4" name="TextBox 33">
                <a:extLst>
                  <a:ext uri="{FF2B5EF4-FFF2-40B4-BE49-F238E27FC236}">
                    <a16:creationId xmlns:a16="http://schemas.microsoft.com/office/drawing/2014/main" id="{BFB61181-8820-473F-89E0-C6A557629AB5}"/>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nvGrpSpPr>
            <p:cNvPr id="24" name="Group 23">
              <a:extLst>
                <a:ext uri="{FF2B5EF4-FFF2-40B4-BE49-F238E27FC236}">
                  <a16:creationId xmlns:a16="http://schemas.microsoft.com/office/drawing/2014/main" id="{370FF3E9-DA7F-4E5D-AC83-C3B781C8E335}"/>
                </a:ext>
              </a:extLst>
            </p:cNvPr>
            <p:cNvGrpSpPr/>
            <p:nvPr/>
          </p:nvGrpSpPr>
          <p:grpSpPr>
            <a:xfrm>
              <a:off x="2414169" y="1227105"/>
              <a:ext cx="2017260" cy="584775"/>
              <a:chOff x="417608" y="1227105"/>
              <a:chExt cx="2017260" cy="584775"/>
            </a:xfrm>
          </p:grpSpPr>
          <p:sp>
            <p:nvSpPr>
              <p:cNvPr id="31" name="Rectangle 30">
                <a:extLst>
                  <a:ext uri="{FF2B5EF4-FFF2-40B4-BE49-F238E27FC236}">
                    <a16:creationId xmlns:a16="http://schemas.microsoft.com/office/drawing/2014/main" id="{3E7D9BB9-385F-4344-9D52-8BBDC14C3ECE}"/>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2" name="TextBox 31">
                <a:extLst>
                  <a:ext uri="{FF2B5EF4-FFF2-40B4-BE49-F238E27FC236}">
                    <a16:creationId xmlns:a16="http://schemas.microsoft.com/office/drawing/2014/main" id="{D614E2F2-3D80-41F3-9B28-51C5BEE587BA}"/>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nvGrpSpPr>
            <p:cNvPr id="25" name="Group 24">
              <a:extLst>
                <a:ext uri="{FF2B5EF4-FFF2-40B4-BE49-F238E27FC236}">
                  <a16:creationId xmlns:a16="http://schemas.microsoft.com/office/drawing/2014/main" id="{77E29107-B67B-4F96-A55A-6134756D2B26}"/>
                </a:ext>
              </a:extLst>
            </p:cNvPr>
            <p:cNvGrpSpPr/>
            <p:nvPr/>
          </p:nvGrpSpPr>
          <p:grpSpPr>
            <a:xfrm>
              <a:off x="4416472" y="1227105"/>
              <a:ext cx="2017260" cy="584775"/>
              <a:chOff x="417608" y="1227105"/>
              <a:chExt cx="2017260" cy="584775"/>
            </a:xfrm>
          </p:grpSpPr>
          <p:sp>
            <p:nvSpPr>
              <p:cNvPr id="29" name="Rectangle 28">
                <a:extLst>
                  <a:ext uri="{FF2B5EF4-FFF2-40B4-BE49-F238E27FC236}">
                    <a16:creationId xmlns:a16="http://schemas.microsoft.com/office/drawing/2014/main" id="{96334C68-FB8D-4A0D-8FE7-294FBFD5AB22}"/>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0" name="TextBox 29">
                <a:extLst>
                  <a:ext uri="{FF2B5EF4-FFF2-40B4-BE49-F238E27FC236}">
                    <a16:creationId xmlns:a16="http://schemas.microsoft.com/office/drawing/2014/main" id="{F96A1455-7350-41E4-B346-A6803D96EE6D}"/>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nvGrpSpPr>
            <p:cNvPr id="26" name="Group 25">
              <a:extLst>
                <a:ext uri="{FF2B5EF4-FFF2-40B4-BE49-F238E27FC236}">
                  <a16:creationId xmlns:a16="http://schemas.microsoft.com/office/drawing/2014/main" id="{8AF2D4FE-F5EE-48ED-9F3D-4DBF196B665C}"/>
                </a:ext>
              </a:extLst>
            </p:cNvPr>
            <p:cNvGrpSpPr/>
            <p:nvPr/>
          </p:nvGrpSpPr>
          <p:grpSpPr>
            <a:xfrm>
              <a:off x="6412797" y="1227105"/>
              <a:ext cx="2017260" cy="584775"/>
              <a:chOff x="417608" y="1227105"/>
              <a:chExt cx="2017260" cy="584775"/>
            </a:xfrm>
          </p:grpSpPr>
          <p:sp>
            <p:nvSpPr>
              <p:cNvPr id="27" name="Rectangle 26">
                <a:extLst>
                  <a:ext uri="{FF2B5EF4-FFF2-40B4-BE49-F238E27FC236}">
                    <a16:creationId xmlns:a16="http://schemas.microsoft.com/office/drawing/2014/main" id="{3B545309-0DB5-4140-A60C-FAF4F0E23A98}"/>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28" name="TextBox 27">
                <a:extLst>
                  <a:ext uri="{FF2B5EF4-FFF2-40B4-BE49-F238E27FC236}">
                    <a16:creationId xmlns:a16="http://schemas.microsoft.com/office/drawing/2014/main" id="{CF48F734-50F2-40E6-A65F-B563B06CDFF0}"/>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grpSp>
        <p:nvGrpSpPr>
          <p:cNvPr id="35" name="Group 34">
            <a:extLst>
              <a:ext uri="{FF2B5EF4-FFF2-40B4-BE49-F238E27FC236}">
                <a16:creationId xmlns:a16="http://schemas.microsoft.com/office/drawing/2014/main" id="{012CF53B-D75D-4890-AAA7-171999D46A1B}"/>
              </a:ext>
            </a:extLst>
          </p:cNvPr>
          <p:cNvGrpSpPr/>
          <p:nvPr/>
        </p:nvGrpSpPr>
        <p:grpSpPr>
          <a:xfrm>
            <a:off x="2112560" y="5361004"/>
            <a:ext cx="8012449" cy="584775"/>
            <a:chOff x="417608" y="1227105"/>
            <a:chExt cx="8012449" cy="584775"/>
          </a:xfrm>
        </p:grpSpPr>
        <p:grpSp>
          <p:nvGrpSpPr>
            <p:cNvPr id="36" name="Group 35">
              <a:extLst>
                <a:ext uri="{FF2B5EF4-FFF2-40B4-BE49-F238E27FC236}">
                  <a16:creationId xmlns:a16="http://schemas.microsoft.com/office/drawing/2014/main" id="{C1ED4677-2EC3-4264-BA92-258AD2BA4E09}"/>
                </a:ext>
              </a:extLst>
            </p:cNvPr>
            <p:cNvGrpSpPr/>
            <p:nvPr/>
          </p:nvGrpSpPr>
          <p:grpSpPr>
            <a:xfrm>
              <a:off x="417608" y="1227105"/>
              <a:ext cx="2017260" cy="584775"/>
              <a:chOff x="417608" y="1227105"/>
              <a:chExt cx="2017260" cy="584775"/>
            </a:xfrm>
          </p:grpSpPr>
          <p:sp>
            <p:nvSpPr>
              <p:cNvPr id="46" name="Rectangle 45">
                <a:extLst>
                  <a:ext uri="{FF2B5EF4-FFF2-40B4-BE49-F238E27FC236}">
                    <a16:creationId xmlns:a16="http://schemas.microsoft.com/office/drawing/2014/main" id="{A45FFAAA-3A16-41A3-9649-EC0A0C4083CF}"/>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7" name="TextBox 46">
                <a:extLst>
                  <a:ext uri="{FF2B5EF4-FFF2-40B4-BE49-F238E27FC236}">
                    <a16:creationId xmlns:a16="http://schemas.microsoft.com/office/drawing/2014/main" id="{85151BCD-C9D7-4249-8103-E0A7930F6FD7}"/>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00110011</a:t>
                </a:r>
              </a:p>
            </p:txBody>
          </p:sp>
        </p:grpSp>
        <p:grpSp>
          <p:nvGrpSpPr>
            <p:cNvPr id="37" name="Group 36">
              <a:extLst>
                <a:ext uri="{FF2B5EF4-FFF2-40B4-BE49-F238E27FC236}">
                  <a16:creationId xmlns:a16="http://schemas.microsoft.com/office/drawing/2014/main" id="{F2459D8A-C1F2-4937-B25E-4A3AAB1A958E}"/>
                </a:ext>
              </a:extLst>
            </p:cNvPr>
            <p:cNvGrpSpPr/>
            <p:nvPr/>
          </p:nvGrpSpPr>
          <p:grpSpPr>
            <a:xfrm>
              <a:off x="2414169" y="1227105"/>
              <a:ext cx="2017260" cy="584775"/>
              <a:chOff x="417608" y="1227105"/>
              <a:chExt cx="2017260" cy="584775"/>
            </a:xfrm>
          </p:grpSpPr>
          <p:sp>
            <p:nvSpPr>
              <p:cNvPr id="44" name="Rectangle 43">
                <a:extLst>
                  <a:ext uri="{FF2B5EF4-FFF2-40B4-BE49-F238E27FC236}">
                    <a16:creationId xmlns:a16="http://schemas.microsoft.com/office/drawing/2014/main" id="{570C79ED-BF16-4CDD-9A19-373645B1E7B5}"/>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5" name="TextBox 44">
                <a:extLst>
                  <a:ext uri="{FF2B5EF4-FFF2-40B4-BE49-F238E27FC236}">
                    <a16:creationId xmlns:a16="http://schemas.microsoft.com/office/drawing/2014/main" id="{60A4A89A-3424-4159-8EC2-0B72EBD3C86A}"/>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nvGrpSpPr>
            <p:cNvPr id="38" name="Group 37">
              <a:extLst>
                <a:ext uri="{FF2B5EF4-FFF2-40B4-BE49-F238E27FC236}">
                  <a16:creationId xmlns:a16="http://schemas.microsoft.com/office/drawing/2014/main" id="{646CA383-DEEF-4EB4-A72A-65D70B3BA9DC}"/>
                </a:ext>
              </a:extLst>
            </p:cNvPr>
            <p:cNvGrpSpPr/>
            <p:nvPr/>
          </p:nvGrpSpPr>
          <p:grpSpPr>
            <a:xfrm>
              <a:off x="4416472" y="1227105"/>
              <a:ext cx="2017260" cy="584775"/>
              <a:chOff x="417608" y="1227105"/>
              <a:chExt cx="2017260" cy="584775"/>
            </a:xfrm>
          </p:grpSpPr>
          <p:sp>
            <p:nvSpPr>
              <p:cNvPr id="42" name="Rectangle 41">
                <a:extLst>
                  <a:ext uri="{FF2B5EF4-FFF2-40B4-BE49-F238E27FC236}">
                    <a16:creationId xmlns:a16="http://schemas.microsoft.com/office/drawing/2014/main" id="{6EC02190-C53A-4D60-A957-68B72FAC47E1}"/>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3" name="TextBox 42">
                <a:extLst>
                  <a:ext uri="{FF2B5EF4-FFF2-40B4-BE49-F238E27FC236}">
                    <a16:creationId xmlns:a16="http://schemas.microsoft.com/office/drawing/2014/main" id="{85F27570-F194-44DF-BF4A-147EC5ECCDC7}"/>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nvGrpSpPr>
            <p:cNvPr id="39" name="Group 38">
              <a:extLst>
                <a:ext uri="{FF2B5EF4-FFF2-40B4-BE49-F238E27FC236}">
                  <a16:creationId xmlns:a16="http://schemas.microsoft.com/office/drawing/2014/main" id="{1A85E9F2-5AAB-422F-A70F-DF7DFA0C08A4}"/>
                </a:ext>
              </a:extLst>
            </p:cNvPr>
            <p:cNvGrpSpPr/>
            <p:nvPr/>
          </p:nvGrpSpPr>
          <p:grpSpPr>
            <a:xfrm>
              <a:off x="6412797" y="1227105"/>
              <a:ext cx="2017260" cy="584775"/>
              <a:chOff x="417608" y="1227105"/>
              <a:chExt cx="2017260" cy="584775"/>
            </a:xfrm>
          </p:grpSpPr>
          <p:sp>
            <p:nvSpPr>
              <p:cNvPr id="40" name="Rectangle 39">
                <a:extLst>
                  <a:ext uri="{FF2B5EF4-FFF2-40B4-BE49-F238E27FC236}">
                    <a16:creationId xmlns:a16="http://schemas.microsoft.com/office/drawing/2014/main" id="{B72D424E-CFB9-48C3-B4C8-3C65F95FA078}"/>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1" name="TextBox 40">
                <a:extLst>
                  <a:ext uri="{FF2B5EF4-FFF2-40B4-BE49-F238E27FC236}">
                    <a16:creationId xmlns:a16="http://schemas.microsoft.com/office/drawing/2014/main" id="{4829F462-E4A2-4D80-BF8F-FC6F96C7302A}"/>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sp>
        <p:nvSpPr>
          <p:cNvPr id="48" name="Down Arrow 108">
            <a:extLst>
              <a:ext uri="{FF2B5EF4-FFF2-40B4-BE49-F238E27FC236}">
                <a16:creationId xmlns:a16="http://schemas.microsoft.com/office/drawing/2014/main" id="{03614078-B6C1-4F67-A802-C6160347B3E0}"/>
              </a:ext>
            </a:extLst>
          </p:cNvPr>
          <p:cNvSpPr/>
          <p:nvPr/>
        </p:nvSpPr>
        <p:spPr bwMode="auto">
          <a:xfrm>
            <a:off x="2590799" y="2326340"/>
            <a:ext cx="1066800" cy="1122756"/>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9" name="TextBox 48">
            <a:extLst>
              <a:ext uri="{FF2B5EF4-FFF2-40B4-BE49-F238E27FC236}">
                <a16:creationId xmlns:a16="http://schemas.microsoft.com/office/drawing/2014/main" id="{5F4D9E82-9624-43FC-B825-743D823AACE1}"/>
              </a:ext>
            </a:extLst>
          </p:cNvPr>
          <p:cNvSpPr txBox="1"/>
          <p:nvPr/>
        </p:nvSpPr>
        <p:spPr>
          <a:xfrm>
            <a:off x="3657598" y="2438400"/>
            <a:ext cx="4789715"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To </a:t>
            </a:r>
            <a:r>
              <a:rPr lang="en-US" sz="2400" b="1" dirty="0">
                <a:latin typeface="Segoe UI" panose="020B0502040204020203" pitchFamily="34" charset="0"/>
                <a:cs typeface="Segoe UI" panose="020B0502040204020203" pitchFamily="34" charset="0"/>
              </a:rPr>
              <a:t>write</a:t>
            </a:r>
            <a:r>
              <a:rPr lang="en-US" sz="2400" dirty="0">
                <a:latin typeface="Segoe UI" panose="020B0502040204020203" pitchFamily="34" charset="0"/>
                <a:cs typeface="Segoe UI" panose="020B0502040204020203" pitchFamily="34" charset="0"/>
              </a:rPr>
              <a:t> the first page, we must first </a:t>
            </a:r>
            <a:r>
              <a:rPr lang="en-US" sz="2400" b="1" dirty="0">
                <a:latin typeface="Segoe UI" panose="020B0502040204020203" pitchFamily="34" charset="0"/>
                <a:cs typeface="Segoe UI" panose="020B0502040204020203" pitchFamily="34" charset="0"/>
              </a:rPr>
              <a:t>erase</a:t>
            </a:r>
            <a:r>
              <a:rPr lang="en-US" sz="2400" dirty="0">
                <a:latin typeface="Segoe UI" panose="020B0502040204020203" pitchFamily="34" charset="0"/>
                <a:cs typeface="Segoe UI" panose="020B0502040204020203" pitchFamily="34" charset="0"/>
              </a:rPr>
              <a:t> the entire block.</a:t>
            </a:r>
          </a:p>
        </p:txBody>
      </p:sp>
      <p:sp>
        <p:nvSpPr>
          <p:cNvPr id="50" name="Down Arrow 110">
            <a:extLst>
              <a:ext uri="{FF2B5EF4-FFF2-40B4-BE49-F238E27FC236}">
                <a16:creationId xmlns:a16="http://schemas.microsoft.com/office/drawing/2014/main" id="{13F8167F-AFA4-4E14-9D30-5F8D5BB001B0}"/>
              </a:ext>
            </a:extLst>
          </p:cNvPr>
          <p:cNvSpPr/>
          <p:nvPr/>
        </p:nvSpPr>
        <p:spPr bwMode="auto">
          <a:xfrm>
            <a:off x="2587789" y="4183019"/>
            <a:ext cx="1066800" cy="1122756"/>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51" name="TextBox 50">
            <a:extLst>
              <a:ext uri="{FF2B5EF4-FFF2-40B4-BE49-F238E27FC236}">
                <a16:creationId xmlns:a16="http://schemas.microsoft.com/office/drawing/2014/main" id="{0EAC468F-6932-486D-873B-D9AB9A99F298}"/>
              </a:ext>
            </a:extLst>
          </p:cNvPr>
          <p:cNvSpPr txBox="1"/>
          <p:nvPr/>
        </p:nvSpPr>
        <p:spPr>
          <a:xfrm>
            <a:off x="3657599" y="4121617"/>
            <a:ext cx="4953000"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Now we can write the first page . . .</a:t>
            </a:r>
          </a:p>
        </p:txBody>
      </p:sp>
      <p:sp>
        <p:nvSpPr>
          <p:cNvPr id="52" name="TextBox 51">
            <a:extLst>
              <a:ext uri="{FF2B5EF4-FFF2-40B4-BE49-F238E27FC236}">
                <a16:creationId xmlns:a16="http://schemas.microsoft.com/office/drawing/2014/main" id="{B7ADCFF3-72BB-47EE-B1C6-2FA6B933E844}"/>
              </a:ext>
            </a:extLst>
          </p:cNvPr>
          <p:cNvSpPr txBox="1"/>
          <p:nvPr/>
        </p:nvSpPr>
        <p:spPr>
          <a:xfrm>
            <a:off x="3660111" y="4529380"/>
            <a:ext cx="4953000" cy="830997"/>
          </a:xfrm>
          <a:prstGeom prst="rect">
            <a:avLst/>
          </a:prstGeom>
          <a:noFill/>
        </p:spPr>
        <p:txBody>
          <a:bodyPr wrap="square" rtlCol="0">
            <a:spAutoFit/>
          </a:bodyPr>
          <a:lstStyle/>
          <a:p>
            <a:r>
              <a:rPr lang="en-US" sz="2400" b="1" dirty="0">
                <a:ln>
                  <a:solidFill>
                    <a:sysClr val="windowText" lastClr="000000"/>
                  </a:solidFill>
                </a:ln>
                <a:solidFill>
                  <a:srgbClr val="FF0000"/>
                </a:solidFill>
                <a:latin typeface="Segoe UI" panose="020B0502040204020203" pitchFamily="34" charset="0"/>
                <a:cs typeface="Segoe UI" panose="020B0502040204020203" pitchFamily="34" charset="0"/>
              </a:rPr>
              <a:t>. . . but what if we needed the data in the other three pages?</a:t>
            </a:r>
          </a:p>
        </p:txBody>
      </p:sp>
      <p:sp>
        <p:nvSpPr>
          <p:cNvPr id="53" name="Oval 52">
            <a:extLst>
              <a:ext uri="{FF2B5EF4-FFF2-40B4-BE49-F238E27FC236}">
                <a16:creationId xmlns:a16="http://schemas.microsoft.com/office/drawing/2014/main" id="{FE13C456-D67C-4A17-8262-FA794B0563A4}"/>
              </a:ext>
            </a:extLst>
          </p:cNvPr>
          <p:cNvSpPr/>
          <p:nvPr/>
        </p:nvSpPr>
        <p:spPr bwMode="auto">
          <a:xfrm>
            <a:off x="3962399" y="1325641"/>
            <a:ext cx="6400800" cy="1265159"/>
          </a:xfrm>
          <a:prstGeom prst="ellipse">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Tree>
    <p:extLst>
      <p:ext uri="{BB962C8B-B14F-4D97-AF65-F5344CB8AC3E}">
        <p14:creationId xmlns:p14="http://schemas.microsoft.com/office/powerpoint/2010/main" val="22352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6DDE3A-8155-4C25-A85E-A1DE8943223E}"/>
              </a:ext>
            </a:extLst>
          </p:cNvPr>
          <p:cNvPicPr>
            <a:picLocks noChangeAspect="1"/>
          </p:cNvPicPr>
          <p:nvPr/>
        </p:nvPicPr>
        <p:blipFill>
          <a:blip r:embed="rId3"/>
          <a:stretch>
            <a:fillRect/>
          </a:stretch>
        </p:blipFill>
        <p:spPr>
          <a:xfrm>
            <a:off x="0" y="0"/>
            <a:ext cx="12192000" cy="6858000"/>
          </a:xfrm>
          <a:prstGeom prst="rect">
            <a:avLst/>
          </a:prstGeom>
        </p:spPr>
      </p:pic>
      <p:sp>
        <p:nvSpPr>
          <p:cNvPr id="54" name="Title 1">
            <a:extLst>
              <a:ext uri="{FF2B5EF4-FFF2-40B4-BE49-F238E27FC236}">
                <a16:creationId xmlns:a16="http://schemas.microsoft.com/office/drawing/2014/main" id="{74C6F601-A147-4B82-9E0F-49AE10C3A211}"/>
              </a:ext>
            </a:extLst>
          </p:cNvPr>
          <p:cNvSpPr>
            <a:spLocks noGrp="1"/>
          </p:cNvSpPr>
          <p:nvPr>
            <p:ph type="title"/>
          </p:nvPr>
        </p:nvSpPr>
        <p:spPr>
          <a:xfrm>
            <a:off x="5867400" y="156410"/>
            <a:ext cx="6324600" cy="970380"/>
          </a:xfrm>
        </p:spPr>
        <p:txBody>
          <a:bodyPr>
            <a:normAutofit/>
          </a:bodyPr>
          <a:lstStyle/>
          <a:p>
            <a:r>
              <a:rPr lang="en-US" sz="3600" dirty="0"/>
              <a:t>Flash Translation Layer (FTL)</a:t>
            </a:r>
          </a:p>
        </p:txBody>
      </p:sp>
      <p:sp>
        <p:nvSpPr>
          <p:cNvPr id="55" name="Content Placeholder 2">
            <a:extLst>
              <a:ext uri="{FF2B5EF4-FFF2-40B4-BE49-F238E27FC236}">
                <a16:creationId xmlns:a16="http://schemas.microsoft.com/office/drawing/2014/main" id="{9CB3F8E9-25FF-4364-926A-743C838FD20A}"/>
              </a:ext>
            </a:extLst>
          </p:cNvPr>
          <p:cNvSpPr>
            <a:spLocks noGrp="1"/>
          </p:cNvSpPr>
          <p:nvPr>
            <p:ph idx="1"/>
          </p:nvPr>
        </p:nvSpPr>
        <p:spPr>
          <a:xfrm>
            <a:off x="6003758" y="902368"/>
            <a:ext cx="6188242" cy="6112042"/>
          </a:xfrm>
        </p:spPr>
        <p:txBody>
          <a:bodyPr>
            <a:normAutofit lnSpcReduction="10000"/>
          </a:bodyPr>
          <a:lstStyle/>
          <a:p>
            <a:r>
              <a:rPr lang="en-US" b="1" dirty="0"/>
              <a:t>Goal 1: </a:t>
            </a:r>
            <a:r>
              <a:rPr lang="en-US" dirty="0"/>
              <a:t>Translate reads/writes of </a:t>
            </a:r>
            <a:r>
              <a:rPr lang="en-US" u="sng" dirty="0"/>
              <a:t>logical</a:t>
            </a:r>
            <a:r>
              <a:rPr lang="en-US" dirty="0"/>
              <a:t> pages into reads/erases/programs of </a:t>
            </a:r>
            <a:r>
              <a:rPr lang="en-US" u="sng" dirty="0"/>
              <a:t>physical</a:t>
            </a:r>
            <a:r>
              <a:rPr lang="en-US" dirty="0"/>
              <a:t> </a:t>
            </a:r>
            <a:r>
              <a:rPr lang="en-US" dirty="0" err="1"/>
              <a:t>pages+blocks</a:t>
            </a:r>
            <a:endParaRPr lang="en-US" dirty="0"/>
          </a:p>
          <a:p>
            <a:pPr lvl="1"/>
            <a:r>
              <a:rPr lang="en-US" dirty="0"/>
              <a:t>Allows SSDs to export the simple “block interface” that hard disks export</a:t>
            </a:r>
          </a:p>
          <a:p>
            <a:r>
              <a:rPr lang="en-US" b="1" dirty="0"/>
              <a:t>Goal 2: </a:t>
            </a:r>
            <a:r>
              <a:rPr lang="en-US" dirty="0"/>
              <a:t>Reduce write amplification (i.e., the amount of extra copying needed to deal with block-level erases and garbage collection)</a:t>
            </a:r>
          </a:p>
          <a:p>
            <a:r>
              <a:rPr lang="en-US" b="1" dirty="0"/>
              <a:t>Goal 3</a:t>
            </a:r>
            <a:r>
              <a:rPr lang="en-US" dirty="0"/>
              <a:t>: Implement wear leveling (i.e., distribute writes equally to all blocks, to avoid rapid failures of “hot” blocks)</a:t>
            </a:r>
          </a:p>
          <a:p>
            <a:endParaRPr lang="en-US" dirty="0"/>
          </a:p>
          <a:p>
            <a:r>
              <a:rPr lang="en-US" dirty="0"/>
              <a:t>FTL usually implemented by the SSD hardware</a:t>
            </a:r>
          </a:p>
          <a:p>
            <a:endParaRPr lang="en-US" dirty="0"/>
          </a:p>
        </p:txBody>
      </p:sp>
    </p:spTree>
    <p:extLst>
      <p:ext uri="{BB962C8B-B14F-4D97-AF65-F5344CB8AC3E}">
        <p14:creationId xmlns:p14="http://schemas.microsoft.com/office/powerpoint/2010/main" val="33606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0 L -0.25677 -0.07662 " pathEditMode="relative" rAng="0" ptsTypes="AA">
                                      <p:cBhvr>
                                        <p:cTn id="6" dur="1000" fill="hold"/>
                                        <p:tgtEl>
                                          <p:spTgt spid="4"/>
                                        </p:tgtEl>
                                        <p:attrNameLst>
                                          <p:attrName>ppt_x</p:attrName>
                                          <p:attrName>ppt_y</p:attrName>
                                        </p:attrNameLst>
                                      </p:cBhvr>
                                      <p:rCtr x="-12839" y="-3843"/>
                                    </p:animMotion>
                                  </p:childTnLst>
                                </p:cTn>
                              </p:par>
                              <p:par>
                                <p:cTn id="7" presetID="6" presetClass="emph" presetSubtype="0" fill="hold" nodeType="withEffect">
                                  <p:stCondLst>
                                    <p:cond delay="0"/>
                                  </p:stCondLst>
                                  <p:childTnLst>
                                    <p:animScale>
                                      <p:cBhvr>
                                        <p:cTn id="8" dur="1000" fill="hold"/>
                                        <p:tgtEl>
                                          <p:spTgt spid="4"/>
                                        </p:tgtEl>
                                      </p:cBhvr>
                                      <p:by x="70000" y="70000"/>
                                    </p:animScale>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xEl>
                                              <p:pRg st="0" end="0"/>
                                            </p:txEl>
                                          </p:spTgt>
                                        </p:tgtEl>
                                        <p:attrNameLst>
                                          <p:attrName>style.visibility</p:attrName>
                                        </p:attrNameLst>
                                      </p:cBhvr>
                                      <p:to>
                                        <p:strVal val="visible"/>
                                      </p:to>
                                    </p:set>
                                    <p:animEffect transition="in" filter="fade">
                                      <p:cBhvr>
                                        <p:cTn id="17" dur="500"/>
                                        <p:tgtEl>
                                          <p:spTgt spid="5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
                                            <p:txEl>
                                              <p:pRg st="1" end="1"/>
                                            </p:txEl>
                                          </p:spTgt>
                                        </p:tgtEl>
                                        <p:attrNameLst>
                                          <p:attrName>style.visibility</p:attrName>
                                        </p:attrNameLst>
                                      </p:cBhvr>
                                      <p:to>
                                        <p:strVal val="visible"/>
                                      </p:to>
                                    </p:set>
                                    <p:animEffect transition="in" filter="fade">
                                      <p:cBhvr>
                                        <p:cTn id="20" dur="500"/>
                                        <p:tgtEl>
                                          <p:spTgt spid="55">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
                                            <p:txEl>
                                              <p:pRg st="2" end="2"/>
                                            </p:txEl>
                                          </p:spTgt>
                                        </p:tgtEl>
                                        <p:attrNameLst>
                                          <p:attrName>style.visibility</p:attrName>
                                        </p:attrNameLst>
                                      </p:cBhvr>
                                      <p:to>
                                        <p:strVal val="visible"/>
                                      </p:to>
                                    </p:set>
                                    <p:animEffect transition="in" filter="fade">
                                      <p:cBhvr>
                                        <p:cTn id="23" dur="500"/>
                                        <p:tgtEl>
                                          <p:spTgt spid="55">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xEl>
                                              <p:pRg st="3" end="3"/>
                                            </p:txEl>
                                          </p:spTgt>
                                        </p:tgtEl>
                                        <p:attrNameLst>
                                          <p:attrName>style.visibility</p:attrName>
                                        </p:attrNameLst>
                                      </p:cBhvr>
                                      <p:to>
                                        <p:strVal val="visible"/>
                                      </p:to>
                                    </p:set>
                                    <p:animEffect transition="in" filter="fade">
                                      <p:cBhvr>
                                        <p:cTn id="26" dur="500"/>
                                        <p:tgtEl>
                                          <p:spTgt spid="55">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5">
                                            <p:txEl>
                                              <p:pRg st="5" end="5"/>
                                            </p:txEl>
                                          </p:spTgt>
                                        </p:tgtEl>
                                        <p:attrNameLst>
                                          <p:attrName>style.visibility</p:attrName>
                                        </p:attrNameLst>
                                      </p:cBhvr>
                                      <p:to>
                                        <p:strVal val="visible"/>
                                      </p:to>
                                    </p:set>
                                    <p:animEffect transition="in" filter="fade">
                                      <p:cBhvr>
                                        <p:cTn id="29" dur="500"/>
                                        <p:tgtEl>
                                          <p:spTgt spid="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997"/>
            <a:ext cx="12192000" cy="838200"/>
          </a:xfrm>
        </p:spPr>
        <p:txBody>
          <a:bodyPr>
            <a:normAutofit/>
          </a:bodyPr>
          <a:lstStyle/>
          <a:p>
            <a:r>
              <a:rPr lang="en-US" dirty="0"/>
              <a:t>FTL Approach #1: Direct Mapping</a:t>
            </a:r>
          </a:p>
        </p:txBody>
      </p:sp>
      <p:sp>
        <p:nvSpPr>
          <p:cNvPr id="3" name="Content Placeholder 2"/>
          <p:cNvSpPr>
            <a:spLocks noGrp="1"/>
          </p:cNvSpPr>
          <p:nvPr>
            <p:ph idx="1"/>
          </p:nvPr>
        </p:nvSpPr>
        <p:spPr>
          <a:xfrm>
            <a:off x="995423" y="587412"/>
            <a:ext cx="10822329" cy="648698"/>
          </a:xfrm>
        </p:spPr>
        <p:txBody>
          <a:bodyPr/>
          <a:lstStyle/>
          <a:p>
            <a:r>
              <a:rPr lang="en-US" dirty="0"/>
              <a:t>Have a 1-1 correspondence between logical pages and physical pages</a:t>
            </a:r>
          </a:p>
        </p:txBody>
      </p:sp>
      <p:sp>
        <p:nvSpPr>
          <p:cNvPr id="7" name="Content Placeholder 2"/>
          <p:cNvSpPr txBox="1">
            <a:spLocks/>
          </p:cNvSpPr>
          <p:nvPr/>
        </p:nvSpPr>
        <p:spPr bwMode="auto">
          <a:xfrm>
            <a:off x="926032" y="3579665"/>
            <a:ext cx="10972743" cy="320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sz="2800" kern="0" dirty="0"/>
              <a:t>Reading a logical page is straightforward</a:t>
            </a:r>
          </a:p>
          <a:p>
            <a:r>
              <a:rPr lang="en-US" sz="2800" kern="0" dirty="0"/>
              <a:t>Writing a logical page is trickier:</a:t>
            </a:r>
          </a:p>
          <a:p>
            <a:pPr lvl="1"/>
            <a:r>
              <a:rPr lang="en-US" sz="2600" kern="0" dirty="0"/>
              <a:t>Read </a:t>
            </a:r>
            <a:r>
              <a:rPr lang="en-US" sz="2600" u="sng" kern="0" dirty="0"/>
              <a:t>the entire physical block </a:t>
            </a:r>
            <a:r>
              <a:rPr lang="en-US" sz="2600" kern="0" dirty="0"/>
              <a:t>into memory</a:t>
            </a:r>
          </a:p>
          <a:p>
            <a:pPr lvl="1"/>
            <a:r>
              <a:rPr lang="en-US" sz="2600" kern="0" dirty="0"/>
              <a:t>Update the relevant page in the in-memory block</a:t>
            </a:r>
          </a:p>
          <a:p>
            <a:pPr lvl="1"/>
            <a:r>
              <a:rPr lang="en-US" sz="2600" kern="0" dirty="0"/>
              <a:t>Erase </a:t>
            </a:r>
            <a:r>
              <a:rPr lang="en-US" sz="2600" u="sng" kern="0" dirty="0"/>
              <a:t>the entire physical block</a:t>
            </a:r>
          </a:p>
          <a:p>
            <a:pPr lvl="1"/>
            <a:r>
              <a:rPr lang="en-US" sz="2600" kern="0" dirty="0"/>
              <a:t>Program </a:t>
            </a:r>
            <a:r>
              <a:rPr lang="en-US" sz="2600" u="sng" kern="0" dirty="0"/>
              <a:t>the entire physical block </a:t>
            </a:r>
            <a:r>
              <a:rPr lang="en-US" sz="2600" kern="0" dirty="0"/>
              <a:t>using the new block value</a:t>
            </a:r>
          </a:p>
        </p:txBody>
      </p:sp>
      <p:grpSp>
        <p:nvGrpSpPr>
          <p:cNvPr id="5" name="Group 4">
            <a:extLst>
              <a:ext uri="{FF2B5EF4-FFF2-40B4-BE49-F238E27FC236}">
                <a16:creationId xmlns:a16="http://schemas.microsoft.com/office/drawing/2014/main" id="{32E78C39-CA4C-4E1A-A541-119F16872AF1}"/>
              </a:ext>
            </a:extLst>
          </p:cNvPr>
          <p:cNvGrpSpPr/>
          <p:nvPr/>
        </p:nvGrpSpPr>
        <p:grpSpPr>
          <a:xfrm>
            <a:off x="995423" y="1096439"/>
            <a:ext cx="9812590" cy="2608061"/>
            <a:chOff x="995423" y="1096439"/>
            <a:chExt cx="9812590" cy="2608061"/>
          </a:xfrm>
        </p:grpSpPr>
        <p:grpSp>
          <p:nvGrpSpPr>
            <p:cNvPr id="11" name="Group 10"/>
            <p:cNvGrpSpPr>
              <a:grpSpLocks noChangeAspect="1"/>
            </p:cNvGrpSpPr>
            <p:nvPr/>
          </p:nvGrpSpPr>
          <p:grpSpPr>
            <a:xfrm>
              <a:off x="5430318" y="1175071"/>
              <a:ext cx="2677620" cy="669405"/>
              <a:chOff x="3604009" y="3624941"/>
              <a:chExt cx="1828800" cy="457200"/>
            </a:xfrm>
          </p:grpSpPr>
          <p:sp>
            <p:nvSpPr>
              <p:cNvPr id="43" name="Rectangle 42"/>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4" name="Rectangle 43"/>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5" name="Rectangle 44"/>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6" name="Rectangle 45"/>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12" name="Group 11"/>
            <p:cNvGrpSpPr>
              <a:grpSpLocks noChangeAspect="1"/>
            </p:cNvGrpSpPr>
            <p:nvPr/>
          </p:nvGrpSpPr>
          <p:grpSpPr>
            <a:xfrm>
              <a:off x="8107937" y="1175071"/>
              <a:ext cx="2677620" cy="669405"/>
              <a:chOff x="3604009" y="3624941"/>
              <a:chExt cx="1828800" cy="457200"/>
            </a:xfrm>
          </p:grpSpPr>
          <p:sp>
            <p:nvSpPr>
              <p:cNvPr id="39" name="Rectangle 38"/>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0" name="Rectangle 39"/>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1" name="Rectangle 40"/>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2" name="Rectangle 41"/>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52" name="Group 51"/>
            <p:cNvGrpSpPr/>
            <p:nvPr/>
          </p:nvGrpSpPr>
          <p:grpSpPr>
            <a:xfrm>
              <a:off x="995423" y="1096439"/>
              <a:ext cx="1538801" cy="760531"/>
              <a:chOff x="79378" y="2151996"/>
              <a:chExt cx="1226158" cy="606012"/>
            </a:xfrm>
          </p:grpSpPr>
          <p:sp>
            <p:nvSpPr>
              <p:cNvPr id="13" name="TextBox 12"/>
              <p:cNvSpPr txBox="1"/>
              <p:nvPr/>
            </p:nvSpPr>
            <p:spPr>
              <a:xfrm>
                <a:off x="79378" y="2151996"/>
                <a:ext cx="1212843" cy="36786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Logical</a:t>
                </a:r>
              </a:p>
            </p:txBody>
          </p:sp>
          <p:sp>
            <p:nvSpPr>
              <p:cNvPr id="51" name="TextBox 50"/>
              <p:cNvSpPr txBox="1"/>
              <p:nvPr/>
            </p:nvSpPr>
            <p:spPr>
              <a:xfrm>
                <a:off x="92693" y="2390141"/>
                <a:ext cx="1212843" cy="36786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pages</a:t>
                </a:r>
              </a:p>
            </p:txBody>
          </p:sp>
        </p:grpSp>
        <p:grpSp>
          <p:nvGrpSpPr>
            <p:cNvPr id="53" name="Group 52"/>
            <p:cNvGrpSpPr/>
            <p:nvPr/>
          </p:nvGrpSpPr>
          <p:grpSpPr>
            <a:xfrm>
              <a:off x="1012133" y="2323499"/>
              <a:ext cx="1538801" cy="737380"/>
              <a:chOff x="79378" y="2151996"/>
              <a:chExt cx="1226158" cy="587565"/>
            </a:xfrm>
          </p:grpSpPr>
          <p:sp>
            <p:nvSpPr>
              <p:cNvPr id="54" name="TextBox 53"/>
              <p:cNvSpPr txBox="1"/>
              <p:nvPr/>
            </p:nvSpPr>
            <p:spPr>
              <a:xfrm>
                <a:off x="79378" y="2151996"/>
                <a:ext cx="1212843" cy="36786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Physical</a:t>
                </a:r>
              </a:p>
            </p:txBody>
          </p:sp>
          <p:sp>
            <p:nvSpPr>
              <p:cNvPr id="55" name="TextBox 54"/>
              <p:cNvSpPr txBox="1"/>
              <p:nvPr/>
            </p:nvSpPr>
            <p:spPr>
              <a:xfrm>
                <a:off x="92693" y="2371694"/>
                <a:ext cx="1212843" cy="36786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pages</a:t>
                </a:r>
              </a:p>
            </p:txBody>
          </p:sp>
        </p:grpSp>
        <p:grpSp>
          <p:nvGrpSpPr>
            <p:cNvPr id="60" name="Group 59"/>
            <p:cNvGrpSpPr>
              <a:grpSpLocks noChangeAspect="1"/>
            </p:cNvGrpSpPr>
            <p:nvPr/>
          </p:nvGrpSpPr>
          <p:grpSpPr>
            <a:xfrm>
              <a:off x="5430318" y="2411650"/>
              <a:ext cx="2677620" cy="669405"/>
              <a:chOff x="3604009" y="3624941"/>
              <a:chExt cx="1828800" cy="457200"/>
            </a:xfrm>
          </p:grpSpPr>
          <p:sp>
            <p:nvSpPr>
              <p:cNvPr id="66" name="Rectangle 65"/>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7" name="Rectangle 66"/>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8" name="Rectangle 67"/>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Rectangle 68"/>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61" name="Group 60"/>
            <p:cNvGrpSpPr>
              <a:grpSpLocks noChangeAspect="1"/>
            </p:cNvGrpSpPr>
            <p:nvPr/>
          </p:nvGrpSpPr>
          <p:grpSpPr>
            <a:xfrm>
              <a:off x="8107937" y="2411650"/>
              <a:ext cx="2677620" cy="669405"/>
              <a:chOff x="3604009" y="3624941"/>
              <a:chExt cx="1828800" cy="457200"/>
            </a:xfrm>
          </p:grpSpPr>
          <p:sp>
            <p:nvSpPr>
              <p:cNvPr id="62" name="Rectangle 61"/>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3" name="Rectangle 62"/>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4" name="Rectangle 63"/>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Rectangle 64"/>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75" name="Straight Arrow Connector 74"/>
            <p:cNvCxnSpPr>
              <a:stCxn id="47" idx="2"/>
              <a:endCxn id="70" idx="0"/>
            </p:cNvCxnSpPr>
            <p:nvPr/>
          </p:nvCxnSpPr>
          <p:spPr bwMode="auto">
            <a:xfrm>
              <a:off x="3091531" y="1844476"/>
              <a:ext cx="0" cy="5671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a:stCxn id="48" idx="2"/>
              <a:endCxn id="71" idx="0"/>
            </p:cNvCxnSpPr>
            <p:nvPr/>
          </p:nvCxnSpPr>
          <p:spPr bwMode="auto">
            <a:xfrm>
              <a:off x="3760936" y="1844476"/>
              <a:ext cx="0" cy="5671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Arrow Connector 78"/>
            <p:cNvCxnSpPr>
              <a:stCxn id="42" idx="2"/>
              <a:endCxn id="65" idx="0"/>
            </p:cNvCxnSpPr>
            <p:nvPr/>
          </p:nvCxnSpPr>
          <p:spPr bwMode="auto">
            <a:xfrm>
              <a:off x="10450853"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2" name="Straight Arrow Connector 81"/>
            <p:cNvCxnSpPr>
              <a:stCxn id="41" idx="2"/>
              <a:endCxn id="64" idx="0"/>
            </p:cNvCxnSpPr>
            <p:nvPr/>
          </p:nvCxnSpPr>
          <p:spPr bwMode="auto">
            <a:xfrm>
              <a:off x="9781448"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5" name="Straight Arrow Connector 84"/>
            <p:cNvCxnSpPr>
              <a:stCxn id="40" idx="2"/>
              <a:endCxn id="63" idx="0"/>
            </p:cNvCxnSpPr>
            <p:nvPr/>
          </p:nvCxnSpPr>
          <p:spPr bwMode="auto">
            <a:xfrm>
              <a:off x="9112043"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8" name="Straight Arrow Connector 87"/>
            <p:cNvCxnSpPr>
              <a:stCxn id="39" idx="2"/>
              <a:endCxn id="62" idx="0"/>
            </p:cNvCxnSpPr>
            <p:nvPr/>
          </p:nvCxnSpPr>
          <p:spPr bwMode="auto">
            <a:xfrm>
              <a:off x="8442638"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1" name="Straight Arrow Connector 90"/>
            <p:cNvCxnSpPr>
              <a:stCxn id="46" idx="2"/>
              <a:endCxn id="69" idx="0"/>
            </p:cNvCxnSpPr>
            <p:nvPr/>
          </p:nvCxnSpPr>
          <p:spPr bwMode="auto">
            <a:xfrm>
              <a:off x="7773233"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4" name="Straight Arrow Connector 93"/>
            <p:cNvCxnSpPr>
              <a:stCxn id="45" idx="2"/>
              <a:endCxn id="68" idx="0"/>
            </p:cNvCxnSpPr>
            <p:nvPr/>
          </p:nvCxnSpPr>
          <p:spPr bwMode="auto">
            <a:xfrm>
              <a:off x="7103829"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7" name="Straight Arrow Connector 96"/>
            <p:cNvCxnSpPr>
              <a:stCxn id="49" idx="2"/>
              <a:endCxn id="72" idx="0"/>
            </p:cNvCxnSpPr>
            <p:nvPr/>
          </p:nvCxnSpPr>
          <p:spPr bwMode="auto">
            <a:xfrm>
              <a:off x="4430341" y="1844476"/>
              <a:ext cx="0" cy="5671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0" name="Straight Arrow Connector 99"/>
            <p:cNvCxnSpPr>
              <a:stCxn id="44" idx="2"/>
              <a:endCxn id="67" idx="0"/>
            </p:cNvCxnSpPr>
            <p:nvPr/>
          </p:nvCxnSpPr>
          <p:spPr bwMode="auto">
            <a:xfrm>
              <a:off x="6434424"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3" name="Straight Arrow Connector 102"/>
            <p:cNvCxnSpPr>
              <a:cxnSpLocks/>
              <a:stCxn id="43" idx="2"/>
              <a:endCxn id="66" idx="0"/>
            </p:cNvCxnSpPr>
            <p:nvPr/>
          </p:nvCxnSpPr>
          <p:spPr bwMode="auto">
            <a:xfrm>
              <a:off x="5765019"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6" name="Straight Arrow Connector 105"/>
            <p:cNvCxnSpPr>
              <a:cxnSpLocks/>
              <a:stCxn id="50" idx="2"/>
              <a:endCxn id="73" idx="0"/>
            </p:cNvCxnSpPr>
            <p:nvPr/>
          </p:nvCxnSpPr>
          <p:spPr bwMode="auto">
            <a:xfrm>
              <a:off x="5099746" y="1844476"/>
              <a:ext cx="0" cy="5671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0" name="Group 9"/>
            <p:cNvGrpSpPr>
              <a:grpSpLocks noChangeAspect="1"/>
            </p:cNvGrpSpPr>
            <p:nvPr/>
          </p:nvGrpSpPr>
          <p:grpSpPr>
            <a:xfrm>
              <a:off x="2756828" y="1175071"/>
              <a:ext cx="2677620" cy="669405"/>
              <a:chOff x="3604009" y="3624941"/>
              <a:chExt cx="1828800" cy="457200"/>
            </a:xfrm>
          </p:grpSpPr>
          <p:sp>
            <p:nvSpPr>
              <p:cNvPr id="47" name="Rectangle 46"/>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8" name="Rectangle 47"/>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9" name="Rectangle 48"/>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0" name="Rectangle 49"/>
              <p:cNvSpPr>
                <a:spLocks noChangeAspect="1"/>
              </p:cNvSpPr>
              <p:nvPr/>
            </p:nvSpPr>
            <p:spPr bwMode="auto">
              <a:xfrm>
                <a:off x="4975609" y="3624941"/>
                <a:ext cx="4572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59" name="Group 58"/>
            <p:cNvGrpSpPr>
              <a:grpSpLocks noChangeAspect="1"/>
            </p:cNvGrpSpPr>
            <p:nvPr/>
          </p:nvGrpSpPr>
          <p:grpSpPr>
            <a:xfrm>
              <a:off x="2756828" y="2411650"/>
              <a:ext cx="2677620" cy="669405"/>
              <a:chOff x="3604009" y="3624941"/>
              <a:chExt cx="1828800" cy="457200"/>
            </a:xfrm>
          </p:grpSpPr>
          <p:sp>
            <p:nvSpPr>
              <p:cNvPr id="70" name="Rectangle 69"/>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Rectangle 70"/>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2" name="Rectangle 71"/>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3" name="Rectangle 72"/>
              <p:cNvSpPr>
                <a:spLocks noChangeAspect="1"/>
              </p:cNvSpPr>
              <p:nvPr/>
            </p:nvSpPr>
            <p:spPr bwMode="auto">
              <a:xfrm>
                <a:off x="4975609" y="3624941"/>
                <a:ext cx="4572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grpSp>
          <p:nvGrpSpPr>
            <p:cNvPr id="4" name="Group 3">
              <a:extLst>
                <a:ext uri="{FF2B5EF4-FFF2-40B4-BE49-F238E27FC236}">
                  <a16:creationId xmlns:a16="http://schemas.microsoft.com/office/drawing/2014/main" id="{9D60E088-97F4-490C-9FB5-A70A0A2B8C01}"/>
                </a:ext>
              </a:extLst>
            </p:cNvPr>
            <p:cNvGrpSpPr/>
            <p:nvPr/>
          </p:nvGrpSpPr>
          <p:grpSpPr>
            <a:xfrm>
              <a:off x="2750838" y="3176341"/>
              <a:ext cx="2679485" cy="523873"/>
              <a:chOff x="2750838" y="3176341"/>
              <a:chExt cx="2679485" cy="523873"/>
            </a:xfrm>
          </p:grpSpPr>
          <p:sp>
            <p:nvSpPr>
              <p:cNvPr id="56" name="Right Brace 55">
                <a:extLst>
                  <a:ext uri="{FF2B5EF4-FFF2-40B4-BE49-F238E27FC236}">
                    <a16:creationId xmlns:a16="http://schemas.microsoft.com/office/drawing/2014/main" id="{0239B3BC-C3CE-47A4-A23C-1A93F653ED0B}"/>
                  </a:ext>
                </a:extLst>
              </p:cNvPr>
              <p:cNvSpPr/>
              <p:nvPr/>
            </p:nvSpPr>
            <p:spPr bwMode="auto">
              <a:xfrm rot="5400000" flipV="1">
                <a:off x="4001597" y="1925582"/>
                <a:ext cx="177968" cy="26794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57" name="TextBox 56">
                <a:extLst>
                  <a:ext uri="{FF2B5EF4-FFF2-40B4-BE49-F238E27FC236}">
                    <a16:creationId xmlns:a16="http://schemas.microsoft.com/office/drawing/2014/main" id="{33C8A773-A2A9-4928-8C81-EF24FE9E4492}"/>
                  </a:ext>
                </a:extLst>
              </p:cNvPr>
              <p:cNvSpPr txBox="1"/>
              <p:nvPr/>
            </p:nvSpPr>
            <p:spPr>
              <a:xfrm>
                <a:off x="3597445" y="3238549"/>
                <a:ext cx="99563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Block</a:t>
                </a:r>
              </a:p>
            </p:txBody>
          </p:sp>
        </p:grpSp>
        <p:grpSp>
          <p:nvGrpSpPr>
            <p:cNvPr id="78" name="Group 77">
              <a:extLst>
                <a:ext uri="{FF2B5EF4-FFF2-40B4-BE49-F238E27FC236}">
                  <a16:creationId xmlns:a16="http://schemas.microsoft.com/office/drawing/2014/main" id="{EAEEC5FC-8AA4-46CC-819C-71F71C8DA298}"/>
                </a:ext>
              </a:extLst>
            </p:cNvPr>
            <p:cNvGrpSpPr/>
            <p:nvPr/>
          </p:nvGrpSpPr>
          <p:grpSpPr>
            <a:xfrm>
              <a:off x="5439683" y="3176341"/>
              <a:ext cx="2679485" cy="523873"/>
              <a:chOff x="2750838" y="3176341"/>
              <a:chExt cx="2679485" cy="523873"/>
            </a:xfrm>
          </p:grpSpPr>
          <p:sp>
            <p:nvSpPr>
              <p:cNvPr id="80" name="Right Brace 79">
                <a:extLst>
                  <a:ext uri="{FF2B5EF4-FFF2-40B4-BE49-F238E27FC236}">
                    <a16:creationId xmlns:a16="http://schemas.microsoft.com/office/drawing/2014/main" id="{B11ADA72-7DF2-4702-BAAD-265DFD150ECE}"/>
                  </a:ext>
                </a:extLst>
              </p:cNvPr>
              <p:cNvSpPr/>
              <p:nvPr/>
            </p:nvSpPr>
            <p:spPr bwMode="auto">
              <a:xfrm rot="5400000" flipV="1">
                <a:off x="4001597" y="1925582"/>
                <a:ext cx="177968" cy="26794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81" name="TextBox 80">
                <a:extLst>
                  <a:ext uri="{FF2B5EF4-FFF2-40B4-BE49-F238E27FC236}">
                    <a16:creationId xmlns:a16="http://schemas.microsoft.com/office/drawing/2014/main" id="{49760CCD-0137-4589-A3E3-C1F905760869}"/>
                  </a:ext>
                </a:extLst>
              </p:cNvPr>
              <p:cNvSpPr txBox="1"/>
              <p:nvPr/>
            </p:nvSpPr>
            <p:spPr>
              <a:xfrm>
                <a:off x="3597445" y="3238549"/>
                <a:ext cx="99563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Block</a:t>
                </a:r>
              </a:p>
            </p:txBody>
          </p:sp>
        </p:grpSp>
        <p:grpSp>
          <p:nvGrpSpPr>
            <p:cNvPr id="83" name="Group 82">
              <a:extLst>
                <a:ext uri="{FF2B5EF4-FFF2-40B4-BE49-F238E27FC236}">
                  <a16:creationId xmlns:a16="http://schemas.microsoft.com/office/drawing/2014/main" id="{A565487E-546D-4481-8246-D30AF32F4C74}"/>
                </a:ext>
              </a:extLst>
            </p:cNvPr>
            <p:cNvGrpSpPr/>
            <p:nvPr/>
          </p:nvGrpSpPr>
          <p:grpSpPr>
            <a:xfrm>
              <a:off x="8128528" y="3180627"/>
              <a:ext cx="2679485" cy="523873"/>
              <a:chOff x="2750838" y="3176341"/>
              <a:chExt cx="2679485" cy="523873"/>
            </a:xfrm>
          </p:grpSpPr>
          <p:sp>
            <p:nvSpPr>
              <p:cNvPr id="84" name="Right Brace 83">
                <a:extLst>
                  <a:ext uri="{FF2B5EF4-FFF2-40B4-BE49-F238E27FC236}">
                    <a16:creationId xmlns:a16="http://schemas.microsoft.com/office/drawing/2014/main" id="{8392EAC9-C859-4214-A897-DBA160321F46}"/>
                  </a:ext>
                </a:extLst>
              </p:cNvPr>
              <p:cNvSpPr/>
              <p:nvPr/>
            </p:nvSpPr>
            <p:spPr bwMode="auto">
              <a:xfrm rot="5400000" flipV="1">
                <a:off x="4001597" y="1925582"/>
                <a:ext cx="177968" cy="26794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86" name="TextBox 85">
                <a:extLst>
                  <a:ext uri="{FF2B5EF4-FFF2-40B4-BE49-F238E27FC236}">
                    <a16:creationId xmlns:a16="http://schemas.microsoft.com/office/drawing/2014/main" id="{66C73FB8-204B-4E44-8EA9-554046D8A889}"/>
                  </a:ext>
                </a:extLst>
              </p:cNvPr>
              <p:cNvSpPr txBox="1"/>
              <p:nvPr/>
            </p:nvSpPr>
            <p:spPr>
              <a:xfrm>
                <a:off x="3597445" y="3238549"/>
                <a:ext cx="99563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Block</a:t>
                </a:r>
              </a:p>
            </p:txBody>
          </p:sp>
        </p:grpSp>
      </p:grpSp>
    </p:spTree>
    <p:extLst>
      <p:ext uri="{BB962C8B-B14F-4D97-AF65-F5344CB8AC3E}">
        <p14:creationId xmlns:p14="http://schemas.microsoft.com/office/powerpoint/2010/main" val="132326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4092" y="278749"/>
            <a:ext cx="5326042" cy="6531029"/>
          </a:xfrm>
          <a:prstGeom prst="rect">
            <a:avLst/>
          </a:prstGeom>
        </p:spPr>
      </p:pic>
      <p:sp>
        <p:nvSpPr>
          <p:cNvPr id="3" name="Content Placeholder 2"/>
          <p:cNvSpPr>
            <a:spLocks noGrp="1"/>
          </p:cNvSpPr>
          <p:nvPr>
            <p:ph idx="1"/>
          </p:nvPr>
        </p:nvSpPr>
        <p:spPr>
          <a:xfrm>
            <a:off x="5868365" y="839164"/>
            <a:ext cx="6262626" cy="5410200"/>
          </a:xfrm>
        </p:spPr>
        <p:txBody>
          <a:bodyPr>
            <a:noAutofit/>
          </a:bodyPr>
          <a:lstStyle/>
          <a:p>
            <a:pPr marL="0" indent="0">
              <a:buNone/>
            </a:pPr>
            <a:r>
              <a:rPr lang="en-US" sz="3600" b="1" dirty="0"/>
              <a:t>Sadness #1: Write amplification</a:t>
            </a:r>
          </a:p>
          <a:p>
            <a:pPr lvl="1"/>
            <a:r>
              <a:rPr lang="en-US" sz="3200" dirty="0"/>
              <a:t>Writing a single page requires reading and writing an entire block</a:t>
            </a:r>
          </a:p>
          <a:p>
            <a:pPr marL="0" indent="0">
              <a:buNone/>
            </a:pPr>
            <a:r>
              <a:rPr lang="en-US" sz="3600" b="1" dirty="0"/>
              <a:t>Sadness #2: Poor reliability</a:t>
            </a:r>
          </a:p>
          <a:p>
            <a:pPr lvl="1"/>
            <a:r>
              <a:rPr lang="en-US" sz="3200" dirty="0"/>
              <a:t>If the same logical block is repeatedly written, its physical block will quickly fail</a:t>
            </a:r>
          </a:p>
          <a:p>
            <a:pPr lvl="1"/>
            <a:r>
              <a:rPr lang="en-US" sz="3200" dirty="0"/>
              <a:t>Particularly unfortunate for logical metadata blocks</a:t>
            </a:r>
          </a:p>
        </p:txBody>
      </p:sp>
    </p:spTree>
    <p:extLst>
      <p:ext uri="{BB962C8B-B14F-4D97-AF65-F5344CB8AC3E}">
        <p14:creationId xmlns:p14="http://schemas.microsoft.com/office/powerpoint/2010/main" val="35257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91"/>
            <a:ext cx="12192000" cy="600595"/>
          </a:xfrm>
        </p:spPr>
        <p:txBody>
          <a:bodyPr>
            <a:normAutofit fontScale="90000"/>
          </a:bodyPr>
          <a:lstStyle/>
          <a:p>
            <a:r>
              <a:rPr lang="en-US" dirty="0"/>
              <a:t>FTL Approach #2: Log-based mapping</a:t>
            </a:r>
          </a:p>
        </p:txBody>
      </p:sp>
      <p:sp>
        <p:nvSpPr>
          <p:cNvPr id="3" name="Content Placeholder 2"/>
          <p:cNvSpPr>
            <a:spLocks noGrp="1"/>
          </p:cNvSpPr>
          <p:nvPr>
            <p:ph idx="1"/>
          </p:nvPr>
        </p:nvSpPr>
        <p:spPr>
          <a:xfrm>
            <a:off x="462987" y="520863"/>
            <a:ext cx="11594581" cy="2502453"/>
          </a:xfrm>
        </p:spPr>
        <p:txBody>
          <a:bodyPr>
            <a:normAutofit fontScale="92500"/>
          </a:bodyPr>
          <a:lstStyle/>
          <a:p>
            <a:r>
              <a:rPr lang="en-US" dirty="0"/>
              <a:t>Basic idea: Treat the physical blocks like a log</a:t>
            </a:r>
          </a:p>
          <a:p>
            <a:pPr lvl="1"/>
            <a:r>
              <a:rPr lang="en-US" sz="2800" dirty="0"/>
              <a:t>Send data in logical-page-to-write to the physical page at the end of the log</a:t>
            </a:r>
          </a:p>
          <a:p>
            <a:pPr lvl="1"/>
            <a:r>
              <a:rPr lang="en-US" sz="2800" dirty="0"/>
              <a:t>Maintain a mapping between logical pages and the corresponding physical pages in the SSD</a:t>
            </a:r>
          </a:p>
          <a:p>
            <a:r>
              <a:rPr lang="en-US" dirty="0"/>
              <a:t>As logical blocks are deallocated or overwritten, the associated physical blocks must be garbage collected!</a:t>
            </a:r>
          </a:p>
        </p:txBody>
      </p:sp>
      <p:grpSp>
        <p:nvGrpSpPr>
          <p:cNvPr id="6" name="Group 5">
            <a:extLst>
              <a:ext uri="{FF2B5EF4-FFF2-40B4-BE49-F238E27FC236}">
                <a16:creationId xmlns:a16="http://schemas.microsoft.com/office/drawing/2014/main" id="{E18A3DE0-7919-4222-98C4-A5EF03FC243E}"/>
              </a:ext>
            </a:extLst>
          </p:cNvPr>
          <p:cNvGrpSpPr/>
          <p:nvPr/>
        </p:nvGrpSpPr>
        <p:grpSpPr>
          <a:xfrm>
            <a:off x="1408012" y="2962161"/>
            <a:ext cx="9375941" cy="3949923"/>
            <a:chOff x="1408012" y="2962161"/>
            <a:chExt cx="9375941" cy="3949923"/>
          </a:xfrm>
        </p:grpSpPr>
        <p:grpSp>
          <p:nvGrpSpPr>
            <p:cNvPr id="52" name="Group 51"/>
            <p:cNvGrpSpPr/>
            <p:nvPr/>
          </p:nvGrpSpPr>
          <p:grpSpPr>
            <a:xfrm>
              <a:off x="1408046" y="2962161"/>
              <a:ext cx="1306000" cy="799963"/>
              <a:chOff x="228600" y="2952540"/>
              <a:chExt cx="1178170" cy="721663"/>
            </a:xfrm>
          </p:grpSpPr>
          <p:sp>
            <p:nvSpPr>
              <p:cNvPr id="50" name="TextBox 49"/>
              <p:cNvSpPr txBox="1"/>
              <p:nvPr/>
            </p:nvSpPr>
            <p:spPr>
              <a:xfrm>
                <a:off x="228600" y="2952540"/>
                <a:ext cx="1178170"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Logical </a:t>
                </a:r>
              </a:p>
            </p:txBody>
          </p:sp>
          <p:sp>
            <p:nvSpPr>
              <p:cNvPr id="51" name="TextBox 50"/>
              <p:cNvSpPr txBox="1"/>
              <p:nvPr/>
            </p:nvSpPr>
            <p:spPr>
              <a:xfrm>
                <a:off x="228600" y="3257726"/>
                <a:ext cx="1178170"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pages</a:t>
                </a:r>
              </a:p>
            </p:txBody>
          </p:sp>
        </p:grpSp>
        <p:grpSp>
          <p:nvGrpSpPr>
            <p:cNvPr id="65" name="Group 64"/>
            <p:cNvGrpSpPr/>
            <p:nvPr/>
          </p:nvGrpSpPr>
          <p:grpSpPr>
            <a:xfrm>
              <a:off x="2798515" y="3648056"/>
              <a:ext cx="7091569" cy="591273"/>
              <a:chOff x="1684723" y="3106265"/>
              <a:chExt cx="6397451" cy="533400"/>
            </a:xfrm>
          </p:grpSpPr>
          <p:sp>
            <p:nvSpPr>
              <p:cNvPr id="53" name="Rectangle 52"/>
              <p:cNvSpPr>
                <a:spLocks noChangeAspect="1"/>
              </p:cNvSpPr>
              <p:nvPr/>
            </p:nvSpPr>
            <p:spPr bwMode="auto">
              <a:xfrm>
                <a:off x="1684723"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4" name="Rectangle 53"/>
              <p:cNvSpPr>
                <a:spLocks noChangeAspect="1"/>
              </p:cNvSpPr>
              <p:nvPr/>
            </p:nvSpPr>
            <p:spPr bwMode="auto">
              <a:xfrm>
                <a:off x="2218123"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5" name="Rectangle 54"/>
              <p:cNvSpPr>
                <a:spLocks noChangeAspect="1"/>
              </p:cNvSpPr>
              <p:nvPr/>
            </p:nvSpPr>
            <p:spPr bwMode="auto">
              <a:xfrm>
                <a:off x="2751523"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6" name="Rectangle 55"/>
              <p:cNvSpPr>
                <a:spLocks noChangeAspect="1"/>
              </p:cNvSpPr>
              <p:nvPr/>
            </p:nvSpPr>
            <p:spPr bwMode="auto">
              <a:xfrm>
                <a:off x="3284923"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7" name="Rectangle 56"/>
              <p:cNvSpPr>
                <a:spLocks noChangeAspect="1"/>
              </p:cNvSpPr>
              <p:nvPr/>
            </p:nvSpPr>
            <p:spPr bwMode="auto">
              <a:xfrm>
                <a:off x="38149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8" name="Rectangle 57"/>
              <p:cNvSpPr>
                <a:spLocks noChangeAspect="1"/>
              </p:cNvSpPr>
              <p:nvPr/>
            </p:nvSpPr>
            <p:spPr bwMode="auto">
              <a:xfrm>
                <a:off x="43483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9" name="Rectangle 58"/>
              <p:cNvSpPr>
                <a:spLocks noChangeAspect="1"/>
              </p:cNvSpPr>
              <p:nvPr/>
            </p:nvSpPr>
            <p:spPr bwMode="auto">
              <a:xfrm>
                <a:off x="48817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60" name="Rectangle 59"/>
              <p:cNvSpPr>
                <a:spLocks noChangeAspect="1"/>
              </p:cNvSpPr>
              <p:nvPr/>
            </p:nvSpPr>
            <p:spPr bwMode="auto">
              <a:xfrm>
                <a:off x="54151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61" name="Rectangle 60"/>
              <p:cNvSpPr>
                <a:spLocks noChangeAspect="1"/>
              </p:cNvSpPr>
              <p:nvPr/>
            </p:nvSpPr>
            <p:spPr bwMode="auto">
              <a:xfrm>
                <a:off x="59485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62" name="Rectangle 61"/>
              <p:cNvSpPr>
                <a:spLocks noChangeAspect="1"/>
              </p:cNvSpPr>
              <p:nvPr/>
            </p:nvSpPr>
            <p:spPr bwMode="auto">
              <a:xfrm>
                <a:off x="64819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63" name="Rectangle 62"/>
              <p:cNvSpPr>
                <a:spLocks noChangeAspect="1"/>
              </p:cNvSpPr>
              <p:nvPr/>
            </p:nvSpPr>
            <p:spPr bwMode="auto">
              <a:xfrm>
                <a:off x="70153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64" name="Rectangle 63"/>
              <p:cNvSpPr>
                <a:spLocks noChangeAspect="1"/>
              </p:cNvSpPr>
              <p:nvPr/>
            </p:nvSpPr>
            <p:spPr bwMode="auto">
              <a:xfrm>
                <a:off x="75487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cxnSp>
          <p:nvCxnSpPr>
            <p:cNvPr id="66" name="Straight Arrow Connector 65"/>
            <p:cNvCxnSpPr>
              <a:stCxn id="53" idx="2"/>
              <a:endCxn id="48" idx="0"/>
            </p:cNvCxnSpPr>
            <p:nvPr/>
          </p:nvCxnSpPr>
          <p:spPr bwMode="auto">
            <a:xfrm>
              <a:off x="3094151" y="4239331"/>
              <a:ext cx="1182547"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a:stCxn id="58" idx="2"/>
              <a:endCxn id="39" idx="0"/>
            </p:cNvCxnSpPr>
            <p:nvPr/>
          </p:nvCxnSpPr>
          <p:spPr bwMode="auto">
            <a:xfrm>
              <a:off x="6046805" y="4239331"/>
              <a:ext cx="2365094"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2" name="Straight Arrow Connector 71"/>
            <p:cNvCxnSpPr>
              <a:stCxn id="54" idx="2"/>
              <a:endCxn id="47" idx="0"/>
            </p:cNvCxnSpPr>
            <p:nvPr/>
          </p:nvCxnSpPr>
          <p:spPr bwMode="auto">
            <a:xfrm>
              <a:off x="3685424" y="4239331"/>
              <a:ext cx="0"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5" name="Straight Arrow Connector 74"/>
            <p:cNvCxnSpPr>
              <a:stCxn id="57" idx="2"/>
              <a:endCxn id="46" idx="0"/>
            </p:cNvCxnSpPr>
            <p:nvPr/>
          </p:nvCxnSpPr>
          <p:spPr bwMode="auto">
            <a:xfrm flipH="1">
              <a:off x="3094152" y="4239331"/>
              <a:ext cx="2361381"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Arrow Connector 77"/>
            <p:cNvCxnSpPr>
              <a:stCxn id="64" idx="2"/>
              <a:endCxn id="40" idx="0"/>
            </p:cNvCxnSpPr>
            <p:nvPr/>
          </p:nvCxnSpPr>
          <p:spPr bwMode="auto">
            <a:xfrm flipH="1">
              <a:off x="9003172" y="4239331"/>
              <a:ext cx="591273"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1" name="Straight Arrow Connector 80"/>
            <p:cNvCxnSpPr>
              <a:stCxn id="63" idx="2"/>
              <a:endCxn id="38" idx="0"/>
            </p:cNvCxnSpPr>
            <p:nvPr/>
          </p:nvCxnSpPr>
          <p:spPr bwMode="auto">
            <a:xfrm flipH="1">
              <a:off x="7820626" y="4239331"/>
              <a:ext cx="1182547"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4" name="Straight Arrow Connector 83"/>
            <p:cNvCxnSpPr>
              <a:stCxn id="62" idx="2"/>
              <a:endCxn id="41" idx="0"/>
            </p:cNvCxnSpPr>
            <p:nvPr/>
          </p:nvCxnSpPr>
          <p:spPr bwMode="auto">
            <a:xfrm>
              <a:off x="8411899" y="4239331"/>
              <a:ext cx="1182547"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7" name="Straight Arrow Connector 86"/>
            <p:cNvCxnSpPr>
              <a:stCxn id="55" idx="2"/>
              <a:endCxn id="49" idx="0"/>
            </p:cNvCxnSpPr>
            <p:nvPr/>
          </p:nvCxnSpPr>
          <p:spPr bwMode="auto">
            <a:xfrm>
              <a:off x="4276698" y="4239331"/>
              <a:ext cx="591273"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0" name="Straight Arrow Connector 89"/>
            <p:cNvCxnSpPr>
              <a:stCxn id="56" idx="2"/>
              <a:endCxn id="42" idx="0"/>
            </p:cNvCxnSpPr>
            <p:nvPr/>
          </p:nvCxnSpPr>
          <p:spPr bwMode="auto">
            <a:xfrm>
              <a:off x="4867972" y="4239331"/>
              <a:ext cx="587561"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3" name="Straight Arrow Connector 92"/>
            <p:cNvCxnSpPr>
              <a:stCxn id="61" idx="2"/>
              <a:endCxn id="43" idx="0"/>
            </p:cNvCxnSpPr>
            <p:nvPr/>
          </p:nvCxnSpPr>
          <p:spPr bwMode="auto">
            <a:xfrm flipH="1">
              <a:off x="6046805" y="4239331"/>
              <a:ext cx="1773820"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6" name="Straight Arrow Connector 95"/>
            <p:cNvCxnSpPr>
              <a:stCxn id="59" idx="2"/>
              <a:endCxn id="44" idx="0"/>
            </p:cNvCxnSpPr>
            <p:nvPr/>
          </p:nvCxnSpPr>
          <p:spPr bwMode="auto">
            <a:xfrm>
              <a:off x="6638079" y="4239331"/>
              <a:ext cx="0"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9" name="Straight Arrow Connector 98"/>
            <p:cNvCxnSpPr>
              <a:stCxn id="60" idx="2"/>
              <a:endCxn id="45" idx="0"/>
            </p:cNvCxnSpPr>
            <p:nvPr/>
          </p:nvCxnSpPr>
          <p:spPr bwMode="auto">
            <a:xfrm>
              <a:off x="7229352" y="4239331"/>
              <a:ext cx="0"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14" name="Group 113"/>
            <p:cNvGrpSpPr/>
            <p:nvPr/>
          </p:nvGrpSpPr>
          <p:grpSpPr>
            <a:xfrm>
              <a:off x="2874629" y="3152013"/>
              <a:ext cx="7015916" cy="461669"/>
              <a:chOff x="1704034" y="5163664"/>
              <a:chExt cx="6329203" cy="416481"/>
            </a:xfrm>
          </p:grpSpPr>
          <p:sp>
            <p:nvSpPr>
              <p:cNvPr id="102" name="TextBox 101"/>
              <p:cNvSpPr txBox="1"/>
              <p:nvPr/>
            </p:nvSpPr>
            <p:spPr>
              <a:xfrm>
                <a:off x="1704034" y="5163668"/>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0</a:t>
                </a:r>
              </a:p>
            </p:txBody>
          </p:sp>
          <p:sp>
            <p:nvSpPr>
              <p:cNvPr id="103" name="TextBox 102"/>
              <p:cNvSpPr txBox="1"/>
              <p:nvPr/>
            </p:nvSpPr>
            <p:spPr>
              <a:xfrm>
                <a:off x="2230368" y="5163668"/>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a:t>
                </a:r>
              </a:p>
            </p:txBody>
          </p:sp>
          <p:sp>
            <p:nvSpPr>
              <p:cNvPr id="104" name="TextBox 103"/>
              <p:cNvSpPr txBox="1"/>
              <p:nvPr/>
            </p:nvSpPr>
            <p:spPr>
              <a:xfrm>
                <a:off x="2763768" y="5163666"/>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2</a:t>
                </a:r>
              </a:p>
            </p:txBody>
          </p:sp>
          <p:sp>
            <p:nvSpPr>
              <p:cNvPr id="105" name="TextBox 104"/>
              <p:cNvSpPr txBox="1"/>
              <p:nvPr/>
            </p:nvSpPr>
            <p:spPr>
              <a:xfrm>
                <a:off x="3293819" y="5163667"/>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3</a:t>
                </a:r>
              </a:p>
            </p:txBody>
          </p:sp>
          <p:sp>
            <p:nvSpPr>
              <p:cNvPr id="106" name="TextBox 105"/>
              <p:cNvSpPr txBox="1"/>
              <p:nvPr/>
            </p:nvSpPr>
            <p:spPr>
              <a:xfrm>
                <a:off x="3812932" y="5163668"/>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4</a:t>
                </a:r>
              </a:p>
            </p:txBody>
          </p:sp>
          <p:sp>
            <p:nvSpPr>
              <p:cNvPr id="107" name="TextBox 106"/>
              <p:cNvSpPr txBox="1"/>
              <p:nvPr/>
            </p:nvSpPr>
            <p:spPr>
              <a:xfrm>
                <a:off x="4339266" y="5163668"/>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5</a:t>
                </a:r>
              </a:p>
            </p:txBody>
          </p:sp>
          <p:sp>
            <p:nvSpPr>
              <p:cNvPr id="108" name="TextBox 107"/>
              <p:cNvSpPr txBox="1"/>
              <p:nvPr/>
            </p:nvSpPr>
            <p:spPr>
              <a:xfrm>
                <a:off x="4872666" y="5163666"/>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6</a:t>
                </a:r>
              </a:p>
            </p:txBody>
          </p:sp>
          <p:sp>
            <p:nvSpPr>
              <p:cNvPr id="109" name="TextBox 108"/>
              <p:cNvSpPr txBox="1"/>
              <p:nvPr/>
            </p:nvSpPr>
            <p:spPr>
              <a:xfrm>
                <a:off x="5402717" y="5163667"/>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7</a:t>
                </a:r>
              </a:p>
            </p:txBody>
          </p:sp>
          <p:sp>
            <p:nvSpPr>
              <p:cNvPr id="110" name="TextBox 109"/>
              <p:cNvSpPr txBox="1"/>
              <p:nvPr/>
            </p:nvSpPr>
            <p:spPr>
              <a:xfrm>
                <a:off x="5932768" y="5163666"/>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8</a:t>
                </a:r>
              </a:p>
            </p:txBody>
          </p:sp>
          <p:sp>
            <p:nvSpPr>
              <p:cNvPr id="111" name="TextBox 110"/>
              <p:cNvSpPr txBox="1"/>
              <p:nvPr/>
            </p:nvSpPr>
            <p:spPr>
              <a:xfrm>
                <a:off x="6459102" y="5163666"/>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9</a:t>
                </a:r>
              </a:p>
            </p:txBody>
          </p:sp>
          <p:sp>
            <p:nvSpPr>
              <p:cNvPr id="112" name="TextBox 111"/>
              <p:cNvSpPr txBox="1"/>
              <p:nvPr/>
            </p:nvSpPr>
            <p:spPr>
              <a:xfrm>
                <a:off x="6944774" y="5163664"/>
                <a:ext cx="510268"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10</a:t>
                </a:r>
              </a:p>
            </p:txBody>
          </p:sp>
          <p:sp>
            <p:nvSpPr>
              <p:cNvPr id="113" name="TextBox 112"/>
              <p:cNvSpPr txBox="1"/>
              <p:nvPr/>
            </p:nvSpPr>
            <p:spPr>
              <a:xfrm>
                <a:off x="7503186" y="5163665"/>
                <a:ext cx="530051"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11</a:t>
                </a:r>
              </a:p>
            </p:txBody>
          </p:sp>
        </p:grpSp>
        <p:grpSp>
          <p:nvGrpSpPr>
            <p:cNvPr id="5" name="Group 4">
              <a:extLst>
                <a:ext uri="{FF2B5EF4-FFF2-40B4-BE49-F238E27FC236}">
                  <a16:creationId xmlns:a16="http://schemas.microsoft.com/office/drawing/2014/main" id="{A6A9DE60-1453-47DC-9B4C-5A114F0288D7}"/>
                </a:ext>
              </a:extLst>
            </p:cNvPr>
            <p:cNvGrpSpPr/>
            <p:nvPr/>
          </p:nvGrpSpPr>
          <p:grpSpPr>
            <a:xfrm>
              <a:off x="1408012" y="5071084"/>
              <a:ext cx="9375941" cy="1841000"/>
              <a:chOff x="1408012" y="4966909"/>
              <a:chExt cx="9375941" cy="1841000"/>
            </a:xfrm>
          </p:grpSpPr>
          <p:grpSp>
            <p:nvGrpSpPr>
              <p:cNvPr id="7" name="Group 6"/>
              <p:cNvGrpSpPr/>
              <p:nvPr/>
            </p:nvGrpSpPr>
            <p:grpSpPr>
              <a:xfrm>
                <a:off x="1551398" y="4966909"/>
                <a:ext cx="9232555" cy="1841000"/>
                <a:chOff x="25487" y="2428906"/>
                <a:chExt cx="8328879" cy="1660804"/>
              </a:xfrm>
            </p:grpSpPr>
            <p:sp>
              <p:nvSpPr>
                <p:cNvPr id="8" name="TextBox 7"/>
                <p:cNvSpPr txBox="1"/>
                <p:nvPr/>
              </p:nvSpPr>
              <p:spPr>
                <a:xfrm>
                  <a:off x="7592366" y="2428906"/>
                  <a:ext cx="762000" cy="583068"/>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 . .</a:t>
                  </a:r>
                </a:p>
              </p:txBody>
            </p:sp>
            <p:grpSp>
              <p:nvGrpSpPr>
                <p:cNvPr id="9" name="Group 8"/>
                <p:cNvGrpSpPr>
                  <a:grpSpLocks noChangeAspect="1"/>
                </p:cNvGrpSpPr>
                <p:nvPr/>
              </p:nvGrpSpPr>
              <p:grpSpPr>
                <a:xfrm>
                  <a:off x="1150536" y="2516765"/>
                  <a:ext cx="2133600" cy="533400"/>
                  <a:chOff x="3604009" y="3624941"/>
                  <a:chExt cx="1828800" cy="457200"/>
                </a:xfrm>
              </p:grpSpPr>
              <p:sp>
                <p:nvSpPr>
                  <p:cNvPr id="46" name="Rectangle 45"/>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7" name="Rectangle 46"/>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8" name="Rectangle 47"/>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9" name="Rectangle 48"/>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grpSp>
              <p:nvGrpSpPr>
                <p:cNvPr id="10" name="Group 9"/>
                <p:cNvGrpSpPr>
                  <a:grpSpLocks noChangeAspect="1"/>
                </p:cNvGrpSpPr>
                <p:nvPr/>
              </p:nvGrpSpPr>
              <p:grpSpPr>
                <a:xfrm>
                  <a:off x="3280787" y="2516765"/>
                  <a:ext cx="2133600" cy="533400"/>
                  <a:chOff x="3604009" y="3624941"/>
                  <a:chExt cx="1828800" cy="457200"/>
                </a:xfrm>
              </p:grpSpPr>
              <p:sp>
                <p:nvSpPr>
                  <p:cNvPr id="42" name="Rectangle 41"/>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3" name="Rectangle 42"/>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4" name="Rectangle 43"/>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5" name="Rectangle 44"/>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grpSp>
              <p:nvGrpSpPr>
                <p:cNvPr id="11" name="Group 10"/>
                <p:cNvGrpSpPr>
                  <a:grpSpLocks noChangeAspect="1"/>
                </p:cNvGrpSpPr>
                <p:nvPr/>
              </p:nvGrpSpPr>
              <p:grpSpPr>
                <a:xfrm>
                  <a:off x="5414387" y="2516765"/>
                  <a:ext cx="2133600" cy="533400"/>
                  <a:chOff x="3604009" y="3624941"/>
                  <a:chExt cx="1828800" cy="457200"/>
                </a:xfrm>
              </p:grpSpPr>
              <p:sp>
                <p:nvSpPr>
                  <p:cNvPr id="38" name="Rectangle 37"/>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39" name="Rectangle 38"/>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0" name="Rectangle 39"/>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1" name="Rectangle 40"/>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sp>
              <p:nvSpPr>
                <p:cNvPr id="12" name="TextBox 11"/>
                <p:cNvSpPr txBox="1"/>
                <p:nvPr/>
              </p:nvSpPr>
              <p:spPr>
                <a:xfrm>
                  <a:off x="25487" y="3054987"/>
                  <a:ext cx="892021"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pages</a:t>
                  </a:r>
                </a:p>
              </p:txBody>
            </p:sp>
            <p:grpSp>
              <p:nvGrpSpPr>
                <p:cNvPr id="13" name="Group 12"/>
                <p:cNvGrpSpPr/>
                <p:nvPr/>
              </p:nvGrpSpPr>
              <p:grpSpPr>
                <a:xfrm>
                  <a:off x="1219200" y="3050163"/>
                  <a:ext cx="1999989" cy="416479"/>
                  <a:chOff x="1219200" y="3050163"/>
                  <a:chExt cx="1999989" cy="416479"/>
                </a:xfrm>
              </p:grpSpPr>
              <p:sp>
                <p:nvSpPr>
                  <p:cNvPr id="34" name="TextBox 33"/>
                  <p:cNvSpPr txBox="1"/>
                  <p:nvPr/>
                </p:nvSpPr>
                <p:spPr>
                  <a:xfrm>
                    <a:off x="1219200" y="3050165"/>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0</a:t>
                    </a:r>
                  </a:p>
                </p:txBody>
              </p:sp>
              <p:sp>
                <p:nvSpPr>
                  <p:cNvPr id="35" name="TextBox 34"/>
                  <p:cNvSpPr txBox="1"/>
                  <p:nvPr/>
                </p:nvSpPr>
                <p:spPr>
                  <a:xfrm>
                    <a:off x="1745534" y="3050165"/>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a:t>
                    </a:r>
                  </a:p>
                </p:txBody>
              </p:sp>
              <p:sp>
                <p:nvSpPr>
                  <p:cNvPr id="36" name="TextBox 35"/>
                  <p:cNvSpPr txBox="1"/>
                  <p:nvPr/>
                </p:nvSpPr>
                <p:spPr>
                  <a:xfrm>
                    <a:off x="2278934" y="3050163"/>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2</a:t>
                    </a:r>
                  </a:p>
                </p:txBody>
              </p:sp>
              <p:sp>
                <p:nvSpPr>
                  <p:cNvPr id="37" name="TextBox 36"/>
                  <p:cNvSpPr txBox="1"/>
                  <p:nvPr/>
                </p:nvSpPr>
                <p:spPr>
                  <a:xfrm>
                    <a:off x="2808985" y="3050164"/>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3</a:t>
                    </a:r>
                  </a:p>
                </p:txBody>
              </p:sp>
            </p:grpSp>
            <p:grpSp>
              <p:nvGrpSpPr>
                <p:cNvPr id="14" name="Group 13"/>
                <p:cNvGrpSpPr/>
                <p:nvPr/>
              </p:nvGrpSpPr>
              <p:grpSpPr>
                <a:xfrm>
                  <a:off x="3328098" y="3050163"/>
                  <a:ext cx="1999989" cy="416479"/>
                  <a:chOff x="1371600" y="3202563"/>
                  <a:chExt cx="1999989" cy="416479"/>
                </a:xfrm>
              </p:grpSpPr>
              <p:sp>
                <p:nvSpPr>
                  <p:cNvPr id="30" name="TextBox 29"/>
                  <p:cNvSpPr txBox="1"/>
                  <p:nvPr/>
                </p:nvSpPr>
                <p:spPr>
                  <a:xfrm>
                    <a:off x="1371600" y="3202565"/>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4</a:t>
                    </a:r>
                  </a:p>
                </p:txBody>
              </p:sp>
              <p:sp>
                <p:nvSpPr>
                  <p:cNvPr id="31" name="TextBox 30"/>
                  <p:cNvSpPr txBox="1"/>
                  <p:nvPr/>
                </p:nvSpPr>
                <p:spPr>
                  <a:xfrm>
                    <a:off x="1897934" y="3202565"/>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5</a:t>
                    </a:r>
                  </a:p>
                </p:txBody>
              </p:sp>
              <p:sp>
                <p:nvSpPr>
                  <p:cNvPr id="32" name="TextBox 31"/>
                  <p:cNvSpPr txBox="1"/>
                  <p:nvPr/>
                </p:nvSpPr>
                <p:spPr>
                  <a:xfrm>
                    <a:off x="2431334" y="3202563"/>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6</a:t>
                    </a:r>
                  </a:p>
                </p:txBody>
              </p:sp>
              <p:sp>
                <p:nvSpPr>
                  <p:cNvPr id="33" name="TextBox 32"/>
                  <p:cNvSpPr txBox="1"/>
                  <p:nvPr/>
                </p:nvSpPr>
                <p:spPr>
                  <a:xfrm>
                    <a:off x="2961385" y="3202564"/>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7</a:t>
                    </a:r>
                  </a:p>
                </p:txBody>
              </p:sp>
            </p:grpSp>
            <p:grpSp>
              <p:nvGrpSpPr>
                <p:cNvPr id="15" name="Group 14"/>
                <p:cNvGrpSpPr/>
                <p:nvPr/>
              </p:nvGrpSpPr>
              <p:grpSpPr>
                <a:xfrm>
                  <a:off x="5447934" y="3050161"/>
                  <a:ext cx="2100469" cy="416479"/>
                  <a:chOff x="2917894" y="4232520"/>
                  <a:chExt cx="2100469" cy="416479"/>
                </a:xfrm>
              </p:grpSpPr>
              <p:sp>
                <p:nvSpPr>
                  <p:cNvPr id="26" name="TextBox 25"/>
                  <p:cNvSpPr txBox="1"/>
                  <p:nvPr/>
                </p:nvSpPr>
                <p:spPr>
                  <a:xfrm>
                    <a:off x="2917894" y="4232522"/>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8</a:t>
                    </a:r>
                  </a:p>
                </p:txBody>
              </p:sp>
              <p:sp>
                <p:nvSpPr>
                  <p:cNvPr id="27" name="TextBox 26"/>
                  <p:cNvSpPr txBox="1"/>
                  <p:nvPr/>
                </p:nvSpPr>
                <p:spPr>
                  <a:xfrm>
                    <a:off x="3444228" y="4232522"/>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9</a:t>
                    </a:r>
                  </a:p>
                </p:txBody>
              </p:sp>
              <p:sp>
                <p:nvSpPr>
                  <p:cNvPr id="28" name="TextBox 27"/>
                  <p:cNvSpPr txBox="1"/>
                  <p:nvPr/>
                </p:nvSpPr>
                <p:spPr>
                  <a:xfrm>
                    <a:off x="3929900" y="4232520"/>
                    <a:ext cx="510268"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10</a:t>
                    </a:r>
                  </a:p>
                </p:txBody>
              </p:sp>
              <p:sp>
                <p:nvSpPr>
                  <p:cNvPr id="29" name="TextBox 28"/>
                  <p:cNvSpPr txBox="1"/>
                  <p:nvPr/>
                </p:nvSpPr>
                <p:spPr>
                  <a:xfrm>
                    <a:off x="4488312" y="4232521"/>
                    <a:ext cx="530051"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11</a:t>
                    </a:r>
                  </a:p>
                </p:txBody>
              </p:sp>
            </p:grpSp>
            <p:sp>
              <p:nvSpPr>
                <p:cNvPr id="16" name="TextBox 15"/>
                <p:cNvSpPr txBox="1"/>
                <p:nvPr/>
              </p:nvSpPr>
              <p:spPr>
                <a:xfrm>
                  <a:off x="344872" y="3653530"/>
                  <a:ext cx="88467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Block</a:t>
                  </a:r>
                </a:p>
              </p:txBody>
            </p:sp>
            <p:grpSp>
              <p:nvGrpSpPr>
                <p:cNvPr id="17" name="Group 16"/>
                <p:cNvGrpSpPr/>
                <p:nvPr/>
              </p:nvGrpSpPr>
              <p:grpSpPr>
                <a:xfrm>
                  <a:off x="1164195" y="3388605"/>
                  <a:ext cx="2075090" cy="701105"/>
                  <a:chOff x="1164195" y="3388605"/>
                  <a:chExt cx="2075090" cy="701105"/>
                </a:xfrm>
              </p:grpSpPr>
              <p:sp>
                <p:nvSpPr>
                  <p:cNvPr id="24" name="TextBox 23"/>
                  <p:cNvSpPr txBox="1"/>
                  <p:nvPr/>
                </p:nvSpPr>
                <p:spPr>
                  <a:xfrm>
                    <a:off x="2012234" y="3673232"/>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0</a:t>
                    </a:r>
                  </a:p>
                </p:txBody>
              </p:sp>
              <p:sp>
                <p:nvSpPr>
                  <p:cNvPr id="25" name="Right Brace 24"/>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grpSp>
              <p:nvGrpSpPr>
                <p:cNvPr id="18" name="Group 17"/>
                <p:cNvGrpSpPr/>
                <p:nvPr/>
              </p:nvGrpSpPr>
              <p:grpSpPr>
                <a:xfrm>
                  <a:off x="3307008" y="3392124"/>
                  <a:ext cx="2075090" cy="697585"/>
                  <a:chOff x="3307008" y="3392124"/>
                  <a:chExt cx="2075090" cy="697585"/>
                </a:xfrm>
              </p:grpSpPr>
              <p:sp>
                <p:nvSpPr>
                  <p:cNvPr id="22" name="TextBox 21"/>
                  <p:cNvSpPr txBox="1"/>
                  <p:nvPr/>
                </p:nvSpPr>
                <p:spPr>
                  <a:xfrm>
                    <a:off x="4142485" y="3673231"/>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a:t>
                    </a:r>
                  </a:p>
                </p:txBody>
              </p:sp>
              <p:sp>
                <p:nvSpPr>
                  <p:cNvPr id="23" name="Right Brace 22"/>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grpSp>
              <p:nvGrpSpPr>
                <p:cNvPr id="19" name="Group 18"/>
                <p:cNvGrpSpPr/>
                <p:nvPr/>
              </p:nvGrpSpPr>
              <p:grpSpPr>
                <a:xfrm>
                  <a:off x="5447935" y="3388605"/>
                  <a:ext cx="2075090" cy="701104"/>
                  <a:chOff x="5447935" y="3388605"/>
                  <a:chExt cx="2075090" cy="701104"/>
                </a:xfrm>
              </p:grpSpPr>
              <p:sp>
                <p:nvSpPr>
                  <p:cNvPr id="20" name="TextBox 19"/>
                  <p:cNvSpPr txBox="1"/>
                  <p:nvPr/>
                </p:nvSpPr>
                <p:spPr>
                  <a:xfrm>
                    <a:off x="6272736" y="3673231"/>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2</a:t>
                    </a:r>
                  </a:p>
                </p:txBody>
              </p:sp>
              <p:sp>
                <p:nvSpPr>
                  <p:cNvPr id="21" name="Right Brace 20"/>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grpSp>
          <p:sp>
            <p:nvSpPr>
              <p:cNvPr id="89" name="TextBox 88">
                <a:extLst>
                  <a:ext uri="{FF2B5EF4-FFF2-40B4-BE49-F238E27FC236}">
                    <a16:creationId xmlns:a16="http://schemas.microsoft.com/office/drawing/2014/main" id="{C45A4197-D4F8-4FFF-9F0C-CDD5215D8535}"/>
                  </a:ext>
                </a:extLst>
              </p:cNvPr>
              <p:cNvSpPr txBox="1"/>
              <p:nvPr/>
            </p:nvSpPr>
            <p:spPr>
              <a:xfrm>
                <a:off x="1408012" y="5367806"/>
                <a:ext cx="130600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Physical</a:t>
                </a:r>
              </a:p>
            </p:txBody>
          </p:sp>
        </p:grpSp>
      </p:grpSp>
    </p:spTree>
    <p:extLst>
      <p:ext uri="{BB962C8B-B14F-4D97-AF65-F5344CB8AC3E}">
        <p14:creationId xmlns:p14="http://schemas.microsoft.com/office/powerpoint/2010/main" val="3228295630"/>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26364" y="4237609"/>
            <a:ext cx="7873940" cy="1705991"/>
            <a:chOff x="369898" y="2428906"/>
            <a:chExt cx="7873940" cy="1705991"/>
          </a:xfrm>
        </p:grpSpPr>
        <p:sp>
          <p:nvSpPr>
            <p:cNvPr id="91" name="TextBox 90"/>
            <p:cNvSpPr txBox="1"/>
            <p:nvPr/>
          </p:nvSpPr>
          <p:spPr>
            <a:xfrm>
              <a:off x="7481838" y="2428906"/>
              <a:ext cx="762000" cy="646331"/>
            </a:xfrm>
            <a:prstGeom prst="rect">
              <a:avLst/>
            </a:prstGeom>
            <a:noFill/>
          </p:spPr>
          <p:txBody>
            <a:bodyPr wrap="square" rtlCol="0">
              <a:spAutoFit/>
            </a:bodyPr>
            <a:lstStyle/>
            <a:p>
              <a:pPr algn="ctr"/>
              <a:r>
                <a:rPr lang="en-US" sz="3600" b="1" dirty="0"/>
                <a:t>. . .</a:t>
              </a:r>
            </a:p>
          </p:txBody>
        </p:sp>
        <p:grpSp>
          <p:nvGrpSpPr>
            <p:cNvPr id="92" name="Group 91"/>
            <p:cNvGrpSpPr>
              <a:grpSpLocks noChangeAspect="1"/>
            </p:cNvGrpSpPr>
            <p:nvPr/>
          </p:nvGrpSpPr>
          <p:grpSpPr>
            <a:xfrm>
              <a:off x="1150536" y="2516765"/>
              <a:ext cx="2133600" cy="533400"/>
              <a:chOff x="3604009" y="3624941"/>
              <a:chExt cx="1828800" cy="457200"/>
            </a:xfrm>
          </p:grpSpPr>
          <p:sp>
            <p:nvSpPr>
              <p:cNvPr id="145" name="Rectangle 144"/>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94" name="Group 93"/>
            <p:cNvGrpSpPr>
              <a:grpSpLocks noChangeAspect="1"/>
            </p:cNvGrpSpPr>
            <p:nvPr/>
          </p:nvGrpSpPr>
          <p:grpSpPr>
            <a:xfrm>
              <a:off x="3280787" y="2516765"/>
              <a:ext cx="2133600" cy="533400"/>
              <a:chOff x="3604009" y="3624941"/>
              <a:chExt cx="1828800" cy="457200"/>
            </a:xfrm>
          </p:grpSpPr>
          <p:sp>
            <p:nvSpPr>
              <p:cNvPr id="141" name="Rectangle 140"/>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95" name="Group 94"/>
            <p:cNvGrpSpPr>
              <a:grpSpLocks noChangeAspect="1"/>
            </p:cNvGrpSpPr>
            <p:nvPr/>
          </p:nvGrpSpPr>
          <p:grpSpPr>
            <a:xfrm>
              <a:off x="5414387" y="2516765"/>
              <a:ext cx="2133600" cy="533400"/>
              <a:chOff x="3604009" y="3624941"/>
              <a:chExt cx="1828800" cy="457200"/>
            </a:xfrm>
          </p:grpSpPr>
          <p:sp>
            <p:nvSpPr>
              <p:cNvPr id="137" name="Rectangle 136"/>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369898" y="3030069"/>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1219200" y="3050163"/>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3328098" y="3050163"/>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5447934" y="3050161"/>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369898" y="3643088"/>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1164195" y="3388605"/>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3307008" y="3392124"/>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5447935" y="3388605"/>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grpSp>
        <p:nvGrpSpPr>
          <p:cNvPr id="67" name="Group 66"/>
          <p:cNvGrpSpPr/>
          <p:nvPr/>
        </p:nvGrpSpPr>
        <p:grpSpPr>
          <a:xfrm>
            <a:off x="269114" y="3962400"/>
            <a:ext cx="2486623" cy="1045034"/>
            <a:chOff x="152400" y="3884250"/>
            <a:chExt cx="2486623" cy="1045034"/>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52" name="TextBox 151"/>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153" name="TextBox 152"/>
            <p:cNvSpPr txBox="1"/>
            <p:nvPr/>
          </p:nvSpPr>
          <p:spPr>
            <a:xfrm>
              <a:off x="567967" y="4406064"/>
              <a:ext cx="948730" cy="523220"/>
            </a:xfrm>
            <a:prstGeom prst="rect">
              <a:avLst/>
            </a:prstGeom>
            <a:noFill/>
          </p:spPr>
          <p:txBody>
            <a:bodyPr wrap="square" rtlCol="0">
              <a:spAutoFit/>
            </a:bodyPr>
            <a:lstStyle/>
            <a:p>
              <a:r>
                <a:rPr lang="en-US" sz="2800" dirty="0"/>
                <a:t>Valid</a:t>
              </a:r>
            </a:p>
          </p:txBody>
        </p:sp>
      </p:grpSp>
      <p:grpSp>
        <p:nvGrpSpPr>
          <p:cNvPr id="71" name="Group 70"/>
          <p:cNvGrpSpPr/>
          <p:nvPr/>
        </p:nvGrpSpPr>
        <p:grpSpPr>
          <a:xfrm>
            <a:off x="3627456" y="2971801"/>
            <a:ext cx="1541924" cy="1265809"/>
            <a:chOff x="2103456" y="2971800"/>
            <a:chExt cx="1541924" cy="1265809"/>
          </a:xfrm>
        </p:grpSpPr>
        <p:sp>
          <p:nvSpPr>
            <p:cNvPr id="154" name="TextBox 153"/>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70" name="Straight Arrow Connector 69"/>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55" name="TextBox 154"/>
          <p:cNvSpPr txBox="1"/>
          <p:nvPr/>
        </p:nvSpPr>
        <p:spPr>
          <a:xfrm>
            <a:off x="6824874" y="1"/>
            <a:ext cx="3429000" cy="830997"/>
          </a:xfrm>
          <a:prstGeom prst="rect">
            <a:avLst/>
          </a:prstGeom>
          <a:noFill/>
        </p:spPr>
        <p:txBody>
          <a:bodyPr wrap="square" rtlCol="0">
            <a:spAutoFit/>
          </a:bodyPr>
          <a:lstStyle/>
          <a:p>
            <a:r>
              <a:rPr lang="en-US" sz="2400" u="sng" dirty="0"/>
              <a:t>Logical-to-physical map</a:t>
            </a:r>
          </a:p>
          <a:p>
            <a:endParaRPr lang="en-US" sz="2400" dirty="0"/>
          </a:p>
        </p:txBody>
      </p:sp>
    </p:spTree>
    <p:extLst>
      <p:ext uri="{BB962C8B-B14F-4D97-AF65-F5344CB8AC3E}">
        <p14:creationId xmlns:p14="http://schemas.microsoft.com/office/powerpoint/2010/main" val="223909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0038304" y="4237609"/>
            <a:ext cx="762000" cy="646331"/>
          </a:xfrm>
          <a:prstGeom prst="rect">
            <a:avLst/>
          </a:prstGeom>
          <a:noFill/>
        </p:spPr>
        <p:txBody>
          <a:bodyPr wrap="square" rtlCol="0">
            <a:spAutoFit/>
          </a:bodyPr>
          <a:lstStyle/>
          <a:p>
            <a:pPr algn="ctr"/>
            <a:r>
              <a:rPr lang="en-US" sz="3600" b="1" dirty="0"/>
              <a:t>. . .</a:t>
            </a:r>
          </a:p>
        </p:txBody>
      </p:sp>
      <p:sp>
        <p:nvSpPr>
          <p:cNvPr id="145" name="Rectangle 144"/>
          <p:cNvSpPr>
            <a:spLocks noChangeAspect="1"/>
          </p:cNvSpPr>
          <p:nvPr/>
        </p:nvSpPr>
        <p:spPr bwMode="auto">
          <a:xfrm>
            <a:off x="37070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2404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7738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53072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94" name="Group 93"/>
          <p:cNvGrpSpPr>
            <a:grpSpLocks noChangeAspect="1"/>
          </p:cNvGrpSpPr>
          <p:nvPr/>
        </p:nvGrpSpPr>
        <p:grpSpPr>
          <a:xfrm>
            <a:off x="5837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95" name="Group 94"/>
          <p:cNvGrpSpPr>
            <a:grpSpLocks noChangeAspect="1"/>
          </p:cNvGrpSpPr>
          <p:nvPr/>
        </p:nvGrpSpPr>
        <p:grpSpPr>
          <a:xfrm>
            <a:off x="7970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2926364" y="4838772"/>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3775667" y="4858866"/>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5884565" y="4858866"/>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8004401" y="4858864"/>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2926364" y="5451791"/>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3720661" y="5197309"/>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5863474" y="5200828"/>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8004401" y="5197308"/>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6" name="TextBox 5"/>
          <p:cNvSpPr txBox="1"/>
          <p:nvPr/>
        </p:nvSpPr>
        <p:spPr>
          <a:xfrm>
            <a:off x="1825870" y="0"/>
            <a:ext cx="3429000" cy="461665"/>
          </a:xfrm>
          <a:prstGeom prst="rect">
            <a:avLst/>
          </a:prstGeom>
          <a:noFill/>
        </p:spPr>
        <p:txBody>
          <a:bodyPr wrap="square" rtlCol="0">
            <a:spAutoFit/>
          </a:bodyPr>
          <a:lstStyle/>
          <a:p>
            <a:r>
              <a:rPr lang="en-US" sz="2400" dirty="0"/>
              <a:t>write(page=92, data=w0)</a:t>
            </a:r>
          </a:p>
        </p:txBody>
      </p:sp>
      <p:sp>
        <p:nvSpPr>
          <p:cNvPr id="149" name="TextBox 148"/>
          <p:cNvSpPr txBox="1"/>
          <p:nvPr/>
        </p:nvSpPr>
        <p:spPr>
          <a:xfrm>
            <a:off x="6824874" y="1"/>
            <a:ext cx="3429000" cy="830997"/>
          </a:xfrm>
          <a:prstGeom prst="rect">
            <a:avLst/>
          </a:prstGeom>
          <a:noFill/>
        </p:spPr>
        <p:txBody>
          <a:bodyPr wrap="square" rtlCol="0">
            <a:spAutoFit/>
          </a:bodyPr>
          <a:lstStyle/>
          <a:p>
            <a:r>
              <a:rPr lang="en-US" sz="2400" u="sng" dirty="0"/>
              <a:t>Logical-to-physical map</a:t>
            </a:r>
          </a:p>
          <a:p>
            <a:r>
              <a:rPr lang="en-US" sz="2400" dirty="0"/>
              <a:t>92 --&gt; 0</a:t>
            </a:r>
          </a:p>
        </p:txBody>
      </p:sp>
      <p:grpSp>
        <p:nvGrpSpPr>
          <p:cNvPr id="71" name="Group 70"/>
          <p:cNvGrpSpPr/>
          <p:nvPr/>
        </p:nvGrpSpPr>
        <p:grpSpPr>
          <a:xfrm>
            <a:off x="3627456" y="2971801"/>
            <a:ext cx="1541924" cy="1265809"/>
            <a:chOff x="2103456" y="2971800"/>
            <a:chExt cx="1541924" cy="1265809"/>
          </a:xfrm>
        </p:grpSpPr>
        <p:sp>
          <p:nvSpPr>
            <p:cNvPr id="154" name="TextBox 153"/>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70" name="Straight Arrow Connector 69"/>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grpSp>
        <p:nvGrpSpPr>
          <p:cNvPr id="18" name="Group 17"/>
          <p:cNvGrpSpPr/>
          <p:nvPr/>
        </p:nvGrpSpPr>
        <p:grpSpPr>
          <a:xfrm>
            <a:off x="2002628" y="306510"/>
            <a:ext cx="3202785" cy="461665"/>
            <a:chOff x="478627" y="306510"/>
            <a:chExt cx="3202785" cy="461665"/>
          </a:xfrm>
        </p:grpSpPr>
        <p:sp>
          <p:nvSpPr>
            <p:cNvPr id="55" name="TextBox 54"/>
            <p:cNvSpPr txBox="1"/>
            <p:nvPr/>
          </p:nvSpPr>
          <p:spPr>
            <a:xfrm>
              <a:off x="782462" y="306510"/>
              <a:ext cx="2898950" cy="461665"/>
            </a:xfrm>
            <a:prstGeom prst="rect">
              <a:avLst/>
            </a:prstGeom>
            <a:noFill/>
          </p:spPr>
          <p:txBody>
            <a:bodyPr wrap="square" rtlCol="0">
              <a:spAutoFit/>
            </a:bodyPr>
            <a:lstStyle/>
            <a:p>
              <a:r>
                <a:rPr lang="en-US" sz="2400" dirty="0"/>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2133600" y="934496"/>
            <a:ext cx="1831048" cy="606217"/>
            <a:chOff x="609600" y="934496"/>
            <a:chExt cx="1831048" cy="606217"/>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grpSp>
        <p:nvGrpSpPr>
          <p:cNvPr id="19" name="Group 18"/>
          <p:cNvGrpSpPr/>
          <p:nvPr/>
        </p:nvGrpSpPr>
        <p:grpSpPr>
          <a:xfrm>
            <a:off x="2093408" y="569409"/>
            <a:ext cx="3112004" cy="574256"/>
            <a:chOff x="569408" y="569408"/>
            <a:chExt cx="3112004" cy="574256"/>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61665"/>
            </a:xfrm>
            <a:prstGeom prst="rect">
              <a:avLst/>
            </a:prstGeom>
            <a:noFill/>
          </p:spPr>
          <p:txBody>
            <a:bodyPr wrap="square" rtlCol="0">
              <a:spAutoFit/>
            </a:bodyPr>
            <a:lstStyle/>
            <a:p>
              <a:r>
                <a:rPr lang="en-US" sz="2400" dirty="0"/>
                <a:t>program(page0, w0)</a:t>
              </a:r>
            </a:p>
          </p:txBody>
        </p:sp>
      </p:grpSp>
      <p:sp>
        <p:nvSpPr>
          <p:cNvPr id="80" name="TextBox 79"/>
          <p:cNvSpPr txBox="1"/>
          <p:nvPr/>
        </p:nvSpPr>
        <p:spPr>
          <a:xfrm>
            <a:off x="4343816" y="4337059"/>
            <a:ext cx="489022" cy="446276"/>
          </a:xfrm>
          <a:prstGeom prst="rect">
            <a:avLst/>
          </a:prstGeom>
          <a:noFill/>
        </p:spPr>
        <p:txBody>
          <a:bodyPr wrap="square" rtlCol="0">
            <a:spAutoFit/>
          </a:bodyPr>
          <a:lstStyle/>
          <a:p>
            <a:r>
              <a:rPr lang="en-US" sz="2300" dirty="0"/>
              <a:t>1*</a:t>
            </a:r>
          </a:p>
        </p:txBody>
      </p:sp>
      <p:sp>
        <p:nvSpPr>
          <p:cNvPr id="81" name="TextBox 80"/>
          <p:cNvSpPr txBox="1"/>
          <p:nvPr/>
        </p:nvSpPr>
        <p:spPr>
          <a:xfrm>
            <a:off x="4838303" y="4328131"/>
            <a:ext cx="489022" cy="446276"/>
          </a:xfrm>
          <a:prstGeom prst="rect">
            <a:avLst/>
          </a:prstGeom>
          <a:noFill/>
        </p:spPr>
        <p:txBody>
          <a:bodyPr wrap="square" rtlCol="0">
            <a:spAutoFit/>
          </a:bodyPr>
          <a:lstStyle/>
          <a:p>
            <a:r>
              <a:rPr lang="en-US" sz="2300" dirty="0"/>
              <a:t>1*</a:t>
            </a:r>
          </a:p>
        </p:txBody>
      </p:sp>
      <p:sp>
        <p:nvSpPr>
          <p:cNvPr id="82" name="TextBox 81"/>
          <p:cNvSpPr txBox="1"/>
          <p:nvPr/>
        </p:nvSpPr>
        <p:spPr>
          <a:xfrm>
            <a:off x="5349514" y="4328131"/>
            <a:ext cx="489022" cy="446276"/>
          </a:xfrm>
          <a:prstGeom prst="rect">
            <a:avLst/>
          </a:prstGeom>
          <a:noFill/>
        </p:spPr>
        <p:txBody>
          <a:bodyPr wrap="square" rtlCol="0">
            <a:spAutoFit/>
          </a:bodyPr>
          <a:lstStyle/>
          <a:p>
            <a:r>
              <a:rPr lang="en-US" sz="2300" dirty="0"/>
              <a:t>1*</a:t>
            </a:r>
          </a:p>
        </p:txBody>
      </p:sp>
      <p:sp>
        <p:nvSpPr>
          <p:cNvPr id="83" name="TextBox 82"/>
          <p:cNvSpPr txBox="1"/>
          <p:nvPr/>
        </p:nvSpPr>
        <p:spPr>
          <a:xfrm>
            <a:off x="3793196" y="4328131"/>
            <a:ext cx="489022" cy="446276"/>
          </a:xfrm>
          <a:prstGeom prst="rect">
            <a:avLst/>
          </a:prstGeom>
          <a:noFill/>
        </p:spPr>
        <p:txBody>
          <a:bodyPr wrap="square" rtlCol="0">
            <a:spAutoFit/>
          </a:bodyPr>
          <a:lstStyle/>
          <a:p>
            <a:r>
              <a:rPr lang="en-US" sz="2300" dirty="0"/>
              <a:t>1*</a:t>
            </a:r>
          </a:p>
        </p:txBody>
      </p:sp>
      <p:sp>
        <p:nvSpPr>
          <p:cNvPr id="84" name="TextBox 83"/>
          <p:cNvSpPr txBox="1"/>
          <p:nvPr/>
        </p:nvSpPr>
        <p:spPr>
          <a:xfrm>
            <a:off x="3724727" y="4324631"/>
            <a:ext cx="548345" cy="446276"/>
          </a:xfrm>
          <a:prstGeom prst="rect">
            <a:avLst/>
          </a:prstGeom>
          <a:noFill/>
        </p:spPr>
        <p:txBody>
          <a:bodyPr wrap="square" rtlCol="0">
            <a:spAutoFit/>
          </a:bodyPr>
          <a:lstStyle/>
          <a:p>
            <a:r>
              <a:rPr lang="en-US" sz="2300" dirty="0"/>
              <a:t>w0</a:t>
            </a:r>
          </a:p>
        </p:txBody>
      </p:sp>
      <p:grpSp>
        <p:nvGrpSpPr>
          <p:cNvPr id="85" name="Group 84"/>
          <p:cNvGrpSpPr/>
          <p:nvPr/>
        </p:nvGrpSpPr>
        <p:grpSpPr>
          <a:xfrm>
            <a:off x="4145099" y="2972548"/>
            <a:ext cx="1541924" cy="1265809"/>
            <a:chOff x="2103456" y="2971800"/>
            <a:chExt cx="1541924" cy="1265809"/>
          </a:xfrm>
        </p:grpSpPr>
        <p:sp>
          <p:nvSpPr>
            <p:cNvPr id="86" name="TextBox 85"/>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87" name="Straight Arrow Connector 86"/>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grpSp>
        <p:nvGrpSpPr>
          <p:cNvPr id="73" name="Group 72">
            <a:extLst>
              <a:ext uri="{FF2B5EF4-FFF2-40B4-BE49-F238E27FC236}">
                <a16:creationId xmlns:a16="http://schemas.microsoft.com/office/drawing/2014/main" id="{9901B868-F319-4BAE-86C6-CEE644A5AF0E}"/>
              </a:ext>
            </a:extLst>
          </p:cNvPr>
          <p:cNvGrpSpPr/>
          <p:nvPr/>
        </p:nvGrpSpPr>
        <p:grpSpPr>
          <a:xfrm>
            <a:off x="269114" y="3962400"/>
            <a:ext cx="2486623" cy="1045034"/>
            <a:chOff x="152400" y="3884250"/>
            <a:chExt cx="2486623" cy="1045034"/>
          </a:xfrm>
        </p:grpSpPr>
        <p:sp>
          <p:nvSpPr>
            <p:cNvPr id="74" name="Rectangle 73">
              <a:extLst>
                <a:ext uri="{FF2B5EF4-FFF2-40B4-BE49-F238E27FC236}">
                  <a16:creationId xmlns:a16="http://schemas.microsoft.com/office/drawing/2014/main" id="{61901D6C-22B4-48D6-8617-F14F8C51F196}"/>
                </a:ext>
              </a:extLst>
            </p:cNvPr>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77" name="Rectangle 76">
              <a:extLst>
                <a:ext uri="{FF2B5EF4-FFF2-40B4-BE49-F238E27FC236}">
                  <a16:creationId xmlns:a16="http://schemas.microsoft.com/office/drawing/2014/main" id="{D11C4397-4B40-4BEF-84C4-8C5B92296A95}"/>
                </a:ext>
              </a:extLst>
            </p:cNvPr>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78" name="TextBox 77">
              <a:extLst>
                <a:ext uri="{FF2B5EF4-FFF2-40B4-BE49-F238E27FC236}">
                  <a16:creationId xmlns:a16="http://schemas.microsoft.com/office/drawing/2014/main" id="{BD921062-239E-482F-AE09-15F24234A31B}"/>
                </a:ext>
              </a:extLst>
            </p:cNvPr>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79" name="TextBox 78">
              <a:extLst>
                <a:ext uri="{FF2B5EF4-FFF2-40B4-BE49-F238E27FC236}">
                  <a16:creationId xmlns:a16="http://schemas.microsoft.com/office/drawing/2014/main" id="{C530E14F-1678-4BEC-BE7D-2CA87470632C}"/>
                </a:ext>
              </a:extLst>
            </p:cNvPr>
            <p:cNvSpPr txBox="1"/>
            <p:nvPr/>
          </p:nvSpPr>
          <p:spPr>
            <a:xfrm>
              <a:off x="567967" y="4406064"/>
              <a:ext cx="948730" cy="523220"/>
            </a:xfrm>
            <a:prstGeom prst="rect">
              <a:avLst/>
            </a:prstGeom>
            <a:noFill/>
          </p:spPr>
          <p:txBody>
            <a:bodyPr wrap="square" rtlCol="0">
              <a:spAutoFit/>
            </a:bodyPr>
            <a:lstStyle/>
            <a:p>
              <a:r>
                <a:rPr lang="en-US" sz="2800" dirty="0"/>
                <a:t>Valid</a:t>
              </a:r>
            </a:p>
          </p:txBody>
        </p:sp>
      </p:grpSp>
    </p:spTree>
    <p:extLst>
      <p:ext uri="{BB962C8B-B14F-4D97-AF65-F5344CB8AC3E}">
        <p14:creationId xmlns:p14="http://schemas.microsoft.com/office/powerpoint/2010/main" val="1432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0" nodeType="clickEffect">
                                  <p:stCondLst>
                                    <p:cond delay="0"/>
                                  </p:stCondLst>
                                  <p:childTnLst>
                                    <p:animClr clrSpc="rgb" dir="cw">
                                      <p:cBhvr override="childStyle">
                                        <p:cTn id="11" dur="500" fill="hold"/>
                                        <p:tgtEl>
                                          <p:spTgt spid="145"/>
                                        </p:tgtEl>
                                        <p:attrNameLst>
                                          <p:attrName>style.color</p:attrName>
                                        </p:attrNameLst>
                                      </p:cBhvr>
                                      <p:to>
                                        <a:schemeClr val="bg1"/>
                                      </p:to>
                                    </p:animClr>
                                    <p:animClr clrSpc="rgb" dir="cw">
                                      <p:cBhvr>
                                        <p:cTn id="12" dur="500" fill="hold"/>
                                        <p:tgtEl>
                                          <p:spTgt spid="145"/>
                                        </p:tgtEl>
                                        <p:attrNameLst>
                                          <p:attrName>fillcolor</p:attrName>
                                        </p:attrNameLst>
                                      </p:cBhvr>
                                      <p:to>
                                        <a:schemeClr val="bg1"/>
                                      </p:to>
                                    </p:animClr>
                                    <p:set>
                                      <p:cBhvr>
                                        <p:cTn id="13" dur="500" fill="hold"/>
                                        <p:tgtEl>
                                          <p:spTgt spid="145"/>
                                        </p:tgtEl>
                                        <p:attrNameLst>
                                          <p:attrName>fill.type</p:attrName>
                                        </p:attrNameLst>
                                      </p:cBhvr>
                                      <p:to>
                                        <p:strVal val="solid"/>
                                      </p:to>
                                    </p:set>
                                    <p:set>
                                      <p:cBhvr>
                                        <p:cTn id="14" dur="500" fill="hold"/>
                                        <p:tgtEl>
                                          <p:spTgt spid="145"/>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146"/>
                                        </p:tgtEl>
                                        <p:attrNameLst>
                                          <p:attrName>style.color</p:attrName>
                                        </p:attrNameLst>
                                      </p:cBhvr>
                                      <p:to>
                                        <a:schemeClr val="bg1"/>
                                      </p:to>
                                    </p:animClr>
                                    <p:animClr clrSpc="rgb" dir="cw">
                                      <p:cBhvr>
                                        <p:cTn id="17" dur="500" fill="hold"/>
                                        <p:tgtEl>
                                          <p:spTgt spid="146"/>
                                        </p:tgtEl>
                                        <p:attrNameLst>
                                          <p:attrName>fillcolor</p:attrName>
                                        </p:attrNameLst>
                                      </p:cBhvr>
                                      <p:to>
                                        <a:schemeClr val="bg1"/>
                                      </p:to>
                                    </p:animClr>
                                    <p:set>
                                      <p:cBhvr>
                                        <p:cTn id="18" dur="500" fill="hold"/>
                                        <p:tgtEl>
                                          <p:spTgt spid="146"/>
                                        </p:tgtEl>
                                        <p:attrNameLst>
                                          <p:attrName>fill.type</p:attrName>
                                        </p:attrNameLst>
                                      </p:cBhvr>
                                      <p:to>
                                        <p:strVal val="solid"/>
                                      </p:to>
                                    </p:set>
                                    <p:set>
                                      <p:cBhvr>
                                        <p:cTn id="19" dur="500" fill="hold"/>
                                        <p:tgtEl>
                                          <p:spTgt spid="146"/>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147"/>
                                        </p:tgtEl>
                                        <p:attrNameLst>
                                          <p:attrName>style.color</p:attrName>
                                        </p:attrNameLst>
                                      </p:cBhvr>
                                      <p:to>
                                        <a:schemeClr val="bg1"/>
                                      </p:to>
                                    </p:animClr>
                                    <p:animClr clrSpc="rgb" dir="cw">
                                      <p:cBhvr>
                                        <p:cTn id="22" dur="500" fill="hold"/>
                                        <p:tgtEl>
                                          <p:spTgt spid="147"/>
                                        </p:tgtEl>
                                        <p:attrNameLst>
                                          <p:attrName>fillcolor</p:attrName>
                                        </p:attrNameLst>
                                      </p:cBhvr>
                                      <p:to>
                                        <a:schemeClr val="bg1"/>
                                      </p:to>
                                    </p:animClr>
                                    <p:set>
                                      <p:cBhvr>
                                        <p:cTn id="23" dur="500" fill="hold"/>
                                        <p:tgtEl>
                                          <p:spTgt spid="147"/>
                                        </p:tgtEl>
                                        <p:attrNameLst>
                                          <p:attrName>fill.type</p:attrName>
                                        </p:attrNameLst>
                                      </p:cBhvr>
                                      <p:to>
                                        <p:strVal val="solid"/>
                                      </p:to>
                                    </p:set>
                                    <p:set>
                                      <p:cBhvr>
                                        <p:cTn id="24" dur="500" fill="hold"/>
                                        <p:tgtEl>
                                          <p:spTgt spid="147"/>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148"/>
                                        </p:tgtEl>
                                        <p:attrNameLst>
                                          <p:attrName>style.color</p:attrName>
                                        </p:attrNameLst>
                                      </p:cBhvr>
                                      <p:to>
                                        <a:schemeClr val="bg1"/>
                                      </p:to>
                                    </p:animClr>
                                    <p:animClr clrSpc="rgb" dir="cw">
                                      <p:cBhvr>
                                        <p:cTn id="27" dur="500" fill="hold"/>
                                        <p:tgtEl>
                                          <p:spTgt spid="148"/>
                                        </p:tgtEl>
                                        <p:attrNameLst>
                                          <p:attrName>fillcolor</p:attrName>
                                        </p:attrNameLst>
                                      </p:cBhvr>
                                      <p:to>
                                        <a:schemeClr val="bg1"/>
                                      </p:to>
                                    </p:animClr>
                                    <p:set>
                                      <p:cBhvr>
                                        <p:cTn id="28" dur="500" fill="hold"/>
                                        <p:tgtEl>
                                          <p:spTgt spid="148"/>
                                        </p:tgtEl>
                                        <p:attrNameLst>
                                          <p:attrName>fill.type</p:attrName>
                                        </p:attrNameLst>
                                      </p:cBhvr>
                                      <p:to>
                                        <p:strVal val="solid"/>
                                      </p:to>
                                    </p:set>
                                    <p:set>
                                      <p:cBhvr>
                                        <p:cTn id="29" dur="500" fill="hold"/>
                                        <p:tgtEl>
                                          <p:spTgt spid="148"/>
                                        </p:tgtEl>
                                        <p:attrNameLst>
                                          <p:attrName>fill.on</p:attrName>
                                        </p:attrNameLst>
                                      </p:cBhvr>
                                      <p:to>
                                        <p:strVal val="true"/>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83"/>
                                        </p:tgtEl>
                                      </p:cBhvr>
                                    </p:animEffect>
                                    <p:set>
                                      <p:cBhvr>
                                        <p:cTn id="52" dur="1" fill="hold">
                                          <p:stCondLst>
                                            <p:cond delay="499"/>
                                          </p:stCondLst>
                                        </p:cTn>
                                        <p:tgtEl>
                                          <p:spTgt spid="83"/>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71"/>
                                        </p:tgtEl>
                                      </p:cBhvr>
                                    </p:animEffect>
                                    <p:set>
                                      <p:cBhvr>
                                        <p:cTn id="66" dur="1" fill="hold">
                                          <p:stCondLst>
                                            <p:cond delay="499"/>
                                          </p:stCondLst>
                                        </p:cTn>
                                        <p:tgtEl>
                                          <p:spTgt spid="71"/>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500"/>
                                        <p:tgtEl>
                                          <p:spTgt spid="8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49">
                                            <p:txEl>
                                              <p:pRg st="1" end="1"/>
                                            </p:txEl>
                                          </p:spTgt>
                                        </p:tgtEl>
                                        <p:attrNameLst>
                                          <p:attrName>style.visibility</p:attrName>
                                        </p:attrNameLst>
                                      </p:cBhvr>
                                      <p:to>
                                        <p:strVal val="visible"/>
                                      </p:to>
                                    </p:set>
                                    <p:animEffect transition="in" filter="fade">
                                      <p:cBhvr>
                                        <p:cTn id="75" dur="500"/>
                                        <p:tgtEl>
                                          <p:spTgt spid="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80" grpId="0"/>
      <p:bldP spid="81" grpId="0"/>
      <p:bldP spid="82" grpId="0"/>
      <p:bldP spid="83" grpId="0"/>
      <p:bldP spid="83" grpId="1"/>
      <p:bldP spid="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0038304" y="4237609"/>
            <a:ext cx="762000" cy="646331"/>
          </a:xfrm>
          <a:prstGeom prst="rect">
            <a:avLst/>
          </a:prstGeom>
          <a:noFill/>
        </p:spPr>
        <p:txBody>
          <a:bodyPr wrap="square" rtlCol="0">
            <a:spAutoFit/>
          </a:bodyPr>
          <a:lstStyle/>
          <a:p>
            <a:pPr algn="ctr"/>
            <a:r>
              <a:rPr lang="en-US" sz="3600" b="1" dirty="0"/>
              <a:t>. . .</a:t>
            </a:r>
          </a:p>
        </p:txBody>
      </p:sp>
      <p:sp>
        <p:nvSpPr>
          <p:cNvPr id="145" name="Rectangle 144"/>
          <p:cNvSpPr>
            <a:spLocks noChangeAspect="1"/>
          </p:cNvSpPr>
          <p:nvPr/>
        </p:nvSpPr>
        <p:spPr bwMode="auto">
          <a:xfrm>
            <a:off x="3707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240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773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5307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94" name="Group 93"/>
          <p:cNvGrpSpPr>
            <a:grpSpLocks noChangeAspect="1"/>
          </p:cNvGrpSpPr>
          <p:nvPr/>
        </p:nvGrpSpPr>
        <p:grpSpPr>
          <a:xfrm>
            <a:off x="5837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95" name="Group 94"/>
          <p:cNvGrpSpPr>
            <a:grpSpLocks noChangeAspect="1"/>
          </p:cNvGrpSpPr>
          <p:nvPr/>
        </p:nvGrpSpPr>
        <p:grpSpPr>
          <a:xfrm>
            <a:off x="7970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2926364" y="4838772"/>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3775667" y="4858866"/>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5884565" y="4858866"/>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8004401" y="4858864"/>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2926364" y="5451791"/>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3720661" y="5197309"/>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5863474" y="5200828"/>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8004401" y="5197308"/>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6" name="TextBox 5"/>
          <p:cNvSpPr txBox="1"/>
          <p:nvPr/>
        </p:nvSpPr>
        <p:spPr>
          <a:xfrm>
            <a:off x="1825870" y="0"/>
            <a:ext cx="3429000" cy="461665"/>
          </a:xfrm>
          <a:prstGeom prst="rect">
            <a:avLst/>
          </a:prstGeom>
          <a:noFill/>
        </p:spPr>
        <p:txBody>
          <a:bodyPr wrap="square" rtlCol="0">
            <a:spAutoFit/>
          </a:bodyPr>
          <a:lstStyle/>
          <a:p>
            <a:r>
              <a:rPr lang="en-US" sz="2400" dirty="0"/>
              <a:t>write(page=92, data=w0)</a:t>
            </a:r>
          </a:p>
        </p:txBody>
      </p:sp>
      <p:sp>
        <p:nvSpPr>
          <p:cNvPr id="149" name="TextBox 148"/>
          <p:cNvSpPr txBox="1"/>
          <p:nvPr/>
        </p:nvSpPr>
        <p:spPr>
          <a:xfrm>
            <a:off x="6824874" y="0"/>
            <a:ext cx="3429000" cy="1200329"/>
          </a:xfrm>
          <a:prstGeom prst="rect">
            <a:avLst/>
          </a:prstGeom>
          <a:noFill/>
        </p:spPr>
        <p:txBody>
          <a:bodyPr wrap="square" rtlCol="0">
            <a:spAutoFit/>
          </a:bodyPr>
          <a:lstStyle/>
          <a:p>
            <a:r>
              <a:rPr lang="en-US" sz="2400" u="sng" dirty="0"/>
              <a:t>Logical-to-physical map</a:t>
            </a:r>
          </a:p>
          <a:p>
            <a:r>
              <a:rPr lang="en-US" sz="2400" dirty="0"/>
              <a:t>92 --&gt; 0</a:t>
            </a:r>
          </a:p>
          <a:p>
            <a:r>
              <a:rPr lang="en-US" sz="2400" dirty="0"/>
              <a:t>17 --&gt; 1</a:t>
            </a:r>
          </a:p>
        </p:txBody>
      </p:sp>
      <p:grpSp>
        <p:nvGrpSpPr>
          <p:cNvPr id="18" name="Group 17"/>
          <p:cNvGrpSpPr/>
          <p:nvPr/>
        </p:nvGrpSpPr>
        <p:grpSpPr>
          <a:xfrm>
            <a:off x="2002628" y="306510"/>
            <a:ext cx="3202785" cy="461665"/>
            <a:chOff x="478627" y="306510"/>
            <a:chExt cx="3202785" cy="461665"/>
          </a:xfrm>
        </p:grpSpPr>
        <p:sp>
          <p:nvSpPr>
            <p:cNvPr id="55" name="TextBox 54"/>
            <p:cNvSpPr txBox="1"/>
            <p:nvPr/>
          </p:nvSpPr>
          <p:spPr>
            <a:xfrm>
              <a:off x="782462" y="306510"/>
              <a:ext cx="2898950" cy="461665"/>
            </a:xfrm>
            <a:prstGeom prst="rect">
              <a:avLst/>
            </a:prstGeom>
            <a:noFill/>
          </p:spPr>
          <p:txBody>
            <a:bodyPr wrap="square" rtlCol="0">
              <a:spAutoFit/>
            </a:bodyPr>
            <a:lstStyle/>
            <a:p>
              <a:r>
                <a:rPr lang="en-US" sz="2400" dirty="0"/>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2133600" y="934496"/>
            <a:ext cx="1831048" cy="606217"/>
            <a:chOff x="609600" y="934496"/>
            <a:chExt cx="1831048" cy="606217"/>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grpSp>
        <p:nvGrpSpPr>
          <p:cNvPr id="19" name="Group 18"/>
          <p:cNvGrpSpPr/>
          <p:nvPr/>
        </p:nvGrpSpPr>
        <p:grpSpPr>
          <a:xfrm>
            <a:off x="2093408" y="569409"/>
            <a:ext cx="3112004" cy="574256"/>
            <a:chOff x="569408" y="569408"/>
            <a:chExt cx="3112004" cy="574256"/>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61665"/>
            </a:xfrm>
            <a:prstGeom prst="rect">
              <a:avLst/>
            </a:prstGeom>
            <a:noFill/>
          </p:spPr>
          <p:txBody>
            <a:bodyPr wrap="square" rtlCol="0">
              <a:spAutoFit/>
            </a:bodyPr>
            <a:lstStyle/>
            <a:p>
              <a:r>
                <a:rPr lang="en-US" sz="2400" dirty="0"/>
                <a:t>program(page0, w0)</a:t>
              </a:r>
            </a:p>
          </p:txBody>
        </p:sp>
      </p:grpSp>
      <p:sp>
        <p:nvSpPr>
          <p:cNvPr id="80" name="TextBox 79"/>
          <p:cNvSpPr txBox="1"/>
          <p:nvPr/>
        </p:nvSpPr>
        <p:spPr>
          <a:xfrm>
            <a:off x="4343816" y="4337059"/>
            <a:ext cx="489022" cy="446276"/>
          </a:xfrm>
          <a:prstGeom prst="rect">
            <a:avLst/>
          </a:prstGeom>
          <a:noFill/>
        </p:spPr>
        <p:txBody>
          <a:bodyPr wrap="square" rtlCol="0">
            <a:spAutoFit/>
          </a:bodyPr>
          <a:lstStyle/>
          <a:p>
            <a:r>
              <a:rPr lang="en-US" sz="2300" dirty="0"/>
              <a:t>1*</a:t>
            </a:r>
          </a:p>
        </p:txBody>
      </p:sp>
      <p:sp>
        <p:nvSpPr>
          <p:cNvPr id="81" name="TextBox 80"/>
          <p:cNvSpPr txBox="1"/>
          <p:nvPr/>
        </p:nvSpPr>
        <p:spPr>
          <a:xfrm>
            <a:off x="4838303" y="4328131"/>
            <a:ext cx="489022" cy="446276"/>
          </a:xfrm>
          <a:prstGeom prst="rect">
            <a:avLst/>
          </a:prstGeom>
          <a:noFill/>
        </p:spPr>
        <p:txBody>
          <a:bodyPr wrap="square" rtlCol="0">
            <a:spAutoFit/>
          </a:bodyPr>
          <a:lstStyle/>
          <a:p>
            <a:r>
              <a:rPr lang="en-US" sz="2300" dirty="0"/>
              <a:t>1*</a:t>
            </a:r>
          </a:p>
        </p:txBody>
      </p:sp>
      <p:sp>
        <p:nvSpPr>
          <p:cNvPr id="82" name="TextBox 81"/>
          <p:cNvSpPr txBox="1"/>
          <p:nvPr/>
        </p:nvSpPr>
        <p:spPr>
          <a:xfrm>
            <a:off x="5349514" y="4328131"/>
            <a:ext cx="489022" cy="446276"/>
          </a:xfrm>
          <a:prstGeom prst="rect">
            <a:avLst/>
          </a:prstGeom>
          <a:noFill/>
        </p:spPr>
        <p:txBody>
          <a:bodyPr wrap="square" rtlCol="0">
            <a:spAutoFit/>
          </a:bodyPr>
          <a:lstStyle/>
          <a:p>
            <a:r>
              <a:rPr lang="en-US" sz="2300" dirty="0"/>
              <a:t>1*</a:t>
            </a:r>
          </a:p>
        </p:txBody>
      </p:sp>
      <p:sp>
        <p:nvSpPr>
          <p:cNvPr id="84" name="TextBox 83"/>
          <p:cNvSpPr txBox="1"/>
          <p:nvPr/>
        </p:nvSpPr>
        <p:spPr>
          <a:xfrm>
            <a:off x="3724727" y="4324631"/>
            <a:ext cx="548345" cy="446276"/>
          </a:xfrm>
          <a:prstGeom prst="rect">
            <a:avLst/>
          </a:prstGeom>
          <a:noFill/>
        </p:spPr>
        <p:txBody>
          <a:bodyPr wrap="square" rtlCol="0">
            <a:spAutoFit/>
          </a:bodyPr>
          <a:lstStyle/>
          <a:p>
            <a:r>
              <a:rPr lang="en-US" sz="2300" dirty="0"/>
              <a:t>w0</a:t>
            </a:r>
          </a:p>
        </p:txBody>
      </p:sp>
      <p:grpSp>
        <p:nvGrpSpPr>
          <p:cNvPr id="85" name="Group 84"/>
          <p:cNvGrpSpPr/>
          <p:nvPr/>
        </p:nvGrpSpPr>
        <p:grpSpPr>
          <a:xfrm>
            <a:off x="4145099" y="2972548"/>
            <a:ext cx="1541924" cy="1265809"/>
            <a:chOff x="2103456" y="2971800"/>
            <a:chExt cx="1541924" cy="1265809"/>
          </a:xfrm>
        </p:grpSpPr>
        <p:sp>
          <p:nvSpPr>
            <p:cNvPr id="86" name="TextBox 85"/>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87" name="Straight Arrow Connector 86"/>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73" name="TextBox 72"/>
          <p:cNvSpPr txBox="1"/>
          <p:nvPr/>
        </p:nvSpPr>
        <p:spPr>
          <a:xfrm>
            <a:off x="1827371" y="1443335"/>
            <a:ext cx="3429000" cy="461665"/>
          </a:xfrm>
          <a:prstGeom prst="rect">
            <a:avLst/>
          </a:prstGeom>
          <a:noFill/>
        </p:spPr>
        <p:txBody>
          <a:bodyPr wrap="square" rtlCol="0">
            <a:spAutoFit/>
          </a:bodyPr>
          <a:lstStyle/>
          <a:p>
            <a:r>
              <a:rPr lang="en-US" sz="2400" dirty="0"/>
              <a:t>write(page=17, data=w1)</a:t>
            </a:r>
          </a:p>
        </p:txBody>
      </p:sp>
      <p:grpSp>
        <p:nvGrpSpPr>
          <p:cNvPr id="74" name="Group 73"/>
          <p:cNvGrpSpPr/>
          <p:nvPr/>
        </p:nvGrpSpPr>
        <p:grpSpPr>
          <a:xfrm>
            <a:off x="2133600" y="1808815"/>
            <a:ext cx="3112004" cy="461665"/>
            <a:chOff x="569408" y="681999"/>
            <a:chExt cx="3112004" cy="461665"/>
          </a:xfrm>
        </p:grpSpPr>
        <p:cxnSp>
          <p:nvCxnSpPr>
            <p:cNvPr id="77" name="Straight Arrow Connector 76"/>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p:cNvCxnSpPr/>
            <p:nvPr/>
          </p:nvCxnSpPr>
          <p:spPr bwMode="auto">
            <a:xfrm>
              <a:off x="569408" y="681999"/>
              <a:ext cx="0" cy="25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p:cNvSpPr txBox="1"/>
            <p:nvPr/>
          </p:nvSpPr>
          <p:spPr>
            <a:xfrm>
              <a:off x="782462" y="681999"/>
              <a:ext cx="2898950" cy="461665"/>
            </a:xfrm>
            <a:prstGeom prst="rect">
              <a:avLst/>
            </a:prstGeom>
            <a:noFill/>
          </p:spPr>
          <p:txBody>
            <a:bodyPr wrap="square" rtlCol="0">
              <a:spAutoFit/>
            </a:bodyPr>
            <a:lstStyle/>
            <a:p>
              <a:r>
                <a:rPr lang="en-US" sz="2400" dirty="0"/>
                <a:t>program(page1, w1)</a:t>
              </a:r>
            </a:p>
          </p:txBody>
        </p:sp>
      </p:grpSp>
      <p:grpSp>
        <p:nvGrpSpPr>
          <p:cNvPr id="88" name="Group 87"/>
          <p:cNvGrpSpPr/>
          <p:nvPr/>
        </p:nvGrpSpPr>
        <p:grpSpPr>
          <a:xfrm>
            <a:off x="2187946" y="2060818"/>
            <a:ext cx="1831048" cy="606217"/>
            <a:chOff x="609600" y="934496"/>
            <a:chExt cx="1831048" cy="606217"/>
          </a:xfrm>
        </p:grpSpPr>
        <p:cxnSp>
          <p:nvCxnSpPr>
            <p:cNvPr id="89" name="Straight Arrow Connector 88"/>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0" name="Straight Connector 89"/>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Box 91"/>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sp>
        <p:nvSpPr>
          <p:cNvPr id="93" name="TextBox 92"/>
          <p:cNvSpPr txBox="1"/>
          <p:nvPr/>
        </p:nvSpPr>
        <p:spPr>
          <a:xfrm>
            <a:off x="4246455" y="4324631"/>
            <a:ext cx="548345" cy="446276"/>
          </a:xfrm>
          <a:prstGeom prst="rect">
            <a:avLst/>
          </a:prstGeom>
          <a:noFill/>
        </p:spPr>
        <p:txBody>
          <a:bodyPr wrap="square" rtlCol="0">
            <a:spAutoFit/>
          </a:bodyPr>
          <a:lstStyle/>
          <a:p>
            <a:r>
              <a:rPr lang="en-US" sz="2300" dirty="0"/>
              <a:t>w1</a:t>
            </a:r>
          </a:p>
        </p:txBody>
      </p:sp>
      <p:grpSp>
        <p:nvGrpSpPr>
          <p:cNvPr id="96" name="Group 95"/>
          <p:cNvGrpSpPr/>
          <p:nvPr/>
        </p:nvGrpSpPr>
        <p:grpSpPr>
          <a:xfrm>
            <a:off x="4667178" y="2973090"/>
            <a:ext cx="1541924" cy="1265809"/>
            <a:chOff x="2103456" y="2971800"/>
            <a:chExt cx="1541924" cy="1265809"/>
          </a:xfrm>
        </p:grpSpPr>
        <p:sp>
          <p:nvSpPr>
            <p:cNvPr id="99" name="TextBox 98"/>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grpSp>
        <p:nvGrpSpPr>
          <p:cNvPr id="83" name="Group 82">
            <a:extLst>
              <a:ext uri="{FF2B5EF4-FFF2-40B4-BE49-F238E27FC236}">
                <a16:creationId xmlns:a16="http://schemas.microsoft.com/office/drawing/2014/main" id="{CD20E260-219A-47CD-910E-7EC32DA44904}"/>
              </a:ext>
            </a:extLst>
          </p:cNvPr>
          <p:cNvGrpSpPr/>
          <p:nvPr/>
        </p:nvGrpSpPr>
        <p:grpSpPr>
          <a:xfrm>
            <a:off x="269114" y="3962400"/>
            <a:ext cx="2486623" cy="1045034"/>
            <a:chOff x="152400" y="3884250"/>
            <a:chExt cx="2486623" cy="1045034"/>
          </a:xfrm>
        </p:grpSpPr>
        <p:sp>
          <p:nvSpPr>
            <p:cNvPr id="103" name="Rectangle 102">
              <a:extLst>
                <a:ext uri="{FF2B5EF4-FFF2-40B4-BE49-F238E27FC236}">
                  <a16:creationId xmlns:a16="http://schemas.microsoft.com/office/drawing/2014/main" id="{66CE404D-D7BE-4304-BB9A-DA163F2631B9}"/>
                </a:ext>
              </a:extLst>
            </p:cNvPr>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04" name="Rectangle 103">
              <a:extLst>
                <a:ext uri="{FF2B5EF4-FFF2-40B4-BE49-F238E27FC236}">
                  <a16:creationId xmlns:a16="http://schemas.microsoft.com/office/drawing/2014/main" id="{339F2976-956B-4BA3-B39D-32B08C21F5CB}"/>
                </a:ext>
              </a:extLst>
            </p:cNvPr>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05" name="TextBox 104">
              <a:extLst>
                <a:ext uri="{FF2B5EF4-FFF2-40B4-BE49-F238E27FC236}">
                  <a16:creationId xmlns:a16="http://schemas.microsoft.com/office/drawing/2014/main" id="{87777FD7-E0C7-4F2B-B330-024E2E23DD9A}"/>
                </a:ext>
              </a:extLst>
            </p:cNvPr>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106" name="TextBox 105">
              <a:extLst>
                <a:ext uri="{FF2B5EF4-FFF2-40B4-BE49-F238E27FC236}">
                  <a16:creationId xmlns:a16="http://schemas.microsoft.com/office/drawing/2014/main" id="{4B8E777F-CFDC-463C-934B-927D5989D05C}"/>
                </a:ext>
              </a:extLst>
            </p:cNvPr>
            <p:cNvSpPr txBox="1"/>
            <p:nvPr/>
          </p:nvSpPr>
          <p:spPr>
            <a:xfrm>
              <a:off x="567967" y="4406064"/>
              <a:ext cx="948730" cy="523220"/>
            </a:xfrm>
            <a:prstGeom prst="rect">
              <a:avLst/>
            </a:prstGeom>
            <a:noFill/>
          </p:spPr>
          <p:txBody>
            <a:bodyPr wrap="square" rtlCol="0">
              <a:spAutoFit/>
            </a:bodyPr>
            <a:lstStyle/>
            <a:p>
              <a:r>
                <a:rPr lang="en-US" sz="2800" dirty="0"/>
                <a:t>Valid</a:t>
              </a:r>
            </a:p>
          </p:txBody>
        </p:sp>
      </p:grpSp>
    </p:spTree>
    <p:extLst>
      <p:ext uri="{BB962C8B-B14F-4D97-AF65-F5344CB8AC3E}">
        <p14:creationId xmlns:p14="http://schemas.microsoft.com/office/powerpoint/2010/main" val="417489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0"/>
                                        </p:tgtEl>
                                      </p:cBhvr>
                                    </p:animEffect>
                                    <p:set>
                                      <p:cBhvr>
                                        <p:cTn id="17" dur="1" fill="hold">
                                          <p:stCondLst>
                                            <p:cond delay="499"/>
                                          </p:stCondLst>
                                        </p:cTn>
                                        <p:tgtEl>
                                          <p:spTgt spid="8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50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5"/>
                                        </p:tgtEl>
                                      </p:cBhvr>
                                    </p:animEffect>
                                    <p:set>
                                      <p:cBhvr>
                                        <p:cTn id="31" dur="1" fill="hold">
                                          <p:stCondLst>
                                            <p:cond delay="499"/>
                                          </p:stCondLst>
                                        </p:cTn>
                                        <p:tgtEl>
                                          <p:spTgt spid="85"/>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9">
                                            <p:txEl>
                                              <p:pRg st="2" end="2"/>
                                            </p:txEl>
                                          </p:spTgt>
                                        </p:tgtEl>
                                        <p:attrNameLst>
                                          <p:attrName>style.visibility</p:attrName>
                                        </p:attrNameLst>
                                      </p:cBhvr>
                                      <p:to>
                                        <p:strVal val="visible"/>
                                      </p:to>
                                    </p:set>
                                    <p:animEffect transition="in" filter="fade">
                                      <p:cBhvr>
                                        <p:cTn id="40" dur="5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73" grpId="0"/>
      <p:bldP spid="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0038304" y="4237609"/>
            <a:ext cx="762000" cy="646331"/>
          </a:xfrm>
          <a:prstGeom prst="rect">
            <a:avLst/>
          </a:prstGeom>
          <a:noFill/>
        </p:spPr>
        <p:txBody>
          <a:bodyPr wrap="square" rtlCol="0">
            <a:spAutoFit/>
          </a:bodyPr>
          <a:lstStyle/>
          <a:p>
            <a:pPr algn="ctr"/>
            <a:r>
              <a:rPr lang="en-US" sz="3600" b="1" dirty="0"/>
              <a:t>. . .</a:t>
            </a:r>
          </a:p>
        </p:txBody>
      </p:sp>
      <p:sp>
        <p:nvSpPr>
          <p:cNvPr id="145" name="Rectangle 144"/>
          <p:cNvSpPr>
            <a:spLocks noChangeAspect="1"/>
          </p:cNvSpPr>
          <p:nvPr/>
        </p:nvSpPr>
        <p:spPr bwMode="auto">
          <a:xfrm>
            <a:off x="3707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240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773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5307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94" name="Group 93"/>
          <p:cNvGrpSpPr>
            <a:grpSpLocks noChangeAspect="1"/>
          </p:cNvGrpSpPr>
          <p:nvPr/>
        </p:nvGrpSpPr>
        <p:grpSpPr>
          <a:xfrm>
            <a:off x="5837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95" name="Group 94"/>
          <p:cNvGrpSpPr>
            <a:grpSpLocks noChangeAspect="1"/>
          </p:cNvGrpSpPr>
          <p:nvPr/>
        </p:nvGrpSpPr>
        <p:grpSpPr>
          <a:xfrm>
            <a:off x="7970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2926364" y="4838772"/>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3775667" y="4858866"/>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5884565" y="4858866"/>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8004401" y="4858864"/>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2926364" y="5451791"/>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3720661" y="5197309"/>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5863474" y="5200828"/>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8004401" y="5197308"/>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6" name="TextBox 5"/>
          <p:cNvSpPr txBox="1"/>
          <p:nvPr/>
        </p:nvSpPr>
        <p:spPr>
          <a:xfrm>
            <a:off x="1825870" y="0"/>
            <a:ext cx="3429000" cy="461665"/>
          </a:xfrm>
          <a:prstGeom prst="rect">
            <a:avLst/>
          </a:prstGeom>
          <a:noFill/>
        </p:spPr>
        <p:txBody>
          <a:bodyPr wrap="square" rtlCol="0">
            <a:spAutoFit/>
          </a:bodyPr>
          <a:lstStyle/>
          <a:p>
            <a:r>
              <a:rPr lang="en-US" sz="2400" dirty="0"/>
              <a:t>write(page=92, data=w0)</a:t>
            </a:r>
          </a:p>
        </p:txBody>
      </p:sp>
      <p:sp>
        <p:nvSpPr>
          <p:cNvPr id="149" name="TextBox 148"/>
          <p:cNvSpPr txBox="1"/>
          <p:nvPr/>
        </p:nvSpPr>
        <p:spPr>
          <a:xfrm>
            <a:off x="6824874" y="0"/>
            <a:ext cx="3429000" cy="1200329"/>
          </a:xfrm>
          <a:prstGeom prst="rect">
            <a:avLst/>
          </a:prstGeom>
          <a:noFill/>
        </p:spPr>
        <p:txBody>
          <a:bodyPr wrap="square" rtlCol="0">
            <a:spAutoFit/>
          </a:bodyPr>
          <a:lstStyle/>
          <a:p>
            <a:r>
              <a:rPr lang="en-US" sz="2400" u="sng" dirty="0"/>
              <a:t>Logical-to-physical map</a:t>
            </a:r>
          </a:p>
          <a:p>
            <a:r>
              <a:rPr lang="en-US" sz="2400" dirty="0"/>
              <a:t>92 --&gt; 0</a:t>
            </a:r>
          </a:p>
          <a:p>
            <a:r>
              <a:rPr lang="en-US" sz="2400" dirty="0"/>
              <a:t>17 --&gt; 1</a:t>
            </a:r>
          </a:p>
        </p:txBody>
      </p:sp>
      <p:grpSp>
        <p:nvGrpSpPr>
          <p:cNvPr id="18" name="Group 17"/>
          <p:cNvGrpSpPr/>
          <p:nvPr/>
        </p:nvGrpSpPr>
        <p:grpSpPr>
          <a:xfrm>
            <a:off x="2002628" y="306510"/>
            <a:ext cx="3202785" cy="461665"/>
            <a:chOff x="478627" y="306510"/>
            <a:chExt cx="3202785" cy="461665"/>
          </a:xfrm>
        </p:grpSpPr>
        <p:sp>
          <p:nvSpPr>
            <p:cNvPr id="55" name="TextBox 54"/>
            <p:cNvSpPr txBox="1"/>
            <p:nvPr/>
          </p:nvSpPr>
          <p:spPr>
            <a:xfrm>
              <a:off x="782462" y="306510"/>
              <a:ext cx="2898950" cy="461665"/>
            </a:xfrm>
            <a:prstGeom prst="rect">
              <a:avLst/>
            </a:prstGeom>
            <a:noFill/>
          </p:spPr>
          <p:txBody>
            <a:bodyPr wrap="square" rtlCol="0">
              <a:spAutoFit/>
            </a:bodyPr>
            <a:lstStyle/>
            <a:p>
              <a:r>
                <a:rPr lang="en-US" sz="2400" dirty="0"/>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2133600" y="934496"/>
            <a:ext cx="1831048" cy="606217"/>
            <a:chOff x="609600" y="934496"/>
            <a:chExt cx="1831048" cy="606217"/>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grpSp>
        <p:nvGrpSpPr>
          <p:cNvPr id="19" name="Group 18"/>
          <p:cNvGrpSpPr/>
          <p:nvPr/>
        </p:nvGrpSpPr>
        <p:grpSpPr>
          <a:xfrm>
            <a:off x="2093408" y="569409"/>
            <a:ext cx="3112004" cy="574256"/>
            <a:chOff x="569408" y="569408"/>
            <a:chExt cx="3112004" cy="574256"/>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61665"/>
            </a:xfrm>
            <a:prstGeom prst="rect">
              <a:avLst/>
            </a:prstGeom>
            <a:noFill/>
          </p:spPr>
          <p:txBody>
            <a:bodyPr wrap="square" rtlCol="0">
              <a:spAutoFit/>
            </a:bodyPr>
            <a:lstStyle/>
            <a:p>
              <a:r>
                <a:rPr lang="en-US" sz="2400" dirty="0"/>
                <a:t>program(page0, w0)</a:t>
              </a:r>
            </a:p>
          </p:txBody>
        </p:sp>
      </p:grpSp>
      <p:sp>
        <p:nvSpPr>
          <p:cNvPr id="81" name="TextBox 80"/>
          <p:cNvSpPr txBox="1"/>
          <p:nvPr/>
        </p:nvSpPr>
        <p:spPr>
          <a:xfrm>
            <a:off x="4838303" y="4328131"/>
            <a:ext cx="489022" cy="446276"/>
          </a:xfrm>
          <a:prstGeom prst="rect">
            <a:avLst/>
          </a:prstGeom>
          <a:noFill/>
        </p:spPr>
        <p:txBody>
          <a:bodyPr wrap="square" rtlCol="0">
            <a:spAutoFit/>
          </a:bodyPr>
          <a:lstStyle/>
          <a:p>
            <a:r>
              <a:rPr lang="en-US" sz="2300" dirty="0"/>
              <a:t>1*</a:t>
            </a:r>
          </a:p>
        </p:txBody>
      </p:sp>
      <p:sp>
        <p:nvSpPr>
          <p:cNvPr id="82" name="TextBox 81"/>
          <p:cNvSpPr txBox="1"/>
          <p:nvPr/>
        </p:nvSpPr>
        <p:spPr>
          <a:xfrm>
            <a:off x="5349514" y="4328131"/>
            <a:ext cx="489022" cy="446276"/>
          </a:xfrm>
          <a:prstGeom prst="rect">
            <a:avLst/>
          </a:prstGeom>
          <a:noFill/>
        </p:spPr>
        <p:txBody>
          <a:bodyPr wrap="square" rtlCol="0">
            <a:spAutoFit/>
          </a:bodyPr>
          <a:lstStyle/>
          <a:p>
            <a:r>
              <a:rPr lang="en-US" sz="2300" dirty="0"/>
              <a:t>1*</a:t>
            </a:r>
          </a:p>
        </p:txBody>
      </p:sp>
      <p:sp>
        <p:nvSpPr>
          <p:cNvPr id="84" name="TextBox 83"/>
          <p:cNvSpPr txBox="1"/>
          <p:nvPr/>
        </p:nvSpPr>
        <p:spPr>
          <a:xfrm>
            <a:off x="3724727" y="4324631"/>
            <a:ext cx="548345" cy="446276"/>
          </a:xfrm>
          <a:prstGeom prst="rect">
            <a:avLst/>
          </a:prstGeom>
          <a:noFill/>
        </p:spPr>
        <p:txBody>
          <a:bodyPr wrap="square" rtlCol="0">
            <a:spAutoFit/>
          </a:bodyPr>
          <a:lstStyle/>
          <a:p>
            <a:r>
              <a:rPr lang="en-US" sz="2300" dirty="0"/>
              <a:t>w0</a:t>
            </a:r>
          </a:p>
        </p:txBody>
      </p:sp>
      <p:sp>
        <p:nvSpPr>
          <p:cNvPr id="73" name="TextBox 72"/>
          <p:cNvSpPr txBox="1"/>
          <p:nvPr/>
        </p:nvSpPr>
        <p:spPr>
          <a:xfrm>
            <a:off x="1827371" y="1443335"/>
            <a:ext cx="3429000" cy="461665"/>
          </a:xfrm>
          <a:prstGeom prst="rect">
            <a:avLst/>
          </a:prstGeom>
          <a:noFill/>
        </p:spPr>
        <p:txBody>
          <a:bodyPr wrap="square" rtlCol="0">
            <a:spAutoFit/>
          </a:bodyPr>
          <a:lstStyle/>
          <a:p>
            <a:r>
              <a:rPr lang="en-US" sz="2400" dirty="0"/>
              <a:t>write(page=17, data=w1)</a:t>
            </a:r>
          </a:p>
        </p:txBody>
      </p:sp>
      <p:grpSp>
        <p:nvGrpSpPr>
          <p:cNvPr id="74" name="Group 73"/>
          <p:cNvGrpSpPr/>
          <p:nvPr/>
        </p:nvGrpSpPr>
        <p:grpSpPr>
          <a:xfrm>
            <a:off x="2133600" y="1808815"/>
            <a:ext cx="3112004" cy="461665"/>
            <a:chOff x="569408" y="681999"/>
            <a:chExt cx="3112004" cy="461665"/>
          </a:xfrm>
        </p:grpSpPr>
        <p:cxnSp>
          <p:nvCxnSpPr>
            <p:cNvPr id="77" name="Straight Arrow Connector 76"/>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p:cNvCxnSpPr/>
            <p:nvPr/>
          </p:nvCxnSpPr>
          <p:spPr bwMode="auto">
            <a:xfrm>
              <a:off x="569408" y="681999"/>
              <a:ext cx="0" cy="25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p:cNvSpPr txBox="1"/>
            <p:nvPr/>
          </p:nvSpPr>
          <p:spPr>
            <a:xfrm>
              <a:off x="782462" y="681999"/>
              <a:ext cx="2898950" cy="461665"/>
            </a:xfrm>
            <a:prstGeom prst="rect">
              <a:avLst/>
            </a:prstGeom>
            <a:noFill/>
          </p:spPr>
          <p:txBody>
            <a:bodyPr wrap="square" rtlCol="0">
              <a:spAutoFit/>
            </a:bodyPr>
            <a:lstStyle/>
            <a:p>
              <a:r>
                <a:rPr lang="en-US" sz="2400" dirty="0"/>
                <a:t>program(page1, w1)</a:t>
              </a:r>
            </a:p>
          </p:txBody>
        </p:sp>
      </p:grpSp>
      <p:grpSp>
        <p:nvGrpSpPr>
          <p:cNvPr id="88" name="Group 87"/>
          <p:cNvGrpSpPr/>
          <p:nvPr/>
        </p:nvGrpSpPr>
        <p:grpSpPr>
          <a:xfrm>
            <a:off x="2187946" y="2060818"/>
            <a:ext cx="1831048" cy="606217"/>
            <a:chOff x="609600" y="934496"/>
            <a:chExt cx="1831048" cy="606217"/>
          </a:xfrm>
        </p:grpSpPr>
        <p:cxnSp>
          <p:nvCxnSpPr>
            <p:cNvPr id="89" name="Straight Arrow Connector 88"/>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0" name="Straight Connector 89"/>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Box 91"/>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sp>
        <p:nvSpPr>
          <p:cNvPr id="93" name="TextBox 92"/>
          <p:cNvSpPr txBox="1"/>
          <p:nvPr/>
        </p:nvSpPr>
        <p:spPr>
          <a:xfrm>
            <a:off x="4246455" y="4324631"/>
            <a:ext cx="548345" cy="446276"/>
          </a:xfrm>
          <a:prstGeom prst="rect">
            <a:avLst/>
          </a:prstGeom>
          <a:noFill/>
        </p:spPr>
        <p:txBody>
          <a:bodyPr wrap="square" rtlCol="0">
            <a:spAutoFit/>
          </a:bodyPr>
          <a:lstStyle/>
          <a:p>
            <a:r>
              <a:rPr lang="en-US" sz="2300" dirty="0"/>
              <a:t>w1</a:t>
            </a:r>
          </a:p>
        </p:txBody>
      </p:sp>
      <p:grpSp>
        <p:nvGrpSpPr>
          <p:cNvPr id="96" name="Group 95"/>
          <p:cNvGrpSpPr/>
          <p:nvPr/>
        </p:nvGrpSpPr>
        <p:grpSpPr>
          <a:xfrm>
            <a:off x="4667178" y="2973090"/>
            <a:ext cx="1541924" cy="1265809"/>
            <a:chOff x="2103456" y="2971800"/>
            <a:chExt cx="1541924" cy="1265809"/>
          </a:xfrm>
        </p:grpSpPr>
        <p:sp>
          <p:nvSpPr>
            <p:cNvPr id="99" name="TextBox 98"/>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83" name="Content Placeholder 2"/>
          <p:cNvSpPr>
            <a:spLocks noGrp="1"/>
          </p:cNvSpPr>
          <p:nvPr>
            <p:ph idx="1"/>
          </p:nvPr>
        </p:nvSpPr>
        <p:spPr>
          <a:xfrm>
            <a:off x="5964996" y="1327816"/>
            <a:ext cx="6138615" cy="2792042"/>
          </a:xfrm>
          <a:ln>
            <a:solidFill>
              <a:schemeClr val="tx1"/>
            </a:solidFill>
          </a:ln>
        </p:spPr>
        <p:txBody>
          <a:bodyPr>
            <a:noAutofit/>
          </a:bodyPr>
          <a:lstStyle/>
          <a:p>
            <a:pPr marL="0" indent="0">
              <a:buNone/>
            </a:pPr>
            <a:r>
              <a:rPr lang="en-US" u="sng" dirty="0"/>
              <a:t>Advantages w.r.t. direct mapping</a:t>
            </a:r>
          </a:p>
          <a:p>
            <a:r>
              <a:rPr lang="en-US" sz="2400" dirty="0"/>
              <a:t>Avoids expensive read-modify-write behavior: don’t need to erase then program entire block to write a single page</a:t>
            </a:r>
          </a:p>
          <a:p>
            <a:r>
              <a:rPr lang="en-US" sz="2400" dirty="0"/>
              <a:t>Better wear levelling: writes get spread across physical pages, even if there is spatial locality in writes at logical level</a:t>
            </a:r>
          </a:p>
        </p:txBody>
      </p:sp>
      <p:grpSp>
        <p:nvGrpSpPr>
          <p:cNvPr id="80" name="Group 79">
            <a:extLst>
              <a:ext uri="{FF2B5EF4-FFF2-40B4-BE49-F238E27FC236}">
                <a16:creationId xmlns:a16="http://schemas.microsoft.com/office/drawing/2014/main" id="{0631AE9B-CF6F-4D4D-B9C4-6021374784D3}"/>
              </a:ext>
            </a:extLst>
          </p:cNvPr>
          <p:cNvGrpSpPr/>
          <p:nvPr/>
        </p:nvGrpSpPr>
        <p:grpSpPr>
          <a:xfrm>
            <a:off x="269114" y="3962400"/>
            <a:ext cx="2486623" cy="1045034"/>
            <a:chOff x="152400" y="3884250"/>
            <a:chExt cx="2486623" cy="1045034"/>
          </a:xfrm>
        </p:grpSpPr>
        <p:sp>
          <p:nvSpPr>
            <p:cNvPr id="85" name="Rectangle 84">
              <a:extLst>
                <a:ext uri="{FF2B5EF4-FFF2-40B4-BE49-F238E27FC236}">
                  <a16:creationId xmlns:a16="http://schemas.microsoft.com/office/drawing/2014/main" id="{8FA8755E-EC62-47BA-8EC9-C907839BCBA3}"/>
                </a:ext>
              </a:extLst>
            </p:cNvPr>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86" name="Rectangle 85">
              <a:extLst>
                <a:ext uri="{FF2B5EF4-FFF2-40B4-BE49-F238E27FC236}">
                  <a16:creationId xmlns:a16="http://schemas.microsoft.com/office/drawing/2014/main" id="{AAD70F8D-F4AD-4F28-9797-ECF880B93E75}"/>
                </a:ext>
              </a:extLst>
            </p:cNvPr>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87" name="TextBox 86">
              <a:extLst>
                <a:ext uri="{FF2B5EF4-FFF2-40B4-BE49-F238E27FC236}">
                  <a16:creationId xmlns:a16="http://schemas.microsoft.com/office/drawing/2014/main" id="{A4D7E192-108C-4431-876C-31AB1CC6BBA4}"/>
                </a:ext>
              </a:extLst>
            </p:cNvPr>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103" name="TextBox 102">
              <a:extLst>
                <a:ext uri="{FF2B5EF4-FFF2-40B4-BE49-F238E27FC236}">
                  <a16:creationId xmlns:a16="http://schemas.microsoft.com/office/drawing/2014/main" id="{B1385343-7E6E-4468-947F-8AF0330B450A}"/>
                </a:ext>
              </a:extLst>
            </p:cNvPr>
            <p:cNvSpPr txBox="1"/>
            <p:nvPr/>
          </p:nvSpPr>
          <p:spPr>
            <a:xfrm>
              <a:off x="567967" y="4406064"/>
              <a:ext cx="948730" cy="523220"/>
            </a:xfrm>
            <a:prstGeom prst="rect">
              <a:avLst/>
            </a:prstGeom>
            <a:noFill/>
          </p:spPr>
          <p:txBody>
            <a:bodyPr wrap="square" rtlCol="0">
              <a:spAutoFit/>
            </a:bodyPr>
            <a:lstStyle/>
            <a:p>
              <a:r>
                <a:rPr lang="en-US" sz="2800" dirty="0"/>
                <a:t>Valid</a:t>
              </a:r>
            </a:p>
          </p:txBody>
        </p:sp>
      </p:grpSp>
    </p:spTree>
    <p:extLst>
      <p:ext uri="{BB962C8B-B14F-4D97-AF65-F5344CB8AC3E}">
        <p14:creationId xmlns:p14="http://schemas.microsoft.com/office/powerpoint/2010/main" val="115630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5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Effect transition="in" filter="fade">
                                      <p:cBhvr>
                                        <p:cTn id="12" dur="500"/>
                                        <p:tgtEl>
                                          <p:spTgt spid="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
                                            <p:txEl>
                                              <p:pRg st="2" end="2"/>
                                            </p:txEl>
                                          </p:spTgt>
                                        </p:tgtEl>
                                        <p:attrNameLst>
                                          <p:attrName>style.visibility</p:attrName>
                                        </p:attrNameLst>
                                      </p:cBhvr>
                                      <p:to>
                                        <p:strVal val="visible"/>
                                      </p:to>
                                    </p:set>
                                    <p:animEffect transition="in" filter="fade">
                                      <p:cBhvr>
                                        <p:cTn id="17" dur="500"/>
                                        <p:tgtEl>
                                          <p:spTgt spid="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766B-E88A-4BF2-95F3-CBACDBD1DA0E}"/>
              </a:ext>
            </a:extLst>
          </p:cNvPr>
          <p:cNvSpPr>
            <a:spLocks noGrp="1"/>
          </p:cNvSpPr>
          <p:nvPr>
            <p:ph type="title"/>
          </p:nvPr>
        </p:nvSpPr>
        <p:spPr>
          <a:xfrm>
            <a:off x="838200" y="29456"/>
            <a:ext cx="10515600" cy="873367"/>
          </a:xfrm>
        </p:spPr>
        <p:txBody>
          <a:bodyPr/>
          <a:lstStyle/>
          <a:p>
            <a:r>
              <a:rPr lang="en-US" dirty="0"/>
              <a:t>Why Do File Systems Exist?</a:t>
            </a:r>
          </a:p>
        </p:txBody>
      </p:sp>
      <p:sp>
        <p:nvSpPr>
          <p:cNvPr id="3" name="Content Placeholder 2">
            <a:extLst>
              <a:ext uri="{FF2B5EF4-FFF2-40B4-BE49-F238E27FC236}">
                <a16:creationId xmlns:a16="http://schemas.microsoft.com/office/drawing/2014/main" id="{28869562-E40A-4FA4-9D71-135B7008DCEA}"/>
              </a:ext>
            </a:extLst>
          </p:cNvPr>
          <p:cNvSpPr>
            <a:spLocks noGrp="1"/>
          </p:cNvSpPr>
          <p:nvPr>
            <p:ph idx="1"/>
          </p:nvPr>
        </p:nvSpPr>
        <p:spPr>
          <a:xfrm>
            <a:off x="46300" y="902824"/>
            <a:ext cx="12199715" cy="5955176"/>
          </a:xfrm>
        </p:spPr>
        <p:txBody>
          <a:bodyPr>
            <a:normAutofit/>
          </a:bodyPr>
          <a:lstStyle/>
          <a:p>
            <a:r>
              <a:rPr lang="en-US" sz="3600" dirty="0"/>
              <a:t>A storage device is a big, linear array of bytes</a:t>
            </a:r>
          </a:p>
          <a:p>
            <a:r>
              <a:rPr lang="en-US" sz="3600" dirty="0"/>
              <a:t>Most applications want a higher-level storage abstraction:</a:t>
            </a:r>
          </a:p>
          <a:p>
            <a:pPr lvl="1"/>
            <a:r>
              <a:rPr lang="en-US" sz="3200" dirty="0"/>
              <a:t>String names for application data (e.g., </a:t>
            </a:r>
            <a:r>
              <a:rPr lang="en-US" sz="3200" dirty="0">
                <a:latin typeface="Consolas" panose="020B0609020204030204" pitchFamily="49" charset="0"/>
              </a:rPr>
              <a:t>/home/</a:t>
            </a:r>
            <a:r>
              <a:rPr lang="en-US" sz="3200" dirty="0" err="1">
                <a:latin typeface="Consolas" panose="020B0609020204030204" pitchFamily="49" charset="0"/>
              </a:rPr>
              <a:t>david</a:t>
            </a:r>
            <a:r>
              <a:rPr lang="en-US" sz="3200" dirty="0">
                <a:latin typeface="Consolas" panose="020B0609020204030204" pitchFamily="49" charset="0"/>
              </a:rPr>
              <a:t>/data.txt</a:t>
            </a:r>
            <a:r>
              <a:rPr lang="en-US" sz="3200" dirty="0"/>
              <a:t>) instead of “the bytes between offsets 12,802 and 12,837”</a:t>
            </a:r>
          </a:p>
          <a:p>
            <a:pPr lvl="1"/>
            <a:r>
              <a:rPr lang="en-US" sz="3200" dirty="0"/>
              <a:t>Automatic management of storage blocks as files are created and deleted</a:t>
            </a:r>
          </a:p>
          <a:p>
            <a:pPr lvl="1"/>
            <a:r>
              <a:rPr lang="en-US" sz="3200" dirty="0"/>
              <a:t>Performance optimizations like:</a:t>
            </a:r>
          </a:p>
          <a:p>
            <a:pPr lvl="2"/>
            <a:r>
              <a:rPr lang="en-US" sz="2800" dirty="0"/>
              <a:t>Caching of recently read/written data</a:t>
            </a:r>
          </a:p>
          <a:p>
            <a:pPr lvl="2"/>
            <a:r>
              <a:rPr lang="en-US" sz="2800" dirty="0"/>
              <a:t>Prefetching of preexisting data that is likely to be read in the future</a:t>
            </a:r>
          </a:p>
          <a:p>
            <a:pPr lvl="1"/>
            <a:r>
              <a:rPr lang="en-US" sz="3200" dirty="0"/>
              <a:t>Some notion of reliability in the presence of application crashes, OS crashes, and unexpected power failures</a:t>
            </a:r>
          </a:p>
        </p:txBody>
      </p:sp>
    </p:spTree>
    <p:extLst>
      <p:ext uri="{BB962C8B-B14F-4D97-AF65-F5344CB8AC3E}">
        <p14:creationId xmlns:p14="http://schemas.microsoft.com/office/powerpoint/2010/main" val="6764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0038304" y="4237609"/>
            <a:ext cx="762000" cy="646331"/>
          </a:xfrm>
          <a:prstGeom prst="rect">
            <a:avLst/>
          </a:prstGeom>
          <a:noFill/>
        </p:spPr>
        <p:txBody>
          <a:bodyPr wrap="square" rtlCol="0">
            <a:spAutoFit/>
          </a:bodyPr>
          <a:lstStyle/>
          <a:p>
            <a:pPr algn="ctr"/>
            <a:r>
              <a:rPr lang="en-US" sz="3600" b="1" dirty="0"/>
              <a:t>. . .</a:t>
            </a:r>
          </a:p>
        </p:txBody>
      </p:sp>
      <p:sp>
        <p:nvSpPr>
          <p:cNvPr id="145" name="Rectangle 144"/>
          <p:cNvSpPr>
            <a:spLocks noChangeAspect="1"/>
          </p:cNvSpPr>
          <p:nvPr/>
        </p:nvSpPr>
        <p:spPr bwMode="auto">
          <a:xfrm>
            <a:off x="3707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240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773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5307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1" name="Rectangle 140"/>
          <p:cNvSpPr>
            <a:spLocks noChangeAspect="1"/>
          </p:cNvSpPr>
          <p:nvPr/>
        </p:nvSpPr>
        <p:spPr bwMode="auto">
          <a:xfrm>
            <a:off x="58372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63706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69040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74374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95" name="Group 94"/>
          <p:cNvGrpSpPr>
            <a:grpSpLocks noChangeAspect="1"/>
          </p:cNvGrpSpPr>
          <p:nvPr/>
        </p:nvGrpSpPr>
        <p:grpSpPr>
          <a:xfrm>
            <a:off x="7970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2926364" y="4838772"/>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3775667" y="4858866"/>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5884565" y="4858866"/>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8004401" y="4858864"/>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2926364" y="5451791"/>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3720661" y="5197309"/>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5863474" y="5200828"/>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8004401" y="5197308"/>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6" name="TextBox 5"/>
          <p:cNvSpPr txBox="1"/>
          <p:nvPr/>
        </p:nvSpPr>
        <p:spPr>
          <a:xfrm>
            <a:off x="1825870" y="0"/>
            <a:ext cx="3429000" cy="461665"/>
          </a:xfrm>
          <a:prstGeom prst="rect">
            <a:avLst/>
          </a:prstGeom>
          <a:noFill/>
        </p:spPr>
        <p:txBody>
          <a:bodyPr wrap="square" rtlCol="0">
            <a:spAutoFit/>
          </a:bodyPr>
          <a:lstStyle/>
          <a:p>
            <a:r>
              <a:rPr lang="en-US" sz="2400" dirty="0"/>
              <a:t>write(page=92, data=w4)</a:t>
            </a:r>
          </a:p>
        </p:txBody>
      </p:sp>
      <p:sp>
        <p:nvSpPr>
          <p:cNvPr id="149" name="TextBox 148"/>
          <p:cNvSpPr txBox="1"/>
          <p:nvPr/>
        </p:nvSpPr>
        <p:spPr>
          <a:xfrm>
            <a:off x="6824874" y="0"/>
            <a:ext cx="3429000" cy="1938992"/>
          </a:xfrm>
          <a:prstGeom prst="rect">
            <a:avLst/>
          </a:prstGeom>
          <a:noFill/>
        </p:spPr>
        <p:txBody>
          <a:bodyPr wrap="square" rtlCol="0">
            <a:spAutoFit/>
          </a:bodyPr>
          <a:lstStyle/>
          <a:p>
            <a:r>
              <a:rPr lang="en-US" sz="2400" u="sng" dirty="0"/>
              <a:t>Logical-to-physical map</a:t>
            </a:r>
          </a:p>
          <a:p>
            <a:r>
              <a:rPr lang="en-US" sz="2400" dirty="0"/>
              <a:t>92 --&gt; 0</a:t>
            </a:r>
          </a:p>
          <a:p>
            <a:r>
              <a:rPr lang="en-US" sz="2400" dirty="0"/>
              <a:t>17 --&gt; 1</a:t>
            </a:r>
          </a:p>
          <a:p>
            <a:r>
              <a:rPr lang="en-US" sz="2400" dirty="0"/>
              <a:t>33 --&gt; 2</a:t>
            </a:r>
          </a:p>
          <a:p>
            <a:r>
              <a:rPr lang="en-US" sz="2400" dirty="0"/>
              <a:t>68 --&gt; 3</a:t>
            </a:r>
          </a:p>
        </p:txBody>
      </p:sp>
      <p:grpSp>
        <p:nvGrpSpPr>
          <p:cNvPr id="18" name="Group 17"/>
          <p:cNvGrpSpPr/>
          <p:nvPr/>
        </p:nvGrpSpPr>
        <p:grpSpPr>
          <a:xfrm>
            <a:off x="2002628" y="306510"/>
            <a:ext cx="3202785" cy="461665"/>
            <a:chOff x="478627" y="306510"/>
            <a:chExt cx="3202785" cy="461665"/>
          </a:xfrm>
        </p:grpSpPr>
        <p:sp>
          <p:nvSpPr>
            <p:cNvPr id="55" name="TextBox 54"/>
            <p:cNvSpPr txBox="1"/>
            <p:nvPr/>
          </p:nvSpPr>
          <p:spPr>
            <a:xfrm>
              <a:off x="782462" y="306510"/>
              <a:ext cx="2898950" cy="461665"/>
            </a:xfrm>
            <a:prstGeom prst="rect">
              <a:avLst/>
            </a:prstGeom>
            <a:noFill/>
          </p:spPr>
          <p:txBody>
            <a:bodyPr wrap="square" rtlCol="0">
              <a:spAutoFit/>
            </a:bodyPr>
            <a:lstStyle/>
            <a:p>
              <a:r>
                <a:rPr lang="en-US" sz="2400" dirty="0"/>
                <a:t>erase(block1)</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2133600" y="934496"/>
            <a:ext cx="1831048" cy="606217"/>
            <a:chOff x="609600" y="934496"/>
            <a:chExt cx="1831048" cy="606217"/>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grpSp>
        <p:nvGrpSpPr>
          <p:cNvPr id="19" name="Group 18"/>
          <p:cNvGrpSpPr/>
          <p:nvPr/>
        </p:nvGrpSpPr>
        <p:grpSpPr>
          <a:xfrm>
            <a:off x="2093408" y="569409"/>
            <a:ext cx="3112004" cy="574256"/>
            <a:chOff x="569408" y="569408"/>
            <a:chExt cx="3112004" cy="574256"/>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61665"/>
            </a:xfrm>
            <a:prstGeom prst="rect">
              <a:avLst/>
            </a:prstGeom>
            <a:noFill/>
          </p:spPr>
          <p:txBody>
            <a:bodyPr wrap="square" rtlCol="0">
              <a:spAutoFit/>
            </a:bodyPr>
            <a:lstStyle/>
            <a:p>
              <a:r>
                <a:rPr lang="en-US" sz="2400" dirty="0"/>
                <a:t>program(page4, w4)</a:t>
              </a:r>
            </a:p>
          </p:txBody>
        </p:sp>
      </p:grpSp>
      <p:sp>
        <p:nvSpPr>
          <p:cNvPr id="81" name="TextBox 80"/>
          <p:cNvSpPr txBox="1"/>
          <p:nvPr/>
        </p:nvSpPr>
        <p:spPr>
          <a:xfrm>
            <a:off x="4772545" y="4328131"/>
            <a:ext cx="574876" cy="461665"/>
          </a:xfrm>
          <a:prstGeom prst="rect">
            <a:avLst/>
          </a:prstGeom>
          <a:noFill/>
        </p:spPr>
        <p:txBody>
          <a:bodyPr wrap="square" rtlCol="0">
            <a:spAutoFit/>
          </a:bodyPr>
          <a:lstStyle/>
          <a:p>
            <a:r>
              <a:rPr lang="en-US" sz="2300" dirty="0"/>
              <a:t>w2</a:t>
            </a:r>
          </a:p>
        </p:txBody>
      </p:sp>
      <p:sp>
        <p:nvSpPr>
          <p:cNvPr id="82" name="TextBox 81"/>
          <p:cNvSpPr txBox="1"/>
          <p:nvPr/>
        </p:nvSpPr>
        <p:spPr>
          <a:xfrm>
            <a:off x="5290402" y="4328131"/>
            <a:ext cx="568230" cy="461665"/>
          </a:xfrm>
          <a:prstGeom prst="rect">
            <a:avLst/>
          </a:prstGeom>
          <a:noFill/>
        </p:spPr>
        <p:txBody>
          <a:bodyPr wrap="square" rtlCol="0">
            <a:spAutoFit/>
          </a:bodyPr>
          <a:lstStyle/>
          <a:p>
            <a:r>
              <a:rPr lang="en-US" sz="2300" dirty="0"/>
              <a:t>w3</a:t>
            </a:r>
          </a:p>
        </p:txBody>
      </p:sp>
      <p:sp>
        <p:nvSpPr>
          <p:cNvPr id="84" name="TextBox 83"/>
          <p:cNvSpPr txBox="1"/>
          <p:nvPr/>
        </p:nvSpPr>
        <p:spPr>
          <a:xfrm>
            <a:off x="3724727" y="4324631"/>
            <a:ext cx="548345" cy="446276"/>
          </a:xfrm>
          <a:prstGeom prst="rect">
            <a:avLst/>
          </a:prstGeom>
          <a:noFill/>
        </p:spPr>
        <p:txBody>
          <a:bodyPr wrap="square" rtlCol="0">
            <a:spAutoFit/>
          </a:bodyPr>
          <a:lstStyle/>
          <a:p>
            <a:r>
              <a:rPr lang="en-US" sz="2300" dirty="0"/>
              <a:t>w0</a:t>
            </a:r>
          </a:p>
        </p:txBody>
      </p:sp>
      <p:sp>
        <p:nvSpPr>
          <p:cNvPr id="93" name="TextBox 92"/>
          <p:cNvSpPr txBox="1"/>
          <p:nvPr/>
        </p:nvSpPr>
        <p:spPr>
          <a:xfrm>
            <a:off x="4246455" y="4324631"/>
            <a:ext cx="548345" cy="446276"/>
          </a:xfrm>
          <a:prstGeom prst="rect">
            <a:avLst/>
          </a:prstGeom>
          <a:noFill/>
        </p:spPr>
        <p:txBody>
          <a:bodyPr wrap="square" rtlCol="0">
            <a:spAutoFit/>
          </a:bodyPr>
          <a:lstStyle/>
          <a:p>
            <a:r>
              <a:rPr lang="en-US" sz="2300" dirty="0"/>
              <a:t>w1</a:t>
            </a:r>
          </a:p>
        </p:txBody>
      </p:sp>
      <p:grpSp>
        <p:nvGrpSpPr>
          <p:cNvPr id="96" name="Group 95"/>
          <p:cNvGrpSpPr/>
          <p:nvPr/>
        </p:nvGrpSpPr>
        <p:grpSpPr>
          <a:xfrm>
            <a:off x="5735096" y="2973090"/>
            <a:ext cx="1541924" cy="1265809"/>
            <a:chOff x="2103456" y="2971800"/>
            <a:chExt cx="1541924" cy="1265809"/>
          </a:xfrm>
        </p:grpSpPr>
        <p:sp>
          <p:nvSpPr>
            <p:cNvPr id="99" name="TextBox 98"/>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80" name="TextBox 79"/>
          <p:cNvSpPr txBox="1"/>
          <p:nvPr/>
        </p:nvSpPr>
        <p:spPr>
          <a:xfrm>
            <a:off x="6464408" y="4337059"/>
            <a:ext cx="489022" cy="446276"/>
          </a:xfrm>
          <a:prstGeom prst="rect">
            <a:avLst/>
          </a:prstGeom>
          <a:noFill/>
        </p:spPr>
        <p:txBody>
          <a:bodyPr wrap="square" rtlCol="0">
            <a:spAutoFit/>
          </a:bodyPr>
          <a:lstStyle/>
          <a:p>
            <a:r>
              <a:rPr lang="en-US" sz="2300" dirty="0"/>
              <a:t>1*</a:t>
            </a:r>
          </a:p>
        </p:txBody>
      </p:sp>
      <p:sp>
        <p:nvSpPr>
          <p:cNvPr id="85" name="TextBox 84"/>
          <p:cNvSpPr txBox="1"/>
          <p:nvPr/>
        </p:nvSpPr>
        <p:spPr>
          <a:xfrm>
            <a:off x="6958895" y="4328131"/>
            <a:ext cx="489022" cy="446276"/>
          </a:xfrm>
          <a:prstGeom prst="rect">
            <a:avLst/>
          </a:prstGeom>
          <a:noFill/>
        </p:spPr>
        <p:txBody>
          <a:bodyPr wrap="square" rtlCol="0">
            <a:spAutoFit/>
          </a:bodyPr>
          <a:lstStyle/>
          <a:p>
            <a:r>
              <a:rPr lang="en-US" sz="2300" dirty="0"/>
              <a:t>1*</a:t>
            </a:r>
          </a:p>
        </p:txBody>
      </p:sp>
      <p:sp>
        <p:nvSpPr>
          <p:cNvPr id="86" name="TextBox 85"/>
          <p:cNvSpPr txBox="1"/>
          <p:nvPr/>
        </p:nvSpPr>
        <p:spPr>
          <a:xfrm>
            <a:off x="7470106" y="4328131"/>
            <a:ext cx="489022" cy="446276"/>
          </a:xfrm>
          <a:prstGeom prst="rect">
            <a:avLst/>
          </a:prstGeom>
          <a:noFill/>
        </p:spPr>
        <p:txBody>
          <a:bodyPr wrap="square" rtlCol="0">
            <a:spAutoFit/>
          </a:bodyPr>
          <a:lstStyle/>
          <a:p>
            <a:r>
              <a:rPr lang="en-US" sz="2300" dirty="0"/>
              <a:t>1*</a:t>
            </a:r>
          </a:p>
        </p:txBody>
      </p:sp>
      <p:sp>
        <p:nvSpPr>
          <p:cNvPr id="103" name="TextBox 102"/>
          <p:cNvSpPr txBox="1"/>
          <p:nvPr/>
        </p:nvSpPr>
        <p:spPr>
          <a:xfrm>
            <a:off x="5925395" y="4326510"/>
            <a:ext cx="489022" cy="446276"/>
          </a:xfrm>
          <a:prstGeom prst="rect">
            <a:avLst/>
          </a:prstGeom>
          <a:noFill/>
        </p:spPr>
        <p:txBody>
          <a:bodyPr wrap="square" rtlCol="0">
            <a:spAutoFit/>
          </a:bodyPr>
          <a:lstStyle/>
          <a:p>
            <a:r>
              <a:rPr lang="en-US" sz="2300" dirty="0"/>
              <a:t>1*</a:t>
            </a:r>
          </a:p>
        </p:txBody>
      </p:sp>
      <p:grpSp>
        <p:nvGrpSpPr>
          <p:cNvPr id="104" name="Group 103"/>
          <p:cNvGrpSpPr/>
          <p:nvPr/>
        </p:nvGrpSpPr>
        <p:grpSpPr>
          <a:xfrm>
            <a:off x="6280713" y="2974587"/>
            <a:ext cx="1541924" cy="1265809"/>
            <a:chOff x="2103456" y="2971800"/>
            <a:chExt cx="1541924" cy="1265809"/>
          </a:xfrm>
        </p:grpSpPr>
        <p:sp>
          <p:nvSpPr>
            <p:cNvPr id="105" name="TextBox 104"/>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106" name="Straight Arrow Connector 105"/>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07" name="TextBox 106"/>
          <p:cNvSpPr txBox="1"/>
          <p:nvPr/>
        </p:nvSpPr>
        <p:spPr>
          <a:xfrm>
            <a:off x="5823649" y="4323971"/>
            <a:ext cx="647140" cy="461665"/>
          </a:xfrm>
          <a:prstGeom prst="rect">
            <a:avLst/>
          </a:prstGeom>
          <a:noFill/>
        </p:spPr>
        <p:txBody>
          <a:bodyPr wrap="square" rtlCol="0">
            <a:spAutoFit/>
          </a:bodyPr>
          <a:lstStyle/>
          <a:p>
            <a:r>
              <a:rPr lang="en-US" sz="2300" dirty="0"/>
              <a:t>w4</a:t>
            </a:r>
          </a:p>
        </p:txBody>
      </p:sp>
      <p:sp>
        <p:nvSpPr>
          <p:cNvPr id="5" name="Multiply 4"/>
          <p:cNvSpPr/>
          <p:nvPr/>
        </p:nvSpPr>
        <p:spPr bwMode="auto">
          <a:xfrm>
            <a:off x="6709081" y="325486"/>
            <a:ext cx="1400803" cy="593551"/>
          </a:xfrm>
          <a:prstGeom prst="mathMultiply">
            <a:avLst>
              <a:gd name="adj1" fmla="val 830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dirty="0">
              <a:latin typeface="Arial" charset="0"/>
              <a:ea typeface="ＭＳ Ｐゴシック" pitchFamily="-96" charset="-128"/>
            </a:endParaRPr>
          </a:p>
        </p:txBody>
      </p:sp>
      <p:sp>
        <p:nvSpPr>
          <p:cNvPr id="108" name="TextBox 107"/>
          <p:cNvSpPr txBox="1"/>
          <p:nvPr/>
        </p:nvSpPr>
        <p:spPr>
          <a:xfrm>
            <a:off x="8096676" y="369776"/>
            <a:ext cx="2571325" cy="461665"/>
          </a:xfrm>
          <a:prstGeom prst="rect">
            <a:avLst/>
          </a:prstGeom>
          <a:noFill/>
        </p:spPr>
        <p:txBody>
          <a:bodyPr wrap="square" rtlCol="0">
            <a:spAutoFit/>
          </a:bodyPr>
          <a:lstStyle/>
          <a:p>
            <a:r>
              <a:rPr lang="en-US" sz="2400" dirty="0"/>
              <a:t>92 --&gt; 4</a:t>
            </a:r>
          </a:p>
        </p:txBody>
      </p:sp>
      <p:grpSp>
        <p:nvGrpSpPr>
          <p:cNvPr id="9" name="Group 8"/>
          <p:cNvGrpSpPr/>
          <p:nvPr/>
        </p:nvGrpSpPr>
        <p:grpSpPr>
          <a:xfrm>
            <a:off x="2709973" y="2231405"/>
            <a:ext cx="2655479" cy="2006204"/>
            <a:chOff x="1185972" y="2231405"/>
            <a:chExt cx="2655479" cy="2006204"/>
          </a:xfrm>
        </p:grpSpPr>
        <p:sp>
          <p:nvSpPr>
            <p:cNvPr id="8" name="Down Arrow 7"/>
            <p:cNvSpPr/>
            <p:nvPr/>
          </p:nvSpPr>
          <p:spPr bwMode="auto">
            <a:xfrm>
              <a:off x="2209447" y="3048000"/>
              <a:ext cx="497405" cy="118960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09" name="TextBox 108"/>
            <p:cNvSpPr txBox="1"/>
            <p:nvPr/>
          </p:nvSpPr>
          <p:spPr>
            <a:xfrm>
              <a:off x="1185972" y="2231405"/>
              <a:ext cx="2655479" cy="830997"/>
            </a:xfrm>
            <a:prstGeom prst="rect">
              <a:avLst/>
            </a:prstGeom>
            <a:noFill/>
          </p:spPr>
          <p:txBody>
            <a:bodyPr wrap="square" rtlCol="0">
              <a:spAutoFit/>
            </a:bodyPr>
            <a:lstStyle/>
            <a:p>
              <a:pPr algn="ctr"/>
              <a:r>
                <a:rPr lang="en-US" sz="2400" dirty="0"/>
                <a:t>Garbage version of logical page 92!</a:t>
              </a:r>
            </a:p>
          </p:txBody>
        </p:sp>
      </p:grpSp>
      <p:grpSp>
        <p:nvGrpSpPr>
          <p:cNvPr id="83" name="Group 82">
            <a:extLst>
              <a:ext uri="{FF2B5EF4-FFF2-40B4-BE49-F238E27FC236}">
                <a16:creationId xmlns:a16="http://schemas.microsoft.com/office/drawing/2014/main" id="{E51D7192-C5BF-4D68-AD17-BA8A11D45E3C}"/>
              </a:ext>
            </a:extLst>
          </p:cNvPr>
          <p:cNvGrpSpPr/>
          <p:nvPr/>
        </p:nvGrpSpPr>
        <p:grpSpPr>
          <a:xfrm>
            <a:off x="269114" y="3962400"/>
            <a:ext cx="2486623" cy="1045034"/>
            <a:chOff x="152400" y="3884250"/>
            <a:chExt cx="2486623" cy="1045034"/>
          </a:xfrm>
        </p:grpSpPr>
        <p:sp>
          <p:nvSpPr>
            <p:cNvPr id="87" name="Rectangle 86">
              <a:extLst>
                <a:ext uri="{FF2B5EF4-FFF2-40B4-BE49-F238E27FC236}">
                  <a16:creationId xmlns:a16="http://schemas.microsoft.com/office/drawing/2014/main" id="{88B45B5D-C556-461C-9561-2259C77A5A3F}"/>
                </a:ext>
              </a:extLst>
            </p:cNvPr>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88" name="Rectangle 87">
              <a:extLst>
                <a:ext uri="{FF2B5EF4-FFF2-40B4-BE49-F238E27FC236}">
                  <a16:creationId xmlns:a16="http://schemas.microsoft.com/office/drawing/2014/main" id="{10EEBDCC-217F-471E-85F6-5105559C2EC9}"/>
                </a:ext>
              </a:extLst>
            </p:cNvPr>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89" name="TextBox 88">
              <a:extLst>
                <a:ext uri="{FF2B5EF4-FFF2-40B4-BE49-F238E27FC236}">
                  <a16:creationId xmlns:a16="http://schemas.microsoft.com/office/drawing/2014/main" id="{C3A9AC94-3BE9-4304-8A1B-4F03CD72A561}"/>
                </a:ext>
              </a:extLst>
            </p:cNvPr>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90" name="TextBox 89">
              <a:extLst>
                <a:ext uri="{FF2B5EF4-FFF2-40B4-BE49-F238E27FC236}">
                  <a16:creationId xmlns:a16="http://schemas.microsoft.com/office/drawing/2014/main" id="{6F972512-3EDF-41A2-9902-2C276410B81B}"/>
                </a:ext>
              </a:extLst>
            </p:cNvPr>
            <p:cNvSpPr txBox="1"/>
            <p:nvPr/>
          </p:nvSpPr>
          <p:spPr>
            <a:xfrm>
              <a:off x="567967" y="4406064"/>
              <a:ext cx="948730" cy="523220"/>
            </a:xfrm>
            <a:prstGeom prst="rect">
              <a:avLst/>
            </a:prstGeom>
            <a:noFill/>
          </p:spPr>
          <p:txBody>
            <a:bodyPr wrap="square" rtlCol="0">
              <a:spAutoFit/>
            </a:bodyPr>
            <a:lstStyle/>
            <a:p>
              <a:r>
                <a:rPr lang="en-US" sz="2800" dirty="0"/>
                <a:t>Valid</a:t>
              </a:r>
            </a:p>
          </p:txBody>
        </p:sp>
      </p:grpSp>
      <p:sp>
        <p:nvSpPr>
          <p:cNvPr id="2" name="Rectangle 1">
            <a:extLst>
              <a:ext uri="{FF2B5EF4-FFF2-40B4-BE49-F238E27FC236}">
                <a16:creationId xmlns:a16="http://schemas.microsoft.com/office/drawing/2014/main" id="{ABADF528-64CD-487A-8F01-69C2F0797253}"/>
              </a:ext>
            </a:extLst>
          </p:cNvPr>
          <p:cNvSpPr/>
          <p:nvPr/>
        </p:nvSpPr>
        <p:spPr>
          <a:xfrm>
            <a:off x="6663875" y="407542"/>
            <a:ext cx="1469717" cy="423900"/>
          </a:xfrm>
          <a:prstGeom prst="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32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32" presetClass="emph" presetSubtype="0" fill="hold" grpId="1" nodeType="with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141"/>
                                        </p:tgtEl>
                                        <p:attrNameLst>
                                          <p:attrName>style.color</p:attrName>
                                        </p:attrNameLst>
                                      </p:cBhvr>
                                      <p:to>
                                        <a:schemeClr val="bg1"/>
                                      </p:to>
                                    </p:animClr>
                                    <p:animClr clrSpc="rgb" dir="cw">
                                      <p:cBhvr>
                                        <p:cTn id="28" dur="500" fill="hold"/>
                                        <p:tgtEl>
                                          <p:spTgt spid="141"/>
                                        </p:tgtEl>
                                        <p:attrNameLst>
                                          <p:attrName>fillcolor</p:attrName>
                                        </p:attrNameLst>
                                      </p:cBhvr>
                                      <p:to>
                                        <a:schemeClr val="bg1"/>
                                      </p:to>
                                    </p:animClr>
                                    <p:set>
                                      <p:cBhvr>
                                        <p:cTn id="29" dur="500" fill="hold"/>
                                        <p:tgtEl>
                                          <p:spTgt spid="141"/>
                                        </p:tgtEl>
                                        <p:attrNameLst>
                                          <p:attrName>fill.type</p:attrName>
                                        </p:attrNameLst>
                                      </p:cBhvr>
                                      <p:to>
                                        <p:strVal val="solid"/>
                                      </p:to>
                                    </p:set>
                                    <p:set>
                                      <p:cBhvr>
                                        <p:cTn id="30" dur="500" fill="hold"/>
                                        <p:tgtEl>
                                          <p:spTgt spid="141"/>
                                        </p:tgtEl>
                                        <p:attrNameLst>
                                          <p:attrName>fill.on</p:attrName>
                                        </p:attrNameLst>
                                      </p:cBhvr>
                                      <p:to>
                                        <p:strVal val="true"/>
                                      </p:to>
                                    </p:set>
                                  </p:childTnLst>
                                </p:cTn>
                              </p:par>
                              <p:par>
                                <p:cTn id="31" presetID="19" presetClass="emph" presetSubtype="0" fill="hold" grpId="0" nodeType="withEffect">
                                  <p:stCondLst>
                                    <p:cond delay="0"/>
                                  </p:stCondLst>
                                  <p:childTnLst>
                                    <p:animClr clrSpc="rgb" dir="cw">
                                      <p:cBhvr override="childStyle">
                                        <p:cTn id="32" dur="500" fill="hold"/>
                                        <p:tgtEl>
                                          <p:spTgt spid="142"/>
                                        </p:tgtEl>
                                        <p:attrNameLst>
                                          <p:attrName>style.color</p:attrName>
                                        </p:attrNameLst>
                                      </p:cBhvr>
                                      <p:to>
                                        <a:schemeClr val="bg1"/>
                                      </p:to>
                                    </p:animClr>
                                    <p:animClr clrSpc="rgb" dir="cw">
                                      <p:cBhvr>
                                        <p:cTn id="33" dur="500" fill="hold"/>
                                        <p:tgtEl>
                                          <p:spTgt spid="142"/>
                                        </p:tgtEl>
                                        <p:attrNameLst>
                                          <p:attrName>fillcolor</p:attrName>
                                        </p:attrNameLst>
                                      </p:cBhvr>
                                      <p:to>
                                        <a:schemeClr val="bg1"/>
                                      </p:to>
                                    </p:animClr>
                                    <p:set>
                                      <p:cBhvr>
                                        <p:cTn id="34" dur="500" fill="hold"/>
                                        <p:tgtEl>
                                          <p:spTgt spid="142"/>
                                        </p:tgtEl>
                                        <p:attrNameLst>
                                          <p:attrName>fill.type</p:attrName>
                                        </p:attrNameLst>
                                      </p:cBhvr>
                                      <p:to>
                                        <p:strVal val="solid"/>
                                      </p:to>
                                    </p:set>
                                    <p:set>
                                      <p:cBhvr>
                                        <p:cTn id="35" dur="500" fill="hold"/>
                                        <p:tgtEl>
                                          <p:spTgt spid="142"/>
                                        </p:tgtEl>
                                        <p:attrNameLst>
                                          <p:attrName>fill.on</p:attrName>
                                        </p:attrNameLst>
                                      </p:cBhvr>
                                      <p:to>
                                        <p:strVal val="true"/>
                                      </p:to>
                                    </p:set>
                                  </p:childTnLst>
                                </p:cTn>
                              </p:par>
                              <p:par>
                                <p:cTn id="36" presetID="19" presetClass="emph" presetSubtype="0" fill="hold" grpId="0" nodeType="withEffect">
                                  <p:stCondLst>
                                    <p:cond delay="0"/>
                                  </p:stCondLst>
                                  <p:childTnLst>
                                    <p:animClr clrSpc="rgb" dir="cw">
                                      <p:cBhvr override="childStyle">
                                        <p:cTn id="37" dur="500" fill="hold"/>
                                        <p:tgtEl>
                                          <p:spTgt spid="143"/>
                                        </p:tgtEl>
                                        <p:attrNameLst>
                                          <p:attrName>style.color</p:attrName>
                                        </p:attrNameLst>
                                      </p:cBhvr>
                                      <p:to>
                                        <a:schemeClr val="bg1"/>
                                      </p:to>
                                    </p:animClr>
                                    <p:animClr clrSpc="rgb" dir="cw">
                                      <p:cBhvr>
                                        <p:cTn id="38" dur="500" fill="hold"/>
                                        <p:tgtEl>
                                          <p:spTgt spid="143"/>
                                        </p:tgtEl>
                                        <p:attrNameLst>
                                          <p:attrName>fillcolor</p:attrName>
                                        </p:attrNameLst>
                                      </p:cBhvr>
                                      <p:to>
                                        <a:schemeClr val="bg1"/>
                                      </p:to>
                                    </p:animClr>
                                    <p:set>
                                      <p:cBhvr>
                                        <p:cTn id="39" dur="500" fill="hold"/>
                                        <p:tgtEl>
                                          <p:spTgt spid="143"/>
                                        </p:tgtEl>
                                        <p:attrNameLst>
                                          <p:attrName>fill.type</p:attrName>
                                        </p:attrNameLst>
                                      </p:cBhvr>
                                      <p:to>
                                        <p:strVal val="solid"/>
                                      </p:to>
                                    </p:set>
                                    <p:set>
                                      <p:cBhvr>
                                        <p:cTn id="40" dur="500" fill="hold"/>
                                        <p:tgtEl>
                                          <p:spTgt spid="143"/>
                                        </p:tgtEl>
                                        <p:attrNameLst>
                                          <p:attrName>fill.on</p:attrName>
                                        </p:attrNameLst>
                                      </p:cBhvr>
                                      <p:to>
                                        <p:strVal val="true"/>
                                      </p:to>
                                    </p:set>
                                  </p:childTnLst>
                                </p:cTn>
                              </p:par>
                              <p:par>
                                <p:cTn id="41" presetID="19" presetClass="emph" presetSubtype="0" fill="hold" grpId="0" nodeType="withEffect">
                                  <p:stCondLst>
                                    <p:cond delay="0"/>
                                  </p:stCondLst>
                                  <p:childTnLst>
                                    <p:animClr clrSpc="rgb" dir="cw">
                                      <p:cBhvr override="childStyle">
                                        <p:cTn id="42" dur="500" fill="hold"/>
                                        <p:tgtEl>
                                          <p:spTgt spid="144"/>
                                        </p:tgtEl>
                                        <p:attrNameLst>
                                          <p:attrName>style.color</p:attrName>
                                        </p:attrNameLst>
                                      </p:cBhvr>
                                      <p:to>
                                        <a:schemeClr val="bg1"/>
                                      </p:to>
                                    </p:animClr>
                                    <p:animClr clrSpc="rgb" dir="cw">
                                      <p:cBhvr>
                                        <p:cTn id="43" dur="500" fill="hold"/>
                                        <p:tgtEl>
                                          <p:spTgt spid="144"/>
                                        </p:tgtEl>
                                        <p:attrNameLst>
                                          <p:attrName>fillcolor</p:attrName>
                                        </p:attrNameLst>
                                      </p:cBhvr>
                                      <p:to>
                                        <a:schemeClr val="bg1"/>
                                      </p:to>
                                    </p:animClr>
                                    <p:set>
                                      <p:cBhvr>
                                        <p:cTn id="44" dur="500" fill="hold"/>
                                        <p:tgtEl>
                                          <p:spTgt spid="144"/>
                                        </p:tgtEl>
                                        <p:attrNameLst>
                                          <p:attrName>fill.type</p:attrName>
                                        </p:attrNameLst>
                                      </p:cBhvr>
                                      <p:to>
                                        <p:strVal val="solid"/>
                                      </p:to>
                                    </p:set>
                                    <p:set>
                                      <p:cBhvr>
                                        <p:cTn id="45" dur="500" fill="hold"/>
                                        <p:tgtEl>
                                          <p:spTgt spid="144"/>
                                        </p:tgtEl>
                                        <p:attrNameLst>
                                          <p:attrName>fill.on</p:attrName>
                                        </p:attrNameLst>
                                      </p:cBhvr>
                                      <p:to>
                                        <p:strVal val="true"/>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500"/>
                                        <p:tgtEl>
                                          <p:spTgt spid="10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03"/>
                                        </p:tgtEl>
                                      </p:cBhvr>
                                    </p:animEffect>
                                    <p:set>
                                      <p:cBhvr>
                                        <p:cTn id="68" dur="1" fill="hold">
                                          <p:stCondLst>
                                            <p:cond delay="499"/>
                                          </p:stCondLst>
                                        </p:cTn>
                                        <p:tgtEl>
                                          <p:spTgt spid="103"/>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500"/>
                                        <p:tgtEl>
                                          <p:spTgt spid="10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96"/>
                                        </p:tgtEl>
                                      </p:cBhvr>
                                    </p:animEffect>
                                    <p:set>
                                      <p:cBhvr>
                                        <p:cTn id="82" dur="1" fill="hold">
                                          <p:stCondLst>
                                            <p:cond delay="499"/>
                                          </p:stCondLst>
                                        </p:cTn>
                                        <p:tgtEl>
                                          <p:spTgt spid="96"/>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fade">
                                      <p:cBhvr>
                                        <p:cTn id="91" dur="500"/>
                                        <p:tgtEl>
                                          <p:spTgt spid="10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5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P spid="144" grpId="0" animBg="1"/>
      <p:bldP spid="6" grpId="0"/>
      <p:bldP spid="80" grpId="0"/>
      <p:bldP spid="85" grpId="0"/>
      <p:bldP spid="86" grpId="0"/>
      <p:bldP spid="103" grpId="0"/>
      <p:bldP spid="103" grpId="1"/>
      <p:bldP spid="107" grpId="0"/>
      <p:bldP spid="5" grpId="0" animBg="1"/>
      <p:bldP spid="108" grpId="0"/>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0038304" y="4237609"/>
            <a:ext cx="762000" cy="646331"/>
          </a:xfrm>
          <a:prstGeom prst="rect">
            <a:avLst/>
          </a:prstGeom>
          <a:noFill/>
        </p:spPr>
        <p:txBody>
          <a:bodyPr wrap="square" rtlCol="0">
            <a:spAutoFit/>
          </a:bodyPr>
          <a:lstStyle/>
          <a:p>
            <a:pPr algn="ctr"/>
            <a:r>
              <a:rPr lang="en-US" sz="3600" b="1" dirty="0"/>
              <a:t>. . .</a:t>
            </a:r>
          </a:p>
        </p:txBody>
      </p:sp>
      <p:sp>
        <p:nvSpPr>
          <p:cNvPr id="145" name="Rectangle 144"/>
          <p:cNvSpPr>
            <a:spLocks noChangeAspect="1"/>
          </p:cNvSpPr>
          <p:nvPr/>
        </p:nvSpPr>
        <p:spPr bwMode="auto">
          <a:xfrm>
            <a:off x="3707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240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773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5307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1" name="Rectangle 140"/>
          <p:cNvSpPr>
            <a:spLocks noChangeAspect="1"/>
          </p:cNvSpPr>
          <p:nvPr/>
        </p:nvSpPr>
        <p:spPr bwMode="auto">
          <a:xfrm>
            <a:off x="58372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63706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69040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74374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95" name="Group 94"/>
          <p:cNvGrpSpPr>
            <a:grpSpLocks noChangeAspect="1"/>
          </p:cNvGrpSpPr>
          <p:nvPr/>
        </p:nvGrpSpPr>
        <p:grpSpPr>
          <a:xfrm>
            <a:off x="7970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2926364" y="4838772"/>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3775667" y="4858866"/>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5884565" y="4858866"/>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8004401" y="4858864"/>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2926364" y="5451791"/>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3720661" y="5197309"/>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5863474" y="5200828"/>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8004401" y="5197308"/>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149" name="TextBox 148"/>
          <p:cNvSpPr txBox="1"/>
          <p:nvPr/>
        </p:nvSpPr>
        <p:spPr>
          <a:xfrm>
            <a:off x="6824874" y="0"/>
            <a:ext cx="3429000" cy="1938992"/>
          </a:xfrm>
          <a:prstGeom prst="rect">
            <a:avLst/>
          </a:prstGeom>
          <a:noFill/>
        </p:spPr>
        <p:txBody>
          <a:bodyPr wrap="square" rtlCol="0">
            <a:spAutoFit/>
          </a:bodyPr>
          <a:lstStyle/>
          <a:p>
            <a:r>
              <a:rPr lang="en-US" sz="2400" u="sng" dirty="0"/>
              <a:t>Logical-to-physical map</a:t>
            </a:r>
          </a:p>
          <a:p>
            <a:r>
              <a:rPr lang="en-US" sz="2400" dirty="0"/>
              <a:t>92 --&gt; 0</a:t>
            </a:r>
          </a:p>
          <a:p>
            <a:r>
              <a:rPr lang="en-US" sz="2400" dirty="0"/>
              <a:t>17 --&gt; 1</a:t>
            </a:r>
          </a:p>
          <a:p>
            <a:r>
              <a:rPr lang="en-US" sz="2400" dirty="0"/>
              <a:t>33 --&gt; 2</a:t>
            </a:r>
          </a:p>
          <a:p>
            <a:r>
              <a:rPr lang="en-US" sz="2400" dirty="0"/>
              <a:t>68 --&gt; 3</a:t>
            </a:r>
          </a:p>
        </p:txBody>
      </p:sp>
      <p:sp>
        <p:nvSpPr>
          <p:cNvPr id="81" name="TextBox 80"/>
          <p:cNvSpPr txBox="1"/>
          <p:nvPr/>
        </p:nvSpPr>
        <p:spPr>
          <a:xfrm>
            <a:off x="4772545" y="4328131"/>
            <a:ext cx="574876" cy="461665"/>
          </a:xfrm>
          <a:prstGeom prst="rect">
            <a:avLst/>
          </a:prstGeom>
          <a:noFill/>
        </p:spPr>
        <p:txBody>
          <a:bodyPr wrap="square" rtlCol="0">
            <a:spAutoFit/>
          </a:bodyPr>
          <a:lstStyle/>
          <a:p>
            <a:r>
              <a:rPr lang="en-US" sz="2300" dirty="0"/>
              <a:t>w2</a:t>
            </a:r>
          </a:p>
        </p:txBody>
      </p:sp>
      <p:sp>
        <p:nvSpPr>
          <p:cNvPr id="82" name="TextBox 81"/>
          <p:cNvSpPr txBox="1"/>
          <p:nvPr/>
        </p:nvSpPr>
        <p:spPr>
          <a:xfrm>
            <a:off x="5290402" y="4328131"/>
            <a:ext cx="568230" cy="461665"/>
          </a:xfrm>
          <a:prstGeom prst="rect">
            <a:avLst/>
          </a:prstGeom>
          <a:noFill/>
        </p:spPr>
        <p:txBody>
          <a:bodyPr wrap="square" rtlCol="0">
            <a:spAutoFit/>
          </a:bodyPr>
          <a:lstStyle/>
          <a:p>
            <a:r>
              <a:rPr lang="en-US" sz="2300" dirty="0"/>
              <a:t>w3</a:t>
            </a:r>
          </a:p>
        </p:txBody>
      </p:sp>
      <p:sp>
        <p:nvSpPr>
          <p:cNvPr id="84" name="TextBox 83"/>
          <p:cNvSpPr txBox="1"/>
          <p:nvPr/>
        </p:nvSpPr>
        <p:spPr>
          <a:xfrm>
            <a:off x="3724727" y="4324631"/>
            <a:ext cx="548345" cy="446276"/>
          </a:xfrm>
          <a:prstGeom prst="rect">
            <a:avLst/>
          </a:prstGeom>
          <a:noFill/>
        </p:spPr>
        <p:txBody>
          <a:bodyPr wrap="square" rtlCol="0">
            <a:spAutoFit/>
          </a:bodyPr>
          <a:lstStyle/>
          <a:p>
            <a:r>
              <a:rPr lang="en-US" sz="2300" dirty="0"/>
              <a:t>w0</a:t>
            </a:r>
          </a:p>
        </p:txBody>
      </p:sp>
      <p:sp>
        <p:nvSpPr>
          <p:cNvPr id="93" name="TextBox 92"/>
          <p:cNvSpPr txBox="1"/>
          <p:nvPr/>
        </p:nvSpPr>
        <p:spPr>
          <a:xfrm>
            <a:off x="4246455" y="4324631"/>
            <a:ext cx="548345" cy="446276"/>
          </a:xfrm>
          <a:prstGeom prst="rect">
            <a:avLst/>
          </a:prstGeom>
          <a:noFill/>
        </p:spPr>
        <p:txBody>
          <a:bodyPr wrap="square" rtlCol="0">
            <a:spAutoFit/>
          </a:bodyPr>
          <a:lstStyle/>
          <a:p>
            <a:r>
              <a:rPr lang="en-US" sz="2300" dirty="0"/>
              <a:t>w1</a:t>
            </a:r>
          </a:p>
        </p:txBody>
      </p:sp>
      <p:sp>
        <p:nvSpPr>
          <p:cNvPr id="80" name="TextBox 79"/>
          <p:cNvSpPr txBox="1"/>
          <p:nvPr/>
        </p:nvSpPr>
        <p:spPr>
          <a:xfrm>
            <a:off x="6464408" y="4337059"/>
            <a:ext cx="489022" cy="446276"/>
          </a:xfrm>
          <a:prstGeom prst="rect">
            <a:avLst/>
          </a:prstGeom>
          <a:noFill/>
        </p:spPr>
        <p:txBody>
          <a:bodyPr wrap="square" rtlCol="0">
            <a:spAutoFit/>
          </a:bodyPr>
          <a:lstStyle/>
          <a:p>
            <a:r>
              <a:rPr lang="en-US" sz="2300" dirty="0"/>
              <a:t>1*</a:t>
            </a:r>
          </a:p>
        </p:txBody>
      </p:sp>
      <p:sp>
        <p:nvSpPr>
          <p:cNvPr id="85" name="TextBox 84"/>
          <p:cNvSpPr txBox="1"/>
          <p:nvPr/>
        </p:nvSpPr>
        <p:spPr>
          <a:xfrm>
            <a:off x="6958895" y="4328131"/>
            <a:ext cx="489022" cy="446276"/>
          </a:xfrm>
          <a:prstGeom prst="rect">
            <a:avLst/>
          </a:prstGeom>
          <a:noFill/>
        </p:spPr>
        <p:txBody>
          <a:bodyPr wrap="square" rtlCol="0">
            <a:spAutoFit/>
          </a:bodyPr>
          <a:lstStyle/>
          <a:p>
            <a:r>
              <a:rPr lang="en-US" sz="2300" dirty="0"/>
              <a:t>1*</a:t>
            </a:r>
          </a:p>
        </p:txBody>
      </p:sp>
      <p:sp>
        <p:nvSpPr>
          <p:cNvPr id="86" name="TextBox 85"/>
          <p:cNvSpPr txBox="1"/>
          <p:nvPr/>
        </p:nvSpPr>
        <p:spPr>
          <a:xfrm>
            <a:off x="7470106" y="4328131"/>
            <a:ext cx="489022" cy="446276"/>
          </a:xfrm>
          <a:prstGeom prst="rect">
            <a:avLst/>
          </a:prstGeom>
          <a:noFill/>
        </p:spPr>
        <p:txBody>
          <a:bodyPr wrap="square" rtlCol="0">
            <a:spAutoFit/>
          </a:bodyPr>
          <a:lstStyle/>
          <a:p>
            <a:r>
              <a:rPr lang="en-US" sz="2300" dirty="0"/>
              <a:t>1*</a:t>
            </a:r>
          </a:p>
        </p:txBody>
      </p:sp>
      <p:grpSp>
        <p:nvGrpSpPr>
          <p:cNvPr id="104" name="Group 103"/>
          <p:cNvGrpSpPr/>
          <p:nvPr/>
        </p:nvGrpSpPr>
        <p:grpSpPr>
          <a:xfrm>
            <a:off x="6280713" y="2974587"/>
            <a:ext cx="1541924" cy="1265809"/>
            <a:chOff x="2103456" y="2971800"/>
            <a:chExt cx="1541924" cy="1265809"/>
          </a:xfrm>
        </p:grpSpPr>
        <p:sp>
          <p:nvSpPr>
            <p:cNvPr id="105" name="TextBox 104"/>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106" name="Straight Arrow Connector 105"/>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07" name="TextBox 106"/>
          <p:cNvSpPr txBox="1"/>
          <p:nvPr/>
        </p:nvSpPr>
        <p:spPr>
          <a:xfrm>
            <a:off x="5823649" y="4323971"/>
            <a:ext cx="647140" cy="461665"/>
          </a:xfrm>
          <a:prstGeom prst="rect">
            <a:avLst/>
          </a:prstGeom>
          <a:noFill/>
        </p:spPr>
        <p:txBody>
          <a:bodyPr wrap="square" rtlCol="0">
            <a:spAutoFit/>
          </a:bodyPr>
          <a:lstStyle/>
          <a:p>
            <a:r>
              <a:rPr lang="en-US" sz="2300" dirty="0"/>
              <a:t>w4</a:t>
            </a:r>
          </a:p>
        </p:txBody>
      </p:sp>
      <p:sp>
        <p:nvSpPr>
          <p:cNvPr id="108" name="TextBox 107"/>
          <p:cNvSpPr txBox="1"/>
          <p:nvPr/>
        </p:nvSpPr>
        <p:spPr>
          <a:xfrm>
            <a:off x="8096676" y="369776"/>
            <a:ext cx="2571325" cy="461665"/>
          </a:xfrm>
          <a:prstGeom prst="rect">
            <a:avLst/>
          </a:prstGeom>
          <a:noFill/>
        </p:spPr>
        <p:txBody>
          <a:bodyPr wrap="square" rtlCol="0">
            <a:spAutoFit/>
          </a:bodyPr>
          <a:lstStyle/>
          <a:p>
            <a:r>
              <a:rPr lang="en-US" sz="2400" dirty="0"/>
              <a:t>92 --&gt; 4</a:t>
            </a:r>
          </a:p>
        </p:txBody>
      </p:sp>
      <p:grpSp>
        <p:nvGrpSpPr>
          <p:cNvPr id="9" name="Group 8"/>
          <p:cNvGrpSpPr/>
          <p:nvPr/>
        </p:nvGrpSpPr>
        <p:grpSpPr>
          <a:xfrm>
            <a:off x="2709973" y="2231405"/>
            <a:ext cx="2655479" cy="2006204"/>
            <a:chOff x="1185972" y="2231405"/>
            <a:chExt cx="2655479" cy="2006204"/>
          </a:xfrm>
        </p:grpSpPr>
        <p:sp>
          <p:nvSpPr>
            <p:cNvPr id="8" name="Down Arrow 7"/>
            <p:cNvSpPr/>
            <p:nvPr/>
          </p:nvSpPr>
          <p:spPr bwMode="auto">
            <a:xfrm>
              <a:off x="2209447" y="3048000"/>
              <a:ext cx="497405" cy="118960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09" name="TextBox 108"/>
            <p:cNvSpPr txBox="1"/>
            <p:nvPr/>
          </p:nvSpPr>
          <p:spPr>
            <a:xfrm>
              <a:off x="1185972" y="2231405"/>
              <a:ext cx="2655479" cy="830997"/>
            </a:xfrm>
            <a:prstGeom prst="rect">
              <a:avLst/>
            </a:prstGeom>
            <a:noFill/>
          </p:spPr>
          <p:txBody>
            <a:bodyPr wrap="square" rtlCol="0">
              <a:spAutoFit/>
            </a:bodyPr>
            <a:lstStyle/>
            <a:p>
              <a:pPr algn="ctr"/>
              <a:r>
                <a:rPr lang="en-US" sz="2400" dirty="0"/>
                <a:t>Garbage version of </a:t>
              </a:r>
              <a:r>
                <a:rPr lang="en-US" sz="2400"/>
                <a:t>logical page </a:t>
              </a:r>
              <a:r>
                <a:rPr lang="en-US" sz="2400" dirty="0"/>
                <a:t>92!</a:t>
              </a:r>
            </a:p>
          </p:txBody>
        </p:sp>
      </p:grpSp>
      <p:sp>
        <p:nvSpPr>
          <p:cNvPr id="83" name="Content Placeholder 2"/>
          <p:cNvSpPr>
            <a:spLocks noGrp="1"/>
          </p:cNvSpPr>
          <p:nvPr>
            <p:ph idx="1"/>
          </p:nvPr>
        </p:nvSpPr>
        <p:spPr>
          <a:xfrm>
            <a:off x="1526004" y="6684"/>
            <a:ext cx="4938404" cy="448352"/>
          </a:xfrm>
        </p:spPr>
        <p:txBody>
          <a:bodyPr>
            <a:normAutofit/>
          </a:bodyPr>
          <a:lstStyle/>
          <a:p>
            <a:pPr marL="0" indent="0">
              <a:buNone/>
            </a:pPr>
            <a:r>
              <a:rPr lang="en-US" sz="2400" dirty="0"/>
              <a:t>At some point, FTL must:</a:t>
            </a:r>
          </a:p>
        </p:txBody>
      </p:sp>
      <p:sp>
        <p:nvSpPr>
          <p:cNvPr id="87" name="Content Placeholder 2"/>
          <p:cNvSpPr txBox="1">
            <a:spLocks/>
          </p:cNvSpPr>
          <p:nvPr/>
        </p:nvSpPr>
        <p:spPr bwMode="auto">
          <a:xfrm>
            <a:off x="1187192" y="307748"/>
            <a:ext cx="5366008" cy="50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Read all pages in physical block 0</a:t>
            </a:r>
          </a:p>
        </p:txBody>
      </p:sp>
      <p:sp>
        <p:nvSpPr>
          <p:cNvPr id="89" name="Content Placeholder 2"/>
          <p:cNvSpPr txBox="1">
            <a:spLocks/>
          </p:cNvSpPr>
          <p:nvPr/>
        </p:nvSpPr>
        <p:spPr bwMode="auto">
          <a:xfrm>
            <a:off x="1187192" y="669319"/>
            <a:ext cx="5366008" cy="126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Write out the second, third, and fourth pages to the end of the log</a:t>
            </a:r>
          </a:p>
        </p:txBody>
      </p:sp>
      <p:sp>
        <p:nvSpPr>
          <p:cNvPr id="90" name="Content Placeholder 2"/>
          <p:cNvSpPr txBox="1">
            <a:spLocks/>
          </p:cNvSpPr>
          <p:nvPr/>
        </p:nvSpPr>
        <p:spPr bwMode="auto">
          <a:xfrm>
            <a:off x="1196085" y="1371600"/>
            <a:ext cx="4938404" cy="55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Update logical-to-physical map</a:t>
            </a:r>
          </a:p>
        </p:txBody>
      </p:sp>
      <p:sp>
        <p:nvSpPr>
          <p:cNvPr id="2" name="Rectangle 1"/>
          <p:cNvSpPr/>
          <p:nvPr/>
        </p:nvSpPr>
        <p:spPr bwMode="auto">
          <a:xfrm>
            <a:off x="1447801" y="-102160"/>
            <a:ext cx="5047155" cy="196261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69" name="Group 68">
            <a:extLst>
              <a:ext uri="{FF2B5EF4-FFF2-40B4-BE49-F238E27FC236}">
                <a16:creationId xmlns:a16="http://schemas.microsoft.com/office/drawing/2014/main" id="{AAFE300E-CB73-46A1-97D7-169D297D9418}"/>
              </a:ext>
            </a:extLst>
          </p:cNvPr>
          <p:cNvGrpSpPr/>
          <p:nvPr/>
        </p:nvGrpSpPr>
        <p:grpSpPr>
          <a:xfrm>
            <a:off x="269114" y="3962400"/>
            <a:ext cx="2486623" cy="1045034"/>
            <a:chOff x="152400" y="3884250"/>
            <a:chExt cx="2486623" cy="1045034"/>
          </a:xfrm>
        </p:grpSpPr>
        <p:sp>
          <p:nvSpPr>
            <p:cNvPr id="70" name="Rectangle 69">
              <a:extLst>
                <a:ext uri="{FF2B5EF4-FFF2-40B4-BE49-F238E27FC236}">
                  <a16:creationId xmlns:a16="http://schemas.microsoft.com/office/drawing/2014/main" id="{18E1F17D-17F1-4BF9-AE24-46B62CF6E259}"/>
                </a:ext>
              </a:extLst>
            </p:cNvPr>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71" name="Rectangle 70">
              <a:extLst>
                <a:ext uri="{FF2B5EF4-FFF2-40B4-BE49-F238E27FC236}">
                  <a16:creationId xmlns:a16="http://schemas.microsoft.com/office/drawing/2014/main" id="{D6D26D06-6DBB-4A4D-BC8B-299B8F36AF70}"/>
                </a:ext>
              </a:extLst>
            </p:cNvPr>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72" name="TextBox 71">
              <a:extLst>
                <a:ext uri="{FF2B5EF4-FFF2-40B4-BE49-F238E27FC236}">
                  <a16:creationId xmlns:a16="http://schemas.microsoft.com/office/drawing/2014/main" id="{0EC8F843-E88A-4C8F-B44F-8BEA6C27EB43}"/>
                </a:ext>
              </a:extLst>
            </p:cNvPr>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73" name="TextBox 72">
              <a:extLst>
                <a:ext uri="{FF2B5EF4-FFF2-40B4-BE49-F238E27FC236}">
                  <a16:creationId xmlns:a16="http://schemas.microsoft.com/office/drawing/2014/main" id="{9E03550A-4387-422F-8B06-B87408E115A4}"/>
                </a:ext>
              </a:extLst>
            </p:cNvPr>
            <p:cNvSpPr txBox="1"/>
            <p:nvPr/>
          </p:nvSpPr>
          <p:spPr>
            <a:xfrm>
              <a:off x="567967" y="4406064"/>
              <a:ext cx="948730" cy="523220"/>
            </a:xfrm>
            <a:prstGeom prst="rect">
              <a:avLst/>
            </a:prstGeom>
            <a:noFill/>
          </p:spPr>
          <p:txBody>
            <a:bodyPr wrap="square" rtlCol="0">
              <a:spAutoFit/>
            </a:bodyPr>
            <a:lstStyle/>
            <a:p>
              <a:r>
                <a:rPr lang="en-US" sz="2800" dirty="0"/>
                <a:t>Valid</a:t>
              </a:r>
            </a:p>
          </p:txBody>
        </p:sp>
      </p:grpSp>
      <p:sp>
        <p:nvSpPr>
          <p:cNvPr id="74" name="Multiply 4">
            <a:extLst>
              <a:ext uri="{FF2B5EF4-FFF2-40B4-BE49-F238E27FC236}">
                <a16:creationId xmlns:a16="http://schemas.microsoft.com/office/drawing/2014/main" id="{10087B45-C29F-4B61-AA31-12467007639C}"/>
              </a:ext>
            </a:extLst>
          </p:cNvPr>
          <p:cNvSpPr/>
          <p:nvPr/>
        </p:nvSpPr>
        <p:spPr bwMode="auto">
          <a:xfrm>
            <a:off x="6709081" y="325486"/>
            <a:ext cx="1400803" cy="593551"/>
          </a:xfrm>
          <a:prstGeom prst="mathMultiply">
            <a:avLst>
              <a:gd name="adj1" fmla="val 830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dirty="0">
              <a:latin typeface="Arial" charset="0"/>
              <a:ea typeface="ＭＳ Ｐゴシック" pitchFamily="-96" charset="-128"/>
            </a:endParaRPr>
          </a:p>
        </p:txBody>
      </p:sp>
      <p:sp>
        <p:nvSpPr>
          <p:cNvPr id="75" name="Rectangle 74">
            <a:extLst>
              <a:ext uri="{FF2B5EF4-FFF2-40B4-BE49-F238E27FC236}">
                <a16:creationId xmlns:a16="http://schemas.microsoft.com/office/drawing/2014/main" id="{68FB2171-F035-4A63-8C1A-1A9AFE55D4D5}"/>
              </a:ext>
            </a:extLst>
          </p:cNvPr>
          <p:cNvSpPr/>
          <p:nvPr/>
        </p:nvSpPr>
        <p:spPr>
          <a:xfrm>
            <a:off x="6663875" y="407542"/>
            <a:ext cx="1469717" cy="423900"/>
          </a:xfrm>
          <a:prstGeom prst="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44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500"/>
                                        <p:tgtEl>
                                          <p:spTgt spid="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p:bldP spid="87" grpId="0"/>
      <p:bldP spid="89" grpId="0"/>
      <p:bldP spid="90"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743" y="-11575"/>
            <a:ext cx="10069975" cy="995423"/>
          </a:xfrm>
        </p:spPr>
        <p:txBody>
          <a:bodyPr>
            <a:normAutofit/>
          </a:bodyPr>
          <a:lstStyle/>
          <a:p>
            <a:r>
              <a:rPr lang="en-US" sz="5400" dirty="0"/>
              <a:t>Trash Day Is The Worst Day</a:t>
            </a:r>
          </a:p>
        </p:txBody>
      </p:sp>
      <p:sp>
        <p:nvSpPr>
          <p:cNvPr id="7" name="Content Placeholder 6"/>
          <p:cNvSpPr>
            <a:spLocks noGrp="1"/>
          </p:cNvSpPr>
          <p:nvPr>
            <p:ph idx="1"/>
          </p:nvPr>
        </p:nvSpPr>
        <p:spPr>
          <a:xfrm>
            <a:off x="3531007" y="1058792"/>
            <a:ext cx="8471939" cy="5724264"/>
          </a:xfrm>
        </p:spPr>
        <p:txBody>
          <a:bodyPr>
            <a:noAutofit/>
          </a:bodyPr>
          <a:lstStyle/>
          <a:p>
            <a:r>
              <a:rPr lang="en-US" sz="3200" dirty="0"/>
              <a:t>Garbage collection requires extra </a:t>
            </a:r>
            <a:r>
              <a:rPr lang="en-US" sz="3200" dirty="0" err="1"/>
              <a:t>reads+writes</a:t>
            </a:r>
            <a:endParaRPr lang="en-US" sz="3200" dirty="0"/>
          </a:p>
          <a:p>
            <a:r>
              <a:rPr lang="en-US" sz="3200" dirty="0"/>
              <a:t>Overprovisioning makes GC less painful</a:t>
            </a:r>
          </a:p>
          <a:p>
            <a:pPr lvl="1"/>
            <a:r>
              <a:rPr lang="en-US" sz="3200" dirty="0"/>
              <a:t>SSD exposes a logical page space that is smaller than the physical page space</a:t>
            </a:r>
          </a:p>
          <a:p>
            <a:pPr lvl="1"/>
            <a:r>
              <a:rPr lang="en-US" sz="3200" dirty="0"/>
              <a:t>By keeping extra, “hidden” pages around, the SSD tries to defer GC to a background task (thus removing GC from critical path of a write)</a:t>
            </a:r>
          </a:p>
          <a:p>
            <a:r>
              <a:rPr lang="en-US" sz="3200" dirty="0"/>
              <a:t>SSD will occasionally shuffle live (i.e., non-garbage) blocks that never get overwritten</a:t>
            </a:r>
          </a:p>
          <a:p>
            <a:pPr lvl="1"/>
            <a:r>
              <a:rPr lang="en-US" sz="3200" dirty="0"/>
              <a:t>Enforces wear levelling</a:t>
            </a:r>
          </a:p>
        </p:txBody>
      </p:sp>
      <p:pic>
        <p:nvPicPr>
          <p:cNvPr id="4" name="Picture 3"/>
          <p:cNvPicPr>
            <a:picLocks noChangeAspect="1"/>
          </p:cNvPicPr>
          <p:nvPr/>
        </p:nvPicPr>
        <p:blipFill rotWithShape="1">
          <a:blip r:embed="rId3"/>
          <a:srcRect r="28483"/>
          <a:stretch/>
        </p:blipFill>
        <p:spPr>
          <a:xfrm flipH="1">
            <a:off x="0" y="860540"/>
            <a:ext cx="3635180" cy="5997460"/>
          </a:xfrm>
          <a:prstGeom prst="rect">
            <a:avLst/>
          </a:prstGeom>
        </p:spPr>
      </p:pic>
    </p:spTree>
    <p:extLst>
      <p:ext uri="{BB962C8B-B14F-4D97-AF65-F5344CB8AC3E}">
        <p14:creationId xmlns:p14="http://schemas.microsoft.com/office/powerpoint/2010/main" val="52252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74018"/>
          </a:xfrm>
        </p:spPr>
        <p:txBody>
          <a:bodyPr>
            <a:normAutofit fontScale="90000"/>
          </a:bodyPr>
          <a:lstStyle/>
          <a:p>
            <a:r>
              <a:rPr lang="en-US" dirty="0"/>
              <a:t>SSDs versus Hard Drives (Throughput)</a:t>
            </a:r>
            <a:br>
              <a:rPr lang="en-US" dirty="0"/>
            </a:br>
            <a:r>
              <a:rPr lang="en-US" sz="2000" dirty="0"/>
              <a:t>[Source: “Flash-based SSDs” chapter of “Operating Systems: Three Easy Pieces” by the </a:t>
            </a:r>
            <a:r>
              <a:rPr lang="en-US" sz="2000" dirty="0" err="1"/>
              <a:t>Arpaci-Dusseaus</a:t>
            </a:r>
            <a:r>
              <a:rPr lang="en-US" sz="2000" dirty="0"/>
              <a:t>]</a:t>
            </a:r>
            <a:endParaRPr lang="en-US" dirty="0"/>
          </a:p>
        </p:txBody>
      </p:sp>
      <p:sp>
        <p:nvSpPr>
          <p:cNvPr id="8" name="Title 1"/>
          <p:cNvSpPr txBox="1">
            <a:spLocks/>
          </p:cNvSpPr>
          <p:nvPr/>
        </p:nvSpPr>
        <p:spPr bwMode="auto">
          <a:xfrm>
            <a:off x="1104901" y="1948620"/>
            <a:ext cx="18811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kern="0" dirty="0">
                <a:solidFill>
                  <a:schemeClr val="tx1"/>
                </a:solidFill>
              </a:rPr>
              <a:t>Device</a:t>
            </a:r>
          </a:p>
        </p:txBody>
      </p:sp>
      <p:grpSp>
        <p:nvGrpSpPr>
          <p:cNvPr id="24" name="Group 23"/>
          <p:cNvGrpSpPr/>
          <p:nvPr/>
        </p:nvGrpSpPr>
        <p:grpSpPr>
          <a:xfrm>
            <a:off x="4638661" y="973052"/>
            <a:ext cx="3636763" cy="1424537"/>
            <a:chOff x="1647304" y="770828"/>
            <a:chExt cx="2894552" cy="1424537"/>
          </a:xfrm>
        </p:grpSpPr>
        <p:sp>
          <p:nvSpPr>
            <p:cNvPr id="9" name="Title 1"/>
            <p:cNvSpPr txBox="1">
              <a:spLocks/>
            </p:cNvSpPr>
            <p:nvPr/>
          </p:nvSpPr>
          <p:spPr bwMode="auto">
            <a:xfrm>
              <a:off x="2183005" y="770828"/>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Random</a:t>
              </a:r>
            </a:p>
          </p:txBody>
        </p:sp>
        <p:grpSp>
          <p:nvGrpSpPr>
            <p:cNvPr id="15" name="Group 14"/>
            <p:cNvGrpSpPr/>
            <p:nvPr/>
          </p:nvGrpSpPr>
          <p:grpSpPr>
            <a:xfrm>
              <a:off x="1647304" y="1186761"/>
              <a:ext cx="2894552" cy="1008604"/>
              <a:chOff x="1647304" y="1186761"/>
              <a:chExt cx="2894552" cy="1008604"/>
            </a:xfrm>
          </p:grpSpPr>
          <p:sp>
            <p:nvSpPr>
              <p:cNvPr id="11" name="Title 1"/>
              <p:cNvSpPr txBox="1">
                <a:spLocks/>
              </p:cNvSpPr>
              <p:nvPr/>
            </p:nvSpPr>
            <p:spPr bwMode="auto">
              <a:xfrm>
                <a:off x="1753648" y="1186761"/>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Reads</a:t>
                </a:r>
              </a:p>
            </p:txBody>
          </p:sp>
          <p:sp>
            <p:nvSpPr>
              <p:cNvPr id="12" name="Title 1"/>
              <p:cNvSpPr txBox="1">
                <a:spLocks/>
              </p:cNvSpPr>
              <p:nvPr/>
            </p:nvSpPr>
            <p:spPr bwMode="auto">
              <a:xfrm>
                <a:off x="3124200" y="1187699"/>
                <a:ext cx="1409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Writes</a:t>
                </a:r>
              </a:p>
            </p:txBody>
          </p:sp>
          <p:sp>
            <p:nvSpPr>
              <p:cNvPr id="13" name="Title 1"/>
              <p:cNvSpPr txBox="1">
                <a:spLocks/>
              </p:cNvSpPr>
              <p:nvPr/>
            </p:nvSpPr>
            <p:spPr bwMode="auto">
              <a:xfrm>
                <a:off x="1647304" y="1585765"/>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sp>
            <p:nvSpPr>
              <p:cNvPr id="14" name="Title 1"/>
              <p:cNvSpPr txBox="1">
                <a:spLocks/>
              </p:cNvSpPr>
              <p:nvPr/>
            </p:nvSpPr>
            <p:spPr bwMode="auto">
              <a:xfrm>
                <a:off x="3094056" y="1567025"/>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grpSp>
      </p:grpSp>
      <p:grpSp>
        <p:nvGrpSpPr>
          <p:cNvPr id="25" name="Group 24"/>
          <p:cNvGrpSpPr/>
          <p:nvPr/>
        </p:nvGrpSpPr>
        <p:grpSpPr>
          <a:xfrm>
            <a:off x="8214402" y="984818"/>
            <a:ext cx="3638080" cy="1441275"/>
            <a:chOff x="6096000" y="770200"/>
            <a:chExt cx="2895600" cy="1441275"/>
          </a:xfrm>
        </p:grpSpPr>
        <p:sp>
          <p:nvSpPr>
            <p:cNvPr id="10" name="Title 1"/>
            <p:cNvSpPr txBox="1">
              <a:spLocks/>
            </p:cNvSpPr>
            <p:nvPr/>
          </p:nvSpPr>
          <p:spPr bwMode="auto">
            <a:xfrm>
              <a:off x="6444759" y="770200"/>
              <a:ext cx="216625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Sequential</a:t>
              </a:r>
            </a:p>
          </p:txBody>
        </p:sp>
        <p:grpSp>
          <p:nvGrpSpPr>
            <p:cNvPr id="16" name="Group 15"/>
            <p:cNvGrpSpPr/>
            <p:nvPr/>
          </p:nvGrpSpPr>
          <p:grpSpPr>
            <a:xfrm>
              <a:off x="6096000" y="1202871"/>
              <a:ext cx="2895600" cy="1008604"/>
              <a:chOff x="1646256" y="1222549"/>
              <a:chExt cx="2895600" cy="1008604"/>
            </a:xfrm>
          </p:grpSpPr>
          <p:sp>
            <p:nvSpPr>
              <p:cNvPr id="17" name="Title 1"/>
              <p:cNvSpPr txBox="1">
                <a:spLocks/>
              </p:cNvSpPr>
              <p:nvPr/>
            </p:nvSpPr>
            <p:spPr bwMode="auto">
              <a:xfrm>
                <a:off x="1752600" y="1222549"/>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Reads</a:t>
                </a:r>
              </a:p>
            </p:txBody>
          </p:sp>
          <p:sp>
            <p:nvSpPr>
              <p:cNvPr id="18" name="Title 1"/>
              <p:cNvSpPr txBox="1">
                <a:spLocks/>
              </p:cNvSpPr>
              <p:nvPr/>
            </p:nvSpPr>
            <p:spPr bwMode="auto">
              <a:xfrm>
                <a:off x="3124200" y="1222549"/>
                <a:ext cx="1409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Writes</a:t>
                </a:r>
              </a:p>
            </p:txBody>
          </p:sp>
          <p:sp>
            <p:nvSpPr>
              <p:cNvPr id="19" name="Title 1"/>
              <p:cNvSpPr txBox="1">
                <a:spLocks/>
              </p:cNvSpPr>
              <p:nvPr/>
            </p:nvSpPr>
            <p:spPr bwMode="auto">
              <a:xfrm>
                <a:off x="1646256" y="1621553"/>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sp>
            <p:nvSpPr>
              <p:cNvPr id="20" name="Title 1"/>
              <p:cNvSpPr txBox="1">
                <a:spLocks/>
              </p:cNvSpPr>
              <p:nvPr/>
            </p:nvSpPr>
            <p:spPr bwMode="auto">
              <a:xfrm>
                <a:off x="3094056" y="1601875"/>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grpSp>
      </p:grpSp>
      <p:cxnSp>
        <p:nvCxnSpPr>
          <p:cNvPr id="22" name="Straight Connector 21"/>
          <p:cNvCxnSpPr>
            <a:cxnSpLocks/>
          </p:cNvCxnSpPr>
          <p:nvPr/>
        </p:nvCxnSpPr>
        <p:spPr bwMode="auto">
          <a:xfrm flipV="1">
            <a:off x="665382" y="2601727"/>
            <a:ext cx="10984171" cy="909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TextBox 25"/>
          <p:cNvSpPr txBox="1"/>
          <p:nvPr/>
        </p:nvSpPr>
        <p:spPr>
          <a:xfrm>
            <a:off x="833378" y="2630704"/>
            <a:ext cx="4408199" cy="584775"/>
          </a:xfrm>
          <a:prstGeom prst="rect">
            <a:avLst/>
          </a:prstGeom>
          <a:noFill/>
        </p:spPr>
        <p:txBody>
          <a:bodyPr wrap="square" rtlCol="0">
            <a:spAutoFit/>
          </a:bodyPr>
          <a:lstStyle/>
          <a:p>
            <a:r>
              <a:rPr lang="en-US" sz="3200" dirty="0"/>
              <a:t>Samsung 840 Pro SSD</a:t>
            </a:r>
          </a:p>
        </p:txBody>
      </p:sp>
      <p:sp>
        <p:nvSpPr>
          <p:cNvPr id="27" name="TextBox 26"/>
          <p:cNvSpPr txBox="1"/>
          <p:nvPr/>
        </p:nvSpPr>
        <p:spPr>
          <a:xfrm>
            <a:off x="833377" y="3196173"/>
            <a:ext cx="4408199" cy="584775"/>
          </a:xfrm>
          <a:prstGeom prst="rect">
            <a:avLst/>
          </a:prstGeom>
          <a:noFill/>
        </p:spPr>
        <p:txBody>
          <a:bodyPr wrap="square" rtlCol="0">
            <a:spAutoFit/>
          </a:bodyPr>
          <a:lstStyle/>
          <a:p>
            <a:r>
              <a:rPr lang="en-US" sz="3200" dirty="0"/>
              <a:t>Seagate 600 SSD</a:t>
            </a:r>
          </a:p>
        </p:txBody>
      </p:sp>
      <p:sp>
        <p:nvSpPr>
          <p:cNvPr id="28" name="TextBox 27"/>
          <p:cNvSpPr txBox="1"/>
          <p:nvPr/>
        </p:nvSpPr>
        <p:spPr>
          <a:xfrm>
            <a:off x="833377" y="3748916"/>
            <a:ext cx="4408199" cy="584775"/>
          </a:xfrm>
          <a:prstGeom prst="rect">
            <a:avLst/>
          </a:prstGeom>
          <a:noFill/>
        </p:spPr>
        <p:txBody>
          <a:bodyPr wrap="square" rtlCol="0">
            <a:spAutoFit/>
          </a:bodyPr>
          <a:lstStyle/>
          <a:p>
            <a:r>
              <a:rPr lang="en-US" sz="3200" dirty="0"/>
              <a:t>Intel 335 SSD</a:t>
            </a:r>
          </a:p>
        </p:txBody>
      </p:sp>
      <p:sp>
        <p:nvSpPr>
          <p:cNvPr id="29" name="TextBox 28"/>
          <p:cNvSpPr txBox="1"/>
          <p:nvPr/>
        </p:nvSpPr>
        <p:spPr>
          <a:xfrm>
            <a:off x="815087" y="4441999"/>
            <a:ext cx="4599680" cy="584775"/>
          </a:xfrm>
          <a:prstGeom prst="rect">
            <a:avLst/>
          </a:prstGeom>
          <a:noFill/>
        </p:spPr>
        <p:txBody>
          <a:bodyPr wrap="square" rtlCol="0">
            <a:spAutoFit/>
          </a:bodyPr>
          <a:lstStyle/>
          <a:p>
            <a:r>
              <a:rPr lang="en-US" sz="3200" dirty="0"/>
              <a:t>Seagate </a:t>
            </a:r>
            <a:r>
              <a:rPr lang="en-US" sz="3200" dirty="0" err="1"/>
              <a:t>Savio</a:t>
            </a:r>
            <a:r>
              <a:rPr lang="en-US" sz="3200" dirty="0"/>
              <a:t> 15K.3 HD</a:t>
            </a:r>
          </a:p>
        </p:txBody>
      </p:sp>
      <p:cxnSp>
        <p:nvCxnSpPr>
          <p:cNvPr id="31" name="Straight Connector 30"/>
          <p:cNvCxnSpPr>
            <a:cxnSpLocks/>
          </p:cNvCxnSpPr>
          <p:nvPr/>
        </p:nvCxnSpPr>
        <p:spPr bwMode="auto">
          <a:xfrm>
            <a:off x="4869327" y="936798"/>
            <a:ext cx="0" cy="449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a:cxnSpLocks/>
          </p:cNvCxnSpPr>
          <p:nvPr/>
        </p:nvCxnSpPr>
        <p:spPr bwMode="auto">
          <a:xfrm flipV="1">
            <a:off x="665382" y="4331290"/>
            <a:ext cx="10984171" cy="143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TextBox 34"/>
          <p:cNvSpPr txBox="1"/>
          <p:nvPr/>
        </p:nvSpPr>
        <p:spPr>
          <a:xfrm>
            <a:off x="4881149" y="2631708"/>
            <a:ext cx="7874149" cy="584775"/>
          </a:xfrm>
          <a:prstGeom prst="rect">
            <a:avLst/>
          </a:prstGeom>
          <a:noFill/>
        </p:spPr>
        <p:txBody>
          <a:bodyPr wrap="square" rtlCol="0">
            <a:spAutoFit/>
          </a:bodyPr>
          <a:lstStyle/>
          <a:p>
            <a:r>
              <a:rPr lang="en-US" sz="3200" dirty="0">
                <a:latin typeface="Consolas" panose="020B0609020204030204" pitchFamily="49" charset="0"/>
              </a:rPr>
              <a:t>103     287      421     384</a:t>
            </a:r>
          </a:p>
        </p:txBody>
      </p:sp>
      <p:sp>
        <p:nvSpPr>
          <p:cNvPr id="36" name="TextBox 35"/>
          <p:cNvSpPr txBox="1"/>
          <p:nvPr/>
        </p:nvSpPr>
        <p:spPr>
          <a:xfrm>
            <a:off x="4867751" y="3214082"/>
            <a:ext cx="7874149" cy="584775"/>
          </a:xfrm>
          <a:prstGeom prst="rect">
            <a:avLst/>
          </a:prstGeom>
          <a:noFill/>
        </p:spPr>
        <p:txBody>
          <a:bodyPr wrap="square" rtlCol="0">
            <a:spAutoFit/>
          </a:bodyPr>
          <a:lstStyle/>
          <a:p>
            <a:r>
              <a:rPr lang="en-US" sz="3200" dirty="0">
                <a:latin typeface="Consolas" panose="020B0609020204030204" pitchFamily="49" charset="0"/>
              </a:rPr>
              <a:t> 84     252      424     374</a:t>
            </a:r>
          </a:p>
        </p:txBody>
      </p:sp>
      <p:sp>
        <p:nvSpPr>
          <p:cNvPr id="37" name="TextBox 36"/>
          <p:cNvSpPr txBox="1"/>
          <p:nvPr/>
        </p:nvSpPr>
        <p:spPr>
          <a:xfrm>
            <a:off x="4854352" y="3748916"/>
            <a:ext cx="7337648" cy="584775"/>
          </a:xfrm>
          <a:prstGeom prst="rect">
            <a:avLst/>
          </a:prstGeom>
          <a:noFill/>
        </p:spPr>
        <p:txBody>
          <a:bodyPr wrap="square" rtlCol="0">
            <a:spAutoFit/>
          </a:bodyPr>
          <a:lstStyle/>
          <a:p>
            <a:r>
              <a:rPr lang="en-US" sz="3200" dirty="0">
                <a:latin typeface="Consolas" panose="020B0609020204030204" pitchFamily="49" charset="0"/>
              </a:rPr>
              <a:t> 39     222      344     354</a:t>
            </a:r>
          </a:p>
        </p:txBody>
      </p:sp>
      <p:sp>
        <p:nvSpPr>
          <p:cNvPr id="38" name="TextBox 37"/>
          <p:cNvSpPr txBox="1"/>
          <p:nvPr/>
        </p:nvSpPr>
        <p:spPr>
          <a:xfrm>
            <a:off x="4830906" y="4434303"/>
            <a:ext cx="7195190" cy="584775"/>
          </a:xfrm>
          <a:prstGeom prst="rect">
            <a:avLst/>
          </a:prstGeom>
          <a:noFill/>
        </p:spPr>
        <p:txBody>
          <a:bodyPr wrap="square" rtlCol="0">
            <a:spAutoFit/>
          </a:bodyPr>
          <a:lstStyle/>
          <a:p>
            <a:r>
              <a:rPr lang="en-US" sz="3200" dirty="0">
                <a:latin typeface="Consolas" panose="020B0609020204030204" pitchFamily="49" charset="0"/>
              </a:rPr>
              <a:t>  2     2        223     223</a:t>
            </a:r>
          </a:p>
        </p:txBody>
      </p:sp>
      <p:sp>
        <p:nvSpPr>
          <p:cNvPr id="39" name="TextBox 38"/>
          <p:cNvSpPr txBox="1"/>
          <p:nvPr/>
        </p:nvSpPr>
        <p:spPr>
          <a:xfrm>
            <a:off x="752094" y="5796878"/>
            <a:ext cx="11492883"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Dollars per storage bit: Hard drives are an order-of-magnitude cheaper!</a:t>
            </a:r>
          </a:p>
          <a:p>
            <a:pPr algn="ctr"/>
            <a:r>
              <a:rPr lang="en-US" sz="2400" b="1" dirty="0">
                <a:latin typeface="Segoe UI" panose="020B0502040204020203" pitchFamily="34" charset="0"/>
                <a:cs typeface="Segoe UI" panose="020B0502040204020203" pitchFamily="34" charset="0"/>
              </a:rPr>
              <a:t>[SSD: ~$0.50/GB      HD: ~$0.035/GB]</a:t>
            </a:r>
          </a:p>
        </p:txBody>
      </p:sp>
      <p:sp>
        <p:nvSpPr>
          <p:cNvPr id="3" name="Oval 2"/>
          <p:cNvSpPr/>
          <p:nvPr/>
        </p:nvSpPr>
        <p:spPr bwMode="auto">
          <a:xfrm>
            <a:off x="4700081" y="2169515"/>
            <a:ext cx="3010175" cy="2951974"/>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33" name="Oval 32"/>
          <p:cNvSpPr/>
          <p:nvPr/>
        </p:nvSpPr>
        <p:spPr bwMode="auto">
          <a:xfrm>
            <a:off x="4534057" y="2372391"/>
            <a:ext cx="3264593" cy="2092840"/>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34" name="Oval 33"/>
          <p:cNvSpPr/>
          <p:nvPr/>
        </p:nvSpPr>
        <p:spPr bwMode="auto">
          <a:xfrm>
            <a:off x="7837171" y="2407116"/>
            <a:ext cx="4200430" cy="2749098"/>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46" name="TextBox 45">
            <a:extLst>
              <a:ext uri="{FF2B5EF4-FFF2-40B4-BE49-F238E27FC236}">
                <a16:creationId xmlns:a16="http://schemas.microsoft.com/office/drawing/2014/main" id="{0BE05103-FE8E-46A5-B34B-00B5DC626E96}"/>
              </a:ext>
            </a:extLst>
          </p:cNvPr>
          <p:cNvSpPr txBox="1"/>
          <p:nvPr/>
        </p:nvSpPr>
        <p:spPr>
          <a:xfrm>
            <a:off x="333760" y="5668284"/>
            <a:ext cx="11492883"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Hard drives have terrible random IO performance! The disk head must incur a seek penalty and rotational delay for most IOs :-(.</a:t>
            </a:r>
          </a:p>
        </p:txBody>
      </p:sp>
      <p:sp>
        <p:nvSpPr>
          <p:cNvPr id="47" name="TextBox 46">
            <a:extLst>
              <a:ext uri="{FF2B5EF4-FFF2-40B4-BE49-F238E27FC236}">
                <a16:creationId xmlns:a16="http://schemas.microsoft.com/office/drawing/2014/main" id="{E9D5880A-39F2-4FBA-91AA-F995689271D5}"/>
              </a:ext>
            </a:extLst>
          </p:cNvPr>
          <p:cNvSpPr txBox="1"/>
          <p:nvPr/>
        </p:nvSpPr>
        <p:spPr>
          <a:xfrm>
            <a:off x="358438" y="5594047"/>
            <a:ext cx="11914926" cy="1200329"/>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SSD random writes are faster than SSD random reads: the SSD can batch writes (acknowledging software quickly) and then issue the writes in one burst, but a read can’t complete until the data has actually been fetched.</a:t>
            </a:r>
          </a:p>
        </p:txBody>
      </p:sp>
      <p:sp>
        <p:nvSpPr>
          <p:cNvPr id="48" name="TextBox 47">
            <a:extLst>
              <a:ext uri="{FF2B5EF4-FFF2-40B4-BE49-F238E27FC236}">
                <a16:creationId xmlns:a16="http://schemas.microsoft.com/office/drawing/2014/main" id="{4C06F00D-CB28-4978-8724-49C841A81D04}"/>
              </a:ext>
            </a:extLst>
          </p:cNvPr>
          <p:cNvSpPr txBox="1"/>
          <p:nvPr/>
        </p:nvSpPr>
        <p:spPr>
          <a:xfrm>
            <a:off x="138537" y="5874165"/>
            <a:ext cx="1191492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For sequential IOs, disks are more competitive.</a:t>
            </a:r>
          </a:p>
        </p:txBody>
      </p:sp>
      <p:sp>
        <p:nvSpPr>
          <p:cNvPr id="40" name="Oval 39">
            <a:extLst>
              <a:ext uri="{FF2B5EF4-FFF2-40B4-BE49-F238E27FC236}">
                <a16:creationId xmlns:a16="http://schemas.microsoft.com/office/drawing/2014/main" id="{6228134D-78D4-4B4C-BB6E-382BBAD8849E}"/>
              </a:ext>
            </a:extLst>
          </p:cNvPr>
          <p:cNvSpPr/>
          <p:nvPr/>
        </p:nvSpPr>
        <p:spPr bwMode="auto">
          <a:xfrm>
            <a:off x="4265506" y="2294130"/>
            <a:ext cx="7576987" cy="2396351"/>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41" name="TextBox 40">
            <a:extLst>
              <a:ext uri="{FF2B5EF4-FFF2-40B4-BE49-F238E27FC236}">
                <a16:creationId xmlns:a16="http://schemas.microsoft.com/office/drawing/2014/main" id="{8E5C6966-4F9A-48F9-8763-626957BCB7FE}"/>
              </a:ext>
            </a:extLst>
          </p:cNvPr>
          <p:cNvSpPr txBox="1"/>
          <p:nvPr/>
        </p:nvSpPr>
        <p:spPr>
          <a:xfrm>
            <a:off x="200004" y="5816181"/>
            <a:ext cx="11914926"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Sequential IO is faster than random IO on SSDs, even though SSDs have no mechanical latencies!</a:t>
            </a:r>
          </a:p>
        </p:txBody>
      </p:sp>
    </p:spTree>
    <p:extLst>
      <p:ext uri="{BB962C8B-B14F-4D97-AF65-F5344CB8AC3E}">
        <p14:creationId xmlns:p14="http://schemas.microsoft.com/office/powerpoint/2010/main" val="33073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7"/>
                                        </p:tgtEl>
                                      </p:cBhvr>
                                    </p:animEffect>
                                    <p:set>
                                      <p:cBhvr>
                                        <p:cTn id="32" dur="1" fill="hold">
                                          <p:stCondLst>
                                            <p:cond delay="499"/>
                                          </p:stCondLst>
                                        </p:cTn>
                                        <p:tgtEl>
                                          <p:spTgt spid="4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8"/>
                                        </p:tgtEl>
                                      </p:cBhvr>
                                    </p:animEffect>
                                    <p:set>
                                      <p:cBhvr>
                                        <p:cTn id="43" dur="1" fill="hold">
                                          <p:stCondLst>
                                            <p:cond delay="499"/>
                                          </p:stCondLst>
                                        </p:cTn>
                                        <p:tgtEl>
                                          <p:spTgt spid="4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4"/>
                                        </p:tgtEl>
                                      </p:cBhvr>
                                    </p:animEffect>
                                    <p:set>
                                      <p:cBhvr>
                                        <p:cTn id="46" dur="1" fill="hold">
                                          <p:stCondLst>
                                            <p:cond delay="499"/>
                                          </p:stCondLst>
                                        </p:cTn>
                                        <p:tgtEl>
                                          <p:spTgt spid="34"/>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 grpId="0" animBg="1"/>
      <p:bldP spid="3" grpId="1" animBg="1"/>
      <p:bldP spid="33" grpId="0" animBg="1"/>
      <p:bldP spid="33" grpId="1" animBg="1"/>
      <p:bldP spid="34" grpId="0" animBg="1"/>
      <p:bldP spid="34" grpId="1" animBg="1"/>
      <p:bldP spid="46" grpId="0"/>
      <p:bldP spid="46" grpId="1"/>
      <p:bldP spid="47" grpId="0"/>
      <p:bldP spid="47" grpId="1"/>
      <p:bldP spid="48" grpId="0"/>
      <p:bldP spid="48" grpId="1"/>
      <p:bldP spid="40" grpId="0" animBg="1"/>
      <p:bldP spid="40" grpId="1" animBg="1"/>
      <p:bldP spid="41" grpId="0"/>
      <p:bldP spid="4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C424-0CA6-427F-86E5-62C441FF21A8}"/>
              </a:ext>
            </a:extLst>
          </p:cNvPr>
          <p:cNvSpPr>
            <a:spLocks noGrp="1"/>
          </p:cNvSpPr>
          <p:nvPr>
            <p:ph type="title"/>
          </p:nvPr>
        </p:nvSpPr>
        <p:spPr/>
        <p:txBody>
          <a:bodyPr/>
          <a:lstStyle/>
          <a:p>
            <a:r>
              <a:rPr lang="en-US" dirty="0"/>
              <a:t>Read Latencies for a Cache Line’s Worth of Data</a:t>
            </a:r>
          </a:p>
        </p:txBody>
      </p:sp>
      <p:sp>
        <p:nvSpPr>
          <p:cNvPr id="3" name="Content Placeholder 2">
            <a:extLst>
              <a:ext uri="{FF2B5EF4-FFF2-40B4-BE49-F238E27FC236}">
                <a16:creationId xmlns:a16="http://schemas.microsoft.com/office/drawing/2014/main" id="{463BA248-000F-4BD8-B90C-4A2D29234AD1}"/>
              </a:ext>
            </a:extLst>
          </p:cNvPr>
          <p:cNvSpPr>
            <a:spLocks noGrp="1"/>
          </p:cNvSpPr>
          <p:nvPr>
            <p:ph idx="1"/>
          </p:nvPr>
        </p:nvSpPr>
        <p:spPr>
          <a:xfrm>
            <a:off x="432487" y="1825625"/>
            <a:ext cx="11565924" cy="596300"/>
          </a:xfrm>
        </p:spPr>
        <p:txBody>
          <a:bodyPr>
            <a:normAutofit/>
          </a:bodyPr>
          <a:lstStyle/>
          <a:p>
            <a:r>
              <a:rPr lang="en-US" sz="3200" dirty="0"/>
              <a:t>On Intel and AMD x86-64 chips, a cache line is typically 64 bytes</a:t>
            </a:r>
          </a:p>
        </p:txBody>
      </p:sp>
      <p:grpSp>
        <p:nvGrpSpPr>
          <p:cNvPr id="26" name="Group 25">
            <a:extLst>
              <a:ext uri="{FF2B5EF4-FFF2-40B4-BE49-F238E27FC236}">
                <a16:creationId xmlns:a16="http://schemas.microsoft.com/office/drawing/2014/main" id="{4F43AD74-9B8E-4AC5-8251-3C932925EFA0}"/>
              </a:ext>
            </a:extLst>
          </p:cNvPr>
          <p:cNvGrpSpPr/>
          <p:nvPr/>
        </p:nvGrpSpPr>
        <p:grpSpPr>
          <a:xfrm>
            <a:off x="950750" y="2635749"/>
            <a:ext cx="10290495" cy="3692508"/>
            <a:chOff x="950750" y="2635749"/>
            <a:chExt cx="10290495" cy="3692508"/>
          </a:xfrm>
        </p:grpSpPr>
        <p:sp>
          <p:nvSpPr>
            <p:cNvPr id="4" name="Rectangle 3">
              <a:extLst>
                <a:ext uri="{FF2B5EF4-FFF2-40B4-BE49-F238E27FC236}">
                  <a16:creationId xmlns:a16="http://schemas.microsoft.com/office/drawing/2014/main" id="{5F51C066-B4FC-493F-8A0E-52DF8AFC7192}"/>
                </a:ext>
              </a:extLst>
            </p:cNvPr>
            <p:cNvSpPr/>
            <p:nvPr/>
          </p:nvSpPr>
          <p:spPr bwMode="auto">
            <a:xfrm>
              <a:off x="4480941" y="3469760"/>
              <a:ext cx="1556426" cy="38979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L1 d-cache</a:t>
              </a:r>
            </a:p>
          </p:txBody>
        </p:sp>
        <p:sp>
          <p:nvSpPr>
            <p:cNvPr id="5" name="Rectangle 4">
              <a:extLst>
                <a:ext uri="{FF2B5EF4-FFF2-40B4-BE49-F238E27FC236}">
                  <a16:creationId xmlns:a16="http://schemas.microsoft.com/office/drawing/2014/main" id="{2AB78091-4870-44C7-B844-A9F5AE201395}"/>
                </a:ext>
              </a:extLst>
            </p:cNvPr>
            <p:cNvSpPr/>
            <p:nvPr/>
          </p:nvSpPr>
          <p:spPr bwMode="auto">
            <a:xfrm>
              <a:off x="2849712" y="3469761"/>
              <a:ext cx="1556428"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L1 i-cache</a:t>
              </a:r>
            </a:p>
          </p:txBody>
        </p:sp>
        <p:sp>
          <p:nvSpPr>
            <p:cNvPr id="6" name="Rectangle 5">
              <a:extLst>
                <a:ext uri="{FF2B5EF4-FFF2-40B4-BE49-F238E27FC236}">
                  <a16:creationId xmlns:a16="http://schemas.microsoft.com/office/drawing/2014/main" id="{34362E22-B3CC-4AE2-9A90-D0732E6E347E}"/>
                </a:ext>
              </a:extLst>
            </p:cNvPr>
            <p:cNvSpPr/>
            <p:nvPr/>
          </p:nvSpPr>
          <p:spPr bwMode="auto">
            <a:xfrm>
              <a:off x="2849712" y="3948733"/>
              <a:ext cx="3187656" cy="39816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L2 cache</a:t>
              </a:r>
            </a:p>
          </p:txBody>
        </p:sp>
        <p:grpSp>
          <p:nvGrpSpPr>
            <p:cNvPr id="7" name="Group 6">
              <a:extLst>
                <a:ext uri="{FF2B5EF4-FFF2-40B4-BE49-F238E27FC236}">
                  <a16:creationId xmlns:a16="http://schemas.microsoft.com/office/drawing/2014/main" id="{58FCB8A4-E85D-452C-902E-6968A13B921E}"/>
                </a:ext>
              </a:extLst>
            </p:cNvPr>
            <p:cNvGrpSpPr/>
            <p:nvPr/>
          </p:nvGrpSpPr>
          <p:grpSpPr>
            <a:xfrm>
              <a:off x="4125778" y="2635749"/>
              <a:ext cx="4162395" cy="779585"/>
              <a:chOff x="2563798" y="896815"/>
              <a:chExt cx="3750964" cy="779585"/>
            </a:xfrm>
          </p:grpSpPr>
          <p:pic>
            <p:nvPicPr>
              <p:cNvPr id="8" name="Picture 7">
                <a:extLst>
                  <a:ext uri="{FF2B5EF4-FFF2-40B4-BE49-F238E27FC236}">
                    <a16:creationId xmlns:a16="http://schemas.microsoft.com/office/drawing/2014/main" id="{288F1432-C5AC-4286-BE52-C5824487A868}"/>
                  </a:ext>
                </a:extLst>
              </p:cNvPr>
              <p:cNvPicPr>
                <a:picLocks noChangeAspect="1"/>
              </p:cNvPicPr>
              <p:nvPr/>
            </p:nvPicPr>
            <p:blipFill>
              <a:blip r:embed="rId3"/>
              <a:stretch>
                <a:fillRect/>
              </a:stretch>
            </p:blipFill>
            <p:spPr>
              <a:xfrm>
                <a:off x="2563798" y="896815"/>
                <a:ext cx="779585" cy="779585"/>
              </a:xfrm>
              <a:prstGeom prst="rect">
                <a:avLst/>
              </a:prstGeom>
            </p:spPr>
          </p:pic>
          <p:pic>
            <p:nvPicPr>
              <p:cNvPr id="9" name="Picture 8">
                <a:extLst>
                  <a:ext uri="{FF2B5EF4-FFF2-40B4-BE49-F238E27FC236}">
                    <a16:creationId xmlns:a16="http://schemas.microsoft.com/office/drawing/2014/main" id="{EA60FB1F-AB06-4F2A-9775-AA9DBDBD2252}"/>
                  </a:ext>
                </a:extLst>
              </p:cNvPr>
              <p:cNvPicPr>
                <a:picLocks noChangeAspect="1"/>
              </p:cNvPicPr>
              <p:nvPr/>
            </p:nvPicPr>
            <p:blipFill>
              <a:blip r:embed="rId3"/>
              <a:stretch>
                <a:fillRect/>
              </a:stretch>
            </p:blipFill>
            <p:spPr>
              <a:xfrm>
                <a:off x="5535177" y="896815"/>
                <a:ext cx="779585" cy="779585"/>
              </a:xfrm>
              <a:prstGeom prst="rect">
                <a:avLst/>
              </a:prstGeom>
            </p:spPr>
          </p:pic>
        </p:grpSp>
        <p:sp>
          <p:nvSpPr>
            <p:cNvPr id="10" name="Rectangle 9">
              <a:extLst>
                <a:ext uri="{FF2B5EF4-FFF2-40B4-BE49-F238E27FC236}">
                  <a16:creationId xmlns:a16="http://schemas.microsoft.com/office/drawing/2014/main" id="{22FE44F4-D024-4059-9438-B14C2AEEACAB}"/>
                </a:ext>
              </a:extLst>
            </p:cNvPr>
            <p:cNvSpPr/>
            <p:nvPr/>
          </p:nvSpPr>
          <p:spPr bwMode="auto">
            <a:xfrm>
              <a:off x="7778240" y="3469761"/>
              <a:ext cx="1556427"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L1 d-cache</a:t>
              </a:r>
            </a:p>
          </p:txBody>
        </p:sp>
        <p:sp>
          <p:nvSpPr>
            <p:cNvPr id="11" name="Rectangle 10">
              <a:extLst>
                <a:ext uri="{FF2B5EF4-FFF2-40B4-BE49-F238E27FC236}">
                  <a16:creationId xmlns:a16="http://schemas.microsoft.com/office/drawing/2014/main" id="{B95A14A8-6D53-48A4-9194-DF127F4DAE95}"/>
                </a:ext>
              </a:extLst>
            </p:cNvPr>
            <p:cNvSpPr/>
            <p:nvPr/>
          </p:nvSpPr>
          <p:spPr bwMode="auto">
            <a:xfrm>
              <a:off x="6147013" y="3469760"/>
              <a:ext cx="1555028" cy="38979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L1 i-cache</a:t>
              </a:r>
            </a:p>
          </p:txBody>
        </p:sp>
        <p:sp>
          <p:nvSpPr>
            <p:cNvPr id="12" name="Rectangle 11">
              <a:extLst>
                <a:ext uri="{FF2B5EF4-FFF2-40B4-BE49-F238E27FC236}">
                  <a16:creationId xmlns:a16="http://schemas.microsoft.com/office/drawing/2014/main" id="{720D6A5E-54D9-48BE-BD49-AFEF2644BF72}"/>
                </a:ext>
              </a:extLst>
            </p:cNvPr>
            <p:cNvSpPr/>
            <p:nvPr/>
          </p:nvSpPr>
          <p:spPr bwMode="auto">
            <a:xfrm>
              <a:off x="6147012" y="3948733"/>
              <a:ext cx="3187655"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L2 cache</a:t>
              </a:r>
            </a:p>
          </p:txBody>
        </p:sp>
        <p:sp>
          <p:nvSpPr>
            <p:cNvPr id="13" name="Rectangle 12">
              <a:extLst>
                <a:ext uri="{FF2B5EF4-FFF2-40B4-BE49-F238E27FC236}">
                  <a16:creationId xmlns:a16="http://schemas.microsoft.com/office/drawing/2014/main" id="{A06A30A1-D878-442A-9974-7F3F0D887700}"/>
                </a:ext>
              </a:extLst>
            </p:cNvPr>
            <p:cNvSpPr/>
            <p:nvPr/>
          </p:nvSpPr>
          <p:spPr bwMode="auto">
            <a:xfrm>
              <a:off x="2857332" y="4436076"/>
              <a:ext cx="6477335" cy="4023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L3 cache</a:t>
              </a:r>
            </a:p>
          </p:txBody>
        </p:sp>
        <p:sp>
          <p:nvSpPr>
            <p:cNvPr id="14" name="Rectangle 13">
              <a:extLst>
                <a:ext uri="{FF2B5EF4-FFF2-40B4-BE49-F238E27FC236}">
                  <a16:creationId xmlns:a16="http://schemas.microsoft.com/office/drawing/2014/main" id="{17CF6328-D168-4F39-B496-B9327058DF90}"/>
                </a:ext>
              </a:extLst>
            </p:cNvPr>
            <p:cNvSpPr/>
            <p:nvPr/>
          </p:nvSpPr>
          <p:spPr bwMode="auto">
            <a:xfrm>
              <a:off x="2003254" y="5185182"/>
              <a:ext cx="8185489" cy="39816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RAM</a:t>
              </a:r>
            </a:p>
          </p:txBody>
        </p:sp>
        <p:sp>
          <p:nvSpPr>
            <p:cNvPr id="15" name="Rectangle 14">
              <a:extLst>
                <a:ext uri="{FF2B5EF4-FFF2-40B4-BE49-F238E27FC236}">
                  <a16:creationId xmlns:a16="http://schemas.microsoft.com/office/drawing/2014/main" id="{D4165F1A-B55F-410B-9DC9-CB581C377802}"/>
                </a:ext>
              </a:extLst>
            </p:cNvPr>
            <p:cNvSpPr/>
            <p:nvPr/>
          </p:nvSpPr>
          <p:spPr bwMode="auto">
            <a:xfrm>
              <a:off x="950750" y="5930094"/>
              <a:ext cx="10290495" cy="39816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Persistent storage (e.g., SSD)</a:t>
              </a:r>
            </a:p>
          </p:txBody>
        </p:sp>
        <p:cxnSp>
          <p:nvCxnSpPr>
            <p:cNvPr id="17" name="Straight Arrow Connector 16">
              <a:extLst>
                <a:ext uri="{FF2B5EF4-FFF2-40B4-BE49-F238E27FC236}">
                  <a16:creationId xmlns:a16="http://schemas.microsoft.com/office/drawing/2014/main" id="{4E5DE2F3-6D13-43D7-8B5F-2A1493677085}"/>
                </a:ext>
              </a:extLst>
            </p:cNvPr>
            <p:cNvCxnSpPr>
              <a:stCxn id="13" idx="2"/>
              <a:endCxn id="14" idx="0"/>
            </p:cNvCxnSpPr>
            <p:nvPr/>
          </p:nvCxnSpPr>
          <p:spPr>
            <a:xfrm flipH="1">
              <a:off x="6095999" y="4838433"/>
              <a:ext cx="1" cy="34674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20ECCE3-4B3C-4FA6-8E6F-D691ED4F25A6}"/>
                </a:ext>
              </a:extLst>
            </p:cNvPr>
            <p:cNvCxnSpPr>
              <a:cxnSpLocks/>
              <a:stCxn id="14" idx="2"/>
              <a:endCxn id="15" idx="0"/>
            </p:cNvCxnSpPr>
            <p:nvPr/>
          </p:nvCxnSpPr>
          <p:spPr>
            <a:xfrm flipH="1">
              <a:off x="6095998" y="5583345"/>
              <a:ext cx="1" cy="34674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812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C424-0CA6-427F-86E5-62C441FF21A8}"/>
              </a:ext>
            </a:extLst>
          </p:cNvPr>
          <p:cNvSpPr>
            <a:spLocks noGrp="1"/>
          </p:cNvSpPr>
          <p:nvPr>
            <p:ph type="title"/>
          </p:nvPr>
        </p:nvSpPr>
        <p:spPr/>
        <p:txBody>
          <a:bodyPr/>
          <a:lstStyle/>
          <a:p>
            <a:r>
              <a:rPr lang="en-US" dirty="0"/>
              <a:t>Read Latencies for a Cache Line’s Worth of Data</a:t>
            </a:r>
          </a:p>
        </p:txBody>
      </p:sp>
      <p:sp>
        <p:nvSpPr>
          <p:cNvPr id="3" name="Content Placeholder 2">
            <a:extLst>
              <a:ext uri="{FF2B5EF4-FFF2-40B4-BE49-F238E27FC236}">
                <a16:creationId xmlns:a16="http://schemas.microsoft.com/office/drawing/2014/main" id="{463BA248-000F-4BD8-B90C-4A2D29234AD1}"/>
              </a:ext>
            </a:extLst>
          </p:cNvPr>
          <p:cNvSpPr>
            <a:spLocks noGrp="1"/>
          </p:cNvSpPr>
          <p:nvPr>
            <p:ph idx="1"/>
          </p:nvPr>
        </p:nvSpPr>
        <p:spPr>
          <a:xfrm>
            <a:off x="432487" y="1825624"/>
            <a:ext cx="11565924" cy="4667251"/>
          </a:xfrm>
        </p:spPr>
        <p:txBody>
          <a:bodyPr>
            <a:normAutofit/>
          </a:bodyPr>
          <a:lstStyle/>
          <a:p>
            <a:r>
              <a:rPr lang="en-US" sz="3200" dirty="0"/>
              <a:t>On Intel and AMD x86-64 chips, a cache line is typically 64 bytes</a:t>
            </a:r>
          </a:p>
          <a:p>
            <a:r>
              <a:rPr lang="en-US" sz="3200" dirty="0"/>
              <a:t>How long does it take to read a cache line’s worth of data from the following sources?</a:t>
            </a:r>
          </a:p>
          <a:p>
            <a:pPr lvl="1"/>
            <a:r>
              <a:rPr lang="en-US" sz="2800" dirty="0"/>
              <a:t>L1 cache: ~0.5 ns</a:t>
            </a:r>
          </a:p>
          <a:p>
            <a:pPr lvl="1"/>
            <a:r>
              <a:rPr lang="en-US" sz="2800" dirty="0"/>
              <a:t>RAM: ~100 ns</a:t>
            </a:r>
          </a:p>
          <a:p>
            <a:pPr lvl="1"/>
            <a:r>
              <a:rPr lang="en-US" sz="2800" dirty="0"/>
              <a:t>SSD: ~150,000 ns or 150 </a:t>
            </a:r>
            <a:r>
              <a:rPr lang="el-GR" sz="2800" dirty="0"/>
              <a:t>μ</a:t>
            </a:r>
            <a:r>
              <a:rPr lang="en-US" sz="2800" dirty="0"/>
              <a:t>s</a:t>
            </a:r>
          </a:p>
          <a:p>
            <a:pPr lvl="1"/>
            <a:r>
              <a:rPr lang="en-US" sz="2800" dirty="0"/>
              <a:t>Hard drive: ~15,000,000 ns  or 15 </a:t>
            </a:r>
            <a:r>
              <a:rPr lang="en-US" sz="2800" dirty="0" err="1"/>
              <a:t>ms</a:t>
            </a:r>
            <a:r>
              <a:rPr lang="en-US" sz="2800" dirty="0"/>
              <a:t> (</a:t>
            </a:r>
            <a:r>
              <a:rPr lang="en-US" sz="2800" dirty="0" err="1"/>
              <a:t>seek+rotational</a:t>
            </a:r>
            <a:r>
              <a:rPr lang="en-US" sz="2800" dirty="0"/>
              <a:t> latency)</a:t>
            </a:r>
          </a:p>
          <a:p>
            <a:r>
              <a:rPr lang="en-US" sz="3200" dirty="0"/>
              <a:t>The in-RAM buffer cache and the L* caches can reduce access latencies by orders of magnitude!</a:t>
            </a:r>
          </a:p>
        </p:txBody>
      </p:sp>
    </p:spTree>
    <p:extLst>
      <p:ext uri="{BB962C8B-B14F-4D97-AF65-F5344CB8AC3E}">
        <p14:creationId xmlns:p14="http://schemas.microsoft.com/office/powerpoint/2010/main" val="351385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827C78-195B-414A-AD93-9185DFE77C92}"/>
              </a:ext>
            </a:extLst>
          </p:cNvPr>
          <p:cNvSpPr/>
          <p:nvPr/>
        </p:nvSpPr>
        <p:spPr>
          <a:xfrm>
            <a:off x="0" y="2476982"/>
            <a:ext cx="12192000" cy="843068"/>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28FA2-F101-4682-BD75-EEB33B706287}"/>
              </a:ext>
            </a:extLst>
          </p:cNvPr>
          <p:cNvSpPr>
            <a:spLocks noGrp="1"/>
          </p:cNvSpPr>
          <p:nvPr>
            <p:ph type="title"/>
          </p:nvPr>
        </p:nvSpPr>
        <p:spPr>
          <a:xfrm>
            <a:off x="838200" y="318826"/>
            <a:ext cx="10515600" cy="1325563"/>
          </a:xfrm>
        </p:spPr>
        <p:txBody>
          <a:bodyPr>
            <a:normAutofit/>
          </a:bodyPr>
          <a:lstStyle/>
          <a:p>
            <a:r>
              <a:rPr lang="en-US" sz="7200" dirty="0"/>
              <a:t>Outline</a:t>
            </a:r>
          </a:p>
        </p:txBody>
      </p:sp>
      <p:sp>
        <p:nvSpPr>
          <p:cNvPr id="3" name="Content Placeholder 2">
            <a:extLst>
              <a:ext uri="{FF2B5EF4-FFF2-40B4-BE49-F238E27FC236}">
                <a16:creationId xmlns:a16="http://schemas.microsoft.com/office/drawing/2014/main" id="{BE4AD3D7-178B-4349-B163-745D496CD819}"/>
              </a:ext>
            </a:extLst>
          </p:cNvPr>
          <p:cNvSpPr>
            <a:spLocks noGrp="1"/>
          </p:cNvSpPr>
          <p:nvPr>
            <p:ph idx="1"/>
          </p:nvPr>
        </p:nvSpPr>
        <p:spPr>
          <a:xfrm>
            <a:off x="595132" y="1513106"/>
            <a:ext cx="11176322" cy="3001021"/>
          </a:xfrm>
        </p:spPr>
        <p:txBody>
          <a:bodyPr>
            <a:normAutofit/>
          </a:bodyPr>
          <a:lstStyle/>
          <a:p>
            <a:r>
              <a:rPr lang="en-US" sz="6000" dirty="0"/>
              <a:t>Hard Drives vs. SSDs</a:t>
            </a:r>
          </a:p>
          <a:p>
            <a:r>
              <a:rPr lang="en-US" sz="5400" dirty="0"/>
              <a:t>Organizing Data on a Storage Device</a:t>
            </a:r>
          </a:p>
          <a:p>
            <a:r>
              <a:rPr lang="en-US" sz="5400" dirty="0"/>
              <a:t>Shingled Hard Drives</a:t>
            </a:r>
          </a:p>
        </p:txBody>
      </p:sp>
    </p:spTree>
    <p:extLst>
      <p:ext uri="{BB962C8B-B14F-4D97-AF65-F5344CB8AC3E}">
        <p14:creationId xmlns:p14="http://schemas.microsoft.com/office/powerpoint/2010/main" val="23517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7E8F37-149F-4D68-9D91-ADBCF5CDFA49}"/>
              </a:ext>
            </a:extLst>
          </p:cNvPr>
          <p:cNvSpPr/>
          <p:nvPr/>
        </p:nvSpPr>
        <p:spPr>
          <a:xfrm>
            <a:off x="5741034" y="69443"/>
            <a:ext cx="5937813" cy="6974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Application code</a:t>
            </a:r>
          </a:p>
        </p:txBody>
      </p:sp>
      <p:grpSp>
        <p:nvGrpSpPr>
          <p:cNvPr id="13" name="Group 12">
            <a:extLst>
              <a:ext uri="{FF2B5EF4-FFF2-40B4-BE49-F238E27FC236}">
                <a16:creationId xmlns:a16="http://schemas.microsoft.com/office/drawing/2014/main" id="{FE2F58CC-AAD9-49AB-8209-DE816804914C}"/>
              </a:ext>
            </a:extLst>
          </p:cNvPr>
          <p:cNvGrpSpPr/>
          <p:nvPr/>
        </p:nvGrpSpPr>
        <p:grpSpPr>
          <a:xfrm>
            <a:off x="5741035" y="766939"/>
            <a:ext cx="5937813" cy="1033170"/>
            <a:chOff x="5741035" y="766939"/>
            <a:chExt cx="5937813" cy="1033170"/>
          </a:xfrm>
        </p:grpSpPr>
        <p:sp>
          <p:nvSpPr>
            <p:cNvPr id="8" name="Rectangle 7">
              <a:extLst>
                <a:ext uri="{FF2B5EF4-FFF2-40B4-BE49-F238E27FC236}">
                  <a16:creationId xmlns:a16="http://schemas.microsoft.com/office/drawing/2014/main" id="{D9F32E96-B580-4A47-BFF4-22EFC71BB3B7}"/>
                </a:ext>
              </a:extLst>
            </p:cNvPr>
            <p:cNvSpPr/>
            <p:nvPr/>
          </p:nvSpPr>
          <p:spPr>
            <a:xfrm>
              <a:off x="5741035" y="1102613"/>
              <a:ext cx="5937813" cy="6974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Segoe UI" panose="020B0502040204020203" pitchFamily="34" charset="0"/>
                  <a:cs typeface="Segoe UI" panose="020B0502040204020203" pitchFamily="34" charset="0"/>
                </a:rPr>
                <a:t>libc</a:t>
              </a:r>
              <a:endParaRPr lang="en-US" sz="3600" dirty="0">
                <a:solidFill>
                  <a:schemeClr val="tx1"/>
                </a:solidFill>
                <a:latin typeface="Segoe UI" panose="020B0502040204020203" pitchFamily="34" charset="0"/>
                <a:cs typeface="Segoe UI" panose="020B0502040204020203" pitchFamily="34" charset="0"/>
              </a:endParaRPr>
            </a:p>
          </p:txBody>
        </p:sp>
        <p:cxnSp>
          <p:nvCxnSpPr>
            <p:cNvPr id="14" name="Straight Arrow Connector 13">
              <a:extLst>
                <a:ext uri="{FF2B5EF4-FFF2-40B4-BE49-F238E27FC236}">
                  <a16:creationId xmlns:a16="http://schemas.microsoft.com/office/drawing/2014/main" id="{0042D4BB-4776-4768-8BA3-7D28C3CD97DE}"/>
                </a:ext>
              </a:extLst>
            </p:cNvPr>
            <p:cNvCxnSpPr>
              <a:stCxn id="9" idx="2"/>
              <a:endCxn id="8" idx="0"/>
            </p:cNvCxnSpPr>
            <p:nvPr/>
          </p:nvCxnSpPr>
          <p:spPr>
            <a:xfrm>
              <a:off x="8709941" y="766939"/>
              <a:ext cx="1" cy="33567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7" name="Title 1">
            <a:extLst>
              <a:ext uri="{FF2B5EF4-FFF2-40B4-BE49-F238E27FC236}">
                <a16:creationId xmlns:a16="http://schemas.microsoft.com/office/drawing/2014/main" id="{7915C637-2926-4A5F-9957-F0096E936E9C}"/>
              </a:ext>
            </a:extLst>
          </p:cNvPr>
          <p:cNvSpPr>
            <a:spLocks noGrp="1"/>
          </p:cNvSpPr>
          <p:nvPr>
            <p:ph type="title"/>
          </p:nvPr>
        </p:nvSpPr>
        <p:spPr>
          <a:xfrm>
            <a:off x="0" y="-3028"/>
            <a:ext cx="4849792" cy="1038045"/>
          </a:xfrm>
          <a:solidFill>
            <a:schemeClr val="bg1">
              <a:lumMod val="85000"/>
            </a:schemeClr>
          </a:solidFill>
        </p:spPr>
        <p:txBody>
          <a:bodyPr>
            <a:noAutofit/>
          </a:bodyPr>
          <a:lstStyle/>
          <a:p>
            <a:pPr>
              <a:lnSpc>
                <a:spcPts val="3500"/>
              </a:lnSpc>
            </a:pPr>
            <a:r>
              <a:rPr lang="en-US" sz="3600" dirty="0"/>
              <a:t>Linux’s Storage Stack: A High-level View</a:t>
            </a:r>
          </a:p>
        </p:txBody>
      </p:sp>
      <p:grpSp>
        <p:nvGrpSpPr>
          <p:cNvPr id="20" name="Group 19">
            <a:extLst>
              <a:ext uri="{FF2B5EF4-FFF2-40B4-BE49-F238E27FC236}">
                <a16:creationId xmlns:a16="http://schemas.microsoft.com/office/drawing/2014/main" id="{2E4FB881-77A5-4D6A-A8E1-8B503702D235}"/>
              </a:ext>
            </a:extLst>
          </p:cNvPr>
          <p:cNvGrpSpPr/>
          <p:nvPr/>
        </p:nvGrpSpPr>
        <p:grpSpPr>
          <a:xfrm>
            <a:off x="5741031" y="4016684"/>
            <a:ext cx="6545101" cy="1762417"/>
            <a:chOff x="5741031" y="4016684"/>
            <a:chExt cx="6545101" cy="1762417"/>
          </a:xfrm>
        </p:grpSpPr>
        <p:sp>
          <p:nvSpPr>
            <p:cNvPr id="51" name="TextBox 50">
              <a:extLst>
                <a:ext uri="{FF2B5EF4-FFF2-40B4-BE49-F238E27FC236}">
                  <a16:creationId xmlns:a16="http://schemas.microsoft.com/office/drawing/2014/main" id="{955DE440-607A-442A-9BC6-EADEB7459AE3}"/>
                </a:ext>
              </a:extLst>
            </p:cNvPr>
            <p:cNvSpPr txBox="1"/>
            <p:nvPr/>
          </p:nvSpPr>
          <p:spPr>
            <a:xfrm>
              <a:off x="9267290" y="5255881"/>
              <a:ext cx="3018842"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IO request queue</a:t>
              </a:r>
            </a:p>
          </p:txBody>
        </p:sp>
        <p:sp>
          <p:nvSpPr>
            <p:cNvPr id="54" name="Rectangle 53">
              <a:extLst>
                <a:ext uri="{FF2B5EF4-FFF2-40B4-BE49-F238E27FC236}">
                  <a16:creationId xmlns:a16="http://schemas.microsoft.com/office/drawing/2014/main" id="{019C1F3D-D25F-48D2-9659-22534A2562C5}"/>
                </a:ext>
              </a:extLst>
            </p:cNvPr>
            <p:cNvSpPr/>
            <p:nvPr/>
          </p:nvSpPr>
          <p:spPr>
            <a:xfrm>
              <a:off x="5741031" y="4371371"/>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Block IO scheduler</a:t>
              </a:r>
            </a:p>
          </p:txBody>
        </p:sp>
        <p:cxnSp>
          <p:nvCxnSpPr>
            <p:cNvPr id="55" name="Straight Arrow Connector 54">
              <a:extLst>
                <a:ext uri="{FF2B5EF4-FFF2-40B4-BE49-F238E27FC236}">
                  <a16:creationId xmlns:a16="http://schemas.microsoft.com/office/drawing/2014/main" id="{EE566D8C-C6BE-40F9-9C6F-6CC33C7F887F}"/>
                </a:ext>
              </a:extLst>
            </p:cNvPr>
            <p:cNvCxnSpPr>
              <a:cxnSpLocks/>
              <a:stCxn id="15" idx="2"/>
              <a:endCxn id="54" idx="0"/>
            </p:cNvCxnSpPr>
            <p:nvPr/>
          </p:nvCxnSpPr>
          <p:spPr>
            <a:xfrm flipH="1">
              <a:off x="8709938" y="4016684"/>
              <a:ext cx="2" cy="3546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4CB1DE7E-1D57-4BF5-BF93-F2FE4B8BC70F}"/>
                </a:ext>
              </a:extLst>
            </p:cNvPr>
            <p:cNvGrpSpPr/>
            <p:nvPr/>
          </p:nvGrpSpPr>
          <p:grpSpPr>
            <a:xfrm>
              <a:off x="5867401" y="5068866"/>
              <a:ext cx="3155836" cy="675178"/>
              <a:chOff x="5867401" y="5068866"/>
              <a:chExt cx="3155836" cy="675178"/>
            </a:xfrm>
          </p:grpSpPr>
          <p:sp>
            <p:nvSpPr>
              <p:cNvPr id="71" name="Rectangle 70">
                <a:extLst>
                  <a:ext uri="{FF2B5EF4-FFF2-40B4-BE49-F238E27FC236}">
                    <a16:creationId xmlns:a16="http://schemas.microsoft.com/office/drawing/2014/main" id="{3C6F7D0D-73B8-4D0A-BB99-5305E3E98A3F}"/>
                  </a:ext>
                </a:extLst>
              </p:cNvPr>
              <p:cNvSpPr/>
              <p:nvPr/>
            </p:nvSpPr>
            <p:spPr>
              <a:xfrm>
                <a:off x="6140050" y="5299472"/>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8AD3CB03-1A6D-4508-975B-B6CEBEDF3E92}"/>
                  </a:ext>
                </a:extLst>
              </p:cNvPr>
              <p:cNvSpPr/>
              <p:nvPr/>
            </p:nvSpPr>
            <p:spPr>
              <a:xfrm>
                <a:off x="6941848" y="5299472"/>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20122736-0B20-47DF-A120-B595A0BCDEF1}"/>
                  </a:ext>
                </a:extLst>
              </p:cNvPr>
              <p:cNvCxnSpPr>
                <a:cxnSpLocks/>
                <a:stCxn id="71" idx="3"/>
                <a:endCxn id="72" idx="1"/>
              </p:cNvCxnSpPr>
              <p:nvPr/>
            </p:nvCxnSpPr>
            <p:spPr>
              <a:xfrm>
                <a:off x="6617843" y="5521758"/>
                <a:ext cx="32400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3F92D88B-6ADA-4F7B-9A5E-57BBA91B6FF6}"/>
                  </a:ext>
                </a:extLst>
              </p:cNvPr>
              <p:cNvSpPr/>
              <p:nvPr/>
            </p:nvSpPr>
            <p:spPr>
              <a:xfrm>
                <a:off x="7743646" y="5299472"/>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E8644F5C-4F2F-46D1-B698-36BF36949D85}"/>
                  </a:ext>
                </a:extLst>
              </p:cNvPr>
              <p:cNvCxnSpPr>
                <a:cxnSpLocks/>
                <a:endCxn id="79" idx="1"/>
              </p:cNvCxnSpPr>
              <p:nvPr/>
            </p:nvCxnSpPr>
            <p:spPr>
              <a:xfrm>
                <a:off x="7419641" y="5521758"/>
                <a:ext cx="32400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4BACA466-3017-4D3D-8D08-13F725158F1D}"/>
                  </a:ext>
                </a:extLst>
              </p:cNvPr>
              <p:cNvSpPr/>
              <p:nvPr/>
            </p:nvSpPr>
            <p:spPr>
              <a:xfrm>
                <a:off x="8545444" y="5299472"/>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2781C9C8-2C80-4C28-8C48-5100F2C3D801}"/>
                  </a:ext>
                </a:extLst>
              </p:cNvPr>
              <p:cNvCxnSpPr>
                <a:cxnSpLocks/>
                <a:endCxn id="81" idx="1"/>
              </p:cNvCxnSpPr>
              <p:nvPr/>
            </p:nvCxnSpPr>
            <p:spPr>
              <a:xfrm>
                <a:off x="8221439" y="5521758"/>
                <a:ext cx="32400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149ADCBF-8533-4A95-926F-03A8C91B31B1}"/>
                  </a:ext>
                </a:extLst>
              </p:cNvPr>
              <p:cNvCxnSpPr>
                <a:endCxn id="71" idx="1"/>
              </p:cNvCxnSpPr>
              <p:nvPr/>
            </p:nvCxnSpPr>
            <p:spPr>
              <a:xfrm rot="16200000" flipH="1">
                <a:off x="5777280" y="5158987"/>
                <a:ext cx="452891" cy="272650"/>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01158CF1-DC73-4583-A97D-FBDAB12F339B}"/>
              </a:ext>
            </a:extLst>
          </p:cNvPr>
          <p:cNvGrpSpPr/>
          <p:nvPr/>
        </p:nvGrpSpPr>
        <p:grpSpPr>
          <a:xfrm>
            <a:off x="70527" y="4813164"/>
            <a:ext cx="9202945" cy="1917318"/>
            <a:chOff x="70527" y="4813164"/>
            <a:chExt cx="9202945" cy="1917318"/>
          </a:xfrm>
        </p:grpSpPr>
        <p:sp>
          <p:nvSpPr>
            <p:cNvPr id="28" name="Rectangle 27">
              <a:extLst>
                <a:ext uri="{FF2B5EF4-FFF2-40B4-BE49-F238E27FC236}">
                  <a16:creationId xmlns:a16="http://schemas.microsoft.com/office/drawing/2014/main" id="{07FD9304-57AD-4B22-8FE6-03BECAC297A5}"/>
                </a:ext>
              </a:extLst>
            </p:cNvPr>
            <p:cNvSpPr/>
            <p:nvPr/>
          </p:nvSpPr>
          <p:spPr>
            <a:xfrm>
              <a:off x="70528" y="6268100"/>
              <a:ext cx="2547104" cy="46238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500" dirty="0">
                  <a:solidFill>
                    <a:schemeClr val="bg1"/>
                  </a:solidFill>
                  <a:latin typeface="Segoe UI" panose="020B0502040204020203" pitchFamily="34" charset="0"/>
                  <a:cs typeface="Segoe UI" panose="020B0502040204020203" pitchFamily="34" charset="0"/>
                </a:rPr>
                <a:t>Storage device X</a:t>
              </a:r>
            </a:p>
          </p:txBody>
        </p:sp>
        <p:sp>
          <p:nvSpPr>
            <p:cNvPr id="29" name="Rectangle 28">
              <a:extLst>
                <a:ext uri="{FF2B5EF4-FFF2-40B4-BE49-F238E27FC236}">
                  <a16:creationId xmlns:a16="http://schemas.microsoft.com/office/drawing/2014/main" id="{68E0FD82-FBC1-42C9-95E2-634854526C02}"/>
                </a:ext>
              </a:extLst>
            </p:cNvPr>
            <p:cNvSpPr/>
            <p:nvPr/>
          </p:nvSpPr>
          <p:spPr>
            <a:xfrm>
              <a:off x="2828083" y="6268100"/>
              <a:ext cx="2547104" cy="46238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bg1"/>
                  </a:solidFill>
                  <a:latin typeface="Segoe UI" panose="020B0502040204020203" pitchFamily="34" charset="0"/>
                  <a:cs typeface="Segoe UI" panose="020B0502040204020203" pitchFamily="34" charset="0"/>
                </a:rPr>
                <a:t>Storage device Y</a:t>
              </a:r>
            </a:p>
          </p:txBody>
        </p:sp>
        <p:sp>
          <p:nvSpPr>
            <p:cNvPr id="61" name="Rectangle 60">
              <a:extLst>
                <a:ext uri="{FF2B5EF4-FFF2-40B4-BE49-F238E27FC236}">
                  <a16:creationId xmlns:a16="http://schemas.microsoft.com/office/drawing/2014/main" id="{8788DC5E-E705-4E4D-83DF-37FE7E99A3E2}"/>
                </a:ext>
              </a:extLst>
            </p:cNvPr>
            <p:cNvSpPr/>
            <p:nvPr/>
          </p:nvSpPr>
          <p:spPr>
            <a:xfrm>
              <a:off x="70527" y="5493746"/>
              <a:ext cx="2547104" cy="462382"/>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500" dirty="0">
                  <a:solidFill>
                    <a:schemeClr val="tx1"/>
                  </a:solidFill>
                  <a:latin typeface="Segoe UI" panose="020B0502040204020203" pitchFamily="34" charset="0"/>
                  <a:cs typeface="Segoe UI" panose="020B0502040204020203" pitchFamily="34" charset="0"/>
                </a:rPr>
                <a:t>Device driver X</a:t>
              </a:r>
            </a:p>
          </p:txBody>
        </p:sp>
        <p:cxnSp>
          <p:nvCxnSpPr>
            <p:cNvPr id="62" name="Straight Arrow Connector 61">
              <a:extLst>
                <a:ext uri="{FF2B5EF4-FFF2-40B4-BE49-F238E27FC236}">
                  <a16:creationId xmlns:a16="http://schemas.microsoft.com/office/drawing/2014/main" id="{8B053BE9-2F84-4610-8B45-61A149961475}"/>
                </a:ext>
              </a:extLst>
            </p:cNvPr>
            <p:cNvCxnSpPr>
              <a:cxnSpLocks/>
              <a:stCxn id="61" idx="2"/>
              <a:endCxn id="28" idx="0"/>
            </p:cNvCxnSpPr>
            <p:nvPr/>
          </p:nvCxnSpPr>
          <p:spPr>
            <a:xfrm>
              <a:off x="1344079" y="5956128"/>
              <a:ext cx="1" cy="31197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5D845A90-60F0-4290-AC18-63BBB70F1442}"/>
                </a:ext>
              </a:extLst>
            </p:cNvPr>
            <p:cNvSpPr/>
            <p:nvPr/>
          </p:nvSpPr>
          <p:spPr>
            <a:xfrm>
              <a:off x="2828083" y="5493746"/>
              <a:ext cx="2547104" cy="462382"/>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500" dirty="0">
                  <a:solidFill>
                    <a:schemeClr val="tx1"/>
                  </a:solidFill>
                  <a:latin typeface="Segoe UI" panose="020B0502040204020203" pitchFamily="34" charset="0"/>
                  <a:cs typeface="Segoe UI" panose="020B0502040204020203" pitchFamily="34" charset="0"/>
                </a:rPr>
                <a:t>Device driver Y</a:t>
              </a:r>
            </a:p>
          </p:txBody>
        </p:sp>
        <p:cxnSp>
          <p:nvCxnSpPr>
            <p:cNvPr id="66" name="Straight Arrow Connector 65">
              <a:extLst>
                <a:ext uri="{FF2B5EF4-FFF2-40B4-BE49-F238E27FC236}">
                  <a16:creationId xmlns:a16="http://schemas.microsoft.com/office/drawing/2014/main" id="{9A7C1D43-AF7C-448C-8BA9-55FB3E165945}"/>
                </a:ext>
              </a:extLst>
            </p:cNvPr>
            <p:cNvCxnSpPr>
              <a:cxnSpLocks/>
              <a:stCxn id="65" idx="2"/>
              <a:endCxn id="29" idx="0"/>
            </p:cNvCxnSpPr>
            <p:nvPr/>
          </p:nvCxnSpPr>
          <p:spPr>
            <a:xfrm>
              <a:off x="4101635" y="5956128"/>
              <a:ext cx="0" cy="31197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658318E-B394-4479-A3F9-DEA4FAFA82D0}"/>
                </a:ext>
              </a:extLst>
            </p:cNvPr>
            <p:cNvCxnSpPr>
              <a:cxnSpLocks/>
            </p:cNvCxnSpPr>
            <p:nvPr/>
          </p:nvCxnSpPr>
          <p:spPr>
            <a:xfrm>
              <a:off x="4096498" y="5068619"/>
              <a:ext cx="0" cy="42479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8B3B159-4EA4-41E2-83D4-3680D34858CE}"/>
                </a:ext>
              </a:extLst>
            </p:cNvPr>
            <p:cNvCxnSpPr>
              <a:cxnSpLocks/>
              <a:endCxn id="61" idx="0"/>
            </p:cNvCxnSpPr>
            <p:nvPr/>
          </p:nvCxnSpPr>
          <p:spPr>
            <a:xfrm>
              <a:off x="1344079" y="5060979"/>
              <a:ext cx="0" cy="43276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63EC956-D571-4E30-A61D-AA924FB8C007}"/>
                </a:ext>
              </a:extLst>
            </p:cNvPr>
            <p:cNvCxnSpPr>
              <a:cxnSpLocks/>
            </p:cNvCxnSpPr>
            <p:nvPr/>
          </p:nvCxnSpPr>
          <p:spPr>
            <a:xfrm flipH="1">
              <a:off x="1325156" y="5068619"/>
              <a:ext cx="278513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FD51A26-EF74-4139-A7AA-FDE68B449DA6}"/>
                </a:ext>
              </a:extLst>
            </p:cNvPr>
            <p:cNvCxnSpPr>
              <a:cxnSpLocks/>
            </p:cNvCxnSpPr>
            <p:nvPr/>
          </p:nvCxnSpPr>
          <p:spPr>
            <a:xfrm>
              <a:off x="2723186" y="4813164"/>
              <a:ext cx="0" cy="24781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FEEB82D8-2E0C-464F-BF9E-2DDD6D9E5CF5}"/>
                </a:ext>
              </a:extLst>
            </p:cNvPr>
            <p:cNvCxnSpPr>
              <a:cxnSpLocks/>
            </p:cNvCxnSpPr>
            <p:nvPr/>
          </p:nvCxnSpPr>
          <p:spPr>
            <a:xfrm flipH="1">
              <a:off x="2705136" y="4813164"/>
              <a:ext cx="2870053"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E395EBA-D23A-47EE-B0CA-5A15BC5018E9}"/>
                </a:ext>
              </a:extLst>
            </p:cNvPr>
            <p:cNvCxnSpPr>
              <a:cxnSpLocks/>
            </p:cNvCxnSpPr>
            <p:nvPr/>
          </p:nvCxnSpPr>
          <p:spPr>
            <a:xfrm>
              <a:off x="5555844" y="4813164"/>
              <a:ext cx="0" cy="157222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AFFCF42-C195-41B7-80A5-2582027747E4}"/>
                </a:ext>
              </a:extLst>
            </p:cNvPr>
            <p:cNvCxnSpPr>
              <a:cxnSpLocks/>
            </p:cNvCxnSpPr>
            <p:nvPr/>
          </p:nvCxnSpPr>
          <p:spPr>
            <a:xfrm flipH="1" flipV="1">
              <a:off x="5545571" y="6383677"/>
              <a:ext cx="3727901" cy="171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5D52593-4ABE-4AF5-B3BB-C41BF9517F0B}"/>
                </a:ext>
              </a:extLst>
            </p:cNvPr>
            <p:cNvCxnSpPr>
              <a:cxnSpLocks/>
            </p:cNvCxnSpPr>
            <p:nvPr/>
          </p:nvCxnSpPr>
          <p:spPr>
            <a:xfrm>
              <a:off x="9035418" y="5521758"/>
              <a:ext cx="21969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C9DC2B90-6146-4BC9-92EF-83009E41BBC9}"/>
                </a:ext>
              </a:extLst>
            </p:cNvPr>
            <p:cNvCxnSpPr>
              <a:cxnSpLocks/>
            </p:cNvCxnSpPr>
            <p:nvPr/>
          </p:nvCxnSpPr>
          <p:spPr>
            <a:xfrm flipV="1">
              <a:off x="9258061" y="5508729"/>
              <a:ext cx="0" cy="88603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CE45D4C-4D71-4FCB-973E-9006F809A76A}"/>
              </a:ext>
            </a:extLst>
          </p:cNvPr>
          <p:cNvGrpSpPr/>
          <p:nvPr/>
        </p:nvGrpSpPr>
        <p:grpSpPr>
          <a:xfrm>
            <a:off x="5741033" y="2964501"/>
            <a:ext cx="5937813" cy="1227588"/>
            <a:chOff x="5741033" y="2964501"/>
            <a:chExt cx="5937813" cy="1227588"/>
          </a:xfrm>
        </p:grpSpPr>
        <p:cxnSp>
          <p:nvCxnSpPr>
            <p:cNvPr id="17" name="Straight Arrow Connector 16">
              <a:extLst>
                <a:ext uri="{FF2B5EF4-FFF2-40B4-BE49-F238E27FC236}">
                  <a16:creationId xmlns:a16="http://schemas.microsoft.com/office/drawing/2014/main" id="{B6B4CE95-C49F-42C2-86CA-59ACD461BB06}"/>
                </a:ext>
              </a:extLst>
            </p:cNvPr>
            <p:cNvCxnSpPr>
              <a:cxnSpLocks/>
              <a:stCxn id="16" idx="2"/>
              <a:endCxn id="15" idx="0"/>
            </p:cNvCxnSpPr>
            <p:nvPr/>
          </p:nvCxnSpPr>
          <p:spPr>
            <a:xfrm>
              <a:off x="8709939" y="2964501"/>
              <a:ext cx="1" cy="3546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C7623BB-B9C0-4C9F-B260-B080D66A8747}"/>
                </a:ext>
              </a:extLst>
            </p:cNvPr>
            <p:cNvGrpSpPr/>
            <p:nvPr/>
          </p:nvGrpSpPr>
          <p:grpSpPr>
            <a:xfrm>
              <a:off x="5741033" y="3166531"/>
              <a:ext cx="5937813" cy="1025558"/>
              <a:chOff x="5741033" y="3166531"/>
              <a:chExt cx="5937813" cy="1025558"/>
            </a:xfrm>
          </p:grpSpPr>
          <p:sp>
            <p:nvSpPr>
              <p:cNvPr id="15" name="Rectangle 14">
                <a:extLst>
                  <a:ext uri="{FF2B5EF4-FFF2-40B4-BE49-F238E27FC236}">
                    <a16:creationId xmlns:a16="http://schemas.microsoft.com/office/drawing/2014/main" id="{15FF8914-6ECD-425F-A1D3-FE768EF02851}"/>
                  </a:ext>
                </a:extLst>
              </p:cNvPr>
              <p:cNvSpPr/>
              <p:nvPr/>
            </p:nvSpPr>
            <p:spPr>
              <a:xfrm>
                <a:off x="5741033" y="3319188"/>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Page cache</a:t>
                </a:r>
              </a:p>
            </p:txBody>
          </p:sp>
          <p:grpSp>
            <p:nvGrpSpPr>
              <p:cNvPr id="117" name="Group 116">
                <a:extLst>
                  <a:ext uri="{FF2B5EF4-FFF2-40B4-BE49-F238E27FC236}">
                    <a16:creationId xmlns:a16="http://schemas.microsoft.com/office/drawing/2014/main" id="{43236F77-6DDC-40DE-8DE0-61C531424BBE}"/>
                  </a:ext>
                </a:extLst>
              </p:cNvPr>
              <p:cNvGrpSpPr/>
              <p:nvPr/>
            </p:nvGrpSpPr>
            <p:grpSpPr>
              <a:xfrm>
                <a:off x="9898460" y="3177334"/>
                <a:ext cx="1699361" cy="1014755"/>
                <a:chOff x="9921610" y="3177334"/>
                <a:chExt cx="1699361" cy="1014755"/>
              </a:xfrm>
            </p:grpSpPr>
            <p:sp>
              <p:nvSpPr>
                <p:cNvPr id="111" name="Rectangle 110">
                  <a:extLst>
                    <a:ext uri="{FF2B5EF4-FFF2-40B4-BE49-F238E27FC236}">
                      <a16:creationId xmlns:a16="http://schemas.microsoft.com/office/drawing/2014/main" id="{146271B5-5646-43B2-A815-BCA77A675A23}"/>
                    </a:ext>
                  </a:extLst>
                </p:cNvPr>
                <p:cNvSpPr/>
                <p:nvPr/>
              </p:nvSpPr>
              <p:spPr>
                <a:xfrm>
                  <a:off x="9921612" y="3180165"/>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B09B44D-5089-410C-9E40-8E975353E9BF}"/>
                    </a:ext>
                  </a:extLst>
                </p:cNvPr>
                <p:cNvSpPr/>
                <p:nvPr/>
              </p:nvSpPr>
              <p:spPr>
                <a:xfrm>
                  <a:off x="10532395" y="3177334"/>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741CD08F-05E1-4CD8-8272-6CD80DFD7A14}"/>
                    </a:ext>
                  </a:extLst>
                </p:cNvPr>
                <p:cNvSpPr/>
                <p:nvPr/>
              </p:nvSpPr>
              <p:spPr>
                <a:xfrm>
                  <a:off x="11143178" y="31797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E7DC5C81-3A60-4C56-BEDF-3CB527A4B33F}"/>
                    </a:ext>
                  </a:extLst>
                </p:cNvPr>
                <p:cNvSpPr/>
                <p:nvPr/>
              </p:nvSpPr>
              <p:spPr>
                <a:xfrm>
                  <a:off x="9921610" y="3747517"/>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F39A6D1-CFF6-4F95-96E3-6B47EC668EEB}"/>
                    </a:ext>
                  </a:extLst>
                </p:cNvPr>
                <p:cNvSpPr/>
                <p:nvPr/>
              </p:nvSpPr>
              <p:spPr>
                <a:xfrm>
                  <a:off x="10532393" y="3744686"/>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BD744E2-8A17-49AE-AB3A-E86B57928DBA}"/>
                    </a:ext>
                  </a:extLst>
                </p:cNvPr>
                <p:cNvSpPr/>
                <p:nvPr/>
              </p:nvSpPr>
              <p:spPr>
                <a:xfrm>
                  <a:off x="11143176" y="3747073"/>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BC4C97FF-8C6E-44D5-A9E4-0AC9539964FC}"/>
                  </a:ext>
                </a:extLst>
              </p:cNvPr>
              <p:cNvGrpSpPr/>
              <p:nvPr/>
            </p:nvGrpSpPr>
            <p:grpSpPr>
              <a:xfrm>
                <a:off x="5827056" y="3166531"/>
                <a:ext cx="1699361" cy="1014755"/>
                <a:chOff x="9921610" y="3177334"/>
                <a:chExt cx="1699361" cy="1014755"/>
              </a:xfrm>
            </p:grpSpPr>
            <p:sp>
              <p:nvSpPr>
                <p:cNvPr id="119" name="Rectangle 118">
                  <a:extLst>
                    <a:ext uri="{FF2B5EF4-FFF2-40B4-BE49-F238E27FC236}">
                      <a16:creationId xmlns:a16="http://schemas.microsoft.com/office/drawing/2014/main" id="{A7DBD2E6-F369-40E9-8CA8-2DA2CF69529A}"/>
                    </a:ext>
                  </a:extLst>
                </p:cNvPr>
                <p:cNvSpPr/>
                <p:nvPr/>
              </p:nvSpPr>
              <p:spPr>
                <a:xfrm>
                  <a:off x="9921612" y="3180165"/>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4F5EF56-A63A-40F8-94E1-FCE3CE59C6F0}"/>
                    </a:ext>
                  </a:extLst>
                </p:cNvPr>
                <p:cNvSpPr/>
                <p:nvPr/>
              </p:nvSpPr>
              <p:spPr>
                <a:xfrm>
                  <a:off x="10532395" y="3177334"/>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0410F6E3-A7D2-43D8-A6DA-4A6F86743EEA}"/>
                    </a:ext>
                  </a:extLst>
                </p:cNvPr>
                <p:cNvSpPr/>
                <p:nvPr/>
              </p:nvSpPr>
              <p:spPr>
                <a:xfrm>
                  <a:off x="11143178" y="31797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877EDA3-3D63-480F-A96C-FA33A7CC5BD4}"/>
                    </a:ext>
                  </a:extLst>
                </p:cNvPr>
                <p:cNvSpPr/>
                <p:nvPr/>
              </p:nvSpPr>
              <p:spPr>
                <a:xfrm>
                  <a:off x="9921610" y="3747517"/>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0A32AD8D-0458-462D-B2F1-B6DB9EEEDB6B}"/>
                    </a:ext>
                  </a:extLst>
                </p:cNvPr>
                <p:cNvSpPr/>
                <p:nvPr/>
              </p:nvSpPr>
              <p:spPr>
                <a:xfrm>
                  <a:off x="10532393" y="3744686"/>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04B57CD-2FC8-4D73-9682-606CB63BC8A5}"/>
                    </a:ext>
                  </a:extLst>
                </p:cNvPr>
                <p:cNvSpPr/>
                <p:nvPr/>
              </p:nvSpPr>
              <p:spPr>
                <a:xfrm>
                  <a:off x="11143176" y="3747073"/>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7">
            <a:extLst>
              <a:ext uri="{FF2B5EF4-FFF2-40B4-BE49-F238E27FC236}">
                <a16:creationId xmlns:a16="http://schemas.microsoft.com/office/drawing/2014/main" id="{637B9F4E-4D1E-4E44-8807-46D9A284CAB0}"/>
              </a:ext>
            </a:extLst>
          </p:cNvPr>
          <p:cNvGrpSpPr/>
          <p:nvPr/>
        </p:nvGrpSpPr>
        <p:grpSpPr>
          <a:xfrm>
            <a:off x="4285263" y="1528858"/>
            <a:ext cx="8093707" cy="1435643"/>
            <a:chOff x="4285263" y="1528858"/>
            <a:chExt cx="8093707" cy="1435643"/>
          </a:xfrm>
        </p:grpSpPr>
        <p:sp>
          <p:nvSpPr>
            <p:cNvPr id="16" name="Rectangle 15">
              <a:extLst>
                <a:ext uri="{FF2B5EF4-FFF2-40B4-BE49-F238E27FC236}">
                  <a16:creationId xmlns:a16="http://schemas.microsoft.com/office/drawing/2014/main" id="{022B1FD1-86F0-4A15-89BA-1F4B8C0D06BE}"/>
                </a:ext>
              </a:extLst>
            </p:cNvPr>
            <p:cNvSpPr/>
            <p:nvPr/>
          </p:nvSpPr>
          <p:spPr>
            <a:xfrm>
              <a:off x="5741032" y="2267005"/>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VFS + Concrete FS</a:t>
              </a:r>
            </a:p>
          </p:txBody>
        </p:sp>
        <p:cxnSp>
          <p:nvCxnSpPr>
            <p:cNvPr id="21" name="Straight Arrow Connector 20">
              <a:extLst>
                <a:ext uri="{FF2B5EF4-FFF2-40B4-BE49-F238E27FC236}">
                  <a16:creationId xmlns:a16="http://schemas.microsoft.com/office/drawing/2014/main" id="{26E2E567-27AC-4B35-AB7E-A8B9E7AAFF30}"/>
                </a:ext>
              </a:extLst>
            </p:cNvPr>
            <p:cNvCxnSpPr>
              <a:cxnSpLocks/>
              <a:stCxn id="8" idx="2"/>
              <a:endCxn id="16" idx="0"/>
            </p:cNvCxnSpPr>
            <p:nvPr/>
          </p:nvCxnSpPr>
          <p:spPr>
            <a:xfrm flipH="1">
              <a:off x="8709939" y="1800109"/>
              <a:ext cx="3" cy="46689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719638C-3B97-46E8-B80D-45A4445DD495}"/>
                </a:ext>
              </a:extLst>
            </p:cNvPr>
            <p:cNvGrpSpPr/>
            <p:nvPr/>
          </p:nvGrpSpPr>
          <p:grpSpPr>
            <a:xfrm>
              <a:off x="4285263" y="1528858"/>
              <a:ext cx="8093707" cy="880247"/>
              <a:chOff x="4285263" y="2385384"/>
              <a:chExt cx="8093707" cy="880247"/>
            </a:xfrm>
          </p:grpSpPr>
          <p:cxnSp>
            <p:nvCxnSpPr>
              <p:cNvPr id="5" name="Straight Connector 4">
                <a:extLst>
                  <a:ext uri="{FF2B5EF4-FFF2-40B4-BE49-F238E27FC236}">
                    <a16:creationId xmlns:a16="http://schemas.microsoft.com/office/drawing/2014/main" id="{FA01CF43-FE00-4B5A-A3D1-58EF31F4EBE0}"/>
                  </a:ext>
                </a:extLst>
              </p:cNvPr>
              <p:cNvCxnSpPr>
                <a:cxnSpLocks/>
              </p:cNvCxnSpPr>
              <p:nvPr/>
            </p:nvCxnSpPr>
            <p:spPr>
              <a:xfrm>
                <a:off x="4905638" y="2858946"/>
                <a:ext cx="7473332"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9672F85-3405-401D-87D7-C7FCF9FAB092}"/>
                  </a:ext>
                </a:extLst>
              </p:cNvPr>
              <p:cNvSpPr txBox="1"/>
              <p:nvPr/>
            </p:nvSpPr>
            <p:spPr>
              <a:xfrm>
                <a:off x="4594188" y="2385384"/>
                <a:ext cx="1169043" cy="461665"/>
              </a:xfrm>
              <a:prstGeom prst="rect">
                <a:avLst/>
              </a:prstGeom>
              <a:noFill/>
            </p:spPr>
            <p:txBody>
              <a:bodyPr wrap="square" rtlCol="0">
                <a:spAutoFit/>
              </a:bodyPr>
              <a:lstStyle/>
              <a:p>
                <a:pPr algn="r"/>
                <a:r>
                  <a:rPr lang="en-US" sz="2400" dirty="0">
                    <a:latin typeface="Segoe UI" panose="020B0502040204020203" pitchFamily="34" charset="0"/>
                    <a:cs typeface="Segoe UI" panose="020B0502040204020203" pitchFamily="34" charset="0"/>
                  </a:rPr>
                  <a:t>User</a:t>
                </a:r>
              </a:p>
            </p:txBody>
          </p:sp>
          <p:sp>
            <p:nvSpPr>
              <p:cNvPr id="7" name="TextBox 6">
                <a:extLst>
                  <a:ext uri="{FF2B5EF4-FFF2-40B4-BE49-F238E27FC236}">
                    <a16:creationId xmlns:a16="http://schemas.microsoft.com/office/drawing/2014/main" id="{490C5070-DE5E-40D4-8E22-484C1A49F061}"/>
                  </a:ext>
                </a:extLst>
              </p:cNvPr>
              <p:cNvSpPr txBox="1"/>
              <p:nvPr/>
            </p:nvSpPr>
            <p:spPr>
              <a:xfrm>
                <a:off x="4285263" y="2803966"/>
                <a:ext cx="1523034" cy="461665"/>
              </a:xfrm>
              <a:prstGeom prst="rect">
                <a:avLst/>
              </a:prstGeom>
              <a:noFill/>
            </p:spPr>
            <p:txBody>
              <a:bodyPr wrap="square" rtlCol="0">
                <a:spAutoFit/>
              </a:bodyPr>
              <a:lstStyle/>
              <a:p>
                <a:pPr algn="r"/>
                <a:r>
                  <a:rPr lang="en-US" sz="2400" dirty="0">
                    <a:latin typeface="Segoe UI" panose="020B0502040204020203" pitchFamily="34" charset="0"/>
                    <a:cs typeface="Segoe UI" panose="020B0502040204020203" pitchFamily="34" charset="0"/>
                  </a:rPr>
                  <a:t>Kernel</a:t>
                </a:r>
              </a:p>
            </p:txBody>
          </p:sp>
        </p:grpSp>
      </p:grpSp>
      <p:grpSp>
        <p:nvGrpSpPr>
          <p:cNvPr id="12" name="Group 11">
            <a:extLst>
              <a:ext uri="{FF2B5EF4-FFF2-40B4-BE49-F238E27FC236}">
                <a16:creationId xmlns:a16="http://schemas.microsoft.com/office/drawing/2014/main" id="{56648821-3D7B-410F-B07E-D05E174EBF01}"/>
              </a:ext>
            </a:extLst>
          </p:cNvPr>
          <p:cNvGrpSpPr/>
          <p:nvPr/>
        </p:nvGrpSpPr>
        <p:grpSpPr>
          <a:xfrm>
            <a:off x="0" y="2136898"/>
            <a:ext cx="5291742" cy="2230563"/>
            <a:chOff x="0" y="2136898"/>
            <a:chExt cx="5291742" cy="2230563"/>
          </a:xfrm>
        </p:grpSpPr>
        <p:pic>
          <p:nvPicPr>
            <p:cNvPr id="3" name="Picture 2">
              <a:extLst>
                <a:ext uri="{FF2B5EF4-FFF2-40B4-BE49-F238E27FC236}">
                  <a16:creationId xmlns:a16="http://schemas.microsoft.com/office/drawing/2014/main" id="{66302478-7BB0-457D-AE88-AB0C987A72AB}"/>
                </a:ext>
              </a:extLst>
            </p:cNvPr>
            <p:cNvPicPr>
              <a:picLocks noChangeAspect="1"/>
            </p:cNvPicPr>
            <p:nvPr/>
          </p:nvPicPr>
          <p:blipFill>
            <a:blip r:embed="rId3"/>
            <a:stretch>
              <a:fillRect/>
            </a:stretch>
          </p:blipFill>
          <p:spPr>
            <a:xfrm>
              <a:off x="0" y="2136898"/>
              <a:ext cx="2092692" cy="2230563"/>
            </a:xfrm>
            <a:prstGeom prst="rect">
              <a:avLst/>
            </a:prstGeom>
          </p:spPr>
        </p:pic>
        <p:sp>
          <p:nvSpPr>
            <p:cNvPr id="11" name="TextBox 10">
              <a:extLst>
                <a:ext uri="{FF2B5EF4-FFF2-40B4-BE49-F238E27FC236}">
                  <a16:creationId xmlns:a16="http://schemas.microsoft.com/office/drawing/2014/main" id="{C02CC4B0-7BAC-4742-B2CE-D483E913F7F2}"/>
                </a:ext>
              </a:extLst>
            </p:cNvPr>
            <p:cNvSpPr txBox="1"/>
            <p:nvPr/>
          </p:nvSpPr>
          <p:spPr>
            <a:xfrm>
              <a:off x="2032893" y="2637797"/>
              <a:ext cx="3258849" cy="1019959"/>
            </a:xfrm>
            <a:prstGeom prst="rect">
              <a:avLst/>
            </a:prstGeom>
            <a:noFill/>
          </p:spPr>
          <p:txBody>
            <a:bodyPr wrap="square" rtlCol="0">
              <a:spAutoFit/>
            </a:bodyPr>
            <a:lstStyle/>
            <a:p>
              <a:pPr>
                <a:lnSpc>
                  <a:spcPts val="2400"/>
                </a:lnSpc>
              </a:pPr>
              <a:r>
                <a:rPr lang="en-US" sz="2400" dirty="0"/>
                <a:t>How does the OS map file data and directory data to storage blocks?</a:t>
              </a:r>
            </a:p>
          </p:txBody>
        </p:sp>
      </p:grpSp>
    </p:spTree>
    <p:extLst>
      <p:ext uri="{BB962C8B-B14F-4D97-AF65-F5344CB8AC3E}">
        <p14:creationId xmlns:p14="http://schemas.microsoft.com/office/powerpoint/2010/main" val="401995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974"/>
            <a:ext cx="12192000" cy="741849"/>
          </a:xfrm>
        </p:spPr>
        <p:txBody>
          <a:bodyPr>
            <a:normAutofit/>
          </a:bodyPr>
          <a:lstStyle/>
          <a:p>
            <a:r>
              <a:rPr lang="en-US" dirty="0"/>
              <a:t>Files and Directories</a:t>
            </a:r>
          </a:p>
        </p:txBody>
      </p:sp>
      <p:sp>
        <p:nvSpPr>
          <p:cNvPr id="3" name="Content Placeholder 2"/>
          <p:cNvSpPr>
            <a:spLocks noGrp="1"/>
          </p:cNvSpPr>
          <p:nvPr>
            <p:ph idx="1"/>
          </p:nvPr>
        </p:nvSpPr>
        <p:spPr>
          <a:xfrm>
            <a:off x="297179" y="925972"/>
            <a:ext cx="11809939" cy="6209818"/>
          </a:xfrm>
        </p:spPr>
        <p:txBody>
          <a:bodyPr>
            <a:noAutofit/>
          </a:bodyPr>
          <a:lstStyle/>
          <a:p>
            <a:pPr>
              <a:lnSpc>
                <a:spcPts val="2800"/>
              </a:lnSpc>
            </a:pPr>
            <a:r>
              <a:rPr lang="en-US" sz="3200" dirty="0"/>
              <a:t>A file is a named, linear region of bytes that can grow and shrink</a:t>
            </a:r>
          </a:p>
          <a:p>
            <a:pPr lvl="1">
              <a:lnSpc>
                <a:spcPts val="2800"/>
              </a:lnSpc>
            </a:pPr>
            <a:r>
              <a:rPr lang="en-US" sz="2800" dirty="0"/>
              <a:t>Associated with metadata like:</a:t>
            </a:r>
          </a:p>
          <a:p>
            <a:pPr lvl="2">
              <a:lnSpc>
                <a:spcPts val="2800"/>
              </a:lnSpc>
            </a:pPr>
            <a:r>
              <a:rPr lang="en-US" sz="2800" dirty="0"/>
              <a:t>a user-visible name (e.g., </a:t>
            </a:r>
            <a:r>
              <a:rPr lang="en-US" sz="2800" dirty="0">
                <a:latin typeface="Consolas" panose="020B0609020204030204" pitchFamily="49" charset="0"/>
              </a:rPr>
              <a:t>/home/bob/README.md</a:t>
            </a:r>
            <a:r>
              <a:rPr lang="en-US" sz="2800" dirty="0"/>
              <a:t>)</a:t>
            </a:r>
          </a:p>
          <a:p>
            <a:pPr lvl="2">
              <a:lnSpc>
                <a:spcPts val="2800"/>
              </a:lnSpc>
            </a:pPr>
            <a:r>
              <a:rPr lang="en-US" sz="2800" dirty="0"/>
              <a:t>a size in bytes</a:t>
            </a:r>
          </a:p>
          <a:p>
            <a:pPr lvl="2">
              <a:lnSpc>
                <a:spcPts val="2800"/>
              </a:lnSpc>
            </a:pPr>
            <a:r>
              <a:rPr lang="en-US" sz="2800" dirty="0"/>
              <a:t>access permissions (read/write/execute)</a:t>
            </a:r>
          </a:p>
          <a:p>
            <a:pPr lvl="2">
              <a:lnSpc>
                <a:spcPts val="2800"/>
              </a:lnSpc>
            </a:pPr>
            <a:r>
              <a:rPr lang="en-US" sz="2800" dirty="0"/>
              <a:t>statistics like last modification time</a:t>
            </a:r>
          </a:p>
          <a:p>
            <a:pPr lvl="2">
              <a:lnSpc>
                <a:spcPts val="2800"/>
              </a:lnSpc>
            </a:pPr>
            <a:r>
              <a:rPr lang="en-US" sz="2800" dirty="0"/>
              <a:t>a seek position if open</a:t>
            </a:r>
          </a:p>
          <a:p>
            <a:pPr lvl="1">
              <a:lnSpc>
                <a:spcPts val="2800"/>
              </a:lnSpc>
            </a:pPr>
            <a:r>
              <a:rPr lang="en-US" sz="2800" dirty="0"/>
              <a:t>File also has a low-level name (e.g., Linux </a:t>
            </a:r>
            <a:r>
              <a:rPr lang="en-US" sz="2800" dirty="0" err="1"/>
              <a:t>inode</a:t>
            </a:r>
            <a:r>
              <a:rPr lang="en-US" sz="2800" dirty="0"/>
              <a:t> number) that the file system uses to locate the file data on a storage device </a:t>
            </a:r>
          </a:p>
          <a:p>
            <a:pPr lvl="1">
              <a:lnSpc>
                <a:spcPts val="2800"/>
              </a:lnSpc>
            </a:pPr>
            <a:r>
              <a:rPr lang="en-US" sz="2800" dirty="0"/>
              <a:t>File systems are typically agnostic about the contents of the file (i.e., applications decide how to interpret file bytes)</a:t>
            </a:r>
          </a:p>
          <a:p>
            <a:pPr>
              <a:lnSpc>
                <a:spcPts val="2800"/>
              </a:lnSpc>
            </a:pPr>
            <a:r>
              <a:rPr lang="en-US" sz="3200" dirty="0"/>
              <a:t>A directory is a container for other files and directories</a:t>
            </a:r>
          </a:p>
          <a:p>
            <a:pPr lvl="1">
              <a:lnSpc>
                <a:spcPts val="2800"/>
              </a:lnSpc>
            </a:pPr>
            <a:r>
              <a:rPr lang="en-US" sz="2800" dirty="0"/>
              <a:t>Typically contains pairs of &lt;user-visible-name, low-level-name&gt;</a:t>
            </a:r>
          </a:p>
          <a:p>
            <a:pPr lvl="1">
              <a:lnSpc>
                <a:spcPts val="2800"/>
              </a:lnSpc>
            </a:pPr>
            <a:r>
              <a:rPr lang="en-US" sz="2800" dirty="0"/>
              <a:t>Nested directories create trees (e.g., </a:t>
            </a:r>
            <a:r>
              <a:rPr lang="en-US" sz="2800" dirty="0">
                <a:latin typeface="Consolas" panose="020B0609020204030204" pitchFamily="49" charset="0"/>
              </a:rPr>
              <a:t>/home/</a:t>
            </a:r>
            <a:r>
              <a:rPr lang="en-US" sz="2800" dirty="0" err="1">
                <a:latin typeface="Consolas" panose="020B0609020204030204" pitchFamily="49" charset="0"/>
              </a:rPr>
              <a:t>todd</a:t>
            </a:r>
            <a:r>
              <a:rPr lang="en-US" sz="2800" dirty="0">
                <a:latin typeface="Consolas" panose="020B0609020204030204" pitchFamily="49" charset="0"/>
              </a:rPr>
              <a:t>/photos/koala.jpg</a:t>
            </a:r>
            <a:r>
              <a:rPr lang="en-US" sz="2800" dirty="0"/>
              <a:t>)</a:t>
            </a:r>
          </a:p>
        </p:txBody>
      </p:sp>
    </p:spTree>
    <p:extLst>
      <p:ext uri="{BB962C8B-B14F-4D97-AF65-F5344CB8AC3E}">
        <p14:creationId xmlns:p14="http://schemas.microsoft.com/office/powerpoint/2010/main" val="423162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95"/>
            <a:ext cx="12192000" cy="926465"/>
          </a:xfrm>
        </p:spPr>
        <p:txBody>
          <a:bodyPr>
            <a:noAutofit/>
          </a:bodyPr>
          <a:lstStyle/>
          <a:p>
            <a:r>
              <a:rPr lang="en-US" sz="3600" dirty="0"/>
              <a:t>Files as Linked Lists (FAT: MSDOS, SSD memory cards)</a:t>
            </a:r>
          </a:p>
        </p:txBody>
      </p:sp>
      <p:sp>
        <p:nvSpPr>
          <p:cNvPr id="3" name="Content Placeholder 2"/>
          <p:cNvSpPr>
            <a:spLocks noGrp="1"/>
          </p:cNvSpPr>
          <p:nvPr>
            <p:ph idx="1"/>
          </p:nvPr>
        </p:nvSpPr>
        <p:spPr>
          <a:xfrm>
            <a:off x="5179950" y="937260"/>
            <a:ext cx="6950998" cy="5749290"/>
          </a:xfrm>
        </p:spPr>
        <p:txBody>
          <a:bodyPr>
            <a:noAutofit/>
          </a:bodyPr>
          <a:lstStyle/>
          <a:p>
            <a:r>
              <a:rPr lang="en-US" sz="3200" dirty="0"/>
              <a:t>Advantages</a:t>
            </a:r>
          </a:p>
          <a:p>
            <a:pPr lvl="1"/>
            <a:r>
              <a:rPr lang="en-US" sz="3000" dirty="0"/>
              <a:t>Easy to shrink and grow files</a:t>
            </a:r>
          </a:p>
          <a:p>
            <a:pPr lvl="1"/>
            <a:r>
              <a:rPr lang="en-US" sz="3000" dirty="0"/>
              <a:t>Low internal and external fragmentation</a:t>
            </a:r>
          </a:p>
          <a:p>
            <a:pPr lvl="1"/>
            <a:r>
              <a:rPr lang="en-US" sz="3000" dirty="0"/>
              <a:t>Calculating block offsets for sequential IO is easy</a:t>
            </a:r>
          </a:p>
          <a:p>
            <a:r>
              <a:rPr lang="en-US" sz="3200" dirty="0"/>
              <a:t>Disadvantages</a:t>
            </a:r>
          </a:p>
          <a:p>
            <a:pPr lvl="1"/>
            <a:r>
              <a:rPr lang="en-US" sz="3000" dirty="0"/>
              <a:t>Sequential IO requires a lot of seeks</a:t>
            </a:r>
          </a:p>
          <a:p>
            <a:pPr lvl="1"/>
            <a:r>
              <a:rPr lang="en-US" sz="3000" dirty="0"/>
              <a:t>Random IO is difficult—where does the target sector live?</a:t>
            </a:r>
          </a:p>
          <a:p>
            <a:pPr lvl="1"/>
            <a:r>
              <a:rPr lang="en-US" sz="3000" dirty="0"/>
              <a:t>Must store pointer information at the end of each block</a:t>
            </a:r>
          </a:p>
        </p:txBody>
      </p:sp>
      <p:sp>
        <p:nvSpPr>
          <p:cNvPr id="7" name="Rectangle 6"/>
          <p:cNvSpPr/>
          <p:nvPr/>
        </p:nvSpPr>
        <p:spPr>
          <a:xfrm>
            <a:off x="400050" y="1428750"/>
            <a:ext cx="1600200" cy="69723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nvGrpSpPr>
          <p:cNvPr id="4" name="Group 3"/>
          <p:cNvGrpSpPr/>
          <p:nvPr/>
        </p:nvGrpSpPr>
        <p:grpSpPr>
          <a:xfrm>
            <a:off x="3371850" y="1428750"/>
            <a:ext cx="1165860" cy="834390"/>
            <a:chOff x="3371850" y="1428750"/>
            <a:chExt cx="1165860" cy="834390"/>
          </a:xfrm>
        </p:grpSpPr>
        <p:sp>
          <p:nvSpPr>
            <p:cNvPr id="8" name="Rectangle 7"/>
            <p:cNvSpPr/>
            <p:nvPr/>
          </p:nvSpPr>
          <p:spPr>
            <a:xfrm>
              <a:off x="3371850" y="1428750"/>
              <a:ext cx="1165860" cy="69723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71850" y="2125980"/>
              <a:ext cx="1165860" cy="1371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cxnSp>
        <p:nvCxnSpPr>
          <p:cNvPr id="14" name="Straight Arrow Connector 13"/>
          <p:cNvCxnSpPr>
            <a:cxnSpLocks/>
            <a:endCxn id="8" idx="1"/>
          </p:cNvCxnSpPr>
          <p:nvPr/>
        </p:nvCxnSpPr>
        <p:spPr>
          <a:xfrm>
            <a:off x="2000250" y="1777365"/>
            <a:ext cx="137160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371850" y="2263140"/>
            <a:ext cx="1165860" cy="1208947"/>
            <a:chOff x="1917382" y="3377341"/>
            <a:chExt cx="1165860" cy="1208947"/>
          </a:xfrm>
        </p:grpSpPr>
        <p:grpSp>
          <p:nvGrpSpPr>
            <p:cNvPr id="11" name="Group 10"/>
            <p:cNvGrpSpPr/>
            <p:nvPr/>
          </p:nvGrpSpPr>
          <p:grpSpPr>
            <a:xfrm>
              <a:off x="1917382" y="3751898"/>
              <a:ext cx="1165860" cy="834390"/>
              <a:chOff x="3371850" y="1428750"/>
              <a:chExt cx="1165860" cy="834390"/>
            </a:xfrm>
          </p:grpSpPr>
          <p:sp>
            <p:nvSpPr>
              <p:cNvPr id="12" name="Rectangle 11"/>
              <p:cNvSpPr/>
              <p:nvPr/>
            </p:nvSpPr>
            <p:spPr>
              <a:xfrm>
                <a:off x="3371850" y="1428750"/>
                <a:ext cx="1165860" cy="69723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371850" y="2125980"/>
                <a:ext cx="1165860" cy="1371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cxnSp>
          <p:nvCxnSpPr>
            <p:cNvPr id="16" name="Straight Arrow Connector 15"/>
            <p:cNvCxnSpPr>
              <a:cxnSpLocks/>
            </p:cNvCxnSpPr>
            <p:nvPr/>
          </p:nvCxnSpPr>
          <p:spPr>
            <a:xfrm rot="5400000">
              <a:off x="2322923" y="3555403"/>
              <a:ext cx="360494" cy="436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371850" y="3472087"/>
            <a:ext cx="1165860" cy="1208947"/>
            <a:chOff x="1917382" y="3377341"/>
            <a:chExt cx="1165860" cy="1208947"/>
          </a:xfrm>
        </p:grpSpPr>
        <p:grpSp>
          <p:nvGrpSpPr>
            <p:cNvPr id="19" name="Group 18"/>
            <p:cNvGrpSpPr/>
            <p:nvPr/>
          </p:nvGrpSpPr>
          <p:grpSpPr>
            <a:xfrm>
              <a:off x="1917382" y="3751898"/>
              <a:ext cx="1165860" cy="834390"/>
              <a:chOff x="3371850" y="1428750"/>
              <a:chExt cx="1165860" cy="834390"/>
            </a:xfrm>
          </p:grpSpPr>
          <p:sp>
            <p:nvSpPr>
              <p:cNvPr id="21" name="Rectangle 20"/>
              <p:cNvSpPr/>
              <p:nvPr/>
            </p:nvSpPr>
            <p:spPr>
              <a:xfrm>
                <a:off x="3371850" y="1428750"/>
                <a:ext cx="1165860" cy="69723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371850" y="2125980"/>
                <a:ext cx="1165860" cy="1371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cxnSp>
          <p:nvCxnSpPr>
            <p:cNvPr id="20" name="Straight Arrow Connector 19"/>
            <p:cNvCxnSpPr>
              <a:cxnSpLocks/>
            </p:cNvCxnSpPr>
            <p:nvPr/>
          </p:nvCxnSpPr>
          <p:spPr>
            <a:xfrm rot="5400000">
              <a:off x="2322923" y="3555403"/>
              <a:ext cx="360494" cy="436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371850" y="4681034"/>
            <a:ext cx="1165860" cy="1208947"/>
            <a:chOff x="1917382" y="3377341"/>
            <a:chExt cx="1165860" cy="1208947"/>
          </a:xfrm>
        </p:grpSpPr>
        <p:grpSp>
          <p:nvGrpSpPr>
            <p:cNvPr id="24" name="Group 23"/>
            <p:cNvGrpSpPr/>
            <p:nvPr/>
          </p:nvGrpSpPr>
          <p:grpSpPr>
            <a:xfrm>
              <a:off x="1917382" y="3751898"/>
              <a:ext cx="1165860" cy="834390"/>
              <a:chOff x="3371850" y="1428750"/>
              <a:chExt cx="1165860" cy="834390"/>
            </a:xfrm>
          </p:grpSpPr>
          <p:sp>
            <p:nvSpPr>
              <p:cNvPr id="26" name="Rectangle 25"/>
              <p:cNvSpPr/>
              <p:nvPr/>
            </p:nvSpPr>
            <p:spPr>
              <a:xfrm>
                <a:off x="3371850" y="1428750"/>
                <a:ext cx="1165860" cy="69723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371850" y="2125980"/>
                <a:ext cx="1165860" cy="1371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cxnSp>
          <p:nvCxnSpPr>
            <p:cNvPr id="25" name="Straight Arrow Connector 24"/>
            <p:cNvCxnSpPr>
              <a:cxnSpLocks/>
            </p:cNvCxnSpPr>
            <p:nvPr/>
          </p:nvCxnSpPr>
          <p:spPr>
            <a:xfrm rot="5400000">
              <a:off x="2322923" y="3555403"/>
              <a:ext cx="360494" cy="436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749039" y="5765517"/>
            <a:ext cx="411480" cy="769441"/>
            <a:chOff x="3749039" y="5765517"/>
            <a:chExt cx="411480" cy="769441"/>
          </a:xfrm>
        </p:grpSpPr>
        <p:cxnSp>
          <p:nvCxnSpPr>
            <p:cNvPr id="28" name="Straight Arrow Connector 27"/>
            <p:cNvCxnSpPr>
              <a:cxnSpLocks/>
            </p:cNvCxnSpPr>
            <p:nvPr/>
          </p:nvCxnSpPr>
          <p:spPr>
            <a:xfrm rot="5400000">
              <a:off x="3776717" y="6068044"/>
              <a:ext cx="360494" cy="4369"/>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49039" y="5765517"/>
              <a:ext cx="411480" cy="769441"/>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spTree>
    <p:extLst>
      <p:ext uri="{BB962C8B-B14F-4D97-AF65-F5344CB8AC3E}">
        <p14:creationId xmlns:p14="http://schemas.microsoft.com/office/powerpoint/2010/main" val="79715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8FA2-F101-4682-BD75-EEB33B706287}"/>
              </a:ext>
            </a:extLst>
          </p:cNvPr>
          <p:cNvSpPr>
            <a:spLocks noGrp="1"/>
          </p:cNvSpPr>
          <p:nvPr>
            <p:ph type="title"/>
          </p:nvPr>
        </p:nvSpPr>
        <p:spPr>
          <a:xfrm>
            <a:off x="838200" y="318826"/>
            <a:ext cx="10515600" cy="1325563"/>
          </a:xfrm>
        </p:spPr>
        <p:txBody>
          <a:bodyPr>
            <a:normAutofit/>
          </a:bodyPr>
          <a:lstStyle/>
          <a:p>
            <a:r>
              <a:rPr lang="en-US" sz="7200" dirty="0"/>
              <a:t>Outline</a:t>
            </a:r>
          </a:p>
        </p:txBody>
      </p:sp>
      <p:sp>
        <p:nvSpPr>
          <p:cNvPr id="3" name="Content Placeholder 2">
            <a:extLst>
              <a:ext uri="{FF2B5EF4-FFF2-40B4-BE49-F238E27FC236}">
                <a16:creationId xmlns:a16="http://schemas.microsoft.com/office/drawing/2014/main" id="{BE4AD3D7-178B-4349-B163-745D496CD819}"/>
              </a:ext>
            </a:extLst>
          </p:cNvPr>
          <p:cNvSpPr>
            <a:spLocks noGrp="1"/>
          </p:cNvSpPr>
          <p:nvPr>
            <p:ph idx="1"/>
          </p:nvPr>
        </p:nvSpPr>
        <p:spPr>
          <a:xfrm>
            <a:off x="595132" y="1513106"/>
            <a:ext cx="11176322" cy="3001021"/>
          </a:xfrm>
        </p:spPr>
        <p:txBody>
          <a:bodyPr>
            <a:normAutofit/>
          </a:bodyPr>
          <a:lstStyle/>
          <a:p>
            <a:r>
              <a:rPr lang="en-US" sz="6000" dirty="0"/>
              <a:t>Hard Drives vs. SSDs</a:t>
            </a:r>
          </a:p>
          <a:p>
            <a:r>
              <a:rPr lang="en-US" sz="5400" dirty="0"/>
              <a:t>Organizing Data on a Storage Device</a:t>
            </a:r>
          </a:p>
          <a:p>
            <a:r>
              <a:rPr lang="en-US" sz="5400" dirty="0"/>
              <a:t>Shingled Hard Drives</a:t>
            </a:r>
          </a:p>
        </p:txBody>
      </p:sp>
    </p:spTree>
    <p:extLst>
      <p:ext uri="{BB962C8B-B14F-4D97-AF65-F5344CB8AC3E}">
        <p14:creationId xmlns:p14="http://schemas.microsoft.com/office/powerpoint/2010/main" val="259847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5"/>
            <a:ext cx="10515600" cy="926465"/>
          </a:xfrm>
        </p:spPr>
        <p:txBody>
          <a:bodyPr/>
          <a:lstStyle/>
          <a:p>
            <a:r>
              <a:rPr lang="en-US" dirty="0"/>
              <a:t>Files as Hybrid Indices (FFS, ext2, ext3)</a:t>
            </a:r>
          </a:p>
        </p:txBody>
      </p:sp>
      <p:sp>
        <p:nvSpPr>
          <p:cNvPr id="3" name="Content Placeholder 2"/>
          <p:cNvSpPr>
            <a:spLocks noGrp="1"/>
          </p:cNvSpPr>
          <p:nvPr>
            <p:ph idx="1"/>
          </p:nvPr>
        </p:nvSpPr>
        <p:spPr>
          <a:xfrm>
            <a:off x="6160771" y="868680"/>
            <a:ext cx="6031230" cy="5920740"/>
          </a:xfrm>
        </p:spPr>
        <p:txBody>
          <a:bodyPr>
            <a:normAutofit lnSpcReduction="10000"/>
          </a:bodyPr>
          <a:lstStyle/>
          <a:p>
            <a:r>
              <a:rPr lang="en-US" dirty="0"/>
              <a:t>Top-level index contains direct pointers, indirect pointers, doubly-indirect pointers, etc.</a:t>
            </a:r>
          </a:p>
          <a:p>
            <a:r>
              <a:rPr lang="en-US" dirty="0"/>
              <a:t>Advantages:</a:t>
            </a:r>
          </a:p>
          <a:p>
            <a:pPr lvl="1"/>
            <a:r>
              <a:rPr lang="en-US" dirty="0"/>
              <a:t>Efficient for small files: don’t need to materialize indirect blocks</a:t>
            </a:r>
          </a:p>
          <a:p>
            <a:pPr lvl="1"/>
            <a:r>
              <a:rPr lang="en-US" dirty="0"/>
              <a:t>There is still a maximum file size, but it’s really big</a:t>
            </a:r>
          </a:p>
          <a:p>
            <a:pPr lvl="1"/>
            <a:r>
              <a:rPr lang="en-US" dirty="0"/>
              <a:t>Low internal and external fragmentation</a:t>
            </a:r>
          </a:p>
          <a:p>
            <a:r>
              <a:rPr lang="en-US" dirty="0"/>
              <a:t>Disadvantages:</a:t>
            </a:r>
          </a:p>
          <a:p>
            <a:pPr lvl="1"/>
            <a:r>
              <a:rPr lang="en-US" dirty="0"/>
              <a:t>Reading or writing a single data block may require multiple disk accesses to fetch indirection info</a:t>
            </a:r>
          </a:p>
          <a:p>
            <a:pPr lvl="1"/>
            <a:r>
              <a:rPr lang="en-US" dirty="0"/>
              <a:t>Even if indirection info is cached, reading or writing adjacent blocks may require extra seeks if those blocks are not physically adjacent on disk</a:t>
            </a:r>
          </a:p>
        </p:txBody>
      </p:sp>
      <p:sp>
        <p:nvSpPr>
          <p:cNvPr id="5" name="Rectangle 4"/>
          <p:cNvSpPr/>
          <p:nvPr/>
        </p:nvSpPr>
        <p:spPr>
          <a:xfrm>
            <a:off x="236220" y="1451610"/>
            <a:ext cx="1238250" cy="3200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6" name="Rectangle 5"/>
          <p:cNvSpPr/>
          <p:nvPr/>
        </p:nvSpPr>
        <p:spPr>
          <a:xfrm>
            <a:off x="236220" y="1771650"/>
            <a:ext cx="1238250" cy="3200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7" name="Rectangle 6"/>
          <p:cNvSpPr/>
          <p:nvPr/>
        </p:nvSpPr>
        <p:spPr>
          <a:xfrm>
            <a:off x="236220" y="2091690"/>
            <a:ext cx="1238250" cy="3200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8" name="Rectangle 7"/>
          <p:cNvSpPr/>
          <p:nvPr/>
        </p:nvSpPr>
        <p:spPr>
          <a:xfrm>
            <a:off x="236220" y="2411730"/>
            <a:ext cx="1238250" cy="3200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9" name="Rectangle 8"/>
          <p:cNvSpPr/>
          <p:nvPr/>
        </p:nvSpPr>
        <p:spPr>
          <a:xfrm>
            <a:off x="236220" y="2731770"/>
            <a:ext cx="1238250" cy="3200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2" name="Rectangle 11"/>
          <p:cNvSpPr/>
          <p:nvPr/>
        </p:nvSpPr>
        <p:spPr>
          <a:xfrm>
            <a:off x="1868805" y="88011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cxnSpLocks/>
            <a:stCxn id="5" idx="3"/>
            <a:endCxn id="12" idx="1"/>
          </p:cNvCxnSpPr>
          <p:nvPr/>
        </p:nvCxnSpPr>
        <p:spPr>
          <a:xfrm flipV="1">
            <a:off x="1474470" y="1051560"/>
            <a:ext cx="394335" cy="56007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874520" y="136017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874520" y="184023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a:cxnSpLocks/>
            <a:stCxn id="6" idx="3"/>
            <a:endCxn id="24" idx="1"/>
          </p:cNvCxnSpPr>
          <p:nvPr/>
        </p:nvCxnSpPr>
        <p:spPr>
          <a:xfrm flipV="1">
            <a:off x="1474470" y="1531620"/>
            <a:ext cx="400050" cy="40005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7" idx="3"/>
            <a:endCxn id="25" idx="1"/>
          </p:cNvCxnSpPr>
          <p:nvPr/>
        </p:nvCxnSpPr>
        <p:spPr>
          <a:xfrm flipV="1">
            <a:off x="1474470" y="2011680"/>
            <a:ext cx="400050" cy="24003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stCxn id="8" idx="3"/>
            <a:endCxn id="35" idx="1"/>
          </p:cNvCxnSpPr>
          <p:nvPr/>
        </p:nvCxnSpPr>
        <p:spPr>
          <a:xfrm>
            <a:off x="1474470" y="2571750"/>
            <a:ext cx="394335" cy="9144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868805" y="24917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36" name="Rectangle 35"/>
          <p:cNvSpPr/>
          <p:nvPr/>
        </p:nvSpPr>
        <p:spPr>
          <a:xfrm>
            <a:off x="1868805" y="28346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37" name="Rectangle 36"/>
          <p:cNvSpPr/>
          <p:nvPr/>
        </p:nvSpPr>
        <p:spPr>
          <a:xfrm>
            <a:off x="1868805" y="31775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40" name="Rectangle 39"/>
          <p:cNvSpPr/>
          <p:nvPr/>
        </p:nvSpPr>
        <p:spPr>
          <a:xfrm>
            <a:off x="3329940" y="213741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3329940" y="266319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3329940" y="3194685"/>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Arrow Connector 42"/>
          <p:cNvCxnSpPr>
            <a:cxnSpLocks/>
            <a:stCxn id="35" idx="3"/>
            <a:endCxn id="40" idx="1"/>
          </p:cNvCxnSpPr>
          <p:nvPr/>
        </p:nvCxnSpPr>
        <p:spPr>
          <a:xfrm flipV="1">
            <a:off x="3034665" y="2308860"/>
            <a:ext cx="295275" cy="35433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stCxn id="36" idx="3"/>
            <a:endCxn id="41" idx="1"/>
          </p:cNvCxnSpPr>
          <p:nvPr/>
        </p:nvCxnSpPr>
        <p:spPr>
          <a:xfrm flipV="1">
            <a:off x="3034665" y="2834640"/>
            <a:ext cx="295275" cy="17145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37" idx="3"/>
            <a:endCxn id="42" idx="1"/>
          </p:cNvCxnSpPr>
          <p:nvPr/>
        </p:nvCxnSpPr>
        <p:spPr>
          <a:xfrm>
            <a:off x="3034665" y="3348990"/>
            <a:ext cx="295275" cy="1714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a:stCxn id="9" idx="3"/>
            <a:endCxn id="61" idx="1"/>
          </p:cNvCxnSpPr>
          <p:nvPr/>
        </p:nvCxnSpPr>
        <p:spPr>
          <a:xfrm>
            <a:off x="1474470" y="2891790"/>
            <a:ext cx="394335" cy="11430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1868805" y="38633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nvGrpSpPr>
          <p:cNvPr id="68" name="Group 67"/>
          <p:cNvGrpSpPr/>
          <p:nvPr/>
        </p:nvGrpSpPr>
        <p:grpSpPr>
          <a:xfrm>
            <a:off x="3329940" y="3863340"/>
            <a:ext cx="1165860" cy="1028700"/>
            <a:chOff x="3684270" y="3863340"/>
            <a:chExt cx="1165860" cy="1028700"/>
          </a:xfrm>
        </p:grpSpPr>
        <p:sp>
          <p:nvSpPr>
            <p:cNvPr id="64" name="Rectangle 63"/>
            <p:cNvSpPr/>
            <p:nvPr/>
          </p:nvSpPr>
          <p:spPr>
            <a:xfrm>
              <a:off x="3684270" y="38633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65" name="Rectangle 64"/>
            <p:cNvSpPr/>
            <p:nvPr/>
          </p:nvSpPr>
          <p:spPr>
            <a:xfrm>
              <a:off x="3684270" y="42062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66" name="Rectangle 65"/>
            <p:cNvSpPr/>
            <p:nvPr/>
          </p:nvSpPr>
          <p:spPr>
            <a:xfrm>
              <a:off x="3684270" y="45491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sp>
        <p:nvSpPr>
          <p:cNvPr id="67" name="Rectangle 66"/>
          <p:cNvSpPr/>
          <p:nvPr/>
        </p:nvSpPr>
        <p:spPr>
          <a:xfrm>
            <a:off x="1868805" y="42062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nvGrpSpPr>
          <p:cNvPr id="69" name="Group 68"/>
          <p:cNvGrpSpPr/>
          <p:nvPr/>
        </p:nvGrpSpPr>
        <p:grpSpPr>
          <a:xfrm>
            <a:off x="3329940" y="5193030"/>
            <a:ext cx="1165860" cy="1028700"/>
            <a:chOff x="3684270" y="3863340"/>
            <a:chExt cx="1165860" cy="1028700"/>
          </a:xfrm>
        </p:grpSpPr>
        <p:sp>
          <p:nvSpPr>
            <p:cNvPr id="70" name="Rectangle 69"/>
            <p:cNvSpPr/>
            <p:nvPr/>
          </p:nvSpPr>
          <p:spPr>
            <a:xfrm>
              <a:off x="3684270" y="38633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71" name="Rectangle 70"/>
            <p:cNvSpPr/>
            <p:nvPr/>
          </p:nvSpPr>
          <p:spPr>
            <a:xfrm>
              <a:off x="3684270" y="42062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72" name="Rectangle 71"/>
            <p:cNvSpPr/>
            <p:nvPr/>
          </p:nvSpPr>
          <p:spPr>
            <a:xfrm>
              <a:off x="3684270" y="45491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cxnSp>
        <p:nvCxnSpPr>
          <p:cNvPr id="73" name="Straight Arrow Connector 72"/>
          <p:cNvCxnSpPr>
            <a:cxnSpLocks/>
            <a:stCxn id="61" idx="3"/>
            <a:endCxn id="64" idx="1"/>
          </p:cNvCxnSpPr>
          <p:nvPr/>
        </p:nvCxnSpPr>
        <p:spPr>
          <a:xfrm>
            <a:off x="3034665" y="4034790"/>
            <a:ext cx="29527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cxnSpLocks/>
            <a:stCxn id="67" idx="3"/>
          </p:cNvCxnSpPr>
          <p:nvPr/>
        </p:nvCxnSpPr>
        <p:spPr>
          <a:xfrm>
            <a:off x="3034665" y="4377690"/>
            <a:ext cx="295275" cy="81534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4888230" y="265811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4888230" y="318389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4888230" y="3715385"/>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4888230" y="4478655"/>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4888230" y="5004435"/>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4888230" y="553593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Arrow Connector 94"/>
          <p:cNvCxnSpPr>
            <a:cxnSpLocks/>
            <a:endCxn id="88" idx="1"/>
          </p:cNvCxnSpPr>
          <p:nvPr/>
        </p:nvCxnSpPr>
        <p:spPr>
          <a:xfrm flipV="1">
            <a:off x="4501515" y="2829560"/>
            <a:ext cx="386715" cy="103378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cxnSpLocks/>
            <a:stCxn id="65" idx="3"/>
            <a:endCxn id="89" idx="1"/>
          </p:cNvCxnSpPr>
          <p:nvPr/>
        </p:nvCxnSpPr>
        <p:spPr>
          <a:xfrm flipV="1">
            <a:off x="4495800" y="3355340"/>
            <a:ext cx="392430" cy="102235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cxnSpLocks/>
            <a:stCxn id="66" idx="3"/>
            <a:endCxn id="90" idx="1"/>
          </p:cNvCxnSpPr>
          <p:nvPr/>
        </p:nvCxnSpPr>
        <p:spPr>
          <a:xfrm flipV="1">
            <a:off x="4495800" y="3886835"/>
            <a:ext cx="392430" cy="83375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stCxn id="72" idx="3"/>
            <a:endCxn id="93" idx="1"/>
          </p:cNvCxnSpPr>
          <p:nvPr/>
        </p:nvCxnSpPr>
        <p:spPr>
          <a:xfrm flipV="1">
            <a:off x="4495800" y="5707380"/>
            <a:ext cx="392430" cy="3429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cxnSpLocks/>
            <a:stCxn id="71" idx="3"/>
            <a:endCxn id="92" idx="1"/>
          </p:cNvCxnSpPr>
          <p:nvPr/>
        </p:nvCxnSpPr>
        <p:spPr>
          <a:xfrm flipV="1">
            <a:off x="4495800" y="5175885"/>
            <a:ext cx="392430" cy="53149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cxnSpLocks/>
            <a:stCxn id="70" idx="3"/>
            <a:endCxn id="91" idx="1"/>
          </p:cNvCxnSpPr>
          <p:nvPr/>
        </p:nvCxnSpPr>
        <p:spPr>
          <a:xfrm flipV="1">
            <a:off x="4495800" y="4650105"/>
            <a:ext cx="392430" cy="71437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9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95"/>
            <a:ext cx="12192000" cy="926465"/>
          </a:xfrm>
        </p:spPr>
        <p:txBody>
          <a:bodyPr>
            <a:normAutofit fontScale="90000"/>
          </a:bodyPr>
          <a:lstStyle/>
          <a:p>
            <a:r>
              <a:rPr lang="en-US" dirty="0"/>
              <a:t>Files as Collections of Extents (IBM OS360, ext4)</a:t>
            </a:r>
          </a:p>
        </p:txBody>
      </p:sp>
      <p:sp>
        <p:nvSpPr>
          <p:cNvPr id="3" name="Content Placeholder 2"/>
          <p:cNvSpPr>
            <a:spLocks noGrp="1"/>
          </p:cNvSpPr>
          <p:nvPr>
            <p:ph idx="1"/>
          </p:nvPr>
        </p:nvSpPr>
        <p:spPr>
          <a:xfrm>
            <a:off x="6096001" y="994410"/>
            <a:ext cx="6096000" cy="6089296"/>
          </a:xfrm>
        </p:spPr>
        <p:txBody>
          <a:bodyPr>
            <a:normAutofit lnSpcReduction="10000"/>
          </a:bodyPr>
          <a:lstStyle/>
          <a:p>
            <a:r>
              <a:rPr lang="en-US" dirty="0"/>
              <a:t>Advantages:</a:t>
            </a:r>
          </a:p>
          <a:p>
            <a:pPr lvl="1"/>
            <a:r>
              <a:rPr lang="en-US" sz="2600" dirty="0"/>
              <a:t>If extents are large, then sequential IO almost as fast as with a single extent</a:t>
            </a:r>
          </a:p>
          <a:p>
            <a:pPr lvl="1"/>
            <a:r>
              <a:rPr lang="en-US" sz="2600" dirty="0"/>
              <a:t>Random IO almost as efficient as with single extent (offset calculations a little trickier)</a:t>
            </a:r>
          </a:p>
          <a:p>
            <a:pPr lvl="1"/>
            <a:r>
              <a:rPr lang="en-US" sz="2600" dirty="0"/>
              <a:t>Metadata is small</a:t>
            </a:r>
          </a:p>
          <a:p>
            <a:r>
              <a:rPr lang="en-US" dirty="0"/>
              <a:t>Challenges:</a:t>
            </a:r>
          </a:p>
          <a:p>
            <a:pPr lvl="1"/>
            <a:r>
              <a:rPr lang="en-US" sz="2600" dirty="0"/>
              <a:t>How large should a file’s initial extents be?</a:t>
            </a:r>
          </a:p>
          <a:p>
            <a:pPr lvl="1"/>
            <a:r>
              <a:rPr lang="en-US" sz="2600" dirty="0"/>
              <a:t>What happens if a file needs to grow or shrink?</a:t>
            </a:r>
          </a:p>
          <a:p>
            <a:pPr lvl="1"/>
            <a:r>
              <a:rPr lang="en-US" sz="2600" dirty="0"/>
              <a:t>External fragmentation not as bad, but depending on design, may have internal fragmentation inside each extent </a:t>
            </a:r>
          </a:p>
          <a:p>
            <a:pPr lvl="1"/>
            <a:endParaRPr lang="en-US" dirty="0"/>
          </a:p>
          <a:p>
            <a:pPr lvl="1"/>
            <a:endParaRPr lang="en-US" dirty="0"/>
          </a:p>
        </p:txBody>
      </p:sp>
      <p:sp>
        <p:nvSpPr>
          <p:cNvPr id="5" name="Rectangle 4"/>
          <p:cNvSpPr/>
          <p:nvPr/>
        </p:nvSpPr>
        <p:spPr>
          <a:xfrm>
            <a:off x="226425" y="1428750"/>
            <a:ext cx="1600200" cy="69723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4" name="Right Brace 13"/>
          <p:cNvSpPr/>
          <p:nvPr/>
        </p:nvSpPr>
        <p:spPr>
          <a:xfrm>
            <a:off x="3953381" y="2410303"/>
            <a:ext cx="444993" cy="126015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4278896" y="2786329"/>
            <a:ext cx="1965960" cy="830997"/>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Contiguous</a:t>
            </a:r>
          </a:p>
          <a:p>
            <a:pPr algn="ctr"/>
            <a:r>
              <a:rPr lang="en-US" sz="2400" dirty="0">
                <a:latin typeface="Segoe UI Light" panose="020B0502040204020203" pitchFamily="34" charset="0"/>
                <a:cs typeface="Segoe UI Light" panose="020B0502040204020203" pitchFamily="34" charset="0"/>
              </a:rPr>
              <a:t>blocks</a:t>
            </a:r>
          </a:p>
        </p:txBody>
      </p:sp>
      <p:sp>
        <p:nvSpPr>
          <p:cNvPr id="16" name="Rectangle 15"/>
          <p:cNvSpPr/>
          <p:nvPr/>
        </p:nvSpPr>
        <p:spPr>
          <a:xfrm>
            <a:off x="226425" y="2125980"/>
            <a:ext cx="1600200" cy="69723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7" name="Rectangle 16"/>
          <p:cNvSpPr/>
          <p:nvPr/>
        </p:nvSpPr>
        <p:spPr>
          <a:xfrm>
            <a:off x="226425" y="2811780"/>
            <a:ext cx="1600200" cy="69723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8" name="Rectangle 17"/>
          <p:cNvSpPr/>
          <p:nvPr/>
        </p:nvSpPr>
        <p:spPr>
          <a:xfrm>
            <a:off x="220710" y="4260681"/>
            <a:ext cx="1600200" cy="69723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9" name="TextBox 18"/>
          <p:cNvSpPr txBox="1"/>
          <p:nvPr/>
        </p:nvSpPr>
        <p:spPr>
          <a:xfrm rot="5400000">
            <a:off x="160970" y="3585896"/>
            <a:ext cx="196596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 . .</a:t>
            </a:r>
          </a:p>
        </p:txBody>
      </p:sp>
      <p:grpSp>
        <p:nvGrpSpPr>
          <p:cNvPr id="35" name="Group 34"/>
          <p:cNvGrpSpPr/>
          <p:nvPr/>
        </p:nvGrpSpPr>
        <p:grpSpPr>
          <a:xfrm>
            <a:off x="2718165" y="1428751"/>
            <a:ext cx="1165860" cy="711516"/>
            <a:chOff x="2891790" y="1428751"/>
            <a:chExt cx="1165860" cy="711516"/>
          </a:xfrm>
        </p:grpSpPr>
        <p:sp>
          <p:nvSpPr>
            <p:cNvPr id="7" name="Rectangle 6"/>
            <p:cNvSpPr/>
            <p:nvPr/>
          </p:nvSpPr>
          <p:spPr>
            <a:xfrm>
              <a:off x="2891790" y="1428751"/>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91790" y="160305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91790" y="177450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91790" y="195738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Arrow Connector 29"/>
          <p:cNvCxnSpPr>
            <a:cxnSpLocks/>
          </p:cNvCxnSpPr>
          <p:nvPr/>
        </p:nvCxnSpPr>
        <p:spPr>
          <a:xfrm>
            <a:off x="2273375" y="1508760"/>
            <a:ext cx="44479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1828585" y="1774507"/>
            <a:ext cx="444790"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2273375" y="1508761"/>
            <a:ext cx="0" cy="265746"/>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a:off x="1824858" y="2474595"/>
            <a:ext cx="88375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2718165" y="2398872"/>
            <a:ext cx="1165860" cy="1260156"/>
            <a:chOff x="2891790" y="2398872"/>
            <a:chExt cx="1165860" cy="1260156"/>
          </a:xfrm>
        </p:grpSpPr>
        <p:grpSp>
          <p:nvGrpSpPr>
            <p:cNvPr id="36" name="Group 35"/>
            <p:cNvGrpSpPr/>
            <p:nvPr/>
          </p:nvGrpSpPr>
          <p:grpSpPr>
            <a:xfrm>
              <a:off x="2891790" y="2398872"/>
              <a:ext cx="1165860" cy="711516"/>
              <a:chOff x="2891790" y="1428751"/>
              <a:chExt cx="1165860" cy="711516"/>
            </a:xfrm>
          </p:grpSpPr>
          <p:sp>
            <p:nvSpPr>
              <p:cNvPr id="37" name="Rectangle 36"/>
              <p:cNvSpPr/>
              <p:nvPr/>
            </p:nvSpPr>
            <p:spPr>
              <a:xfrm>
                <a:off x="2891790" y="1428751"/>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91790" y="160305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891790" y="177450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891790" y="195738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p:cNvSpPr/>
            <p:nvPr/>
          </p:nvSpPr>
          <p:spPr>
            <a:xfrm>
              <a:off x="2891790" y="311038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891790" y="329326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891790" y="347614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p:cNvSpPr/>
          <p:nvPr/>
        </p:nvSpPr>
        <p:spPr>
          <a:xfrm>
            <a:off x="2718165" y="3897780"/>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718165" y="407208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cxnSpLocks/>
          </p:cNvCxnSpPr>
          <p:nvPr/>
        </p:nvCxnSpPr>
        <p:spPr>
          <a:xfrm>
            <a:off x="2273375" y="3984457"/>
            <a:ext cx="44479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p:cNvCxnSpPr>
          <p:nvPr/>
        </p:nvCxnSpPr>
        <p:spPr>
          <a:xfrm>
            <a:off x="1820910" y="3128485"/>
            <a:ext cx="444790"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flipV="1">
            <a:off x="2270490" y="3130529"/>
            <a:ext cx="0" cy="851258"/>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2708613" y="5110313"/>
            <a:ext cx="1165860" cy="528636"/>
            <a:chOff x="2891790" y="1428751"/>
            <a:chExt cx="1165860" cy="528636"/>
          </a:xfrm>
        </p:grpSpPr>
        <p:sp>
          <p:nvSpPr>
            <p:cNvPr id="55" name="Rectangle 54"/>
            <p:cNvSpPr/>
            <p:nvPr/>
          </p:nvSpPr>
          <p:spPr>
            <a:xfrm>
              <a:off x="2891790" y="1428751"/>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891790" y="160305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891790" y="177450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p:cNvCxnSpPr>
            <a:cxnSpLocks/>
          </p:cNvCxnSpPr>
          <p:nvPr/>
        </p:nvCxnSpPr>
        <p:spPr>
          <a:xfrm>
            <a:off x="2265700" y="5189520"/>
            <a:ext cx="44479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p:cNvCxnSpPr>
          <p:nvPr/>
        </p:nvCxnSpPr>
        <p:spPr>
          <a:xfrm>
            <a:off x="1820910" y="4609296"/>
            <a:ext cx="444790"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flipV="1">
            <a:off x="2265700" y="4607405"/>
            <a:ext cx="0" cy="571751"/>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5400000">
            <a:off x="2485875" y="4374565"/>
            <a:ext cx="196596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 . .</a:t>
            </a:r>
          </a:p>
        </p:txBody>
      </p:sp>
    </p:spTree>
    <p:extLst>
      <p:ext uri="{BB962C8B-B14F-4D97-AF65-F5344CB8AC3E}">
        <p14:creationId xmlns:p14="http://schemas.microsoft.com/office/powerpoint/2010/main" val="401191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235"/>
            <a:ext cx="10515600" cy="800735"/>
          </a:xfrm>
        </p:spPr>
        <p:txBody>
          <a:bodyPr/>
          <a:lstStyle/>
          <a:p>
            <a:r>
              <a:rPr lang="en-US" dirty="0"/>
              <a:t>Free Space Management</a:t>
            </a:r>
          </a:p>
        </p:txBody>
      </p:sp>
      <p:sp>
        <p:nvSpPr>
          <p:cNvPr id="3" name="Content Placeholder 2"/>
          <p:cNvSpPr>
            <a:spLocks noGrp="1"/>
          </p:cNvSpPr>
          <p:nvPr>
            <p:ph idx="1"/>
          </p:nvPr>
        </p:nvSpPr>
        <p:spPr>
          <a:xfrm>
            <a:off x="381000" y="902970"/>
            <a:ext cx="11563350" cy="5955030"/>
          </a:xfrm>
        </p:spPr>
        <p:txBody>
          <a:bodyPr>
            <a:normAutofit lnSpcReduction="10000"/>
          </a:bodyPr>
          <a:lstStyle/>
          <a:p>
            <a:r>
              <a:rPr lang="en-US" sz="3200" dirty="0"/>
              <a:t>Fixed-sized blocks: File systems typically use a bitmap to indicate which blocks are in use</a:t>
            </a:r>
          </a:p>
          <a:p>
            <a:pPr lvl="1"/>
            <a:r>
              <a:rPr lang="en-US" sz="2800" dirty="0"/>
              <a:t>Allocation metadata is very compact</a:t>
            </a:r>
          </a:p>
          <a:p>
            <a:pPr lvl="1"/>
            <a:r>
              <a:rPr lang="en-US" sz="2800" dirty="0"/>
              <a:t>Finding a single free block is straightforward . . .</a:t>
            </a:r>
          </a:p>
          <a:p>
            <a:pPr lvl="1"/>
            <a:r>
              <a:rPr lang="en-US" sz="2800" dirty="0"/>
              <a:t>. . . but finding a *contiguous* region of N free blocks is tedious without auxiliary data structures</a:t>
            </a:r>
          </a:p>
          <a:p>
            <a:r>
              <a:rPr lang="en-US" sz="3200" dirty="0"/>
              <a:t>Extents: File system can implement “on-disk malloc”</a:t>
            </a:r>
          </a:p>
          <a:p>
            <a:pPr lvl="1"/>
            <a:r>
              <a:rPr lang="en-US" sz="2800" dirty="0"/>
              <a:t>File system breaks the disk into discrete-sized extents (e.g., 4KB, 8KB, 12KB,…,4MB), or arbitrarily-sized extents sorted by size</a:t>
            </a:r>
          </a:p>
          <a:p>
            <a:pPr lvl="1"/>
            <a:r>
              <a:rPr lang="en-US" sz="2800" dirty="0"/>
              <a:t>File system maintains a list of unallocated extents</a:t>
            </a:r>
          </a:p>
          <a:p>
            <a:pPr lvl="1"/>
            <a:r>
              <a:rPr lang="en-US" sz="2800" dirty="0"/>
              <a:t>To allocate an extent for a request of size N bytes, file system uses a policy (e.g., best-fit, worst-fit, first-fit, etc., each of which has trade-offs between internal fragmentation, external fragmentation, and speed of finding a match)</a:t>
            </a:r>
          </a:p>
        </p:txBody>
      </p:sp>
    </p:spTree>
    <p:extLst>
      <p:ext uri="{BB962C8B-B14F-4D97-AF65-F5344CB8AC3E}">
        <p14:creationId xmlns:p14="http://schemas.microsoft.com/office/powerpoint/2010/main" val="10827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827C78-195B-414A-AD93-9185DFE77C92}"/>
              </a:ext>
            </a:extLst>
          </p:cNvPr>
          <p:cNvSpPr/>
          <p:nvPr/>
        </p:nvSpPr>
        <p:spPr>
          <a:xfrm>
            <a:off x="0" y="3356657"/>
            <a:ext cx="12192000" cy="843068"/>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28FA2-F101-4682-BD75-EEB33B706287}"/>
              </a:ext>
            </a:extLst>
          </p:cNvPr>
          <p:cNvSpPr>
            <a:spLocks noGrp="1"/>
          </p:cNvSpPr>
          <p:nvPr>
            <p:ph type="title"/>
          </p:nvPr>
        </p:nvSpPr>
        <p:spPr>
          <a:xfrm>
            <a:off x="838200" y="318826"/>
            <a:ext cx="10515600" cy="1325563"/>
          </a:xfrm>
        </p:spPr>
        <p:txBody>
          <a:bodyPr>
            <a:normAutofit/>
          </a:bodyPr>
          <a:lstStyle/>
          <a:p>
            <a:r>
              <a:rPr lang="en-US" sz="7200" dirty="0"/>
              <a:t>Outline</a:t>
            </a:r>
          </a:p>
        </p:txBody>
      </p:sp>
      <p:sp>
        <p:nvSpPr>
          <p:cNvPr id="3" name="Content Placeholder 2">
            <a:extLst>
              <a:ext uri="{FF2B5EF4-FFF2-40B4-BE49-F238E27FC236}">
                <a16:creationId xmlns:a16="http://schemas.microsoft.com/office/drawing/2014/main" id="{BE4AD3D7-178B-4349-B163-745D496CD819}"/>
              </a:ext>
            </a:extLst>
          </p:cNvPr>
          <p:cNvSpPr>
            <a:spLocks noGrp="1"/>
          </p:cNvSpPr>
          <p:nvPr>
            <p:ph idx="1"/>
          </p:nvPr>
        </p:nvSpPr>
        <p:spPr>
          <a:xfrm>
            <a:off x="595132" y="1513106"/>
            <a:ext cx="11176322" cy="3001021"/>
          </a:xfrm>
        </p:spPr>
        <p:txBody>
          <a:bodyPr>
            <a:normAutofit/>
          </a:bodyPr>
          <a:lstStyle/>
          <a:p>
            <a:r>
              <a:rPr lang="en-US" sz="6000" dirty="0"/>
              <a:t>Hard Drives vs. SSDs</a:t>
            </a:r>
          </a:p>
          <a:p>
            <a:r>
              <a:rPr lang="en-US" sz="5400" dirty="0"/>
              <a:t>Organizing Data on a Storage Device</a:t>
            </a:r>
          </a:p>
          <a:p>
            <a:r>
              <a:rPr lang="en-US" sz="5400" dirty="0"/>
              <a:t>Shingled Hard Drives</a:t>
            </a:r>
          </a:p>
        </p:txBody>
      </p:sp>
    </p:spTree>
    <p:extLst>
      <p:ext uri="{BB962C8B-B14F-4D97-AF65-F5344CB8AC3E}">
        <p14:creationId xmlns:p14="http://schemas.microsoft.com/office/powerpoint/2010/main" val="31596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BAF2F7-6FF9-4650-830E-147946687DE2}"/>
              </a:ext>
            </a:extLst>
          </p:cNvPr>
          <p:cNvGrpSpPr/>
          <p:nvPr/>
        </p:nvGrpSpPr>
        <p:grpSpPr>
          <a:xfrm>
            <a:off x="1813968" y="2667000"/>
            <a:ext cx="8549232" cy="3200400"/>
            <a:chOff x="1813968" y="2667000"/>
            <a:chExt cx="8549232" cy="3200400"/>
          </a:xfrm>
        </p:grpSpPr>
        <p:sp>
          <p:nvSpPr>
            <p:cNvPr id="8" name="Rectangle 7"/>
            <p:cNvSpPr/>
            <p:nvPr/>
          </p:nvSpPr>
          <p:spPr bwMode="auto">
            <a:xfrm>
              <a:off x="3505200" y="2667000"/>
              <a:ext cx="6858000" cy="14478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1" name="TextBox 20"/>
            <p:cNvSpPr txBox="1"/>
            <p:nvPr/>
          </p:nvSpPr>
          <p:spPr>
            <a:xfrm>
              <a:off x="2319910" y="3098512"/>
              <a:ext cx="1143000" cy="584775"/>
            </a:xfrm>
            <a:prstGeom prst="rect">
              <a:avLst/>
            </a:prstGeom>
            <a:noFill/>
          </p:spPr>
          <p:txBody>
            <a:bodyPr wrap="square" rtlCol="0">
              <a:spAutoFit/>
            </a:bodyPr>
            <a:lstStyle/>
            <a:p>
              <a:pPr algn="ctr"/>
              <a:r>
                <a:rPr lang="en-US" sz="3200" dirty="0"/>
                <a:t>Track</a:t>
              </a:r>
            </a:p>
          </p:txBody>
        </p:sp>
        <p:sp>
          <p:nvSpPr>
            <p:cNvPr id="16" name="Rectangle 15"/>
            <p:cNvSpPr/>
            <p:nvPr/>
          </p:nvSpPr>
          <p:spPr bwMode="auto">
            <a:xfrm>
              <a:off x="3505200" y="4419600"/>
              <a:ext cx="6858000" cy="14478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2" name="TextBox 21"/>
            <p:cNvSpPr txBox="1"/>
            <p:nvPr/>
          </p:nvSpPr>
          <p:spPr>
            <a:xfrm>
              <a:off x="2319910" y="4825006"/>
              <a:ext cx="1143000" cy="584775"/>
            </a:xfrm>
            <a:prstGeom prst="rect">
              <a:avLst/>
            </a:prstGeom>
            <a:noFill/>
          </p:spPr>
          <p:txBody>
            <a:bodyPr wrap="square" rtlCol="0">
              <a:spAutoFit/>
            </a:bodyPr>
            <a:lstStyle/>
            <a:p>
              <a:pPr algn="ctr"/>
              <a:r>
                <a:rPr lang="en-US" sz="3200" dirty="0"/>
                <a:t>Track</a:t>
              </a:r>
            </a:p>
          </p:txBody>
        </p:sp>
        <p:grpSp>
          <p:nvGrpSpPr>
            <p:cNvPr id="26" name="Group 25"/>
            <p:cNvGrpSpPr/>
            <p:nvPr/>
          </p:nvGrpSpPr>
          <p:grpSpPr>
            <a:xfrm>
              <a:off x="1813968" y="3805535"/>
              <a:ext cx="1648942" cy="766464"/>
              <a:chOff x="289968" y="3805534"/>
              <a:chExt cx="1648942" cy="766464"/>
            </a:xfrm>
          </p:grpSpPr>
          <p:sp>
            <p:nvSpPr>
              <p:cNvPr id="23" name="Left Brace 22"/>
              <p:cNvSpPr/>
              <p:nvPr/>
            </p:nvSpPr>
            <p:spPr bwMode="auto">
              <a:xfrm>
                <a:off x="1367410" y="4114800"/>
                <a:ext cx="571500" cy="304800"/>
              </a:xfrm>
              <a:prstGeom prst="leftBrace">
                <a:avLst>
                  <a:gd name="adj1" fmla="val 0"/>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4" name="TextBox 23"/>
              <p:cNvSpPr txBox="1"/>
              <p:nvPr/>
            </p:nvSpPr>
            <p:spPr>
              <a:xfrm>
                <a:off x="289968" y="3805534"/>
                <a:ext cx="1308304" cy="461665"/>
              </a:xfrm>
              <a:prstGeom prst="rect">
                <a:avLst/>
              </a:prstGeom>
              <a:noFill/>
            </p:spPr>
            <p:txBody>
              <a:bodyPr wrap="square" rtlCol="0">
                <a:spAutoFit/>
              </a:bodyPr>
              <a:lstStyle/>
              <a:p>
                <a:pPr algn="ctr"/>
                <a:r>
                  <a:rPr lang="en-US" sz="2400" dirty="0"/>
                  <a:t>Guard</a:t>
                </a:r>
              </a:p>
            </p:txBody>
          </p:sp>
          <p:sp>
            <p:nvSpPr>
              <p:cNvPr id="25" name="TextBox 24"/>
              <p:cNvSpPr txBox="1"/>
              <p:nvPr/>
            </p:nvSpPr>
            <p:spPr>
              <a:xfrm>
                <a:off x="304800" y="4110333"/>
                <a:ext cx="1308304" cy="461665"/>
              </a:xfrm>
              <a:prstGeom prst="rect">
                <a:avLst/>
              </a:prstGeom>
              <a:noFill/>
            </p:spPr>
            <p:txBody>
              <a:bodyPr wrap="square" rtlCol="0">
                <a:spAutoFit/>
              </a:bodyPr>
              <a:lstStyle/>
              <a:p>
                <a:pPr algn="ctr"/>
                <a:r>
                  <a:rPr lang="en-US" sz="2400" dirty="0"/>
                  <a:t>band</a:t>
                </a:r>
              </a:p>
            </p:txBody>
          </p:sp>
        </p:grpSp>
      </p:grpSp>
      <p:sp>
        <p:nvSpPr>
          <p:cNvPr id="2" name="Title 1"/>
          <p:cNvSpPr>
            <a:spLocks noGrp="1"/>
          </p:cNvSpPr>
          <p:nvPr>
            <p:ph type="title"/>
          </p:nvPr>
        </p:nvSpPr>
        <p:spPr>
          <a:xfrm>
            <a:off x="0" y="0"/>
            <a:ext cx="12192000" cy="533400"/>
          </a:xfrm>
        </p:spPr>
        <p:txBody>
          <a:bodyPr>
            <a:normAutofit fontScale="90000"/>
          </a:bodyPr>
          <a:lstStyle/>
          <a:p>
            <a:r>
              <a:rPr lang="en-US" dirty="0"/>
              <a:t>Adding More Storage Capacity To Disks</a:t>
            </a:r>
          </a:p>
        </p:txBody>
      </p:sp>
      <p:sp>
        <p:nvSpPr>
          <p:cNvPr id="3" name="Content Placeholder 2"/>
          <p:cNvSpPr>
            <a:spLocks noGrp="1"/>
          </p:cNvSpPr>
          <p:nvPr>
            <p:ph idx="1"/>
          </p:nvPr>
        </p:nvSpPr>
        <p:spPr>
          <a:xfrm>
            <a:off x="594360" y="565488"/>
            <a:ext cx="11338560" cy="2209800"/>
          </a:xfrm>
        </p:spPr>
        <p:txBody>
          <a:bodyPr>
            <a:normAutofit fontScale="92500" lnSpcReduction="10000"/>
          </a:bodyPr>
          <a:lstStyle/>
          <a:p>
            <a:r>
              <a:rPr lang="en-US" sz="3200" dirty="0"/>
              <a:t>A disk head has two components: a read head and a write head</a:t>
            </a:r>
          </a:p>
          <a:p>
            <a:r>
              <a:rPr lang="en-US" sz="3200" dirty="0"/>
              <a:t>Standard approach: perpendicular magnetic recording</a:t>
            </a:r>
          </a:p>
          <a:p>
            <a:pPr lvl="1"/>
            <a:r>
              <a:rPr lang="en-US" sz="2800" dirty="0"/>
              <a:t>Write head sets the magnetic polarity of a bit “up” or “down”</a:t>
            </a:r>
          </a:p>
          <a:p>
            <a:pPr lvl="1"/>
            <a:r>
              <a:rPr lang="en-US" sz="2800" dirty="0"/>
              <a:t>Read head retrieves the polarity of a bit</a:t>
            </a:r>
          </a:p>
          <a:p>
            <a:pPr lvl="1"/>
            <a:r>
              <a:rPr lang="en-US" sz="2800" dirty="0"/>
              <a:t>Each track is separated by a guard band</a:t>
            </a:r>
          </a:p>
        </p:txBody>
      </p:sp>
      <p:sp>
        <p:nvSpPr>
          <p:cNvPr id="7" name="Content Placeholder 2"/>
          <p:cNvSpPr txBox="1">
            <a:spLocks/>
          </p:cNvSpPr>
          <p:nvPr/>
        </p:nvSpPr>
        <p:spPr bwMode="auto">
          <a:xfrm>
            <a:off x="246623" y="5867400"/>
            <a:ext cx="1173294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sz="2800" kern="0" dirty="0"/>
              <a:t>You could try to increase capacity by making write heads smaller . . .</a:t>
            </a:r>
          </a:p>
          <a:p>
            <a:pPr lvl="1"/>
            <a:r>
              <a:rPr lang="en-US" sz="2800" kern="0" dirty="0"/>
              <a:t>. . . but smaller write field isn’t strong enough to flip bits :-(</a:t>
            </a:r>
          </a:p>
        </p:txBody>
      </p:sp>
      <p:grpSp>
        <p:nvGrpSpPr>
          <p:cNvPr id="5" name="Group 4">
            <a:extLst>
              <a:ext uri="{FF2B5EF4-FFF2-40B4-BE49-F238E27FC236}">
                <a16:creationId xmlns:a16="http://schemas.microsoft.com/office/drawing/2014/main" id="{A0B3AC8C-CD68-4E0A-97EA-9493CD215FE1}"/>
              </a:ext>
            </a:extLst>
          </p:cNvPr>
          <p:cNvGrpSpPr/>
          <p:nvPr/>
        </p:nvGrpSpPr>
        <p:grpSpPr>
          <a:xfrm>
            <a:off x="3792637" y="2667000"/>
            <a:ext cx="1447800" cy="1447800"/>
            <a:chOff x="4267200" y="2667000"/>
            <a:chExt cx="1447800" cy="1447800"/>
          </a:xfrm>
        </p:grpSpPr>
        <p:sp>
          <p:nvSpPr>
            <p:cNvPr id="10" name="Rectangle 9"/>
            <p:cNvSpPr/>
            <p:nvPr/>
          </p:nvSpPr>
          <p:spPr bwMode="auto">
            <a:xfrm>
              <a:off x="4876800" y="2667000"/>
              <a:ext cx="838200" cy="1447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1" name="Rectangle 10"/>
            <p:cNvSpPr/>
            <p:nvPr/>
          </p:nvSpPr>
          <p:spPr bwMode="auto">
            <a:xfrm>
              <a:off x="4267200" y="2971800"/>
              <a:ext cx="609600" cy="838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 name="TextBox 11"/>
            <p:cNvSpPr txBox="1"/>
            <p:nvPr/>
          </p:nvSpPr>
          <p:spPr>
            <a:xfrm rot="16200000">
              <a:off x="4724401" y="3206233"/>
              <a:ext cx="1143000" cy="369332"/>
            </a:xfrm>
            <a:prstGeom prst="rect">
              <a:avLst/>
            </a:prstGeom>
            <a:noFill/>
          </p:spPr>
          <p:txBody>
            <a:bodyPr wrap="square" rtlCol="0">
              <a:spAutoFit/>
            </a:bodyPr>
            <a:lstStyle/>
            <a:p>
              <a:pPr algn="ctr"/>
              <a:r>
                <a:rPr lang="en-US" dirty="0">
                  <a:solidFill>
                    <a:schemeClr val="bg1"/>
                  </a:solidFill>
                  <a:latin typeface="+mj-lt"/>
                </a:rPr>
                <a:t>Writer</a:t>
              </a:r>
            </a:p>
          </p:txBody>
        </p:sp>
        <p:sp>
          <p:nvSpPr>
            <p:cNvPr id="13" name="TextBox 12"/>
            <p:cNvSpPr txBox="1"/>
            <p:nvPr/>
          </p:nvSpPr>
          <p:spPr>
            <a:xfrm rot="16200000">
              <a:off x="3980335" y="3190843"/>
              <a:ext cx="1143000" cy="400110"/>
            </a:xfrm>
            <a:prstGeom prst="rect">
              <a:avLst/>
            </a:prstGeom>
            <a:noFill/>
          </p:spPr>
          <p:txBody>
            <a:bodyPr wrap="square" rtlCol="0">
              <a:spAutoFit/>
            </a:bodyPr>
            <a:lstStyle/>
            <a:p>
              <a:pPr algn="ctr"/>
              <a:r>
                <a:rPr lang="en-US" sz="2000" dirty="0">
                  <a:solidFill>
                    <a:schemeClr val="bg1"/>
                  </a:solidFill>
                  <a:latin typeface="+mj-lt"/>
                </a:rPr>
                <a:t>Reader</a:t>
              </a:r>
            </a:p>
          </p:txBody>
        </p:sp>
      </p:grpSp>
    </p:spTree>
    <p:extLst>
      <p:ext uri="{BB962C8B-B14F-4D97-AF65-F5344CB8AC3E}">
        <p14:creationId xmlns:p14="http://schemas.microsoft.com/office/powerpoint/2010/main" val="16352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0833E-6 -4.44444E-6 L 0.4056 0.0007 " pathEditMode="relative" rAng="0" ptsTypes="AA">
                                      <p:cBhvr>
                                        <p:cTn id="14" dur="2000" fill="hold"/>
                                        <p:tgtEl>
                                          <p:spTgt spid="5"/>
                                        </p:tgtEl>
                                        <p:attrNameLst>
                                          <p:attrName>ppt_x</p:attrName>
                                          <p:attrName>ppt_y</p:attrName>
                                        </p:attrNameLst>
                                      </p:cBhvr>
                                      <p:rCtr x="20273" y="23"/>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609600"/>
          </a:xfrm>
        </p:spPr>
        <p:txBody>
          <a:bodyPr>
            <a:normAutofit fontScale="90000"/>
          </a:bodyPr>
          <a:lstStyle/>
          <a:p>
            <a:r>
              <a:rPr lang="en-US" dirty="0"/>
              <a:t>Shingled Magnetic Recording</a:t>
            </a:r>
          </a:p>
        </p:txBody>
      </p:sp>
      <p:sp>
        <p:nvSpPr>
          <p:cNvPr id="3" name="Content Placeholder 2"/>
          <p:cNvSpPr>
            <a:spLocks noGrp="1"/>
          </p:cNvSpPr>
          <p:nvPr>
            <p:ph idx="1"/>
          </p:nvPr>
        </p:nvSpPr>
        <p:spPr>
          <a:xfrm>
            <a:off x="68580" y="600012"/>
            <a:ext cx="12161520" cy="3081494"/>
          </a:xfrm>
        </p:spPr>
        <p:txBody>
          <a:bodyPr>
            <a:noAutofit/>
          </a:bodyPr>
          <a:lstStyle/>
          <a:p>
            <a:r>
              <a:rPr lang="en-US" sz="3200" dirty="0"/>
              <a:t>Idea: Overlap tracks!</a:t>
            </a:r>
          </a:p>
          <a:p>
            <a:pPr lvl="1"/>
            <a:r>
              <a:rPr lang="en-US" sz="2800" dirty="0"/>
              <a:t>Good: Increases capacity</a:t>
            </a:r>
          </a:p>
          <a:p>
            <a:pPr lvl="1"/>
            <a:r>
              <a:rPr lang="en-US" sz="2800" dirty="0"/>
              <a:t>Bad: Writes to track </a:t>
            </a:r>
            <a:r>
              <a:rPr lang="en-US" sz="2800" dirty="0" err="1"/>
              <a:t>i</a:t>
            </a:r>
            <a:r>
              <a:rPr lang="en-US" sz="2800" dirty="0"/>
              <a:t> overwrite part of track i-1 and i+1</a:t>
            </a:r>
          </a:p>
          <a:p>
            <a:pPr lvl="2"/>
            <a:r>
              <a:rPr lang="en-US" sz="2800" dirty="0"/>
              <a:t>Data from track i-1 can still be read</a:t>
            </a:r>
          </a:p>
          <a:p>
            <a:pPr lvl="2"/>
            <a:r>
              <a:rPr lang="en-US" sz="2800" dirty="0"/>
              <a:t>However, if you write new data to track i-1, you invalidate track i’s data :-(</a:t>
            </a:r>
          </a:p>
          <a:p>
            <a:pPr lvl="2"/>
            <a:r>
              <a:rPr lang="en-US" sz="2800" dirty="0"/>
              <a:t>So . . . write the disk sequentially and then never update?</a:t>
            </a:r>
          </a:p>
        </p:txBody>
      </p:sp>
      <p:grpSp>
        <p:nvGrpSpPr>
          <p:cNvPr id="7" name="Group 6"/>
          <p:cNvGrpSpPr/>
          <p:nvPr/>
        </p:nvGrpSpPr>
        <p:grpSpPr>
          <a:xfrm>
            <a:off x="1524000" y="3429001"/>
            <a:ext cx="8839200" cy="1596849"/>
            <a:chOff x="0" y="2517951"/>
            <a:chExt cx="8839200" cy="1596849"/>
          </a:xfrm>
        </p:grpSpPr>
        <p:grpSp>
          <p:nvGrpSpPr>
            <p:cNvPr id="8" name="Group 7"/>
            <p:cNvGrpSpPr/>
            <p:nvPr/>
          </p:nvGrpSpPr>
          <p:grpSpPr>
            <a:xfrm>
              <a:off x="1981200" y="2517951"/>
              <a:ext cx="6858000" cy="1596849"/>
              <a:chOff x="1143000" y="2594151"/>
              <a:chExt cx="6858000" cy="1596849"/>
            </a:xfrm>
          </p:grpSpPr>
          <p:sp>
            <p:nvSpPr>
              <p:cNvPr id="10" name="Rectangle 9"/>
              <p:cNvSpPr/>
              <p:nvPr/>
            </p:nvSpPr>
            <p:spPr bwMode="auto">
              <a:xfrm>
                <a:off x="1143000" y="2743200"/>
                <a:ext cx="6858000" cy="14478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1" name="Rectangle 10"/>
              <p:cNvSpPr/>
              <p:nvPr/>
            </p:nvSpPr>
            <p:spPr bwMode="auto">
              <a:xfrm>
                <a:off x="2514600" y="2743200"/>
                <a:ext cx="838200" cy="1447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 name="Rectangle 11"/>
              <p:cNvSpPr/>
              <p:nvPr/>
            </p:nvSpPr>
            <p:spPr bwMode="auto">
              <a:xfrm>
                <a:off x="1905000" y="2746553"/>
                <a:ext cx="609600" cy="838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3" name="TextBox 12"/>
              <p:cNvSpPr txBox="1"/>
              <p:nvPr/>
            </p:nvSpPr>
            <p:spPr>
              <a:xfrm rot="16200000">
                <a:off x="2362201" y="3282433"/>
                <a:ext cx="1143000" cy="369332"/>
              </a:xfrm>
              <a:prstGeom prst="rect">
                <a:avLst/>
              </a:prstGeom>
              <a:noFill/>
            </p:spPr>
            <p:txBody>
              <a:bodyPr wrap="square" rtlCol="0">
                <a:spAutoFit/>
              </a:bodyPr>
              <a:lstStyle/>
              <a:p>
                <a:pPr algn="ctr"/>
                <a:r>
                  <a:rPr lang="en-US" dirty="0">
                    <a:solidFill>
                      <a:schemeClr val="bg1"/>
                    </a:solidFill>
                    <a:latin typeface="+mj-lt"/>
                  </a:rPr>
                  <a:t>Writer</a:t>
                </a:r>
              </a:p>
            </p:txBody>
          </p:sp>
          <p:sp>
            <p:nvSpPr>
              <p:cNvPr id="14" name="TextBox 13"/>
              <p:cNvSpPr txBox="1"/>
              <p:nvPr/>
            </p:nvSpPr>
            <p:spPr>
              <a:xfrm rot="16200000">
                <a:off x="1618135" y="2965596"/>
                <a:ext cx="1143000" cy="400110"/>
              </a:xfrm>
              <a:prstGeom prst="rect">
                <a:avLst/>
              </a:prstGeom>
              <a:noFill/>
            </p:spPr>
            <p:txBody>
              <a:bodyPr wrap="square" rtlCol="0">
                <a:spAutoFit/>
              </a:bodyPr>
              <a:lstStyle/>
              <a:p>
                <a:pPr algn="ctr"/>
                <a:r>
                  <a:rPr lang="en-US" sz="2000" dirty="0">
                    <a:solidFill>
                      <a:schemeClr val="bg1"/>
                    </a:solidFill>
                    <a:latin typeface="+mj-lt"/>
                  </a:rPr>
                  <a:t>Reader</a:t>
                </a:r>
              </a:p>
            </p:txBody>
          </p:sp>
        </p:grpSp>
        <p:sp>
          <p:nvSpPr>
            <p:cNvPr id="9" name="TextBox 8"/>
            <p:cNvSpPr txBox="1"/>
            <p:nvPr/>
          </p:nvSpPr>
          <p:spPr>
            <a:xfrm>
              <a:off x="0" y="3098512"/>
              <a:ext cx="1853080" cy="584775"/>
            </a:xfrm>
            <a:prstGeom prst="rect">
              <a:avLst/>
            </a:prstGeom>
            <a:noFill/>
          </p:spPr>
          <p:txBody>
            <a:bodyPr wrap="square" rtlCol="0">
              <a:spAutoFit/>
            </a:bodyPr>
            <a:lstStyle/>
            <a:p>
              <a:pPr algn="ctr"/>
              <a:r>
                <a:rPr lang="en-US" sz="3200" dirty="0"/>
                <a:t>Track i-1</a:t>
              </a:r>
            </a:p>
          </p:txBody>
        </p:sp>
      </p:grpSp>
      <p:grpSp>
        <p:nvGrpSpPr>
          <p:cNvPr id="26" name="Group 25"/>
          <p:cNvGrpSpPr/>
          <p:nvPr/>
        </p:nvGrpSpPr>
        <p:grpSpPr>
          <a:xfrm>
            <a:off x="1524000" y="4287297"/>
            <a:ext cx="8839200" cy="1586803"/>
            <a:chOff x="0" y="2011344"/>
            <a:chExt cx="8839200" cy="1586803"/>
          </a:xfrm>
        </p:grpSpPr>
        <p:sp>
          <p:nvSpPr>
            <p:cNvPr id="18" name="Rectangle 17"/>
            <p:cNvSpPr/>
            <p:nvPr/>
          </p:nvSpPr>
          <p:spPr bwMode="auto">
            <a:xfrm>
              <a:off x="2362200" y="2150347"/>
              <a:ext cx="6477000" cy="14478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23" name="Group 22"/>
            <p:cNvGrpSpPr/>
            <p:nvPr/>
          </p:nvGrpSpPr>
          <p:grpSpPr>
            <a:xfrm>
              <a:off x="4319120" y="2011344"/>
              <a:ext cx="1447800" cy="1586803"/>
              <a:chOff x="2743200" y="4280597"/>
              <a:chExt cx="1447800" cy="1586803"/>
            </a:xfrm>
          </p:grpSpPr>
          <p:sp>
            <p:nvSpPr>
              <p:cNvPr id="19" name="Rectangle 18"/>
              <p:cNvSpPr/>
              <p:nvPr/>
            </p:nvSpPr>
            <p:spPr bwMode="auto">
              <a:xfrm>
                <a:off x="3352800" y="4419600"/>
                <a:ext cx="838200" cy="1447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0" name="Rectangle 19"/>
              <p:cNvSpPr/>
              <p:nvPr/>
            </p:nvSpPr>
            <p:spPr bwMode="auto">
              <a:xfrm>
                <a:off x="2743200" y="4432999"/>
                <a:ext cx="609600" cy="838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1" name="TextBox 20"/>
              <p:cNvSpPr txBox="1"/>
              <p:nvPr/>
            </p:nvSpPr>
            <p:spPr>
              <a:xfrm rot="16200000">
                <a:off x="3200401" y="4958833"/>
                <a:ext cx="1143000" cy="369332"/>
              </a:xfrm>
              <a:prstGeom prst="rect">
                <a:avLst/>
              </a:prstGeom>
              <a:noFill/>
            </p:spPr>
            <p:txBody>
              <a:bodyPr wrap="square" rtlCol="0">
                <a:spAutoFit/>
              </a:bodyPr>
              <a:lstStyle/>
              <a:p>
                <a:pPr algn="ctr"/>
                <a:r>
                  <a:rPr lang="en-US" dirty="0">
                    <a:solidFill>
                      <a:schemeClr val="bg1"/>
                    </a:solidFill>
                    <a:latin typeface="+mj-lt"/>
                  </a:rPr>
                  <a:t>Writer</a:t>
                </a:r>
              </a:p>
            </p:txBody>
          </p:sp>
          <p:sp>
            <p:nvSpPr>
              <p:cNvPr id="22" name="TextBox 21"/>
              <p:cNvSpPr txBox="1"/>
              <p:nvPr/>
            </p:nvSpPr>
            <p:spPr>
              <a:xfrm rot="16200000">
                <a:off x="2456335" y="4652042"/>
                <a:ext cx="1143000" cy="400110"/>
              </a:xfrm>
              <a:prstGeom prst="rect">
                <a:avLst/>
              </a:prstGeom>
              <a:noFill/>
            </p:spPr>
            <p:txBody>
              <a:bodyPr wrap="square" rtlCol="0">
                <a:spAutoFit/>
              </a:bodyPr>
              <a:lstStyle/>
              <a:p>
                <a:pPr algn="ctr"/>
                <a:r>
                  <a:rPr lang="en-US" sz="2000" dirty="0">
                    <a:solidFill>
                      <a:schemeClr val="bg1"/>
                    </a:solidFill>
                    <a:latin typeface="+mj-lt"/>
                  </a:rPr>
                  <a:t>Reader</a:t>
                </a:r>
              </a:p>
            </p:txBody>
          </p:sp>
        </p:grpSp>
        <p:sp>
          <p:nvSpPr>
            <p:cNvPr id="17" name="TextBox 16"/>
            <p:cNvSpPr txBox="1"/>
            <p:nvPr/>
          </p:nvSpPr>
          <p:spPr>
            <a:xfrm>
              <a:off x="0" y="2555753"/>
              <a:ext cx="1447800" cy="584775"/>
            </a:xfrm>
            <a:prstGeom prst="rect">
              <a:avLst/>
            </a:prstGeom>
            <a:noFill/>
          </p:spPr>
          <p:txBody>
            <a:bodyPr wrap="square" rtlCol="0">
              <a:spAutoFit/>
            </a:bodyPr>
            <a:lstStyle/>
            <a:p>
              <a:pPr algn="ctr"/>
              <a:r>
                <a:rPr lang="en-US" sz="3200" dirty="0"/>
                <a:t>Track </a:t>
              </a:r>
              <a:r>
                <a:rPr lang="en-US" sz="3200" dirty="0" err="1"/>
                <a:t>i</a:t>
              </a:r>
              <a:endParaRPr lang="en-US" sz="3200" dirty="0"/>
            </a:p>
          </p:txBody>
        </p:sp>
      </p:grpSp>
      <p:grpSp>
        <p:nvGrpSpPr>
          <p:cNvPr id="35" name="Group 34"/>
          <p:cNvGrpSpPr/>
          <p:nvPr/>
        </p:nvGrpSpPr>
        <p:grpSpPr>
          <a:xfrm>
            <a:off x="1600200" y="5151457"/>
            <a:ext cx="8763000" cy="1586803"/>
            <a:chOff x="76200" y="3659692"/>
            <a:chExt cx="8763000" cy="1586803"/>
          </a:xfrm>
        </p:grpSpPr>
        <p:sp>
          <p:nvSpPr>
            <p:cNvPr id="28" name="Rectangle 27"/>
            <p:cNvSpPr/>
            <p:nvPr/>
          </p:nvSpPr>
          <p:spPr bwMode="auto">
            <a:xfrm>
              <a:off x="2743200" y="3798695"/>
              <a:ext cx="6096000" cy="14478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29" name="Group 28"/>
            <p:cNvGrpSpPr/>
            <p:nvPr/>
          </p:nvGrpSpPr>
          <p:grpSpPr>
            <a:xfrm>
              <a:off x="5943600" y="3659692"/>
              <a:ext cx="1447800" cy="1586803"/>
              <a:chOff x="2743200" y="4280597"/>
              <a:chExt cx="1447800" cy="1586803"/>
            </a:xfrm>
          </p:grpSpPr>
          <p:sp>
            <p:nvSpPr>
              <p:cNvPr id="31" name="Rectangle 30"/>
              <p:cNvSpPr/>
              <p:nvPr/>
            </p:nvSpPr>
            <p:spPr bwMode="auto">
              <a:xfrm>
                <a:off x="3352800" y="4419600"/>
                <a:ext cx="838200" cy="1447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2" name="Rectangle 31"/>
              <p:cNvSpPr/>
              <p:nvPr/>
            </p:nvSpPr>
            <p:spPr bwMode="auto">
              <a:xfrm>
                <a:off x="2743200" y="4432999"/>
                <a:ext cx="609600" cy="838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3" name="TextBox 32"/>
              <p:cNvSpPr txBox="1"/>
              <p:nvPr/>
            </p:nvSpPr>
            <p:spPr>
              <a:xfrm rot="16200000">
                <a:off x="3200401" y="4958833"/>
                <a:ext cx="1143000" cy="369332"/>
              </a:xfrm>
              <a:prstGeom prst="rect">
                <a:avLst/>
              </a:prstGeom>
              <a:noFill/>
            </p:spPr>
            <p:txBody>
              <a:bodyPr wrap="square" rtlCol="0">
                <a:spAutoFit/>
              </a:bodyPr>
              <a:lstStyle/>
              <a:p>
                <a:pPr algn="ctr"/>
                <a:r>
                  <a:rPr lang="en-US" dirty="0">
                    <a:solidFill>
                      <a:schemeClr val="bg1"/>
                    </a:solidFill>
                    <a:latin typeface="+mj-lt"/>
                  </a:rPr>
                  <a:t>Writer</a:t>
                </a:r>
              </a:p>
            </p:txBody>
          </p:sp>
          <p:sp>
            <p:nvSpPr>
              <p:cNvPr id="34" name="TextBox 33"/>
              <p:cNvSpPr txBox="1"/>
              <p:nvPr/>
            </p:nvSpPr>
            <p:spPr>
              <a:xfrm rot="16200000">
                <a:off x="2456335" y="4652042"/>
                <a:ext cx="1143000" cy="400110"/>
              </a:xfrm>
              <a:prstGeom prst="rect">
                <a:avLst/>
              </a:prstGeom>
              <a:noFill/>
            </p:spPr>
            <p:txBody>
              <a:bodyPr wrap="square" rtlCol="0">
                <a:spAutoFit/>
              </a:bodyPr>
              <a:lstStyle/>
              <a:p>
                <a:pPr algn="ctr"/>
                <a:r>
                  <a:rPr lang="en-US" sz="2000" dirty="0">
                    <a:solidFill>
                      <a:schemeClr val="bg1"/>
                    </a:solidFill>
                    <a:latin typeface="+mj-lt"/>
                  </a:rPr>
                  <a:t>Reader</a:t>
                </a:r>
              </a:p>
            </p:txBody>
          </p:sp>
        </p:grpSp>
        <p:sp>
          <p:nvSpPr>
            <p:cNvPr id="30" name="TextBox 29"/>
            <p:cNvSpPr txBox="1"/>
            <p:nvPr/>
          </p:nvSpPr>
          <p:spPr>
            <a:xfrm>
              <a:off x="76200" y="4204101"/>
              <a:ext cx="1828800" cy="584775"/>
            </a:xfrm>
            <a:prstGeom prst="rect">
              <a:avLst/>
            </a:prstGeom>
            <a:noFill/>
          </p:spPr>
          <p:txBody>
            <a:bodyPr wrap="square" rtlCol="0">
              <a:spAutoFit/>
            </a:bodyPr>
            <a:lstStyle/>
            <a:p>
              <a:pPr algn="ctr"/>
              <a:r>
                <a:rPr lang="en-US" sz="3200" dirty="0"/>
                <a:t>Track i+1</a:t>
              </a:r>
            </a:p>
          </p:txBody>
        </p:sp>
      </p:grpSp>
    </p:spTree>
    <p:extLst>
      <p:ext uri="{BB962C8B-B14F-4D97-AF65-F5344CB8AC3E}">
        <p14:creationId xmlns:p14="http://schemas.microsoft.com/office/powerpoint/2010/main" val="86229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609600"/>
          </a:xfrm>
        </p:spPr>
        <p:txBody>
          <a:bodyPr>
            <a:normAutofit fontScale="90000"/>
          </a:bodyPr>
          <a:lstStyle/>
          <a:p>
            <a:r>
              <a:rPr lang="en-US" dirty="0"/>
              <a:t>Shingled Magnetic Recording</a:t>
            </a:r>
          </a:p>
        </p:txBody>
      </p:sp>
      <p:sp>
        <p:nvSpPr>
          <p:cNvPr id="3" name="Content Placeholder 2"/>
          <p:cNvSpPr>
            <a:spLocks noGrp="1"/>
          </p:cNvSpPr>
          <p:nvPr>
            <p:ph idx="1"/>
          </p:nvPr>
        </p:nvSpPr>
        <p:spPr>
          <a:xfrm>
            <a:off x="365760" y="556928"/>
            <a:ext cx="11407140" cy="1765998"/>
          </a:xfrm>
        </p:spPr>
        <p:txBody>
          <a:bodyPr>
            <a:normAutofit/>
          </a:bodyPr>
          <a:lstStyle/>
          <a:p>
            <a:r>
              <a:rPr lang="en-US" sz="3200" dirty="0"/>
              <a:t>Use a group of shingled tracks as a “sequential write regions”</a:t>
            </a:r>
          </a:p>
          <a:p>
            <a:r>
              <a:rPr lang="en-US" sz="3200" dirty="0"/>
              <a:t>Separate regions with a guard track that supports traditional random reads and writes</a:t>
            </a:r>
          </a:p>
        </p:txBody>
      </p:sp>
      <p:grpSp>
        <p:nvGrpSpPr>
          <p:cNvPr id="7" name="Group 6">
            <a:extLst>
              <a:ext uri="{FF2B5EF4-FFF2-40B4-BE49-F238E27FC236}">
                <a16:creationId xmlns:a16="http://schemas.microsoft.com/office/drawing/2014/main" id="{D625F36D-060A-4EAF-8E65-C3D2C9364A8B}"/>
              </a:ext>
            </a:extLst>
          </p:cNvPr>
          <p:cNvGrpSpPr/>
          <p:nvPr/>
        </p:nvGrpSpPr>
        <p:grpSpPr>
          <a:xfrm>
            <a:off x="1520232" y="2133600"/>
            <a:ext cx="8080968" cy="3680083"/>
            <a:chOff x="1520232" y="2133600"/>
            <a:chExt cx="8080968" cy="3680083"/>
          </a:xfrm>
        </p:grpSpPr>
        <p:grpSp>
          <p:nvGrpSpPr>
            <p:cNvPr id="15" name="Group 14"/>
            <p:cNvGrpSpPr/>
            <p:nvPr/>
          </p:nvGrpSpPr>
          <p:grpSpPr>
            <a:xfrm>
              <a:off x="1524000" y="2133600"/>
              <a:ext cx="8077200" cy="1535994"/>
              <a:chOff x="0" y="2438400"/>
              <a:chExt cx="8077200" cy="1903596"/>
            </a:xfrm>
          </p:grpSpPr>
          <p:sp>
            <p:nvSpPr>
              <p:cNvPr id="37" name="Rectangle 36"/>
              <p:cNvSpPr/>
              <p:nvPr/>
            </p:nvSpPr>
            <p:spPr bwMode="auto">
              <a:xfrm>
                <a:off x="1981200" y="2438400"/>
                <a:ext cx="6096000"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4" name="Rectangle 43"/>
              <p:cNvSpPr/>
              <p:nvPr/>
            </p:nvSpPr>
            <p:spPr bwMode="auto">
              <a:xfrm>
                <a:off x="2512088" y="2819400"/>
                <a:ext cx="5562600"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5" name="Rectangle 44"/>
              <p:cNvSpPr/>
              <p:nvPr/>
            </p:nvSpPr>
            <p:spPr bwMode="auto">
              <a:xfrm>
                <a:off x="3048000" y="3205425"/>
                <a:ext cx="5026688"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6" name="Rectangle 45"/>
              <p:cNvSpPr/>
              <p:nvPr/>
            </p:nvSpPr>
            <p:spPr bwMode="auto">
              <a:xfrm>
                <a:off x="3429000" y="3579996"/>
                <a:ext cx="4645688"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4" name="Group 3"/>
              <p:cNvGrpSpPr/>
              <p:nvPr/>
            </p:nvGrpSpPr>
            <p:grpSpPr>
              <a:xfrm>
                <a:off x="0" y="2951283"/>
                <a:ext cx="1677237" cy="1142695"/>
                <a:chOff x="151563" y="3200400"/>
                <a:chExt cx="1677237" cy="1142695"/>
              </a:xfrm>
            </p:grpSpPr>
            <p:sp>
              <p:nvSpPr>
                <p:cNvPr id="39" name="TextBox 38"/>
                <p:cNvSpPr txBox="1"/>
                <p:nvPr/>
              </p:nvSpPr>
              <p:spPr>
                <a:xfrm>
                  <a:off x="228600" y="3618369"/>
                  <a:ext cx="1371600" cy="724726"/>
                </a:xfrm>
                <a:prstGeom prst="rect">
                  <a:avLst/>
                </a:prstGeom>
                <a:noFill/>
              </p:spPr>
              <p:txBody>
                <a:bodyPr wrap="square" rtlCol="0">
                  <a:spAutoFit/>
                </a:bodyPr>
                <a:lstStyle/>
                <a:p>
                  <a:pPr algn="ctr"/>
                  <a:r>
                    <a:rPr lang="en-US" sz="3200" dirty="0"/>
                    <a:t>Tracks</a:t>
                  </a:r>
                </a:p>
              </p:txBody>
            </p:sp>
            <p:sp>
              <p:nvSpPr>
                <p:cNvPr id="47" name="TextBox 46"/>
                <p:cNvSpPr txBox="1"/>
                <p:nvPr/>
              </p:nvSpPr>
              <p:spPr>
                <a:xfrm>
                  <a:off x="151563" y="3200400"/>
                  <a:ext cx="1677237" cy="724726"/>
                </a:xfrm>
                <a:prstGeom prst="rect">
                  <a:avLst/>
                </a:prstGeom>
                <a:noFill/>
              </p:spPr>
              <p:txBody>
                <a:bodyPr wrap="square" rtlCol="0">
                  <a:spAutoFit/>
                </a:bodyPr>
                <a:lstStyle/>
                <a:p>
                  <a:pPr algn="ctr"/>
                  <a:r>
                    <a:rPr lang="en-US" sz="3200" dirty="0"/>
                    <a:t>Shingled</a:t>
                  </a:r>
                </a:p>
              </p:txBody>
            </p:sp>
          </p:grpSp>
          <p:sp>
            <p:nvSpPr>
              <p:cNvPr id="6" name="Left Brace 5"/>
              <p:cNvSpPr/>
              <p:nvPr/>
            </p:nvSpPr>
            <p:spPr bwMode="auto">
              <a:xfrm>
                <a:off x="1600200" y="2438400"/>
                <a:ext cx="304800" cy="1903596"/>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50" name="Group 49"/>
            <p:cNvGrpSpPr/>
            <p:nvPr/>
          </p:nvGrpSpPr>
          <p:grpSpPr>
            <a:xfrm>
              <a:off x="1520232" y="4277689"/>
              <a:ext cx="8077200" cy="1535994"/>
              <a:chOff x="0" y="2438400"/>
              <a:chExt cx="8077200" cy="1903596"/>
            </a:xfrm>
          </p:grpSpPr>
          <p:sp>
            <p:nvSpPr>
              <p:cNvPr id="51" name="Rectangle 50"/>
              <p:cNvSpPr/>
              <p:nvPr/>
            </p:nvSpPr>
            <p:spPr bwMode="auto">
              <a:xfrm>
                <a:off x="1981200" y="2438400"/>
                <a:ext cx="6096000"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2" name="Rectangle 51"/>
              <p:cNvSpPr/>
              <p:nvPr/>
            </p:nvSpPr>
            <p:spPr bwMode="auto">
              <a:xfrm>
                <a:off x="2512088" y="2819400"/>
                <a:ext cx="5562600"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3" name="Rectangle 52"/>
              <p:cNvSpPr/>
              <p:nvPr/>
            </p:nvSpPr>
            <p:spPr bwMode="auto">
              <a:xfrm>
                <a:off x="3048000" y="3205424"/>
                <a:ext cx="5026688"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4" name="Rectangle 53"/>
              <p:cNvSpPr/>
              <p:nvPr/>
            </p:nvSpPr>
            <p:spPr bwMode="auto">
              <a:xfrm>
                <a:off x="3429000" y="3579996"/>
                <a:ext cx="4645688"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55" name="Group 54"/>
              <p:cNvGrpSpPr/>
              <p:nvPr/>
            </p:nvGrpSpPr>
            <p:grpSpPr>
              <a:xfrm>
                <a:off x="0" y="2951283"/>
                <a:ext cx="1677237" cy="1142695"/>
                <a:chOff x="151563" y="3200400"/>
                <a:chExt cx="1677237" cy="1142695"/>
              </a:xfrm>
            </p:grpSpPr>
            <p:sp>
              <p:nvSpPr>
                <p:cNvPr id="57" name="TextBox 56"/>
                <p:cNvSpPr txBox="1"/>
                <p:nvPr/>
              </p:nvSpPr>
              <p:spPr>
                <a:xfrm>
                  <a:off x="228600" y="3618369"/>
                  <a:ext cx="1371600" cy="724726"/>
                </a:xfrm>
                <a:prstGeom prst="rect">
                  <a:avLst/>
                </a:prstGeom>
                <a:noFill/>
              </p:spPr>
              <p:txBody>
                <a:bodyPr wrap="square" rtlCol="0">
                  <a:spAutoFit/>
                </a:bodyPr>
                <a:lstStyle/>
                <a:p>
                  <a:pPr algn="ctr"/>
                  <a:r>
                    <a:rPr lang="en-US" sz="3200" dirty="0"/>
                    <a:t>Tracks</a:t>
                  </a:r>
                </a:p>
              </p:txBody>
            </p:sp>
            <p:sp>
              <p:nvSpPr>
                <p:cNvPr id="58" name="TextBox 57"/>
                <p:cNvSpPr txBox="1"/>
                <p:nvPr/>
              </p:nvSpPr>
              <p:spPr>
                <a:xfrm>
                  <a:off x="151563" y="3200400"/>
                  <a:ext cx="1677237" cy="724726"/>
                </a:xfrm>
                <a:prstGeom prst="rect">
                  <a:avLst/>
                </a:prstGeom>
                <a:noFill/>
              </p:spPr>
              <p:txBody>
                <a:bodyPr wrap="square" rtlCol="0">
                  <a:spAutoFit/>
                </a:bodyPr>
                <a:lstStyle/>
                <a:p>
                  <a:pPr algn="ctr"/>
                  <a:r>
                    <a:rPr lang="en-US" sz="3200" dirty="0"/>
                    <a:t>Shingled</a:t>
                  </a:r>
                </a:p>
              </p:txBody>
            </p:sp>
          </p:grpSp>
          <p:sp>
            <p:nvSpPr>
              <p:cNvPr id="56" name="Left Brace 55"/>
              <p:cNvSpPr/>
              <p:nvPr/>
            </p:nvSpPr>
            <p:spPr bwMode="auto">
              <a:xfrm>
                <a:off x="1600200" y="2438400"/>
                <a:ext cx="304800" cy="1903596"/>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16" name="Group 15"/>
            <p:cNvGrpSpPr/>
            <p:nvPr/>
          </p:nvGrpSpPr>
          <p:grpSpPr>
            <a:xfrm>
              <a:off x="1595596" y="3525911"/>
              <a:ext cx="8001837" cy="922030"/>
              <a:chOff x="71595" y="4198313"/>
              <a:chExt cx="8001837" cy="922030"/>
            </a:xfrm>
          </p:grpSpPr>
          <p:grpSp>
            <p:nvGrpSpPr>
              <p:cNvPr id="5" name="Group 4"/>
              <p:cNvGrpSpPr/>
              <p:nvPr/>
            </p:nvGrpSpPr>
            <p:grpSpPr>
              <a:xfrm>
                <a:off x="1979944" y="4341996"/>
                <a:ext cx="6093488" cy="615984"/>
                <a:chOff x="1981200" y="4341996"/>
                <a:chExt cx="6093488" cy="763404"/>
              </a:xfrm>
            </p:grpSpPr>
            <p:sp>
              <p:nvSpPr>
                <p:cNvPr id="48" name="Rectangle 47"/>
                <p:cNvSpPr/>
                <p:nvPr/>
              </p:nvSpPr>
              <p:spPr bwMode="auto">
                <a:xfrm>
                  <a:off x="1981200" y="4341996"/>
                  <a:ext cx="6093488"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9" name="Rectangle 48"/>
                <p:cNvSpPr/>
                <p:nvPr/>
              </p:nvSpPr>
              <p:spPr bwMode="auto">
                <a:xfrm>
                  <a:off x="1981200" y="4343400"/>
                  <a:ext cx="6093488" cy="762000"/>
                </a:xfrm>
                <a:prstGeom prst="rect">
                  <a:avLst/>
                </a:prstGeom>
                <a:solidFill>
                  <a:schemeClr val="bg1">
                    <a:lumMod val="95000"/>
                    <a:alpha val="6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sp>
            <p:nvSpPr>
              <p:cNvPr id="59" name="TextBox 58"/>
              <p:cNvSpPr txBox="1"/>
              <p:nvPr/>
            </p:nvSpPr>
            <p:spPr>
              <a:xfrm>
                <a:off x="228600" y="4535568"/>
                <a:ext cx="1371600" cy="584775"/>
              </a:xfrm>
              <a:prstGeom prst="rect">
                <a:avLst/>
              </a:prstGeom>
              <a:noFill/>
            </p:spPr>
            <p:txBody>
              <a:bodyPr wrap="square" rtlCol="0">
                <a:spAutoFit/>
              </a:bodyPr>
              <a:lstStyle/>
              <a:p>
                <a:pPr algn="ctr"/>
                <a:r>
                  <a:rPr lang="en-US" sz="3200" dirty="0"/>
                  <a:t>Track</a:t>
                </a:r>
              </a:p>
            </p:txBody>
          </p:sp>
          <p:sp>
            <p:nvSpPr>
              <p:cNvPr id="60" name="TextBox 59"/>
              <p:cNvSpPr txBox="1"/>
              <p:nvPr/>
            </p:nvSpPr>
            <p:spPr>
              <a:xfrm>
                <a:off x="71595" y="4198313"/>
                <a:ext cx="1677237" cy="584775"/>
              </a:xfrm>
              <a:prstGeom prst="rect">
                <a:avLst/>
              </a:prstGeom>
              <a:noFill/>
            </p:spPr>
            <p:txBody>
              <a:bodyPr wrap="square" rtlCol="0">
                <a:spAutoFit/>
              </a:bodyPr>
              <a:lstStyle/>
              <a:p>
                <a:pPr algn="ctr"/>
                <a:r>
                  <a:rPr lang="en-US" sz="3200" dirty="0"/>
                  <a:t>Guard</a:t>
                </a:r>
              </a:p>
            </p:txBody>
          </p:sp>
        </p:grpSp>
      </p:grpSp>
    </p:spTree>
    <p:extLst>
      <p:ext uri="{BB962C8B-B14F-4D97-AF65-F5344CB8AC3E}">
        <p14:creationId xmlns:p14="http://schemas.microsoft.com/office/powerpoint/2010/main" val="37260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0" y="0"/>
            <a:ext cx="9144000" cy="838200"/>
          </a:xfrm>
        </p:spPr>
        <p:txBody>
          <a:bodyPr/>
          <a:lstStyle/>
          <a:p>
            <a:r>
              <a:rPr lang="en-US" dirty="0"/>
              <a:t>SMR: Enforcing Sequential Writes</a:t>
            </a:r>
          </a:p>
        </p:txBody>
      </p:sp>
      <p:sp>
        <p:nvSpPr>
          <p:cNvPr id="9" name="Content Placeholder 2"/>
          <p:cNvSpPr>
            <a:spLocks noGrp="1"/>
          </p:cNvSpPr>
          <p:nvPr>
            <p:ph idx="1"/>
          </p:nvPr>
        </p:nvSpPr>
        <p:spPr>
          <a:xfrm>
            <a:off x="571500" y="800100"/>
            <a:ext cx="11521440" cy="655634"/>
          </a:xfrm>
        </p:spPr>
        <p:txBody>
          <a:bodyPr>
            <a:normAutofit/>
          </a:bodyPr>
          <a:lstStyle/>
          <a:p>
            <a:r>
              <a:rPr lang="en-US" dirty="0"/>
              <a:t>Use a log-based storage layout + “shingle translation layer”</a:t>
            </a:r>
          </a:p>
        </p:txBody>
      </p:sp>
      <p:sp>
        <p:nvSpPr>
          <p:cNvPr id="10" name="Content Placeholder 2"/>
          <p:cNvSpPr txBox="1">
            <a:spLocks/>
          </p:cNvSpPr>
          <p:nvPr/>
        </p:nvSpPr>
        <p:spPr bwMode="auto">
          <a:xfrm>
            <a:off x="624323" y="4282372"/>
            <a:ext cx="11468617" cy="255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sz="2800" kern="0" dirty="0"/>
              <a:t>Who manages the “shingle translation layer”?</a:t>
            </a:r>
          </a:p>
          <a:p>
            <a:pPr lvl="1"/>
            <a:r>
              <a:rPr lang="en-US" sz="2800" kern="0" dirty="0"/>
              <a:t>Could be done by the drive firmware or by the file system</a:t>
            </a:r>
          </a:p>
          <a:p>
            <a:pPr lvl="1"/>
            <a:r>
              <a:rPr lang="en-US" sz="2800" kern="0" dirty="0"/>
              <a:t>We’ll discuss log-based file systems in more detail later!</a:t>
            </a:r>
          </a:p>
          <a:p>
            <a:r>
              <a:rPr lang="en-US" sz="2800" kern="0" dirty="0"/>
              <a:t>Garbage collection may cause crazy performance jitter, which makes some people angry; poor random IO performance may also inspire anger</a:t>
            </a:r>
          </a:p>
        </p:txBody>
      </p:sp>
      <p:grpSp>
        <p:nvGrpSpPr>
          <p:cNvPr id="2" name="Group 1">
            <a:extLst>
              <a:ext uri="{FF2B5EF4-FFF2-40B4-BE49-F238E27FC236}">
                <a16:creationId xmlns:a16="http://schemas.microsoft.com/office/drawing/2014/main" id="{0E8EFB05-3362-43E8-9F50-63A663A879F4}"/>
              </a:ext>
            </a:extLst>
          </p:cNvPr>
          <p:cNvGrpSpPr/>
          <p:nvPr/>
        </p:nvGrpSpPr>
        <p:grpSpPr>
          <a:xfrm>
            <a:off x="1901191" y="2017208"/>
            <a:ext cx="8077199" cy="1905001"/>
            <a:chOff x="1901191" y="2017208"/>
            <a:chExt cx="8077199" cy="1905001"/>
          </a:xfrm>
        </p:grpSpPr>
        <p:sp>
          <p:nvSpPr>
            <p:cNvPr id="7" name="Rectangle 6"/>
            <p:cNvSpPr/>
            <p:nvPr/>
          </p:nvSpPr>
          <p:spPr bwMode="auto">
            <a:xfrm>
              <a:off x="5330190" y="3342774"/>
              <a:ext cx="4645688" cy="57943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1" name="Rectangle 10"/>
            <p:cNvSpPr/>
            <p:nvPr/>
          </p:nvSpPr>
          <p:spPr bwMode="auto">
            <a:xfrm>
              <a:off x="4949190" y="2974215"/>
              <a:ext cx="5026688" cy="57943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 name="Group 11"/>
            <p:cNvGrpSpPr/>
            <p:nvPr/>
          </p:nvGrpSpPr>
          <p:grpSpPr>
            <a:xfrm>
              <a:off x="1901191" y="2481656"/>
              <a:ext cx="1677237" cy="1013519"/>
              <a:chOff x="151563" y="3054538"/>
              <a:chExt cx="1677237" cy="1332853"/>
            </a:xfrm>
          </p:grpSpPr>
          <p:sp>
            <p:nvSpPr>
              <p:cNvPr id="13" name="TextBox 12"/>
              <p:cNvSpPr txBox="1"/>
              <p:nvPr/>
            </p:nvSpPr>
            <p:spPr>
              <a:xfrm>
                <a:off x="303963" y="3618368"/>
                <a:ext cx="1371600" cy="769023"/>
              </a:xfrm>
              <a:prstGeom prst="rect">
                <a:avLst/>
              </a:prstGeom>
              <a:noFill/>
            </p:spPr>
            <p:txBody>
              <a:bodyPr wrap="square" rtlCol="0">
                <a:spAutoFit/>
              </a:bodyPr>
              <a:lstStyle/>
              <a:p>
                <a:pPr algn="ctr"/>
                <a:r>
                  <a:rPr lang="en-US" sz="3200" dirty="0"/>
                  <a:t>region</a:t>
                </a:r>
              </a:p>
            </p:txBody>
          </p:sp>
          <p:sp>
            <p:nvSpPr>
              <p:cNvPr id="14" name="TextBox 13"/>
              <p:cNvSpPr txBox="1"/>
              <p:nvPr/>
            </p:nvSpPr>
            <p:spPr>
              <a:xfrm>
                <a:off x="151563" y="3054538"/>
                <a:ext cx="1677237" cy="769023"/>
              </a:xfrm>
              <a:prstGeom prst="rect">
                <a:avLst/>
              </a:prstGeom>
              <a:noFill/>
            </p:spPr>
            <p:txBody>
              <a:bodyPr wrap="square" rtlCol="0">
                <a:spAutoFit/>
              </a:bodyPr>
              <a:lstStyle/>
              <a:p>
                <a:pPr algn="ctr"/>
                <a:r>
                  <a:rPr lang="en-US" sz="3200" dirty="0" err="1"/>
                  <a:t>SeqWr</a:t>
                </a:r>
                <a:endParaRPr lang="en-US" sz="3200" dirty="0"/>
              </a:p>
            </p:txBody>
          </p:sp>
        </p:grpSp>
        <p:sp>
          <p:nvSpPr>
            <p:cNvPr id="15" name="Left Brace 14"/>
            <p:cNvSpPr/>
            <p:nvPr/>
          </p:nvSpPr>
          <p:spPr bwMode="auto">
            <a:xfrm>
              <a:off x="3425191" y="2275972"/>
              <a:ext cx="376813" cy="1646236"/>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Rectangle 15"/>
            <p:cNvSpPr/>
            <p:nvPr/>
          </p:nvSpPr>
          <p:spPr bwMode="auto">
            <a:xfrm>
              <a:off x="3882390" y="2275974"/>
              <a:ext cx="6096000" cy="579435"/>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Rectangle 16"/>
            <p:cNvSpPr/>
            <p:nvPr/>
          </p:nvSpPr>
          <p:spPr bwMode="auto">
            <a:xfrm>
              <a:off x="3882390" y="2275995"/>
              <a:ext cx="6093488" cy="579435"/>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8" name="Rectangle 17"/>
            <p:cNvSpPr/>
            <p:nvPr/>
          </p:nvSpPr>
          <p:spPr bwMode="auto">
            <a:xfrm>
              <a:off x="4413278" y="2585787"/>
              <a:ext cx="5562600" cy="579435"/>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9" name="Rectangle 18"/>
            <p:cNvSpPr/>
            <p:nvPr/>
          </p:nvSpPr>
          <p:spPr bwMode="auto">
            <a:xfrm>
              <a:off x="7534966" y="2585414"/>
              <a:ext cx="2440912" cy="579786"/>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20" name="Straight Arrow Connector 19"/>
            <p:cNvCxnSpPr/>
            <p:nvPr/>
          </p:nvCxnSpPr>
          <p:spPr bwMode="auto">
            <a:xfrm flipH="1">
              <a:off x="7534966" y="2017208"/>
              <a:ext cx="462224" cy="568206"/>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21" name="TextBox 20"/>
          <p:cNvSpPr txBox="1"/>
          <p:nvPr/>
        </p:nvSpPr>
        <p:spPr>
          <a:xfrm>
            <a:off x="1380866" y="1491324"/>
            <a:ext cx="9955530" cy="523220"/>
          </a:xfrm>
          <a:prstGeom prst="rect">
            <a:avLst/>
          </a:prstGeom>
          <a:noFill/>
        </p:spPr>
        <p:txBody>
          <a:bodyPr wrap="square" rtlCol="0">
            <a:spAutoFit/>
          </a:bodyPr>
          <a:lstStyle/>
          <a:p>
            <a:r>
              <a:rPr lang="en-US" sz="2800" dirty="0">
                <a:latin typeface="+mj-lt"/>
              </a:rPr>
              <a:t>Log head: Next logical write is mapped to this physical block</a:t>
            </a:r>
          </a:p>
        </p:txBody>
      </p:sp>
    </p:spTree>
    <p:extLst>
      <p:ext uri="{BB962C8B-B14F-4D97-AF65-F5344CB8AC3E}">
        <p14:creationId xmlns:p14="http://schemas.microsoft.com/office/powerpoint/2010/main" val="130186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288F96-43CA-4409-96C6-0545D2BD9C1C}"/>
              </a:ext>
            </a:extLst>
          </p:cNvPr>
          <p:cNvPicPr>
            <a:picLocks noChangeAspect="1"/>
          </p:cNvPicPr>
          <p:nvPr/>
        </p:nvPicPr>
        <p:blipFill>
          <a:blip r:embed="rId3"/>
          <a:stretch>
            <a:fillRect/>
          </a:stretch>
        </p:blipFill>
        <p:spPr>
          <a:xfrm>
            <a:off x="11846" y="0"/>
            <a:ext cx="12168307" cy="6858000"/>
          </a:xfrm>
          <a:prstGeom prst="rect">
            <a:avLst/>
          </a:prstGeom>
        </p:spPr>
      </p:pic>
      <p:pic>
        <p:nvPicPr>
          <p:cNvPr id="9" name="Picture 8">
            <a:extLst>
              <a:ext uri="{FF2B5EF4-FFF2-40B4-BE49-F238E27FC236}">
                <a16:creationId xmlns:a16="http://schemas.microsoft.com/office/drawing/2014/main" id="{2ABCD367-7A82-4DCB-8F86-79F1E67A5995}"/>
              </a:ext>
            </a:extLst>
          </p:cNvPr>
          <p:cNvPicPr>
            <a:picLocks noChangeAspect="1"/>
          </p:cNvPicPr>
          <p:nvPr/>
        </p:nvPicPr>
        <p:blipFill>
          <a:blip r:embed="rId4"/>
          <a:stretch>
            <a:fillRect/>
          </a:stretch>
        </p:blipFill>
        <p:spPr>
          <a:xfrm>
            <a:off x="10620" y="0"/>
            <a:ext cx="12170760" cy="6858000"/>
          </a:xfrm>
          <a:prstGeom prst="rect">
            <a:avLst/>
          </a:prstGeom>
        </p:spPr>
      </p:pic>
    </p:spTree>
    <p:extLst>
      <p:ext uri="{BB962C8B-B14F-4D97-AF65-F5344CB8AC3E}">
        <p14:creationId xmlns:p14="http://schemas.microsoft.com/office/powerpoint/2010/main" val="262138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EA8292A-DA1B-4A4E-B7E3-A12E47447C6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340"/>
            <a:ext cx="12199717" cy="686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71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31B988A-CA94-44BC-A52A-D6E94741BA18}"/>
              </a:ext>
            </a:extLst>
          </p:cNvPr>
          <p:cNvGrpSpPr/>
          <p:nvPr/>
        </p:nvGrpSpPr>
        <p:grpSpPr>
          <a:xfrm>
            <a:off x="1317580" y="-92600"/>
            <a:ext cx="9306457" cy="6570778"/>
            <a:chOff x="1329155" y="-92600"/>
            <a:chExt cx="9306457" cy="6570778"/>
          </a:xfrm>
        </p:grpSpPr>
        <p:sp>
          <p:nvSpPr>
            <p:cNvPr id="73" name="Oval 72">
              <a:extLst>
                <a:ext uri="{FF2B5EF4-FFF2-40B4-BE49-F238E27FC236}">
                  <a16:creationId xmlns:a16="http://schemas.microsoft.com/office/drawing/2014/main" id="{FF064F28-F46C-42AE-8761-D430E735B64A}"/>
                </a:ext>
              </a:extLst>
            </p:cNvPr>
            <p:cNvSpPr/>
            <p:nvPr/>
          </p:nvSpPr>
          <p:spPr bwMode="auto">
            <a:xfrm>
              <a:off x="2605505" y="4573178"/>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4" name="Can 46">
              <a:extLst>
                <a:ext uri="{FF2B5EF4-FFF2-40B4-BE49-F238E27FC236}">
                  <a16:creationId xmlns:a16="http://schemas.microsoft.com/office/drawing/2014/main" id="{7A8F4D0E-9970-4C8F-9B9F-9C9861E6615E}"/>
                </a:ext>
              </a:extLst>
            </p:cNvPr>
            <p:cNvSpPr/>
            <p:nvPr/>
          </p:nvSpPr>
          <p:spPr bwMode="auto">
            <a:xfrm>
              <a:off x="5976126" y="4802369"/>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5" name="Oval 74">
              <a:extLst>
                <a:ext uri="{FF2B5EF4-FFF2-40B4-BE49-F238E27FC236}">
                  <a16:creationId xmlns:a16="http://schemas.microsoft.com/office/drawing/2014/main" id="{FC08F201-3BC1-475E-8DA7-32BA487E08A8}"/>
                </a:ext>
              </a:extLst>
            </p:cNvPr>
            <p:cNvSpPr/>
            <p:nvPr/>
          </p:nvSpPr>
          <p:spPr bwMode="auto">
            <a:xfrm>
              <a:off x="2605505" y="3159210"/>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6" name="Can 45">
              <a:extLst>
                <a:ext uri="{FF2B5EF4-FFF2-40B4-BE49-F238E27FC236}">
                  <a16:creationId xmlns:a16="http://schemas.microsoft.com/office/drawing/2014/main" id="{711947E1-295A-4580-8AFD-DD42F8550379}"/>
                </a:ext>
              </a:extLst>
            </p:cNvPr>
            <p:cNvSpPr/>
            <p:nvPr/>
          </p:nvSpPr>
          <p:spPr bwMode="auto">
            <a:xfrm>
              <a:off x="5977354" y="3415301"/>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7" name="Oval 76">
              <a:extLst>
                <a:ext uri="{FF2B5EF4-FFF2-40B4-BE49-F238E27FC236}">
                  <a16:creationId xmlns:a16="http://schemas.microsoft.com/office/drawing/2014/main" id="{63BE984B-C495-45C4-8813-12FFB333A25C}"/>
                </a:ext>
              </a:extLst>
            </p:cNvPr>
            <p:cNvSpPr/>
            <p:nvPr/>
          </p:nvSpPr>
          <p:spPr bwMode="auto">
            <a:xfrm>
              <a:off x="2605505" y="1749425"/>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8" name="Can 44">
              <a:extLst>
                <a:ext uri="{FF2B5EF4-FFF2-40B4-BE49-F238E27FC236}">
                  <a16:creationId xmlns:a16="http://schemas.microsoft.com/office/drawing/2014/main" id="{9547C43D-335A-410B-B60C-D0B1EDAF0B01}"/>
                </a:ext>
              </a:extLst>
            </p:cNvPr>
            <p:cNvSpPr/>
            <p:nvPr/>
          </p:nvSpPr>
          <p:spPr bwMode="auto">
            <a:xfrm>
              <a:off x="5977354" y="1968516"/>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9" name="Oval 78">
              <a:extLst>
                <a:ext uri="{FF2B5EF4-FFF2-40B4-BE49-F238E27FC236}">
                  <a16:creationId xmlns:a16="http://schemas.microsoft.com/office/drawing/2014/main" id="{8F638DED-596D-4F17-A666-811D2ED4C955}"/>
                </a:ext>
              </a:extLst>
            </p:cNvPr>
            <p:cNvSpPr/>
            <p:nvPr/>
          </p:nvSpPr>
          <p:spPr bwMode="auto">
            <a:xfrm>
              <a:off x="2605505" y="439486"/>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0" name="Can 43">
              <a:extLst>
                <a:ext uri="{FF2B5EF4-FFF2-40B4-BE49-F238E27FC236}">
                  <a16:creationId xmlns:a16="http://schemas.microsoft.com/office/drawing/2014/main" id="{2B68E6DA-F46D-4705-9F7F-4E3A16B6D09D}"/>
                </a:ext>
              </a:extLst>
            </p:cNvPr>
            <p:cNvSpPr/>
            <p:nvPr/>
          </p:nvSpPr>
          <p:spPr bwMode="auto">
            <a:xfrm>
              <a:off x="5977355" y="335457"/>
              <a:ext cx="135405" cy="88591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81" name="Group 80">
              <a:extLst>
                <a:ext uri="{FF2B5EF4-FFF2-40B4-BE49-F238E27FC236}">
                  <a16:creationId xmlns:a16="http://schemas.microsoft.com/office/drawing/2014/main" id="{6C5591F3-50AF-4EBF-BE4F-B45FDDBD49D2}"/>
                </a:ext>
              </a:extLst>
            </p:cNvPr>
            <p:cNvGrpSpPr/>
            <p:nvPr/>
          </p:nvGrpSpPr>
          <p:grpSpPr>
            <a:xfrm>
              <a:off x="8826768" y="1732998"/>
              <a:ext cx="1808844" cy="896250"/>
              <a:chOff x="7345213" y="1979312"/>
              <a:chExt cx="1808844" cy="896250"/>
            </a:xfrm>
          </p:grpSpPr>
          <p:sp>
            <p:nvSpPr>
              <p:cNvPr id="93" name="TextBox 92">
                <a:extLst>
                  <a:ext uri="{FF2B5EF4-FFF2-40B4-BE49-F238E27FC236}">
                    <a16:creationId xmlns:a16="http://schemas.microsoft.com/office/drawing/2014/main" id="{DE1D60C5-7B11-43F6-B5B6-8BCCEBB25431}"/>
                  </a:ext>
                </a:extLst>
              </p:cNvPr>
              <p:cNvSpPr txBox="1"/>
              <p:nvPr/>
            </p:nvSpPr>
            <p:spPr>
              <a:xfrm>
                <a:off x="7762343" y="1979312"/>
                <a:ext cx="1391714" cy="584775"/>
              </a:xfrm>
              <a:prstGeom prst="rect">
                <a:avLst/>
              </a:prstGeom>
              <a:noFill/>
            </p:spPr>
            <p:txBody>
              <a:bodyPr wrap="square" rtlCol="0">
                <a:spAutoFit/>
              </a:bodyPr>
              <a:lstStyle/>
              <a:p>
                <a:pPr algn="ctr"/>
                <a:r>
                  <a:rPr lang="en-US" sz="3200" dirty="0">
                    <a:latin typeface="+mn-lt"/>
                  </a:rPr>
                  <a:t>Platter</a:t>
                </a:r>
              </a:p>
            </p:txBody>
          </p:sp>
          <p:cxnSp>
            <p:nvCxnSpPr>
              <p:cNvPr id="94" name="Straight Arrow Connector 93">
                <a:extLst>
                  <a:ext uri="{FF2B5EF4-FFF2-40B4-BE49-F238E27FC236}">
                    <a16:creationId xmlns:a16="http://schemas.microsoft.com/office/drawing/2014/main" id="{03F6ECEC-BDDC-4490-BE47-45F2E91E7609}"/>
                  </a:ext>
                </a:extLst>
              </p:cNvPr>
              <p:cNvCxnSpPr/>
              <p:nvPr/>
            </p:nvCxnSpPr>
            <p:spPr bwMode="auto">
              <a:xfrm flipH="1">
                <a:off x="7345213" y="2465596"/>
                <a:ext cx="674838" cy="409966"/>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2" name="Group 81">
              <a:extLst>
                <a:ext uri="{FF2B5EF4-FFF2-40B4-BE49-F238E27FC236}">
                  <a16:creationId xmlns:a16="http://schemas.microsoft.com/office/drawing/2014/main" id="{DA085B2F-6B7E-4041-85E9-230C56A7306E}"/>
                </a:ext>
              </a:extLst>
            </p:cNvPr>
            <p:cNvGrpSpPr/>
            <p:nvPr/>
          </p:nvGrpSpPr>
          <p:grpSpPr>
            <a:xfrm>
              <a:off x="1329155" y="-10155"/>
              <a:ext cx="4086993" cy="5859841"/>
              <a:chOff x="-152400" y="236159"/>
              <a:chExt cx="4086993" cy="5859841"/>
            </a:xfrm>
          </p:grpSpPr>
          <p:grpSp>
            <p:nvGrpSpPr>
              <p:cNvPr id="86" name="Group 85">
                <a:extLst>
                  <a:ext uri="{FF2B5EF4-FFF2-40B4-BE49-F238E27FC236}">
                    <a16:creationId xmlns:a16="http://schemas.microsoft.com/office/drawing/2014/main" id="{D11D009B-6E3F-4D23-80A2-753A843A067C}"/>
                  </a:ext>
                </a:extLst>
              </p:cNvPr>
              <p:cNvGrpSpPr/>
              <p:nvPr/>
            </p:nvGrpSpPr>
            <p:grpSpPr>
              <a:xfrm>
                <a:off x="106213" y="838200"/>
                <a:ext cx="3828380" cy="5257800"/>
                <a:chOff x="106213" y="838200"/>
                <a:chExt cx="3828380" cy="5257800"/>
              </a:xfrm>
            </p:grpSpPr>
            <p:sp>
              <p:nvSpPr>
                <p:cNvPr id="88" name="Cube 87">
                  <a:extLst>
                    <a:ext uri="{FF2B5EF4-FFF2-40B4-BE49-F238E27FC236}">
                      <a16:creationId xmlns:a16="http://schemas.microsoft.com/office/drawing/2014/main" id="{A69ED7C7-A031-4F0E-A6E6-41F5D5FB79A4}"/>
                    </a:ext>
                  </a:extLst>
                </p:cNvPr>
                <p:cNvSpPr/>
                <p:nvPr/>
              </p:nvSpPr>
              <p:spPr bwMode="auto">
                <a:xfrm>
                  <a:off x="106213" y="838200"/>
                  <a:ext cx="600607" cy="5257800"/>
                </a:xfrm>
                <a:prstGeom prst="cube">
                  <a:avLst>
                    <a:gd name="adj" fmla="val 302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9" name="Isosceles Triangle 88">
                  <a:extLst>
                    <a:ext uri="{FF2B5EF4-FFF2-40B4-BE49-F238E27FC236}">
                      <a16:creationId xmlns:a16="http://schemas.microsoft.com/office/drawing/2014/main" id="{D67D22B3-0712-42D1-B6E2-D76EE69A1CF9}"/>
                    </a:ext>
                  </a:extLst>
                </p:cNvPr>
                <p:cNvSpPr/>
                <p:nvPr/>
              </p:nvSpPr>
              <p:spPr bwMode="auto">
                <a:xfrm rot="5800915">
                  <a:off x="1942530" y="-393710"/>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0" name="Isosceles Triangle 89">
                  <a:extLst>
                    <a:ext uri="{FF2B5EF4-FFF2-40B4-BE49-F238E27FC236}">
                      <a16:creationId xmlns:a16="http://schemas.microsoft.com/office/drawing/2014/main" id="{A90563B1-1732-4B2E-91F1-71C34FC9CD51}"/>
                    </a:ext>
                  </a:extLst>
                </p:cNvPr>
                <p:cNvSpPr/>
                <p:nvPr/>
              </p:nvSpPr>
              <p:spPr bwMode="auto">
                <a:xfrm rot="5800915">
                  <a:off x="1942530" y="1000021"/>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1" name="Isosceles Triangle 90">
                  <a:extLst>
                    <a:ext uri="{FF2B5EF4-FFF2-40B4-BE49-F238E27FC236}">
                      <a16:creationId xmlns:a16="http://schemas.microsoft.com/office/drawing/2014/main" id="{5F4E4BDF-9004-43E8-AB3E-8D4A71EE1B29}"/>
                    </a:ext>
                  </a:extLst>
                </p:cNvPr>
                <p:cNvSpPr/>
                <p:nvPr/>
              </p:nvSpPr>
              <p:spPr bwMode="auto">
                <a:xfrm rot="5800915">
                  <a:off x="1942531" y="2463937"/>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2" name="Isosceles Triangle 91">
                  <a:extLst>
                    <a:ext uri="{FF2B5EF4-FFF2-40B4-BE49-F238E27FC236}">
                      <a16:creationId xmlns:a16="http://schemas.microsoft.com/office/drawing/2014/main" id="{486E9324-ABBC-4C78-BC90-D59F0D55331F}"/>
                    </a:ext>
                  </a:extLst>
                </p:cNvPr>
                <p:cNvSpPr/>
                <p:nvPr/>
              </p:nvSpPr>
              <p:spPr bwMode="auto">
                <a:xfrm rot="5800915">
                  <a:off x="1942530" y="3966512"/>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87" name="TextBox 86">
                <a:extLst>
                  <a:ext uri="{FF2B5EF4-FFF2-40B4-BE49-F238E27FC236}">
                    <a16:creationId xmlns:a16="http://schemas.microsoft.com/office/drawing/2014/main" id="{88744FBF-BAA1-45F5-B63F-DB1B6DDD6E8A}"/>
                  </a:ext>
                </a:extLst>
              </p:cNvPr>
              <p:cNvSpPr txBox="1"/>
              <p:nvPr/>
            </p:nvSpPr>
            <p:spPr>
              <a:xfrm>
                <a:off x="-152400" y="236159"/>
                <a:ext cx="2351237" cy="584775"/>
              </a:xfrm>
              <a:prstGeom prst="rect">
                <a:avLst/>
              </a:prstGeom>
              <a:noFill/>
            </p:spPr>
            <p:txBody>
              <a:bodyPr wrap="square" rtlCol="0">
                <a:spAutoFit/>
              </a:bodyPr>
              <a:lstStyle/>
              <a:p>
                <a:pPr algn="ctr"/>
                <a:r>
                  <a:rPr lang="en-US" sz="3200" dirty="0">
                    <a:latin typeface="+mn-lt"/>
                  </a:rPr>
                  <a:t>R/W heads</a:t>
                </a:r>
              </a:p>
            </p:txBody>
          </p:sp>
        </p:grpSp>
        <p:grpSp>
          <p:nvGrpSpPr>
            <p:cNvPr id="83" name="Group 82">
              <a:extLst>
                <a:ext uri="{FF2B5EF4-FFF2-40B4-BE49-F238E27FC236}">
                  <a16:creationId xmlns:a16="http://schemas.microsoft.com/office/drawing/2014/main" id="{7B1FAFAB-458E-478B-B819-509E1BB04A22}"/>
                </a:ext>
              </a:extLst>
            </p:cNvPr>
            <p:cNvGrpSpPr/>
            <p:nvPr/>
          </p:nvGrpSpPr>
          <p:grpSpPr>
            <a:xfrm>
              <a:off x="6179254" y="-92600"/>
              <a:ext cx="3615003" cy="1020814"/>
              <a:chOff x="4697699" y="153714"/>
              <a:chExt cx="3615003" cy="1020814"/>
            </a:xfrm>
          </p:grpSpPr>
          <p:sp>
            <p:nvSpPr>
              <p:cNvPr id="84" name="TextBox 83">
                <a:extLst>
                  <a:ext uri="{FF2B5EF4-FFF2-40B4-BE49-F238E27FC236}">
                    <a16:creationId xmlns:a16="http://schemas.microsoft.com/office/drawing/2014/main" id="{4EFF02B0-5D21-42C8-B270-9F714871E2A1}"/>
                  </a:ext>
                </a:extLst>
              </p:cNvPr>
              <p:cNvSpPr txBox="1"/>
              <p:nvPr/>
            </p:nvSpPr>
            <p:spPr>
              <a:xfrm>
                <a:off x="6774897" y="153714"/>
                <a:ext cx="1537805" cy="584775"/>
              </a:xfrm>
              <a:prstGeom prst="rect">
                <a:avLst/>
              </a:prstGeom>
              <a:noFill/>
            </p:spPr>
            <p:txBody>
              <a:bodyPr wrap="square" rtlCol="0">
                <a:spAutoFit/>
              </a:bodyPr>
              <a:lstStyle/>
              <a:p>
                <a:pPr algn="ctr"/>
                <a:r>
                  <a:rPr lang="en-US" sz="3200" dirty="0">
                    <a:latin typeface="+mn-lt"/>
                  </a:rPr>
                  <a:t>Spindle</a:t>
                </a:r>
              </a:p>
            </p:txBody>
          </p:sp>
          <p:cxnSp>
            <p:nvCxnSpPr>
              <p:cNvPr id="85" name="Straight Arrow Connector 84">
                <a:extLst>
                  <a:ext uri="{FF2B5EF4-FFF2-40B4-BE49-F238E27FC236}">
                    <a16:creationId xmlns:a16="http://schemas.microsoft.com/office/drawing/2014/main" id="{B7CF52D5-EFF6-4E07-A002-9E6BB9DC916C}"/>
                  </a:ext>
                </a:extLst>
              </p:cNvPr>
              <p:cNvCxnSpPr/>
              <p:nvPr/>
            </p:nvCxnSpPr>
            <p:spPr bwMode="auto">
              <a:xfrm flipH="1">
                <a:off x="4697699" y="685800"/>
                <a:ext cx="2287094" cy="48872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spTree>
    <p:extLst>
      <p:ext uri="{BB962C8B-B14F-4D97-AF65-F5344CB8AC3E}">
        <p14:creationId xmlns:p14="http://schemas.microsoft.com/office/powerpoint/2010/main" val="403508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2DE83A0-48F5-4B7F-95EA-FC1C55695F07}"/>
              </a:ext>
            </a:extLst>
          </p:cNvPr>
          <p:cNvSpPr/>
          <p:nvPr/>
        </p:nvSpPr>
        <p:spPr bwMode="auto">
          <a:xfrm>
            <a:off x="2593935" y="4566067"/>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5" name="Group 4">
            <a:extLst>
              <a:ext uri="{FF2B5EF4-FFF2-40B4-BE49-F238E27FC236}">
                <a16:creationId xmlns:a16="http://schemas.microsoft.com/office/drawing/2014/main" id="{78F88144-2AF0-43A6-A943-8A0A37159B84}"/>
              </a:ext>
            </a:extLst>
          </p:cNvPr>
          <p:cNvGrpSpPr/>
          <p:nvPr/>
        </p:nvGrpSpPr>
        <p:grpSpPr>
          <a:xfrm>
            <a:off x="2593935" y="4561884"/>
            <a:ext cx="6896100" cy="1905000"/>
            <a:chOff x="1790700" y="1600200"/>
            <a:chExt cx="5562600" cy="1447800"/>
          </a:xfrm>
        </p:grpSpPr>
        <p:sp>
          <p:nvSpPr>
            <p:cNvPr id="6" name="Oval 5">
              <a:extLst>
                <a:ext uri="{FF2B5EF4-FFF2-40B4-BE49-F238E27FC236}">
                  <a16:creationId xmlns:a16="http://schemas.microsoft.com/office/drawing/2014/main" id="{0A8785C0-0DB1-45EE-BC47-92DB119054B3}"/>
                </a:ext>
              </a:extLst>
            </p:cNvPr>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 name="Oval 6">
              <a:extLst>
                <a:ext uri="{FF2B5EF4-FFF2-40B4-BE49-F238E27FC236}">
                  <a16:creationId xmlns:a16="http://schemas.microsoft.com/office/drawing/2014/main" id="{6B162169-2535-4FBD-AF1A-09740917AB7E}"/>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8" name="Group 7">
            <a:extLst>
              <a:ext uri="{FF2B5EF4-FFF2-40B4-BE49-F238E27FC236}">
                <a16:creationId xmlns:a16="http://schemas.microsoft.com/office/drawing/2014/main" id="{B14D0B15-80F7-4B74-A416-442265B52230}"/>
              </a:ext>
            </a:extLst>
          </p:cNvPr>
          <p:cNvGrpSpPr/>
          <p:nvPr/>
        </p:nvGrpSpPr>
        <p:grpSpPr>
          <a:xfrm>
            <a:off x="2759253" y="4666329"/>
            <a:ext cx="6599454" cy="1628311"/>
            <a:chOff x="1790700" y="1600200"/>
            <a:chExt cx="5562600" cy="1447800"/>
          </a:xfrm>
        </p:grpSpPr>
        <p:sp>
          <p:nvSpPr>
            <p:cNvPr id="9" name="Oval 8">
              <a:extLst>
                <a:ext uri="{FF2B5EF4-FFF2-40B4-BE49-F238E27FC236}">
                  <a16:creationId xmlns:a16="http://schemas.microsoft.com/office/drawing/2014/main" id="{A4CD9B59-4EC7-46DB-82B7-1D9A3376BAE0}"/>
                </a:ext>
              </a:extLst>
            </p:cNvPr>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Oval 9">
              <a:extLst>
                <a:ext uri="{FF2B5EF4-FFF2-40B4-BE49-F238E27FC236}">
                  <a16:creationId xmlns:a16="http://schemas.microsoft.com/office/drawing/2014/main" id="{7E178487-9301-4FBB-AF7C-399E2D72B6C9}"/>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1" name="Group 10">
            <a:extLst>
              <a:ext uri="{FF2B5EF4-FFF2-40B4-BE49-F238E27FC236}">
                <a16:creationId xmlns:a16="http://schemas.microsoft.com/office/drawing/2014/main" id="{8F67132D-4080-471F-BD77-A5CE2ED3E678}"/>
              </a:ext>
            </a:extLst>
          </p:cNvPr>
          <p:cNvGrpSpPr/>
          <p:nvPr/>
        </p:nvGrpSpPr>
        <p:grpSpPr>
          <a:xfrm>
            <a:off x="2917460" y="4723066"/>
            <a:ext cx="6283042" cy="1400173"/>
            <a:chOff x="1790700" y="1600200"/>
            <a:chExt cx="5562600" cy="1447800"/>
          </a:xfrm>
        </p:grpSpPr>
        <p:sp>
          <p:nvSpPr>
            <p:cNvPr id="12" name="Oval 11">
              <a:extLst>
                <a:ext uri="{FF2B5EF4-FFF2-40B4-BE49-F238E27FC236}">
                  <a16:creationId xmlns:a16="http://schemas.microsoft.com/office/drawing/2014/main" id="{8F097613-CC81-48AD-9039-716D351020A5}"/>
                </a:ext>
              </a:extLst>
            </p:cNvPr>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Oval 12">
              <a:extLst>
                <a:ext uri="{FF2B5EF4-FFF2-40B4-BE49-F238E27FC236}">
                  <a16:creationId xmlns:a16="http://schemas.microsoft.com/office/drawing/2014/main" id="{A5693BC9-3339-4446-8230-B492CCF57E13}"/>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14" name="Can 46">
            <a:extLst>
              <a:ext uri="{FF2B5EF4-FFF2-40B4-BE49-F238E27FC236}">
                <a16:creationId xmlns:a16="http://schemas.microsoft.com/office/drawing/2014/main" id="{19B00344-A2B8-4396-B7B4-708401D20390}"/>
              </a:ext>
            </a:extLst>
          </p:cNvPr>
          <p:cNvSpPr/>
          <p:nvPr/>
        </p:nvSpPr>
        <p:spPr bwMode="auto">
          <a:xfrm>
            <a:off x="5964556" y="4795258"/>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Oval 14">
            <a:extLst>
              <a:ext uri="{FF2B5EF4-FFF2-40B4-BE49-F238E27FC236}">
                <a16:creationId xmlns:a16="http://schemas.microsoft.com/office/drawing/2014/main" id="{8F8D34EE-5CB5-4750-8A62-F173CE04245E}"/>
              </a:ext>
            </a:extLst>
          </p:cNvPr>
          <p:cNvSpPr/>
          <p:nvPr/>
        </p:nvSpPr>
        <p:spPr bwMode="auto">
          <a:xfrm>
            <a:off x="2593935" y="3152099"/>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6" name="Group 15">
            <a:extLst>
              <a:ext uri="{FF2B5EF4-FFF2-40B4-BE49-F238E27FC236}">
                <a16:creationId xmlns:a16="http://schemas.microsoft.com/office/drawing/2014/main" id="{9C1C3724-94F2-4FC3-AC40-9CE7F346E83C}"/>
              </a:ext>
            </a:extLst>
          </p:cNvPr>
          <p:cNvGrpSpPr/>
          <p:nvPr/>
        </p:nvGrpSpPr>
        <p:grpSpPr>
          <a:xfrm>
            <a:off x="2593935" y="3147916"/>
            <a:ext cx="6896100" cy="1905000"/>
            <a:chOff x="1790700" y="1600200"/>
            <a:chExt cx="5562600" cy="1447800"/>
          </a:xfrm>
        </p:grpSpPr>
        <p:sp>
          <p:nvSpPr>
            <p:cNvPr id="17" name="Oval 16">
              <a:extLst>
                <a:ext uri="{FF2B5EF4-FFF2-40B4-BE49-F238E27FC236}">
                  <a16:creationId xmlns:a16="http://schemas.microsoft.com/office/drawing/2014/main" id="{FDEA6A1C-844A-403A-B0E9-0E59B109448D}"/>
                </a:ext>
              </a:extLst>
            </p:cNvPr>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Oval 17">
              <a:extLst>
                <a:ext uri="{FF2B5EF4-FFF2-40B4-BE49-F238E27FC236}">
                  <a16:creationId xmlns:a16="http://schemas.microsoft.com/office/drawing/2014/main" id="{A9BACD71-B392-44F5-B57E-AFC85E2438AC}"/>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9" name="Group 18">
            <a:extLst>
              <a:ext uri="{FF2B5EF4-FFF2-40B4-BE49-F238E27FC236}">
                <a16:creationId xmlns:a16="http://schemas.microsoft.com/office/drawing/2014/main" id="{AA725F1E-437D-4BF2-B143-B79A8581F6D6}"/>
              </a:ext>
            </a:extLst>
          </p:cNvPr>
          <p:cNvGrpSpPr/>
          <p:nvPr/>
        </p:nvGrpSpPr>
        <p:grpSpPr>
          <a:xfrm>
            <a:off x="2759253" y="3252361"/>
            <a:ext cx="6599454" cy="1628311"/>
            <a:chOff x="1790700" y="1600200"/>
            <a:chExt cx="5562600" cy="1447800"/>
          </a:xfrm>
        </p:grpSpPr>
        <p:sp>
          <p:nvSpPr>
            <p:cNvPr id="20" name="Oval 19">
              <a:extLst>
                <a:ext uri="{FF2B5EF4-FFF2-40B4-BE49-F238E27FC236}">
                  <a16:creationId xmlns:a16="http://schemas.microsoft.com/office/drawing/2014/main" id="{3B6FD121-BFE4-478C-8562-84DA3D0E76EE}"/>
                </a:ext>
              </a:extLst>
            </p:cNvPr>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 name="Oval 20">
              <a:extLst>
                <a:ext uri="{FF2B5EF4-FFF2-40B4-BE49-F238E27FC236}">
                  <a16:creationId xmlns:a16="http://schemas.microsoft.com/office/drawing/2014/main" id="{33062939-2248-46C3-9D0E-3853C94FF5BA}"/>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22" name="Group 21">
            <a:extLst>
              <a:ext uri="{FF2B5EF4-FFF2-40B4-BE49-F238E27FC236}">
                <a16:creationId xmlns:a16="http://schemas.microsoft.com/office/drawing/2014/main" id="{ACB3E53A-509B-4AE6-84BC-A4936D7B685C}"/>
              </a:ext>
            </a:extLst>
          </p:cNvPr>
          <p:cNvGrpSpPr/>
          <p:nvPr/>
        </p:nvGrpSpPr>
        <p:grpSpPr>
          <a:xfrm>
            <a:off x="2917460" y="3309098"/>
            <a:ext cx="6283042" cy="1400173"/>
            <a:chOff x="1790700" y="1600200"/>
            <a:chExt cx="5562600" cy="1447800"/>
          </a:xfrm>
        </p:grpSpPr>
        <p:sp>
          <p:nvSpPr>
            <p:cNvPr id="23" name="Oval 22">
              <a:extLst>
                <a:ext uri="{FF2B5EF4-FFF2-40B4-BE49-F238E27FC236}">
                  <a16:creationId xmlns:a16="http://schemas.microsoft.com/office/drawing/2014/main" id="{13F2426E-474C-45E8-B4AE-F49B7E5927AD}"/>
                </a:ext>
              </a:extLst>
            </p:cNvPr>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4" name="Oval 23">
              <a:extLst>
                <a:ext uri="{FF2B5EF4-FFF2-40B4-BE49-F238E27FC236}">
                  <a16:creationId xmlns:a16="http://schemas.microsoft.com/office/drawing/2014/main" id="{A5562C83-B016-4E5C-B828-ED752C85EC68}"/>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25" name="Can 45">
            <a:extLst>
              <a:ext uri="{FF2B5EF4-FFF2-40B4-BE49-F238E27FC236}">
                <a16:creationId xmlns:a16="http://schemas.microsoft.com/office/drawing/2014/main" id="{0E1CD36B-17D0-4784-93C5-7D9490D14342}"/>
              </a:ext>
            </a:extLst>
          </p:cNvPr>
          <p:cNvSpPr/>
          <p:nvPr/>
        </p:nvSpPr>
        <p:spPr bwMode="auto">
          <a:xfrm>
            <a:off x="5965784" y="3408190"/>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6" name="Oval 25">
            <a:extLst>
              <a:ext uri="{FF2B5EF4-FFF2-40B4-BE49-F238E27FC236}">
                <a16:creationId xmlns:a16="http://schemas.microsoft.com/office/drawing/2014/main" id="{41741FCB-43BD-454F-9879-E054BFD4B8EB}"/>
              </a:ext>
            </a:extLst>
          </p:cNvPr>
          <p:cNvSpPr/>
          <p:nvPr/>
        </p:nvSpPr>
        <p:spPr bwMode="auto">
          <a:xfrm>
            <a:off x="2593935" y="1742314"/>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27" name="Group 26">
            <a:extLst>
              <a:ext uri="{FF2B5EF4-FFF2-40B4-BE49-F238E27FC236}">
                <a16:creationId xmlns:a16="http://schemas.microsoft.com/office/drawing/2014/main" id="{C3DF7951-C5B2-4591-AF4A-9AEB3A701D55}"/>
              </a:ext>
            </a:extLst>
          </p:cNvPr>
          <p:cNvGrpSpPr/>
          <p:nvPr/>
        </p:nvGrpSpPr>
        <p:grpSpPr>
          <a:xfrm>
            <a:off x="2593935" y="1738131"/>
            <a:ext cx="6896100" cy="1905000"/>
            <a:chOff x="1790700" y="1600200"/>
            <a:chExt cx="5562600" cy="1447800"/>
          </a:xfrm>
        </p:grpSpPr>
        <p:sp>
          <p:nvSpPr>
            <p:cNvPr id="28" name="Oval 27">
              <a:extLst>
                <a:ext uri="{FF2B5EF4-FFF2-40B4-BE49-F238E27FC236}">
                  <a16:creationId xmlns:a16="http://schemas.microsoft.com/office/drawing/2014/main" id="{5ADA1F6C-4487-4E8E-BB2C-B37DC6A36C4B}"/>
                </a:ext>
              </a:extLst>
            </p:cNvPr>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9" name="Oval 28">
              <a:extLst>
                <a:ext uri="{FF2B5EF4-FFF2-40B4-BE49-F238E27FC236}">
                  <a16:creationId xmlns:a16="http://schemas.microsoft.com/office/drawing/2014/main" id="{8D9A00FC-32F6-4F2A-B8AA-6E9A1A3EBAD6}"/>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30" name="Group 29">
            <a:extLst>
              <a:ext uri="{FF2B5EF4-FFF2-40B4-BE49-F238E27FC236}">
                <a16:creationId xmlns:a16="http://schemas.microsoft.com/office/drawing/2014/main" id="{CA536C71-2291-4301-A765-4B72A106948D}"/>
              </a:ext>
            </a:extLst>
          </p:cNvPr>
          <p:cNvGrpSpPr/>
          <p:nvPr/>
        </p:nvGrpSpPr>
        <p:grpSpPr>
          <a:xfrm>
            <a:off x="2759253" y="1842576"/>
            <a:ext cx="6599454" cy="1628311"/>
            <a:chOff x="1790700" y="1600200"/>
            <a:chExt cx="5562600" cy="1447800"/>
          </a:xfrm>
        </p:grpSpPr>
        <p:sp>
          <p:nvSpPr>
            <p:cNvPr id="31" name="Oval 30">
              <a:extLst>
                <a:ext uri="{FF2B5EF4-FFF2-40B4-BE49-F238E27FC236}">
                  <a16:creationId xmlns:a16="http://schemas.microsoft.com/office/drawing/2014/main" id="{65D7F3E7-C6D0-4121-B2E0-F53F89D94EAA}"/>
                </a:ext>
              </a:extLst>
            </p:cNvPr>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2" name="Oval 31">
              <a:extLst>
                <a:ext uri="{FF2B5EF4-FFF2-40B4-BE49-F238E27FC236}">
                  <a16:creationId xmlns:a16="http://schemas.microsoft.com/office/drawing/2014/main" id="{73B20E39-4DA8-45F4-96D1-D24A52FFE696}"/>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33" name="Group 32">
            <a:extLst>
              <a:ext uri="{FF2B5EF4-FFF2-40B4-BE49-F238E27FC236}">
                <a16:creationId xmlns:a16="http://schemas.microsoft.com/office/drawing/2014/main" id="{275268AA-EE43-4A74-858A-CFB239071781}"/>
              </a:ext>
            </a:extLst>
          </p:cNvPr>
          <p:cNvGrpSpPr/>
          <p:nvPr/>
        </p:nvGrpSpPr>
        <p:grpSpPr>
          <a:xfrm>
            <a:off x="2917460" y="1899313"/>
            <a:ext cx="6283042" cy="1400173"/>
            <a:chOff x="1790700" y="1600200"/>
            <a:chExt cx="5562600" cy="1447800"/>
          </a:xfrm>
        </p:grpSpPr>
        <p:sp>
          <p:nvSpPr>
            <p:cNvPr id="34" name="Oval 33">
              <a:extLst>
                <a:ext uri="{FF2B5EF4-FFF2-40B4-BE49-F238E27FC236}">
                  <a16:creationId xmlns:a16="http://schemas.microsoft.com/office/drawing/2014/main" id="{AA1EF291-715C-4848-A451-C8960FC8184E}"/>
                </a:ext>
              </a:extLst>
            </p:cNvPr>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Oval 34">
              <a:extLst>
                <a:ext uri="{FF2B5EF4-FFF2-40B4-BE49-F238E27FC236}">
                  <a16:creationId xmlns:a16="http://schemas.microsoft.com/office/drawing/2014/main" id="{98421754-1134-4519-ADD8-22325221B8DA}"/>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36" name="Group 35">
            <a:extLst>
              <a:ext uri="{FF2B5EF4-FFF2-40B4-BE49-F238E27FC236}">
                <a16:creationId xmlns:a16="http://schemas.microsoft.com/office/drawing/2014/main" id="{B4CA7447-A153-4DC2-AE44-C2F61378E476}"/>
              </a:ext>
            </a:extLst>
          </p:cNvPr>
          <p:cNvGrpSpPr/>
          <p:nvPr/>
        </p:nvGrpSpPr>
        <p:grpSpPr>
          <a:xfrm>
            <a:off x="8935941" y="252430"/>
            <a:ext cx="1780600" cy="1840083"/>
            <a:chOff x="7465956" y="505855"/>
            <a:chExt cx="1780600" cy="1840083"/>
          </a:xfrm>
        </p:grpSpPr>
        <p:sp>
          <p:nvSpPr>
            <p:cNvPr id="37" name="TextBox 36">
              <a:extLst>
                <a:ext uri="{FF2B5EF4-FFF2-40B4-BE49-F238E27FC236}">
                  <a16:creationId xmlns:a16="http://schemas.microsoft.com/office/drawing/2014/main" id="{11959485-130A-496A-BE8E-22A8677C39B1}"/>
                </a:ext>
              </a:extLst>
            </p:cNvPr>
            <p:cNvSpPr txBox="1"/>
            <p:nvPr/>
          </p:nvSpPr>
          <p:spPr>
            <a:xfrm>
              <a:off x="7465956" y="505855"/>
              <a:ext cx="1780600" cy="584775"/>
            </a:xfrm>
            <a:prstGeom prst="rect">
              <a:avLst/>
            </a:prstGeom>
            <a:noFill/>
          </p:spPr>
          <p:txBody>
            <a:bodyPr wrap="square" rtlCol="0">
              <a:spAutoFit/>
            </a:bodyPr>
            <a:lstStyle/>
            <a:p>
              <a:pPr algn="ctr"/>
              <a:r>
                <a:rPr lang="en-US" sz="3200" dirty="0">
                  <a:latin typeface="+mn-lt"/>
                </a:rPr>
                <a:t>Cylinder</a:t>
              </a:r>
            </a:p>
          </p:txBody>
        </p:sp>
        <p:cxnSp>
          <p:nvCxnSpPr>
            <p:cNvPr id="38" name="Straight Arrow Connector 37">
              <a:extLst>
                <a:ext uri="{FF2B5EF4-FFF2-40B4-BE49-F238E27FC236}">
                  <a16:creationId xmlns:a16="http://schemas.microsoft.com/office/drawing/2014/main" id="{30CBE968-245C-40E9-969A-D14D2D23EB1D}"/>
                </a:ext>
              </a:extLst>
            </p:cNvPr>
            <p:cNvCxnSpPr>
              <a:cxnSpLocks/>
            </p:cNvCxnSpPr>
            <p:nvPr/>
          </p:nvCxnSpPr>
          <p:spPr bwMode="auto">
            <a:xfrm flipH="1">
              <a:off x="7670403" y="1024726"/>
              <a:ext cx="1097392" cy="13212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39" name="Can 44">
            <a:extLst>
              <a:ext uri="{FF2B5EF4-FFF2-40B4-BE49-F238E27FC236}">
                <a16:creationId xmlns:a16="http://schemas.microsoft.com/office/drawing/2014/main" id="{8F0A65D4-06ED-487A-BAFE-14DE6FEDA928}"/>
              </a:ext>
            </a:extLst>
          </p:cNvPr>
          <p:cNvSpPr/>
          <p:nvPr/>
        </p:nvSpPr>
        <p:spPr bwMode="auto">
          <a:xfrm>
            <a:off x="5965784" y="1961405"/>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Oval 39">
            <a:extLst>
              <a:ext uri="{FF2B5EF4-FFF2-40B4-BE49-F238E27FC236}">
                <a16:creationId xmlns:a16="http://schemas.microsoft.com/office/drawing/2014/main" id="{C38A4FC1-D53C-4D73-8A2A-7DE6EC198DBE}"/>
              </a:ext>
            </a:extLst>
          </p:cNvPr>
          <p:cNvSpPr/>
          <p:nvPr/>
        </p:nvSpPr>
        <p:spPr bwMode="auto">
          <a:xfrm>
            <a:off x="2593935" y="432375"/>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41" name="Group 40">
            <a:extLst>
              <a:ext uri="{FF2B5EF4-FFF2-40B4-BE49-F238E27FC236}">
                <a16:creationId xmlns:a16="http://schemas.microsoft.com/office/drawing/2014/main" id="{3E7F4338-A34F-4FDC-8AC5-463AE4EBA305}"/>
              </a:ext>
            </a:extLst>
          </p:cNvPr>
          <p:cNvGrpSpPr/>
          <p:nvPr/>
        </p:nvGrpSpPr>
        <p:grpSpPr>
          <a:xfrm>
            <a:off x="2593935" y="428192"/>
            <a:ext cx="6896100" cy="1905000"/>
            <a:chOff x="1790700" y="1600200"/>
            <a:chExt cx="5562600" cy="1447800"/>
          </a:xfrm>
        </p:grpSpPr>
        <p:sp>
          <p:nvSpPr>
            <p:cNvPr id="42" name="Oval 41">
              <a:extLst>
                <a:ext uri="{FF2B5EF4-FFF2-40B4-BE49-F238E27FC236}">
                  <a16:creationId xmlns:a16="http://schemas.microsoft.com/office/drawing/2014/main" id="{365EBAB8-CB00-4EB5-A755-12BF331C4B70}"/>
                </a:ext>
              </a:extLst>
            </p:cNvPr>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3" name="Oval 42">
              <a:extLst>
                <a:ext uri="{FF2B5EF4-FFF2-40B4-BE49-F238E27FC236}">
                  <a16:creationId xmlns:a16="http://schemas.microsoft.com/office/drawing/2014/main" id="{C77B3419-F7B2-4B63-BA20-8EE632C161A8}"/>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44" name="Group 43">
            <a:extLst>
              <a:ext uri="{FF2B5EF4-FFF2-40B4-BE49-F238E27FC236}">
                <a16:creationId xmlns:a16="http://schemas.microsoft.com/office/drawing/2014/main" id="{87DD8D0B-DBFC-4341-81E5-5C0D754FE6D3}"/>
              </a:ext>
            </a:extLst>
          </p:cNvPr>
          <p:cNvGrpSpPr/>
          <p:nvPr/>
        </p:nvGrpSpPr>
        <p:grpSpPr>
          <a:xfrm>
            <a:off x="2759253" y="532637"/>
            <a:ext cx="6599454" cy="1628311"/>
            <a:chOff x="1790700" y="1600200"/>
            <a:chExt cx="5562600" cy="1447800"/>
          </a:xfrm>
        </p:grpSpPr>
        <p:sp>
          <p:nvSpPr>
            <p:cNvPr id="45" name="Oval 44">
              <a:extLst>
                <a:ext uri="{FF2B5EF4-FFF2-40B4-BE49-F238E27FC236}">
                  <a16:creationId xmlns:a16="http://schemas.microsoft.com/office/drawing/2014/main" id="{5CC88CB4-7BE2-4C94-9959-358E1FE5DB58}"/>
                </a:ext>
              </a:extLst>
            </p:cNvPr>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Oval 45">
              <a:extLst>
                <a:ext uri="{FF2B5EF4-FFF2-40B4-BE49-F238E27FC236}">
                  <a16:creationId xmlns:a16="http://schemas.microsoft.com/office/drawing/2014/main" id="{873FBF46-3E37-4E41-89D2-DB2E9F68869A}"/>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47" name="Group 46">
            <a:extLst>
              <a:ext uri="{FF2B5EF4-FFF2-40B4-BE49-F238E27FC236}">
                <a16:creationId xmlns:a16="http://schemas.microsoft.com/office/drawing/2014/main" id="{32CA8C9C-D983-4951-BE5B-116331178049}"/>
              </a:ext>
            </a:extLst>
          </p:cNvPr>
          <p:cNvGrpSpPr/>
          <p:nvPr/>
        </p:nvGrpSpPr>
        <p:grpSpPr>
          <a:xfrm>
            <a:off x="2917460" y="589374"/>
            <a:ext cx="6283042" cy="1400173"/>
            <a:chOff x="1790700" y="1600200"/>
            <a:chExt cx="5562600" cy="1447800"/>
          </a:xfrm>
        </p:grpSpPr>
        <p:sp>
          <p:nvSpPr>
            <p:cNvPr id="48" name="Oval 47">
              <a:extLst>
                <a:ext uri="{FF2B5EF4-FFF2-40B4-BE49-F238E27FC236}">
                  <a16:creationId xmlns:a16="http://schemas.microsoft.com/office/drawing/2014/main" id="{E1C00BC3-BC2E-44F4-AD26-062536340973}"/>
                </a:ext>
              </a:extLst>
            </p:cNvPr>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9" name="Oval 48">
              <a:extLst>
                <a:ext uri="{FF2B5EF4-FFF2-40B4-BE49-F238E27FC236}">
                  <a16:creationId xmlns:a16="http://schemas.microsoft.com/office/drawing/2014/main" id="{38FD3442-EA37-4D58-BD78-97F547864811}"/>
                </a:ext>
              </a:extLst>
            </p:cNvPr>
            <p:cNvSpPr/>
            <p:nvPr/>
          </p:nvSpPr>
          <p:spPr bwMode="auto">
            <a:xfrm>
              <a:off x="1924050" y="1676399"/>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0" name="Can 43">
            <a:extLst>
              <a:ext uri="{FF2B5EF4-FFF2-40B4-BE49-F238E27FC236}">
                <a16:creationId xmlns:a16="http://schemas.microsoft.com/office/drawing/2014/main" id="{C60F61B9-597F-468F-BB68-25A3B1E59194}"/>
              </a:ext>
            </a:extLst>
          </p:cNvPr>
          <p:cNvSpPr/>
          <p:nvPr/>
        </p:nvSpPr>
        <p:spPr bwMode="auto">
          <a:xfrm>
            <a:off x="5965785" y="328346"/>
            <a:ext cx="135405" cy="88591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51" name="Straight Connector 50">
            <a:extLst>
              <a:ext uri="{FF2B5EF4-FFF2-40B4-BE49-F238E27FC236}">
                <a16:creationId xmlns:a16="http://schemas.microsoft.com/office/drawing/2014/main" id="{5B9E2974-1543-4FF0-A5CB-2D0412EDBC65}"/>
              </a:ext>
            </a:extLst>
          </p:cNvPr>
          <p:cNvCxnSpPr>
            <a:stCxn id="48" idx="6"/>
            <a:endCxn id="12" idx="6"/>
          </p:cNvCxnSpPr>
          <p:nvPr/>
        </p:nvCxnSpPr>
        <p:spPr bwMode="auto">
          <a:xfrm>
            <a:off x="9200502" y="1289461"/>
            <a:ext cx="0" cy="413369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2" name="Straight Connector 51">
            <a:extLst>
              <a:ext uri="{FF2B5EF4-FFF2-40B4-BE49-F238E27FC236}">
                <a16:creationId xmlns:a16="http://schemas.microsoft.com/office/drawing/2014/main" id="{C31E87C2-9A39-4073-830E-61D45685184E}"/>
              </a:ext>
            </a:extLst>
          </p:cNvPr>
          <p:cNvCxnSpPr/>
          <p:nvPr/>
        </p:nvCxnSpPr>
        <p:spPr bwMode="auto">
          <a:xfrm>
            <a:off x="2917459" y="1270575"/>
            <a:ext cx="0" cy="4191000"/>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53" name="Group 52">
            <a:extLst>
              <a:ext uri="{FF2B5EF4-FFF2-40B4-BE49-F238E27FC236}">
                <a16:creationId xmlns:a16="http://schemas.microsoft.com/office/drawing/2014/main" id="{D6BDD1DD-F270-40FC-AAC7-5695D2451341}"/>
              </a:ext>
            </a:extLst>
          </p:cNvPr>
          <p:cNvGrpSpPr/>
          <p:nvPr/>
        </p:nvGrpSpPr>
        <p:grpSpPr>
          <a:xfrm>
            <a:off x="9006884" y="4752030"/>
            <a:ext cx="1788483" cy="1870289"/>
            <a:chOff x="7536899" y="5005455"/>
            <a:chExt cx="1788483" cy="1870289"/>
          </a:xfrm>
        </p:grpSpPr>
        <p:cxnSp>
          <p:nvCxnSpPr>
            <p:cNvPr id="54" name="Straight Arrow Connector 53">
              <a:extLst>
                <a:ext uri="{FF2B5EF4-FFF2-40B4-BE49-F238E27FC236}">
                  <a16:creationId xmlns:a16="http://schemas.microsoft.com/office/drawing/2014/main" id="{6EAF655F-AF0D-42CC-963D-22811B31AA3F}"/>
                </a:ext>
              </a:extLst>
            </p:cNvPr>
            <p:cNvCxnSpPr/>
            <p:nvPr/>
          </p:nvCxnSpPr>
          <p:spPr bwMode="auto">
            <a:xfrm flipH="1" flipV="1">
              <a:off x="8054040" y="5005455"/>
              <a:ext cx="556560" cy="1090546"/>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55" name="Group 54">
              <a:extLst>
                <a:ext uri="{FF2B5EF4-FFF2-40B4-BE49-F238E27FC236}">
                  <a16:creationId xmlns:a16="http://schemas.microsoft.com/office/drawing/2014/main" id="{65437614-0051-4A54-B3B5-50D13E3A00CC}"/>
                </a:ext>
              </a:extLst>
            </p:cNvPr>
            <p:cNvGrpSpPr/>
            <p:nvPr/>
          </p:nvGrpSpPr>
          <p:grpSpPr>
            <a:xfrm>
              <a:off x="7536899" y="5981131"/>
              <a:ext cx="1788483" cy="894613"/>
              <a:chOff x="8596212" y="2948239"/>
              <a:chExt cx="1788483" cy="894613"/>
            </a:xfrm>
          </p:grpSpPr>
          <p:sp>
            <p:nvSpPr>
              <p:cNvPr id="56" name="TextBox 55">
                <a:extLst>
                  <a:ext uri="{FF2B5EF4-FFF2-40B4-BE49-F238E27FC236}">
                    <a16:creationId xmlns:a16="http://schemas.microsoft.com/office/drawing/2014/main" id="{98D71157-3AA6-4B63-A00B-1E5DF133B0A0}"/>
                  </a:ext>
                </a:extLst>
              </p:cNvPr>
              <p:cNvSpPr txBox="1"/>
              <p:nvPr/>
            </p:nvSpPr>
            <p:spPr>
              <a:xfrm>
                <a:off x="8596212" y="2948239"/>
                <a:ext cx="1780600" cy="584775"/>
              </a:xfrm>
              <a:prstGeom prst="rect">
                <a:avLst/>
              </a:prstGeom>
              <a:noFill/>
            </p:spPr>
            <p:txBody>
              <a:bodyPr wrap="square" rtlCol="0">
                <a:spAutoFit/>
              </a:bodyPr>
              <a:lstStyle/>
              <a:p>
                <a:pPr algn="ctr"/>
                <a:r>
                  <a:rPr lang="en-US" sz="3200" dirty="0">
                    <a:latin typeface="+mn-lt"/>
                  </a:rPr>
                  <a:t>Cylinder</a:t>
                </a:r>
              </a:p>
            </p:txBody>
          </p:sp>
          <p:sp>
            <p:nvSpPr>
              <p:cNvPr id="57" name="TextBox 56">
                <a:extLst>
                  <a:ext uri="{FF2B5EF4-FFF2-40B4-BE49-F238E27FC236}">
                    <a16:creationId xmlns:a16="http://schemas.microsoft.com/office/drawing/2014/main" id="{F5398F28-9300-494B-9581-B25690F2249B}"/>
                  </a:ext>
                </a:extLst>
              </p:cNvPr>
              <p:cNvSpPr txBox="1"/>
              <p:nvPr/>
            </p:nvSpPr>
            <p:spPr>
              <a:xfrm>
                <a:off x="8604095" y="3258077"/>
                <a:ext cx="1780600" cy="584775"/>
              </a:xfrm>
              <a:prstGeom prst="rect">
                <a:avLst/>
              </a:prstGeom>
              <a:noFill/>
            </p:spPr>
            <p:txBody>
              <a:bodyPr wrap="square" rtlCol="0">
                <a:spAutoFit/>
              </a:bodyPr>
              <a:lstStyle/>
              <a:p>
                <a:pPr algn="ctr"/>
                <a:r>
                  <a:rPr lang="en-US" sz="3200" dirty="0">
                    <a:latin typeface="+mn-lt"/>
                  </a:rPr>
                  <a:t>group</a:t>
                </a:r>
              </a:p>
            </p:txBody>
          </p:sp>
        </p:grpSp>
      </p:grpSp>
      <p:cxnSp>
        <p:nvCxnSpPr>
          <p:cNvPr id="58" name="Straight Connector 57">
            <a:extLst>
              <a:ext uri="{FF2B5EF4-FFF2-40B4-BE49-F238E27FC236}">
                <a16:creationId xmlns:a16="http://schemas.microsoft.com/office/drawing/2014/main" id="{F956D050-17B2-49A4-A181-3CF5CB2EDB23}"/>
              </a:ext>
            </a:extLst>
          </p:cNvPr>
          <p:cNvCxnSpPr/>
          <p:nvPr/>
        </p:nvCxnSpPr>
        <p:spPr bwMode="auto">
          <a:xfrm>
            <a:off x="2593935" y="1384875"/>
            <a:ext cx="0" cy="413369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9" name="Straight Connector 58">
            <a:extLst>
              <a:ext uri="{FF2B5EF4-FFF2-40B4-BE49-F238E27FC236}">
                <a16:creationId xmlns:a16="http://schemas.microsoft.com/office/drawing/2014/main" id="{A7740C60-B15A-4023-B763-9EC55C2A1AD6}"/>
              </a:ext>
            </a:extLst>
          </p:cNvPr>
          <p:cNvCxnSpPr/>
          <p:nvPr/>
        </p:nvCxnSpPr>
        <p:spPr bwMode="auto">
          <a:xfrm>
            <a:off x="9490035" y="1384875"/>
            <a:ext cx="0" cy="413369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60" name="Straight Connector 59">
            <a:extLst>
              <a:ext uri="{FF2B5EF4-FFF2-40B4-BE49-F238E27FC236}">
                <a16:creationId xmlns:a16="http://schemas.microsoft.com/office/drawing/2014/main" id="{B340C307-62F0-4B89-8DC6-06FC60CB9041}"/>
              </a:ext>
            </a:extLst>
          </p:cNvPr>
          <p:cNvCxnSpPr>
            <a:stCxn id="49" idx="6"/>
            <a:endCxn id="13" idx="6"/>
          </p:cNvCxnSpPr>
          <p:nvPr/>
        </p:nvCxnSpPr>
        <p:spPr bwMode="auto">
          <a:xfrm>
            <a:off x="9049881" y="1252613"/>
            <a:ext cx="0" cy="4133693"/>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61" name="Straight Connector 60">
            <a:extLst>
              <a:ext uri="{FF2B5EF4-FFF2-40B4-BE49-F238E27FC236}">
                <a16:creationId xmlns:a16="http://schemas.microsoft.com/office/drawing/2014/main" id="{3FC7915A-7544-493A-95B4-E1FD867812C9}"/>
              </a:ext>
            </a:extLst>
          </p:cNvPr>
          <p:cNvCxnSpPr>
            <a:stCxn id="49" idx="2"/>
            <a:endCxn id="13" idx="2"/>
          </p:cNvCxnSpPr>
          <p:nvPr/>
        </p:nvCxnSpPr>
        <p:spPr bwMode="auto">
          <a:xfrm>
            <a:off x="3068081" y="1252613"/>
            <a:ext cx="0" cy="4133693"/>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62" name="Group 61">
            <a:extLst>
              <a:ext uri="{FF2B5EF4-FFF2-40B4-BE49-F238E27FC236}">
                <a16:creationId xmlns:a16="http://schemas.microsoft.com/office/drawing/2014/main" id="{ADB37A54-8CC4-43F2-AF14-38374725DC74}"/>
              </a:ext>
            </a:extLst>
          </p:cNvPr>
          <p:cNvGrpSpPr/>
          <p:nvPr/>
        </p:nvGrpSpPr>
        <p:grpSpPr>
          <a:xfrm>
            <a:off x="2177781" y="0"/>
            <a:ext cx="1780600" cy="1610575"/>
            <a:chOff x="7151746" y="81194"/>
            <a:chExt cx="1780600" cy="1610575"/>
          </a:xfrm>
        </p:grpSpPr>
        <p:cxnSp>
          <p:nvCxnSpPr>
            <p:cNvPr id="63" name="Straight Arrow Connector 62">
              <a:extLst>
                <a:ext uri="{FF2B5EF4-FFF2-40B4-BE49-F238E27FC236}">
                  <a16:creationId xmlns:a16="http://schemas.microsoft.com/office/drawing/2014/main" id="{2ADEA0CA-E8BC-4ACF-BA8C-960599EA7B72}"/>
                </a:ext>
              </a:extLst>
            </p:cNvPr>
            <p:cNvCxnSpPr>
              <a:cxnSpLocks/>
              <a:stCxn id="64" idx="2"/>
            </p:cNvCxnSpPr>
            <p:nvPr/>
          </p:nvCxnSpPr>
          <p:spPr bwMode="auto">
            <a:xfrm>
              <a:off x="8042046" y="665969"/>
              <a:ext cx="328900" cy="102580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64" name="TextBox 63">
              <a:extLst>
                <a:ext uri="{FF2B5EF4-FFF2-40B4-BE49-F238E27FC236}">
                  <a16:creationId xmlns:a16="http://schemas.microsoft.com/office/drawing/2014/main" id="{AD7CFE6A-ACCC-4B73-8900-C030324EEE4D}"/>
                </a:ext>
              </a:extLst>
            </p:cNvPr>
            <p:cNvSpPr txBox="1"/>
            <p:nvPr/>
          </p:nvSpPr>
          <p:spPr>
            <a:xfrm>
              <a:off x="7151746" y="81194"/>
              <a:ext cx="1780600" cy="584775"/>
            </a:xfrm>
            <a:prstGeom prst="rect">
              <a:avLst/>
            </a:prstGeom>
            <a:noFill/>
          </p:spPr>
          <p:txBody>
            <a:bodyPr wrap="square" rtlCol="0">
              <a:spAutoFit/>
            </a:bodyPr>
            <a:lstStyle/>
            <a:p>
              <a:pPr algn="ctr"/>
              <a:r>
                <a:rPr lang="en-US" sz="3200" dirty="0">
                  <a:latin typeface="+mn-lt"/>
                </a:rPr>
                <a:t>Track</a:t>
              </a:r>
            </a:p>
          </p:txBody>
        </p:sp>
      </p:grpSp>
      <p:grpSp>
        <p:nvGrpSpPr>
          <p:cNvPr id="65" name="Group 64">
            <a:extLst>
              <a:ext uri="{FF2B5EF4-FFF2-40B4-BE49-F238E27FC236}">
                <a16:creationId xmlns:a16="http://schemas.microsoft.com/office/drawing/2014/main" id="{294B3C59-B7C2-4539-B4F8-1759782C62E0}"/>
              </a:ext>
            </a:extLst>
          </p:cNvPr>
          <p:cNvGrpSpPr/>
          <p:nvPr/>
        </p:nvGrpSpPr>
        <p:grpSpPr>
          <a:xfrm>
            <a:off x="3585260" y="748085"/>
            <a:ext cx="2837725" cy="1234594"/>
            <a:chOff x="2115275" y="1001510"/>
            <a:chExt cx="2837725" cy="1234594"/>
          </a:xfrm>
        </p:grpSpPr>
        <p:cxnSp>
          <p:nvCxnSpPr>
            <p:cNvPr id="66" name="Straight Connector 65">
              <a:extLst>
                <a:ext uri="{FF2B5EF4-FFF2-40B4-BE49-F238E27FC236}">
                  <a16:creationId xmlns:a16="http://schemas.microsoft.com/office/drawing/2014/main" id="{5E84FC54-5A9F-41F0-9EF9-825CB80B1528}"/>
                </a:ext>
              </a:extLst>
            </p:cNvPr>
            <p:cNvCxnSpPr>
              <a:cxnSpLocks/>
            </p:cNvCxnSpPr>
            <p:nvPr/>
          </p:nvCxnSpPr>
          <p:spPr bwMode="auto">
            <a:xfrm flipH="1">
              <a:off x="4191000" y="2091304"/>
              <a:ext cx="76200" cy="14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5F7A8484-9623-4B60-B439-5B5090BFEF4D}"/>
                </a:ext>
              </a:extLst>
            </p:cNvPr>
            <p:cNvCxnSpPr>
              <a:cxnSpLocks/>
            </p:cNvCxnSpPr>
            <p:nvPr/>
          </p:nvCxnSpPr>
          <p:spPr bwMode="auto">
            <a:xfrm flipH="1" flipV="1">
              <a:off x="4876800" y="2095024"/>
              <a:ext cx="76200" cy="1391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Arrow Connector 67">
              <a:extLst>
                <a:ext uri="{FF2B5EF4-FFF2-40B4-BE49-F238E27FC236}">
                  <a16:creationId xmlns:a16="http://schemas.microsoft.com/office/drawing/2014/main" id="{6B542AF4-C4DC-43B3-8DA4-F992F1390CEB}"/>
                </a:ext>
              </a:extLst>
            </p:cNvPr>
            <p:cNvCxnSpPr>
              <a:cxnSpLocks/>
            </p:cNvCxnSpPr>
            <p:nvPr/>
          </p:nvCxnSpPr>
          <p:spPr bwMode="auto">
            <a:xfrm>
              <a:off x="3748055" y="1506037"/>
              <a:ext cx="677868" cy="55689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69" name="TextBox 68">
              <a:extLst>
                <a:ext uri="{FF2B5EF4-FFF2-40B4-BE49-F238E27FC236}">
                  <a16:creationId xmlns:a16="http://schemas.microsoft.com/office/drawing/2014/main" id="{FB2308A7-1B81-4552-9F96-6AFF5844E70D}"/>
                </a:ext>
              </a:extLst>
            </p:cNvPr>
            <p:cNvSpPr txBox="1"/>
            <p:nvPr/>
          </p:nvSpPr>
          <p:spPr>
            <a:xfrm>
              <a:off x="2115275" y="1001510"/>
              <a:ext cx="2422145" cy="584775"/>
            </a:xfrm>
            <a:prstGeom prst="rect">
              <a:avLst/>
            </a:prstGeom>
            <a:noFill/>
          </p:spPr>
          <p:txBody>
            <a:bodyPr wrap="square" rtlCol="0">
              <a:spAutoFit/>
            </a:bodyPr>
            <a:lstStyle/>
            <a:p>
              <a:pPr algn="ctr"/>
              <a:r>
                <a:rPr lang="en-US" sz="3200" dirty="0">
                  <a:latin typeface="+mn-lt"/>
                </a:rPr>
                <a:t>Sector (4KB)</a:t>
              </a:r>
            </a:p>
          </p:txBody>
        </p:sp>
      </p:grpSp>
    </p:spTree>
    <p:extLst>
      <p:ext uri="{BB962C8B-B14F-4D97-AF65-F5344CB8AC3E}">
        <p14:creationId xmlns:p14="http://schemas.microsoft.com/office/powerpoint/2010/main" val="416882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par>
                                <p:cTn id="63" presetID="10"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500"/>
                                        <p:tgtEl>
                                          <p:spTgt spid="59"/>
                                        </p:tgtEl>
                                      </p:cBhvr>
                                    </p:animEffect>
                                  </p:childTnLst>
                                </p:cTn>
                              </p:par>
                              <p:par>
                                <p:cTn id="66" presetID="10" presetClass="entr" presetSubtype="0" fill="hold"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10" presetClass="entr" presetSubtype="0"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par>
                                <p:cTn id="72" presetID="10" presetClass="entr" presetSubtype="0" fill="hold"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par>
                                <p:cTn id="75" presetID="10"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3C35-12D8-44A7-8F1F-5476CF28296C}"/>
              </a:ext>
            </a:extLst>
          </p:cNvPr>
          <p:cNvSpPr>
            <a:spLocks noGrp="1"/>
          </p:cNvSpPr>
          <p:nvPr>
            <p:ph type="title"/>
          </p:nvPr>
        </p:nvSpPr>
        <p:spPr>
          <a:xfrm>
            <a:off x="0" y="203081"/>
            <a:ext cx="12192000" cy="954389"/>
          </a:xfrm>
        </p:spPr>
        <p:txBody>
          <a:bodyPr>
            <a:noAutofit/>
          </a:bodyPr>
          <a:lstStyle/>
          <a:p>
            <a:r>
              <a:rPr lang="en-US" sz="3600" dirty="0"/>
              <a:t>Accessing Data on a Hard Disk: Mechanical Latencies</a:t>
            </a:r>
          </a:p>
        </p:txBody>
      </p:sp>
      <p:sp>
        <p:nvSpPr>
          <p:cNvPr id="3" name="Content Placeholder 2">
            <a:extLst>
              <a:ext uri="{FF2B5EF4-FFF2-40B4-BE49-F238E27FC236}">
                <a16:creationId xmlns:a16="http://schemas.microsoft.com/office/drawing/2014/main" id="{65F8EEA6-577C-4A6A-BDEC-B2D0C5128362}"/>
              </a:ext>
            </a:extLst>
          </p:cNvPr>
          <p:cNvSpPr>
            <a:spLocks noGrp="1"/>
          </p:cNvSpPr>
          <p:nvPr>
            <p:ph idx="1"/>
          </p:nvPr>
        </p:nvSpPr>
        <p:spPr>
          <a:xfrm>
            <a:off x="370390" y="1122742"/>
            <a:ext cx="11516810" cy="5833639"/>
          </a:xfrm>
        </p:spPr>
        <p:txBody>
          <a:bodyPr>
            <a:normAutofit/>
          </a:bodyPr>
          <a:lstStyle/>
          <a:p>
            <a:r>
              <a:rPr lang="en-US" sz="3200" dirty="0"/>
              <a:t>Seek time: Moving the disk head to the right track</a:t>
            </a:r>
          </a:p>
          <a:p>
            <a:pPr lvl="1"/>
            <a:r>
              <a:rPr lang="en-US" sz="2800" dirty="0"/>
              <a:t>Laptop/desktop drives have average seek times of 8—15ms </a:t>
            </a:r>
          </a:p>
          <a:p>
            <a:pPr lvl="1"/>
            <a:r>
              <a:rPr lang="en-US" sz="2800" dirty="0"/>
              <a:t>High-end server drives have average seek times of 4ms</a:t>
            </a:r>
          </a:p>
          <a:p>
            <a:r>
              <a:rPr lang="en-US" sz="3200" dirty="0"/>
              <a:t>Rotational latency: Moving the target sector under the disk head</a:t>
            </a:r>
          </a:p>
          <a:p>
            <a:pPr lvl="1"/>
            <a:r>
              <a:rPr lang="en-US" sz="2800" dirty="0"/>
              <a:t>Dependent on the revolutions-per-minute (RPM) of the drive</a:t>
            </a:r>
          </a:p>
          <a:p>
            <a:pPr lvl="1"/>
            <a:r>
              <a:rPr lang="en-US" sz="2800" dirty="0"/>
              <a:t>RPMs between 5400—7200 typical for laptop and desktop drives; server drives can go up to 15,000</a:t>
            </a:r>
          </a:p>
          <a:p>
            <a:pPr lvl="1"/>
            <a:r>
              <a:rPr lang="en-US" sz="2800" dirty="0"/>
              <a:t>So, average rotational latencies are 5.56—4.17 </a:t>
            </a:r>
            <a:r>
              <a:rPr lang="en-US" sz="2800" dirty="0" err="1"/>
              <a:t>ms</a:t>
            </a:r>
            <a:r>
              <a:rPr lang="en-US" sz="2800" dirty="0"/>
              <a:t> for laptop/desktop drives, 2 </a:t>
            </a:r>
            <a:r>
              <a:rPr lang="en-US" sz="2800" dirty="0" err="1"/>
              <a:t>ms</a:t>
            </a:r>
            <a:r>
              <a:rPr lang="en-US" sz="2800" dirty="0"/>
              <a:t> for high-end server drive</a:t>
            </a:r>
          </a:p>
          <a:p>
            <a:r>
              <a:rPr lang="en-US" sz="3200" dirty="0"/>
              <a:t>If you want to read or write an entire cylinder, you just have to pay the seek cost, and then you can read/write the cylinder as the disk rotates</a:t>
            </a:r>
          </a:p>
        </p:txBody>
      </p:sp>
    </p:spTree>
    <p:extLst>
      <p:ext uri="{BB962C8B-B14F-4D97-AF65-F5344CB8AC3E}">
        <p14:creationId xmlns:p14="http://schemas.microsoft.com/office/powerpoint/2010/main" val="8016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11A5-9BAC-48FC-9284-5738492C1B8E}"/>
              </a:ext>
            </a:extLst>
          </p:cNvPr>
          <p:cNvSpPr>
            <a:spLocks noGrp="1"/>
          </p:cNvSpPr>
          <p:nvPr>
            <p:ph type="title"/>
          </p:nvPr>
        </p:nvSpPr>
        <p:spPr>
          <a:xfrm>
            <a:off x="0" y="-41478"/>
            <a:ext cx="12192000" cy="1012262"/>
          </a:xfrm>
        </p:spPr>
        <p:txBody>
          <a:bodyPr>
            <a:normAutofit/>
          </a:bodyPr>
          <a:lstStyle/>
          <a:p>
            <a:r>
              <a:rPr lang="en-US" sz="3600" dirty="0"/>
              <a:t>The Disk Is Sealed To Prevent Tragedies</a:t>
            </a:r>
          </a:p>
        </p:txBody>
      </p:sp>
      <p:grpSp>
        <p:nvGrpSpPr>
          <p:cNvPr id="4" name="Group 3">
            <a:extLst>
              <a:ext uri="{FF2B5EF4-FFF2-40B4-BE49-F238E27FC236}">
                <a16:creationId xmlns:a16="http://schemas.microsoft.com/office/drawing/2014/main" id="{F24181DB-2A14-4FC7-B183-81B95BEC9B3F}"/>
              </a:ext>
            </a:extLst>
          </p:cNvPr>
          <p:cNvGrpSpPr>
            <a:grpSpLocks noChangeAspect="1"/>
          </p:cNvGrpSpPr>
          <p:nvPr/>
        </p:nvGrpSpPr>
        <p:grpSpPr>
          <a:xfrm>
            <a:off x="349423" y="870451"/>
            <a:ext cx="11181852" cy="5860582"/>
            <a:chOff x="124833" y="1752600"/>
            <a:chExt cx="8894334" cy="4661658"/>
          </a:xfrm>
        </p:grpSpPr>
        <p:pic>
          <p:nvPicPr>
            <p:cNvPr id="5" name="Picture 2" descr="http://www.seagate.com/www-content/ti-dm/_shared/images/ti-transitionadvanced-fig6-600x293.jpg">
              <a:extLst>
                <a:ext uri="{FF2B5EF4-FFF2-40B4-BE49-F238E27FC236}">
                  <a16:creationId xmlns:a16="http://schemas.microsoft.com/office/drawing/2014/main" id="{0ECCCDD5-851B-4F6A-A34E-894525C4B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33" y="1752600"/>
              <a:ext cx="8894334"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FC7121-3095-4BC8-BCA1-20C332BE0C8F}"/>
                </a:ext>
              </a:extLst>
            </p:cNvPr>
            <p:cNvSpPr txBox="1"/>
            <p:nvPr/>
          </p:nvSpPr>
          <p:spPr>
            <a:xfrm>
              <a:off x="1524000" y="6096000"/>
              <a:ext cx="6096000" cy="318258"/>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[Courtesy of our friends at Seagate]</a:t>
              </a:r>
            </a:p>
          </p:txBody>
        </p:sp>
      </p:grpSp>
    </p:spTree>
    <p:extLst>
      <p:ext uri="{BB962C8B-B14F-4D97-AF65-F5344CB8AC3E}">
        <p14:creationId xmlns:p14="http://schemas.microsoft.com/office/powerpoint/2010/main" val="417630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vignette2.wikia.nocookie.net/sixguns/images/a/a2/Mordecai_meets_oh_god_why.png/revision/latest?cb=20150308174008">
            <a:extLst>
              <a:ext uri="{FF2B5EF4-FFF2-40B4-BE49-F238E27FC236}">
                <a16:creationId xmlns:a16="http://schemas.microsoft.com/office/drawing/2014/main" id="{A476C74D-F1A0-4CAA-BC6E-D29AFCF20A8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84456" y="4096641"/>
            <a:ext cx="3980374" cy="2796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F1F260-8761-4D8C-827C-DED5D849CDC2}"/>
              </a:ext>
            </a:extLst>
          </p:cNvPr>
          <p:cNvSpPr>
            <a:spLocks noGrp="1"/>
          </p:cNvSpPr>
          <p:nvPr>
            <p:ph type="title"/>
          </p:nvPr>
        </p:nvSpPr>
        <p:spPr>
          <a:xfrm>
            <a:off x="838200" y="-97864"/>
            <a:ext cx="10515600" cy="942814"/>
          </a:xfrm>
        </p:spPr>
        <p:txBody>
          <a:bodyPr/>
          <a:lstStyle/>
          <a:p>
            <a:r>
              <a:rPr lang="en-US" dirty="0"/>
              <a:t>Solid-state Storage Devices (SSDs)</a:t>
            </a:r>
          </a:p>
        </p:txBody>
      </p:sp>
      <p:sp>
        <p:nvSpPr>
          <p:cNvPr id="3" name="Content Placeholder 2">
            <a:extLst>
              <a:ext uri="{FF2B5EF4-FFF2-40B4-BE49-F238E27FC236}">
                <a16:creationId xmlns:a16="http://schemas.microsoft.com/office/drawing/2014/main" id="{1EC3967C-EBCB-4BB4-9684-88E62F90F250}"/>
              </a:ext>
            </a:extLst>
          </p:cNvPr>
          <p:cNvSpPr>
            <a:spLocks noGrp="1"/>
          </p:cNvSpPr>
          <p:nvPr>
            <p:ph idx="1"/>
          </p:nvPr>
        </p:nvSpPr>
        <p:spPr>
          <a:xfrm>
            <a:off x="618281" y="636604"/>
            <a:ext cx="10921678" cy="2176041"/>
          </a:xfrm>
        </p:spPr>
        <p:txBody>
          <a:bodyPr>
            <a:normAutofit/>
          </a:bodyPr>
          <a:lstStyle/>
          <a:p>
            <a:r>
              <a:rPr lang="en-US" sz="3600" dirty="0"/>
              <a:t>An SSD contains </a:t>
            </a:r>
            <a:r>
              <a:rPr lang="en-US" sz="3600" u="sng" dirty="0"/>
              <a:t>blocks</a:t>
            </a:r>
            <a:r>
              <a:rPr lang="en-US" sz="3600" dirty="0"/>
              <a:t> made of </a:t>
            </a:r>
            <a:r>
              <a:rPr lang="en-US" sz="3600" u="sng" dirty="0"/>
              <a:t>pages</a:t>
            </a:r>
          </a:p>
          <a:p>
            <a:pPr lvl="1"/>
            <a:r>
              <a:rPr lang="en-US" sz="3200" dirty="0"/>
              <a:t>A page is a few KB in size (e.g., 4 KB)</a:t>
            </a:r>
          </a:p>
          <a:p>
            <a:pPr lvl="1"/>
            <a:r>
              <a:rPr lang="en-US" sz="3200" dirty="0"/>
              <a:t>A block contains several pages, is usually 128 KB or 256 KB</a:t>
            </a:r>
          </a:p>
        </p:txBody>
      </p:sp>
      <p:sp>
        <p:nvSpPr>
          <p:cNvPr id="4" name="Content Placeholder 2">
            <a:extLst>
              <a:ext uri="{FF2B5EF4-FFF2-40B4-BE49-F238E27FC236}">
                <a16:creationId xmlns:a16="http://schemas.microsoft.com/office/drawing/2014/main" id="{09F046F3-5742-4B2C-B18B-C3ED7E798EE4}"/>
              </a:ext>
            </a:extLst>
          </p:cNvPr>
          <p:cNvSpPr txBox="1">
            <a:spLocks/>
          </p:cNvSpPr>
          <p:nvPr/>
        </p:nvSpPr>
        <p:spPr>
          <a:xfrm>
            <a:off x="618281" y="4021678"/>
            <a:ext cx="7364183" cy="3061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To write a single page, YOU MUST ERASE THE ENTIRE BLOCK FIRST</a:t>
            </a:r>
          </a:p>
          <a:p>
            <a:r>
              <a:rPr lang="en-US" sz="3200" dirty="0"/>
              <a:t>A block will fail after a certain number of erases (~1000 for slowest-but-highest-density flash, ~100,000 for fastest-but-lowest-density flash) </a:t>
            </a:r>
          </a:p>
        </p:txBody>
      </p:sp>
      <p:grpSp>
        <p:nvGrpSpPr>
          <p:cNvPr id="6" name="Group 5">
            <a:extLst>
              <a:ext uri="{FF2B5EF4-FFF2-40B4-BE49-F238E27FC236}">
                <a16:creationId xmlns:a16="http://schemas.microsoft.com/office/drawing/2014/main" id="{2FAF8D3E-0ED7-4446-8ED3-048591FDB563}"/>
              </a:ext>
            </a:extLst>
          </p:cNvPr>
          <p:cNvGrpSpPr/>
          <p:nvPr/>
        </p:nvGrpSpPr>
        <p:grpSpPr>
          <a:xfrm>
            <a:off x="1710407" y="2200465"/>
            <a:ext cx="8145236" cy="1705991"/>
            <a:chOff x="209130" y="2428906"/>
            <a:chExt cx="8145236" cy="1705991"/>
          </a:xfrm>
        </p:grpSpPr>
        <p:sp>
          <p:nvSpPr>
            <p:cNvPr id="7" name="TextBox 6">
              <a:extLst>
                <a:ext uri="{FF2B5EF4-FFF2-40B4-BE49-F238E27FC236}">
                  <a16:creationId xmlns:a16="http://schemas.microsoft.com/office/drawing/2014/main" id="{B6CC3EA9-F26C-4E5D-A6A8-1065863B5CCC}"/>
                </a:ext>
              </a:extLst>
            </p:cNvPr>
            <p:cNvSpPr txBox="1"/>
            <p:nvPr/>
          </p:nvSpPr>
          <p:spPr>
            <a:xfrm>
              <a:off x="7592366" y="2428906"/>
              <a:ext cx="762000" cy="646331"/>
            </a:xfrm>
            <a:prstGeom prst="rect">
              <a:avLst/>
            </a:prstGeom>
            <a:noFill/>
          </p:spPr>
          <p:txBody>
            <a:bodyPr wrap="square" rtlCol="0">
              <a:spAutoFit/>
            </a:bodyPr>
            <a:lstStyle/>
            <a:p>
              <a:pPr algn="ctr"/>
              <a:r>
                <a:rPr lang="en-US" sz="3600" b="1" dirty="0">
                  <a:latin typeface="Segoe UI Light" panose="020B0502040204020203" pitchFamily="34" charset="0"/>
                  <a:cs typeface="Segoe UI Light" panose="020B0502040204020203" pitchFamily="34" charset="0"/>
                </a:rPr>
                <a:t>. . .</a:t>
              </a:r>
            </a:p>
          </p:txBody>
        </p:sp>
        <p:grpSp>
          <p:nvGrpSpPr>
            <p:cNvPr id="8" name="Group 7">
              <a:extLst>
                <a:ext uri="{FF2B5EF4-FFF2-40B4-BE49-F238E27FC236}">
                  <a16:creationId xmlns:a16="http://schemas.microsoft.com/office/drawing/2014/main" id="{6632279F-1E12-46EF-8997-19CEC36C62C0}"/>
                </a:ext>
              </a:extLst>
            </p:cNvPr>
            <p:cNvGrpSpPr>
              <a:grpSpLocks noChangeAspect="1"/>
            </p:cNvGrpSpPr>
            <p:nvPr/>
          </p:nvGrpSpPr>
          <p:grpSpPr>
            <a:xfrm>
              <a:off x="1150536" y="2516765"/>
              <a:ext cx="2133600" cy="533400"/>
              <a:chOff x="3604009" y="3624941"/>
              <a:chExt cx="1828800" cy="457200"/>
            </a:xfrm>
          </p:grpSpPr>
          <p:sp>
            <p:nvSpPr>
              <p:cNvPr id="45" name="Rectangle 44">
                <a:extLst>
                  <a:ext uri="{FF2B5EF4-FFF2-40B4-BE49-F238E27FC236}">
                    <a16:creationId xmlns:a16="http://schemas.microsoft.com/office/drawing/2014/main" id="{C556918E-F1B0-4D5C-8073-5E29829D9452}"/>
                  </a:ext>
                </a:extLst>
              </p:cNvPr>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6" name="Rectangle 45">
                <a:extLst>
                  <a:ext uri="{FF2B5EF4-FFF2-40B4-BE49-F238E27FC236}">
                    <a16:creationId xmlns:a16="http://schemas.microsoft.com/office/drawing/2014/main" id="{3AAE5285-9CD8-4A05-936D-0953CAE2862E}"/>
                  </a:ext>
                </a:extLst>
              </p:cNvPr>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7" name="Rectangle 46">
                <a:extLst>
                  <a:ext uri="{FF2B5EF4-FFF2-40B4-BE49-F238E27FC236}">
                    <a16:creationId xmlns:a16="http://schemas.microsoft.com/office/drawing/2014/main" id="{5B24941D-5F65-48C1-B192-BBA2F5E9A4AE}"/>
                  </a:ext>
                </a:extLst>
              </p:cNvPr>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8" name="Rectangle 47">
                <a:extLst>
                  <a:ext uri="{FF2B5EF4-FFF2-40B4-BE49-F238E27FC236}">
                    <a16:creationId xmlns:a16="http://schemas.microsoft.com/office/drawing/2014/main" id="{A3DA5AEB-109C-4E61-9C08-470FAE6FB66A}"/>
                  </a:ext>
                </a:extLst>
              </p:cNvPr>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grpSp>
          <p:nvGrpSpPr>
            <p:cNvPr id="9" name="Group 8">
              <a:extLst>
                <a:ext uri="{FF2B5EF4-FFF2-40B4-BE49-F238E27FC236}">
                  <a16:creationId xmlns:a16="http://schemas.microsoft.com/office/drawing/2014/main" id="{E9EB51E2-118F-4112-A1B3-34513187F681}"/>
                </a:ext>
              </a:extLst>
            </p:cNvPr>
            <p:cNvGrpSpPr>
              <a:grpSpLocks noChangeAspect="1"/>
            </p:cNvGrpSpPr>
            <p:nvPr/>
          </p:nvGrpSpPr>
          <p:grpSpPr>
            <a:xfrm>
              <a:off x="3280787" y="2516765"/>
              <a:ext cx="2133600" cy="533400"/>
              <a:chOff x="3604009" y="3624941"/>
              <a:chExt cx="1828800" cy="457200"/>
            </a:xfrm>
          </p:grpSpPr>
          <p:sp>
            <p:nvSpPr>
              <p:cNvPr id="41" name="Rectangle 40">
                <a:extLst>
                  <a:ext uri="{FF2B5EF4-FFF2-40B4-BE49-F238E27FC236}">
                    <a16:creationId xmlns:a16="http://schemas.microsoft.com/office/drawing/2014/main" id="{CD7D140C-CCA8-47AB-B8E9-F7A8AF067174}"/>
                  </a:ext>
                </a:extLst>
              </p:cNvPr>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2" name="Rectangle 41">
                <a:extLst>
                  <a:ext uri="{FF2B5EF4-FFF2-40B4-BE49-F238E27FC236}">
                    <a16:creationId xmlns:a16="http://schemas.microsoft.com/office/drawing/2014/main" id="{1546DFA8-A8A4-477E-B9AC-724F38773721}"/>
                  </a:ext>
                </a:extLst>
              </p:cNvPr>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3" name="Rectangle 42">
                <a:extLst>
                  <a:ext uri="{FF2B5EF4-FFF2-40B4-BE49-F238E27FC236}">
                    <a16:creationId xmlns:a16="http://schemas.microsoft.com/office/drawing/2014/main" id="{4D8A7A0D-0E65-403F-9A43-A621B476FB4B}"/>
                  </a:ext>
                </a:extLst>
              </p:cNvPr>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4" name="Rectangle 43">
                <a:extLst>
                  <a:ext uri="{FF2B5EF4-FFF2-40B4-BE49-F238E27FC236}">
                    <a16:creationId xmlns:a16="http://schemas.microsoft.com/office/drawing/2014/main" id="{81736292-DE94-4179-953B-BFDBC2E178F8}"/>
                  </a:ext>
                </a:extLst>
              </p:cNvPr>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grpSp>
          <p:nvGrpSpPr>
            <p:cNvPr id="10" name="Group 9">
              <a:extLst>
                <a:ext uri="{FF2B5EF4-FFF2-40B4-BE49-F238E27FC236}">
                  <a16:creationId xmlns:a16="http://schemas.microsoft.com/office/drawing/2014/main" id="{BC10996F-F91F-4509-B317-5FA7AA441786}"/>
                </a:ext>
              </a:extLst>
            </p:cNvPr>
            <p:cNvGrpSpPr>
              <a:grpSpLocks noChangeAspect="1"/>
            </p:cNvGrpSpPr>
            <p:nvPr/>
          </p:nvGrpSpPr>
          <p:grpSpPr>
            <a:xfrm>
              <a:off x="5414387" y="2516765"/>
              <a:ext cx="2133600" cy="533400"/>
              <a:chOff x="3604009" y="3624941"/>
              <a:chExt cx="1828800" cy="457200"/>
            </a:xfrm>
          </p:grpSpPr>
          <p:sp>
            <p:nvSpPr>
              <p:cNvPr id="37" name="Rectangle 36">
                <a:extLst>
                  <a:ext uri="{FF2B5EF4-FFF2-40B4-BE49-F238E27FC236}">
                    <a16:creationId xmlns:a16="http://schemas.microsoft.com/office/drawing/2014/main" id="{60ADA3B2-689A-488E-A653-47BFB28B710B}"/>
                  </a:ext>
                </a:extLst>
              </p:cNvPr>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38" name="Rectangle 37">
                <a:extLst>
                  <a:ext uri="{FF2B5EF4-FFF2-40B4-BE49-F238E27FC236}">
                    <a16:creationId xmlns:a16="http://schemas.microsoft.com/office/drawing/2014/main" id="{CAAD8E3E-10E5-4240-BBD5-ADB625E70DB4}"/>
                  </a:ext>
                </a:extLst>
              </p:cNvPr>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39" name="Rectangle 38">
                <a:extLst>
                  <a:ext uri="{FF2B5EF4-FFF2-40B4-BE49-F238E27FC236}">
                    <a16:creationId xmlns:a16="http://schemas.microsoft.com/office/drawing/2014/main" id="{4C5134E4-48FD-4BD9-B7A4-E514770FCF9B}"/>
                  </a:ext>
                </a:extLst>
              </p:cNvPr>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0" name="Rectangle 39">
                <a:extLst>
                  <a:ext uri="{FF2B5EF4-FFF2-40B4-BE49-F238E27FC236}">
                    <a16:creationId xmlns:a16="http://schemas.microsoft.com/office/drawing/2014/main" id="{0C2807E2-C396-4E18-BC46-299B44B5439C}"/>
                  </a:ext>
                </a:extLst>
              </p:cNvPr>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sp>
          <p:nvSpPr>
            <p:cNvPr id="11" name="TextBox 10">
              <a:extLst>
                <a:ext uri="{FF2B5EF4-FFF2-40B4-BE49-F238E27FC236}">
                  <a16:creationId xmlns:a16="http://schemas.microsoft.com/office/drawing/2014/main" id="{E48D4E77-2947-4C06-98CB-8EC35549F046}"/>
                </a:ext>
              </a:extLst>
            </p:cNvPr>
            <p:cNvSpPr txBox="1"/>
            <p:nvPr/>
          </p:nvSpPr>
          <p:spPr>
            <a:xfrm>
              <a:off x="209130" y="3030069"/>
              <a:ext cx="88467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Page</a:t>
              </a:r>
            </a:p>
          </p:txBody>
        </p:sp>
        <p:grpSp>
          <p:nvGrpSpPr>
            <p:cNvPr id="12" name="Group 11">
              <a:extLst>
                <a:ext uri="{FF2B5EF4-FFF2-40B4-BE49-F238E27FC236}">
                  <a16:creationId xmlns:a16="http://schemas.microsoft.com/office/drawing/2014/main" id="{F5BEC329-A9C0-486A-944F-8F73474E35BC}"/>
                </a:ext>
              </a:extLst>
            </p:cNvPr>
            <p:cNvGrpSpPr/>
            <p:nvPr/>
          </p:nvGrpSpPr>
          <p:grpSpPr>
            <a:xfrm>
              <a:off x="1219200" y="3050163"/>
              <a:ext cx="1999989" cy="461667"/>
              <a:chOff x="1219200" y="3050163"/>
              <a:chExt cx="1999989" cy="461667"/>
            </a:xfrm>
          </p:grpSpPr>
          <p:sp>
            <p:nvSpPr>
              <p:cNvPr id="33" name="TextBox 32">
                <a:extLst>
                  <a:ext uri="{FF2B5EF4-FFF2-40B4-BE49-F238E27FC236}">
                    <a16:creationId xmlns:a16="http://schemas.microsoft.com/office/drawing/2014/main" id="{C3064A10-172E-47C1-B21C-FF75BC21A36E}"/>
                  </a:ext>
                </a:extLst>
              </p:cNvPr>
              <p:cNvSpPr txBox="1"/>
              <p:nvPr/>
            </p:nvSpPr>
            <p:spPr>
              <a:xfrm>
                <a:off x="1219200" y="3050165"/>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0</a:t>
                </a:r>
              </a:p>
            </p:txBody>
          </p:sp>
          <p:sp>
            <p:nvSpPr>
              <p:cNvPr id="34" name="TextBox 33">
                <a:extLst>
                  <a:ext uri="{FF2B5EF4-FFF2-40B4-BE49-F238E27FC236}">
                    <a16:creationId xmlns:a16="http://schemas.microsoft.com/office/drawing/2014/main" id="{1D609DBE-E632-4896-9D99-B5D1AAC72D89}"/>
                  </a:ext>
                </a:extLst>
              </p:cNvPr>
              <p:cNvSpPr txBox="1"/>
              <p:nvPr/>
            </p:nvSpPr>
            <p:spPr>
              <a:xfrm>
                <a:off x="1745534" y="3050165"/>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1</a:t>
                </a:r>
              </a:p>
            </p:txBody>
          </p:sp>
          <p:sp>
            <p:nvSpPr>
              <p:cNvPr id="35" name="TextBox 34">
                <a:extLst>
                  <a:ext uri="{FF2B5EF4-FFF2-40B4-BE49-F238E27FC236}">
                    <a16:creationId xmlns:a16="http://schemas.microsoft.com/office/drawing/2014/main" id="{38961F21-7295-49C6-AE50-C0D54A957BCE}"/>
                  </a:ext>
                </a:extLst>
              </p:cNvPr>
              <p:cNvSpPr txBox="1"/>
              <p:nvPr/>
            </p:nvSpPr>
            <p:spPr>
              <a:xfrm>
                <a:off x="2278934" y="3050163"/>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2</a:t>
                </a:r>
              </a:p>
            </p:txBody>
          </p:sp>
          <p:sp>
            <p:nvSpPr>
              <p:cNvPr id="36" name="TextBox 35">
                <a:extLst>
                  <a:ext uri="{FF2B5EF4-FFF2-40B4-BE49-F238E27FC236}">
                    <a16:creationId xmlns:a16="http://schemas.microsoft.com/office/drawing/2014/main" id="{844960D0-0C9B-40CE-9FD1-3B3E34A6A017}"/>
                  </a:ext>
                </a:extLst>
              </p:cNvPr>
              <p:cNvSpPr txBox="1"/>
              <p:nvPr/>
            </p:nvSpPr>
            <p:spPr>
              <a:xfrm>
                <a:off x="2808985" y="3050164"/>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3</a:t>
                </a:r>
              </a:p>
            </p:txBody>
          </p:sp>
        </p:grpSp>
        <p:grpSp>
          <p:nvGrpSpPr>
            <p:cNvPr id="13" name="Group 12">
              <a:extLst>
                <a:ext uri="{FF2B5EF4-FFF2-40B4-BE49-F238E27FC236}">
                  <a16:creationId xmlns:a16="http://schemas.microsoft.com/office/drawing/2014/main" id="{949D1237-68EB-4DC1-BDAE-AB9A00DA5F9C}"/>
                </a:ext>
              </a:extLst>
            </p:cNvPr>
            <p:cNvGrpSpPr/>
            <p:nvPr/>
          </p:nvGrpSpPr>
          <p:grpSpPr>
            <a:xfrm>
              <a:off x="3328098" y="3050163"/>
              <a:ext cx="1999989" cy="461667"/>
              <a:chOff x="1371600" y="3202563"/>
              <a:chExt cx="1999989" cy="461667"/>
            </a:xfrm>
          </p:grpSpPr>
          <p:sp>
            <p:nvSpPr>
              <p:cNvPr id="29" name="TextBox 28">
                <a:extLst>
                  <a:ext uri="{FF2B5EF4-FFF2-40B4-BE49-F238E27FC236}">
                    <a16:creationId xmlns:a16="http://schemas.microsoft.com/office/drawing/2014/main" id="{76BE80F8-393E-4F81-805C-B29EB2B02354}"/>
                  </a:ext>
                </a:extLst>
              </p:cNvPr>
              <p:cNvSpPr txBox="1"/>
              <p:nvPr/>
            </p:nvSpPr>
            <p:spPr>
              <a:xfrm>
                <a:off x="1371600" y="3202565"/>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4</a:t>
                </a:r>
              </a:p>
            </p:txBody>
          </p:sp>
          <p:sp>
            <p:nvSpPr>
              <p:cNvPr id="30" name="TextBox 29">
                <a:extLst>
                  <a:ext uri="{FF2B5EF4-FFF2-40B4-BE49-F238E27FC236}">
                    <a16:creationId xmlns:a16="http://schemas.microsoft.com/office/drawing/2014/main" id="{F4A53F83-193D-466A-8BAB-1A38277E2834}"/>
                  </a:ext>
                </a:extLst>
              </p:cNvPr>
              <p:cNvSpPr txBox="1"/>
              <p:nvPr/>
            </p:nvSpPr>
            <p:spPr>
              <a:xfrm>
                <a:off x="1897934" y="3202565"/>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5</a:t>
                </a:r>
              </a:p>
            </p:txBody>
          </p:sp>
          <p:sp>
            <p:nvSpPr>
              <p:cNvPr id="31" name="TextBox 30">
                <a:extLst>
                  <a:ext uri="{FF2B5EF4-FFF2-40B4-BE49-F238E27FC236}">
                    <a16:creationId xmlns:a16="http://schemas.microsoft.com/office/drawing/2014/main" id="{C57BB067-701D-4EBE-B58F-0E5B3614DE7F}"/>
                  </a:ext>
                </a:extLst>
              </p:cNvPr>
              <p:cNvSpPr txBox="1"/>
              <p:nvPr/>
            </p:nvSpPr>
            <p:spPr>
              <a:xfrm>
                <a:off x="2431334" y="3202563"/>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6</a:t>
                </a:r>
              </a:p>
            </p:txBody>
          </p:sp>
          <p:sp>
            <p:nvSpPr>
              <p:cNvPr id="32" name="TextBox 31">
                <a:extLst>
                  <a:ext uri="{FF2B5EF4-FFF2-40B4-BE49-F238E27FC236}">
                    <a16:creationId xmlns:a16="http://schemas.microsoft.com/office/drawing/2014/main" id="{3DCE4C85-C70C-4DC8-A1DC-7B5F03EEF0DF}"/>
                  </a:ext>
                </a:extLst>
              </p:cNvPr>
              <p:cNvSpPr txBox="1"/>
              <p:nvPr/>
            </p:nvSpPr>
            <p:spPr>
              <a:xfrm>
                <a:off x="2961385" y="3202564"/>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7</a:t>
                </a:r>
              </a:p>
            </p:txBody>
          </p:sp>
        </p:grpSp>
        <p:grpSp>
          <p:nvGrpSpPr>
            <p:cNvPr id="14" name="Group 13">
              <a:extLst>
                <a:ext uri="{FF2B5EF4-FFF2-40B4-BE49-F238E27FC236}">
                  <a16:creationId xmlns:a16="http://schemas.microsoft.com/office/drawing/2014/main" id="{C748CDF3-1C57-4A20-9358-EFA249935778}"/>
                </a:ext>
              </a:extLst>
            </p:cNvPr>
            <p:cNvGrpSpPr/>
            <p:nvPr/>
          </p:nvGrpSpPr>
          <p:grpSpPr>
            <a:xfrm>
              <a:off x="5447934" y="3050161"/>
              <a:ext cx="2100469" cy="461667"/>
              <a:chOff x="2917894" y="4232520"/>
              <a:chExt cx="2100469" cy="461667"/>
            </a:xfrm>
          </p:grpSpPr>
          <p:sp>
            <p:nvSpPr>
              <p:cNvPr id="25" name="TextBox 24">
                <a:extLst>
                  <a:ext uri="{FF2B5EF4-FFF2-40B4-BE49-F238E27FC236}">
                    <a16:creationId xmlns:a16="http://schemas.microsoft.com/office/drawing/2014/main" id="{639483EB-A568-474A-A589-BB623C88EEAC}"/>
                  </a:ext>
                </a:extLst>
              </p:cNvPr>
              <p:cNvSpPr txBox="1"/>
              <p:nvPr/>
            </p:nvSpPr>
            <p:spPr>
              <a:xfrm>
                <a:off x="2917894" y="4232522"/>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8</a:t>
                </a:r>
              </a:p>
            </p:txBody>
          </p:sp>
          <p:sp>
            <p:nvSpPr>
              <p:cNvPr id="26" name="TextBox 25">
                <a:extLst>
                  <a:ext uri="{FF2B5EF4-FFF2-40B4-BE49-F238E27FC236}">
                    <a16:creationId xmlns:a16="http://schemas.microsoft.com/office/drawing/2014/main" id="{320AB53F-3D4F-408A-98A2-779880281971}"/>
                  </a:ext>
                </a:extLst>
              </p:cNvPr>
              <p:cNvSpPr txBox="1"/>
              <p:nvPr/>
            </p:nvSpPr>
            <p:spPr>
              <a:xfrm>
                <a:off x="3444228" y="4232522"/>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9</a:t>
                </a:r>
              </a:p>
            </p:txBody>
          </p:sp>
          <p:sp>
            <p:nvSpPr>
              <p:cNvPr id="27" name="TextBox 26">
                <a:extLst>
                  <a:ext uri="{FF2B5EF4-FFF2-40B4-BE49-F238E27FC236}">
                    <a16:creationId xmlns:a16="http://schemas.microsoft.com/office/drawing/2014/main" id="{9FA447C5-6C7B-498C-A722-DCA4A35D1305}"/>
                  </a:ext>
                </a:extLst>
              </p:cNvPr>
              <p:cNvSpPr txBox="1"/>
              <p:nvPr/>
            </p:nvSpPr>
            <p:spPr>
              <a:xfrm>
                <a:off x="3929900" y="4232520"/>
                <a:ext cx="510268"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10</a:t>
                </a:r>
              </a:p>
            </p:txBody>
          </p:sp>
          <p:sp>
            <p:nvSpPr>
              <p:cNvPr id="28" name="TextBox 27">
                <a:extLst>
                  <a:ext uri="{FF2B5EF4-FFF2-40B4-BE49-F238E27FC236}">
                    <a16:creationId xmlns:a16="http://schemas.microsoft.com/office/drawing/2014/main" id="{0E2648D2-BCA9-495F-920B-291175812C6D}"/>
                  </a:ext>
                </a:extLst>
              </p:cNvPr>
              <p:cNvSpPr txBox="1"/>
              <p:nvPr/>
            </p:nvSpPr>
            <p:spPr>
              <a:xfrm>
                <a:off x="4488312" y="4232521"/>
                <a:ext cx="53005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11</a:t>
                </a:r>
              </a:p>
            </p:txBody>
          </p:sp>
        </p:grpSp>
        <p:sp>
          <p:nvSpPr>
            <p:cNvPr id="15" name="TextBox 14">
              <a:extLst>
                <a:ext uri="{FF2B5EF4-FFF2-40B4-BE49-F238E27FC236}">
                  <a16:creationId xmlns:a16="http://schemas.microsoft.com/office/drawing/2014/main" id="{05F9C8EB-A1A3-4F5E-A617-CF0EAEA28750}"/>
                </a:ext>
              </a:extLst>
            </p:cNvPr>
            <p:cNvSpPr txBox="1"/>
            <p:nvPr/>
          </p:nvSpPr>
          <p:spPr>
            <a:xfrm>
              <a:off x="209130" y="3643088"/>
              <a:ext cx="88467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Block</a:t>
              </a:r>
            </a:p>
          </p:txBody>
        </p:sp>
        <p:grpSp>
          <p:nvGrpSpPr>
            <p:cNvPr id="16" name="Group 15">
              <a:extLst>
                <a:ext uri="{FF2B5EF4-FFF2-40B4-BE49-F238E27FC236}">
                  <a16:creationId xmlns:a16="http://schemas.microsoft.com/office/drawing/2014/main" id="{36E49145-1D41-4592-95EF-E9F5B20675C7}"/>
                </a:ext>
              </a:extLst>
            </p:cNvPr>
            <p:cNvGrpSpPr/>
            <p:nvPr/>
          </p:nvGrpSpPr>
          <p:grpSpPr>
            <a:xfrm>
              <a:off x="1164195" y="3388605"/>
              <a:ext cx="2075090" cy="746292"/>
              <a:chOff x="1164195" y="3388605"/>
              <a:chExt cx="2075090" cy="746292"/>
            </a:xfrm>
          </p:grpSpPr>
          <p:sp>
            <p:nvSpPr>
              <p:cNvPr id="23" name="TextBox 22">
                <a:extLst>
                  <a:ext uri="{FF2B5EF4-FFF2-40B4-BE49-F238E27FC236}">
                    <a16:creationId xmlns:a16="http://schemas.microsoft.com/office/drawing/2014/main" id="{F82004CB-88C3-4237-A191-7909EA5330D8}"/>
                  </a:ext>
                </a:extLst>
              </p:cNvPr>
              <p:cNvSpPr txBox="1"/>
              <p:nvPr/>
            </p:nvSpPr>
            <p:spPr>
              <a:xfrm>
                <a:off x="2012234" y="3673232"/>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0</a:t>
                </a:r>
              </a:p>
            </p:txBody>
          </p:sp>
          <p:sp>
            <p:nvSpPr>
              <p:cNvPr id="24" name="Right Brace 23">
                <a:extLst>
                  <a:ext uri="{FF2B5EF4-FFF2-40B4-BE49-F238E27FC236}">
                    <a16:creationId xmlns:a16="http://schemas.microsoft.com/office/drawing/2014/main" id="{25C499A6-C836-41A7-BEB1-0F590F2AE537}"/>
                  </a:ext>
                </a:extLst>
              </p:cNvPr>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grpSp>
          <p:nvGrpSpPr>
            <p:cNvPr id="17" name="Group 16">
              <a:extLst>
                <a:ext uri="{FF2B5EF4-FFF2-40B4-BE49-F238E27FC236}">
                  <a16:creationId xmlns:a16="http://schemas.microsoft.com/office/drawing/2014/main" id="{F8BD9195-60FC-42F6-8049-C160AF60A16A}"/>
                </a:ext>
              </a:extLst>
            </p:cNvPr>
            <p:cNvGrpSpPr/>
            <p:nvPr/>
          </p:nvGrpSpPr>
          <p:grpSpPr>
            <a:xfrm>
              <a:off x="3307008" y="3392124"/>
              <a:ext cx="2075090" cy="742772"/>
              <a:chOff x="3307008" y="3392124"/>
              <a:chExt cx="2075090" cy="742772"/>
            </a:xfrm>
          </p:grpSpPr>
          <p:sp>
            <p:nvSpPr>
              <p:cNvPr id="21" name="TextBox 20">
                <a:extLst>
                  <a:ext uri="{FF2B5EF4-FFF2-40B4-BE49-F238E27FC236}">
                    <a16:creationId xmlns:a16="http://schemas.microsoft.com/office/drawing/2014/main" id="{56FB5533-DE92-44E4-8ABD-256C92EE3E1C}"/>
                  </a:ext>
                </a:extLst>
              </p:cNvPr>
              <p:cNvSpPr txBox="1"/>
              <p:nvPr/>
            </p:nvSpPr>
            <p:spPr>
              <a:xfrm>
                <a:off x="4142485" y="3673231"/>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1</a:t>
                </a:r>
              </a:p>
            </p:txBody>
          </p:sp>
          <p:sp>
            <p:nvSpPr>
              <p:cNvPr id="22" name="Right Brace 21">
                <a:extLst>
                  <a:ext uri="{FF2B5EF4-FFF2-40B4-BE49-F238E27FC236}">
                    <a16:creationId xmlns:a16="http://schemas.microsoft.com/office/drawing/2014/main" id="{5F8303FE-7AF9-4BF9-A278-BFC8C4BB5766}"/>
                  </a:ext>
                </a:extLst>
              </p:cNvPr>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grpSp>
          <p:nvGrpSpPr>
            <p:cNvPr id="18" name="Group 17">
              <a:extLst>
                <a:ext uri="{FF2B5EF4-FFF2-40B4-BE49-F238E27FC236}">
                  <a16:creationId xmlns:a16="http://schemas.microsoft.com/office/drawing/2014/main" id="{9168C0D8-C710-4BD9-92F4-E157B3E3F10B}"/>
                </a:ext>
              </a:extLst>
            </p:cNvPr>
            <p:cNvGrpSpPr/>
            <p:nvPr/>
          </p:nvGrpSpPr>
          <p:grpSpPr>
            <a:xfrm>
              <a:off x="5447935" y="3388605"/>
              <a:ext cx="2075090" cy="746291"/>
              <a:chOff x="5447935" y="3388605"/>
              <a:chExt cx="2075090" cy="746291"/>
            </a:xfrm>
          </p:grpSpPr>
          <p:sp>
            <p:nvSpPr>
              <p:cNvPr id="19" name="TextBox 18">
                <a:extLst>
                  <a:ext uri="{FF2B5EF4-FFF2-40B4-BE49-F238E27FC236}">
                    <a16:creationId xmlns:a16="http://schemas.microsoft.com/office/drawing/2014/main" id="{3D2E429C-275F-4D51-B09B-30B3849429F9}"/>
                  </a:ext>
                </a:extLst>
              </p:cNvPr>
              <p:cNvSpPr txBox="1"/>
              <p:nvPr/>
            </p:nvSpPr>
            <p:spPr>
              <a:xfrm>
                <a:off x="6272736" y="3673231"/>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2</a:t>
                </a:r>
              </a:p>
            </p:txBody>
          </p:sp>
          <p:sp>
            <p:nvSpPr>
              <p:cNvPr id="20" name="Right Brace 19">
                <a:extLst>
                  <a:ext uri="{FF2B5EF4-FFF2-40B4-BE49-F238E27FC236}">
                    <a16:creationId xmlns:a16="http://schemas.microsoft.com/office/drawing/2014/main" id="{CFB82436-0CF2-4BBA-8C1D-A55B6A912AE4}"/>
                  </a:ext>
                </a:extLst>
              </p:cNvPr>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grpSp>
      <p:grpSp>
        <p:nvGrpSpPr>
          <p:cNvPr id="50" name="Group 49">
            <a:extLst>
              <a:ext uri="{FF2B5EF4-FFF2-40B4-BE49-F238E27FC236}">
                <a16:creationId xmlns:a16="http://schemas.microsoft.com/office/drawing/2014/main" id="{0C1923CC-0A5F-4717-A180-F093284A4E31}"/>
              </a:ext>
            </a:extLst>
          </p:cNvPr>
          <p:cNvGrpSpPr/>
          <p:nvPr/>
        </p:nvGrpSpPr>
        <p:grpSpPr>
          <a:xfrm>
            <a:off x="4840" y="-111071"/>
            <a:ext cx="12221448" cy="7232861"/>
            <a:chOff x="0" y="15632"/>
            <a:chExt cx="12221448" cy="7119365"/>
          </a:xfrm>
        </p:grpSpPr>
        <p:pic>
          <p:nvPicPr>
            <p:cNvPr id="2050" name="Picture 2" descr="Image result for physics">
              <a:extLst>
                <a:ext uri="{FF2B5EF4-FFF2-40B4-BE49-F238E27FC236}">
                  <a16:creationId xmlns:a16="http://schemas.microsoft.com/office/drawing/2014/main" id="{055F1954-9DEB-4866-A9EA-C7A28C34B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632"/>
              <a:ext cx="12221448" cy="688260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EBA8A704-5E00-46F7-A5EE-BD48455275D9}"/>
                </a:ext>
              </a:extLst>
            </p:cNvPr>
            <p:cNvSpPr txBox="1"/>
            <p:nvPr/>
          </p:nvSpPr>
          <p:spPr>
            <a:xfrm>
              <a:off x="1331089" y="5811558"/>
              <a:ext cx="9213448" cy="1323439"/>
            </a:xfrm>
            <a:prstGeom prst="rect">
              <a:avLst/>
            </a:prstGeom>
            <a:noFill/>
          </p:spPr>
          <p:txBody>
            <a:bodyPr wrap="square" rtlCol="0">
              <a:spAutoFit/>
            </a:bodyPr>
            <a:lstStyle/>
            <a:p>
              <a:pPr algn="ctr"/>
              <a:r>
                <a:rPr lang="en-US" sz="8000" b="1" dirty="0">
                  <a:solidFill>
                    <a:schemeClr val="bg1"/>
                  </a:solidFill>
                  <a:latin typeface="Segoe UI" panose="020B0502040204020203" pitchFamily="34" charset="0"/>
                  <a:cs typeface="Segoe UI" panose="020B0502040204020203" pitchFamily="34" charset="0"/>
                </a:rPr>
                <a:t>PHYSICS</a:t>
              </a:r>
            </a:p>
          </p:txBody>
        </p:sp>
      </p:grpSp>
    </p:spTree>
    <p:extLst>
      <p:ext uri="{BB962C8B-B14F-4D97-AF65-F5344CB8AC3E}">
        <p14:creationId xmlns:p14="http://schemas.microsoft.com/office/powerpoint/2010/main" val="227647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0"/>
                                        </p:tgtEl>
                                      </p:cBhvr>
                                    </p:animEffect>
                                    <p:set>
                                      <p:cBhvr>
                                        <p:cTn id="20" dur="1" fill="hold">
                                          <p:stCondLst>
                                            <p:cond delay="499"/>
                                          </p:stCondLst>
                                        </p:cTn>
                                        <p:tgtEl>
                                          <p:spTgt spid="50"/>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17621</TotalTime>
  <Words>5110</Words>
  <Application>Microsoft Office PowerPoint</Application>
  <PresentationFormat>Widescreen</PresentationFormat>
  <Paragraphs>616</Paragraphs>
  <Slides>38</Slides>
  <Notes>21</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Arial</vt:lpstr>
      <vt:lpstr>Calibri</vt:lpstr>
      <vt:lpstr>Consolas</vt:lpstr>
      <vt:lpstr>opensans</vt:lpstr>
      <vt:lpstr>Segoe UI</vt:lpstr>
      <vt:lpstr>Segoe UI Light</vt:lpstr>
      <vt:lpstr>Office Theme</vt:lpstr>
      <vt:lpstr>Intro to Storage Devices and File Systems</vt:lpstr>
      <vt:lpstr>Why Do File Systems Exist?</vt:lpstr>
      <vt:lpstr>Outline</vt:lpstr>
      <vt:lpstr>PowerPoint Presentation</vt:lpstr>
      <vt:lpstr>PowerPoint Presentation</vt:lpstr>
      <vt:lpstr>PowerPoint Presentation</vt:lpstr>
      <vt:lpstr>Accessing Data on a Hard Disk: Mechanical Latencies</vt:lpstr>
      <vt:lpstr>The Disk Is Sealed To Prevent Tragedies</vt:lpstr>
      <vt:lpstr>Solid-state Storage Devices (SSDs)</vt:lpstr>
      <vt:lpstr>Latency of SSD Operations</vt:lpstr>
      <vt:lpstr>PowerPoint Presentation</vt:lpstr>
      <vt:lpstr>Flash Translation Layer (FTL)</vt:lpstr>
      <vt:lpstr>FTL Approach #1: Direct Mapping</vt:lpstr>
      <vt:lpstr>PowerPoint Presentation</vt:lpstr>
      <vt:lpstr>FTL Approach #2: Log-based mapping</vt:lpstr>
      <vt:lpstr>PowerPoint Presentation</vt:lpstr>
      <vt:lpstr>PowerPoint Presentation</vt:lpstr>
      <vt:lpstr>PowerPoint Presentation</vt:lpstr>
      <vt:lpstr>PowerPoint Presentation</vt:lpstr>
      <vt:lpstr>PowerPoint Presentation</vt:lpstr>
      <vt:lpstr>PowerPoint Presentation</vt:lpstr>
      <vt:lpstr>Trash Day Is The Worst Day</vt:lpstr>
      <vt:lpstr>SSDs versus Hard Drives (Throughput) [Source: “Flash-based SSDs” chapter of “Operating Systems: Three Easy Pieces” by the Arpaci-Dusseaus]</vt:lpstr>
      <vt:lpstr>Read Latencies for a Cache Line’s Worth of Data</vt:lpstr>
      <vt:lpstr>Read Latencies for a Cache Line’s Worth of Data</vt:lpstr>
      <vt:lpstr>Outline</vt:lpstr>
      <vt:lpstr>Linux’s Storage Stack: A High-level View</vt:lpstr>
      <vt:lpstr>Files and Directories</vt:lpstr>
      <vt:lpstr>Files as Linked Lists (FAT: MSDOS, SSD memory cards)</vt:lpstr>
      <vt:lpstr>Files as Hybrid Indices (FFS, ext2, ext3)</vt:lpstr>
      <vt:lpstr>Files as Collections of Extents (IBM OS360, ext4)</vt:lpstr>
      <vt:lpstr>Free Space Management</vt:lpstr>
      <vt:lpstr>Outline</vt:lpstr>
      <vt:lpstr>Adding More Storage Capacity To Disks</vt:lpstr>
      <vt:lpstr>Shingled Magnetic Recording</vt:lpstr>
      <vt:lpstr>Shingled Magnetic Recording</vt:lpstr>
      <vt:lpstr>SMR: Enforcing Sequential Writes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Mickens, James</cp:lastModifiedBy>
  <cp:revision>7116</cp:revision>
  <dcterms:created xsi:type="dcterms:W3CDTF">2017-01-17T01:11:39Z</dcterms:created>
  <dcterms:modified xsi:type="dcterms:W3CDTF">2026-03-06T15:39:46Z</dcterms:modified>
</cp:coreProperties>
</file>