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75" r:id="rId3"/>
    <p:sldId id="270" r:id="rId4"/>
    <p:sldId id="273" r:id="rId5"/>
    <p:sldId id="271" r:id="rId6"/>
    <p:sldId id="277" r:id="rId7"/>
    <p:sldId id="278" r:id="rId8"/>
    <p:sldId id="279" r:id="rId9"/>
    <p:sldId id="281" r:id="rId10"/>
    <p:sldId id="291" r:id="rId11"/>
    <p:sldId id="293" r:id="rId12"/>
    <p:sldId id="287" r:id="rId13"/>
    <p:sldId id="336" r:id="rId14"/>
    <p:sldId id="337" r:id="rId15"/>
    <p:sldId id="299" r:id="rId16"/>
    <p:sldId id="298" r:id="rId17"/>
    <p:sldId id="305" r:id="rId18"/>
    <p:sldId id="306" r:id="rId19"/>
    <p:sldId id="328" r:id="rId20"/>
    <p:sldId id="301" r:id="rId21"/>
    <p:sldId id="332" r:id="rId22"/>
    <p:sldId id="334" r:id="rId23"/>
    <p:sldId id="309" r:id="rId24"/>
    <p:sldId id="310" r:id="rId25"/>
    <p:sldId id="302" r:id="rId26"/>
    <p:sldId id="322" r:id="rId27"/>
    <p:sldId id="311" r:id="rId28"/>
    <p:sldId id="320" r:id="rId29"/>
    <p:sldId id="323" r:id="rId30"/>
    <p:sldId id="325" r:id="rId31"/>
    <p:sldId id="3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CCCC"/>
    <a:srgbClr val="66FF99"/>
    <a:srgbClr val="CCFFFF"/>
    <a:srgbClr val="00FFFF"/>
    <a:srgbClr val="FFFF66"/>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0133" autoAdjust="0"/>
  </p:normalViewPr>
  <p:slideViewPr>
    <p:cSldViewPr snapToGrid="0">
      <p:cViewPr varScale="1">
        <p:scale>
          <a:sx n="59" d="100"/>
          <a:sy n="59" d="100"/>
        </p:scale>
        <p:origin x="80" y="224"/>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xillybus.com/tutorials/pci-express-tlp-pcie-primer-tutorial-guide-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essage_Signaled_Interrupt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xilinx.com/Attachment/Xilinx_Answer_58495_PCIe_Interrupt_Debugging_Guide.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dos.csail.mit.edu/6.828/2005/readings/hardware/8259A.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learn.sparkfun.com/tutorials/integrated-circuits/al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osdev.org/8259_PIC"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pdos.csail.mit.edu/6.828/2005/readings/hardware/8259A.pdf" TargetMode="External"/><Relationship Id="rId4" Type="http://schemas.openxmlformats.org/officeDocument/2006/relationships/hyperlink" Target="https://wiki.osdev.org/Interrupt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Interrupt_request_(PC_architectur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dos.csail.mit.edu/6.828/2005/readings/hardware/8259A.pdf" TargetMode="External"/><Relationship Id="rId5" Type="http://schemas.openxmlformats.org/officeDocument/2006/relationships/hyperlink" Target="https://wiki.osdev.org/Interrupts" TargetMode="External"/><Relationship Id="rId4" Type="http://schemas.openxmlformats.org/officeDocument/2006/relationships/hyperlink" Target="https://wiki.osdev.org/8259_PI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dos.csail.mit.edu/6.828/2005/readings/hardware/8259A.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Differential_signaling" TargetMode="External"/><Relationship Id="rId7" Type="http://schemas.openxmlformats.org/officeDocument/2006/relationships/hyperlink" Target="https://graphicscardhub.com/graphics-card-pcie-power-connector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PCI_Express#History_and_revisions" TargetMode="External"/><Relationship Id="rId5" Type="http://schemas.openxmlformats.org/officeDocument/2006/relationships/hyperlink" Target="https://en.wikipedia.org/wiki/PCI_Express" TargetMode="External"/><Relationship Id="rId4" Type="http://schemas.openxmlformats.org/officeDocument/2006/relationships/hyperlink" Target="https://computer.howstuffworks.com/pci-express.htm"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microway.com/hpc-tech-tips/pci-express-root-complex-confusion/" TargetMode="External"/><Relationship Id="rId3" Type="http://schemas.openxmlformats.org/officeDocument/2006/relationships/hyperlink" Target="https://en.wikipedia.org/wiki/Differential_signaling" TargetMode="External"/><Relationship Id="rId7" Type="http://schemas.openxmlformats.org/officeDocument/2006/relationships/hyperlink" Target="https://pcisig.com/sites/default/files/files/PCI_Express_Basics_Backgroun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CI_Express#History_and_revisions" TargetMode="External"/><Relationship Id="rId5" Type="http://schemas.openxmlformats.org/officeDocument/2006/relationships/hyperlink" Target="https://en.wikipedia.org/wiki/PCI_Express" TargetMode="External"/><Relationship Id="rId10" Type="http://schemas.openxmlformats.org/officeDocument/2006/relationships/hyperlink" Target="https://en.wikipedia.org/wiki/Synchronous_dynamic_random-access_memory" TargetMode="External"/><Relationship Id="rId4" Type="http://schemas.openxmlformats.org/officeDocument/2006/relationships/hyperlink" Target="https://computer.howstuffworks.com/pci-express.htm" TargetMode="External"/><Relationship Id="rId9" Type="http://schemas.openxmlformats.org/officeDocument/2006/relationships/hyperlink" Target="https://en.wikipedia.org/wiki/Direct_Media_Interfa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51569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 was an early operating system from which the Windows OS eventually emerged. For a discussion of the MS-DOS, see https://en.wikipedia.org/wiki/MS-DOS; for a discussion of the DOS area in physical RAM, see https://en.wikipedia.org/wiki/DOS_memory_management.</a:t>
            </a:r>
          </a:p>
          <a:p>
            <a:endParaRPr lang="en-US" dirty="0"/>
          </a:p>
          <a:p>
            <a:r>
              <a:rPr lang="en-US" dirty="0"/>
              <a:t>[Ref for the physical memory region layout: https://www.intel.com/content/dam/www/public/us/en/documents/datasheets/10th-gen-core-families-datasheet-vol-2-datasheet.pdf]</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06880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75145-3559-0C7F-C0BC-EB2B7BC54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34EA1-6962-2E79-4E0F-FF2991A3E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560CF-27B5-26E0-5C99-C53BEDAAF415}"/>
              </a:ext>
            </a:extLst>
          </p:cNvPr>
          <p:cNvSpPr>
            <a:spLocks noGrp="1"/>
          </p:cNvSpPr>
          <p:nvPr>
            <p:ph type="body" idx="1"/>
          </p:nvPr>
        </p:nvSpPr>
        <p:spPr/>
        <p:txBody>
          <a:bodyPr/>
          <a:lstStyle/>
          <a:p>
            <a:endParaRPr lang="en-US" dirty="0"/>
          </a:p>
          <a:p>
            <a:r>
              <a:rPr lang="en-US" dirty="0"/>
              <a:t>[Ref for the physical memory region layout: https://www.intel.com/content/dam/www/public/us/en/documents/datasheets/10th-gen-core-families-datasheet-vol-2-datasheet.pdf]</a:t>
            </a:r>
          </a:p>
        </p:txBody>
      </p:sp>
      <p:sp>
        <p:nvSpPr>
          <p:cNvPr id="4" name="Slide Number Placeholder 3">
            <a:extLst>
              <a:ext uri="{FF2B5EF4-FFF2-40B4-BE49-F238E27FC236}">
                <a16:creationId xmlns:a16="http://schemas.microsoft.com/office/drawing/2014/main" id="{50D411B5-5364-CD1A-FD35-67E0C01AD729}"/>
              </a:ext>
            </a:extLst>
          </p:cNvPr>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72329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a “read request” means that the CPU wants to read some data from the PCI-e device.</a:t>
            </a:r>
          </a:p>
          <a:p>
            <a:endParaRPr lang="en-US" dirty="0"/>
          </a:p>
          <a:p>
            <a:r>
              <a:rPr lang="en-US" dirty="0"/>
              <a:t>In a TLP packet, grey fields are just ones that aren’t relevant to the slide.</a:t>
            </a:r>
          </a:p>
          <a:p>
            <a:endParaRPr lang="en-US" dirty="0"/>
          </a:p>
          <a:p>
            <a:r>
              <a:rPr lang="en-US" dirty="0"/>
              <a:t>The slide doesn’t explicitly show the format for the PCI response, but you can imagine what it looks like. It contains . . .</a:t>
            </a:r>
          </a:p>
          <a:p>
            <a:r>
              <a:rPr lang="en-US" dirty="0"/>
              <a:t>-the data to read,</a:t>
            </a:r>
          </a:p>
          <a:p>
            <a:r>
              <a:rPr lang="en-US" dirty="0"/>
              <a:t>-the length of the returned data</a:t>
            </a:r>
          </a:p>
          <a:p>
            <a:r>
              <a:rPr lang="en-US" dirty="0"/>
              <a:t>-the ID of the device which returned the data</a:t>
            </a:r>
          </a:p>
          <a:p>
            <a:r>
              <a:rPr lang="en-US" dirty="0"/>
              <a:t>. . . and so on and so forth.</a:t>
            </a:r>
          </a:p>
          <a:p>
            <a:endParaRPr lang="en-US" dirty="0"/>
          </a:p>
          <a:p>
            <a:r>
              <a:rPr lang="en-US" dirty="0"/>
              <a:t>[Aside: For an in-depth look at PCIe, check out https://resources.infosecinstitute.com/topic/system-address-map-initialization-x86x64-architecture-part-2-pci-express-based-systems/. That web page is pretty low-level, but it’s much more readable than the official PCIe spec :-D.]</a:t>
            </a:r>
          </a:p>
          <a:p>
            <a:r>
              <a:rPr lang="en-US" dirty="0"/>
              <a:t>[Ref: Example based on the one from here: </a:t>
            </a:r>
            <a:r>
              <a:rPr lang="en-US" dirty="0">
                <a:hlinkClick r:id="rId3"/>
              </a:rPr>
              <a:t>http://xillybus.com/tutorials/pci-express-tlp-pcie-primer-tutorial-guide-1</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11732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https://habr.com/en/articles/446312/</a:t>
            </a:r>
          </a:p>
          <a:p>
            <a:r>
              <a:rPr lang="en-US" dirty="0"/>
              <a:t>        https://web.archive.org/web/20160320235754/https://www.mindshare.com/files/ebooks/PCI%20Express%20Technology%203.0.pdf //Chapter 17</a:t>
            </a:r>
          </a:p>
          <a:p>
            <a:r>
              <a:rPr lang="en-US" dirty="0"/>
              <a:t>        </a:t>
            </a:r>
            <a:r>
              <a:rPr lang="en-US" dirty="0">
                <a:hlinkClick r:id="rId3"/>
              </a:rPr>
              <a:t>https://en.wikipedia.org/wiki/Message_Signaled_Interrupts</a:t>
            </a:r>
            <a:endParaRPr lang="en-US" dirty="0"/>
          </a:p>
          <a:p>
            <a:r>
              <a:rPr lang="en-US" dirty="0"/>
              <a:t>        </a:t>
            </a:r>
            <a:r>
              <a:rPr lang="en-US" dirty="0">
                <a:hlinkClick r:id="rId4"/>
              </a:rPr>
              <a:t>https://www.xilinx.com/Attachment/Xilinx_Answer_58495_PCIe_Interrupt_Debugging_Guide.pdf</a:t>
            </a:r>
            <a:endParaRPr lang="en-US" dirty="0"/>
          </a:p>
          <a:p>
            <a:r>
              <a:rPr lang="en-US" dirty="0"/>
              <a:t>        Chapter 10 (“Advanced Programmable Interrupt Controller”) of Volume 3 of the Intel Software Developer’s Manual</a:t>
            </a:r>
          </a:p>
          <a:p>
            <a:r>
              <a:rPr lang="en-US" dirty="0"/>
              <a:t>]</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62912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“MSI” stands for “message signaled interrupts.” The Wikipedia has a good summary (https://en.wikipedia.org/wiki/Message_Signaled_Interrupts): “</a:t>
            </a:r>
            <a:r>
              <a:rPr lang="en-US" b="0" i="0" dirty="0">
                <a:solidFill>
                  <a:srgbClr val="202122"/>
                </a:solidFill>
                <a:effectLst/>
                <a:latin typeface="Arial" panose="020B0604020202020204" pitchFamily="34" charset="0"/>
              </a:rPr>
              <a:t>Traditionally, a device has an interrupt line (pin) which it asserts when it wants to signal an interrupt to the host processing environment. This traditional form of interrupt </a:t>
            </a:r>
            <a:r>
              <a:rPr lang="en-US" b="0" i="0" dirty="0" err="1">
                <a:solidFill>
                  <a:srgbClr val="202122"/>
                </a:solidFill>
                <a:effectLst/>
                <a:latin typeface="Arial" panose="020B0604020202020204" pitchFamily="34" charset="0"/>
              </a:rPr>
              <a:t>signalling</a:t>
            </a:r>
            <a:r>
              <a:rPr lang="en-US" b="0" i="0" dirty="0">
                <a:solidFill>
                  <a:srgbClr val="202122"/>
                </a:solidFill>
                <a:effectLst/>
                <a:latin typeface="Arial" panose="020B0604020202020204" pitchFamily="34" charset="0"/>
              </a:rPr>
              <a:t> is an out-of-band form of control </a:t>
            </a:r>
            <a:r>
              <a:rPr lang="en-US" b="0" i="0" dirty="0" err="1">
                <a:solidFill>
                  <a:srgbClr val="202122"/>
                </a:solidFill>
                <a:effectLst/>
                <a:latin typeface="Arial" panose="020B0604020202020204" pitchFamily="34" charset="0"/>
              </a:rPr>
              <a:t>signalling</a:t>
            </a:r>
            <a:r>
              <a:rPr lang="en-US" b="0" i="0" dirty="0">
                <a:solidFill>
                  <a:srgbClr val="202122"/>
                </a:solidFill>
                <a:effectLst/>
                <a:latin typeface="Arial" panose="020B0604020202020204" pitchFamily="34" charset="0"/>
              </a:rPr>
              <a:t> since it uses a dedicated path to send such control information, separately from the main data path. MSI replaces those dedicated interrupt lines with in-band </a:t>
            </a:r>
            <a:r>
              <a:rPr lang="en-US" b="0" i="0" dirty="0" err="1">
                <a:solidFill>
                  <a:srgbClr val="202122"/>
                </a:solidFill>
                <a:effectLst/>
                <a:latin typeface="Arial" panose="020B0604020202020204" pitchFamily="34" charset="0"/>
              </a:rPr>
              <a:t>signalling</a:t>
            </a:r>
            <a:r>
              <a:rPr lang="en-US" b="0" i="0" dirty="0">
                <a:solidFill>
                  <a:srgbClr val="202122"/>
                </a:solidFill>
                <a:effectLst/>
                <a:latin typeface="Arial" panose="020B0604020202020204" pitchFamily="34" charset="0"/>
              </a:rPr>
              <a:t>, by exchanging special messages that indicate interrupts through the main data path. In particular, MSI allows the device to write a small amount of interrupt-describing data to a special </a:t>
            </a:r>
            <a:r>
              <a:rPr lang="en-US" b="0" i="0" u="none" strike="noStrike" dirty="0">
                <a:solidFill>
                  <a:srgbClr val="0645AD"/>
                </a:solidFill>
                <a:effectLst/>
                <a:latin typeface="Arial" panose="020B0604020202020204" pitchFamily="34" charset="0"/>
              </a:rPr>
              <a:t>memory-mapped IO </a:t>
            </a:r>
            <a:r>
              <a:rPr lang="en-US" b="0" i="0" dirty="0">
                <a:solidFill>
                  <a:srgbClr val="202122"/>
                </a:solidFill>
                <a:effectLst/>
                <a:latin typeface="Arial" panose="020B0604020202020204" pitchFamily="34" charset="0"/>
              </a:rPr>
              <a:t>address, and the chipset then delivers the corresponding interrupt to a processor . . . </a:t>
            </a:r>
            <a:r>
              <a:rPr lang="en-US" b="1" i="0" dirty="0">
                <a:solidFill>
                  <a:srgbClr val="202122"/>
                </a:solidFill>
                <a:effectLst/>
                <a:latin typeface="Arial" panose="020B0604020202020204" pitchFamily="34" charset="0"/>
              </a:rPr>
              <a:t>PCI Express does not have separate interrupt pins at all; instead, it uses special in-band messages to allow pin assertion or </a:t>
            </a:r>
            <a:r>
              <a:rPr lang="en-US" b="1" i="0" dirty="0" err="1">
                <a:solidFill>
                  <a:srgbClr val="202122"/>
                </a:solidFill>
                <a:effectLst/>
                <a:latin typeface="Arial" panose="020B0604020202020204" pitchFamily="34" charset="0"/>
              </a:rPr>
              <a:t>deassertion</a:t>
            </a:r>
            <a:r>
              <a:rPr lang="en-US" b="1" i="0" dirty="0">
                <a:solidFill>
                  <a:srgbClr val="202122"/>
                </a:solidFill>
                <a:effectLst/>
                <a:latin typeface="Arial" panose="020B0604020202020204" pitchFamily="34" charset="0"/>
              </a:rPr>
              <a:t> to be emulated.</a:t>
            </a:r>
            <a:r>
              <a:rPr lang="en-US" b="0" i="0" dirty="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25252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PCI-e+APIC</a:t>
            </a:r>
            <a:r>
              <a:rPr lang="en-US" dirty="0"/>
              <a:t> approach towards interrupt handling allows a single bus to handle both “normal” traffic between the CPU and a device, and interrupt traffic.</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4209255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46555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03626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system on the left, the CPU only specifies something on the address bus when requesting a read; in contrast, to specify a write, the CPU specifies both the target port or memory address, as well as the data to write via the data bus.</a:t>
            </a:r>
          </a:p>
          <a:p>
            <a:endParaRPr lang="en-US" dirty="0"/>
          </a:p>
          <a:p>
            <a:r>
              <a:rPr lang="en-US" dirty="0"/>
              <a:t>[Refs: https://stackoverflow.com/questions/3215878/what-are-in-out-instructions-in-x86-used-for</a:t>
            </a:r>
          </a:p>
          <a:p>
            <a:r>
              <a:rPr lang="en-US" dirty="0"/>
              <a:t>          https://stackoverflow.com/questions/19883260/can-i-use-i-o-ports-asm-in-out-to-transfer-data-via-pci-express-on-modern</a:t>
            </a:r>
          </a:p>
          <a:p>
            <a:r>
              <a:rPr lang="en-US" dirty="0"/>
              <a:t>          https://electronics.stackexchange.com/questions/188742/address-spaces-in-pcie</a:t>
            </a:r>
          </a:p>
          <a:p>
            <a:r>
              <a:rPr lang="en-US" dirty="0"/>
              <a:t>          https://electronics.stackexchange.com/a/251880</a:t>
            </a:r>
          </a:p>
          <a:p>
            <a:r>
              <a:rPr lang="en-US" dirty="0"/>
              <a:t>          https://www.cpu-world.com/info/Pinouts/8088.html</a:t>
            </a:r>
          </a:p>
          <a:p>
            <a:r>
              <a:rPr lang="en-US" dirty="0"/>
              <a:t>          https://sysplay.github.io/books/LinuxDrivers/book/Content/Part08.html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26115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leaf nodes in the graph that are label “Serial ATA” are individual storage devices.</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421052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see later in lecture, the Intel 8259 is a programmable interrupt controller (PIC). A PIC is like a referee that sits between a CPU and multiple interrupt lines coming in from multiple devices (e.g., a storage device, a hardware timer, a network card); if multiple devices have raised an interrupt, the PIC decides the order in which the interrupts are presented to the CPU. [Ref: https://en.wikipedia.org/wiki/Intel_8259]</a:t>
            </a:r>
          </a:p>
          <a:p>
            <a:endParaRPr lang="en-US" dirty="0"/>
          </a:p>
          <a:p>
            <a:r>
              <a:rPr lang="en-US" dirty="0"/>
              <a:t>[8259 pin diagram taken from </a:t>
            </a:r>
            <a:r>
              <a:rPr lang="en-US" dirty="0">
                <a:hlinkClick r:id="rId3"/>
              </a:rPr>
              <a:t>https://pdos.csail.mit.edu/6.828/2005/readings/hardware/8259A.pdf</a:t>
            </a:r>
            <a:r>
              <a:rPr lang="en-US" dirty="0"/>
              <a:t>]</a:t>
            </a:r>
          </a:p>
          <a:p>
            <a:r>
              <a:rPr lang="en-US" dirty="0"/>
              <a:t>[Ref: </a:t>
            </a:r>
            <a:r>
              <a:rPr lang="en-US" dirty="0">
                <a:hlinkClick r:id="rId4"/>
              </a:rPr>
              <a:t>https://learn.sparkfun.com/tutorials/integrated-circuits/all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337913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22462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On my VM, the </a:t>
            </a:r>
            <a:r>
              <a:rPr lang="en-US" sz="1200" dirty="0">
                <a:latin typeface="Consolas" panose="020B0609020204030204" pitchFamily="49" charset="0"/>
              </a:rPr>
              <a:t>struct regs</a:t>
            </a:r>
            <a:r>
              <a:rPr lang="en-US" sz="1200" dirty="0">
                <a:latin typeface="Segoe UI" panose="020B0502040204020203" pitchFamily="34" charset="0"/>
                <a:cs typeface="Segoe UI" panose="020B0502040204020203" pitchFamily="34" charset="0"/>
              </a:rPr>
              <a:t> lives at physical address </a:t>
            </a:r>
            <a:r>
              <a:rPr lang="en-US" sz="1200" dirty="0">
                <a:latin typeface="Consolas" panose="020B0609020204030204" pitchFamily="49" charset="0"/>
              </a:rPr>
              <a:t>0xFEBF1000. Note that this address is within the yellow “PCI devices” region  shown in the system address map from a few slides ago!</a:t>
            </a:r>
            <a:endParaRPr lang="en-US" sz="1200"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296835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Storage throughput is improved if, at any given time, a storage device has multiple IOs that it should handle. This is particularly true for hard disks, which can decrease mechanical latencies by handling requests out of order.</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160863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we write to the `pr` fields, we’re writing to memory-mapped controlled registers that are owned by the device. In other words, those “memory writes” are sending commands to the device.</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416139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https://habr.com/en/articles/446312/</a:t>
            </a:r>
          </a:p>
          <a:p>
            <a:r>
              <a:rPr lang="en-US" dirty="0"/>
              <a:t>        </a:t>
            </a:r>
            <a:r>
              <a:rPr lang="en-US" dirty="0">
                <a:hlinkClick r:id="rId3"/>
              </a:rPr>
              <a:t>https://wiki.osdev.org/8259_PIC</a:t>
            </a:r>
            <a:endParaRPr lang="en-US" dirty="0"/>
          </a:p>
          <a:p>
            <a:r>
              <a:rPr lang="en-US" dirty="0"/>
              <a:t>        </a:t>
            </a:r>
            <a:r>
              <a:rPr lang="en-US" dirty="0">
                <a:hlinkClick r:id="rId4"/>
              </a:rPr>
              <a:t>https://wiki.osdev.org/Interrupts</a:t>
            </a:r>
            <a:endParaRPr lang="en-US" dirty="0"/>
          </a:p>
          <a:p>
            <a:r>
              <a:rPr lang="en-US" dirty="0"/>
              <a:t>        </a:t>
            </a:r>
            <a:r>
              <a:rPr lang="en-US" dirty="0">
                <a:hlinkClick r:id="rId5"/>
              </a:rPr>
              <a:t>https://pdos.csail.mit.edu/6.828/2005/readings/hardware/8259A.pdf</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417309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literature about the 8259, the terms “master” and “slave” are often used instead of “primary” and “secondary.”]</a:t>
            </a:r>
          </a:p>
          <a:p>
            <a:r>
              <a:rPr lang="en-US" dirty="0"/>
              <a:t>[Ref: https://habr.com/en/articles/446312/</a:t>
            </a:r>
          </a:p>
          <a:p>
            <a:r>
              <a:rPr lang="en-US" dirty="0"/>
              <a:t>        </a:t>
            </a:r>
            <a:r>
              <a:rPr lang="en-US" dirty="0">
                <a:hlinkClick r:id="rId3"/>
              </a:rPr>
              <a:t>https://en.wikipedia.org/wiki/Interrupt_request_(PC_architecture)</a:t>
            </a:r>
            <a:endParaRPr lang="en-US" dirty="0"/>
          </a:p>
          <a:p>
            <a:r>
              <a:rPr lang="en-US" dirty="0"/>
              <a:t>        </a:t>
            </a:r>
            <a:r>
              <a:rPr lang="en-US" dirty="0">
                <a:hlinkClick r:id="rId4"/>
              </a:rPr>
              <a:t>https://wiki.osdev.org/8259_PIC</a:t>
            </a:r>
            <a:endParaRPr lang="en-US" dirty="0"/>
          </a:p>
          <a:p>
            <a:r>
              <a:rPr lang="en-US" dirty="0"/>
              <a:t>        </a:t>
            </a:r>
            <a:r>
              <a:rPr lang="en-US" dirty="0">
                <a:hlinkClick r:id="rId5"/>
              </a:rPr>
              <a:t>https://wiki.osdev.org/Interrupts</a:t>
            </a:r>
            <a:endParaRPr lang="en-US" dirty="0"/>
          </a:p>
          <a:p>
            <a:r>
              <a:rPr lang="en-US" dirty="0"/>
              <a:t>        </a:t>
            </a:r>
            <a:r>
              <a:rPr lang="en-US" dirty="0">
                <a:hlinkClick r:id="rId6"/>
              </a:rPr>
              <a:t>https://pdos.csail.mit.edu/6.828/2005/readings/hardware/8259A.pdf</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76121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cascading PIC setup, when the secondary PIC wants to send an interrupt to the CPU, the secondary PIC raises its interrupt line. Eventually, the primary PIC will raise its acknowledgement line. The secondary PIC will send the ISR address to the primary PIC, who will then forward the ISR address to the CPU. Ref: Page 19 of [1].]</a:t>
            </a:r>
          </a:p>
          <a:p>
            <a:endParaRPr lang="en-US" dirty="0"/>
          </a:p>
          <a:p>
            <a:endParaRPr lang="en-US" dirty="0"/>
          </a:p>
          <a:p>
            <a:r>
              <a:rPr lang="en-US" dirty="0"/>
              <a:t>[Ref: [1] </a:t>
            </a:r>
            <a:r>
              <a:rPr lang="en-US" dirty="0">
                <a:hlinkClick r:id="rId3"/>
              </a:rPr>
              <a:t>https://pdos.csail.mit.edu/6.828/2005/readings/hardware/8259A.pdf</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82579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need two wires to send one bit? The reason is that PCI-e uses a technology called differential signaling to transmit a bit. Differential signaling requires two wires, with a bit being encoded as the difference in the voltage between the two wires. Ref: </a:t>
            </a:r>
            <a:r>
              <a:rPr lang="en-US" dirty="0">
                <a:hlinkClick r:id="rId3"/>
              </a:rPr>
              <a:t>https://en.wikipedia.org/wiki/Differential_signaling</a:t>
            </a:r>
            <a:r>
              <a:rPr lang="en-US" dirty="0"/>
              <a:t>]]</a:t>
            </a:r>
          </a:p>
          <a:p>
            <a:endParaRPr lang="en-US" dirty="0"/>
          </a:p>
          <a:p>
            <a:r>
              <a:rPr lang="en-US" dirty="0"/>
              <a:t>If you look at the photo of the graphics card, you can actually count the lanes!</a:t>
            </a:r>
          </a:p>
          <a:p>
            <a:endParaRPr lang="en-US" dirty="0"/>
          </a:p>
          <a:p>
            <a:r>
              <a:rPr lang="en-US" dirty="0"/>
              <a:t>[Ref: </a:t>
            </a:r>
            <a:r>
              <a:rPr lang="en-US" dirty="0">
                <a:hlinkClick r:id="rId4"/>
              </a:rPr>
              <a:t>https://computer.howstuffworks.com/pci-express.htm</a:t>
            </a:r>
            <a:endParaRPr lang="en-US" dirty="0"/>
          </a:p>
          <a:p>
            <a:r>
              <a:rPr lang="en-US" dirty="0"/>
              <a:t>        </a:t>
            </a:r>
            <a:r>
              <a:rPr lang="en-US" dirty="0">
                <a:hlinkClick r:id="rId5"/>
              </a:rPr>
              <a:t>https://en.wikipedia.org/wiki/PCI_Express</a:t>
            </a:r>
            <a:endParaRPr lang="en-US" dirty="0"/>
          </a:p>
          <a:p>
            <a:r>
              <a:rPr lang="en-US" dirty="0"/>
              <a:t>        </a:t>
            </a:r>
            <a:r>
              <a:rPr lang="en-US" dirty="0">
                <a:hlinkClick r:id="rId6"/>
              </a:rPr>
              <a:t>https://en.wikipedia.org/wiki/PCI_Express#History_and_revisions</a:t>
            </a:r>
            <a:r>
              <a:rPr lang="en-US" dirty="0"/>
              <a:t> //Reference for the PCI-e 5.0 speed;</a:t>
            </a:r>
          </a:p>
          <a:p>
            <a:r>
              <a:rPr lang="en-US" dirty="0"/>
              <a:t>        Picture of graphics card taken from </a:t>
            </a:r>
            <a:r>
              <a:rPr lang="en-US" dirty="0">
                <a:hlinkClick r:id="rId7"/>
              </a:rPr>
              <a:t>https://graphicscardhub.com/graphics-card-pcie-power-connectors/</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61205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t>
            </a:r>
            <a:r>
              <a:rPr lang="en-US" dirty="0" err="1"/>
              <a:t>Octoputer</a:t>
            </a:r>
            <a:r>
              <a:rPr lang="en-US" dirty="0"/>
              <a:t> has oversubscription along its PCI-e links. Oversubscription means that all devices cannot simultaneously exchange data with a CPU at full speed. For example, each of the x16 lanes coming out of a CPU are two-way </a:t>
            </a:r>
            <a:r>
              <a:rPr lang="en-US" dirty="0" err="1"/>
              <a:t>oversubscripted</a:t>
            </a:r>
            <a:r>
              <a:rPr lang="en-US" dirty="0"/>
              <a:t>, because each of those x16 lanes connect to a switch which talks to TWO devices, each of which has x16 lanes. Oversubscription won’t be noticed if both of those devices are rarely active at the same time.</a:t>
            </a:r>
          </a:p>
          <a:p>
            <a:endParaRPr lang="en-US" dirty="0"/>
          </a:p>
          <a:p>
            <a:r>
              <a:rPr lang="en-US" dirty="0"/>
              <a:t>DMI (Direct Media Interface) is just another bus protocol. At a high level, DMI is similar to PCI-e: DMI uses lanes, differential signaling, and point-to-point connections between devices.</a:t>
            </a:r>
          </a:p>
          <a:p>
            <a:endParaRPr lang="en-US" dirty="0"/>
          </a:p>
          <a:p>
            <a:r>
              <a:rPr lang="en-US" dirty="0"/>
              <a:t>The PCH (“Platform Controller Hub”) is an Intel-specific component for connecting various components on a chip. [Ref: https://en.wikipedia.org/wiki/Platform_Controller_Hub]</a:t>
            </a:r>
          </a:p>
          <a:p>
            <a:endParaRPr lang="en-US" dirty="0"/>
          </a:p>
          <a:p>
            <a:r>
              <a:rPr lang="en-US" dirty="0"/>
              <a:t>[Why do you need two wires to send one bit? The reason is that PCI-e uses a technology called differential signaling to transmit a bit. Differential signaling requires two wires, with a bit being encoded as the difference in the voltage between the two wires. Ref: </a:t>
            </a:r>
            <a:r>
              <a:rPr lang="en-US" dirty="0">
                <a:hlinkClick r:id="rId3"/>
              </a:rPr>
              <a:t>https://en.wikipedia.org/wiki/Differential_signaling</a:t>
            </a:r>
            <a:r>
              <a:rPr lang="en-US" dirty="0"/>
              <a:t>]]</a:t>
            </a:r>
          </a:p>
          <a:p>
            <a:endParaRPr lang="en-US" dirty="0"/>
          </a:p>
          <a:p>
            <a:r>
              <a:rPr lang="en-US" dirty="0"/>
              <a:t>[Ref: </a:t>
            </a:r>
            <a:r>
              <a:rPr lang="en-US" dirty="0">
                <a:hlinkClick r:id="rId4"/>
              </a:rPr>
              <a:t>https://computer.howstuffworks.com/pci-express.htm</a:t>
            </a:r>
            <a:endParaRPr lang="en-US" dirty="0"/>
          </a:p>
          <a:p>
            <a:r>
              <a:rPr lang="en-US" dirty="0"/>
              <a:t>        </a:t>
            </a:r>
            <a:r>
              <a:rPr lang="en-US" dirty="0">
                <a:hlinkClick r:id="rId5"/>
              </a:rPr>
              <a:t>https://en.wikipedia.org/wiki/PCI_Express</a:t>
            </a:r>
            <a:endParaRPr lang="en-US" dirty="0"/>
          </a:p>
          <a:p>
            <a:r>
              <a:rPr lang="en-US" dirty="0"/>
              <a:t>        </a:t>
            </a:r>
            <a:r>
              <a:rPr lang="en-US" dirty="0">
                <a:hlinkClick r:id="rId6"/>
              </a:rPr>
              <a:t>https://en.wikipedia.org/wiki/PCI_Express#History_and_revisions</a:t>
            </a:r>
            <a:r>
              <a:rPr lang="en-US" dirty="0"/>
              <a:t> //Reference for the PCI-e 5.0 speed;</a:t>
            </a:r>
          </a:p>
          <a:p>
            <a:r>
              <a:rPr lang="en-US" dirty="0">
                <a:hlinkClick r:id="rId7"/>
              </a:rPr>
              <a:t>        https://pcisig.com/sites/default/files/files/PCI_Express_Basics_Background.pdf</a:t>
            </a:r>
            <a:endParaRPr lang="en-US" dirty="0"/>
          </a:p>
          <a:p>
            <a:r>
              <a:rPr lang="en-US" dirty="0"/>
              <a:t>        </a:t>
            </a:r>
            <a:r>
              <a:rPr lang="en-US" dirty="0">
                <a:hlinkClick r:id="rId8"/>
              </a:rPr>
              <a:t>https://www.microway.com/hpc-tech-tips/pci-express-root-complex-confusion/</a:t>
            </a:r>
            <a:r>
              <a:rPr lang="en-US" dirty="0"/>
              <a:t>  //The reference for the</a:t>
            </a:r>
          </a:p>
          <a:p>
            <a:r>
              <a:rPr lang="en-US" dirty="0"/>
              <a:t>                                                                                                                //diagram in the slides</a:t>
            </a:r>
          </a:p>
          <a:p>
            <a:r>
              <a:rPr lang="en-US" dirty="0"/>
              <a:t>        </a:t>
            </a:r>
            <a:r>
              <a:rPr lang="en-US" dirty="0">
                <a:hlinkClick r:id="rId9"/>
              </a:rPr>
              <a:t>https://en.wikipedia.org/wiki/Direct_Media_Interface</a:t>
            </a:r>
            <a:endParaRPr lang="en-US" dirty="0"/>
          </a:p>
          <a:p>
            <a:r>
              <a:rPr lang="en-US" dirty="0"/>
              <a:t>        </a:t>
            </a:r>
            <a:r>
              <a:rPr lang="en-US" dirty="0">
                <a:hlinkClick r:id="rId10"/>
              </a:rPr>
              <a:t>https://en.wikipedia.org/wiki/Synchronous_dynamic_random-access_memory</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42097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84023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CPU and the root complex communicate using a proprietary protocol that’s designed by the vendor of the chip. For example, on an x86 chip, Intel determines how that protocol works.</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15155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E98D54-3179-451D-BA3C-5699E1229F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4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3471FF98-0D23-47A5-8424-AD22CC2BFEE3}"/>
              </a:ext>
            </a:extLst>
          </p:cNvPr>
          <p:cNvSpPr>
            <a:spLocks noGrp="1"/>
          </p:cNvSpPr>
          <p:nvPr>
            <p:ph type="subTitle" idx="1"/>
          </p:nvPr>
        </p:nvSpPr>
        <p:spPr>
          <a:xfrm>
            <a:off x="6096000" y="5744263"/>
            <a:ext cx="6096000" cy="1134461"/>
          </a:xfrm>
          <a:solidFill>
            <a:schemeClr val="bg1">
              <a:alpha val="79000"/>
            </a:schemeClr>
          </a:solidFill>
        </p:spPr>
        <p:txBody>
          <a:bodyPr>
            <a:normAutofit lnSpcReduction="10000"/>
          </a:bodyPr>
          <a:lstStyle/>
          <a:p>
            <a:pPr algn="r"/>
            <a:r>
              <a:rPr lang="en-US" sz="3600" b="1" dirty="0">
                <a:latin typeface="Segoe UI" panose="020B0502040204020203" pitchFamily="34" charset="0"/>
                <a:cs typeface="Segoe UI" panose="020B0502040204020203" pitchFamily="34" charset="0"/>
              </a:rPr>
              <a:t>Lecture 12: CS 1610</a:t>
            </a:r>
          </a:p>
          <a:p>
            <a:pPr algn="r"/>
            <a:r>
              <a:rPr lang="en-US" sz="3600" b="1" dirty="0">
                <a:latin typeface="Segoe UI" panose="020B0502040204020203" pitchFamily="34" charset="0"/>
                <a:cs typeface="Segoe UI" panose="020B0502040204020203" pitchFamily="34" charset="0"/>
              </a:rPr>
              <a:t>3/11/2026</a:t>
            </a:r>
          </a:p>
        </p:txBody>
      </p:sp>
      <p:sp>
        <p:nvSpPr>
          <p:cNvPr id="7" name="Subtitle 2">
            <a:extLst>
              <a:ext uri="{FF2B5EF4-FFF2-40B4-BE49-F238E27FC236}">
                <a16:creationId xmlns:a16="http://schemas.microsoft.com/office/drawing/2014/main" id="{FB3DD8E9-59AB-46FB-8CF8-711281FA5D4B}"/>
              </a:ext>
            </a:extLst>
          </p:cNvPr>
          <p:cNvSpPr txBox="1">
            <a:spLocks/>
          </p:cNvSpPr>
          <p:nvPr/>
        </p:nvSpPr>
        <p:spPr>
          <a:xfrm>
            <a:off x="0" y="5744263"/>
            <a:ext cx="6096000" cy="1113738"/>
          </a:xfrm>
          <a:prstGeom prst="rect">
            <a:avLst/>
          </a:prstGeom>
          <a:solidFill>
            <a:schemeClr val="bg1">
              <a:alpha val="79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 b="1" dirty="0">
              <a:latin typeface="Segoe UI" panose="020B0502040204020203" pitchFamily="34" charset="0"/>
              <a:cs typeface="Segoe UI" panose="020B0502040204020203" pitchFamily="34" charset="0"/>
            </a:endParaRPr>
          </a:p>
          <a:p>
            <a:pPr algn="r"/>
            <a:r>
              <a:rPr lang="en-US" sz="5400" b="1" dirty="0">
                <a:latin typeface="Segoe UI" panose="020B0502040204020203" pitchFamily="34" charset="0"/>
                <a:cs typeface="Segoe UI" panose="020B0502040204020203" pitchFamily="34" charset="0"/>
              </a:rPr>
              <a:t>Device Interactions</a:t>
            </a:r>
          </a:p>
        </p:txBody>
      </p:sp>
    </p:spTree>
    <p:extLst>
      <p:ext uri="{BB962C8B-B14F-4D97-AF65-F5344CB8AC3E}">
        <p14:creationId xmlns:p14="http://schemas.microsoft.com/office/powerpoint/2010/main" val="63517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Tree>
    <p:extLst>
      <p:ext uri="{BB962C8B-B14F-4D97-AF65-F5344CB8AC3E}">
        <p14:creationId xmlns:p14="http://schemas.microsoft.com/office/powerpoint/2010/main" val="25402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
        <p:nvSpPr>
          <p:cNvPr id="145" name="Content Placeholder 2">
            <a:extLst>
              <a:ext uri="{FF2B5EF4-FFF2-40B4-BE49-F238E27FC236}">
                <a16:creationId xmlns:a16="http://schemas.microsoft.com/office/drawing/2014/main" id="{E6462273-D132-46AB-B0C3-616D7E061C0F}"/>
              </a:ext>
            </a:extLst>
          </p:cNvPr>
          <p:cNvSpPr>
            <a:spLocks noGrp="1"/>
          </p:cNvSpPr>
          <p:nvPr>
            <p:ph idx="1"/>
          </p:nvPr>
        </p:nvSpPr>
        <p:spPr>
          <a:xfrm>
            <a:off x="-41333" y="140283"/>
            <a:ext cx="5104095" cy="6693479"/>
          </a:xfrm>
        </p:spPr>
        <p:txBody>
          <a:bodyPr>
            <a:normAutofit lnSpcReduction="10000"/>
          </a:bodyPr>
          <a:lstStyle/>
          <a:p>
            <a:r>
              <a:rPr lang="en-US" sz="3600" dirty="0"/>
              <a:t>Different devices have different lane counts</a:t>
            </a:r>
          </a:p>
          <a:p>
            <a:pPr lvl="1"/>
            <a:endParaRPr lang="en-US" sz="3200" dirty="0"/>
          </a:p>
          <a:p>
            <a:pPr lvl="1"/>
            <a:endParaRPr lang="en-US" sz="3200" dirty="0"/>
          </a:p>
          <a:p>
            <a:pPr lvl="1"/>
            <a:endParaRPr lang="en-US" sz="3200" dirty="0"/>
          </a:p>
          <a:p>
            <a:pPr lvl="1"/>
            <a:endParaRPr lang="en-US" sz="3200" dirty="0"/>
          </a:p>
          <a:p>
            <a:pPr lvl="1"/>
            <a:endParaRPr lang="en-US" sz="3200" dirty="0"/>
          </a:p>
          <a:p>
            <a:endParaRPr lang="en-US" sz="3600" dirty="0"/>
          </a:p>
          <a:p>
            <a:pPr marL="457200" lvl="1" indent="0">
              <a:buNone/>
            </a:pPr>
            <a:endParaRPr lang="en-US" sz="3200" dirty="0"/>
          </a:p>
          <a:p>
            <a:pPr marL="457200" lvl="1" indent="0">
              <a:buNone/>
            </a:pPr>
            <a:endParaRPr lang="en-US" sz="3200" dirty="0"/>
          </a:p>
          <a:p>
            <a:r>
              <a:rPr lang="en-US" sz="3600" dirty="0"/>
              <a:t>Oversubscription at a switch may prevent a device from exchanging data at its full rate</a:t>
            </a:r>
          </a:p>
        </p:txBody>
      </p:sp>
      <p:grpSp>
        <p:nvGrpSpPr>
          <p:cNvPr id="3" name="Group 2">
            <a:extLst>
              <a:ext uri="{FF2B5EF4-FFF2-40B4-BE49-F238E27FC236}">
                <a16:creationId xmlns:a16="http://schemas.microsoft.com/office/drawing/2014/main" id="{4BB6EFF2-4700-409E-8C15-0086CB4687DC}"/>
              </a:ext>
            </a:extLst>
          </p:cNvPr>
          <p:cNvGrpSpPr/>
          <p:nvPr/>
        </p:nvGrpSpPr>
        <p:grpSpPr>
          <a:xfrm>
            <a:off x="-492799" y="1159923"/>
            <a:ext cx="3889094" cy="1435777"/>
            <a:chOff x="-608078" y="1419201"/>
            <a:chExt cx="3889094" cy="1435777"/>
          </a:xfrm>
        </p:grpSpPr>
        <p:grpSp>
          <p:nvGrpSpPr>
            <p:cNvPr id="151" name="Group 150">
              <a:extLst>
                <a:ext uri="{FF2B5EF4-FFF2-40B4-BE49-F238E27FC236}">
                  <a16:creationId xmlns:a16="http://schemas.microsoft.com/office/drawing/2014/main" id="{57824416-386D-4DBA-8AF6-7C8A9565678A}"/>
                </a:ext>
              </a:extLst>
            </p:cNvPr>
            <p:cNvGrpSpPr/>
            <p:nvPr/>
          </p:nvGrpSpPr>
          <p:grpSpPr>
            <a:xfrm>
              <a:off x="-608078" y="1515424"/>
              <a:ext cx="3889094" cy="1339554"/>
              <a:chOff x="3304914" y="1917949"/>
              <a:chExt cx="3889094" cy="1339554"/>
            </a:xfrm>
          </p:grpSpPr>
          <p:pic>
            <p:nvPicPr>
              <p:cNvPr id="152" name="Picture 151">
                <a:extLst>
                  <a:ext uri="{FF2B5EF4-FFF2-40B4-BE49-F238E27FC236}">
                    <a16:creationId xmlns:a16="http://schemas.microsoft.com/office/drawing/2014/main" id="{454082A9-193F-4985-80A0-1C1743214156}"/>
                  </a:ext>
                </a:extLst>
              </p:cNvPr>
              <p:cNvPicPr>
                <a:picLocks noChangeAspect="1"/>
              </p:cNvPicPr>
              <p:nvPr/>
            </p:nvPicPr>
            <p:blipFill>
              <a:blip r:embed="rId6"/>
              <a:stretch>
                <a:fillRect/>
              </a:stretch>
            </p:blipFill>
            <p:spPr>
              <a:xfrm>
                <a:off x="4202021" y="1917949"/>
                <a:ext cx="2083024" cy="631668"/>
              </a:xfrm>
              <a:prstGeom prst="rect">
                <a:avLst/>
              </a:prstGeom>
            </p:spPr>
          </p:pic>
          <p:sp>
            <p:nvSpPr>
              <p:cNvPr id="154" name="Rectangle 153">
                <a:extLst>
                  <a:ext uri="{FF2B5EF4-FFF2-40B4-BE49-F238E27FC236}">
                    <a16:creationId xmlns:a16="http://schemas.microsoft.com/office/drawing/2014/main" id="{DB271CC2-E161-4489-BEEE-344F4CF7E06C}"/>
                  </a:ext>
                </a:extLst>
              </p:cNvPr>
              <p:cNvSpPr/>
              <p:nvPr/>
            </p:nvSpPr>
            <p:spPr>
              <a:xfrm>
                <a:off x="3304914" y="2549617"/>
                <a:ext cx="3889094" cy="707886"/>
              </a:xfrm>
              <a:prstGeom prst="rect">
                <a:avLst/>
              </a:prstGeom>
            </p:spPr>
            <p:txBody>
              <a:bodyPr wrap="square">
                <a:spAutoFit/>
              </a:bodyPr>
              <a:lstStyle/>
              <a:p>
                <a:pPr algn="ctr">
                  <a:lnSpc>
                    <a:spcPts val="2400"/>
                  </a:lnSpc>
                </a:pPr>
                <a:r>
                  <a:rPr lang="it-IT" sz="2000" b="1" dirty="0">
                    <a:latin typeface="Segoe UI" panose="020B0502040204020203" pitchFamily="34" charset="0"/>
                    <a:cs typeface="Segoe UI" panose="020B0502040204020203" pitchFamily="34" charset="0"/>
                  </a:rPr>
                  <a:t>HP EX900 SSD</a:t>
                </a:r>
              </a:p>
              <a:p>
                <a:pPr algn="ctr">
                  <a:lnSpc>
                    <a:spcPts val="2400"/>
                  </a:lnSpc>
                </a:pPr>
                <a:r>
                  <a:rPr lang="it-IT" sz="2000" b="1" dirty="0">
                    <a:latin typeface="Segoe UI" panose="020B0502040204020203" pitchFamily="34" charset="0"/>
                    <a:cs typeface="Segoe UI" panose="020B0502040204020203" pitchFamily="34" charset="0"/>
                  </a:rPr>
                  <a:t>(PCI-e 3.0 x4 lanes)</a:t>
                </a:r>
                <a:endParaRPr lang="en-US" sz="2000" b="1" dirty="0">
                  <a:latin typeface="Segoe UI" panose="020B0502040204020203" pitchFamily="34" charset="0"/>
                  <a:cs typeface="Segoe UI" panose="020B0502040204020203" pitchFamily="34" charset="0"/>
                </a:endParaRPr>
              </a:p>
            </p:txBody>
          </p:sp>
        </p:grpSp>
        <p:sp>
          <p:nvSpPr>
            <p:cNvPr id="2" name="Rectangle 1">
              <a:extLst>
                <a:ext uri="{FF2B5EF4-FFF2-40B4-BE49-F238E27FC236}">
                  <a16:creationId xmlns:a16="http://schemas.microsoft.com/office/drawing/2014/main" id="{8ADBF76E-6A92-447D-8F37-89FEA03469E5}"/>
                </a:ext>
              </a:extLst>
            </p:cNvPr>
            <p:cNvSpPr/>
            <p:nvPr/>
          </p:nvSpPr>
          <p:spPr>
            <a:xfrm>
              <a:off x="72970" y="1419201"/>
              <a:ext cx="2616951" cy="14357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62D54F14-BC0A-45C9-BFBF-F293D98CDFEC}"/>
              </a:ext>
            </a:extLst>
          </p:cNvPr>
          <p:cNvGrpSpPr/>
          <p:nvPr/>
        </p:nvGrpSpPr>
        <p:grpSpPr>
          <a:xfrm>
            <a:off x="-411863" y="2864537"/>
            <a:ext cx="3889094" cy="1892589"/>
            <a:chOff x="-103672" y="2907641"/>
            <a:chExt cx="3889094" cy="1892589"/>
          </a:xfrm>
        </p:grpSpPr>
        <p:grpSp>
          <p:nvGrpSpPr>
            <p:cNvPr id="140" name="Group 139">
              <a:extLst>
                <a:ext uri="{FF2B5EF4-FFF2-40B4-BE49-F238E27FC236}">
                  <a16:creationId xmlns:a16="http://schemas.microsoft.com/office/drawing/2014/main" id="{03474C6C-5BEC-494B-9B0D-7BE0211E3A2D}"/>
                </a:ext>
              </a:extLst>
            </p:cNvPr>
            <p:cNvGrpSpPr/>
            <p:nvPr/>
          </p:nvGrpSpPr>
          <p:grpSpPr>
            <a:xfrm>
              <a:off x="-103672" y="2975169"/>
              <a:ext cx="3889094" cy="1825061"/>
              <a:chOff x="7720784" y="2326047"/>
              <a:chExt cx="3889094" cy="1825061"/>
            </a:xfrm>
          </p:grpSpPr>
          <p:pic>
            <p:nvPicPr>
              <p:cNvPr id="141" name="Picture 2" descr="Image result for Radeon RX 560">
                <a:extLst>
                  <a:ext uri="{FF2B5EF4-FFF2-40B4-BE49-F238E27FC236}">
                    <a16:creationId xmlns:a16="http://schemas.microsoft.com/office/drawing/2014/main" id="{52288879-9F92-49D3-BDEC-E24D5EE48B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0611" y="2326047"/>
                <a:ext cx="1679161" cy="1259371"/>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80C1D327-0262-40DC-ACC5-DAE23EFE1750}"/>
                  </a:ext>
                </a:extLst>
              </p:cNvPr>
              <p:cNvSpPr/>
              <p:nvPr/>
            </p:nvSpPr>
            <p:spPr>
              <a:xfrm>
                <a:off x="7720784" y="3443222"/>
                <a:ext cx="3889094" cy="707886"/>
              </a:xfrm>
              <a:prstGeom prst="rect">
                <a:avLst/>
              </a:prstGeom>
            </p:spPr>
            <p:txBody>
              <a:bodyPr wrap="square">
                <a:spAutoFit/>
              </a:bodyPr>
              <a:lstStyle/>
              <a:p>
                <a:pPr algn="ctr">
                  <a:lnSpc>
                    <a:spcPts val="2400"/>
                  </a:lnSpc>
                </a:pPr>
                <a:r>
                  <a:rPr lang="it-IT" sz="2000" b="1" dirty="0">
                    <a:latin typeface="Segoe UI" panose="020B0502040204020203" pitchFamily="34" charset="0"/>
                    <a:cs typeface="Segoe UI" panose="020B0502040204020203" pitchFamily="34" charset="0"/>
                  </a:rPr>
                  <a:t>Radeon RX 560 GPU</a:t>
                </a:r>
              </a:p>
              <a:p>
                <a:pPr algn="ctr">
                  <a:lnSpc>
                    <a:spcPts val="2400"/>
                  </a:lnSpc>
                </a:pPr>
                <a:r>
                  <a:rPr lang="it-IT" sz="2000" b="1" dirty="0">
                    <a:latin typeface="Segoe UI" panose="020B0502040204020203" pitchFamily="34" charset="0"/>
                    <a:cs typeface="Segoe UI" panose="020B0502040204020203" pitchFamily="34" charset="0"/>
                  </a:rPr>
                  <a:t>(PCI-e 3.0 x16 lanes)</a:t>
                </a:r>
                <a:endParaRPr lang="en-US" sz="2000" b="1" dirty="0">
                  <a:latin typeface="Segoe UI" panose="020B0502040204020203" pitchFamily="34" charset="0"/>
                  <a:cs typeface="Segoe UI" panose="020B0502040204020203" pitchFamily="34" charset="0"/>
                </a:endParaRPr>
              </a:p>
            </p:txBody>
          </p:sp>
        </p:grpSp>
        <p:sp>
          <p:nvSpPr>
            <p:cNvPr id="222" name="Rectangle 221">
              <a:extLst>
                <a:ext uri="{FF2B5EF4-FFF2-40B4-BE49-F238E27FC236}">
                  <a16:creationId xmlns:a16="http://schemas.microsoft.com/office/drawing/2014/main" id="{9B3309B7-A021-46E9-A11B-49F0E47DE28E}"/>
                </a:ext>
              </a:extLst>
            </p:cNvPr>
            <p:cNvSpPr/>
            <p:nvPr/>
          </p:nvSpPr>
          <p:spPr>
            <a:xfrm>
              <a:off x="597402" y="2907641"/>
              <a:ext cx="2474577" cy="18925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E9B3D45-FF19-432A-AED0-E7243B42E9CF}"/>
              </a:ext>
            </a:extLst>
          </p:cNvPr>
          <p:cNvGrpSpPr/>
          <p:nvPr/>
        </p:nvGrpSpPr>
        <p:grpSpPr>
          <a:xfrm>
            <a:off x="2703294" y="1672677"/>
            <a:ext cx="2781493" cy="2335149"/>
            <a:chOff x="-1966167" y="-1389421"/>
            <a:chExt cx="2781493" cy="2335149"/>
          </a:xfrm>
        </p:grpSpPr>
        <p:sp>
          <p:nvSpPr>
            <p:cNvPr id="158" name="Rectangle 157">
              <a:extLst>
                <a:ext uri="{FF2B5EF4-FFF2-40B4-BE49-F238E27FC236}">
                  <a16:creationId xmlns:a16="http://schemas.microsoft.com/office/drawing/2014/main" id="{90FDD45B-3A5E-49D1-ADA5-5440C0AE6681}"/>
                </a:ext>
              </a:extLst>
            </p:cNvPr>
            <p:cNvSpPr/>
            <p:nvPr/>
          </p:nvSpPr>
          <p:spPr>
            <a:xfrm>
              <a:off x="-1762718" y="-1389421"/>
              <a:ext cx="2418559" cy="233514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DA0369B9-1ED4-4997-93E6-51C9BE5C3184}"/>
                </a:ext>
              </a:extLst>
            </p:cNvPr>
            <p:cNvGrpSpPr/>
            <p:nvPr/>
          </p:nvGrpSpPr>
          <p:grpSpPr>
            <a:xfrm>
              <a:off x="-1966167" y="-1301336"/>
              <a:ext cx="2781493" cy="2227265"/>
              <a:chOff x="203160" y="1938790"/>
              <a:chExt cx="3889094" cy="2938286"/>
            </a:xfrm>
          </p:grpSpPr>
          <p:pic>
            <p:nvPicPr>
              <p:cNvPr id="149" name="Picture 148">
                <a:extLst>
                  <a:ext uri="{FF2B5EF4-FFF2-40B4-BE49-F238E27FC236}">
                    <a16:creationId xmlns:a16="http://schemas.microsoft.com/office/drawing/2014/main" id="{20E23C31-2F74-46BB-85BA-07DAFEE30F5A}"/>
                  </a:ext>
                </a:extLst>
              </p:cNvPr>
              <p:cNvPicPr>
                <a:picLocks noChangeAspect="1"/>
              </p:cNvPicPr>
              <p:nvPr/>
            </p:nvPicPr>
            <p:blipFill>
              <a:blip r:embed="rId8"/>
              <a:stretch>
                <a:fillRect/>
              </a:stretch>
            </p:blipFill>
            <p:spPr>
              <a:xfrm>
                <a:off x="694095" y="1938790"/>
                <a:ext cx="2867769" cy="2234975"/>
              </a:xfrm>
              <a:prstGeom prst="rect">
                <a:avLst/>
              </a:prstGeom>
            </p:spPr>
          </p:pic>
          <p:sp>
            <p:nvSpPr>
              <p:cNvPr id="150" name="Rectangle 149">
                <a:extLst>
                  <a:ext uri="{FF2B5EF4-FFF2-40B4-BE49-F238E27FC236}">
                    <a16:creationId xmlns:a16="http://schemas.microsoft.com/office/drawing/2014/main" id="{03AC74E0-39BF-43F0-8715-71E2E18D4525}"/>
                  </a:ext>
                </a:extLst>
              </p:cNvPr>
              <p:cNvSpPr/>
              <p:nvPr/>
            </p:nvSpPr>
            <p:spPr>
              <a:xfrm>
                <a:off x="203160" y="3943208"/>
                <a:ext cx="3889094" cy="933868"/>
              </a:xfrm>
              <a:prstGeom prst="rect">
                <a:avLst/>
              </a:prstGeom>
            </p:spPr>
            <p:txBody>
              <a:bodyPr wrap="square">
                <a:spAutoFit/>
              </a:bodyPr>
              <a:lstStyle/>
              <a:p>
                <a:pPr algn="ctr">
                  <a:lnSpc>
                    <a:spcPts val="2400"/>
                  </a:lnSpc>
                </a:pPr>
                <a:r>
                  <a:rPr lang="en-US" sz="2000" b="1" dirty="0">
                    <a:latin typeface="Segoe UI" panose="020B0502040204020203" pitchFamily="34" charset="0"/>
                    <a:cs typeface="Segoe UI" panose="020B0502040204020203" pitchFamily="34" charset="0"/>
                  </a:rPr>
                  <a:t>Intel X520 NIC</a:t>
                </a:r>
              </a:p>
              <a:p>
                <a:pPr algn="ctr">
                  <a:lnSpc>
                    <a:spcPts val="2400"/>
                  </a:lnSpc>
                </a:pPr>
                <a:r>
                  <a:rPr lang="en-US" sz="2000" b="1" dirty="0">
                    <a:latin typeface="Segoe UI" panose="020B0502040204020203" pitchFamily="34" charset="0"/>
                    <a:cs typeface="Segoe UI" panose="020B0502040204020203" pitchFamily="34" charset="0"/>
                  </a:rPr>
                  <a:t>(PCI-e 2.0 x8 lanes)</a:t>
                </a:r>
              </a:p>
            </p:txBody>
          </p:sp>
        </p:grpSp>
      </p:grpSp>
      <p:cxnSp>
        <p:nvCxnSpPr>
          <p:cNvPr id="223" name="Connector: Elbow 222">
            <a:extLst>
              <a:ext uri="{FF2B5EF4-FFF2-40B4-BE49-F238E27FC236}">
                <a16:creationId xmlns:a16="http://schemas.microsoft.com/office/drawing/2014/main" id="{5EE3C105-7003-406B-9D69-07E5756EE43B}"/>
              </a:ext>
            </a:extLst>
          </p:cNvPr>
          <p:cNvCxnSpPr>
            <a:cxnSpLocks/>
          </p:cNvCxnSpPr>
          <p:nvPr/>
        </p:nvCxnSpPr>
        <p:spPr>
          <a:xfrm flipV="1">
            <a:off x="4872324" y="3328893"/>
            <a:ext cx="2618484" cy="2674045"/>
          </a:xfrm>
          <a:prstGeom prst="bentConnector3">
            <a:avLst>
              <a:gd name="adj1" fmla="val 50000"/>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5">
                                            <p:txEl>
                                              <p:pRg st="9" end="9"/>
                                            </p:txEl>
                                          </p:spTgt>
                                        </p:tgtEl>
                                        <p:attrNameLst>
                                          <p:attrName>style.visibility</p:attrName>
                                        </p:attrNameLst>
                                      </p:cBhvr>
                                      <p:to>
                                        <p:strVal val="visible"/>
                                      </p:to>
                                    </p:set>
                                    <p:animEffect transition="in" filter="fade">
                                      <p:cBhvr>
                                        <p:cTn id="18" dur="500"/>
                                        <p:tgtEl>
                                          <p:spTgt spid="145">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436A-62B9-4924-BACE-F06ADF508315}"/>
              </a:ext>
            </a:extLst>
          </p:cNvPr>
          <p:cNvSpPr>
            <a:spLocks noGrp="1"/>
          </p:cNvSpPr>
          <p:nvPr>
            <p:ph type="title"/>
          </p:nvPr>
        </p:nvSpPr>
        <p:spPr>
          <a:xfrm>
            <a:off x="838200" y="75195"/>
            <a:ext cx="10515600" cy="850358"/>
          </a:xfrm>
        </p:spPr>
        <p:txBody>
          <a:bodyPr/>
          <a:lstStyle/>
          <a:p>
            <a:r>
              <a:rPr lang="en-US" dirty="0"/>
              <a:t>Memory-mapped PCI-e Devices</a:t>
            </a:r>
          </a:p>
        </p:txBody>
      </p:sp>
      <p:sp>
        <p:nvSpPr>
          <p:cNvPr id="3" name="Content Placeholder 2">
            <a:extLst>
              <a:ext uri="{FF2B5EF4-FFF2-40B4-BE49-F238E27FC236}">
                <a16:creationId xmlns:a16="http://schemas.microsoft.com/office/drawing/2014/main" id="{0A626ACF-1516-4315-A3F3-F0BB44369BC4}"/>
              </a:ext>
            </a:extLst>
          </p:cNvPr>
          <p:cNvSpPr>
            <a:spLocks noGrp="1"/>
          </p:cNvSpPr>
          <p:nvPr>
            <p:ph idx="1"/>
          </p:nvPr>
        </p:nvSpPr>
        <p:spPr>
          <a:xfrm>
            <a:off x="1" y="925553"/>
            <a:ext cx="5273060" cy="5720574"/>
          </a:xfrm>
        </p:spPr>
        <p:txBody>
          <a:bodyPr>
            <a:normAutofit/>
          </a:bodyPr>
          <a:lstStyle/>
          <a:p>
            <a:r>
              <a:rPr lang="en-US" dirty="0"/>
              <a:t>Each PCI-e device is bound to a range of memory addresses that are managed by the device (not by actual DRAM!)</a:t>
            </a:r>
          </a:p>
          <a:p>
            <a:r>
              <a:rPr lang="en-US" dirty="0"/>
              <a:t>The root complex translates between CPU-created memory requests and PCI-e messages</a:t>
            </a:r>
          </a:p>
          <a:p>
            <a:pPr lvl="1"/>
            <a:r>
              <a:rPr lang="en-US" dirty="0"/>
              <a:t>The CPU writes to device-owned memory addresses to send commands or configure the device</a:t>
            </a:r>
          </a:p>
          <a:p>
            <a:pPr lvl="1"/>
            <a:r>
              <a:rPr lang="en-US" dirty="0"/>
              <a:t>A device sends a PCI-e message to the root complex to respond to a request or proactively interrupt the CPU</a:t>
            </a:r>
          </a:p>
          <a:p>
            <a:pPr lvl="2"/>
            <a:endParaRPr lang="en-US" dirty="0"/>
          </a:p>
        </p:txBody>
      </p:sp>
      <p:pic>
        <p:nvPicPr>
          <p:cNvPr id="34" name="Picture 33">
            <a:extLst>
              <a:ext uri="{FF2B5EF4-FFF2-40B4-BE49-F238E27FC236}">
                <a16:creationId xmlns:a16="http://schemas.microsoft.com/office/drawing/2014/main" id="{EAA4B9A6-F153-4941-A184-A827AB335B07}"/>
              </a:ext>
            </a:extLst>
          </p:cNvPr>
          <p:cNvPicPr>
            <a:picLocks noChangeAspect="1"/>
          </p:cNvPicPr>
          <p:nvPr/>
        </p:nvPicPr>
        <p:blipFill>
          <a:blip r:embed="rId3"/>
          <a:stretch>
            <a:fillRect/>
          </a:stretch>
        </p:blipFill>
        <p:spPr>
          <a:xfrm>
            <a:off x="10272162" y="1140355"/>
            <a:ext cx="1766055" cy="1761965"/>
          </a:xfrm>
          <a:prstGeom prst="rect">
            <a:avLst/>
          </a:prstGeom>
        </p:spPr>
      </p:pic>
      <p:grpSp>
        <p:nvGrpSpPr>
          <p:cNvPr id="72" name="Group 71">
            <a:extLst>
              <a:ext uri="{FF2B5EF4-FFF2-40B4-BE49-F238E27FC236}">
                <a16:creationId xmlns:a16="http://schemas.microsoft.com/office/drawing/2014/main" id="{9FA31AA1-C33E-40C7-BE40-E72663EF6EB8}"/>
              </a:ext>
            </a:extLst>
          </p:cNvPr>
          <p:cNvGrpSpPr/>
          <p:nvPr/>
        </p:nvGrpSpPr>
        <p:grpSpPr>
          <a:xfrm>
            <a:off x="4867564" y="1167712"/>
            <a:ext cx="3178234" cy="2851397"/>
            <a:chOff x="4867564" y="1167712"/>
            <a:chExt cx="3178234" cy="2851397"/>
          </a:xfrm>
        </p:grpSpPr>
        <p:cxnSp>
          <p:nvCxnSpPr>
            <p:cNvPr id="59" name="Straight Connector 58">
              <a:extLst>
                <a:ext uri="{FF2B5EF4-FFF2-40B4-BE49-F238E27FC236}">
                  <a16:creationId xmlns:a16="http://schemas.microsoft.com/office/drawing/2014/main" id="{FE134F5E-955A-4EE4-B897-2E82A447ADC2}"/>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E5F9FFE-9C75-47C8-864A-1CF8DF2D47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56" name="TextBox 55">
              <a:extLst>
                <a:ext uri="{FF2B5EF4-FFF2-40B4-BE49-F238E27FC236}">
                  <a16:creationId xmlns:a16="http://schemas.microsoft.com/office/drawing/2014/main" id="{CD425A41-0A6D-4EF6-A619-12DC21C1691C}"/>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61" name="TextBox 60">
              <a:extLst>
                <a:ext uri="{FF2B5EF4-FFF2-40B4-BE49-F238E27FC236}">
                  <a16:creationId xmlns:a16="http://schemas.microsoft.com/office/drawing/2014/main" id="{75240FFE-A0F8-4E79-BD50-37530C2A058A}"/>
                </a:ext>
              </a:extLst>
            </p:cNvPr>
            <p:cNvSpPr txBox="1"/>
            <p:nvPr/>
          </p:nvSpPr>
          <p:spPr>
            <a:xfrm flipH="1">
              <a:off x="6405712" y="180418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SDRAM</a:t>
              </a:r>
            </a:p>
          </p:txBody>
        </p:sp>
      </p:grpSp>
      <p:grpSp>
        <p:nvGrpSpPr>
          <p:cNvPr id="71" name="Group 70">
            <a:extLst>
              <a:ext uri="{FF2B5EF4-FFF2-40B4-BE49-F238E27FC236}">
                <a16:creationId xmlns:a16="http://schemas.microsoft.com/office/drawing/2014/main" id="{0C845F06-1455-49F4-AB03-C3A02711AABE}"/>
              </a:ext>
            </a:extLst>
          </p:cNvPr>
          <p:cNvGrpSpPr/>
          <p:nvPr/>
        </p:nvGrpSpPr>
        <p:grpSpPr>
          <a:xfrm>
            <a:off x="7789671" y="981491"/>
            <a:ext cx="2970341" cy="1410038"/>
            <a:chOff x="7789671" y="981491"/>
            <a:chExt cx="2970341" cy="1410038"/>
          </a:xfrm>
        </p:grpSpPr>
        <p:cxnSp>
          <p:nvCxnSpPr>
            <p:cNvPr id="9" name="Straight Connector 8">
              <a:extLst>
                <a:ext uri="{FF2B5EF4-FFF2-40B4-BE49-F238E27FC236}">
                  <a16:creationId xmlns:a16="http://schemas.microsoft.com/office/drawing/2014/main" id="{A6D08A14-5224-44EE-8723-F71ED5596150}"/>
                </a:ext>
              </a:extLst>
            </p:cNvPr>
            <p:cNvCxnSpPr>
              <a:cxnSpLocks/>
            </p:cNvCxnSpPr>
            <p:nvPr/>
          </p:nvCxnSpPr>
          <p:spPr>
            <a:xfrm>
              <a:off x="9471206" y="2018802"/>
              <a:ext cx="103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1B6F523-39A5-4698-9A00-6272ABF56995}"/>
                </a:ext>
              </a:extLst>
            </p:cNvPr>
            <p:cNvGrpSpPr/>
            <p:nvPr/>
          </p:nvGrpSpPr>
          <p:grpSpPr>
            <a:xfrm>
              <a:off x="7789671" y="1651144"/>
              <a:ext cx="1802846" cy="740385"/>
              <a:chOff x="7635012" y="3493573"/>
              <a:chExt cx="1300602" cy="740385"/>
            </a:xfrm>
          </p:grpSpPr>
          <p:sp>
            <p:nvSpPr>
              <p:cNvPr id="15" name="Rectangle 14">
                <a:extLst>
                  <a:ext uri="{FF2B5EF4-FFF2-40B4-BE49-F238E27FC236}">
                    <a16:creationId xmlns:a16="http://schemas.microsoft.com/office/drawing/2014/main" id="{90755D11-2449-43F9-85FA-C147CB6456F6}"/>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32EC047-3A62-4733-8CDA-C4B609B88F6F}"/>
                  </a:ext>
                </a:extLst>
              </p:cNvPr>
              <p:cNvSpPr txBox="1"/>
              <p:nvPr/>
            </p:nvSpPr>
            <p:spPr>
              <a:xfrm>
                <a:off x="7635012"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grpSp>
          <p:nvGrpSpPr>
            <p:cNvPr id="65" name="Group 64">
              <a:extLst>
                <a:ext uri="{FF2B5EF4-FFF2-40B4-BE49-F238E27FC236}">
                  <a16:creationId xmlns:a16="http://schemas.microsoft.com/office/drawing/2014/main" id="{A886E64A-44FF-4D37-A744-454AA4C5A502}"/>
                </a:ext>
              </a:extLst>
            </p:cNvPr>
            <p:cNvGrpSpPr/>
            <p:nvPr/>
          </p:nvGrpSpPr>
          <p:grpSpPr>
            <a:xfrm>
              <a:off x="8533521" y="981491"/>
              <a:ext cx="2226491" cy="980665"/>
              <a:chOff x="8533521" y="981491"/>
              <a:chExt cx="2226491" cy="980665"/>
            </a:xfrm>
          </p:grpSpPr>
          <p:cxnSp>
            <p:nvCxnSpPr>
              <p:cNvPr id="35" name="Straight Connector 34">
                <a:extLst>
                  <a:ext uri="{FF2B5EF4-FFF2-40B4-BE49-F238E27FC236}">
                    <a16:creationId xmlns:a16="http://schemas.microsoft.com/office/drawing/2014/main" id="{A76E2478-1350-4A02-9F3F-D2D4A860CB06}"/>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72569B6-497D-4405-B94E-10E0431D3129}"/>
                  </a:ext>
                </a:extLst>
              </p:cNvPr>
              <p:cNvSpPr txBox="1"/>
              <p:nvPr/>
            </p:nvSpPr>
            <p:spPr>
              <a:xfrm flipH="1">
                <a:off x="8533521" y="981491"/>
                <a:ext cx="2226491"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Proprietary protocol</a:t>
                </a:r>
              </a:p>
            </p:txBody>
          </p:sp>
        </p:grpSp>
      </p:grpSp>
      <p:grpSp>
        <p:nvGrpSpPr>
          <p:cNvPr id="73" name="Group 72">
            <a:extLst>
              <a:ext uri="{FF2B5EF4-FFF2-40B4-BE49-F238E27FC236}">
                <a16:creationId xmlns:a16="http://schemas.microsoft.com/office/drawing/2014/main" id="{F220D41B-B76D-4A97-9502-D08322B5BC11}"/>
              </a:ext>
            </a:extLst>
          </p:cNvPr>
          <p:cNvGrpSpPr/>
          <p:nvPr/>
        </p:nvGrpSpPr>
        <p:grpSpPr>
          <a:xfrm>
            <a:off x="6686119" y="2386459"/>
            <a:ext cx="3314069" cy="3009818"/>
            <a:chOff x="6686119" y="2386459"/>
            <a:chExt cx="3314069" cy="3009818"/>
          </a:xfrm>
        </p:grpSpPr>
        <p:sp>
          <p:nvSpPr>
            <p:cNvPr id="54" name="TextBox 53">
              <a:extLst>
                <a:ext uri="{FF2B5EF4-FFF2-40B4-BE49-F238E27FC236}">
                  <a16:creationId xmlns:a16="http://schemas.microsoft.com/office/drawing/2014/main" id="{4AB9040A-120A-46FC-9B56-630FC1AAC522}"/>
                </a:ext>
              </a:extLst>
            </p:cNvPr>
            <p:cNvSpPr txBox="1"/>
            <p:nvPr/>
          </p:nvSpPr>
          <p:spPr>
            <a:xfrm>
              <a:off x="7452684" y="5087987"/>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66" name="Straight Connector 65">
              <a:extLst>
                <a:ext uri="{FF2B5EF4-FFF2-40B4-BE49-F238E27FC236}">
                  <a16:creationId xmlns:a16="http://schemas.microsoft.com/office/drawing/2014/main" id="{C4CF2D91-BCFA-44B4-94A8-C0033A99BE60}"/>
                </a:ext>
              </a:extLst>
            </p:cNvPr>
            <p:cNvCxnSpPr>
              <a:cxnSpLocks/>
              <a:endCxn id="15"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EA0E1987-09CF-404D-B73F-58D71F9D3023}"/>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70" name="TextBox 69">
              <a:extLst>
                <a:ext uri="{FF2B5EF4-FFF2-40B4-BE49-F238E27FC236}">
                  <a16:creationId xmlns:a16="http://schemas.microsoft.com/office/drawing/2014/main" id="{FA5B1D94-94DE-4334-ACA8-390EE3A2F05A}"/>
                </a:ext>
              </a:extLst>
            </p:cNvPr>
            <p:cNvSpPr txBox="1"/>
            <p:nvPr/>
          </p:nvSpPr>
          <p:spPr>
            <a:xfrm>
              <a:off x="6686119" y="3097826"/>
              <a:ext cx="2547504" cy="667362"/>
            </a:xfrm>
            <a:prstGeom prst="rect">
              <a:avLst/>
            </a:prstGeom>
            <a:noFill/>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PCI-e lanes</a:t>
              </a:r>
            </a:p>
            <a:p>
              <a:pPr algn="ctr">
                <a:lnSpc>
                  <a:spcPts val="2200"/>
                </a:lnSpc>
              </a:pPr>
              <a:r>
                <a:rPr lang="en-US" sz="2000" b="1" dirty="0">
                  <a:latin typeface="Segoe UI" panose="020B0502040204020203" pitchFamily="34" charset="0"/>
                  <a:cs typeface="Segoe UI" panose="020B0502040204020203" pitchFamily="34" charset="0"/>
                </a:rPr>
                <a:t>(</a:t>
              </a:r>
              <a:r>
                <a:rPr lang="en-US" sz="2000" b="1" dirty="0" err="1">
                  <a:latin typeface="Segoe UI" panose="020B0502040204020203" pitchFamily="34" charset="0"/>
                  <a:cs typeface="Segoe UI" panose="020B0502040204020203" pitchFamily="34" charset="0"/>
                </a:rPr>
                <a:t>xWhatever</a:t>
              </a:r>
              <a:r>
                <a:rPr lang="en-US" sz="2000" b="1" dirty="0">
                  <a:latin typeface="Segoe UI" panose="020B0502040204020203" pitchFamily="34" charset="0"/>
                  <a:cs typeface="Segoe UI" panose="020B0502040204020203" pitchFamily="34" charset="0"/>
                </a:rPr>
                <a:t>)</a:t>
              </a:r>
            </a:p>
          </p:txBody>
        </p:sp>
      </p:grpSp>
    </p:spTree>
    <p:extLst>
      <p:ext uri="{BB962C8B-B14F-4D97-AF65-F5344CB8AC3E}">
        <p14:creationId xmlns:p14="http://schemas.microsoft.com/office/powerpoint/2010/main" val="337685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B569C-6C47-B798-B6EE-893705AACFB2}"/>
              </a:ext>
            </a:extLst>
          </p:cNvPr>
          <p:cNvPicPr>
            <a:picLocks noChangeAspect="1"/>
          </p:cNvPicPr>
          <p:nvPr/>
        </p:nvPicPr>
        <p:blipFill>
          <a:blip r:embed="rId3"/>
          <a:stretch>
            <a:fillRect/>
          </a:stretch>
        </p:blipFill>
        <p:spPr>
          <a:xfrm>
            <a:off x="6359261" y="0"/>
            <a:ext cx="5713793" cy="6858000"/>
          </a:xfrm>
          <a:prstGeom prst="rect">
            <a:avLst/>
          </a:prstGeom>
        </p:spPr>
      </p:pic>
      <p:sp>
        <p:nvSpPr>
          <p:cNvPr id="2" name="Title 1">
            <a:extLst>
              <a:ext uri="{FF2B5EF4-FFF2-40B4-BE49-F238E27FC236}">
                <a16:creationId xmlns:a16="http://schemas.microsoft.com/office/drawing/2014/main" id="{6C54C4FF-29FA-1E15-80F6-C5661764D4B7}"/>
              </a:ext>
            </a:extLst>
          </p:cNvPr>
          <p:cNvSpPr>
            <a:spLocks noGrp="1"/>
          </p:cNvSpPr>
          <p:nvPr>
            <p:ph type="title"/>
          </p:nvPr>
        </p:nvSpPr>
        <p:spPr>
          <a:xfrm>
            <a:off x="433862" y="-186673"/>
            <a:ext cx="6278137" cy="1325563"/>
          </a:xfrm>
        </p:spPr>
        <p:txBody>
          <a:bodyPr>
            <a:normAutofit/>
          </a:bodyPr>
          <a:lstStyle/>
          <a:p>
            <a:r>
              <a:rPr lang="en-US" sz="3200" dirty="0"/>
              <a:t>Physical Memory</a:t>
            </a:r>
            <a:br>
              <a:rPr lang="en-US" sz="3200" dirty="0"/>
            </a:br>
            <a:r>
              <a:rPr lang="en-US" sz="3200" dirty="0"/>
              <a:t>Regions: Intel 10</a:t>
            </a:r>
            <a:r>
              <a:rPr lang="en-US" sz="3200" baseline="30000" dirty="0"/>
              <a:t>th</a:t>
            </a:r>
            <a:r>
              <a:rPr lang="en-US" sz="3200" dirty="0"/>
              <a:t> Gen CPUs</a:t>
            </a:r>
          </a:p>
        </p:txBody>
      </p:sp>
      <p:sp>
        <p:nvSpPr>
          <p:cNvPr id="6" name="Content Placeholder 2">
            <a:extLst>
              <a:ext uri="{FF2B5EF4-FFF2-40B4-BE49-F238E27FC236}">
                <a16:creationId xmlns:a16="http://schemas.microsoft.com/office/drawing/2014/main" id="{058AE63E-AFEE-A466-3E6D-5FED99FE504C}"/>
              </a:ext>
            </a:extLst>
          </p:cNvPr>
          <p:cNvSpPr>
            <a:spLocks noGrp="1"/>
          </p:cNvSpPr>
          <p:nvPr>
            <p:ph idx="1"/>
          </p:nvPr>
        </p:nvSpPr>
        <p:spPr>
          <a:xfrm>
            <a:off x="245327" y="1021621"/>
            <a:ext cx="7159083" cy="5836379"/>
          </a:xfrm>
        </p:spPr>
        <p:txBody>
          <a:bodyPr>
            <a:normAutofit fontScale="92500"/>
          </a:bodyPr>
          <a:lstStyle/>
          <a:p>
            <a:r>
              <a:rPr lang="en-US" dirty="0"/>
              <a:t>At the bottom of physical RAM is the </a:t>
            </a:r>
            <a:r>
              <a:rPr lang="en-US" b="1" dirty="0"/>
              <a:t>DOS area</a:t>
            </a:r>
            <a:endParaRPr lang="en-US" dirty="0"/>
          </a:p>
          <a:p>
            <a:pPr lvl="1"/>
            <a:r>
              <a:rPr lang="en-US" dirty="0"/>
              <a:t>The entire OS goes here (if it fits)</a:t>
            </a:r>
          </a:p>
          <a:p>
            <a:pPr lvl="1"/>
            <a:r>
              <a:rPr lang="en-US" dirty="0"/>
              <a:t>Otherwise, the first-stage OS bootloader lives here</a:t>
            </a:r>
          </a:p>
          <a:p>
            <a:r>
              <a:rPr lang="en-US" dirty="0"/>
              <a:t>The </a:t>
            </a:r>
            <a:r>
              <a:rPr lang="en-US" b="1" dirty="0"/>
              <a:t>legacy video area</a:t>
            </a:r>
            <a:r>
              <a:rPr lang="en-US" dirty="0"/>
              <a:t> is for CGA and VGA graphics</a:t>
            </a:r>
          </a:p>
          <a:p>
            <a:pPr lvl="1"/>
            <a:r>
              <a:rPr lang="en-US" dirty="0"/>
              <a:t>A CPU can update the display by writing to this area</a:t>
            </a:r>
          </a:p>
          <a:p>
            <a:pPr lvl="1"/>
            <a:r>
              <a:rPr lang="en-US" dirty="0"/>
              <a:t>Chickadee’s console output uses the CGA area!</a:t>
            </a:r>
          </a:p>
          <a:p>
            <a:r>
              <a:rPr lang="en-US" dirty="0"/>
              <a:t>The </a:t>
            </a:r>
            <a:r>
              <a:rPr lang="en-US" b="1" dirty="0"/>
              <a:t>BIOS (basic input/output system)</a:t>
            </a:r>
            <a:r>
              <a:rPr lang="en-US" dirty="0"/>
              <a:t> is firmware code that is stored in on-CPU flash</a:t>
            </a:r>
          </a:p>
          <a:p>
            <a:pPr lvl="1"/>
            <a:r>
              <a:rPr lang="en-US" dirty="0"/>
              <a:t>When a CPU boots up, the BIOS code runs</a:t>
            </a:r>
          </a:p>
          <a:p>
            <a:pPr lvl="1"/>
            <a:r>
              <a:rPr lang="en-US" dirty="0"/>
              <a:t>The BIOS detects which buses and hardware devices are connected to the CPU, and eventually loads the OS</a:t>
            </a:r>
          </a:p>
          <a:p>
            <a:pPr lvl="1"/>
            <a:r>
              <a:rPr lang="en-US" dirty="0"/>
              <a:t>UEFI (Unified extensible firmware interface) is the newer specification for BIOS-like software</a:t>
            </a:r>
          </a:p>
        </p:txBody>
      </p:sp>
      <p:sp>
        <p:nvSpPr>
          <p:cNvPr id="8" name="TextBox 7">
            <a:extLst>
              <a:ext uri="{FF2B5EF4-FFF2-40B4-BE49-F238E27FC236}">
                <a16:creationId xmlns:a16="http://schemas.microsoft.com/office/drawing/2014/main" id="{628B5013-6FE4-C91B-0633-304EA6B16C1D}"/>
              </a:ext>
            </a:extLst>
          </p:cNvPr>
          <p:cNvSpPr txBox="1"/>
          <p:nvPr/>
        </p:nvSpPr>
        <p:spPr>
          <a:xfrm>
            <a:off x="1176728" y="3725619"/>
            <a:ext cx="5829300" cy="1200329"/>
          </a:xfrm>
          <a:prstGeom prst="rect">
            <a:avLst/>
          </a:prstGeom>
          <a:noFill/>
        </p:spPr>
        <p:txBody>
          <a:bodyPr wrap="square">
            <a:spAutoFit/>
          </a:bodyPr>
          <a:lstStyle/>
          <a:p>
            <a:r>
              <a:rPr lang="en-US" sz="2400" dirty="0">
                <a:latin typeface="Consolas" panose="020B0609020204030204" pitchFamily="49" charset="0"/>
              </a:rPr>
              <a:t>//Chickadee's x86-64.h</a:t>
            </a:r>
          </a:p>
          <a:p>
            <a:r>
              <a:rPr lang="en-US" sz="2400" dirty="0">
                <a:latin typeface="Consolas" panose="020B0609020204030204" pitchFamily="49" charset="0"/>
              </a:rPr>
              <a:t>//CGA console memory-mapped I/O</a:t>
            </a:r>
          </a:p>
          <a:p>
            <a:r>
              <a:rPr lang="en-US" sz="2400" dirty="0">
                <a:solidFill>
                  <a:srgbClr val="0070C0"/>
                </a:solidFill>
                <a:latin typeface="Consolas" panose="020B0609020204030204" pitchFamily="49" charset="0"/>
              </a:rPr>
              <a:t>#define </a:t>
            </a:r>
            <a:r>
              <a:rPr lang="en-US" sz="2400" dirty="0">
                <a:latin typeface="Consolas" panose="020B0609020204030204" pitchFamily="49" charset="0"/>
              </a:rPr>
              <a:t>CONSOLE_ADDR     </a:t>
            </a:r>
            <a:r>
              <a:rPr lang="en-US" sz="2400" dirty="0">
                <a:solidFill>
                  <a:srgbClr val="00B050"/>
                </a:solidFill>
                <a:latin typeface="Consolas" panose="020B0609020204030204" pitchFamily="49" charset="0"/>
              </a:rPr>
              <a:t>0xB8000</a:t>
            </a:r>
          </a:p>
        </p:txBody>
      </p:sp>
      <p:cxnSp>
        <p:nvCxnSpPr>
          <p:cNvPr id="10" name="Connector: Elbow 9">
            <a:extLst>
              <a:ext uri="{FF2B5EF4-FFF2-40B4-BE49-F238E27FC236}">
                <a16:creationId xmlns:a16="http://schemas.microsoft.com/office/drawing/2014/main" id="{5C67566E-E338-A60C-612B-A485D06CB76D}"/>
              </a:ext>
            </a:extLst>
          </p:cNvPr>
          <p:cNvCxnSpPr>
            <a:cxnSpLocks/>
          </p:cNvCxnSpPr>
          <p:nvPr/>
        </p:nvCxnSpPr>
        <p:spPr>
          <a:xfrm flipV="1">
            <a:off x="6711999" y="3211552"/>
            <a:ext cx="2120807" cy="1471960"/>
          </a:xfrm>
          <a:prstGeom prst="bent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46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5C01-B4BA-E54C-1577-33929EF07FA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DF678F-51E5-0046-25A6-D833E4D6EB40}"/>
              </a:ext>
            </a:extLst>
          </p:cNvPr>
          <p:cNvPicPr>
            <a:picLocks noChangeAspect="1"/>
          </p:cNvPicPr>
          <p:nvPr/>
        </p:nvPicPr>
        <p:blipFill>
          <a:blip r:embed="rId3"/>
          <a:stretch>
            <a:fillRect/>
          </a:stretch>
        </p:blipFill>
        <p:spPr>
          <a:xfrm>
            <a:off x="5994504" y="0"/>
            <a:ext cx="6197496" cy="6858000"/>
          </a:xfrm>
          <a:prstGeom prst="rect">
            <a:avLst/>
          </a:prstGeom>
        </p:spPr>
      </p:pic>
      <p:sp>
        <p:nvSpPr>
          <p:cNvPr id="2" name="Title 1">
            <a:extLst>
              <a:ext uri="{FF2B5EF4-FFF2-40B4-BE49-F238E27FC236}">
                <a16:creationId xmlns:a16="http://schemas.microsoft.com/office/drawing/2014/main" id="{9FC10548-B69E-A36B-2009-33626F33DBBE}"/>
              </a:ext>
            </a:extLst>
          </p:cNvPr>
          <p:cNvSpPr>
            <a:spLocks noGrp="1"/>
          </p:cNvSpPr>
          <p:nvPr>
            <p:ph type="title"/>
          </p:nvPr>
        </p:nvSpPr>
        <p:spPr>
          <a:xfrm>
            <a:off x="433862" y="-186673"/>
            <a:ext cx="6278137" cy="1325563"/>
          </a:xfrm>
        </p:spPr>
        <p:txBody>
          <a:bodyPr>
            <a:normAutofit/>
          </a:bodyPr>
          <a:lstStyle/>
          <a:p>
            <a:r>
              <a:rPr lang="en-US" sz="3200" dirty="0"/>
              <a:t>Physical Memory</a:t>
            </a:r>
            <a:br>
              <a:rPr lang="en-US" sz="3200" dirty="0"/>
            </a:br>
            <a:r>
              <a:rPr lang="en-US" sz="3200" dirty="0"/>
              <a:t>Regions: Intel 10</a:t>
            </a:r>
            <a:r>
              <a:rPr lang="en-US" sz="3200" baseline="30000" dirty="0"/>
              <a:t>th</a:t>
            </a:r>
            <a:r>
              <a:rPr lang="en-US" sz="3200" dirty="0"/>
              <a:t> Gen CPUs</a:t>
            </a:r>
          </a:p>
        </p:txBody>
      </p:sp>
      <p:sp>
        <p:nvSpPr>
          <p:cNvPr id="6" name="Content Placeholder 2">
            <a:extLst>
              <a:ext uri="{FF2B5EF4-FFF2-40B4-BE49-F238E27FC236}">
                <a16:creationId xmlns:a16="http://schemas.microsoft.com/office/drawing/2014/main" id="{E5951B77-27AA-3288-3289-4F93FF5880E8}"/>
              </a:ext>
            </a:extLst>
          </p:cNvPr>
          <p:cNvSpPr>
            <a:spLocks noGrp="1"/>
          </p:cNvSpPr>
          <p:nvPr>
            <p:ph idx="1"/>
          </p:nvPr>
        </p:nvSpPr>
        <p:spPr>
          <a:xfrm>
            <a:off x="245327" y="959003"/>
            <a:ext cx="6813395" cy="6163727"/>
          </a:xfrm>
        </p:spPr>
        <p:txBody>
          <a:bodyPr>
            <a:normAutofit lnSpcReduction="10000"/>
          </a:bodyPr>
          <a:lstStyle/>
          <a:p>
            <a:r>
              <a:rPr lang="en-US" dirty="0"/>
              <a:t>The </a:t>
            </a:r>
            <a:r>
              <a:rPr lang="en-US" b="1" dirty="0"/>
              <a:t>PCI memory range</a:t>
            </a:r>
            <a:r>
              <a:rPr lang="en-US" dirty="0"/>
              <a:t> is the range of physical addresses that are dedicated to PCIe traffic!</a:t>
            </a:r>
          </a:p>
          <a:p>
            <a:pPr lvl="1"/>
            <a:r>
              <a:rPr lang="en-US" dirty="0"/>
              <a:t>At boot time, each PCIe device registers for a portion of the PCI memory range</a:t>
            </a:r>
          </a:p>
          <a:p>
            <a:pPr lvl="1"/>
            <a:r>
              <a:rPr lang="en-US" dirty="0"/>
              <a:t>Later, the OS communicates with a device by reading or writing to its PCI memory</a:t>
            </a:r>
          </a:p>
          <a:p>
            <a:r>
              <a:rPr lang="en-US" dirty="0"/>
              <a:t>As we’ll see later, the PCI memory range is also how PCIe-related interrupts are:</a:t>
            </a:r>
          </a:p>
          <a:p>
            <a:pPr lvl="1"/>
            <a:r>
              <a:rPr lang="en-US" dirty="0"/>
              <a:t>Configured by the OS by writing to </a:t>
            </a:r>
            <a:r>
              <a:rPr lang="en-US" b="1" dirty="0"/>
              <a:t>APICs</a:t>
            </a:r>
            <a:r>
              <a:rPr lang="en-US" dirty="0"/>
              <a:t> (advanced programmable interrupt controllers)</a:t>
            </a:r>
          </a:p>
          <a:p>
            <a:pPr lvl="1"/>
            <a:r>
              <a:rPr lang="en-US" dirty="0"/>
              <a:t>Raised by PCIe devices who write to the </a:t>
            </a:r>
            <a:r>
              <a:rPr lang="en-US" b="1" dirty="0"/>
              <a:t>MSI interrupt region</a:t>
            </a:r>
          </a:p>
          <a:p>
            <a:r>
              <a:rPr lang="en-US" dirty="0"/>
              <a:t>Roughly speaking, nothing interesting happens above 4 GB of physical RAM</a:t>
            </a:r>
          </a:p>
        </p:txBody>
      </p:sp>
      <p:cxnSp>
        <p:nvCxnSpPr>
          <p:cNvPr id="9" name="Straight Arrow Connector 8">
            <a:extLst>
              <a:ext uri="{FF2B5EF4-FFF2-40B4-BE49-F238E27FC236}">
                <a16:creationId xmlns:a16="http://schemas.microsoft.com/office/drawing/2014/main" id="{427EB693-510A-DBF4-02EE-F73CA00A0863}"/>
              </a:ext>
            </a:extLst>
          </p:cNvPr>
          <p:cNvCxnSpPr>
            <a:cxnSpLocks/>
          </p:cNvCxnSpPr>
          <p:nvPr/>
        </p:nvCxnSpPr>
        <p:spPr>
          <a:xfrm>
            <a:off x="2359742" y="1809135"/>
            <a:ext cx="60173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3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26ACF-1516-4315-A3F3-F0BB44369BC4}"/>
              </a:ext>
            </a:extLst>
          </p:cNvPr>
          <p:cNvSpPr>
            <a:spLocks noGrp="1"/>
          </p:cNvSpPr>
          <p:nvPr>
            <p:ph idx="1"/>
          </p:nvPr>
        </p:nvSpPr>
        <p:spPr>
          <a:xfrm>
            <a:off x="113510" y="81723"/>
            <a:ext cx="5252199" cy="2839636"/>
          </a:xfrm>
        </p:spPr>
        <p:txBody>
          <a:bodyPr>
            <a:normAutofit/>
          </a:bodyPr>
          <a:lstStyle/>
          <a:p>
            <a:pPr marL="0" indent="0">
              <a:buNone/>
            </a:pPr>
            <a:r>
              <a:rPr lang="en-US" u="sng" dirty="0"/>
              <a:t>Lifecycle of a read request</a:t>
            </a:r>
          </a:p>
          <a:p>
            <a:pPr lvl="1"/>
            <a:r>
              <a:rPr lang="en-US" dirty="0"/>
              <a:t>The CPU sends a memory read to the root complex</a:t>
            </a:r>
          </a:p>
          <a:p>
            <a:pPr lvl="1"/>
            <a:r>
              <a:rPr lang="en-US" dirty="0"/>
              <a:t>The root complex sends a PCI read request to the target device</a:t>
            </a:r>
          </a:p>
          <a:p>
            <a:pPr lvl="1"/>
            <a:r>
              <a:rPr lang="en-US" dirty="0"/>
              <a:t>Later, the device sends a PCI response that’s forwarded to CPU</a:t>
            </a:r>
          </a:p>
        </p:txBody>
      </p:sp>
      <p:pic>
        <p:nvPicPr>
          <p:cNvPr id="34" name="Picture 33">
            <a:extLst>
              <a:ext uri="{FF2B5EF4-FFF2-40B4-BE49-F238E27FC236}">
                <a16:creationId xmlns:a16="http://schemas.microsoft.com/office/drawing/2014/main" id="{EAA4B9A6-F153-4941-A184-A827AB335B07}"/>
              </a:ext>
            </a:extLst>
          </p:cNvPr>
          <p:cNvPicPr>
            <a:picLocks noChangeAspect="1"/>
          </p:cNvPicPr>
          <p:nvPr/>
        </p:nvPicPr>
        <p:blipFill>
          <a:blip r:embed="rId3"/>
          <a:stretch>
            <a:fillRect/>
          </a:stretch>
        </p:blipFill>
        <p:spPr>
          <a:xfrm>
            <a:off x="10272162" y="1140355"/>
            <a:ext cx="1766055" cy="1761965"/>
          </a:xfrm>
          <a:prstGeom prst="rect">
            <a:avLst/>
          </a:prstGeom>
        </p:spPr>
      </p:pic>
      <p:grpSp>
        <p:nvGrpSpPr>
          <p:cNvPr id="72" name="Group 71">
            <a:extLst>
              <a:ext uri="{FF2B5EF4-FFF2-40B4-BE49-F238E27FC236}">
                <a16:creationId xmlns:a16="http://schemas.microsoft.com/office/drawing/2014/main" id="{9FA31AA1-C33E-40C7-BE40-E72663EF6EB8}"/>
              </a:ext>
            </a:extLst>
          </p:cNvPr>
          <p:cNvGrpSpPr/>
          <p:nvPr/>
        </p:nvGrpSpPr>
        <p:grpSpPr>
          <a:xfrm>
            <a:off x="4867564" y="1167712"/>
            <a:ext cx="3178234" cy="2851397"/>
            <a:chOff x="4867564" y="1167712"/>
            <a:chExt cx="3178234" cy="2851397"/>
          </a:xfrm>
        </p:grpSpPr>
        <p:cxnSp>
          <p:nvCxnSpPr>
            <p:cNvPr id="59" name="Straight Connector 58">
              <a:extLst>
                <a:ext uri="{FF2B5EF4-FFF2-40B4-BE49-F238E27FC236}">
                  <a16:creationId xmlns:a16="http://schemas.microsoft.com/office/drawing/2014/main" id="{FE134F5E-955A-4EE4-B897-2E82A447ADC2}"/>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E5F9FFE-9C75-47C8-864A-1CF8DF2D47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56" name="TextBox 55">
              <a:extLst>
                <a:ext uri="{FF2B5EF4-FFF2-40B4-BE49-F238E27FC236}">
                  <a16:creationId xmlns:a16="http://schemas.microsoft.com/office/drawing/2014/main" id="{CD425A41-0A6D-4EF6-A619-12DC21C1691C}"/>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61" name="TextBox 60">
              <a:extLst>
                <a:ext uri="{FF2B5EF4-FFF2-40B4-BE49-F238E27FC236}">
                  <a16:creationId xmlns:a16="http://schemas.microsoft.com/office/drawing/2014/main" id="{75240FFE-A0F8-4E79-BD50-37530C2A058A}"/>
                </a:ext>
              </a:extLst>
            </p:cNvPr>
            <p:cNvSpPr txBox="1"/>
            <p:nvPr/>
          </p:nvSpPr>
          <p:spPr>
            <a:xfrm flipH="1">
              <a:off x="6405712" y="180418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SDRAM</a:t>
              </a:r>
            </a:p>
          </p:txBody>
        </p:sp>
      </p:grpSp>
      <p:grpSp>
        <p:nvGrpSpPr>
          <p:cNvPr id="71" name="Group 70">
            <a:extLst>
              <a:ext uri="{FF2B5EF4-FFF2-40B4-BE49-F238E27FC236}">
                <a16:creationId xmlns:a16="http://schemas.microsoft.com/office/drawing/2014/main" id="{0C845F06-1455-49F4-AB03-C3A02711AABE}"/>
              </a:ext>
            </a:extLst>
          </p:cNvPr>
          <p:cNvGrpSpPr/>
          <p:nvPr/>
        </p:nvGrpSpPr>
        <p:grpSpPr>
          <a:xfrm>
            <a:off x="7789671" y="981491"/>
            <a:ext cx="2970341" cy="1410038"/>
            <a:chOff x="7789671" y="981491"/>
            <a:chExt cx="2970341" cy="1410038"/>
          </a:xfrm>
        </p:grpSpPr>
        <p:cxnSp>
          <p:nvCxnSpPr>
            <p:cNvPr id="9" name="Straight Connector 8">
              <a:extLst>
                <a:ext uri="{FF2B5EF4-FFF2-40B4-BE49-F238E27FC236}">
                  <a16:creationId xmlns:a16="http://schemas.microsoft.com/office/drawing/2014/main" id="{A6D08A14-5224-44EE-8723-F71ED5596150}"/>
                </a:ext>
              </a:extLst>
            </p:cNvPr>
            <p:cNvCxnSpPr>
              <a:cxnSpLocks/>
            </p:cNvCxnSpPr>
            <p:nvPr/>
          </p:nvCxnSpPr>
          <p:spPr>
            <a:xfrm>
              <a:off x="9471206" y="2018802"/>
              <a:ext cx="10335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1B6F523-39A5-4698-9A00-6272ABF56995}"/>
                </a:ext>
              </a:extLst>
            </p:cNvPr>
            <p:cNvGrpSpPr/>
            <p:nvPr/>
          </p:nvGrpSpPr>
          <p:grpSpPr>
            <a:xfrm>
              <a:off x="7789671" y="1651144"/>
              <a:ext cx="1802846" cy="740385"/>
              <a:chOff x="7635012" y="3493573"/>
              <a:chExt cx="1300602" cy="740385"/>
            </a:xfrm>
          </p:grpSpPr>
          <p:sp>
            <p:nvSpPr>
              <p:cNvPr id="15" name="Rectangle 14">
                <a:extLst>
                  <a:ext uri="{FF2B5EF4-FFF2-40B4-BE49-F238E27FC236}">
                    <a16:creationId xmlns:a16="http://schemas.microsoft.com/office/drawing/2014/main" id="{90755D11-2449-43F9-85FA-C147CB6456F6}"/>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32EC047-3A62-4733-8CDA-C4B609B88F6F}"/>
                  </a:ext>
                </a:extLst>
              </p:cNvPr>
              <p:cNvSpPr txBox="1"/>
              <p:nvPr/>
            </p:nvSpPr>
            <p:spPr>
              <a:xfrm>
                <a:off x="7635012"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grpSp>
          <p:nvGrpSpPr>
            <p:cNvPr id="65" name="Group 64">
              <a:extLst>
                <a:ext uri="{FF2B5EF4-FFF2-40B4-BE49-F238E27FC236}">
                  <a16:creationId xmlns:a16="http://schemas.microsoft.com/office/drawing/2014/main" id="{A886E64A-44FF-4D37-A744-454AA4C5A502}"/>
                </a:ext>
              </a:extLst>
            </p:cNvPr>
            <p:cNvGrpSpPr/>
            <p:nvPr/>
          </p:nvGrpSpPr>
          <p:grpSpPr>
            <a:xfrm>
              <a:off x="8533521" y="981491"/>
              <a:ext cx="2226491" cy="980665"/>
              <a:chOff x="8533521" y="981491"/>
              <a:chExt cx="2226491" cy="980665"/>
            </a:xfrm>
          </p:grpSpPr>
          <p:cxnSp>
            <p:nvCxnSpPr>
              <p:cNvPr id="35" name="Straight Connector 34">
                <a:extLst>
                  <a:ext uri="{FF2B5EF4-FFF2-40B4-BE49-F238E27FC236}">
                    <a16:creationId xmlns:a16="http://schemas.microsoft.com/office/drawing/2014/main" id="{A76E2478-1350-4A02-9F3F-D2D4A860CB06}"/>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72569B6-497D-4405-B94E-10E0431D3129}"/>
                  </a:ext>
                </a:extLst>
              </p:cNvPr>
              <p:cNvSpPr txBox="1"/>
              <p:nvPr/>
            </p:nvSpPr>
            <p:spPr>
              <a:xfrm flipH="1">
                <a:off x="8533521" y="981491"/>
                <a:ext cx="2226491"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Proprietary protocol</a:t>
                </a:r>
              </a:p>
            </p:txBody>
          </p:sp>
        </p:grpSp>
      </p:grpSp>
      <p:grpSp>
        <p:nvGrpSpPr>
          <p:cNvPr id="73" name="Group 72">
            <a:extLst>
              <a:ext uri="{FF2B5EF4-FFF2-40B4-BE49-F238E27FC236}">
                <a16:creationId xmlns:a16="http://schemas.microsoft.com/office/drawing/2014/main" id="{F220D41B-B76D-4A97-9502-D08322B5BC11}"/>
              </a:ext>
            </a:extLst>
          </p:cNvPr>
          <p:cNvGrpSpPr/>
          <p:nvPr/>
        </p:nvGrpSpPr>
        <p:grpSpPr>
          <a:xfrm>
            <a:off x="6686119" y="2386459"/>
            <a:ext cx="3314069" cy="3009818"/>
            <a:chOff x="6686119" y="2386459"/>
            <a:chExt cx="3314069" cy="3009818"/>
          </a:xfrm>
        </p:grpSpPr>
        <p:sp>
          <p:nvSpPr>
            <p:cNvPr id="54" name="TextBox 53">
              <a:extLst>
                <a:ext uri="{FF2B5EF4-FFF2-40B4-BE49-F238E27FC236}">
                  <a16:creationId xmlns:a16="http://schemas.microsoft.com/office/drawing/2014/main" id="{4AB9040A-120A-46FC-9B56-630FC1AAC522}"/>
                </a:ext>
              </a:extLst>
            </p:cNvPr>
            <p:cNvSpPr txBox="1"/>
            <p:nvPr/>
          </p:nvSpPr>
          <p:spPr>
            <a:xfrm>
              <a:off x="7452684" y="5087987"/>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66" name="Straight Connector 65">
              <a:extLst>
                <a:ext uri="{FF2B5EF4-FFF2-40B4-BE49-F238E27FC236}">
                  <a16:creationId xmlns:a16="http://schemas.microsoft.com/office/drawing/2014/main" id="{C4CF2D91-BCFA-44B4-94A8-C0033A99BE60}"/>
                </a:ext>
              </a:extLst>
            </p:cNvPr>
            <p:cNvCxnSpPr>
              <a:cxnSpLocks/>
              <a:endCxn id="15"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EA0E1987-09CF-404D-B73F-58D71F9D3023}"/>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70" name="TextBox 69">
              <a:extLst>
                <a:ext uri="{FF2B5EF4-FFF2-40B4-BE49-F238E27FC236}">
                  <a16:creationId xmlns:a16="http://schemas.microsoft.com/office/drawing/2014/main" id="{FA5B1D94-94DE-4334-ACA8-390EE3A2F05A}"/>
                </a:ext>
              </a:extLst>
            </p:cNvPr>
            <p:cNvSpPr txBox="1"/>
            <p:nvPr/>
          </p:nvSpPr>
          <p:spPr>
            <a:xfrm>
              <a:off x="6686119" y="3097826"/>
              <a:ext cx="2547504" cy="667362"/>
            </a:xfrm>
            <a:prstGeom prst="rect">
              <a:avLst/>
            </a:prstGeom>
            <a:noFill/>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PCI-e lanes</a:t>
              </a:r>
            </a:p>
            <a:p>
              <a:pPr algn="ctr">
                <a:lnSpc>
                  <a:spcPts val="2200"/>
                </a:lnSpc>
              </a:pPr>
              <a:r>
                <a:rPr lang="en-US" sz="2000" b="1" dirty="0">
                  <a:latin typeface="Segoe UI" panose="020B0502040204020203" pitchFamily="34" charset="0"/>
                  <a:cs typeface="Segoe UI" panose="020B0502040204020203" pitchFamily="34" charset="0"/>
                </a:rPr>
                <a:t>(</a:t>
              </a:r>
              <a:r>
                <a:rPr lang="en-US" sz="2000" b="1" dirty="0" err="1">
                  <a:latin typeface="Segoe UI" panose="020B0502040204020203" pitchFamily="34" charset="0"/>
                  <a:cs typeface="Segoe UI" panose="020B0502040204020203" pitchFamily="34" charset="0"/>
                </a:rPr>
                <a:t>xWhatever</a:t>
              </a:r>
              <a:r>
                <a:rPr lang="en-US" sz="2000" b="1" dirty="0">
                  <a:latin typeface="Segoe UI" panose="020B0502040204020203" pitchFamily="34" charset="0"/>
                  <a:cs typeface="Segoe UI" panose="020B0502040204020203" pitchFamily="34" charset="0"/>
                </a:rPr>
                <a:t>)</a:t>
              </a:r>
            </a:p>
          </p:txBody>
        </p:sp>
      </p:grpSp>
      <p:sp>
        <p:nvSpPr>
          <p:cNvPr id="14" name="Rectangle 13">
            <a:extLst>
              <a:ext uri="{FF2B5EF4-FFF2-40B4-BE49-F238E27FC236}">
                <a16:creationId xmlns:a16="http://schemas.microsoft.com/office/drawing/2014/main" id="{2C3F1903-2554-4A24-AFE1-95CD91850EF0}"/>
              </a:ext>
            </a:extLst>
          </p:cNvPr>
          <p:cNvSpPr/>
          <p:nvPr/>
        </p:nvSpPr>
        <p:spPr>
          <a:xfrm>
            <a:off x="9381998" y="3864881"/>
            <a:ext cx="2907152" cy="1154162"/>
          </a:xfrm>
          <a:prstGeom prst="rect">
            <a:avLst/>
          </a:prstGeom>
        </p:spPr>
        <p:txBody>
          <a:bodyPr wrap="square">
            <a:spAutoFit/>
          </a:bodyPr>
          <a:lstStyle/>
          <a:p>
            <a:pPr algn="ctr"/>
            <a:r>
              <a:rPr lang="en-US" sz="2300" dirty="0"/>
              <a:t>Read request port is mapped to physical address </a:t>
            </a:r>
            <a:r>
              <a:rPr lang="en-US" sz="2300" dirty="0">
                <a:latin typeface="Consolas" panose="020B0609020204030204" pitchFamily="49" charset="0"/>
              </a:rPr>
              <a:t>0xfdaff040</a:t>
            </a:r>
            <a:r>
              <a:rPr lang="en-US" sz="2300" dirty="0"/>
              <a:t> </a:t>
            </a:r>
          </a:p>
        </p:txBody>
      </p:sp>
      <p:grpSp>
        <p:nvGrpSpPr>
          <p:cNvPr id="239" name="Group 238">
            <a:extLst>
              <a:ext uri="{FF2B5EF4-FFF2-40B4-BE49-F238E27FC236}">
                <a16:creationId xmlns:a16="http://schemas.microsoft.com/office/drawing/2014/main" id="{093F9E43-9174-4169-8380-5EC85FCE7CA8}"/>
              </a:ext>
            </a:extLst>
          </p:cNvPr>
          <p:cNvGrpSpPr/>
          <p:nvPr/>
        </p:nvGrpSpPr>
        <p:grpSpPr>
          <a:xfrm>
            <a:off x="25285" y="2630567"/>
            <a:ext cx="5282215" cy="574662"/>
            <a:chOff x="214852" y="2495270"/>
            <a:chExt cx="5282215" cy="574662"/>
          </a:xfrm>
        </p:grpSpPr>
        <p:cxnSp>
          <p:nvCxnSpPr>
            <p:cNvPr id="240" name="Straight Connector 239">
              <a:extLst>
                <a:ext uri="{FF2B5EF4-FFF2-40B4-BE49-F238E27FC236}">
                  <a16:creationId xmlns:a16="http://schemas.microsoft.com/office/drawing/2014/main" id="{F36813DE-617F-4F17-A4C9-1AF3BB8D1EB3}"/>
                </a:ext>
              </a:extLst>
            </p:cNvPr>
            <p:cNvCxnSpPr>
              <a:cxnSpLocks/>
            </p:cNvCxnSpPr>
            <p:nvPr/>
          </p:nvCxnSpPr>
          <p:spPr>
            <a:xfrm flipV="1">
              <a:off x="995399" y="2860012"/>
              <a:ext cx="262333" cy="209920"/>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2F68C2F-DED4-42C9-AA0C-ABFE5B25E07A}"/>
                </a:ext>
              </a:extLst>
            </p:cNvPr>
            <p:cNvCxnSpPr>
              <a:cxnSpLocks/>
            </p:cNvCxnSpPr>
            <p:nvPr/>
          </p:nvCxnSpPr>
          <p:spPr>
            <a:xfrm flipH="1" flipV="1">
              <a:off x="1304873" y="2850162"/>
              <a:ext cx="270221" cy="219770"/>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74F1028C-4B75-41F3-99F6-892397446979}"/>
                </a:ext>
              </a:extLst>
            </p:cNvPr>
            <p:cNvSpPr/>
            <p:nvPr/>
          </p:nvSpPr>
          <p:spPr>
            <a:xfrm>
              <a:off x="214852" y="2495270"/>
              <a:ext cx="5282215" cy="461665"/>
            </a:xfrm>
            <a:prstGeom prst="rect">
              <a:avLst/>
            </a:prstGeom>
          </p:spPr>
          <p:txBody>
            <a:bodyPr wrap="none">
              <a:spAutoFit/>
            </a:bodyPr>
            <a:lstStyle/>
            <a:p>
              <a:r>
                <a:rPr lang="en-US" sz="2400" dirty="0">
                  <a:latin typeface="Consolas" panose="020B0609020204030204" pitchFamily="49" charset="0"/>
                </a:rPr>
                <a:t>Indicate a memory read request</a:t>
              </a:r>
              <a:endParaRPr lang="en-US" sz="2400" dirty="0"/>
            </a:p>
          </p:txBody>
        </p:sp>
      </p:grpSp>
      <p:grpSp>
        <p:nvGrpSpPr>
          <p:cNvPr id="4" name="Group 3">
            <a:extLst>
              <a:ext uri="{FF2B5EF4-FFF2-40B4-BE49-F238E27FC236}">
                <a16:creationId xmlns:a16="http://schemas.microsoft.com/office/drawing/2014/main" id="{381FDD27-E7B2-44AE-98A0-EF2A6F1A8D4A}"/>
              </a:ext>
            </a:extLst>
          </p:cNvPr>
          <p:cNvGrpSpPr/>
          <p:nvPr/>
        </p:nvGrpSpPr>
        <p:grpSpPr>
          <a:xfrm>
            <a:off x="262778" y="3236816"/>
            <a:ext cx="4880283" cy="2835226"/>
            <a:chOff x="262778" y="3236816"/>
            <a:chExt cx="4880283" cy="2835226"/>
          </a:xfrm>
        </p:grpSpPr>
        <p:grpSp>
          <p:nvGrpSpPr>
            <p:cNvPr id="211" name="Group 210">
              <a:extLst>
                <a:ext uri="{FF2B5EF4-FFF2-40B4-BE49-F238E27FC236}">
                  <a16:creationId xmlns:a16="http://schemas.microsoft.com/office/drawing/2014/main" id="{82FA5A9C-A779-4682-8EA5-386162FD3BBF}"/>
                </a:ext>
              </a:extLst>
            </p:cNvPr>
            <p:cNvGrpSpPr/>
            <p:nvPr/>
          </p:nvGrpSpPr>
          <p:grpSpPr>
            <a:xfrm>
              <a:off x="262778" y="3236816"/>
              <a:ext cx="4880283" cy="2835226"/>
              <a:chOff x="262778" y="3236816"/>
              <a:chExt cx="4880283" cy="2835226"/>
            </a:xfrm>
          </p:grpSpPr>
          <p:grpSp>
            <p:nvGrpSpPr>
              <p:cNvPr id="212" name="Group 211">
                <a:extLst>
                  <a:ext uri="{FF2B5EF4-FFF2-40B4-BE49-F238E27FC236}">
                    <a16:creationId xmlns:a16="http://schemas.microsoft.com/office/drawing/2014/main" id="{02FFC039-502A-4B63-8ABA-26042E9C58BE}"/>
                  </a:ext>
                </a:extLst>
              </p:cNvPr>
              <p:cNvGrpSpPr/>
              <p:nvPr/>
            </p:nvGrpSpPr>
            <p:grpSpPr>
              <a:xfrm>
                <a:off x="262780" y="3236817"/>
                <a:ext cx="4880281" cy="680467"/>
                <a:chOff x="452347" y="3236817"/>
                <a:chExt cx="4880281" cy="680467"/>
              </a:xfrm>
            </p:grpSpPr>
            <p:sp>
              <p:nvSpPr>
                <p:cNvPr id="234" name="Rectangle 233">
                  <a:extLst>
                    <a:ext uri="{FF2B5EF4-FFF2-40B4-BE49-F238E27FC236}">
                      <a16:creationId xmlns:a16="http://schemas.microsoft.com/office/drawing/2014/main" id="{55CD2A9D-7F65-42EC-AE3A-0D311397C8EC}"/>
                    </a:ext>
                  </a:extLst>
                </p:cNvPr>
                <p:cNvSpPr/>
                <p:nvPr/>
              </p:nvSpPr>
              <p:spPr>
                <a:xfrm>
                  <a:off x="3786905" y="3238091"/>
                  <a:ext cx="1545723" cy="67052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Length: 0x001</a:t>
                  </a:r>
                </a:p>
              </p:txBody>
            </p:sp>
            <p:sp>
              <p:nvSpPr>
                <p:cNvPr id="235" name="Rectangle 234">
                  <a:extLst>
                    <a:ext uri="{FF2B5EF4-FFF2-40B4-BE49-F238E27FC236}">
                      <a16:creationId xmlns:a16="http://schemas.microsoft.com/office/drawing/2014/main" id="{2869081A-C669-4E8E-8D96-47B22DFF45E6}"/>
                    </a:ext>
                  </a:extLst>
                </p:cNvPr>
                <p:cNvSpPr/>
                <p:nvPr/>
              </p:nvSpPr>
              <p:spPr>
                <a:xfrm>
                  <a:off x="452347" y="3236817"/>
                  <a:ext cx="191916" cy="68046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a:extLst>
                  <a:ext uri="{FF2B5EF4-FFF2-40B4-BE49-F238E27FC236}">
                    <a16:creationId xmlns:a16="http://schemas.microsoft.com/office/drawing/2014/main" id="{CEE5AD12-6E17-454F-B783-809E9CA1F926}"/>
                  </a:ext>
                </a:extLst>
              </p:cNvPr>
              <p:cNvGrpSpPr/>
              <p:nvPr/>
            </p:nvGrpSpPr>
            <p:grpSpPr>
              <a:xfrm>
                <a:off x="262779" y="3913753"/>
                <a:ext cx="4880282" cy="685273"/>
                <a:chOff x="452346" y="3233286"/>
                <a:chExt cx="4880282" cy="685273"/>
              </a:xfrm>
            </p:grpSpPr>
            <p:sp>
              <p:nvSpPr>
                <p:cNvPr id="232" name="Rectangle 231">
                  <a:extLst>
                    <a:ext uri="{FF2B5EF4-FFF2-40B4-BE49-F238E27FC236}">
                      <a16:creationId xmlns:a16="http://schemas.microsoft.com/office/drawing/2014/main" id="{C1517AE4-DD79-4299-966A-534872AB856D}"/>
                    </a:ext>
                  </a:extLst>
                </p:cNvPr>
                <p:cNvSpPr/>
                <p:nvPr/>
              </p:nvSpPr>
              <p:spPr>
                <a:xfrm>
                  <a:off x="4669644" y="3233286"/>
                  <a:ext cx="662984" cy="68527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extLst>
                    <a:ext uri="{FF2B5EF4-FFF2-40B4-BE49-F238E27FC236}">
                      <a16:creationId xmlns:a16="http://schemas.microsoft.com/office/drawing/2014/main" id="{EA277003-E84A-4307-B63D-C47786A19EC3}"/>
                    </a:ext>
                  </a:extLst>
                </p:cNvPr>
                <p:cNvSpPr/>
                <p:nvPr/>
              </p:nvSpPr>
              <p:spPr>
                <a:xfrm>
                  <a:off x="452346" y="3236817"/>
                  <a:ext cx="2440141" cy="6804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Requester ID: 0x0000</a:t>
                  </a:r>
                </a:p>
              </p:txBody>
            </p:sp>
          </p:grpSp>
          <p:sp>
            <p:nvSpPr>
              <p:cNvPr id="215" name="Rectangle 214">
                <a:extLst>
                  <a:ext uri="{FF2B5EF4-FFF2-40B4-BE49-F238E27FC236}">
                    <a16:creationId xmlns:a16="http://schemas.microsoft.com/office/drawing/2014/main" id="{1D1D70A2-1EDB-40A0-B028-F36558275A5B}"/>
                  </a:ext>
                </a:extLst>
              </p:cNvPr>
              <p:cNvSpPr/>
              <p:nvPr/>
            </p:nvSpPr>
            <p:spPr>
              <a:xfrm>
                <a:off x="262779" y="4599241"/>
                <a:ext cx="4754704" cy="6804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Consolas" panose="020B0609020204030204" pitchFamily="49" charset="0"/>
                  </a:rPr>
                  <a:t>ReadAddress</a:t>
                </a:r>
                <a:r>
                  <a:rPr lang="en-US" sz="2600" dirty="0">
                    <a:solidFill>
                      <a:schemeClr val="tx1"/>
                    </a:solidFill>
                    <a:latin typeface="Consolas" panose="020B0609020204030204" pitchFamily="49" charset="0"/>
                  </a:rPr>
                  <a:t>/4: 0x3f6bfc10</a:t>
                </a:r>
              </a:p>
            </p:txBody>
          </p:sp>
          <p:grpSp>
            <p:nvGrpSpPr>
              <p:cNvPr id="216" name="Group 215">
                <a:extLst>
                  <a:ext uri="{FF2B5EF4-FFF2-40B4-BE49-F238E27FC236}">
                    <a16:creationId xmlns:a16="http://schemas.microsoft.com/office/drawing/2014/main" id="{D9D97439-826C-4AB0-8BA4-E0EF09CC2488}"/>
                  </a:ext>
                </a:extLst>
              </p:cNvPr>
              <p:cNvGrpSpPr/>
              <p:nvPr/>
            </p:nvGrpSpPr>
            <p:grpSpPr>
              <a:xfrm>
                <a:off x="262778" y="5381033"/>
                <a:ext cx="4880282" cy="691009"/>
                <a:chOff x="452345" y="5265098"/>
                <a:chExt cx="4880282" cy="802179"/>
              </a:xfrm>
            </p:grpSpPr>
            <p:sp>
              <p:nvSpPr>
                <p:cNvPr id="228" name="Right Brace 227">
                  <a:extLst>
                    <a:ext uri="{FF2B5EF4-FFF2-40B4-BE49-F238E27FC236}">
                      <a16:creationId xmlns:a16="http://schemas.microsoft.com/office/drawing/2014/main" id="{520D8251-B40C-4802-B0AA-14B261900E5E}"/>
                    </a:ext>
                  </a:extLst>
                </p:cNvPr>
                <p:cNvSpPr/>
                <p:nvPr/>
              </p:nvSpPr>
              <p:spPr>
                <a:xfrm rot="5400000">
                  <a:off x="2759351" y="2958092"/>
                  <a:ext cx="266269" cy="488028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9" name="Rectangle 228">
                  <a:extLst>
                    <a:ext uri="{FF2B5EF4-FFF2-40B4-BE49-F238E27FC236}">
                      <a16:creationId xmlns:a16="http://schemas.microsoft.com/office/drawing/2014/main" id="{5EB7759C-04E5-4E2A-AA44-1F20FC840FF2}"/>
                    </a:ext>
                  </a:extLst>
                </p:cNvPr>
                <p:cNvSpPr/>
                <p:nvPr/>
              </p:nvSpPr>
              <p:spPr>
                <a:xfrm>
                  <a:off x="2096978" y="5531339"/>
                  <a:ext cx="1156086" cy="535938"/>
                </a:xfrm>
                <a:prstGeom prst="rect">
                  <a:avLst/>
                </a:prstGeom>
              </p:spPr>
              <p:txBody>
                <a:bodyPr wrap="none">
                  <a:spAutoFit/>
                </a:bodyPr>
                <a:lstStyle/>
                <a:p>
                  <a:r>
                    <a:rPr lang="en-US" sz="2400" b="1" dirty="0">
                      <a:latin typeface="Segoe UI" panose="020B0502040204020203" pitchFamily="34" charset="0"/>
                      <a:cs typeface="Segoe UI" panose="020B0502040204020203" pitchFamily="34" charset="0"/>
                    </a:rPr>
                    <a:t>32 bits</a:t>
                  </a:r>
                </a:p>
              </p:txBody>
            </p:sp>
          </p:grpSp>
          <p:sp>
            <p:nvSpPr>
              <p:cNvPr id="217" name="Rectangle 216">
                <a:extLst>
                  <a:ext uri="{FF2B5EF4-FFF2-40B4-BE49-F238E27FC236}">
                    <a16:creationId xmlns:a16="http://schemas.microsoft.com/office/drawing/2014/main" id="{FAF699FD-9700-4A5D-864F-DCEBAA050E1E}"/>
                  </a:ext>
                </a:extLst>
              </p:cNvPr>
              <p:cNvSpPr/>
              <p:nvPr/>
            </p:nvSpPr>
            <p:spPr>
              <a:xfrm>
                <a:off x="454467" y="3236816"/>
                <a:ext cx="702730" cy="6804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rPr>
                  <a:t>Fmt</a:t>
                </a:r>
                <a:r>
                  <a:rPr lang="en-US" dirty="0">
                    <a:solidFill>
                      <a:schemeClr val="tx1"/>
                    </a:solidFill>
                    <a:latin typeface="Consolas" panose="020B0609020204030204" pitchFamily="49" charset="0"/>
                  </a:rPr>
                  <a:t>: 0x0</a:t>
                </a:r>
              </a:p>
            </p:txBody>
          </p:sp>
          <p:sp>
            <p:nvSpPr>
              <p:cNvPr id="218" name="Rectangle 217">
                <a:extLst>
                  <a:ext uri="{FF2B5EF4-FFF2-40B4-BE49-F238E27FC236}">
                    <a16:creationId xmlns:a16="http://schemas.microsoft.com/office/drawing/2014/main" id="{FCA73E2B-D7C0-4959-9F92-C8838EE3FF97}"/>
                  </a:ext>
                </a:extLst>
              </p:cNvPr>
              <p:cNvSpPr/>
              <p:nvPr/>
            </p:nvSpPr>
            <p:spPr>
              <a:xfrm>
                <a:off x="1068167" y="3238435"/>
                <a:ext cx="839244" cy="68046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Type: 0x00</a:t>
                </a:r>
              </a:p>
            </p:txBody>
          </p:sp>
          <p:sp>
            <p:nvSpPr>
              <p:cNvPr id="219" name="Rectangle 218">
                <a:extLst>
                  <a:ext uri="{FF2B5EF4-FFF2-40B4-BE49-F238E27FC236}">
                    <a16:creationId xmlns:a16="http://schemas.microsoft.com/office/drawing/2014/main" id="{8A9931B4-B242-4D32-85EA-BFE132BD4AD9}"/>
                  </a:ext>
                </a:extLst>
              </p:cNvPr>
              <p:cNvSpPr/>
              <p:nvPr/>
            </p:nvSpPr>
            <p:spPr>
              <a:xfrm>
                <a:off x="1901760" y="3238436"/>
                <a:ext cx="191916" cy="67573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extLst>
                  <a:ext uri="{FF2B5EF4-FFF2-40B4-BE49-F238E27FC236}">
                    <a16:creationId xmlns:a16="http://schemas.microsoft.com/office/drawing/2014/main" id="{A041063E-C0CD-4166-85BF-527FABB087FE}"/>
                  </a:ext>
                </a:extLst>
              </p:cNvPr>
              <p:cNvSpPr/>
              <p:nvPr/>
            </p:nvSpPr>
            <p:spPr>
              <a:xfrm>
                <a:off x="2084589" y="3238017"/>
                <a:ext cx="327173" cy="67573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extLst>
                  <a:ext uri="{FF2B5EF4-FFF2-40B4-BE49-F238E27FC236}">
                    <a16:creationId xmlns:a16="http://schemas.microsoft.com/office/drawing/2014/main" id="{60454C85-5F5A-47E4-B924-A34B4258005C}"/>
                  </a:ext>
                </a:extLst>
              </p:cNvPr>
              <p:cNvSpPr/>
              <p:nvPr/>
            </p:nvSpPr>
            <p:spPr>
              <a:xfrm>
                <a:off x="2411764" y="3239019"/>
                <a:ext cx="291156"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extLst>
                  <a:ext uri="{FF2B5EF4-FFF2-40B4-BE49-F238E27FC236}">
                    <a16:creationId xmlns:a16="http://schemas.microsoft.com/office/drawing/2014/main" id="{4EE94292-42DD-4370-AC21-2C5C0F6ED188}"/>
                  </a:ext>
                </a:extLst>
              </p:cNvPr>
              <p:cNvSpPr/>
              <p:nvPr/>
            </p:nvSpPr>
            <p:spPr>
              <a:xfrm>
                <a:off x="2701546" y="3239019"/>
                <a:ext cx="178552"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B76A8CA9-02C3-404D-9FCC-A5FDAD52B18E}"/>
                  </a:ext>
                </a:extLst>
              </p:cNvPr>
              <p:cNvSpPr/>
              <p:nvPr/>
            </p:nvSpPr>
            <p:spPr>
              <a:xfrm>
                <a:off x="2865768" y="3241277"/>
                <a:ext cx="178552" cy="66733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extLst>
                  <a:ext uri="{FF2B5EF4-FFF2-40B4-BE49-F238E27FC236}">
                    <a16:creationId xmlns:a16="http://schemas.microsoft.com/office/drawing/2014/main" id="{AAC09D70-F9F4-4024-B109-E3F910FEBFA8}"/>
                  </a:ext>
                </a:extLst>
              </p:cNvPr>
              <p:cNvSpPr/>
              <p:nvPr/>
            </p:nvSpPr>
            <p:spPr>
              <a:xfrm>
                <a:off x="3036934" y="3238837"/>
                <a:ext cx="269246"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extLst>
                  <a:ext uri="{FF2B5EF4-FFF2-40B4-BE49-F238E27FC236}">
                    <a16:creationId xmlns:a16="http://schemas.microsoft.com/office/drawing/2014/main" id="{AF9273F9-FB73-48E4-88CB-48AA0D07A233}"/>
                  </a:ext>
                </a:extLst>
              </p:cNvPr>
              <p:cNvSpPr/>
              <p:nvPr/>
            </p:nvSpPr>
            <p:spPr>
              <a:xfrm>
                <a:off x="3306180" y="3238837"/>
                <a:ext cx="291158" cy="67409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972F5101-CB91-493C-BE2C-8F7A7503F3C9}"/>
                  </a:ext>
                </a:extLst>
              </p:cNvPr>
              <p:cNvSpPr/>
              <p:nvPr/>
            </p:nvSpPr>
            <p:spPr>
              <a:xfrm>
                <a:off x="3817093" y="3908613"/>
                <a:ext cx="662984" cy="68734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CE823A57-5A7D-433B-9C92-D7B17B14EA57}"/>
                  </a:ext>
                </a:extLst>
              </p:cNvPr>
              <p:cNvSpPr/>
              <p:nvPr/>
            </p:nvSpPr>
            <p:spPr>
              <a:xfrm>
                <a:off x="2701565" y="3908613"/>
                <a:ext cx="1115527" cy="68734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Tag: 0x0c</a:t>
                </a:r>
              </a:p>
            </p:txBody>
          </p:sp>
        </p:grpSp>
        <p:sp>
          <p:nvSpPr>
            <p:cNvPr id="63" name="Rectangle 62">
              <a:extLst>
                <a:ext uri="{FF2B5EF4-FFF2-40B4-BE49-F238E27FC236}">
                  <a16:creationId xmlns:a16="http://schemas.microsoft.com/office/drawing/2014/main" id="{E10FCE75-BC61-42FD-8BAA-AADF77BF8A5E}"/>
                </a:ext>
              </a:extLst>
            </p:cNvPr>
            <p:cNvSpPr/>
            <p:nvPr/>
          </p:nvSpPr>
          <p:spPr>
            <a:xfrm>
              <a:off x="5017483" y="4605462"/>
              <a:ext cx="125578" cy="67424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7" name="Group 246">
            <a:extLst>
              <a:ext uri="{FF2B5EF4-FFF2-40B4-BE49-F238E27FC236}">
                <a16:creationId xmlns:a16="http://schemas.microsoft.com/office/drawing/2014/main" id="{737D1EE1-624C-4173-B204-4C387C9EAB57}"/>
              </a:ext>
            </a:extLst>
          </p:cNvPr>
          <p:cNvGrpSpPr/>
          <p:nvPr/>
        </p:nvGrpSpPr>
        <p:grpSpPr>
          <a:xfrm>
            <a:off x="4759369" y="3716853"/>
            <a:ext cx="7102186" cy="2708008"/>
            <a:chOff x="4803971" y="3832072"/>
            <a:chExt cx="7102186" cy="2708008"/>
          </a:xfrm>
        </p:grpSpPr>
        <p:sp>
          <p:nvSpPr>
            <p:cNvPr id="249" name="Rectangle 248">
              <a:extLst>
                <a:ext uri="{FF2B5EF4-FFF2-40B4-BE49-F238E27FC236}">
                  <a16:creationId xmlns:a16="http://schemas.microsoft.com/office/drawing/2014/main" id="{828BEB5F-C500-44C6-ADA7-843899E79996}"/>
                </a:ext>
              </a:extLst>
            </p:cNvPr>
            <p:cNvSpPr/>
            <p:nvPr/>
          </p:nvSpPr>
          <p:spPr>
            <a:xfrm>
              <a:off x="5944269" y="6078415"/>
              <a:ext cx="5961888" cy="461665"/>
            </a:xfrm>
            <a:prstGeom prst="rect">
              <a:avLst/>
            </a:prstGeom>
          </p:spPr>
          <p:txBody>
            <a:bodyPr wrap="none">
              <a:spAutoFit/>
            </a:bodyPr>
            <a:lstStyle/>
            <a:p>
              <a:r>
                <a:rPr lang="en-US" sz="2400" dirty="0">
                  <a:latin typeface="Consolas" panose="020B0609020204030204" pitchFamily="49" charset="0"/>
                </a:rPr>
                <a:t>Amount to read (units of 32 bytes)</a:t>
              </a:r>
              <a:endParaRPr lang="en-US" sz="2400" dirty="0"/>
            </a:p>
          </p:txBody>
        </p:sp>
        <p:cxnSp>
          <p:nvCxnSpPr>
            <p:cNvPr id="250" name="Straight Connector 249">
              <a:extLst>
                <a:ext uri="{FF2B5EF4-FFF2-40B4-BE49-F238E27FC236}">
                  <a16:creationId xmlns:a16="http://schemas.microsoft.com/office/drawing/2014/main" id="{68928D70-5B35-4453-909D-063A05D182A1}"/>
                </a:ext>
              </a:extLst>
            </p:cNvPr>
            <p:cNvCxnSpPr>
              <a:cxnSpLocks/>
            </p:cNvCxnSpPr>
            <p:nvPr/>
          </p:nvCxnSpPr>
          <p:spPr>
            <a:xfrm flipH="1" flipV="1">
              <a:off x="4803971" y="3832072"/>
              <a:ext cx="1250320" cy="2349765"/>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FDC76445-F54F-4EB2-ACFD-6FDA97638E1D}"/>
              </a:ext>
            </a:extLst>
          </p:cNvPr>
          <p:cNvGrpSpPr/>
          <p:nvPr/>
        </p:nvGrpSpPr>
        <p:grpSpPr>
          <a:xfrm>
            <a:off x="4771235" y="5121234"/>
            <a:ext cx="5925846" cy="1775683"/>
            <a:chOff x="4960802" y="4764397"/>
            <a:chExt cx="5925846" cy="1775683"/>
          </a:xfrm>
        </p:grpSpPr>
        <p:sp>
          <p:nvSpPr>
            <p:cNvPr id="244" name="Rectangle 243">
              <a:extLst>
                <a:ext uri="{FF2B5EF4-FFF2-40B4-BE49-F238E27FC236}">
                  <a16:creationId xmlns:a16="http://schemas.microsoft.com/office/drawing/2014/main" id="{F04B3308-23BA-4720-AE96-E6C54E457985}"/>
                </a:ext>
              </a:extLst>
            </p:cNvPr>
            <p:cNvSpPr/>
            <p:nvPr/>
          </p:nvSpPr>
          <p:spPr>
            <a:xfrm>
              <a:off x="5944269" y="6078415"/>
              <a:ext cx="4942379" cy="461665"/>
            </a:xfrm>
            <a:prstGeom prst="rect">
              <a:avLst/>
            </a:prstGeom>
          </p:spPr>
          <p:txBody>
            <a:bodyPr wrap="none">
              <a:spAutoFit/>
            </a:bodyPr>
            <a:lstStyle/>
            <a:p>
              <a:r>
                <a:rPr lang="en-US" sz="2400" dirty="0">
                  <a:latin typeface="Consolas" panose="020B0609020204030204" pitchFamily="49" charset="0"/>
                </a:rPr>
                <a:t>0x3f6bfc10 * 4 = 0xfdaff040 </a:t>
              </a:r>
              <a:endParaRPr lang="en-US" sz="2400" dirty="0"/>
            </a:p>
          </p:txBody>
        </p:sp>
        <p:cxnSp>
          <p:nvCxnSpPr>
            <p:cNvPr id="245" name="Straight Connector 244">
              <a:extLst>
                <a:ext uri="{FF2B5EF4-FFF2-40B4-BE49-F238E27FC236}">
                  <a16:creationId xmlns:a16="http://schemas.microsoft.com/office/drawing/2014/main" id="{0301CEA0-AC34-4135-8C96-350A4C9FFA12}"/>
                </a:ext>
              </a:extLst>
            </p:cNvPr>
            <p:cNvCxnSpPr>
              <a:cxnSpLocks/>
            </p:cNvCxnSpPr>
            <p:nvPr/>
          </p:nvCxnSpPr>
          <p:spPr>
            <a:xfrm flipH="1" flipV="1">
              <a:off x="4960802" y="4764397"/>
              <a:ext cx="1093488" cy="1417439"/>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36" name="Group 235">
            <a:extLst>
              <a:ext uri="{FF2B5EF4-FFF2-40B4-BE49-F238E27FC236}">
                <a16:creationId xmlns:a16="http://schemas.microsoft.com/office/drawing/2014/main" id="{92457E76-5206-452B-BF5B-A9B831198001}"/>
              </a:ext>
            </a:extLst>
          </p:cNvPr>
          <p:cNvGrpSpPr/>
          <p:nvPr/>
        </p:nvGrpSpPr>
        <p:grpSpPr>
          <a:xfrm>
            <a:off x="1901760" y="4435961"/>
            <a:ext cx="8408783" cy="1556134"/>
            <a:chOff x="1299587" y="4838983"/>
            <a:chExt cx="8408783" cy="1556134"/>
          </a:xfrm>
        </p:grpSpPr>
        <p:sp>
          <p:nvSpPr>
            <p:cNvPr id="237" name="Rectangle 236">
              <a:extLst>
                <a:ext uri="{FF2B5EF4-FFF2-40B4-BE49-F238E27FC236}">
                  <a16:creationId xmlns:a16="http://schemas.microsoft.com/office/drawing/2014/main" id="{E6C5527D-66B1-4372-B892-414F74A4B214}"/>
                </a:ext>
              </a:extLst>
            </p:cNvPr>
            <p:cNvSpPr/>
            <p:nvPr/>
          </p:nvSpPr>
          <p:spPr>
            <a:xfrm>
              <a:off x="5955420" y="5933452"/>
              <a:ext cx="3752950" cy="461665"/>
            </a:xfrm>
            <a:prstGeom prst="rect">
              <a:avLst/>
            </a:prstGeom>
          </p:spPr>
          <p:txBody>
            <a:bodyPr wrap="none">
              <a:spAutoFit/>
            </a:bodyPr>
            <a:lstStyle/>
            <a:p>
              <a:r>
                <a:rPr lang="en-US" sz="2400" dirty="0">
                  <a:latin typeface="Consolas" panose="020B0609020204030204" pitchFamily="49" charset="0"/>
                </a:rPr>
                <a:t>The root complex’s ID</a:t>
              </a:r>
              <a:endParaRPr lang="en-US" sz="2400" dirty="0"/>
            </a:p>
          </p:txBody>
        </p:sp>
        <p:cxnSp>
          <p:nvCxnSpPr>
            <p:cNvPr id="238" name="Straight Connector 237">
              <a:extLst>
                <a:ext uri="{FF2B5EF4-FFF2-40B4-BE49-F238E27FC236}">
                  <a16:creationId xmlns:a16="http://schemas.microsoft.com/office/drawing/2014/main" id="{D7000A0C-AF4F-41CE-A9E7-68217A6B77A3}"/>
                </a:ext>
              </a:extLst>
            </p:cNvPr>
            <p:cNvCxnSpPr>
              <a:cxnSpLocks/>
            </p:cNvCxnSpPr>
            <p:nvPr/>
          </p:nvCxnSpPr>
          <p:spPr>
            <a:xfrm flipH="1" flipV="1">
              <a:off x="1299587" y="4838983"/>
              <a:ext cx="4754704" cy="1342855"/>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27B4B647-8E39-46DD-B4BE-35AE3E3868CB}"/>
              </a:ext>
            </a:extLst>
          </p:cNvPr>
          <p:cNvGrpSpPr/>
          <p:nvPr/>
        </p:nvGrpSpPr>
        <p:grpSpPr>
          <a:xfrm>
            <a:off x="114867" y="4462008"/>
            <a:ext cx="7661072" cy="2336516"/>
            <a:chOff x="5011668" y="4044153"/>
            <a:chExt cx="7661072" cy="2336516"/>
          </a:xfrm>
        </p:grpSpPr>
        <p:sp>
          <p:nvSpPr>
            <p:cNvPr id="68" name="Rectangle 67">
              <a:extLst>
                <a:ext uri="{FF2B5EF4-FFF2-40B4-BE49-F238E27FC236}">
                  <a16:creationId xmlns:a16="http://schemas.microsoft.com/office/drawing/2014/main" id="{C5E72969-A78F-4BA6-B458-C8C92B7F5A7B}"/>
                </a:ext>
              </a:extLst>
            </p:cNvPr>
            <p:cNvSpPr/>
            <p:nvPr/>
          </p:nvSpPr>
          <p:spPr>
            <a:xfrm>
              <a:off x="5011668" y="5549672"/>
              <a:ext cx="7661072" cy="830997"/>
            </a:xfrm>
            <a:prstGeom prst="rect">
              <a:avLst/>
            </a:prstGeom>
          </p:spPr>
          <p:txBody>
            <a:bodyPr wrap="none">
              <a:spAutoFit/>
            </a:bodyPr>
            <a:lstStyle/>
            <a:p>
              <a:r>
                <a:rPr lang="en-US" sz="2400" dirty="0">
                  <a:latin typeface="Consolas" panose="020B0609020204030204" pitchFamily="49" charset="0"/>
                </a:rPr>
                <a:t>Request ID (allows a pair of PCI-e endpoints</a:t>
              </a:r>
            </a:p>
            <a:p>
              <a:r>
                <a:rPr lang="en-US" sz="2400" dirty="0">
                  <a:latin typeface="Consolas" panose="020B0609020204030204" pitchFamily="49" charset="0"/>
                </a:rPr>
                <a:t>to have multiple outstanding requests)</a:t>
              </a:r>
              <a:endParaRPr lang="en-US" sz="2400" dirty="0"/>
            </a:p>
          </p:txBody>
        </p:sp>
        <p:cxnSp>
          <p:nvCxnSpPr>
            <p:cNvPr id="74" name="Straight Connector 73">
              <a:extLst>
                <a:ext uri="{FF2B5EF4-FFF2-40B4-BE49-F238E27FC236}">
                  <a16:creationId xmlns:a16="http://schemas.microsoft.com/office/drawing/2014/main" id="{98CFA6D5-B5BD-41D2-A8A0-42B180890D45}"/>
                </a:ext>
              </a:extLst>
            </p:cNvPr>
            <p:cNvCxnSpPr>
              <a:cxnSpLocks/>
            </p:cNvCxnSpPr>
            <p:nvPr/>
          </p:nvCxnSpPr>
          <p:spPr>
            <a:xfrm flipH="1" flipV="1">
              <a:off x="8438014" y="4044153"/>
              <a:ext cx="262434" cy="1618516"/>
            </a:xfrm>
            <a:prstGeom prst="line">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2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9"/>
                                        </p:tgtEl>
                                        <p:attrNameLst>
                                          <p:attrName>style.visibility</p:attrName>
                                        </p:attrNameLst>
                                      </p:cBhvr>
                                      <p:to>
                                        <p:strVal val="visible"/>
                                      </p:to>
                                    </p:set>
                                    <p:animEffect transition="in" filter="fade">
                                      <p:cBhvr>
                                        <p:cTn id="35" dur="500"/>
                                        <p:tgtEl>
                                          <p:spTgt spid="2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39"/>
                                        </p:tgtEl>
                                      </p:cBhvr>
                                    </p:animEffect>
                                    <p:set>
                                      <p:cBhvr>
                                        <p:cTn id="40" dur="1" fill="hold">
                                          <p:stCondLst>
                                            <p:cond delay="499"/>
                                          </p:stCondLst>
                                        </p:cTn>
                                        <p:tgtEl>
                                          <p:spTgt spid="23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47"/>
                                        </p:tgtEl>
                                        <p:attrNameLst>
                                          <p:attrName>style.visibility</p:attrName>
                                        </p:attrNameLst>
                                      </p:cBhvr>
                                      <p:to>
                                        <p:strVal val="visible"/>
                                      </p:to>
                                    </p:set>
                                    <p:animEffect transition="in" filter="fade">
                                      <p:cBhvr>
                                        <p:cTn id="43" dur="500"/>
                                        <p:tgtEl>
                                          <p:spTgt spid="2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47"/>
                                        </p:tgtEl>
                                      </p:cBhvr>
                                    </p:animEffect>
                                    <p:set>
                                      <p:cBhvr>
                                        <p:cTn id="48" dur="1" fill="hold">
                                          <p:stCondLst>
                                            <p:cond delay="499"/>
                                          </p:stCondLst>
                                        </p:cTn>
                                        <p:tgtEl>
                                          <p:spTgt spid="247"/>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43"/>
                                        </p:tgtEl>
                                        <p:attrNameLst>
                                          <p:attrName>style.visibility</p:attrName>
                                        </p:attrNameLst>
                                      </p:cBhvr>
                                      <p:to>
                                        <p:strVal val="visible"/>
                                      </p:to>
                                    </p:set>
                                    <p:animEffect transition="in" filter="fade">
                                      <p:cBhvr>
                                        <p:cTn id="51" dur="500"/>
                                        <p:tgtEl>
                                          <p:spTgt spid="2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43"/>
                                        </p:tgtEl>
                                      </p:cBhvr>
                                    </p:animEffect>
                                    <p:set>
                                      <p:cBhvr>
                                        <p:cTn id="56" dur="1" fill="hold">
                                          <p:stCondLst>
                                            <p:cond delay="499"/>
                                          </p:stCondLst>
                                        </p:cTn>
                                        <p:tgtEl>
                                          <p:spTgt spid="24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236"/>
                                        </p:tgtEl>
                                        <p:attrNameLst>
                                          <p:attrName>style.visibility</p:attrName>
                                        </p:attrNameLst>
                                      </p:cBhvr>
                                      <p:to>
                                        <p:strVal val="visible"/>
                                      </p:to>
                                    </p:set>
                                    <p:animEffect transition="in" filter="fade">
                                      <p:cBhvr>
                                        <p:cTn id="59" dur="500"/>
                                        <p:tgtEl>
                                          <p:spTgt spid="2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36"/>
                                        </p:tgtEl>
                                      </p:cBhvr>
                                    </p:animEffect>
                                    <p:set>
                                      <p:cBhvr>
                                        <p:cTn id="64" dur="1" fill="hold">
                                          <p:stCondLst>
                                            <p:cond delay="499"/>
                                          </p:stCondLst>
                                        </p:cTn>
                                        <p:tgtEl>
                                          <p:spTgt spid="236"/>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7"/>
                                        </p:tgtEl>
                                      </p:cBhvr>
                                    </p:animEffect>
                                    <p:set>
                                      <p:cBhvr>
                                        <p:cTn id="72" dur="1" fill="hold">
                                          <p:stCondLst>
                                            <p:cond delay="499"/>
                                          </p:stCondLst>
                                        </p:cTn>
                                        <p:tgtEl>
                                          <p:spTgt spid="6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fade">
                                      <p:cBhvr>
                                        <p:cTn id="7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A6BA-C4EA-4CC3-9ADD-325A3AAAA379}"/>
              </a:ext>
            </a:extLst>
          </p:cNvPr>
          <p:cNvSpPr>
            <a:spLocks noGrp="1"/>
          </p:cNvSpPr>
          <p:nvPr>
            <p:ph type="title"/>
          </p:nvPr>
        </p:nvSpPr>
        <p:spPr>
          <a:xfrm>
            <a:off x="838200" y="110481"/>
            <a:ext cx="10515600" cy="919665"/>
          </a:xfrm>
        </p:spPr>
        <p:txBody>
          <a:bodyPr/>
          <a:lstStyle/>
          <a:p>
            <a:r>
              <a:rPr lang="en-US" dirty="0"/>
              <a:t>Raising Interrupts with PCI-e and APIC</a:t>
            </a:r>
          </a:p>
        </p:txBody>
      </p:sp>
      <p:sp>
        <p:nvSpPr>
          <p:cNvPr id="3" name="Content Placeholder 2">
            <a:extLst>
              <a:ext uri="{FF2B5EF4-FFF2-40B4-BE49-F238E27FC236}">
                <a16:creationId xmlns:a16="http://schemas.microsoft.com/office/drawing/2014/main" id="{9662E6C0-0732-4276-999D-7A4F8C6FDE32}"/>
              </a:ext>
            </a:extLst>
          </p:cNvPr>
          <p:cNvSpPr>
            <a:spLocks noGrp="1"/>
          </p:cNvSpPr>
          <p:nvPr>
            <p:ph idx="1"/>
          </p:nvPr>
        </p:nvSpPr>
        <p:spPr>
          <a:xfrm>
            <a:off x="88900" y="887536"/>
            <a:ext cx="6324600" cy="5859984"/>
          </a:xfrm>
        </p:spPr>
        <p:txBody>
          <a:bodyPr>
            <a:normAutofit/>
          </a:bodyPr>
          <a:lstStyle/>
          <a:p>
            <a:r>
              <a:rPr lang="en-US" sz="3200" dirty="0"/>
              <a:t>APIC (Advanced Programmable Interrupt Controller) has replaced PIC</a:t>
            </a:r>
          </a:p>
          <a:p>
            <a:r>
              <a:rPr lang="en-US" sz="3200" dirty="0"/>
              <a:t>Every core on a multicore machine has a local APIC (i.e., LAPIC)</a:t>
            </a:r>
          </a:p>
          <a:p>
            <a:r>
              <a:rPr lang="en-US" sz="3200" dirty="0"/>
              <a:t>The LAPIC:</a:t>
            </a:r>
          </a:p>
          <a:p>
            <a:pPr lvl="1"/>
            <a:r>
              <a:rPr lang="en-US" sz="2800" dirty="0"/>
              <a:t>Generates “local” interrupts like:</a:t>
            </a:r>
          </a:p>
          <a:p>
            <a:pPr lvl="2"/>
            <a:r>
              <a:rPr lang="en-US" sz="2800" dirty="0"/>
              <a:t>Timer expiration</a:t>
            </a:r>
          </a:p>
          <a:p>
            <a:pPr lvl="2"/>
            <a:r>
              <a:rPr lang="en-US" sz="2800" dirty="0"/>
              <a:t>Thermal sensor event</a:t>
            </a:r>
          </a:p>
          <a:p>
            <a:pPr lvl="2"/>
            <a:r>
              <a:rPr lang="en-US" sz="2800" dirty="0"/>
              <a:t>Performance counter overflow</a:t>
            </a:r>
          </a:p>
          <a:p>
            <a:pPr lvl="1"/>
            <a:r>
              <a:rPr lang="en-US" sz="2800" dirty="0"/>
              <a:t>Listens for device interrupts sent via the CPU/root complex interconnect</a:t>
            </a:r>
          </a:p>
        </p:txBody>
      </p:sp>
      <p:grpSp>
        <p:nvGrpSpPr>
          <p:cNvPr id="24" name="Group 23">
            <a:extLst>
              <a:ext uri="{FF2B5EF4-FFF2-40B4-BE49-F238E27FC236}">
                <a16:creationId xmlns:a16="http://schemas.microsoft.com/office/drawing/2014/main" id="{690F98BA-184D-4918-8384-8A859B6ADEF4}"/>
              </a:ext>
            </a:extLst>
          </p:cNvPr>
          <p:cNvGrpSpPr>
            <a:grpSpLocks noChangeAspect="1"/>
          </p:cNvGrpSpPr>
          <p:nvPr/>
        </p:nvGrpSpPr>
        <p:grpSpPr>
          <a:xfrm>
            <a:off x="6323273" y="962722"/>
            <a:ext cx="5802055" cy="3689516"/>
            <a:chOff x="4867564" y="777035"/>
            <a:chExt cx="7784031" cy="4949850"/>
          </a:xfrm>
        </p:grpSpPr>
        <p:pic>
          <p:nvPicPr>
            <p:cNvPr id="4" name="Picture 3">
              <a:extLst>
                <a:ext uri="{FF2B5EF4-FFF2-40B4-BE49-F238E27FC236}">
                  <a16:creationId xmlns:a16="http://schemas.microsoft.com/office/drawing/2014/main" id="{34451087-7B81-49DF-8523-B0112131CE7F}"/>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5" name="Group 4">
              <a:extLst>
                <a:ext uri="{FF2B5EF4-FFF2-40B4-BE49-F238E27FC236}">
                  <a16:creationId xmlns:a16="http://schemas.microsoft.com/office/drawing/2014/main" id="{BD0B7202-B6BC-4380-B037-3AA678757DBF}"/>
                </a:ext>
              </a:extLst>
            </p:cNvPr>
            <p:cNvGrpSpPr/>
            <p:nvPr/>
          </p:nvGrpSpPr>
          <p:grpSpPr>
            <a:xfrm>
              <a:off x="4867564" y="1167712"/>
              <a:ext cx="3178234" cy="2929532"/>
              <a:chOff x="4867564" y="1167712"/>
              <a:chExt cx="3178234" cy="2929532"/>
            </a:xfrm>
          </p:grpSpPr>
          <p:cxnSp>
            <p:nvCxnSpPr>
              <p:cNvPr id="6" name="Straight Connector 5">
                <a:extLst>
                  <a:ext uri="{FF2B5EF4-FFF2-40B4-BE49-F238E27FC236}">
                    <a16:creationId xmlns:a16="http://schemas.microsoft.com/office/drawing/2014/main" id="{D61E39E1-5B84-4CB5-94ED-345BCDD82915}"/>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8CA1D0-6D3A-476E-A3F2-82CCBAD921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8" name="TextBox 7">
                <a:extLst>
                  <a:ext uri="{FF2B5EF4-FFF2-40B4-BE49-F238E27FC236}">
                    <a16:creationId xmlns:a16="http://schemas.microsoft.com/office/drawing/2014/main" id="{693C3F07-D186-4067-9488-3634DCC83F50}"/>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9" name="TextBox 8">
                <a:extLst>
                  <a:ext uri="{FF2B5EF4-FFF2-40B4-BE49-F238E27FC236}">
                    <a16:creationId xmlns:a16="http://schemas.microsoft.com/office/drawing/2014/main" id="{6C25680F-FC5A-4BAD-B246-23A90A758A43}"/>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0" name="Group 9">
              <a:extLst>
                <a:ext uri="{FF2B5EF4-FFF2-40B4-BE49-F238E27FC236}">
                  <a16:creationId xmlns:a16="http://schemas.microsoft.com/office/drawing/2014/main" id="{113B92EC-CC0A-4AB8-B447-78AAFBAB3B2B}"/>
                </a:ext>
              </a:extLst>
            </p:cNvPr>
            <p:cNvGrpSpPr/>
            <p:nvPr/>
          </p:nvGrpSpPr>
          <p:grpSpPr>
            <a:xfrm>
              <a:off x="7789671" y="777035"/>
              <a:ext cx="3466871" cy="1691707"/>
              <a:chOff x="7789671" y="777035"/>
              <a:chExt cx="3466871" cy="1691707"/>
            </a:xfrm>
          </p:grpSpPr>
          <p:cxnSp>
            <p:nvCxnSpPr>
              <p:cNvPr id="11" name="Straight Connector 10">
                <a:extLst>
                  <a:ext uri="{FF2B5EF4-FFF2-40B4-BE49-F238E27FC236}">
                    <a16:creationId xmlns:a16="http://schemas.microsoft.com/office/drawing/2014/main" id="{9BB50597-995D-40E3-8C92-2D001C6F52C8}"/>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8A542-D23D-4EA4-951B-BB2A83B02FC3}"/>
                  </a:ext>
                </a:extLst>
              </p:cNvPr>
              <p:cNvGrpSpPr/>
              <p:nvPr/>
            </p:nvGrpSpPr>
            <p:grpSpPr>
              <a:xfrm>
                <a:off x="7789671" y="1587862"/>
                <a:ext cx="1802846" cy="880880"/>
                <a:chOff x="7635012" y="3430291"/>
                <a:chExt cx="1300602" cy="880880"/>
              </a:xfrm>
            </p:grpSpPr>
            <p:sp>
              <p:nvSpPr>
                <p:cNvPr id="16" name="Rectangle 15">
                  <a:extLst>
                    <a:ext uri="{FF2B5EF4-FFF2-40B4-BE49-F238E27FC236}">
                      <a16:creationId xmlns:a16="http://schemas.microsoft.com/office/drawing/2014/main" id="{FA66197B-FA80-416A-BA98-0D23686866C1}"/>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B61B22E5-3E10-4BF7-8700-99F6FDC4CAEA}"/>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13" name="Group 12">
                <a:extLst>
                  <a:ext uri="{FF2B5EF4-FFF2-40B4-BE49-F238E27FC236}">
                    <a16:creationId xmlns:a16="http://schemas.microsoft.com/office/drawing/2014/main" id="{BDF07A09-E440-421A-9D37-6F9202877DFB}"/>
                  </a:ext>
                </a:extLst>
              </p:cNvPr>
              <p:cNvGrpSpPr/>
              <p:nvPr/>
            </p:nvGrpSpPr>
            <p:grpSpPr>
              <a:xfrm>
                <a:off x="8482407" y="777035"/>
                <a:ext cx="2226491" cy="1185121"/>
                <a:chOff x="8482407" y="777035"/>
                <a:chExt cx="2226491" cy="1185121"/>
              </a:xfrm>
            </p:grpSpPr>
            <p:cxnSp>
              <p:nvCxnSpPr>
                <p:cNvPr id="14" name="Straight Connector 13">
                  <a:extLst>
                    <a:ext uri="{FF2B5EF4-FFF2-40B4-BE49-F238E27FC236}">
                      <a16:creationId xmlns:a16="http://schemas.microsoft.com/office/drawing/2014/main" id="{C8600E72-C816-4309-8BAB-8B2977C38A58}"/>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874EC5-1CD8-4C1F-8C53-41C5EA3BBF89}"/>
                    </a:ext>
                  </a:extLst>
                </p:cNvPr>
                <p:cNvSpPr txBox="1"/>
                <p:nvPr/>
              </p:nvSpPr>
              <p:spPr>
                <a:xfrm flipH="1">
                  <a:off x="8482407" y="777035"/>
                  <a:ext cx="2226491" cy="812059"/>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8" name="Group 17">
              <a:extLst>
                <a:ext uri="{FF2B5EF4-FFF2-40B4-BE49-F238E27FC236}">
                  <a16:creationId xmlns:a16="http://schemas.microsoft.com/office/drawing/2014/main" id="{ADB7E43E-7FEC-4B50-9681-AAA8A8AF0EA2}"/>
                </a:ext>
              </a:extLst>
            </p:cNvPr>
            <p:cNvGrpSpPr/>
            <p:nvPr/>
          </p:nvGrpSpPr>
          <p:grpSpPr>
            <a:xfrm>
              <a:off x="6532776" y="2386459"/>
              <a:ext cx="3467412" cy="3340426"/>
              <a:chOff x="6532776" y="2386459"/>
              <a:chExt cx="3467412" cy="3340426"/>
            </a:xfrm>
          </p:grpSpPr>
          <p:sp>
            <p:nvSpPr>
              <p:cNvPr id="19" name="TextBox 18">
                <a:extLst>
                  <a:ext uri="{FF2B5EF4-FFF2-40B4-BE49-F238E27FC236}">
                    <a16:creationId xmlns:a16="http://schemas.microsoft.com/office/drawing/2014/main" id="{B0A6A8D6-68F2-40B6-AA88-FB66E9B68966}"/>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20" name="Straight Connector 19">
                <a:extLst>
                  <a:ext uri="{FF2B5EF4-FFF2-40B4-BE49-F238E27FC236}">
                    <a16:creationId xmlns:a16="http://schemas.microsoft.com/office/drawing/2014/main" id="{58654691-BD13-4226-9941-57D2C97A7D7A}"/>
                  </a:ext>
                </a:extLst>
              </p:cNvPr>
              <p:cNvCxnSpPr>
                <a:cxnSpLocks/>
                <a:endCxn id="16"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5F98B6-93E8-4FAD-AE5B-E81F99D81AB7}"/>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22" name="TextBox 21">
                <a:extLst>
                  <a:ext uri="{FF2B5EF4-FFF2-40B4-BE49-F238E27FC236}">
                    <a16:creationId xmlns:a16="http://schemas.microsoft.com/office/drawing/2014/main" id="{7C710D0F-DF85-419F-8CA3-6A8A422EC37B}"/>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lanes</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8" name="Group 27">
            <a:extLst>
              <a:ext uri="{FF2B5EF4-FFF2-40B4-BE49-F238E27FC236}">
                <a16:creationId xmlns:a16="http://schemas.microsoft.com/office/drawing/2014/main" id="{EDE6DB9C-88BB-4611-98FB-7D9736A9ECBB}"/>
              </a:ext>
            </a:extLst>
          </p:cNvPr>
          <p:cNvGrpSpPr/>
          <p:nvPr/>
        </p:nvGrpSpPr>
        <p:grpSpPr>
          <a:xfrm>
            <a:off x="10301613" y="1694252"/>
            <a:ext cx="1343803" cy="406134"/>
            <a:chOff x="8773364" y="5591323"/>
            <a:chExt cx="1343803" cy="406134"/>
          </a:xfrm>
        </p:grpSpPr>
        <p:sp>
          <p:nvSpPr>
            <p:cNvPr id="27" name="Rectangle 26">
              <a:extLst>
                <a:ext uri="{FF2B5EF4-FFF2-40B4-BE49-F238E27FC236}">
                  <a16:creationId xmlns:a16="http://schemas.microsoft.com/office/drawing/2014/main" id="{48A65F56-BA53-4ED9-B42E-D3AFD6060059}"/>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Box 24">
              <a:extLst>
                <a:ext uri="{FF2B5EF4-FFF2-40B4-BE49-F238E27FC236}">
                  <a16:creationId xmlns:a16="http://schemas.microsoft.com/office/drawing/2014/main" id="{8EB08F6A-9328-4ED6-A1AE-2D0D3EBA3BC3}"/>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spTree>
    <p:extLst>
      <p:ext uri="{BB962C8B-B14F-4D97-AF65-F5344CB8AC3E}">
        <p14:creationId xmlns:p14="http://schemas.microsoft.com/office/powerpoint/2010/main" val="19207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80">
                                          <p:stCondLst>
                                            <p:cond delay="0"/>
                                          </p:stCondLst>
                                        </p:cTn>
                                        <p:tgtEl>
                                          <p:spTgt spid="28"/>
                                        </p:tgtEl>
                                      </p:cBhvr>
                                    </p:animEffect>
                                    <p:anim calcmode="lin" valueType="num">
                                      <p:cBhvr>
                                        <p:cTn id="1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7" dur="26">
                                          <p:stCondLst>
                                            <p:cond delay="650"/>
                                          </p:stCondLst>
                                        </p:cTn>
                                        <p:tgtEl>
                                          <p:spTgt spid="28"/>
                                        </p:tgtEl>
                                      </p:cBhvr>
                                      <p:to x="100000" y="60000"/>
                                    </p:animScale>
                                    <p:animScale>
                                      <p:cBhvr>
                                        <p:cTn id="18" dur="166" decel="50000">
                                          <p:stCondLst>
                                            <p:cond delay="676"/>
                                          </p:stCondLst>
                                        </p:cTn>
                                        <p:tgtEl>
                                          <p:spTgt spid="28"/>
                                        </p:tgtEl>
                                      </p:cBhvr>
                                      <p:to x="100000" y="100000"/>
                                    </p:animScale>
                                    <p:animScale>
                                      <p:cBhvr>
                                        <p:cTn id="19" dur="26">
                                          <p:stCondLst>
                                            <p:cond delay="1312"/>
                                          </p:stCondLst>
                                        </p:cTn>
                                        <p:tgtEl>
                                          <p:spTgt spid="28"/>
                                        </p:tgtEl>
                                      </p:cBhvr>
                                      <p:to x="100000" y="80000"/>
                                    </p:animScale>
                                    <p:animScale>
                                      <p:cBhvr>
                                        <p:cTn id="20" dur="166" decel="50000">
                                          <p:stCondLst>
                                            <p:cond delay="1338"/>
                                          </p:stCondLst>
                                        </p:cTn>
                                        <p:tgtEl>
                                          <p:spTgt spid="28"/>
                                        </p:tgtEl>
                                      </p:cBhvr>
                                      <p:to x="100000" y="100000"/>
                                    </p:animScale>
                                    <p:animScale>
                                      <p:cBhvr>
                                        <p:cTn id="21" dur="26">
                                          <p:stCondLst>
                                            <p:cond delay="1642"/>
                                          </p:stCondLst>
                                        </p:cTn>
                                        <p:tgtEl>
                                          <p:spTgt spid="28"/>
                                        </p:tgtEl>
                                      </p:cBhvr>
                                      <p:to x="100000" y="90000"/>
                                    </p:animScale>
                                    <p:animScale>
                                      <p:cBhvr>
                                        <p:cTn id="22" dur="166" decel="50000">
                                          <p:stCondLst>
                                            <p:cond delay="1668"/>
                                          </p:stCondLst>
                                        </p:cTn>
                                        <p:tgtEl>
                                          <p:spTgt spid="28"/>
                                        </p:tgtEl>
                                      </p:cBhvr>
                                      <p:to x="100000" y="100000"/>
                                    </p:animScale>
                                    <p:animScale>
                                      <p:cBhvr>
                                        <p:cTn id="23" dur="26">
                                          <p:stCondLst>
                                            <p:cond delay="1808"/>
                                          </p:stCondLst>
                                        </p:cTn>
                                        <p:tgtEl>
                                          <p:spTgt spid="28"/>
                                        </p:tgtEl>
                                      </p:cBhvr>
                                      <p:to x="100000" y="95000"/>
                                    </p:animScale>
                                    <p:animScale>
                                      <p:cBhvr>
                                        <p:cTn id="24" dur="166" decel="50000">
                                          <p:stCondLst>
                                            <p:cond delay="1834"/>
                                          </p:stCondLst>
                                        </p:cTn>
                                        <p:tgtEl>
                                          <p:spTgt spid="28"/>
                                        </p:tgtEl>
                                      </p:cBhvr>
                                      <p:to x="100000" y="100000"/>
                                    </p:animScale>
                                  </p:childTnLst>
                                </p:cTn>
                              </p:par>
                            </p:childTnLst>
                          </p:cTn>
                        </p:par>
                        <p:par>
                          <p:cTn id="25" fill="hold">
                            <p:stCondLst>
                              <p:cond delay="2500"/>
                            </p:stCondLst>
                            <p:childTnLst>
                              <p:par>
                                <p:cTn id="26" presetID="32" presetClass="emph" presetSubtype="0" fill="hold" nodeType="afterEffect">
                                  <p:stCondLst>
                                    <p:cond delay="0"/>
                                  </p:stCondLst>
                                  <p:childTnLst>
                                    <p:animRot by="120000">
                                      <p:cBhvr>
                                        <p:cTn id="27" dur="100" fill="hold">
                                          <p:stCondLst>
                                            <p:cond delay="0"/>
                                          </p:stCondLst>
                                        </p:cTn>
                                        <p:tgtEl>
                                          <p:spTgt spid="28"/>
                                        </p:tgtEl>
                                        <p:attrNameLst>
                                          <p:attrName>r</p:attrName>
                                        </p:attrNameLst>
                                      </p:cBhvr>
                                    </p:animRot>
                                    <p:animRot by="-240000">
                                      <p:cBhvr>
                                        <p:cTn id="28" dur="200" fill="hold">
                                          <p:stCondLst>
                                            <p:cond delay="200"/>
                                          </p:stCondLst>
                                        </p:cTn>
                                        <p:tgtEl>
                                          <p:spTgt spid="28"/>
                                        </p:tgtEl>
                                        <p:attrNameLst>
                                          <p:attrName>r</p:attrName>
                                        </p:attrNameLst>
                                      </p:cBhvr>
                                    </p:animRot>
                                    <p:animRot by="240000">
                                      <p:cBhvr>
                                        <p:cTn id="29" dur="200" fill="hold">
                                          <p:stCondLst>
                                            <p:cond delay="400"/>
                                          </p:stCondLst>
                                        </p:cTn>
                                        <p:tgtEl>
                                          <p:spTgt spid="28"/>
                                        </p:tgtEl>
                                        <p:attrNameLst>
                                          <p:attrName>r</p:attrName>
                                        </p:attrNameLst>
                                      </p:cBhvr>
                                    </p:animRot>
                                    <p:animRot by="-240000">
                                      <p:cBhvr>
                                        <p:cTn id="30" dur="200" fill="hold">
                                          <p:stCondLst>
                                            <p:cond delay="600"/>
                                          </p:stCondLst>
                                        </p:cTn>
                                        <p:tgtEl>
                                          <p:spTgt spid="28"/>
                                        </p:tgtEl>
                                        <p:attrNameLst>
                                          <p:attrName>r</p:attrName>
                                        </p:attrNameLst>
                                      </p:cBhvr>
                                    </p:animRot>
                                    <p:animRot by="120000">
                                      <p:cBhvr>
                                        <p:cTn id="31" dur="200" fill="hold">
                                          <p:stCondLst>
                                            <p:cond delay="800"/>
                                          </p:stCondLst>
                                        </p:cTn>
                                        <p:tgtEl>
                                          <p:spTgt spid="28"/>
                                        </p:tgtEl>
                                        <p:attrNameLst>
                                          <p:attrName>r</p:attrName>
                                        </p:attrNameLst>
                                      </p:cBhvr>
                                    </p:animRo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A6BA-C4EA-4CC3-9ADD-325A3AAAA379}"/>
              </a:ext>
            </a:extLst>
          </p:cNvPr>
          <p:cNvSpPr>
            <a:spLocks noGrp="1"/>
          </p:cNvSpPr>
          <p:nvPr>
            <p:ph type="title"/>
          </p:nvPr>
        </p:nvSpPr>
        <p:spPr>
          <a:xfrm>
            <a:off x="838200" y="110481"/>
            <a:ext cx="10515600" cy="919665"/>
          </a:xfrm>
        </p:spPr>
        <p:txBody>
          <a:bodyPr/>
          <a:lstStyle/>
          <a:p>
            <a:r>
              <a:rPr lang="en-US" dirty="0"/>
              <a:t>Raising Interrupts with PCI-e and APIC</a:t>
            </a:r>
          </a:p>
        </p:txBody>
      </p:sp>
      <p:grpSp>
        <p:nvGrpSpPr>
          <p:cNvPr id="24" name="Group 23">
            <a:extLst>
              <a:ext uri="{FF2B5EF4-FFF2-40B4-BE49-F238E27FC236}">
                <a16:creationId xmlns:a16="http://schemas.microsoft.com/office/drawing/2014/main" id="{690F98BA-184D-4918-8384-8A859B6ADEF4}"/>
              </a:ext>
            </a:extLst>
          </p:cNvPr>
          <p:cNvGrpSpPr>
            <a:grpSpLocks noChangeAspect="1"/>
          </p:cNvGrpSpPr>
          <p:nvPr/>
        </p:nvGrpSpPr>
        <p:grpSpPr>
          <a:xfrm>
            <a:off x="6323273" y="962722"/>
            <a:ext cx="5802055" cy="3689516"/>
            <a:chOff x="4867564" y="777035"/>
            <a:chExt cx="7784031" cy="4949850"/>
          </a:xfrm>
        </p:grpSpPr>
        <p:pic>
          <p:nvPicPr>
            <p:cNvPr id="4" name="Picture 3">
              <a:extLst>
                <a:ext uri="{FF2B5EF4-FFF2-40B4-BE49-F238E27FC236}">
                  <a16:creationId xmlns:a16="http://schemas.microsoft.com/office/drawing/2014/main" id="{34451087-7B81-49DF-8523-B0112131CE7F}"/>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5" name="Group 4">
              <a:extLst>
                <a:ext uri="{FF2B5EF4-FFF2-40B4-BE49-F238E27FC236}">
                  <a16:creationId xmlns:a16="http://schemas.microsoft.com/office/drawing/2014/main" id="{BD0B7202-B6BC-4380-B037-3AA678757DBF}"/>
                </a:ext>
              </a:extLst>
            </p:cNvPr>
            <p:cNvGrpSpPr/>
            <p:nvPr/>
          </p:nvGrpSpPr>
          <p:grpSpPr>
            <a:xfrm>
              <a:off x="4867564" y="1167712"/>
              <a:ext cx="3178234" cy="2929532"/>
              <a:chOff x="4867564" y="1167712"/>
              <a:chExt cx="3178234" cy="2929532"/>
            </a:xfrm>
          </p:grpSpPr>
          <p:cxnSp>
            <p:nvCxnSpPr>
              <p:cNvPr id="6" name="Straight Connector 5">
                <a:extLst>
                  <a:ext uri="{FF2B5EF4-FFF2-40B4-BE49-F238E27FC236}">
                    <a16:creationId xmlns:a16="http://schemas.microsoft.com/office/drawing/2014/main" id="{D61E39E1-5B84-4CB5-94ED-345BCDD82915}"/>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8CA1D0-6D3A-476E-A3F2-82CCBAD921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8" name="TextBox 7">
                <a:extLst>
                  <a:ext uri="{FF2B5EF4-FFF2-40B4-BE49-F238E27FC236}">
                    <a16:creationId xmlns:a16="http://schemas.microsoft.com/office/drawing/2014/main" id="{693C3F07-D186-4067-9488-3634DCC83F50}"/>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9" name="TextBox 8">
                <a:extLst>
                  <a:ext uri="{FF2B5EF4-FFF2-40B4-BE49-F238E27FC236}">
                    <a16:creationId xmlns:a16="http://schemas.microsoft.com/office/drawing/2014/main" id="{6C25680F-FC5A-4BAD-B246-23A90A758A43}"/>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0" name="Group 9">
              <a:extLst>
                <a:ext uri="{FF2B5EF4-FFF2-40B4-BE49-F238E27FC236}">
                  <a16:creationId xmlns:a16="http://schemas.microsoft.com/office/drawing/2014/main" id="{113B92EC-CC0A-4AB8-B447-78AAFBAB3B2B}"/>
                </a:ext>
              </a:extLst>
            </p:cNvPr>
            <p:cNvGrpSpPr/>
            <p:nvPr/>
          </p:nvGrpSpPr>
          <p:grpSpPr>
            <a:xfrm>
              <a:off x="7789671" y="777035"/>
              <a:ext cx="3466871" cy="1691707"/>
              <a:chOff x="7789671" y="777035"/>
              <a:chExt cx="3466871" cy="1691707"/>
            </a:xfrm>
          </p:grpSpPr>
          <p:cxnSp>
            <p:nvCxnSpPr>
              <p:cNvPr id="11" name="Straight Connector 10">
                <a:extLst>
                  <a:ext uri="{FF2B5EF4-FFF2-40B4-BE49-F238E27FC236}">
                    <a16:creationId xmlns:a16="http://schemas.microsoft.com/office/drawing/2014/main" id="{9BB50597-995D-40E3-8C92-2D001C6F52C8}"/>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8A542-D23D-4EA4-951B-BB2A83B02FC3}"/>
                  </a:ext>
                </a:extLst>
              </p:cNvPr>
              <p:cNvGrpSpPr/>
              <p:nvPr/>
            </p:nvGrpSpPr>
            <p:grpSpPr>
              <a:xfrm>
                <a:off x="7789671" y="1587862"/>
                <a:ext cx="1802846" cy="880880"/>
                <a:chOff x="7635012" y="3430291"/>
                <a:chExt cx="1300602" cy="880880"/>
              </a:xfrm>
            </p:grpSpPr>
            <p:sp>
              <p:nvSpPr>
                <p:cNvPr id="16" name="Rectangle 15">
                  <a:extLst>
                    <a:ext uri="{FF2B5EF4-FFF2-40B4-BE49-F238E27FC236}">
                      <a16:creationId xmlns:a16="http://schemas.microsoft.com/office/drawing/2014/main" id="{FA66197B-FA80-416A-BA98-0D23686866C1}"/>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B61B22E5-3E10-4BF7-8700-99F6FDC4CAEA}"/>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13" name="Group 12">
                <a:extLst>
                  <a:ext uri="{FF2B5EF4-FFF2-40B4-BE49-F238E27FC236}">
                    <a16:creationId xmlns:a16="http://schemas.microsoft.com/office/drawing/2014/main" id="{BDF07A09-E440-421A-9D37-6F9202877DFB}"/>
                  </a:ext>
                </a:extLst>
              </p:cNvPr>
              <p:cNvGrpSpPr/>
              <p:nvPr/>
            </p:nvGrpSpPr>
            <p:grpSpPr>
              <a:xfrm>
                <a:off x="8482407" y="777035"/>
                <a:ext cx="2226491" cy="1185121"/>
                <a:chOff x="8482407" y="777035"/>
                <a:chExt cx="2226491" cy="1185121"/>
              </a:xfrm>
            </p:grpSpPr>
            <p:cxnSp>
              <p:nvCxnSpPr>
                <p:cNvPr id="14" name="Straight Connector 13">
                  <a:extLst>
                    <a:ext uri="{FF2B5EF4-FFF2-40B4-BE49-F238E27FC236}">
                      <a16:creationId xmlns:a16="http://schemas.microsoft.com/office/drawing/2014/main" id="{C8600E72-C816-4309-8BAB-8B2977C38A58}"/>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874EC5-1CD8-4C1F-8C53-41C5EA3BBF89}"/>
                    </a:ext>
                  </a:extLst>
                </p:cNvPr>
                <p:cNvSpPr txBox="1"/>
                <p:nvPr/>
              </p:nvSpPr>
              <p:spPr>
                <a:xfrm flipH="1">
                  <a:off x="8482407" y="777035"/>
                  <a:ext cx="2226491" cy="812059"/>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8" name="Group 17">
              <a:extLst>
                <a:ext uri="{FF2B5EF4-FFF2-40B4-BE49-F238E27FC236}">
                  <a16:creationId xmlns:a16="http://schemas.microsoft.com/office/drawing/2014/main" id="{ADB7E43E-7FEC-4B50-9681-AAA8A8AF0EA2}"/>
                </a:ext>
              </a:extLst>
            </p:cNvPr>
            <p:cNvGrpSpPr/>
            <p:nvPr/>
          </p:nvGrpSpPr>
          <p:grpSpPr>
            <a:xfrm>
              <a:off x="6532776" y="2386459"/>
              <a:ext cx="3467412" cy="3340426"/>
              <a:chOff x="6532776" y="2386459"/>
              <a:chExt cx="3467412" cy="3340426"/>
            </a:xfrm>
          </p:grpSpPr>
          <p:sp>
            <p:nvSpPr>
              <p:cNvPr id="19" name="TextBox 18">
                <a:extLst>
                  <a:ext uri="{FF2B5EF4-FFF2-40B4-BE49-F238E27FC236}">
                    <a16:creationId xmlns:a16="http://schemas.microsoft.com/office/drawing/2014/main" id="{B0A6A8D6-68F2-40B6-AA88-FB66E9B68966}"/>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20" name="Straight Connector 19">
                <a:extLst>
                  <a:ext uri="{FF2B5EF4-FFF2-40B4-BE49-F238E27FC236}">
                    <a16:creationId xmlns:a16="http://schemas.microsoft.com/office/drawing/2014/main" id="{58654691-BD13-4226-9941-57D2C97A7D7A}"/>
                  </a:ext>
                </a:extLst>
              </p:cNvPr>
              <p:cNvCxnSpPr>
                <a:cxnSpLocks/>
                <a:endCxn id="16"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5F98B6-93E8-4FAD-AE5B-E81F99D81AB7}"/>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22" name="TextBox 21">
                <a:extLst>
                  <a:ext uri="{FF2B5EF4-FFF2-40B4-BE49-F238E27FC236}">
                    <a16:creationId xmlns:a16="http://schemas.microsoft.com/office/drawing/2014/main" id="{7C710D0F-DF85-419F-8CA3-6A8A422EC37B}"/>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lanes</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8" name="Group 27">
            <a:extLst>
              <a:ext uri="{FF2B5EF4-FFF2-40B4-BE49-F238E27FC236}">
                <a16:creationId xmlns:a16="http://schemas.microsoft.com/office/drawing/2014/main" id="{EDE6DB9C-88BB-4611-98FB-7D9736A9ECBB}"/>
              </a:ext>
            </a:extLst>
          </p:cNvPr>
          <p:cNvGrpSpPr/>
          <p:nvPr/>
        </p:nvGrpSpPr>
        <p:grpSpPr>
          <a:xfrm>
            <a:off x="10301613" y="1694252"/>
            <a:ext cx="1343803" cy="406134"/>
            <a:chOff x="8773364" y="5591323"/>
            <a:chExt cx="1343803" cy="406134"/>
          </a:xfrm>
        </p:grpSpPr>
        <p:sp>
          <p:nvSpPr>
            <p:cNvPr id="27" name="Rectangle 26">
              <a:extLst>
                <a:ext uri="{FF2B5EF4-FFF2-40B4-BE49-F238E27FC236}">
                  <a16:creationId xmlns:a16="http://schemas.microsoft.com/office/drawing/2014/main" id="{48A65F56-BA53-4ED9-B42E-D3AFD6060059}"/>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Box 24">
              <a:extLst>
                <a:ext uri="{FF2B5EF4-FFF2-40B4-BE49-F238E27FC236}">
                  <a16:creationId xmlns:a16="http://schemas.microsoft.com/office/drawing/2014/main" id="{8EB08F6A-9328-4ED6-A1AE-2D0D3EBA3BC3}"/>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sp>
        <p:nvSpPr>
          <p:cNvPr id="26" name="Content Placeholder 25">
            <a:extLst>
              <a:ext uri="{FF2B5EF4-FFF2-40B4-BE49-F238E27FC236}">
                <a16:creationId xmlns:a16="http://schemas.microsoft.com/office/drawing/2014/main" id="{86B15BD4-9287-483E-A950-3B531D417072}"/>
              </a:ext>
            </a:extLst>
          </p:cNvPr>
          <p:cNvSpPr>
            <a:spLocks noGrp="1"/>
          </p:cNvSpPr>
          <p:nvPr>
            <p:ph idx="1"/>
          </p:nvPr>
        </p:nvSpPr>
        <p:spPr>
          <a:xfrm>
            <a:off x="38096" y="887534"/>
            <a:ext cx="6672050" cy="7113465"/>
          </a:xfrm>
        </p:spPr>
        <p:txBody>
          <a:bodyPr>
            <a:normAutofit/>
          </a:bodyPr>
          <a:lstStyle/>
          <a:p>
            <a:r>
              <a:rPr lang="en-US" sz="3200" dirty="0"/>
              <a:t>A PCI-e device raises an interrupt by sending a PCI-e memory write to the root complex</a:t>
            </a:r>
          </a:p>
          <a:p>
            <a:pPr lvl="1"/>
            <a:r>
              <a:rPr lang="en-US" sz="2800" dirty="0"/>
              <a:t>The memory range for MSI interrupts is </a:t>
            </a:r>
            <a:r>
              <a:rPr lang="en-US" sz="2800" dirty="0">
                <a:latin typeface="Consolas" panose="020B0609020204030204" pitchFamily="49" charset="0"/>
              </a:rPr>
              <a:t>0xFEE00000--0xFEEFFFFF</a:t>
            </a:r>
          </a:p>
          <a:p>
            <a:pPr lvl="1"/>
            <a:r>
              <a:rPr lang="en-US" sz="2800" dirty="0"/>
              <a:t>The kernel:</a:t>
            </a:r>
          </a:p>
          <a:p>
            <a:pPr lvl="2"/>
            <a:r>
              <a:rPr lang="en-US" sz="2800" dirty="0"/>
              <a:t>Associates each device interrupt type with a different target address in  </a:t>
            </a:r>
            <a:r>
              <a:rPr lang="en-US" sz="2800" dirty="0">
                <a:latin typeface="Consolas" panose="020B0609020204030204" pitchFamily="49" charset="0"/>
              </a:rPr>
              <a:t>0xFEE00000--0xFEEFFFFF</a:t>
            </a:r>
          </a:p>
          <a:p>
            <a:pPr lvl="2"/>
            <a:r>
              <a:rPr lang="en-US" sz="2800" dirty="0"/>
              <a:t>Configures each PCI-e device to send interrupts to the appropriate target address</a:t>
            </a:r>
          </a:p>
        </p:txBody>
      </p:sp>
      <p:sp>
        <p:nvSpPr>
          <p:cNvPr id="29" name="Content Placeholder 25">
            <a:extLst>
              <a:ext uri="{FF2B5EF4-FFF2-40B4-BE49-F238E27FC236}">
                <a16:creationId xmlns:a16="http://schemas.microsoft.com/office/drawing/2014/main" id="{3DA97906-F11C-44DD-95F6-F787A976EFAC}"/>
              </a:ext>
            </a:extLst>
          </p:cNvPr>
          <p:cNvSpPr txBox="1">
            <a:spLocks/>
          </p:cNvSpPr>
          <p:nvPr/>
        </p:nvSpPr>
        <p:spPr>
          <a:xfrm>
            <a:off x="38096" y="5895278"/>
            <a:ext cx="12153904" cy="105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 root complex forwards an interrupt message to the appropriate LAPIC, who triggers the appropriate interrupt on the local CPU</a:t>
            </a:r>
          </a:p>
        </p:txBody>
      </p:sp>
    </p:spTree>
    <p:extLst>
      <p:ext uri="{BB962C8B-B14F-4D97-AF65-F5344CB8AC3E}">
        <p14:creationId xmlns:p14="http://schemas.microsoft.com/office/powerpoint/2010/main" val="17914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6">
                                            <p:txEl>
                                              <p:pRg st="0" end="0"/>
                                            </p:txEl>
                                          </p:spTgt>
                                        </p:tgtEl>
                                        <p:attrNameLst>
                                          <p:attrName>r</p:attrName>
                                        </p:attrNameLst>
                                      </p:cBhvr>
                                    </p:animRot>
                                    <p:animRot by="-240000">
                                      <p:cBhvr>
                                        <p:cTn id="7" dur="200" fill="hold">
                                          <p:stCondLst>
                                            <p:cond delay="200"/>
                                          </p:stCondLst>
                                        </p:cTn>
                                        <p:tgtEl>
                                          <p:spTgt spid="26">
                                            <p:txEl>
                                              <p:pRg st="0" end="0"/>
                                            </p:txEl>
                                          </p:spTgt>
                                        </p:tgtEl>
                                        <p:attrNameLst>
                                          <p:attrName>r</p:attrName>
                                        </p:attrNameLst>
                                      </p:cBhvr>
                                    </p:animRot>
                                    <p:animRot by="240000">
                                      <p:cBhvr>
                                        <p:cTn id="8" dur="200" fill="hold">
                                          <p:stCondLst>
                                            <p:cond delay="400"/>
                                          </p:stCondLst>
                                        </p:cTn>
                                        <p:tgtEl>
                                          <p:spTgt spid="26">
                                            <p:txEl>
                                              <p:pRg st="0" end="0"/>
                                            </p:txEl>
                                          </p:spTgt>
                                        </p:tgtEl>
                                        <p:attrNameLst>
                                          <p:attrName>r</p:attrName>
                                        </p:attrNameLst>
                                      </p:cBhvr>
                                    </p:animRot>
                                    <p:animRot by="-240000">
                                      <p:cBhvr>
                                        <p:cTn id="9" dur="200" fill="hold">
                                          <p:stCondLst>
                                            <p:cond delay="600"/>
                                          </p:stCondLst>
                                        </p:cTn>
                                        <p:tgtEl>
                                          <p:spTgt spid="26">
                                            <p:txEl>
                                              <p:pRg st="0" end="0"/>
                                            </p:txEl>
                                          </p:spTgt>
                                        </p:tgtEl>
                                        <p:attrNameLst>
                                          <p:attrName>r</p:attrName>
                                        </p:attrNameLst>
                                      </p:cBhvr>
                                    </p:animRot>
                                    <p:animRot by="120000">
                                      <p:cBhvr>
                                        <p:cTn id="10" dur="200" fill="hold">
                                          <p:stCondLst>
                                            <p:cond delay="800"/>
                                          </p:stCondLst>
                                        </p:cTn>
                                        <p:tgtEl>
                                          <p:spTgt spid="26">
                                            <p:txEl>
                                              <p:pRg st="0" end="0"/>
                                            </p:txEl>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6">
                                            <p:txEl>
                                              <p:pRg st="1" end="1"/>
                                            </p:txEl>
                                          </p:spTgt>
                                        </p:tgtEl>
                                        <p:attrNameLst>
                                          <p:attrName>r</p:attrName>
                                        </p:attrNameLst>
                                      </p:cBhvr>
                                    </p:animRot>
                                    <p:animRot by="-240000">
                                      <p:cBhvr>
                                        <p:cTn id="13" dur="200" fill="hold">
                                          <p:stCondLst>
                                            <p:cond delay="200"/>
                                          </p:stCondLst>
                                        </p:cTn>
                                        <p:tgtEl>
                                          <p:spTgt spid="26">
                                            <p:txEl>
                                              <p:pRg st="1" end="1"/>
                                            </p:txEl>
                                          </p:spTgt>
                                        </p:tgtEl>
                                        <p:attrNameLst>
                                          <p:attrName>r</p:attrName>
                                        </p:attrNameLst>
                                      </p:cBhvr>
                                    </p:animRot>
                                    <p:animRot by="240000">
                                      <p:cBhvr>
                                        <p:cTn id="14" dur="200" fill="hold">
                                          <p:stCondLst>
                                            <p:cond delay="400"/>
                                          </p:stCondLst>
                                        </p:cTn>
                                        <p:tgtEl>
                                          <p:spTgt spid="26">
                                            <p:txEl>
                                              <p:pRg st="1" end="1"/>
                                            </p:txEl>
                                          </p:spTgt>
                                        </p:tgtEl>
                                        <p:attrNameLst>
                                          <p:attrName>r</p:attrName>
                                        </p:attrNameLst>
                                      </p:cBhvr>
                                    </p:animRot>
                                    <p:animRot by="-240000">
                                      <p:cBhvr>
                                        <p:cTn id="15" dur="200" fill="hold">
                                          <p:stCondLst>
                                            <p:cond delay="600"/>
                                          </p:stCondLst>
                                        </p:cTn>
                                        <p:tgtEl>
                                          <p:spTgt spid="26">
                                            <p:txEl>
                                              <p:pRg st="1" end="1"/>
                                            </p:txEl>
                                          </p:spTgt>
                                        </p:tgtEl>
                                        <p:attrNameLst>
                                          <p:attrName>r</p:attrName>
                                        </p:attrNameLst>
                                      </p:cBhvr>
                                    </p:animRot>
                                    <p:animRot by="120000">
                                      <p:cBhvr>
                                        <p:cTn id="16" dur="200" fill="hold">
                                          <p:stCondLst>
                                            <p:cond delay="800"/>
                                          </p:stCondLst>
                                        </p:cTn>
                                        <p:tgtEl>
                                          <p:spTgt spid="26">
                                            <p:txEl>
                                              <p:pRg st="1" end="1"/>
                                            </p:txEl>
                                          </p:spTgt>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6">
                                            <p:txEl>
                                              <p:pRg st="2" end="2"/>
                                            </p:txEl>
                                          </p:spTgt>
                                        </p:tgtEl>
                                        <p:attrNameLst>
                                          <p:attrName>r</p:attrName>
                                        </p:attrNameLst>
                                      </p:cBhvr>
                                    </p:animRot>
                                    <p:animRot by="-240000">
                                      <p:cBhvr>
                                        <p:cTn id="19" dur="200" fill="hold">
                                          <p:stCondLst>
                                            <p:cond delay="200"/>
                                          </p:stCondLst>
                                        </p:cTn>
                                        <p:tgtEl>
                                          <p:spTgt spid="26">
                                            <p:txEl>
                                              <p:pRg st="2" end="2"/>
                                            </p:txEl>
                                          </p:spTgt>
                                        </p:tgtEl>
                                        <p:attrNameLst>
                                          <p:attrName>r</p:attrName>
                                        </p:attrNameLst>
                                      </p:cBhvr>
                                    </p:animRot>
                                    <p:animRot by="240000">
                                      <p:cBhvr>
                                        <p:cTn id="20" dur="200" fill="hold">
                                          <p:stCondLst>
                                            <p:cond delay="400"/>
                                          </p:stCondLst>
                                        </p:cTn>
                                        <p:tgtEl>
                                          <p:spTgt spid="26">
                                            <p:txEl>
                                              <p:pRg st="2" end="2"/>
                                            </p:txEl>
                                          </p:spTgt>
                                        </p:tgtEl>
                                        <p:attrNameLst>
                                          <p:attrName>r</p:attrName>
                                        </p:attrNameLst>
                                      </p:cBhvr>
                                    </p:animRot>
                                    <p:animRot by="-240000">
                                      <p:cBhvr>
                                        <p:cTn id="21" dur="200" fill="hold">
                                          <p:stCondLst>
                                            <p:cond delay="600"/>
                                          </p:stCondLst>
                                        </p:cTn>
                                        <p:tgtEl>
                                          <p:spTgt spid="26">
                                            <p:txEl>
                                              <p:pRg st="2" end="2"/>
                                            </p:txEl>
                                          </p:spTgt>
                                        </p:tgtEl>
                                        <p:attrNameLst>
                                          <p:attrName>r</p:attrName>
                                        </p:attrNameLst>
                                      </p:cBhvr>
                                    </p:animRot>
                                    <p:animRot by="120000">
                                      <p:cBhvr>
                                        <p:cTn id="22" dur="200" fill="hold">
                                          <p:stCondLst>
                                            <p:cond delay="800"/>
                                          </p:stCondLst>
                                        </p:cTn>
                                        <p:tgtEl>
                                          <p:spTgt spid="26">
                                            <p:txEl>
                                              <p:pRg st="2" end="2"/>
                                            </p:txEl>
                                          </p:spTgt>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6">
                                            <p:txEl>
                                              <p:pRg st="3" end="3"/>
                                            </p:txEl>
                                          </p:spTgt>
                                        </p:tgtEl>
                                        <p:attrNameLst>
                                          <p:attrName>r</p:attrName>
                                        </p:attrNameLst>
                                      </p:cBhvr>
                                    </p:animRot>
                                    <p:animRot by="-240000">
                                      <p:cBhvr>
                                        <p:cTn id="25" dur="200" fill="hold">
                                          <p:stCondLst>
                                            <p:cond delay="200"/>
                                          </p:stCondLst>
                                        </p:cTn>
                                        <p:tgtEl>
                                          <p:spTgt spid="26">
                                            <p:txEl>
                                              <p:pRg st="3" end="3"/>
                                            </p:txEl>
                                          </p:spTgt>
                                        </p:tgtEl>
                                        <p:attrNameLst>
                                          <p:attrName>r</p:attrName>
                                        </p:attrNameLst>
                                      </p:cBhvr>
                                    </p:animRot>
                                    <p:animRot by="240000">
                                      <p:cBhvr>
                                        <p:cTn id="26" dur="200" fill="hold">
                                          <p:stCondLst>
                                            <p:cond delay="400"/>
                                          </p:stCondLst>
                                        </p:cTn>
                                        <p:tgtEl>
                                          <p:spTgt spid="26">
                                            <p:txEl>
                                              <p:pRg st="3" end="3"/>
                                            </p:txEl>
                                          </p:spTgt>
                                        </p:tgtEl>
                                        <p:attrNameLst>
                                          <p:attrName>r</p:attrName>
                                        </p:attrNameLst>
                                      </p:cBhvr>
                                    </p:animRot>
                                    <p:animRot by="-240000">
                                      <p:cBhvr>
                                        <p:cTn id="27" dur="200" fill="hold">
                                          <p:stCondLst>
                                            <p:cond delay="600"/>
                                          </p:stCondLst>
                                        </p:cTn>
                                        <p:tgtEl>
                                          <p:spTgt spid="26">
                                            <p:txEl>
                                              <p:pRg st="3" end="3"/>
                                            </p:txEl>
                                          </p:spTgt>
                                        </p:tgtEl>
                                        <p:attrNameLst>
                                          <p:attrName>r</p:attrName>
                                        </p:attrNameLst>
                                      </p:cBhvr>
                                    </p:animRot>
                                    <p:animRot by="120000">
                                      <p:cBhvr>
                                        <p:cTn id="28" dur="200" fill="hold">
                                          <p:stCondLst>
                                            <p:cond delay="800"/>
                                          </p:stCondLst>
                                        </p:cTn>
                                        <p:tgtEl>
                                          <p:spTgt spid="26">
                                            <p:txEl>
                                              <p:pRg st="3" end="3"/>
                                            </p:txEl>
                                          </p:spTgt>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26">
                                            <p:txEl>
                                              <p:pRg st="4" end="4"/>
                                            </p:txEl>
                                          </p:spTgt>
                                        </p:tgtEl>
                                        <p:attrNameLst>
                                          <p:attrName>r</p:attrName>
                                        </p:attrNameLst>
                                      </p:cBhvr>
                                    </p:animRot>
                                    <p:animRot by="-240000">
                                      <p:cBhvr>
                                        <p:cTn id="31" dur="200" fill="hold">
                                          <p:stCondLst>
                                            <p:cond delay="200"/>
                                          </p:stCondLst>
                                        </p:cTn>
                                        <p:tgtEl>
                                          <p:spTgt spid="26">
                                            <p:txEl>
                                              <p:pRg st="4" end="4"/>
                                            </p:txEl>
                                          </p:spTgt>
                                        </p:tgtEl>
                                        <p:attrNameLst>
                                          <p:attrName>r</p:attrName>
                                        </p:attrNameLst>
                                      </p:cBhvr>
                                    </p:animRot>
                                    <p:animRot by="240000">
                                      <p:cBhvr>
                                        <p:cTn id="32" dur="200" fill="hold">
                                          <p:stCondLst>
                                            <p:cond delay="400"/>
                                          </p:stCondLst>
                                        </p:cTn>
                                        <p:tgtEl>
                                          <p:spTgt spid="26">
                                            <p:txEl>
                                              <p:pRg st="4" end="4"/>
                                            </p:txEl>
                                          </p:spTgt>
                                        </p:tgtEl>
                                        <p:attrNameLst>
                                          <p:attrName>r</p:attrName>
                                        </p:attrNameLst>
                                      </p:cBhvr>
                                    </p:animRot>
                                    <p:animRot by="-240000">
                                      <p:cBhvr>
                                        <p:cTn id="33" dur="200" fill="hold">
                                          <p:stCondLst>
                                            <p:cond delay="600"/>
                                          </p:stCondLst>
                                        </p:cTn>
                                        <p:tgtEl>
                                          <p:spTgt spid="26">
                                            <p:txEl>
                                              <p:pRg st="4" end="4"/>
                                            </p:txEl>
                                          </p:spTgt>
                                        </p:tgtEl>
                                        <p:attrNameLst>
                                          <p:attrName>r</p:attrName>
                                        </p:attrNameLst>
                                      </p:cBhvr>
                                    </p:animRot>
                                    <p:animRot by="120000">
                                      <p:cBhvr>
                                        <p:cTn id="34" dur="200" fill="hold">
                                          <p:stCondLst>
                                            <p:cond delay="800"/>
                                          </p:stCondLst>
                                        </p:cTn>
                                        <p:tgtEl>
                                          <p:spTgt spid="26">
                                            <p:txEl>
                                              <p:pRg st="4" end="4"/>
                                            </p:txEl>
                                          </p:spTgt>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29"/>
                                        </p:tgtEl>
                                        <p:attrNameLst>
                                          <p:attrName>r</p:attrName>
                                        </p:attrNameLst>
                                      </p:cBhvr>
                                    </p:animRot>
                                    <p:animRot by="-240000">
                                      <p:cBhvr>
                                        <p:cTn id="37" dur="200" fill="hold">
                                          <p:stCondLst>
                                            <p:cond delay="200"/>
                                          </p:stCondLst>
                                        </p:cTn>
                                        <p:tgtEl>
                                          <p:spTgt spid="29"/>
                                        </p:tgtEl>
                                        <p:attrNameLst>
                                          <p:attrName>r</p:attrName>
                                        </p:attrNameLst>
                                      </p:cBhvr>
                                    </p:animRot>
                                    <p:animRot by="240000">
                                      <p:cBhvr>
                                        <p:cTn id="38" dur="200" fill="hold">
                                          <p:stCondLst>
                                            <p:cond delay="400"/>
                                          </p:stCondLst>
                                        </p:cTn>
                                        <p:tgtEl>
                                          <p:spTgt spid="29"/>
                                        </p:tgtEl>
                                        <p:attrNameLst>
                                          <p:attrName>r</p:attrName>
                                        </p:attrNameLst>
                                      </p:cBhvr>
                                    </p:animRot>
                                    <p:animRot by="-240000">
                                      <p:cBhvr>
                                        <p:cTn id="39" dur="200" fill="hold">
                                          <p:stCondLst>
                                            <p:cond delay="600"/>
                                          </p:stCondLst>
                                        </p:cTn>
                                        <p:tgtEl>
                                          <p:spTgt spid="29"/>
                                        </p:tgtEl>
                                        <p:attrNameLst>
                                          <p:attrName>r</p:attrName>
                                        </p:attrNameLst>
                                      </p:cBhvr>
                                    </p:animRot>
                                    <p:animRot by="120000">
                                      <p:cBhvr>
                                        <p:cTn id="4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A6BA-C4EA-4CC3-9ADD-325A3AAAA379}"/>
              </a:ext>
            </a:extLst>
          </p:cNvPr>
          <p:cNvSpPr>
            <a:spLocks noGrp="1"/>
          </p:cNvSpPr>
          <p:nvPr>
            <p:ph type="title"/>
          </p:nvPr>
        </p:nvSpPr>
        <p:spPr>
          <a:xfrm>
            <a:off x="838200" y="110481"/>
            <a:ext cx="10515600" cy="919665"/>
          </a:xfrm>
        </p:spPr>
        <p:txBody>
          <a:bodyPr/>
          <a:lstStyle/>
          <a:p>
            <a:r>
              <a:rPr lang="en-US" dirty="0"/>
              <a:t>Raising Interrupts with PCI-e and APIC</a:t>
            </a:r>
          </a:p>
        </p:txBody>
      </p:sp>
      <p:grpSp>
        <p:nvGrpSpPr>
          <p:cNvPr id="24" name="Group 23">
            <a:extLst>
              <a:ext uri="{FF2B5EF4-FFF2-40B4-BE49-F238E27FC236}">
                <a16:creationId xmlns:a16="http://schemas.microsoft.com/office/drawing/2014/main" id="{690F98BA-184D-4918-8384-8A859B6ADEF4}"/>
              </a:ext>
            </a:extLst>
          </p:cNvPr>
          <p:cNvGrpSpPr>
            <a:grpSpLocks noChangeAspect="1"/>
          </p:cNvGrpSpPr>
          <p:nvPr/>
        </p:nvGrpSpPr>
        <p:grpSpPr>
          <a:xfrm>
            <a:off x="6323273" y="962722"/>
            <a:ext cx="5802055" cy="3689516"/>
            <a:chOff x="4867564" y="777035"/>
            <a:chExt cx="7784031" cy="4949850"/>
          </a:xfrm>
        </p:grpSpPr>
        <p:pic>
          <p:nvPicPr>
            <p:cNvPr id="4" name="Picture 3">
              <a:extLst>
                <a:ext uri="{FF2B5EF4-FFF2-40B4-BE49-F238E27FC236}">
                  <a16:creationId xmlns:a16="http://schemas.microsoft.com/office/drawing/2014/main" id="{34451087-7B81-49DF-8523-B0112131CE7F}"/>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5" name="Group 4">
              <a:extLst>
                <a:ext uri="{FF2B5EF4-FFF2-40B4-BE49-F238E27FC236}">
                  <a16:creationId xmlns:a16="http://schemas.microsoft.com/office/drawing/2014/main" id="{BD0B7202-B6BC-4380-B037-3AA678757DBF}"/>
                </a:ext>
              </a:extLst>
            </p:cNvPr>
            <p:cNvGrpSpPr/>
            <p:nvPr/>
          </p:nvGrpSpPr>
          <p:grpSpPr>
            <a:xfrm>
              <a:off x="4867564" y="1167712"/>
              <a:ext cx="3178234" cy="2929532"/>
              <a:chOff x="4867564" y="1167712"/>
              <a:chExt cx="3178234" cy="2929532"/>
            </a:xfrm>
          </p:grpSpPr>
          <p:cxnSp>
            <p:nvCxnSpPr>
              <p:cNvPr id="6" name="Straight Connector 5">
                <a:extLst>
                  <a:ext uri="{FF2B5EF4-FFF2-40B4-BE49-F238E27FC236}">
                    <a16:creationId xmlns:a16="http://schemas.microsoft.com/office/drawing/2014/main" id="{D61E39E1-5B84-4CB5-94ED-345BCDD82915}"/>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A8CA1D0-6D3A-476E-A3F2-82CCBAD921E7}"/>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8" name="TextBox 7">
                <a:extLst>
                  <a:ext uri="{FF2B5EF4-FFF2-40B4-BE49-F238E27FC236}">
                    <a16:creationId xmlns:a16="http://schemas.microsoft.com/office/drawing/2014/main" id="{693C3F07-D186-4067-9488-3634DCC83F50}"/>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9" name="TextBox 8">
                <a:extLst>
                  <a:ext uri="{FF2B5EF4-FFF2-40B4-BE49-F238E27FC236}">
                    <a16:creationId xmlns:a16="http://schemas.microsoft.com/office/drawing/2014/main" id="{6C25680F-FC5A-4BAD-B246-23A90A758A43}"/>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0" name="Group 9">
              <a:extLst>
                <a:ext uri="{FF2B5EF4-FFF2-40B4-BE49-F238E27FC236}">
                  <a16:creationId xmlns:a16="http://schemas.microsoft.com/office/drawing/2014/main" id="{113B92EC-CC0A-4AB8-B447-78AAFBAB3B2B}"/>
                </a:ext>
              </a:extLst>
            </p:cNvPr>
            <p:cNvGrpSpPr/>
            <p:nvPr/>
          </p:nvGrpSpPr>
          <p:grpSpPr>
            <a:xfrm>
              <a:off x="7789671" y="777035"/>
              <a:ext cx="3466871" cy="1691707"/>
              <a:chOff x="7789671" y="777035"/>
              <a:chExt cx="3466871" cy="1691707"/>
            </a:xfrm>
          </p:grpSpPr>
          <p:cxnSp>
            <p:nvCxnSpPr>
              <p:cNvPr id="11" name="Straight Connector 10">
                <a:extLst>
                  <a:ext uri="{FF2B5EF4-FFF2-40B4-BE49-F238E27FC236}">
                    <a16:creationId xmlns:a16="http://schemas.microsoft.com/office/drawing/2014/main" id="{9BB50597-995D-40E3-8C92-2D001C6F52C8}"/>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AD8A542-D23D-4EA4-951B-BB2A83B02FC3}"/>
                  </a:ext>
                </a:extLst>
              </p:cNvPr>
              <p:cNvGrpSpPr/>
              <p:nvPr/>
            </p:nvGrpSpPr>
            <p:grpSpPr>
              <a:xfrm>
                <a:off x="7789671" y="1587862"/>
                <a:ext cx="1802846" cy="880880"/>
                <a:chOff x="7635012" y="3430291"/>
                <a:chExt cx="1300602" cy="880880"/>
              </a:xfrm>
            </p:grpSpPr>
            <p:sp>
              <p:nvSpPr>
                <p:cNvPr id="16" name="Rectangle 15">
                  <a:extLst>
                    <a:ext uri="{FF2B5EF4-FFF2-40B4-BE49-F238E27FC236}">
                      <a16:creationId xmlns:a16="http://schemas.microsoft.com/office/drawing/2014/main" id="{FA66197B-FA80-416A-BA98-0D23686866C1}"/>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TextBox 16">
                  <a:extLst>
                    <a:ext uri="{FF2B5EF4-FFF2-40B4-BE49-F238E27FC236}">
                      <a16:creationId xmlns:a16="http://schemas.microsoft.com/office/drawing/2014/main" id="{B61B22E5-3E10-4BF7-8700-99F6FDC4CAEA}"/>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13" name="Group 12">
                <a:extLst>
                  <a:ext uri="{FF2B5EF4-FFF2-40B4-BE49-F238E27FC236}">
                    <a16:creationId xmlns:a16="http://schemas.microsoft.com/office/drawing/2014/main" id="{BDF07A09-E440-421A-9D37-6F9202877DFB}"/>
                  </a:ext>
                </a:extLst>
              </p:cNvPr>
              <p:cNvGrpSpPr/>
              <p:nvPr/>
            </p:nvGrpSpPr>
            <p:grpSpPr>
              <a:xfrm>
                <a:off x="8482407" y="777035"/>
                <a:ext cx="2226491" cy="1185121"/>
                <a:chOff x="8482407" y="777035"/>
                <a:chExt cx="2226491" cy="1185121"/>
              </a:xfrm>
            </p:grpSpPr>
            <p:cxnSp>
              <p:nvCxnSpPr>
                <p:cNvPr id="14" name="Straight Connector 13">
                  <a:extLst>
                    <a:ext uri="{FF2B5EF4-FFF2-40B4-BE49-F238E27FC236}">
                      <a16:creationId xmlns:a16="http://schemas.microsoft.com/office/drawing/2014/main" id="{C8600E72-C816-4309-8BAB-8B2977C38A58}"/>
                    </a:ext>
                  </a:extLst>
                </p:cNvPr>
                <p:cNvCxnSpPr>
                  <a:cxnSpLocks/>
                </p:cNvCxnSpPr>
                <p:nvPr/>
              </p:nvCxnSpPr>
              <p:spPr>
                <a:xfrm>
                  <a:off x="9779267" y="1501541"/>
                  <a:ext cx="127753" cy="460615"/>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874EC5-1CD8-4C1F-8C53-41C5EA3BBF89}"/>
                    </a:ext>
                  </a:extLst>
                </p:cNvPr>
                <p:cNvSpPr txBox="1"/>
                <p:nvPr/>
              </p:nvSpPr>
              <p:spPr>
                <a:xfrm flipH="1">
                  <a:off x="8482407" y="777035"/>
                  <a:ext cx="2226491" cy="812059"/>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8" name="Group 17">
              <a:extLst>
                <a:ext uri="{FF2B5EF4-FFF2-40B4-BE49-F238E27FC236}">
                  <a16:creationId xmlns:a16="http://schemas.microsoft.com/office/drawing/2014/main" id="{ADB7E43E-7FEC-4B50-9681-AAA8A8AF0EA2}"/>
                </a:ext>
              </a:extLst>
            </p:cNvPr>
            <p:cNvGrpSpPr/>
            <p:nvPr/>
          </p:nvGrpSpPr>
          <p:grpSpPr>
            <a:xfrm>
              <a:off x="6532776" y="2386459"/>
              <a:ext cx="3467412" cy="3340426"/>
              <a:chOff x="6532776" y="2386459"/>
              <a:chExt cx="3467412" cy="3340426"/>
            </a:xfrm>
          </p:grpSpPr>
          <p:sp>
            <p:nvSpPr>
              <p:cNvPr id="19" name="TextBox 18">
                <a:extLst>
                  <a:ext uri="{FF2B5EF4-FFF2-40B4-BE49-F238E27FC236}">
                    <a16:creationId xmlns:a16="http://schemas.microsoft.com/office/drawing/2014/main" id="{B0A6A8D6-68F2-40B6-AA88-FB66E9B68966}"/>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20" name="Straight Connector 19">
                <a:extLst>
                  <a:ext uri="{FF2B5EF4-FFF2-40B4-BE49-F238E27FC236}">
                    <a16:creationId xmlns:a16="http://schemas.microsoft.com/office/drawing/2014/main" id="{58654691-BD13-4226-9941-57D2C97A7D7A}"/>
                  </a:ext>
                </a:extLst>
              </p:cNvPr>
              <p:cNvCxnSpPr>
                <a:cxnSpLocks/>
                <a:endCxn id="16"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5F98B6-93E8-4FAD-AE5B-E81F99D81AB7}"/>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22" name="TextBox 21">
                <a:extLst>
                  <a:ext uri="{FF2B5EF4-FFF2-40B4-BE49-F238E27FC236}">
                    <a16:creationId xmlns:a16="http://schemas.microsoft.com/office/drawing/2014/main" id="{7C710D0F-DF85-419F-8CA3-6A8A422EC37B}"/>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lanes</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8" name="Group 27">
            <a:extLst>
              <a:ext uri="{FF2B5EF4-FFF2-40B4-BE49-F238E27FC236}">
                <a16:creationId xmlns:a16="http://schemas.microsoft.com/office/drawing/2014/main" id="{EDE6DB9C-88BB-4611-98FB-7D9736A9ECBB}"/>
              </a:ext>
            </a:extLst>
          </p:cNvPr>
          <p:cNvGrpSpPr/>
          <p:nvPr/>
        </p:nvGrpSpPr>
        <p:grpSpPr>
          <a:xfrm>
            <a:off x="10301613" y="1694252"/>
            <a:ext cx="1343803" cy="406134"/>
            <a:chOff x="8773364" y="5591323"/>
            <a:chExt cx="1343803" cy="406134"/>
          </a:xfrm>
        </p:grpSpPr>
        <p:sp>
          <p:nvSpPr>
            <p:cNvPr id="27" name="Rectangle 26">
              <a:extLst>
                <a:ext uri="{FF2B5EF4-FFF2-40B4-BE49-F238E27FC236}">
                  <a16:creationId xmlns:a16="http://schemas.microsoft.com/office/drawing/2014/main" id="{48A65F56-BA53-4ED9-B42E-D3AFD6060059}"/>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TextBox 24">
              <a:extLst>
                <a:ext uri="{FF2B5EF4-FFF2-40B4-BE49-F238E27FC236}">
                  <a16:creationId xmlns:a16="http://schemas.microsoft.com/office/drawing/2014/main" id="{8EB08F6A-9328-4ED6-A1AE-2D0D3EBA3BC3}"/>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sp>
        <p:nvSpPr>
          <p:cNvPr id="26" name="Content Placeholder 25">
            <a:extLst>
              <a:ext uri="{FF2B5EF4-FFF2-40B4-BE49-F238E27FC236}">
                <a16:creationId xmlns:a16="http://schemas.microsoft.com/office/drawing/2014/main" id="{86B15BD4-9287-483E-A950-3B531D417072}"/>
              </a:ext>
            </a:extLst>
          </p:cNvPr>
          <p:cNvSpPr>
            <a:spLocks noGrp="1"/>
          </p:cNvSpPr>
          <p:nvPr>
            <p:ph idx="1"/>
          </p:nvPr>
        </p:nvSpPr>
        <p:spPr>
          <a:xfrm>
            <a:off x="38096" y="887535"/>
            <a:ext cx="6672050" cy="3764704"/>
          </a:xfrm>
        </p:spPr>
        <p:txBody>
          <a:bodyPr>
            <a:normAutofit/>
          </a:bodyPr>
          <a:lstStyle/>
          <a:p>
            <a:pPr marL="0" indent="0" algn="ctr">
              <a:buNone/>
            </a:pPr>
            <a:r>
              <a:rPr lang="en-US" sz="3200" u="sng" dirty="0"/>
              <a:t>Advantages over the PIC approach</a:t>
            </a:r>
          </a:p>
          <a:p>
            <a:pPr lvl="1"/>
            <a:r>
              <a:rPr lang="en-US" sz="2800" dirty="0"/>
              <a:t>Hardware is now simpler: there’s no need for a separate wires to handle interrupt raising and acknowledgment</a:t>
            </a:r>
          </a:p>
          <a:p>
            <a:pPr lvl="1"/>
            <a:r>
              <a:rPr lang="en-US" sz="2800" dirty="0"/>
              <a:t>Richer interrupts: An MSI message can convey several bytes of additional information besides the mere fact that an interrupt occurred</a:t>
            </a:r>
          </a:p>
        </p:txBody>
      </p:sp>
    </p:spTree>
    <p:extLst>
      <p:ext uri="{BB962C8B-B14F-4D97-AF65-F5344CB8AC3E}">
        <p14:creationId xmlns:p14="http://schemas.microsoft.com/office/powerpoint/2010/main" val="174031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012A-379C-46D8-B69F-253BCC00F131}"/>
              </a:ext>
            </a:extLst>
          </p:cNvPr>
          <p:cNvSpPr>
            <a:spLocks noGrp="1"/>
          </p:cNvSpPr>
          <p:nvPr>
            <p:ph type="title"/>
          </p:nvPr>
        </p:nvSpPr>
        <p:spPr>
          <a:xfrm>
            <a:off x="838200" y="365125"/>
            <a:ext cx="10515600" cy="847449"/>
          </a:xfrm>
        </p:spPr>
        <p:txBody>
          <a:bodyPr/>
          <a:lstStyle/>
          <a:p>
            <a:r>
              <a:rPr lang="en-US" dirty="0"/>
              <a:t>What Have We Learned So Far?</a:t>
            </a:r>
          </a:p>
        </p:txBody>
      </p:sp>
      <p:sp>
        <p:nvSpPr>
          <p:cNvPr id="3" name="Content Placeholder 2">
            <a:extLst>
              <a:ext uri="{FF2B5EF4-FFF2-40B4-BE49-F238E27FC236}">
                <a16:creationId xmlns:a16="http://schemas.microsoft.com/office/drawing/2014/main" id="{607CA3F7-3FF0-4B52-A4DC-45600635882F}"/>
              </a:ext>
            </a:extLst>
          </p:cNvPr>
          <p:cNvSpPr>
            <a:spLocks noGrp="1"/>
          </p:cNvSpPr>
          <p:nvPr>
            <p:ph idx="1"/>
          </p:nvPr>
        </p:nvSpPr>
        <p:spPr>
          <a:xfrm>
            <a:off x="838200" y="1391478"/>
            <a:ext cx="10515600" cy="5247861"/>
          </a:xfrm>
        </p:spPr>
        <p:txBody>
          <a:bodyPr>
            <a:normAutofit/>
          </a:bodyPr>
          <a:lstStyle/>
          <a:p>
            <a:r>
              <a:rPr lang="en-US" sz="3600" dirty="0"/>
              <a:t>PIC used dedicated wires to:</a:t>
            </a:r>
          </a:p>
          <a:p>
            <a:pPr lvl="1"/>
            <a:r>
              <a:rPr lang="en-US" sz="3200" dirty="0"/>
              <a:t>Receive interrupt notifications from devices</a:t>
            </a:r>
          </a:p>
          <a:p>
            <a:pPr lvl="1"/>
            <a:r>
              <a:rPr lang="en-US" sz="3200" dirty="0"/>
              <a:t>Send interrupt information to CPUs</a:t>
            </a:r>
          </a:p>
          <a:p>
            <a:r>
              <a:rPr lang="en-US" sz="3600" dirty="0"/>
              <a:t>PIC is ill-suited for modern machines that have multiple cores and many devices</a:t>
            </a:r>
          </a:p>
          <a:p>
            <a:r>
              <a:rPr lang="en-US" sz="3600" dirty="0"/>
              <a:t>PCI-e is a modern bus framework that enables:</a:t>
            </a:r>
          </a:p>
          <a:p>
            <a:pPr lvl="1"/>
            <a:r>
              <a:rPr lang="en-US" sz="3200" dirty="0"/>
              <a:t>High-speed communication between CPUs and devices</a:t>
            </a:r>
          </a:p>
          <a:p>
            <a:pPr lvl="1"/>
            <a:r>
              <a:rPr lang="en-US" sz="3200" dirty="0"/>
              <a:t>Fast, expressive interrupts at no additional cost (because interrupts are just a special type of PCI-e message)</a:t>
            </a:r>
          </a:p>
        </p:txBody>
      </p:sp>
    </p:spTree>
    <p:extLst>
      <p:ext uri="{BB962C8B-B14F-4D97-AF65-F5344CB8AC3E}">
        <p14:creationId xmlns:p14="http://schemas.microsoft.com/office/powerpoint/2010/main" val="32957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1DAD-20ED-46A2-A1CF-32325F346940}"/>
              </a:ext>
            </a:extLst>
          </p:cNvPr>
          <p:cNvSpPr>
            <a:spLocks noGrp="1"/>
          </p:cNvSpPr>
          <p:nvPr>
            <p:ph type="title"/>
          </p:nvPr>
        </p:nvSpPr>
        <p:spPr>
          <a:xfrm>
            <a:off x="138896" y="226227"/>
            <a:ext cx="7268901" cy="845124"/>
          </a:xfrm>
        </p:spPr>
        <p:txBody>
          <a:bodyPr/>
          <a:lstStyle/>
          <a:p>
            <a:r>
              <a:rPr lang="en-US" dirty="0"/>
              <a:t>Buses and Pins</a:t>
            </a:r>
          </a:p>
        </p:txBody>
      </p:sp>
      <p:sp>
        <p:nvSpPr>
          <p:cNvPr id="3" name="Content Placeholder 2">
            <a:extLst>
              <a:ext uri="{FF2B5EF4-FFF2-40B4-BE49-F238E27FC236}">
                <a16:creationId xmlns:a16="http://schemas.microsoft.com/office/drawing/2014/main" id="{3B72E77E-7984-46E4-9290-F2A45C752DE4}"/>
              </a:ext>
            </a:extLst>
          </p:cNvPr>
          <p:cNvSpPr>
            <a:spLocks noGrp="1"/>
          </p:cNvSpPr>
          <p:nvPr>
            <p:ph idx="1"/>
          </p:nvPr>
        </p:nvSpPr>
        <p:spPr>
          <a:xfrm>
            <a:off x="81021" y="983848"/>
            <a:ext cx="7075036" cy="5752618"/>
          </a:xfrm>
        </p:spPr>
        <p:txBody>
          <a:bodyPr>
            <a:normAutofit lnSpcReduction="10000"/>
          </a:bodyPr>
          <a:lstStyle/>
          <a:p>
            <a:r>
              <a:rPr lang="en-US" sz="3200" dirty="0"/>
              <a:t>A chip is a collection of circuits that implement a specific hardware interface</a:t>
            </a:r>
          </a:p>
          <a:p>
            <a:r>
              <a:rPr lang="en-US" sz="3200" dirty="0"/>
              <a:t>A chip has pins which provide input/ output ports for electrical signals</a:t>
            </a:r>
          </a:p>
          <a:p>
            <a:pPr lvl="1"/>
            <a:r>
              <a:rPr lang="en-US" sz="2800" dirty="0"/>
              <a:t>Two chips communicate via wires that connect their pins</a:t>
            </a:r>
          </a:p>
          <a:p>
            <a:pPr lvl="1"/>
            <a:r>
              <a:rPr lang="en-US" sz="2800" dirty="0"/>
              <a:t>A set of logically-related communication wires (a “bus”) might only be used by two devices, or it might be shared with many devices</a:t>
            </a:r>
          </a:p>
          <a:p>
            <a:pPr lvl="1"/>
            <a:r>
              <a:rPr lang="en-US" sz="2800" dirty="0"/>
              <a:t>A bus protocol (e.g., SATA, PCI-e) defines the electrical signals needed to send or receive data over the bus</a:t>
            </a:r>
          </a:p>
        </p:txBody>
      </p:sp>
      <p:grpSp>
        <p:nvGrpSpPr>
          <p:cNvPr id="8" name="Group 7">
            <a:extLst>
              <a:ext uri="{FF2B5EF4-FFF2-40B4-BE49-F238E27FC236}">
                <a16:creationId xmlns:a16="http://schemas.microsoft.com/office/drawing/2014/main" id="{55198F42-99BE-48ED-923B-C564C4AE9C37}"/>
              </a:ext>
            </a:extLst>
          </p:cNvPr>
          <p:cNvGrpSpPr/>
          <p:nvPr/>
        </p:nvGrpSpPr>
        <p:grpSpPr>
          <a:xfrm>
            <a:off x="7306531" y="226229"/>
            <a:ext cx="4715762" cy="3503195"/>
            <a:chOff x="6889840" y="446150"/>
            <a:chExt cx="4715762" cy="3503195"/>
          </a:xfrm>
        </p:grpSpPr>
        <p:pic>
          <p:nvPicPr>
            <p:cNvPr id="5" name="Picture 4">
              <a:extLst>
                <a:ext uri="{FF2B5EF4-FFF2-40B4-BE49-F238E27FC236}">
                  <a16:creationId xmlns:a16="http://schemas.microsoft.com/office/drawing/2014/main" id="{32BA961A-83EF-4FBB-B0A9-80AF452FB00B}"/>
                </a:ext>
              </a:extLst>
            </p:cNvPr>
            <p:cNvPicPr>
              <a:picLocks noChangeAspect="1"/>
            </p:cNvPicPr>
            <p:nvPr/>
          </p:nvPicPr>
          <p:blipFill rotWithShape="1">
            <a:blip r:embed="rId3"/>
            <a:srcRect t="8963"/>
            <a:stretch/>
          </p:blipFill>
          <p:spPr>
            <a:xfrm>
              <a:off x="9279300" y="446150"/>
              <a:ext cx="2326302" cy="3503195"/>
            </a:xfrm>
            <a:prstGeom prst="rect">
              <a:avLst/>
            </a:prstGeom>
          </p:spPr>
        </p:pic>
        <p:sp>
          <p:nvSpPr>
            <p:cNvPr id="6" name="Rectangle 5">
              <a:extLst>
                <a:ext uri="{FF2B5EF4-FFF2-40B4-BE49-F238E27FC236}">
                  <a16:creationId xmlns:a16="http://schemas.microsoft.com/office/drawing/2014/main" id="{EA2448B1-80FA-45F6-80FE-8F4AA6D0C2D5}"/>
                </a:ext>
              </a:extLst>
            </p:cNvPr>
            <p:cNvSpPr/>
            <p:nvPr/>
          </p:nvSpPr>
          <p:spPr bwMode="auto">
            <a:xfrm>
              <a:off x="6889840" y="1088805"/>
              <a:ext cx="2632527" cy="8451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ts val="2400"/>
                </a:lnSpc>
                <a:spcBef>
                  <a:spcPct val="0"/>
                </a:spcBef>
                <a:spcAft>
                  <a:spcPct val="0"/>
                </a:spcAft>
              </a:pPr>
              <a:r>
                <a:rPr lang="en-US" sz="2800" b="1" dirty="0">
                  <a:ea typeface="ＭＳ Ｐゴシック" pitchFamily="-96" charset="-128"/>
                </a:rPr>
                <a:t>Intel 8259 chip: Pin diagram</a:t>
              </a:r>
            </a:p>
          </p:txBody>
        </p:sp>
        <p:sp>
          <p:nvSpPr>
            <p:cNvPr id="7" name="Arrow: Bent-Up 6">
              <a:extLst>
                <a:ext uri="{FF2B5EF4-FFF2-40B4-BE49-F238E27FC236}">
                  <a16:creationId xmlns:a16="http://schemas.microsoft.com/office/drawing/2014/main" id="{642D5881-73ED-44EA-8E72-E65528D84700}"/>
                </a:ext>
              </a:extLst>
            </p:cNvPr>
            <p:cNvSpPr/>
            <p:nvPr/>
          </p:nvSpPr>
          <p:spPr>
            <a:xfrm rot="5400000">
              <a:off x="8249363" y="1491264"/>
              <a:ext cx="998598" cy="1524262"/>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DD6133E0-3544-4B16-BC6B-2D8107634085}"/>
              </a:ext>
            </a:extLst>
          </p:cNvPr>
          <p:cNvGrpSpPr/>
          <p:nvPr/>
        </p:nvGrpSpPr>
        <p:grpSpPr>
          <a:xfrm>
            <a:off x="7817878" y="3868320"/>
            <a:ext cx="4172532" cy="3104753"/>
            <a:chOff x="7621106" y="3868320"/>
            <a:chExt cx="4172532" cy="3104753"/>
          </a:xfrm>
        </p:grpSpPr>
        <p:pic>
          <p:nvPicPr>
            <p:cNvPr id="4" name="Picture 3">
              <a:extLst>
                <a:ext uri="{FF2B5EF4-FFF2-40B4-BE49-F238E27FC236}">
                  <a16:creationId xmlns:a16="http://schemas.microsoft.com/office/drawing/2014/main" id="{5A7176E4-B057-47F8-954A-BE0230DA22FD}"/>
                </a:ext>
              </a:extLst>
            </p:cNvPr>
            <p:cNvPicPr>
              <a:picLocks noChangeAspect="1"/>
            </p:cNvPicPr>
            <p:nvPr/>
          </p:nvPicPr>
          <p:blipFill>
            <a:blip r:embed="rId4"/>
            <a:stretch>
              <a:fillRect/>
            </a:stretch>
          </p:blipFill>
          <p:spPr>
            <a:xfrm>
              <a:off x="7621106" y="3868320"/>
              <a:ext cx="4172532" cy="2543530"/>
            </a:xfrm>
            <a:prstGeom prst="rect">
              <a:avLst/>
            </a:prstGeom>
          </p:spPr>
        </p:pic>
        <p:sp>
          <p:nvSpPr>
            <p:cNvPr id="9" name="Rectangle 8">
              <a:extLst>
                <a:ext uri="{FF2B5EF4-FFF2-40B4-BE49-F238E27FC236}">
                  <a16:creationId xmlns:a16="http://schemas.microsoft.com/office/drawing/2014/main" id="{17DA54B5-E6B3-42E0-9CA9-50265453D686}"/>
                </a:ext>
              </a:extLst>
            </p:cNvPr>
            <p:cNvSpPr/>
            <p:nvPr/>
          </p:nvSpPr>
          <p:spPr bwMode="auto">
            <a:xfrm>
              <a:off x="8245394" y="6469725"/>
              <a:ext cx="2923955" cy="5033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ts val="2400"/>
                </a:lnSpc>
                <a:spcBef>
                  <a:spcPct val="0"/>
                </a:spcBef>
                <a:spcAft>
                  <a:spcPct val="0"/>
                </a:spcAft>
              </a:pPr>
              <a:r>
                <a:rPr lang="en-US" sz="2800" b="1" dirty="0">
                  <a:ea typeface="ＭＳ Ｐゴシック" pitchFamily="-96" charset="-128"/>
                </a:rPr>
                <a:t>Physical 8259 chip</a:t>
              </a:r>
            </a:p>
          </p:txBody>
        </p:sp>
      </p:grpSp>
      <p:cxnSp>
        <p:nvCxnSpPr>
          <p:cNvPr id="12" name="Straight Connector 11">
            <a:extLst>
              <a:ext uri="{FF2B5EF4-FFF2-40B4-BE49-F238E27FC236}">
                <a16:creationId xmlns:a16="http://schemas.microsoft.com/office/drawing/2014/main" id="{9D72A185-52F0-48A6-82FC-0A53B716ADBA}"/>
              </a:ext>
            </a:extLst>
          </p:cNvPr>
          <p:cNvCxnSpPr/>
          <p:nvPr/>
        </p:nvCxnSpPr>
        <p:spPr>
          <a:xfrm>
            <a:off x="7260231" y="277792"/>
            <a:ext cx="0" cy="6319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6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965-D808-4CA3-8594-17E56C67F1A5}"/>
              </a:ext>
            </a:extLst>
          </p:cNvPr>
          <p:cNvSpPr>
            <a:spLocks noGrp="1"/>
          </p:cNvSpPr>
          <p:nvPr>
            <p:ph type="title"/>
          </p:nvPr>
        </p:nvSpPr>
        <p:spPr>
          <a:xfrm>
            <a:off x="0" y="9525"/>
            <a:ext cx="12192000" cy="1158875"/>
          </a:xfrm>
        </p:spPr>
        <p:txBody>
          <a:bodyPr/>
          <a:lstStyle/>
          <a:p>
            <a:r>
              <a:rPr lang="en-US" dirty="0"/>
              <a:t>Memory-mapped IO vs. Port-mapped IO</a:t>
            </a:r>
          </a:p>
        </p:txBody>
      </p:sp>
      <p:sp>
        <p:nvSpPr>
          <p:cNvPr id="3" name="Content Placeholder 2">
            <a:extLst>
              <a:ext uri="{FF2B5EF4-FFF2-40B4-BE49-F238E27FC236}">
                <a16:creationId xmlns:a16="http://schemas.microsoft.com/office/drawing/2014/main" id="{A3C64594-F63D-40C4-A5C7-76E522660CC6}"/>
              </a:ext>
            </a:extLst>
          </p:cNvPr>
          <p:cNvSpPr>
            <a:spLocks noGrp="1"/>
          </p:cNvSpPr>
          <p:nvPr>
            <p:ph idx="1"/>
          </p:nvPr>
        </p:nvSpPr>
        <p:spPr>
          <a:xfrm>
            <a:off x="152400" y="1168400"/>
            <a:ext cx="5562600" cy="5110163"/>
          </a:xfrm>
        </p:spPr>
        <p:txBody>
          <a:bodyPr>
            <a:normAutofit lnSpcReduction="10000"/>
          </a:bodyPr>
          <a:lstStyle/>
          <a:p>
            <a:pPr marL="0" indent="0">
              <a:buNone/>
            </a:pPr>
            <a:r>
              <a:rPr lang="en-US" sz="3600" dirty="0"/>
              <a:t>Memory-mapped IO: CPU interacts with devices via memory reads and writes</a:t>
            </a:r>
          </a:p>
          <a:p>
            <a:pPr lvl="1"/>
            <a:r>
              <a:rPr lang="en-US" sz="3200" dirty="0"/>
              <a:t>PCI-e devices use memory-mapped IO</a:t>
            </a:r>
          </a:p>
          <a:p>
            <a:pPr lvl="1"/>
            <a:r>
              <a:rPr lang="en-US" sz="3200" dirty="0"/>
              <a:t>Some older devices also use memory-mapped IO, like the CGA console that Chickadee uses!</a:t>
            </a:r>
          </a:p>
          <a:p>
            <a:pPr lvl="1"/>
            <a:r>
              <a:rPr lang="en-US" sz="3200" dirty="0"/>
              <a:t>Note that the CPU is involved in every device interaction</a:t>
            </a:r>
          </a:p>
        </p:txBody>
      </p:sp>
      <p:sp>
        <p:nvSpPr>
          <p:cNvPr id="4" name="Rectangle 3">
            <a:extLst>
              <a:ext uri="{FF2B5EF4-FFF2-40B4-BE49-F238E27FC236}">
                <a16:creationId xmlns:a16="http://schemas.microsoft.com/office/drawing/2014/main" id="{4CFFF133-BF8B-46F2-A0D9-1F096B4BC4A4}"/>
              </a:ext>
            </a:extLst>
          </p:cNvPr>
          <p:cNvSpPr/>
          <p:nvPr/>
        </p:nvSpPr>
        <p:spPr>
          <a:xfrm>
            <a:off x="5903908" y="1905506"/>
            <a:ext cx="5778500" cy="3046988"/>
          </a:xfrm>
          <a:prstGeom prst="rect">
            <a:avLst/>
          </a:prstGeom>
          <a:ln w="38100">
            <a:solidFill>
              <a:schemeClr val="tx1"/>
            </a:solidFill>
          </a:ln>
        </p:spPr>
        <p:txBody>
          <a:bodyPr wrap="square">
            <a:spAutoFit/>
          </a:bodyPr>
          <a:lstStyle/>
          <a:p>
            <a:r>
              <a:rPr lang="en-US" sz="2400" dirty="0">
                <a:latin typeface="Consolas" panose="020B0609020204030204" pitchFamily="49" charset="0"/>
              </a:rPr>
              <a:t>console = (</a:t>
            </a:r>
            <a:r>
              <a:rPr lang="en-US" sz="2400" dirty="0">
                <a:solidFill>
                  <a:srgbClr val="0070C0"/>
                </a:solidFill>
                <a:latin typeface="Consolas" panose="020B0609020204030204" pitchFamily="49" charset="0"/>
              </a:rPr>
              <a:t>uint16_t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0xB8000</a:t>
            </a:r>
            <a:r>
              <a:rPr lang="en-US" sz="2400" dirty="0">
                <a:latin typeface="Consolas" panose="020B0609020204030204" pitchFamily="49" charset="0"/>
              </a:rPr>
              <a:t>;</a:t>
            </a:r>
          </a:p>
          <a:p>
            <a:r>
              <a:rPr lang="en-US" sz="2400" dirty="0">
                <a:latin typeface="Consolas" panose="020B0609020204030204" pitchFamily="49" charset="0"/>
              </a:rPr>
              <a:t>      //Fixed physical address</a:t>
            </a:r>
          </a:p>
          <a:p>
            <a:r>
              <a:rPr lang="en-US" sz="2400" dirty="0">
                <a:latin typeface="Consolas" panose="020B0609020204030204" pitchFamily="49" charset="0"/>
              </a:rPr>
              <a:t>      //for CGA hardware that</a:t>
            </a:r>
          </a:p>
          <a:p>
            <a:r>
              <a:rPr lang="en-US" sz="2400" dirty="0">
                <a:latin typeface="Consolas" panose="020B0609020204030204" pitchFamily="49" charset="0"/>
              </a:rPr>
              <a:t>      //kernel has mapped to the</a:t>
            </a:r>
          </a:p>
          <a:p>
            <a:r>
              <a:rPr lang="en-US" sz="2400" dirty="0">
                <a:latin typeface="Consolas" panose="020B0609020204030204" pitchFamily="49" charset="0"/>
              </a:rPr>
              <a:t>      //virtual address 0xB8000.</a:t>
            </a:r>
          </a:p>
          <a:p>
            <a:r>
              <a:rPr lang="en-US" sz="2400" dirty="0">
                <a:latin typeface="Consolas" panose="020B0609020204030204" pitchFamily="49" charset="0"/>
              </a:rPr>
              <a:t>console[</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a:t>
            </a:r>
            <a:r>
              <a:rPr lang="en-US" sz="2400" dirty="0">
                <a:solidFill>
                  <a:srgbClr val="00B050"/>
                </a:solidFill>
                <a:latin typeface="Consolas" panose="020B0609020204030204" pitchFamily="49" charset="0"/>
              </a:rPr>
              <a:t>H</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0xC000</a:t>
            </a:r>
            <a:r>
              <a:rPr lang="en-US" sz="2400" dirty="0">
                <a:latin typeface="Consolas" panose="020B0609020204030204" pitchFamily="49" charset="0"/>
              </a:rPr>
              <a:t>;</a:t>
            </a:r>
          </a:p>
          <a:p>
            <a:r>
              <a:rPr lang="en-US" sz="2400" dirty="0">
                <a:latin typeface="Consolas" panose="020B0609020204030204" pitchFamily="49" charset="0"/>
              </a:rPr>
              <a:t>console[</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a:t>
            </a:r>
            <a:r>
              <a:rPr lang="en-US" sz="2400" dirty="0" err="1">
                <a:solidFill>
                  <a:srgbClr val="00B050"/>
                </a:solidFill>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0xC000</a:t>
            </a:r>
            <a:r>
              <a:rPr lang="en-US" sz="2400" dirty="0">
                <a:latin typeface="Consolas" panose="020B0609020204030204" pitchFamily="49" charset="0"/>
              </a:rPr>
              <a:t>;</a:t>
            </a:r>
          </a:p>
          <a:p>
            <a:r>
              <a:rPr lang="en-US" sz="2400" dirty="0">
                <a:latin typeface="Consolas" panose="020B0609020204030204" pitchFamily="49" charset="0"/>
              </a:rPr>
              <a:t>console[</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a:t>
            </a:r>
            <a:r>
              <a:rPr lang="en-US" sz="2400" dirty="0">
                <a:solidFill>
                  <a:srgbClr val="00B050"/>
                </a:solidFill>
                <a:latin typeface="Consolas" panose="020B0609020204030204" pitchFamily="49" charset="0"/>
              </a:rPr>
              <a:t>!</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0xC000</a:t>
            </a:r>
            <a:r>
              <a:rPr lang="en-US" sz="2400" dirty="0">
                <a:latin typeface="Consolas" panose="020B0609020204030204" pitchFamily="49" charset="0"/>
              </a:rPr>
              <a:t>;</a:t>
            </a:r>
          </a:p>
        </p:txBody>
      </p:sp>
    </p:spTree>
    <p:extLst>
      <p:ext uri="{BB962C8B-B14F-4D97-AF65-F5344CB8AC3E}">
        <p14:creationId xmlns:p14="http://schemas.microsoft.com/office/powerpoint/2010/main" val="217682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965-D808-4CA3-8594-17E56C67F1A5}"/>
              </a:ext>
            </a:extLst>
          </p:cNvPr>
          <p:cNvSpPr>
            <a:spLocks noGrp="1"/>
          </p:cNvSpPr>
          <p:nvPr>
            <p:ph type="title"/>
          </p:nvPr>
        </p:nvSpPr>
        <p:spPr>
          <a:xfrm>
            <a:off x="0" y="9525"/>
            <a:ext cx="12192000" cy="1158875"/>
          </a:xfrm>
        </p:spPr>
        <p:txBody>
          <a:bodyPr/>
          <a:lstStyle/>
          <a:p>
            <a:r>
              <a:rPr lang="en-US" dirty="0"/>
              <a:t>Memory-mapped IO vs. Port-mapped IO</a:t>
            </a:r>
          </a:p>
        </p:txBody>
      </p:sp>
      <p:sp>
        <p:nvSpPr>
          <p:cNvPr id="3" name="Content Placeholder 2">
            <a:extLst>
              <a:ext uri="{FF2B5EF4-FFF2-40B4-BE49-F238E27FC236}">
                <a16:creationId xmlns:a16="http://schemas.microsoft.com/office/drawing/2014/main" id="{A3C64594-F63D-40C4-A5C7-76E522660CC6}"/>
              </a:ext>
            </a:extLst>
          </p:cNvPr>
          <p:cNvSpPr>
            <a:spLocks noGrp="1"/>
          </p:cNvSpPr>
          <p:nvPr>
            <p:ph idx="1"/>
          </p:nvPr>
        </p:nvSpPr>
        <p:spPr>
          <a:xfrm>
            <a:off x="-28576" y="1168400"/>
            <a:ext cx="5772150" cy="5110163"/>
          </a:xfrm>
        </p:spPr>
        <p:txBody>
          <a:bodyPr>
            <a:normAutofit lnSpcReduction="10000"/>
          </a:bodyPr>
          <a:lstStyle/>
          <a:p>
            <a:pPr marL="0" indent="0">
              <a:buNone/>
            </a:pPr>
            <a:r>
              <a:rPr lang="en-US" sz="3600" dirty="0"/>
              <a:t>Port-mapped IO: CPU talks to devices using special instructions</a:t>
            </a:r>
          </a:p>
          <a:p>
            <a:pPr marL="514350" lvl="1"/>
            <a:r>
              <a:rPr lang="en-US" sz="3200" dirty="0"/>
              <a:t>Ex: The IBM PC/AT keyboard that Chickadee uses</a:t>
            </a:r>
          </a:p>
          <a:p>
            <a:pPr marL="514350" lvl="1"/>
            <a:r>
              <a:rPr lang="en-US" sz="3200" dirty="0"/>
              <a:t>Note that the CPU is involved in every device transaction</a:t>
            </a:r>
          </a:p>
          <a:p>
            <a:pPr marL="57150"/>
            <a:r>
              <a:rPr lang="en-US" sz="3600" dirty="0"/>
              <a:t>A single device can support both port-mapped IO and memory-mapped IO</a:t>
            </a:r>
          </a:p>
          <a:p>
            <a:pPr marL="514350" lvl="1"/>
            <a:r>
              <a:rPr lang="en-US" sz="3200" dirty="0"/>
              <a:t>Ex: A console device</a:t>
            </a:r>
          </a:p>
        </p:txBody>
      </p:sp>
      <p:sp>
        <p:nvSpPr>
          <p:cNvPr id="4" name="Rectangle 3">
            <a:extLst>
              <a:ext uri="{FF2B5EF4-FFF2-40B4-BE49-F238E27FC236}">
                <a16:creationId xmlns:a16="http://schemas.microsoft.com/office/drawing/2014/main" id="{4CFFF133-BF8B-46F2-A0D9-1F096B4BC4A4}"/>
              </a:ext>
            </a:extLst>
          </p:cNvPr>
          <p:cNvSpPr/>
          <p:nvPr/>
        </p:nvSpPr>
        <p:spPr>
          <a:xfrm>
            <a:off x="5657854" y="2327275"/>
            <a:ext cx="6443663" cy="2308324"/>
          </a:xfrm>
          <a:prstGeom prst="rect">
            <a:avLst/>
          </a:prstGeom>
          <a:ln w="38100">
            <a:solidFill>
              <a:schemeClr val="tx1"/>
            </a:solidFill>
          </a:ln>
        </p:spPr>
        <p:txBody>
          <a:bodyPr wrap="square">
            <a:spAutoFit/>
          </a:bodyPr>
          <a:lstStyle/>
          <a:p>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inb</a:t>
            </a:r>
            <a:r>
              <a:rPr lang="en-US" sz="2400" dirty="0">
                <a:latin typeface="Consolas" panose="020B0609020204030204" pitchFamily="49" charset="0"/>
              </a:rPr>
              <a:t>(KEYBOARD_STATUSREG) &amp; </a:t>
            </a:r>
          </a:p>
          <a:p>
            <a:r>
              <a:rPr lang="en-US" sz="2400" dirty="0">
                <a:latin typeface="Consolas" panose="020B0609020204030204" pitchFamily="49" charset="0"/>
              </a:rPr>
              <a:t>     KEYBOARD_STATUS_READY)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a:t>
            </a: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a:solidFill>
                  <a:srgbClr val="0070C0"/>
                </a:solidFill>
                <a:latin typeface="Consolas" panose="020B0609020204030204" pitchFamily="49" charset="0"/>
              </a:rPr>
              <a:t>uint8_t</a:t>
            </a:r>
            <a:r>
              <a:rPr lang="en-US" sz="2400" dirty="0">
                <a:latin typeface="Consolas" panose="020B0609020204030204" pitchFamily="49" charset="0"/>
              </a:rPr>
              <a:t> data = </a:t>
            </a:r>
            <a:r>
              <a:rPr lang="en-US" sz="2400" dirty="0" err="1">
                <a:latin typeface="Consolas" panose="020B0609020204030204" pitchFamily="49" charset="0"/>
              </a:rPr>
              <a:t>inb</a:t>
            </a:r>
            <a:r>
              <a:rPr lang="en-US" sz="2400" dirty="0">
                <a:latin typeface="Consolas" panose="020B0609020204030204" pitchFamily="49" charset="0"/>
              </a:rPr>
              <a:t>(KEYBOARD_DATAREG);</a:t>
            </a:r>
          </a:p>
        </p:txBody>
      </p:sp>
      <p:sp>
        <p:nvSpPr>
          <p:cNvPr id="9" name="Rectangle 8">
            <a:extLst>
              <a:ext uri="{FF2B5EF4-FFF2-40B4-BE49-F238E27FC236}">
                <a16:creationId xmlns:a16="http://schemas.microsoft.com/office/drawing/2014/main" id="{3886B8AA-8FC5-4168-954A-A5AB1D9E87F7}"/>
              </a:ext>
            </a:extLst>
          </p:cNvPr>
          <p:cNvSpPr/>
          <p:nvPr/>
        </p:nvSpPr>
        <p:spPr>
          <a:xfrm>
            <a:off x="5657854" y="2361436"/>
            <a:ext cx="6272209" cy="2308324"/>
          </a:xfrm>
          <a:prstGeom prst="rect">
            <a:avLst/>
          </a:prstGeom>
          <a:ln w="38100">
            <a:solidFill>
              <a:schemeClr val="tx1"/>
            </a:solidFill>
          </a:ln>
        </p:spPr>
        <p:txBody>
          <a:bodyPr wrap="square">
            <a:spAutoFit/>
          </a:bodyPr>
          <a:lstStyle/>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console_show_cursor</a:t>
            </a:r>
            <a:r>
              <a:rPr lang="en-US" sz="2400" dirty="0">
                <a:latin typeface="Consolas" panose="020B0609020204030204" pitchFamily="49" charset="0"/>
              </a:rPr>
              <a:t>(</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cpos</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0x3D4</a:t>
            </a:r>
            <a:r>
              <a:rPr lang="en-US" sz="2400" dirty="0">
                <a:latin typeface="Consolas" panose="020B0609020204030204" pitchFamily="49" charset="0"/>
              </a:rPr>
              <a:t>,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0x3D5</a:t>
            </a:r>
            <a:r>
              <a:rPr lang="en-US" sz="2400" dirty="0">
                <a:latin typeface="Consolas" panose="020B0609020204030204" pitchFamily="49" charset="0"/>
              </a:rPr>
              <a:t>, </a:t>
            </a:r>
            <a:r>
              <a:rPr lang="en-US" sz="2400" dirty="0" err="1">
                <a:latin typeface="Consolas" panose="020B0609020204030204" pitchFamily="49" charset="0"/>
              </a:rPr>
              <a:t>cpos</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256</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0x3D4</a:t>
            </a:r>
            <a:r>
              <a:rPr lang="en-US" sz="2400" dirty="0">
                <a:latin typeface="Consolas" panose="020B0609020204030204" pitchFamily="49" charset="0"/>
              </a:rPr>
              <a:t>, </a:t>
            </a:r>
            <a:r>
              <a:rPr lang="en-US" sz="2400" dirty="0">
                <a:solidFill>
                  <a:srgbClr val="00B050"/>
                </a:solidFill>
                <a:latin typeface="Consolas" panose="020B0609020204030204" pitchFamily="49" charset="0"/>
              </a:rPr>
              <a:t>15</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outb</a:t>
            </a:r>
            <a:r>
              <a:rPr lang="en-US" sz="2400" dirty="0">
                <a:latin typeface="Consolas" panose="020B0609020204030204" pitchFamily="49" charset="0"/>
              </a:rPr>
              <a:t>(</a:t>
            </a:r>
            <a:r>
              <a:rPr lang="en-US" sz="2400" dirty="0">
                <a:solidFill>
                  <a:srgbClr val="00B050"/>
                </a:solidFill>
                <a:latin typeface="Consolas" panose="020B0609020204030204" pitchFamily="49" charset="0"/>
              </a:rPr>
              <a:t>0x3D5</a:t>
            </a:r>
            <a:r>
              <a:rPr lang="en-US" sz="2400" dirty="0">
                <a:latin typeface="Consolas" panose="020B0609020204030204" pitchFamily="49" charset="0"/>
              </a:rPr>
              <a:t>, </a:t>
            </a:r>
            <a:r>
              <a:rPr lang="en-US" sz="2400" dirty="0" err="1">
                <a:latin typeface="Consolas" panose="020B0609020204030204" pitchFamily="49" charset="0"/>
              </a:rPr>
              <a:t>cpos</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256</a:t>
            </a:r>
            <a:r>
              <a:rPr lang="en-US" sz="2400" dirty="0">
                <a:latin typeface="Consolas" panose="020B0609020204030204" pitchFamily="49" charset="0"/>
              </a:rPr>
              <a:t>);</a:t>
            </a:r>
          </a:p>
          <a:p>
            <a:r>
              <a:rPr lang="en-US" sz="2400" dirty="0">
                <a:latin typeface="Consolas" panose="020B0609020204030204" pitchFamily="49" charset="0"/>
              </a:rPr>
              <a:t>}</a:t>
            </a:r>
          </a:p>
        </p:txBody>
      </p:sp>
    </p:spTree>
    <p:extLst>
      <p:ext uri="{BB962C8B-B14F-4D97-AF65-F5344CB8AC3E}">
        <p14:creationId xmlns:p14="http://schemas.microsoft.com/office/powerpoint/2010/main" val="17884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965-D808-4CA3-8594-17E56C67F1A5}"/>
              </a:ext>
            </a:extLst>
          </p:cNvPr>
          <p:cNvSpPr>
            <a:spLocks noGrp="1"/>
          </p:cNvSpPr>
          <p:nvPr>
            <p:ph type="title"/>
          </p:nvPr>
        </p:nvSpPr>
        <p:spPr>
          <a:xfrm>
            <a:off x="0" y="9525"/>
            <a:ext cx="12192000" cy="1158875"/>
          </a:xfrm>
        </p:spPr>
        <p:txBody>
          <a:bodyPr/>
          <a:lstStyle/>
          <a:p>
            <a:r>
              <a:rPr lang="en-US" dirty="0"/>
              <a:t>Memory-mapped IO vs. Port-mapped IO</a:t>
            </a:r>
          </a:p>
        </p:txBody>
      </p:sp>
      <p:grpSp>
        <p:nvGrpSpPr>
          <p:cNvPr id="37" name="Group 36">
            <a:extLst>
              <a:ext uri="{FF2B5EF4-FFF2-40B4-BE49-F238E27FC236}">
                <a16:creationId xmlns:a16="http://schemas.microsoft.com/office/drawing/2014/main" id="{E85CBBA3-0CB4-4CE0-B8EE-75464F1338A9}"/>
              </a:ext>
            </a:extLst>
          </p:cNvPr>
          <p:cNvGrpSpPr/>
          <p:nvPr/>
        </p:nvGrpSpPr>
        <p:grpSpPr>
          <a:xfrm>
            <a:off x="6096000" y="3278693"/>
            <a:ext cx="5802055" cy="3626094"/>
            <a:chOff x="6096000" y="3122576"/>
            <a:chExt cx="5802055" cy="3626094"/>
          </a:xfrm>
        </p:grpSpPr>
        <p:grpSp>
          <p:nvGrpSpPr>
            <p:cNvPr id="8" name="Group 7">
              <a:extLst>
                <a:ext uri="{FF2B5EF4-FFF2-40B4-BE49-F238E27FC236}">
                  <a16:creationId xmlns:a16="http://schemas.microsoft.com/office/drawing/2014/main" id="{60AD879A-E87E-47FF-A8C1-6671DC7E49FE}"/>
                </a:ext>
              </a:extLst>
            </p:cNvPr>
            <p:cNvGrpSpPr>
              <a:grpSpLocks noChangeAspect="1"/>
            </p:cNvGrpSpPr>
            <p:nvPr/>
          </p:nvGrpSpPr>
          <p:grpSpPr>
            <a:xfrm>
              <a:off x="6096000" y="3122576"/>
              <a:ext cx="5802055" cy="3626094"/>
              <a:chOff x="4867564" y="862121"/>
              <a:chExt cx="7784031" cy="4864764"/>
            </a:xfrm>
          </p:grpSpPr>
          <p:pic>
            <p:nvPicPr>
              <p:cNvPr id="10" name="Picture 9">
                <a:extLst>
                  <a:ext uri="{FF2B5EF4-FFF2-40B4-BE49-F238E27FC236}">
                    <a16:creationId xmlns:a16="http://schemas.microsoft.com/office/drawing/2014/main" id="{974CD43E-03E1-4C29-AD07-F2B08A04D700}"/>
                  </a:ext>
                </a:extLst>
              </p:cNvPr>
              <p:cNvPicPr>
                <a:picLocks noChangeAspect="1"/>
              </p:cNvPicPr>
              <p:nvPr/>
            </p:nvPicPr>
            <p:blipFill>
              <a:blip r:embed="rId3"/>
              <a:stretch>
                <a:fillRect/>
              </a:stretch>
            </p:blipFill>
            <p:spPr>
              <a:xfrm>
                <a:off x="10885541" y="1140355"/>
                <a:ext cx="1766054" cy="1761965"/>
              </a:xfrm>
              <a:prstGeom prst="rect">
                <a:avLst/>
              </a:prstGeom>
            </p:spPr>
          </p:pic>
          <p:grpSp>
            <p:nvGrpSpPr>
              <p:cNvPr id="11" name="Group 10">
                <a:extLst>
                  <a:ext uri="{FF2B5EF4-FFF2-40B4-BE49-F238E27FC236}">
                    <a16:creationId xmlns:a16="http://schemas.microsoft.com/office/drawing/2014/main" id="{59964C9F-7321-4197-B618-F1BA1AAEB3DD}"/>
                  </a:ext>
                </a:extLst>
              </p:cNvPr>
              <p:cNvGrpSpPr/>
              <p:nvPr/>
            </p:nvGrpSpPr>
            <p:grpSpPr>
              <a:xfrm>
                <a:off x="4867564" y="1167712"/>
                <a:ext cx="3178234" cy="2929532"/>
                <a:chOff x="4867564" y="1167712"/>
                <a:chExt cx="3178234" cy="2929532"/>
              </a:xfrm>
            </p:grpSpPr>
            <p:cxnSp>
              <p:nvCxnSpPr>
                <p:cNvPr id="25" name="Straight Connector 24">
                  <a:extLst>
                    <a:ext uri="{FF2B5EF4-FFF2-40B4-BE49-F238E27FC236}">
                      <a16:creationId xmlns:a16="http://schemas.microsoft.com/office/drawing/2014/main" id="{E3276CD1-9ECB-4E97-BE16-B15327331359}"/>
                    </a:ext>
                  </a:extLst>
                </p:cNvPr>
                <p:cNvCxnSpPr>
                  <a:cxnSpLocks/>
                </p:cNvCxnSpPr>
                <p:nvPr/>
              </p:nvCxnSpPr>
              <p:spPr>
                <a:xfrm>
                  <a:off x="6424962" y="2057848"/>
                  <a:ext cx="1534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913B4E2-CC42-417D-83E8-C79983114016}"/>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27" name="TextBox 26">
                  <a:extLst>
                    <a:ext uri="{FF2B5EF4-FFF2-40B4-BE49-F238E27FC236}">
                      <a16:creationId xmlns:a16="http://schemas.microsoft.com/office/drawing/2014/main" id="{2277F925-AD13-400E-990C-BCF8B4E58009}"/>
                    </a:ext>
                  </a:extLst>
                </p:cNvPr>
                <p:cNvSpPr txBox="1"/>
                <p:nvPr/>
              </p:nvSpPr>
              <p:spPr>
                <a:xfrm flipH="1">
                  <a:off x="5273061" y="3699213"/>
                  <a:ext cx="1640086" cy="398031"/>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sp>
              <p:nvSpPr>
                <p:cNvPr id="28" name="TextBox 27">
                  <a:extLst>
                    <a:ext uri="{FF2B5EF4-FFF2-40B4-BE49-F238E27FC236}">
                      <a16:creationId xmlns:a16="http://schemas.microsoft.com/office/drawing/2014/main" id="{A82380FE-D566-4794-B307-10E6B6728EF9}"/>
                    </a:ext>
                  </a:extLst>
                </p:cNvPr>
                <p:cNvSpPr txBox="1"/>
                <p:nvPr/>
              </p:nvSpPr>
              <p:spPr>
                <a:xfrm flipH="1">
                  <a:off x="6405712" y="1736035"/>
                  <a:ext cx="1640086" cy="382462"/>
                </a:xfrm>
                <a:prstGeom prst="rect">
                  <a:avLst/>
                </a:prstGeom>
                <a:noFill/>
              </p:spPr>
              <p:txBody>
                <a:bodyPr wrap="square" rtlCol="0">
                  <a:spAutoFit/>
                </a:bodyPr>
                <a:lstStyle/>
                <a:p>
                  <a:pPr algn="ctr">
                    <a:lnSpc>
                      <a:spcPts val="1400"/>
                    </a:lnSpc>
                  </a:pPr>
                  <a:r>
                    <a:rPr lang="en-US" sz="2000" b="1" dirty="0">
                      <a:latin typeface="Segoe UI" panose="020B0502040204020203" pitchFamily="34" charset="0"/>
                      <a:cs typeface="Segoe UI" panose="020B0502040204020203" pitchFamily="34" charset="0"/>
                    </a:rPr>
                    <a:t>SDRAM</a:t>
                  </a:r>
                </a:p>
              </p:txBody>
            </p:sp>
          </p:grpSp>
          <p:grpSp>
            <p:nvGrpSpPr>
              <p:cNvPr id="12" name="Group 11">
                <a:extLst>
                  <a:ext uri="{FF2B5EF4-FFF2-40B4-BE49-F238E27FC236}">
                    <a16:creationId xmlns:a16="http://schemas.microsoft.com/office/drawing/2014/main" id="{FD5ACB3B-51CB-4F0C-92BE-FE590838B612}"/>
                  </a:ext>
                </a:extLst>
              </p:cNvPr>
              <p:cNvGrpSpPr/>
              <p:nvPr/>
            </p:nvGrpSpPr>
            <p:grpSpPr>
              <a:xfrm>
                <a:off x="7789671" y="862121"/>
                <a:ext cx="3466871" cy="1606621"/>
                <a:chOff x="7789671" y="862121"/>
                <a:chExt cx="3466871" cy="1606621"/>
              </a:xfrm>
            </p:grpSpPr>
            <p:cxnSp>
              <p:nvCxnSpPr>
                <p:cNvPr id="18" name="Straight Connector 17">
                  <a:extLst>
                    <a:ext uri="{FF2B5EF4-FFF2-40B4-BE49-F238E27FC236}">
                      <a16:creationId xmlns:a16="http://schemas.microsoft.com/office/drawing/2014/main" id="{DDAABA49-A275-462B-9C43-3D15262C87D1}"/>
                    </a:ext>
                  </a:extLst>
                </p:cNvPr>
                <p:cNvCxnSpPr>
                  <a:cxnSpLocks/>
                </p:cNvCxnSpPr>
                <p:nvPr/>
              </p:nvCxnSpPr>
              <p:spPr>
                <a:xfrm>
                  <a:off x="9471206" y="2018802"/>
                  <a:ext cx="178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6C01ED3-41AF-40EC-B61D-42DDECAE17A6}"/>
                    </a:ext>
                  </a:extLst>
                </p:cNvPr>
                <p:cNvGrpSpPr/>
                <p:nvPr/>
              </p:nvGrpSpPr>
              <p:grpSpPr>
                <a:xfrm>
                  <a:off x="7789671" y="1587862"/>
                  <a:ext cx="1802846" cy="880880"/>
                  <a:chOff x="7635012" y="3430291"/>
                  <a:chExt cx="1300602" cy="880880"/>
                </a:xfrm>
              </p:grpSpPr>
              <p:sp>
                <p:nvSpPr>
                  <p:cNvPr id="23" name="Rectangle 22">
                    <a:extLst>
                      <a:ext uri="{FF2B5EF4-FFF2-40B4-BE49-F238E27FC236}">
                        <a16:creationId xmlns:a16="http://schemas.microsoft.com/office/drawing/2014/main" id="{C7A80B06-F717-4871-A2DB-9C2B6B25079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Box 23">
                    <a:extLst>
                      <a:ext uri="{FF2B5EF4-FFF2-40B4-BE49-F238E27FC236}">
                        <a16:creationId xmlns:a16="http://schemas.microsoft.com/office/drawing/2014/main" id="{B31CCD7B-277F-424F-B9BE-A43637798E45}"/>
                      </a:ext>
                    </a:extLst>
                  </p:cNvPr>
                  <p:cNvSpPr txBox="1"/>
                  <p:nvPr/>
                </p:nvSpPr>
                <p:spPr>
                  <a:xfrm>
                    <a:off x="7635012" y="3430291"/>
                    <a:ext cx="1300602" cy="88088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Root complex</a:t>
                    </a:r>
                  </a:p>
                </p:txBody>
              </p:sp>
            </p:grpSp>
            <p:grpSp>
              <p:nvGrpSpPr>
                <p:cNvPr id="20" name="Group 19">
                  <a:extLst>
                    <a:ext uri="{FF2B5EF4-FFF2-40B4-BE49-F238E27FC236}">
                      <a16:creationId xmlns:a16="http://schemas.microsoft.com/office/drawing/2014/main" id="{3EDA671E-F794-4788-A02F-BA3DB2243AC4}"/>
                    </a:ext>
                  </a:extLst>
                </p:cNvPr>
                <p:cNvGrpSpPr/>
                <p:nvPr/>
              </p:nvGrpSpPr>
              <p:grpSpPr>
                <a:xfrm>
                  <a:off x="8916652" y="862121"/>
                  <a:ext cx="2226491" cy="1116399"/>
                  <a:chOff x="8916652" y="862121"/>
                  <a:chExt cx="2226491" cy="1116399"/>
                </a:xfrm>
              </p:grpSpPr>
              <p:cxnSp>
                <p:nvCxnSpPr>
                  <p:cNvPr id="21" name="Straight Connector 20">
                    <a:extLst>
                      <a:ext uri="{FF2B5EF4-FFF2-40B4-BE49-F238E27FC236}">
                        <a16:creationId xmlns:a16="http://schemas.microsoft.com/office/drawing/2014/main" id="{91B8841A-A947-476F-AD98-2D30E81A646B}"/>
                      </a:ext>
                    </a:extLst>
                  </p:cNvPr>
                  <p:cNvCxnSpPr>
                    <a:cxnSpLocks/>
                  </p:cNvCxnSpPr>
                  <p:nvPr/>
                </p:nvCxnSpPr>
                <p:spPr>
                  <a:xfrm flipH="1">
                    <a:off x="9928317" y="1568863"/>
                    <a:ext cx="177071" cy="409657"/>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57CB26A-BA9F-405E-958F-4CEAA393DD02}"/>
                      </a:ext>
                    </a:extLst>
                  </p:cNvPr>
                  <p:cNvSpPr txBox="1"/>
                  <p:nvPr/>
                </p:nvSpPr>
                <p:spPr>
                  <a:xfrm flipH="1">
                    <a:off x="8916652" y="862121"/>
                    <a:ext cx="2226491" cy="812061"/>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Proprietary protocol</a:t>
                    </a:r>
                  </a:p>
                </p:txBody>
              </p:sp>
            </p:grpSp>
          </p:grpSp>
          <p:grpSp>
            <p:nvGrpSpPr>
              <p:cNvPr id="13" name="Group 12">
                <a:extLst>
                  <a:ext uri="{FF2B5EF4-FFF2-40B4-BE49-F238E27FC236}">
                    <a16:creationId xmlns:a16="http://schemas.microsoft.com/office/drawing/2014/main" id="{75FA9E03-5C67-4503-865D-BF6FFC332657}"/>
                  </a:ext>
                </a:extLst>
              </p:cNvPr>
              <p:cNvGrpSpPr/>
              <p:nvPr/>
            </p:nvGrpSpPr>
            <p:grpSpPr>
              <a:xfrm>
                <a:off x="6532776" y="2386459"/>
                <a:ext cx="3467412" cy="3340426"/>
                <a:chOff x="6532776" y="2386459"/>
                <a:chExt cx="3467412" cy="3340426"/>
              </a:xfrm>
            </p:grpSpPr>
            <p:sp>
              <p:nvSpPr>
                <p:cNvPr id="14" name="TextBox 13">
                  <a:extLst>
                    <a:ext uri="{FF2B5EF4-FFF2-40B4-BE49-F238E27FC236}">
                      <a16:creationId xmlns:a16="http://schemas.microsoft.com/office/drawing/2014/main" id="{4C15D789-B829-4CA7-A8B5-F02B98B02635}"/>
                    </a:ext>
                  </a:extLst>
                </p:cNvPr>
                <p:cNvSpPr txBox="1"/>
                <p:nvPr/>
              </p:nvSpPr>
              <p:spPr>
                <a:xfrm>
                  <a:off x="7452684" y="5087987"/>
                  <a:ext cx="2547504" cy="638898"/>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PCI-e device</a:t>
                  </a:r>
                </a:p>
              </p:txBody>
            </p:sp>
            <p:cxnSp>
              <p:nvCxnSpPr>
                <p:cNvPr id="15" name="Straight Connector 14">
                  <a:extLst>
                    <a:ext uri="{FF2B5EF4-FFF2-40B4-BE49-F238E27FC236}">
                      <a16:creationId xmlns:a16="http://schemas.microsoft.com/office/drawing/2014/main" id="{A4C02E7B-B0AF-4957-8E38-AC9F3734B026}"/>
                    </a:ext>
                  </a:extLst>
                </p:cNvPr>
                <p:cNvCxnSpPr>
                  <a:cxnSpLocks/>
                  <a:endCxn id="23" idx="2"/>
                </p:cNvCxnSpPr>
                <p:nvPr/>
              </p:nvCxnSpPr>
              <p:spPr>
                <a:xfrm flipV="1">
                  <a:off x="8726438" y="2386459"/>
                  <a:ext cx="0" cy="15593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B187EFB-42D8-4F6C-80AD-EA3037ADC855}"/>
                    </a:ext>
                  </a:extLst>
                </p:cNvPr>
                <p:cNvPicPr>
                  <a:picLocks noChangeAspect="1"/>
                </p:cNvPicPr>
                <p:nvPr/>
              </p:nvPicPr>
              <p:blipFill>
                <a:blip r:embed="rId5"/>
                <a:stretch>
                  <a:fillRect/>
                </a:stretch>
              </p:blipFill>
              <p:spPr>
                <a:xfrm rot="10800000">
                  <a:off x="7913179" y="3909804"/>
                  <a:ext cx="1626515" cy="1113336"/>
                </a:xfrm>
                <a:prstGeom prst="rect">
                  <a:avLst/>
                </a:prstGeom>
              </p:spPr>
            </p:pic>
            <p:sp>
              <p:nvSpPr>
                <p:cNvPr id="17" name="TextBox 16">
                  <a:extLst>
                    <a:ext uri="{FF2B5EF4-FFF2-40B4-BE49-F238E27FC236}">
                      <a16:creationId xmlns:a16="http://schemas.microsoft.com/office/drawing/2014/main" id="{875A101E-76BF-4C2C-8BFD-7FFAF08CC7E6}"/>
                    </a:ext>
                  </a:extLst>
                </p:cNvPr>
                <p:cNvSpPr txBox="1"/>
                <p:nvPr/>
              </p:nvSpPr>
              <p:spPr>
                <a:xfrm>
                  <a:off x="6532776" y="2637791"/>
                  <a:ext cx="2547502" cy="856364"/>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PCI-e lane</a:t>
                  </a:r>
                </a:p>
                <a:p>
                  <a:pPr algn="ctr">
                    <a:lnSpc>
                      <a:spcPts val="2200"/>
                    </a:lnSpc>
                  </a:pP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xWhatever</a:t>
                  </a:r>
                  <a:r>
                    <a:rPr lang="en-US" b="1" dirty="0">
                      <a:latin typeface="Segoe UI" panose="020B0502040204020203" pitchFamily="34" charset="0"/>
                      <a:cs typeface="Segoe UI" panose="020B0502040204020203" pitchFamily="34" charset="0"/>
                    </a:rPr>
                    <a:t>)</a:t>
                  </a:r>
                </a:p>
              </p:txBody>
            </p:sp>
          </p:grpSp>
        </p:grpSp>
        <p:grpSp>
          <p:nvGrpSpPr>
            <p:cNvPr id="29" name="Group 28">
              <a:extLst>
                <a:ext uri="{FF2B5EF4-FFF2-40B4-BE49-F238E27FC236}">
                  <a16:creationId xmlns:a16="http://schemas.microsoft.com/office/drawing/2014/main" id="{7D93DCFB-FDE5-486A-90A1-5D2D1BEE3265}"/>
                </a:ext>
              </a:extLst>
            </p:cNvPr>
            <p:cNvGrpSpPr/>
            <p:nvPr/>
          </p:nvGrpSpPr>
          <p:grpSpPr>
            <a:xfrm>
              <a:off x="10074340" y="3790684"/>
              <a:ext cx="1343803" cy="406134"/>
              <a:chOff x="8773364" y="5591323"/>
              <a:chExt cx="1343803" cy="406134"/>
            </a:xfrm>
          </p:grpSpPr>
          <p:sp>
            <p:nvSpPr>
              <p:cNvPr id="30" name="Rectangle 29">
                <a:extLst>
                  <a:ext uri="{FF2B5EF4-FFF2-40B4-BE49-F238E27FC236}">
                    <a16:creationId xmlns:a16="http://schemas.microsoft.com/office/drawing/2014/main" id="{9DEFC669-01E5-440F-A64F-E65EB3A72A6B}"/>
                  </a:ext>
                </a:extLst>
              </p:cNvPr>
              <p:cNvSpPr/>
              <p:nvPr/>
            </p:nvSpPr>
            <p:spPr>
              <a:xfrm>
                <a:off x="9030401" y="5591323"/>
                <a:ext cx="827452" cy="406134"/>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TextBox 30">
                <a:extLst>
                  <a:ext uri="{FF2B5EF4-FFF2-40B4-BE49-F238E27FC236}">
                    <a16:creationId xmlns:a16="http://schemas.microsoft.com/office/drawing/2014/main" id="{F86EB262-4742-4586-8802-6A31154D4044}"/>
                  </a:ext>
                </a:extLst>
              </p:cNvPr>
              <p:cNvSpPr txBox="1"/>
              <p:nvPr/>
            </p:nvSpPr>
            <p:spPr>
              <a:xfrm>
                <a:off x="8773364" y="5615570"/>
                <a:ext cx="1343803" cy="374461"/>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LAPIC</a:t>
                </a:r>
              </a:p>
            </p:txBody>
          </p:sp>
        </p:grpSp>
      </p:grpSp>
      <p:sp>
        <p:nvSpPr>
          <p:cNvPr id="33" name="TextBox 32">
            <a:extLst>
              <a:ext uri="{FF2B5EF4-FFF2-40B4-BE49-F238E27FC236}">
                <a16:creationId xmlns:a16="http://schemas.microsoft.com/office/drawing/2014/main" id="{2C72F437-103E-41FC-8852-C63F961FEE28}"/>
              </a:ext>
            </a:extLst>
          </p:cNvPr>
          <p:cNvSpPr txBox="1"/>
          <p:nvPr/>
        </p:nvSpPr>
        <p:spPr>
          <a:xfrm>
            <a:off x="6509596" y="1022221"/>
            <a:ext cx="5452946" cy="1938992"/>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For PCI-e systems, instructions like </a:t>
            </a:r>
            <a:r>
              <a:rPr lang="en-US" sz="2400" dirty="0" err="1">
                <a:latin typeface="Consolas" panose="020B0609020204030204" pitchFamily="49" charset="0"/>
                <a:cs typeface="Segoe UI" panose="020B0502040204020203" pitchFamily="34" charset="0"/>
              </a:rPr>
              <a:t>inb</a:t>
            </a:r>
            <a:r>
              <a:rPr lang="en-US" sz="2400" dirty="0">
                <a:latin typeface="Segoe UI" panose="020B0502040204020203" pitchFamily="34" charset="0"/>
                <a:cs typeface="Segoe UI" panose="020B0502040204020203" pitchFamily="34" charset="0"/>
              </a:rPr>
              <a:t> and </a:t>
            </a:r>
            <a:r>
              <a:rPr lang="en-US" sz="2400" dirty="0" err="1">
                <a:latin typeface="Consolas" panose="020B0609020204030204" pitchFamily="49" charset="0"/>
                <a:cs typeface="Segoe UI" panose="020B0502040204020203" pitchFamily="34" charset="0"/>
              </a:rPr>
              <a:t>outb</a:t>
            </a:r>
            <a:r>
              <a:rPr lang="en-US" sz="2400" dirty="0">
                <a:latin typeface="Segoe UI" panose="020B0502040204020203" pitchFamily="34" charset="0"/>
                <a:cs typeface="Segoe UI" panose="020B0502040204020203" pitchFamily="34" charset="0"/>
              </a:rPr>
              <a:t> tell the root complex to send requests to PCI-e devices, asking those devices to use port-mapped semantics instead of memory-mapped semantics.</a:t>
            </a:r>
          </a:p>
        </p:txBody>
      </p:sp>
      <p:cxnSp>
        <p:nvCxnSpPr>
          <p:cNvPr id="38" name="Straight Connector 37">
            <a:extLst>
              <a:ext uri="{FF2B5EF4-FFF2-40B4-BE49-F238E27FC236}">
                <a16:creationId xmlns:a16="http://schemas.microsoft.com/office/drawing/2014/main" id="{7AD7E651-E725-4B9C-9546-F7082F80B7A9}"/>
              </a:ext>
            </a:extLst>
          </p:cNvPr>
          <p:cNvCxnSpPr>
            <a:cxnSpLocks/>
            <a:endCxn id="22" idx="0"/>
          </p:cNvCxnSpPr>
          <p:nvPr/>
        </p:nvCxnSpPr>
        <p:spPr>
          <a:xfrm>
            <a:off x="9772153" y="2925545"/>
            <a:ext cx="171743" cy="353148"/>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E50F536-843A-4200-9498-C6E0B69F1596}"/>
              </a:ext>
            </a:extLst>
          </p:cNvPr>
          <p:cNvSpPr txBox="1"/>
          <p:nvPr/>
        </p:nvSpPr>
        <p:spPr>
          <a:xfrm>
            <a:off x="380743" y="783661"/>
            <a:ext cx="5452946" cy="2677656"/>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On older machines, port-mapped devices and memory-mapped devices were attached to the same address+ data bus, with the CPU setting an “IO/M” pin to indicate whether the </a:t>
            </a:r>
            <a:r>
              <a:rPr lang="en-US" sz="2400" dirty="0" err="1">
                <a:latin typeface="Segoe UI" panose="020B0502040204020203" pitchFamily="34" charset="0"/>
                <a:cs typeface="Segoe UI" panose="020B0502040204020203" pitchFamily="34" charset="0"/>
              </a:rPr>
              <a:t>address+data</a:t>
            </a:r>
            <a:r>
              <a:rPr lang="en-US" sz="2400" dirty="0">
                <a:latin typeface="Segoe UI" panose="020B0502040204020203" pitchFamily="34" charset="0"/>
                <a:cs typeface="Segoe UI" panose="020B0502040204020203" pitchFamily="34" charset="0"/>
              </a:rPr>
              <a:t> was a port-mapped request or a memory-mapped request.</a:t>
            </a:r>
          </a:p>
        </p:txBody>
      </p:sp>
      <p:pic>
        <p:nvPicPr>
          <p:cNvPr id="46" name="Picture 45">
            <a:extLst>
              <a:ext uri="{FF2B5EF4-FFF2-40B4-BE49-F238E27FC236}">
                <a16:creationId xmlns:a16="http://schemas.microsoft.com/office/drawing/2014/main" id="{393881DC-567E-4D2A-946D-6E2668660639}"/>
              </a:ext>
            </a:extLst>
          </p:cNvPr>
          <p:cNvPicPr>
            <a:picLocks noChangeAspect="1"/>
          </p:cNvPicPr>
          <p:nvPr/>
        </p:nvPicPr>
        <p:blipFill>
          <a:blip r:embed="rId6"/>
          <a:stretch>
            <a:fillRect/>
          </a:stretch>
        </p:blipFill>
        <p:spPr>
          <a:xfrm>
            <a:off x="173174" y="3483417"/>
            <a:ext cx="3239099" cy="3296940"/>
          </a:xfrm>
          <a:prstGeom prst="rect">
            <a:avLst/>
          </a:prstGeom>
        </p:spPr>
      </p:pic>
      <p:sp>
        <p:nvSpPr>
          <p:cNvPr id="47" name="Arrow: Right 46">
            <a:extLst>
              <a:ext uri="{FF2B5EF4-FFF2-40B4-BE49-F238E27FC236}">
                <a16:creationId xmlns:a16="http://schemas.microsoft.com/office/drawing/2014/main" id="{02EFBFCA-AFBA-4A95-8DB5-5A616ED0AA24}"/>
              </a:ext>
            </a:extLst>
          </p:cNvPr>
          <p:cNvSpPr/>
          <p:nvPr/>
        </p:nvSpPr>
        <p:spPr>
          <a:xfrm rot="10800000">
            <a:off x="3224753" y="5354793"/>
            <a:ext cx="43842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A1F4236-EFE2-44FD-B5C4-79B1D83BCEA9}"/>
              </a:ext>
            </a:extLst>
          </p:cNvPr>
          <p:cNvCxnSpPr/>
          <p:nvPr/>
        </p:nvCxnSpPr>
        <p:spPr>
          <a:xfrm>
            <a:off x="6096000" y="952946"/>
            <a:ext cx="0" cy="5758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14AE9B95-4A8A-4681-89A3-4FCCCDC05E56}"/>
              </a:ext>
            </a:extLst>
          </p:cNvPr>
          <p:cNvGrpSpPr/>
          <p:nvPr/>
        </p:nvGrpSpPr>
        <p:grpSpPr>
          <a:xfrm>
            <a:off x="3726477" y="3544425"/>
            <a:ext cx="2363879" cy="3415851"/>
            <a:chOff x="3726477" y="3544425"/>
            <a:chExt cx="2363879" cy="3415851"/>
          </a:xfrm>
        </p:grpSpPr>
        <p:pic>
          <p:nvPicPr>
            <p:cNvPr id="60" name="Picture 59">
              <a:extLst>
                <a:ext uri="{FF2B5EF4-FFF2-40B4-BE49-F238E27FC236}">
                  <a16:creationId xmlns:a16="http://schemas.microsoft.com/office/drawing/2014/main" id="{F352369C-8B96-49E2-A55C-33155B111E90}"/>
                </a:ext>
              </a:extLst>
            </p:cNvPr>
            <p:cNvPicPr>
              <a:picLocks noChangeAspect="1"/>
            </p:cNvPicPr>
            <p:nvPr/>
          </p:nvPicPr>
          <p:blipFill>
            <a:blip r:embed="rId4"/>
            <a:stretch>
              <a:fillRect/>
            </a:stretch>
          </p:blipFill>
          <p:spPr>
            <a:xfrm rot="18889177" flipH="1">
              <a:off x="4492544" y="6116141"/>
              <a:ext cx="844135" cy="844135"/>
            </a:xfrm>
            <a:prstGeom prst="rect">
              <a:avLst/>
            </a:prstGeom>
          </p:spPr>
        </p:pic>
        <p:grpSp>
          <p:nvGrpSpPr>
            <p:cNvPr id="95" name="Group 94">
              <a:extLst>
                <a:ext uri="{FF2B5EF4-FFF2-40B4-BE49-F238E27FC236}">
                  <a16:creationId xmlns:a16="http://schemas.microsoft.com/office/drawing/2014/main" id="{2CBDED6E-916F-4436-BEF1-C4FA78C57B29}"/>
                </a:ext>
              </a:extLst>
            </p:cNvPr>
            <p:cNvGrpSpPr/>
            <p:nvPr/>
          </p:nvGrpSpPr>
          <p:grpSpPr>
            <a:xfrm>
              <a:off x="3726477" y="3544425"/>
              <a:ext cx="2363879" cy="3375288"/>
              <a:chOff x="3726477" y="3544425"/>
              <a:chExt cx="2363879" cy="3375288"/>
            </a:xfrm>
          </p:grpSpPr>
          <p:cxnSp>
            <p:nvCxnSpPr>
              <p:cNvPr id="51" name="Straight Connector 50">
                <a:extLst>
                  <a:ext uri="{FF2B5EF4-FFF2-40B4-BE49-F238E27FC236}">
                    <a16:creationId xmlns:a16="http://schemas.microsoft.com/office/drawing/2014/main" id="{8F7CDA8D-8490-481F-ADF5-AE1963DA9207}"/>
                  </a:ext>
                </a:extLst>
              </p:cNvPr>
              <p:cNvCxnSpPr>
                <a:cxnSpLocks/>
              </p:cNvCxnSpPr>
              <p:nvPr/>
            </p:nvCxnSpPr>
            <p:spPr>
              <a:xfrm>
                <a:off x="3726477" y="3544425"/>
                <a:ext cx="0" cy="311637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8E219591-D5E0-412B-B59B-0F1FDF9D5D74}"/>
                  </a:ext>
                </a:extLst>
              </p:cNvPr>
              <p:cNvPicPr>
                <a:picLocks noChangeAspect="1"/>
              </p:cNvPicPr>
              <p:nvPr/>
            </p:nvPicPr>
            <p:blipFill>
              <a:blip r:embed="rId3"/>
              <a:stretch>
                <a:fillRect/>
              </a:stretch>
            </p:blipFill>
            <p:spPr>
              <a:xfrm>
                <a:off x="4474295" y="3718991"/>
                <a:ext cx="785505" cy="783686"/>
              </a:xfrm>
              <a:prstGeom prst="rect">
                <a:avLst/>
              </a:prstGeom>
            </p:spPr>
          </p:pic>
          <p:grpSp>
            <p:nvGrpSpPr>
              <p:cNvPr id="56" name="Group 55">
                <a:extLst>
                  <a:ext uri="{FF2B5EF4-FFF2-40B4-BE49-F238E27FC236}">
                    <a16:creationId xmlns:a16="http://schemas.microsoft.com/office/drawing/2014/main" id="{F25FA769-0F94-4553-8602-E201CDC9DE3B}"/>
                  </a:ext>
                </a:extLst>
              </p:cNvPr>
              <p:cNvGrpSpPr/>
              <p:nvPr/>
            </p:nvGrpSpPr>
            <p:grpSpPr>
              <a:xfrm>
                <a:off x="4180235" y="4588737"/>
                <a:ext cx="1444243" cy="656590"/>
                <a:chOff x="12521129" y="4712059"/>
                <a:chExt cx="1444243" cy="656590"/>
              </a:xfrm>
            </p:grpSpPr>
            <p:sp>
              <p:nvSpPr>
                <p:cNvPr id="55" name="Rectangle 54">
                  <a:extLst>
                    <a:ext uri="{FF2B5EF4-FFF2-40B4-BE49-F238E27FC236}">
                      <a16:creationId xmlns:a16="http://schemas.microsoft.com/office/drawing/2014/main" id="{AB991CB6-452D-40F4-BD17-D2C7D5A29855}"/>
                    </a:ext>
                  </a:extLst>
                </p:cNvPr>
                <p:cNvSpPr/>
                <p:nvPr/>
              </p:nvSpPr>
              <p:spPr>
                <a:xfrm>
                  <a:off x="12602591" y="4757850"/>
                  <a:ext cx="1293505" cy="555379"/>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TextBox 53">
                  <a:extLst>
                    <a:ext uri="{FF2B5EF4-FFF2-40B4-BE49-F238E27FC236}">
                      <a16:creationId xmlns:a16="http://schemas.microsoft.com/office/drawing/2014/main" id="{9CA98155-C71F-47BA-8479-97CDAB65685B}"/>
                    </a:ext>
                  </a:extLst>
                </p:cNvPr>
                <p:cNvSpPr txBox="1"/>
                <p:nvPr/>
              </p:nvSpPr>
              <p:spPr>
                <a:xfrm>
                  <a:off x="12521129" y="4712059"/>
                  <a:ext cx="1444243" cy="65659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IO controller</a:t>
                  </a:r>
                </a:p>
              </p:txBody>
            </p:sp>
          </p:grpSp>
          <p:grpSp>
            <p:nvGrpSpPr>
              <p:cNvPr id="57" name="Group 56">
                <a:extLst>
                  <a:ext uri="{FF2B5EF4-FFF2-40B4-BE49-F238E27FC236}">
                    <a16:creationId xmlns:a16="http://schemas.microsoft.com/office/drawing/2014/main" id="{608104A4-5932-4438-A6AF-9BCFDF014C92}"/>
                  </a:ext>
                </a:extLst>
              </p:cNvPr>
              <p:cNvGrpSpPr/>
              <p:nvPr/>
            </p:nvGrpSpPr>
            <p:grpSpPr>
              <a:xfrm>
                <a:off x="4192491" y="5650969"/>
                <a:ext cx="1444243" cy="656590"/>
                <a:chOff x="12521129" y="4712059"/>
                <a:chExt cx="1444243" cy="656590"/>
              </a:xfrm>
            </p:grpSpPr>
            <p:sp>
              <p:nvSpPr>
                <p:cNvPr id="58" name="Rectangle 57">
                  <a:extLst>
                    <a:ext uri="{FF2B5EF4-FFF2-40B4-BE49-F238E27FC236}">
                      <a16:creationId xmlns:a16="http://schemas.microsoft.com/office/drawing/2014/main" id="{0A341C71-264A-4D39-93AB-C9F27A98496E}"/>
                    </a:ext>
                  </a:extLst>
                </p:cNvPr>
                <p:cNvSpPr/>
                <p:nvPr/>
              </p:nvSpPr>
              <p:spPr>
                <a:xfrm>
                  <a:off x="12602591" y="4757850"/>
                  <a:ext cx="1293505" cy="555379"/>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9" name="TextBox 58">
                  <a:extLst>
                    <a:ext uri="{FF2B5EF4-FFF2-40B4-BE49-F238E27FC236}">
                      <a16:creationId xmlns:a16="http://schemas.microsoft.com/office/drawing/2014/main" id="{1A9A3ABD-FDD1-4CFA-80E4-2EA84869BCF3}"/>
                    </a:ext>
                  </a:extLst>
                </p:cNvPr>
                <p:cNvSpPr txBox="1"/>
                <p:nvPr/>
              </p:nvSpPr>
              <p:spPr>
                <a:xfrm>
                  <a:off x="12521129" y="4712059"/>
                  <a:ext cx="1444243" cy="656590"/>
                </a:xfrm>
                <a:prstGeom prst="rect">
                  <a:avLst/>
                </a:prstGeom>
                <a:noFill/>
                <a:ln w="28575">
                  <a:noFill/>
                </a:ln>
              </p:spPr>
              <p:txBody>
                <a:bodyPr wrap="square" rtlCol="0">
                  <a:spAutoFit/>
                </a:bodyPr>
                <a:lstStyle/>
                <a:p>
                  <a:pPr algn="ctr">
                    <a:lnSpc>
                      <a:spcPts val="2200"/>
                    </a:lnSpc>
                  </a:pPr>
                  <a:r>
                    <a:rPr lang="en-US" sz="2000" b="1" dirty="0">
                      <a:latin typeface="Segoe UI" panose="020B0502040204020203" pitchFamily="34" charset="0"/>
                      <a:cs typeface="Segoe UI" panose="020B0502040204020203" pitchFamily="34" charset="0"/>
                    </a:rPr>
                    <a:t>Memory controller</a:t>
                  </a:r>
                </a:p>
              </p:txBody>
            </p:sp>
          </p:grpSp>
          <p:cxnSp>
            <p:nvCxnSpPr>
              <p:cNvPr id="61" name="Straight Connector 60">
                <a:extLst>
                  <a:ext uri="{FF2B5EF4-FFF2-40B4-BE49-F238E27FC236}">
                    <a16:creationId xmlns:a16="http://schemas.microsoft.com/office/drawing/2014/main" id="{E6F4297E-E39D-40D8-A144-B7EFA06483B9}"/>
                  </a:ext>
                </a:extLst>
              </p:cNvPr>
              <p:cNvCxnSpPr>
                <a:cxnSpLocks/>
              </p:cNvCxnSpPr>
              <p:nvPr/>
            </p:nvCxnSpPr>
            <p:spPr>
              <a:xfrm flipV="1">
                <a:off x="4914611" y="6242551"/>
                <a:ext cx="0" cy="18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9150226-005D-4BD8-B153-7D1F4E4F6CF5}"/>
                  </a:ext>
                </a:extLst>
              </p:cNvPr>
              <p:cNvSpPr txBox="1"/>
              <p:nvPr/>
            </p:nvSpPr>
            <p:spPr>
              <a:xfrm flipH="1">
                <a:off x="4629791" y="6660796"/>
                <a:ext cx="569639" cy="258917"/>
              </a:xfrm>
              <a:prstGeom prst="rect">
                <a:avLst/>
              </a:prstGeom>
              <a:noFill/>
            </p:spPr>
            <p:txBody>
              <a:bodyPr wrap="square" rtlCol="0">
                <a:spAutoFit/>
              </a:bodyPr>
              <a:lstStyle/>
              <a:p>
                <a:pPr algn="ctr">
                  <a:lnSpc>
                    <a:spcPts val="1400"/>
                  </a:lnSpc>
                </a:pPr>
                <a:r>
                  <a:rPr lang="en-US" sz="1050" b="1" dirty="0">
                    <a:latin typeface="Segoe UI" panose="020B0502040204020203" pitchFamily="34" charset="0"/>
                    <a:cs typeface="Segoe UI" panose="020B0502040204020203" pitchFamily="34" charset="0"/>
                  </a:rPr>
                  <a:t>RAM</a:t>
                </a:r>
              </a:p>
            </p:txBody>
          </p:sp>
          <p:cxnSp>
            <p:nvCxnSpPr>
              <p:cNvPr id="68" name="Straight Connector 67">
                <a:extLst>
                  <a:ext uri="{FF2B5EF4-FFF2-40B4-BE49-F238E27FC236}">
                    <a16:creationId xmlns:a16="http://schemas.microsoft.com/office/drawing/2014/main" id="{AEDEBBD3-D408-411E-8F93-7824EAEF29FB}"/>
                  </a:ext>
                </a:extLst>
              </p:cNvPr>
              <p:cNvCxnSpPr>
                <a:cxnSpLocks/>
              </p:cNvCxnSpPr>
              <p:nvPr/>
            </p:nvCxnSpPr>
            <p:spPr>
              <a:xfrm>
                <a:off x="5578244" y="5988966"/>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9EFC6373-8940-4388-9F9A-40766EB32CC7}"/>
                  </a:ext>
                </a:extLst>
              </p:cNvPr>
              <p:cNvGrpSpPr/>
              <p:nvPr/>
            </p:nvGrpSpPr>
            <p:grpSpPr>
              <a:xfrm>
                <a:off x="5219283" y="4147940"/>
                <a:ext cx="538673" cy="1864672"/>
                <a:chOff x="5219283" y="4147940"/>
                <a:chExt cx="538673" cy="1864672"/>
              </a:xfrm>
            </p:grpSpPr>
            <p:cxnSp>
              <p:nvCxnSpPr>
                <p:cNvPr id="64" name="Straight Connector 63">
                  <a:extLst>
                    <a:ext uri="{FF2B5EF4-FFF2-40B4-BE49-F238E27FC236}">
                      <a16:creationId xmlns:a16="http://schemas.microsoft.com/office/drawing/2014/main" id="{4625131F-03C1-4B6A-B86E-098E765EB849}"/>
                    </a:ext>
                  </a:extLst>
                </p:cNvPr>
                <p:cNvCxnSpPr>
                  <a:cxnSpLocks/>
                </p:cNvCxnSpPr>
                <p:nvPr/>
              </p:nvCxnSpPr>
              <p:spPr>
                <a:xfrm flipV="1">
                  <a:off x="5757956" y="4147940"/>
                  <a:ext cx="0" cy="18646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647AC8-EEA4-4395-80F2-555A7B7ABB68}"/>
                    </a:ext>
                  </a:extLst>
                </p:cNvPr>
                <p:cNvCxnSpPr>
                  <a:cxnSpLocks/>
                </p:cNvCxnSpPr>
                <p:nvPr/>
              </p:nvCxnSpPr>
              <p:spPr>
                <a:xfrm>
                  <a:off x="5576916" y="5994152"/>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BAF385-E741-4125-9B73-E6F949763CE1}"/>
                    </a:ext>
                  </a:extLst>
                </p:cNvPr>
                <p:cNvCxnSpPr>
                  <a:cxnSpLocks/>
                </p:cNvCxnSpPr>
                <p:nvPr/>
              </p:nvCxnSpPr>
              <p:spPr>
                <a:xfrm>
                  <a:off x="5219283" y="4164998"/>
                  <a:ext cx="53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7518D2-F527-4326-9C4F-5D737515AAFB}"/>
                    </a:ext>
                  </a:extLst>
                </p:cNvPr>
                <p:cNvCxnSpPr>
                  <a:cxnSpLocks/>
                </p:cNvCxnSpPr>
                <p:nvPr/>
              </p:nvCxnSpPr>
              <p:spPr>
                <a:xfrm>
                  <a:off x="5567458" y="5015700"/>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2702DF6-6755-49E8-AF44-F5911BDDBD90}"/>
                  </a:ext>
                </a:extLst>
              </p:cNvPr>
              <p:cNvGrpSpPr/>
              <p:nvPr/>
            </p:nvGrpSpPr>
            <p:grpSpPr>
              <a:xfrm flipH="1">
                <a:off x="4081802" y="4150150"/>
                <a:ext cx="538673" cy="1864672"/>
                <a:chOff x="5219283" y="4147940"/>
                <a:chExt cx="538673" cy="1864672"/>
              </a:xfrm>
            </p:grpSpPr>
            <p:cxnSp>
              <p:nvCxnSpPr>
                <p:cNvPr id="83" name="Straight Connector 82">
                  <a:extLst>
                    <a:ext uri="{FF2B5EF4-FFF2-40B4-BE49-F238E27FC236}">
                      <a16:creationId xmlns:a16="http://schemas.microsoft.com/office/drawing/2014/main" id="{97867FE5-554B-4118-927A-0D14F3D94FB6}"/>
                    </a:ext>
                  </a:extLst>
                </p:cNvPr>
                <p:cNvCxnSpPr>
                  <a:cxnSpLocks/>
                </p:cNvCxnSpPr>
                <p:nvPr/>
              </p:nvCxnSpPr>
              <p:spPr>
                <a:xfrm flipV="1">
                  <a:off x="5757956" y="4147940"/>
                  <a:ext cx="0" cy="18646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B1D422B-2629-4357-A4DA-3B4E4F8E2CB6}"/>
                    </a:ext>
                  </a:extLst>
                </p:cNvPr>
                <p:cNvCxnSpPr>
                  <a:cxnSpLocks/>
                </p:cNvCxnSpPr>
                <p:nvPr/>
              </p:nvCxnSpPr>
              <p:spPr>
                <a:xfrm>
                  <a:off x="5576916" y="5994152"/>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7F55688-DE14-4C2C-B47E-2736A9CD7A41}"/>
                    </a:ext>
                  </a:extLst>
                </p:cNvPr>
                <p:cNvCxnSpPr>
                  <a:cxnSpLocks/>
                </p:cNvCxnSpPr>
                <p:nvPr/>
              </p:nvCxnSpPr>
              <p:spPr>
                <a:xfrm>
                  <a:off x="5219283" y="4164998"/>
                  <a:ext cx="53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9D307D0-4446-421D-957E-4184F056CBA4}"/>
                    </a:ext>
                  </a:extLst>
                </p:cNvPr>
                <p:cNvCxnSpPr>
                  <a:cxnSpLocks/>
                </p:cNvCxnSpPr>
                <p:nvPr/>
              </p:nvCxnSpPr>
              <p:spPr>
                <a:xfrm>
                  <a:off x="5567458" y="5015700"/>
                  <a:ext cx="181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985F277C-0985-457A-A778-CE5B9E20F019}"/>
                  </a:ext>
                </a:extLst>
              </p:cNvPr>
              <p:cNvSpPr txBox="1"/>
              <p:nvPr/>
            </p:nvSpPr>
            <p:spPr>
              <a:xfrm rot="5400000">
                <a:off x="5200304" y="4858568"/>
                <a:ext cx="1444243" cy="335861"/>
              </a:xfrm>
              <a:prstGeom prst="rect">
                <a:avLst/>
              </a:prstGeom>
              <a:noFill/>
              <a:ln w="28575">
                <a:noFill/>
              </a:ln>
            </p:spPr>
            <p:txBody>
              <a:bodyPr wrap="square" rtlCol="0">
                <a:spAutoFit/>
              </a:bodyPr>
              <a:lstStyle/>
              <a:p>
                <a:pPr algn="ctr">
                  <a:lnSpc>
                    <a:spcPts val="2200"/>
                  </a:lnSpc>
                </a:pPr>
                <a:r>
                  <a:rPr lang="en-US" sz="1100" b="1" dirty="0">
                    <a:latin typeface="Segoe UI" panose="020B0502040204020203" pitchFamily="34" charset="0"/>
                    <a:cs typeface="Segoe UI" panose="020B0502040204020203" pitchFamily="34" charset="0"/>
                  </a:rPr>
                  <a:t>Address bus</a:t>
                </a:r>
              </a:p>
            </p:txBody>
          </p:sp>
          <p:sp>
            <p:nvSpPr>
              <p:cNvPr id="88" name="TextBox 87">
                <a:extLst>
                  <a:ext uri="{FF2B5EF4-FFF2-40B4-BE49-F238E27FC236}">
                    <a16:creationId xmlns:a16="http://schemas.microsoft.com/office/drawing/2014/main" id="{2E75F3C0-A444-4C78-AF11-71DE68E8A5B9}"/>
                  </a:ext>
                </a:extLst>
              </p:cNvPr>
              <p:cNvSpPr txBox="1"/>
              <p:nvPr/>
            </p:nvSpPr>
            <p:spPr>
              <a:xfrm rot="16200000">
                <a:off x="3209843" y="4931698"/>
                <a:ext cx="1444243" cy="335861"/>
              </a:xfrm>
              <a:prstGeom prst="rect">
                <a:avLst/>
              </a:prstGeom>
              <a:noFill/>
              <a:ln w="28575">
                <a:noFill/>
              </a:ln>
            </p:spPr>
            <p:txBody>
              <a:bodyPr wrap="square" rtlCol="0">
                <a:spAutoFit/>
              </a:bodyPr>
              <a:lstStyle/>
              <a:p>
                <a:pPr algn="ctr">
                  <a:lnSpc>
                    <a:spcPts val="2200"/>
                  </a:lnSpc>
                </a:pPr>
                <a:r>
                  <a:rPr lang="en-US" sz="1100" b="1" dirty="0">
                    <a:latin typeface="Segoe UI" panose="020B0502040204020203" pitchFamily="34" charset="0"/>
                    <a:cs typeface="Segoe UI" panose="020B0502040204020203" pitchFamily="34" charset="0"/>
                  </a:rPr>
                  <a:t>Data bus</a:t>
                </a:r>
              </a:p>
            </p:txBody>
          </p:sp>
          <p:pic>
            <p:nvPicPr>
              <p:cNvPr id="90" name="Picture 89">
                <a:extLst>
                  <a:ext uri="{FF2B5EF4-FFF2-40B4-BE49-F238E27FC236}">
                    <a16:creationId xmlns:a16="http://schemas.microsoft.com/office/drawing/2014/main" id="{EC410A8E-ABA3-42C8-9FBD-165669D563EF}"/>
                  </a:ext>
                </a:extLst>
              </p:cNvPr>
              <p:cNvPicPr>
                <a:picLocks noChangeAspect="1"/>
              </p:cNvPicPr>
              <p:nvPr/>
            </p:nvPicPr>
            <p:blipFill>
              <a:blip r:embed="rId7"/>
              <a:stretch>
                <a:fillRect/>
              </a:stretch>
            </p:blipFill>
            <p:spPr>
              <a:xfrm>
                <a:off x="4425822" y="5297557"/>
                <a:ext cx="440463" cy="280533"/>
              </a:xfrm>
              <a:prstGeom prst="rect">
                <a:avLst/>
              </a:prstGeom>
            </p:spPr>
          </p:pic>
          <p:pic>
            <p:nvPicPr>
              <p:cNvPr id="92" name="Picture 91">
                <a:extLst>
                  <a:ext uri="{FF2B5EF4-FFF2-40B4-BE49-F238E27FC236}">
                    <a16:creationId xmlns:a16="http://schemas.microsoft.com/office/drawing/2014/main" id="{37AA4FA5-596B-4FF2-9D43-31D176CFE8B8}"/>
                  </a:ext>
                </a:extLst>
              </p:cNvPr>
              <p:cNvPicPr>
                <a:picLocks noChangeAspect="1"/>
              </p:cNvPicPr>
              <p:nvPr/>
            </p:nvPicPr>
            <p:blipFill>
              <a:blip r:embed="rId8"/>
              <a:stretch>
                <a:fillRect/>
              </a:stretch>
            </p:blipFill>
            <p:spPr>
              <a:xfrm>
                <a:off x="5049881" y="5161409"/>
                <a:ext cx="241618" cy="460225"/>
              </a:xfrm>
              <a:prstGeom prst="rect">
                <a:avLst/>
              </a:prstGeom>
            </p:spPr>
          </p:pic>
          <p:cxnSp>
            <p:nvCxnSpPr>
              <p:cNvPr id="93" name="Straight Connector 92">
                <a:extLst>
                  <a:ext uri="{FF2B5EF4-FFF2-40B4-BE49-F238E27FC236}">
                    <a16:creationId xmlns:a16="http://schemas.microsoft.com/office/drawing/2014/main" id="{88BA23BF-2043-4C72-AFE2-55BA46564CFC}"/>
                  </a:ext>
                </a:extLst>
              </p:cNvPr>
              <p:cNvCxnSpPr>
                <a:cxnSpLocks/>
              </p:cNvCxnSpPr>
              <p:nvPr/>
            </p:nvCxnSpPr>
            <p:spPr>
              <a:xfrm flipV="1">
                <a:off x="4637635" y="5188513"/>
                <a:ext cx="0" cy="141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8999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2623-558B-41F2-8CF4-66EBBDA9C52D}"/>
              </a:ext>
            </a:extLst>
          </p:cNvPr>
          <p:cNvSpPr>
            <a:spLocks noGrp="1"/>
          </p:cNvSpPr>
          <p:nvPr>
            <p:ph type="title"/>
          </p:nvPr>
        </p:nvSpPr>
        <p:spPr>
          <a:xfrm>
            <a:off x="838200" y="-106369"/>
            <a:ext cx="10515600" cy="949325"/>
          </a:xfrm>
        </p:spPr>
        <p:txBody>
          <a:bodyPr/>
          <a:lstStyle/>
          <a:p>
            <a:r>
              <a:rPr lang="en-US" dirty="0"/>
              <a:t>Private On-device RAM</a:t>
            </a:r>
          </a:p>
        </p:txBody>
      </p:sp>
      <p:sp>
        <p:nvSpPr>
          <p:cNvPr id="3" name="Content Placeholder 2">
            <a:extLst>
              <a:ext uri="{FF2B5EF4-FFF2-40B4-BE49-F238E27FC236}">
                <a16:creationId xmlns:a16="http://schemas.microsoft.com/office/drawing/2014/main" id="{0D116C59-A798-4745-A59A-5DFE3F340DAF}"/>
              </a:ext>
            </a:extLst>
          </p:cNvPr>
          <p:cNvSpPr>
            <a:spLocks noGrp="1"/>
          </p:cNvSpPr>
          <p:nvPr>
            <p:ph idx="1"/>
          </p:nvPr>
        </p:nvSpPr>
        <p:spPr>
          <a:xfrm>
            <a:off x="-38100" y="784226"/>
            <a:ext cx="7937500" cy="6264277"/>
          </a:xfrm>
        </p:spPr>
        <p:txBody>
          <a:bodyPr>
            <a:normAutofit/>
          </a:bodyPr>
          <a:lstStyle/>
          <a:p>
            <a:r>
              <a:rPr lang="en-US" sz="3200" dirty="0"/>
              <a:t>Ex: A Samsung 860 EVO SSD has 512 MB of on-device RAM to:</a:t>
            </a:r>
          </a:p>
          <a:p>
            <a:pPr lvl="1"/>
            <a:r>
              <a:rPr lang="en-US" sz="2800" dirty="0"/>
              <a:t>Cache recently-read data (in case software asks for it again)</a:t>
            </a:r>
          </a:p>
          <a:p>
            <a:pPr lvl="1"/>
            <a:r>
              <a:rPr lang="en-US" sz="2800" dirty="0"/>
              <a:t>Buffer recently-written data (so that the writes can be acknowledged to software immediately)</a:t>
            </a:r>
          </a:p>
          <a:p>
            <a:r>
              <a:rPr lang="en-US" sz="3200" dirty="0"/>
              <a:t>Ex: A Broadcom </a:t>
            </a:r>
            <a:r>
              <a:rPr lang="en-US" sz="3200" dirty="0" err="1"/>
              <a:t>NetXtreme</a:t>
            </a:r>
            <a:r>
              <a:rPr lang="en-US" sz="3200" dirty="0"/>
              <a:t> II BCM57711 10 Gbps NIC has 148 KB of on-device RAM to buffer:</a:t>
            </a:r>
          </a:p>
          <a:p>
            <a:pPr lvl="1"/>
            <a:r>
              <a:rPr lang="en-US" sz="2800" dirty="0"/>
              <a:t>Incoming packets that require processing by the local OS</a:t>
            </a:r>
          </a:p>
          <a:p>
            <a:pPr lvl="1"/>
            <a:r>
              <a:rPr lang="en-US" sz="2800" dirty="0"/>
              <a:t>Outgoing packets that need to be sent over the network</a:t>
            </a:r>
          </a:p>
        </p:txBody>
      </p:sp>
      <p:pic>
        <p:nvPicPr>
          <p:cNvPr id="4" name="Picture 3">
            <a:extLst>
              <a:ext uri="{FF2B5EF4-FFF2-40B4-BE49-F238E27FC236}">
                <a16:creationId xmlns:a16="http://schemas.microsoft.com/office/drawing/2014/main" id="{EE07A42A-437C-4A47-ABE9-B9DF76DC1C50}"/>
              </a:ext>
            </a:extLst>
          </p:cNvPr>
          <p:cNvPicPr>
            <a:picLocks noChangeAspect="1"/>
          </p:cNvPicPr>
          <p:nvPr/>
        </p:nvPicPr>
        <p:blipFill>
          <a:blip r:embed="rId2"/>
          <a:stretch>
            <a:fillRect/>
          </a:stretch>
        </p:blipFill>
        <p:spPr>
          <a:xfrm>
            <a:off x="7702969" y="3628376"/>
            <a:ext cx="4137638" cy="2886724"/>
          </a:xfrm>
          <a:prstGeom prst="rect">
            <a:avLst/>
          </a:prstGeom>
        </p:spPr>
      </p:pic>
      <p:pic>
        <p:nvPicPr>
          <p:cNvPr id="5" name="Picture 4">
            <a:extLst>
              <a:ext uri="{FF2B5EF4-FFF2-40B4-BE49-F238E27FC236}">
                <a16:creationId xmlns:a16="http://schemas.microsoft.com/office/drawing/2014/main" id="{E183BD91-EE0C-48D6-AAEA-46EB0942C4B0}"/>
              </a:ext>
            </a:extLst>
          </p:cNvPr>
          <p:cNvPicPr>
            <a:picLocks noChangeAspect="1"/>
          </p:cNvPicPr>
          <p:nvPr/>
        </p:nvPicPr>
        <p:blipFill>
          <a:blip r:embed="rId3"/>
          <a:stretch>
            <a:fillRect/>
          </a:stretch>
        </p:blipFill>
        <p:spPr>
          <a:xfrm>
            <a:off x="8039099" y="842956"/>
            <a:ext cx="3856655" cy="2174725"/>
          </a:xfrm>
          <a:prstGeom prst="rect">
            <a:avLst/>
          </a:prstGeom>
        </p:spPr>
      </p:pic>
    </p:spTree>
    <p:extLst>
      <p:ext uri="{BB962C8B-B14F-4D97-AF65-F5344CB8AC3E}">
        <p14:creationId xmlns:p14="http://schemas.microsoft.com/office/powerpoint/2010/main" val="215315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2623-558B-41F2-8CF4-66EBBDA9C52D}"/>
              </a:ext>
            </a:extLst>
          </p:cNvPr>
          <p:cNvSpPr>
            <a:spLocks noGrp="1"/>
          </p:cNvSpPr>
          <p:nvPr>
            <p:ph type="title"/>
          </p:nvPr>
        </p:nvSpPr>
        <p:spPr>
          <a:xfrm>
            <a:off x="838200" y="-106369"/>
            <a:ext cx="10515600" cy="949325"/>
          </a:xfrm>
        </p:spPr>
        <p:txBody>
          <a:bodyPr/>
          <a:lstStyle/>
          <a:p>
            <a:r>
              <a:rPr lang="en-US" dirty="0"/>
              <a:t>Private On-device RAM</a:t>
            </a:r>
          </a:p>
        </p:txBody>
      </p:sp>
      <p:sp>
        <p:nvSpPr>
          <p:cNvPr id="3" name="Content Placeholder 2">
            <a:extLst>
              <a:ext uri="{FF2B5EF4-FFF2-40B4-BE49-F238E27FC236}">
                <a16:creationId xmlns:a16="http://schemas.microsoft.com/office/drawing/2014/main" id="{0D116C59-A798-4745-A59A-5DFE3F340DAF}"/>
              </a:ext>
            </a:extLst>
          </p:cNvPr>
          <p:cNvSpPr>
            <a:spLocks noGrp="1"/>
          </p:cNvSpPr>
          <p:nvPr>
            <p:ph idx="1"/>
          </p:nvPr>
        </p:nvSpPr>
        <p:spPr>
          <a:xfrm>
            <a:off x="90490" y="724829"/>
            <a:ext cx="7535245" cy="6444596"/>
          </a:xfrm>
        </p:spPr>
        <p:txBody>
          <a:bodyPr>
            <a:normAutofit/>
          </a:bodyPr>
          <a:lstStyle/>
          <a:p>
            <a:pPr>
              <a:lnSpc>
                <a:spcPct val="85000"/>
              </a:lnSpc>
            </a:pPr>
            <a:r>
              <a:rPr lang="en-US" sz="3200" dirty="0"/>
              <a:t>Given limited amounts of on-device RAM, a device would prefer to:</a:t>
            </a:r>
          </a:p>
          <a:p>
            <a:pPr lvl="1">
              <a:lnSpc>
                <a:spcPct val="85000"/>
              </a:lnSpc>
            </a:pPr>
            <a:r>
              <a:rPr lang="en-US" sz="2800" dirty="0"/>
              <a:t>Immediately dump retrieved data (e.g., a received network packet) into host RAM, so that on-device RAM can be immediately reused</a:t>
            </a:r>
          </a:p>
          <a:p>
            <a:pPr lvl="1">
              <a:lnSpc>
                <a:spcPct val="85000"/>
              </a:lnSpc>
            </a:pPr>
            <a:r>
              <a:rPr lang="en-US" sz="2800" dirty="0"/>
              <a:t>Leave data to write (e.g., a dirty disk block) in host RAM until a device is ready to copy the data into on-device buffers</a:t>
            </a:r>
          </a:p>
          <a:p>
            <a:pPr>
              <a:lnSpc>
                <a:spcPct val="85000"/>
              </a:lnSpc>
            </a:pPr>
            <a:r>
              <a:rPr lang="en-US" dirty="0"/>
              <a:t>Ideally, devices could transfer data to and from RAM without CPU intervention (e.g., without </a:t>
            </a:r>
            <a:r>
              <a:rPr lang="en-US" dirty="0" err="1">
                <a:latin typeface="Consolas" panose="020B0609020204030204" pitchFamily="49" charset="0"/>
              </a:rPr>
              <a:t>outb</a:t>
            </a:r>
            <a:r>
              <a:rPr lang="en-US" dirty="0"/>
              <a:t> instructions or writes to memory-mapped device state)!</a:t>
            </a:r>
          </a:p>
          <a:p>
            <a:pPr lvl="1">
              <a:lnSpc>
                <a:spcPct val="85000"/>
              </a:lnSpc>
            </a:pPr>
            <a:r>
              <a:rPr lang="en-US" sz="2800" dirty="0"/>
              <a:t>This would prevent the CPU from having to devote cycles to IO management</a:t>
            </a:r>
          </a:p>
        </p:txBody>
      </p:sp>
      <p:pic>
        <p:nvPicPr>
          <p:cNvPr id="4" name="Picture 3">
            <a:extLst>
              <a:ext uri="{FF2B5EF4-FFF2-40B4-BE49-F238E27FC236}">
                <a16:creationId xmlns:a16="http://schemas.microsoft.com/office/drawing/2014/main" id="{EE07A42A-437C-4A47-ABE9-B9DF76DC1C50}"/>
              </a:ext>
            </a:extLst>
          </p:cNvPr>
          <p:cNvPicPr>
            <a:picLocks noChangeAspect="1"/>
          </p:cNvPicPr>
          <p:nvPr/>
        </p:nvPicPr>
        <p:blipFill>
          <a:blip r:embed="rId2"/>
          <a:stretch>
            <a:fillRect/>
          </a:stretch>
        </p:blipFill>
        <p:spPr>
          <a:xfrm>
            <a:off x="7702969" y="3628376"/>
            <a:ext cx="4137638" cy="2886724"/>
          </a:xfrm>
          <a:prstGeom prst="rect">
            <a:avLst/>
          </a:prstGeom>
        </p:spPr>
      </p:pic>
      <p:pic>
        <p:nvPicPr>
          <p:cNvPr id="5" name="Picture 4">
            <a:extLst>
              <a:ext uri="{FF2B5EF4-FFF2-40B4-BE49-F238E27FC236}">
                <a16:creationId xmlns:a16="http://schemas.microsoft.com/office/drawing/2014/main" id="{E183BD91-EE0C-48D6-AAEA-46EB0942C4B0}"/>
              </a:ext>
            </a:extLst>
          </p:cNvPr>
          <p:cNvPicPr>
            <a:picLocks noChangeAspect="1"/>
          </p:cNvPicPr>
          <p:nvPr/>
        </p:nvPicPr>
        <p:blipFill>
          <a:blip r:embed="rId3"/>
          <a:stretch>
            <a:fillRect/>
          </a:stretch>
        </p:blipFill>
        <p:spPr>
          <a:xfrm>
            <a:off x="8039099" y="842956"/>
            <a:ext cx="3856655" cy="2174725"/>
          </a:xfrm>
          <a:prstGeom prst="rect">
            <a:avLst/>
          </a:prstGeom>
        </p:spPr>
      </p:pic>
    </p:spTree>
    <p:extLst>
      <p:ext uri="{BB962C8B-B14F-4D97-AF65-F5344CB8AC3E}">
        <p14:creationId xmlns:p14="http://schemas.microsoft.com/office/powerpoint/2010/main" val="24608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CDDDBA-0F64-41B8-8AF0-61DF383FE530}"/>
              </a:ext>
            </a:extLst>
          </p:cNvPr>
          <p:cNvGrpSpPr/>
          <p:nvPr/>
        </p:nvGrpSpPr>
        <p:grpSpPr>
          <a:xfrm>
            <a:off x="-297471" y="0"/>
            <a:ext cx="6723671" cy="6858000"/>
            <a:chOff x="-2489201" y="0"/>
            <a:chExt cx="6723671" cy="6858000"/>
          </a:xfrm>
        </p:grpSpPr>
        <p:pic>
          <p:nvPicPr>
            <p:cNvPr id="4" name="Picture 3">
              <a:extLst>
                <a:ext uri="{FF2B5EF4-FFF2-40B4-BE49-F238E27FC236}">
                  <a16:creationId xmlns:a16="http://schemas.microsoft.com/office/drawing/2014/main" id="{C99FF0DA-F72B-4A16-BA0F-85CCF3A52F02}"/>
                </a:ext>
              </a:extLst>
            </p:cNvPr>
            <p:cNvPicPr>
              <a:picLocks noChangeAspect="1"/>
            </p:cNvPicPr>
            <p:nvPr/>
          </p:nvPicPr>
          <p:blipFill rotWithShape="1">
            <a:blip r:embed="rId2"/>
            <a:srcRect r="1051"/>
            <a:stretch/>
          </p:blipFill>
          <p:spPr>
            <a:xfrm>
              <a:off x="-2489201" y="0"/>
              <a:ext cx="6723671" cy="6858000"/>
            </a:xfrm>
            <a:prstGeom prst="rect">
              <a:avLst/>
            </a:prstGeom>
          </p:spPr>
        </p:pic>
        <p:sp>
          <p:nvSpPr>
            <p:cNvPr id="5" name="TextBox 4">
              <a:extLst>
                <a:ext uri="{FF2B5EF4-FFF2-40B4-BE49-F238E27FC236}">
                  <a16:creationId xmlns:a16="http://schemas.microsoft.com/office/drawing/2014/main" id="{38B35077-A9EB-400B-81C5-D1D3CF655555}"/>
                </a:ext>
              </a:extLst>
            </p:cNvPr>
            <p:cNvSpPr txBox="1"/>
            <p:nvPr/>
          </p:nvSpPr>
          <p:spPr>
            <a:xfrm rot="865545">
              <a:off x="-703670" y="2371726"/>
              <a:ext cx="4829175" cy="1077218"/>
            </a:xfrm>
            <a:prstGeom prst="rect">
              <a:avLst/>
            </a:prstGeom>
            <a:noFill/>
          </p:spPr>
          <p:txBody>
            <a:bodyPr wrap="square" rtlCol="0">
              <a:spAutoFit/>
              <a:scene3d>
                <a:camera prst="perspectiveRight"/>
                <a:lightRig rig="threePt" dir="t"/>
              </a:scene3d>
            </a:bodyPr>
            <a:lstStyle/>
            <a:p>
              <a:pPr algn="ctr"/>
              <a:r>
                <a:rPr lang="en-US" sz="3200" b="1" dirty="0">
                  <a:solidFill>
                    <a:srgbClr val="FFFF00"/>
                  </a:solidFill>
                  <a:latin typeface="Segoe UI" panose="020B0502040204020203" pitchFamily="34" charset="0"/>
                  <a:cs typeface="Segoe UI" panose="020B0502040204020203" pitchFamily="34" charset="0"/>
                </a:rPr>
                <a:t>Direct Memory Access</a:t>
              </a:r>
            </a:p>
            <a:p>
              <a:pPr algn="ctr"/>
              <a:r>
                <a:rPr lang="en-US" sz="3200" b="1" dirty="0">
                  <a:solidFill>
                    <a:srgbClr val="FFFF00"/>
                  </a:solidFill>
                  <a:latin typeface="Segoe UI" panose="020B0502040204020203" pitchFamily="34" charset="0"/>
                  <a:cs typeface="Segoe UI" panose="020B0502040204020203" pitchFamily="34" charset="0"/>
                </a:rPr>
                <a:t>  (DMA)</a:t>
              </a:r>
            </a:p>
          </p:txBody>
        </p:sp>
      </p:grpSp>
      <p:sp>
        <p:nvSpPr>
          <p:cNvPr id="6" name="Content Placeholder 2">
            <a:extLst>
              <a:ext uri="{FF2B5EF4-FFF2-40B4-BE49-F238E27FC236}">
                <a16:creationId xmlns:a16="http://schemas.microsoft.com/office/drawing/2014/main" id="{4484E319-6A83-439C-91B8-C67A05697982}"/>
              </a:ext>
            </a:extLst>
          </p:cNvPr>
          <p:cNvSpPr>
            <a:spLocks noGrp="1"/>
          </p:cNvSpPr>
          <p:nvPr>
            <p:ph idx="1"/>
          </p:nvPr>
        </p:nvSpPr>
        <p:spPr>
          <a:xfrm>
            <a:off x="6426200" y="0"/>
            <a:ext cx="5765800" cy="6858000"/>
          </a:xfrm>
        </p:spPr>
        <p:txBody>
          <a:bodyPr>
            <a:normAutofit/>
          </a:bodyPr>
          <a:lstStyle/>
          <a:p>
            <a:r>
              <a:rPr lang="en-US" sz="3600" dirty="0"/>
              <a:t>OS configures a device (e.g., by writing to the device’s memory-mapped control registers), specifying where the device’s input/ output buffers are located in host RAM</a:t>
            </a:r>
          </a:p>
          <a:p>
            <a:r>
              <a:rPr lang="en-US" sz="3600" dirty="0"/>
              <a:t>Later, the device is able to autonomously read or write host RAM, then interrupts the CPU when the IO is done</a:t>
            </a:r>
          </a:p>
        </p:txBody>
      </p:sp>
    </p:spTree>
    <p:extLst>
      <p:ext uri="{BB962C8B-B14F-4D97-AF65-F5344CB8AC3E}">
        <p14:creationId xmlns:p14="http://schemas.microsoft.com/office/powerpoint/2010/main" val="32981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AB4B0-207E-48EB-84DD-1515CA29CB1E}"/>
              </a:ext>
            </a:extLst>
          </p:cNvPr>
          <p:cNvPicPr>
            <a:picLocks noChangeAspect="1"/>
          </p:cNvPicPr>
          <p:nvPr/>
        </p:nvPicPr>
        <p:blipFill>
          <a:blip r:embed="rId3"/>
          <a:stretch>
            <a:fillRect/>
          </a:stretch>
        </p:blipFill>
        <p:spPr>
          <a:xfrm>
            <a:off x="218915" y="456533"/>
            <a:ext cx="5953444" cy="5727185"/>
          </a:xfrm>
          <a:prstGeom prst="rect">
            <a:avLst/>
          </a:prstGeom>
        </p:spPr>
      </p:pic>
      <p:sp>
        <p:nvSpPr>
          <p:cNvPr id="5" name="TextBox 4">
            <a:extLst>
              <a:ext uri="{FF2B5EF4-FFF2-40B4-BE49-F238E27FC236}">
                <a16:creationId xmlns:a16="http://schemas.microsoft.com/office/drawing/2014/main" id="{3D60D483-7DF7-44CE-BE40-8220988B8F0B}"/>
              </a:ext>
            </a:extLst>
          </p:cNvPr>
          <p:cNvSpPr txBox="1"/>
          <p:nvPr/>
        </p:nvSpPr>
        <p:spPr>
          <a:xfrm>
            <a:off x="6735335" y="647654"/>
            <a:ext cx="4917688" cy="1815882"/>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An AHCI host bus adapter (HBA) can be attached to the root complex, or to a PCI bus.</a:t>
            </a:r>
          </a:p>
        </p:txBody>
      </p:sp>
      <p:pic>
        <p:nvPicPr>
          <p:cNvPr id="6" name="Picture 5">
            <a:extLst>
              <a:ext uri="{FF2B5EF4-FFF2-40B4-BE49-F238E27FC236}">
                <a16:creationId xmlns:a16="http://schemas.microsoft.com/office/drawing/2014/main" id="{2CF8DFB8-6716-48E4-9942-E77A4A9D9DDA}"/>
              </a:ext>
            </a:extLst>
          </p:cNvPr>
          <p:cNvPicPr>
            <a:picLocks noChangeAspect="1"/>
          </p:cNvPicPr>
          <p:nvPr/>
        </p:nvPicPr>
        <p:blipFill rotWithShape="1">
          <a:blip r:embed="rId4"/>
          <a:srcRect l="2255" r="3764" b="9440"/>
          <a:stretch/>
        </p:blipFill>
        <p:spPr>
          <a:xfrm>
            <a:off x="6506894" y="2650625"/>
            <a:ext cx="5397191" cy="4207375"/>
          </a:xfrm>
          <a:prstGeom prst="rect">
            <a:avLst/>
          </a:prstGeom>
          <a:ln w="38100">
            <a:solidFill>
              <a:schemeClr val="tx1"/>
            </a:solidFill>
          </a:ln>
        </p:spPr>
      </p:pic>
    </p:spTree>
    <p:extLst>
      <p:ext uri="{BB962C8B-B14F-4D97-AF65-F5344CB8AC3E}">
        <p14:creationId xmlns:p14="http://schemas.microsoft.com/office/powerpoint/2010/main" val="19776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9012-0D7A-409E-B539-1AE699B561F2}"/>
              </a:ext>
            </a:extLst>
          </p:cNvPr>
          <p:cNvSpPr>
            <a:spLocks noGrp="1"/>
          </p:cNvSpPr>
          <p:nvPr>
            <p:ph type="title"/>
          </p:nvPr>
        </p:nvSpPr>
        <p:spPr>
          <a:xfrm>
            <a:off x="0" y="304104"/>
            <a:ext cx="12192000" cy="1325563"/>
          </a:xfrm>
        </p:spPr>
        <p:txBody>
          <a:bodyPr/>
          <a:lstStyle/>
          <a:p>
            <a:r>
              <a:rPr lang="en-US" dirty="0"/>
              <a:t>AHCI (Advanced Host Controller Interface):</a:t>
            </a:r>
            <a:br>
              <a:rPr lang="en-US" dirty="0"/>
            </a:br>
            <a:r>
              <a:rPr lang="en-US" dirty="0"/>
              <a:t>Defining How Storage Devices Perform DMA</a:t>
            </a:r>
          </a:p>
        </p:txBody>
      </p:sp>
      <p:sp>
        <p:nvSpPr>
          <p:cNvPr id="4" name="Content Placeholder 2">
            <a:extLst>
              <a:ext uri="{FF2B5EF4-FFF2-40B4-BE49-F238E27FC236}">
                <a16:creationId xmlns:a16="http://schemas.microsoft.com/office/drawing/2014/main" id="{AFF47E67-8A3B-4FA2-B327-25073D0FAE49}"/>
              </a:ext>
            </a:extLst>
          </p:cNvPr>
          <p:cNvSpPr>
            <a:spLocks noGrp="1"/>
          </p:cNvSpPr>
          <p:nvPr>
            <p:ph idx="1"/>
          </p:nvPr>
        </p:nvSpPr>
        <p:spPr>
          <a:xfrm>
            <a:off x="543622" y="1750740"/>
            <a:ext cx="11104756" cy="4337821"/>
          </a:xfrm>
        </p:spPr>
        <p:txBody>
          <a:bodyPr>
            <a:normAutofit/>
          </a:bodyPr>
          <a:lstStyle/>
          <a:p>
            <a:r>
              <a:rPr lang="en-US" sz="3200" dirty="0"/>
              <a:t>Once a kernel finds the AHCI bus adapter’s memory-mapped registers, the kernel configures it (e.g., to set up the memory-mapped registers associated with each storage device)</a:t>
            </a:r>
          </a:p>
          <a:p>
            <a:r>
              <a:rPr lang="en-US" sz="3200" dirty="0"/>
              <a:t>Chickadee’s </a:t>
            </a:r>
            <a:r>
              <a:rPr lang="en-US" sz="3200" dirty="0">
                <a:latin typeface="Consolas" panose="020B0609020204030204" pitchFamily="49" charset="0"/>
              </a:rPr>
              <a:t>k-</a:t>
            </a:r>
            <a:r>
              <a:rPr lang="en-US" sz="3200" dirty="0" err="1">
                <a:latin typeface="Consolas" panose="020B0609020204030204" pitchFamily="49" charset="0"/>
              </a:rPr>
              <a:t>ahci.hh</a:t>
            </a:r>
            <a:r>
              <a:rPr lang="en-US" sz="3200" dirty="0"/>
              <a:t> calls those registers a </a:t>
            </a:r>
            <a:r>
              <a:rPr lang="en-US" sz="3200" dirty="0">
                <a:latin typeface="Consolas" panose="020B0609020204030204" pitchFamily="49" charset="0"/>
              </a:rPr>
              <a:t>struct regs</a:t>
            </a:r>
            <a:r>
              <a:rPr lang="en-US" sz="3200" dirty="0"/>
              <a:t> (because the structure represents the AHCI bus adapter’s memory-mapped registers)</a:t>
            </a:r>
          </a:p>
          <a:p>
            <a:r>
              <a:rPr lang="en-US" sz="3200" dirty="0"/>
              <a:t>If you want to see how Chickadee configures those registers (and you’re masochistic), see </a:t>
            </a:r>
            <a:r>
              <a:rPr lang="en-US" sz="3200" dirty="0" err="1">
                <a:latin typeface="Consolas" panose="020B0609020204030204" pitchFamily="49" charset="0"/>
              </a:rPr>
              <a:t>ahcistate</a:t>
            </a:r>
            <a:r>
              <a:rPr lang="en-US" sz="3200" dirty="0">
                <a:latin typeface="Consolas" panose="020B0609020204030204" pitchFamily="49" charset="0"/>
              </a:rPr>
              <a:t>::</a:t>
            </a:r>
            <a:r>
              <a:rPr lang="en-US" sz="3200" dirty="0" err="1">
                <a:latin typeface="Consolas" panose="020B0609020204030204" pitchFamily="49" charset="0"/>
              </a:rPr>
              <a:t>ahcistate</a:t>
            </a:r>
            <a:r>
              <a:rPr lang="en-US" sz="3200" dirty="0">
                <a:latin typeface="Consolas" panose="020B0609020204030204" pitchFamily="49" charset="0"/>
              </a:rPr>
              <a:t>(...)</a:t>
            </a:r>
            <a:endParaRPr lang="en-US" dirty="0"/>
          </a:p>
          <a:p>
            <a:pPr lvl="1"/>
            <a:endParaRPr lang="en-US" sz="2800" dirty="0"/>
          </a:p>
        </p:txBody>
      </p:sp>
    </p:spTree>
    <p:extLst>
      <p:ext uri="{BB962C8B-B14F-4D97-AF65-F5344CB8AC3E}">
        <p14:creationId xmlns:p14="http://schemas.microsoft.com/office/powerpoint/2010/main" val="39863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8175BF5B-C91B-4524-8AEE-AA2D64C0D4FC}"/>
              </a:ext>
            </a:extLst>
          </p:cNvPr>
          <p:cNvGrpSpPr/>
          <p:nvPr/>
        </p:nvGrpSpPr>
        <p:grpSpPr>
          <a:xfrm>
            <a:off x="3468029" y="3800796"/>
            <a:ext cx="7225986" cy="2954655"/>
            <a:chOff x="3468029" y="3800796"/>
            <a:chExt cx="7225986" cy="2954655"/>
          </a:xfrm>
        </p:grpSpPr>
        <p:sp>
          <p:nvSpPr>
            <p:cNvPr id="6" name="Rectangle 5">
              <a:extLst>
                <a:ext uri="{FF2B5EF4-FFF2-40B4-BE49-F238E27FC236}">
                  <a16:creationId xmlns:a16="http://schemas.microsoft.com/office/drawing/2014/main" id="{18611F7E-047A-421E-A0BE-048DDEA6821C}"/>
                </a:ext>
              </a:extLst>
            </p:cNvPr>
            <p:cNvSpPr/>
            <p:nvPr/>
          </p:nvSpPr>
          <p:spPr>
            <a:xfrm>
              <a:off x="4499504" y="3800796"/>
              <a:ext cx="6194511" cy="2954655"/>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//This object (found by </a:t>
              </a:r>
              <a:r>
                <a:rPr lang="en-US" sz="2000" dirty="0" err="1">
                  <a:latin typeface="Consolas" panose="020B0609020204030204" pitchFamily="49" charset="0"/>
                </a:rPr>
                <a:t>ahcistate</a:t>
              </a:r>
              <a:r>
                <a:rPr lang="en-US" sz="2000" dirty="0">
                  <a:latin typeface="Consolas" panose="020B0609020204030204" pitchFamily="49" charset="0"/>
                </a:rPr>
                <a:t>::find()) </a:t>
              </a:r>
            </a:p>
            <a:p>
              <a:r>
                <a:rPr lang="en-US" sz="2000" dirty="0">
                  <a:latin typeface="Consolas" panose="020B0609020204030204" pitchFamily="49" charset="0"/>
                </a:rPr>
                <a:t>//lives in the </a:t>
              </a:r>
              <a:r>
                <a:rPr lang="en-US" sz="2000" b="1" u="sng" dirty="0">
                  <a:solidFill>
                    <a:srgbClr val="FF0000"/>
                  </a:solidFill>
                  <a:latin typeface="Consolas" panose="020B0609020204030204" pitchFamily="49" charset="0"/>
                </a:rPr>
                <a:t>memory-mapped</a:t>
              </a:r>
              <a:r>
                <a:rPr lang="en-US" sz="2000" dirty="0">
                  <a:solidFill>
                    <a:srgbClr val="FF0000"/>
                  </a:solidFill>
                  <a:latin typeface="Consolas" panose="020B0609020204030204" pitchFamily="49" charset="0"/>
                </a:rPr>
                <a:t> </a:t>
              </a:r>
              <a:r>
                <a:rPr lang="en-US" sz="2000" dirty="0">
                  <a:latin typeface="Consolas" panose="020B0609020204030204" pitchFamily="49" charset="0"/>
                </a:rPr>
                <a:t>region for</a:t>
              </a:r>
            </a:p>
            <a:p>
              <a:r>
                <a:rPr lang="en-US" sz="2000" dirty="0">
                  <a:latin typeface="Consolas" panose="020B0609020204030204" pitchFamily="49" charset="0"/>
                </a:rPr>
                <a:t>//the host bus adapter, not normal RAM!</a:t>
              </a:r>
            </a:p>
            <a:p>
              <a:r>
                <a:rPr lang="en-US" dirty="0">
                  <a:solidFill>
                    <a:srgbClr val="0099FF"/>
                  </a:solidFill>
                  <a:latin typeface="Consolas" panose="020B0609020204030204" pitchFamily="49" charset="0"/>
                </a:rPr>
                <a:t>struct</a:t>
              </a:r>
              <a:r>
                <a:rPr lang="en-US" dirty="0">
                  <a:latin typeface="Consolas" panose="020B0609020204030204" pitchFamily="49" charset="0"/>
                </a:rPr>
                <a:t> </a:t>
              </a:r>
              <a:r>
                <a:rPr lang="en-US" b="1" u="sng" dirty="0">
                  <a:solidFill>
                    <a:srgbClr val="FF0000"/>
                  </a:solidFill>
                  <a:latin typeface="Consolas" panose="020B0609020204030204" pitchFamily="49" charset="0"/>
                </a:rPr>
                <a:t>regs</a:t>
              </a:r>
              <a:r>
                <a:rPr lang="en-US" dirty="0">
                  <a:latin typeface="Consolas" panose="020B0609020204030204" pitchFamily="49" charset="0"/>
                </a:rPr>
                <a:t> {</a:t>
              </a:r>
            </a:p>
            <a:p>
              <a:r>
                <a:rPr lang="fr-FR" dirty="0">
                  <a:latin typeface="Consolas" panose="020B0609020204030204" pitchFamily="49" charset="0"/>
                </a:rPr>
                <a:t>    </a:t>
              </a:r>
              <a:r>
                <a:rPr lang="fr-FR" dirty="0">
                  <a:solidFill>
                    <a:srgbClr val="0099FF"/>
                  </a:solidFill>
                  <a:latin typeface="Consolas" panose="020B0609020204030204" pitchFamily="49" charset="0"/>
                </a:rPr>
                <a:t>uint32_t</a:t>
              </a:r>
              <a:r>
                <a:rPr lang="fr-FR" dirty="0">
                  <a:latin typeface="Consolas" panose="020B0609020204030204" pitchFamily="49" charset="0"/>
                </a:rPr>
                <a:t> </a:t>
              </a:r>
              <a:r>
                <a:rPr lang="fr-FR" dirty="0" err="1">
                  <a:latin typeface="Consolas" panose="020B0609020204030204" pitchFamily="49" charset="0"/>
                </a:rPr>
                <a:t>capabilities</a:t>
              </a:r>
              <a:r>
                <a:rPr lang="fr-FR" dirty="0">
                  <a:latin typeface="Consolas" panose="020B0609020204030204" pitchFamily="49" charset="0"/>
                </a:rPr>
                <a:t>; //Ex: </a:t>
              </a:r>
              <a:r>
                <a:rPr lang="fr-FR" dirty="0" err="1">
                  <a:latin typeface="Consolas" panose="020B0609020204030204" pitchFamily="49" charset="0"/>
                </a:rPr>
                <a:t>Does</a:t>
              </a:r>
              <a:r>
                <a:rPr lang="fr-FR" dirty="0">
                  <a:latin typeface="Consolas" panose="020B0609020204030204" pitchFamily="49" charset="0"/>
                </a:rPr>
                <a:t> the</a:t>
              </a:r>
            </a:p>
            <a:p>
              <a:r>
                <a:rPr lang="fr-FR" dirty="0">
                  <a:latin typeface="Consolas" panose="020B0609020204030204" pitchFamily="49" charset="0"/>
                </a:rPr>
                <a:t>           //bus support NCQ? [Read-</a:t>
              </a:r>
              <a:r>
                <a:rPr lang="fr-FR" dirty="0" err="1">
                  <a:latin typeface="Consolas" panose="020B0609020204030204" pitchFamily="49" charset="0"/>
                </a:rPr>
                <a:t>only</a:t>
              </a:r>
              <a:r>
                <a:rPr lang="fr-FR" dirty="0">
                  <a:latin typeface="Consolas" panose="020B0609020204030204" pitchFamily="49" charset="0"/>
                </a:rPr>
                <a:t>]</a:t>
              </a:r>
            </a:p>
            <a:p>
              <a:r>
                <a:rPr lang="en-US" dirty="0">
                  <a:latin typeface="Consolas" panose="020B0609020204030204" pitchFamily="49" charset="0"/>
                </a:rPr>
                <a:t>    //...other stuff...</a:t>
              </a:r>
              <a:endParaRPr lang="pt-BR"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portregs</a:t>
              </a:r>
              <a:r>
                <a:rPr lang="en-US" dirty="0">
                  <a:latin typeface="Consolas" panose="020B0609020204030204" pitchFamily="49" charset="0"/>
                </a:rPr>
                <a:t> p[</a:t>
              </a:r>
              <a:r>
                <a:rPr lang="en-US" dirty="0">
                  <a:solidFill>
                    <a:srgbClr val="0099FF"/>
                  </a:solidFill>
                  <a:latin typeface="Consolas" panose="020B0609020204030204" pitchFamily="49" charset="0"/>
                </a:rPr>
                <a:t>32</a:t>
              </a:r>
              <a:r>
                <a:rPr lang="en-US" dirty="0">
                  <a:latin typeface="Consolas" panose="020B0609020204030204" pitchFamily="49" charset="0"/>
                </a:rPr>
                <a:t>]; //One for each of up</a:t>
              </a:r>
            </a:p>
            <a:p>
              <a:r>
                <a:rPr lang="en-US" dirty="0">
                  <a:latin typeface="Consolas" panose="020B0609020204030204" pitchFamily="49" charset="0"/>
                </a:rPr>
                <a:t>                    //to 32 disks</a:t>
              </a:r>
            </a:p>
            <a:p>
              <a:r>
                <a:rPr lang="en-US" dirty="0">
                  <a:latin typeface="Consolas" panose="020B0609020204030204" pitchFamily="49" charset="0"/>
                </a:rPr>
                <a:t>};</a:t>
              </a:r>
              <a:endParaRPr lang="en-US" sz="2000" dirty="0">
                <a:latin typeface="Consolas" panose="020B0609020204030204" pitchFamily="49" charset="0"/>
              </a:endParaRPr>
            </a:p>
          </p:txBody>
        </p:sp>
        <p:cxnSp>
          <p:nvCxnSpPr>
            <p:cNvPr id="7" name="Straight Arrow Connector 6">
              <a:extLst>
                <a:ext uri="{FF2B5EF4-FFF2-40B4-BE49-F238E27FC236}">
                  <a16:creationId xmlns:a16="http://schemas.microsoft.com/office/drawing/2014/main" id="{4ED2421D-D806-4643-AED4-C70DD1521AAF}"/>
                </a:ext>
              </a:extLst>
            </p:cNvPr>
            <p:cNvCxnSpPr>
              <a:cxnSpLocks/>
            </p:cNvCxnSpPr>
            <p:nvPr/>
          </p:nvCxnSpPr>
          <p:spPr>
            <a:xfrm>
              <a:off x="3468029" y="4811119"/>
              <a:ext cx="67678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9B1E73-2875-4ED6-B867-CB15A45428FC}"/>
                </a:ext>
              </a:extLst>
            </p:cNvPr>
            <p:cNvCxnSpPr>
              <a:cxnSpLocks/>
            </p:cNvCxnSpPr>
            <p:nvPr/>
          </p:nvCxnSpPr>
          <p:spPr>
            <a:xfrm>
              <a:off x="4170556" y="4907767"/>
              <a:ext cx="32894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2AD4A4-E82C-438D-818B-20A3D049AA89}"/>
                </a:ext>
              </a:extLst>
            </p:cNvPr>
            <p:cNvCxnSpPr>
              <a:cxnSpLocks/>
            </p:cNvCxnSpPr>
            <p:nvPr/>
          </p:nvCxnSpPr>
          <p:spPr>
            <a:xfrm>
              <a:off x="4163494" y="4794980"/>
              <a:ext cx="0" cy="13131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2017DBD1-3A41-4C38-B61A-7F7B4184074A}"/>
              </a:ext>
            </a:extLst>
          </p:cNvPr>
          <p:cNvSpPr/>
          <p:nvPr/>
        </p:nvSpPr>
        <p:spPr>
          <a:xfrm>
            <a:off x="101960" y="3073735"/>
            <a:ext cx="3954966" cy="2862322"/>
          </a:xfrm>
          <a:prstGeom prst="rect">
            <a:avLst/>
          </a:prstGeom>
          <a:ln w="38100">
            <a:solidFill>
              <a:schemeClr val="tx1"/>
            </a:solidFill>
          </a:ln>
        </p:spPr>
        <p:txBody>
          <a:bodyPr wrap="square">
            <a:spAutoFit/>
          </a:bodyPr>
          <a:lstStyle/>
          <a:p>
            <a:r>
              <a:rPr lang="en-US" sz="2000" dirty="0">
                <a:latin typeface="Consolas" panose="020B0609020204030204" pitchFamily="49" charset="0"/>
              </a:rPr>
              <a:t>//One of these is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//in </a:t>
            </a:r>
            <a:r>
              <a:rPr lang="en-US" sz="2000" dirty="0" err="1">
                <a:latin typeface="Consolas" panose="020B0609020204030204" pitchFamily="49" charset="0"/>
              </a:rPr>
              <a:t>ahcistate</a:t>
            </a:r>
            <a:r>
              <a:rPr lang="en-US" sz="2000" dirty="0">
                <a:latin typeface="Consolas" panose="020B0609020204030204" pitchFamily="49" charset="0"/>
              </a:rPr>
              <a:t>::find(); so,</a:t>
            </a:r>
          </a:p>
          <a:p>
            <a:r>
              <a:rPr lang="en-US" sz="2000" dirty="0">
                <a:latin typeface="Consolas" panose="020B0609020204030204" pitchFamily="49" charset="0"/>
              </a:rPr>
              <a:t>//it lives in normal RAM.</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r>
              <a:rPr lang="en-US" sz="2000" dirty="0" err="1">
                <a:latin typeface="Consolas" panose="020B0609020204030204" pitchFamily="49" charset="0"/>
              </a:rPr>
              <a:t>dma</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regs* </a:t>
            </a:r>
            <a:r>
              <a:rPr lang="en-US" sz="2000" dirty="0" err="1">
                <a:latin typeface="Consolas" panose="020B0609020204030204" pitchFamily="49" charset="0"/>
              </a:rPr>
              <a:t>dr</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a:t>
            </a:r>
            <a:r>
              <a:rPr lang="en-US" sz="2000" dirty="0" err="1">
                <a:latin typeface="Consolas" panose="020B0609020204030204" pitchFamily="49" charset="0"/>
              </a:rPr>
              <a:t>portregs</a:t>
            </a:r>
            <a:r>
              <a:rPr lang="en-US" sz="2000" dirty="0">
                <a:latin typeface="Consolas" panose="020B0609020204030204" pitchFamily="49" charset="0"/>
              </a:rPr>
              <a:t>* </a:t>
            </a:r>
            <a:r>
              <a:rPr lang="en-US" sz="2000" dirty="0" err="1">
                <a:latin typeface="Consolas" panose="020B0609020204030204" pitchFamily="49" charset="0"/>
              </a:rPr>
              <a:t>pr</a:t>
            </a:r>
            <a:r>
              <a:rPr lang="en-US" sz="2000" dirty="0">
                <a:latin typeface="Consolas" panose="020B0609020204030204" pitchFamily="49" charset="0"/>
              </a:rPr>
              <a:t>_;</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grpSp>
        <p:nvGrpSpPr>
          <p:cNvPr id="59" name="Group 58">
            <a:extLst>
              <a:ext uri="{FF2B5EF4-FFF2-40B4-BE49-F238E27FC236}">
                <a16:creationId xmlns:a16="http://schemas.microsoft.com/office/drawing/2014/main" id="{CFDA3332-4CFC-472C-971A-1960335B47C4}"/>
              </a:ext>
            </a:extLst>
          </p:cNvPr>
          <p:cNvGrpSpPr/>
          <p:nvPr/>
        </p:nvGrpSpPr>
        <p:grpSpPr>
          <a:xfrm>
            <a:off x="5120426" y="303397"/>
            <a:ext cx="6969614" cy="5998665"/>
            <a:chOff x="5120426" y="303397"/>
            <a:chExt cx="6969614" cy="5998665"/>
          </a:xfrm>
        </p:grpSpPr>
        <p:sp>
          <p:nvSpPr>
            <p:cNvPr id="11" name="Rectangle 10">
              <a:extLst>
                <a:ext uri="{FF2B5EF4-FFF2-40B4-BE49-F238E27FC236}">
                  <a16:creationId xmlns:a16="http://schemas.microsoft.com/office/drawing/2014/main" id="{B45D746F-19A4-4C10-B997-D783C3EA5648}"/>
                </a:ext>
              </a:extLst>
            </p:cNvPr>
            <p:cNvSpPr/>
            <p:nvPr/>
          </p:nvSpPr>
          <p:spPr>
            <a:xfrm>
              <a:off x="5600501" y="303397"/>
              <a:ext cx="6489539" cy="2862322"/>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//Contains configuration data for a single</a:t>
              </a:r>
            </a:p>
            <a:p>
              <a:r>
                <a:rPr lang="en-US" sz="2000" dirty="0">
                  <a:latin typeface="Consolas" panose="020B0609020204030204" pitchFamily="49" charset="0"/>
                </a:rPr>
                <a:t>//disk; lives in the </a:t>
              </a:r>
              <a:r>
                <a:rPr lang="en-US" sz="2000" b="1" u="sng" dirty="0">
                  <a:solidFill>
                    <a:srgbClr val="FF0000"/>
                  </a:solidFill>
                  <a:latin typeface="Consolas" panose="020B0609020204030204" pitchFamily="49" charset="0"/>
                </a:rPr>
                <a:t>memory-mapped</a:t>
              </a:r>
              <a:r>
                <a:rPr lang="en-US" sz="2000" dirty="0">
                  <a:latin typeface="Consolas" panose="020B0609020204030204" pitchFamily="49" charset="0"/>
                </a:rPr>
                <a:t> region</a:t>
              </a:r>
            </a:p>
            <a:p>
              <a:r>
                <a:rPr lang="en-US" sz="2000" dirty="0">
                  <a:latin typeface="Consolas" panose="020B0609020204030204" pitchFamily="49" charset="0"/>
                </a:rPr>
                <a:t>//for the host bus adapter.</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b="1" u="sng" dirty="0" err="1">
                  <a:solidFill>
                    <a:srgbClr val="FF0000"/>
                  </a:solidFill>
                  <a:latin typeface="Consolas" panose="020B0609020204030204" pitchFamily="49" charset="0"/>
                </a:rPr>
                <a:t>portregs</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uint64_t</a:t>
              </a:r>
              <a:r>
                <a:rPr lang="en-US" sz="2000" dirty="0">
                  <a:solidFill>
                    <a:srgbClr val="00B0F0"/>
                  </a:solidFill>
                  <a:latin typeface="Consolas" panose="020B0609020204030204" pitchFamily="49" charset="0"/>
                </a:rPr>
                <a:t> </a:t>
              </a:r>
              <a:r>
                <a:rPr lang="en-US" sz="2000" dirty="0" err="1">
                  <a:latin typeface="Consolas" panose="020B0609020204030204" pitchFamily="49" charset="0"/>
                </a:rPr>
                <a:t>cmdlist_pa</a:t>
              </a:r>
              <a:r>
                <a:rPr lang="en-US" sz="2000" dirty="0">
                  <a:latin typeface="Consolas" panose="020B0609020204030204" pitchFamily="49" charset="0"/>
                </a:rPr>
                <a:t>; //Set by</a:t>
              </a:r>
            </a:p>
            <a:p>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a:t>
              </a:r>
              <a:r>
                <a:rPr lang="en-US" sz="2000" dirty="0" err="1">
                  <a:latin typeface="Consolas" panose="020B0609020204030204" pitchFamily="49" charset="0"/>
                </a:rPr>
                <a:t>ahcistate</a:t>
              </a:r>
              <a:r>
                <a:rPr lang="en-US" sz="2000" dirty="0">
                  <a:latin typeface="Consolas" panose="020B0609020204030204" pitchFamily="49" charset="0"/>
                </a:rPr>
                <a:t>(…) to</a:t>
              </a:r>
            </a:p>
            <a:p>
              <a:r>
                <a:rPr lang="en-US" sz="2000" dirty="0">
                  <a:latin typeface="Consolas" panose="020B0609020204030204" pitchFamily="49" charset="0"/>
                </a:rPr>
                <a:t>      //ka2pa(&amp;dma_.ch[</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12" name="Straight Arrow Connector 11">
              <a:extLst>
                <a:ext uri="{FF2B5EF4-FFF2-40B4-BE49-F238E27FC236}">
                  <a16:creationId xmlns:a16="http://schemas.microsoft.com/office/drawing/2014/main" id="{6243306A-5140-45BD-94A7-739258F51931}"/>
                </a:ext>
              </a:extLst>
            </p:cNvPr>
            <p:cNvCxnSpPr>
              <a:cxnSpLocks/>
            </p:cNvCxnSpPr>
            <p:nvPr/>
          </p:nvCxnSpPr>
          <p:spPr>
            <a:xfrm>
              <a:off x="5120426" y="1421517"/>
              <a:ext cx="47805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8710E2-DD7E-4D6A-9914-B44FBEB69688}"/>
                </a:ext>
              </a:extLst>
            </p:cNvPr>
            <p:cNvCxnSpPr>
              <a:cxnSpLocks/>
            </p:cNvCxnSpPr>
            <p:nvPr/>
          </p:nvCxnSpPr>
          <p:spPr>
            <a:xfrm>
              <a:off x="8767005" y="6284078"/>
              <a:ext cx="2144677"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79CE46-62C8-40D0-B7A2-2C971CA3D577}"/>
                </a:ext>
              </a:extLst>
            </p:cNvPr>
            <p:cNvCxnSpPr>
              <a:cxnSpLocks/>
            </p:cNvCxnSpPr>
            <p:nvPr/>
          </p:nvCxnSpPr>
          <p:spPr>
            <a:xfrm>
              <a:off x="10909197" y="3580790"/>
              <a:ext cx="0" cy="272127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610901-F954-4AE2-BBD3-29E1D39BD909}"/>
                </a:ext>
              </a:extLst>
            </p:cNvPr>
            <p:cNvCxnSpPr>
              <a:cxnSpLocks/>
            </p:cNvCxnSpPr>
            <p:nvPr/>
          </p:nvCxnSpPr>
          <p:spPr>
            <a:xfrm>
              <a:off x="5136319" y="1423866"/>
              <a:ext cx="0" cy="216714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A4B421-7155-4738-A65C-473E539F703F}"/>
                </a:ext>
              </a:extLst>
            </p:cNvPr>
            <p:cNvCxnSpPr>
              <a:cxnSpLocks/>
            </p:cNvCxnSpPr>
            <p:nvPr/>
          </p:nvCxnSpPr>
          <p:spPr>
            <a:xfrm>
              <a:off x="5120426" y="3580790"/>
              <a:ext cx="5791256" cy="2105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F615298D-C396-4CED-B5D7-D00C8CD33B85}"/>
              </a:ext>
            </a:extLst>
          </p:cNvPr>
          <p:cNvGrpSpPr/>
          <p:nvPr/>
        </p:nvGrpSpPr>
        <p:grpSpPr>
          <a:xfrm>
            <a:off x="339858" y="364388"/>
            <a:ext cx="4159646" cy="4179026"/>
            <a:chOff x="339858" y="364388"/>
            <a:chExt cx="4159646" cy="4179026"/>
          </a:xfrm>
        </p:grpSpPr>
        <p:sp>
          <p:nvSpPr>
            <p:cNvPr id="24" name="Rectangle 23">
              <a:extLst>
                <a:ext uri="{FF2B5EF4-FFF2-40B4-BE49-F238E27FC236}">
                  <a16:creationId xmlns:a16="http://schemas.microsoft.com/office/drawing/2014/main" id="{B3536B15-E70E-49E9-A153-C8A74EF0CAE9}"/>
                </a:ext>
              </a:extLst>
            </p:cNvPr>
            <p:cNvSpPr/>
            <p:nvPr/>
          </p:nvSpPr>
          <p:spPr>
            <a:xfrm>
              <a:off x="891830" y="364388"/>
              <a:ext cx="3607674" cy="2246769"/>
            </a:xfrm>
            <a:prstGeom prst="rect">
              <a:avLst/>
            </a:prstGeom>
            <a:ln w="38100">
              <a:solidFill>
                <a:schemeClr val="tx1"/>
              </a:solidFill>
            </a:ln>
          </p:spPr>
          <p:txBody>
            <a:bodyPr wrap="square">
              <a:spAutoFit/>
            </a:bodyPr>
            <a:lstStyle/>
            <a:p>
              <a:r>
                <a:rPr lang="en-US" sz="2000" dirty="0">
                  <a:latin typeface="Consolas" panose="020B0609020204030204" pitchFamily="49" charset="0"/>
                </a:rPr>
                <a:t>//A field in the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a:t>
              </a:r>
              <a:r>
                <a:rPr lang="en-US" sz="2000" dirty="0" err="1">
                  <a:latin typeface="Consolas" panose="020B0609020204030204" pitchFamily="49" charset="0"/>
                </a:rPr>
                <a:t>ahicstate</a:t>
              </a:r>
              <a:r>
                <a:rPr lang="en-US" sz="2000" dirty="0">
                  <a:latin typeface="Consolas" panose="020B0609020204030204" pitchFamily="49" charset="0"/>
                </a:rPr>
                <a:t>.</a:t>
              </a: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cmdheader</a:t>
              </a:r>
              <a:r>
                <a:rPr lang="en-US" sz="2000" dirty="0">
                  <a:latin typeface="Consolas" panose="020B0609020204030204" pitchFamily="49" charset="0"/>
                </a:rPr>
                <a:t> </a:t>
              </a:r>
              <a:r>
                <a:rPr lang="en-US" sz="2000" dirty="0" err="1">
                  <a:latin typeface="Consolas" panose="020B0609020204030204" pitchFamily="49" charset="0"/>
                </a:rPr>
                <a:t>ch</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cmdtable</a:t>
              </a:r>
              <a:r>
                <a:rPr lang="en-US" sz="2000" dirty="0">
                  <a:latin typeface="Consolas" panose="020B0609020204030204" pitchFamily="49" charset="0"/>
                </a:rPr>
                <a:t> </a:t>
              </a:r>
              <a:r>
                <a:rPr lang="en-US" sz="2000" dirty="0" err="1">
                  <a:latin typeface="Consolas" panose="020B0609020204030204" pitchFamily="49" charset="0"/>
                </a:rPr>
                <a:t>ct</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27" name="Straight Arrow Connector 26">
              <a:extLst>
                <a:ext uri="{FF2B5EF4-FFF2-40B4-BE49-F238E27FC236}">
                  <a16:creationId xmlns:a16="http://schemas.microsoft.com/office/drawing/2014/main" id="{D0A65CDC-F9E9-493C-87CB-CC83C64DB191}"/>
                </a:ext>
              </a:extLst>
            </p:cNvPr>
            <p:cNvCxnSpPr>
              <a:cxnSpLocks/>
            </p:cNvCxnSpPr>
            <p:nvPr/>
          </p:nvCxnSpPr>
          <p:spPr>
            <a:xfrm>
              <a:off x="339858" y="1194776"/>
              <a:ext cx="55197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421DB9-EF85-4D3D-9134-44E2128DAF67}"/>
                </a:ext>
              </a:extLst>
            </p:cNvPr>
            <p:cNvCxnSpPr>
              <a:cxnSpLocks/>
            </p:cNvCxnSpPr>
            <p:nvPr/>
          </p:nvCxnSpPr>
          <p:spPr>
            <a:xfrm>
              <a:off x="2729120" y="4525077"/>
              <a:ext cx="160591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6C2D01-5D39-466D-B72D-1073DBD7B932}"/>
                </a:ext>
              </a:extLst>
            </p:cNvPr>
            <p:cNvCxnSpPr>
              <a:cxnSpLocks/>
            </p:cNvCxnSpPr>
            <p:nvPr/>
          </p:nvCxnSpPr>
          <p:spPr>
            <a:xfrm flipV="1">
              <a:off x="339858" y="2857942"/>
              <a:ext cx="3995172" cy="51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51426D4-783C-4BA5-9121-99FF8404C598}"/>
                </a:ext>
              </a:extLst>
            </p:cNvPr>
            <p:cNvCxnSpPr>
              <a:cxnSpLocks/>
            </p:cNvCxnSpPr>
            <p:nvPr/>
          </p:nvCxnSpPr>
          <p:spPr>
            <a:xfrm flipH="1" flipV="1">
              <a:off x="339858" y="1183073"/>
              <a:ext cx="20881" cy="167979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9DA46E-ADCE-47D2-A548-4B80B6FDCE31}"/>
                </a:ext>
              </a:extLst>
            </p:cNvPr>
            <p:cNvCxnSpPr>
              <a:cxnSpLocks/>
            </p:cNvCxnSpPr>
            <p:nvPr/>
          </p:nvCxnSpPr>
          <p:spPr>
            <a:xfrm>
              <a:off x="4328256" y="2845375"/>
              <a:ext cx="0" cy="1698039"/>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23D7175-825A-4A8C-A673-244C51CCA6D3}"/>
              </a:ext>
            </a:extLst>
          </p:cNvPr>
          <p:cNvGrpSpPr/>
          <p:nvPr/>
        </p:nvGrpSpPr>
        <p:grpSpPr>
          <a:xfrm>
            <a:off x="3886111" y="1484607"/>
            <a:ext cx="2265644" cy="277388"/>
            <a:chOff x="3886111" y="1484607"/>
            <a:chExt cx="2265644" cy="277388"/>
          </a:xfrm>
        </p:grpSpPr>
        <p:cxnSp>
          <p:nvCxnSpPr>
            <p:cNvPr id="43" name="Straight Arrow Connector 42">
              <a:extLst>
                <a:ext uri="{FF2B5EF4-FFF2-40B4-BE49-F238E27FC236}">
                  <a16:creationId xmlns:a16="http://schemas.microsoft.com/office/drawing/2014/main" id="{EC18D14C-C2ED-47BD-B6D5-FC9184B62BB4}"/>
                </a:ext>
              </a:extLst>
            </p:cNvPr>
            <p:cNvCxnSpPr>
              <a:cxnSpLocks/>
            </p:cNvCxnSpPr>
            <p:nvPr/>
          </p:nvCxnSpPr>
          <p:spPr>
            <a:xfrm>
              <a:off x="4675148" y="1484607"/>
              <a:ext cx="0" cy="27738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8E562A0-8426-4712-B1E4-0195670F8F9A}"/>
                </a:ext>
              </a:extLst>
            </p:cNvPr>
            <p:cNvGrpSpPr/>
            <p:nvPr/>
          </p:nvGrpSpPr>
          <p:grpSpPr>
            <a:xfrm>
              <a:off x="3886111" y="1495859"/>
              <a:ext cx="2265644" cy="262083"/>
              <a:chOff x="3886111" y="1495859"/>
              <a:chExt cx="2265644" cy="262083"/>
            </a:xfrm>
          </p:grpSpPr>
          <p:cxnSp>
            <p:nvCxnSpPr>
              <p:cNvPr id="39" name="Straight Arrow Connector 38">
                <a:extLst>
                  <a:ext uri="{FF2B5EF4-FFF2-40B4-BE49-F238E27FC236}">
                    <a16:creationId xmlns:a16="http://schemas.microsoft.com/office/drawing/2014/main" id="{81035DC0-ACB7-485C-8870-F8C8BC069781}"/>
                  </a:ext>
                </a:extLst>
              </p:cNvPr>
              <p:cNvCxnSpPr>
                <a:cxnSpLocks/>
              </p:cNvCxnSpPr>
              <p:nvPr/>
            </p:nvCxnSpPr>
            <p:spPr>
              <a:xfrm flipH="1">
                <a:off x="3886111" y="1495859"/>
                <a:ext cx="79740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B392FE-FD5C-4D92-B53A-2915982DC2D4}"/>
                  </a:ext>
                </a:extLst>
              </p:cNvPr>
              <p:cNvCxnSpPr>
                <a:cxnSpLocks/>
              </p:cNvCxnSpPr>
              <p:nvPr/>
            </p:nvCxnSpPr>
            <p:spPr>
              <a:xfrm flipH="1">
                <a:off x="5354354" y="1740260"/>
                <a:ext cx="79740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6E68FCD-C534-4A5A-92A7-3B191B4F707C}"/>
                  </a:ext>
                </a:extLst>
              </p:cNvPr>
              <p:cNvCxnSpPr>
                <a:cxnSpLocks/>
              </p:cNvCxnSpPr>
              <p:nvPr/>
            </p:nvCxnSpPr>
            <p:spPr>
              <a:xfrm>
                <a:off x="4675148" y="1745166"/>
                <a:ext cx="262054"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1" name="Left Bracket 50">
                <a:extLst>
                  <a:ext uri="{FF2B5EF4-FFF2-40B4-BE49-F238E27FC236}">
                    <a16:creationId xmlns:a16="http://schemas.microsoft.com/office/drawing/2014/main" id="{9799BD87-FC96-4F95-BB7E-8369A50F8254}"/>
                  </a:ext>
                </a:extLst>
              </p:cNvPr>
              <p:cNvSpPr/>
              <p:nvPr/>
            </p:nvSpPr>
            <p:spPr>
              <a:xfrm rot="5400000">
                <a:off x="5076491" y="1477301"/>
                <a:ext cx="139384" cy="4218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D9E9B216-C1EB-4284-8063-70CD6AF886DD}"/>
              </a:ext>
            </a:extLst>
          </p:cNvPr>
          <p:cNvSpPr txBox="1"/>
          <p:nvPr/>
        </p:nvSpPr>
        <p:spPr>
          <a:xfrm>
            <a:off x="4683512" y="2886210"/>
            <a:ext cx="6247618" cy="954107"/>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On my VM, the </a:t>
            </a:r>
            <a:r>
              <a:rPr lang="en-US" sz="2800" dirty="0">
                <a:latin typeface="Consolas" panose="020B0609020204030204" pitchFamily="49" charset="0"/>
              </a:rPr>
              <a:t>struct regs</a:t>
            </a:r>
            <a:r>
              <a:rPr lang="en-US" sz="2800" dirty="0">
                <a:latin typeface="Segoe UI" panose="020B0502040204020203" pitchFamily="34" charset="0"/>
                <a:cs typeface="Segoe UI" panose="020B0502040204020203" pitchFamily="34" charset="0"/>
              </a:rPr>
              <a:t> lives at physical address </a:t>
            </a:r>
            <a:r>
              <a:rPr lang="en-US" sz="2800" dirty="0">
                <a:latin typeface="Consolas" panose="020B0609020204030204" pitchFamily="49" charset="0"/>
              </a:rPr>
              <a:t>0xFEBF1000</a:t>
            </a:r>
            <a:r>
              <a:rPr lang="en-US" sz="2800" dirty="0"/>
              <a:t>!</a:t>
            </a:r>
          </a:p>
        </p:txBody>
      </p:sp>
    </p:spTree>
    <p:extLst>
      <p:ext uri="{BB962C8B-B14F-4D97-AF65-F5344CB8AC3E}">
        <p14:creationId xmlns:p14="http://schemas.microsoft.com/office/powerpoint/2010/main" val="11537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62"/>
                                        </p:tgtEl>
                                        <p:attrNameLst>
                                          <p:attrName>r</p:attrName>
                                        </p:attrNameLst>
                                      </p:cBhvr>
                                    </p:animRot>
                                    <p:animRot by="-240000">
                                      <p:cBhvr>
                                        <p:cTn id="31" dur="200" fill="hold">
                                          <p:stCondLst>
                                            <p:cond delay="200"/>
                                          </p:stCondLst>
                                        </p:cTn>
                                        <p:tgtEl>
                                          <p:spTgt spid="62"/>
                                        </p:tgtEl>
                                        <p:attrNameLst>
                                          <p:attrName>r</p:attrName>
                                        </p:attrNameLst>
                                      </p:cBhvr>
                                    </p:animRot>
                                    <p:animRot by="240000">
                                      <p:cBhvr>
                                        <p:cTn id="32" dur="200" fill="hold">
                                          <p:stCondLst>
                                            <p:cond delay="400"/>
                                          </p:stCondLst>
                                        </p:cTn>
                                        <p:tgtEl>
                                          <p:spTgt spid="62"/>
                                        </p:tgtEl>
                                        <p:attrNameLst>
                                          <p:attrName>r</p:attrName>
                                        </p:attrNameLst>
                                      </p:cBhvr>
                                    </p:animRot>
                                    <p:animRot by="-240000">
                                      <p:cBhvr>
                                        <p:cTn id="33" dur="200" fill="hold">
                                          <p:stCondLst>
                                            <p:cond delay="600"/>
                                          </p:stCondLst>
                                        </p:cTn>
                                        <p:tgtEl>
                                          <p:spTgt spid="62"/>
                                        </p:tgtEl>
                                        <p:attrNameLst>
                                          <p:attrName>r</p:attrName>
                                        </p:attrNameLst>
                                      </p:cBhvr>
                                    </p:animRot>
                                    <p:animRot by="120000">
                                      <p:cBhvr>
                                        <p:cTn id="34" dur="200" fill="hold">
                                          <p:stCondLst>
                                            <p:cond delay="80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314D2C-49B6-4F80-A976-0FA1B6145B6C}"/>
              </a:ext>
            </a:extLst>
          </p:cNvPr>
          <p:cNvGrpSpPr/>
          <p:nvPr/>
        </p:nvGrpSpPr>
        <p:grpSpPr>
          <a:xfrm>
            <a:off x="101960" y="303397"/>
            <a:ext cx="11988080" cy="6452054"/>
            <a:chOff x="101960" y="303397"/>
            <a:chExt cx="11988080" cy="6452054"/>
          </a:xfrm>
        </p:grpSpPr>
        <p:sp>
          <p:nvSpPr>
            <p:cNvPr id="5" name="Rectangle 4">
              <a:extLst>
                <a:ext uri="{FF2B5EF4-FFF2-40B4-BE49-F238E27FC236}">
                  <a16:creationId xmlns:a16="http://schemas.microsoft.com/office/drawing/2014/main" id="{2017DBD1-3A41-4C38-B61A-7F7B4184074A}"/>
                </a:ext>
              </a:extLst>
            </p:cNvPr>
            <p:cNvSpPr/>
            <p:nvPr/>
          </p:nvSpPr>
          <p:spPr>
            <a:xfrm>
              <a:off x="101960" y="3073735"/>
              <a:ext cx="3954966" cy="2862322"/>
            </a:xfrm>
            <a:prstGeom prst="rect">
              <a:avLst/>
            </a:prstGeom>
            <a:ln w="38100">
              <a:solidFill>
                <a:schemeClr val="tx1"/>
              </a:solidFill>
            </a:ln>
          </p:spPr>
          <p:txBody>
            <a:bodyPr wrap="square">
              <a:spAutoFit/>
            </a:bodyPr>
            <a:lstStyle/>
            <a:p>
              <a:r>
                <a:rPr lang="en-US" sz="2000" dirty="0">
                  <a:latin typeface="Consolas" panose="020B0609020204030204" pitchFamily="49" charset="0"/>
                </a:rPr>
                <a:t>//One of these is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//in </a:t>
              </a:r>
              <a:r>
                <a:rPr lang="en-US" sz="2000" dirty="0" err="1">
                  <a:latin typeface="Consolas" panose="020B0609020204030204" pitchFamily="49" charset="0"/>
                </a:rPr>
                <a:t>ahcistate</a:t>
              </a:r>
              <a:r>
                <a:rPr lang="en-US" sz="2000" dirty="0">
                  <a:latin typeface="Consolas" panose="020B0609020204030204" pitchFamily="49" charset="0"/>
                </a:rPr>
                <a:t>::find(); so,</a:t>
              </a:r>
            </a:p>
            <a:p>
              <a:r>
                <a:rPr lang="en-US" sz="2000" dirty="0">
                  <a:latin typeface="Consolas" panose="020B0609020204030204" pitchFamily="49" charset="0"/>
                </a:rPr>
                <a:t>//it lives in normal RAM.</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r>
                <a:rPr lang="en-US" sz="2000" dirty="0" err="1">
                  <a:latin typeface="Consolas" panose="020B0609020204030204" pitchFamily="49" charset="0"/>
                </a:rPr>
                <a:t>dma</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regs* </a:t>
              </a:r>
              <a:r>
                <a:rPr lang="en-US" sz="2000" dirty="0" err="1">
                  <a:latin typeface="Consolas" panose="020B0609020204030204" pitchFamily="49" charset="0"/>
                </a:rPr>
                <a:t>dr</a:t>
              </a:r>
              <a:r>
                <a:rPr lang="en-US" sz="2000" dirty="0">
                  <a:latin typeface="Consolas" panose="020B0609020204030204" pitchFamily="49" charset="0"/>
                </a:rPr>
                <a:t>_;</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volatile</a:t>
              </a:r>
              <a:r>
                <a:rPr lang="en-US" sz="2000" dirty="0">
                  <a:latin typeface="Consolas" panose="020B0609020204030204" pitchFamily="49" charset="0"/>
                </a:rPr>
                <a:t> </a:t>
              </a:r>
              <a:r>
                <a:rPr lang="en-US" sz="2000" dirty="0" err="1">
                  <a:latin typeface="Consolas" panose="020B0609020204030204" pitchFamily="49" charset="0"/>
                </a:rPr>
                <a:t>portregs</a:t>
              </a:r>
              <a:r>
                <a:rPr lang="en-US" sz="2000" dirty="0">
                  <a:latin typeface="Consolas" panose="020B0609020204030204" pitchFamily="49" charset="0"/>
                </a:rPr>
                <a:t>* </a:t>
              </a:r>
              <a:r>
                <a:rPr lang="en-US" sz="2000" dirty="0" err="1">
                  <a:latin typeface="Consolas" panose="020B0609020204030204" pitchFamily="49" charset="0"/>
                </a:rPr>
                <a:t>pr</a:t>
              </a:r>
              <a:r>
                <a:rPr lang="en-US" sz="2000" dirty="0">
                  <a:latin typeface="Consolas" panose="020B0609020204030204" pitchFamily="49" charset="0"/>
                </a:rPr>
                <a:t>_;</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6" name="Rectangle 5">
              <a:extLst>
                <a:ext uri="{FF2B5EF4-FFF2-40B4-BE49-F238E27FC236}">
                  <a16:creationId xmlns:a16="http://schemas.microsoft.com/office/drawing/2014/main" id="{18611F7E-047A-421E-A0BE-048DDEA6821C}"/>
                </a:ext>
              </a:extLst>
            </p:cNvPr>
            <p:cNvSpPr/>
            <p:nvPr/>
          </p:nvSpPr>
          <p:spPr>
            <a:xfrm>
              <a:off x="4499504" y="3800796"/>
              <a:ext cx="6194511" cy="2954655"/>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//This object (found by </a:t>
              </a:r>
              <a:r>
                <a:rPr lang="en-US" sz="2000" dirty="0" err="1">
                  <a:latin typeface="Consolas" panose="020B0609020204030204" pitchFamily="49" charset="0"/>
                </a:rPr>
                <a:t>ahcistate</a:t>
              </a:r>
              <a:r>
                <a:rPr lang="en-US" sz="2000" dirty="0">
                  <a:latin typeface="Consolas" panose="020B0609020204030204" pitchFamily="49" charset="0"/>
                </a:rPr>
                <a:t>::find()) </a:t>
              </a:r>
            </a:p>
            <a:p>
              <a:r>
                <a:rPr lang="en-US" sz="2000" dirty="0">
                  <a:latin typeface="Consolas" panose="020B0609020204030204" pitchFamily="49" charset="0"/>
                </a:rPr>
                <a:t>//lives in the </a:t>
              </a:r>
              <a:r>
                <a:rPr lang="en-US" sz="2000" b="1" u="sng" dirty="0">
                  <a:solidFill>
                    <a:srgbClr val="FF0000"/>
                  </a:solidFill>
                  <a:latin typeface="Consolas" panose="020B0609020204030204" pitchFamily="49" charset="0"/>
                </a:rPr>
                <a:t>memory-mapped</a:t>
              </a:r>
              <a:r>
                <a:rPr lang="en-US" sz="2000" dirty="0">
                  <a:latin typeface="Consolas" panose="020B0609020204030204" pitchFamily="49" charset="0"/>
                </a:rPr>
                <a:t> region for</a:t>
              </a:r>
            </a:p>
            <a:p>
              <a:r>
                <a:rPr lang="en-US" sz="2000" dirty="0">
                  <a:latin typeface="Consolas" panose="020B0609020204030204" pitchFamily="49" charset="0"/>
                </a:rPr>
                <a:t>//the host bus adapter, not normal RAM!</a:t>
              </a:r>
            </a:p>
            <a:p>
              <a:r>
                <a:rPr lang="en-US" dirty="0">
                  <a:solidFill>
                    <a:srgbClr val="0099FF"/>
                  </a:solidFill>
                  <a:latin typeface="Consolas" panose="020B0609020204030204" pitchFamily="49" charset="0"/>
                </a:rPr>
                <a:t>struct</a:t>
              </a:r>
              <a:r>
                <a:rPr lang="en-US" dirty="0">
                  <a:latin typeface="Consolas" panose="020B0609020204030204" pitchFamily="49" charset="0"/>
                </a:rPr>
                <a:t> </a:t>
              </a:r>
              <a:r>
                <a:rPr lang="en-US" b="1" u="sng" dirty="0">
                  <a:solidFill>
                    <a:srgbClr val="FF0000"/>
                  </a:solidFill>
                  <a:latin typeface="Consolas" panose="020B0609020204030204" pitchFamily="49" charset="0"/>
                </a:rPr>
                <a:t>regs</a:t>
              </a:r>
              <a:r>
                <a:rPr lang="en-US" dirty="0">
                  <a:latin typeface="Consolas" panose="020B0609020204030204" pitchFamily="49" charset="0"/>
                </a:rPr>
                <a:t> {</a:t>
              </a:r>
            </a:p>
            <a:p>
              <a:r>
                <a:rPr lang="fr-FR" dirty="0">
                  <a:latin typeface="Consolas" panose="020B0609020204030204" pitchFamily="49" charset="0"/>
                </a:rPr>
                <a:t>    </a:t>
              </a:r>
              <a:r>
                <a:rPr lang="fr-FR" dirty="0">
                  <a:solidFill>
                    <a:srgbClr val="0099FF"/>
                  </a:solidFill>
                  <a:latin typeface="Consolas" panose="020B0609020204030204" pitchFamily="49" charset="0"/>
                </a:rPr>
                <a:t>uint32_t</a:t>
              </a:r>
              <a:r>
                <a:rPr lang="fr-FR" dirty="0">
                  <a:latin typeface="Consolas" panose="020B0609020204030204" pitchFamily="49" charset="0"/>
                </a:rPr>
                <a:t> </a:t>
              </a:r>
              <a:r>
                <a:rPr lang="fr-FR" dirty="0" err="1">
                  <a:latin typeface="Consolas" panose="020B0609020204030204" pitchFamily="49" charset="0"/>
                </a:rPr>
                <a:t>capabilities</a:t>
              </a:r>
              <a:r>
                <a:rPr lang="fr-FR" dirty="0">
                  <a:latin typeface="Consolas" panose="020B0609020204030204" pitchFamily="49" charset="0"/>
                </a:rPr>
                <a:t>; //Ex: </a:t>
              </a:r>
              <a:r>
                <a:rPr lang="fr-FR" dirty="0" err="1">
                  <a:latin typeface="Consolas" panose="020B0609020204030204" pitchFamily="49" charset="0"/>
                </a:rPr>
                <a:t>Does</a:t>
              </a:r>
              <a:r>
                <a:rPr lang="fr-FR" dirty="0">
                  <a:latin typeface="Consolas" panose="020B0609020204030204" pitchFamily="49" charset="0"/>
                </a:rPr>
                <a:t> the</a:t>
              </a:r>
            </a:p>
            <a:p>
              <a:r>
                <a:rPr lang="fr-FR" dirty="0">
                  <a:latin typeface="Consolas" panose="020B0609020204030204" pitchFamily="49" charset="0"/>
                </a:rPr>
                <a:t>           //bus support NCQ? [Read-</a:t>
              </a:r>
              <a:r>
                <a:rPr lang="fr-FR" dirty="0" err="1">
                  <a:latin typeface="Consolas" panose="020B0609020204030204" pitchFamily="49" charset="0"/>
                </a:rPr>
                <a:t>only</a:t>
              </a:r>
              <a:r>
                <a:rPr lang="fr-FR" dirty="0">
                  <a:latin typeface="Consolas" panose="020B0609020204030204" pitchFamily="49" charset="0"/>
                </a:rPr>
                <a:t>]</a:t>
              </a:r>
            </a:p>
            <a:p>
              <a:r>
                <a:rPr lang="en-US" dirty="0">
                  <a:latin typeface="Consolas" panose="020B0609020204030204" pitchFamily="49" charset="0"/>
                </a:rPr>
                <a:t>    //...other stuff...</a:t>
              </a:r>
              <a:endParaRPr lang="pt-BR"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portregs</a:t>
              </a:r>
              <a:r>
                <a:rPr lang="en-US" dirty="0">
                  <a:latin typeface="Consolas" panose="020B0609020204030204" pitchFamily="49" charset="0"/>
                </a:rPr>
                <a:t> p[</a:t>
              </a:r>
              <a:r>
                <a:rPr lang="en-US" dirty="0">
                  <a:solidFill>
                    <a:srgbClr val="0099FF"/>
                  </a:solidFill>
                  <a:latin typeface="Consolas" panose="020B0609020204030204" pitchFamily="49" charset="0"/>
                </a:rPr>
                <a:t>32</a:t>
              </a:r>
              <a:r>
                <a:rPr lang="en-US" dirty="0">
                  <a:latin typeface="Consolas" panose="020B0609020204030204" pitchFamily="49" charset="0"/>
                </a:rPr>
                <a:t>]; //One for each of up</a:t>
              </a:r>
            </a:p>
            <a:p>
              <a:r>
                <a:rPr lang="en-US" dirty="0">
                  <a:latin typeface="Consolas" panose="020B0609020204030204" pitchFamily="49" charset="0"/>
                </a:rPr>
                <a:t>                    //to 32 disks</a:t>
              </a:r>
            </a:p>
            <a:p>
              <a:r>
                <a:rPr lang="en-US" dirty="0">
                  <a:latin typeface="Consolas" panose="020B0609020204030204" pitchFamily="49" charset="0"/>
                </a:rPr>
                <a:t>};</a:t>
              </a:r>
              <a:endParaRPr lang="en-US" sz="2000" dirty="0">
                <a:latin typeface="Consolas" panose="020B0609020204030204" pitchFamily="49" charset="0"/>
              </a:endParaRPr>
            </a:p>
          </p:txBody>
        </p:sp>
        <p:cxnSp>
          <p:nvCxnSpPr>
            <p:cNvPr id="7" name="Straight Arrow Connector 6">
              <a:extLst>
                <a:ext uri="{FF2B5EF4-FFF2-40B4-BE49-F238E27FC236}">
                  <a16:creationId xmlns:a16="http://schemas.microsoft.com/office/drawing/2014/main" id="{4ED2421D-D806-4643-AED4-C70DD1521AAF}"/>
                </a:ext>
              </a:extLst>
            </p:cNvPr>
            <p:cNvCxnSpPr>
              <a:cxnSpLocks/>
            </p:cNvCxnSpPr>
            <p:nvPr/>
          </p:nvCxnSpPr>
          <p:spPr>
            <a:xfrm>
              <a:off x="3468029" y="4811119"/>
              <a:ext cx="67678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45D746F-19A4-4C10-B997-D783C3EA5648}"/>
                </a:ext>
              </a:extLst>
            </p:cNvPr>
            <p:cNvSpPr/>
            <p:nvPr/>
          </p:nvSpPr>
          <p:spPr>
            <a:xfrm>
              <a:off x="5600501" y="303397"/>
              <a:ext cx="6489539" cy="2862322"/>
            </a:xfrm>
            <a:prstGeom prst="rect">
              <a:avLst/>
            </a:prstGeom>
            <a:solidFill>
              <a:srgbClr val="FFCCCC"/>
            </a:solidFill>
            <a:ln w="38100">
              <a:solidFill>
                <a:schemeClr val="tx1"/>
              </a:solidFill>
            </a:ln>
          </p:spPr>
          <p:txBody>
            <a:bodyPr wrap="square">
              <a:spAutoFit/>
            </a:bodyPr>
            <a:lstStyle/>
            <a:p>
              <a:r>
                <a:rPr lang="en-US" sz="2000" dirty="0">
                  <a:latin typeface="Consolas" panose="020B0609020204030204" pitchFamily="49" charset="0"/>
                </a:rPr>
                <a:t>//Contains configuration data for a single</a:t>
              </a:r>
            </a:p>
            <a:p>
              <a:r>
                <a:rPr lang="en-US" sz="2000" dirty="0">
                  <a:latin typeface="Consolas" panose="020B0609020204030204" pitchFamily="49" charset="0"/>
                </a:rPr>
                <a:t>//disk; lives in the </a:t>
              </a:r>
              <a:r>
                <a:rPr lang="en-US" sz="2000" b="1" u="sng" dirty="0">
                  <a:solidFill>
                    <a:srgbClr val="FF0000"/>
                  </a:solidFill>
                  <a:latin typeface="Consolas" panose="020B0609020204030204" pitchFamily="49" charset="0"/>
                </a:rPr>
                <a:t>memory-mapped</a:t>
              </a:r>
              <a:r>
                <a:rPr lang="en-US" sz="2000" dirty="0">
                  <a:latin typeface="Consolas" panose="020B0609020204030204" pitchFamily="49" charset="0"/>
                </a:rPr>
                <a:t> region</a:t>
              </a:r>
            </a:p>
            <a:p>
              <a:r>
                <a:rPr lang="en-US" sz="2000" dirty="0">
                  <a:latin typeface="Consolas" panose="020B0609020204030204" pitchFamily="49" charset="0"/>
                </a:rPr>
                <a:t>//for the host bus adapter.</a:t>
              </a:r>
            </a:p>
            <a:p>
              <a:r>
                <a:rPr lang="en-US" sz="2000" dirty="0">
                  <a:solidFill>
                    <a:srgbClr val="0099FF"/>
                  </a:solidFill>
                  <a:latin typeface="Consolas" panose="020B0609020204030204" pitchFamily="49" charset="0"/>
                </a:rPr>
                <a:t>struct</a:t>
              </a:r>
              <a:r>
                <a:rPr lang="en-US" sz="2000" dirty="0">
                  <a:latin typeface="Consolas" panose="020B0609020204030204" pitchFamily="49" charset="0"/>
                </a:rPr>
                <a:t> </a:t>
              </a:r>
              <a:r>
                <a:rPr lang="en-US" sz="2000" b="1" u="sng" dirty="0" err="1">
                  <a:solidFill>
                    <a:srgbClr val="FF0000"/>
                  </a:solidFill>
                  <a:latin typeface="Consolas" panose="020B0609020204030204" pitchFamily="49" charset="0"/>
                </a:rPr>
                <a:t>portregs</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a:solidFill>
                    <a:srgbClr val="0099FF"/>
                  </a:solidFill>
                  <a:latin typeface="Consolas" panose="020B0609020204030204" pitchFamily="49" charset="0"/>
                </a:rPr>
                <a:t>uint64_t</a:t>
              </a:r>
              <a:r>
                <a:rPr lang="en-US" sz="2000" dirty="0">
                  <a:latin typeface="Consolas" panose="020B0609020204030204" pitchFamily="49" charset="0"/>
                </a:rPr>
                <a:t> </a:t>
              </a:r>
              <a:r>
                <a:rPr lang="en-US" sz="2000" dirty="0" err="1">
                  <a:latin typeface="Consolas" panose="020B0609020204030204" pitchFamily="49" charset="0"/>
                </a:rPr>
                <a:t>cmdlist_pa</a:t>
              </a:r>
              <a:r>
                <a:rPr lang="en-US" sz="2000" dirty="0">
                  <a:latin typeface="Consolas" panose="020B0609020204030204" pitchFamily="49" charset="0"/>
                </a:rPr>
                <a:t>; //Set by</a:t>
              </a:r>
            </a:p>
            <a:p>
              <a:r>
                <a:rPr lang="en-US" sz="2000" dirty="0">
                  <a:latin typeface="Consolas" panose="020B0609020204030204" pitchFamily="49" charset="0"/>
                </a:rPr>
                <a:t>      //</a:t>
              </a:r>
              <a:r>
                <a:rPr lang="en-US" sz="2000" dirty="0" err="1">
                  <a:latin typeface="Consolas" panose="020B0609020204030204" pitchFamily="49" charset="0"/>
                </a:rPr>
                <a:t>ahcistate</a:t>
              </a:r>
              <a:r>
                <a:rPr lang="en-US" sz="2000" dirty="0">
                  <a:latin typeface="Consolas" panose="020B0609020204030204" pitchFamily="49" charset="0"/>
                </a:rPr>
                <a:t>::</a:t>
              </a:r>
              <a:r>
                <a:rPr lang="en-US" sz="2000" dirty="0" err="1">
                  <a:latin typeface="Consolas" panose="020B0609020204030204" pitchFamily="49" charset="0"/>
                </a:rPr>
                <a:t>ahcistate</a:t>
              </a:r>
              <a:r>
                <a:rPr lang="en-US" sz="2000" dirty="0">
                  <a:latin typeface="Consolas" panose="020B0609020204030204" pitchFamily="49" charset="0"/>
                </a:rPr>
                <a:t>(…) to</a:t>
              </a:r>
            </a:p>
            <a:p>
              <a:r>
                <a:rPr lang="en-US" sz="2000" dirty="0">
                  <a:latin typeface="Consolas" panose="020B0609020204030204" pitchFamily="49" charset="0"/>
                </a:rPr>
                <a:t>      //ka2pa(&amp;dma_.ch[</a:t>
              </a:r>
              <a:r>
                <a:rPr lang="en-US" sz="2000" dirty="0">
                  <a:solidFill>
                    <a:srgbClr val="00B050"/>
                  </a:solidFill>
                  <a:latin typeface="Consolas" panose="020B0609020204030204" pitchFamily="49" charset="0"/>
                </a:rPr>
                <a:t>0</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12" name="Straight Arrow Connector 11">
              <a:extLst>
                <a:ext uri="{FF2B5EF4-FFF2-40B4-BE49-F238E27FC236}">
                  <a16:creationId xmlns:a16="http://schemas.microsoft.com/office/drawing/2014/main" id="{6243306A-5140-45BD-94A7-739258F51931}"/>
                </a:ext>
              </a:extLst>
            </p:cNvPr>
            <p:cNvCxnSpPr>
              <a:cxnSpLocks/>
            </p:cNvCxnSpPr>
            <p:nvPr/>
          </p:nvCxnSpPr>
          <p:spPr>
            <a:xfrm>
              <a:off x="5120426" y="1421517"/>
              <a:ext cx="47805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8710E2-DD7E-4D6A-9914-B44FBEB69688}"/>
                </a:ext>
              </a:extLst>
            </p:cNvPr>
            <p:cNvCxnSpPr>
              <a:cxnSpLocks/>
            </p:cNvCxnSpPr>
            <p:nvPr/>
          </p:nvCxnSpPr>
          <p:spPr>
            <a:xfrm>
              <a:off x="8767005" y="6284078"/>
              <a:ext cx="2144677"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79CE46-62C8-40D0-B7A2-2C971CA3D577}"/>
                </a:ext>
              </a:extLst>
            </p:cNvPr>
            <p:cNvCxnSpPr>
              <a:cxnSpLocks/>
            </p:cNvCxnSpPr>
            <p:nvPr/>
          </p:nvCxnSpPr>
          <p:spPr>
            <a:xfrm>
              <a:off x="10909197" y="3580790"/>
              <a:ext cx="0" cy="272127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610901-F954-4AE2-BBD3-29E1D39BD909}"/>
                </a:ext>
              </a:extLst>
            </p:cNvPr>
            <p:cNvCxnSpPr>
              <a:cxnSpLocks/>
            </p:cNvCxnSpPr>
            <p:nvPr/>
          </p:nvCxnSpPr>
          <p:spPr>
            <a:xfrm>
              <a:off x="5136319" y="1423866"/>
              <a:ext cx="0" cy="216714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A4B421-7155-4738-A65C-473E539F703F}"/>
                </a:ext>
              </a:extLst>
            </p:cNvPr>
            <p:cNvCxnSpPr>
              <a:cxnSpLocks/>
            </p:cNvCxnSpPr>
            <p:nvPr/>
          </p:nvCxnSpPr>
          <p:spPr>
            <a:xfrm>
              <a:off x="5120426" y="3580790"/>
              <a:ext cx="5791256" cy="2105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3536B15-E70E-49E9-A153-C8A74EF0CAE9}"/>
                </a:ext>
              </a:extLst>
            </p:cNvPr>
            <p:cNvSpPr/>
            <p:nvPr/>
          </p:nvSpPr>
          <p:spPr>
            <a:xfrm>
              <a:off x="891830" y="364388"/>
              <a:ext cx="3607674" cy="2246769"/>
            </a:xfrm>
            <a:prstGeom prst="rect">
              <a:avLst/>
            </a:prstGeom>
            <a:ln w="38100">
              <a:solidFill>
                <a:schemeClr val="tx1"/>
              </a:solidFill>
            </a:ln>
          </p:spPr>
          <p:txBody>
            <a:bodyPr wrap="square">
              <a:spAutoFit/>
            </a:bodyPr>
            <a:lstStyle/>
            <a:p>
              <a:r>
                <a:rPr lang="en-US" sz="2000" dirty="0">
                  <a:latin typeface="Consolas" panose="020B0609020204030204" pitchFamily="49" charset="0"/>
                </a:rPr>
                <a:t>//A field in the </a:t>
              </a:r>
              <a:r>
                <a:rPr lang="en-US" sz="2000" dirty="0" err="1">
                  <a:latin typeface="Consolas" panose="020B0609020204030204" pitchFamily="49" charset="0"/>
                </a:rPr>
                <a:t>knew’d</a:t>
              </a:r>
              <a:endParaRPr lang="en-US" sz="2000" dirty="0">
                <a:latin typeface="Consolas" panose="020B0609020204030204" pitchFamily="49" charset="0"/>
              </a:endParaRPr>
            </a:p>
            <a:p>
              <a:r>
                <a:rPr lang="en-US" sz="2000" dirty="0">
                  <a:latin typeface="Consolas" panose="020B0609020204030204" pitchFamily="49" charset="0"/>
                </a:rPr>
                <a:t>//</a:t>
              </a:r>
              <a:r>
                <a:rPr lang="en-US" sz="2000" dirty="0" err="1">
                  <a:latin typeface="Consolas" panose="020B0609020204030204" pitchFamily="49" charset="0"/>
                </a:rPr>
                <a:t>ahicstate</a:t>
              </a:r>
              <a:r>
                <a:rPr lang="en-US" sz="2000" dirty="0">
                  <a:latin typeface="Consolas" panose="020B0609020204030204" pitchFamily="49" charset="0"/>
                </a:rPr>
                <a:t>.</a:t>
              </a:r>
            </a:p>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dmastate</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cmdheader</a:t>
              </a:r>
              <a:r>
                <a:rPr lang="en-US" sz="2000" dirty="0">
                  <a:latin typeface="Consolas" panose="020B0609020204030204" pitchFamily="49" charset="0"/>
                </a:rPr>
                <a:t> </a:t>
              </a:r>
              <a:r>
                <a:rPr lang="en-US" sz="2000" dirty="0" err="1">
                  <a:latin typeface="Consolas" panose="020B0609020204030204" pitchFamily="49" charset="0"/>
                </a:rPr>
                <a:t>ch</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cmdtable</a:t>
              </a:r>
              <a:r>
                <a:rPr lang="en-US" sz="2000" dirty="0">
                  <a:latin typeface="Consolas" panose="020B0609020204030204" pitchFamily="49" charset="0"/>
                </a:rPr>
                <a:t> </a:t>
              </a:r>
              <a:r>
                <a:rPr lang="en-US" sz="2000" dirty="0" err="1">
                  <a:latin typeface="Consolas" panose="020B0609020204030204" pitchFamily="49" charset="0"/>
                </a:rPr>
                <a:t>ct</a:t>
              </a:r>
              <a:r>
                <a:rPr lang="en-US" sz="2000" dirty="0">
                  <a:latin typeface="Consolas" panose="020B0609020204030204" pitchFamily="49" charset="0"/>
                </a:rPr>
                <a:t>[</a:t>
              </a:r>
              <a:r>
                <a:rPr lang="en-US" sz="2000" dirty="0">
                  <a:solidFill>
                    <a:srgbClr val="00B050"/>
                  </a:solidFill>
                  <a:latin typeface="Consolas" panose="020B0609020204030204" pitchFamily="49" charset="0"/>
                </a:rPr>
                <a:t>32</a:t>
              </a:r>
              <a:r>
                <a:rPr lang="en-US" sz="2000" dirty="0">
                  <a:latin typeface="Consolas" panose="020B0609020204030204" pitchFamily="49" charset="0"/>
                </a:rPr>
                <a: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cxnSp>
          <p:nvCxnSpPr>
            <p:cNvPr id="14" name="Straight Arrow Connector 13">
              <a:extLst>
                <a:ext uri="{FF2B5EF4-FFF2-40B4-BE49-F238E27FC236}">
                  <a16:creationId xmlns:a16="http://schemas.microsoft.com/office/drawing/2014/main" id="{969B1E73-2875-4ED6-B867-CB15A45428FC}"/>
                </a:ext>
              </a:extLst>
            </p:cNvPr>
            <p:cNvCxnSpPr>
              <a:cxnSpLocks/>
            </p:cNvCxnSpPr>
            <p:nvPr/>
          </p:nvCxnSpPr>
          <p:spPr>
            <a:xfrm>
              <a:off x="4170556" y="4907767"/>
              <a:ext cx="32894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2AD4A4-E82C-438D-818B-20A3D049AA89}"/>
                </a:ext>
              </a:extLst>
            </p:cNvPr>
            <p:cNvCxnSpPr>
              <a:cxnSpLocks/>
            </p:cNvCxnSpPr>
            <p:nvPr/>
          </p:nvCxnSpPr>
          <p:spPr>
            <a:xfrm>
              <a:off x="4163494" y="4794980"/>
              <a:ext cx="0" cy="13131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A65CDC-F9E9-493C-87CB-CC83C64DB191}"/>
                </a:ext>
              </a:extLst>
            </p:cNvPr>
            <p:cNvCxnSpPr>
              <a:cxnSpLocks/>
            </p:cNvCxnSpPr>
            <p:nvPr/>
          </p:nvCxnSpPr>
          <p:spPr>
            <a:xfrm>
              <a:off x="339858" y="1194776"/>
              <a:ext cx="55197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421DB9-EF85-4D3D-9134-44E2128DAF67}"/>
                </a:ext>
              </a:extLst>
            </p:cNvPr>
            <p:cNvCxnSpPr>
              <a:cxnSpLocks/>
            </p:cNvCxnSpPr>
            <p:nvPr/>
          </p:nvCxnSpPr>
          <p:spPr>
            <a:xfrm>
              <a:off x="2729120" y="4525077"/>
              <a:ext cx="160591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6C2D01-5D39-466D-B72D-1073DBD7B932}"/>
                </a:ext>
              </a:extLst>
            </p:cNvPr>
            <p:cNvCxnSpPr>
              <a:cxnSpLocks/>
            </p:cNvCxnSpPr>
            <p:nvPr/>
          </p:nvCxnSpPr>
          <p:spPr>
            <a:xfrm flipV="1">
              <a:off x="339858" y="2857942"/>
              <a:ext cx="3995172" cy="51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51426D4-783C-4BA5-9121-99FF8404C598}"/>
                </a:ext>
              </a:extLst>
            </p:cNvPr>
            <p:cNvCxnSpPr>
              <a:cxnSpLocks/>
            </p:cNvCxnSpPr>
            <p:nvPr/>
          </p:nvCxnSpPr>
          <p:spPr>
            <a:xfrm flipH="1" flipV="1">
              <a:off x="339858" y="1183073"/>
              <a:ext cx="20881" cy="167979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9DA46E-ADCE-47D2-A548-4B80B6FDCE31}"/>
                </a:ext>
              </a:extLst>
            </p:cNvPr>
            <p:cNvCxnSpPr>
              <a:cxnSpLocks/>
            </p:cNvCxnSpPr>
            <p:nvPr/>
          </p:nvCxnSpPr>
          <p:spPr>
            <a:xfrm>
              <a:off x="4328256" y="2845375"/>
              <a:ext cx="0" cy="1698039"/>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1035DC0-ACB7-485C-8870-F8C8BC069781}"/>
                </a:ext>
              </a:extLst>
            </p:cNvPr>
            <p:cNvCxnSpPr>
              <a:cxnSpLocks/>
            </p:cNvCxnSpPr>
            <p:nvPr/>
          </p:nvCxnSpPr>
          <p:spPr>
            <a:xfrm flipH="1">
              <a:off x="3886111" y="1495859"/>
              <a:ext cx="79740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B392FE-FD5C-4D92-B53A-2915982DC2D4}"/>
                </a:ext>
              </a:extLst>
            </p:cNvPr>
            <p:cNvCxnSpPr>
              <a:cxnSpLocks/>
            </p:cNvCxnSpPr>
            <p:nvPr/>
          </p:nvCxnSpPr>
          <p:spPr>
            <a:xfrm flipH="1">
              <a:off x="5354354" y="1740260"/>
              <a:ext cx="79740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C18D14C-C2ED-47BD-B6D5-FC9184B62BB4}"/>
                </a:ext>
              </a:extLst>
            </p:cNvPr>
            <p:cNvCxnSpPr>
              <a:cxnSpLocks/>
            </p:cNvCxnSpPr>
            <p:nvPr/>
          </p:nvCxnSpPr>
          <p:spPr>
            <a:xfrm>
              <a:off x="4675148" y="1484607"/>
              <a:ext cx="0" cy="27738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6E68FCD-C534-4A5A-92A7-3B191B4F707C}"/>
                </a:ext>
              </a:extLst>
            </p:cNvPr>
            <p:cNvCxnSpPr>
              <a:cxnSpLocks/>
            </p:cNvCxnSpPr>
            <p:nvPr/>
          </p:nvCxnSpPr>
          <p:spPr>
            <a:xfrm>
              <a:off x="4675148" y="1745166"/>
              <a:ext cx="262054"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1" name="Left Bracket 50">
              <a:extLst>
                <a:ext uri="{FF2B5EF4-FFF2-40B4-BE49-F238E27FC236}">
                  <a16:creationId xmlns:a16="http://schemas.microsoft.com/office/drawing/2014/main" id="{9799BD87-FC96-4F95-BB7E-8369A50F8254}"/>
                </a:ext>
              </a:extLst>
            </p:cNvPr>
            <p:cNvSpPr/>
            <p:nvPr/>
          </p:nvSpPr>
          <p:spPr>
            <a:xfrm rot="5400000">
              <a:off x="5076491" y="1477301"/>
              <a:ext cx="139384" cy="4218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Oval 2">
            <a:extLst>
              <a:ext uri="{FF2B5EF4-FFF2-40B4-BE49-F238E27FC236}">
                <a16:creationId xmlns:a16="http://schemas.microsoft.com/office/drawing/2014/main" id="{7781BC14-B152-4D46-B2B7-1226367FE791}"/>
              </a:ext>
            </a:extLst>
          </p:cNvPr>
          <p:cNvSpPr/>
          <p:nvPr/>
        </p:nvSpPr>
        <p:spPr>
          <a:xfrm>
            <a:off x="1233027" y="2733595"/>
            <a:ext cx="2636044" cy="10159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71798AE9-5D2E-4AA2-8204-B7157E1FAF8E}"/>
              </a:ext>
            </a:extLst>
          </p:cNvPr>
          <p:cNvSpPr>
            <a:spLocks noGrp="1"/>
          </p:cNvSpPr>
          <p:nvPr>
            <p:ph idx="1"/>
          </p:nvPr>
        </p:nvSpPr>
        <p:spPr>
          <a:xfrm>
            <a:off x="41763" y="32093"/>
            <a:ext cx="11949610" cy="2813282"/>
          </a:xfrm>
        </p:spPr>
        <p:txBody>
          <a:bodyPr>
            <a:normAutofit/>
          </a:bodyPr>
          <a:lstStyle/>
          <a:p>
            <a:r>
              <a:rPr lang="en-US" sz="2000" b="1" dirty="0" err="1">
                <a:latin typeface="Consolas" panose="020B0609020204030204" pitchFamily="49" charset="0"/>
              </a:rPr>
              <a:t>dmastate</a:t>
            </a:r>
            <a:r>
              <a:rPr lang="en-US" sz="2000" b="1" dirty="0">
                <a:latin typeface="Consolas" panose="020B0609020204030204" pitchFamily="49" charset="0"/>
              </a:rPr>
              <a:t>::</a:t>
            </a:r>
            <a:r>
              <a:rPr lang="en-US" sz="2000" b="1" dirty="0" err="1">
                <a:latin typeface="Consolas" panose="020B0609020204030204" pitchFamily="49" charset="0"/>
              </a:rPr>
              <a:t>ch</a:t>
            </a:r>
            <a:r>
              <a:rPr lang="en-US" sz="2000" b="1" dirty="0">
                <a:latin typeface="Consolas" panose="020B0609020204030204" pitchFamily="49" charset="0"/>
              </a:rPr>
              <a:t>[</a:t>
            </a:r>
            <a:r>
              <a:rPr lang="en-US" sz="2000" b="1" dirty="0" err="1">
                <a:latin typeface="Consolas" panose="020B0609020204030204" pitchFamily="49" charset="0"/>
              </a:rPr>
              <a:t>i</a:t>
            </a:r>
            <a:r>
              <a:rPr lang="en-US" sz="2000" b="1" dirty="0">
                <a:latin typeface="Consolas" panose="020B0609020204030204" pitchFamily="49" charset="0"/>
              </a:rPr>
              <a:t>]</a:t>
            </a:r>
            <a:r>
              <a:rPr lang="en-US" sz="2000" b="1" dirty="0"/>
              <a:t> and </a:t>
            </a:r>
            <a:r>
              <a:rPr lang="en-US" sz="2000" b="1" dirty="0" err="1">
                <a:latin typeface="Consolas" panose="020B0609020204030204" pitchFamily="49" charset="0"/>
              </a:rPr>
              <a:t>dmastate</a:t>
            </a:r>
            <a:r>
              <a:rPr lang="en-US" sz="2000" b="1" dirty="0">
                <a:latin typeface="Consolas" panose="020B0609020204030204" pitchFamily="49" charset="0"/>
              </a:rPr>
              <a:t>::</a:t>
            </a:r>
            <a:r>
              <a:rPr lang="en-US" sz="2000" b="1" dirty="0" err="1">
                <a:latin typeface="Consolas" panose="020B0609020204030204" pitchFamily="49" charset="0"/>
              </a:rPr>
              <a:t>ct</a:t>
            </a:r>
            <a:r>
              <a:rPr lang="en-US" sz="2000" b="1" dirty="0">
                <a:latin typeface="Consolas" panose="020B0609020204030204" pitchFamily="49" charset="0"/>
              </a:rPr>
              <a:t>[</a:t>
            </a:r>
            <a:r>
              <a:rPr lang="en-US" sz="2000" b="1" dirty="0" err="1">
                <a:latin typeface="Consolas" panose="020B0609020204030204" pitchFamily="49" charset="0"/>
              </a:rPr>
              <a:t>i</a:t>
            </a:r>
            <a:r>
              <a:rPr lang="en-US" sz="2000" b="1" dirty="0">
                <a:latin typeface="Consolas" panose="020B0609020204030204" pitchFamily="49" charset="0"/>
              </a:rPr>
              <a:t>]</a:t>
            </a:r>
            <a:r>
              <a:rPr lang="en-US" sz="2000" b="1" dirty="0"/>
              <a:t> contain information for the </a:t>
            </a:r>
            <a:r>
              <a:rPr lang="en-US" sz="2000" b="1" dirty="0" err="1"/>
              <a:t>i-th</a:t>
            </a:r>
            <a:r>
              <a:rPr lang="en-US" sz="2000" b="1" dirty="0"/>
              <a:t> IO request that the disk should handle</a:t>
            </a:r>
          </a:p>
          <a:p>
            <a:pPr lvl="1"/>
            <a:r>
              <a:rPr lang="en-US" sz="1800" b="1" dirty="0"/>
              <a:t>Ex: Pointer to a DMA buffer</a:t>
            </a:r>
          </a:p>
          <a:p>
            <a:pPr lvl="1"/>
            <a:r>
              <a:rPr lang="en-US" sz="1800" b="1" dirty="0"/>
              <a:t>Ex: Flag indicating whether the IO is a read or write</a:t>
            </a:r>
          </a:p>
          <a:p>
            <a:r>
              <a:rPr lang="en-US" sz="2000" b="1" dirty="0"/>
              <a:t>The technology that lets a storage device handle up to 32 outstanding requests concurrently is called Native Command Queueing (NCQ)</a:t>
            </a:r>
          </a:p>
        </p:txBody>
      </p:sp>
    </p:spTree>
    <p:extLst>
      <p:ext uri="{BB962C8B-B14F-4D97-AF65-F5344CB8AC3E}">
        <p14:creationId xmlns:p14="http://schemas.microsoft.com/office/powerpoint/2010/main" val="17141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3.33333E-6 L 0 0.24676 " pathEditMode="relative" rAng="0" ptsTypes="AA">
                                      <p:cBhvr>
                                        <p:cTn id="6" dur="1300" fill="hold"/>
                                        <p:tgtEl>
                                          <p:spTgt spid="2"/>
                                        </p:tgtEl>
                                        <p:attrNameLst>
                                          <p:attrName>ppt_x</p:attrName>
                                          <p:attrName>ppt_y</p:attrName>
                                        </p:attrNameLst>
                                      </p:cBhvr>
                                      <p:rCtr x="0" y="12338"/>
                                    </p:animMotion>
                                  </p:childTnLst>
                                </p:cTn>
                              </p:par>
                            </p:childTnLst>
                          </p:cTn>
                        </p:par>
                        <p:par>
                          <p:cTn id="7" fill="hold">
                            <p:stCondLst>
                              <p:cond delay="13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500"/>
                                        <p:tgtEl>
                                          <p:spTgt spid="3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xEl>
                                              <p:pRg st="1" end="1"/>
                                            </p:txEl>
                                          </p:spTgt>
                                        </p:tgtEl>
                                        <p:attrNameLst>
                                          <p:attrName>style.visibility</p:attrName>
                                        </p:attrNameLst>
                                      </p:cBhvr>
                                      <p:to>
                                        <p:strVal val="visible"/>
                                      </p:to>
                                    </p:set>
                                    <p:animEffect transition="in" filter="fade">
                                      <p:cBhvr>
                                        <p:cTn id="18" dur="500"/>
                                        <p:tgtEl>
                                          <p:spTgt spid="3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500"/>
                                        <p:tgtEl>
                                          <p:spTgt spid="3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xEl>
                                              <p:pRg st="3" end="3"/>
                                            </p:txEl>
                                          </p:spTgt>
                                        </p:tgtEl>
                                        <p:attrNameLst>
                                          <p:attrName>style.visibility</p:attrName>
                                        </p:attrNameLst>
                                      </p:cBhvr>
                                      <p:to>
                                        <p:strVal val="visible"/>
                                      </p:to>
                                    </p:set>
                                    <p:animEffect transition="in" filter="fade">
                                      <p:cBhvr>
                                        <p:cTn id="2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597F-56A6-4226-81AB-B7A1F70CA52A}"/>
              </a:ext>
            </a:extLst>
          </p:cNvPr>
          <p:cNvSpPr>
            <a:spLocks noGrp="1"/>
          </p:cNvSpPr>
          <p:nvPr>
            <p:ph type="title"/>
          </p:nvPr>
        </p:nvSpPr>
        <p:spPr>
          <a:xfrm>
            <a:off x="-122664" y="-323387"/>
            <a:ext cx="4103649" cy="3392834"/>
          </a:xfrm>
        </p:spPr>
        <p:txBody>
          <a:bodyPr>
            <a:normAutofit/>
          </a:bodyPr>
          <a:lstStyle/>
          <a:p>
            <a:r>
              <a:rPr lang="en-US" sz="3800" dirty="0"/>
              <a:t>The Olden Days:</a:t>
            </a:r>
            <a:br>
              <a:rPr lang="en-US" sz="3800" dirty="0"/>
            </a:br>
            <a:r>
              <a:rPr lang="en-US" sz="3800" dirty="0"/>
              <a:t>Intel’s 8259 Programmable Interrupt Controller (PIC)</a:t>
            </a:r>
          </a:p>
        </p:txBody>
      </p:sp>
      <p:sp>
        <p:nvSpPr>
          <p:cNvPr id="3" name="Content Placeholder 2">
            <a:extLst>
              <a:ext uri="{FF2B5EF4-FFF2-40B4-BE49-F238E27FC236}">
                <a16:creationId xmlns:a16="http://schemas.microsoft.com/office/drawing/2014/main" id="{7A185FCD-4EDA-4D96-A731-0850454989F5}"/>
              </a:ext>
            </a:extLst>
          </p:cNvPr>
          <p:cNvSpPr>
            <a:spLocks noGrp="1"/>
          </p:cNvSpPr>
          <p:nvPr>
            <p:ph idx="1"/>
          </p:nvPr>
        </p:nvSpPr>
        <p:spPr>
          <a:xfrm>
            <a:off x="3791415" y="107931"/>
            <a:ext cx="8430322" cy="2903611"/>
          </a:xfrm>
        </p:spPr>
        <p:txBody>
          <a:bodyPr>
            <a:normAutofit fontScale="92500"/>
          </a:bodyPr>
          <a:lstStyle/>
          <a:p>
            <a:r>
              <a:rPr lang="en-US" sz="3200" dirty="0"/>
              <a:t>The 8259 PIC was first introduced by Intel in 1976</a:t>
            </a:r>
          </a:p>
          <a:p>
            <a:pPr lvl="1"/>
            <a:r>
              <a:rPr lang="en-US" sz="2800" dirty="0"/>
              <a:t>The PIC aggregated 8 interrupt lines from multiple devices, sending a single interrupt line to the CPU</a:t>
            </a:r>
          </a:p>
          <a:p>
            <a:pPr lvl="1"/>
            <a:r>
              <a:rPr lang="en-US" sz="2800" dirty="0"/>
              <a:t>After executing each instruction, the CPU checks whether the interrupt line has been raised</a:t>
            </a:r>
          </a:p>
          <a:p>
            <a:r>
              <a:rPr lang="en-US" sz="3200" dirty="0">
                <a:solidFill>
                  <a:schemeClr val="bg1"/>
                </a:solidFill>
              </a:rPr>
              <a:t>To support 15 interrupts, Intel cascaded two PICs!</a:t>
            </a:r>
          </a:p>
        </p:txBody>
      </p:sp>
      <p:grpSp>
        <p:nvGrpSpPr>
          <p:cNvPr id="50" name="Group 49">
            <a:extLst>
              <a:ext uri="{FF2B5EF4-FFF2-40B4-BE49-F238E27FC236}">
                <a16:creationId xmlns:a16="http://schemas.microsoft.com/office/drawing/2014/main" id="{FD138743-426B-42AD-A331-504669A3352B}"/>
              </a:ext>
            </a:extLst>
          </p:cNvPr>
          <p:cNvGrpSpPr/>
          <p:nvPr/>
        </p:nvGrpSpPr>
        <p:grpSpPr>
          <a:xfrm>
            <a:off x="1955037" y="3189249"/>
            <a:ext cx="8268738" cy="3482756"/>
            <a:chOff x="137387" y="2910469"/>
            <a:chExt cx="8268738" cy="3482756"/>
          </a:xfrm>
        </p:grpSpPr>
        <p:sp>
          <p:nvSpPr>
            <p:cNvPr id="16" name="Rectangle 15">
              <a:extLst>
                <a:ext uri="{FF2B5EF4-FFF2-40B4-BE49-F238E27FC236}">
                  <a16:creationId xmlns:a16="http://schemas.microsoft.com/office/drawing/2014/main" id="{2AF2A134-2C00-4B3F-BEEE-97EA820FB5B9}"/>
                </a:ext>
              </a:extLst>
            </p:cNvPr>
            <p:cNvSpPr/>
            <p:nvPr/>
          </p:nvSpPr>
          <p:spPr>
            <a:xfrm>
              <a:off x="2085278" y="2910469"/>
              <a:ext cx="2397512" cy="3482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9C156A1-AC78-460C-B03A-4F7E974FAEC8}"/>
                </a:ext>
              </a:extLst>
            </p:cNvPr>
            <p:cNvGrpSpPr/>
            <p:nvPr/>
          </p:nvGrpSpPr>
          <p:grpSpPr>
            <a:xfrm>
              <a:off x="1934218" y="3011542"/>
              <a:ext cx="1038096" cy="758285"/>
              <a:chOff x="1610833" y="4003287"/>
              <a:chExt cx="1038096" cy="758285"/>
            </a:xfrm>
          </p:grpSpPr>
          <p:sp>
            <p:nvSpPr>
              <p:cNvPr id="4" name="Rectangle 3">
                <a:extLst>
                  <a:ext uri="{FF2B5EF4-FFF2-40B4-BE49-F238E27FC236}">
                    <a16:creationId xmlns:a16="http://schemas.microsoft.com/office/drawing/2014/main" id="{F52F960D-DE26-4C56-8FBF-6FDDFAD306AF}"/>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IRQ0</a:t>
                </a:r>
              </a:p>
            </p:txBody>
          </p:sp>
          <p:sp>
            <p:nvSpPr>
              <p:cNvPr id="5" name="Rectangle 4">
                <a:extLst>
                  <a:ext uri="{FF2B5EF4-FFF2-40B4-BE49-F238E27FC236}">
                    <a16:creationId xmlns:a16="http://schemas.microsoft.com/office/drawing/2014/main" id="{DC1DEC19-8D65-4E15-8AF0-9C867EF55BA4}"/>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IRQ1</a:t>
                </a:r>
              </a:p>
            </p:txBody>
          </p:sp>
        </p:grpSp>
        <p:grpSp>
          <p:nvGrpSpPr>
            <p:cNvPr id="7" name="Group 6">
              <a:extLst>
                <a:ext uri="{FF2B5EF4-FFF2-40B4-BE49-F238E27FC236}">
                  <a16:creationId xmlns:a16="http://schemas.microsoft.com/office/drawing/2014/main" id="{0C547D66-9E39-496A-8A83-6CE1A0759712}"/>
                </a:ext>
              </a:extLst>
            </p:cNvPr>
            <p:cNvGrpSpPr/>
            <p:nvPr/>
          </p:nvGrpSpPr>
          <p:grpSpPr>
            <a:xfrm>
              <a:off x="1934217" y="3845138"/>
              <a:ext cx="1038096" cy="758285"/>
              <a:chOff x="1610833" y="4003287"/>
              <a:chExt cx="1038096" cy="758285"/>
            </a:xfrm>
          </p:grpSpPr>
          <p:sp>
            <p:nvSpPr>
              <p:cNvPr id="8" name="Rectangle 7">
                <a:extLst>
                  <a:ext uri="{FF2B5EF4-FFF2-40B4-BE49-F238E27FC236}">
                    <a16:creationId xmlns:a16="http://schemas.microsoft.com/office/drawing/2014/main" id="{38DB914C-895A-4BEF-8BD0-424CD239398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IRQ2</a:t>
                </a:r>
              </a:p>
            </p:txBody>
          </p:sp>
          <p:sp>
            <p:nvSpPr>
              <p:cNvPr id="9" name="Rectangle 8">
                <a:extLst>
                  <a:ext uri="{FF2B5EF4-FFF2-40B4-BE49-F238E27FC236}">
                    <a16:creationId xmlns:a16="http://schemas.microsoft.com/office/drawing/2014/main" id="{C33E1D9B-1FEA-4275-A743-F9281140A9D3}"/>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IRQ3</a:t>
                </a:r>
              </a:p>
            </p:txBody>
          </p:sp>
        </p:grpSp>
        <p:grpSp>
          <p:nvGrpSpPr>
            <p:cNvPr id="10" name="Group 9">
              <a:extLst>
                <a:ext uri="{FF2B5EF4-FFF2-40B4-BE49-F238E27FC236}">
                  <a16:creationId xmlns:a16="http://schemas.microsoft.com/office/drawing/2014/main" id="{B56E34FC-06A6-4836-A656-46FE9A3D2342}"/>
                </a:ext>
              </a:extLst>
            </p:cNvPr>
            <p:cNvGrpSpPr/>
            <p:nvPr/>
          </p:nvGrpSpPr>
          <p:grpSpPr>
            <a:xfrm>
              <a:off x="1934216" y="4678734"/>
              <a:ext cx="1038096" cy="758285"/>
              <a:chOff x="1610833" y="4003287"/>
              <a:chExt cx="1038096" cy="758285"/>
            </a:xfrm>
          </p:grpSpPr>
          <p:sp>
            <p:nvSpPr>
              <p:cNvPr id="11" name="Rectangle 10">
                <a:extLst>
                  <a:ext uri="{FF2B5EF4-FFF2-40B4-BE49-F238E27FC236}">
                    <a16:creationId xmlns:a16="http://schemas.microsoft.com/office/drawing/2014/main" id="{DF5FC617-27A2-44F7-8F15-40DB3664732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IRQ4</a:t>
                </a:r>
              </a:p>
            </p:txBody>
          </p:sp>
          <p:sp>
            <p:nvSpPr>
              <p:cNvPr id="12" name="Rectangle 11">
                <a:extLst>
                  <a:ext uri="{FF2B5EF4-FFF2-40B4-BE49-F238E27FC236}">
                    <a16:creationId xmlns:a16="http://schemas.microsoft.com/office/drawing/2014/main" id="{B49FCF15-CBEE-4498-B3B8-25DE87C90EC2}"/>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IRQ5</a:t>
                </a:r>
              </a:p>
            </p:txBody>
          </p:sp>
        </p:grpSp>
        <p:grpSp>
          <p:nvGrpSpPr>
            <p:cNvPr id="13" name="Group 12">
              <a:extLst>
                <a:ext uri="{FF2B5EF4-FFF2-40B4-BE49-F238E27FC236}">
                  <a16:creationId xmlns:a16="http://schemas.microsoft.com/office/drawing/2014/main" id="{2E3449AF-45AC-4543-B89F-EAA3244C2C47}"/>
                </a:ext>
              </a:extLst>
            </p:cNvPr>
            <p:cNvGrpSpPr/>
            <p:nvPr/>
          </p:nvGrpSpPr>
          <p:grpSpPr>
            <a:xfrm>
              <a:off x="1934215" y="5512330"/>
              <a:ext cx="1038096" cy="758285"/>
              <a:chOff x="1610833" y="4003287"/>
              <a:chExt cx="1038096" cy="758285"/>
            </a:xfrm>
          </p:grpSpPr>
          <p:sp>
            <p:nvSpPr>
              <p:cNvPr id="14" name="Rectangle 13">
                <a:extLst>
                  <a:ext uri="{FF2B5EF4-FFF2-40B4-BE49-F238E27FC236}">
                    <a16:creationId xmlns:a16="http://schemas.microsoft.com/office/drawing/2014/main" id="{9F2DA742-FFCF-43E8-BD91-13EDAA0E2231}"/>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IRQ6</a:t>
                </a:r>
              </a:p>
            </p:txBody>
          </p:sp>
          <p:sp>
            <p:nvSpPr>
              <p:cNvPr id="15" name="Rectangle 14">
                <a:extLst>
                  <a:ext uri="{FF2B5EF4-FFF2-40B4-BE49-F238E27FC236}">
                    <a16:creationId xmlns:a16="http://schemas.microsoft.com/office/drawing/2014/main" id="{CB8DE728-8CC0-4E1F-8DBA-886016A66620}"/>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IRQ7</a:t>
                </a:r>
              </a:p>
            </p:txBody>
          </p:sp>
        </p:grpSp>
        <p:sp>
          <p:nvSpPr>
            <p:cNvPr id="17" name="TextBox 16">
              <a:extLst>
                <a:ext uri="{FF2B5EF4-FFF2-40B4-BE49-F238E27FC236}">
                  <a16:creationId xmlns:a16="http://schemas.microsoft.com/office/drawing/2014/main" id="{AB7EE9A5-5CDC-4B5D-86E7-043D9D977C5C}"/>
                </a:ext>
              </a:extLst>
            </p:cNvPr>
            <p:cNvSpPr txBox="1"/>
            <p:nvPr/>
          </p:nvSpPr>
          <p:spPr>
            <a:xfrm>
              <a:off x="3123370" y="4389329"/>
              <a:ext cx="1134893" cy="842603"/>
            </a:xfrm>
            <a:prstGeom prst="rect">
              <a:avLst/>
            </a:prstGeom>
            <a:noFill/>
          </p:spPr>
          <p:txBody>
            <a:bodyPr wrap="square" rtlCol="0">
              <a:spAutoFit/>
            </a:bodyPr>
            <a:lstStyle/>
            <a:p>
              <a:pPr algn="ctr">
                <a:lnSpc>
                  <a:spcPts val="2800"/>
                </a:lnSpc>
              </a:pPr>
              <a:r>
                <a:rPr lang="en-US" sz="3600" dirty="0">
                  <a:solidFill>
                    <a:schemeClr val="bg1"/>
                  </a:solidFill>
                </a:rPr>
                <a:t>8259 PIC</a:t>
              </a:r>
            </a:p>
          </p:txBody>
        </p:sp>
        <p:grpSp>
          <p:nvGrpSpPr>
            <p:cNvPr id="26" name="Group 25">
              <a:extLst>
                <a:ext uri="{FF2B5EF4-FFF2-40B4-BE49-F238E27FC236}">
                  <a16:creationId xmlns:a16="http://schemas.microsoft.com/office/drawing/2014/main" id="{704B1025-BA44-49BA-8AB4-678B21DAA939}"/>
                </a:ext>
              </a:extLst>
            </p:cNvPr>
            <p:cNvGrpSpPr/>
            <p:nvPr/>
          </p:nvGrpSpPr>
          <p:grpSpPr>
            <a:xfrm>
              <a:off x="142446" y="2983293"/>
              <a:ext cx="1791773" cy="341487"/>
              <a:chOff x="142446" y="2983293"/>
              <a:chExt cx="1791773" cy="341487"/>
            </a:xfrm>
          </p:grpSpPr>
          <p:sp>
            <p:nvSpPr>
              <p:cNvPr id="18" name="Rectangle 17">
                <a:extLst>
                  <a:ext uri="{FF2B5EF4-FFF2-40B4-BE49-F238E27FC236}">
                    <a16:creationId xmlns:a16="http://schemas.microsoft.com/office/drawing/2014/main" id="{C970F118-11CE-4448-AD02-C5E1C418C82D}"/>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Device0</a:t>
                </a:r>
              </a:p>
            </p:txBody>
          </p:sp>
          <p:cxnSp>
            <p:nvCxnSpPr>
              <p:cNvPr id="20" name="Straight Connector 19">
                <a:extLst>
                  <a:ext uri="{FF2B5EF4-FFF2-40B4-BE49-F238E27FC236}">
                    <a16:creationId xmlns:a16="http://schemas.microsoft.com/office/drawing/2014/main" id="{2427958F-A7B1-43C1-8D89-0673E4B5FD00}"/>
                  </a:ext>
                </a:extLst>
              </p:cNvPr>
              <p:cNvCxnSpPr>
                <a:cxnSpLocks/>
                <a:stCxn id="4" idx="1"/>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A054157-393A-46A4-B703-73C242DCDF24}"/>
                </a:ext>
              </a:extLst>
            </p:cNvPr>
            <p:cNvGrpSpPr/>
            <p:nvPr/>
          </p:nvGrpSpPr>
          <p:grpSpPr>
            <a:xfrm>
              <a:off x="137387" y="3400089"/>
              <a:ext cx="1791773" cy="341487"/>
              <a:chOff x="142446" y="2983293"/>
              <a:chExt cx="1791773" cy="341487"/>
            </a:xfrm>
          </p:grpSpPr>
          <p:sp>
            <p:nvSpPr>
              <p:cNvPr id="28" name="Rectangle 27">
                <a:extLst>
                  <a:ext uri="{FF2B5EF4-FFF2-40B4-BE49-F238E27FC236}">
                    <a16:creationId xmlns:a16="http://schemas.microsoft.com/office/drawing/2014/main" id="{5D721F2B-9A6A-45F2-BA0B-BA1B4F13A225}"/>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Device1</a:t>
                </a:r>
              </a:p>
            </p:txBody>
          </p:sp>
          <p:cxnSp>
            <p:nvCxnSpPr>
              <p:cNvPr id="29" name="Straight Connector 28">
                <a:extLst>
                  <a:ext uri="{FF2B5EF4-FFF2-40B4-BE49-F238E27FC236}">
                    <a16:creationId xmlns:a16="http://schemas.microsoft.com/office/drawing/2014/main" id="{D81C7EAE-DD2B-492C-ACB7-657376B0849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8DAFF5A-A24A-4F28-B9A1-79955C7BD911}"/>
                </a:ext>
              </a:extLst>
            </p:cNvPr>
            <p:cNvGrpSpPr/>
            <p:nvPr/>
          </p:nvGrpSpPr>
          <p:grpSpPr>
            <a:xfrm>
              <a:off x="137387" y="3821447"/>
              <a:ext cx="1791773" cy="341487"/>
              <a:chOff x="142446" y="2983293"/>
              <a:chExt cx="1791773" cy="341487"/>
            </a:xfrm>
          </p:grpSpPr>
          <p:sp>
            <p:nvSpPr>
              <p:cNvPr id="31" name="Rectangle 30">
                <a:extLst>
                  <a:ext uri="{FF2B5EF4-FFF2-40B4-BE49-F238E27FC236}">
                    <a16:creationId xmlns:a16="http://schemas.microsoft.com/office/drawing/2014/main" id="{A04BC3A2-6CD8-400A-B90A-BB6895433094}"/>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Device2</a:t>
                </a:r>
              </a:p>
            </p:txBody>
          </p:sp>
          <p:cxnSp>
            <p:nvCxnSpPr>
              <p:cNvPr id="32" name="Straight Connector 31">
                <a:extLst>
                  <a:ext uri="{FF2B5EF4-FFF2-40B4-BE49-F238E27FC236}">
                    <a16:creationId xmlns:a16="http://schemas.microsoft.com/office/drawing/2014/main" id="{1DDDAFD7-0C0B-4477-BC68-1E07663B9D0F}"/>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40FDE0A-374E-44EA-BBB9-0120D83513A4}"/>
                </a:ext>
              </a:extLst>
            </p:cNvPr>
            <p:cNvGrpSpPr/>
            <p:nvPr/>
          </p:nvGrpSpPr>
          <p:grpSpPr>
            <a:xfrm>
              <a:off x="137387" y="4242805"/>
              <a:ext cx="1791773" cy="341487"/>
              <a:chOff x="142446" y="2983293"/>
              <a:chExt cx="1791773" cy="341487"/>
            </a:xfrm>
          </p:grpSpPr>
          <p:sp>
            <p:nvSpPr>
              <p:cNvPr id="34" name="Rectangle 33">
                <a:extLst>
                  <a:ext uri="{FF2B5EF4-FFF2-40B4-BE49-F238E27FC236}">
                    <a16:creationId xmlns:a16="http://schemas.microsoft.com/office/drawing/2014/main" id="{E6B0C899-4BA1-44FF-8098-8D2AAAC928E6}"/>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Device3</a:t>
                </a:r>
              </a:p>
            </p:txBody>
          </p:sp>
          <p:cxnSp>
            <p:nvCxnSpPr>
              <p:cNvPr id="35" name="Straight Connector 34">
                <a:extLst>
                  <a:ext uri="{FF2B5EF4-FFF2-40B4-BE49-F238E27FC236}">
                    <a16:creationId xmlns:a16="http://schemas.microsoft.com/office/drawing/2014/main" id="{8E08C7AC-E3EC-490D-90A2-E545ECEA3F7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2FF16AB-732F-480E-9C6E-315CA404B1A4}"/>
                </a:ext>
              </a:extLst>
            </p:cNvPr>
            <p:cNvGrpSpPr/>
            <p:nvPr/>
          </p:nvGrpSpPr>
          <p:grpSpPr>
            <a:xfrm>
              <a:off x="137387" y="4663643"/>
              <a:ext cx="1791773" cy="341487"/>
              <a:chOff x="142446" y="2983293"/>
              <a:chExt cx="1791773" cy="341487"/>
            </a:xfrm>
          </p:grpSpPr>
          <p:sp>
            <p:nvSpPr>
              <p:cNvPr id="37" name="Rectangle 36">
                <a:extLst>
                  <a:ext uri="{FF2B5EF4-FFF2-40B4-BE49-F238E27FC236}">
                    <a16:creationId xmlns:a16="http://schemas.microsoft.com/office/drawing/2014/main" id="{7925005A-45C0-4F1A-88B2-70367F2A21E5}"/>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Device4</a:t>
                </a:r>
              </a:p>
            </p:txBody>
          </p:sp>
          <p:cxnSp>
            <p:nvCxnSpPr>
              <p:cNvPr id="38" name="Straight Connector 37">
                <a:extLst>
                  <a:ext uri="{FF2B5EF4-FFF2-40B4-BE49-F238E27FC236}">
                    <a16:creationId xmlns:a16="http://schemas.microsoft.com/office/drawing/2014/main" id="{0FA86D9C-D1DD-4661-8699-EAA2F33A0008}"/>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169C876-F597-422D-BE19-2F84744D47EB}"/>
                </a:ext>
              </a:extLst>
            </p:cNvPr>
            <p:cNvGrpSpPr/>
            <p:nvPr/>
          </p:nvGrpSpPr>
          <p:grpSpPr>
            <a:xfrm>
              <a:off x="137387" y="5080438"/>
              <a:ext cx="1791773" cy="341487"/>
              <a:chOff x="142446" y="2983293"/>
              <a:chExt cx="1791773" cy="341487"/>
            </a:xfrm>
          </p:grpSpPr>
          <p:sp>
            <p:nvSpPr>
              <p:cNvPr id="40" name="Rectangle 39">
                <a:extLst>
                  <a:ext uri="{FF2B5EF4-FFF2-40B4-BE49-F238E27FC236}">
                    <a16:creationId xmlns:a16="http://schemas.microsoft.com/office/drawing/2014/main" id="{F0ADEB45-0B7B-4BC4-B5A5-70762FFC7692}"/>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Device5</a:t>
                </a:r>
              </a:p>
            </p:txBody>
          </p:sp>
          <p:cxnSp>
            <p:nvCxnSpPr>
              <p:cNvPr id="41" name="Straight Connector 40">
                <a:extLst>
                  <a:ext uri="{FF2B5EF4-FFF2-40B4-BE49-F238E27FC236}">
                    <a16:creationId xmlns:a16="http://schemas.microsoft.com/office/drawing/2014/main" id="{9DCF470B-CD2D-416B-AC63-7ED5C1B9834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C19F75E-6876-4068-95DD-D7BE4DC562C0}"/>
                </a:ext>
              </a:extLst>
            </p:cNvPr>
            <p:cNvGrpSpPr/>
            <p:nvPr/>
          </p:nvGrpSpPr>
          <p:grpSpPr>
            <a:xfrm>
              <a:off x="137387" y="5484076"/>
              <a:ext cx="1791773" cy="341487"/>
              <a:chOff x="142446" y="2983293"/>
              <a:chExt cx="1791773" cy="341487"/>
            </a:xfrm>
          </p:grpSpPr>
          <p:sp>
            <p:nvSpPr>
              <p:cNvPr id="43" name="Rectangle 42">
                <a:extLst>
                  <a:ext uri="{FF2B5EF4-FFF2-40B4-BE49-F238E27FC236}">
                    <a16:creationId xmlns:a16="http://schemas.microsoft.com/office/drawing/2014/main" id="{E8E6D6C9-0A7F-4F56-8E60-A6F6B533D580}"/>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Device6</a:t>
                </a:r>
              </a:p>
            </p:txBody>
          </p:sp>
          <p:cxnSp>
            <p:nvCxnSpPr>
              <p:cNvPr id="44" name="Straight Connector 43">
                <a:extLst>
                  <a:ext uri="{FF2B5EF4-FFF2-40B4-BE49-F238E27FC236}">
                    <a16:creationId xmlns:a16="http://schemas.microsoft.com/office/drawing/2014/main" id="{6244FB5A-69C6-47DB-B85D-3E31B8E77A1D}"/>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71BB1C-2762-41B7-A092-1FCF329E7DA1}"/>
                </a:ext>
              </a:extLst>
            </p:cNvPr>
            <p:cNvGrpSpPr/>
            <p:nvPr/>
          </p:nvGrpSpPr>
          <p:grpSpPr>
            <a:xfrm>
              <a:off x="137387" y="5915964"/>
              <a:ext cx="1791773" cy="341487"/>
              <a:chOff x="142446" y="2983293"/>
              <a:chExt cx="1791773" cy="341487"/>
            </a:xfrm>
          </p:grpSpPr>
          <p:sp>
            <p:nvSpPr>
              <p:cNvPr id="46" name="Rectangle 45">
                <a:extLst>
                  <a:ext uri="{FF2B5EF4-FFF2-40B4-BE49-F238E27FC236}">
                    <a16:creationId xmlns:a16="http://schemas.microsoft.com/office/drawing/2014/main" id="{4D99E214-D3A7-4E94-9B15-9EFA6AE6922A}"/>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ea typeface="ＭＳ Ｐゴシック" pitchFamily="-96" charset="-128"/>
                  </a:rPr>
                  <a:t>Device7</a:t>
                </a:r>
              </a:p>
            </p:txBody>
          </p:sp>
          <p:cxnSp>
            <p:nvCxnSpPr>
              <p:cNvPr id="47" name="Straight Connector 46">
                <a:extLst>
                  <a:ext uri="{FF2B5EF4-FFF2-40B4-BE49-F238E27FC236}">
                    <a16:creationId xmlns:a16="http://schemas.microsoft.com/office/drawing/2014/main" id="{0425E46B-DFD0-4A25-8775-D5A0C816FACC}"/>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E9E7892C-713F-49CE-A9D2-C03CD8006388}"/>
                </a:ext>
              </a:extLst>
            </p:cNvPr>
            <p:cNvPicPr>
              <a:picLocks noChangeAspect="1"/>
            </p:cNvPicPr>
            <p:nvPr/>
          </p:nvPicPr>
          <p:blipFill>
            <a:blip r:embed="rId3"/>
            <a:stretch>
              <a:fillRect/>
            </a:stretch>
          </p:blipFill>
          <p:spPr>
            <a:xfrm>
              <a:off x="6757638" y="3960652"/>
              <a:ext cx="1648487" cy="1648487"/>
            </a:xfrm>
            <a:prstGeom prst="rect">
              <a:avLst/>
            </a:prstGeom>
          </p:spPr>
        </p:pic>
        <p:cxnSp>
          <p:nvCxnSpPr>
            <p:cNvPr id="49" name="Straight Connector 48">
              <a:extLst>
                <a:ext uri="{FF2B5EF4-FFF2-40B4-BE49-F238E27FC236}">
                  <a16:creationId xmlns:a16="http://schemas.microsoft.com/office/drawing/2014/main" id="{4FC1D482-AFFE-463A-893F-361DDC492BE2}"/>
                </a:ext>
              </a:extLst>
            </p:cNvPr>
            <p:cNvCxnSpPr>
              <a:cxnSpLocks/>
            </p:cNvCxnSpPr>
            <p:nvPr/>
          </p:nvCxnSpPr>
          <p:spPr>
            <a:xfrm flipH="1" flipV="1">
              <a:off x="4482790" y="4651847"/>
              <a:ext cx="2375210" cy="11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57DD7D5-EE51-46E2-80EE-3DDB3B9CEF60}"/>
              </a:ext>
            </a:extLst>
          </p:cNvPr>
          <p:cNvSpPr/>
          <p:nvPr/>
        </p:nvSpPr>
        <p:spPr bwMode="auto">
          <a:xfrm>
            <a:off x="6218264" y="4511989"/>
            <a:ext cx="2005326" cy="3838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ea typeface="ＭＳ Ｐゴシック" pitchFamily="-96" charset="-128"/>
              </a:rPr>
              <a:t>Interrupt line</a:t>
            </a:r>
          </a:p>
        </p:txBody>
      </p:sp>
      <p:grpSp>
        <p:nvGrpSpPr>
          <p:cNvPr id="19" name="Group 18">
            <a:extLst>
              <a:ext uri="{FF2B5EF4-FFF2-40B4-BE49-F238E27FC236}">
                <a16:creationId xmlns:a16="http://schemas.microsoft.com/office/drawing/2014/main" id="{34D95E9D-E371-420D-896C-5A0B91AB4096}"/>
              </a:ext>
            </a:extLst>
          </p:cNvPr>
          <p:cNvGrpSpPr/>
          <p:nvPr/>
        </p:nvGrpSpPr>
        <p:grpSpPr>
          <a:xfrm>
            <a:off x="6859895" y="4997090"/>
            <a:ext cx="2005326" cy="998212"/>
            <a:chOff x="6859895" y="4997090"/>
            <a:chExt cx="2005326" cy="998212"/>
          </a:xfrm>
        </p:grpSpPr>
        <p:sp>
          <p:nvSpPr>
            <p:cNvPr id="55" name="Rectangle 54">
              <a:extLst>
                <a:ext uri="{FF2B5EF4-FFF2-40B4-BE49-F238E27FC236}">
                  <a16:creationId xmlns:a16="http://schemas.microsoft.com/office/drawing/2014/main" id="{2BCFBFB2-C5B8-45E0-BC63-082E15BF6C3B}"/>
                </a:ext>
              </a:extLst>
            </p:cNvPr>
            <p:cNvSpPr/>
            <p:nvPr/>
          </p:nvSpPr>
          <p:spPr bwMode="auto">
            <a:xfrm>
              <a:off x="6859895" y="5647752"/>
              <a:ext cx="2005326" cy="3475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ts val="1500"/>
                </a:lnSpc>
                <a:spcBef>
                  <a:spcPct val="0"/>
                </a:spcBef>
                <a:spcAft>
                  <a:spcPct val="0"/>
                </a:spcAft>
              </a:pPr>
              <a:r>
                <a:rPr lang="en-US" sz="2400" b="1" dirty="0">
                  <a:ea typeface="ＭＳ Ｐゴシック" pitchFamily="-96" charset="-128"/>
                </a:rPr>
                <a:t>CPU’s interrupt pin</a:t>
              </a:r>
            </a:p>
          </p:txBody>
        </p:sp>
        <p:cxnSp>
          <p:nvCxnSpPr>
            <p:cNvPr id="56" name="Straight Connector 55">
              <a:extLst>
                <a:ext uri="{FF2B5EF4-FFF2-40B4-BE49-F238E27FC236}">
                  <a16:creationId xmlns:a16="http://schemas.microsoft.com/office/drawing/2014/main" id="{56B58CDF-D269-41C1-AD65-FAE370749CED}"/>
                </a:ext>
              </a:extLst>
            </p:cNvPr>
            <p:cNvCxnSpPr>
              <a:cxnSpLocks/>
            </p:cNvCxnSpPr>
            <p:nvPr/>
          </p:nvCxnSpPr>
          <p:spPr>
            <a:xfrm flipH="1">
              <a:off x="7913650" y="4997090"/>
              <a:ext cx="661638" cy="617209"/>
            </a:xfrm>
            <a:prstGeom prst="line">
              <a:avLst/>
            </a:prstGeom>
            <a:ln w="381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11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E649A3-2E44-4D88-8BC4-DCB349EFDFD3}"/>
              </a:ext>
            </a:extLst>
          </p:cNvPr>
          <p:cNvSpPr/>
          <p:nvPr/>
        </p:nvSpPr>
        <p:spPr>
          <a:xfrm>
            <a:off x="234900" y="3936033"/>
            <a:ext cx="11296890" cy="12157174"/>
          </a:xfrm>
          <a:prstGeom prst="rect">
            <a:avLst/>
          </a:prstGeom>
          <a:ln w="38100">
            <a:noFill/>
          </a:ln>
        </p:spPr>
        <p:txBody>
          <a:bodyPr wrap="square">
            <a:spAutoFit/>
          </a:bodyPr>
          <a:lstStyle/>
          <a:p>
            <a:r>
              <a:rPr lang="en-US" sz="2800" dirty="0">
                <a:latin typeface="Consolas" panose="020B0609020204030204" pitchFamily="49" charset="0"/>
              </a:rPr>
              <a:t>    //Tell the device about the buffer to</a:t>
            </a:r>
          </a:p>
          <a:p>
            <a:r>
              <a:rPr lang="en-US" sz="2800" dirty="0">
                <a:latin typeface="Consolas" panose="020B0609020204030204" pitchFamily="49" charset="0"/>
              </a:rPr>
              <a:t>    //use for the disk read.</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].pa = ka2pa(</a:t>
            </a:r>
            <a:r>
              <a:rPr lang="en-US" sz="2800" dirty="0" err="1">
                <a:latin typeface="Consolas" panose="020B0609020204030204" pitchFamily="49" charset="0"/>
              </a:rPr>
              <a:t>buf</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buf</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r>
              <a:rPr lang="en-US" sz="2800" dirty="0" err="1">
                <a:latin typeface="Consolas" panose="020B0609020204030204" pitchFamily="49" charset="0"/>
              </a:rPr>
              <a:t>maxbyte</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nbuf</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dma_.ch[slot].</a:t>
            </a:r>
            <a:r>
              <a:rPr lang="en-US" sz="2800" dirty="0" err="1">
                <a:latin typeface="Consolas" panose="020B0609020204030204" pitchFamily="49" charset="0"/>
              </a:rPr>
              <a:t>buf_byte_pos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//Configure the NCQ request.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first_sector</a:t>
            </a:r>
            <a:r>
              <a:rPr lang="en-US" sz="2800" dirty="0">
                <a:latin typeface="Consolas" panose="020B0609020204030204" pitchFamily="49" charset="0"/>
              </a:rPr>
              <a:t> = off / </a:t>
            </a:r>
            <a:r>
              <a:rPr lang="en-US" sz="2800" dirty="0" err="1">
                <a:latin typeface="Consolas" panose="020B0609020204030204" pitchFamily="49" charset="0"/>
              </a:rPr>
              <a:t>sectorsize</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size_t</a:t>
            </a:r>
            <a:r>
              <a:rPr lang="en-US" sz="2800" dirty="0">
                <a:solidFill>
                  <a:srgbClr val="0070C0"/>
                </a:solidFill>
                <a:latin typeface="Consolas" panose="020B0609020204030204" pitchFamily="49" charset="0"/>
              </a:rPr>
              <a:t> </a:t>
            </a:r>
            <a:r>
              <a:rPr lang="en-US" sz="2800" dirty="0" err="1">
                <a:latin typeface="Consolas" panose="020B0609020204030204" pitchFamily="49" charset="0"/>
              </a:rPr>
              <a:t>nsectors</a:t>
            </a:r>
            <a:r>
              <a:rPr lang="en-US" sz="2800" dirty="0">
                <a:latin typeface="Consolas" panose="020B0609020204030204" pitchFamily="49" charset="0"/>
              </a:rPr>
              <a:t> = </a:t>
            </a:r>
            <a:r>
              <a:rPr lang="en-US" sz="2800" dirty="0" err="1">
                <a:latin typeface="Consolas" panose="020B0609020204030204" pitchFamily="49" charset="0"/>
              </a:rPr>
              <a:t>sz</a:t>
            </a:r>
            <a:r>
              <a:rPr lang="en-US" sz="2800" dirty="0">
                <a:latin typeface="Consolas" panose="020B0609020204030204" pitchFamily="49" charset="0"/>
              </a:rPr>
              <a:t> / </a:t>
            </a:r>
            <a:r>
              <a:rPr lang="en-US" sz="2800" dirty="0" err="1">
                <a:latin typeface="Consolas" panose="020B0609020204030204" pitchFamily="49" charset="0"/>
              </a:rPr>
              <a:t>sectorsize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dma</a:t>
            </a:r>
            <a:r>
              <a:rPr lang="en-US" sz="2800" dirty="0">
                <a:latin typeface="Consolas" panose="020B0609020204030204" pitchFamily="49" charset="0"/>
              </a:rPr>
              <a:t>_.</a:t>
            </a:r>
            <a:r>
              <a:rPr lang="en-US" sz="2800" dirty="0" err="1">
                <a:latin typeface="Consolas" panose="020B0609020204030204" pitchFamily="49" charset="0"/>
              </a:rPr>
              <a:t>ct</a:t>
            </a:r>
            <a:r>
              <a:rPr lang="en-US" sz="2800" dirty="0">
                <a:latin typeface="Consolas" panose="020B0609020204030204" pitchFamily="49" charset="0"/>
              </a:rPr>
              <a:t>[slot].</a:t>
            </a:r>
            <a:r>
              <a:rPr lang="en-US" sz="2800" dirty="0" err="1">
                <a:latin typeface="Consolas" panose="020B0609020204030204" pitchFamily="49" charset="0"/>
              </a:rPr>
              <a:t>cfis</a:t>
            </a:r>
            <a:r>
              <a:rPr lang="en-US" sz="2800" dirty="0">
                <a:latin typeface="Consolas" panose="020B0609020204030204" pitchFamily="49" charset="0"/>
              </a:rPr>
              <a:t>[</a:t>
            </a:r>
            <a:r>
              <a:rPr lang="en-US" sz="2800" dirty="0">
                <a:solidFill>
                  <a:srgbClr val="00B050"/>
                </a:solidFill>
                <a:latin typeface="Consolas" panose="020B0609020204030204" pitchFamily="49" charset="0"/>
              </a:rPr>
              <a:t>0</a:t>
            </a:r>
            <a:r>
              <a:rPr lang="en-US" sz="2800" dirty="0">
                <a:latin typeface="Consolas" panose="020B0609020204030204" pitchFamily="49" charset="0"/>
              </a:rPr>
              <a:t>] = </a:t>
            </a:r>
            <a:r>
              <a:rPr lang="en-US" sz="2800" dirty="0" err="1">
                <a:latin typeface="Consolas" panose="020B0609020204030204" pitchFamily="49" charset="0"/>
              </a:rPr>
              <a:t>cfis_command</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a:solidFill>
                  <a:srgbClr val="00B050"/>
                </a:solidFill>
                <a:latin typeface="Consolas" panose="020B0609020204030204" pitchFamily="49" charset="0"/>
              </a:rPr>
              <a:t>unsigned</a:t>
            </a:r>
            <a:r>
              <a:rPr lang="en-US" sz="2800" dirty="0">
                <a:latin typeface="Consolas" panose="020B0609020204030204" pitchFamily="49" charset="0"/>
              </a:rPr>
              <a:t>(</a:t>
            </a:r>
            <a:r>
              <a:rPr lang="en-US" sz="2800" dirty="0" err="1">
                <a:latin typeface="Consolas" panose="020B0609020204030204" pitchFamily="49" charset="0"/>
              </a:rPr>
              <a:t>cmd_read_fpdma_queued</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p>
          <a:p>
            <a:r>
              <a:rPr lang="en-US" sz="2800" dirty="0">
                <a:latin typeface="Consolas" panose="020B0609020204030204" pitchFamily="49" charset="0"/>
              </a:rPr>
              <a:t>        | ((</a:t>
            </a:r>
            <a:r>
              <a:rPr lang="en-US" sz="2800" dirty="0" err="1">
                <a:latin typeface="Consolas" panose="020B0609020204030204" pitchFamily="49" charset="0"/>
              </a:rPr>
              <a:t>nsectors</a:t>
            </a:r>
            <a:r>
              <a:rPr lang="en-US" sz="2800" dirty="0">
                <a:latin typeface="Consolas" panose="020B0609020204030204" pitchFamily="49" charset="0"/>
              </a:rPr>
              <a:t> &amp; </a:t>
            </a:r>
            <a:r>
              <a:rPr lang="en-US" sz="2800" dirty="0">
                <a:solidFill>
                  <a:srgbClr val="00B050"/>
                </a:solidFill>
                <a:latin typeface="Consolas" panose="020B0609020204030204" pitchFamily="49" charset="0"/>
              </a:rPr>
              <a:t>0xFF</a:t>
            </a:r>
            <a:r>
              <a:rPr lang="en-US" sz="2800" dirty="0">
                <a:latin typeface="Consolas" panose="020B0609020204030204" pitchFamily="49" charset="0"/>
              </a:rPr>
              <a:t>) &lt;&lt;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p>
          <a:p>
            <a:r>
              <a:rPr lang="en-US" sz="2800" dirty="0">
                <a:latin typeface="Consolas" panose="020B0609020204030204" pitchFamily="49" charset="0"/>
              </a:rPr>
              <a:t>    //...other config stuff...</a:t>
            </a:r>
          </a:p>
          <a:p>
            <a:endParaRPr lang="en-US" sz="2800" dirty="0">
              <a:latin typeface="Consolas" panose="020B0609020204030204" pitchFamily="49" charset="0"/>
            </a:endParaRPr>
          </a:p>
          <a:p>
            <a:r>
              <a:rPr lang="en-US" sz="2800" dirty="0">
                <a:latin typeface="Consolas" panose="020B0609020204030204" pitchFamily="49" charset="0"/>
              </a:rPr>
              <a:t>    //Ensure all previous writes have made</a:t>
            </a:r>
          </a:p>
          <a:p>
            <a:r>
              <a:rPr lang="en-US" sz="2800" dirty="0">
                <a:latin typeface="Consolas" panose="020B0609020204030204" pitchFamily="49" charset="0"/>
              </a:rPr>
              <a:t>    //it out to memory.</a:t>
            </a:r>
          </a:p>
          <a:p>
            <a:r>
              <a:rPr lang="en-US" sz="2800" dirty="0">
                <a:latin typeface="Consolas" panose="020B0609020204030204" pitchFamily="49" charset="0"/>
              </a:rPr>
              <a:t>    std::</a:t>
            </a:r>
            <a:r>
              <a:rPr lang="en-US" sz="2800" dirty="0" err="1">
                <a:latin typeface="Consolas" panose="020B0609020204030204" pitchFamily="49" charset="0"/>
              </a:rPr>
              <a:t>atomic_thread_fence</a:t>
            </a:r>
            <a:r>
              <a:rPr lang="en-US" sz="2800" dirty="0">
                <a:latin typeface="Consolas" panose="020B0609020204030204" pitchFamily="49" charset="0"/>
              </a:rPr>
              <a:t>(std::</a:t>
            </a:r>
            <a:r>
              <a:rPr lang="en-US" sz="2800" dirty="0" err="1">
                <a:latin typeface="Consolas" panose="020B0609020204030204" pitchFamily="49" charset="0"/>
              </a:rPr>
              <a:t>memory_order_release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//Tell the drive which NCQ slot is used.</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ncq_active_mask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//Tell the drive that a command is available.</a:t>
            </a:r>
          </a:p>
          <a:p>
            <a:r>
              <a:rPr lang="en-US" sz="2800" dirty="0">
                <a:latin typeface="Consolas" panose="020B0609020204030204" pitchFamily="49" charset="0"/>
              </a:rPr>
              <a:t>    </a:t>
            </a:r>
            <a:r>
              <a:rPr lang="en-US" sz="2800" dirty="0" err="1">
                <a:latin typeface="Consolas" panose="020B0609020204030204" pitchFamily="49" charset="0"/>
              </a:rPr>
              <a:t>pr</a:t>
            </a:r>
            <a:r>
              <a:rPr lang="en-US" sz="2800" dirty="0">
                <a:latin typeface="Consolas" panose="020B0609020204030204" pitchFamily="49" charset="0"/>
              </a:rPr>
              <a:t>_-&gt;</a:t>
            </a:r>
            <a:r>
              <a:rPr lang="en-US" sz="2800" dirty="0" err="1">
                <a:latin typeface="Consolas" panose="020B0609020204030204" pitchFamily="49" charset="0"/>
              </a:rPr>
              <a:t>command_mask</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1U</a:t>
            </a:r>
            <a:r>
              <a:rPr lang="en-US" sz="2800" dirty="0">
                <a:latin typeface="Consolas" panose="020B0609020204030204" pitchFamily="49" charset="0"/>
              </a:rPr>
              <a:t> &lt;&lt; slot;</a:t>
            </a:r>
          </a:p>
          <a:p>
            <a:r>
              <a:rPr lang="en-US" sz="2800" dirty="0">
                <a:latin typeface="Consolas" panose="020B0609020204030204" pitchFamily="49" charset="0"/>
              </a:rPr>
              <a:t>    //The write to `</a:t>
            </a:r>
            <a:r>
              <a:rPr lang="en-US" sz="2800" dirty="0" err="1">
                <a:latin typeface="Consolas" panose="020B0609020204030204" pitchFamily="49" charset="0"/>
              </a:rPr>
              <a:t>command_mask</a:t>
            </a:r>
            <a:r>
              <a:rPr lang="en-US" sz="2800" dirty="0">
                <a:latin typeface="Consolas" panose="020B0609020204030204" pitchFamily="49" charset="0"/>
              </a:rPr>
              <a:t>` wakes up the device.</a:t>
            </a:r>
          </a:p>
          <a:p>
            <a:endParaRPr lang="en-US" sz="2800" dirty="0">
              <a:latin typeface="Consolas" panose="020B0609020204030204" pitchFamily="49" charset="0"/>
            </a:endParaRPr>
          </a:p>
          <a:p>
            <a:r>
              <a:rPr lang="en-US" sz="2800" dirty="0">
                <a:latin typeface="Consolas" panose="020B0609020204030204" pitchFamily="49" charset="0"/>
              </a:rPr>
              <a:t>    //The disk will generate an interrupt when</a:t>
            </a:r>
          </a:p>
          <a:p>
            <a:r>
              <a:rPr lang="en-US" sz="2800" dirty="0">
                <a:latin typeface="Consolas" panose="020B0609020204030204" pitchFamily="49" charset="0"/>
              </a:rPr>
              <a:t>    //the IO has completed!</a:t>
            </a:r>
          </a:p>
        </p:txBody>
      </p:sp>
    </p:spTree>
    <p:extLst>
      <p:ext uri="{BB962C8B-B14F-4D97-AF65-F5344CB8AC3E}">
        <p14:creationId xmlns:p14="http://schemas.microsoft.com/office/powerpoint/2010/main" val="708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0013 -0.52153 " pathEditMode="relative" rAng="0" ptsTypes="AA">
                                      <p:cBhvr>
                                        <p:cTn id="6" dur="2000" fill="hold"/>
                                        <p:tgtEl>
                                          <p:spTgt spid="6"/>
                                        </p:tgtEl>
                                        <p:attrNameLst>
                                          <p:attrName>ppt_x</p:attrName>
                                          <p:attrName>ppt_y</p:attrName>
                                        </p:attrNameLst>
                                      </p:cBhvr>
                                      <p:rCtr x="65" y="-26088"/>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13 -0.52153 L 0.0013 -1.34514 " pathEditMode="relative" rAng="0" ptsTypes="AA">
                                      <p:cBhvr>
                                        <p:cTn id="10" dur="2000" fill="hold"/>
                                        <p:tgtEl>
                                          <p:spTgt spid="6"/>
                                        </p:tgtEl>
                                        <p:attrNameLst>
                                          <p:attrName>ppt_x</p:attrName>
                                          <p:attrName>ppt_y</p:attrName>
                                        </p:attrNameLst>
                                      </p:cBhvr>
                                      <p:rCtr x="0" y="-4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AF464B-ABC4-4ABE-A511-0A8733C2CD2F}"/>
              </a:ext>
            </a:extLst>
          </p:cNvPr>
          <p:cNvPicPr>
            <a:picLocks noChangeAspect="1"/>
          </p:cNvPicPr>
          <p:nvPr/>
        </p:nvPicPr>
        <p:blipFill>
          <a:blip r:embed="rId2"/>
          <a:srcRect l="31731"/>
          <a:stretch>
            <a:fillRect/>
          </a:stretch>
        </p:blipFill>
        <p:spPr>
          <a:xfrm>
            <a:off x="32446" y="0"/>
            <a:ext cx="5230357" cy="6858000"/>
          </a:xfrm>
          <a:prstGeom prst="rect">
            <a:avLst/>
          </a:prstGeom>
        </p:spPr>
      </p:pic>
      <p:sp>
        <p:nvSpPr>
          <p:cNvPr id="2" name="Title 1">
            <a:extLst>
              <a:ext uri="{FF2B5EF4-FFF2-40B4-BE49-F238E27FC236}">
                <a16:creationId xmlns:a16="http://schemas.microsoft.com/office/drawing/2014/main" id="{D00AC85D-FD32-4BE6-9258-CC58C546DBC5}"/>
              </a:ext>
            </a:extLst>
          </p:cNvPr>
          <p:cNvSpPr>
            <a:spLocks noGrp="1"/>
          </p:cNvSpPr>
          <p:nvPr>
            <p:ph type="title"/>
          </p:nvPr>
        </p:nvSpPr>
        <p:spPr>
          <a:xfrm>
            <a:off x="6095999" y="-60521"/>
            <a:ext cx="5884653" cy="1325563"/>
          </a:xfrm>
        </p:spPr>
        <p:txBody>
          <a:bodyPr/>
          <a:lstStyle/>
          <a:p>
            <a:r>
              <a:rPr lang="en-US" dirty="0">
                <a:solidFill>
                  <a:schemeClr val="bg1"/>
                </a:solidFill>
              </a:rPr>
              <a:t>LOOK AT ALL</a:t>
            </a:r>
            <a:br>
              <a:rPr lang="en-US" dirty="0">
                <a:solidFill>
                  <a:schemeClr val="bg1"/>
                </a:solidFill>
              </a:rPr>
            </a:br>
            <a:r>
              <a:rPr lang="en-US" dirty="0">
                <a:solidFill>
                  <a:schemeClr val="bg1"/>
                </a:solidFill>
              </a:rPr>
              <a:t>THE ACRONYMS</a:t>
            </a:r>
          </a:p>
        </p:txBody>
      </p:sp>
      <p:sp>
        <p:nvSpPr>
          <p:cNvPr id="3" name="Content Placeholder 2">
            <a:extLst>
              <a:ext uri="{FF2B5EF4-FFF2-40B4-BE49-F238E27FC236}">
                <a16:creationId xmlns:a16="http://schemas.microsoft.com/office/drawing/2014/main" id="{72FE145E-7592-4B25-BCD9-38DFF0EE044B}"/>
              </a:ext>
            </a:extLst>
          </p:cNvPr>
          <p:cNvSpPr>
            <a:spLocks noGrp="1"/>
          </p:cNvSpPr>
          <p:nvPr>
            <p:ph idx="1"/>
          </p:nvPr>
        </p:nvSpPr>
        <p:spPr>
          <a:xfrm>
            <a:off x="5227980" y="1265042"/>
            <a:ext cx="6931573" cy="5653479"/>
          </a:xfrm>
        </p:spPr>
        <p:txBody>
          <a:bodyPr>
            <a:noAutofit/>
          </a:bodyPr>
          <a:lstStyle/>
          <a:p>
            <a:r>
              <a:rPr lang="en-US" sz="3200" dirty="0">
                <a:solidFill>
                  <a:schemeClr val="bg1"/>
                </a:solidFill>
                <a:latin typeface="Segoe UI" panose="020B0502040204020203" pitchFamily="34" charset="0"/>
                <a:cs typeface="Segoe UI" panose="020B0502040204020203" pitchFamily="34" charset="0"/>
              </a:rPr>
              <a:t>PIC: An old approach for delivering interrupts to CPUs</a:t>
            </a:r>
          </a:p>
          <a:p>
            <a:r>
              <a:rPr lang="en-US" sz="3200" dirty="0">
                <a:solidFill>
                  <a:schemeClr val="bg1"/>
                </a:solidFill>
                <a:latin typeface="Segoe UI" panose="020B0502040204020203" pitchFamily="34" charset="0"/>
                <a:cs typeface="Segoe UI" panose="020B0502040204020203" pitchFamily="34" charset="0"/>
              </a:rPr>
              <a:t>PCI-e: A modern bus for fast devices</a:t>
            </a:r>
          </a:p>
          <a:p>
            <a:r>
              <a:rPr lang="en-US" sz="3200" dirty="0">
                <a:solidFill>
                  <a:schemeClr val="bg1"/>
                </a:solidFill>
                <a:latin typeface="Segoe UI" panose="020B0502040204020203" pitchFamily="34" charset="0"/>
                <a:cs typeface="Segoe UI" panose="020B0502040204020203" pitchFamily="34" charset="0"/>
              </a:rPr>
              <a:t>LAPIC+MSI: A modern approach for delivering interrupts over PCI-e</a:t>
            </a:r>
          </a:p>
          <a:p>
            <a:r>
              <a:rPr lang="en-US" sz="3200" dirty="0">
                <a:solidFill>
                  <a:schemeClr val="bg1"/>
                </a:solidFill>
                <a:latin typeface="Segoe UI" panose="020B0502040204020203" pitchFamily="34" charset="0"/>
                <a:cs typeface="Segoe UI" panose="020B0502040204020203" pitchFamily="34" charset="0"/>
              </a:rPr>
              <a:t>DMA: Enables devices to directly interact with memory</a:t>
            </a:r>
          </a:p>
          <a:p>
            <a:r>
              <a:rPr lang="en-US" sz="3200" dirty="0">
                <a:solidFill>
                  <a:schemeClr val="bg1"/>
                </a:solidFill>
                <a:latin typeface="Segoe UI" panose="020B0502040204020203" pitchFamily="34" charset="0"/>
                <a:cs typeface="Segoe UI" panose="020B0502040204020203" pitchFamily="34" charset="0"/>
              </a:rPr>
              <a:t>AHCI: A modern standard for interacting with storage devices</a:t>
            </a:r>
          </a:p>
          <a:p>
            <a:r>
              <a:rPr lang="en-US" sz="3200" dirty="0">
                <a:solidFill>
                  <a:schemeClr val="bg1"/>
                </a:solidFill>
                <a:latin typeface="Segoe UI" panose="020B0502040204020203" pitchFamily="34" charset="0"/>
                <a:cs typeface="Segoe UI" panose="020B0502040204020203" pitchFamily="34" charset="0"/>
              </a:rPr>
              <a:t>NCQ: A mechanism for issuing concurrent IOs to storage</a:t>
            </a:r>
          </a:p>
        </p:txBody>
      </p:sp>
    </p:spTree>
    <p:extLst>
      <p:ext uri="{BB962C8B-B14F-4D97-AF65-F5344CB8AC3E}">
        <p14:creationId xmlns:p14="http://schemas.microsoft.com/office/powerpoint/2010/main" val="7659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597F-56A6-4226-81AB-B7A1F70CA52A}"/>
              </a:ext>
            </a:extLst>
          </p:cNvPr>
          <p:cNvSpPr>
            <a:spLocks noGrp="1"/>
          </p:cNvSpPr>
          <p:nvPr>
            <p:ph type="title"/>
          </p:nvPr>
        </p:nvSpPr>
        <p:spPr>
          <a:xfrm>
            <a:off x="-122664" y="-323387"/>
            <a:ext cx="4103649" cy="3392834"/>
          </a:xfrm>
        </p:spPr>
        <p:txBody>
          <a:bodyPr>
            <a:normAutofit/>
          </a:bodyPr>
          <a:lstStyle/>
          <a:p>
            <a:r>
              <a:rPr lang="en-US" sz="3800" dirty="0"/>
              <a:t>The Olden Days:</a:t>
            </a:r>
            <a:br>
              <a:rPr lang="en-US" sz="3800" dirty="0"/>
            </a:br>
            <a:r>
              <a:rPr lang="en-US" sz="3800" dirty="0"/>
              <a:t>Intel’s 8259 Programmable Interrupt Controller (PIC)</a:t>
            </a:r>
          </a:p>
        </p:txBody>
      </p:sp>
      <p:sp>
        <p:nvSpPr>
          <p:cNvPr id="3" name="Content Placeholder 2">
            <a:extLst>
              <a:ext uri="{FF2B5EF4-FFF2-40B4-BE49-F238E27FC236}">
                <a16:creationId xmlns:a16="http://schemas.microsoft.com/office/drawing/2014/main" id="{7A185FCD-4EDA-4D96-A731-0850454989F5}"/>
              </a:ext>
            </a:extLst>
          </p:cNvPr>
          <p:cNvSpPr>
            <a:spLocks noGrp="1"/>
          </p:cNvSpPr>
          <p:nvPr>
            <p:ph idx="1"/>
          </p:nvPr>
        </p:nvSpPr>
        <p:spPr>
          <a:xfrm>
            <a:off x="3791415" y="107931"/>
            <a:ext cx="8430322" cy="2903611"/>
          </a:xfrm>
        </p:spPr>
        <p:txBody>
          <a:bodyPr>
            <a:normAutofit fontScale="92500"/>
          </a:bodyPr>
          <a:lstStyle/>
          <a:p>
            <a:r>
              <a:rPr lang="en-US" sz="3200" dirty="0"/>
              <a:t>The 8259 PIC was first introduced by Intel in 1976</a:t>
            </a:r>
          </a:p>
          <a:p>
            <a:pPr lvl="1"/>
            <a:r>
              <a:rPr lang="en-US" sz="2800" dirty="0"/>
              <a:t>The PIC aggregated 8 interrupt lines from multiple devices, sending a single interrupt line to the CPU</a:t>
            </a:r>
          </a:p>
          <a:p>
            <a:pPr lvl="1"/>
            <a:r>
              <a:rPr lang="en-US" sz="2800" dirty="0"/>
              <a:t>After executing each instruction, the CPU checks whether the interrupt line has been raised</a:t>
            </a:r>
          </a:p>
          <a:p>
            <a:r>
              <a:rPr lang="en-US" sz="3200" dirty="0"/>
              <a:t>To support 15 interrupts, Intel cascaded two PICs!</a:t>
            </a:r>
          </a:p>
        </p:txBody>
      </p:sp>
      <p:sp>
        <p:nvSpPr>
          <p:cNvPr id="95" name="Content Placeholder 2">
            <a:extLst>
              <a:ext uri="{FF2B5EF4-FFF2-40B4-BE49-F238E27FC236}">
                <a16:creationId xmlns:a16="http://schemas.microsoft.com/office/drawing/2014/main" id="{B95BE65B-E58F-437C-8E86-2A08E00BCA5A}"/>
              </a:ext>
            </a:extLst>
          </p:cNvPr>
          <p:cNvSpPr txBox="1">
            <a:spLocks/>
          </p:cNvSpPr>
          <p:nvPr/>
        </p:nvSpPr>
        <p:spPr>
          <a:xfrm>
            <a:off x="7964712" y="2740363"/>
            <a:ext cx="424117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Examples of IRQ numbers on the primary PIC</a:t>
            </a:r>
          </a:p>
          <a:p>
            <a:pPr lvl="1"/>
            <a:r>
              <a:rPr lang="en-US" dirty="0"/>
              <a:t>IRQ 0: Timer</a:t>
            </a:r>
          </a:p>
          <a:p>
            <a:pPr lvl="1"/>
            <a:r>
              <a:rPr lang="en-US" dirty="0"/>
              <a:t>IRQ 1: Keyboard</a:t>
            </a:r>
          </a:p>
          <a:p>
            <a:pPr lvl="1"/>
            <a:r>
              <a:rPr lang="en-US" dirty="0"/>
              <a:t>IRQ 2: Cascaded interrupt from the secondary PIC</a:t>
            </a:r>
          </a:p>
          <a:p>
            <a:r>
              <a:rPr lang="en-US" dirty="0"/>
              <a:t>Examples of IRQ numbers on the secondary PIC</a:t>
            </a:r>
          </a:p>
          <a:p>
            <a:pPr lvl="1"/>
            <a:r>
              <a:rPr lang="en-US" dirty="0"/>
              <a:t>IRQ 12: PS/2 Mouse</a:t>
            </a:r>
          </a:p>
          <a:p>
            <a:pPr lvl="1"/>
            <a:r>
              <a:rPr lang="en-US" dirty="0"/>
              <a:t>IRQ 14: ATA device (e.g., disk)</a:t>
            </a:r>
          </a:p>
        </p:txBody>
      </p:sp>
      <p:grpSp>
        <p:nvGrpSpPr>
          <p:cNvPr id="23" name="Group 22">
            <a:extLst>
              <a:ext uri="{FF2B5EF4-FFF2-40B4-BE49-F238E27FC236}">
                <a16:creationId xmlns:a16="http://schemas.microsoft.com/office/drawing/2014/main" id="{57E787FC-27C4-4444-BE53-C1A8A2E3A914}"/>
              </a:ext>
            </a:extLst>
          </p:cNvPr>
          <p:cNvGrpSpPr/>
          <p:nvPr/>
        </p:nvGrpSpPr>
        <p:grpSpPr>
          <a:xfrm>
            <a:off x="13862" y="2978132"/>
            <a:ext cx="8021178" cy="3394970"/>
            <a:chOff x="114221" y="2978132"/>
            <a:chExt cx="8021178" cy="3394970"/>
          </a:xfrm>
        </p:grpSpPr>
        <p:grpSp>
          <p:nvGrpSpPr>
            <p:cNvPr id="21" name="Group 20">
              <a:extLst>
                <a:ext uri="{FF2B5EF4-FFF2-40B4-BE49-F238E27FC236}">
                  <a16:creationId xmlns:a16="http://schemas.microsoft.com/office/drawing/2014/main" id="{B16262B4-5F35-4ABA-9BA7-32B658D4385B}"/>
                </a:ext>
              </a:extLst>
            </p:cNvPr>
            <p:cNvGrpSpPr/>
            <p:nvPr/>
          </p:nvGrpSpPr>
          <p:grpSpPr>
            <a:xfrm>
              <a:off x="114221" y="3429000"/>
              <a:ext cx="8021178" cy="2944102"/>
              <a:chOff x="181128" y="3011542"/>
              <a:chExt cx="8021178" cy="2944102"/>
            </a:xfrm>
          </p:grpSpPr>
          <p:pic>
            <p:nvPicPr>
              <p:cNvPr id="48" name="Picture 47">
                <a:extLst>
                  <a:ext uri="{FF2B5EF4-FFF2-40B4-BE49-F238E27FC236}">
                    <a16:creationId xmlns:a16="http://schemas.microsoft.com/office/drawing/2014/main" id="{E9E7892C-713F-49CE-A9D2-C03CD8006388}"/>
                  </a:ext>
                </a:extLst>
              </p:cNvPr>
              <p:cNvPicPr>
                <a:picLocks noChangeAspect="1"/>
              </p:cNvPicPr>
              <p:nvPr/>
            </p:nvPicPr>
            <p:blipFill>
              <a:blip r:embed="rId3"/>
              <a:stretch>
                <a:fillRect/>
              </a:stretch>
            </p:blipFill>
            <p:spPr>
              <a:xfrm>
                <a:off x="7110912" y="4239701"/>
                <a:ext cx="1091394" cy="1091394"/>
              </a:xfrm>
              <a:prstGeom prst="rect">
                <a:avLst/>
              </a:prstGeom>
            </p:spPr>
          </p:pic>
          <p:grpSp>
            <p:nvGrpSpPr>
              <p:cNvPr id="19" name="Group 18">
                <a:extLst>
                  <a:ext uri="{FF2B5EF4-FFF2-40B4-BE49-F238E27FC236}">
                    <a16:creationId xmlns:a16="http://schemas.microsoft.com/office/drawing/2014/main" id="{76C45181-B858-42C5-B7E6-70DAC70BCC2C}"/>
                  </a:ext>
                </a:extLst>
              </p:cNvPr>
              <p:cNvGrpSpPr>
                <a:grpSpLocks noChangeAspect="1"/>
              </p:cNvGrpSpPr>
              <p:nvPr/>
            </p:nvGrpSpPr>
            <p:grpSpPr>
              <a:xfrm>
                <a:off x="181128" y="3011542"/>
                <a:ext cx="4836922" cy="2494584"/>
                <a:chOff x="963686" y="3078347"/>
                <a:chExt cx="6752958" cy="3482756"/>
              </a:xfrm>
            </p:grpSpPr>
            <p:sp>
              <p:nvSpPr>
                <p:cNvPr id="16" name="Rectangle 15">
                  <a:extLst>
                    <a:ext uri="{FF2B5EF4-FFF2-40B4-BE49-F238E27FC236}">
                      <a16:creationId xmlns:a16="http://schemas.microsoft.com/office/drawing/2014/main" id="{2AF2A134-2C00-4B3F-BEEE-97EA820FB5B9}"/>
                    </a:ext>
                  </a:extLst>
                </p:cNvPr>
                <p:cNvSpPr/>
                <p:nvPr/>
              </p:nvSpPr>
              <p:spPr>
                <a:xfrm>
                  <a:off x="2943922" y="3078347"/>
                  <a:ext cx="2397512" cy="3482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6" name="Group 5">
                  <a:extLst>
                    <a:ext uri="{FF2B5EF4-FFF2-40B4-BE49-F238E27FC236}">
                      <a16:creationId xmlns:a16="http://schemas.microsoft.com/office/drawing/2014/main" id="{A9C156A1-AC78-460C-B03A-4F7E974FAEC8}"/>
                    </a:ext>
                  </a:extLst>
                </p:cNvPr>
                <p:cNvGrpSpPr/>
                <p:nvPr/>
              </p:nvGrpSpPr>
              <p:grpSpPr>
                <a:xfrm>
                  <a:off x="2792862" y="3179420"/>
                  <a:ext cx="1038096" cy="758285"/>
                  <a:chOff x="1610833" y="4003287"/>
                  <a:chExt cx="1038096" cy="758285"/>
                </a:xfrm>
              </p:grpSpPr>
              <p:sp>
                <p:nvSpPr>
                  <p:cNvPr id="4" name="Rectangle 3">
                    <a:extLst>
                      <a:ext uri="{FF2B5EF4-FFF2-40B4-BE49-F238E27FC236}">
                        <a16:creationId xmlns:a16="http://schemas.microsoft.com/office/drawing/2014/main" id="{F52F960D-DE26-4C56-8FBF-6FDDFAD306AF}"/>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IRQ0</a:t>
                    </a:r>
                  </a:p>
                </p:txBody>
              </p:sp>
              <p:sp>
                <p:nvSpPr>
                  <p:cNvPr id="5" name="Rectangle 4">
                    <a:extLst>
                      <a:ext uri="{FF2B5EF4-FFF2-40B4-BE49-F238E27FC236}">
                        <a16:creationId xmlns:a16="http://schemas.microsoft.com/office/drawing/2014/main" id="{DC1DEC19-8D65-4E15-8AF0-9C867EF55BA4}"/>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IRQ1</a:t>
                    </a:r>
                  </a:p>
                </p:txBody>
              </p:sp>
            </p:grpSp>
            <p:grpSp>
              <p:nvGrpSpPr>
                <p:cNvPr id="7" name="Group 6">
                  <a:extLst>
                    <a:ext uri="{FF2B5EF4-FFF2-40B4-BE49-F238E27FC236}">
                      <a16:creationId xmlns:a16="http://schemas.microsoft.com/office/drawing/2014/main" id="{0C547D66-9E39-496A-8A83-6CE1A0759712}"/>
                    </a:ext>
                  </a:extLst>
                </p:cNvPr>
                <p:cNvGrpSpPr/>
                <p:nvPr/>
              </p:nvGrpSpPr>
              <p:grpSpPr>
                <a:xfrm>
                  <a:off x="2792861" y="4013016"/>
                  <a:ext cx="1038096" cy="758285"/>
                  <a:chOff x="1610833" y="4003287"/>
                  <a:chExt cx="1038096" cy="758285"/>
                </a:xfrm>
              </p:grpSpPr>
              <p:sp>
                <p:nvSpPr>
                  <p:cNvPr id="8" name="Rectangle 7">
                    <a:extLst>
                      <a:ext uri="{FF2B5EF4-FFF2-40B4-BE49-F238E27FC236}">
                        <a16:creationId xmlns:a16="http://schemas.microsoft.com/office/drawing/2014/main" id="{38DB914C-895A-4BEF-8BD0-424CD239398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IRQ2</a:t>
                    </a:r>
                  </a:p>
                </p:txBody>
              </p:sp>
              <p:sp>
                <p:nvSpPr>
                  <p:cNvPr id="9" name="Rectangle 8">
                    <a:extLst>
                      <a:ext uri="{FF2B5EF4-FFF2-40B4-BE49-F238E27FC236}">
                        <a16:creationId xmlns:a16="http://schemas.microsoft.com/office/drawing/2014/main" id="{C33E1D9B-1FEA-4275-A743-F9281140A9D3}"/>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IRQ3</a:t>
                    </a:r>
                  </a:p>
                </p:txBody>
              </p:sp>
            </p:grpSp>
            <p:grpSp>
              <p:nvGrpSpPr>
                <p:cNvPr id="10" name="Group 9">
                  <a:extLst>
                    <a:ext uri="{FF2B5EF4-FFF2-40B4-BE49-F238E27FC236}">
                      <a16:creationId xmlns:a16="http://schemas.microsoft.com/office/drawing/2014/main" id="{B56E34FC-06A6-4836-A656-46FE9A3D2342}"/>
                    </a:ext>
                  </a:extLst>
                </p:cNvPr>
                <p:cNvGrpSpPr/>
                <p:nvPr/>
              </p:nvGrpSpPr>
              <p:grpSpPr>
                <a:xfrm>
                  <a:off x="2792860" y="4846612"/>
                  <a:ext cx="1038096" cy="758285"/>
                  <a:chOff x="1610833" y="4003287"/>
                  <a:chExt cx="1038096" cy="758285"/>
                </a:xfrm>
              </p:grpSpPr>
              <p:sp>
                <p:nvSpPr>
                  <p:cNvPr id="11" name="Rectangle 10">
                    <a:extLst>
                      <a:ext uri="{FF2B5EF4-FFF2-40B4-BE49-F238E27FC236}">
                        <a16:creationId xmlns:a16="http://schemas.microsoft.com/office/drawing/2014/main" id="{DF5FC617-27A2-44F7-8F15-40DB3664732A}"/>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IRQ4</a:t>
                    </a:r>
                  </a:p>
                </p:txBody>
              </p:sp>
              <p:sp>
                <p:nvSpPr>
                  <p:cNvPr id="12" name="Rectangle 11">
                    <a:extLst>
                      <a:ext uri="{FF2B5EF4-FFF2-40B4-BE49-F238E27FC236}">
                        <a16:creationId xmlns:a16="http://schemas.microsoft.com/office/drawing/2014/main" id="{B49FCF15-CBEE-4498-B3B8-25DE87C90EC2}"/>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IRQ5</a:t>
                    </a:r>
                  </a:p>
                </p:txBody>
              </p:sp>
            </p:grpSp>
            <p:grpSp>
              <p:nvGrpSpPr>
                <p:cNvPr id="13" name="Group 12">
                  <a:extLst>
                    <a:ext uri="{FF2B5EF4-FFF2-40B4-BE49-F238E27FC236}">
                      <a16:creationId xmlns:a16="http://schemas.microsoft.com/office/drawing/2014/main" id="{2E3449AF-45AC-4543-B89F-EAA3244C2C47}"/>
                    </a:ext>
                  </a:extLst>
                </p:cNvPr>
                <p:cNvGrpSpPr/>
                <p:nvPr/>
              </p:nvGrpSpPr>
              <p:grpSpPr>
                <a:xfrm>
                  <a:off x="2792859" y="5680208"/>
                  <a:ext cx="1038096" cy="758285"/>
                  <a:chOff x="1610833" y="4003287"/>
                  <a:chExt cx="1038096" cy="758285"/>
                </a:xfrm>
              </p:grpSpPr>
              <p:sp>
                <p:nvSpPr>
                  <p:cNvPr id="14" name="Rectangle 13">
                    <a:extLst>
                      <a:ext uri="{FF2B5EF4-FFF2-40B4-BE49-F238E27FC236}">
                        <a16:creationId xmlns:a16="http://schemas.microsoft.com/office/drawing/2014/main" id="{9F2DA742-FFCF-43E8-BD91-13EDAA0E2231}"/>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IRQ6</a:t>
                    </a:r>
                  </a:p>
                </p:txBody>
              </p:sp>
              <p:sp>
                <p:nvSpPr>
                  <p:cNvPr id="15" name="Rectangle 14">
                    <a:extLst>
                      <a:ext uri="{FF2B5EF4-FFF2-40B4-BE49-F238E27FC236}">
                        <a16:creationId xmlns:a16="http://schemas.microsoft.com/office/drawing/2014/main" id="{CB8DE728-8CC0-4E1F-8DBA-886016A66620}"/>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IRQ7</a:t>
                    </a:r>
                  </a:p>
                </p:txBody>
              </p:sp>
            </p:grpSp>
            <p:sp>
              <p:nvSpPr>
                <p:cNvPr id="17" name="TextBox 16">
                  <a:extLst>
                    <a:ext uri="{FF2B5EF4-FFF2-40B4-BE49-F238E27FC236}">
                      <a16:creationId xmlns:a16="http://schemas.microsoft.com/office/drawing/2014/main" id="{AB7EE9A5-5CDC-4B5D-86E7-043D9D977C5C}"/>
                    </a:ext>
                  </a:extLst>
                </p:cNvPr>
                <p:cNvSpPr txBox="1"/>
                <p:nvPr/>
              </p:nvSpPr>
              <p:spPr>
                <a:xfrm>
                  <a:off x="3982013" y="4557207"/>
                  <a:ext cx="1134894" cy="1131530"/>
                </a:xfrm>
                <a:prstGeom prst="rect">
                  <a:avLst/>
                </a:prstGeom>
                <a:noFill/>
              </p:spPr>
              <p:txBody>
                <a:bodyPr wrap="square" rtlCol="0">
                  <a:spAutoFit/>
                </a:bodyPr>
                <a:lstStyle/>
                <a:p>
                  <a:pPr algn="ctr">
                    <a:lnSpc>
                      <a:spcPts val="2800"/>
                    </a:lnSpc>
                  </a:pPr>
                  <a:r>
                    <a:rPr lang="en-US" sz="2000" dirty="0">
                      <a:solidFill>
                        <a:schemeClr val="bg1"/>
                      </a:solidFill>
                    </a:rPr>
                    <a:t>8259 PIC</a:t>
                  </a:r>
                </a:p>
              </p:txBody>
            </p:sp>
            <p:grpSp>
              <p:nvGrpSpPr>
                <p:cNvPr id="26" name="Group 25">
                  <a:extLst>
                    <a:ext uri="{FF2B5EF4-FFF2-40B4-BE49-F238E27FC236}">
                      <a16:creationId xmlns:a16="http://schemas.microsoft.com/office/drawing/2014/main" id="{704B1025-BA44-49BA-8AB4-678B21DAA939}"/>
                    </a:ext>
                  </a:extLst>
                </p:cNvPr>
                <p:cNvGrpSpPr/>
                <p:nvPr/>
              </p:nvGrpSpPr>
              <p:grpSpPr>
                <a:xfrm>
                  <a:off x="1001090" y="3151171"/>
                  <a:ext cx="1791773" cy="341487"/>
                  <a:chOff x="142446" y="2983293"/>
                  <a:chExt cx="1791773" cy="341487"/>
                </a:xfrm>
              </p:grpSpPr>
              <p:sp>
                <p:nvSpPr>
                  <p:cNvPr id="18" name="Rectangle 17">
                    <a:extLst>
                      <a:ext uri="{FF2B5EF4-FFF2-40B4-BE49-F238E27FC236}">
                        <a16:creationId xmlns:a16="http://schemas.microsoft.com/office/drawing/2014/main" id="{C970F118-11CE-4448-AD02-C5E1C418C82D}"/>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Device8</a:t>
                    </a:r>
                  </a:p>
                </p:txBody>
              </p:sp>
              <p:cxnSp>
                <p:nvCxnSpPr>
                  <p:cNvPr id="20" name="Straight Connector 19">
                    <a:extLst>
                      <a:ext uri="{FF2B5EF4-FFF2-40B4-BE49-F238E27FC236}">
                        <a16:creationId xmlns:a16="http://schemas.microsoft.com/office/drawing/2014/main" id="{2427958F-A7B1-43C1-8D89-0673E4B5FD00}"/>
                      </a:ext>
                    </a:extLst>
                  </p:cNvPr>
                  <p:cNvCxnSpPr>
                    <a:cxnSpLocks/>
                    <a:stCxn id="4" idx="1"/>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A054157-393A-46A4-B703-73C242DCDF24}"/>
                    </a:ext>
                  </a:extLst>
                </p:cNvPr>
                <p:cNvGrpSpPr/>
                <p:nvPr/>
              </p:nvGrpSpPr>
              <p:grpSpPr>
                <a:xfrm>
                  <a:off x="996031" y="3567967"/>
                  <a:ext cx="1791773" cy="341487"/>
                  <a:chOff x="142446" y="2983293"/>
                  <a:chExt cx="1791773" cy="341487"/>
                </a:xfrm>
              </p:grpSpPr>
              <p:sp>
                <p:nvSpPr>
                  <p:cNvPr id="28" name="Rectangle 27">
                    <a:extLst>
                      <a:ext uri="{FF2B5EF4-FFF2-40B4-BE49-F238E27FC236}">
                        <a16:creationId xmlns:a16="http://schemas.microsoft.com/office/drawing/2014/main" id="{5D721F2B-9A6A-45F2-BA0B-BA1B4F13A225}"/>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Device9</a:t>
                    </a:r>
                  </a:p>
                </p:txBody>
              </p:sp>
              <p:cxnSp>
                <p:nvCxnSpPr>
                  <p:cNvPr id="29" name="Straight Connector 28">
                    <a:extLst>
                      <a:ext uri="{FF2B5EF4-FFF2-40B4-BE49-F238E27FC236}">
                        <a16:creationId xmlns:a16="http://schemas.microsoft.com/office/drawing/2014/main" id="{D81C7EAE-DD2B-492C-ACB7-657376B0849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8DAFF5A-A24A-4F28-B9A1-79955C7BD911}"/>
                    </a:ext>
                  </a:extLst>
                </p:cNvPr>
                <p:cNvGrpSpPr/>
                <p:nvPr/>
              </p:nvGrpSpPr>
              <p:grpSpPr>
                <a:xfrm>
                  <a:off x="963686" y="3989325"/>
                  <a:ext cx="1824118" cy="341487"/>
                  <a:chOff x="110101" y="2983293"/>
                  <a:chExt cx="1824118" cy="341487"/>
                </a:xfrm>
              </p:grpSpPr>
              <p:sp>
                <p:nvSpPr>
                  <p:cNvPr id="31" name="Rectangle 30">
                    <a:extLst>
                      <a:ext uri="{FF2B5EF4-FFF2-40B4-BE49-F238E27FC236}">
                        <a16:creationId xmlns:a16="http://schemas.microsoft.com/office/drawing/2014/main" id="{A04BC3A2-6CD8-400A-B90A-BB6895433094}"/>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Device10</a:t>
                    </a:r>
                  </a:p>
                </p:txBody>
              </p:sp>
              <p:cxnSp>
                <p:nvCxnSpPr>
                  <p:cNvPr id="32" name="Straight Connector 31">
                    <a:extLst>
                      <a:ext uri="{FF2B5EF4-FFF2-40B4-BE49-F238E27FC236}">
                        <a16:creationId xmlns:a16="http://schemas.microsoft.com/office/drawing/2014/main" id="{1DDDAFD7-0C0B-4477-BC68-1E07663B9D0F}"/>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40FDE0A-374E-44EA-BBB9-0120D83513A4}"/>
                    </a:ext>
                  </a:extLst>
                </p:cNvPr>
                <p:cNvGrpSpPr/>
                <p:nvPr/>
              </p:nvGrpSpPr>
              <p:grpSpPr>
                <a:xfrm>
                  <a:off x="963686" y="4410683"/>
                  <a:ext cx="1824118" cy="341487"/>
                  <a:chOff x="110101" y="2983293"/>
                  <a:chExt cx="1824118" cy="341487"/>
                </a:xfrm>
              </p:grpSpPr>
              <p:sp>
                <p:nvSpPr>
                  <p:cNvPr id="34" name="Rectangle 33">
                    <a:extLst>
                      <a:ext uri="{FF2B5EF4-FFF2-40B4-BE49-F238E27FC236}">
                        <a16:creationId xmlns:a16="http://schemas.microsoft.com/office/drawing/2014/main" id="{E6B0C899-4BA1-44FF-8098-8D2AAAC928E6}"/>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Device11</a:t>
                    </a:r>
                  </a:p>
                </p:txBody>
              </p:sp>
              <p:cxnSp>
                <p:nvCxnSpPr>
                  <p:cNvPr id="35" name="Straight Connector 34">
                    <a:extLst>
                      <a:ext uri="{FF2B5EF4-FFF2-40B4-BE49-F238E27FC236}">
                        <a16:creationId xmlns:a16="http://schemas.microsoft.com/office/drawing/2014/main" id="{8E08C7AC-E3EC-490D-90A2-E545ECEA3F7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2FF16AB-732F-480E-9C6E-315CA404B1A4}"/>
                    </a:ext>
                  </a:extLst>
                </p:cNvPr>
                <p:cNvGrpSpPr/>
                <p:nvPr/>
              </p:nvGrpSpPr>
              <p:grpSpPr>
                <a:xfrm>
                  <a:off x="963686" y="4831521"/>
                  <a:ext cx="1824118" cy="341487"/>
                  <a:chOff x="110101" y="2983293"/>
                  <a:chExt cx="1824118" cy="341487"/>
                </a:xfrm>
              </p:grpSpPr>
              <p:sp>
                <p:nvSpPr>
                  <p:cNvPr id="37" name="Rectangle 36">
                    <a:extLst>
                      <a:ext uri="{FF2B5EF4-FFF2-40B4-BE49-F238E27FC236}">
                        <a16:creationId xmlns:a16="http://schemas.microsoft.com/office/drawing/2014/main" id="{7925005A-45C0-4F1A-88B2-70367F2A21E5}"/>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Device12</a:t>
                    </a:r>
                  </a:p>
                </p:txBody>
              </p:sp>
              <p:cxnSp>
                <p:nvCxnSpPr>
                  <p:cNvPr id="38" name="Straight Connector 37">
                    <a:extLst>
                      <a:ext uri="{FF2B5EF4-FFF2-40B4-BE49-F238E27FC236}">
                        <a16:creationId xmlns:a16="http://schemas.microsoft.com/office/drawing/2014/main" id="{0FA86D9C-D1DD-4661-8699-EAA2F33A0008}"/>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169C876-F597-422D-BE19-2F84744D47EB}"/>
                    </a:ext>
                  </a:extLst>
                </p:cNvPr>
                <p:cNvGrpSpPr/>
                <p:nvPr/>
              </p:nvGrpSpPr>
              <p:grpSpPr>
                <a:xfrm>
                  <a:off x="963686" y="5248316"/>
                  <a:ext cx="1824118" cy="341487"/>
                  <a:chOff x="110101" y="2983293"/>
                  <a:chExt cx="1824118" cy="341487"/>
                </a:xfrm>
              </p:grpSpPr>
              <p:sp>
                <p:nvSpPr>
                  <p:cNvPr id="40" name="Rectangle 39">
                    <a:extLst>
                      <a:ext uri="{FF2B5EF4-FFF2-40B4-BE49-F238E27FC236}">
                        <a16:creationId xmlns:a16="http://schemas.microsoft.com/office/drawing/2014/main" id="{F0ADEB45-0B7B-4BC4-B5A5-70762FFC7692}"/>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Device13</a:t>
                    </a:r>
                  </a:p>
                </p:txBody>
              </p:sp>
              <p:cxnSp>
                <p:nvCxnSpPr>
                  <p:cNvPr id="41" name="Straight Connector 40">
                    <a:extLst>
                      <a:ext uri="{FF2B5EF4-FFF2-40B4-BE49-F238E27FC236}">
                        <a16:creationId xmlns:a16="http://schemas.microsoft.com/office/drawing/2014/main" id="{9DCF470B-CD2D-416B-AC63-7ED5C1B9834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C19F75E-6876-4068-95DD-D7BE4DC562C0}"/>
                    </a:ext>
                  </a:extLst>
                </p:cNvPr>
                <p:cNvGrpSpPr/>
                <p:nvPr/>
              </p:nvGrpSpPr>
              <p:grpSpPr>
                <a:xfrm>
                  <a:off x="963686" y="5651954"/>
                  <a:ext cx="1824118" cy="341487"/>
                  <a:chOff x="110101" y="2983293"/>
                  <a:chExt cx="1824118" cy="341487"/>
                </a:xfrm>
              </p:grpSpPr>
              <p:sp>
                <p:nvSpPr>
                  <p:cNvPr id="43" name="Rectangle 42">
                    <a:extLst>
                      <a:ext uri="{FF2B5EF4-FFF2-40B4-BE49-F238E27FC236}">
                        <a16:creationId xmlns:a16="http://schemas.microsoft.com/office/drawing/2014/main" id="{E8E6D6C9-0A7F-4F56-8E60-A6F6B533D580}"/>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Device14</a:t>
                    </a:r>
                  </a:p>
                </p:txBody>
              </p:sp>
              <p:cxnSp>
                <p:nvCxnSpPr>
                  <p:cNvPr id="44" name="Straight Connector 43">
                    <a:extLst>
                      <a:ext uri="{FF2B5EF4-FFF2-40B4-BE49-F238E27FC236}">
                        <a16:creationId xmlns:a16="http://schemas.microsoft.com/office/drawing/2014/main" id="{6244FB5A-69C6-47DB-B85D-3E31B8E77A1D}"/>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71BB1C-2762-41B7-A092-1FCF329E7DA1}"/>
                    </a:ext>
                  </a:extLst>
                </p:cNvPr>
                <p:cNvGrpSpPr/>
                <p:nvPr/>
              </p:nvGrpSpPr>
              <p:grpSpPr>
                <a:xfrm>
                  <a:off x="963686" y="6083842"/>
                  <a:ext cx="1824118" cy="341487"/>
                  <a:chOff x="110101" y="2983293"/>
                  <a:chExt cx="1824118" cy="341487"/>
                </a:xfrm>
              </p:grpSpPr>
              <p:sp>
                <p:nvSpPr>
                  <p:cNvPr id="46" name="Rectangle 45">
                    <a:extLst>
                      <a:ext uri="{FF2B5EF4-FFF2-40B4-BE49-F238E27FC236}">
                        <a16:creationId xmlns:a16="http://schemas.microsoft.com/office/drawing/2014/main" id="{4D99E214-D3A7-4E94-9B15-9EFA6AE6922A}"/>
                      </a:ext>
                    </a:extLst>
                  </p:cNvPr>
                  <p:cNvSpPr/>
                  <p:nvPr/>
                </p:nvSpPr>
                <p:spPr bwMode="auto">
                  <a:xfrm>
                    <a:off x="110101" y="2983293"/>
                    <a:ext cx="1070442"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Device15</a:t>
                    </a:r>
                  </a:p>
                </p:txBody>
              </p:sp>
              <p:cxnSp>
                <p:nvCxnSpPr>
                  <p:cNvPr id="47" name="Straight Connector 46">
                    <a:extLst>
                      <a:ext uri="{FF2B5EF4-FFF2-40B4-BE49-F238E27FC236}">
                        <a16:creationId xmlns:a16="http://schemas.microsoft.com/office/drawing/2014/main" id="{0425E46B-DFD0-4A25-8775-D5A0C816FACC}"/>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4FC1D482-AFFE-463A-893F-361DDC492BE2}"/>
                    </a:ext>
                  </a:extLst>
                </p:cNvPr>
                <p:cNvCxnSpPr>
                  <a:cxnSpLocks/>
                </p:cNvCxnSpPr>
                <p:nvPr/>
              </p:nvCxnSpPr>
              <p:spPr>
                <a:xfrm flipH="1" flipV="1">
                  <a:off x="5341434" y="4819725"/>
                  <a:ext cx="2375210" cy="11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D9DEA04-A807-40CA-AD1A-14D0E1BEA056}"/>
                  </a:ext>
                </a:extLst>
              </p:cNvPr>
              <p:cNvGrpSpPr>
                <a:grpSpLocks noChangeAspect="1"/>
              </p:cNvGrpSpPr>
              <p:nvPr/>
            </p:nvGrpSpPr>
            <p:grpSpPr>
              <a:xfrm>
                <a:off x="3724509" y="3461060"/>
                <a:ext cx="3511272" cy="2494584"/>
                <a:chOff x="996031" y="3078347"/>
                <a:chExt cx="4902183" cy="3482756"/>
              </a:xfrm>
            </p:grpSpPr>
            <p:sp>
              <p:nvSpPr>
                <p:cNvPr id="52" name="Rectangle 51">
                  <a:extLst>
                    <a:ext uri="{FF2B5EF4-FFF2-40B4-BE49-F238E27FC236}">
                      <a16:creationId xmlns:a16="http://schemas.microsoft.com/office/drawing/2014/main" id="{C48644B4-C11C-4065-BA48-1B6A8F475F3E}"/>
                    </a:ext>
                  </a:extLst>
                </p:cNvPr>
                <p:cNvSpPr/>
                <p:nvPr/>
              </p:nvSpPr>
              <p:spPr>
                <a:xfrm>
                  <a:off x="2943922" y="3078347"/>
                  <a:ext cx="2397512" cy="34827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3" name="Group 52">
                  <a:extLst>
                    <a:ext uri="{FF2B5EF4-FFF2-40B4-BE49-F238E27FC236}">
                      <a16:creationId xmlns:a16="http://schemas.microsoft.com/office/drawing/2014/main" id="{9FF0C7B2-58F3-4D9C-A939-F42960D957B1}"/>
                    </a:ext>
                  </a:extLst>
                </p:cNvPr>
                <p:cNvGrpSpPr/>
                <p:nvPr/>
              </p:nvGrpSpPr>
              <p:grpSpPr>
                <a:xfrm>
                  <a:off x="2792862" y="3179420"/>
                  <a:ext cx="1038096" cy="758285"/>
                  <a:chOff x="1610833" y="4003287"/>
                  <a:chExt cx="1038096" cy="758285"/>
                </a:xfrm>
              </p:grpSpPr>
              <p:sp>
                <p:nvSpPr>
                  <p:cNvPr id="93" name="Rectangle 92">
                    <a:extLst>
                      <a:ext uri="{FF2B5EF4-FFF2-40B4-BE49-F238E27FC236}">
                        <a16:creationId xmlns:a16="http://schemas.microsoft.com/office/drawing/2014/main" id="{9C6DC27B-CD38-44AD-8211-3BC5F2FAF324}"/>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IRQ0</a:t>
                    </a:r>
                  </a:p>
                </p:txBody>
              </p:sp>
              <p:sp>
                <p:nvSpPr>
                  <p:cNvPr id="94" name="Rectangle 93">
                    <a:extLst>
                      <a:ext uri="{FF2B5EF4-FFF2-40B4-BE49-F238E27FC236}">
                        <a16:creationId xmlns:a16="http://schemas.microsoft.com/office/drawing/2014/main" id="{00D03B64-FEDE-4C25-ABCF-D830464C91E0}"/>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IRQ1</a:t>
                    </a:r>
                  </a:p>
                </p:txBody>
              </p:sp>
            </p:grpSp>
            <p:grpSp>
              <p:nvGrpSpPr>
                <p:cNvPr id="57" name="Group 56">
                  <a:extLst>
                    <a:ext uri="{FF2B5EF4-FFF2-40B4-BE49-F238E27FC236}">
                      <a16:creationId xmlns:a16="http://schemas.microsoft.com/office/drawing/2014/main" id="{01916538-59A2-4AB2-BEBB-45CB90685407}"/>
                    </a:ext>
                  </a:extLst>
                </p:cNvPr>
                <p:cNvGrpSpPr/>
                <p:nvPr/>
              </p:nvGrpSpPr>
              <p:grpSpPr>
                <a:xfrm>
                  <a:off x="2792861" y="4013016"/>
                  <a:ext cx="1038096" cy="758285"/>
                  <a:chOff x="1610833" y="4003287"/>
                  <a:chExt cx="1038096" cy="758285"/>
                </a:xfrm>
              </p:grpSpPr>
              <p:sp>
                <p:nvSpPr>
                  <p:cNvPr id="91" name="Rectangle 90">
                    <a:extLst>
                      <a:ext uri="{FF2B5EF4-FFF2-40B4-BE49-F238E27FC236}">
                        <a16:creationId xmlns:a16="http://schemas.microsoft.com/office/drawing/2014/main" id="{3FD8E3F2-8788-4C45-B49D-0525645B91ED}"/>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IRQ2</a:t>
                    </a:r>
                  </a:p>
                </p:txBody>
              </p:sp>
              <p:sp>
                <p:nvSpPr>
                  <p:cNvPr id="92" name="Rectangle 91">
                    <a:extLst>
                      <a:ext uri="{FF2B5EF4-FFF2-40B4-BE49-F238E27FC236}">
                        <a16:creationId xmlns:a16="http://schemas.microsoft.com/office/drawing/2014/main" id="{7A318634-F8F4-49DC-8768-0C726A8F688B}"/>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IRQ3</a:t>
                    </a:r>
                  </a:p>
                </p:txBody>
              </p:sp>
            </p:grpSp>
            <p:grpSp>
              <p:nvGrpSpPr>
                <p:cNvPr id="58" name="Group 57">
                  <a:extLst>
                    <a:ext uri="{FF2B5EF4-FFF2-40B4-BE49-F238E27FC236}">
                      <a16:creationId xmlns:a16="http://schemas.microsoft.com/office/drawing/2014/main" id="{9A7BDFEF-B049-4630-A00E-4E582045D95F}"/>
                    </a:ext>
                  </a:extLst>
                </p:cNvPr>
                <p:cNvGrpSpPr/>
                <p:nvPr/>
              </p:nvGrpSpPr>
              <p:grpSpPr>
                <a:xfrm>
                  <a:off x="2792860" y="4846612"/>
                  <a:ext cx="1038096" cy="758285"/>
                  <a:chOff x="1610833" y="4003287"/>
                  <a:chExt cx="1038096" cy="758285"/>
                </a:xfrm>
              </p:grpSpPr>
              <p:sp>
                <p:nvSpPr>
                  <p:cNvPr id="89" name="Rectangle 88">
                    <a:extLst>
                      <a:ext uri="{FF2B5EF4-FFF2-40B4-BE49-F238E27FC236}">
                        <a16:creationId xmlns:a16="http://schemas.microsoft.com/office/drawing/2014/main" id="{E9F3390E-6064-48C9-9208-43C505CE11B9}"/>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IRQ4</a:t>
                    </a:r>
                  </a:p>
                </p:txBody>
              </p:sp>
              <p:sp>
                <p:nvSpPr>
                  <p:cNvPr id="90" name="Rectangle 89">
                    <a:extLst>
                      <a:ext uri="{FF2B5EF4-FFF2-40B4-BE49-F238E27FC236}">
                        <a16:creationId xmlns:a16="http://schemas.microsoft.com/office/drawing/2014/main" id="{54D43040-F134-4835-A544-3A2750D1843B}"/>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IRQ5</a:t>
                    </a:r>
                  </a:p>
                </p:txBody>
              </p:sp>
            </p:grpSp>
            <p:grpSp>
              <p:nvGrpSpPr>
                <p:cNvPr id="59" name="Group 58">
                  <a:extLst>
                    <a:ext uri="{FF2B5EF4-FFF2-40B4-BE49-F238E27FC236}">
                      <a16:creationId xmlns:a16="http://schemas.microsoft.com/office/drawing/2014/main" id="{A9CEC66B-05EF-437D-804E-C30F6FF48455}"/>
                    </a:ext>
                  </a:extLst>
                </p:cNvPr>
                <p:cNvGrpSpPr/>
                <p:nvPr/>
              </p:nvGrpSpPr>
              <p:grpSpPr>
                <a:xfrm>
                  <a:off x="2792859" y="5680208"/>
                  <a:ext cx="1038096" cy="758285"/>
                  <a:chOff x="1610833" y="4003287"/>
                  <a:chExt cx="1038096" cy="758285"/>
                </a:xfrm>
              </p:grpSpPr>
              <p:sp>
                <p:nvSpPr>
                  <p:cNvPr id="87" name="Rectangle 86">
                    <a:extLst>
                      <a:ext uri="{FF2B5EF4-FFF2-40B4-BE49-F238E27FC236}">
                        <a16:creationId xmlns:a16="http://schemas.microsoft.com/office/drawing/2014/main" id="{6FE0DD49-3134-4A59-BA6B-E986E2F0D238}"/>
                      </a:ext>
                    </a:extLst>
                  </p:cNvPr>
                  <p:cNvSpPr/>
                  <p:nvPr/>
                </p:nvSpPr>
                <p:spPr bwMode="auto">
                  <a:xfrm>
                    <a:off x="1610834" y="4003287"/>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IRQ6</a:t>
                    </a:r>
                  </a:p>
                </p:txBody>
              </p:sp>
              <p:sp>
                <p:nvSpPr>
                  <p:cNvPr id="88" name="Rectangle 87">
                    <a:extLst>
                      <a:ext uri="{FF2B5EF4-FFF2-40B4-BE49-F238E27FC236}">
                        <a16:creationId xmlns:a16="http://schemas.microsoft.com/office/drawing/2014/main" id="{36CD52E6-8081-4255-BF03-C643496D6AD8}"/>
                      </a:ext>
                    </a:extLst>
                  </p:cNvPr>
                  <p:cNvSpPr/>
                  <p:nvPr/>
                </p:nvSpPr>
                <p:spPr bwMode="auto">
                  <a:xfrm>
                    <a:off x="1610833" y="4420085"/>
                    <a:ext cx="1038095" cy="34148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IRQ7</a:t>
                    </a:r>
                  </a:p>
                </p:txBody>
              </p:sp>
            </p:grpSp>
            <p:sp>
              <p:nvSpPr>
                <p:cNvPr id="60" name="TextBox 59">
                  <a:extLst>
                    <a:ext uri="{FF2B5EF4-FFF2-40B4-BE49-F238E27FC236}">
                      <a16:creationId xmlns:a16="http://schemas.microsoft.com/office/drawing/2014/main" id="{A517BDB5-D6BC-4D0E-8A15-06B0E591B6DD}"/>
                    </a:ext>
                  </a:extLst>
                </p:cNvPr>
                <p:cNvSpPr txBox="1"/>
                <p:nvPr/>
              </p:nvSpPr>
              <p:spPr>
                <a:xfrm>
                  <a:off x="3982013" y="4557207"/>
                  <a:ext cx="1134894" cy="1131530"/>
                </a:xfrm>
                <a:prstGeom prst="rect">
                  <a:avLst/>
                </a:prstGeom>
                <a:noFill/>
              </p:spPr>
              <p:txBody>
                <a:bodyPr wrap="square" rtlCol="0">
                  <a:spAutoFit/>
                </a:bodyPr>
                <a:lstStyle/>
                <a:p>
                  <a:pPr algn="ctr">
                    <a:lnSpc>
                      <a:spcPts val="2800"/>
                    </a:lnSpc>
                  </a:pPr>
                  <a:r>
                    <a:rPr lang="en-US" sz="2000" dirty="0">
                      <a:solidFill>
                        <a:schemeClr val="bg1"/>
                      </a:solidFill>
                    </a:rPr>
                    <a:t>8259 PIC</a:t>
                  </a:r>
                </a:p>
              </p:txBody>
            </p:sp>
            <p:grpSp>
              <p:nvGrpSpPr>
                <p:cNvPr id="62" name="Group 61">
                  <a:extLst>
                    <a:ext uri="{FF2B5EF4-FFF2-40B4-BE49-F238E27FC236}">
                      <a16:creationId xmlns:a16="http://schemas.microsoft.com/office/drawing/2014/main" id="{2B7B1AF9-B64B-45B1-AD22-FD2761B831EC}"/>
                    </a:ext>
                  </a:extLst>
                </p:cNvPr>
                <p:cNvGrpSpPr/>
                <p:nvPr/>
              </p:nvGrpSpPr>
              <p:grpSpPr>
                <a:xfrm>
                  <a:off x="1001090" y="3151171"/>
                  <a:ext cx="1791773" cy="341487"/>
                  <a:chOff x="142446" y="2983293"/>
                  <a:chExt cx="1791773" cy="341487"/>
                </a:xfrm>
              </p:grpSpPr>
              <p:sp>
                <p:nvSpPr>
                  <p:cNvPr id="85" name="Rectangle 84">
                    <a:extLst>
                      <a:ext uri="{FF2B5EF4-FFF2-40B4-BE49-F238E27FC236}">
                        <a16:creationId xmlns:a16="http://schemas.microsoft.com/office/drawing/2014/main" id="{9B8133D6-8048-4D8A-B0D2-61A9EF8B3BBB}"/>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Device0</a:t>
                    </a:r>
                  </a:p>
                </p:txBody>
              </p:sp>
              <p:cxnSp>
                <p:nvCxnSpPr>
                  <p:cNvPr id="86" name="Straight Connector 85">
                    <a:extLst>
                      <a:ext uri="{FF2B5EF4-FFF2-40B4-BE49-F238E27FC236}">
                        <a16:creationId xmlns:a16="http://schemas.microsoft.com/office/drawing/2014/main" id="{F52A6415-ABEF-43CD-9113-16F1160AB618}"/>
                      </a:ext>
                    </a:extLst>
                  </p:cNvPr>
                  <p:cNvCxnSpPr>
                    <a:cxnSpLocks/>
                    <a:stCxn id="93" idx="1"/>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4EFC3C2-B216-4D29-801E-15897F97A199}"/>
                    </a:ext>
                  </a:extLst>
                </p:cNvPr>
                <p:cNvGrpSpPr/>
                <p:nvPr/>
              </p:nvGrpSpPr>
              <p:grpSpPr>
                <a:xfrm>
                  <a:off x="996031" y="3567967"/>
                  <a:ext cx="1791773" cy="341487"/>
                  <a:chOff x="142446" y="2983293"/>
                  <a:chExt cx="1791773" cy="341487"/>
                </a:xfrm>
              </p:grpSpPr>
              <p:sp>
                <p:nvSpPr>
                  <p:cNvPr id="83" name="Rectangle 82">
                    <a:extLst>
                      <a:ext uri="{FF2B5EF4-FFF2-40B4-BE49-F238E27FC236}">
                        <a16:creationId xmlns:a16="http://schemas.microsoft.com/office/drawing/2014/main" id="{037632CE-26F0-4B20-A7E9-D1A7ABE132E3}"/>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Device1</a:t>
                    </a:r>
                  </a:p>
                </p:txBody>
              </p:sp>
              <p:cxnSp>
                <p:nvCxnSpPr>
                  <p:cNvPr id="84" name="Straight Connector 83">
                    <a:extLst>
                      <a:ext uri="{FF2B5EF4-FFF2-40B4-BE49-F238E27FC236}">
                        <a16:creationId xmlns:a16="http://schemas.microsoft.com/office/drawing/2014/main" id="{3DA65BC6-D50C-463D-8D91-B922D8C4B776}"/>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F97560DB-A92A-48CC-9D14-1A232D2AE872}"/>
                    </a:ext>
                  </a:extLst>
                </p:cNvPr>
                <p:cNvGrpSpPr/>
                <p:nvPr/>
              </p:nvGrpSpPr>
              <p:grpSpPr>
                <a:xfrm>
                  <a:off x="996031" y="4410683"/>
                  <a:ext cx="1791773" cy="341487"/>
                  <a:chOff x="142446" y="2983293"/>
                  <a:chExt cx="1791773" cy="341487"/>
                </a:xfrm>
              </p:grpSpPr>
              <p:sp>
                <p:nvSpPr>
                  <p:cNvPr id="79" name="Rectangle 78">
                    <a:extLst>
                      <a:ext uri="{FF2B5EF4-FFF2-40B4-BE49-F238E27FC236}">
                        <a16:creationId xmlns:a16="http://schemas.microsoft.com/office/drawing/2014/main" id="{4E1E015A-5D43-4A45-B151-2DCEE10B315E}"/>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Device3</a:t>
                    </a:r>
                  </a:p>
                </p:txBody>
              </p:sp>
              <p:cxnSp>
                <p:nvCxnSpPr>
                  <p:cNvPr id="80" name="Straight Connector 79">
                    <a:extLst>
                      <a:ext uri="{FF2B5EF4-FFF2-40B4-BE49-F238E27FC236}">
                        <a16:creationId xmlns:a16="http://schemas.microsoft.com/office/drawing/2014/main" id="{41BD981F-A4FC-4B82-9878-BDC72B758920}"/>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68188966-3FBC-40CE-BC37-269FF4A1D499}"/>
                    </a:ext>
                  </a:extLst>
                </p:cNvPr>
                <p:cNvGrpSpPr/>
                <p:nvPr/>
              </p:nvGrpSpPr>
              <p:grpSpPr>
                <a:xfrm>
                  <a:off x="996031" y="4831521"/>
                  <a:ext cx="1791773" cy="341487"/>
                  <a:chOff x="142446" y="2983293"/>
                  <a:chExt cx="1791773" cy="341487"/>
                </a:xfrm>
              </p:grpSpPr>
              <p:sp>
                <p:nvSpPr>
                  <p:cNvPr id="77" name="Rectangle 76">
                    <a:extLst>
                      <a:ext uri="{FF2B5EF4-FFF2-40B4-BE49-F238E27FC236}">
                        <a16:creationId xmlns:a16="http://schemas.microsoft.com/office/drawing/2014/main" id="{A7D32F1B-5F6F-4D1E-B098-83B5A5953A54}"/>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Device4</a:t>
                    </a:r>
                  </a:p>
                </p:txBody>
              </p:sp>
              <p:cxnSp>
                <p:nvCxnSpPr>
                  <p:cNvPr id="78" name="Straight Connector 77">
                    <a:extLst>
                      <a:ext uri="{FF2B5EF4-FFF2-40B4-BE49-F238E27FC236}">
                        <a16:creationId xmlns:a16="http://schemas.microsoft.com/office/drawing/2014/main" id="{7E10102F-8E89-42D4-93E6-4A5F2C593E59}"/>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3E99996-52A5-4B35-9E19-8042B7058B3F}"/>
                    </a:ext>
                  </a:extLst>
                </p:cNvPr>
                <p:cNvGrpSpPr/>
                <p:nvPr/>
              </p:nvGrpSpPr>
              <p:grpSpPr>
                <a:xfrm>
                  <a:off x="996031" y="5248316"/>
                  <a:ext cx="1791773" cy="341487"/>
                  <a:chOff x="142446" y="2983293"/>
                  <a:chExt cx="1791773" cy="341487"/>
                </a:xfrm>
              </p:grpSpPr>
              <p:sp>
                <p:nvSpPr>
                  <p:cNvPr id="75" name="Rectangle 74">
                    <a:extLst>
                      <a:ext uri="{FF2B5EF4-FFF2-40B4-BE49-F238E27FC236}">
                        <a16:creationId xmlns:a16="http://schemas.microsoft.com/office/drawing/2014/main" id="{4DCD152D-16ED-4470-AE80-B7DAA6425131}"/>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Device5</a:t>
                    </a:r>
                  </a:p>
                </p:txBody>
              </p:sp>
              <p:cxnSp>
                <p:nvCxnSpPr>
                  <p:cNvPr id="76" name="Straight Connector 75">
                    <a:extLst>
                      <a:ext uri="{FF2B5EF4-FFF2-40B4-BE49-F238E27FC236}">
                        <a16:creationId xmlns:a16="http://schemas.microsoft.com/office/drawing/2014/main" id="{163206A9-DA37-4378-89B6-B5DFF695FE5E}"/>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3BD3DE-EBB4-416B-AE82-F58FEDD63A50}"/>
                    </a:ext>
                  </a:extLst>
                </p:cNvPr>
                <p:cNvGrpSpPr/>
                <p:nvPr/>
              </p:nvGrpSpPr>
              <p:grpSpPr>
                <a:xfrm>
                  <a:off x="996031" y="5651954"/>
                  <a:ext cx="1791773" cy="341487"/>
                  <a:chOff x="142446" y="2983293"/>
                  <a:chExt cx="1791773" cy="341487"/>
                </a:xfrm>
              </p:grpSpPr>
              <p:sp>
                <p:nvSpPr>
                  <p:cNvPr id="73" name="Rectangle 72">
                    <a:extLst>
                      <a:ext uri="{FF2B5EF4-FFF2-40B4-BE49-F238E27FC236}">
                        <a16:creationId xmlns:a16="http://schemas.microsoft.com/office/drawing/2014/main" id="{A25B95E7-84BB-4F13-BFDE-E3DD4BD13580}"/>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Device6</a:t>
                    </a:r>
                  </a:p>
                </p:txBody>
              </p:sp>
              <p:cxnSp>
                <p:nvCxnSpPr>
                  <p:cNvPr id="74" name="Straight Connector 73">
                    <a:extLst>
                      <a:ext uri="{FF2B5EF4-FFF2-40B4-BE49-F238E27FC236}">
                        <a16:creationId xmlns:a16="http://schemas.microsoft.com/office/drawing/2014/main" id="{848EF682-AC55-47C2-B6D5-80766E9629A9}"/>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206436D-EC65-40B5-B726-3E71FCBAE468}"/>
                    </a:ext>
                  </a:extLst>
                </p:cNvPr>
                <p:cNvGrpSpPr/>
                <p:nvPr/>
              </p:nvGrpSpPr>
              <p:grpSpPr>
                <a:xfrm>
                  <a:off x="996031" y="6083842"/>
                  <a:ext cx="1791773" cy="341487"/>
                  <a:chOff x="142446" y="2983293"/>
                  <a:chExt cx="1791773" cy="341487"/>
                </a:xfrm>
              </p:grpSpPr>
              <p:sp>
                <p:nvSpPr>
                  <p:cNvPr id="71" name="Rectangle 70">
                    <a:extLst>
                      <a:ext uri="{FF2B5EF4-FFF2-40B4-BE49-F238E27FC236}">
                        <a16:creationId xmlns:a16="http://schemas.microsoft.com/office/drawing/2014/main" id="{BDC8A85C-3FB2-4971-889A-2BED739AE343}"/>
                      </a:ext>
                    </a:extLst>
                  </p:cNvPr>
                  <p:cNvSpPr/>
                  <p:nvPr/>
                </p:nvSpPr>
                <p:spPr bwMode="auto">
                  <a:xfrm>
                    <a:off x="142446" y="2983293"/>
                    <a:ext cx="1038095" cy="3414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200" b="1" dirty="0">
                        <a:ea typeface="ＭＳ Ｐゴシック" pitchFamily="-96" charset="-128"/>
                      </a:rPr>
                      <a:t>Device7</a:t>
                    </a:r>
                  </a:p>
                </p:txBody>
              </p:sp>
              <p:cxnSp>
                <p:nvCxnSpPr>
                  <p:cNvPr id="72" name="Straight Connector 71">
                    <a:extLst>
                      <a:ext uri="{FF2B5EF4-FFF2-40B4-BE49-F238E27FC236}">
                        <a16:creationId xmlns:a16="http://schemas.microsoft.com/office/drawing/2014/main" id="{1B81F4C9-071A-4A00-8CFF-A8A63A4C7492}"/>
                      </a:ext>
                    </a:extLst>
                  </p:cNvPr>
                  <p:cNvCxnSpPr>
                    <a:cxnSpLocks/>
                  </p:cNvCxnSpPr>
                  <p:nvPr/>
                </p:nvCxnSpPr>
                <p:spPr>
                  <a:xfrm flipH="1">
                    <a:off x="1115391" y="3182286"/>
                    <a:ext cx="8188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a:extLst>
                    <a:ext uri="{FF2B5EF4-FFF2-40B4-BE49-F238E27FC236}">
                      <a16:creationId xmlns:a16="http://schemas.microsoft.com/office/drawing/2014/main" id="{856831BC-C6F3-4B5D-9869-5AFB03270219}"/>
                    </a:ext>
                  </a:extLst>
                </p:cNvPr>
                <p:cNvCxnSpPr>
                  <a:cxnSpLocks/>
                </p:cNvCxnSpPr>
                <p:nvPr/>
              </p:nvCxnSpPr>
              <p:spPr>
                <a:xfrm flipH="1">
                  <a:off x="5341437" y="4819725"/>
                  <a:ext cx="55677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6" name="Rectangle 95">
              <a:extLst>
                <a:ext uri="{FF2B5EF4-FFF2-40B4-BE49-F238E27FC236}">
                  <a16:creationId xmlns:a16="http://schemas.microsoft.com/office/drawing/2014/main" id="{D1638BB2-E8C6-4690-B82C-F533DF29272C}"/>
                </a:ext>
              </a:extLst>
            </p:cNvPr>
            <p:cNvSpPr/>
            <p:nvPr/>
          </p:nvSpPr>
          <p:spPr bwMode="auto">
            <a:xfrm>
              <a:off x="4888568" y="3406817"/>
              <a:ext cx="2005326" cy="3838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ea typeface="ＭＳ Ｐゴシック" pitchFamily="-96" charset="-128"/>
                </a:rPr>
                <a:t>Primary PIC</a:t>
              </a:r>
            </a:p>
          </p:txBody>
        </p:sp>
        <p:sp>
          <p:nvSpPr>
            <p:cNvPr id="97" name="Rectangle 96">
              <a:extLst>
                <a:ext uri="{FF2B5EF4-FFF2-40B4-BE49-F238E27FC236}">
                  <a16:creationId xmlns:a16="http://schemas.microsoft.com/office/drawing/2014/main" id="{276FE1DD-CB68-42DD-A294-0EF90ADD19FC}"/>
                </a:ext>
              </a:extLst>
            </p:cNvPr>
            <p:cNvSpPr/>
            <p:nvPr/>
          </p:nvSpPr>
          <p:spPr bwMode="auto">
            <a:xfrm>
              <a:off x="1350745" y="2978132"/>
              <a:ext cx="2005326" cy="3838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dirty="0">
                  <a:ea typeface="ＭＳ Ｐゴシック" pitchFamily="-96" charset="-128"/>
                </a:rPr>
                <a:t>Secondary PIC</a:t>
              </a:r>
            </a:p>
          </p:txBody>
        </p:sp>
      </p:grpSp>
    </p:spTree>
    <p:extLst>
      <p:ext uri="{BB962C8B-B14F-4D97-AF65-F5344CB8AC3E}">
        <p14:creationId xmlns:p14="http://schemas.microsoft.com/office/powerpoint/2010/main" val="7253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7881-52E4-4232-BB28-07FCF6C971D9}"/>
              </a:ext>
            </a:extLst>
          </p:cNvPr>
          <p:cNvSpPr>
            <a:spLocks noGrp="1"/>
          </p:cNvSpPr>
          <p:nvPr>
            <p:ph type="title"/>
          </p:nvPr>
        </p:nvSpPr>
        <p:spPr>
          <a:xfrm>
            <a:off x="838200" y="52607"/>
            <a:ext cx="10515600" cy="1325563"/>
          </a:xfrm>
        </p:spPr>
        <p:txBody>
          <a:bodyPr/>
          <a:lstStyle/>
          <a:p>
            <a:r>
              <a:rPr lang="en-US" dirty="0"/>
              <a:t>The 8259 PIC: The Interrupt Lifecycle</a:t>
            </a:r>
          </a:p>
        </p:txBody>
      </p:sp>
      <p:pic>
        <p:nvPicPr>
          <p:cNvPr id="6" name="Picture 5">
            <a:extLst>
              <a:ext uri="{FF2B5EF4-FFF2-40B4-BE49-F238E27FC236}">
                <a16:creationId xmlns:a16="http://schemas.microsoft.com/office/drawing/2014/main" id="{37A73911-7562-4BEF-B384-74F7A9FA2C6E}"/>
              </a:ext>
            </a:extLst>
          </p:cNvPr>
          <p:cNvPicPr>
            <a:picLocks noChangeAspect="1"/>
          </p:cNvPicPr>
          <p:nvPr/>
        </p:nvPicPr>
        <p:blipFill rotWithShape="1">
          <a:blip r:embed="rId3"/>
          <a:srcRect t="8963" b="5921"/>
          <a:stretch/>
        </p:blipFill>
        <p:spPr>
          <a:xfrm>
            <a:off x="170516" y="1294689"/>
            <a:ext cx="3727049" cy="5247466"/>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290F293-20F9-43AE-BC0C-33312988B28C}"/>
                  </a:ext>
                </a:extLst>
              </p:cNvPr>
              <p:cNvSpPr>
                <a:spLocks noGrp="1"/>
              </p:cNvSpPr>
              <p:nvPr>
                <p:ph idx="1"/>
              </p:nvPr>
            </p:nvSpPr>
            <p:spPr>
              <a:xfrm>
                <a:off x="4566319" y="1419911"/>
                <a:ext cx="7456235" cy="5080503"/>
              </a:xfrm>
            </p:spPr>
            <p:txBody>
              <a:bodyPr>
                <a:normAutofit/>
              </a:bodyPr>
              <a:lstStyle/>
              <a:p>
                <a:r>
                  <a:rPr lang="en-US" sz="3200" dirty="0"/>
                  <a:t>At boot time, the CPU configures the PIC with the address of the interrupt service routine (ISR) for each interrupt type</a:t>
                </a:r>
              </a:p>
              <a:p>
                <a:r>
                  <a:rPr lang="en-US" sz="3200" dirty="0"/>
                  <a:t>Later:</a:t>
                </a:r>
              </a:p>
              <a:p>
                <a:pPr lvl="1"/>
                <a:r>
                  <a:rPr lang="en-US" sz="2800" dirty="0"/>
                  <a:t>An interrupt arrives, raising (say) </a:t>
                </a:r>
                <a14:m>
                  <m:oMath xmlns:m="http://schemas.openxmlformats.org/officeDocument/2006/math">
                    <m:r>
                      <a:rPr lang="en-US" sz="2800" b="0" i="1" dirty="0" smtClean="0">
                        <a:latin typeface="Cambria Math" panose="02040503050406030204" pitchFamily="18" charset="0"/>
                      </a:rPr>
                      <m:t>𝐼𝑅</m:t>
                    </m:r>
                    <m:r>
                      <a:rPr lang="en-US" sz="2800" b="0" i="1" dirty="0" smtClean="0">
                        <a:latin typeface="Cambria Math" panose="02040503050406030204" pitchFamily="18" charset="0"/>
                      </a:rPr>
                      <m:t>6</m:t>
                    </m:r>
                  </m:oMath>
                </a14:m>
                <a:r>
                  <a:rPr lang="en-US" sz="2800" dirty="0"/>
                  <a:t> high</a:t>
                </a:r>
              </a:p>
              <a:p>
                <a:pPr lvl="1"/>
                <a:r>
                  <a:rPr lang="en-US" sz="2800" dirty="0"/>
                  <a:t>The PIC notifies the CPU by raising </a:t>
                </a:r>
                <a14:m>
                  <m:oMath xmlns:m="http://schemas.openxmlformats.org/officeDocument/2006/math">
                    <m:r>
                      <a:rPr lang="en-US" sz="2800" i="1" dirty="0">
                        <a:latin typeface="Cambria Math" panose="02040503050406030204" pitchFamily="18" charset="0"/>
                      </a:rPr>
                      <m:t>𝐼𝑁𝑇</m:t>
                    </m:r>
                  </m:oMath>
                </a14:m>
                <a:endParaRPr lang="en-US" sz="2800" dirty="0">
                  <a:latin typeface="Cambria Math" panose="02040503050406030204" pitchFamily="18" charset="0"/>
                  <a:ea typeface="Cambria Math" panose="02040503050406030204" pitchFamily="18" charset="0"/>
                </a:endParaRPr>
              </a:p>
              <a:p>
                <a:pPr lvl="1"/>
                <a:r>
                  <a:rPr lang="en-US" sz="2800" dirty="0"/>
                  <a:t>The CPU acknowledges by raising </a:t>
                </a:r>
                <a14:m>
                  <m:oMath xmlns:m="http://schemas.openxmlformats.org/officeDocument/2006/math">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𝐼𝑁𝑇𝐴</m:t>
                        </m:r>
                      </m:e>
                    </m:acc>
                  </m:oMath>
                </a14:m>
                <a:endParaRPr lang="en-US" sz="2800" dirty="0"/>
              </a:p>
              <a:p>
                <a:pPr lvl="1"/>
                <a:r>
                  <a:rPr lang="en-US" sz="2800" dirty="0"/>
                  <a:t>The PIC releases the address of the </a:t>
                </a:r>
                <a14:m>
                  <m:oMath xmlns:m="http://schemas.openxmlformats.org/officeDocument/2006/math">
                    <m:r>
                      <a:rPr lang="en-US" sz="2800" i="1" dirty="0">
                        <a:latin typeface="Cambria Math" panose="02040503050406030204" pitchFamily="18" charset="0"/>
                      </a:rPr>
                      <m:t>𝐼𝑅</m:t>
                    </m:r>
                    <m:r>
                      <a:rPr lang="en-US" sz="2800" i="1" dirty="0">
                        <a:latin typeface="Cambria Math" panose="02040503050406030204" pitchFamily="18" charset="0"/>
                      </a:rPr>
                      <m:t>6</m:t>
                    </m:r>
                  </m:oMath>
                </a14:m>
                <a:r>
                  <a:rPr lang="en-US" sz="2800" dirty="0"/>
                  <a:t> ISR over the data bus </a:t>
                </a:r>
                <a14:m>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0</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𝐷</m:t>
                        </m:r>
                      </m:e>
                      <m:sub>
                        <m:r>
                          <a:rPr lang="en-US" sz="2800" i="1" dirty="0">
                            <a:latin typeface="Cambria Math" panose="02040503050406030204" pitchFamily="18" charset="0"/>
                          </a:rPr>
                          <m:t>7</m:t>
                        </m:r>
                      </m:sub>
                    </m:sSub>
                  </m:oMath>
                </a14:m>
                <a:endParaRPr lang="en-US" sz="2800" dirty="0"/>
              </a:p>
              <a:p>
                <a:pPr lvl="1"/>
                <a:r>
                  <a:rPr lang="en-US" sz="2800" dirty="0"/>
                  <a:t>The CPU jumps to that ISR to handle the interrupt</a:t>
                </a:r>
              </a:p>
            </p:txBody>
          </p:sp>
        </mc:Choice>
        <mc:Fallback xmlns="">
          <p:sp>
            <p:nvSpPr>
              <p:cNvPr id="7" name="Content Placeholder 2">
                <a:extLst>
                  <a:ext uri="{FF2B5EF4-FFF2-40B4-BE49-F238E27FC236}">
                    <a16:creationId xmlns:a16="http://schemas.microsoft.com/office/drawing/2014/main" id="{D290F293-20F9-43AE-BC0C-33312988B28C}"/>
                  </a:ext>
                </a:extLst>
              </p:cNvPr>
              <p:cNvSpPr>
                <a:spLocks noGrp="1" noRot="1" noChangeAspect="1" noMove="1" noResize="1" noEditPoints="1" noAdjustHandles="1" noChangeArrowheads="1" noChangeShapeType="1" noTextEdit="1"/>
              </p:cNvSpPr>
              <p:nvPr>
                <p:ph idx="1"/>
              </p:nvPr>
            </p:nvSpPr>
            <p:spPr>
              <a:xfrm>
                <a:off x="4566319" y="1419911"/>
                <a:ext cx="7456235" cy="5080503"/>
              </a:xfrm>
              <a:blipFill>
                <a:blip r:embed="rId4"/>
                <a:stretch>
                  <a:fillRect l="-1881" t="-2521" r="-2126" b="-1441"/>
                </a:stretch>
              </a:blipFill>
            </p:spPr>
            <p:txBody>
              <a:bodyPr/>
              <a:lstStyle/>
              <a:p>
                <a:r>
                  <a:rPr lang="en-US">
                    <a:noFill/>
                  </a:rPr>
                  <a:t> </a:t>
                </a:r>
              </a:p>
            </p:txBody>
          </p:sp>
        </mc:Fallback>
      </mc:AlternateContent>
      <p:sp>
        <p:nvSpPr>
          <p:cNvPr id="3" name="Arrow: Right 2">
            <a:extLst>
              <a:ext uri="{FF2B5EF4-FFF2-40B4-BE49-F238E27FC236}">
                <a16:creationId xmlns:a16="http://schemas.microsoft.com/office/drawing/2014/main" id="{08200F1D-46D3-4880-B321-11EFFB755458}"/>
              </a:ext>
            </a:extLst>
          </p:cNvPr>
          <p:cNvSpPr/>
          <p:nvPr/>
        </p:nvSpPr>
        <p:spPr>
          <a:xfrm rot="10800000">
            <a:off x="3562869" y="2759927"/>
            <a:ext cx="66907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82559B1-C81F-406E-B19A-720B88C86F90}"/>
              </a:ext>
            </a:extLst>
          </p:cNvPr>
          <p:cNvSpPr/>
          <p:nvPr/>
        </p:nvSpPr>
        <p:spPr>
          <a:xfrm rot="10800000">
            <a:off x="3562869" y="5146240"/>
            <a:ext cx="66907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AC20C8D-3BF0-4C44-9ED0-C288DF197D14}"/>
              </a:ext>
            </a:extLst>
          </p:cNvPr>
          <p:cNvSpPr/>
          <p:nvPr/>
        </p:nvSpPr>
        <p:spPr>
          <a:xfrm rot="10800000">
            <a:off x="3741792" y="2066008"/>
            <a:ext cx="669073" cy="62446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ket 3">
            <a:extLst>
              <a:ext uri="{FF2B5EF4-FFF2-40B4-BE49-F238E27FC236}">
                <a16:creationId xmlns:a16="http://schemas.microsoft.com/office/drawing/2014/main" id="{1C9DF281-24AB-430B-A40F-2C0831992D86}"/>
              </a:ext>
            </a:extLst>
          </p:cNvPr>
          <p:cNvSpPr/>
          <p:nvPr/>
        </p:nvSpPr>
        <p:spPr>
          <a:xfrm>
            <a:off x="458005" y="2550256"/>
            <a:ext cx="282775" cy="2770272"/>
          </a:xfrm>
          <a:prstGeom prst="leftBracket">
            <a:avLst>
              <a:gd name="adj" fmla="val 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26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2" presetClass="emph" presetSubtype="0" fill="hold" grpId="1"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10" presetClass="exit" presetSubtype="0" fill="hold" grpId="2"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32" presetClass="emph" presetSubtype="0" fill="hold" grpId="1" nodeType="withEffect">
                                  <p:stCondLst>
                                    <p:cond delay="0"/>
                                  </p:stCondLst>
                                  <p:childTnLst>
                                    <p:animRot by="120000">
                                      <p:cBhvr>
                                        <p:cTn id="45" dur="100" fill="hold">
                                          <p:stCondLst>
                                            <p:cond delay="0"/>
                                          </p:stCondLst>
                                        </p:cTn>
                                        <p:tgtEl>
                                          <p:spTgt spid="11"/>
                                        </p:tgtEl>
                                        <p:attrNameLst>
                                          <p:attrName>r</p:attrName>
                                        </p:attrNameLst>
                                      </p:cBhvr>
                                    </p:animRot>
                                    <p:animRot by="-240000">
                                      <p:cBhvr>
                                        <p:cTn id="46" dur="200" fill="hold">
                                          <p:stCondLst>
                                            <p:cond delay="200"/>
                                          </p:stCondLst>
                                        </p:cTn>
                                        <p:tgtEl>
                                          <p:spTgt spid="11"/>
                                        </p:tgtEl>
                                        <p:attrNameLst>
                                          <p:attrName>r</p:attrName>
                                        </p:attrNameLst>
                                      </p:cBhvr>
                                    </p:animRot>
                                    <p:animRot by="240000">
                                      <p:cBhvr>
                                        <p:cTn id="47" dur="200" fill="hold">
                                          <p:stCondLst>
                                            <p:cond delay="400"/>
                                          </p:stCondLst>
                                        </p:cTn>
                                        <p:tgtEl>
                                          <p:spTgt spid="11"/>
                                        </p:tgtEl>
                                        <p:attrNameLst>
                                          <p:attrName>r</p:attrName>
                                        </p:attrNameLst>
                                      </p:cBhvr>
                                    </p:animRot>
                                    <p:animRot by="-240000">
                                      <p:cBhvr>
                                        <p:cTn id="48" dur="200" fill="hold">
                                          <p:stCondLst>
                                            <p:cond delay="600"/>
                                          </p:stCondLst>
                                        </p:cTn>
                                        <p:tgtEl>
                                          <p:spTgt spid="11"/>
                                        </p:tgtEl>
                                        <p:attrNameLst>
                                          <p:attrName>r</p:attrName>
                                        </p:attrNameLst>
                                      </p:cBhvr>
                                    </p:animRot>
                                    <p:animRot by="120000">
                                      <p:cBhvr>
                                        <p:cTn id="49" dur="200" fill="hold">
                                          <p:stCondLst>
                                            <p:cond delay="800"/>
                                          </p:stCondLst>
                                        </p:cTn>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500"/>
                                        <p:tgtEl>
                                          <p:spTgt spid="7">
                                            <p:txEl>
                                              <p:pRg st="5" end="5"/>
                                            </p:txEl>
                                          </p:spTgt>
                                        </p:tgtEl>
                                      </p:cBhvr>
                                    </p:animEffect>
                                  </p:childTnLst>
                                </p:cTn>
                              </p:par>
                              <p:par>
                                <p:cTn id="55" presetID="10" presetClass="exit" presetSubtype="0" fill="hold" grpId="2"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32" presetClass="emph" presetSubtype="0" fill="hold" grpId="1" nodeType="withEffect">
                                  <p:stCondLst>
                                    <p:cond delay="0"/>
                                  </p:stCondLst>
                                  <p:childTnLst>
                                    <p:animRot by="120000">
                                      <p:cBhvr>
                                        <p:cTn id="62" dur="100" fill="hold">
                                          <p:stCondLst>
                                            <p:cond delay="0"/>
                                          </p:stCondLst>
                                        </p:cTn>
                                        <p:tgtEl>
                                          <p:spTgt spid="4"/>
                                        </p:tgtEl>
                                        <p:attrNameLst>
                                          <p:attrName>r</p:attrName>
                                        </p:attrNameLst>
                                      </p:cBhvr>
                                    </p:animRot>
                                    <p:animRot by="-240000">
                                      <p:cBhvr>
                                        <p:cTn id="63" dur="200" fill="hold">
                                          <p:stCondLst>
                                            <p:cond delay="200"/>
                                          </p:stCondLst>
                                        </p:cTn>
                                        <p:tgtEl>
                                          <p:spTgt spid="4"/>
                                        </p:tgtEl>
                                        <p:attrNameLst>
                                          <p:attrName>r</p:attrName>
                                        </p:attrNameLst>
                                      </p:cBhvr>
                                    </p:animRot>
                                    <p:animRot by="240000">
                                      <p:cBhvr>
                                        <p:cTn id="64" dur="200" fill="hold">
                                          <p:stCondLst>
                                            <p:cond delay="400"/>
                                          </p:stCondLst>
                                        </p:cTn>
                                        <p:tgtEl>
                                          <p:spTgt spid="4"/>
                                        </p:tgtEl>
                                        <p:attrNameLst>
                                          <p:attrName>r</p:attrName>
                                        </p:attrNameLst>
                                      </p:cBhvr>
                                    </p:animRot>
                                    <p:animRot by="-240000">
                                      <p:cBhvr>
                                        <p:cTn id="65" dur="200" fill="hold">
                                          <p:stCondLst>
                                            <p:cond delay="600"/>
                                          </p:stCondLst>
                                        </p:cTn>
                                        <p:tgtEl>
                                          <p:spTgt spid="4"/>
                                        </p:tgtEl>
                                        <p:attrNameLst>
                                          <p:attrName>r</p:attrName>
                                        </p:attrNameLst>
                                      </p:cBhvr>
                                    </p:animRot>
                                    <p:animRot by="120000">
                                      <p:cBhvr>
                                        <p:cTn id="66" dur="200" fill="hold">
                                          <p:stCondLst>
                                            <p:cond delay="800"/>
                                          </p:stCondLst>
                                        </p:cTn>
                                        <p:tgtEl>
                                          <p:spTgt spid="4"/>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animEffect transition="in" filter="fade">
                                      <p:cBhvr>
                                        <p:cTn id="7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0" grpId="0" animBg="1"/>
      <p:bldP spid="10" grpId="1" animBg="1"/>
      <p:bldP spid="10" grpId="2" animBg="1"/>
      <p:bldP spid="11" grpId="0" animBg="1"/>
      <p:bldP spid="11" grpId="1" animBg="1"/>
      <p:bldP spid="11" grpId="2"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8383-92B6-4A7A-B47B-A69A2D4DFF07}"/>
              </a:ext>
            </a:extLst>
          </p:cNvPr>
          <p:cNvSpPr>
            <a:spLocks noGrp="1"/>
          </p:cNvSpPr>
          <p:nvPr>
            <p:ph type="title"/>
          </p:nvPr>
        </p:nvSpPr>
        <p:spPr>
          <a:xfrm>
            <a:off x="838200" y="-154672"/>
            <a:ext cx="10515600" cy="1046986"/>
          </a:xfrm>
        </p:spPr>
        <p:txBody>
          <a:bodyPr/>
          <a:lstStyle/>
          <a:p>
            <a:r>
              <a:rPr lang="en-US" dirty="0"/>
              <a:t>AND THEN MULTICORE ARRIVED</a:t>
            </a:r>
          </a:p>
        </p:txBody>
      </p:sp>
      <p:pic>
        <p:nvPicPr>
          <p:cNvPr id="4" name="Picture 3">
            <a:extLst>
              <a:ext uri="{FF2B5EF4-FFF2-40B4-BE49-F238E27FC236}">
                <a16:creationId xmlns:a16="http://schemas.microsoft.com/office/drawing/2014/main" id="{5F894E6C-A24D-4205-A7AB-7C4BEE04DE84}"/>
              </a:ext>
            </a:extLst>
          </p:cNvPr>
          <p:cNvPicPr>
            <a:picLocks noChangeAspect="1"/>
          </p:cNvPicPr>
          <p:nvPr/>
        </p:nvPicPr>
        <p:blipFill rotWithShape="1">
          <a:blip r:embed="rId2"/>
          <a:srcRect t="8963" b="5921"/>
          <a:stretch/>
        </p:blipFill>
        <p:spPr>
          <a:xfrm>
            <a:off x="170516" y="1294689"/>
            <a:ext cx="3727049" cy="5247466"/>
          </a:xfrm>
          <a:prstGeom prst="rect">
            <a:avLst/>
          </a:prstGeom>
        </p:spPr>
      </p:pic>
      <p:grpSp>
        <p:nvGrpSpPr>
          <p:cNvPr id="11" name="Group 10">
            <a:extLst>
              <a:ext uri="{FF2B5EF4-FFF2-40B4-BE49-F238E27FC236}">
                <a16:creationId xmlns:a16="http://schemas.microsoft.com/office/drawing/2014/main" id="{4F5DB568-8880-485F-B1DB-C33D313D4014}"/>
              </a:ext>
            </a:extLst>
          </p:cNvPr>
          <p:cNvGrpSpPr/>
          <p:nvPr/>
        </p:nvGrpSpPr>
        <p:grpSpPr>
          <a:xfrm>
            <a:off x="3541852" y="5135407"/>
            <a:ext cx="2484139" cy="1189634"/>
            <a:chOff x="3565002" y="5073156"/>
            <a:chExt cx="2995815" cy="1438001"/>
          </a:xfrm>
        </p:grpSpPr>
        <p:pic>
          <p:nvPicPr>
            <p:cNvPr id="5" name="Picture 4">
              <a:extLst>
                <a:ext uri="{FF2B5EF4-FFF2-40B4-BE49-F238E27FC236}">
                  <a16:creationId xmlns:a16="http://schemas.microsoft.com/office/drawing/2014/main" id="{57E69B93-8FB4-4D21-B8F9-E274735F24EB}"/>
                </a:ext>
              </a:extLst>
            </p:cNvPr>
            <p:cNvPicPr>
              <a:picLocks noChangeAspect="1"/>
            </p:cNvPicPr>
            <p:nvPr/>
          </p:nvPicPr>
          <p:blipFill>
            <a:blip r:embed="rId3"/>
            <a:stretch>
              <a:fillRect/>
            </a:stretch>
          </p:blipFill>
          <p:spPr>
            <a:xfrm>
              <a:off x="5122816" y="5073156"/>
              <a:ext cx="1438001" cy="1438001"/>
            </a:xfrm>
            <a:prstGeom prst="rect">
              <a:avLst/>
            </a:prstGeom>
          </p:spPr>
        </p:pic>
        <p:cxnSp>
          <p:nvCxnSpPr>
            <p:cNvPr id="6" name="Straight Connector 5">
              <a:extLst>
                <a:ext uri="{FF2B5EF4-FFF2-40B4-BE49-F238E27FC236}">
                  <a16:creationId xmlns:a16="http://schemas.microsoft.com/office/drawing/2014/main" id="{71E63B55-7C0E-47BE-B1AF-914593287674}"/>
                </a:ext>
              </a:extLst>
            </p:cNvPr>
            <p:cNvCxnSpPr>
              <a:cxnSpLocks/>
            </p:cNvCxnSpPr>
            <p:nvPr/>
          </p:nvCxnSpPr>
          <p:spPr>
            <a:xfrm>
              <a:off x="3565002" y="5472019"/>
              <a:ext cx="1585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9B2F391-1FC6-4D86-B3BC-3B4D089F101B}"/>
              </a:ext>
            </a:extLst>
          </p:cNvPr>
          <p:cNvGrpSpPr/>
          <p:nvPr/>
        </p:nvGrpSpPr>
        <p:grpSpPr>
          <a:xfrm>
            <a:off x="4833594" y="1406847"/>
            <a:ext cx="1194504" cy="3675414"/>
            <a:chOff x="4833594" y="1406847"/>
            <a:chExt cx="1194504" cy="3675414"/>
          </a:xfrm>
        </p:grpSpPr>
        <p:pic>
          <p:nvPicPr>
            <p:cNvPr id="15" name="Picture 14">
              <a:extLst>
                <a:ext uri="{FF2B5EF4-FFF2-40B4-BE49-F238E27FC236}">
                  <a16:creationId xmlns:a16="http://schemas.microsoft.com/office/drawing/2014/main" id="{AD88E768-9DE3-4136-841A-05DEFF63F7F4}"/>
                </a:ext>
              </a:extLst>
            </p:cNvPr>
            <p:cNvPicPr>
              <a:picLocks noChangeAspect="1"/>
            </p:cNvPicPr>
            <p:nvPr/>
          </p:nvPicPr>
          <p:blipFill>
            <a:blip r:embed="rId3"/>
            <a:stretch>
              <a:fillRect/>
            </a:stretch>
          </p:blipFill>
          <p:spPr>
            <a:xfrm>
              <a:off x="4833595" y="3892627"/>
              <a:ext cx="1192395" cy="1189634"/>
            </a:xfrm>
            <a:prstGeom prst="rect">
              <a:avLst/>
            </a:prstGeom>
          </p:spPr>
        </p:pic>
        <p:pic>
          <p:nvPicPr>
            <p:cNvPr id="16" name="Picture 15">
              <a:extLst>
                <a:ext uri="{FF2B5EF4-FFF2-40B4-BE49-F238E27FC236}">
                  <a16:creationId xmlns:a16="http://schemas.microsoft.com/office/drawing/2014/main" id="{9D6781AB-5A31-483C-B245-A0723CB6BF73}"/>
                </a:ext>
              </a:extLst>
            </p:cNvPr>
            <p:cNvPicPr>
              <a:picLocks noChangeAspect="1"/>
            </p:cNvPicPr>
            <p:nvPr/>
          </p:nvPicPr>
          <p:blipFill>
            <a:blip r:embed="rId3"/>
            <a:stretch>
              <a:fillRect/>
            </a:stretch>
          </p:blipFill>
          <p:spPr>
            <a:xfrm>
              <a:off x="4833594" y="2649737"/>
              <a:ext cx="1192395" cy="1189634"/>
            </a:xfrm>
            <a:prstGeom prst="rect">
              <a:avLst/>
            </a:prstGeom>
          </p:spPr>
        </p:pic>
        <p:pic>
          <p:nvPicPr>
            <p:cNvPr id="17" name="Picture 16">
              <a:extLst>
                <a:ext uri="{FF2B5EF4-FFF2-40B4-BE49-F238E27FC236}">
                  <a16:creationId xmlns:a16="http://schemas.microsoft.com/office/drawing/2014/main" id="{90D2E65A-01B4-458F-8EF2-B5951161DAAB}"/>
                </a:ext>
              </a:extLst>
            </p:cNvPr>
            <p:cNvPicPr>
              <a:picLocks noChangeAspect="1"/>
            </p:cNvPicPr>
            <p:nvPr/>
          </p:nvPicPr>
          <p:blipFill>
            <a:blip r:embed="rId3"/>
            <a:stretch>
              <a:fillRect/>
            </a:stretch>
          </p:blipFill>
          <p:spPr>
            <a:xfrm>
              <a:off x="4835703" y="1406847"/>
              <a:ext cx="1192395" cy="1189634"/>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992FD3-7F0C-4B04-95A7-A16FD60D51A5}"/>
                  </a:ext>
                </a:extLst>
              </p:cNvPr>
              <p:cNvSpPr txBox="1"/>
              <p:nvPr/>
            </p:nvSpPr>
            <p:spPr>
              <a:xfrm>
                <a:off x="3138668" y="539950"/>
                <a:ext cx="5914664" cy="584775"/>
              </a:xfrm>
              <a:prstGeom prst="rect">
                <a:avLst/>
              </a:prstGeom>
              <a:noFill/>
            </p:spPr>
            <p:txBody>
              <a:bodyPr wrap="square" rtlCol="0">
                <a:spAutoFit/>
              </a:bodyPr>
              <a:lstStyle/>
              <a:p>
                <a:r>
                  <a:rPr lang="en-US" sz="3200" dirty="0"/>
                  <a:t>The PIC only has a single </a:t>
                </a:r>
                <a14:m>
                  <m:oMath xmlns:m="http://schemas.openxmlformats.org/officeDocument/2006/math">
                    <m:r>
                      <a:rPr lang="en-US" sz="3200" i="1">
                        <a:latin typeface="Cambria Math" panose="02040503050406030204" pitchFamily="18" charset="0"/>
                      </a:rPr>
                      <m:t>𝐼𝑁𝑇</m:t>
                    </m:r>
                  </m:oMath>
                </a14:m>
                <a:r>
                  <a:rPr lang="en-US" sz="3200" dirty="0"/>
                  <a:t> line!</a:t>
                </a:r>
              </a:p>
            </p:txBody>
          </p:sp>
        </mc:Choice>
        <mc:Fallback xmlns="">
          <p:sp>
            <p:nvSpPr>
              <p:cNvPr id="18" name="TextBox 17">
                <a:extLst>
                  <a:ext uri="{FF2B5EF4-FFF2-40B4-BE49-F238E27FC236}">
                    <a16:creationId xmlns:a16="http://schemas.microsoft.com/office/drawing/2014/main" id="{A2992FD3-7F0C-4B04-95A7-A16FD60D51A5}"/>
                  </a:ext>
                </a:extLst>
              </p:cNvPr>
              <p:cNvSpPr txBox="1">
                <a:spLocks noRot="1" noChangeAspect="1" noMove="1" noResize="1" noEditPoints="1" noAdjustHandles="1" noChangeArrowheads="1" noChangeShapeType="1" noTextEdit="1"/>
              </p:cNvSpPr>
              <p:nvPr/>
            </p:nvSpPr>
            <p:spPr>
              <a:xfrm>
                <a:off x="3138668" y="539950"/>
                <a:ext cx="5914664" cy="584775"/>
              </a:xfrm>
              <a:prstGeom prst="rect">
                <a:avLst/>
              </a:prstGeom>
              <a:blipFill>
                <a:blip r:embed="rId4"/>
                <a:stretch>
                  <a:fillRect l="-2680" t="-12500" r="-1134" b="-34375"/>
                </a:stretch>
              </a:blipFill>
            </p:spPr>
            <p:txBody>
              <a:bodyPr/>
              <a:lstStyle/>
              <a:p>
                <a:r>
                  <a:rPr lang="en-US">
                    <a:noFill/>
                  </a:rPr>
                  <a:t> </a:t>
                </a:r>
              </a:p>
            </p:txBody>
          </p:sp>
        </mc:Fallback>
      </mc:AlternateContent>
      <p:sp>
        <p:nvSpPr>
          <p:cNvPr id="20" name="Left Bracket 19">
            <a:extLst>
              <a:ext uri="{FF2B5EF4-FFF2-40B4-BE49-F238E27FC236}">
                <a16:creationId xmlns:a16="http://schemas.microsoft.com/office/drawing/2014/main" id="{11C2CFEB-64C8-493E-9EE0-7C658352E6B4}"/>
              </a:ext>
            </a:extLst>
          </p:cNvPr>
          <p:cNvSpPr/>
          <p:nvPr/>
        </p:nvSpPr>
        <p:spPr>
          <a:xfrm flipH="1">
            <a:off x="6025989" y="1406847"/>
            <a:ext cx="327949" cy="3675414"/>
          </a:xfrm>
          <a:prstGeom prst="leftBracket">
            <a:avLst>
              <a:gd name="adj" fmla="val 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a:extLst>
              <a:ext uri="{FF2B5EF4-FFF2-40B4-BE49-F238E27FC236}">
                <a16:creationId xmlns:a16="http://schemas.microsoft.com/office/drawing/2014/main" id="{69DEF77D-23B9-4A66-93A3-02B67B6D4132}"/>
              </a:ext>
            </a:extLst>
          </p:cNvPr>
          <p:cNvGrpSpPr/>
          <p:nvPr/>
        </p:nvGrpSpPr>
        <p:grpSpPr>
          <a:xfrm>
            <a:off x="6353938" y="1124725"/>
            <a:ext cx="5731999" cy="5590871"/>
            <a:chOff x="6353938" y="1124725"/>
            <a:chExt cx="5731999" cy="5590871"/>
          </a:xfrm>
        </p:grpSpPr>
        <p:pic>
          <p:nvPicPr>
            <p:cNvPr id="19" name="Picture 18">
              <a:extLst>
                <a:ext uri="{FF2B5EF4-FFF2-40B4-BE49-F238E27FC236}">
                  <a16:creationId xmlns:a16="http://schemas.microsoft.com/office/drawing/2014/main" id="{AC71CC5C-6B01-4756-AF83-FE1C1E718B14}"/>
                </a:ext>
              </a:extLst>
            </p:cNvPr>
            <p:cNvPicPr>
              <a:picLocks noChangeAspect="1"/>
            </p:cNvPicPr>
            <p:nvPr/>
          </p:nvPicPr>
          <p:blipFill>
            <a:blip r:embed="rId5"/>
            <a:stretch>
              <a:fillRect/>
            </a:stretch>
          </p:blipFill>
          <p:spPr>
            <a:xfrm>
              <a:off x="7892784" y="1124725"/>
              <a:ext cx="4193153" cy="5590871"/>
            </a:xfrm>
            <a:prstGeom prst="rect">
              <a:avLst/>
            </a:prstGeom>
          </p:spPr>
        </p:pic>
        <p:sp>
          <p:nvSpPr>
            <p:cNvPr id="21" name="TextBox 20">
              <a:extLst>
                <a:ext uri="{FF2B5EF4-FFF2-40B4-BE49-F238E27FC236}">
                  <a16:creationId xmlns:a16="http://schemas.microsoft.com/office/drawing/2014/main" id="{0CA6A685-1A37-4447-B15B-E29DFB426386}"/>
                </a:ext>
              </a:extLst>
            </p:cNvPr>
            <p:cNvSpPr txBox="1"/>
            <p:nvPr/>
          </p:nvSpPr>
          <p:spPr>
            <a:xfrm>
              <a:off x="7892784" y="1136662"/>
              <a:ext cx="4193153" cy="914994"/>
            </a:xfrm>
            <a:prstGeom prst="rect">
              <a:avLst/>
            </a:prstGeom>
            <a:solidFill>
              <a:schemeClr val="tx1">
                <a:alpha val="56000"/>
              </a:schemeClr>
            </a:solidFill>
          </p:spPr>
          <p:txBody>
            <a:bodyPr wrap="square" rtlCol="0">
              <a:spAutoFit/>
            </a:bodyPr>
            <a:lstStyle/>
            <a:p>
              <a:pPr algn="ctr">
                <a:lnSpc>
                  <a:spcPts val="3200"/>
                </a:lnSpc>
              </a:pPr>
              <a:r>
                <a:rPr lang="en-US" sz="3600" b="1" dirty="0">
                  <a:solidFill>
                    <a:srgbClr val="FF0000"/>
                  </a:solidFill>
                  <a:latin typeface="Segoe UI" panose="020B0502040204020203" pitchFamily="34" charset="0"/>
                  <a:cs typeface="Segoe UI" panose="020B0502040204020203" pitchFamily="34" charset="0"/>
                </a:rPr>
                <a:t>NO INTERRUPTS FOR YOU</a:t>
              </a:r>
            </a:p>
          </p:txBody>
        </p:sp>
        <p:cxnSp>
          <p:nvCxnSpPr>
            <p:cNvPr id="23" name="Connector: Elbow 22">
              <a:extLst>
                <a:ext uri="{FF2B5EF4-FFF2-40B4-BE49-F238E27FC236}">
                  <a16:creationId xmlns:a16="http://schemas.microsoft.com/office/drawing/2014/main" id="{A2694849-1301-4612-B3BD-35E0F3E88A81}"/>
                </a:ext>
              </a:extLst>
            </p:cNvPr>
            <p:cNvCxnSpPr>
              <a:stCxn id="21" idx="1"/>
              <a:endCxn id="20" idx="1"/>
            </p:cNvCxnSpPr>
            <p:nvPr/>
          </p:nvCxnSpPr>
          <p:spPr>
            <a:xfrm rot="10800000" flipV="1">
              <a:off x="6353938" y="1594158"/>
              <a:ext cx="1538846" cy="1650395"/>
            </a:xfrm>
            <a:prstGeom prst="bentConnector3">
              <a:avLst/>
            </a:prstGeom>
            <a:ln w="76200">
              <a:solidFill>
                <a:srgbClr val="FF0000"/>
              </a:solidFill>
              <a:headEnd type="triangle" w="lg" len="me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97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8383-92B6-4A7A-B47B-A69A2D4DFF07}"/>
              </a:ext>
            </a:extLst>
          </p:cNvPr>
          <p:cNvSpPr>
            <a:spLocks noGrp="1"/>
          </p:cNvSpPr>
          <p:nvPr>
            <p:ph type="title"/>
          </p:nvPr>
        </p:nvSpPr>
        <p:spPr>
          <a:xfrm>
            <a:off x="838200" y="-154672"/>
            <a:ext cx="10515600" cy="1046986"/>
          </a:xfrm>
        </p:spPr>
        <p:txBody>
          <a:bodyPr/>
          <a:lstStyle/>
          <a:p>
            <a:r>
              <a:rPr lang="en-US" dirty="0"/>
              <a:t>AND THEN MANY DEVICES ARRIVED</a:t>
            </a:r>
          </a:p>
        </p:txBody>
      </p:sp>
      <p:pic>
        <p:nvPicPr>
          <p:cNvPr id="4" name="Picture 3">
            <a:extLst>
              <a:ext uri="{FF2B5EF4-FFF2-40B4-BE49-F238E27FC236}">
                <a16:creationId xmlns:a16="http://schemas.microsoft.com/office/drawing/2014/main" id="{5F894E6C-A24D-4205-A7AB-7C4BEE04DE84}"/>
              </a:ext>
            </a:extLst>
          </p:cNvPr>
          <p:cNvPicPr>
            <a:picLocks noChangeAspect="1"/>
          </p:cNvPicPr>
          <p:nvPr/>
        </p:nvPicPr>
        <p:blipFill rotWithShape="1">
          <a:blip r:embed="rId2"/>
          <a:srcRect t="8963" b="5921"/>
          <a:stretch/>
        </p:blipFill>
        <p:spPr>
          <a:xfrm>
            <a:off x="170516" y="1294689"/>
            <a:ext cx="3727049" cy="5247466"/>
          </a:xfrm>
          <a:prstGeom prst="rect">
            <a:avLst/>
          </a:prstGeom>
        </p:spPr>
      </p:pic>
      <p:grpSp>
        <p:nvGrpSpPr>
          <p:cNvPr id="11" name="Group 10">
            <a:extLst>
              <a:ext uri="{FF2B5EF4-FFF2-40B4-BE49-F238E27FC236}">
                <a16:creationId xmlns:a16="http://schemas.microsoft.com/office/drawing/2014/main" id="{4F5DB568-8880-485F-B1DB-C33D313D4014}"/>
              </a:ext>
            </a:extLst>
          </p:cNvPr>
          <p:cNvGrpSpPr/>
          <p:nvPr/>
        </p:nvGrpSpPr>
        <p:grpSpPr>
          <a:xfrm>
            <a:off x="3541852" y="5135407"/>
            <a:ext cx="2484139" cy="1189634"/>
            <a:chOff x="3565002" y="5073156"/>
            <a:chExt cx="2995815" cy="1438001"/>
          </a:xfrm>
        </p:grpSpPr>
        <p:pic>
          <p:nvPicPr>
            <p:cNvPr id="5" name="Picture 4">
              <a:extLst>
                <a:ext uri="{FF2B5EF4-FFF2-40B4-BE49-F238E27FC236}">
                  <a16:creationId xmlns:a16="http://schemas.microsoft.com/office/drawing/2014/main" id="{57E69B93-8FB4-4D21-B8F9-E274735F24EB}"/>
                </a:ext>
              </a:extLst>
            </p:cNvPr>
            <p:cNvPicPr>
              <a:picLocks noChangeAspect="1"/>
            </p:cNvPicPr>
            <p:nvPr/>
          </p:nvPicPr>
          <p:blipFill>
            <a:blip r:embed="rId3"/>
            <a:stretch>
              <a:fillRect/>
            </a:stretch>
          </p:blipFill>
          <p:spPr>
            <a:xfrm>
              <a:off x="5122816" y="5073156"/>
              <a:ext cx="1438001" cy="1438001"/>
            </a:xfrm>
            <a:prstGeom prst="rect">
              <a:avLst/>
            </a:prstGeom>
          </p:spPr>
        </p:pic>
        <p:cxnSp>
          <p:nvCxnSpPr>
            <p:cNvPr id="6" name="Straight Connector 5">
              <a:extLst>
                <a:ext uri="{FF2B5EF4-FFF2-40B4-BE49-F238E27FC236}">
                  <a16:creationId xmlns:a16="http://schemas.microsoft.com/office/drawing/2014/main" id="{71E63B55-7C0E-47BE-B1AF-914593287674}"/>
                </a:ext>
              </a:extLst>
            </p:cNvPr>
            <p:cNvCxnSpPr>
              <a:cxnSpLocks/>
            </p:cNvCxnSpPr>
            <p:nvPr/>
          </p:nvCxnSpPr>
          <p:spPr>
            <a:xfrm>
              <a:off x="3565002" y="5472019"/>
              <a:ext cx="1585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9B2F391-1FC6-4D86-B3BC-3B4D089F101B}"/>
              </a:ext>
            </a:extLst>
          </p:cNvPr>
          <p:cNvGrpSpPr/>
          <p:nvPr/>
        </p:nvGrpSpPr>
        <p:grpSpPr>
          <a:xfrm>
            <a:off x="4833594" y="1406847"/>
            <a:ext cx="1194504" cy="3675414"/>
            <a:chOff x="4833594" y="1406847"/>
            <a:chExt cx="1194504" cy="3675414"/>
          </a:xfrm>
        </p:grpSpPr>
        <p:pic>
          <p:nvPicPr>
            <p:cNvPr id="15" name="Picture 14">
              <a:extLst>
                <a:ext uri="{FF2B5EF4-FFF2-40B4-BE49-F238E27FC236}">
                  <a16:creationId xmlns:a16="http://schemas.microsoft.com/office/drawing/2014/main" id="{AD88E768-9DE3-4136-841A-05DEFF63F7F4}"/>
                </a:ext>
              </a:extLst>
            </p:cNvPr>
            <p:cNvPicPr>
              <a:picLocks noChangeAspect="1"/>
            </p:cNvPicPr>
            <p:nvPr/>
          </p:nvPicPr>
          <p:blipFill>
            <a:blip r:embed="rId3"/>
            <a:stretch>
              <a:fillRect/>
            </a:stretch>
          </p:blipFill>
          <p:spPr>
            <a:xfrm>
              <a:off x="4833595" y="3892627"/>
              <a:ext cx="1192395" cy="1189634"/>
            </a:xfrm>
            <a:prstGeom prst="rect">
              <a:avLst/>
            </a:prstGeom>
          </p:spPr>
        </p:pic>
        <p:pic>
          <p:nvPicPr>
            <p:cNvPr id="16" name="Picture 15">
              <a:extLst>
                <a:ext uri="{FF2B5EF4-FFF2-40B4-BE49-F238E27FC236}">
                  <a16:creationId xmlns:a16="http://schemas.microsoft.com/office/drawing/2014/main" id="{9D6781AB-5A31-483C-B245-A0723CB6BF73}"/>
                </a:ext>
              </a:extLst>
            </p:cNvPr>
            <p:cNvPicPr>
              <a:picLocks noChangeAspect="1"/>
            </p:cNvPicPr>
            <p:nvPr/>
          </p:nvPicPr>
          <p:blipFill>
            <a:blip r:embed="rId3"/>
            <a:stretch>
              <a:fillRect/>
            </a:stretch>
          </p:blipFill>
          <p:spPr>
            <a:xfrm>
              <a:off x="4833594" y="2649737"/>
              <a:ext cx="1192395" cy="1189634"/>
            </a:xfrm>
            <a:prstGeom prst="rect">
              <a:avLst/>
            </a:prstGeom>
          </p:spPr>
        </p:pic>
        <p:pic>
          <p:nvPicPr>
            <p:cNvPr id="17" name="Picture 16">
              <a:extLst>
                <a:ext uri="{FF2B5EF4-FFF2-40B4-BE49-F238E27FC236}">
                  <a16:creationId xmlns:a16="http://schemas.microsoft.com/office/drawing/2014/main" id="{90D2E65A-01B4-458F-8EF2-B5951161DAAB}"/>
                </a:ext>
              </a:extLst>
            </p:cNvPr>
            <p:cNvPicPr>
              <a:picLocks noChangeAspect="1"/>
            </p:cNvPicPr>
            <p:nvPr/>
          </p:nvPicPr>
          <p:blipFill>
            <a:blip r:embed="rId3"/>
            <a:stretch>
              <a:fillRect/>
            </a:stretch>
          </p:blipFill>
          <p:spPr>
            <a:xfrm>
              <a:off x="4835703" y="1406847"/>
              <a:ext cx="1192395" cy="1189634"/>
            </a:xfrm>
            <a:prstGeom prst="rect">
              <a:avLst/>
            </a:prstGeom>
          </p:spPr>
        </p:pic>
      </p:grpSp>
      <p:sp>
        <p:nvSpPr>
          <p:cNvPr id="18" name="TextBox 17">
            <a:extLst>
              <a:ext uri="{FF2B5EF4-FFF2-40B4-BE49-F238E27FC236}">
                <a16:creationId xmlns:a16="http://schemas.microsoft.com/office/drawing/2014/main" id="{A2992FD3-7F0C-4B04-95A7-A16FD60D51A5}"/>
              </a:ext>
            </a:extLst>
          </p:cNvPr>
          <p:cNvSpPr txBox="1"/>
          <p:nvPr/>
        </p:nvSpPr>
        <p:spPr>
          <a:xfrm>
            <a:off x="0" y="586250"/>
            <a:ext cx="12191999" cy="489236"/>
          </a:xfrm>
          <a:prstGeom prst="rect">
            <a:avLst/>
          </a:prstGeom>
          <a:noFill/>
        </p:spPr>
        <p:txBody>
          <a:bodyPr wrap="square" rtlCol="0">
            <a:spAutoFit/>
          </a:bodyPr>
          <a:lstStyle/>
          <a:p>
            <a:pPr algn="ctr">
              <a:lnSpc>
                <a:spcPts val="3000"/>
              </a:lnSpc>
            </a:pPr>
            <a:r>
              <a:rPr lang="en-US" sz="3200" dirty="0"/>
              <a:t>A single PIC can only handle 8 devices; daisy chaining PICs is inefficient!</a:t>
            </a:r>
          </a:p>
        </p:txBody>
      </p:sp>
      <p:sp>
        <p:nvSpPr>
          <p:cNvPr id="22" name="Left Bracket 21">
            <a:extLst>
              <a:ext uri="{FF2B5EF4-FFF2-40B4-BE49-F238E27FC236}">
                <a16:creationId xmlns:a16="http://schemas.microsoft.com/office/drawing/2014/main" id="{B959ECF9-83B1-445E-B4D4-B6A4A9A61650}"/>
              </a:ext>
            </a:extLst>
          </p:cNvPr>
          <p:cNvSpPr/>
          <p:nvPr/>
        </p:nvSpPr>
        <p:spPr>
          <a:xfrm flipH="1">
            <a:off x="3530277" y="2561214"/>
            <a:ext cx="327949" cy="2754144"/>
          </a:xfrm>
          <a:prstGeom prst="leftBracket">
            <a:avLst>
              <a:gd name="adj" fmla="val 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B9DD2BC8-F67A-407D-BBD5-33C9FBE6D003}"/>
              </a:ext>
            </a:extLst>
          </p:cNvPr>
          <p:cNvPicPr>
            <a:picLocks noChangeAspect="1"/>
          </p:cNvPicPr>
          <p:nvPr/>
        </p:nvPicPr>
        <p:blipFill>
          <a:blip r:embed="rId4"/>
          <a:stretch>
            <a:fillRect/>
          </a:stretch>
        </p:blipFill>
        <p:spPr>
          <a:xfrm>
            <a:off x="6417197" y="1132830"/>
            <a:ext cx="5192211" cy="5192211"/>
          </a:xfrm>
          <a:prstGeom prst="rect">
            <a:avLst/>
          </a:prstGeom>
        </p:spPr>
      </p:pic>
    </p:spTree>
    <p:extLst>
      <p:ext uri="{BB962C8B-B14F-4D97-AF65-F5344CB8AC3E}">
        <p14:creationId xmlns:p14="http://schemas.microsoft.com/office/powerpoint/2010/main" val="185905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1F1BA-4F51-4761-8AEE-C8898EED8DE8}"/>
              </a:ext>
            </a:extLst>
          </p:cNvPr>
          <p:cNvPicPr>
            <a:picLocks noChangeAspect="1"/>
          </p:cNvPicPr>
          <p:nvPr/>
        </p:nvPicPr>
        <p:blipFill>
          <a:blip r:embed="rId2"/>
          <a:stretch>
            <a:fillRect/>
          </a:stretch>
        </p:blipFill>
        <p:spPr>
          <a:xfrm>
            <a:off x="0" y="0"/>
            <a:ext cx="12192000" cy="6861492"/>
          </a:xfrm>
          <a:prstGeom prst="rect">
            <a:avLst/>
          </a:prstGeom>
        </p:spPr>
      </p:pic>
      <p:sp>
        <p:nvSpPr>
          <p:cNvPr id="2" name="Title 1">
            <a:extLst>
              <a:ext uri="{FF2B5EF4-FFF2-40B4-BE49-F238E27FC236}">
                <a16:creationId xmlns:a16="http://schemas.microsoft.com/office/drawing/2014/main" id="{51A3EB84-85BA-4BDB-AED5-A2C9483A1CF7}"/>
              </a:ext>
            </a:extLst>
          </p:cNvPr>
          <p:cNvSpPr>
            <a:spLocks noGrp="1"/>
          </p:cNvSpPr>
          <p:nvPr>
            <p:ph type="title"/>
          </p:nvPr>
        </p:nvSpPr>
        <p:spPr>
          <a:xfrm>
            <a:off x="838200" y="106708"/>
            <a:ext cx="10515600" cy="1325563"/>
          </a:xfrm>
        </p:spPr>
        <p:txBody>
          <a:bodyPr/>
          <a:lstStyle/>
          <a:p>
            <a:r>
              <a:rPr lang="en-US" dirty="0"/>
              <a:t>THE MODERN ERA</a:t>
            </a:r>
            <a:br>
              <a:rPr lang="en-US" dirty="0"/>
            </a:br>
            <a:r>
              <a:rPr lang="en-US" dirty="0"/>
              <a:t>OF DEVICE COMMUNICATION</a:t>
            </a:r>
          </a:p>
        </p:txBody>
      </p:sp>
    </p:spTree>
    <p:extLst>
      <p:ext uri="{BB962C8B-B14F-4D97-AF65-F5344CB8AC3E}">
        <p14:creationId xmlns:p14="http://schemas.microsoft.com/office/powerpoint/2010/main" val="16300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77E1B76-D354-4A62-B158-D201A4BA3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361" y="4317070"/>
            <a:ext cx="5279118" cy="189427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8F9E71-5AE1-491A-A330-8BE10C7E7C95}"/>
              </a:ext>
            </a:extLst>
          </p:cNvPr>
          <p:cNvSpPr>
            <a:spLocks noGrp="1"/>
          </p:cNvSpPr>
          <p:nvPr>
            <p:ph type="title"/>
          </p:nvPr>
        </p:nvSpPr>
        <p:spPr>
          <a:xfrm>
            <a:off x="838200" y="6309"/>
            <a:ext cx="10515600" cy="1325563"/>
          </a:xfrm>
        </p:spPr>
        <p:txBody>
          <a:bodyPr/>
          <a:lstStyle/>
          <a:p>
            <a:r>
              <a:rPr lang="en-US" dirty="0"/>
              <a:t>The PCI-e Subsystem</a:t>
            </a:r>
          </a:p>
        </p:txBody>
      </p:sp>
      <p:sp>
        <p:nvSpPr>
          <p:cNvPr id="3" name="Content Placeholder 2">
            <a:extLst>
              <a:ext uri="{FF2B5EF4-FFF2-40B4-BE49-F238E27FC236}">
                <a16:creationId xmlns:a16="http://schemas.microsoft.com/office/drawing/2014/main" id="{8F8B4F81-85AE-4855-B7AF-CB46C6DEE7F8}"/>
              </a:ext>
            </a:extLst>
          </p:cNvPr>
          <p:cNvSpPr>
            <a:spLocks noGrp="1"/>
          </p:cNvSpPr>
          <p:nvPr>
            <p:ph idx="1"/>
          </p:nvPr>
        </p:nvSpPr>
        <p:spPr>
          <a:xfrm>
            <a:off x="-38672" y="1122744"/>
            <a:ext cx="6721033" cy="5728947"/>
          </a:xfrm>
        </p:spPr>
        <p:txBody>
          <a:bodyPr>
            <a:normAutofit lnSpcReduction="10000"/>
          </a:bodyPr>
          <a:lstStyle/>
          <a:p>
            <a:r>
              <a:rPr lang="en-US" sz="3200" dirty="0"/>
              <a:t>PCI-e is used by modern computers to connect CPUs, memory, and devices</a:t>
            </a:r>
          </a:p>
          <a:p>
            <a:r>
              <a:rPr lang="en-US" sz="3200" dirty="0"/>
              <a:t>A single PCI-e lane between endpoints X and Y contains four wires</a:t>
            </a:r>
          </a:p>
          <a:p>
            <a:pPr lvl="1"/>
            <a:r>
              <a:rPr lang="en-US" sz="2800" dirty="0"/>
              <a:t>Two wires send data from X to Y, and two wires send data from Y to X</a:t>
            </a:r>
          </a:p>
          <a:p>
            <a:pPr lvl="1"/>
            <a:r>
              <a:rPr lang="en-US" sz="2800" dirty="0"/>
              <a:t>Every PCI-e cycle, one bit of data can be sent in both directions</a:t>
            </a:r>
          </a:p>
          <a:p>
            <a:pPr lvl="1"/>
            <a:r>
              <a:rPr lang="en-US" sz="2800" dirty="0"/>
              <a:t>Amount of simultaneous bi-directional traffic handled:</a:t>
            </a:r>
          </a:p>
          <a:p>
            <a:pPr lvl="2"/>
            <a:r>
              <a:rPr lang="en-US" sz="2800" dirty="0"/>
              <a:t>One PCI-e 3.0 lane: 985 MB/s</a:t>
            </a:r>
          </a:p>
          <a:p>
            <a:pPr lvl="2"/>
            <a:r>
              <a:rPr lang="en-US" sz="2800" dirty="0"/>
              <a:t>One PCI-e 5.0 lane: 3.9 GB/s</a:t>
            </a:r>
          </a:p>
        </p:txBody>
      </p:sp>
      <p:sp>
        <p:nvSpPr>
          <p:cNvPr id="4" name="TextBox 3">
            <a:extLst>
              <a:ext uri="{FF2B5EF4-FFF2-40B4-BE49-F238E27FC236}">
                <a16:creationId xmlns:a16="http://schemas.microsoft.com/office/drawing/2014/main" id="{1FEFA547-FC94-41EC-A69D-75ACFA012DEF}"/>
              </a:ext>
            </a:extLst>
          </p:cNvPr>
          <p:cNvSpPr txBox="1"/>
          <p:nvPr/>
        </p:nvSpPr>
        <p:spPr>
          <a:xfrm>
            <a:off x="6604305" y="2536904"/>
            <a:ext cx="1669902" cy="830997"/>
          </a:xfrm>
          <a:prstGeom prst="rect">
            <a:avLst/>
          </a:prstGeom>
          <a:solidFill>
            <a:schemeClr val="bg1">
              <a:lumMod val="95000"/>
            </a:schemeClr>
          </a:solidFill>
          <a:ln w="38100">
            <a:solidFill>
              <a:schemeClr val="tx1"/>
            </a:solidFill>
          </a:ln>
        </p:spPr>
        <p:txBody>
          <a:bodyPr wrap="square" rtlCol="0">
            <a:spAutoFit/>
          </a:bodyPr>
          <a:lstStyle/>
          <a:p>
            <a:pPr algn="ctr"/>
            <a:r>
              <a:rPr lang="en-US" sz="2400" dirty="0">
                <a:latin typeface="Segoe UI" panose="020B0502040204020203" pitchFamily="34" charset="0"/>
                <a:cs typeface="Segoe UI" panose="020B0502040204020203" pitchFamily="34" charset="0"/>
              </a:rPr>
              <a:t>PCI-e endpoint X</a:t>
            </a:r>
          </a:p>
        </p:txBody>
      </p:sp>
      <p:sp>
        <p:nvSpPr>
          <p:cNvPr id="8" name="TextBox 7">
            <a:extLst>
              <a:ext uri="{FF2B5EF4-FFF2-40B4-BE49-F238E27FC236}">
                <a16:creationId xmlns:a16="http://schemas.microsoft.com/office/drawing/2014/main" id="{6977D4E9-53F8-414F-972A-C502E2E38A18}"/>
              </a:ext>
            </a:extLst>
          </p:cNvPr>
          <p:cNvSpPr txBox="1"/>
          <p:nvPr/>
        </p:nvSpPr>
        <p:spPr>
          <a:xfrm>
            <a:off x="10347397" y="2536904"/>
            <a:ext cx="1669902" cy="830997"/>
          </a:xfrm>
          <a:prstGeom prst="rect">
            <a:avLst/>
          </a:prstGeom>
          <a:solidFill>
            <a:schemeClr val="bg1">
              <a:lumMod val="95000"/>
            </a:schemeClr>
          </a:solidFill>
          <a:ln w="38100">
            <a:solidFill>
              <a:schemeClr val="tx1"/>
            </a:solidFill>
          </a:ln>
        </p:spPr>
        <p:txBody>
          <a:bodyPr wrap="square" rtlCol="0">
            <a:spAutoFit/>
          </a:bodyPr>
          <a:lstStyle/>
          <a:p>
            <a:pPr algn="ctr"/>
            <a:r>
              <a:rPr lang="en-US" sz="2400" dirty="0">
                <a:latin typeface="Segoe UI" panose="020B0502040204020203" pitchFamily="34" charset="0"/>
                <a:cs typeface="Segoe UI" panose="020B0502040204020203" pitchFamily="34" charset="0"/>
              </a:rPr>
              <a:t>PCI-e endpoint Y</a:t>
            </a:r>
          </a:p>
        </p:txBody>
      </p:sp>
      <p:grpSp>
        <p:nvGrpSpPr>
          <p:cNvPr id="11" name="Group 10">
            <a:extLst>
              <a:ext uri="{FF2B5EF4-FFF2-40B4-BE49-F238E27FC236}">
                <a16:creationId xmlns:a16="http://schemas.microsoft.com/office/drawing/2014/main" id="{3CC732A0-512E-4CB4-B983-FF1F648A3C14}"/>
              </a:ext>
            </a:extLst>
          </p:cNvPr>
          <p:cNvGrpSpPr/>
          <p:nvPr/>
        </p:nvGrpSpPr>
        <p:grpSpPr>
          <a:xfrm>
            <a:off x="8274207" y="2653992"/>
            <a:ext cx="2073190" cy="174703"/>
            <a:chOff x="8274207" y="3557239"/>
            <a:chExt cx="2073190" cy="174703"/>
          </a:xfrm>
        </p:grpSpPr>
        <p:cxnSp>
          <p:nvCxnSpPr>
            <p:cNvPr id="9" name="Straight Arrow Connector 8">
              <a:extLst>
                <a:ext uri="{FF2B5EF4-FFF2-40B4-BE49-F238E27FC236}">
                  <a16:creationId xmlns:a16="http://schemas.microsoft.com/office/drawing/2014/main" id="{C44D69B8-B898-460D-8575-23F3E5E019EF}"/>
                </a:ext>
              </a:extLst>
            </p:cNvPr>
            <p:cNvCxnSpPr/>
            <p:nvPr/>
          </p:nvCxnSpPr>
          <p:spPr>
            <a:xfrm>
              <a:off x="8274207" y="3557239"/>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B58CC3-5838-4378-99DC-07FFA7C02863}"/>
                </a:ext>
              </a:extLst>
            </p:cNvPr>
            <p:cNvCxnSpPr/>
            <p:nvPr/>
          </p:nvCxnSpPr>
          <p:spPr>
            <a:xfrm>
              <a:off x="8274207" y="3731942"/>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497DDE6-BA85-4C79-8FE5-A7558AB981EF}"/>
              </a:ext>
            </a:extLst>
          </p:cNvPr>
          <p:cNvGrpSpPr/>
          <p:nvPr/>
        </p:nvGrpSpPr>
        <p:grpSpPr>
          <a:xfrm flipH="1">
            <a:off x="8274207" y="3061668"/>
            <a:ext cx="2073190" cy="174703"/>
            <a:chOff x="8274207" y="3557239"/>
            <a:chExt cx="2073190" cy="174703"/>
          </a:xfrm>
        </p:grpSpPr>
        <p:cxnSp>
          <p:nvCxnSpPr>
            <p:cNvPr id="13" name="Straight Arrow Connector 12">
              <a:extLst>
                <a:ext uri="{FF2B5EF4-FFF2-40B4-BE49-F238E27FC236}">
                  <a16:creationId xmlns:a16="http://schemas.microsoft.com/office/drawing/2014/main" id="{1F902905-9D45-4E9C-8D28-5E4218B65419}"/>
                </a:ext>
              </a:extLst>
            </p:cNvPr>
            <p:cNvCxnSpPr/>
            <p:nvPr/>
          </p:nvCxnSpPr>
          <p:spPr>
            <a:xfrm>
              <a:off x="8274207" y="3557239"/>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F4969E-9DCD-4ABF-B48A-2FEE595C5278}"/>
                </a:ext>
              </a:extLst>
            </p:cNvPr>
            <p:cNvCxnSpPr/>
            <p:nvPr/>
          </p:nvCxnSpPr>
          <p:spPr>
            <a:xfrm>
              <a:off x="8274207" y="3731942"/>
              <a:ext cx="207319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AE708C4-B8F5-4579-BEDA-9B1ECC74B2F8}"/>
              </a:ext>
            </a:extLst>
          </p:cNvPr>
          <p:cNvGrpSpPr/>
          <p:nvPr/>
        </p:nvGrpSpPr>
        <p:grpSpPr>
          <a:xfrm>
            <a:off x="7622782" y="2368315"/>
            <a:ext cx="3376039" cy="1516784"/>
            <a:chOff x="7622782" y="2368315"/>
            <a:chExt cx="3376039" cy="1516784"/>
          </a:xfrm>
        </p:grpSpPr>
        <p:sp>
          <p:nvSpPr>
            <p:cNvPr id="15" name="Oval 14">
              <a:extLst>
                <a:ext uri="{FF2B5EF4-FFF2-40B4-BE49-F238E27FC236}">
                  <a16:creationId xmlns:a16="http://schemas.microsoft.com/office/drawing/2014/main" id="{DD51C9C4-ED17-4291-B7BE-0857D12F8F88}"/>
                </a:ext>
              </a:extLst>
            </p:cNvPr>
            <p:cNvSpPr/>
            <p:nvPr/>
          </p:nvSpPr>
          <p:spPr>
            <a:xfrm>
              <a:off x="9110080" y="2368315"/>
              <a:ext cx="401444" cy="11236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DAF986-089E-4CF1-819A-A9562950D376}"/>
                </a:ext>
              </a:extLst>
            </p:cNvPr>
            <p:cNvSpPr txBox="1"/>
            <p:nvPr/>
          </p:nvSpPr>
          <p:spPr>
            <a:xfrm>
              <a:off x="7622782" y="3484989"/>
              <a:ext cx="3376039"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A single PCI-e lane</a:t>
              </a:r>
            </a:p>
          </p:txBody>
        </p:sp>
      </p:grpSp>
      <p:pic>
        <p:nvPicPr>
          <p:cNvPr id="18" name="Picture 17">
            <a:extLst>
              <a:ext uri="{FF2B5EF4-FFF2-40B4-BE49-F238E27FC236}">
                <a16:creationId xmlns:a16="http://schemas.microsoft.com/office/drawing/2014/main" id="{86E8B252-B026-4D53-BD75-032466919D03}"/>
              </a:ext>
            </a:extLst>
          </p:cNvPr>
          <p:cNvPicPr>
            <a:picLocks noChangeAspect="1"/>
          </p:cNvPicPr>
          <p:nvPr/>
        </p:nvPicPr>
        <p:blipFill>
          <a:blip r:embed="rId4"/>
          <a:stretch>
            <a:fillRect/>
          </a:stretch>
        </p:blipFill>
        <p:spPr>
          <a:xfrm>
            <a:off x="0" y="0"/>
            <a:ext cx="12176615" cy="6858000"/>
          </a:xfrm>
          <a:prstGeom prst="rect">
            <a:avLst/>
          </a:prstGeom>
        </p:spPr>
      </p:pic>
      <p:grpSp>
        <p:nvGrpSpPr>
          <p:cNvPr id="24" name="Group 23">
            <a:extLst>
              <a:ext uri="{FF2B5EF4-FFF2-40B4-BE49-F238E27FC236}">
                <a16:creationId xmlns:a16="http://schemas.microsoft.com/office/drawing/2014/main" id="{7AEDB5C8-FD78-47D3-AF92-7DCDB057303B}"/>
              </a:ext>
            </a:extLst>
          </p:cNvPr>
          <p:cNvGrpSpPr/>
          <p:nvPr/>
        </p:nvGrpSpPr>
        <p:grpSpPr>
          <a:xfrm>
            <a:off x="7745445" y="5904413"/>
            <a:ext cx="3376039" cy="835004"/>
            <a:chOff x="7745445" y="5904413"/>
            <a:chExt cx="3376039" cy="835004"/>
          </a:xfrm>
        </p:grpSpPr>
        <p:cxnSp>
          <p:nvCxnSpPr>
            <p:cNvPr id="19" name="Straight Arrow Connector 18">
              <a:extLst>
                <a:ext uri="{FF2B5EF4-FFF2-40B4-BE49-F238E27FC236}">
                  <a16:creationId xmlns:a16="http://schemas.microsoft.com/office/drawing/2014/main" id="{46E25574-FB3F-4BF5-9E33-14ABD1CD469E}"/>
                </a:ext>
              </a:extLst>
            </p:cNvPr>
            <p:cNvCxnSpPr>
              <a:cxnSpLocks/>
            </p:cNvCxnSpPr>
            <p:nvPr/>
          </p:nvCxnSpPr>
          <p:spPr>
            <a:xfrm flipV="1">
              <a:off x="9523569" y="5904413"/>
              <a:ext cx="311806" cy="5409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A84241D-D907-4983-BECF-4B4072DFD117}"/>
                </a:ext>
              </a:extLst>
            </p:cNvPr>
            <p:cNvSpPr txBox="1"/>
            <p:nvPr/>
          </p:nvSpPr>
          <p:spPr>
            <a:xfrm>
              <a:off x="7745445" y="6339307"/>
              <a:ext cx="3376039"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“x16” means “16 lanes”</a:t>
              </a:r>
            </a:p>
          </p:txBody>
        </p:sp>
      </p:grpSp>
    </p:spTree>
    <p:extLst>
      <p:ext uri="{BB962C8B-B14F-4D97-AF65-F5344CB8AC3E}">
        <p14:creationId xmlns:p14="http://schemas.microsoft.com/office/powerpoint/2010/main" val="115102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28216</TotalTime>
  <Words>5012</Words>
  <Application>Microsoft Office PowerPoint</Application>
  <PresentationFormat>Widescreen</PresentationFormat>
  <Paragraphs>649</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Cambria Math</vt:lpstr>
      <vt:lpstr>Consolas</vt:lpstr>
      <vt:lpstr>Segoe UI</vt:lpstr>
      <vt:lpstr>Segoe UI Light</vt:lpstr>
      <vt:lpstr>Office Theme</vt:lpstr>
      <vt:lpstr>PowerPoint Presentation</vt:lpstr>
      <vt:lpstr>Buses and Pins</vt:lpstr>
      <vt:lpstr>The Olden Days: Intel’s 8259 Programmable Interrupt Controller (PIC)</vt:lpstr>
      <vt:lpstr>The Olden Days: Intel’s 8259 Programmable Interrupt Controller (PIC)</vt:lpstr>
      <vt:lpstr>The 8259 PIC: The Interrupt Lifecycle</vt:lpstr>
      <vt:lpstr>AND THEN MULTICORE ARRIVED</vt:lpstr>
      <vt:lpstr>AND THEN MANY DEVICES ARRIVED</vt:lpstr>
      <vt:lpstr>THE MODERN ERA OF DEVICE COMMUNICATION</vt:lpstr>
      <vt:lpstr>The PCI-e Subsystem</vt:lpstr>
      <vt:lpstr>PowerPoint Presentation</vt:lpstr>
      <vt:lpstr>PowerPoint Presentation</vt:lpstr>
      <vt:lpstr>Memory-mapped PCI-e Devices</vt:lpstr>
      <vt:lpstr>Physical Memory Regions: Intel 10th Gen CPUs</vt:lpstr>
      <vt:lpstr>Physical Memory Regions: Intel 10th Gen CPUs</vt:lpstr>
      <vt:lpstr>PowerPoint Presentation</vt:lpstr>
      <vt:lpstr>Raising Interrupts with PCI-e and APIC</vt:lpstr>
      <vt:lpstr>Raising Interrupts with PCI-e and APIC</vt:lpstr>
      <vt:lpstr>Raising Interrupts with PCI-e and APIC</vt:lpstr>
      <vt:lpstr>What Have We Learned So Far?</vt:lpstr>
      <vt:lpstr>Memory-mapped IO vs. Port-mapped IO</vt:lpstr>
      <vt:lpstr>Memory-mapped IO vs. Port-mapped IO</vt:lpstr>
      <vt:lpstr>Memory-mapped IO vs. Port-mapped IO</vt:lpstr>
      <vt:lpstr>Private On-device RAM</vt:lpstr>
      <vt:lpstr>Private On-device RAM</vt:lpstr>
      <vt:lpstr>PowerPoint Presentation</vt:lpstr>
      <vt:lpstr>PowerPoint Presentation</vt:lpstr>
      <vt:lpstr>AHCI (Advanced Host Controller Interface): Defining How Storage Devices Perform DMA</vt:lpstr>
      <vt:lpstr>PowerPoint Presentation</vt:lpstr>
      <vt:lpstr>PowerPoint Presentation</vt:lpstr>
      <vt:lpstr>PowerPoint Presentation</vt:lpstr>
      <vt:lpstr>LOOK AT ALL THE 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9270</cp:revision>
  <dcterms:created xsi:type="dcterms:W3CDTF">2017-01-17T01:11:39Z</dcterms:created>
  <dcterms:modified xsi:type="dcterms:W3CDTF">2026-03-19T18:17:35Z</dcterms:modified>
</cp:coreProperties>
</file>