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29" r:id="rId3"/>
    <p:sldId id="330" r:id="rId4"/>
    <p:sldId id="334" r:id="rId5"/>
    <p:sldId id="335" r:id="rId6"/>
    <p:sldId id="338" r:id="rId7"/>
    <p:sldId id="336" r:id="rId8"/>
    <p:sldId id="339" r:id="rId9"/>
    <p:sldId id="340" r:id="rId10"/>
    <p:sldId id="341" r:id="rId11"/>
    <p:sldId id="331" r:id="rId12"/>
    <p:sldId id="333" r:id="rId13"/>
    <p:sldId id="317" r:id="rId14"/>
    <p:sldId id="320" r:id="rId15"/>
    <p:sldId id="321" r:id="rId16"/>
    <p:sldId id="344" r:id="rId17"/>
    <p:sldId id="322" r:id="rId18"/>
    <p:sldId id="311" r:id="rId19"/>
    <p:sldId id="342" r:id="rId20"/>
    <p:sldId id="313" r:id="rId21"/>
    <p:sldId id="325" r:id="rId22"/>
    <p:sldId id="327" r:id="rId23"/>
    <p:sldId id="324"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7C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82759" autoAdjust="0"/>
  </p:normalViewPr>
  <p:slideViewPr>
    <p:cSldViewPr snapToGrid="0">
      <p:cViewPr varScale="1">
        <p:scale>
          <a:sx n="61" d="100"/>
          <a:sy n="61" d="100"/>
        </p:scale>
        <p:origin x="96" y="56"/>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eb.stanford.edu/~ouster/cgi-bin/papers/lfs.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pages.cs.wisc.edu/~remzi/OSTEP/file-lf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checkpoint is not part of the log! Instead, the checkpoint lives in a fixed place on the disk.</a:t>
            </a:r>
          </a:p>
          <a:p>
            <a:endParaRPr lang="en-US" dirty="0"/>
          </a:p>
          <a:p>
            <a:r>
              <a:rPr lang="en-US" dirty="0"/>
              <a:t>The in-memory </a:t>
            </a:r>
            <a:r>
              <a:rPr lang="en-US" dirty="0" err="1"/>
              <a:t>imap</a:t>
            </a:r>
            <a:r>
              <a:rPr lang="en-US" dirty="0"/>
              <a:t> always contains up-to-date </a:t>
            </a:r>
            <a:r>
              <a:rPr lang="en-US" dirty="0" err="1"/>
              <a:t>inode</a:t>
            </a:r>
            <a:r>
              <a:rPr lang="en-US" dirty="0"/>
              <a:t> information; in other words, whenever a change is made to the file system, the in-memory </a:t>
            </a:r>
            <a:r>
              <a:rPr lang="en-US" dirty="0" err="1"/>
              <a:t>imap</a:t>
            </a:r>
            <a:r>
              <a:rPr lang="en-US" dirty="0"/>
              <a:t> is updated immediately. However, the on-disk checkpoint of the </a:t>
            </a:r>
            <a:r>
              <a:rPr lang="en-US" dirty="0" err="1"/>
              <a:t>imap</a:t>
            </a:r>
            <a:r>
              <a:rPr lang="en-US" dirty="0"/>
              <a:t> is only updated periodically. So, at any given moment, the on-disk checkpoint may point to stale </a:t>
            </a:r>
            <a:r>
              <a:rPr lang="en-US" dirty="0" err="1"/>
              <a:t>inodes</a:t>
            </a:r>
            <a:r>
              <a:rPr lang="en-US" dirty="0"/>
              <a:t>, i.e., </a:t>
            </a:r>
            <a:r>
              <a:rPr lang="en-US" dirty="0" err="1"/>
              <a:t>inodes</a:t>
            </a:r>
            <a:r>
              <a:rPr lang="en-US" dirty="0"/>
              <a:t> that are no longer pointed to by the in-memory </a:t>
            </a:r>
            <a:r>
              <a:rPr lang="en-US" dirty="0" err="1"/>
              <a:t>imap</a:t>
            </a:r>
            <a:r>
              <a:rPr lang="en-US" dirty="0"/>
              <a:t> because those </a:t>
            </a:r>
            <a:r>
              <a:rPr lang="en-US" dirty="0" err="1"/>
              <a:t>inodes</a:t>
            </a:r>
            <a:r>
              <a:rPr lang="en-US" dirty="0"/>
              <a:t> have been modified and new versions have been written to disk. During crash recovery, the on-disk </a:t>
            </a:r>
            <a:r>
              <a:rPr lang="en-US" dirty="0" err="1"/>
              <a:t>imap</a:t>
            </a:r>
            <a:r>
              <a:rPr lang="en-US" dirty="0"/>
              <a:t> is read into memory and used to initialize the in-memory </a:t>
            </a:r>
            <a:r>
              <a:rPr lang="en-US" dirty="0" err="1"/>
              <a:t>imap</a:t>
            </a:r>
            <a:r>
              <a:rPr lang="en-US" dirty="0"/>
              <a:t>. Doing this will lead to a consistent file system, but data may be lost because the stale checkpoint may not reflect all pre-crash file system updates.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the original LFS paper: </a:t>
            </a:r>
            <a:r>
              <a:rPr lang="en-US" dirty="0">
                <a:hlinkClick r:id="rId3"/>
              </a:rPr>
              <a:t>https://web.stanford.edu/~ouster/cgi-bin/papers/lfs.pdf</a:t>
            </a:r>
            <a:endParaRPr lang="en-US" dirty="0"/>
          </a:p>
          <a:p>
            <a:r>
              <a:rPr lang="en-US" dirty="0"/>
              <a:t> For a higher-level overview of LFS, see here: </a:t>
            </a:r>
            <a:r>
              <a:rPr lang="en-US" dirty="0">
                <a:hlinkClick r:id="rId4"/>
              </a:rPr>
              <a:t>http://pages.cs.wisc.edu/~remzi/OSTEP/file-lfs.pdf</a:t>
            </a:r>
            <a:r>
              <a:rPr lang="en-US" dirty="0"/>
              <a:t>.</a:t>
            </a:r>
          </a:p>
          <a:p>
            <a:r>
              <a:rPr lang="en-US" dirty="0"/>
              <a:t> Several of the examples in this lecture are adapted from the second link.]</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75024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 the </a:t>
            </a:r>
            <a:r>
              <a:rPr lang="en-US" dirty="0" err="1"/>
              <a:t>imap</a:t>
            </a:r>
            <a:r>
              <a:rPr lang="en-US" dirty="0"/>
              <a:t> into pieces is nice because now, when LFS needs to checkpoint the </a:t>
            </a:r>
            <a:r>
              <a:rPr lang="en-US" dirty="0" err="1"/>
              <a:t>imap</a:t>
            </a:r>
            <a:r>
              <a:rPr lang="en-US" dirty="0"/>
              <a:t>, the file system doesn’t have to write the entire in-memory </a:t>
            </a:r>
            <a:r>
              <a:rPr lang="en-US" dirty="0" err="1"/>
              <a:t>imap</a:t>
            </a:r>
            <a:r>
              <a:rPr lang="en-US" dirty="0"/>
              <a:t> to disk—instead, the file system only has to write the pieces of the checkpoint that need to be updated. For example, if only the first </a:t>
            </a:r>
            <a:r>
              <a:rPr lang="en-US" dirty="0" err="1"/>
              <a:t>imap</a:t>
            </a:r>
            <a:r>
              <a:rPr lang="en-US" dirty="0"/>
              <a:t> piece has been updated, then only that piece needs to be written to the relevant checkpoint region.</a:t>
            </a:r>
          </a:p>
          <a:p>
            <a:endParaRPr lang="en-US" dirty="0"/>
          </a:p>
          <a:p>
            <a:r>
              <a:rPr lang="en-US" dirty="0"/>
              <a:t>Note that Trick 2 means that the diagram from the previous slide is slightly inaccurate. The diagram from the previous slide showed that the on-disk checkpoint region contains direct pointers to </a:t>
            </a:r>
            <a:r>
              <a:rPr lang="en-US" dirty="0" err="1"/>
              <a:t>inodes</a:t>
            </a:r>
            <a:r>
              <a:rPr lang="en-US" dirty="0"/>
              <a:t>. However, Trick 2 means that the on-disk checkpoint contains direct pointers to </a:t>
            </a:r>
            <a:r>
              <a:rPr lang="en-US" i="1" u="sng" dirty="0" err="1"/>
              <a:t>imap</a:t>
            </a:r>
            <a:r>
              <a:rPr lang="en-US" i="1" u="sng" dirty="0"/>
              <a:t> chunks</a:t>
            </a:r>
            <a:r>
              <a:rPr lang="en-US" dirty="0"/>
              <a:t>; in turn, an </a:t>
            </a:r>
            <a:r>
              <a:rPr lang="en-US" dirty="0" err="1"/>
              <a:t>imap</a:t>
            </a:r>
            <a:r>
              <a:rPr lang="en-US" dirty="0"/>
              <a:t> chunk contains direct pointers to </a:t>
            </a:r>
            <a:r>
              <a:rPr lang="en-US" dirty="0" err="1"/>
              <a:t>inodes</a:t>
            </a:r>
            <a:r>
              <a:rPr lang="en-US" dirty="0"/>
              <a:t>.</a:t>
            </a:r>
          </a:p>
          <a:p>
            <a:endParaRPr lang="en-US" dirty="0"/>
          </a:p>
          <a:p>
            <a:r>
              <a:rPr lang="en-US" dirty="0"/>
              <a:t>Keep in mind that the in-memory </a:t>
            </a:r>
            <a:r>
              <a:rPr lang="en-US" dirty="0" err="1"/>
              <a:t>imap</a:t>
            </a:r>
            <a:r>
              <a:rPr lang="en-US" dirty="0"/>
              <a:t> is a mapping from </a:t>
            </a:r>
            <a:r>
              <a:rPr lang="en-US" dirty="0" err="1"/>
              <a:t>inode</a:t>
            </a:r>
            <a:r>
              <a:rPr lang="en-US" dirty="0"/>
              <a:t> numbers to the corresponding on-disk locations for the </a:t>
            </a:r>
            <a:r>
              <a:rPr lang="en-US" dirty="0" err="1"/>
              <a:t>inodes</a:t>
            </a:r>
            <a:r>
              <a:rPr lang="en-US" dirty="0"/>
              <a:t>. The in-memory </a:t>
            </a:r>
            <a:r>
              <a:rPr lang="en-US" dirty="0" err="1"/>
              <a:t>imap</a:t>
            </a:r>
            <a:r>
              <a:rPr lang="en-US" dirty="0"/>
              <a:t> does *not* point to </a:t>
            </a:r>
            <a:r>
              <a:rPr lang="en-US" dirty="0" err="1"/>
              <a:t>inode</a:t>
            </a:r>
            <a:r>
              <a:rPr lang="en-US" dirty="0"/>
              <a:t> chunks on disk!</a:t>
            </a:r>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14041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Inode_4 is the </a:t>
            </a:r>
            <a:r>
              <a:rPr lang="en-US" dirty="0" err="1"/>
              <a:t>inode</a:t>
            </a:r>
            <a:r>
              <a:rPr lang="en-US" dirty="0"/>
              <a:t> for the directory, and Inode_6 is the </a:t>
            </a:r>
            <a:r>
              <a:rPr lang="en-US" dirty="0" err="1"/>
              <a:t>inode</a:t>
            </a:r>
            <a:r>
              <a:rPr lang="en-US" dirty="0"/>
              <a:t> for the file foo.txt.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LFS writes “a thing that is pointed to” before writing “the thing which points.” For example, file data is written to the log before the </a:t>
            </a:r>
            <a:r>
              <a:rPr lang="en-US" dirty="0" err="1"/>
              <a:t>inode</a:t>
            </a:r>
            <a:r>
              <a:rPr lang="en-US" dirty="0"/>
              <a:t> which references that file data is written to the log. Similarly, an </a:t>
            </a:r>
            <a:r>
              <a:rPr lang="en-US" dirty="0" err="1"/>
              <a:t>inode</a:t>
            </a:r>
            <a:r>
              <a:rPr lang="en-US" dirty="0"/>
              <a:t> is written to the log before the chunk of the </a:t>
            </a:r>
            <a:r>
              <a:rPr lang="en-US" dirty="0" err="1"/>
              <a:t>inode</a:t>
            </a:r>
            <a:r>
              <a:rPr lang="en-US" dirty="0"/>
              <a:t> map which references that </a:t>
            </a:r>
            <a:r>
              <a:rPr lang="en-US" dirty="0" err="1"/>
              <a:t>inode</a:t>
            </a:r>
            <a:r>
              <a:rPr lang="en-US" dirty="0"/>
              <a:t>. Ordering the disk writes in this way is helpful for recovering from crashes. It ensure that, if a thing that points, e.g., an </a:t>
            </a:r>
            <a:r>
              <a:rPr lang="en-US" dirty="0" err="1"/>
              <a:t>inode</a:t>
            </a:r>
            <a:r>
              <a:rPr lang="en-US" dirty="0"/>
              <a:t>, is successfully recovered from the log, then the thing that is pointed to, e.g., a data block, has also been successfully recovered from the log. So, for example, a recovered </a:t>
            </a:r>
            <a:r>
              <a:rPr lang="en-US" dirty="0" err="1"/>
              <a:t>inode</a:t>
            </a:r>
            <a:r>
              <a:rPr lang="en-US" dirty="0"/>
              <a:t> will never point to a data block that never actually got written to the log.</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170341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240434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file used to have just one data block living at location A; the append creates a new data block living at location D.</a:t>
            </a:r>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14606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 of this lecture, you can basically think of FFS as ext3 but without journaling support.</a:t>
            </a:r>
          </a:p>
          <a:p>
            <a:endParaRPr lang="en-US" dirty="0"/>
          </a:p>
          <a:p>
            <a:r>
              <a:rPr lang="en-US" dirty="0"/>
              <a:t>LFS is great for frequent small writes because those small writes can be buffered into a segment, and then written to disk in a single sequential write.</a:t>
            </a:r>
          </a:p>
          <a:p>
            <a:endParaRPr lang="en-US" dirty="0"/>
          </a:p>
          <a:p>
            <a:r>
              <a:rPr lang="en-US" dirty="0"/>
              <a:t>[Ref:  https://web.archive.org/web/20190219171617/https://www.eecs.harvard.edu/margo/papers/usenix95-lfs/supplement/ouster_critique2.html</a:t>
            </a:r>
          </a:p>
          <a:p>
            <a:r>
              <a:rPr lang="en-US" dirty="0"/>
              <a:t>         https://dl.acm.org/doi/10.1145/268998.266700</a:t>
            </a:r>
          </a:p>
          <a:p>
            <a:r>
              <a:rPr lang="en-US" dirty="0"/>
              <a:t>                     //This is the “</a:t>
            </a:r>
            <a:r>
              <a:rPr lang="en-US" sz="1200" b="0" i="0" kern="1200" dirty="0">
                <a:solidFill>
                  <a:schemeClr val="tx1"/>
                </a:solidFill>
                <a:effectLst/>
                <a:latin typeface="+mn-lt"/>
                <a:ea typeface="+mn-ea"/>
                <a:cs typeface="+mn-cs"/>
              </a:rPr>
              <a:t>Improving the Performance of Log-Structured File Systems with Adaptive Methods” by Matthews et al.</a:t>
            </a:r>
            <a:r>
              <a:rPr lang="en-US" dirty="0"/>
              <a:t>]</a:t>
            </a:r>
          </a:p>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377668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363479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 `</a:t>
            </a:r>
            <a:r>
              <a:rPr lang="en-US" dirty="0" err="1"/>
              <a:t>ref_ptr</a:t>
            </a:r>
            <a:r>
              <a:rPr lang="en-US" dirty="0"/>
              <a:t>&lt;</a:t>
            </a:r>
            <a:r>
              <a:rPr lang="en-US" dirty="0" err="1"/>
              <a:t>bcslot</a:t>
            </a:r>
            <a:r>
              <a:rPr lang="en-US" dirty="0"/>
              <a:t>&gt;` represents a reference-counted pointer to a </a:t>
            </a:r>
            <a:r>
              <a:rPr lang="en-US" dirty="0" err="1"/>
              <a:t>bcslot</a:t>
            </a:r>
            <a:r>
              <a:rPr lang="en-US" dirty="0"/>
              <a:t>:</a:t>
            </a:r>
          </a:p>
          <a:p>
            <a:endParaRPr lang="en-US" dirty="0"/>
          </a:p>
          <a:p>
            <a:r>
              <a:rPr lang="en-US" dirty="0"/>
              <a:t>inline void </a:t>
            </a:r>
            <a:r>
              <a:rPr lang="en-US" dirty="0" err="1"/>
              <a:t>bcslot</a:t>
            </a:r>
            <a:r>
              <a:rPr lang="en-US" dirty="0"/>
              <a:t>::clear() {</a:t>
            </a:r>
          </a:p>
          <a:p>
            <a:r>
              <a:rPr lang="en-US" dirty="0"/>
              <a:t>    assert(ref_ == 0);</a:t>
            </a:r>
          </a:p>
          <a:p>
            <a:r>
              <a:rPr lang="en-US" dirty="0"/>
              <a:t>    state_ = </a:t>
            </a:r>
            <a:r>
              <a:rPr lang="en-US" dirty="0" err="1"/>
              <a:t>s_empty</a:t>
            </a:r>
            <a:r>
              <a:rPr lang="en-US" dirty="0"/>
              <a:t>;</a:t>
            </a:r>
          </a:p>
          <a:p>
            <a:r>
              <a:rPr lang="en-US" dirty="0"/>
              <a:t>    if (</a:t>
            </a:r>
            <a:r>
              <a:rPr lang="en-US" dirty="0" err="1"/>
              <a:t>buf</a:t>
            </a:r>
            <a:r>
              <a:rPr lang="en-US" dirty="0"/>
              <a:t>_) {</a:t>
            </a:r>
          </a:p>
          <a:p>
            <a:r>
              <a:rPr lang="en-US" dirty="0"/>
              <a:t>        </a:t>
            </a:r>
            <a:r>
              <a:rPr lang="en-US" dirty="0" err="1"/>
              <a:t>kfree</a:t>
            </a:r>
            <a:r>
              <a:rPr lang="en-US" dirty="0"/>
              <a:t>(</a:t>
            </a:r>
            <a:r>
              <a:rPr lang="en-US" dirty="0" err="1"/>
              <a:t>buf</a:t>
            </a:r>
            <a:r>
              <a:rPr lang="en-US" dirty="0"/>
              <a:t>_);</a:t>
            </a:r>
          </a:p>
          <a:p>
            <a:r>
              <a:rPr lang="en-US" dirty="0"/>
              <a:t>        </a:t>
            </a:r>
            <a:r>
              <a:rPr lang="en-US" dirty="0" err="1"/>
              <a:t>buf</a:t>
            </a:r>
            <a:r>
              <a:rPr lang="en-US" dirty="0"/>
              <a:t>_ = </a:t>
            </a:r>
            <a:r>
              <a:rPr lang="en-US" dirty="0" err="1"/>
              <a:t>nullptr</a:t>
            </a:r>
            <a:r>
              <a:rPr lang="en-US" dirty="0"/>
              <a:t>;</a:t>
            </a:r>
          </a:p>
          <a:p>
            <a:r>
              <a:rPr lang="en-US" dirty="0"/>
              <a:t>    }</a:t>
            </a:r>
          </a:p>
          <a:p>
            <a:r>
              <a:rPr lang="en-US" dirty="0"/>
              <a:t>}</a:t>
            </a:r>
          </a:p>
          <a:p>
            <a:endParaRPr lang="en-US" dirty="0"/>
          </a:p>
          <a:p>
            <a:r>
              <a:rPr lang="en-US" dirty="0"/>
              <a:t>void </a:t>
            </a:r>
            <a:r>
              <a:rPr lang="en-US" dirty="0" err="1"/>
              <a:t>bcslot</a:t>
            </a:r>
            <a:r>
              <a:rPr lang="en-US" dirty="0"/>
              <a:t>::</a:t>
            </a:r>
            <a:r>
              <a:rPr lang="en-US" dirty="0" err="1"/>
              <a:t>decrement_reference_count</a:t>
            </a:r>
            <a:r>
              <a:rPr lang="en-US" dirty="0"/>
              <a:t>() {</a:t>
            </a:r>
          </a:p>
          <a:p>
            <a:r>
              <a:rPr lang="en-US" dirty="0"/>
              <a:t>    </a:t>
            </a:r>
            <a:r>
              <a:rPr lang="en-US" dirty="0" err="1"/>
              <a:t>spinlock_guard</a:t>
            </a:r>
            <a:r>
              <a:rPr lang="en-US" dirty="0"/>
              <a:t> guard(lock_);    // needed in case we `clear()`</a:t>
            </a:r>
          </a:p>
          <a:p>
            <a:r>
              <a:rPr lang="en-US" dirty="0"/>
              <a:t>    assert(ref_ != 0);</a:t>
            </a:r>
          </a:p>
          <a:p>
            <a:r>
              <a:rPr lang="en-US" dirty="0"/>
              <a:t>    if (--ref_ == 0) {</a:t>
            </a:r>
          </a:p>
          <a:p>
            <a:r>
              <a:rPr lang="en-US" dirty="0"/>
              <a:t>        clear();</a:t>
            </a:r>
          </a:p>
          <a:p>
            <a:r>
              <a:rPr lang="en-US" dirty="0"/>
              <a:t>    }</a:t>
            </a:r>
          </a:p>
          <a:p>
            <a:r>
              <a:rPr lang="en-US" dirty="0"/>
              <a:t>}</a:t>
            </a:r>
          </a:p>
          <a:p>
            <a:endParaRPr lang="en-US" dirty="0"/>
          </a:p>
          <a:p>
            <a:r>
              <a:rPr lang="en-US" dirty="0"/>
              <a:t> void </a:t>
            </a:r>
            <a:r>
              <a:rPr lang="en-US" dirty="0" err="1"/>
              <a:t>ref_ptr</a:t>
            </a:r>
            <a:r>
              <a:rPr lang="en-US" dirty="0"/>
              <a:t>::reset(T* x = </a:t>
            </a:r>
            <a:r>
              <a:rPr lang="en-US" dirty="0" err="1"/>
              <a:t>nullptr</a:t>
            </a:r>
            <a:r>
              <a:rPr lang="en-US" dirty="0"/>
              <a:t>) </a:t>
            </a:r>
            <a:r>
              <a:rPr lang="en-US" dirty="0" err="1"/>
              <a:t>noexcept</a:t>
            </a:r>
            <a:r>
              <a:rPr lang="en-US" dirty="0"/>
              <a:t> {</a:t>
            </a:r>
          </a:p>
          <a:p>
            <a:r>
              <a:rPr lang="en-US" dirty="0"/>
              <a:t>        if (e_) {</a:t>
            </a:r>
          </a:p>
          <a:p>
            <a:r>
              <a:rPr lang="en-US" dirty="0"/>
              <a:t>            e_-&gt;</a:t>
            </a:r>
            <a:r>
              <a:rPr lang="en-US" dirty="0" err="1"/>
              <a:t>decrement_reference_count</a:t>
            </a:r>
            <a:r>
              <a:rPr lang="en-US" dirty="0"/>
              <a:t>();</a:t>
            </a:r>
          </a:p>
          <a:p>
            <a:r>
              <a:rPr lang="en-US" dirty="0"/>
              <a:t>        }</a:t>
            </a:r>
          </a:p>
          <a:p>
            <a:r>
              <a:rPr lang="en-US" dirty="0"/>
              <a:t>        e_ = x;</a:t>
            </a:r>
          </a:p>
          <a:p>
            <a:r>
              <a:rPr lang="en-US" dirty="0"/>
              <a:t>    }</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30736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a:t>
            </a:r>
            <a:r>
              <a:rPr lang="en-US" sz="1200" dirty="0" err="1">
                <a:latin typeface="Consolas" panose="020B0609020204030204" pitchFamily="49" charset="0"/>
              </a:rPr>
              <a:t>bcslot</a:t>
            </a:r>
            <a:r>
              <a:rPr lang="en-US" sz="1200" dirty="0">
                <a:latin typeface="Consolas" panose="020B0609020204030204" pitchFamily="49" charset="0"/>
              </a:rPr>
              <a:t>::state_  is an std::atomic&lt;</a:t>
            </a:r>
            <a:r>
              <a:rPr lang="en-US" sz="1200" dirty="0">
                <a:solidFill>
                  <a:srgbClr val="0070C0"/>
                </a:solidFill>
                <a:latin typeface="Consolas" panose="020B0609020204030204" pitchFamily="49" charset="0"/>
              </a:rPr>
              <a:t>int</a:t>
            </a:r>
            <a:r>
              <a:rPr lang="en-US" sz="1200" dirty="0">
                <a:latin typeface="Consolas" panose="020B0609020204030204" pitchFamily="49" charset="0"/>
              </a:rPr>
              <a:t>&gt;.]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236368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40853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imagine that a second kernel task called Y wants to read the same block that X is loading . . .</a:t>
            </a:r>
          </a:p>
          <a:p>
            <a:endParaRPr lang="en-US" dirty="0"/>
          </a:p>
          <a:p>
            <a:r>
              <a:rPr lang="en-US" dirty="0"/>
              <a:t>When kernel task Y calls `</a:t>
            </a:r>
            <a:r>
              <a:rPr lang="en-US" dirty="0" err="1"/>
              <a:t>bcslot</a:t>
            </a:r>
            <a:r>
              <a:rPr lang="en-US" dirty="0"/>
              <a:t>::load()`, the call may block if the disk read for the requested block hasn’t completed yet. However, if the disk read has already completed, then `</a:t>
            </a:r>
            <a:r>
              <a:rPr lang="en-US" dirty="0" err="1"/>
              <a:t>bcslot</a:t>
            </a:r>
            <a:r>
              <a:rPr lang="en-US" dirty="0"/>
              <a:t>::load()` will return immediately. So, let’s take a look at how `</a:t>
            </a:r>
            <a:r>
              <a:rPr lang="en-US" dirty="0" err="1"/>
              <a:t>bcslot</a:t>
            </a:r>
            <a:r>
              <a:rPr lang="en-US" dirty="0"/>
              <a:t>::load()` works.</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386130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https://read.seas.harvard.edu/cs1610/2026/doc/synchronization-invariants/]</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173616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http://pages.cs.wisc.edu/~remzi/OSTEP/file-lfs.pdf]</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302262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instead of writing a single big segment, we issued a bunch of block-sized writes back-to-back. At worst, we’d pay one seek cost to get the disk head to the proper track. However, we might have to pay a rotational latency cost if we don’t send blocks to the disk fast enough! In other words, suppose that we write block </a:t>
            </a:r>
            <a:r>
              <a:rPr lang="en-US" dirty="0" err="1"/>
              <a:t>i</a:t>
            </a:r>
            <a:r>
              <a:rPr lang="en-US" dirty="0"/>
              <a:t>. Then suppose that, a little while later, we write block i+1. In the time between the two writes, the platter might have rotated away from the position where block i+1 should go.</a:t>
            </a:r>
          </a:p>
        </p:txBody>
      </p:sp>
      <p:sp>
        <p:nvSpPr>
          <p:cNvPr id="4" name="Slide Number Placeholder 3"/>
          <p:cNvSpPr>
            <a:spLocks noGrp="1"/>
          </p:cNvSpPr>
          <p:nvPr>
            <p:ph type="sldNum" sz="quarter" idx="10"/>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364267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Chickadee, the on-disk layout looks like this:</a:t>
            </a:r>
          </a:p>
          <a:p>
            <a:r>
              <a:rPr lang="en-US" dirty="0"/>
              <a:t>    *Superblock</a:t>
            </a:r>
          </a:p>
          <a:p>
            <a:r>
              <a:rPr lang="en-US" dirty="0"/>
              <a:t>    *Data block bitmap</a:t>
            </a:r>
          </a:p>
          <a:p>
            <a:r>
              <a:rPr lang="en-US" dirty="0"/>
              <a:t>    *</a:t>
            </a:r>
            <a:r>
              <a:rPr lang="en-US" dirty="0" err="1"/>
              <a:t>Inode</a:t>
            </a:r>
            <a:r>
              <a:rPr lang="en-US" dirty="0"/>
              <a:t> region</a:t>
            </a:r>
          </a:p>
          <a:p>
            <a:r>
              <a:rPr lang="en-US" dirty="0"/>
              <a:t>    *Data block region</a:t>
            </a:r>
          </a:p>
          <a:p>
            <a:r>
              <a:rPr lang="en-US" dirty="0"/>
              <a:t>    *Journal region (not used in pset4)</a:t>
            </a:r>
          </a:p>
          <a:p>
            <a:r>
              <a:rPr lang="en-US" dirty="0"/>
              <a:t>See https://read.seas.harvard.edu/cs1610/2026/doc/chickadeefs/for more details.]</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101709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3/23/2026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417916"/>
            <a:ext cx="4771905" cy="1462694"/>
          </a:xfrm>
        </p:spPr>
        <p:txBody>
          <a:bodyPr>
            <a:normAutofit fontScale="77500" lnSpcReduction="20000"/>
          </a:bodyPr>
          <a:lstStyle/>
          <a:p>
            <a:r>
              <a:rPr lang="en-US" sz="4800" b="1" dirty="0">
                <a:latin typeface="Segoe UI" panose="020B0502040204020203" pitchFamily="34" charset="0"/>
                <a:cs typeface="Segoe UI" panose="020B0502040204020203" pitchFamily="34" charset="0"/>
              </a:rPr>
              <a:t>CS 1610: Lecture 13</a:t>
            </a:r>
          </a:p>
          <a:p>
            <a:r>
              <a:rPr lang="en-US" sz="4800" b="1" dirty="0">
                <a:latin typeface="Segoe UI" panose="020B0502040204020203" pitchFamily="34" charset="0"/>
                <a:cs typeface="Segoe UI" panose="020B0502040204020203" pitchFamily="34" charset="0"/>
              </a:rPr>
              <a:t>3/23/2026</a:t>
            </a:r>
          </a:p>
        </p:txBody>
      </p:sp>
      <p:sp>
        <p:nvSpPr>
          <p:cNvPr id="2" name="Title 1"/>
          <p:cNvSpPr>
            <a:spLocks noGrp="1"/>
          </p:cNvSpPr>
          <p:nvPr>
            <p:ph type="ctrTitle"/>
          </p:nvPr>
        </p:nvSpPr>
        <p:spPr>
          <a:xfrm>
            <a:off x="0" y="1588770"/>
            <a:ext cx="4771905" cy="1714500"/>
          </a:xfrm>
        </p:spPr>
        <p:txBody>
          <a:bodyPr>
            <a:normAutofit/>
          </a:bodyPr>
          <a:lstStyle/>
          <a:p>
            <a:r>
              <a:rPr lang="en-US" sz="5000" b="1" dirty="0"/>
              <a:t>Log-structured File Systems</a:t>
            </a:r>
          </a:p>
        </p:txBody>
      </p:sp>
      <p:pic>
        <p:nvPicPr>
          <p:cNvPr id="6" name="Picture 5"/>
          <p:cNvPicPr>
            <a:picLocks noChangeAspect="1"/>
          </p:cNvPicPr>
          <p:nvPr/>
        </p:nvPicPr>
        <p:blipFill rotWithShape="1">
          <a:blip r:embed="rId3"/>
          <a:srcRect l="7597" r="9356"/>
          <a:stretch/>
        </p:blipFill>
        <p:spPr>
          <a:xfrm>
            <a:off x="4771905" y="0"/>
            <a:ext cx="7423905" cy="6858000"/>
          </a:xfrm>
          <a:prstGeom prst="rect">
            <a:avLst/>
          </a:prstGeom>
        </p:spPr>
      </p:pic>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F86A29-1392-4935-A124-1C8011AE23CA}"/>
              </a:ext>
            </a:extLst>
          </p:cNvPr>
          <p:cNvSpPr/>
          <p:nvPr/>
        </p:nvSpPr>
        <p:spPr>
          <a:xfrm>
            <a:off x="1048263" y="108274"/>
            <a:ext cx="10628871" cy="6760825"/>
          </a:xfrm>
          <a:prstGeom prst="rect">
            <a:avLst/>
          </a:prstGeom>
        </p:spPr>
        <p:txBody>
          <a:bodyPr wrap="square">
            <a:spAutoFit/>
          </a:bodyPr>
          <a:lstStyle/>
          <a:p>
            <a:pPr>
              <a:lnSpc>
                <a:spcPts val="2600"/>
              </a:lnSpc>
            </a:pPr>
            <a:r>
              <a:rPr lang="en-US" sz="2400" dirty="0">
                <a:solidFill>
                  <a:srgbClr val="0070C0"/>
                </a:solidFill>
                <a:latin typeface="Consolas" panose="020B0609020204030204" pitchFamily="49" charset="0"/>
              </a:rPr>
              <a:t>bool</a:t>
            </a:r>
            <a:r>
              <a:rPr lang="en-US" sz="2400" dirty="0">
                <a:latin typeface="Consolas" panose="020B0609020204030204" pitchFamily="49" charset="0"/>
              </a:rPr>
              <a:t> </a:t>
            </a:r>
            <a:r>
              <a:rPr lang="en-US" sz="2400" dirty="0" err="1">
                <a:latin typeface="Consolas" panose="020B0609020204030204" pitchFamily="49" charset="0"/>
              </a:rPr>
              <a:t>bcslot</a:t>
            </a:r>
            <a:r>
              <a:rPr lang="en-US" sz="2400" dirty="0">
                <a:latin typeface="Consolas" panose="020B0609020204030204" pitchFamily="49" charset="0"/>
              </a:rPr>
              <a:t>::load(...){ //Simplified code; remember that</a:t>
            </a:r>
          </a:p>
          <a:p>
            <a:pPr>
              <a:lnSpc>
                <a:spcPts val="2600"/>
              </a:lnSpc>
            </a:pPr>
            <a:r>
              <a:rPr lang="en-US" sz="2400" dirty="0">
                <a:latin typeface="Consolas" panose="020B0609020204030204" pitchFamily="49" charset="0"/>
              </a:rPr>
              <a:t>                        //the </a:t>
            </a:r>
            <a:r>
              <a:rPr lang="en-US" sz="2400" dirty="0" err="1">
                <a:latin typeface="Consolas" panose="020B0609020204030204" pitchFamily="49" charset="0"/>
              </a:rPr>
              <a:t>bcslot’s</a:t>
            </a:r>
            <a:r>
              <a:rPr lang="en-US" sz="2400" dirty="0">
                <a:latin typeface="Consolas" panose="020B0609020204030204" pitchFamily="49" charset="0"/>
              </a:rPr>
              <a:t> .lock_ is held!</a:t>
            </a:r>
          </a:p>
          <a:p>
            <a:pPr>
              <a:lnSpc>
                <a:spcPts val="2600"/>
              </a:lnSpc>
            </a:pPr>
            <a:r>
              <a:rPr lang="en-US" sz="2400" dirty="0">
                <a:latin typeface="Consolas" panose="020B0609020204030204" pitchFamily="49" charset="0"/>
              </a:rPr>
              <a:t>    if (state_ == </a:t>
            </a:r>
            <a:r>
              <a:rPr lang="en-US" sz="2400" dirty="0" err="1">
                <a:latin typeface="Consolas" panose="020B0609020204030204" pitchFamily="49" charset="0"/>
              </a:rPr>
              <a:t>s_allocated</a:t>
            </a:r>
            <a:r>
              <a:rPr lang="en-US" sz="2400" dirty="0">
                <a:latin typeface="Consolas" panose="020B0609020204030204" pitchFamily="49" charset="0"/>
              </a:rPr>
              <a:t>) { //But not loaded yet!</a:t>
            </a:r>
          </a:p>
          <a:p>
            <a:pPr>
              <a:lnSpc>
                <a:spcPts val="2600"/>
              </a:lnSpc>
            </a:pPr>
            <a:r>
              <a:rPr lang="en-US" sz="2400" dirty="0">
                <a:latin typeface="Consolas" panose="020B0609020204030204" pitchFamily="49" charset="0"/>
              </a:rPr>
              <a:t>        state_ = </a:t>
            </a:r>
            <a:r>
              <a:rPr lang="en-US" sz="2400" dirty="0" err="1">
                <a:latin typeface="Consolas" panose="020B0609020204030204" pitchFamily="49" charset="0"/>
              </a:rPr>
              <a:t>s_loading</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lock_.unlock</a:t>
            </a:r>
            <a:r>
              <a:rPr lang="en-US" sz="2400" dirty="0">
                <a:latin typeface="Consolas" panose="020B0609020204030204" pitchFamily="49" charset="0"/>
              </a:rPr>
              <a:t>(</a:t>
            </a:r>
            <a:r>
              <a:rPr lang="en-US" sz="2400" dirty="0" err="1">
                <a:latin typeface="Consolas" panose="020B0609020204030204" pitchFamily="49" charset="0"/>
              </a:rPr>
              <a:t>irqs</a:t>
            </a:r>
            <a:r>
              <a:rPr lang="en-US" sz="2400" dirty="0">
                <a:latin typeface="Consolas" panose="020B0609020204030204" pitchFamily="49" charset="0"/>
              </a:rPr>
              <a:t>);</a:t>
            </a:r>
          </a:p>
          <a:p>
            <a:pPr>
              <a:lnSpc>
                <a:spcPts val="2600"/>
              </a:lnSpc>
            </a:pPr>
            <a:endParaRPr lang="en-US" sz="2400" dirty="0">
              <a:latin typeface="Consolas" panose="020B0609020204030204" pitchFamily="49" charset="0"/>
            </a:endParaRP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sata_disk</a:t>
            </a:r>
            <a:r>
              <a:rPr lang="en-US" sz="2400" dirty="0">
                <a:latin typeface="Consolas" panose="020B0609020204030204" pitchFamily="49" charset="0"/>
              </a:rPr>
              <a:t>-&gt;read(</a:t>
            </a:r>
            <a:r>
              <a:rPr lang="en-US" sz="2400" dirty="0" err="1">
                <a:latin typeface="Consolas" panose="020B0609020204030204" pitchFamily="49" charset="0"/>
              </a:rPr>
              <a:t>buf</a:t>
            </a:r>
            <a:r>
              <a:rPr lang="en-US" sz="2400" dirty="0">
                <a:latin typeface="Consolas" panose="020B0609020204030204" pitchFamily="49" charset="0"/>
              </a:rPr>
              <a:t>_, </a:t>
            </a:r>
            <a:r>
              <a:rPr lang="en-US" sz="2400" dirty="0" err="1">
                <a:latin typeface="Consolas" panose="020B0609020204030204" pitchFamily="49" charset="0"/>
              </a:rPr>
              <a:t>chkfs</a:t>
            </a:r>
            <a:r>
              <a:rPr lang="en-US" sz="2400" dirty="0">
                <a:latin typeface="Consolas" panose="020B0609020204030204" pitchFamily="49" charset="0"/>
              </a:rPr>
              <a:t>::</a:t>
            </a:r>
            <a:r>
              <a:rPr lang="en-US" sz="2400" dirty="0" err="1">
                <a:latin typeface="Consolas" panose="020B0609020204030204" pitchFamily="49" charset="0"/>
              </a:rPr>
              <a:t>blocksize</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bn_ * </a:t>
            </a:r>
            <a:r>
              <a:rPr lang="en-US" sz="2400" dirty="0" err="1">
                <a:latin typeface="Consolas" panose="020B0609020204030204" pitchFamily="49" charset="0"/>
              </a:rPr>
              <a:t>chkfs</a:t>
            </a:r>
            <a:r>
              <a:rPr lang="en-US" sz="2400" dirty="0">
                <a:latin typeface="Consolas" panose="020B0609020204030204" pitchFamily="49" charset="0"/>
              </a:rPr>
              <a:t>::</a:t>
            </a:r>
            <a:r>
              <a:rPr lang="en-US" sz="2400" dirty="0" err="1">
                <a:latin typeface="Consolas" panose="020B0609020204030204" pitchFamily="49" charset="0"/>
              </a:rPr>
              <a:t>blocksize</a:t>
            </a:r>
            <a:r>
              <a:rPr lang="en-US" sz="2400" dirty="0">
                <a:latin typeface="Consolas" panose="020B0609020204030204" pitchFamily="49" charset="0"/>
              </a:rPr>
              <a:t>); //Blocking!</a:t>
            </a:r>
          </a:p>
          <a:p>
            <a:pPr>
              <a:lnSpc>
                <a:spcPts val="2600"/>
              </a:lnSpc>
            </a:pPr>
            <a:endParaRPr lang="en-US" sz="2400" dirty="0">
              <a:latin typeface="Consolas" panose="020B0609020204030204" pitchFamily="49" charset="0"/>
            </a:endParaRP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irqs</a:t>
            </a:r>
            <a:r>
              <a:rPr lang="en-US" sz="2400" dirty="0">
                <a:latin typeface="Consolas" panose="020B0609020204030204" pitchFamily="49" charset="0"/>
              </a:rPr>
              <a:t> = </a:t>
            </a:r>
            <a:r>
              <a:rPr lang="en-US" sz="2400" dirty="0" err="1">
                <a:latin typeface="Consolas" panose="020B0609020204030204" pitchFamily="49" charset="0"/>
              </a:rPr>
              <a:t>lock_.lock</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state_ = </a:t>
            </a:r>
            <a:r>
              <a:rPr lang="en-US" sz="2400" dirty="0" err="1">
                <a:latin typeface="Consolas" panose="020B0609020204030204" pitchFamily="49" charset="0"/>
              </a:rPr>
              <a:t>s_clean</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bc.read_</a:t>
            </a:r>
            <a:r>
              <a:rPr lang="en-US" sz="2400" dirty="0" err="1">
                <a:latin typeface="Consolas" panose="020B0609020204030204" pitchFamily="49" charset="0"/>
              </a:rPr>
              <a:t>wq</a:t>
            </a:r>
            <a:r>
              <a:rPr lang="en-US" sz="2400" dirty="0">
                <a:latin typeface="Consolas" panose="020B0609020204030204" pitchFamily="49" charset="0"/>
              </a:rPr>
              <a:t>_.</a:t>
            </a:r>
            <a:r>
              <a:rPr lang="en-US" sz="2400" dirty="0" err="1">
                <a:latin typeface="Consolas" panose="020B0609020204030204" pitchFamily="49" charset="0"/>
              </a:rPr>
              <a:t>wake_all</a:t>
            </a:r>
            <a:r>
              <a:rPr lang="en-US" sz="2400" dirty="0">
                <a:latin typeface="Consolas" panose="020B0609020204030204" pitchFamily="49" charset="0"/>
              </a:rPr>
              <a:t>(); //Wake anyone waiting for the </a:t>
            </a:r>
          </a:p>
          <a:p>
            <a:pPr>
              <a:lnSpc>
                <a:spcPts val="2600"/>
              </a:lnSpc>
            </a:pPr>
            <a:r>
              <a:rPr lang="en-US" sz="2400" dirty="0">
                <a:latin typeface="Consolas" panose="020B0609020204030204" pitchFamily="49" charset="0"/>
              </a:rPr>
              <a:t>                                //load to complete.</a:t>
            </a:r>
          </a:p>
          <a:p>
            <a:pPr>
              <a:lnSpc>
                <a:spcPts val="2600"/>
              </a:lnSpc>
            </a:pPr>
            <a:r>
              <a:rPr lang="en-US" sz="2400" dirty="0">
                <a:latin typeface="Consolas" panose="020B0609020204030204" pitchFamily="49" charset="0"/>
              </a:rPr>
              <a:t>    } else if (state_ == </a:t>
            </a:r>
            <a:r>
              <a:rPr lang="en-US" sz="2400" dirty="0" err="1">
                <a:latin typeface="Consolas" panose="020B0609020204030204" pitchFamily="49" charset="0"/>
              </a:rPr>
              <a:t>s_loading</a:t>
            </a: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waiter().</a:t>
            </a:r>
            <a:r>
              <a:rPr lang="en-US" sz="2400" dirty="0" err="1">
                <a:latin typeface="Consolas" panose="020B0609020204030204" pitchFamily="49" charset="0"/>
              </a:rPr>
              <a:t>block_until</a:t>
            </a:r>
            <a:r>
              <a:rPr lang="en-US" sz="2400" dirty="0">
                <a:latin typeface="Consolas" panose="020B0609020204030204" pitchFamily="49" charset="0"/>
              </a:rPr>
              <a:t>(</a:t>
            </a:r>
            <a:r>
              <a:rPr lang="en-US" sz="2400" dirty="0" err="1">
                <a:latin typeface="Consolas" panose="020B0609020204030204" pitchFamily="49" charset="0"/>
              </a:rPr>
              <a:t>bc.read_wq</a:t>
            </a:r>
            <a:r>
              <a:rPr lang="en-US" sz="2400" dirty="0">
                <a:latin typeface="Consolas" panose="020B0609020204030204" pitchFamily="49" charset="0"/>
              </a:rPr>
              <a:t>_, [&amp;] () {</a:t>
            </a:r>
          </a:p>
          <a:p>
            <a:pPr>
              <a:lnSpc>
                <a:spcPts val="2600"/>
              </a:lnSpc>
            </a:pPr>
            <a:r>
              <a:rPr lang="en-US" sz="2400" dirty="0">
                <a:latin typeface="Consolas" panose="020B0609020204030204" pitchFamily="49" charset="0"/>
              </a:rPr>
              <a:t>               return state_ != </a:t>
            </a:r>
            <a:r>
              <a:rPr lang="en-US" sz="2400" dirty="0" err="1">
                <a:latin typeface="Consolas" panose="020B0609020204030204" pitchFamily="49" charset="0"/>
              </a:rPr>
              <a:t>s_loading</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 lock_, </a:t>
            </a:r>
            <a:r>
              <a:rPr lang="en-US" sz="2400" dirty="0" err="1">
                <a:latin typeface="Consolas" panose="020B0609020204030204" pitchFamily="49" charset="0"/>
              </a:rPr>
              <a:t>irqs</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//...other stuff...</a:t>
            </a:r>
          </a:p>
          <a:p>
            <a:pPr>
              <a:lnSpc>
                <a:spcPts val="2600"/>
              </a:lnSpc>
            </a:pPr>
            <a:r>
              <a:rPr lang="en-US" sz="2400" dirty="0">
                <a:latin typeface="Consolas" panose="020B0609020204030204" pitchFamily="49" charset="0"/>
              </a:rPr>
              <a:t>}</a:t>
            </a:r>
          </a:p>
        </p:txBody>
      </p:sp>
      <p:grpSp>
        <p:nvGrpSpPr>
          <p:cNvPr id="8" name="Group 7">
            <a:extLst>
              <a:ext uri="{FF2B5EF4-FFF2-40B4-BE49-F238E27FC236}">
                <a16:creationId xmlns:a16="http://schemas.microsoft.com/office/drawing/2014/main" id="{142B4BA0-0946-4D29-8F7F-22A941D70E1C}"/>
              </a:ext>
            </a:extLst>
          </p:cNvPr>
          <p:cNvGrpSpPr/>
          <p:nvPr/>
        </p:nvGrpSpPr>
        <p:grpSpPr>
          <a:xfrm>
            <a:off x="435757" y="827903"/>
            <a:ext cx="1331263" cy="3583459"/>
            <a:chOff x="435757" y="827903"/>
            <a:chExt cx="1331263" cy="3583459"/>
          </a:xfrm>
        </p:grpSpPr>
        <p:sp>
          <p:nvSpPr>
            <p:cNvPr id="2" name="Left Brace 1">
              <a:extLst>
                <a:ext uri="{FF2B5EF4-FFF2-40B4-BE49-F238E27FC236}">
                  <a16:creationId xmlns:a16="http://schemas.microsoft.com/office/drawing/2014/main" id="{4E5FF2E5-73A7-4924-B446-2E5F87D6290B}"/>
                </a:ext>
              </a:extLst>
            </p:cNvPr>
            <p:cNvSpPr/>
            <p:nvPr/>
          </p:nvSpPr>
          <p:spPr>
            <a:xfrm>
              <a:off x="1344829" y="827903"/>
              <a:ext cx="422191" cy="3583459"/>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6515D318-4009-4403-98F5-DCF16F4AAA5A}"/>
                </a:ext>
              </a:extLst>
            </p:cNvPr>
            <p:cNvSpPr txBox="1"/>
            <p:nvPr/>
          </p:nvSpPr>
          <p:spPr>
            <a:xfrm>
              <a:off x="435757" y="2265689"/>
              <a:ext cx="1025615"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Kernel task X</a:t>
              </a:r>
            </a:p>
          </p:txBody>
        </p:sp>
      </p:grpSp>
      <p:grpSp>
        <p:nvGrpSpPr>
          <p:cNvPr id="7" name="Group 6">
            <a:extLst>
              <a:ext uri="{FF2B5EF4-FFF2-40B4-BE49-F238E27FC236}">
                <a16:creationId xmlns:a16="http://schemas.microsoft.com/office/drawing/2014/main" id="{CD43938B-E095-40EB-9E72-0C4F6D2D3075}"/>
              </a:ext>
            </a:extLst>
          </p:cNvPr>
          <p:cNvGrpSpPr/>
          <p:nvPr/>
        </p:nvGrpSpPr>
        <p:grpSpPr>
          <a:xfrm>
            <a:off x="435757" y="4514509"/>
            <a:ext cx="1331263" cy="1613242"/>
            <a:chOff x="435757" y="4514509"/>
            <a:chExt cx="1331263" cy="1613242"/>
          </a:xfrm>
        </p:grpSpPr>
        <p:sp>
          <p:nvSpPr>
            <p:cNvPr id="5" name="Left Brace 4">
              <a:extLst>
                <a:ext uri="{FF2B5EF4-FFF2-40B4-BE49-F238E27FC236}">
                  <a16:creationId xmlns:a16="http://schemas.microsoft.com/office/drawing/2014/main" id="{DA0E545A-AFB7-4E64-A8AE-695757F44B91}"/>
                </a:ext>
              </a:extLst>
            </p:cNvPr>
            <p:cNvSpPr/>
            <p:nvPr/>
          </p:nvSpPr>
          <p:spPr>
            <a:xfrm>
              <a:off x="1344829" y="4514509"/>
              <a:ext cx="422191" cy="1613242"/>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E2F4A0E-921B-4AF9-821C-B714EE90794B}"/>
                </a:ext>
              </a:extLst>
            </p:cNvPr>
            <p:cNvSpPr txBox="1"/>
            <p:nvPr/>
          </p:nvSpPr>
          <p:spPr>
            <a:xfrm>
              <a:off x="435757" y="4948247"/>
              <a:ext cx="1025615"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Kernel task Y</a:t>
              </a:r>
            </a:p>
          </p:txBody>
        </p:sp>
      </p:grpSp>
    </p:spTree>
    <p:extLst>
      <p:ext uri="{BB962C8B-B14F-4D97-AF65-F5344CB8AC3E}">
        <p14:creationId xmlns:p14="http://schemas.microsoft.com/office/powerpoint/2010/main" val="16356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CB61BC-FEB4-7AA8-9519-4554E6BD7931}"/>
              </a:ext>
            </a:extLst>
          </p:cNvPr>
          <p:cNvPicPr>
            <a:picLocks noChangeAspect="1"/>
          </p:cNvPicPr>
          <p:nvPr/>
        </p:nvPicPr>
        <p:blipFill>
          <a:blip r:embed="rId3"/>
          <a:stretch>
            <a:fillRect/>
          </a:stretch>
        </p:blipFill>
        <p:spPr>
          <a:xfrm>
            <a:off x="0" y="-7807"/>
            <a:ext cx="12159048" cy="6835297"/>
          </a:xfrm>
          <a:prstGeom prst="rect">
            <a:avLst/>
          </a:prstGeom>
        </p:spPr>
      </p:pic>
      <p:sp>
        <p:nvSpPr>
          <p:cNvPr id="6" name="Rectangle 5">
            <a:extLst>
              <a:ext uri="{FF2B5EF4-FFF2-40B4-BE49-F238E27FC236}">
                <a16:creationId xmlns:a16="http://schemas.microsoft.com/office/drawing/2014/main" id="{9D3A42E8-43C3-4EC3-B13D-EC6C399F7D68}"/>
              </a:ext>
            </a:extLst>
          </p:cNvPr>
          <p:cNvSpPr/>
          <p:nvPr/>
        </p:nvSpPr>
        <p:spPr>
          <a:xfrm>
            <a:off x="7302843" y="0"/>
            <a:ext cx="4889156"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062C505-8ABF-4537-833F-F61E12A8E9C5}"/>
              </a:ext>
            </a:extLst>
          </p:cNvPr>
          <p:cNvGrpSpPr/>
          <p:nvPr/>
        </p:nvGrpSpPr>
        <p:grpSpPr>
          <a:xfrm>
            <a:off x="7376984" y="59598"/>
            <a:ext cx="4782064" cy="6738804"/>
            <a:chOff x="7376984" y="59598"/>
            <a:chExt cx="4782064" cy="6738804"/>
          </a:xfrm>
        </p:grpSpPr>
        <p:pic>
          <p:nvPicPr>
            <p:cNvPr id="2050" name="Picture 2">
              <a:extLst>
                <a:ext uri="{FF2B5EF4-FFF2-40B4-BE49-F238E27FC236}">
                  <a16:creationId xmlns:a16="http://schemas.microsoft.com/office/drawing/2014/main" id="{3A8E12E2-BF45-44E2-B491-6D901D404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222" y="59598"/>
              <a:ext cx="4733751" cy="58394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237288-938D-4D28-A539-831E87A45F01}"/>
                </a:ext>
              </a:extLst>
            </p:cNvPr>
            <p:cNvSpPr txBox="1"/>
            <p:nvPr/>
          </p:nvSpPr>
          <p:spPr>
            <a:xfrm>
              <a:off x="7376984" y="5721184"/>
              <a:ext cx="4782064" cy="1077218"/>
            </a:xfrm>
            <a:prstGeom prst="rect">
              <a:avLst/>
            </a:prstGeom>
            <a:solidFill>
              <a:schemeClr val="bg1"/>
            </a:solidFill>
          </p:spPr>
          <p:txBody>
            <a:bodyPr wrap="square" rtlCol="0">
              <a:spAutoFit/>
            </a:bodyPr>
            <a:lstStyle/>
            <a:p>
              <a:pPr algn="ctr"/>
              <a:r>
                <a:rPr lang="en-US" sz="3200" b="1" dirty="0">
                  <a:latin typeface="Segoe UI" panose="020B0502040204020203" pitchFamily="34" charset="0"/>
                  <a:cs typeface="Segoe UI" panose="020B0502040204020203" pitchFamily="34" charset="0"/>
                </a:rPr>
                <a:t>YOU NEED THIS RELIGION IN YOUR LIFE</a:t>
              </a:r>
            </a:p>
          </p:txBody>
        </p:sp>
      </p:grpSp>
    </p:spTree>
    <p:extLst>
      <p:ext uri="{BB962C8B-B14F-4D97-AF65-F5344CB8AC3E}">
        <p14:creationId xmlns:p14="http://schemas.microsoft.com/office/powerpoint/2010/main" val="130139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7A61-5345-4AA7-AECA-0062750E9CB0}"/>
              </a:ext>
            </a:extLst>
          </p:cNvPr>
          <p:cNvSpPr>
            <a:spLocks noGrp="1"/>
          </p:cNvSpPr>
          <p:nvPr>
            <p:ph type="title"/>
          </p:nvPr>
        </p:nvSpPr>
        <p:spPr>
          <a:xfrm>
            <a:off x="4695568" y="-182067"/>
            <a:ext cx="7496432" cy="935828"/>
          </a:xfrm>
        </p:spPr>
        <p:txBody>
          <a:bodyPr/>
          <a:lstStyle/>
          <a:p>
            <a:r>
              <a:rPr lang="en-US" b="1" dirty="0"/>
              <a:t>Log-structured File Systems</a:t>
            </a:r>
          </a:p>
        </p:txBody>
      </p:sp>
      <p:pic>
        <p:nvPicPr>
          <p:cNvPr id="4" name="Picture 3">
            <a:extLst>
              <a:ext uri="{FF2B5EF4-FFF2-40B4-BE49-F238E27FC236}">
                <a16:creationId xmlns:a16="http://schemas.microsoft.com/office/drawing/2014/main" id="{A3F7397E-4C56-4859-8032-F1FBE780E8F3}"/>
              </a:ext>
            </a:extLst>
          </p:cNvPr>
          <p:cNvPicPr>
            <a:picLocks noChangeAspect="1"/>
          </p:cNvPicPr>
          <p:nvPr/>
        </p:nvPicPr>
        <p:blipFill>
          <a:blip r:embed="rId3"/>
          <a:stretch>
            <a:fillRect/>
          </a:stretch>
        </p:blipFill>
        <p:spPr>
          <a:xfrm>
            <a:off x="0" y="0"/>
            <a:ext cx="4744995" cy="6914383"/>
          </a:xfrm>
          <a:prstGeom prst="rect">
            <a:avLst/>
          </a:prstGeom>
        </p:spPr>
      </p:pic>
      <p:sp>
        <p:nvSpPr>
          <p:cNvPr id="5" name="Content Placeholder 2">
            <a:extLst>
              <a:ext uri="{FF2B5EF4-FFF2-40B4-BE49-F238E27FC236}">
                <a16:creationId xmlns:a16="http://schemas.microsoft.com/office/drawing/2014/main" id="{D8F68880-1BEA-46DC-8265-82B1231CF0F8}"/>
              </a:ext>
            </a:extLst>
          </p:cNvPr>
          <p:cNvSpPr>
            <a:spLocks noGrp="1"/>
          </p:cNvSpPr>
          <p:nvPr>
            <p:ph idx="1"/>
          </p:nvPr>
        </p:nvSpPr>
        <p:spPr>
          <a:xfrm>
            <a:off x="4749111" y="571609"/>
            <a:ext cx="7496432" cy="6595310"/>
          </a:xfrm>
        </p:spPr>
        <p:txBody>
          <a:bodyPr>
            <a:normAutofit fontScale="92500" lnSpcReduction="10000"/>
          </a:bodyPr>
          <a:lstStyle/>
          <a:p>
            <a:r>
              <a:rPr lang="en-US" dirty="0"/>
              <a:t>In the 90s, people realized that physical RAM was getting larger</a:t>
            </a:r>
          </a:p>
          <a:p>
            <a:pPr lvl="1"/>
            <a:r>
              <a:rPr lang="en-US" dirty="0"/>
              <a:t>So, buffer caches were getting larger</a:t>
            </a:r>
          </a:p>
          <a:p>
            <a:pPr lvl="1"/>
            <a:r>
              <a:rPr lang="en-US" dirty="0"/>
              <a:t>So, once data was read from disk, reads (and writes to that data) increasingly hit in the buffer cache!</a:t>
            </a:r>
          </a:p>
          <a:p>
            <a:pPr lvl="1"/>
            <a:r>
              <a:rPr lang="en-US" dirty="0"/>
              <a:t>So, file system performance was largely determined by how efficiently you handled writes that had to go to disk</a:t>
            </a:r>
          </a:p>
          <a:p>
            <a:r>
              <a:rPr lang="en-US" dirty="0"/>
              <a:t>As physical RAM got larger, sequential IOs continued to be much faster than random IOs</a:t>
            </a:r>
          </a:p>
          <a:p>
            <a:pPr lvl="1"/>
            <a:r>
              <a:rPr lang="en-US" dirty="0"/>
              <a:t>Early Unix file systems (e.g., FFS,ext2) tried to avoid seeks and rotational delays by allocating related files and directories in the same block group, but </a:t>
            </a:r>
            <a:r>
              <a:rPr lang="en-US" sz="2400" dirty="0"/>
              <a:t>related files and directories often still weren’t directly next to each other</a:t>
            </a:r>
          </a:p>
          <a:p>
            <a:pPr lvl="1"/>
            <a:r>
              <a:rPr lang="en-US" dirty="0"/>
              <a:t>Journaling file systems (e.g., ext3, NTFS) write sequentially to the journal, but asynchronous checkpoints still require head movements away from the journal</a:t>
            </a:r>
          </a:p>
          <a:p>
            <a:r>
              <a:rPr lang="en-US" dirty="0"/>
              <a:t>So, state-of-the-art file systems couldn’t write to disk at full sequential disk speed</a:t>
            </a:r>
          </a:p>
        </p:txBody>
      </p:sp>
    </p:spTree>
    <p:extLst>
      <p:ext uri="{BB962C8B-B14F-4D97-AF65-F5344CB8AC3E}">
        <p14:creationId xmlns:p14="http://schemas.microsoft.com/office/powerpoint/2010/main" val="167226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comicvine.com/uploads/original/11112/111128732/4131911-390px-mr_burns_evil.gif"/>
          <p:cNvPicPr>
            <a:picLocks noChangeAspect="1" noChangeArrowheads="1"/>
          </p:cNvPicPr>
          <p:nvPr/>
        </p:nvPicPr>
        <p:blipFill rotWithShape="1">
          <a:blip r:embed="rId3">
            <a:extLst>
              <a:ext uri="{28A0092B-C50C-407E-A947-70E740481C1C}">
                <a14:useLocalDpi xmlns:a14="http://schemas.microsoft.com/office/drawing/2010/main" val="0"/>
              </a:ext>
            </a:extLst>
          </a:blip>
          <a:srcRect l="7807"/>
          <a:stretch/>
        </p:blipFill>
        <p:spPr bwMode="auto">
          <a:xfrm>
            <a:off x="0" y="-349346"/>
            <a:ext cx="5398764" cy="72073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7830" y="-72288"/>
            <a:ext cx="5855970" cy="1325563"/>
          </a:xfrm>
        </p:spPr>
        <p:txBody>
          <a:bodyPr/>
          <a:lstStyle/>
          <a:p>
            <a:pPr>
              <a:lnSpc>
                <a:spcPct val="80000"/>
              </a:lnSpc>
            </a:pPr>
            <a:r>
              <a:rPr lang="en-US" b="1" dirty="0"/>
              <a:t>MAKE THE ENTIRE FILE SYSTEM A LOG</a:t>
            </a:r>
          </a:p>
        </p:txBody>
      </p:sp>
      <p:sp>
        <p:nvSpPr>
          <p:cNvPr id="6" name="Title 1"/>
          <p:cNvSpPr txBox="1">
            <a:spLocks/>
          </p:cNvSpPr>
          <p:nvPr/>
        </p:nvSpPr>
        <p:spPr>
          <a:xfrm>
            <a:off x="5497830" y="1098329"/>
            <a:ext cx="5855970" cy="10299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b="1" dirty="0"/>
              <a:t>YES, JUST A LOG</a:t>
            </a:r>
          </a:p>
        </p:txBody>
      </p:sp>
      <p:sp>
        <p:nvSpPr>
          <p:cNvPr id="3" name="Content Placeholder 2"/>
          <p:cNvSpPr>
            <a:spLocks noGrp="1"/>
          </p:cNvSpPr>
          <p:nvPr>
            <p:ph idx="1"/>
          </p:nvPr>
        </p:nvSpPr>
        <p:spPr>
          <a:xfrm>
            <a:off x="4559645" y="1828799"/>
            <a:ext cx="7706497" cy="5202198"/>
          </a:xfrm>
        </p:spPr>
        <p:txBody>
          <a:bodyPr>
            <a:normAutofit fontScale="92500"/>
          </a:bodyPr>
          <a:lstStyle/>
          <a:p>
            <a:r>
              <a:rPr lang="en-US" dirty="0"/>
              <a:t>Basic idea: Buffer all writes (data + metadata) using an in-memory “segment”; once the segment is full, write the segment to a log</a:t>
            </a:r>
          </a:p>
          <a:p>
            <a:pPr lvl="1"/>
            <a:r>
              <a:rPr lang="en-US" sz="2800" dirty="0"/>
              <a:t>The segment write is a sequential write, so it’s fast</a:t>
            </a:r>
          </a:p>
          <a:p>
            <a:pPr lvl="1"/>
            <a:r>
              <a:rPr lang="en-US" sz="2800" dirty="0"/>
              <a:t>We write one large segment (e.g., 4 MB) instead of a bunch of block-sized log appends to ensure that, at worst, we pay only one seek and then no rotational latencies (instead of one seek and possibly many rotational latencies) </a:t>
            </a:r>
          </a:p>
          <a:p>
            <a:pPr lvl="1"/>
            <a:r>
              <a:rPr lang="en-US" sz="2800" b="1" i="1" dirty="0"/>
              <a:t>There are no in-place writes!</a:t>
            </a:r>
          </a:p>
          <a:p>
            <a:r>
              <a:rPr lang="en-US" dirty="0"/>
              <a:t>Reads still require random seeks, but physical RAM is plentiful, so the hit rate in a warm buffer cache should be high</a:t>
            </a:r>
          </a:p>
        </p:txBody>
      </p:sp>
    </p:spTree>
    <p:extLst>
      <p:ext uri="{BB962C8B-B14F-4D97-AF65-F5344CB8AC3E}">
        <p14:creationId xmlns:p14="http://schemas.microsoft.com/office/powerpoint/2010/main" val="82700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15630"/>
            <a:ext cx="4305300" cy="937895"/>
          </a:xfrm>
        </p:spPr>
        <p:txBody>
          <a:bodyPr/>
          <a:lstStyle/>
          <a:p>
            <a:r>
              <a:rPr lang="en-US" b="1" dirty="0"/>
              <a:t>Finding </a:t>
            </a:r>
            <a:r>
              <a:rPr lang="en-US" b="1" dirty="0" err="1"/>
              <a:t>Inodes</a:t>
            </a:r>
            <a:endParaRPr lang="en-US" b="1" dirty="0"/>
          </a:p>
        </p:txBody>
      </p:sp>
      <p:sp>
        <p:nvSpPr>
          <p:cNvPr id="3" name="Content Placeholder 2"/>
          <p:cNvSpPr>
            <a:spLocks noGrp="1"/>
          </p:cNvSpPr>
          <p:nvPr>
            <p:ph idx="1"/>
          </p:nvPr>
        </p:nvSpPr>
        <p:spPr>
          <a:xfrm>
            <a:off x="68580" y="765811"/>
            <a:ext cx="6393252" cy="3428999"/>
          </a:xfrm>
        </p:spPr>
        <p:txBody>
          <a:bodyPr/>
          <a:lstStyle/>
          <a:p>
            <a:r>
              <a:rPr lang="en-US" dirty="0"/>
              <a:t>In a standard file system (e.g., ext3), </a:t>
            </a:r>
            <a:r>
              <a:rPr lang="en-US" dirty="0" err="1"/>
              <a:t>inodes</a:t>
            </a:r>
            <a:r>
              <a:rPr lang="en-US" dirty="0"/>
              <a:t> are statically allocated during  file system initialization, and live in a fixed location</a:t>
            </a:r>
          </a:p>
          <a:p>
            <a:r>
              <a:rPr lang="en-US" dirty="0"/>
              <a:t>With LFS, there are no in-place updates, so how do we determine the place on disk that has the *last* (i.e., most recent) version of an </a:t>
            </a:r>
            <a:r>
              <a:rPr lang="en-US" dirty="0" err="1"/>
              <a:t>inode</a:t>
            </a:r>
            <a:r>
              <a:rPr lang="en-US" dirty="0"/>
              <a:t>?</a:t>
            </a:r>
          </a:p>
        </p:txBody>
      </p:sp>
      <p:grpSp>
        <p:nvGrpSpPr>
          <p:cNvPr id="52" name="Group 51">
            <a:extLst>
              <a:ext uri="{FF2B5EF4-FFF2-40B4-BE49-F238E27FC236}">
                <a16:creationId xmlns:a16="http://schemas.microsoft.com/office/drawing/2014/main" id="{D7FFB2B4-3911-4A56-A1FF-8261F4D3152C}"/>
              </a:ext>
            </a:extLst>
          </p:cNvPr>
          <p:cNvGrpSpPr/>
          <p:nvPr/>
        </p:nvGrpSpPr>
        <p:grpSpPr>
          <a:xfrm>
            <a:off x="8826014" y="704187"/>
            <a:ext cx="3124005" cy="5936051"/>
            <a:chOff x="8826014" y="704187"/>
            <a:chExt cx="3124005" cy="5936051"/>
          </a:xfrm>
        </p:grpSpPr>
        <p:sp>
          <p:nvSpPr>
            <p:cNvPr id="6" name="Rectangle 5"/>
            <p:cNvSpPr/>
            <p:nvPr/>
          </p:nvSpPr>
          <p:spPr bwMode="auto">
            <a:xfrm rot="5400000">
              <a:off x="10679330" y="4253937"/>
              <a:ext cx="613517"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nvGrpSpPr>
            <p:cNvPr id="7" name="Group 6"/>
            <p:cNvGrpSpPr/>
            <p:nvPr/>
          </p:nvGrpSpPr>
          <p:grpSpPr>
            <a:xfrm>
              <a:off x="10033590" y="5513196"/>
              <a:ext cx="1905004" cy="1127042"/>
              <a:chOff x="3493729" y="5647073"/>
              <a:chExt cx="1905004" cy="1127042"/>
            </a:xfrm>
          </p:grpSpPr>
          <p:sp>
            <p:nvSpPr>
              <p:cNvPr id="36" name="Rectangle 35"/>
              <p:cNvSpPr/>
              <p:nvPr/>
            </p:nvSpPr>
            <p:spPr bwMode="auto">
              <a:xfrm rot="5400000">
                <a:off x="3882711" y="5258093"/>
                <a:ext cx="112704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37" name="TextBox 36"/>
              <p:cNvSpPr txBox="1"/>
              <p:nvPr/>
            </p:nvSpPr>
            <p:spPr>
              <a:xfrm>
                <a:off x="3493729" y="5647073"/>
                <a:ext cx="1905002"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Block group N</a:t>
                </a:r>
              </a:p>
            </p:txBody>
          </p:sp>
        </p:grpSp>
        <p:sp>
          <p:nvSpPr>
            <p:cNvPr id="8" name="TextBox 7"/>
            <p:cNvSpPr txBox="1"/>
            <p:nvPr/>
          </p:nvSpPr>
          <p:spPr>
            <a:xfrm rot="16200000">
              <a:off x="10412418" y="4937145"/>
              <a:ext cx="82736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 . .</a:t>
              </a:r>
            </a:p>
          </p:txBody>
        </p:sp>
        <p:grpSp>
          <p:nvGrpSpPr>
            <p:cNvPr id="9" name="Group 8"/>
            <p:cNvGrpSpPr/>
            <p:nvPr/>
          </p:nvGrpSpPr>
          <p:grpSpPr>
            <a:xfrm>
              <a:off x="9671449" y="2654877"/>
              <a:ext cx="209740" cy="1139961"/>
              <a:chOff x="3131584" y="1583625"/>
              <a:chExt cx="209740" cy="1284537"/>
            </a:xfrm>
          </p:grpSpPr>
          <p:cxnSp>
            <p:nvCxnSpPr>
              <p:cNvPr id="33" name="Straight Connector 32"/>
              <p:cNvCxnSpPr>
                <a:cxnSpLocks/>
              </p:cNvCxnSpPr>
              <p:nvPr/>
            </p:nvCxnSpPr>
            <p:spPr>
              <a:xfrm>
                <a:off x="3131584" y="1583625"/>
                <a:ext cx="0" cy="1284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3131584" y="1583625"/>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3131584" y="2868162"/>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rot="10800000">
              <a:off x="8826014" y="704187"/>
              <a:ext cx="201852" cy="5936049"/>
              <a:chOff x="3131584" y="1583625"/>
              <a:chExt cx="209740" cy="1284537"/>
            </a:xfrm>
          </p:grpSpPr>
          <p:cxnSp>
            <p:nvCxnSpPr>
              <p:cNvPr id="30" name="Straight Connector 29"/>
              <p:cNvCxnSpPr>
                <a:cxnSpLocks/>
              </p:cNvCxnSpPr>
              <p:nvPr/>
            </p:nvCxnSpPr>
            <p:spPr>
              <a:xfrm>
                <a:off x="3131584" y="1583625"/>
                <a:ext cx="0" cy="1284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3131584" y="1583625"/>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3131584" y="2868162"/>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a:cxnSpLocks/>
            </p:cNvCxnSpPr>
            <p:nvPr/>
          </p:nvCxnSpPr>
          <p:spPr>
            <a:xfrm>
              <a:off x="9027865" y="3708861"/>
              <a:ext cx="3580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9385924" y="3159453"/>
              <a:ext cx="285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9385924" y="3158188"/>
              <a:ext cx="0" cy="559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0038900" y="1331919"/>
              <a:ext cx="1907024" cy="707884"/>
              <a:chOff x="4267201" y="2051439"/>
              <a:chExt cx="2133600" cy="823790"/>
            </a:xfrm>
            <a:solidFill>
              <a:schemeClr val="tx1"/>
            </a:solidFill>
          </p:grpSpPr>
          <p:sp>
            <p:nvSpPr>
              <p:cNvPr id="28" name="Rectangle 27"/>
              <p:cNvSpPr/>
              <p:nvPr/>
            </p:nvSpPr>
            <p:spPr bwMode="auto">
              <a:xfrm rot="5400000">
                <a:off x="4961622" y="1380225"/>
                <a:ext cx="744758" cy="2133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9" name="TextBox 28"/>
              <p:cNvSpPr txBox="1"/>
              <p:nvPr/>
            </p:nvSpPr>
            <p:spPr>
              <a:xfrm>
                <a:off x="4302722" y="2051439"/>
                <a:ext cx="2081101" cy="823790"/>
              </a:xfrm>
              <a:prstGeom prst="rect">
                <a:avLst/>
              </a:prstGeom>
              <a:grpFill/>
              <a:ln>
                <a:noFill/>
              </a:ln>
            </p:spPr>
            <p:txBody>
              <a:bodyPr wrap="square" rtlCol="0">
                <a:spAutoFit/>
              </a:bodyPr>
              <a:lstStyle/>
              <a:p>
                <a:pPr algn="ctr"/>
                <a:r>
                  <a:rPr lang="en-US" sz="2000" dirty="0">
                    <a:solidFill>
                      <a:schemeClr val="bg1"/>
                    </a:solidFill>
                    <a:latin typeface="Segoe UI Light" panose="020B0502040204020203" pitchFamily="34" charset="0"/>
                    <a:cs typeface="Segoe UI Light" panose="020B0502040204020203" pitchFamily="34" charset="0"/>
                  </a:rPr>
                  <a:t>Block group descriptor</a:t>
                </a:r>
              </a:p>
            </p:txBody>
          </p:sp>
        </p:grpSp>
        <p:grpSp>
          <p:nvGrpSpPr>
            <p:cNvPr id="16" name="Group 15"/>
            <p:cNvGrpSpPr/>
            <p:nvPr/>
          </p:nvGrpSpPr>
          <p:grpSpPr>
            <a:xfrm>
              <a:off x="10034805" y="1996910"/>
              <a:ext cx="1907024" cy="639973"/>
              <a:chOff x="4267201" y="2074644"/>
              <a:chExt cx="2133600" cy="744758"/>
            </a:xfrm>
            <a:solidFill>
              <a:schemeClr val="tx1"/>
            </a:solidFill>
          </p:grpSpPr>
          <p:sp>
            <p:nvSpPr>
              <p:cNvPr id="26" name="Rectangle 25"/>
              <p:cNvSpPr/>
              <p:nvPr/>
            </p:nvSpPr>
            <p:spPr bwMode="auto">
              <a:xfrm rot="5400000">
                <a:off x="4961622" y="1380223"/>
                <a:ext cx="744758" cy="2133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7" name="TextBox 26"/>
              <p:cNvSpPr txBox="1"/>
              <p:nvPr/>
            </p:nvSpPr>
            <p:spPr>
              <a:xfrm>
                <a:off x="4302722" y="2091342"/>
                <a:ext cx="2081101" cy="626797"/>
              </a:xfrm>
              <a:prstGeom prst="rect">
                <a:avLst/>
              </a:prstGeom>
              <a:grpFill/>
              <a:ln>
                <a:solidFill>
                  <a:schemeClr val="tx1"/>
                </a:solidFill>
              </a:ln>
            </p:spPr>
            <p:txBody>
              <a:bodyPr wrap="square" rtlCol="0">
                <a:spAutoFit/>
              </a:bodyPr>
              <a:lstStyle/>
              <a:p>
                <a:pPr algn="ctr"/>
                <a:r>
                  <a:rPr lang="en-US" sz="2900" dirty="0">
                    <a:solidFill>
                      <a:schemeClr val="bg1"/>
                    </a:solidFill>
                    <a:latin typeface="Segoe UI Light" panose="020B0502040204020203" pitchFamily="34" charset="0"/>
                    <a:cs typeface="Segoe UI Light" panose="020B0502040204020203" pitchFamily="34" charset="0"/>
                  </a:rPr>
                  <a:t>Journal</a:t>
                </a:r>
              </a:p>
            </p:txBody>
          </p:sp>
        </p:grpSp>
        <p:grpSp>
          <p:nvGrpSpPr>
            <p:cNvPr id="17" name="Group 16"/>
            <p:cNvGrpSpPr/>
            <p:nvPr/>
          </p:nvGrpSpPr>
          <p:grpSpPr>
            <a:xfrm>
              <a:off x="10042995" y="709348"/>
              <a:ext cx="1907024" cy="639973"/>
              <a:chOff x="4267201" y="2074644"/>
              <a:chExt cx="2133600" cy="744758"/>
            </a:xfrm>
            <a:solidFill>
              <a:schemeClr val="tx1"/>
            </a:solidFill>
          </p:grpSpPr>
          <p:sp>
            <p:nvSpPr>
              <p:cNvPr id="24" name="Rectangle 23"/>
              <p:cNvSpPr/>
              <p:nvPr/>
            </p:nvSpPr>
            <p:spPr bwMode="auto">
              <a:xfrm rot="5400000">
                <a:off x="4961622" y="1380223"/>
                <a:ext cx="744758" cy="2133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5" name="TextBox 24"/>
              <p:cNvSpPr txBox="1"/>
              <p:nvPr/>
            </p:nvSpPr>
            <p:spPr>
              <a:xfrm>
                <a:off x="4302722" y="2117945"/>
                <a:ext cx="2081101" cy="608889"/>
              </a:xfrm>
              <a:prstGeom prst="rect">
                <a:avLst/>
              </a:prstGeom>
              <a:grpFill/>
              <a:ln>
                <a:solidFill>
                  <a:schemeClr val="tx1"/>
                </a:solidFill>
              </a:ln>
            </p:spPr>
            <p:txBody>
              <a:bodyPr wrap="square" rtlCol="0">
                <a:spAutoFit/>
              </a:bodyPr>
              <a:lstStyle/>
              <a:p>
                <a:pPr algn="ctr"/>
                <a:r>
                  <a:rPr lang="en-US" sz="2800" dirty="0">
                    <a:solidFill>
                      <a:schemeClr val="bg1"/>
                    </a:solidFill>
                    <a:latin typeface="Segoe UI Light" panose="020B0502040204020203" pitchFamily="34" charset="0"/>
                    <a:cs typeface="Segoe UI Light" panose="020B0502040204020203" pitchFamily="34" charset="0"/>
                  </a:rPr>
                  <a:t>Superblock</a:t>
                </a:r>
              </a:p>
            </p:txBody>
          </p:sp>
        </p:grpSp>
        <p:grpSp>
          <p:nvGrpSpPr>
            <p:cNvPr id="18" name="Group 17"/>
            <p:cNvGrpSpPr/>
            <p:nvPr/>
          </p:nvGrpSpPr>
          <p:grpSpPr>
            <a:xfrm>
              <a:off x="10033586" y="2640518"/>
              <a:ext cx="1905004" cy="1127042"/>
              <a:chOff x="3493729" y="5647073"/>
              <a:chExt cx="1905004" cy="1127042"/>
            </a:xfrm>
          </p:grpSpPr>
          <p:sp>
            <p:nvSpPr>
              <p:cNvPr id="22" name="Rectangle 21"/>
              <p:cNvSpPr/>
              <p:nvPr/>
            </p:nvSpPr>
            <p:spPr bwMode="auto">
              <a:xfrm rot="5400000">
                <a:off x="3882711" y="5258093"/>
                <a:ext cx="112704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3" name="TextBox 22"/>
              <p:cNvSpPr txBox="1"/>
              <p:nvPr/>
            </p:nvSpPr>
            <p:spPr>
              <a:xfrm>
                <a:off x="3493729" y="5647073"/>
                <a:ext cx="1905002"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Block group 0</a:t>
                </a:r>
              </a:p>
            </p:txBody>
          </p:sp>
        </p:grpSp>
        <p:grpSp>
          <p:nvGrpSpPr>
            <p:cNvPr id="19" name="Group 18"/>
            <p:cNvGrpSpPr/>
            <p:nvPr/>
          </p:nvGrpSpPr>
          <p:grpSpPr>
            <a:xfrm>
              <a:off x="10031565" y="3769003"/>
              <a:ext cx="1905004" cy="1127042"/>
              <a:chOff x="3493729" y="5647073"/>
              <a:chExt cx="1905004" cy="1127042"/>
            </a:xfrm>
          </p:grpSpPr>
          <p:sp>
            <p:nvSpPr>
              <p:cNvPr id="20" name="Rectangle 19"/>
              <p:cNvSpPr/>
              <p:nvPr/>
            </p:nvSpPr>
            <p:spPr bwMode="auto">
              <a:xfrm rot="5400000">
                <a:off x="3882711" y="5258093"/>
                <a:ext cx="112704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1" name="TextBox 20"/>
              <p:cNvSpPr txBox="1"/>
              <p:nvPr/>
            </p:nvSpPr>
            <p:spPr>
              <a:xfrm>
                <a:off x="3493729" y="5647073"/>
                <a:ext cx="1905002"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Block group 1</a:t>
                </a:r>
              </a:p>
            </p:txBody>
          </p:sp>
        </p:grpSp>
      </p:grpSp>
      <p:sp>
        <p:nvSpPr>
          <p:cNvPr id="50" name="Title 1"/>
          <p:cNvSpPr txBox="1">
            <a:spLocks/>
          </p:cNvSpPr>
          <p:nvPr/>
        </p:nvSpPr>
        <p:spPr>
          <a:xfrm>
            <a:off x="7269714" y="79698"/>
            <a:ext cx="4305300" cy="61461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dirty="0"/>
              <a:t>ext3</a:t>
            </a:r>
          </a:p>
        </p:txBody>
      </p:sp>
      <p:grpSp>
        <p:nvGrpSpPr>
          <p:cNvPr id="60" name="Group 59">
            <a:extLst>
              <a:ext uri="{FF2B5EF4-FFF2-40B4-BE49-F238E27FC236}">
                <a16:creationId xmlns:a16="http://schemas.microsoft.com/office/drawing/2014/main" id="{AD10E663-F92E-464B-878D-F14A36E13DAB}"/>
              </a:ext>
            </a:extLst>
          </p:cNvPr>
          <p:cNvGrpSpPr/>
          <p:nvPr/>
        </p:nvGrpSpPr>
        <p:grpSpPr>
          <a:xfrm>
            <a:off x="2560320" y="681917"/>
            <a:ext cx="6138635" cy="5958322"/>
            <a:chOff x="2560320" y="681917"/>
            <a:chExt cx="6138635" cy="5958322"/>
          </a:xfrm>
        </p:grpSpPr>
        <p:grpSp>
          <p:nvGrpSpPr>
            <p:cNvPr id="5" name="Group 4"/>
            <p:cNvGrpSpPr/>
            <p:nvPr/>
          </p:nvGrpSpPr>
          <p:grpSpPr>
            <a:xfrm>
              <a:off x="6749374" y="681917"/>
              <a:ext cx="1949581" cy="5958322"/>
              <a:chOff x="4267196" y="1120728"/>
              <a:chExt cx="1949581" cy="5958322"/>
            </a:xfrm>
          </p:grpSpPr>
          <p:sp>
            <p:nvSpPr>
              <p:cNvPr id="38" name="Rectangle 37"/>
              <p:cNvSpPr/>
              <p:nvPr/>
            </p:nvSpPr>
            <p:spPr bwMode="auto">
              <a:xfrm rot="5400000">
                <a:off x="4985092" y="417555"/>
                <a:ext cx="469218" cy="19050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nvGrpSpPr>
              <p:cNvPr id="39" name="Group 38"/>
              <p:cNvGrpSpPr/>
              <p:nvPr/>
            </p:nvGrpSpPr>
            <p:grpSpPr>
              <a:xfrm>
                <a:off x="4267196" y="2048480"/>
                <a:ext cx="1905002" cy="744758"/>
                <a:chOff x="4267200" y="1583152"/>
                <a:chExt cx="2133600" cy="744758"/>
              </a:xfrm>
            </p:grpSpPr>
            <p:sp>
              <p:nvSpPr>
                <p:cNvPr id="48" name="Rectangle 47"/>
                <p:cNvSpPr/>
                <p:nvPr/>
              </p:nvSpPr>
              <p:spPr bwMode="auto">
                <a:xfrm rot="5400000">
                  <a:off x="4961621" y="888731"/>
                  <a:ext cx="744758" cy="2133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9" name="TextBox 48"/>
                <p:cNvSpPr txBox="1"/>
                <p:nvPr/>
              </p:nvSpPr>
              <p:spPr>
                <a:xfrm>
                  <a:off x="4267200" y="1591366"/>
                  <a:ext cx="2133600" cy="646331"/>
                </a:xfrm>
                <a:prstGeom prst="rect">
                  <a:avLst/>
                </a:prstGeom>
                <a:noFill/>
              </p:spPr>
              <p:txBody>
                <a:bodyPr wrap="square" rtlCol="0">
                  <a:spAutoFit/>
                </a:bodyPr>
                <a:lstStyle/>
                <a:p>
                  <a:pPr algn="ctr"/>
                  <a:r>
                    <a:rPr lang="en-US" sz="3600" dirty="0" err="1">
                      <a:latin typeface="Segoe UI Light" panose="020B0502040204020203" pitchFamily="34" charset="0"/>
                      <a:cs typeface="Segoe UI Light" panose="020B0502040204020203" pitchFamily="34" charset="0"/>
                    </a:rPr>
                    <a:t>Inodes</a:t>
                  </a:r>
                  <a:endParaRPr lang="en-US" sz="3600" dirty="0">
                    <a:latin typeface="Segoe UI Light" panose="020B0502040204020203" pitchFamily="34" charset="0"/>
                    <a:cs typeface="Segoe UI Light" panose="020B0502040204020203" pitchFamily="34" charset="0"/>
                  </a:endParaRPr>
                </a:p>
              </p:txBody>
            </p:sp>
          </p:grpSp>
          <p:sp>
            <p:nvSpPr>
              <p:cNvPr id="40" name="Rectangle 39"/>
              <p:cNvSpPr/>
              <p:nvPr/>
            </p:nvSpPr>
            <p:spPr bwMode="auto">
              <a:xfrm rot="5400000">
                <a:off x="3076793" y="3983644"/>
                <a:ext cx="4285811"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1" name="TextBox 40"/>
              <p:cNvSpPr txBox="1"/>
              <p:nvPr/>
            </p:nvSpPr>
            <p:spPr>
              <a:xfrm>
                <a:off x="4267198" y="4380317"/>
                <a:ext cx="1905002"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Data</a:t>
                </a:r>
              </a:p>
            </p:txBody>
          </p:sp>
          <p:grpSp>
            <p:nvGrpSpPr>
              <p:cNvPr id="42" name="Group 41"/>
              <p:cNvGrpSpPr/>
              <p:nvPr/>
            </p:nvGrpSpPr>
            <p:grpSpPr>
              <a:xfrm>
                <a:off x="4267200" y="1120728"/>
                <a:ext cx="1949577" cy="469218"/>
                <a:chOff x="4267200" y="1120728"/>
                <a:chExt cx="2183524" cy="469218"/>
              </a:xfrm>
            </p:grpSpPr>
            <p:sp>
              <p:nvSpPr>
                <p:cNvPr id="46" name="Rectangle 45"/>
                <p:cNvSpPr/>
                <p:nvPr/>
              </p:nvSpPr>
              <p:spPr bwMode="auto">
                <a:xfrm rot="5400000">
                  <a:off x="5099391" y="288537"/>
                  <a:ext cx="469218" cy="2133600"/>
                </a:xfrm>
                <a:prstGeom prst="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7" name="TextBox 46"/>
                <p:cNvSpPr txBox="1"/>
                <p:nvPr/>
              </p:nvSpPr>
              <p:spPr>
                <a:xfrm>
                  <a:off x="4267201" y="1128281"/>
                  <a:ext cx="2183523"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Data bitmap</a:t>
                  </a:r>
                </a:p>
              </p:txBody>
            </p:sp>
          </p:grpSp>
          <p:grpSp>
            <p:nvGrpSpPr>
              <p:cNvPr id="43" name="Group 42"/>
              <p:cNvGrpSpPr/>
              <p:nvPr/>
            </p:nvGrpSpPr>
            <p:grpSpPr>
              <a:xfrm>
                <a:off x="4267196" y="1596276"/>
                <a:ext cx="1905005" cy="492078"/>
                <a:chOff x="4267195" y="1606786"/>
                <a:chExt cx="2133603" cy="492078"/>
              </a:xfrm>
            </p:grpSpPr>
            <p:sp>
              <p:nvSpPr>
                <p:cNvPr id="44" name="Rectangle 43"/>
                <p:cNvSpPr/>
                <p:nvPr/>
              </p:nvSpPr>
              <p:spPr bwMode="auto">
                <a:xfrm rot="5400000">
                  <a:off x="5099389" y="774595"/>
                  <a:ext cx="469218" cy="2133600"/>
                </a:xfrm>
                <a:prstGeom prst="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5" name="TextBox 44"/>
                <p:cNvSpPr txBox="1"/>
                <p:nvPr/>
              </p:nvSpPr>
              <p:spPr>
                <a:xfrm>
                  <a:off x="4267195" y="1637199"/>
                  <a:ext cx="2133600" cy="461665"/>
                </a:xfrm>
                <a:prstGeom prst="rect">
                  <a:avLst/>
                </a:prstGeom>
                <a:noFill/>
              </p:spPr>
              <p:txBody>
                <a:bodyPr wrap="square" rtlCol="0">
                  <a:spAutoFit/>
                </a:bodyPr>
                <a:lstStyle/>
                <a:p>
                  <a:pPr algn="ctr"/>
                  <a:r>
                    <a:rPr lang="en-US" sz="2400" dirty="0" err="1">
                      <a:solidFill>
                        <a:schemeClr val="bg1"/>
                      </a:solidFill>
                      <a:latin typeface="Segoe UI Light" panose="020B0502040204020203" pitchFamily="34" charset="0"/>
                      <a:cs typeface="Segoe UI Light" panose="020B0502040204020203" pitchFamily="34" charset="0"/>
                    </a:rPr>
                    <a:t>Inode</a:t>
                  </a:r>
                  <a:r>
                    <a:rPr lang="en-US" sz="2400" dirty="0">
                      <a:solidFill>
                        <a:schemeClr val="bg1"/>
                      </a:solidFill>
                      <a:latin typeface="Segoe UI Light" panose="020B0502040204020203" pitchFamily="34" charset="0"/>
                      <a:cs typeface="Segoe UI Light" panose="020B0502040204020203" pitchFamily="34" charset="0"/>
                    </a:rPr>
                    <a:t> bitmap</a:t>
                  </a:r>
                </a:p>
              </p:txBody>
            </p:sp>
          </p:grpSp>
        </p:grpSp>
        <p:sp>
          <p:nvSpPr>
            <p:cNvPr id="15" name="TextBox 14"/>
            <p:cNvSpPr txBox="1"/>
            <p:nvPr/>
          </p:nvSpPr>
          <p:spPr>
            <a:xfrm>
              <a:off x="6747356" y="2359238"/>
              <a:ext cx="1907020" cy="338554"/>
            </a:xfrm>
            <a:prstGeom prst="rect">
              <a:avLst/>
            </a:prstGeom>
            <a:noFill/>
            <a:ln>
              <a:solidFill>
                <a:schemeClr val="tx1"/>
              </a:solidFill>
            </a:ln>
          </p:spPr>
          <p:txBody>
            <a:bodyPr wrap="square" rtlCol="0">
              <a:spAutoFit/>
            </a:bodyPr>
            <a:lstStyle/>
            <a:p>
              <a:pPr algn="ctr"/>
              <a:r>
                <a:rPr lang="en-US" sz="1600" dirty="0">
                  <a:latin typeface="Segoe UI Light" panose="020B0502040204020203" pitchFamily="34" charset="0"/>
                  <a:cs typeface="Segoe UI Light" panose="020B0502040204020203" pitchFamily="34" charset="0"/>
                </a:rPr>
                <a:t>Backup superblock</a:t>
              </a:r>
            </a:p>
          </p:txBody>
        </p:sp>
        <p:cxnSp>
          <p:nvCxnSpPr>
            <p:cNvPr id="55" name="Straight Arrow Connector 54"/>
            <p:cNvCxnSpPr>
              <a:cxnSpLocks/>
            </p:cNvCxnSpPr>
            <p:nvPr/>
          </p:nvCxnSpPr>
          <p:spPr>
            <a:xfrm>
              <a:off x="2560320" y="2154834"/>
              <a:ext cx="4173878"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298215" y="4069080"/>
            <a:ext cx="1917525" cy="2596623"/>
            <a:chOff x="298215" y="4069080"/>
            <a:chExt cx="1917525" cy="2596623"/>
          </a:xfrm>
        </p:grpSpPr>
        <p:grpSp>
          <p:nvGrpSpPr>
            <p:cNvPr id="53" name="Group 52"/>
            <p:cNvGrpSpPr/>
            <p:nvPr/>
          </p:nvGrpSpPr>
          <p:grpSpPr>
            <a:xfrm>
              <a:off x="298215" y="5513196"/>
              <a:ext cx="1915285" cy="1152507"/>
              <a:chOff x="9305055" y="5501954"/>
              <a:chExt cx="1915285" cy="1152507"/>
            </a:xfrm>
          </p:grpSpPr>
          <p:cxnSp>
            <p:nvCxnSpPr>
              <p:cNvPr id="54" name="Straight Connector 53"/>
              <p:cNvCxnSpPr>
                <a:cxnSpLocks/>
              </p:cNvCxnSpPr>
              <p:nvPr/>
            </p:nvCxnSpPr>
            <p:spPr>
              <a:xfrm>
                <a:off x="9310196" y="5501954"/>
                <a:ext cx="0" cy="899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11220340" y="5501954"/>
                <a:ext cx="0" cy="899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9305055" y="5501954"/>
                <a:ext cx="1915281" cy="1152507"/>
                <a:chOff x="8435263" y="5495793"/>
                <a:chExt cx="1915281" cy="1152507"/>
              </a:xfrm>
            </p:grpSpPr>
            <p:cxnSp>
              <p:nvCxnSpPr>
                <p:cNvPr id="58" name="Straight Arrow Connector 57"/>
                <p:cNvCxnSpPr/>
                <p:nvPr/>
              </p:nvCxnSpPr>
              <p:spPr>
                <a:xfrm>
                  <a:off x="9367025" y="6135352"/>
                  <a:ext cx="0" cy="51294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435263" y="5495793"/>
                  <a:ext cx="1915281" cy="707886"/>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LFS log grows this way</a:t>
                  </a:r>
                </a:p>
              </p:txBody>
            </p:sp>
          </p:grpSp>
        </p:grpSp>
        <p:sp>
          <p:nvSpPr>
            <p:cNvPr id="61" name="Rectangle 60"/>
            <p:cNvSpPr/>
            <p:nvPr/>
          </p:nvSpPr>
          <p:spPr bwMode="auto">
            <a:xfrm rot="5400000">
              <a:off x="538941" y="3838637"/>
              <a:ext cx="1444116"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nvGrpSpPr>
            <p:cNvPr id="65" name="Group 64"/>
            <p:cNvGrpSpPr/>
            <p:nvPr/>
          </p:nvGrpSpPr>
          <p:grpSpPr>
            <a:xfrm>
              <a:off x="308498" y="4110783"/>
              <a:ext cx="1905002" cy="523220"/>
              <a:chOff x="308498" y="4110783"/>
              <a:chExt cx="1905002" cy="523220"/>
            </a:xfrm>
          </p:grpSpPr>
          <p:sp>
            <p:nvSpPr>
              <p:cNvPr id="63" name="Rectangle 62"/>
              <p:cNvSpPr/>
              <p:nvPr/>
            </p:nvSpPr>
            <p:spPr bwMode="auto">
              <a:xfrm rot="5400000">
                <a:off x="1062477" y="3436814"/>
                <a:ext cx="397043" cy="19050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51" name="TextBox 50"/>
              <p:cNvSpPr txBox="1"/>
              <p:nvPr/>
            </p:nvSpPr>
            <p:spPr>
              <a:xfrm>
                <a:off x="463430" y="4110783"/>
                <a:ext cx="1589996" cy="523220"/>
              </a:xfrm>
              <a:prstGeom prst="rect">
                <a:avLst/>
              </a:prstGeom>
              <a:noFill/>
            </p:spPr>
            <p:txBody>
              <a:bodyPr wrap="square" rtlCol="0">
                <a:spAutoFit/>
              </a:bodyPr>
              <a:lstStyle/>
              <a:p>
                <a:pPr algn="ctr"/>
                <a:r>
                  <a:rPr lang="en-US" sz="2800" dirty="0" err="1">
                    <a:solidFill>
                      <a:schemeClr val="bg1"/>
                    </a:solidFill>
                    <a:latin typeface="Segoe UI Light" panose="020B0502040204020203" pitchFamily="34" charset="0"/>
                    <a:cs typeface="Segoe UI Light" panose="020B0502040204020203" pitchFamily="34" charset="0"/>
                  </a:rPr>
                  <a:t>Inode</a:t>
                </a:r>
                <a:r>
                  <a:rPr lang="en-US" sz="2800" dirty="0">
                    <a:solidFill>
                      <a:schemeClr val="bg1"/>
                    </a:solidFill>
                    <a:latin typeface="Segoe UI Light" panose="020B0502040204020203" pitchFamily="34" charset="0"/>
                    <a:cs typeface="Segoe UI Light" panose="020B0502040204020203" pitchFamily="34" charset="0"/>
                  </a:rPr>
                  <a:t>(v0)</a:t>
                </a:r>
              </a:p>
            </p:txBody>
          </p:sp>
        </p:grpSp>
        <p:grpSp>
          <p:nvGrpSpPr>
            <p:cNvPr id="66" name="Group 65"/>
            <p:cNvGrpSpPr/>
            <p:nvPr/>
          </p:nvGrpSpPr>
          <p:grpSpPr>
            <a:xfrm>
              <a:off x="310738" y="4835072"/>
              <a:ext cx="1905002" cy="523220"/>
              <a:chOff x="308498" y="4110783"/>
              <a:chExt cx="1905002" cy="523220"/>
            </a:xfrm>
          </p:grpSpPr>
          <p:sp>
            <p:nvSpPr>
              <p:cNvPr id="67" name="Rectangle 66"/>
              <p:cNvSpPr/>
              <p:nvPr/>
            </p:nvSpPr>
            <p:spPr bwMode="auto">
              <a:xfrm rot="5400000">
                <a:off x="1062477" y="3436814"/>
                <a:ext cx="397043" cy="19050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8" name="TextBox 67"/>
              <p:cNvSpPr txBox="1"/>
              <p:nvPr/>
            </p:nvSpPr>
            <p:spPr>
              <a:xfrm>
                <a:off x="463430" y="4110783"/>
                <a:ext cx="1589996" cy="523220"/>
              </a:xfrm>
              <a:prstGeom prst="rect">
                <a:avLst/>
              </a:prstGeom>
              <a:noFill/>
            </p:spPr>
            <p:txBody>
              <a:bodyPr wrap="square" rtlCol="0">
                <a:spAutoFit/>
              </a:bodyPr>
              <a:lstStyle/>
              <a:p>
                <a:pPr algn="ctr"/>
                <a:r>
                  <a:rPr lang="en-US" sz="2800" dirty="0" err="1">
                    <a:solidFill>
                      <a:schemeClr val="bg1"/>
                    </a:solidFill>
                    <a:latin typeface="Segoe UI Light" panose="020B0502040204020203" pitchFamily="34" charset="0"/>
                    <a:cs typeface="Segoe UI Light" panose="020B0502040204020203" pitchFamily="34" charset="0"/>
                  </a:rPr>
                  <a:t>Inode</a:t>
                </a:r>
                <a:r>
                  <a:rPr lang="en-US" sz="2800" dirty="0">
                    <a:solidFill>
                      <a:schemeClr val="bg1"/>
                    </a:solidFill>
                    <a:latin typeface="Segoe UI Light" panose="020B0502040204020203" pitchFamily="34" charset="0"/>
                    <a:cs typeface="Segoe UI Light" panose="020B0502040204020203" pitchFamily="34" charset="0"/>
                  </a:rPr>
                  <a:t>(v1)</a:t>
                </a:r>
              </a:p>
            </p:txBody>
          </p:sp>
        </p:grpSp>
      </p:grpSp>
      <p:sp>
        <p:nvSpPr>
          <p:cNvPr id="69" name="Content Placeholder 2"/>
          <p:cNvSpPr txBox="1">
            <a:spLocks/>
          </p:cNvSpPr>
          <p:nvPr/>
        </p:nvSpPr>
        <p:spPr>
          <a:xfrm>
            <a:off x="2284790" y="4067389"/>
            <a:ext cx="4212939" cy="27906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Another challenge in LFS: How do we find and deallocate old versions of data blocks and </a:t>
            </a:r>
            <a:r>
              <a:rPr lang="en-US" dirty="0" err="1"/>
              <a:t>inodes</a:t>
            </a:r>
            <a:r>
              <a:rPr lang="en-US" dirty="0"/>
              <a:t>?</a:t>
            </a:r>
          </a:p>
          <a:p>
            <a:r>
              <a:rPr lang="en-US" dirty="0"/>
              <a:t>LFS solves these problems using an </a:t>
            </a:r>
            <a:r>
              <a:rPr lang="en-US" dirty="0" err="1"/>
              <a:t>inode</a:t>
            </a:r>
            <a:r>
              <a:rPr lang="en-US" dirty="0"/>
              <a:t> map which translates </a:t>
            </a:r>
            <a:r>
              <a:rPr lang="en-US" dirty="0" err="1"/>
              <a:t>inode</a:t>
            </a:r>
            <a:r>
              <a:rPr lang="en-US" dirty="0"/>
              <a:t> numbers to on-disk </a:t>
            </a:r>
            <a:r>
              <a:rPr lang="en-US" dirty="0" err="1"/>
              <a:t>inode</a:t>
            </a:r>
            <a:r>
              <a:rPr lang="en-US" dirty="0"/>
              <a:t> locations</a:t>
            </a:r>
          </a:p>
        </p:txBody>
      </p:sp>
    </p:spTree>
    <p:extLst>
      <p:ext uri="{BB962C8B-B14F-4D97-AF65-F5344CB8AC3E}">
        <p14:creationId xmlns:p14="http://schemas.microsoft.com/office/powerpoint/2010/main" val="388630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xEl>
                                              <p:pRg st="0" end="0"/>
                                            </p:txEl>
                                          </p:spTgt>
                                        </p:tgtEl>
                                        <p:attrNameLst>
                                          <p:attrName>style.visibility</p:attrName>
                                        </p:attrNameLst>
                                      </p:cBhvr>
                                      <p:to>
                                        <p:strVal val="visible"/>
                                      </p:to>
                                    </p:set>
                                    <p:animEffect transition="in" filter="fade">
                                      <p:cBhvr>
                                        <p:cTn id="15" dur="500"/>
                                        <p:tgtEl>
                                          <p:spTgt spid="6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fade">
                                      <p:cBhvr>
                                        <p:cTn id="18" dur="500"/>
                                        <p:tgtEl>
                                          <p:spTgt spid="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F8EA32A8-F527-41B9-A56A-F0880842B053}"/>
              </a:ext>
            </a:extLst>
          </p:cNvPr>
          <p:cNvSpPr/>
          <p:nvPr/>
        </p:nvSpPr>
        <p:spPr>
          <a:xfrm>
            <a:off x="3898536" y="4772860"/>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5BDAF8CB-649F-4643-B5CE-8B1F7EF8356C}"/>
              </a:ext>
            </a:extLst>
          </p:cNvPr>
          <p:cNvSpPr/>
          <p:nvPr/>
        </p:nvSpPr>
        <p:spPr>
          <a:xfrm>
            <a:off x="3898536" y="3960863"/>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77F18204-6FC4-4D68-BCEB-DFA788DE6C6E}"/>
              </a:ext>
            </a:extLst>
          </p:cNvPr>
          <p:cNvSpPr/>
          <p:nvPr/>
        </p:nvSpPr>
        <p:spPr>
          <a:xfrm>
            <a:off x="3898536" y="5617965"/>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96A2599-BB28-4632-8EAF-88AB85378C99}"/>
              </a:ext>
            </a:extLst>
          </p:cNvPr>
          <p:cNvSpPr/>
          <p:nvPr/>
        </p:nvSpPr>
        <p:spPr>
          <a:xfrm>
            <a:off x="3893883" y="6064232"/>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1E8FD428-51D0-4FDC-A226-A2BD5AC27C53}"/>
              </a:ext>
            </a:extLst>
          </p:cNvPr>
          <p:cNvSpPr/>
          <p:nvPr/>
        </p:nvSpPr>
        <p:spPr>
          <a:xfrm>
            <a:off x="3895939" y="6365611"/>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52D80516-9B60-4382-8369-4750EB633594}"/>
              </a:ext>
            </a:extLst>
          </p:cNvPr>
          <p:cNvSpPr/>
          <p:nvPr/>
        </p:nvSpPr>
        <p:spPr>
          <a:xfrm>
            <a:off x="3889126" y="3746077"/>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05FAD772-C263-45EE-B876-5E4D99895FAB}"/>
              </a:ext>
            </a:extLst>
          </p:cNvPr>
          <p:cNvSpPr/>
          <p:nvPr/>
        </p:nvSpPr>
        <p:spPr>
          <a:xfrm>
            <a:off x="3890492" y="3257728"/>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66818197-2D45-481A-9A22-869665FCD676}"/>
              </a:ext>
            </a:extLst>
          </p:cNvPr>
          <p:cNvSpPr/>
          <p:nvPr/>
        </p:nvSpPr>
        <p:spPr>
          <a:xfrm>
            <a:off x="3890475" y="4232033"/>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2385" y="45720"/>
            <a:ext cx="8014335" cy="2296524"/>
          </a:xfrm>
        </p:spPr>
        <p:txBody>
          <a:bodyPr>
            <a:normAutofit/>
          </a:bodyPr>
          <a:lstStyle/>
          <a:p>
            <a:r>
              <a:rPr lang="en-US" dirty="0"/>
              <a:t>Trick 1: LFS caches the entire </a:t>
            </a:r>
            <a:r>
              <a:rPr lang="en-US" dirty="0" err="1"/>
              <a:t>inode</a:t>
            </a:r>
            <a:r>
              <a:rPr lang="en-US" dirty="0"/>
              <a:t> map in memory</a:t>
            </a:r>
          </a:p>
          <a:p>
            <a:pPr lvl="1">
              <a:spcBef>
                <a:spcPts val="400"/>
              </a:spcBef>
            </a:pPr>
            <a:r>
              <a:rPr lang="en-US" dirty="0"/>
              <a:t>Thus, determining the on-disk location for an </a:t>
            </a:r>
            <a:r>
              <a:rPr lang="en-US" dirty="0" err="1"/>
              <a:t>inode</a:t>
            </a:r>
            <a:r>
              <a:rPr lang="en-US" dirty="0"/>
              <a:t> doesn’t require a disk seek</a:t>
            </a:r>
          </a:p>
          <a:p>
            <a:pPr lvl="1">
              <a:spcBef>
                <a:spcPts val="400"/>
              </a:spcBef>
            </a:pPr>
            <a:r>
              <a:rPr lang="en-US" dirty="0"/>
              <a:t>LFS does need to periodically checkpoint the in-memory </a:t>
            </a:r>
            <a:r>
              <a:rPr lang="en-US" dirty="0" err="1"/>
              <a:t>imap</a:t>
            </a:r>
            <a:r>
              <a:rPr lang="en-US" dirty="0"/>
              <a:t> to disk: allows recovery after a crash or reboot</a:t>
            </a:r>
          </a:p>
        </p:txBody>
      </p:sp>
      <p:sp>
        <p:nvSpPr>
          <p:cNvPr id="2" name="TextBox 1">
            <a:extLst>
              <a:ext uri="{FF2B5EF4-FFF2-40B4-BE49-F238E27FC236}">
                <a16:creationId xmlns:a16="http://schemas.microsoft.com/office/drawing/2014/main" id="{2781D59B-E1E8-45FF-BD76-57212AA19A7F}"/>
              </a:ext>
            </a:extLst>
          </p:cNvPr>
          <p:cNvSpPr txBox="1"/>
          <p:nvPr/>
        </p:nvSpPr>
        <p:spPr>
          <a:xfrm>
            <a:off x="37983" y="2230054"/>
            <a:ext cx="2800812" cy="733534"/>
          </a:xfrm>
          <a:prstGeom prst="rect">
            <a:avLst/>
          </a:prstGeom>
          <a:noFill/>
        </p:spPr>
        <p:txBody>
          <a:bodyPr wrap="square" rtlCol="0">
            <a:spAutoFit/>
          </a:bodyPr>
          <a:lstStyle/>
          <a:p>
            <a:pPr algn="ctr">
              <a:lnSpc>
                <a:spcPts val="2500"/>
              </a:lnSpc>
            </a:pPr>
            <a:r>
              <a:rPr lang="en-US" sz="2400" b="1" dirty="0">
                <a:latin typeface="Segoe UI" panose="020B0502040204020203" pitchFamily="34" charset="0"/>
                <a:cs typeface="Segoe UI" panose="020B0502040204020203" pitchFamily="34" charset="0"/>
              </a:rPr>
              <a:t>High-canonical virtual memory</a:t>
            </a:r>
          </a:p>
        </p:txBody>
      </p:sp>
      <p:sp>
        <p:nvSpPr>
          <p:cNvPr id="138" name="TextBox 137">
            <a:extLst>
              <a:ext uri="{FF2B5EF4-FFF2-40B4-BE49-F238E27FC236}">
                <a16:creationId xmlns:a16="http://schemas.microsoft.com/office/drawing/2014/main" id="{1A88732C-9DFA-45DF-B818-7222CF0FA7D5}"/>
              </a:ext>
            </a:extLst>
          </p:cNvPr>
          <p:cNvSpPr txBox="1"/>
          <p:nvPr/>
        </p:nvSpPr>
        <p:spPr>
          <a:xfrm>
            <a:off x="4165247" y="2237634"/>
            <a:ext cx="1156544" cy="412934"/>
          </a:xfrm>
          <a:prstGeom prst="rect">
            <a:avLst/>
          </a:prstGeom>
          <a:noFill/>
        </p:spPr>
        <p:txBody>
          <a:bodyPr wrap="square" rtlCol="0">
            <a:spAutoFit/>
          </a:bodyPr>
          <a:lstStyle/>
          <a:p>
            <a:pPr algn="ctr">
              <a:lnSpc>
                <a:spcPts val="2500"/>
              </a:lnSpc>
            </a:pPr>
            <a:r>
              <a:rPr lang="en-US" sz="2400" b="1" dirty="0">
                <a:latin typeface="Segoe UI" panose="020B0502040204020203" pitchFamily="34" charset="0"/>
                <a:cs typeface="Segoe UI" panose="020B0502040204020203" pitchFamily="34" charset="0"/>
              </a:rPr>
              <a:t>Disk</a:t>
            </a:r>
          </a:p>
        </p:txBody>
      </p:sp>
      <p:sp>
        <p:nvSpPr>
          <p:cNvPr id="139" name="Rectangle 138">
            <a:extLst>
              <a:ext uri="{FF2B5EF4-FFF2-40B4-BE49-F238E27FC236}">
                <a16:creationId xmlns:a16="http://schemas.microsoft.com/office/drawing/2014/main" id="{15F58045-6EA7-47CC-BA52-B5EB0CE6F58B}"/>
              </a:ext>
            </a:extLst>
          </p:cNvPr>
          <p:cNvSpPr/>
          <p:nvPr/>
        </p:nvSpPr>
        <p:spPr>
          <a:xfrm>
            <a:off x="3885087" y="2665860"/>
            <a:ext cx="1717419" cy="40144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53074D81-83F3-41E8-9D93-F7D4AC6ED371}"/>
              </a:ext>
            </a:extLst>
          </p:cNvPr>
          <p:cNvGrpSpPr/>
          <p:nvPr/>
        </p:nvGrpSpPr>
        <p:grpSpPr>
          <a:xfrm>
            <a:off x="259492" y="2858431"/>
            <a:ext cx="2181571" cy="3068203"/>
            <a:chOff x="259492" y="2858431"/>
            <a:chExt cx="2181571" cy="3068203"/>
          </a:xfrm>
        </p:grpSpPr>
        <p:sp>
          <p:nvSpPr>
            <p:cNvPr id="6" name="Rectangle 5">
              <a:extLst>
                <a:ext uri="{FF2B5EF4-FFF2-40B4-BE49-F238E27FC236}">
                  <a16:creationId xmlns:a16="http://schemas.microsoft.com/office/drawing/2014/main" id="{F8A1BDBE-0377-4B1C-B331-97588B8CC964}"/>
                </a:ext>
              </a:extLst>
            </p:cNvPr>
            <p:cNvSpPr/>
            <p:nvPr/>
          </p:nvSpPr>
          <p:spPr>
            <a:xfrm>
              <a:off x="413525" y="2958186"/>
              <a:ext cx="1905004" cy="286580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CB370D77-2CB6-4CDD-8101-5D51CD50EEC3}"/>
                </a:ext>
              </a:extLst>
            </p:cNvPr>
            <p:cNvSpPr txBox="1"/>
            <p:nvPr/>
          </p:nvSpPr>
          <p:spPr>
            <a:xfrm>
              <a:off x="544740" y="3447261"/>
              <a:ext cx="1641299" cy="605294"/>
            </a:xfrm>
            <a:prstGeom prst="rect">
              <a:avLst/>
            </a:prstGeom>
            <a:noFill/>
          </p:spPr>
          <p:txBody>
            <a:bodyPr wrap="square" rtlCol="0">
              <a:spAutoFit/>
            </a:bodyPr>
            <a:lstStyle/>
            <a:p>
              <a:pPr algn="ctr">
                <a:lnSpc>
                  <a:spcPts val="2000"/>
                </a:lnSpc>
              </a:pPr>
              <a:r>
                <a:rPr lang="en-US" sz="2100" b="1" dirty="0">
                  <a:latin typeface="Segoe UI" panose="020B0502040204020203" pitchFamily="34" charset="0"/>
                  <a:cs typeface="Segoe UI" panose="020B0502040204020203" pitchFamily="34" charset="0"/>
                </a:rPr>
                <a:t>In-memory </a:t>
              </a:r>
              <a:r>
                <a:rPr lang="en-US" sz="2100" b="1" dirty="0" err="1">
                  <a:latin typeface="Segoe UI" panose="020B0502040204020203" pitchFamily="34" charset="0"/>
                  <a:cs typeface="Segoe UI" panose="020B0502040204020203" pitchFamily="34" charset="0"/>
                </a:rPr>
                <a:t>imap</a:t>
              </a:r>
              <a:endParaRPr lang="en-US" sz="2100" b="1" dirty="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4573B403-2C79-46B8-AFE2-1DF51ABEDE6C}"/>
                </a:ext>
              </a:extLst>
            </p:cNvPr>
            <p:cNvSpPr/>
            <p:nvPr/>
          </p:nvSpPr>
          <p:spPr>
            <a:xfrm>
              <a:off x="259492" y="2858431"/>
              <a:ext cx="2150072" cy="324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19F8B1CA-94ED-4996-B23A-7BF03D2A0E0A}"/>
                </a:ext>
              </a:extLst>
            </p:cNvPr>
            <p:cNvSpPr/>
            <p:nvPr/>
          </p:nvSpPr>
          <p:spPr>
            <a:xfrm>
              <a:off x="290991" y="5530606"/>
              <a:ext cx="2150072" cy="324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1E9D58-5E21-4072-A54A-7596DC663618}"/>
                </a:ext>
              </a:extLst>
            </p:cNvPr>
            <p:cNvSpPr txBox="1"/>
            <p:nvPr/>
          </p:nvSpPr>
          <p:spPr>
            <a:xfrm rot="5400000">
              <a:off x="1055937" y="5270215"/>
              <a:ext cx="78961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 . .</a:t>
              </a:r>
            </a:p>
          </p:txBody>
        </p:sp>
        <p:sp>
          <p:nvSpPr>
            <p:cNvPr id="137" name="TextBox 136">
              <a:extLst>
                <a:ext uri="{FF2B5EF4-FFF2-40B4-BE49-F238E27FC236}">
                  <a16:creationId xmlns:a16="http://schemas.microsoft.com/office/drawing/2014/main" id="{6C3FCC91-EBDC-4D78-B583-2CB0EF6909EC}"/>
                </a:ext>
              </a:extLst>
            </p:cNvPr>
            <p:cNvSpPr txBox="1"/>
            <p:nvPr/>
          </p:nvSpPr>
          <p:spPr>
            <a:xfrm rot="5400000">
              <a:off x="1055937" y="3041188"/>
              <a:ext cx="78961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 . .</a:t>
              </a:r>
            </a:p>
          </p:txBody>
        </p:sp>
        <p:grpSp>
          <p:nvGrpSpPr>
            <p:cNvPr id="11" name="Group 10">
              <a:extLst>
                <a:ext uri="{FF2B5EF4-FFF2-40B4-BE49-F238E27FC236}">
                  <a16:creationId xmlns:a16="http://schemas.microsoft.com/office/drawing/2014/main" id="{1ED23366-577A-4E9E-8F86-D2E784F245C8}"/>
                </a:ext>
              </a:extLst>
            </p:cNvPr>
            <p:cNvGrpSpPr/>
            <p:nvPr/>
          </p:nvGrpSpPr>
          <p:grpSpPr>
            <a:xfrm>
              <a:off x="399424" y="3993085"/>
              <a:ext cx="1931905" cy="598358"/>
              <a:chOff x="400073" y="3992350"/>
              <a:chExt cx="1931905" cy="598358"/>
            </a:xfrm>
          </p:grpSpPr>
          <p:grpSp>
            <p:nvGrpSpPr>
              <p:cNvPr id="10" name="Group 9">
                <a:extLst>
                  <a:ext uri="{FF2B5EF4-FFF2-40B4-BE49-F238E27FC236}">
                    <a16:creationId xmlns:a16="http://schemas.microsoft.com/office/drawing/2014/main" id="{81E94D28-1124-42E5-9122-AE2F62E154A4}"/>
                  </a:ext>
                </a:extLst>
              </p:cNvPr>
              <p:cNvGrpSpPr/>
              <p:nvPr/>
            </p:nvGrpSpPr>
            <p:grpSpPr>
              <a:xfrm>
                <a:off x="400074" y="3992350"/>
                <a:ext cx="1931904" cy="298973"/>
                <a:chOff x="400074" y="3992350"/>
                <a:chExt cx="1931904" cy="298973"/>
              </a:xfrm>
            </p:grpSpPr>
            <p:sp>
              <p:nvSpPr>
                <p:cNvPr id="9" name="Rectangle 8">
                  <a:extLst>
                    <a:ext uri="{FF2B5EF4-FFF2-40B4-BE49-F238E27FC236}">
                      <a16:creationId xmlns:a16="http://schemas.microsoft.com/office/drawing/2014/main" id="{D86135CA-45E8-4815-A9EB-6EF8AE121FF5}"/>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16D86C1A-1EB5-48DC-9D9B-49EEFE47C5DB}"/>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FE4B9053-0310-4716-B914-DF7D99F2AD08}"/>
                  </a:ext>
                </a:extLst>
              </p:cNvPr>
              <p:cNvGrpSpPr/>
              <p:nvPr/>
            </p:nvGrpSpPr>
            <p:grpSpPr>
              <a:xfrm>
                <a:off x="400073" y="4291735"/>
                <a:ext cx="1931904" cy="298973"/>
                <a:chOff x="400074" y="3992350"/>
                <a:chExt cx="1931904" cy="298973"/>
              </a:xfrm>
            </p:grpSpPr>
            <p:sp>
              <p:nvSpPr>
                <p:cNvPr id="144" name="Rectangle 143">
                  <a:extLst>
                    <a:ext uri="{FF2B5EF4-FFF2-40B4-BE49-F238E27FC236}">
                      <a16:creationId xmlns:a16="http://schemas.microsoft.com/office/drawing/2014/main" id="{60BBFB4A-1491-4436-B3E7-61C833BF6FDD}"/>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632A6F0-8921-4D1A-80FC-4C066DF482BF}"/>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45">
              <a:extLst>
                <a:ext uri="{FF2B5EF4-FFF2-40B4-BE49-F238E27FC236}">
                  <a16:creationId xmlns:a16="http://schemas.microsoft.com/office/drawing/2014/main" id="{ECD0AB7C-F209-4804-90E3-793E4EB1A074}"/>
                </a:ext>
              </a:extLst>
            </p:cNvPr>
            <p:cNvGrpSpPr/>
            <p:nvPr/>
          </p:nvGrpSpPr>
          <p:grpSpPr>
            <a:xfrm>
              <a:off x="399439" y="4588726"/>
              <a:ext cx="1931905" cy="598358"/>
              <a:chOff x="400073" y="3992350"/>
              <a:chExt cx="1931905" cy="598358"/>
            </a:xfrm>
          </p:grpSpPr>
          <p:grpSp>
            <p:nvGrpSpPr>
              <p:cNvPr id="147" name="Group 146">
                <a:extLst>
                  <a:ext uri="{FF2B5EF4-FFF2-40B4-BE49-F238E27FC236}">
                    <a16:creationId xmlns:a16="http://schemas.microsoft.com/office/drawing/2014/main" id="{8C412258-3957-4311-B707-0907DB0AF420}"/>
                  </a:ext>
                </a:extLst>
              </p:cNvPr>
              <p:cNvGrpSpPr/>
              <p:nvPr/>
            </p:nvGrpSpPr>
            <p:grpSpPr>
              <a:xfrm>
                <a:off x="400074" y="3992350"/>
                <a:ext cx="1931904" cy="298973"/>
                <a:chOff x="400074" y="3992350"/>
                <a:chExt cx="1931904" cy="298973"/>
              </a:xfrm>
            </p:grpSpPr>
            <p:sp>
              <p:nvSpPr>
                <p:cNvPr id="151" name="Rectangle 150">
                  <a:extLst>
                    <a:ext uri="{FF2B5EF4-FFF2-40B4-BE49-F238E27FC236}">
                      <a16:creationId xmlns:a16="http://schemas.microsoft.com/office/drawing/2014/main" id="{A61B1385-ED98-4F56-AF45-E7FC0C789534}"/>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D6AE2098-A2D4-45B6-BABF-69B9C56314D4}"/>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B383CA2D-D94A-403F-83E5-C9BE60D612B0}"/>
                  </a:ext>
                </a:extLst>
              </p:cNvPr>
              <p:cNvGrpSpPr/>
              <p:nvPr/>
            </p:nvGrpSpPr>
            <p:grpSpPr>
              <a:xfrm>
                <a:off x="400073" y="4291735"/>
                <a:ext cx="1931904" cy="298973"/>
                <a:chOff x="400074" y="3992350"/>
                <a:chExt cx="1931904" cy="298973"/>
              </a:xfrm>
            </p:grpSpPr>
            <p:sp>
              <p:nvSpPr>
                <p:cNvPr id="149" name="Rectangle 148">
                  <a:extLst>
                    <a:ext uri="{FF2B5EF4-FFF2-40B4-BE49-F238E27FC236}">
                      <a16:creationId xmlns:a16="http://schemas.microsoft.com/office/drawing/2014/main" id="{1FCD4F0B-A9E4-4773-85E5-729A6F549511}"/>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906E4225-65A4-4503-B574-7B89EB0EA519}"/>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79">
            <a:extLst>
              <a:ext uri="{FF2B5EF4-FFF2-40B4-BE49-F238E27FC236}">
                <a16:creationId xmlns:a16="http://schemas.microsoft.com/office/drawing/2014/main" id="{8F98ED7D-ECCA-4AE4-92B2-AE663E03946E}"/>
              </a:ext>
            </a:extLst>
          </p:cNvPr>
          <p:cNvGrpSpPr/>
          <p:nvPr/>
        </p:nvGrpSpPr>
        <p:grpSpPr>
          <a:xfrm>
            <a:off x="2320859" y="3339307"/>
            <a:ext cx="1568267" cy="3105527"/>
            <a:chOff x="2320859" y="3339307"/>
            <a:chExt cx="1568267" cy="3105527"/>
          </a:xfrm>
        </p:grpSpPr>
        <p:cxnSp>
          <p:nvCxnSpPr>
            <p:cNvPr id="13" name="Connector: Elbow 12">
              <a:extLst>
                <a:ext uri="{FF2B5EF4-FFF2-40B4-BE49-F238E27FC236}">
                  <a16:creationId xmlns:a16="http://schemas.microsoft.com/office/drawing/2014/main" id="{89E45067-34EC-4660-9A44-98F55B7F8B8C}"/>
                </a:ext>
              </a:extLst>
            </p:cNvPr>
            <p:cNvCxnSpPr>
              <a:cxnSpLocks/>
            </p:cNvCxnSpPr>
            <p:nvPr/>
          </p:nvCxnSpPr>
          <p:spPr>
            <a:xfrm flipV="1">
              <a:off x="2331978" y="3339307"/>
              <a:ext cx="1542214" cy="72856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B22A6AE0-E828-4B8A-B26D-768AF1CFF8CD}"/>
                </a:ext>
              </a:extLst>
            </p:cNvPr>
            <p:cNvCxnSpPr>
              <a:cxnSpLocks/>
              <a:stCxn id="142" idx="3"/>
            </p:cNvCxnSpPr>
            <p:nvPr/>
          </p:nvCxnSpPr>
          <p:spPr>
            <a:xfrm flipV="1">
              <a:off x="2331328" y="3821056"/>
              <a:ext cx="1539661" cy="396050"/>
            </a:xfrm>
            <a:prstGeom prst="bentConnector3">
              <a:avLst>
                <a:gd name="adj1" fmla="val 5827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ctor: Elbow 161">
              <a:extLst>
                <a:ext uri="{FF2B5EF4-FFF2-40B4-BE49-F238E27FC236}">
                  <a16:creationId xmlns:a16="http://schemas.microsoft.com/office/drawing/2014/main" id="{60B87B92-6EA4-4A28-ADE5-9ED5F5CFD810}"/>
                </a:ext>
              </a:extLst>
            </p:cNvPr>
            <p:cNvCxnSpPr>
              <a:cxnSpLocks/>
              <a:stCxn id="144" idx="3"/>
            </p:cNvCxnSpPr>
            <p:nvPr/>
          </p:nvCxnSpPr>
          <p:spPr>
            <a:xfrm>
              <a:off x="2331328" y="4367422"/>
              <a:ext cx="1539661" cy="47721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Connector: Elbow 162">
              <a:extLst>
                <a:ext uri="{FF2B5EF4-FFF2-40B4-BE49-F238E27FC236}">
                  <a16:creationId xmlns:a16="http://schemas.microsoft.com/office/drawing/2014/main" id="{21F040B8-D1D3-46B8-B0DC-7948FA9F1C8D}"/>
                </a:ext>
              </a:extLst>
            </p:cNvPr>
            <p:cNvCxnSpPr>
              <a:cxnSpLocks/>
              <a:stCxn id="145" idx="3"/>
            </p:cNvCxnSpPr>
            <p:nvPr/>
          </p:nvCxnSpPr>
          <p:spPr>
            <a:xfrm>
              <a:off x="2331327" y="4516491"/>
              <a:ext cx="1539662" cy="1163919"/>
            </a:xfrm>
            <a:prstGeom prst="bentConnector3">
              <a:avLst>
                <a:gd name="adj1" fmla="val 4320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nector: Elbow 163">
              <a:extLst>
                <a:ext uri="{FF2B5EF4-FFF2-40B4-BE49-F238E27FC236}">
                  <a16:creationId xmlns:a16="http://schemas.microsoft.com/office/drawing/2014/main" id="{D12E88CF-C194-4809-B5AE-C029BB2E745C}"/>
                </a:ext>
              </a:extLst>
            </p:cNvPr>
            <p:cNvCxnSpPr>
              <a:cxnSpLocks/>
            </p:cNvCxnSpPr>
            <p:nvPr/>
          </p:nvCxnSpPr>
          <p:spPr>
            <a:xfrm flipV="1">
              <a:off x="2320859" y="4305946"/>
              <a:ext cx="1568267" cy="361782"/>
            </a:xfrm>
            <a:prstGeom prst="bentConnector3">
              <a:avLst>
                <a:gd name="adj1" fmla="val 6769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Connector: Elbow 164">
              <a:extLst>
                <a:ext uri="{FF2B5EF4-FFF2-40B4-BE49-F238E27FC236}">
                  <a16:creationId xmlns:a16="http://schemas.microsoft.com/office/drawing/2014/main" id="{CDBF0F59-01FC-4331-8546-3DF91C2E1C6A}"/>
                </a:ext>
              </a:extLst>
            </p:cNvPr>
            <p:cNvCxnSpPr>
              <a:cxnSpLocks/>
              <a:stCxn id="152" idx="3"/>
            </p:cNvCxnSpPr>
            <p:nvPr/>
          </p:nvCxnSpPr>
          <p:spPr>
            <a:xfrm>
              <a:off x="2331343" y="4812747"/>
              <a:ext cx="1549705" cy="1326437"/>
            </a:xfrm>
            <a:prstGeom prst="bentConnector3">
              <a:avLst>
                <a:gd name="adj1" fmla="val 3532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Connector: Elbow 166">
              <a:extLst>
                <a:ext uri="{FF2B5EF4-FFF2-40B4-BE49-F238E27FC236}">
                  <a16:creationId xmlns:a16="http://schemas.microsoft.com/office/drawing/2014/main" id="{C73E5C3C-5B64-4631-90CC-3AFEA36BC4E6}"/>
                </a:ext>
              </a:extLst>
            </p:cNvPr>
            <p:cNvCxnSpPr>
              <a:cxnSpLocks/>
              <a:stCxn id="150" idx="3"/>
            </p:cNvCxnSpPr>
            <p:nvPr/>
          </p:nvCxnSpPr>
          <p:spPr>
            <a:xfrm>
              <a:off x="2331342" y="5112132"/>
              <a:ext cx="1540296" cy="1332702"/>
            </a:xfrm>
            <a:prstGeom prst="bentConnector3">
              <a:avLst>
                <a:gd name="adj1" fmla="val 2578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Connector: Elbow 170">
              <a:extLst>
                <a:ext uri="{FF2B5EF4-FFF2-40B4-BE49-F238E27FC236}">
                  <a16:creationId xmlns:a16="http://schemas.microsoft.com/office/drawing/2014/main" id="{049892C8-8788-498D-B497-00C2B0D37FBB}"/>
                </a:ext>
              </a:extLst>
            </p:cNvPr>
            <p:cNvCxnSpPr>
              <a:cxnSpLocks/>
              <a:stCxn id="149" idx="3"/>
            </p:cNvCxnSpPr>
            <p:nvPr/>
          </p:nvCxnSpPr>
          <p:spPr>
            <a:xfrm flipV="1">
              <a:off x="2331343" y="4044899"/>
              <a:ext cx="1540295" cy="918164"/>
            </a:xfrm>
            <a:prstGeom prst="bentConnector3">
              <a:avLst>
                <a:gd name="adj1" fmla="val 8367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552974D-F774-443B-9D64-D79B6106E203}"/>
              </a:ext>
            </a:extLst>
          </p:cNvPr>
          <p:cNvGrpSpPr/>
          <p:nvPr/>
        </p:nvGrpSpPr>
        <p:grpSpPr>
          <a:xfrm>
            <a:off x="3889126" y="2431118"/>
            <a:ext cx="6515263" cy="4009445"/>
            <a:chOff x="3889126" y="2431118"/>
            <a:chExt cx="6515263" cy="4009445"/>
          </a:xfrm>
        </p:grpSpPr>
        <p:sp>
          <p:nvSpPr>
            <p:cNvPr id="48" name="Rectangle 47">
              <a:extLst>
                <a:ext uri="{FF2B5EF4-FFF2-40B4-BE49-F238E27FC236}">
                  <a16:creationId xmlns:a16="http://schemas.microsoft.com/office/drawing/2014/main" id="{E850A51A-6CD0-4053-8495-D13762007D86}"/>
                </a:ext>
              </a:extLst>
            </p:cNvPr>
            <p:cNvSpPr/>
            <p:nvPr/>
          </p:nvSpPr>
          <p:spPr>
            <a:xfrm>
              <a:off x="3889126" y="5370602"/>
              <a:ext cx="1695714" cy="149904"/>
            </a:xfrm>
            <a:prstGeom prst="rect">
              <a:avLst/>
            </a:prstGeom>
            <a:pattFill prst="wdDnDiag">
              <a:fgClr>
                <a:schemeClr val="bg1">
                  <a:lumMod val="75000"/>
                </a:schemeClr>
              </a:fgClr>
              <a:bgClr>
                <a:srgbClr val="FFCCCC"/>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0A4312C0-2B9B-43AB-AF89-B01604FADE75}"/>
                </a:ext>
              </a:extLst>
            </p:cNvPr>
            <p:cNvSpPr/>
            <p:nvPr/>
          </p:nvSpPr>
          <p:spPr>
            <a:xfrm>
              <a:off x="3895939" y="4515756"/>
              <a:ext cx="1695714" cy="149904"/>
            </a:xfrm>
            <a:prstGeom prst="rect">
              <a:avLst/>
            </a:prstGeom>
            <a:pattFill prst="wdDnDiag">
              <a:fgClr>
                <a:schemeClr val="bg1">
                  <a:lumMod val="75000"/>
                </a:schemeClr>
              </a:fgClr>
              <a:bgClr>
                <a:srgbClr val="FFCCCC"/>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31EDDF1-D34B-44F8-AD69-917D4DA8819F}"/>
                </a:ext>
              </a:extLst>
            </p:cNvPr>
            <p:cNvSpPr/>
            <p:nvPr/>
          </p:nvSpPr>
          <p:spPr>
            <a:xfrm>
              <a:off x="3890237" y="3506727"/>
              <a:ext cx="1695714" cy="149904"/>
            </a:xfrm>
            <a:prstGeom prst="rect">
              <a:avLst/>
            </a:prstGeom>
            <a:pattFill prst="wdDnDiag">
              <a:fgClr>
                <a:schemeClr val="bg1">
                  <a:lumMod val="75000"/>
                </a:schemeClr>
              </a:fgClr>
              <a:bgClr>
                <a:srgbClr val="FFCCCC"/>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16B6FA29-0225-477E-A6F9-38DD5365E7B0}"/>
                </a:ext>
              </a:extLst>
            </p:cNvPr>
            <p:cNvGrpSpPr/>
            <p:nvPr/>
          </p:nvGrpSpPr>
          <p:grpSpPr>
            <a:xfrm>
              <a:off x="3903945" y="2431118"/>
              <a:ext cx="6500444" cy="4009445"/>
              <a:chOff x="3903945" y="2431118"/>
              <a:chExt cx="6500444" cy="4009445"/>
            </a:xfrm>
          </p:grpSpPr>
          <p:cxnSp>
            <p:nvCxnSpPr>
              <p:cNvPr id="66" name="Connector: Elbow 65">
                <a:extLst>
                  <a:ext uri="{FF2B5EF4-FFF2-40B4-BE49-F238E27FC236}">
                    <a16:creationId xmlns:a16="http://schemas.microsoft.com/office/drawing/2014/main" id="{6FB76483-6B85-44F9-9966-A67AB80FC332}"/>
                  </a:ext>
                </a:extLst>
              </p:cNvPr>
              <p:cNvCxnSpPr>
                <a:cxnSpLocks/>
                <a:stCxn id="56" idx="3"/>
                <a:endCxn id="159" idx="3"/>
              </p:cNvCxnSpPr>
              <p:nvPr/>
            </p:nvCxnSpPr>
            <p:spPr>
              <a:xfrm>
                <a:off x="5583647" y="2721000"/>
                <a:ext cx="2559" cy="611680"/>
              </a:xfrm>
              <a:prstGeom prst="bentConnector3">
                <a:avLst>
                  <a:gd name="adj1" fmla="val 903317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6007AAED-64F8-4C55-8B5E-473AFB0DB997}"/>
                  </a:ext>
                </a:extLst>
              </p:cNvPr>
              <p:cNvGrpSpPr/>
              <p:nvPr/>
            </p:nvGrpSpPr>
            <p:grpSpPr>
              <a:xfrm>
                <a:off x="3903945" y="2431118"/>
                <a:ext cx="6500444" cy="4009445"/>
                <a:chOff x="3903945" y="2431118"/>
                <a:chExt cx="6500444" cy="4009445"/>
              </a:xfrm>
            </p:grpSpPr>
            <p:grpSp>
              <p:nvGrpSpPr>
                <p:cNvPr id="5" name="Group 4">
                  <a:extLst>
                    <a:ext uri="{FF2B5EF4-FFF2-40B4-BE49-F238E27FC236}">
                      <a16:creationId xmlns:a16="http://schemas.microsoft.com/office/drawing/2014/main" id="{B7B7C61D-06CF-43A6-9520-B5107A09CC72}"/>
                    </a:ext>
                  </a:extLst>
                </p:cNvPr>
                <p:cNvGrpSpPr>
                  <a:grpSpLocks noChangeAspect="1"/>
                </p:cNvGrpSpPr>
                <p:nvPr/>
              </p:nvGrpSpPr>
              <p:grpSpPr>
                <a:xfrm>
                  <a:off x="3903945" y="2685734"/>
                  <a:ext cx="1679702" cy="562133"/>
                  <a:chOff x="6587043" y="4624951"/>
                  <a:chExt cx="1932539" cy="1194734"/>
                </a:xfrm>
              </p:grpSpPr>
              <p:grpSp>
                <p:nvGrpSpPr>
                  <p:cNvPr id="51" name="Group 50">
                    <a:extLst>
                      <a:ext uri="{FF2B5EF4-FFF2-40B4-BE49-F238E27FC236}">
                        <a16:creationId xmlns:a16="http://schemas.microsoft.com/office/drawing/2014/main" id="{530C9B4C-4F3A-486A-A912-C3BD6F3BECF0}"/>
                      </a:ext>
                    </a:extLst>
                  </p:cNvPr>
                  <p:cNvGrpSpPr/>
                  <p:nvPr/>
                </p:nvGrpSpPr>
                <p:grpSpPr>
                  <a:xfrm>
                    <a:off x="6587677" y="4624951"/>
                    <a:ext cx="1931905" cy="598358"/>
                    <a:chOff x="400073" y="3992350"/>
                    <a:chExt cx="1931905" cy="598358"/>
                  </a:xfrm>
                </p:grpSpPr>
                <p:grpSp>
                  <p:nvGrpSpPr>
                    <p:cNvPr id="52" name="Group 51">
                      <a:extLst>
                        <a:ext uri="{FF2B5EF4-FFF2-40B4-BE49-F238E27FC236}">
                          <a16:creationId xmlns:a16="http://schemas.microsoft.com/office/drawing/2014/main" id="{9CD02ECC-2003-4452-9BC2-CC6A5FB2433C}"/>
                        </a:ext>
                      </a:extLst>
                    </p:cNvPr>
                    <p:cNvGrpSpPr/>
                    <p:nvPr/>
                  </p:nvGrpSpPr>
                  <p:grpSpPr>
                    <a:xfrm>
                      <a:off x="400074" y="3992350"/>
                      <a:ext cx="1931904" cy="298973"/>
                      <a:chOff x="400074" y="3992350"/>
                      <a:chExt cx="1931904" cy="298973"/>
                    </a:xfrm>
                  </p:grpSpPr>
                  <p:sp>
                    <p:nvSpPr>
                      <p:cNvPr id="56" name="Rectangle 55">
                        <a:extLst>
                          <a:ext uri="{FF2B5EF4-FFF2-40B4-BE49-F238E27FC236}">
                            <a16:creationId xmlns:a16="http://schemas.microsoft.com/office/drawing/2014/main" id="{3B0BFD65-6CF2-4611-9A48-88E9CC03BCEA}"/>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E202E6-F81F-4EA5-962D-86C2B2DA0181}"/>
                          </a:ext>
                        </a:extLst>
                      </p:cNvPr>
                      <p:cNvSpPr/>
                      <p:nvPr/>
                    </p:nvSpPr>
                    <p:spPr>
                      <a:xfrm>
                        <a:off x="400074" y="4141419"/>
                        <a:ext cx="1931903" cy="149904"/>
                      </a:xfrm>
                      <a:prstGeom prst="rect">
                        <a:avLst/>
                      </a:prstGeom>
                      <a:solidFill>
                        <a:srgbClr val="FFCC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74E62293-653F-4099-B2B5-6BFB7858962E}"/>
                        </a:ext>
                      </a:extLst>
                    </p:cNvPr>
                    <p:cNvGrpSpPr/>
                    <p:nvPr/>
                  </p:nvGrpSpPr>
                  <p:grpSpPr>
                    <a:xfrm>
                      <a:off x="400073" y="4291735"/>
                      <a:ext cx="1931904" cy="298973"/>
                      <a:chOff x="400074" y="3992350"/>
                      <a:chExt cx="1931904" cy="298973"/>
                    </a:xfrm>
                  </p:grpSpPr>
                  <p:sp>
                    <p:nvSpPr>
                      <p:cNvPr id="54" name="Rectangle 53">
                        <a:extLst>
                          <a:ext uri="{FF2B5EF4-FFF2-40B4-BE49-F238E27FC236}">
                            <a16:creationId xmlns:a16="http://schemas.microsoft.com/office/drawing/2014/main" id="{26C693B3-F470-4F51-AED0-EB7D2FCBE0DB}"/>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6BB850A-5A30-414D-A416-0624C1BEBD6A}"/>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57">
                    <a:extLst>
                      <a:ext uri="{FF2B5EF4-FFF2-40B4-BE49-F238E27FC236}">
                        <a16:creationId xmlns:a16="http://schemas.microsoft.com/office/drawing/2014/main" id="{0819B177-AE20-4FE3-A25D-157A00AAB5C9}"/>
                      </a:ext>
                    </a:extLst>
                  </p:cNvPr>
                  <p:cNvGrpSpPr/>
                  <p:nvPr/>
                </p:nvGrpSpPr>
                <p:grpSpPr>
                  <a:xfrm>
                    <a:off x="6587043" y="5221327"/>
                    <a:ext cx="1931905" cy="598358"/>
                    <a:chOff x="400073" y="3992350"/>
                    <a:chExt cx="1931905" cy="598358"/>
                  </a:xfrm>
                </p:grpSpPr>
                <p:grpSp>
                  <p:nvGrpSpPr>
                    <p:cNvPr id="59" name="Group 58">
                      <a:extLst>
                        <a:ext uri="{FF2B5EF4-FFF2-40B4-BE49-F238E27FC236}">
                          <a16:creationId xmlns:a16="http://schemas.microsoft.com/office/drawing/2014/main" id="{EFFDD5CD-01C7-4078-9C33-EFE6DCFB5DA2}"/>
                        </a:ext>
                      </a:extLst>
                    </p:cNvPr>
                    <p:cNvGrpSpPr/>
                    <p:nvPr/>
                  </p:nvGrpSpPr>
                  <p:grpSpPr>
                    <a:xfrm>
                      <a:off x="400074" y="3992350"/>
                      <a:ext cx="1931904" cy="298973"/>
                      <a:chOff x="400074" y="3992350"/>
                      <a:chExt cx="1931904" cy="298973"/>
                    </a:xfrm>
                  </p:grpSpPr>
                  <p:sp>
                    <p:nvSpPr>
                      <p:cNvPr id="63" name="Rectangle 62">
                        <a:extLst>
                          <a:ext uri="{FF2B5EF4-FFF2-40B4-BE49-F238E27FC236}">
                            <a16:creationId xmlns:a16="http://schemas.microsoft.com/office/drawing/2014/main" id="{842D75E1-CC10-464B-A021-15277088B847}"/>
                          </a:ext>
                        </a:extLst>
                      </p:cNvPr>
                      <p:cNvSpPr/>
                      <p:nvPr/>
                    </p:nvSpPr>
                    <p:spPr>
                      <a:xfrm>
                        <a:off x="400075" y="3992350"/>
                        <a:ext cx="1931903" cy="149904"/>
                      </a:xfrm>
                      <a:prstGeom prst="rect">
                        <a:avLst/>
                      </a:prstGeom>
                      <a:solidFill>
                        <a:srgbClr val="FFCC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51ED445-6A5E-4689-9EAC-0C659320CEF4}"/>
                          </a:ext>
                        </a:extLst>
                      </p:cNvPr>
                      <p:cNvSpPr/>
                      <p:nvPr/>
                    </p:nvSpPr>
                    <p:spPr>
                      <a:xfrm>
                        <a:off x="400074" y="4141419"/>
                        <a:ext cx="1931903" cy="149904"/>
                      </a:xfrm>
                      <a:prstGeom prst="rect">
                        <a:avLst/>
                      </a:prstGeom>
                      <a:solidFill>
                        <a:srgbClr val="FFCC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036EAE39-76D8-4332-B2C4-4523F281C94E}"/>
                        </a:ext>
                      </a:extLst>
                    </p:cNvPr>
                    <p:cNvGrpSpPr/>
                    <p:nvPr/>
                  </p:nvGrpSpPr>
                  <p:grpSpPr>
                    <a:xfrm>
                      <a:off x="400073" y="4291735"/>
                      <a:ext cx="1931904" cy="298973"/>
                      <a:chOff x="400074" y="3992350"/>
                      <a:chExt cx="1931904" cy="298973"/>
                    </a:xfrm>
                  </p:grpSpPr>
                  <p:sp>
                    <p:nvSpPr>
                      <p:cNvPr id="61" name="Rectangle 60">
                        <a:extLst>
                          <a:ext uri="{FF2B5EF4-FFF2-40B4-BE49-F238E27FC236}">
                            <a16:creationId xmlns:a16="http://schemas.microsoft.com/office/drawing/2014/main" id="{38279FAC-875B-405E-898B-A1B6B31B1243}"/>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36E0D6-158D-4CA2-9AE0-BABC1C4D861E}"/>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70" name="Connector: Elbow 69">
                  <a:extLst>
                    <a:ext uri="{FF2B5EF4-FFF2-40B4-BE49-F238E27FC236}">
                      <a16:creationId xmlns:a16="http://schemas.microsoft.com/office/drawing/2014/main" id="{B597919E-CF75-4B93-9729-2A16F99E4DD4}"/>
                    </a:ext>
                  </a:extLst>
                </p:cNvPr>
                <p:cNvCxnSpPr>
                  <a:cxnSpLocks/>
                  <a:stCxn id="57" idx="3"/>
                  <a:endCxn id="46" idx="3"/>
                </p:cNvCxnSpPr>
                <p:nvPr/>
              </p:nvCxnSpPr>
              <p:spPr>
                <a:xfrm>
                  <a:off x="5583646" y="2791139"/>
                  <a:ext cx="2305" cy="790540"/>
                </a:xfrm>
                <a:prstGeom prst="bentConnector3">
                  <a:avLst>
                    <a:gd name="adj1" fmla="val 15091670"/>
                  </a:avLst>
                </a:prstGeom>
                <a:ln w="19050"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A4957DE4-468C-409E-B3CE-C20EC11C2CF1}"/>
                    </a:ext>
                  </a:extLst>
                </p:cNvPr>
                <p:cNvCxnSpPr>
                  <a:cxnSpLocks/>
                  <a:stCxn id="54" idx="3"/>
                  <a:endCxn id="153" idx="3"/>
                </p:cNvCxnSpPr>
                <p:nvPr/>
              </p:nvCxnSpPr>
              <p:spPr>
                <a:xfrm>
                  <a:off x="5583646" y="2861863"/>
                  <a:ext cx="10604" cy="1173952"/>
                </a:xfrm>
                <a:prstGeom prst="bentConnector3">
                  <a:avLst>
                    <a:gd name="adj1" fmla="val 421103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52B7FECF-EFA1-4584-B038-0800483DEF86}"/>
                    </a:ext>
                  </a:extLst>
                </p:cNvPr>
                <p:cNvCxnSpPr>
                  <a:cxnSpLocks/>
                  <a:stCxn id="55" idx="3"/>
                  <a:endCxn id="160" idx="3"/>
                </p:cNvCxnSpPr>
                <p:nvPr/>
              </p:nvCxnSpPr>
              <p:spPr>
                <a:xfrm>
                  <a:off x="5583645" y="2932002"/>
                  <a:ext cx="2544" cy="1374983"/>
                </a:xfrm>
                <a:prstGeom prst="bentConnector3">
                  <a:avLst>
                    <a:gd name="adj1" fmla="val 2183321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6C76D864-7A69-47C9-9619-8832D5712198}"/>
                    </a:ext>
                  </a:extLst>
                </p:cNvPr>
                <p:cNvCxnSpPr>
                  <a:cxnSpLocks/>
                  <a:stCxn id="63" idx="3"/>
                  <a:endCxn id="47" idx="3"/>
                </p:cNvCxnSpPr>
                <p:nvPr/>
              </p:nvCxnSpPr>
              <p:spPr>
                <a:xfrm>
                  <a:off x="5583096" y="3001600"/>
                  <a:ext cx="8557" cy="1589108"/>
                </a:xfrm>
                <a:prstGeom prst="bentConnector3">
                  <a:avLst>
                    <a:gd name="adj1" fmla="val 7865981"/>
                  </a:avLst>
                </a:prstGeom>
                <a:ln w="19050"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93F32D3A-0B91-485C-A8A5-BA029963F9CF}"/>
                    </a:ext>
                  </a:extLst>
                </p:cNvPr>
                <p:cNvCxnSpPr>
                  <a:cxnSpLocks/>
                  <a:stCxn id="64" idx="3"/>
                  <a:endCxn id="48" idx="3"/>
                </p:cNvCxnSpPr>
                <p:nvPr/>
              </p:nvCxnSpPr>
              <p:spPr>
                <a:xfrm>
                  <a:off x="5583095" y="3071739"/>
                  <a:ext cx="1745" cy="2373815"/>
                </a:xfrm>
                <a:prstGeom prst="bentConnector3">
                  <a:avLst>
                    <a:gd name="adj1" fmla="val 44580057"/>
                  </a:avLst>
                </a:prstGeom>
                <a:ln w="19050"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9650E860-48BE-4689-9AD7-D55D87068D89}"/>
                    </a:ext>
                  </a:extLst>
                </p:cNvPr>
                <p:cNvCxnSpPr>
                  <a:cxnSpLocks/>
                  <a:stCxn id="61" idx="3"/>
                  <a:endCxn id="156" idx="3"/>
                </p:cNvCxnSpPr>
                <p:nvPr/>
              </p:nvCxnSpPr>
              <p:spPr>
                <a:xfrm>
                  <a:off x="5583095" y="3142463"/>
                  <a:ext cx="6502" cy="2996721"/>
                </a:xfrm>
                <a:prstGeom prst="bentConnector3">
                  <a:avLst>
                    <a:gd name="adj1" fmla="val 1423597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CA1A1450-4D3E-4411-B7D1-A64521BC4C0F}"/>
                    </a:ext>
                  </a:extLst>
                </p:cNvPr>
                <p:cNvCxnSpPr>
                  <a:cxnSpLocks/>
                  <a:stCxn id="62" idx="3"/>
                  <a:endCxn id="157" idx="3"/>
                </p:cNvCxnSpPr>
                <p:nvPr/>
              </p:nvCxnSpPr>
              <p:spPr>
                <a:xfrm>
                  <a:off x="5583094" y="3212602"/>
                  <a:ext cx="8559" cy="3227961"/>
                </a:xfrm>
                <a:prstGeom prst="bentConnector3">
                  <a:avLst>
                    <a:gd name="adj1" fmla="val 1301315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ight Brace 76">
                  <a:extLst>
                    <a:ext uri="{FF2B5EF4-FFF2-40B4-BE49-F238E27FC236}">
                      <a16:creationId xmlns:a16="http://schemas.microsoft.com/office/drawing/2014/main" id="{8F3822B1-BBFF-4962-9816-221F00A07156}"/>
                    </a:ext>
                  </a:extLst>
                </p:cNvPr>
                <p:cNvSpPr/>
                <p:nvPr/>
              </p:nvSpPr>
              <p:spPr>
                <a:xfrm>
                  <a:off x="7068065" y="2650568"/>
                  <a:ext cx="531340" cy="597299"/>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a:extLst>
                    <a:ext uri="{FF2B5EF4-FFF2-40B4-BE49-F238E27FC236}">
                      <a16:creationId xmlns:a16="http://schemas.microsoft.com/office/drawing/2014/main" id="{4FF8DF28-CD29-45E3-952D-AC3C579DE60A}"/>
                    </a:ext>
                  </a:extLst>
                </p:cNvPr>
                <p:cNvSpPr txBox="1"/>
                <p:nvPr/>
              </p:nvSpPr>
              <p:spPr>
                <a:xfrm>
                  <a:off x="7599405" y="2431118"/>
                  <a:ext cx="2804984" cy="1054135"/>
                </a:xfrm>
                <a:prstGeom prst="rect">
                  <a:avLst/>
                </a:prstGeom>
                <a:noFill/>
              </p:spPr>
              <p:txBody>
                <a:bodyPr wrap="square" rtlCol="0">
                  <a:spAutoFit/>
                </a:bodyPr>
                <a:lstStyle/>
                <a:p>
                  <a:pPr>
                    <a:lnSpc>
                      <a:spcPts val="2500"/>
                    </a:lnSpc>
                  </a:pPr>
                  <a:r>
                    <a:rPr lang="en-US" sz="2400" b="1" dirty="0" err="1">
                      <a:latin typeface="Segoe UI" panose="020B0502040204020203" pitchFamily="34" charset="0"/>
                      <a:cs typeface="Segoe UI" panose="020B0502040204020203" pitchFamily="34" charset="0"/>
                    </a:rPr>
                    <a:t>imap</a:t>
                  </a:r>
                  <a:r>
                    <a:rPr lang="en-US" sz="2400" b="1" dirty="0">
                      <a:latin typeface="Segoe UI" panose="020B0502040204020203" pitchFamily="34" charset="0"/>
                      <a:cs typeface="Segoe UI" panose="020B0502040204020203" pitchFamily="34" charset="0"/>
                    </a:rPr>
                    <a:t> checkpoint lives in fixed on-disk region</a:t>
                  </a:r>
                </a:p>
              </p:txBody>
            </p:sp>
          </p:grpSp>
        </p:grpSp>
      </p:grpSp>
      <p:grpSp>
        <p:nvGrpSpPr>
          <p:cNvPr id="81" name="Group 80">
            <a:extLst>
              <a:ext uri="{FF2B5EF4-FFF2-40B4-BE49-F238E27FC236}">
                <a16:creationId xmlns:a16="http://schemas.microsoft.com/office/drawing/2014/main" id="{764A0497-60DF-436C-9E8E-15DF0CECFDA9}"/>
              </a:ext>
            </a:extLst>
          </p:cNvPr>
          <p:cNvGrpSpPr/>
          <p:nvPr/>
        </p:nvGrpSpPr>
        <p:grpSpPr>
          <a:xfrm>
            <a:off x="7078029" y="3332680"/>
            <a:ext cx="5204586" cy="3347598"/>
            <a:chOff x="7078029" y="3332680"/>
            <a:chExt cx="5204586" cy="3347598"/>
          </a:xfrm>
        </p:grpSpPr>
        <p:sp>
          <p:nvSpPr>
            <p:cNvPr id="119" name="Right Brace 118">
              <a:extLst>
                <a:ext uri="{FF2B5EF4-FFF2-40B4-BE49-F238E27FC236}">
                  <a16:creationId xmlns:a16="http://schemas.microsoft.com/office/drawing/2014/main" id="{248F2A0A-CDAD-49FA-9A61-B72CBF42D921}"/>
                </a:ext>
              </a:extLst>
            </p:cNvPr>
            <p:cNvSpPr/>
            <p:nvPr/>
          </p:nvSpPr>
          <p:spPr>
            <a:xfrm>
              <a:off x="7078029" y="3332680"/>
              <a:ext cx="531340" cy="3347598"/>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TextBox 119">
              <a:extLst>
                <a:ext uri="{FF2B5EF4-FFF2-40B4-BE49-F238E27FC236}">
                  <a16:creationId xmlns:a16="http://schemas.microsoft.com/office/drawing/2014/main" id="{5E9BD5C8-858B-40FC-80C2-2245D5CD2118}"/>
                </a:ext>
              </a:extLst>
            </p:cNvPr>
            <p:cNvSpPr txBox="1"/>
            <p:nvPr/>
          </p:nvSpPr>
          <p:spPr>
            <a:xfrm>
              <a:off x="7623832" y="4515756"/>
              <a:ext cx="4658783" cy="733534"/>
            </a:xfrm>
            <a:prstGeom prst="rect">
              <a:avLst/>
            </a:prstGeom>
            <a:noFill/>
          </p:spPr>
          <p:txBody>
            <a:bodyPr wrap="square" rtlCol="0">
              <a:spAutoFit/>
            </a:bodyPr>
            <a:lstStyle/>
            <a:p>
              <a:pPr>
                <a:lnSpc>
                  <a:spcPts val="2500"/>
                </a:lnSpc>
              </a:pPr>
              <a:r>
                <a:rPr lang="en-US" sz="2400" b="1" dirty="0">
                  <a:latin typeface="Segoe UI" panose="020B0502040204020203" pitchFamily="34" charset="0"/>
                  <a:cs typeface="Segoe UI" panose="020B0502040204020203" pitchFamily="34" charset="0"/>
                </a:rPr>
                <a:t>Log region stores file data and file metadata (e.g., </a:t>
              </a:r>
              <a:r>
                <a:rPr lang="en-US" sz="2400" b="1" dirty="0" err="1">
                  <a:latin typeface="Segoe UI" panose="020B0502040204020203" pitchFamily="34" charset="0"/>
                  <a:cs typeface="Segoe UI" panose="020B0502040204020203" pitchFamily="34" charset="0"/>
                </a:rPr>
                <a:t>inodes</a:t>
              </a:r>
              <a:r>
                <a:rPr lang="en-US" sz="2400" b="1" dirty="0">
                  <a:latin typeface="Segoe UI" panose="020B0502040204020203" pitchFamily="34" charset="0"/>
                  <a:cs typeface="Segoe UI" panose="020B0502040204020203" pitchFamily="34" charset="0"/>
                </a:rPr>
                <a:t>). . .</a:t>
              </a:r>
            </a:p>
          </p:txBody>
        </p:sp>
      </p:grpSp>
      <p:sp>
        <p:nvSpPr>
          <p:cNvPr id="121" name="TextBox 120">
            <a:extLst>
              <a:ext uri="{FF2B5EF4-FFF2-40B4-BE49-F238E27FC236}">
                <a16:creationId xmlns:a16="http://schemas.microsoft.com/office/drawing/2014/main" id="{5E2591D6-C759-4A9B-AFF0-6BCBC1171CC6}"/>
              </a:ext>
            </a:extLst>
          </p:cNvPr>
          <p:cNvSpPr txBox="1"/>
          <p:nvPr/>
        </p:nvSpPr>
        <p:spPr>
          <a:xfrm>
            <a:off x="7623834" y="5187084"/>
            <a:ext cx="4658781" cy="1054135"/>
          </a:xfrm>
          <a:prstGeom prst="rect">
            <a:avLst/>
          </a:prstGeom>
          <a:noFill/>
        </p:spPr>
        <p:txBody>
          <a:bodyPr wrap="square" rtlCol="0">
            <a:spAutoFit/>
          </a:bodyPr>
          <a:lstStyle/>
          <a:p>
            <a:pPr>
              <a:lnSpc>
                <a:spcPts val="2500"/>
              </a:lnSpc>
            </a:pPr>
            <a:r>
              <a:rPr lang="en-US" sz="2400" b="1" dirty="0">
                <a:latin typeface="Segoe UI" panose="020B0502040204020203" pitchFamily="34" charset="0"/>
                <a:cs typeface="Segoe UI" panose="020B0502040204020203" pitchFamily="34" charset="0"/>
              </a:rPr>
              <a:t>. . . but the on-disk checkpoint may point to </a:t>
            </a:r>
            <a:r>
              <a:rPr lang="en-US" sz="2400" b="1" dirty="0">
                <a:ln>
                  <a:solidFill>
                    <a:sysClr val="windowText" lastClr="000000"/>
                  </a:solidFill>
                </a:ln>
                <a:solidFill>
                  <a:srgbClr val="FFCCCC"/>
                </a:solidFill>
                <a:latin typeface="Segoe UI" panose="020B0502040204020203" pitchFamily="34" charset="0"/>
                <a:cs typeface="Segoe UI" panose="020B0502040204020203" pitchFamily="34" charset="0"/>
              </a:rPr>
              <a:t>stale </a:t>
            </a:r>
            <a:r>
              <a:rPr lang="en-US" sz="2400" b="1" dirty="0" err="1">
                <a:ln>
                  <a:solidFill>
                    <a:sysClr val="windowText" lastClr="000000"/>
                  </a:solidFill>
                </a:ln>
                <a:solidFill>
                  <a:srgbClr val="FFCCCC"/>
                </a:solidFill>
                <a:latin typeface="Segoe UI" panose="020B0502040204020203" pitchFamily="34" charset="0"/>
                <a:cs typeface="Segoe UI" panose="020B0502040204020203" pitchFamily="34" charset="0"/>
              </a:rPr>
              <a:t>inodes</a:t>
            </a:r>
            <a:r>
              <a:rPr lang="en-US" sz="2400" b="1" dirty="0">
                <a:latin typeface="Segoe UI" panose="020B0502040204020203" pitchFamily="34" charset="0"/>
                <a:cs typeface="Segoe UI" panose="020B0502040204020203" pitchFamily="34" charset="0"/>
              </a:rPr>
              <a:t> (which point to stale file data)!</a:t>
            </a:r>
          </a:p>
        </p:txBody>
      </p:sp>
    </p:spTree>
    <p:extLst>
      <p:ext uri="{BB962C8B-B14F-4D97-AF65-F5344CB8AC3E}">
        <p14:creationId xmlns:p14="http://schemas.microsoft.com/office/powerpoint/2010/main" val="345945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8355330" y="0"/>
            <a:ext cx="3603882" cy="6722995"/>
            <a:chOff x="8355330" y="0"/>
            <a:chExt cx="3603882" cy="6722995"/>
          </a:xfrm>
        </p:grpSpPr>
        <p:grpSp>
          <p:nvGrpSpPr>
            <p:cNvPr id="65" name="Group 64"/>
            <p:cNvGrpSpPr/>
            <p:nvPr/>
          </p:nvGrpSpPr>
          <p:grpSpPr>
            <a:xfrm>
              <a:off x="9290686" y="0"/>
              <a:ext cx="1909043" cy="1108714"/>
              <a:chOff x="9290686" y="1154430"/>
              <a:chExt cx="1909043" cy="1108714"/>
            </a:xfrm>
          </p:grpSpPr>
          <p:sp>
            <p:nvSpPr>
              <p:cNvPr id="127" name="Rectangle 126"/>
              <p:cNvSpPr/>
              <p:nvPr/>
            </p:nvSpPr>
            <p:spPr bwMode="auto">
              <a:xfrm rot="5400000">
                <a:off x="9714722" y="778137"/>
                <a:ext cx="1062990" cy="1907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8" name="TextBox 127"/>
              <p:cNvSpPr txBox="1"/>
              <p:nvPr/>
            </p:nvSpPr>
            <p:spPr>
              <a:xfrm>
                <a:off x="9384030" y="1154430"/>
                <a:ext cx="1680210"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Checkpoint</a:t>
                </a:r>
              </a:p>
            </p:txBody>
          </p:sp>
          <p:sp>
            <p:nvSpPr>
              <p:cNvPr id="129" name="TextBox 128"/>
              <p:cNvSpPr txBox="1"/>
              <p:nvPr/>
            </p:nvSpPr>
            <p:spPr>
              <a:xfrm>
                <a:off x="9292705" y="1466849"/>
                <a:ext cx="1905004" cy="45896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[0:3]-&gt;C</a:t>
                </a:r>
              </a:p>
            </p:txBody>
          </p:sp>
          <p:sp>
            <p:nvSpPr>
              <p:cNvPr id="130" name="TextBox 129"/>
              <p:cNvSpPr txBox="1"/>
              <p:nvPr/>
            </p:nvSpPr>
            <p:spPr>
              <a:xfrm>
                <a:off x="9290686" y="1789395"/>
                <a:ext cx="1907022" cy="44627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[4:7]-&gt;G</a:t>
                </a:r>
              </a:p>
            </p:txBody>
          </p:sp>
        </p:grpSp>
        <p:cxnSp>
          <p:nvCxnSpPr>
            <p:cNvPr id="66" name="Straight Arrow Connector 65"/>
            <p:cNvCxnSpPr/>
            <p:nvPr/>
          </p:nvCxnSpPr>
          <p:spPr>
            <a:xfrm>
              <a:off x="10219171" y="6326974"/>
              <a:ext cx="0" cy="3960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11194533" y="622078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9269845" y="1396890"/>
              <a:ext cx="1927863" cy="464820"/>
              <a:chOff x="9269845" y="1713046"/>
              <a:chExt cx="1927863" cy="595814"/>
            </a:xfrm>
          </p:grpSpPr>
          <p:sp>
            <p:nvSpPr>
              <p:cNvPr id="125" name="Rectangle 124"/>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6" name="TextBox 125"/>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69" name="Group 68"/>
            <p:cNvGrpSpPr/>
            <p:nvPr/>
          </p:nvGrpSpPr>
          <p:grpSpPr>
            <a:xfrm>
              <a:off x="9292705" y="1783080"/>
              <a:ext cx="1905003" cy="927664"/>
              <a:chOff x="9292705" y="1965960"/>
              <a:chExt cx="1905003" cy="927664"/>
            </a:xfrm>
          </p:grpSpPr>
          <p:sp>
            <p:nvSpPr>
              <p:cNvPr id="122" name="Rectangle 121"/>
              <p:cNvSpPr/>
              <p:nvPr/>
            </p:nvSpPr>
            <p:spPr bwMode="auto">
              <a:xfrm rot="5400000">
                <a:off x="9817216" y="1513132"/>
                <a:ext cx="855982"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3" name="TextBox 122"/>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1</a:t>
                </a:r>
                <a:endParaRPr lang="en-US" sz="2800" baseline="-25000"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grpSp>
        <p:grpSp>
          <p:nvGrpSpPr>
            <p:cNvPr id="70" name="Group 69"/>
            <p:cNvGrpSpPr/>
            <p:nvPr/>
          </p:nvGrpSpPr>
          <p:grpSpPr>
            <a:xfrm>
              <a:off x="9292705" y="4177846"/>
              <a:ext cx="1905003" cy="1268138"/>
              <a:chOff x="9292705" y="4475026"/>
              <a:chExt cx="1905003" cy="1268138"/>
            </a:xfrm>
          </p:grpSpPr>
          <p:sp>
            <p:nvSpPr>
              <p:cNvPr id="118" name="Rectangle 117"/>
              <p:cNvSpPr/>
              <p:nvPr/>
            </p:nvSpPr>
            <p:spPr bwMode="auto">
              <a:xfrm rot="5400000">
                <a:off x="9646979" y="4192435"/>
                <a:ext cx="1196456"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9" name="TextBox 118"/>
              <p:cNvSpPr txBox="1"/>
              <p:nvPr/>
            </p:nvSpPr>
            <p:spPr>
              <a:xfrm>
                <a:off x="9292705" y="4475026"/>
                <a:ext cx="1905003" cy="543739"/>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5</a:t>
                </a:r>
                <a:endParaRPr lang="en-US" sz="2800" baseline="-25000" dirty="0">
                  <a:latin typeface="Segoe UI Light" panose="020B0502040204020203" pitchFamily="34" charset="0"/>
                  <a:cs typeface="Segoe UI Light" panose="020B0502040204020203" pitchFamily="34" charset="0"/>
                </a:endParaRPr>
              </a:p>
            </p:txBody>
          </p:sp>
          <p:sp>
            <p:nvSpPr>
              <p:cNvPr id="120" name="TextBox 119"/>
              <p:cNvSpPr txBox="1"/>
              <p:nvPr/>
            </p:nvSpPr>
            <p:spPr>
              <a:xfrm>
                <a:off x="9292705" y="4879470"/>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[0]-&gt;D</a:t>
                </a:r>
              </a:p>
            </p:txBody>
          </p:sp>
          <p:sp>
            <p:nvSpPr>
              <p:cNvPr id="121" name="TextBox 120"/>
              <p:cNvSpPr txBox="1"/>
              <p:nvPr/>
            </p:nvSpPr>
            <p:spPr>
              <a:xfrm>
                <a:off x="9292705" y="521994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[1]-&gt;E</a:t>
                </a:r>
              </a:p>
            </p:txBody>
          </p:sp>
        </p:grpSp>
        <p:grpSp>
          <p:nvGrpSpPr>
            <p:cNvPr id="71" name="Group 70"/>
            <p:cNvGrpSpPr/>
            <p:nvPr/>
          </p:nvGrpSpPr>
          <p:grpSpPr>
            <a:xfrm>
              <a:off x="9292705" y="5341608"/>
              <a:ext cx="1905003" cy="893367"/>
              <a:chOff x="9292705" y="1924632"/>
              <a:chExt cx="1905003" cy="968994"/>
            </a:xfrm>
          </p:grpSpPr>
          <p:sp>
            <p:nvSpPr>
              <p:cNvPr id="115" name="Rectangle 114"/>
              <p:cNvSpPr/>
              <p:nvPr/>
            </p:nvSpPr>
            <p:spPr bwMode="auto">
              <a:xfrm rot="5400000">
                <a:off x="9817216" y="1513135"/>
                <a:ext cx="85598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6" name="TextBox 115"/>
              <p:cNvSpPr txBox="1"/>
              <p:nvPr/>
            </p:nvSpPr>
            <p:spPr>
              <a:xfrm>
                <a:off x="9292705" y="1924632"/>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4:7</a:t>
                </a:r>
                <a:endParaRPr lang="en-US" sz="2800" baseline="-25000" dirty="0">
                  <a:latin typeface="Segoe UI Light" panose="020B0502040204020203" pitchFamily="34" charset="0"/>
                  <a:cs typeface="Segoe UI Light" panose="020B0502040204020203" pitchFamily="34" charset="0"/>
                </a:endParaRPr>
              </a:p>
            </p:txBody>
          </p:sp>
          <p:sp>
            <p:nvSpPr>
              <p:cNvPr id="117" name="TextBox 116"/>
              <p:cNvSpPr txBox="1"/>
              <p:nvPr/>
            </p:nvSpPr>
            <p:spPr>
              <a:xfrm>
                <a:off x="9292705" y="2370404"/>
                <a:ext cx="1905003" cy="507831"/>
              </a:xfrm>
              <a:prstGeom prst="rect">
                <a:avLst/>
              </a:prstGeom>
              <a:noFill/>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inode</a:t>
                </a:r>
                <a:r>
                  <a:rPr lang="en-US" sz="2700" dirty="0">
                    <a:latin typeface="Segoe UI Light" panose="020B0502040204020203" pitchFamily="34" charset="0"/>
                    <a:cs typeface="Segoe UI Light" panose="020B0502040204020203" pitchFamily="34" charset="0"/>
                  </a:rPr>
                  <a:t>[5]-&gt;F</a:t>
                </a:r>
              </a:p>
            </p:txBody>
          </p:sp>
        </p:grpSp>
        <p:grpSp>
          <p:nvGrpSpPr>
            <p:cNvPr id="72" name="Group 71"/>
            <p:cNvGrpSpPr/>
            <p:nvPr/>
          </p:nvGrpSpPr>
          <p:grpSpPr>
            <a:xfrm>
              <a:off x="9290686" y="2596821"/>
              <a:ext cx="1905003" cy="918625"/>
              <a:chOff x="9292705" y="1937385"/>
              <a:chExt cx="1905003" cy="918625"/>
            </a:xfrm>
          </p:grpSpPr>
          <p:sp>
            <p:nvSpPr>
              <p:cNvPr id="112" name="Rectangle 111"/>
              <p:cNvSpPr/>
              <p:nvPr/>
            </p:nvSpPr>
            <p:spPr bwMode="auto">
              <a:xfrm rot="5400000">
                <a:off x="9853057" y="1477291"/>
                <a:ext cx="78430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3" name="TextBox 112"/>
              <p:cNvSpPr txBox="1"/>
              <p:nvPr/>
            </p:nvSpPr>
            <p:spPr>
              <a:xfrm>
                <a:off x="9292705" y="1937385"/>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0:3</a:t>
                </a:r>
                <a:endParaRPr lang="en-US" sz="2800" baseline="-25000" dirty="0">
                  <a:latin typeface="Segoe UI Light" panose="020B0502040204020203" pitchFamily="34" charset="0"/>
                  <a:cs typeface="Segoe UI Light" panose="020B0502040204020203" pitchFamily="34" charset="0"/>
                </a:endParaRPr>
              </a:p>
            </p:txBody>
          </p:sp>
          <p:sp>
            <p:nvSpPr>
              <p:cNvPr id="114" name="TextBox 113"/>
              <p:cNvSpPr txBox="1"/>
              <p:nvPr/>
            </p:nvSpPr>
            <p:spPr>
              <a:xfrm>
                <a:off x="9292705" y="2348179"/>
                <a:ext cx="1905003" cy="507831"/>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[1]-&gt;B</a:t>
                </a:r>
              </a:p>
            </p:txBody>
          </p:sp>
        </p:grpSp>
        <p:grpSp>
          <p:nvGrpSpPr>
            <p:cNvPr id="73" name="Group 72"/>
            <p:cNvGrpSpPr/>
            <p:nvPr/>
          </p:nvGrpSpPr>
          <p:grpSpPr>
            <a:xfrm>
              <a:off x="9266670" y="3408353"/>
              <a:ext cx="1927863" cy="848531"/>
              <a:chOff x="9269845" y="3481378"/>
              <a:chExt cx="1927863" cy="848531"/>
            </a:xfrm>
          </p:grpSpPr>
          <p:grpSp>
            <p:nvGrpSpPr>
              <p:cNvPr id="106" name="Group 105"/>
              <p:cNvGrpSpPr/>
              <p:nvPr/>
            </p:nvGrpSpPr>
            <p:grpSpPr>
              <a:xfrm>
                <a:off x="9269845" y="3481378"/>
                <a:ext cx="1927863" cy="464820"/>
                <a:chOff x="9269845" y="1713046"/>
                <a:chExt cx="1927863" cy="595814"/>
              </a:xfrm>
            </p:grpSpPr>
            <p:sp>
              <p:nvSpPr>
                <p:cNvPr id="110" name="Rectangle 109"/>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1" name="TextBox 110"/>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107" name="Group 106"/>
              <p:cNvGrpSpPr/>
              <p:nvPr/>
            </p:nvGrpSpPr>
            <p:grpSpPr>
              <a:xfrm>
                <a:off x="9269845" y="3865089"/>
                <a:ext cx="1927863" cy="464820"/>
                <a:chOff x="9269845" y="1713046"/>
                <a:chExt cx="1927863" cy="595814"/>
              </a:xfrm>
            </p:grpSpPr>
            <p:sp>
              <p:nvSpPr>
                <p:cNvPr id="108" name="Rectangle 107"/>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09" name="TextBox 108"/>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cxnSp>
          <p:nvCxnSpPr>
            <p:cNvPr id="74" name="Straight Connector 73"/>
            <p:cNvCxnSpPr>
              <a:cxnSpLocks/>
            </p:cNvCxnSpPr>
            <p:nvPr/>
          </p:nvCxnSpPr>
          <p:spPr>
            <a:xfrm>
              <a:off x="9289530" y="623497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288665" y="1041400"/>
              <a:ext cx="1909908" cy="430205"/>
              <a:chOff x="9288665" y="1041400"/>
              <a:chExt cx="1909908" cy="430205"/>
            </a:xfrm>
          </p:grpSpPr>
          <p:sp>
            <p:nvSpPr>
              <p:cNvPr id="104" name="Rectangle 103"/>
              <p:cNvSpPr/>
              <p:nvPr/>
            </p:nvSpPr>
            <p:spPr bwMode="auto">
              <a:xfrm rot="5400000">
                <a:off x="10049897" y="322930"/>
                <a:ext cx="392349" cy="19050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05" name="TextBox 104"/>
              <p:cNvSpPr txBox="1"/>
              <p:nvPr/>
            </p:nvSpPr>
            <p:spPr>
              <a:xfrm>
                <a:off x="9288665" y="1041400"/>
                <a:ext cx="1905868" cy="369332"/>
              </a:xfrm>
              <a:prstGeom prst="rect">
                <a:avLst/>
              </a:prstGeom>
              <a:noFill/>
            </p:spPr>
            <p:txBody>
              <a:bodyPr wrap="square" rtlCol="0">
                <a:spAutoFit/>
              </a:bodyPr>
              <a:lstStyle/>
              <a:p>
                <a:pPr algn="ctr"/>
                <a:r>
                  <a:rPr lang="en-US" dirty="0"/>
                  <a:t>. . .</a:t>
                </a:r>
              </a:p>
            </p:txBody>
          </p:sp>
        </p:grpSp>
        <p:cxnSp>
          <p:nvCxnSpPr>
            <p:cNvPr id="76" name="Straight Connector 75"/>
            <p:cNvCxnSpPr/>
            <p:nvPr/>
          </p:nvCxnSpPr>
          <p:spPr>
            <a:xfrm flipH="1">
              <a:off x="8583930" y="874995"/>
              <a:ext cx="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823960" y="1216148"/>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a:t>
              </a:r>
            </a:p>
          </p:txBody>
        </p:sp>
        <p:sp>
          <p:nvSpPr>
            <p:cNvPr id="78" name="TextBox 77"/>
            <p:cNvSpPr txBox="1"/>
            <p:nvPr/>
          </p:nvSpPr>
          <p:spPr>
            <a:xfrm>
              <a:off x="8823960" y="1583980"/>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a:t>
              </a:r>
            </a:p>
          </p:txBody>
        </p:sp>
        <p:sp>
          <p:nvSpPr>
            <p:cNvPr id="79" name="TextBox 78"/>
            <p:cNvSpPr txBox="1"/>
            <p:nvPr/>
          </p:nvSpPr>
          <p:spPr>
            <a:xfrm>
              <a:off x="8823960" y="2420599"/>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a:t>
              </a:r>
            </a:p>
          </p:txBody>
        </p:sp>
        <p:sp>
          <p:nvSpPr>
            <p:cNvPr id="80" name="TextBox 79"/>
            <p:cNvSpPr txBox="1"/>
            <p:nvPr/>
          </p:nvSpPr>
          <p:spPr>
            <a:xfrm>
              <a:off x="8823960" y="3219688"/>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
              </a:r>
            </a:p>
          </p:txBody>
        </p:sp>
        <p:sp>
          <p:nvSpPr>
            <p:cNvPr id="81" name="TextBox 80"/>
            <p:cNvSpPr txBox="1"/>
            <p:nvPr/>
          </p:nvSpPr>
          <p:spPr>
            <a:xfrm>
              <a:off x="8823959" y="3595807"/>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E</a:t>
              </a:r>
            </a:p>
          </p:txBody>
        </p:sp>
        <p:sp>
          <p:nvSpPr>
            <p:cNvPr id="82" name="TextBox 81"/>
            <p:cNvSpPr txBox="1"/>
            <p:nvPr/>
          </p:nvSpPr>
          <p:spPr>
            <a:xfrm>
              <a:off x="8823959" y="3987682"/>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F</a:t>
              </a:r>
            </a:p>
          </p:txBody>
        </p:sp>
        <p:sp>
          <p:nvSpPr>
            <p:cNvPr id="83" name="TextBox 82"/>
            <p:cNvSpPr txBox="1"/>
            <p:nvPr/>
          </p:nvSpPr>
          <p:spPr>
            <a:xfrm>
              <a:off x="8823958" y="518419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G</a:t>
              </a:r>
            </a:p>
          </p:txBody>
        </p:sp>
        <p:cxnSp>
          <p:nvCxnSpPr>
            <p:cNvPr id="84" name="Straight Arrow Connector 83"/>
            <p:cNvCxnSpPr>
              <a:cxnSpLocks/>
            </p:cNvCxnSpPr>
            <p:nvPr/>
          </p:nvCxnSpPr>
          <p:spPr>
            <a:xfrm>
              <a:off x="8583930" y="5823992"/>
              <a:ext cx="7047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p:cNvCxnSpPr>
            <p:nvPr/>
          </p:nvCxnSpPr>
          <p:spPr>
            <a:xfrm flipV="1">
              <a:off x="8583930" y="874995"/>
              <a:ext cx="0" cy="4948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flipH="1">
              <a:off x="8355330" y="565080"/>
              <a:ext cx="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cxnSpLocks/>
            </p:cNvCxnSpPr>
            <p:nvPr/>
          </p:nvCxnSpPr>
          <p:spPr>
            <a:xfrm>
              <a:off x="8355330" y="3095683"/>
              <a:ext cx="9333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V="1">
              <a:off x="8359140" y="567406"/>
              <a:ext cx="0" cy="2528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cxnSpLocks/>
            </p:cNvCxnSpPr>
            <p:nvPr/>
          </p:nvCxnSpPr>
          <p:spPr>
            <a:xfrm flipH="1">
              <a:off x="11194533" y="5285161"/>
              <a:ext cx="406916"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cxnSpLocks/>
            </p:cNvCxnSpPr>
            <p:nvPr/>
          </p:nvCxnSpPr>
          <p:spPr>
            <a:xfrm flipH="1">
              <a:off x="11194533" y="6020491"/>
              <a:ext cx="406916"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V="1">
              <a:off x="11609069" y="5285161"/>
              <a:ext cx="0" cy="735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H="1">
              <a:off x="11194533" y="4059829"/>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H="1">
              <a:off x="11194533" y="5157219"/>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V="1">
              <a:off x="11955780" y="4059829"/>
              <a:ext cx="0" cy="1097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p:cNvCxnSpPr>
            <p:nvPr/>
          </p:nvCxnSpPr>
          <p:spPr>
            <a:xfrm flipH="1">
              <a:off x="11194534" y="482955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p:cNvCxnSpPr>
            <p:nvPr/>
          </p:nvCxnSpPr>
          <p:spPr>
            <a:xfrm flipH="1">
              <a:off x="11194534" y="3660306"/>
              <a:ext cx="4145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p:cNvCxnSpPr>
            <p:nvPr/>
          </p:nvCxnSpPr>
          <p:spPr>
            <a:xfrm flipV="1">
              <a:off x="11605259" y="3653790"/>
              <a:ext cx="0" cy="1175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p:cNvCxnSpPr>
            <p:nvPr/>
          </p:nvCxnSpPr>
          <p:spPr>
            <a:xfrm flipH="1">
              <a:off x="11197965" y="2533778"/>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flipH="1">
              <a:off x="11197965" y="3265408"/>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V="1">
              <a:off x="11955780" y="2533778"/>
              <a:ext cx="0" cy="727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cxnSpLocks/>
            </p:cNvCxnSpPr>
            <p:nvPr/>
          </p:nvCxnSpPr>
          <p:spPr>
            <a:xfrm flipH="1">
              <a:off x="11205964" y="239531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flipH="1">
              <a:off x="11194534" y="1660406"/>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V="1">
              <a:off x="11620499" y="1660406"/>
              <a:ext cx="0" cy="73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Content Placeholder 3">
            <a:extLst>
              <a:ext uri="{FF2B5EF4-FFF2-40B4-BE49-F238E27FC236}">
                <a16:creationId xmlns:a16="http://schemas.microsoft.com/office/drawing/2014/main" id="{2E88563D-1044-4DA8-9B11-C64A85D1E155}"/>
              </a:ext>
            </a:extLst>
          </p:cNvPr>
          <p:cNvSpPr txBox="1">
            <a:spLocks/>
          </p:cNvSpPr>
          <p:nvPr/>
        </p:nvSpPr>
        <p:spPr>
          <a:xfrm>
            <a:off x="32385" y="45719"/>
            <a:ext cx="8014335" cy="7071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Trick 1: LFS caches the entire </a:t>
            </a:r>
            <a:r>
              <a:rPr lang="en-US" dirty="0" err="1"/>
              <a:t>inode</a:t>
            </a:r>
            <a:r>
              <a:rPr lang="en-US" dirty="0"/>
              <a:t> map in memory</a:t>
            </a:r>
          </a:p>
          <a:p>
            <a:pPr lvl="1">
              <a:spcBef>
                <a:spcPts val="400"/>
              </a:spcBef>
            </a:pPr>
            <a:r>
              <a:rPr lang="en-US" dirty="0"/>
              <a:t>Thus, determining the on-disk location for an </a:t>
            </a:r>
            <a:r>
              <a:rPr lang="en-US" dirty="0" err="1"/>
              <a:t>inode</a:t>
            </a:r>
            <a:r>
              <a:rPr lang="en-US" dirty="0"/>
              <a:t> doesn’t require a disk seek</a:t>
            </a:r>
          </a:p>
          <a:p>
            <a:pPr lvl="1">
              <a:spcBef>
                <a:spcPts val="400"/>
              </a:spcBef>
            </a:pPr>
            <a:r>
              <a:rPr lang="en-US" dirty="0"/>
              <a:t>LFS does need to periodically checkpoint the in-memory </a:t>
            </a:r>
            <a:r>
              <a:rPr lang="en-US" dirty="0" err="1"/>
              <a:t>imap</a:t>
            </a:r>
            <a:r>
              <a:rPr lang="en-US" dirty="0"/>
              <a:t> to disk: allows recovery after a crash or reboot</a:t>
            </a:r>
          </a:p>
          <a:p>
            <a:r>
              <a:rPr lang="en-US" dirty="0"/>
              <a:t>Trick 2: LFS breaks the on-disk </a:t>
            </a:r>
            <a:r>
              <a:rPr lang="en-US" dirty="0" err="1"/>
              <a:t>imap</a:t>
            </a:r>
            <a:r>
              <a:rPr lang="en-US" dirty="0"/>
              <a:t> into several chunks</a:t>
            </a:r>
          </a:p>
          <a:p>
            <a:pPr lvl="1"/>
            <a:r>
              <a:rPr lang="en-US" dirty="0"/>
              <a:t>When LFS writes an updated </a:t>
            </a:r>
            <a:r>
              <a:rPr lang="en-US" dirty="0" err="1"/>
              <a:t>inode</a:t>
            </a:r>
            <a:r>
              <a:rPr lang="en-US" dirty="0"/>
              <a:t> to the log, LFS also writes the </a:t>
            </a:r>
            <a:r>
              <a:rPr lang="en-US" dirty="0" err="1"/>
              <a:t>imap</a:t>
            </a:r>
            <a:r>
              <a:rPr lang="en-US" dirty="0"/>
              <a:t> chunk that is associated with the </a:t>
            </a:r>
            <a:r>
              <a:rPr lang="en-US" dirty="0" err="1"/>
              <a:t>inode</a:t>
            </a:r>
            <a:endParaRPr lang="en-US" dirty="0"/>
          </a:p>
          <a:p>
            <a:pPr lvl="1"/>
            <a:r>
              <a:rPr lang="en-US" dirty="0"/>
              <a:t>Periodically (e.g., once every 30 seconds), LFS updates the checkpoint region (which lives in a fixed place!)</a:t>
            </a:r>
          </a:p>
          <a:p>
            <a:pPr lvl="2"/>
            <a:r>
              <a:rPr lang="en-US" sz="2400" dirty="0"/>
              <a:t>The on-disk checkpoint region contains pointers to the current on-disk versions of the </a:t>
            </a:r>
            <a:r>
              <a:rPr lang="en-US" sz="2400" dirty="0" err="1"/>
              <a:t>imap</a:t>
            </a:r>
            <a:r>
              <a:rPr lang="en-US" sz="2400" dirty="0"/>
              <a:t> chunks</a:t>
            </a:r>
          </a:p>
          <a:p>
            <a:pPr lvl="2"/>
            <a:r>
              <a:rPr lang="en-US" sz="2400" dirty="0"/>
              <a:t>During a clean shutdown, LFS flushes the entire in-memory </a:t>
            </a:r>
            <a:r>
              <a:rPr lang="en-US" sz="2400" dirty="0" err="1"/>
              <a:t>imap</a:t>
            </a:r>
            <a:r>
              <a:rPr lang="en-US" sz="2400" dirty="0"/>
              <a:t> to the checkpoint region</a:t>
            </a:r>
          </a:p>
          <a:p>
            <a:pPr lvl="2"/>
            <a:r>
              <a:rPr lang="en-US" sz="2400" dirty="0"/>
              <a:t>After a clean reboot, LFS reads the checkpoint region to create the in-memory </a:t>
            </a:r>
            <a:r>
              <a:rPr lang="en-US" sz="2400" dirty="0" err="1"/>
              <a:t>imap</a:t>
            </a:r>
            <a:r>
              <a:rPr lang="en-US" sz="2400" dirty="0"/>
              <a:t> </a:t>
            </a:r>
          </a:p>
          <a:p>
            <a:pPr>
              <a:spcBef>
                <a:spcPts val="400"/>
              </a:spcBef>
            </a:pPr>
            <a:endParaRPr lang="en-US" dirty="0"/>
          </a:p>
        </p:txBody>
      </p:sp>
      <p:grpSp>
        <p:nvGrpSpPr>
          <p:cNvPr id="7" name="Group 6">
            <a:extLst>
              <a:ext uri="{FF2B5EF4-FFF2-40B4-BE49-F238E27FC236}">
                <a16:creationId xmlns:a16="http://schemas.microsoft.com/office/drawing/2014/main" id="{9EA95F6E-6C1D-4169-A85D-F5818EF8D7C3}"/>
              </a:ext>
            </a:extLst>
          </p:cNvPr>
          <p:cNvGrpSpPr/>
          <p:nvPr/>
        </p:nvGrpSpPr>
        <p:grpSpPr>
          <a:xfrm>
            <a:off x="11246878" y="333122"/>
            <a:ext cx="976945" cy="748749"/>
            <a:chOff x="11246878" y="333122"/>
            <a:chExt cx="976945" cy="748749"/>
          </a:xfrm>
        </p:grpSpPr>
        <p:sp>
          <p:nvSpPr>
            <p:cNvPr id="5" name="Right Brace 4">
              <a:extLst>
                <a:ext uri="{FF2B5EF4-FFF2-40B4-BE49-F238E27FC236}">
                  <a16:creationId xmlns:a16="http://schemas.microsoft.com/office/drawing/2014/main" id="{4C49FFE4-45B7-42D3-B6C1-F73EFD0AED40}"/>
                </a:ext>
              </a:extLst>
            </p:cNvPr>
            <p:cNvSpPr/>
            <p:nvPr/>
          </p:nvSpPr>
          <p:spPr>
            <a:xfrm>
              <a:off x="11246878" y="408030"/>
              <a:ext cx="160638" cy="251697"/>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Right Brace 131">
              <a:extLst>
                <a:ext uri="{FF2B5EF4-FFF2-40B4-BE49-F238E27FC236}">
                  <a16:creationId xmlns:a16="http://schemas.microsoft.com/office/drawing/2014/main" id="{0F12268C-00BF-4C7C-88B8-8FB31AAFB718}"/>
                </a:ext>
              </a:extLst>
            </p:cNvPr>
            <p:cNvSpPr/>
            <p:nvPr/>
          </p:nvSpPr>
          <p:spPr>
            <a:xfrm>
              <a:off x="11246878" y="749146"/>
              <a:ext cx="160638" cy="251697"/>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F4369F7-C78E-4833-952C-7C1C1E9CE113}"/>
                </a:ext>
              </a:extLst>
            </p:cNvPr>
            <p:cNvSpPr txBox="1"/>
            <p:nvPr/>
          </p:nvSpPr>
          <p:spPr>
            <a:xfrm>
              <a:off x="11327197" y="333122"/>
              <a:ext cx="896626" cy="400110"/>
            </a:xfrm>
            <a:prstGeom prst="rect">
              <a:avLst/>
            </a:prstGeom>
            <a:noFill/>
          </p:spPr>
          <p:txBody>
            <a:bodyPr wrap="square" rtlCol="0">
              <a:spAutoFit/>
            </a:bodyPr>
            <a:lstStyle/>
            <a:p>
              <a:pPr>
                <a:lnSpc>
                  <a:spcPts val="1200"/>
                </a:lnSpc>
              </a:pPr>
              <a:r>
                <a:rPr lang="en-US" sz="1200" b="1" dirty="0">
                  <a:latin typeface="Segoe UI" panose="020B0502040204020203" pitchFamily="34" charset="0"/>
                  <a:cs typeface="Segoe UI" panose="020B0502040204020203" pitchFamily="34" charset="0"/>
                </a:rPr>
                <a:t>1</a:t>
              </a:r>
              <a:r>
                <a:rPr lang="en-US" sz="1200" b="1" baseline="30000" dirty="0">
                  <a:latin typeface="Segoe UI" panose="020B0502040204020203" pitchFamily="34" charset="0"/>
                  <a:cs typeface="Segoe UI" panose="020B0502040204020203" pitchFamily="34" charset="0"/>
                </a:rPr>
                <a:t>st</a:t>
              </a:r>
              <a:r>
                <a:rPr lang="en-US" sz="1200" b="1" dirty="0">
                  <a:latin typeface="Segoe UI" panose="020B0502040204020203" pitchFamily="34" charset="0"/>
                  <a:cs typeface="Segoe UI" panose="020B0502040204020203" pitchFamily="34" charset="0"/>
                </a:rPr>
                <a:t> </a:t>
              </a:r>
              <a:r>
                <a:rPr lang="en-US" sz="1200" b="1" dirty="0" err="1">
                  <a:latin typeface="Segoe UI" panose="020B0502040204020203" pitchFamily="34" charset="0"/>
                  <a:cs typeface="Segoe UI" panose="020B0502040204020203" pitchFamily="34" charset="0"/>
                </a:rPr>
                <a:t>imap</a:t>
              </a:r>
              <a:r>
                <a:rPr lang="en-US" sz="1200" b="1" dirty="0">
                  <a:latin typeface="Segoe UI" panose="020B0502040204020203" pitchFamily="34" charset="0"/>
                  <a:cs typeface="Segoe UI" panose="020B0502040204020203" pitchFamily="34" charset="0"/>
                </a:rPr>
                <a:t> piece</a:t>
              </a:r>
            </a:p>
          </p:txBody>
        </p:sp>
        <p:sp>
          <p:nvSpPr>
            <p:cNvPr id="133" name="TextBox 132">
              <a:extLst>
                <a:ext uri="{FF2B5EF4-FFF2-40B4-BE49-F238E27FC236}">
                  <a16:creationId xmlns:a16="http://schemas.microsoft.com/office/drawing/2014/main" id="{968D4C14-3059-41DA-AB16-32B4CE2606F8}"/>
                </a:ext>
              </a:extLst>
            </p:cNvPr>
            <p:cNvSpPr txBox="1"/>
            <p:nvPr/>
          </p:nvSpPr>
          <p:spPr>
            <a:xfrm>
              <a:off x="11327197" y="681761"/>
              <a:ext cx="896626" cy="400110"/>
            </a:xfrm>
            <a:prstGeom prst="rect">
              <a:avLst/>
            </a:prstGeom>
            <a:noFill/>
          </p:spPr>
          <p:txBody>
            <a:bodyPr wrap="square" rtlCol="0">
              <a:spAutoFit/>
            </a:bodyPr>
            <a:lstStyle/>
            <a:p>
              <a:pPr>
                <a:lnSpc>
                  <a:spcPts val="1200"/>
                </a:lnSpc>
              </a:pPr>
              <a:r>
                <a:rPr lang="en-US" sz="1200" b="1" dirty="0">
                  <a:latin typeface="Segoe UI" panose="020B0502040204020203" pitchFamily="34" charset="0"/>
                  <a:cs typeface="Segoe UI" panose="020B0502040204020203" pitchFamily="34" charset="0"/>
                </a:rPr>
                <a:t>2</a:t>
              </a:r>
              <a:r>
                <a:rPr lang="en-US" sz="1200" b="1" baseline="30000" dirty="0">
                  <a:latin typeface="Segoe UI" panose="020B0502040204020203" pitchFamily="34" charset="0"/>
                  <a:cs typeface="Segoe UI" panose="020B0502040204020203" pitchFamily="34" charset="0"/>
                </a:rPr>
                <a:t>nd</a:t>
              </a:r>
              <a:r>
                <a:rPr lang="en-US" sz="1200" b="1" dirty="0">
                  <a:latin typeface="Segoe UI" panose="020B0502040204020203" pitchFamily="34" charset="0"/>
                  <a:cs typeface="Segoe UI" panose="020B0502040204020203" pitchFamily="34" charset="0"/>
                </a:rPr>
                <a:t> </a:t>
              </a:r>
              <a:r>
                <a:rPr lang="en-US" sz="1200" b="1" dirty="0" err="1">
                  <a:latin typeface="Segoe UI" panose="020B0502040204020203" pitchFamily="34" charset="0"/>
                  <a:cs typeface="Segoe UI" panose="020B0502040204020203" pitchFamily="34" charset="0"/>
                </a:rPr>
                <a:t>imap</a:t>
              </a:r>
              <a:r>
                <a:rPr lang="en-US" sz="1200" b="1" dirty="0">
                  <a:latin typeface="Segoe UI" panose="020B0502040204020203" pitchFamily="34" charset="0"/>
                  <a:cs typeface="Segoe UI" panose="020B0502040204020203" pitchFamily="34" charset="0"/>
                </a:rPr>
                <a:t> piece</a:t>
              </a:r>
            </a:p>
          </p:txBody>
        </p:sp>
      </p:grpSp>
    </p:spTree>
    <p:extLst>
      <p:ext uri="{BB962C8B-B14F-4D97-AF65-F5344CB8AC3E}">
        <p14:creationId xmlns:p14="http://schemas.microsoft.com/office/powerpoint/2010/main" val="280782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351"/>
            <a:ext cx="10515600" cy="944130"/>
          </a:xfrm>
        </p:spPr>
        <p:txBody>
          <a:bodyPr/>
          <a:lstStyle/>
          <a:p>
            <a:r>
              <a:rPr lang="en-US" b="1" dirty="0"/>
              <a:t>LFS: Directories</a:t>
            </a:r>
          </a:p>
        </p:txBody>
      </p:sp>
      <p:sp>
        <p:nvSpPr>
          <p:cNvPr id="3" name="Content Placeholder 2"/>
          <p:cNvSpPr>
            <a:spLocks noGrp="1"/>
          </p:cNvSpPr>
          <p:nvPr>
            <p:ph idx="1"/>
          </p:nvPr>
        </p:nvSpPr>
        <p:spPr>
          <a:xfrm>
            <a:off x="362819" y="934400"/>
            <a:ext cx="7399190" cy="5923600"/>
          </a:xfrm>
        </p:spPr>
        <p:txBody>
          <a:bodyPr>
            <a:normAutofit/>
          </a:bodyPr>
          <a:lstStyle/>
          <a:p>
            <a:r>
              <a:rPr lang="en-US" sz="3200" dirty="0"/>
              <a:t>LFS represents a directory as a file that contains </a:t>
            </a:r>
            <a:r>
              <a:rPr lang="en-US" sz="3200" dirty="0">
                <a:latin typeface="Consolas" panose="020B0609020204030204" pitchFamily="49" charset="0"/>
              </a:rPr>
              <a:t>&lt;</a:t>
            </a:r>
            <a:r>
              <a:rPr lang="en-US" sz="3200" dirty="0" err="1">
                <a:latin typeface="Consolas" panose="020B0609020204030204" pitchFamily="49" charset="0"/>
              </a:rPr>
              <a:t>name,inode</a:t>
            </a:r>
            <a:r>
              <a:rPr lang="en-US" sz="3200" dirty="0">
                <a:latin typeface="Consolas" panose="020B0609020204030204" pitchFamily="49" charset="0"/>
              </a:rPr>
              <a:t>&gt;</a:t>
            </a:r>
            <a:r>
              <a:rPr lang="en-US" sz="3200" dirty="0"/>
              <a:t> pairs</a:t>
            </a:r>
          </a:p>
          <a:p>
            <a:pPr lvl="1"/>
            <a:r>
              <a:rPr lang="en-US" sz="2800" dirty="0"/>
              <a:t>This is the same representation used by traditional Unix file systems like ext3</a:t>
            </a:r>
          </a:p>
          <a:p>
            <a:pPr lvl="1"/>
            <a:r>
              <a:rPr lang="en-US" sz="2800" dirty="0"/>
              <a:t>However, LFS directories (like LFS </a:t>
            </a:r>
            <a:r>
              <a:rPr lang="en-US" sz="2800" dirty="0" err="1"/>
              <a:t>inodes</a:t>
            </a:r>
            <a:r>
              <a:rPr lang="en-US" sz="2800" dirty="0"/>
              <a:t>) are not updated in place</a:t>
            </a:r>
          </a:p>
          <a:p>
            <a:r>
              <a:rPr lang="en-US" sz="3200" dirty="0"/>
              <a:t>Ex: Creating a new file </a:t>
            </a:r>
            <a:r>
              <a:rPr lang="en-US" sz="3200" dirty="0">
                <a:latin typeface="Consolas" panose="020B0609020204030204" pitchFamily="49" charset="0"/>
              </a:rPr>
              <a:t>foo.txt </a:t>
            </a:r>
            <a:r>
              <a:rPr lang="en-US" sz="3200" dirty="0"/>
              <a:t>and then adding a data block to it</a:t>
            </a:r>
          </a:p>
          <a:p>
            <a:r>
              <a:rPr lang="en-US" sz="3200" dirty="0"/>
              <a:t>Note that LFS always writes a thing that is pointed-to before a pointer to that thing</a:t>
            </a:r>
          </a:p>
          <a:p>
            <a:pPr lvl="1"/>
            <a:r>
              <a:rPr lang="en-US" sz="2800" dirty="0"/>
              <a:t>This will be useful during crash recovery!</a:t>
            </a:r>
          </a:p>
          <a:p>
            <a:pPr lvl="1"/>
            <a:endParaRPr lang="en-US" sz="2800" dirty="0"/>
          </a:p>
        </p:txBody>
      </p:sp>
      <p:grpSp>
        <p:nvGrpSpPr>
          <p:cNvPr id="71" name="Group 70"/>
          <p:cNvGrpSpPr/>
          <p:nvPr/>
        </p:nvGrpSpPr>
        <p:grpSpPr>
          <a:xfrm>
            <a:off x="8355330" y="0"/>
            <a:ext cx="3596987" cy="6543315"/>
            <a:chOff x="8355330" y="0"/>
            <a:chExt cx="3596987" cy="6543315"/>
          </a:xfrm>
        </p:grpSpPr>
        <p:grpSp>
          <p:nvGrpSpPr>
            <p:cNvPr id="72" name="Group 71"/>
            <p:cNvGrpSpPr/>
            <p:nvPr/>
          </p:nvGrpSpPr>
          <p:grpSpPr>
            <a:xfrm>
              <a:off x="9290686" y="0"/>
              <a:ext cx="1909043" cy="1108714"/>
              <a:chOff x="9290686" y="1154430"/>
              <a:chExt cx="1909043" cy="1108714"/>
            </a:xfrm>
          </p:grpSpPr>
          <p:sp>
            <p:nvSpPr>
              <p:cNvPr id="120" name="Rectangle 119"/>
              <p:cNvSpPr/>
              <p:nvPr/>
            </p:nvSpPr>
            <p:spPr bwMode="auto">
              <a:xfrm rot="5400000">
                <a:off x="9714722" y="778137"/>
                <a:ext cx="1062990" cy="1907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1" name="TextBox 120"/>
              <p:cNvSpPr txBox="1"/>
              <p:nvPr/>
            </p:nvSpPr>
            <p:spPr>
              <a:xfrm>
                <a:off x="9384030" y="1154430"/>
                <a:ext cx="1680210"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Checkpoint</a:t>
                </a:r>
              </a:p>
            </p:txBody>
          </p:sp>
          <p:sp>
            <p:nvSpPr>
              <p:cNvPr id="122" name="TextBox 121"/>
              <p:cNvSpPr txBox="1"/>
              <p:nvPr/>
            </p:nvSpPr>
            <p:spPr>
              <a:xfrm>
                <a:off x="9292705" y="1466849"/>
                <a:ext cx="1905004" cy="45896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[0:3]-&gt;…</a:t>
                </a:r>
              </a:p>
            </p:txBody>
          </p:sp>
          <p:sp>
            <p:nvSpPr>
              <p:cNvPr id="123" name="TextBox 122"/>
              <p:cNvSpPr txBox="1"/>
              <p:nvPr/>
            </p:nvSpPr>
            <p:spPr>
              <a:xfrm>
                <a:off x="9290686" y="1789395"/>
                <a:ext cx="1907022" cy="44627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[4:7]-&gt;E</a:t>
                </a:r>
              </a:p>
            </p:txBody>
          </p:sp>
        </p:grpSp>
        <p:grpSp>
          <p:nvGrpSpPr>
            <p:cNvPr id="73" name="Group 72"/>
            <p:cNvGrpSpPr/>
            <p:nvPr/>
          </p:nvGrpSpPr>
          <p:grpSpPr>
            <a:xfrm>
              <a:off x="9288665" y="1687833"/>
              <a:ext cx="1914813" cy="578648"/>
              <a:chOff x="9279719" y="1745765"/>
              <a:chExt cx="1914813" cy="380359"/>
            </a:xfrm>
          </p:grpSpPr>
          <p:sp>
            <p:nvSpPr>
              <p:cNvPr id="118" name="Rectangle 117"/>
              <p:cNvSpPr/>
              <p:nvPr/>
            </p:nvSpPr>
            <p:spPr bwMode="auto">
              <a:xfrm rot="5400000">
                <a:off x="10054115" y="985707"/>
                <a:ext cx="366021" cy="191481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9" name="TextBox 118"/>
              <p:cNvSpPr txBox="1"/>
              <p:nvPr/>
            </p:nvSpPr>
            <p:spPr>
              <a:xfrm>
                <a:off x="9285489" y="1745765"/>
                <a:ext cx="1909043" cy="329529"/>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r>
                  <a:rPr lang="en-US" sz="3600" baseline="-25000" dirty="0">
                    <a:latin typeface="Segoe UI Light" panose="020B0502040204020203" pitchFamily="34" charset="0"/>
                    <a:cs typeface="Segoe UI Light" panose="020B0502040204020203" pitchFamily="34" charset="0"/>
                  </a:rPr>
                  <a:t>file</a:t>
                </a:r>
              </a:p>
            </p:txBody>
          </p:sp>
        </p:grpSp>
        <p:grpSp>
          <p:nvGrpSpPr>
            <p:cNvPr id="74" name="Group 73"/>
            <p:cNvGrpSpPr/>
            <p:nvPr/>
          </p:nvGrpSpPr>
          <p:grpSpPr>
            <a:xfrm>
              <a:off x="9288664" y="2191984"/>
              <a:ext cx="1914814" cy="927664"/>
              <a:chOff x="9282894" y="1965960"/>
              <a:chExt cx="1914814" cy="927664"/>
            </a:xfrm>
          </p:grpSpPr>
          <p:sp>
            <p:nvSpPr>
              <p:cNvPr id="115" name="Rectangle 114"/>
              <p:cNvSpPr/>
              <p:nvPr/>
            </p:nvSpPr>
            <p:spPr bwMode="auto">
              <a:xfrm rot="5400000">
                <a:off x="9812310" y="1508226"/>
                <a:ext cx="855982" cy="191481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6" name="TextBox 115"/>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6</a:t>
                </a:r>
                <a:endParaRPr lang="en-US" sz="2800" baseline="-25000" dirty="0">
                  <a:latin typeface="Segoe UI Light" panose="020B0502040204020203" pitchFamily="34" charset="0"/>
                  <a:cs typeface="Segoe UI Light" panose="020B0502040204020203" pitchFamily="34" charset="0"/>
                </a:endParaRPr>
              </a:p>
            </p:txBody>
          </p:sp>
          <p:sp>
            <p:nvSpPr>
              <p:cNvPr id="117" name="TextBox 116"/>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grpSp>
        <p:sp>
          <p:nvSpPr>
            <p:cNvPr id="75" name="Rectangle 74"/>
            <p:cNvSpPr/>
            <p:nvPr/>
          </p:nvSpPr>
          <p:spPr bwMode="auto">
            <a:xfrm rot="5400000">
              <a:off x="9660621" y="4535828"/>
              <a:ext cx="1175290" cy="191042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76" name="TextBox 75"/>
            <p:cNvSpPr txBox="1"/>
            <p:nvPr/>
          </p:nvSpPr>
          <p:spPr>
            <a:xfrm>
              <a:off x="9293054" y="4799201"/>
              <a:ext cx="1905003" cy="482384"/>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4:7</a:t>
              </a:r>
              <a:endParaRPr lang="en-US" sz="2800" baseline="-25000" dirty="0">
                <a:latin typeface="Segoe UI Light" panose="020B0502040204020203" pitchFamily="34" charset="0"/>
                <a:cs typeface="Segoe UI Light" panose="020B0502040204020203" pitchFamily="34" charset="0"/>
              </a:endParaRPr>
            </a:p>
          </p:txBody>
        </p:sp>
        <p:sp>
          <p:nvSpPr>
            <p:cNvPr id="77" name="TextBox 76"/>
            <p:cNvSpPr txBox="1"/>
            <p:nvPr/>
          </p:nvSpPr>
          <p:spPr>
            <a:xfrm>
              <a:off x="9293054" y="5210182"/>
              <a:ext cx="1905003" cy="492443"/>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[4]-&gt;D</a:t>
              </a:r>
            </a:p>
          </p:txBody>
        </p:sp>
        <p:cxnSp>
          <p:nvCxnSpPr>
            <p:cNvPr id="78" name="Straight Arrow Connector 77"/>
            <p:cNvCxnSpPr/>
            <p:nvPr/>
          </p:nvCxnSpPr>
          <p:spPr>
            <a:xfrm>
              <a:off x="10219171" y="6147294"/>
              <a:ext cx="0" cy="3960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11196611" y="607868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9288663" y="607868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9288663" y="1100711"/>
              <a:ext cx="1909911" cy="608936"/>
              <a:chOff x="9288663" y="1079257"/>
              <a:chExt cx="1909911" cy="388728"/>
            </a:xfrm>
          </p:grpSpPr>
          <p:sp>
            <p:nvSpPr>
              <p:cNvPr id="113" name="Rectangle 112"/>
              <p:cNvSpPr/>
              <p:nvPr/>
            </p:nvSpPr>
            <p:spPr bwMode="auto">
              <a:xfrm rot="5400000">
                <a:off x="10049255" y="318666"/>
                <a:ext cx="388728" cy="190991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4" name="TextBox 113"/>
              <p:cNvSpPr txBox="1"/>
              <p:nvPr/>
            </p:nvSpPr>
            <p:spPr>
              <a:xfrm>
                <a:off x="9288663" y="1114367"/>
                <a:ext cx="1905870" cy="235772"/>
              </a:xfrm>
              <a:prstGeom prst="rect">
                <a:avLst/>
              </a:prstGeom>
              <a:noFill/>
            </p:spPr>
            <p:txBody>
              <a:bodyPr wrap="square" rtlCol="0">
                <a:spAutoFit/>
              </a:bodyPr>
              <a:lstStyle/>
              <a:p>
                <a:pPr algn="ctr"/>
                <a:r>
                  <a:rPr lang="en-US" dirty="0"/>
                  <a:t>. . .</a:t>
                </a:r>
              </a:p>
            </p:txBody>
          </p:sp>
        </p:grpSp>
        <p:cxnSp>
          <p:nvCxnSpPr>
            <p:cNvPr id="82" name="Straight Connector 81"/>
            <p:cNvCxnSpPr/>
            <p:nvPr/>
          </p:nvCxnSpPr>
          <p:spPr>
            <a:xfrm flipH="1">
              <a:off x="8583930" y="874995"/>
              <a:ext cx="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823960" y="145514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a:t>
              </a:r>
            </a:p>
          </p:txBody>
        </p:sp>
        <p:sp>
          <p:nvSpPr>
            <p:cNvPr id="84" name="TextBox 83"/>
            <p:cNvSpPr txBox="1"/>
            <p:nvPr/>
          </p:nvSpPr>
          <p:spPr>
            <a:xfrm>
              <a:off x="8823960" y="2006054"/>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a:t>
              </a:r>
            </a:p>
          </p:txBody>
        </p:sp>
        <p:sp>
          <p:nvSpPr>
            <p:cNvPr id="85" name="TextBox 84"/>
            <p:cNvSpPr txBox="1"/>
            <p:nvPr/>
          </p:nvSpPr>
          <p:spPr>
            <a:xfrm>
              <a:off x="8822175" y="2863387"/>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a:t>
              </a:r>
            </a:p>
          </p:txBody>
        </p:sp>
        <p:sp>
          <p:nvSpPr>
            <p:cNvPr id="86" name="TextBox 85"/>
            <p:cNvSpPr txBox="1"/>
            <p:nvPr/>
          </p:nvSpPr>
          <p:spPr>
            <a:xfrm>
              <a:off x="8851268" y="3797656"/>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
              </a:r>
            </a:p>
          </p:txBody>
        </p:sp>
        <p:sp>
          <p:nvSpPr>
            <p:cNvPr id="87" name="TextBox 86"/>
            <p:cNvSpPr txBox="1"/>
            <p:nvPr/>
          </p:nvSpPr>
          <p:spPr>
            <a:xfrm>
              <a:off x="8851268" y="4641784"/>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E</a:t>
              </a:r>
            </a:p>
          </p:txBody>
        </p:sp>
        <p:sp>
          <p:nvSpPr>
            <p:cNvPr id="88" name="Rectangle 87"/>
            <p:cNvSpPr/>
            <p:nvPr/>
          </p:nvSpPr>
          <p:spPr bwMode="auto">
            <a:xfrm rot="5400000">
              <a:off x="9775130" y="2626761"/>
              <a:ext cx="937408" cy="19103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89" name="TextBox 88"/>
            <p:cNvSpPr txBox="1"/>
            <p:nvPr/>
          </p:nvSpPr>
          <p:spPr>
            <a:xfrm>
              <a:off x="9289962" y="3076503"/>
              <a:ext cx="190904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Data</a:t>
              </a:r>
              <a:r>
                <a:rPr lang="en-US" sz="3600" baseline="-25000" dirty="0" err="1">
                  <a:latin typeface="Segoe UI Light" panose="020B0502040204020203" pitchFamily="34" charset="0"/>
                  <a:cs typeface="Segoe UI Light" panose="020B0502040204020203" pitchFamily="34" charset="0"/>
                </a:rPr>
                <a:t>dir</a:t>
              </a:r>
              <a:endParaRPr lang="en-US" sz="3600" baseline="-25000" dirty="0">
                <a:latin typeface="Segoe UI Light" panose="020B0502040204020203" pitchFamily="34" charset="0"/>
                <a:cs typeface="Segoe UI Light" panose="020B0502040204020203" pitchFamily="34" charset="0"/>
              </a:endParaRPr>
            </a:p>
          </p:txBody>
        </p:sp>
        <p:sp>
          <p:nvSpPr>
            <p:cNvPr id="90" name="TextBox 89"/>
            <p:cNvSpPr txBox="1"/>
            <p:nvPr/>
          </p:nvSpPr>
          <p:spPr>
            <a:xfrm>
              <a:off x="9298475" y="3550096"/>
              <a:ext cx="1909043"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&lt;“foo.txt”, 6&gt;</a:t>
              </a:r>
              <a:endParaRPr lang="en-US" sz="2400" baseline="-25000" dirty="0">
                <a:latin typeface="Segoe UI Light" panose="020B0502040204020203" pitchFamily="34" charset="0"/>
                <a:cs typeface="Segoe UI Light" panose="020B0502040204020203" pitchFamily="34" charset="0"/>
              </a:endParaRPr>
            </a:p>
          </p:txBody>
        </p:sp>
        <p:grpSp>
          <p:nvGrpSpPr>
            <p:cNvPr id="91" name="Group 90"/>
            <p:cNvGrpSpPr/>
            <p:nvPr/>
          </p:nvGrpSpPr>
          <p:grpSpPr>
            <a:xfrm>
              <a:off x="9288663" y="3978377"/>
              <a:ext cx="1910342" cy="927664"/>
              <a:chOff x="9287366" y="1965960"/>
              <a:chExt cx="1910342" cy="927664"/>
            </a:xfrm>
          </p:grpSpPr>
          <p:sp>
            <p:nvSpPr>
              <p:cNvPr id="110" name="Rectangle 109"/>
              <p:cNvSpPr/>
              <p:nvPr/>
            </p:nvSpPr>
            <p:spPr bwMode="auto">
              <a:xfrm rot="5400000">
                <a:off x="9814546" y="1510462"/>
                <a:ext cx="855982" cy="191034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1" name="TextBox 110"/>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4</a:t>
                </a:r>
                <a:endParaRPr lang="en-US" sz="2800" baseline="-25000" dirty="0">
                  <a:latin typeface="Segoe UI Light" panose="020B0502040204020203" pitchFamily="34" charset="0"/>
                  <a:cs typeface="Segoe UI Light" panose="020B0502040204020203" pitchFamily="34" charset="0"/>
                </a:endParaRPr>
              </a:p>
            </p:txBody>
          </p:sp>
          <p:sp>
            <p:nvSpPr>
              <p:cNvPr id="112" name="TextBox 111"/>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[0]-&gt;C</a:t>
                </a:r>
              </a:p>
            </p:txBody>
          </p:sp>
        </p:grpSp>
        <p:cxnSp>
          <p:nvCxnSpPr>
            <p:cNvPr id="92" name="Straight Connector 91"/>
            <p:cNvCxnSpPr>
              <a:cxnSpLocks/>
            </p:cNvCxnSpPr>
            <p:nvPr/>
          </p:nvCxnSpPr>
          <p:spPr>
            <a:xfrm flipH="1">
              <a:off x="8355330" y="565080"/>
              <a:ext cx="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p:cNvCxnSpPr>
            <p:nvPr/>
          </p:nvCxnSpPr>
          <p:spPr>
            <a:xfrm flipV="1">
              <a:off x="8583930" y="874995"/>
              <a:ext cx="0" cy="4616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p:cNvCxnSpPr>
            <p:nvPr/>
          </p:nvCxnSpPr>
          <p:spPr>
            <a:xfrm>
              <a:off x="8583930" y="5491480"/>
              <a:ext cx="7047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289530" y="5574292"/>
              <a:ext cx="1905003" cy="492443"/>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[6]-&gt;B</a:t>
              </a:r>
            </a:p>
          </p:txBody>
        </p:sp>
        <p:cxnSp>
          <p:nvCxnSpPr>
            <p:cNvPr id="96" name="Straight Connector 95"/>
            <p:cNvCxnSpPr>
              <a:cxnSpLocks/>
            </p:cNvCxnSpPr>
            <p:nvPr/>
          </p:nvCxnSpPr>
          <p:spPr>
            <a:xfrm flipV="1">
              <a:off x="8355330" y="568053"/>
              <a:ext cx="0" cy="807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a:xfrm>
              <a:off x="8355330" y="1375702"/>
              <a:ext cx="9333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p:cNvCxnSpPr>
            <p:nvPr/>
          </p:nvCxnSpPr>
          <p:spPr>
            <a:xfrm flipH="1">
              <a:off x="11202500" y="2781260"/>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flipH="1">
              <a:off x="11191070" y="1994392"/>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V="1">
              <a:off x="11617035" y="1994393"/>
              <a:ext cx="0" cy="786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cxnSpLocks/>
            </p:cNvCxnSpPr>
            <p:nvPr/>
          </p:nvCxnSpPr>
          <p:spPr>
            <a:xfrm flipH="1">
              <a:off x="11207518" y="458982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flipH="1">
              <a:off x="11196088" y="3574359"/>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H="1" flipV="1">
              <a:off x="11620175" y="3574359"/>
              <a:ext cx="1" cy="1015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flipH="1">
              <a:off x="11202500" y="5452200"/>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cxnSpLocks/>
            </p:cNvCxnSpPr>
            <p:nvPr/>
          </p:nvCxnSpPr>
          <p:spPr>
            <a:xfrm flipH="1">
              <a:off x="11191070" y="4696505"/>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p:cNvCxnSpPr>
            <p:nvPr/>
          </p:nvCxnSpPr>
          <p:spPr>
            <a:xfrm flipV="1">
              <a:off x="11617035" y="4696506"/>
              <a:ext cx="0" cy="755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H="1">
              <a:off x="11191070" y="2914371"/>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cxnSpLocks/>
            </p:cNvCxnSpPr>
            <p:nvPr/>
          </p:nvCxnSpPr>
          <p:spPr>
            <a:xfrm flipH="1">
              <a:off x="11191070" y="5830171"/>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cxnSpLocks/>
            </p:cNvCxnSpPr>
            <p:nvPr/>
          </p:nvCxnSpPr>
          <p:spPr>
            <a:xfrm flipH="1" flipV="1">
              <a:off x="11944697" y="2914480"/>
              <a:ext cx="7620" cy="291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Arrow: Right 3">
            <a:extLst>
              <a:ext uri="{FF2B5EF4-FFF2-40B4-BE49-F238E27FC236}">
                <a16:creationId xmlns:a16="http://schemas.microsoft.com/office/drawing/2014/main" id="{A034DD39-B127-4AC6-9D19-D7B0DCB965BF}"/>
              </a:ext>
            </a:extLst>
          </p:cNvPr>
          <p:cNvSpPr/>
          <p:nvPr/>
        </p:nvSpPr>
        <p:spPr>
          <a:xfrm>
            <a:off x="5844166" y="3937843"/>
            <a:ext cx="2269923" cy="7039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31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LFS: Reading File Data For A File With </a:t>
            </a:r>
            <a:r>
              <a:rPr lang="en-US" b="1" dirty="0" err="1"/>
              <a:t>Inode</a:t>
            </a:r>
            <a:r>
              <a:rPr lang="en-US" b="1" dirty="0"/>
              <a:t> Number </a:t>
            </a:r>
            <a:r>
              <a:rPr lang="en-US" b="1" dirty="0" err="1"/>
              <a:t>i</a:t>
            </a:r>
            <a:endParaRPr lang="en-US" b="1" dirty="0"/>
          </a:p>
        </p:txBody>
      </p:sp>
      <p:sp>
        <p:nvSpPr>
          <p:cNvPr id="3" name="Content Placeholder 2"/>
          <p:cNvSpPr>
            <a:spLocks noGrp="1"/>
          </p:cNvSpPr>
          <p:nvPr>
            <p:ph idx="1"/>
          </p:nvPr>
        </p:nvSpPr>
        <p:spPr/>
        <p:txBody>
          <a:bodyPr>
            <a:normAutofit/>
          </a:bodyPr>
          <a:lstStyle/>
          <a:p>
            <a:r>
              <a:rPr lang="en-US" sz="3200" dirty="0"/>
              <a:t>Assuming that the </a:t>
            </a:r>
            <a:r>
              <a:rPr lang="en-US" sz="3200" dirty="0" err="1"/>
              <a:t>inode</a:t>
            </a:r>
            <a:r>
              <a:rPr lang="en-US" sz="3200" dirty="0"/>
              <a:t> map is cached in memory, LFS requires the same number of disk reads as in a traditional Unix file system</a:t>
            </a:r>
          </a:p>
          <a:p>
            <a:pPr lvl="1"/>
            <a:r>
              <a:rPr lang="en-US" sz="2800" dirty="0"/>
              <a:t>Consult the in-memory </a:t>
            </a:r>
            <a:r>
              <a:rPr lang="en-US" sz="2800" dirty="0" err="1"/>
              <a:t>inode</a:t>
            </a:r>
            <a:r>
              <a:rPr lang="en-US" sz="2800" dirty="0"/>
              <a:t> map to determine the disk address for </a:t>
            </a:r>
            <a:r>
              <a:rPr lang="en-US" sz="2800" dirty="0" err="1"/>
              <a:t>inode</a:t>
            </a:r>
            <a:r>
              <a:rPr lang="en-US" sz="2800" dirty="0"/>
              <a:t> </a:t>
            </a:r>
            <a:r>
              <a:rPr lang="en-US" sz="2800" dirty="0" err="1">
                <a:latin typeface="Consolas" panose="020B0609020204030204" pitchFamily="49" charset="0"/>
              </a:rPr>
              <a:t>i</a:t>
            </a:r>
            <a:endParaRPr lang="en-US" sz="2800" dirty="0">
              <a:latin typeface="Consolas" panose="020B0609020204030204" pitchFamily="49" charset="0"/>
            </a:endParaRPr>
          </a:p>
          <a:p>
            <a:pPr lvl="1"/>
            <a:r>
              <a:rPr lang="en-US" sz="2800" dirty="0"/>
              <a:t>Read the </a:t>
            </a:r>
            <a:r>
              <a:rPr lang="en-US" sz="2800" dirty="0" err="1"/>
              <a:t>inode</a:t>
            </a:r>
            <a:r>
              <a:rPr lang="en-US" sz="2800" dirty="0"/>
              <a:t> into memory if it isn’t already in the buffer cache, and find the appropriate data pointer</a:t>
            </a:r>
          </a:p>
          <a:p>
            <a:pPr lvl="2"/>
            <a:r>
              <a:rPr lang="en-US" sz="2400" dirty="0"/>
              <a:t>You may need to read one or more indirect blocks</a:t>
            </a:r>
          </a:p>
          <a:p>
            <a:pPr lvl="1"/>
            <a:r>
              <a:rPr lang="en-US" sz="2800" dirty="0"/>
              <a:t>Read the data block that is referenced by the data pointer</a:t>
            </a:r>
          </a:p>
        </p:txBody>
      </p:sp>
    </p:spTree>
    <p:extLst>
      <p:ext uri="{BB962C8B-B14F-4D97-AF65-F5344CB8AC3E}">
        <p14:creationId xmlns:p14="http://schemas.microsoft.com/office/powerpoint/2010/main" val="423744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700B56-9824-498D-A9AB-663F817EF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335" y="110470"/>
            <a:ext cx="9259330" cy="663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7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68AE-D457-4535-AB81-9529F8217776}"/>
              </a:ext>
            </a:extLst>
          </p:cNvPr>
          <p:cNvSpPr>
            <a:spLocks noGrp="1"/>
          </p:cNvSpPr>
          <p:nvPr>
            <p:ph type="title"/>
          </p:nvPr>
        </p:nvSpPr>
        <p:spPr>
          <a:xfrm>
            <a:off x="8216901" y="2766218"/>
            <a:ext cx="3975100" cy="1325563"/>
          </a:xfrm>
        </p:spPr>
        <p:txBody>
          <a:bodyPr>
            <a:noAutofit/>
          </a:bodyPr>
          <a:lstStyle/>
          <a:p>
            <a:r>
              <a:rPr lang="en-US" sz="4800" b="1" dirty="0">
                <a:solidFill>
                  <a:schemeClr val="bg1"/>
                </a:solidFill>
              </a:rPr>
              <a:t>But first!</a:t>
            </a:r>
            <a:br>
              <a:rPr lang="en-US" sz="4800" b="1" dirty="0">
                <a:solidFill>
                  <a:schemeClr val="bg1"/>
                </a:solidFill>
              </a:rPr>
            </a:br>
            <a:r>
              <a:rPr lang="en-US" sz="4800" b="1" dirty="0">
                <a:solidFill>
                  <a:schemeClr val="bg1"/>
                </a:solidFill>
              </a:rPr>
              <a:t>Chickadee’s buffer cache!</a:t>
            </a:r>
          </a:p>
        </p:txBody>
      </p:sp>
      <p:pic>
        <p:nvPicPr>
          <p:cNvPr id="1026" name="Picture 2">
            <a:extLst>
              <a:ext uri="{FF2B5EF4-FFF2-40B4-BE49-F238E27FC236}">
                <a16:creationId xmlns:a16="http://schemas.microsoft.com/office/drawing/2014/main" id="{B0AE2232-1D6E-405C-9773-5B9C2179F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5"/>
            <a:ext cx="8216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959"/>
            <a:ext cx="6383482" cy="850611"/>
          </a:xfrm>
        </p:spPr>
        <p:txBody>
          <a:bodyPr/>
          <a:lstStyle/>
          <a:p>
            <a:r>
              <a:rPr lang="en-US" b="1" dirty="0"/>
              <a:t>LFS: Garbage Collection</a:t>
            </a:r>
          </a:p>
        </p:txBody>
      </p:sp>
      <p:sp>
        <p:nvSpPr>
          <p:cNvPr id="3" name="Content Placeholder 2"/>
          <p:cNvSpPr>
            <a:spLocks noGrp="1"/>
          </p:cNvSpPr>
          <p:nvPr>
            <p:ph idx="1"/>
          </p:nvPr>
        </p:nvSpPr>
        <p:spPr>
          <a:xfrm>
            <a:off x="114300" y="945570"/>
            <a:ext cx="7710053" cy="5559137"/>
          </a:xfrm>
        </p:spPr>
        <p:txBody>
          <a:bodyPr>
            <a:normAutofit/>
          </a:bodyPr>
          <a:lstStyle/>
          <a:p>
            <a:r>
              <a:rPr lang="en-US" dirty="0"/>
              <a:t>As the file system handles new writes, older parts of the log become stale</a:t>
            </a:r>
          </a:p>
          <a:p>
            <a:pPr lvl="1"/>
            <a:r>
              <a:rPr lang="en-US" dirty="0"/>
              <a:t>Ex: Appending a new block to a file invalidates the file’s old </a:t>
            </a:r>
            <a:r>
              <a:rPr lang="en-US" dirty="0" err="1"/>
              <a:t>inode</a:t>
            </a:r>
            <a:r>
              <a:rPr lang="en-US" dirty="0"/>
              <a:t> (and the associated </a:t>
            </a:r>
            <a:r>
              <a:rPr lang="en-US" dirty="0" err="1"/>
              <a:t>imap</a:t>
            </a:r>
            <a:r>
              <a:rPr lang="en-US" dirty="0"/>
              <a:t> chunk)</a:t>
            </a:r>
          </a:p>
          <a:p>
            <a:pPr lvl="1"/>
            <a:r>
              <a:rPr lang="en-US" dirty="0"/>
              <a:t>Keeping stale data could actually be useful if we wanted to implement a versioning file system!</a:t>
            </a:r>
          </a:p>
          <a:p>
            <a:pPr lvl="1"/>
            <a:r>
              <a:rPr lang="en-US" dirty="0"/>
              <a:t>Regardless, stale data will eventually need to be garbage collected</a:t>
            </a:r>
          </a:p>
          <a:p>
            <a:r>
              <a:rPr lang="en-US" dirty="0"/>
              <a:t>LFS performs garbage collecting at a segment granularity</a:t>
            </a:r>
          </a:p>
          <a:p>
            <a:pPr lvl="1"/>
            <a:r>
              <a:rPr lang="en-US" dirty="0"/>
              <a:t>The cleaner reads </a:t>
            </a:r>
            <a:r>
              <a:rPr lang="en-US" dirty="0">
                <a:latin typeface="Consolas" panose="020B0609020204030204" pitchFamily="49" charset="0"/>
              </a:rPr>
              <a:t>X</a:t>
            </a:r>
            <a:r>
              <a:rPr lang="en-US" dirty="0"/>
              <a:t> partially invalid segments, and writes the live data to </a:t>
            </a:r>
            <a:r>
              <a:rPr lang="en-US" dirty="0">
                <a:latin typeface="Consolas" panose="020B0609020204030204" pitchFamily="49" charset="0"/>
              </a:rPr>
              <a:t>Y&lt;X </a:t>
            </a:r>
            <a:r>
              <a:rPr lang="en-US" dirty="0"/>
              <a:t>segments (each of which will only contain live data)</a:t>
            </a:r>
          </a:p>
          <a:p>
            <a:pPr lvl="1"/>
            <a:r>
              <a:rPr lang="en-US" dirty="0"/>
              <a:t>This approach keeps GC reads and writes sequential!</a:t>
            </a:r>
          </a:p>
        </p:txBody>
      </p:sp>
      <p:grpSp>
        <p:nvGrpSpPr>
          <p:cNvPr id="102" name="Group 101"/>
          <p:cNvGrpSpPr/>
          <p:nvPr/>
        </p:nvGrpSpPr>
        <p:grpSpPr>
          <a:xfrm>
            <a:off x="8355330" y="0"/>
            <a:ext cx="3603882" cy="6359310"/>
            <a:chOff x="8355330" y="0"/>
            <a:chExt cx="3603882" cy="6359310"/>
          </a:xfrm>
        </p:grpSpPr>
        <p:grpSp>
          <p:nvGrpSpPr>
            <p:cNvPr id="5" name="Group 4"/>
            <p:cNvGrpSpPr/>
            <p:nvPr/>
          </p:nvGrpSpPr>
          <p:grpSpPr>
            <a:xfrm>
              <a:off x="9290686" y="0"/>
              <a:ext cx="1909043" cy="1108714"/>
              <a:chOff x="9290686" y="1154430"/>
              <a:chExt cx="1909043" cy="1108714"/>
            </a:xfrm>
          </p:grpSpPr>
          <p:sp>
            <p:nvSpPr>
              <p:cNvPr id="67" name="Rectangle 66"/>
              <p:cNvSpPr/>
              <p:nvPr/>
            </p:nvSpPr>
            <p:spPr bwMode="auto">
              <a:xfrm rot="5400000">
                <a:off x="9714722" y="778137"/>
                <a:ext cx="1062990" cy="1907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8" name="TextBox 67"/>
              <p:cNvSpPr txBox="1"/>
              <p:nvPr/>
            </p:nvSpPr>
            <p:spPr>
              <a:xfrm>
                <a:off x="9384030" y="1154430"/>
                <a:ext cx="1680210"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Checkpoint</a:t>
                </a:r>
              </a:p>
            </p:txBody>
          </p:sp>
          <p:sp>
            <p:nvSpPr>
              <p:cNvPr id="69" name="TextBox 68"/>
              <p:cNvSpPr txBox="1"/>
              <p:nvPr/>
            </p:nvSpPr>
            <p:spPr>
              <a:xfrm>
                <a:off x="9292705" y="1466849"/>
                <a:ext cx="1905004" cy="45896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[0:3]-&gt;G</a:t>
                </a:r>
              </a:p>
            </p:txBody>
          </p:sp>
          <p:sp>
            <p:nvSpPr>
              <p:cNvPr id="70" name="TextBox 69"/>
              <p:cNvSpPr txBox="1"/>
              <p:nvPr/>
            </p:nvSpPr>
            <p:spPr>
              <a:xfrm>
                <a:off x="9290686" y="1789395"/>
                <a:ext cx="1907022" cy="44627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[4:7]-&gt;…</a:t>
                </a:r>
              </a:p>
            </p:txBody>
          </p:sp>
        </p:grpSp>
        <p:cxnSp>
          <p:nvCxnSpPr>
            <p:cNvPr id="6" name="Straight Arrow Connector 5"/>
            <p:cNvCxnSpPr/>
            <p:nvPr/>
          </p:nvCxnSpPr>
          <p:spPr>
            <a:xfrm>
              <a:off x="10219171" y="5963289"/>
              <a:ext cx="0" cy="3960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11194533" y="5857100"/>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9269845" y="1396890"/>
              <a:ext cx="1927863" cy="464820"/>
              <a:chOff x="9269845" y="1713046"/>
              <a:chExt cx="1927863" cy="595814"/>
            </a:xfrm>
          </p:grpSpPr>
          <p:sp>
            <p:nvSpPr>
              <p:cNvPr id="65" name="Rectangle 64"/>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6" name="TextBox 65"/>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9" name="Group 8"/>
            <p:cNvGrpSpPr/>
            <p:nvPr/>
          </p:nvGrpSpPr>
          <p:grpSpPr>
            <a:xfrm>
              <a:off x="9292705" y="1783080"/>
              <a:ext cx="1905003" cy="927664"/>
              <a:chOff x="9292705" y="1965960"/>
              <a:chExt cx="1905003" cy="927664"/>
            </a:xfrm>
          </p:grpSpPr>
          <p:sp>
            <p:nvSpPr>
              <p:cNvPr id="62" name="Rectangle 61"/>
              <p:cNvSpPr/>
              <p:nvPr/>
            </p:nvSpPr>
            <p:spPr bwMode="auto">
              <a:xfrm rot="5400000">
                <a:off x="9817216" y="1513132"/>
                <a:ext cx="855982"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3" name="TextBox 62"/>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1</a:t>
                </a:r>
                <a:endParaRPr lang="en-US" sz="2800" baseline="-25000" dirty="0">
                  <a:latin typeface="Segoe UI Light" panose="020B0502040204020203" pitchFamily="34" charset="0"/>
                  <a:cs typeface="Segoe UI Light" panose="020B0502040204020203" pitchFamily="34" charset="0"/>
                </a:endParaRPr>
              </a:p>
            </p:txBody>
          </p:sp>
          <p:sp>
            <p:nvSpPr>
              <p:cNvPr id="64" name="TextBox 63"/>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grpSp>
        <p:grpSp>
          <p:nvGrpSpPr>
            <p:cNvPr id="10" name="Group 9"/>
            <p:cNvGrpSpPr/>
            <p:nvPr/>
          </p:nvGrpSpPr>
          <p:grpSpPr>
            <a:xfrm>
              <a:off x="9292705" y="3814156"/>
              <a:ext cx="1905003" cy="1268138"/>
              <a:chOff x="9292705" y="4475026"/>
              <a:chExt cx="1905003" cy="1268138"/>
            </a:xfrm>
          </p:grpSpPr>
          <p:sp>
            <p:nvSpPr>
              <p:cNvPr id="58" name="Rectangle 57"/>
              <p:cNvSpPr/>
              <p:nvPr/>
            </p:nvSpPr>
            <p:spPr bwMode="auto">
              <a:xfrm rot="5400000">
                <a:off x="9646979" y="4192435"/>
                <a:ext cx="1196456"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59" name="TextBox 58"/>
              <p:cNvSpPr txBox="1"/>
              <p:nvPr/>
            </p:nvSpPr>
            <p:spPr>
              <a:xfrm>
                <a:off x="9292705" y="4475026"/>
                <a:ext cx="1905003" cy="543739"/>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1</a:t>
                </a:r>
                <a:endParaRPr lang="en-US" sz="2800" baseline="-25000" dirty="0">
                  <a:latin typeface="Segoe UI Light" panose="020B0502040204020203" pitchFamily="34" charset="0"/>
                  <a:cs typeface="Segoe UI Light" panose="020B0502040204020203" pitchFamily="34" charset="0"/>
                </a:endParaRPr>
              </a:p>
            </p:txBody>
          </p:sp>
          <p:sp>
            <p:nvSpPr>
              <p:cNvPr id="60" name="TextBox 59"/>
              <p:cNvSpPr txBox="1"/>
              <p:nvPr/>
            </p:nvSpPr>
            <p:spPr>
              <a:xfrm>
                <a:off x="9292705" y="4879470"/>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sp>
            <p:nvSpPr>
              <p:cNvPr id="61" name="TextBox 60"/>
              <p:cNvSpPr txBox="1"/>
              <p:nvPr/>
            </p:nvSpPr>
            <p:spPr>
              <a:xfrm>
                <a:off x="9292705" y="521994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[1]-&gt;D</a:t>
                </a:r>
              </a:p>
            </p:txBody>
          </p:sp>
        </p:grpSp>
        <p:grpSp>
          <p:nvGrpSpPr>
            <p:cNvPr id="11" name="Group 10"/>
            <p:cNvGrpSpPr/>
            <p:nvPr/>
          </p:nvGrpSpPr>
          <p:grpSpPr>
            <a:xfrm>
              <a:off x="9292705" y="4977923"/>
              <a:ext cx="1905003" cy="918812"/>
              <a:chOff x="9292705" y="1924632"/>
              <a:chExt cx="1905003" cy="996593"/>
            </a:xfrm>
          </p:grpSpPr>
          <p:sp>
            <p:nvSpPr>
              <p:cNvPr id="55" name="Rectangle 54"/>
              <p:cNvSpPr/>
              <p:nvPr/>
            </p:nvSpPr>
            <p:spPr bwMode="auto">
              <a:xfrm rot="5400000">
                <a:off x="9817216" y="1513135"/>
                <a:ext cx="85598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56" name="TextBox 55"/>
              <p:cNvSpPr txBox="1"/>
              <p:nvPr/>
            </p:nvSpPr>
            <p:spPr>
              <a:xfrm>
                <a:off x="9292705" y="1924632"/>
                <a:ext cx="1905003" cy="567513"/>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0:3</a:t>
                </a:r>
                <a:endParaRPr lang="en-US" sz="2800" baseline="-25000" dirty="0">
                  <a:latin typeface="Segoe UI Light" panose="020B0502040204020203" pitchFamily="34" charset="0"/>
                  <a:cs typeface="Segoe UI Light" panose="020B0502040204020203" pitchFamily="34" charset="0"/>
                </a:endParaRPr>
              </a:p>
            </p:txBody>
          </p:sp>
          <p:sp>
            <p:nvSpPr>
              <p:cNvPr id="57" name="TextBox 56"/>
              <p:cNvSpPr txBox="1"/>
              <p:nvPr/>
            </p:nvSpPr>
            <p:spPr>
              <a:xfrm>
                <a:off x="9292705" y="2370404"/>
                <a:ext cx="1905003" cy="550821"/>
              </a:xfrm>
              <a:prstGeom prst="rect">
                <a:avLst/>
              </a:prstGeom>
              <a:noFill/>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inode</a:t>
                </a:r>
                <a:r>
                  <a:rPr lang="en-US" sz="2700" dirty="0">
                    <a:latin typeface="Segoe UI Light" panose="020B0502040204020203" pitchFamily="34" charset="0"/>
                    <a:cs typeface="Segoe UI Light" panose="020B0502040204020203" pitchFamily="34" charset="0"/>
                  </a:rPr>
                  <a:t>[1]-&gt;E</a:t>
                </a:r>
              </a:p>
            </p:txBody>
          </p:sp>
        </p:grpSp>
        <p:cxnSp>
          <p:nvCxnSpPr>
            <p:cNvPr id="14" name="Straight Connector 13"/>
            <p:cNvCxnSpPr>
              <a:cxnSpLocks/>
            </p:cNvCxnSpPr>
            <p:nvPr/>
          </p:nvCxnSpPr>
          <p:spPr>
            <a:xfrm>
              <a:off x="9289530" y="5871290"/>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9288665" y="1041400"/>
              <a:ext cx="1909908" cy="427963"/>
              <a:chOff x="9288665" y="1041400"/>
              <a:chExt cx="1909908" cy="427963"/>
            </a:xfrm>
          </p:grpSpPr>
          <p:sp>
            <p:nvSpPr>
              <p:cNvPr id="44" name="Rectangle 43"/>
              <p:cNvSpPr/>
              <p:nvPr/>
            </p:nvSpPr>
            <p:spPr bwMode="auto">
              <a:xfrm rot="5400000">
                <a:off x="10051020" y="321810"/>
                <a:ext cx="390104" cy="19050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5" name="TextBox 44"/>
              <p:cNvSpPr txBox="1"/>
              <p:nvPr/>
            </p:nvSpPr>
            <p:spPr>
              <a:xfrm>
                <a:off x="9288665" y="1041400"/>
                <a:ext cx="1905868" cy="369332"/>
              </a:xfrm>
              <a:prstGeom prst="rect">
                <a:avLst/>
              </a:prstGeom>
              <a:noFill/>
            </p:spPr>
            <p:txBody>
              <a:bodyPr wrap="square" rtlCol="0">
                <a:spAutoFit/>
              </a:bodyPr>
              <a:lstStyle/>
              <a:p>
                <a:pPr algn="ctr"/>
                <a:r>
                  <a:rPr lang="en-US" dirty="0"/>
                  <a:t>. . .</a:t>
                </a:r>
              </a:p>
            </p:txBody>
          </p:sp>
        </p:grpSp>
        <p:cxnSp>
          <p:nvCxnSpPr>
            <p:cNvPr id="16" name="Straight Connector 15"/>
            <p:cNvCxnSpPr/>
            <p:nvPr/>
          </p:nvCxnSpPr>
          <p:spPr>
            <a:xfrm flipH="1">
              <a:off x="8583930" y="874995"/>
              <a:ext cx="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23960" y="1216148"/>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a:t>
              </a:r>
            </a:p>
          </p:txBody>
        </p:sp>
        <p:sp>
          <p:nvSpPr>
            <p:cNvPr id="18" name="TextBox 17"/>
            <p:cNvSpPr txBox="1"/>
            <p:nvPr/>
          </p:nvSpPr>
          <p:spPr>
            <a:xfrm>
              <a:off x="8823960" y="1583980"/>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a:t>
              </a:r>
            </a:p>
          </p:txBody>
        </p:sp>
        <p:sp>
          <p:nvSpPr>
            <p:cNvPr id="19" name="TextBox 18"/>
            <p:cNvSpPr txBox="1"/>
            <p:nvPr/>
          </p:nvSpPr>
          <p:spPr>
            <a:xfrm>
              <a:off x="8823960" y="245177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a:t>
              </a:r>
            </a:p>
          </p:txBody>
        </p:sp>
        <p:sp>
          <p:nvSpPr>
            <p:cNvPr id="20" name="TextBox 19"/>
            <p:cNvSpPr txBox="1"/>
            <p:nvPr/>
          </p:nvSpPr>
          <p:spPr>
            <a:xfrm>
              <a:off x="8823960" y="323007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
              </a:r>
            </a:p>
          </p:txBody>
        </p:sp>
        <p:sp>
          <p:nvSpPr>
            <p:cNvPr id="21" name="TextBox 20"/>
            <p:cNvSpPr txBox="1"/>
            <p:nvPr/>
          </p:nvSpPr>
          <p:spPr>
            <a:xfrm>
              <a:off x="8823959" y="3626980"/>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E</a:t>
              </a:r>
            </a:p>
          </p:txBody>
        </p:sp>
        <p:sp>
          <p:nvSpPr>
            <p:cNvPr id="23" name="TextBox 22"/>
            <p:cNvSpPr txBox="1"/>
            <p:nvPr/>
          </p:nvSpPr>
          <p:spPr>
            <a:xfrm>
              <a:off x="8823958" y="4820506"/>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G</a:t>
              </a:r>
            </a:p>
          </p:txBody>
        </p:sp>
        <p:cxnSp>
          <p:nvCxnSpPr>
            <p:cNvPr id="24" name="Straight Arrow Connector 23"/>
            <p:cNvCxnSpPr>
              <a:cxnSpLocks/>
            </p:cNvCxnSpPr>
            <p:nvPr/>
          </p:nvCxnSpPr>
          <p:spPr>
            <a:xfrm>
              <a:off x="8355330" y="5460307"/>
              <a:ext cx="9333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8583930" y="874995"/>
              <a:ext cx="0" cy="391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a:off x="8355330" y="565080"/>
              <a:ext cx="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V="1">
              <a:off x="8355330" y="567408"/>
              <a:ext cx="3810" cy="4892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H="1">
              <a:off x="11205964" y="238492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flipH="1">
              <a:off x="11194534" y="1712361"/>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V="1">
              <a:off x="11620499" y="1712361"/>
              <a:ext cx="0" cy="682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9266670" y="3420354"/>
              <a:ext cx="1927863" cy="464820"/>
              <a:chOff x="9269845" y="1713046"/>
              <a:chExt cx="1927863" cy="595814"/>
            </a:xfrm>
          </p:grpSpPr>
          <p:sp>
            <p:nvSpPr>
              <p:cNvPr id="72" name="Rectangle 71"/>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73" name="TextBox 72"/>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74" name="Group 73"/>
            <p:cNvGrpSpPr/>
            <p:nvPr/>
          </p:nvGrpSpPr>
          <p:grpSpPr>
            <a:xfrm>
              <a:off x="9288665" y="2605970"/>
              <a:ext cx="1905003" cy="918625"/>
              <a:chOff x="9292705" y="1937385"/>
              <a:chExt cx="1905003" cy="918625"/>
            </a:xfrm>
          </p:grpSpPr>
          <p:sp>
            <p:nvSpPr>
              <p:cNvPr id="75" name="Rectangle 74"/>
              <p:cNvSpPr/>
              <p:nvPr/>
            </p:nvSpPr>
            <p:spPr bwMode="auto">
              <a:xfrm rot="5400000">
                <a:off x="9853057" y="1477291"/>
                <a:ext cx="78430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76" name="TextBox 75"/>
              <p:cNvSpPr txBox="1"/>
              <p:nvPr/>
            </p:nvSpPr>
            <p:spPr>
              <a:xfrm>
                <a:off x="9292705" y="1937385"/>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0:3</a:t>
                </a:r>
                <a:endParaRPr lang="en-US" sz="2800" baseline="-25000" dirty="0">
                  <a:latin typeface="Segoe UI Light" panose="020B0502040204020203" pitchFamily="34" charset="0"/>
                  <a:cs typeface="Segoe UI Light" panose="020B0502040204020203" pitchFamily="34" charset="0"/>
                </a:endParaRPr>
              </a:p>
            </p:txBody>
          </p:sp>
          <p:sp>
            <p:nvSpPr>
              <p:cNvPr id="77" name="TextBox 76"/>
              <p:cNvSpPr txBox="1"/>
              <p:nvPr/>
            </p:nvSpPr>
            <p:spPr>
              <a:xfrm>
                <a:off x="9292705" y="2348179"/>
                <a:ext cx="1905003" cy="507831"/>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[1]-&gt;B</a:t>
                </a:r>
              </a:p>
            </p:txBody>
          </p:sp>
        </p:grpSp>
        <p:cxnSp>
          <p:nvCxnSpPr>
            <p:cNvPr id="78" name="Straight Arrow Connector 77"/>
            <p:cNvCxnSpPr>
              <a:cxnSpLocks/>
            </p:cNvCxnSpPr>
            <p:nvPr/>
          </p:nvCxnSpPr>
          <p:spPr>
            <a:xfrm flipH="1">
              <a:off x="11205964" y="3273582"/>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cxnSpLocks/>
            </p:cNvCxnSpPr>
            <p:nvPr/>
          </p:nvCxnSpPr>
          <p:spPr>
            <a:xfrm flipH="1">
              <a:off x="11194534" y="2549059"/>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flipV="1">
              <a:off x="11620499" y="2549059"/>
              <a:ext cx="0" cy="73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cxnSpLocks/>
            </p:cNvCxnSpPr>
            <p:nvPr/>
          </p:nvCxnSpPr>
          <p:spPr>
            <a:xfrm flipH="1">
              <a:off x="11195573" y="5654602"/>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flipH="1">
              <a:off x="11184143" y="4930079"/>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flipV="1">
              <a:off x="11610108" y="4930079"/>
              <a:ext cx="0" cy="73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cxnSpLocks/>
            </p:cNvCxnSpPr>
            <p:nvPr/>
          </p:nvCxnSpPr>
          <p:spPr>
            <a:xfrm>
              <a:off x="8583930" y="1266883"/>
              <a:ext cx="7047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cxnSpLocks/>
            </p:cNvCxnSpPr>
            <p:nvPr/>
          </p:nvCxnSpPr>
          <p:spPr>
            <a:xfrm flipH="1">
              <a:off x="11197965" y="1567424"/>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H="1">
              <a:off x="11197965" y="4460362"/>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V="1">
              <a:off x="11959212" y="1567425"/>
              <a:ext cx="0" cy="2892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p:cNvCxnSpPr>
            <p:nvPr/>
          </p:nvCxnSpPr>
          <p:spPr>
            <a:xfrm flipH="1">
              <a:off x="11205964" y="4787817"/>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a:xfrm flipH="1">
              <a:off x="11194534" y="3668436"/>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V="1">
              <a:off x="11620499" y="3668436"/>
              <a:ext cx="0" cy="1119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Right Arrow 100"/>
          <p:cNvSpPr/>
          <p:nvPr/>
        </p:nvSpPr>
        <p:spPr>
          <a:xfrm>
            <a:off x="6979457" y="2145476"/>
            <a:ext cx="1141500" cy="372409"/>
          </a:xfrm>
          <a:prstGeom prst="rightArrow">
            <a:avLst>
              <a:gd name="adj1" fmla="val 26505"/>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d30y9cdsu7xlg0.cloudfront.net/png/382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4976">
            <a:off x="8401367" y="1962354"/>
            <a:ext cx="701251" cy="70125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https://d30y9cdsu7xlg0.cloudfront.net/png/382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4976">
            <a:off x="8386975" y="2742735"/>
            <a:ext cx="701251" cy="70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34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5"/>
            <a:ext cx="12192000" cy="1017905"/>
          </a:xfrm>
        </p:spPr>
        <p:txBody>
          <a:bodyPr/>
          <a:lstStyle/>
          <a:p>
            <a:r>
              <a:rPr lang="en-US" b="1" dirty="0"/>
              <a:t>LFS: How Exactly Should We Implement GC?</a:t>
            </a:r>
          </a:p>
        </p:txBody>
      </p:sp>
      <p:sp>
        <p:nvSpPr>
          <p:cNvPr id="3" name="Content Placeholder 2"/>
          <p:cNvSpPr>
            <a:spLocks noGrp="1"/>
          </p:cNvSpPr>
          <p:nvPr>
            <p:ph idx="1"/>
          </p:nvPr>
        </p:nvSpPr>
        <p:spPr>
          <a:xfrm>
            <a:off x="365760" y="914400"/>
            <a:ext cx="11578590" cy="5943600"/>
          </a:xfrm>
        </p:spPr>
        <p:txBody>
          <a:bodyPr>
            <a:normAutofit fontScale="92500" lnSpcReduction="10000"/>
          </a:bodyPr>
          <a:lstStyle/>
          <a:p>
            <a:r>
              <a:rPr lang="en-US" sz="3200" dirty="0"/>
              <a:t>Scheduling garbage collection turns out to be tricky</a:t>
            </a:r>
          </a:p>
          <a:p>
            <a:pPr lvl="1"/>
            <a:r>
              <a:rPr lang="en-US" sz="2800" dirty="0"/>
              <a:t>Could only run the cleaner when free space is low</a:t>
            </a:r>
          </a:p>
          <a:p>
            <a:pPr lvl="2"/>
            <a:r>
              <a:rPr lang="en-US" sz="2800" dirty="0"/>
              <a:t>Good: No garbage collection when space is plentiful!</a:t>
            </a:r>
          </a:p>
          <a:p>
            <a:pPr lvl="2"/>
            <a:r>
              <a:rPr lang="en-US" sz="2800" dirty="0"/>
              <a:t>Bad: The disk has finite size, so eventually space will run out, and then the cleaner will have to run frequently (possibly blocking writes from normal processes until free segments are available)</a:t>
            </a:r>
          </a:p>
          <a:p>
            <a:pPr lvl="1"/>
            <a:r>
              <a:rPr lang="en-US" sz="2800" dirty="0"/>
              <a:t>Could run the cleaner at regular intervals, but then the cleaner will regularly contend with normal processes for disk bandwidth</a:t>
            </a:r>
          </a:p>
          <a:p>
            <a:r>
              <a:rPr lang="en-US" sz="3200" dirty="0"/>
              <a:t>Determining how to cluster live data in compacted segments is also tricky</a:t>
            </a:r>
          </a:p>
          <a:p>
            <a:pPr lvl="1"/>
            <a:r>
              <a:rPr lang="en-US" sz="2800" dirty="0"/>
              <a:t>Place data from the same directory in the same segment, to improve spatial locality for subsequent reads?</a:t>
            </a:r>
          </a:p>
          <a:p>
            <a:pPr lvl="1"/>
            <a:r>
              <a:rPr lang="en-US" sz="2800" dirty="0"/>
              <a:t>Place data of the same age in the same segment, to create “cold” segments that won’t need further compaction, and “hot” segments that will quickly fill up with stale data and will release a lot of free space upon compaction?</a:t>
            </a:r>
          </a:p>
        </p:txBody>
      </p:sp>
    </p:spTree>
    <p:extLst>
      <p:ext uri="{BB962C8B-B14F-4D97-AF65-F5344CB8AC3E}">
        <p14:creationId xmlns:p14="http://schemas.microsoft.com/office/powerpoint/2010/main" val="41030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315310" y="688560"/>
            <a:ext cx="11760485" cy="6183630"/>
          </a:xfrm>
        </p:spPr>
        <p:txBody>
          <a:bodyPr>
            <a:normAutofit fontScale="92500"/>
          </a:bodyPr>
          <a:lstStyle/>
          <a:p>
            <a:r>
              <a:rPr lang="en-US" dirty="0"/>
              <a:t>In two papers (one in 1993, one in 1995) Seltzer compared FFS to a BSD port of Sprite’s LFS, finding that:</a:t>
            </a:r>
          </a:p>
          <a:p>
            <a:pPr lvl="1"/>
            <a:r>
              <a:rPr lang="en-US" dirty="0"/>
              <a:t>LFS is great for workloads with:</a:t>
            </a:r>
          </a:p>
          <a:p>
            <a:pPr lvl="2"/>
            <a:r>
              <a:rPr lang="en-US" sz="2400" dirty="0"/>
              <a:t>Frequent small writes</a:t>
            </a:r>
          </a:p>
          <a:p>
            <a:pPr lvl="2"/>
            <a:r>
              <a:rPr lang="en-US" sz="2400" dirty="0"/>
              <a:t>Read patterns that are amenable to hitting in the buffer cache</a:t>
            </a:r>
          </a:p>
          <a:p>
            <a:pPr lvl="2"/>
            <a:r>
              <a:rPr lang="en-US" sz="2400" dirty="0"/>
              <a:t>Enough idle time for cleaning to run without hurting foreground tasks</a:t>
            </a:r>
          </a:p>
          <a:p>
            <a:pPr lvl="1"/>
            <a:r>
              <a:rPr lang="en-US" dirty="0"/>
              <a:t>LFS is not great when:</a:t>
            </a:r>
          </a:p>
          <a:p>
            <a:pPr lvl="2"/>
            <a:r>
              <a:rPr lang="en-US" sz="2400" dirty="0"/>
              <a:t>The disk is almost full (because the cleaner must read many segments just to find a little free space)</a:t>
            </a:r>
          </a:p>
          <a:p>
            <a:pPr lvl="2"/>
            <a:r>
              <a:rPr lang="en-US" sz="2400" dirty="0"/>
              <a:t>Writes are too random (because dead space will be spread evenly throughout the segments, forcing the cleaner to read many segments to free space)</a:t>
            </a:r>
          </a:p>
          <a:p>
            <a:r>
              <a:rPr lang="en-US" dirty="0" err="1"/>
              <a:t>Ousterhout</a:t>
            </a:r>
            <a:r>
              <a:rPr lang="en-US" dirty="0"/>
              <a:t> (who wrote Sprite LFS) claimed that:</a:t>
            </a:r>
          </a:p>
          <a:p>
            <a:pPr lvl="1"/>
            <a:r>
              <a:rPr lang="en-US" dirty="0"/>
              <a:t>BSD LFS was poorly implemented and had performance bugs</a:t>
            </a:r>
          </a:p>
          <a:p>
            <a:pPr lvl="1"/>
            <a:r>
              <a:rPr lang="en-US" dirty="0"/>
              <a:t>The benchmarks used to evaluated BSD LFS were unfair (e.g., the compilation benchmark was CPU bound and doesn’t provide much insight into file system behavior; the transaction processing workload contains a pathological number of random writes)</a:t>
            </a:r>
          </a:p>
          <a:p>
            <a:pPr lvl="1"/>
            <a:r>
              <a:rPr lang="en-US" dirty="0"/>
              <a:t>FFS fragmentation can hurt performance just as much as LFS cleaning</a:t>
            </a:r>
          </a:p>
          <a:p>
            <a:pPr lvl="1"/>
            <a:endParaRPr lang="en-US" dirty="0"/>
          </a:p>
        </p:txBody>
      </p:sp>
      <p:sp>
        <p:nvSpPr>
          <p:cNvPr id="18" name="Title 1"/>
          <p:cNvSpPr>
            <a:spLocks noGrp="1"/>
          </p:cNvSpPr>
          <p:nvPr>
            <p:ph type="title"/>
          </p:nvPr>
        </p:nvSpPr>
        <p:spPr>
          <a:xfrm>
            <a:off x="0" y="1"/>
            <a:ext cx="12192000" cy="754379"/>
          </a:xfrm>
        </p:spPr>
        <p:txBody>
          <a:bodyPr/>
          <a:lstStyle/>
          <a:p>
            <a:r>
              <a:rPr lang="en-US" b="1" dirty="0"/>
              <a:t>The LFS Wars of the 1990s</a:t>
            </a:r>
          </a:p>
        </p:txBody>
      </p:sp>
    </p:spTree>
    <p:extLst>
      <p:ext uri="{BB962C8B-B14F-4D97-AF65-F5344CB8AC3E}">
        <p14:creationId xmlns:p14="http://schemas.microsoft.com/office/powerpoint/2010/main" val="23458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665"/>
            <a:ext cx="10515600" cy="755015"/>
          </a:xfrm>
        </p:spPr>
        <p:txBody>
          <a:bodyPr/>
          <a:lstStyle/>
          <a:p>
            <a:r>
              <a:rPr lang="en-US" b="1" dirty="0"/>
              <a:t>LFS: Crash Recovery</a:t>
            </a:r>
          </a:p>
        </p:txBody>
      </p:sp>
      <p:sp>
        <p:nvSpPr>
          <p:cNvPr id="3" name="Content Placeholder 2"/>
          <p:cNvSpPr>
            <a:spLocks noGrp="1"/>
          </p:cNvSpPr>
          <p:nvPr>
            <p:ph idx="1"/>
          </p:nvPr>
        </p:nvSpPr>
        <p:spPr>
          <a:xfrm>
            <a:off x="548640" y="790835"/>
            <a:ext cx="11178540" cy="6178378"/>
          </a:xfrm>
        </p:spPr>
        <p:txBody>
          <a:bodyPr>
            <a:normAutofit/>
          </a:bodyPr>
          <a:lstStyle/>
          <a:p>
            <a:r>
              <a:rPr lang="en-US" sz="3200" dirty="0"/>
              <a:t>Remember that the on-disk checkpoint region contains pointers to all of the on-disk </a:t>
            </a:r>
            <a:r>
              <a:rPr lang="en-US" sz="3200" dirty="0" err="1"/>
              <a:t>imap</a:t>
            </a:r>
            <a:r>
              <a:rPr lang="en-US" sz="3200" dirty="0"/>
              <a:t> pieces</a:t>
            </a:r>
          </a:p>
          <a:p>
            <a:r>
              <a:rPr lang="en-US" sz="3200" dirty="0"/>
              <a:t>LFS updates the checkpoint region every 30 seconds</a:t>
            </a:r>
          </a:p>
          <a:p>
            <a:pPr lvl="1"/>
            <a:r>
              <a:rPr lang="en-US" sz="2800" dirty="0"/>
              <a:t>After a crash, LFS can regenerate the in-memory map by reading the checkpoint region</a:t>
            </a:r>
          </a:p>
          <a:p>
            <a:pPr lvl="1"/>
            <a:r>
              <a:rPr lang="en-US" sz="2800" dirty="0"/>
              <a:t>To ensure that the multi-sector checkpoint region is updated atomically, LFS keeps two copies of the checkpoint in two different portions of the disk</a:t>
            </a:r>
          </a:p>
          <a:p>
            <a:pPr lvl="2"/>
            <a:r>
              <a:rPr lang="en-US" sz="2800" dirty="0"/>
              <a:t>LFS alternates which location receives the current checkpoint</a:t>
            </a:r>
          </a:p>
          <a:p>
            <a:pPr lvl="2"/>
            <a:r>
              <a:rPr lang="en-US" sz="2800" dirty="0"/>
              <a:t>To detect interrupted checkpoints, LFS writes a timestamp, the pointers to the </a:t>
            </a:r>
            <a:r>
              <a:rPr lang="en-US" sz="2800" dirty="0" err="1"/>
              <a:t>imap</a:t>
            </a:r>
            <a:r>
              <a:rPr lang="en-US" sz="2800" dirty="0"/>
              <a:t> fragments, and then the same timestamp; the checkpoint is only valid if both timestamps match</a:t>
            </a:r>
          </a:p>
          <a:p>
            <a:pPr lvl="1"/>
            <a:r>
              <a:rPr lang="en-US" sz="2800" dirty="0"/>
              <a:t>This approach works, but during recovery, we might lose the last 30 seconds of write data</a:t>
            </a:r>
          </a:p>
        </p:txBody>
      </p:sp>
    </p:spTree>
    <p:extLst>
      <p:ext uri="{BB962C8B-B14F-4D97-AF65-F5344CB8AC3E}">
        <p14:creationId xmlns:p14="http://schemas.microsoft.com/office/powerpoint/2010/main" val="12158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5291" y="789708"/>
            <a:ext cx="6920345" cy="6068291"/>
          </a:xfrm>
        </p:spPr>
        <p:txBody>
          <a:bodyPr>
            <a:normAutofit lnSpcReduction="10000"/>
          </a:bodyPr>
          <a:lstStyle/>
          <a:p>
            <a:r>
              <a:rPr lang="en-US" dirty="0"/>
              <a:t>Journaling file systems use write-ahead logging to make crash recovery faster</a:t>
            </a:r>
          </a:p>
          <a:p>
            <a:pPr lvl="1"/>
            <a:r>
              <a:rPr lang="en-US" dirty="0"/>
              <a:t>ext3 performs redo logging of physical blocks</a:t>
            </a:r>
          </a:p>
          <a:p>
            <a:pPr lvl="1"/>
            <a:r>
              <a:rPr lang="en-US" dirty="0"/>
              <a:t>The journal converts random writes into sequential ones, but the file system must eventually issue random writes to perform checkpoints</a:t>
            </a:r>
          </a:p>
          <a:p>
            <a:r>
              <a:rPr lang="en-US" dirty="0"/>
              <a:t>LFS turns the entire file system into a log</a:t>
            </a:r>
          </a:p>
          <a:p>
            <a:pPr lvl="1"/>
            <a:r>
              <a:rPr lang="en-US" dirty="0"/>
              <a:t>Assumes that the buffer cache will handle most reads, so making writes fast is the most important thing</a:t>
            </a:r>
          </a:p>
          <a:p>
            <a:pPr lvl="1"/>
            <a:r>
              <a:rPr lang="en-US" dirty="0"/>
              <a:t>The log turns all writes (random or sequential, large or small) into large sequential writes</a:t>
            </a:r>
          </a:p>
          <a:p>
            <a:pPr lvl="1"/>
            <a:r>
              <a:rPr lang="en-US" dirty="0"/>
              <a:t>Fast recovery</a:t>
            </a:r>
          </a:p>
          <a:p>
            <a:pPr lvl="1"/>
            <a:r>
              <a:rPr lang="en-US" dirty="0"/>
              <a:t>Requires garbage collection, which (depending on the workload) may eliminate the benefits from making all writes sequential</a:t>
            </a:r>
          </a:p>
        </p:txBody>
      </p:sp>
      <p:sp>
        <p:nvSpPr>
          <p:cNvPr id="5" name="Title 1"/>
          <p:cNvSpPr>
            <a:spLocks noGrp="1"/>
          </p:cNvSpPr>
          <p:nvPr>
            <p:ph type="title"/>
          </p:nvPr>
        </p:nvSpPr>
        <p:spPr>
          <a:xfrm>
            <a:off x="0" y="-8950"/>
            <a:ext cx="12192000" cy="871396"/>
          </a:xfrm>
        </p:spPr>
        <p:txBody>
          <a:bodyPr>
            <a:normAutofit fontScale="90000"/>
          </a:bodyPr>
          <a:lstStyle/>
          <a:p>
            <a:r>
              <a:rPr lang="en-US" b="1" dirty="0"/>
              <a:t>Summary: The File Systems That We Have Loved</a:t>
            </a:r>
          </a:p>
        </p:txBody>
      </p:sp>
      <p:pic>
        <p:nvPicPr>
          <p:cNvPr id="7" name="Picture 6">
            <a:extLst>
              <a:ext uri="{FF2B5EF4-FFF2-40B4-BE49-F238E27FC236}">
                <a16:creationId xmlns:a16="http://schemas.microsoft.com/office/drawing/2014/main" id="{AAA2E2E6-EA35-4E30-8ACC-8D3ACE754F64}"/>
              </a:ext>
            </a:extLst>
          </p:cNvPr>
          <p:cNvPicPr>
            <a:picLocks noChangeAspect="1"/>
          </p:cNvPicPr>
          <p:nvPr/>
        </p:nvPicPr>
        <p:blipFill>
          <a:blip r:embed="rId3"/>
          <a:stretch>
            <a:fillRect/>
          </a:stretch>
        </p:blipFill>
        <p:spPr>
          <a:xfrm>
            <a:off x="146770" y="924792"/>
            <a:ext cx="4685783" cy="5725394"/>
          </a:xfrm>
          <a:prstGeom prst="rect">
            <a:avLst/>
          </a:prstGeom>
        </p:spPr>
      </p:pic>
    </p:spTree>
    <p:extLst>
      <p:ext uri="{BB962C8B-B14F-4D97-AF65-F5344CB8AC3E}">
        <p14:creationId xmlns:p14="http://schemas.microsoft.com/office/powerpoint/2010/main" val="35491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EB5D-903E-49ED-A025-1BDD6CA60036}"/>
              </a:ext>
            </a:extLst>
          </p:cNvPr>
          <p:cNvSpPr>
            <a:spLocks noGrp="1"/>
          </p:cNvSpPr>
          <p:nvPr>
            <p:ph type="title"/>
          </p:nvPr>
        </p:nvSpPr>
        <p:spPr>
          <a:xfrm>
            <a:off x="838200" y="105632"/>
            <a:ext cx="10515600" cy="833480"/>
          </a:xfrm>
        </p:spPr>
        <p:txBody>
          <a:bodyPr/>
          <a:lstStyle/>
          <a:p>
            <a:r>
              <a:rPr lang="en-US" b="1" dirty="0"/>
              <a:t>Chickadee’s Buffer Cache</a:t>
            </a:r>
          </a:p>
        </p:txBody>
      </p:sp>
      <p:sp>
        <p:nvSpPr>
          <p:cNvPr id="3" name="Content Placeholder 2">
            <a:extLst>
              <a:ext uri="{FF2B5EF4-FFF2-40B4-BE49-F238E27FC236}">
                <a16:creationId xmlns:a16="http://schemas.microsoft.com/office/drawing/2014/main" id="{0A65E974-06AD-40A7-A6A7-BB0E6CE0A555}"/>
              </a:ext>
            </a:extLst>
          </p:cNvPr>
          <p:cNvSpPr>
            <a:spLocks noGrp="1"/>
          </p:cNvSpPr>
          <p:nvPr>
            <p:ph idx="1"/>
          </p:nvPr>
        </p:nvSpPr>
        <p:spPr>
          <a:xfrm>
            <a:off x="771782" y="939112"/>
            <a:ext cx="10979494" cy="5237851"/>
          </a:xfrm>
        </p:spPr>
        <p:txBody>
          <a:bodyPr>
            <a:normAutofit/>
          </a:bodyPr>
          <a:lstStyle/>
          <a:p>
            <a:r>
              <a:rPr lang="en-US" sz="3600" dirty="0"/>
              <a:t>The goal of the buffer cache is to store recently-accessed disk blocks in RAM</a:t>
            </a:r>
          </a:p>
          <a:p>
            <a:pPr lvl="1"/>
            <a:r>
              <a:rPr lang="en-US" sz="3200" dirty="0"/>
              <a:t>Read accesses to a cached block avoid a slow disk fetch</a:t>
            </a:r>
          </a:p>
          <a:p>
            <a:pPr lvl="1"/>
            <a:r>
              <a:rPr lang="en-US" sz="3200" dirty="0"/>
              <a:t>Write accesses to a cached block update the in-memory copy, with the actual disk write happening asynchronously</a:t>
            </a:r>
          </a:p>
          <a:p>
            <a:r>
              <a:rPr lang="en-US" sz="3600" dirty="0"/>
              <a:t>A big part of pset4 involves improving Chickadee’s default buffer cache to handle writes and prefetching!</a:t>
            </a:r>
          </a:p>
        </p:txBody>
      </p:sp>
    </p:spTree>
    <p:extLst>
      <p:ext uri="{BB962C8B-B14F-4D97-AF65-F5344CB8AC3E}">
        <p14:creationId xmlns:p14="http://schemas.microsoft.com/office/powerpoint/2010/main" val="10889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BC8F48-AF79-41C9-B478-F6F3348D286E}"/>
              </a:ext>
            </a:extLst>
          </p:cNvPr>
          <p:cNvSpPr/>
          <p:nvPr/>
        </p:nvSpPr>
        <p:spPr>
          <a:xfrm>
            <a:off x="160637" y="132988"/>
            <a:ext cx="8946292" cy="5940088"/>
          </a:xfrm>
          <a:prstGeom prst="rect">
            <a:avLst/>
          </a:prstGeom>
          <a:ln w="38100">
            <a:solidFill>
              <a:schemeClr val="tx1"/>
            </a:solidFill>
          </a:ln>
        </p:spPr>
        <p:txBody>
          <a:bodyPr wrap="square">
            <a:spAutoFit/>
          </a:bodyPr>
          <a:lstStyle/>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bcslot</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blocknum_t</a:t>
            </a:r>
            <a:r>
              <a:rPr lang="en-US" sz="2000" dirty="0">
                <a:latin typeface="Consolas" panose="020B0609020204030204" pitchFamily="49" charset="0"/>
              </a:rPr>
              <a:t> bn_;  //Disk block number (unless empty).</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unsigned char</a:t>
            </a:r>
            <a:r>
              <a:rPr lang="en-US" sz="2000" dirty="0">
                <a:latin typeface="Consolas" panose="020B0609020204030204" pitchFamily="49" charset="0"/>
              </a:rPr>
              <a:t>* </a:t>
            </a:r>
            <a:r>
              <a:rPr lang="en-US" sz="2000" dirty="0" err="1">
                <a:latin typeface="Consolas" panose="020B0609020204030204" pitchFamily="49" charset="0"/>
              </a:rPr>
              <a:t>buf</a:t>
            </a:r>
            <a:r>
              <a:rPr lang="en-US" sz="2000" dirty="0">
                <a:latin typeface="Consolas" panose="020B0609020204030204" pitchFamily="49" charset="0"/>
              </a:rPr>
              <a:t>_ = </a:t>
            </a:r>
            <a:r>
              <a:rPr lang="en-US" sz="2000" dirty="0" err="1">
                <a:solidFill>
                  <a:srgbClr val="0070C0"/>
                </a:solidFill>
                <a:latin typeface="Consolas" panose="020B0609020204030204" pitchFamily="49" charset="0"/>
              </a:rPr>
              <a:t>nullptr</a:t>
            </a:r>
            <a:r>
              <a:rPr lang="en-US" sz="2000" dirty="0">
                <a:latin typeface="Consolas" panose="020B0609020204030204" pitchFamily="49" charset="0"/>
              </a:rPr>
              <a:t>;  //Memory buffer</a:t>
            </a:r>
          </a:p>
          <a:p>
            <a:r>
              <a:rPr lang="en-US" sz="2000" dirty="0">
                <a:latin typeface="Consolas" panose="020B0609020204030204" pitchFamily="49" charset="0"/>
              </a:rPr>
              <a:t>                                    //for the entry's</a:t>
            </a:r>
          </a:p>
          <a:p>
            <a:r>
              <a:rPr lang="en-US" sz="2000" dirty="0">
                <a:latin typeface="Consolas" panose="020B0609020204030204" pitchFamily="49" charset="0"/>
              </a:rPr>
              <a:t>                                    //disk block.</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enum</a:t>
            </a:r>
            <a:r>
              <a:rPr lang="en-US" sz="2000" dirty="0">
                <a:latin typeface="Consolas" panose="020B0609020204030204" pitchFamily="49" charset="0"/>
              </a:rPr>
              <a:t> </a:t>
            </a:r>
            <a:r>
              <a:rPr lang="en-US" sz="2000" dirty="0" err="1">
                <a:latin typeface="Consolas" panose="020B0609020204030204" pitchFamily="49" charset="0"/>
              </a:rPr>
              <a:t>state_t</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s_empty</a:t>
            </a:r>
            <a:r>
              <a:rPr lang="en-US" sz="2000" dirty="0">
                <a:latin typeface="Consolas" panose="020B0609020204030204" pitchFamily="49" charset="0"/>
              </a:rPr>
              <a:t>,    //The </a:t>
            </a:r>
            <a:r>
              <a:rPr lang="en-US" sz="2000" dirty="0" err="1">
                <a:latin typeface="Consolas" panose="020B0609020204030204" pitchFamily="49" charset="0"/>
              </a:rPr>
              <a:t>bcslot</a:t>
            </a:r>
            <a:r>
              <a:rPr lang="en-US" sz="2000" dirty="0">
                <a:latin typeface="Consolas" panose="020B0609020204030204" pitchFamily="49" charset="0"/>
              </a:rPr>
              <a:t> belongs to no block.</a:t>
            </a:r>
          </a:p>
          <a:p>
            <a:r>
              <a:rPr lang="en-US" sz="2000" dirty="0">
                <a:latin typeface="Consolas" panose="020B0609020204030204" pitchFamily="49" charset="0"/>
              </a:rPr>
              <a:t>        </a:t>
            </a:r>
            <a:r>
              <a:rPr lang="en-US" sz="2000" dirty="0" err="1">
                <a:latin typeface="Consolas" panose="020B0609020204030204" pitchFamily="49" charset="0"/>
              </a:rPr>
              <a:t>s_allocated</a:t>
            </a:r>
            <a:r>
              <a:rPr lang="en-US" sz="2000" dirty="0">
                <a:latin typeface="Consolas" panose="020B0609020204030204" pitchFamily="49" charset="0"/>
              </a:rPr>
              <a:t>,//The </a:t>
            </a:r>
            <a:r>
              <a:rPr lang="en-US" sz="2000" dirty="0" err="1">
                <a:latin typeface="Consolas" panose="020B0609020204030204" pitchFamily="49" charset="0"/>
              </a:rPr>
              <a:t>bcslot</a:t>
            </a:r>
            <a:r>
              <a:rPr lang="en-US" sz="2000" dirty="0">
                <a:latin typeface="Consolas" panose="020B0609020204030204" pitchFamily="49" charset="0"/>
              </a:rPr>
              <a:t> is assigned to a block,</a:t>
            </a:r>
          </a:p>
          <a:p>
            <a:r>
              <a:rPr lang="en-US" sz="2000" dirty="0">
                <a:latin typeface="Consolas" panose="020B0609020204030204" pitchFamily="49" charset="0"/>
              </a:rPr>
              <a:t>                    //but no kernel task has tried to</a:t>
            </a:r>
          </a:p>
          <a:p>
            <a:r>
              <a:rPr lang="en-US" sz="2000" dirty="0">
                <a:latin typeface="Consolas" panose="020B0609020204030204" pitchFamily="49" charset="0"/>
              </a:rPr>
              <a:t>                    //load it from disk yet.</a:t>
            </a:r>
          </a:p>
          <a:p>
            <a:r>
              <a:rPr lang="en-US" sz="2000" dirty="0">
                <a:latin typeface="Consolas" panose="020B0609020204030204" pitchFamily="49" charset="0"/>
              </a:rPr>
              <a:t>        </a:t>
            </a:r>
            <a:r>
              <a:rPr lang="en-US" sz="2000" dirty="0" err="1">
                <a:latin typeface="Consolas" panose="020B0609020204030204" pitchFamily="49" charset="0"/>
              </a:rPr>
              <a:t>s_loading</a:t>
            </a:r>
            <a:r>
              <a:rPr lang="en-US" sz="2000" dirty="0">
                <a:latin typeface="Consolas" panose="020B0609020204030204" pitchFamily="49" charset="0"/>
              </a:rPr>
              <a:t>,  //A kernel task has issued a disk</a:t>
            </a:r>
          </a:p>
          <a:p>
            <a:r>
              <a:rPr lang="en-US" sz="2000" dirty="0">
                <a:latin typeface="Consolas" panose="020B0609020204030204" pitchFamily="49" charset="0"/>
              </a:rPr>
              <a:t>                    //load for the block.</a:t>
            </a:r>
          </a:p>
          <a:p>
            <a:r>
              <a:rPr lang="en-US" sz="2000" dirty="0">
                <a:latin typeface="Consolas" panose="020B0609020204030204" pitchFamily="49" charset="0"/>
              </a:rPr>
              <a:t>        </a:t>
            </a:r>
            <a:r>
              <a:rPr lang="en-US" sz="2000" dirty="0" err="1">
                <a:latin typeface="Consolas" panose="020B0609020204030204" pitchFamily="49" charset="0"/>
              </a:rPr>
              <a:t>s_clean</a:t>
            </a:r>
            <a:r>
              <a:rPr lang="en-US" sz="2000" dirty="0">
                <a:latin typeface="Consolas" panose="020B0609020204030204" pitchFamily="49" charset="0"/>
              </a:rPr>
              <a:t>     //The block has been read from disk!</a:t>
            </a:r>
          </a:p>
          <a:p>
            <a:r>
              <a:rPr lang="en-US" sz="2000" dirty="0">
                <a:latin typeface="Consolas" panose="020B0609020204030204" pitchFamily="49" charset="0"/>
              </a:rPr>
              <a:t>    };</a:t>
            </a:r>
          </a:p>
          <a:p>
            <a:r>
              <a:rPr lang="en-US" sz="2000" dirty="0">
                <a:latin typeface="Consolas" panose="020B0609020204030204" pitchFamily="49" charset="0"/>
              </a:rPr>
              <a:t>    std::atomic&lt;</a:t>
            </a:r>
            <a:r>
              <a:rPr lang="en-US" sz="2000" dirty="0">
                <a:solidFill>
                  <a:srgbClr val="0070C0"/>
                </a:solidFill>
                <a:latin typeface="Consolas" panose="020B0609020204030204" pitchFamily="49" charset="0"/>
              </a:rPr>
              <a:t>int</a:t>
            </a:r>
            <a:r>
              <a:rPr lang="en-US" sz="2000" dirty="0">
                <a:latin typeface="Consolas" panose="020B0609020204030204" pitchFamily="49" charset="0"/>
              </a:rPr>
              <a:t>&gt; state_ = </a:t>
            </a:r>
            <a:r>
              <a:rPr lang="en-US" sz="2000" dirty="0" err="1">
                <a:latin typeface="Consolas" panose="020B0609020204030204" pitchFamily="49" charset="0"/>
              </a:rPr>
              <a:t>s_empty</a:t>
            </a:r>
            <a:r>
              <a:rPr lang="en-US" sz="2000" dirty="0">
                <a:latin typeface="Consolas" panose="020B0609020204030204" pitchFamily="49" charset="0"/>
              </a:rPr>
              <a:t>;</a:t>
            </a:r>
          </a:p>
          <a:p>
            <a:r>
              <a:rPr lang="en-US" sz="2000" dirty="0">
                <a:latin typeface="Consolas" panose="020B0609020204030204" pitchFamily="49" charset="0"/>
              </a:rPr>
              <a:t>    spinlock lock_;  //Protects most `state_` changes.</a:t>
            </a:r>
          </a:p>
          <a:p>
            <a:r>
              <a:rPr lang="en-US" sz="2000" dirty="0">
                <a:solidFill>
                  <a:srgbClr val="0070C0"/>
                </a:solidFill>
                <a:latin typeface="Consolas" panose="020B0609020204030204" pitchFamily="49" charset="0"/>
              </a:rPr>
              <a:t>    unsigned</a:t>
            </a:r>
            <a:r>
              <a:rPr lang="en-US" sz="2000" dirty="0">
                <a:latin typeface="Consolas" panose="020B0609020204030204" pitchFamily="49" charset="0"/>
              </a:rPr>
              <a:t> ref_ = </a:t>
            </a:r>
            <a:r>
              <a:rPr lang="en-US" sz="2000" dirty="0">
                <a:solidFill>
                  <a:srgbClr val="00B050"/>
                </a:solidFill>
                <a:latin typeface="Consolas" panose="020B0609020204030204" pitchFamily="49" charset="0"/>
              </a:rPr>
              <a:t>0</a:t>
            </a:r>
            <a:r>
              <a:rPr lang="en-US" sz="2000" dirty="0">
                <a:latin typeface="Consolas" panose="020B0609020204030204" pitchFamily="49" charset="0"/>
              </a:rPr>
              <a:t>;              //Reference count.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Tree>
    <p:extLst>
      <p:ext uri="{BB962C8B-B14F-4D97-AF65-F5344CB8AC3E}">
        <p14:creationId xmlns:p14="http://schemas.microsoft.com/office/powerpoint/2010/main" val="74521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BF4DB3-4405-4F52-8FD3-5EF15CE8ED12}"/>
              </a:ext>
            </a:extLst>
          </p:cNvPr>
          <p:cNvSpPr/>
          <p:nvPr/>
        </p:nvSpPr>
        <p:spPr>
          <a:xfrm>
            <a:off x="160637" y="132988"/>
            <a:ext cx="8946292" cy="5940088"/>
          </a:xfrm>
          <a:prstGeom prst="rect">
            <a:avLst/>
          </a:prstGeom>
          <a:ln w="38100">
            <a:solidFill>
              <a:schemeClr val="tx1"/>
            </a:solidFill>
          </a:ln>
        </p:spPr>
        <p:txBody>
          <a:bodyPr wrap="square">
            <a:spAutoFit/>
          </a:bodyPr>
          <a:lstStyle/>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bcslot</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blocknum_t</a:t>
            </a:r>
            <a:r>
              <a:rPr lang="en-US" sz="2000" dirty="0">
                <a:latin typeface="Consolas" panose="020B0609020204030204" pitchFamily="49" charset="0"/>
              </a:rPr>
              <a:t> bn_;  //Disk block number (unless empty).</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unsigned char</a:t>
            </a:r>
            <a:r>
              <a:rPr lang="en-US" sz="2000" dirty="0">
                <a:latin typeface="Consolas" panose="020B0609020204030204" pitchFamily="49" charset="0"/>
              </a:rPr>
              <a:t>* </a:t>
            </a:r>
            <a:r>
              <a:rPr lang="en-US" sz="2000" dirty="0" err="1">
                <a:latin typeface="Consolas" panose="020B0609020204030204" pitchFamily="49" charset="0"/>
              </a:rPr>
              <a:t>buf</a:t>
            </a:r>
            <a:r>
              <a:rPr lang="en-US" sz="2000" dirty="0">
                <a:latin typeface="Consolas" panose="020B0609020204030204" pitchFamily="49" charset="0"/>
              </a:rPr>
              <a:t>_ = </a:t>
            </a:r>
            <a:r>
              <a:rPr lang="en-US" sz="2000" dirty="0" err="1">
                <a:solidFill>
                  <a:srgbClr val="0070C0"/>
                </a:solidFill>
                <a:latin typeface="Consolas" panose="020B0609020204030204" pitchFamily="49" charset="0"/>
              </a:rPr>
              <a:t>nullptr</a:t>
            </a:r>
            <a:r>
              <a:rPr lang="en-US" sz="2000" dirty="0">
                <a:latin typeface="Consolas" panose="020B0609020204030204" pitchFamily="49" charset="0"/>
              </a:rPr>
              <a:t>;  //Memory buffer</a:t>
            </a:r>
          </a:p>
          <a:p>
            <a:r>
              <a:rPr lang="en-US" sz="2000" dirty="0">
                <a:latin typeface="Consolas" panose="020B0609020204030204" pitchFamily="49" charset="0"/>
              </a:rPr>
              <a:t>                                    //for the entry's</a:t>
            </a:r>
          </a:p>
          <a:p>
            <a:r>
              <a:rPr lang="en-US" sz="2000" dirty="0">
                <a:latin typeface="Consolas" panose="020B0609020204030204" pitchFamily="49" charset="0"/>
              </a:rPr>
              <a:t>                                    //disk block.</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enum</a:t>
            </a:r>
            <a:r>
              <a:rPr lang="en-US" sz="2000" dirty="0">
                <a:latin typeface="Consolas" panose="020B0609020204030204" pitchFamily="49" charset="0"/>
              </a:rPr>
              <a:t> </a:t>
            </a:r>
            <a:r>
              <a:rPr lang="en-US" sz="2000" dirty="0" err="1">
                <a:latin typeface="Consolas" panose="020B0609020204030204" pitchFamily="49" charset="0"/>
              </a:rPr>
              <a:t>state_t</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s_empty</a:t>
            </a:r>
            <a:r>
              <a:rPr lang="en-US" sz="2000" dirty="0">
                <a:latin typeface="Consolas" panose="020B0609020204030204" pitchFamily="49" charset="0"/>
              </a:rPr>
              <a:t>,    //The </a:t>
            </a:r>
            <a:r>
              <a:rPr lang="en-US" sz="2000" dirty="0" err="1">
                <a:latin typeface="Consolas" panose="020B0609020204030204" pitchFamily="49" charset="0"/>
              </a:rPr>
              <a:t>bcslot</a:t>
            </a:r>
            <a:r>
              <a:rPr lang="en-US" sz="2000" dirty="0">
                <a:latin typeface="Consolas" panose="020B0609020204030204" pitchFamily="49" charset="0"/>
              </a:rPr>
              <a:t> belongs to no block.</a:t>
            </a:r>
          </a:p>
          <a:p>
            <a:r>
              <a:rPr lang="en-US" sz="2000" dirty="0">
                <a:latin typeface="Consolas" panose="020B0609020204030204" pitchFamily="49" charset="0"/>
              </a:rPr>
              <a:t>        </a:t>
            </a:r>
            <a:r>
              <a:rPr lang="en-US" sz="2000" dirty="0" err="1">
                <a:latin typeface="Consolas" panose="020B0609020204030204" pitchFamily="49" charset="0"/>
              </a:rPr>
              <a:t>s_allocated</a:t>
            </a:r>
            <a:r>
              <a:rPr lang="en-US" sz="2000" dirty="0">
                <a:latin typeface="Consolas" panose="020B0609020204030204" pitchFamily="49" charset="0"/>
              </a:rPr>
              <a:t>,//</a:t>
            </a:r>
            <a:r>
              <a:rPr lang="en-US" sz="2000">
                <a:latin typeface="Consolas" panose="020B0609020204030204" pitchFamily="49" charset="0"/>
              </a:rPr>
              <a:t>The bcslot </a:t>
            </a:r>
            <a:r>
              <a:rPr lang="en-US" sz="2000" dirty="0">
                <a:latin typeface="Consolas" panose="020B0609020204030204" pitchFamily="49" charset="0"/>
              </a:rPr>
              <a:t>is assigned to a block,</a:t>
            </a:r>
          </a:p>
          <a:p>
            <a:r>
              <a:rPr lang="en-US" sz="2000" dirty="0">
                <a:latin typeface="Consolas" panose="020B0609020204030204" pitchFamily="49" charset="0"/>
              </a:rPr>
              <a:t>                    //but no kernel task has tried to</a:t>
            </a:r>
          </a:p>
          <a:p>
            <a:r>
              <a:rPr lang="en-US" sz="2000" dirty="0">
                <a:latin typeface="Consolas" panose="020B0609020204030204" pitchFamily="49" charset="0"/>
              </a:rPr>
              <a:t>                    //load it from disk yet.</a:t>
            </a:r>
          </a:p>
          <a:p>
            <a:r>
              <a:rPr lang="en-US" sz="2000" dirty="0">
                <a:latin typeface="Consolas" panose="020B0609020204030204" pitchFamily="49" charset="0"/>
              </a:rPr>
              <a:t>        </a:t>
            </a:r>
            <a:r>
              <a:rPr lang="en-US" sz="2000" dirty="0" err="1">
                <a:latin typeface="Consolas" panose="020B0609020204030204" pitchFamily="49" charset="0"/>
              </a:rPr>
              <a:t>s_loading</a:t>
            </a:r>
            <a:r>
              <a:rPr lang="en-US" sz="2000" dirty="0">
                <a:latin typeface="Consolas" panose="020B0609020204030204" pitchFamily="49" charset="0"/>
              </a:rPr>
              <a:t>,  //A kernel task has issued a disk</a:t>
            </a:r>
          </a:p>
          <a:p>
            <a:r>
              <a:rPr lang="en-US" sz="2000" dirty="0">
                <a:latin typeface="Consolas" panose="020B0609020204030204" pitchFamily="49" charset="0"/>
              </a:rPr>
              <a:t>                    //load for the block.</a:t>
            </a:r>
          </a:p>
          <a:p>
            <a:r>
              <a:rPr lang="en-US" sz="2000" dirty="0">
                <a:latin typeface="Consolas" panose="020B0609020204030204" pitchFamily="49" charset="0"/>
              </a:rPr>
              <a:t>        </a:t>
            </a:r>
            <a:r>
              <a:rPr lang="en-US" sz="2000" dirty="0" err="1">
                <a:latin typeface="Consolas" panose="020B0609020204030204" pitchFamily="49" charset="0"/>
              </a:rPr>
              <a:t>s_clean</a:t>
            </a:r>
            <a:r>
              <a:rPr lang="en-US" sz="2000" dirty="0">
                <a:latin typeface="Consolas" panose="020B0609020204030204" pitchFamily="49" charset="0"/>
              </a:rPr>
              <a:t>     //The block has been read from disk!</a:t>
            </a:r>
          </a:p>
          <a:p>
            <a:r>
              <a:rPr lang="en-US" sz="2000" dirty="0">
                <a:latin typeface="Consolas" panose="020B0609020204030204" pitchFamily="49" charset="0"/>
              </a:rPr>
              <a:t>    };</a:t>
            </a:r>
          </a:p>
          <a:p>
            <a:r>
              <a:rPr lang="en-US" sz="2000" dirty="0">
                <a:latin typeface="Consolas" panose="020B0609020204030204" pitchFamily="49" charset="0"/>
              </a:rPr>
              <a:t>    std::atomic&lt;</a:t>
            </a:r>
            <a:r>
              <a:rPr lang="en-US" sz="2000" dirty="0">
                <a:solidFill>
                  <a:srgbClr val="0070C0"/>
                </a:solidFill>
                <a:latin typeface="Consolas" panose="020B0609020204030204" pitchFamily="49" charset="0"/>
              </a:rPr>
              <a:t>int</a:t>
            </a:r>
            <a:r>
              <a:rPr lang="en-US" sz="2000" dirty="0">
                <a:latin typeface="Consolas" panose="020B0609020204030204" pitchFamily="49" charset="0"/>
              </a:rPr>
              <a:t>&gt; state_ = </a:t>
            </a:r>
            <a:r>
              <a:rPr lang="en-US" sz="2000" dirty="0" err="1">
                <a:latin typeface="Consolas" panose="020B0609020204030204" pitchFamily="49" charset="0"/>
              </a:rPr>
              <a:t>s_empty</a:t>
            </a:r>
            <a:r>
              <a:rPr lang="en-US" sz="2000" dirty="0">
                <a:latin typeface="Consolas" panose="020B0609020204030204" pitchFamily="49" charset="0"/>
              </a:rPr>
              <a:t>;</a:t>
            </a:r>
          </a:p>
          <a:p>
            <a:r>
              <a:rPr lang="en-US" sz="2000" dirty="0">
                <a:latin typeface="Consolas" panose="020B0609020204030204" pitchFamily="49" charset="0"/>
              </a:rPr>
              <a:t>    spinlock lock_;  //Protects most `state_` changes.</a:t>
            </a:r>
          </a:p>
          <a:p>
            <a:r>
              <a:rPr lang="en-US" sz="2000" dirty="0">
                <a:solidFill>
                  <a:srgbClr val="0070C0"/>
                </a:solidFill>
                <a:latin typeface="Consolas" panose="020B0609020204030204" pitchFamily="49" charset="0"/>
              </a:rPr>
              <a:t>    unsigned</a:t>
            </a:r>
            <a:r>
              <a:rPr lang="en-US" sz="2000" dirty="0">
                <a:latin typeface="Consolas" panose="020B0609020204030204" pitchFamily="49" charset="0"/>
              </a:rPr>
              <a:t> ref_ = </a:t>
            </a:r>
            <a:r>
              <a:rPr lang="en-US" sz="2000" dirty="0">
                <a:solidFill>
                  <a:srgbClr val="00B050"/>
                </a:solidFill>
                <a:latin typeface="Consolas" panose="020B0609020204030204" pitchFamily="49" charset="0"/>
              </a:rPr>
              <a:t>0</a:t>
            </a:r>
            <a:r>
              <a:rPr lang="en-US" sz="2000" dirty="0">
                <a:latin typeface="Consolas" panose="020B0609020204030204" pitchFamily="49" charset="0"/>
              </a:rPr>
              <a:t>;              //Reference count.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
        <p:nvSpPr>
          <p:cNvPr id="5" name="Rectangle 4">
            <a:extLst>
              <a:ext uri="{FF2B5EF4-FFF2-40B4-BE49-F238E27FC236}">
                <a16:creationId xmlns:a16="http://schemas.microsoft.com/office/drawing/2014/main" id="{7C6FCCF2-2D3D-42B5-9C01-D639BD07109D}"/>
              </a:ext>
            </a:extLst>
          </p:cNvPr>
          <p:cNvSpPr/>
          <p:nvPr/>
        </p:nvSpPr>
        <p:spPr>
          <a:xfrm>
            <a:off x="5045676" y="2693706"/>
            <a:ext cx="6816811" cy="4093428"/>
          </a:xfrm>
          <a:prstGeom prst="rect">
            <a:avLst/>
          </a:prstGeom>
          <a:solidFill>
            <a:schemeClr val="bg1"/>
          </a:solidFill>
          <a:ln w="38100">
            <a:solidFill>
              <a:schemeClr val="tx1"/>
            </a:solidFill>
          </a:ln>
        </p:spPr>
        <p:txBody>
          <a:bodyPr wrap="square">
            <a:spAutoFit/>
          </a:bodyPr>
          <a:lstStyle/>
          <a:p>
            <a:r>
              <a:rPr lang="en-US" sz="2000" dirty="0">
                <a:solidFill>
                  <a:srgbClr val="0070C0"/>
                </a:solidFill>
                <a:latin typeface="Consolas" panose="020B0609020204030204" pitchFamily="49" charset="0"/>
              </a:rPr>
              <a:t>using </a:t>
            </a:r>
            <a:r>
              <a:rPr lang="en-US" sz="2000" dirty="0" err="1">
                <a:latin typeface="Consolas" panose="020B0609020204030204" pitchFamily="49" charset="0"/>
              </a:rPr>
              <a:t>bcref</a:t>
            </a:r>
            <a:r>
              <a:rPr lang="en-US" sz="2000" dirty="0">
                <a:latin typeface="Consolas" panose="020B0609020204030204" pitchFamily="49" charset="0"/>
              </a:rPr>
              <a:t> =</a:t>
            </a:r>
            <a:r>
              <a:rPr lang="en-US" sz="2000" dirty="0">
                <a:solidFill>
                  <a:srgbClr val="0070C0"/>
                </a:solidFill>
                <a:latin typeface="Consolas" panose="020B0609020204030204" pitchFamily="49" charset="0"/>
              </a:rPr>
              <a:t> </a:t>
            </a:r>
            <a:r>
              <a:rPr lang="en-US" sz="2000" dirty="0" err="1">
                <a:latin typeface="Consolas" panose="020B0609020204030204" pitchFamily="49" charset="0"/>
              </a:rPr>
              <a:t>ref_ptr</a:t>
            </a:r>
            <a:r>
              <a:rPr lang="en-US" sz="2000" dirty="0">
                <a:latin typeface="Consolas" panose="020B0609020204030204" pitchFamily="49" charset="0"/>
              </a:rPr>
              <a:t>&lt;</a:t>
            </a:r>
            <a:r>
              <a:rPr lang="en-US" sz="2000" dirty="0" err="1">
                <a:latin typeface="Consolas" panose="020B0609020204030204" pitchFamily="49" charset="0"/>
              </a:rPr>
              <a:t>bcslot</a:t>
            </a:r>
            <a:r>
              <a:rPr lang="en-US" sz="2000" dirty="0">
                <a:latin typeface="Consolas" panose="020B0609020204030204" pitchFamily="49" charset="0"/>
              </a:rPr>
              <a:t>&gt;;</a:t>
            </a:r>
          </a:p>
          <a:p>
            <a:endParaRPr lang="en-US" sz="2000" dirty="0">
              <a:solidFill>
                <a:srgbClr val="0070C0"/>
              </a:solidFill>
              <a:latin typeface="Consolas" panose="020B0609020204030204" pitchFamily="49" charset="0"/>
            </a:endParaRPr>
          </a:p>
          <a:p>
            <a:r>
              <a:rPr lang="en-US" sz="2000" dirty="0">
                <a:solidFill>
                  <a:srgbClr val="0070C0"/>
                </a:solidFill>
                <a:latin typeface="Consolas" panose="020B0609020204030204" pitchFamily="49" charset="0"/>
              </a:rPr>
              <a:t>struct</a:t>
            </a:r>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bufcache</a:t>
            </a:r>
            <a:r>
              <a:rPr lang="en-US" sz="2000" dirty="0">
                <a:solidFill>
                  <a:sysClr val="windowText" lastClr="000000"/>
                </a:solidFill>
                <a:latin typeface="Consolas" panose="020B0609020204030204" pitchFamily="49" charset="0"/>
              </a:rPr>
              <a:t> {</a:t>
            </a:r>
          </a:p>
          <a:p>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bcslot</a:t>
            </a:r>
            <a:r>
              <a:rPr lang="en-US" sz="2000" dirty="0">
                <a:solidFill>
                  <a:sysClr val="windowText" lastClr="000000"/>
                </a:solidFill>
                <a:latin typeface="Consolas" panose="020B0609020204030204" pitchFamily="49" charset="0"/>
              </a:rPr>
              <a:t> slots_[</a:t>
            </a:r>
            <a:r>
              <a:rPr lang="en-US" sz="2000" dirty="0">
                <a:solidFill>
                  <a:srgbClr val="00B050"/>
                </a:solidFill>
                <a:latin typeface="Consolas" panose="020B0609020204030204" pitchFamily="49" charset="0"/>
              </a:rPr>
              <a:t>10</a:t>
            </a:r>
            <a:r>
              <a:rPr lang="en-US" sz="2000" dirty="0">
                <a:solidFill>
                  <a:sysClr val="windowText" lastClr="000000"/>
                </a:solidFill>
                <a:latin typeface="Consolas" panose="020B0609020204030204" pitchFamily="49" charset="0"/>
              </a:rPr>
              <a:t>];</a:t>
            </a:r>
          </a:p>
          <a:p>
            <a:r>
              <a:rPr lang="en-US" sz="2000" dirty="0">
                <a:solidFill>
                  <a:sysClr val="windowText" lastClr="000000"/>
                </a:solidFill>
                <a:latin typeface="Consolas" panose="020B0609020204030204" pitchFamily="49" charset="0"/>
              </a:rPr>
              <a:t>    spinlock lock_;   /Protects all entries’</a:t>
            </a:r>
          </a:p>
          <a:p>
            <a:r>
              <a:rPr lang="en-US" sz="2000" dirty="0">
                <a:solidFill>
                  <a:sysClr val="windowText" lastClr="000000"/>
                </a:solidFill>
                <a:latin typeface="Consolas" panose="020B0609020204030204" pitchFamily="49" charset="0"/>
              </a:rPr>
              <a:t>                      //.bn_ and .ref_.</a:t>
            </a:r>
          </a:p>
          <a:p>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wait_queue</a:t>
            </a:r>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read_wq</a:t>
            </a:r>
            <a:r>
              <a:rPr lang="en-US" sz="2000" dirty="0">
                <a:solidFill>
                  <a:sysClr val="windowText" lastClr="000000"/>
                </a:solidFill>
                <a:latin typeface="Consolas" panose="020B0609020204030204" pitchFamily="49" charset="0"/>
              </a:rPr>
              <a:t>_; //Used by kernel tasks</a:t>
            </a:r>
          </a:p>
          <a:p>
            <a:r>
              <a:rPr lang="en-US" sz="2000" dirty="0">
                <a:solidFill>
                  <a:sysClr val="windowText" lastClr="000000"/>
                </a:solidFill>
                <a:latin typeface="Consolas" panose="020B0609020204030204" pitchFamily="49" charset="0"/>
              </a:rPr>
              <a:t>                         //that are waiting for</a:t>
            </a:r>
          </a:p>
          <a:p>
            <a:r>
              <a:rPr lang="en-US" sz="2000" dirty="0">
                <a:solidFill>
                  <a:sysClr val="windowText" lastClr="000000"/>
                </a:solidFill>
                <a:latin typeface="Consolas" panose="020B0609020204030204" pitchFamily="49" charset="0"/>
              </a:rPr>
              <a:t>                         //a block to load.</a:t>
            </a:r>
          </a:p>
          <a:p>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bcref</a:t>
            </a:r>
            <a:r>
              <a:rPr lang="en-US" sz="2000" dirty="0">
                <a:solidFill>
                  <a:sysClr val="windowText" lastClr="000000"/>
                </a:solidFill>
                <a:latin typeface="Consolas" panose="020B0609020204030204" pitchFamily="49" charset="0"/>
              </a:rPr>
              <a:t> load(</a:t>
            </a:r>
            <a:r>
              <a:rPr lang="en-US" sz="2000" dirty="0" err="1">
                <a:solidFill>
                  <a:sysClr val="windowText" lastClr="000000"/>
                </a:solidFill>
                <a:latin typeface="Consolas" panose="020B0609020204030204" pitchFamily="49" charset="0"/>
              </a:rPr>
              <a:t>blocknum_t</a:t>
            </a:r>
            <a:r>
              <a:rPr lang="en-US" sz="2000" dirty="0">
                <a:solidFill>
                  <a:sysClr val="windowText" lastClr="000000"/>
                </a:solidFill>
                <a:latin typeface="Consolas" panose="020B0609020204030204" pitchFamily="49" charset="0"/>
              </a:rPr>
              <a:t> bn,...);</a:t>
            </a:r>
          </a:p>
          <a:p>
            <a:endParaRPr lang="en-US" sz="2000" dirty="0">
              <a:solidFill>
                <a:sysClr val="windowText" lastClr="000000"/>
              </a:solidFill>
              <a:latin typeface="Consolas" panose="020B0609020204030204" pitchFamily="49" charset="0"/>
            </a:endParaRPr>
          </a:p>
          <a:p>
            <a:r>
              <a:rPr lang="en-US" sz="2000" dirty="0">
                <a:solidFill>
                  <a:sysClr val="windowText" lastClr="000000"/>
                </a:solidFill>
                <a:latin typeface="Consolas" panose="020B0609020204030204" pitchFamily="49" charset="0"/>
              </a:rPr>
              <a:t>    //...other stuff...</a:t>
            </a:r>
          </a:p>
          <a:p>
            <a:r>
              <a:rPr lang="en-US" sz="2000" dirty="0">
                <a:solidFill>
                  <a:sysClr val="windowText" lastClr="000000"/>
                </a:solidFill>
                <a:latin typeface="Consolas" panose="020B0609020204030204" pitchFamily="49" charset="0"/>
              </a:rPr>
              <a:t>};</a:t>
            </a:r>
          </a:p>
        </p:txBody>
      </p:sp>
    </p:spTree>
    <p:extLst>
      <p:ext uri="{BB962C8B-B14F-4D97-AF65-F5344CB8AC3E}">
        <p14:creationId xmlns:p14="http://schemas.microsoft.com/office/powerpoint/2010/main" val="225330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71A-6CA0-4EB4-9814-4598EAD169F1}"/>
              </a:ext>
            </a:extLst>
          </p:cNvPr>
          <p:cNvSpPr>
            <a:spLocks noGrp="1"/>
          </p:cNvSpPr>
          <p:nvPr>
            <p:ph type="title"/>
          </p:nvPr>
        </p:nvSpPr>
        <p:spPr>
          <a:xfrm>
            <a:off x="838200" y="1813654"/>
            <a:ext cx="10515600" cy="3230691"/>
          </a:xfrm>
        </p:spPr>
        <p:txBody>
          <a:bodyPr>
            <a:normAutofit/>
          </a:bodyPr>
          <a:lstStyle/>
          <a:p>
            <a:r>
              <a:rPr lang="en-US" sz="4800" b="1" dirty="0">
                <a:solidFill>
                  <a:schemeClr val="bg1"/>
                </a:solidFill>
              </a:rPr>
              <a:t>Suppose that kernel task X wants to read a block from disk . . .</a:t>
            </a:r>
          </a:p>
        </p:txBody>
      </p:sp>
    </p:spTree>
    <p:extLst>
      <p:ext uri="{BB962C8B-B14F-4D97-AF65-F5344CB8AC3E}">
        <p14:creationId xmlns:p14="http://schemas.microsoft.com/office/powerpoint/2010/main" val="364198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A86F153-8066-47BC-BAB4-454BBEF82BD3}"/>
              </a:ext>
            </a:extLst>
          </p:cNvPr>
          <p:cNvSpPr txBox="1"/>
          <p:nvPr/>
        </p:nvSpPr>
        <p:spPr>
          <a:xfrm>
            <a:off x="568417" y="4589345"/>
            <a:ext cx="1779368" cy="523220"/>
          </a:xfrm>
          <a:prstGeom prst="rect">
            <a:avLst/>
          </a:prstGeom>
          <a:noFill/>
        </p:spPr>
        <p:txBody>
          <a:bodyPr wrap="square" rtlCol="0">
            <a:spAutoFit/>
          </a:bodyPr>
          <a:lstStyle/>
          <a:p>
            <a:pPr algn="ctr"/>
            <a:r>
              <a:rPr lang="en-US" sz="2800" dirty="0" err="1">
                <a:latin typeface="Consolas" panose="020B0609020204030204" pitchFamily="49" charset="0"/>
              </a:rPr>
              <a:t>read_wq</a:t>
            </a:r>
            <a:r>
              <a:rPr lang="en-US" sz="2800" dirty="0">
                <a:latin typeface="Consolas" panose="020B0609020204030204" pitchFamily="49" charset="0"/>
              </a:rPr>
              <a:t>_</a:t>
            </a:r>
          </a:p>
        </p:txBody>
      </p:sp>
      <p:grpSp>
        <p:nvGrpSpPr>
          <p:cNvPr id="26" name="Group 25">
            <a:extLst>
              <a:ext uri="{FF2B5EF4-FFF2-40B4-BE49-F238E27FC236}">
                <a16:creationId xmlns:a16="http://schemas.microsoft.com/office/drawing/2014/main" id="{24F0BAC0-B5E4-4C69-A336-83AFDE26AB4F}"/>
              </a:ext>
            </a:extLst>
          </p:cNvPr>
          <p:cNvGrpSpPr/>
          <p:nvPr/>
        </p:nvGrpSpPr>
        <p:grpSpPr>
          <a:xfrm>
            <a:off x="1054587" y="5127973"/>
            <a:ext cx="564009" cy="314221"/>
            <a:chOff x="8540719" y="1538053"/>
            <a:chExt cx="564009" cy="612023"/>
          </a:xfrm>
        </p:grpSpPr>
        <p:cxnSp>
          <p:nvCxnSpPr>
            <p:cNvPr id="21" name="Straight Connector 20">
              <a:extLst>
                <a:ext uri="{FF2B5EF4-FFF2-40B4-BE49-F238E27FC236}">
                  <a16:creationId xmlns:a16="http://schemas.microsoft.com/office/drawing/2014/main" id="{4A61314A-D4F7-4D7D-96A6-A36CEC4D0453}"/>
                </a:ext>
              </a:extLst>
            </p:cNvPr>
            <p:cNvCxnSpPr/>
            <p:nvPr/>
          </p:nvCxnSpPr>
          <p:spPr>
            <a:xfrm>
              <a:off x="8822724" y="1538053"/>
              <a:ext cx="0" cy="612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82C75F-2B6A-41DE-B474-DB6D0E5B385A}"/>
                </a:ext>
              </a:extLst>
            </p:cNvPr>
            <p:cNvCxnSpPr>
              <a:cxnSpLocks/>
            </p:cNvCxnSpPr>
            <p:nvPr/>
          </p:nvCxnSpPr>
          <p:spPr>
            <a:xfrm flipH="1">
              <a:off x="8540719" y="2150076"/>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2B0C77-62C8-454E-80F0-B7F7426263AE}"/>
                </a:ext>
              </a:extLst>
            </p:cNvPr>
            <p:cNvCxnSpPr>
              <a:cxnSpLocks/>
            </p:cNvCxnSpPr>
            <p:nvPr/>
          </p:nvCxnSpPr>
          <p:spPr>
            <a:xfrm flipH="1">
              <a:off x="8540719" y="1932248"/>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49A6174-04C9-45A3-AA86-11ED595A54D4}"/>
              </a:ext>
            </a:extLst>
          </p:cNvPr>
          <p:cNvGrpSpPr/>
          <p:nvPr/>
        </p:nvGrpSpPr>
        <p:grpSpPr>
          <a:xfrm>
            <a:off x="531341" y="2511712"/>
            <a:ext cx="1536359" cy="1922117"/>
            <a:chOff x="531341" y="806474"/>
            <a:chExt cx="1536359" cy="1922117"/>
          </a:xfrm>
        </p:grpSpPr>
        <p:pic>
          <p:nvPicPr>
            <p:cNvPr id="16" name="Picture 15">
              <a:extLst>
                <a:ext uri="{FF2B5EF4-FFF2-40B4-BE49-F238E27FC236}">
                  <a16:creationId xmlns:a16="http://schemas.microsoft.com/office/drawing/2014/main" id="{D3657E63-D9D5-4E16-A406-05819A4B8303}"/>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0" name="TextBox 29">
              <a:extLst>
                <a:ext uri="{FF2B5EF4-FFF2-40B4-BE49-F238E27FC236}">
                  <a16:creationId xmlns:a16="http://schemas.microsoft.com/office/drawing/2014/main" id="{922BA443-8530-4FA6-8C8E-E44ECB131C89}"/>
                </a:ext>
              </a:extLst>
            </p:cNvPr>
            <p:cNvSpPr txBox="1"/>
            <p:nvPr/>
          </p:nvSpPr>
          <p:spPr>
            <a:xfrm>
              <a:off x="653921" y="2328481"/>
              <a:ext cx="1349196" cy="400110"/>
            </a:xfrm>
            <a:prstGeom prst="rect">
              <a:avLst/>
            </a:prstGeom>
            <a:solidFill>
              <a:schemeClr val="tx1"/>
            </a:solidFill>
          </p:spPr>
          <p:txBody>
            <a:bodyPr wrap="square" rtlCol="0">
              <a:spAutoFit/>
            </a:bodyPr>
            <a:lstStyle/>
            <a:p>
              <a:pPr algn="ctr"/>
              <a:r>
                <a:rPr lang="en-US" sz="2000" dirty="0" err="1">
                  <a:solidFill>
                    <a:schemeClr val="bg1"/>
                  </a:solidFill>
                  <a:latin typeface="Consolas" panose="020B0609020204030204" pitchFamily="49" charset="0"/>
                </a:rPr>
                <a:t>bufcache</a:t>
              </a:r>
              <a:endParaRPr lang="en-US" sz="2000" dirty="0">
                <a:solidFill>
                  <a:schemeClr val="bg1"/>
                </a:solidFill>
                <a:latin typeface="Consolas" panose="020B0609020204030204" pitchFamily="49" charset="0"/>
              </a:endParaRPr>
            </a:p>
          </p:txBody>
        </p:sp>
      </p:grpSp>
      <p:sp>
        <p:nvSpPr>
          <p:cNvPr id="37" name="TextBox 36">
            <a:extLst>
              <a:ext uri="{FF2B5EF4-FFF2-40B4-BE49-F238E27FC236}">
                <a16:creationId xmlns:a16="http://schemas.microsoft.com/office/drawing/2014/main" id="{79A4443B-1F29-4160-8F39-8EF0551A2801}"/>
              </a:ext>
            </a:extLst>
          </p:cNvPr>
          <p:cNvSpPr txBox="1"/>
          <p:nvPr/>
        </p:nvSpPr>
        <p:spPr>
          <a:xfrm>
            <a:off x="6022428" y="557575"/>
            <a:ext cx="6083076"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bcref</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::load(</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35" name="TextBox 34">
            <a:extLst>
              <a:ext uri="{FF2B5EF4-FFF2-40B4-BE49-F238E27FC236}">
                <a16:creationId xmlns:a16="http://schemas.microsoft.com/office/drawing/2014/main" id="{7F1018A3-698B-4184-98CB-A6C227540F24}"/>
              </a:ext>
            </a:extLst>
          </p:cNvPr>
          <p:cNvSpPr txBox="1"/>
          <p:nvPr/>
        </p:nvSpPr>
        <p:spPr>
          <a:xfrm>
            <a:off x="8382004" y="116731"/>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X</a:t>
            </a:r>
          </a:p>
        </p:txBody>
      </p:sp>
      <p:pic>
        <p:nvPicPr>
          <p:cNvPr id="39" name="Picture 38">
            <a:extLst>
              <a:ext uri="{FF2B5EF4-FFF2-40B4-BE49-F238E27FC236}">
                <a16:creationId xmlns:a16="http://schemas.microsoft.com/office/drawing/2014/main" id="{55657CFE-A0D6-418C-A4A9-3E0376ED29F1}"/>
              </a:ext>
            </a:extLst>
          </p:cNvPr>
          <p:cNvPicPr>
            <a:picLocks noChangeAspect="1"/>
          </p:cNvPicPr>
          <p:nvPr/>
        </p:nvPicPr>
        <p:blipFill>
          <a:blip r:embed="rId4"/>
          <a:stretch>
            <a:fillRect/>
          </a:stretch>
        </p:blipFill>
        <p:spPr>
          <a:xfrm>
            <a:off x="481916" y="2439487"/>
            <a:ext cx="1536359" cy="2030189"/>
          </a:xfrm>
          <a:prstGeom prst="rect">
            <a:avLst/>
          </a:prstGeom>
        </p:spPr>
      </p:pic>
      <p:pic>
        <p:nvPicPr>
          <p:cNvPr id="40" name="Picture 39">
            <a:extLst>
              <a:ext uri="{FF2B5EF4-FFF2-40B4-BE49-F238E27FC236}">
                <a16:creationId xmlns:a16="http://schemas.microsoft.com/office/drawing/2014/main" id="{B9F99331-5728-4ABB-8165-49FA8FF62E4B}"/>
              </a:ext>
            </a:extLst>
          </p:cNvPr>
          <p:cNvPicPr>
            <a:picLocks noChangeAspect="1"/>
          </p:cNvPicPr>
          <p:nvPr/>
        </p:nvPicPr>
        <p:blipFill>
          <a:blip r:embed="rId4"/>
          <a:stretch>
            <a:fillRect/>
          </a:stretch>
        </p:blipFill>
        <p:spPr>
          <a:xfrm>
            <a:off x="10345938" y="917245"/>
            <a:ext cx="1314721" cy="1737311"/>
          </a:xfrm>
          <a:prstGeom prst="rect">
            <a:avLst/>
          </a:prstGeom>
        </p:spPr>
      </p:pic>
      <p:sp>
        <p:nvSpPr>
          <p:cNvPr id="52" name="Arrow: Down 51">
            <a:extLst>
              <a:ext uri="{FF2B5EF4-FFF2-40B4-BE49-F238E27FC236}">
                <a16:creationId xmlns:a16="http://schemas.microsoft.com/office/drawing/2014/main" id="{49076412-CAF1-499D-A9CB-2F42081AC2CD}"/>
              </a:ext>
            </a:extLst>
          </p:cNvPr>
          <p:cNvSpPr/>
          <p:nvPr/>
        </p:nvSpPr>
        <p:spPr>
          <a:xfrm rot="5400000">
            <a:off x="7300950" y="1804498"/>
            <a:ext cx="766121" cy="9923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BB7681-F52F-4DD9-9F3C-6F72339D7F3A}"/>
              </a:ext>
            </a:extLst>
          </p:cNvPr>
          <p:cNvSpPr txBox="1"/>
          <p:nvPr/>
        </p:nvSpPr>
        <p:spPr>
          <a:xfrm>
            <a:off x="8171935" y="2066866"/>
            <a:ext cx="2331304"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Is bn in </a:t>
            </a:r>
            <a:r>
              <a:rPr lang="en-US" sz="2000" b="1" dirty="0" err="1">
                <a:latin typeface="Segoe UI" panose="020B0502040204020203" pitchFamily="34" charset="0"/>
                <a:cs typeface="Segoe UI" panose="020B0502040204020203" pitchFamily="34" charset="0"/>
              </a:rPr>
              <a:t>bufcache</a:t>
            </a:r>
            <a:r>
              <a:rPr lang="en-US" sz="2000" b="1" dirty="0">
                <a:latin typeface="Segoe UI" panose="020B0502040204020203" pitchFamily="34" charset="0"/>
                <a:cs typeface="Segoe UI" panose="020B0502040204020203" pitchFamily="34" charset="0"/>
              </a:rPr>
              <a:t>?</a:t>
            </a:r>
          </a:p>
        </p:txBody>
      </p:sp>
      <p:sp>
        <p:nvSpPr>
          <p:cNvPr id="54" name="TextBox 53">
            <a:extLst>
              <a:ext uri="{FF2B5EF4-FFF2-40B4-BE49-F238E27FC236}">
                <a16:creationId xmlns:a16="http://schemas.microsoft.com/office/drawing/2014/main" id="{9CEFEE84-7E75-42F3-8081-6CA32376B9EE}"/>
              </a:ext>
            </a:extLst>
          </p:cNvPr>
          <p:cNvSpPr txBox="1"/>
          <p:nvPr/>
        </p:nvSpPr>
        <p:spPr>
          <a:xfrm>
            <a:off x="8227432" y="5673668"/>
            <a:ext cx="3449703" cy="707886"/>
          </a:xfrm>
          <a:prstGeom prst="rect">
            <a:avLst/>
          </a:prstGeom>
          <a:noFill/>
        </p:spPr>
        <p:txBody>
          <a:bodyPr wrap="square" rtlCol="0">
            <a:spAutoFit/>
          </a:bodyPr>
          <a:lstStyle/>
          <a:p>
            <a:r>
              <a:rPr lang="en-US" sz="2000" b="1" dirty="0">
                <a:latin typeface="Consolas" panose="020B0609020204030204" pitchFamily="49" charset="0"/>
                <a:cs typeface="Segoe UI" panose="020B0502040204020203" pitchFamily="34" charset="0"/>
              </a:rPr>
              <a:t>bn</a:t>
            </a:r>
            <a:r>
              <a:rPr lang="en-US" sz="2000" b="1" dirty="0">
                <a:latin typeface="Segoe UI" panose="020B0502040204020203" pitchFamily="34" charset="0"/>
                <a:cs typeface="Segoe UI" panose="020B0502040204020203" pitchFamily="34" charset="0"/>
              </a:rPr>
              <a:t> wasn’t found, so let’s read it from disk!</a:t>
            </a:r>
          </a:p>
        </p:txBody>
      </p:sp>
      <p:sp>
        <p:nvSpPr>
          <p:cNvPr id="68" name="Left Brace 67">
            <a:extLst>
              <a:ext uri="{FF2B5EF4-FFF2-40B4-BE49-F238E27FC236}">
                <a16:creationId xmlns:a16="http://schemas.microsoft.com/office/drawing/2014/main" id="{09CF30B1-E182-4885-995A-BAC56007D7B7}"/>
              </a:ext>
            </a:extLst>
          </p:cNvPr>
          <p:cNvSpPr/>
          <p:nvPr/>
        </p:nvSpPr>
        <p:spPr>
          <a:xfrm>
            <a:off x="2203627" y="2118297"/>
            <a:ext cx="514864" cy="4593148"/>
          </a:xfrm>
          <a:prstGeom prst="leftBrace">
            <a:avLst>
              <a:gd name="adj1" fmla="val 8333"/>
              <a:gd name="adj2" fmla="val 337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61178DDB-44E5-4F1C-935D-A0BA3309CA94}"/>
              </a:ext>
            </a:extLst>
          </p:cNvPr>
          <p:cNvSpPr txBox="1"/>
          <p:nvPr/>
        </p:nvSpPr>
        <p:spPr>
          <a:xfrm>
            <a:off x="2854417" y="5152766"/>
            <a:ext cx="4589963" cy="1569660"/>
          </a:xfrm>
          <a:prstGeom prst="rect">
            <a:avLst/>
          </a:prstGeom>
          <a:noFill/>
          <a:ln w="38100">
            <a:solidFill>
              <a:schemeClr val="tx1"/>
            </a:solidFill>
          </a:ln>
        </p:spPr>
        <p:txBody>
          <a:bodyPr wrap="square" rtlCol="0">
            <a:spAutoFit/>
          </a:bodyPr>
          <a:lstStyle/>
          <a:p>
            <a:r>
              <a:rPr lang="en-US" sz="2400" dirty="0">
                <a:latin typeface="Consolas" panose="020B0609020204030204" pitchFamily="49" charset="0"/>
                <a:cs typeface="Segoe UI" panose="020B0502040204020203" pitchFamily="34" charset="0"/>
              </a:rPr>
              <a:t>     state_ =</a:t>
            </a:r>
          </a:p>
          <a:p>
            <a:r>
              <a:rPr lang="en-US" sz="2400" dirty="0">
                <a:latin typeface="Consolas" panose="020B0609020204030204" pitchFamily="49" charset="0"/>
                <a:cs typeface="Segoe UI" panose="020B0502040204020203" pitchFamily="34" charset="0"/>
              </a:rPr>
              <a:t>     bn_ = </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buf</a:t>
            </a:r>
            <a:r>
              <a:rPr lang="en-US" sz="2400" dirty="0">
                <a:latin typeface="Consolas" panose="020B0609020204030204" pitchFamily="49" charset="0"/>
                <a:cs typeface="Segoe UI" panose="020B0502040204020203" pitchFamily="34" charset="0"/>
              </a:rPr>
              <a:t>_ =</a:t>
            </a:r>
          </a:p>
          <a:p>
            <a:r>
              <a:rPr lang="en-US" sz="2400" dirty="0">
                <a:latin typeface="Consolas" panose="020B0609020204030204" pitchFamily="49" charset="0"/>
                <a:cs typeface="Segoe UI" panose="020B0502040204020203" pitchFamily="34" charset="0"/>
              </a:rPr>
              <a:t>     ref_ = </a:t>
            </a:r>
          </a:p>
        </p:txBody>
      </p:sp>
      <p:sp>
        <p:nvSpPr>
          <p:cNvPr id="70" name="TextBox 69">
            <a:extLst>
              <a:ext uri="{FF2B5EF4-FFF2-40B4-BE49-F238E27FC236}">
                <a16:creationId xmlns:a16="http://schemas.microsoft.com/office/drawing/2014/main" id="{D4D0ED60-D5FA-4E87-B11E-263E336349FE}"/>
              </a:ext>
            </a:extLst>
          </p:cNvPr>
          <p:cNvSpPr txBox="1"/>
          <p:nvPr/>
        </p:nvSpPr>
        <p:spPr>
          <a:xfrm>
            <a:off x="5206316" y="5140409"/>
            <a:ext cx="1779368" cy="461665"/>
          </a:xfrm>
          <a:prstGeom prst="rect">
            <a:avLst/>
          </a:prstGeom>
          <a:noFill/>
        </p:spPr>
        <p:txBody>
          <a:bodyPr wrap="square" rtlCol="0">
            <a:spAutoFit/>
          </a:bodyPr>
          <a:lstStyle/>
          <a:p>
            <a:pPr algn="ctr"/>
            <a:r>
              <a:rPr lang="en-US" sz="2400" dirty="0" err="1">
                <a:latin typeface="Consolas" panose="020B0609020204030204" pitchFamily="49" charset="0"/>
              </a:rPr>
              <a:t>s_empty</a:t>
            </a:r>
            <a:endParaRPr lang="en-US" sz="2400" dirty="0">
              <a:latin typeface="Consolas" panose="020B0609020204030204" pitchFamily="49" charset="0"/>
            </a:endParaRPr>
          </a:p>
        </p:txBody>
      </p:sp>
      <p:sp>
        <p:nvSpPr>
          <p:cNvPr id="71" name="TextBox 70">
            <a:extLst>
              <a:ext uri="{FF2B5EF4-FFF2-40B4-BE49-F238E27FC236}">
                <a16:creationId xmlns:a16="http://schemas.microsoft.com/office/drawing/2014/main" id="{8F88AD21-54FB-4C0B-B705-498F6A81FE13}"/>
              </a:ext>
            </a:extLst>
          </p:cNvPr>
          <p:cNvSpPr txBox="1"/>
          <p:nvPr/>
        </p:nvSpPr>
        <p:spPr>
          <a:xfrm>
            <a:off x="4517247" y="5522960"/>
            <a:ext cx="2229542" cy="461665"/>
          </a:xfrm>
          <a:prstGeom prst="rect">
            <a:avLst/>
          </a:prstGeom>
          <a:noFill/>
        </p:spPr>
        <p:txBody>
          <a:bodyPr wrap="square" rtlCol="0">
            <a:spAutoFit/>
          </a:bodyPr>
          <a:lstStyle/>
          <a:p>
            <a:pPr algn="ctr"/>
            <a:r>
              <a:rPr lang="en-US" sz="2400" dirty="0">
                <a:latin typeface="Consolas" panose="020B0609020204030204" pitchFamily="49" charset="0"/>
              </a:rPr>
              <a:t>/*invalid*/</a:t>
            </a:r>
          </a:p>
        </p:txBody>
      </p:sp>
      <p:sp>
        <p:nvSpPr>
          <p:cNvPr id="72" name="TextBox 71">
            <a:extLst>
              <a:ext uri="{FF2B5EF4-FFF2-40B4-BE49-F238E27FC236}">
                <a16:creationId xmlns:a16="http://schemas.microsoft.com/office/drawing/2014/main" id="{9A1F5536-B39E-4F27-9F14-3592FAEB920D}"/>
              </a:ext>
            </a:extLst>
          </p:cNvPr>
          <p:cNvSpPr txBox="1"/>
          <p:nvPr/>
        </p:nvSpPr>
        <p:spPr>
          <a:xfrm>
            <a:off x="4616100" y="5861055"/>
            <a:ext cx="1779368" cy="461665"/>
          </a:xfrm>
          <a:prstGeom prst="rect">
            <a:avLst/>
          </a:prstGeom>
          <a:noFill/>
        </p:spPr>
        <p:txBody>
          <a:bodyPr wrap="square" rtlCol="0">
            <a:spAutoFit/>
          </a:bodyPr>
          <a:lstStyle/>
          <a:p>
            <a:pPr algn="ctr"/>
            <a:r>
              <a:rPr lang="en-US" sz="2400" dirty="0" err="1">
                <a:latin typeface="Consolas" panose="020B0609020204030204" pitchFamily="49" charset="0"/>
              </a:rPr>
              <a:t>nullptr</a:t>
            </a:r>
            <a:endParaRPr lang="en-US" sz="2400" dirty="0">
              <a:latin typeface="Consolas" panose="020B0609020204030204" pitchFamily="49" charset="0"/>
            </a:endParaRPr>
          </a:p>
        </p:txBody>
      </p:sp>
      <p:grpSp>
        <p:nvGrpSpPr>
          <p:cNvPr id="73" name="Group 72">
            <a:extLst>
              <a:ext uri="{FF2B5EF4-FFF2-40B4-BE49-F238E27FC236}">
                <a16:creationId xmlns:a16="http://schemas.microsoft.com/office/drawing/2014/main" id="{CBDA893D-E710-4DF1-90A6-2EAFB9837815}"/>
              </a:ext>
            </a:extLst>
          </p:cNvPr>
          <p:cNvGrpSpPr>
            <a:grpSpLocks noChangeAspect="1"/>
          </p:cNvGrpSpPr>
          <p:nvPr/>
        </p:nvGrpSpPr>
        <p:grpSpPr>
          <a:xfrm>
            <a:off x="2862901" y="5169893"/>
            <a:ext cx="864970" cy="1126193"/>
            <a:chOff x="531341" y="806474"/>
            <a:chExt cx="1536359" cy="2000345"/>
          </a:xfrm>
        </p:grpSpPr>
        <p:pic>
          <p:nvPicPr>
            <p:cNvPr id="74" name="Picture 73">
              <a:extLst>
                <a:ext uri="{FF2B5EF4-FFF2-40B4-BE49-F238E27FC236}">
                  <a16:creationId xmlns:a16="http://schemas.microsoft.com/office/drawing/2014/main" id="{0E7CEB26-E1F0-4E0C-8589-E72A1E28F69D}"/>
                </a:ext>
              </a:extLst>
            </p:cNvPr>
            <p:cNvPicPr>
              <a:picLocks noChangeAspect="1"/>
            </p:cNvPicPr>
            <p:nvPr/>
          </p:nvPicPr>
          <p:blipFill>
            <a:blip r:embed="rId3"/>
            <a:stretch>
              <a:fillRect/>
            </a:stretch>
          </p:blipFill>
          <p:spPr>
            <a:xfrm>
              <a:off x="531341" y="806474"/>
              <a:ext cx="1536359" cy="1885741"/>
            </a:xfrm>
            <a:prstGeom prst="rect">
              <a:avLst/>
            </a:prstGeom>
          </p:spPr>
        </p:pic>
        <p:sp>
          <p:nvSpPr>
            <p:cNvPr id="75" name="TextBox 74">
              <a:extLst>
                <a:ext uri="{FF2B5EF4-FFF2-40B4-BE49-F238E27FC236}">
                  <a16:creationId xmlns:a16="http://schemas.microsoft.com/office/drawing/2014/main" id="{ADB8A326-41AB-4BF4-887B-C952C1514676}"/>
                </a:ext>
              </a:extLst>
            </p:cNvPr>
            <p:cNvSpPr txBox="1"/>
            <p:nvPr/>
          </p:nvSpPr>
          <p:spPr>
            <a:xfrm>
              <a:off x="653922" y="2328481"/>
              <a:ext cx="1349196" cy="478338"/>
            </a:xfrm>
            <a:prstGeom prst="rect">
              <a:avLst/>
            </a:prstGeom>
            <a:solidFill>
              <a:schemeClr val="tx1"/>
            </a:solidFill>
          </p:spPr>
          <p:txBody>
            <a:bodyPr wrap="square" rtlCol="0">
              <a:spAutoFit/>
            </a:bodyPr>
            <a:lstStyle/>
            <a:p>
              <a:pPr algn="ctr"/>
              <a:r>
                <a:rPr lang="en-US" sz="1150" dirty="0" err="1">
                  <a:solidFill>
                    <a:schemeClr val="bg1"/>
                  </a:solidFill>
                  <a:latin typeface="Consolas" panose="020B0609020204030204" pitchFamily="49" charset="0"/>
                </a:rPr>
                <a:t>bcslot</a:t>
              </a:r>
              <a:endParaRPr lang="en-US" sz="1150" dirty="0">
                <a:solidFill>
                  <a:schemeClr val="bg1"/>
                </a:solidFill>
                <a:latin typeface="Consolas" panose="020B0609020204030204" pitchFamily="49" charset="0"/>
              </a:endParaRPr>
            </a:p>
          </p:txBody>
        </p:sp>
      </p:grpSp>
      <p:grpSp>
        <p:nvGrpSpPr>
          <p:cNvPr id="76" name="Group 75">
            <a:extLst>
              <a:ext uri="{FF2B5EF4-FFF2-40B4-BE49-F238E27FC236}">
                <a16:creationId xmlns:a16="http://schemas.microsoft.com/office/drawing/2014/main" id="{948F4437-73A0-43CD-8C80-D98D412537D6}"/>
              </a:ext>
            </a:extLst>
          </p:cNvPr>
          <p:cNvGrpSpPr/>
          <p:nvPr/>
        </p:nvGrpSpPr>
        <p:grpSpPr>
          <a:xfrm>
            <a:off x="2854417" y="4140063"/>
            <a:ext cx="4589963" cy="1012933"/>
            <a:chOff x="2854418" y="4498413"/>
            <a:chExt cx="4263074" cy="1012933"/>
          </a:xfrm>
        </p:grpSpPr>
        <p:sp>
          <p:nvSpPr>
            <p:cNvPr id="77" name="TextBox 76">
              <a:extLst>
                <a:ext uri="{FF2B5EF4-FFF2-40B4-BE49-F238E27FC236}">
                  <a16:creationId xmlns:a16="http://schemas.microsoft.com/office/drawing/2014/main" id="{560F0659-5E60-43B4-9D20-A94CA5C2B18D}"/>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78" name="TextBox 77">
              <a:extLst>
                <a:ext uri="{FF2B5EF4-FFF2-40B4-BE49-F238E27FC236}">
                  <a16:creationId xmlns:a16="http://schemas.microsoft.com/office/drawing/2014/main" id="{30E4971C-7D10-47E7-9469-0E4F22C6F04C}"/>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79" name="TextBox 78">
              <a:extLst>
                <a:ext uri="{FF2B5EF4-FFF2-40B4-BE49-F238E27FC236}">
                  <a16:creationId xmlns:a16="http://schemas.microsoft.com/office/drawing/2014/main" id="{695A7953-B575-4E83-8131-A7EEC9BF3317}"/>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80" name="Group 79">
            <a:extLst>
              <a:ext uri="{FF2B5EF4-FFF2-40B4-BE49-F238E27FC236}">
                <a16:creationId xmlns:a16="http://schemas.microsoft.com/office/drawing/2014/main" id="{1ECE5F33-F918-477D-8A38-733A364E44DF}"/>
              </a:ext>
            </a:extLst>
          </p:cNvPr>
          <p:cNvGrpSpPr/>
          <p:nvPr/>
        </p:nvGrpSpPr>
        <p:grpSpPr>
          <a:xfrm>
            <a:off x="2854417" y="3126378"/>
            <a:ext cx="4589963" cy="1012933"/>
            <a:chOff x="2854418" y="4498413"/>
            <a:chExt cx="4263074" cy="1012933"/>
          </a:xfrm>
        </p:grpSpPr>
        <p:sp>
          <p:nvSpPr>
            <p:cNvPr id="81" name="TextBox 80">
              <a:extLst>
                <a:ext uri="{FF2B5EF4-FFF2-40B4-BE49-F238E27FC236}">
                  <a16:creationId xmlns:a16="http://schemas.microsoft.com/office/drawing/2014/main" id="{D080A232-2B69-44DF-876C-85FA53AD0AB2}"/>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2" name="TextBox 81">
              <a:extLst>
                <a:ext uri="{FF2B5EF4-FFF2-40B4-BE49-F238E27FC236}">
                  <a16:creationId xmlns:a16="http://schemas.microsoft.com/office/drawing/2014/main" id="{8B3C2352-80B4-4EBD-AD9C-E3544346FD4B}"/>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3" name="TextBox 82">
              <a:extLst>
                <a:ext uri="{FF2B5EF4-FFF2-40B4-BE49-F238E27FC236}">
                  <a16:creationId xmlns:a16="http://schemas.microsoft.com/office/drawing/2014/main" id="{C033A62F-4672-4308-9FEE-8FD8174CB9BA}"/>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84" name="Group 83">
            <a:extLst>
              <a:ext uri="{FF2B5EF4-FFF2-40B4-BE49-F238E27FC236}">
                <a16:creationId xmlns:a16="http://schemas.microsoft.com/office/drawing/2014/main" id="{ECB4DE60-88FE-4E67-BADB-F619FDD00368}"/>
              </a:ext>
            </a:extLst>
          </p:cNvPr>
          <p:cNvGrpSpPr/>
          <p:nvPr/>
        </p:nvGrpSpPr>
        <p:grpSpPr>
          <a:xfrm>
            <a:off x="2854415" y="2118296"/>
            <a:ext cx="4589963" cy="1012933"/>
            <a:chOff x="2854418" y="4498413"/>
            <a:chExt cx="4263074" cy="1012933"/>
          </a:xfrm>
        </p:grpSpPr>
        <p:sp>
          <p:nvSpPr>
            <p:cNvPr id="85" name="TextBox 84">
              <a:extLst>
                <a:ext uri="{FF2B5EF4-FFF2-40B4-BE49-F238E27FC236}">
                  <a16:creationId xmlns:a16="http://schemas.microsoft.com/office/drawing/2014/main" id="{EB8F60FD-A5A7-4FD1-B269-12FE82737275}"/>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6" name="TextBox 85">
              <a:extLst>
                <a:ext uri="{FF2B5EF4-FFF2-40B4-BE49-F238E27FC236}">
                  <a16:creationId xmlns:a16="http://schemas.microsoft.com/office/drawing/2014/main" id="{FFB62648-8FA5-4E95-B9AA-13D637814B2A}"/>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7" name="TextBox 86">
              <a:extLst>
                <a:ext uri="{FF2B5EF4-FFF2-40B4-BE49-F238E27FC236}">
                  <a16:creationId xmlns:a16="http://schemas.microsoft.com/office/drawing/2014/main" id="{423DC421-0DE0-462C-949E-3408DFD549F4}"/>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sp>
        <p:nvSpPr>
          <p:cNvPr id="91" name="TextBox 90">
            <a:extLst>
              <a:ext uri="{FF2B5EF4-FFF2-40B4-BE49-F238E27FC236}">
                <a16:creationId xmlns:a16="http://schemas.microsoft.com/office/drawing/2014/main" id="{6F07FF26-D595-4448-A7AD-B49935500488}"/>
              </a:ext>
            </a:extLst>
          </p:cNvPr>
          <p:cNvSpPr txBox="1"/>
          <p:nvPr/>
        </p:nvSpPr>
        <p:spPr>
          <a:xfrm>
            <a:off x="4606762" y="6255963"/>
            <a:ext cx="811423" cy="461665"/>
          </a:xfrm>
          <a:prstGeom prst="rect">
            <a:avLst/>
          </a:prstGeom>
          <a:noFill/>
        </p:spPr>
        <p:txBody>
          <a:bodyPr wrap="square" rtlCol="0">
            <a:spAutoFit/>
          </a:bodyPr>
          <a:lstStyle/>
          <a:p>
            <a:pPr algn="ctr"/>
            <a:r>
              <a:rPr lang="en-US" sz="2400" dirty="0">
                <a:latin typeface="Consolas" panose="020B0609020204030204" pitchFamily="49" charset="0"/>
              </a:rPr>
              <a:t>0</a:t>
            </a:r>
          </a:p>
        </p:txBody>
      </p:sp>
    </p:spTree>
    <p:extLst>
      <p:ext uri="{BB962C8B-B14F-4D97-AF65-F5344CB8AC3E}">
        <p14:creationId xmlns:p14="http://schemas.microsoft.com/office/powerpoint/2010/main" val="161917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32" presetClass="emph" presetSubtype="0" fill="hold" nodeType="withEffect">
                                  <p:stCondLst>
                                    <p:cond delay="0"/>
                                  </p:stCondLst>
                                  <p:childTnLst>
                                    <p:animRot by="120000">
                                      <p:cBhvr>
                                        <p:cTn id="20" dur="100" fill="hold">
                                          <p:stCondLst>
                                            <p:cond delay="0"/>
                                          </p:stCondLst>
                                        </p:cTn>
                                        <p:tgtEl>
                                          <p:spTgt spid="39"/>
                                        </p:tgtEl>
                                        <p:attrNameLst>
                                          <p:attrName>r</p:attrName>
                                        </p:attrNameLst>
                                      </p:cBhvr>
                                    </p:animRot>
                                    <p:animRot by="-240000">
                                      <p:cBhvr>
                                        <p:cTn id="21" dur="200" fill="hold">
                                          <p:stCondLst>
                                            <p:cond delay="200"/>
                                          </p:stCondLst>
                                        </p:cTn>
                                        <p:tgtEl>
                                          <p:spTgt spid="39"/>
                                        </p:tgtEl>
                                        <p:attrNameLst>
                                          <p:attrName>r</p:attrName>
                                        </p:attrNameLst>
                                      </p:cBhvr>
                                    </p:animRot>
                                    <p:animRot by="240000">
                                      <p:cBhvr>
                                        <p:cTn id="22" dur="200" fill="hold">
                                          <p:stCondLst>
                                            <p:cond delay="400"/>
                                          </p:stCondLst>
                                        </p:cTn>
                                        <p:tgtEl>
                                          <p:spTgt spid="39"/>
                                        </p:tgtEl>
                                        <p:attrNameLst>
                                          <p:attrName>r</p:attrName>
                                        </p:attrNameLst>
                                      </p:cBhvr>
                                    </p:animRot>
                                    <p:animRot by="-240000">
                                      <p:cBhvr>
                                        <p:cTn id="23" dur="200" fill="hold">
                                          <p:stCondLst>
                                            <p:cond delay="600"/>
                                          </p:stCondLst>
                                        </p:cTn>
                                        <p:tgtEl>
                                          <p:spTgt spid="39"/>
                                        </p:tgtEl>
                                        <p:attrNameLst>
                                          <p:attrName>r</p:attrName>
                                        </p:attrNameLst>
                                      </p:cBhvr>
                                    </p:animRot>
                                    <p:animRot by="120000">
                                      <p:cBhvr>
                                        <p:cTn id="24" dur="200" fill="hold">
                                          <p:stCondLst>
                                            <p:cond delay="800"/>
                                          </p:stCondLst>
                                        </p:cTn>
                                        <p:tgtEl>
                                          <p:spTgt spid="39"/>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40"/>
                                        </p:tgtEl>
                                        <p:attrNameLst>
                                          <p:attrName>r</p:attrName>
                                        </p:attrNameLst>
                                      </p:cBhvr>
                                    </p:animRot>
                                    <p:animRot by="-240000">
                                      <p:cBhvr>
                                        <p:cTn id="27" dur="200" fill="hold">
                                          <p:stCondLst>
                                            <p:cond delay="200"/>
                                          </p:stCondLst>
                                        </p:cTn>
                                        <p:tgtEl>
                                          <p:spTgt spid="40"/>
                                        </p:tgtEl>
                                        <p:attrNameLst>
                                          <p:attrName>r</p:attrName>
                                        </p:attrNameLst>
                                      </p:cBhvr>
                                    </p:animRot>
                                    <p:animRot by="240000">
                                      <p:cBhvr>
                                        <p:cTn id="28" dur="200" fill="hold">
                                          <p:stCondLst>
                                            <p:cond delay="400"/>
                                          </p:stCondLst>
                                        </p:cTn>
                                        <p:tgtEl>
                                          <p:spTgt spid="40"/>
                                        </p:tgtEl>
                                        <p:attrNameLst>
                                          <p:attrName>r</p:attrName>
                                        </p:attrNameLst>
                                      </p:cBhvr>
                                    </p:animRot>
                                    <p:animRot by="-240000">
                                      <p:cBhvr>
                                        <p:cTn id="29" dur="200" fill="hold">
                                          <p:stCondLst>
                                            <p:cond delay="600"/>
                                          </p:stCondLst>
                                        </p:cTn>
                                        <p:tgtEl>
                                          <p:spTgt spid="40"/>
                                        </p:tgtEl>
                                        <p:attrNameLst>
                                          <p:attrName>r</p:attrName>
                                        </p:attrNameLst>
                                      </p:cBhvr>
                                    </p:animRot>
                                    <p:animRot by="120000">
                                      <p:cBhvr>
                                        <p:cTn id="30" dur="200" fill="hold">
                                          <p:stCondLst>
                                            <p:cond delay="800"/>
                                          </p:stCondLst>
                                        </p:cTn>
                                        <p:tgtEl>
                                          <p:spTgt spid="40"/>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32" presetClass="emph" presetSubtype="0" fill="hold" grpId="1" nodeType="withEffect">
                                  <p:stCondLst>
                                    <p:cond delay="0"/>
                                  </p:stCondLst>
                                  <p:childTnLst>
                                    <p:animRot by="120000">
                                      <p:cBhvr>
                                        <p:cTn id="40" dur="100" fill="hold">
                                          <p:stCondLst>
                                            <p:cond delay="0"/>
                                          </p:stCondLst>
                                        </p:cTn>
                                        <p:tgtEl>
                                          <p:spTgt spid="52"/>
                                        </p:tgtEl>
                                        <p:attrNameLst>
                                          <p:attrName>r</p:attrName>
                                        </p:attrNameLst>
                                      </p:cBhvr>
                                    </p:animRot>
                                    <p:animRot by="-240000">
                                      <p:cBhvr>
                                        <p:cTn id="41" dur="200" fill="hold">
                                          <p:stCondLst>
                                            <p:cond delay="200"/>
                                          </p:stCondLst>
                                        </p:cTn>
                                        <p:tgtEl>
                                          <p:spTgt spid="52"/>
                                        </p:tgtEl>
                                        <p:attrNameLst>
                                          <p:attrName>r</p:attrName>
                                        </p:attrNameLst>
                                      </p:cBhvr>
                                    </p:animRot>
                                    <p:animRot by="240000">
                                      <p:cBhvr>
                                        <p:cTn id="42" dur="200" fill="hold">
                                          <p:stCondLst>
                                            <p:cond delay="400"/>
                                          </p:stCondLst>
                                        </p:cTn>
                                        <p:tgtEl>
                                          <p:spTgt spid="52"/>
                                        </p:tgtEl>
                                        <p:attrNameLst>
                                          <p:attrName>r</p:attrName>
                                        </p:attrNameLst>
                                      </p:cBhvr>
                                    </p:animRot>
                                    <p:animRot by="-240000">
                                      <p:cBhvr>
                                        <p:cTn id="43" dur="200" fill="hold">
                                          <p:stCondLst>
                                            <p:cond delay="600"/>
                                          </p:stCondLst>
                                        </p:cTn>
                                        <p:tgtEl>
                                          <p:spTgt spid="52"/>
                                        </p:tgtEl>
                                        <p:attrNameLst>
                                          <p:attrName>r</p:attrName>
                                        </p:attrNameLst>
                                      </p:cBhvr>
                                    </p:animRot>
                                    <p:animRot by="120000">
                                      <p:cBhvr>
                                        <p:cTn id="44" dur="200" fill="hold">
                                          <p:stCondLst>
                                            <p:cond delay="800"/>
                                          </p:stCondLst>
                                        </p:cTn>
                                        <p:tgtEl>
                                          <p:spTgt spid="52"/>
                                        </p:tgtEl>
                                        <p:attrNameLst>
                                          <p:attrName>r</p:attrName>
                                        </p:attrNameLst>
                                      </p:cBhvr>
                                    </p:animRot>
                                  </p:childTnLst>
                                </p:cTn>
                              </p:par>
                              <p:par>
                                <p:cTn id="45" presetID="32" presetClass="emph" presetSubtype="0" fill="hold" grpId="1" nodeType="withEffect">
                                  <p:stCondLst>
                                    <p:cond delay="0"/>
                                  </p:stCondLst>
                                  <p:childTnLst>
                                    <p:animRot by="120000">
                                      <p:cBhvr>
                                        <p:cTn id="46" dur="100" fill="hold">
                                          <p:stCondLst>
                                            <p:cond delay="0"/>
                                          </p:stCondLst>
                                        </p:cTn>
                                        <p:tgtEl>
                                          <p:spTgt spid="53"/>
                                        </p:tgtEl>
                                        <p:attrNameLst>
                                          <p:attrName>r</p:attrName>
                                        </p:attrNameLst>
                                      </p:cBhvr>
                                    </p:animRot>
                                    <p:animRot by="-240000">
                                      <p:cBhvr>
                                        <p:cTn id="47" dur="200" fill="hold">
                                          <p:stCondLst>
                                            <p:cond delay="200"/>
                                          </p:stCondLst>
                                        </p:cTn>
                                        <p:tgtEl>
                                          <p:spTgt spid="53"/>
                                        </p:tgtEl>
                                        <p:attrNameLst>
                                          <p:attrName>r</p:attrName>
                                        </p:attrNameLst>
                                      </p:cBhvr>
                                    </p:animRot>
                                    <p:animRot by="240000">
                                      <p:cBhvr>
                                        <p:cTn id="48" dur="200" fill="hold">
                                          <p:stCondLst>
                                            <p:cond delay="400"/>
                                          </p:stCondLst>
                                        </p:cTn>
                                        <p:tgtEl>
                                          <p:spTgt spid="53"/>
                                        </p:tgtEl>
                                        <p:attrNameLst>
                                          <p:attrName>r</p:attrName>
                                        </p:attrNameLst>
                                      </p:cBhvr>
                                    </p:animRot>
                                    <p:animRot by="-240000">
                                      <p:cBhvr>
                                        <p:cTn id="49" dur="200" fill="hold">
                                          <p:stCondLst>
                                            <p:cond delay="600"/>
                                          </p:stCondLst>
                                        </p:cTn>
                                        <p:tgtEl>
                                          <p:spTgt spid="53"/>
                                        </p:tgtEl>
                                        <p:attrNameLst>
                                          <p:attrName>r</p:attrName>
                                        </p:attrNameLst>
                                      </p:cBhvr>
                                    </p:animRot>
                                    <p:animRot by="120000">
                                      <p:cBhvr>
                                        <p:cTn id="50" dur="200" fill="hold">
                                          <p:stCondLst>
                                            <p:cond delay="800"/>
                                          </p:stCondLst>
                                        </p:cTn>
                                        <p:tgtEl>
                                          <p:spTgt spid="53"/>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2" nodeType="clickEffect">
                                  <p:stCondLst>
                                    <p:cond delay="0"/>
                                  </p:stCondLst>
                                  <p:childTnLst>
                                    <p:animMotion origin="layout" path="M 1.66667E-6 3.33333E-6 L -0.00078 0.54328 " pathEditMode="relative" rAng="0" ptsTypes="AA">
                                      <p:cBhvr>
                                        <p:cTn id="54" dur="2000" fill="hold"/>
                                        <p:tgtEl>
                                          <p:spTgt spid="52"/>
                                        </p:tgtEl>
                                        <p:attrNameLst>
                                          <p:attrName>ppt_x</p:attrName>
                                          <p:attrName>ppt_y</p:attrName>
                                        </p:attrNameLst>
                                      </p:cBhvr>
                                      <p:rCtr x="-39" y="27153"/>
                                    </p:animMotion>
                                  </p:childTnLst>
                                </p:cTn>
                              </p:par>
                              <p:par>
                                <p:cTn id="55" presetID="10" presetClass="exit" presetSubtype="0" fill="hold" grpId="2" nodeType="withEffect">
                                  <p:stCondLst>
                                    <p:cond delay="0"/>
                                  </p:stCondLst>
                                  <p:childTnLst>
                                    <p:animEffect transition="out" filter="fade">
                                      <p:cBhvr>
                                        <p:cTn id="56" dur="500"/>
                                        <p:tgtEl>
                                          <p:spTgt spid="53"/>
                                        </p:tgtEl>
                                      </p:cBhvr>
                                    </p:animEffect>
                                    <p:set>
                                      <p:cBhvr>
                                        <p:cTn id="57" dur="1" fill="hold">
                                          <p:stCondLst>
                                            <p:cond delay="499"/>
                                          </p:stCondLst>
                                        </p:cTn>
                                        <p:tgtEl>
                                          <p:spTgt spid="53"/>
                                        </p:tgtEl>
                                        <p:attrNameLst>
                                          <p:attrName>style.visibility</p:attrName>
                                        </p:attrNameLst>
                                      </p:cBhvr>
                                      <p:to>
                                        <p:strVal val="hidden"/>
                                      </p:to>
                                    </p:se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32" presetClass="emph" presetSubtype="0" fill="hold" grpId="1" nodeType="withEffect">
                                  <p:stCondLst>
                                    <p:cond delay="0"/>
                                  </p:stCondLst>
                                  <p:childTnLst>
                                    <p:animRot by="120000">
                                      <p:cBhvr>
                                        <p:cTn id="63" dur="100" fill="hold">
                                          <p:stCondLst>
                                            <p:cond delay="0"/>
                                          </p:stCondLst>
                                        </p:cTn>
                                        <p:tgtEl>
                                          <p:spTgt spid="54"/>
                                        </p:tgtEl>
                                        <p:attrNameLst>
                                          <p:attrName>r</p:attrName>
                                        </p:attrNameLst>
                                      </p:cBhvr>
                                    </p:animRot>
                                    <p:animRot by="-240000">
                                      <p:cBhvr>
                                        <p:cTn id="64" dur="200" fill="hold">
                                          <p:stCondLst>
                                            <p:cond delay="200"/>
                                          </p:stCondLst>
                                        </p:cTn>
                                        <p:tgtEl>
                                          <p:spTgt spid="54"/>
                                        </p:tgtEl>
                                        <p:attrNameLst>
                                          <p:attrName>r</p:attrName>
                                        </p:attrNameLst>
                                      </p:cBhvr>
                                    </p:animRot>
                                    <p:animRot by="240000">
                                      <p:cBhvr>
                                        <p:cTn id="65" dur="200" fill="hold">
                                          <p:stCondLst>
                                            <p:cond delay="400"/>
                                          </p:stCondLst>
                                        </p:cTn>
                                        <p:tgtEl>
                                          <p:spTgt spid="54"/>
                                        </p:tgtEl>
                                        <p:attrNameLst>
                                          <p:attrName>r</p:attrName>
                                        </p:attrNameLst>
                                      </p:cBhvr>
                                    </p:animRot>
                                    <p:animRot by="-240000">
                                      <p:cBhvr>
                                        <p:cTn id="66" dur="200" fill="hold">
                                          <p:stCondLst>
                                            <p:cond delay="600"/>
                                          </p:stCondLst>
                                        </p:cTn>
                                        <p:tgtEl>
                                          <p:spTgt spid="54"/>
                                        </p:tgtEl>
                                        <p:attrNameLst>
                                          <p:attrName>r</p:attrName>
                                        </p:attrNameLst>
                                      </p:cBhvr>
                                    </p:animRot>
                                    <p:animRot by="120000">
                                      <p:cBhvr>
                                        <p:cTn id="67" dur="200" fill="hold">
                                          <p:stCondLst>
                                            <p:cond delay="800"/>
                                          </p:stCondLst>
                                        </p:cTn>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52" grpId="0" animBg="1"/>
      <p:bldP spid="52" grpId="1" animBg="1"/>
      <p:bldP spid="52" grpId="2" animBg="1"/>
      <p:bldP spid="53" grpId="0"/>
      <p:bldP spid="53" grpId="1"/>
      <p:bldP spid="53" grpId="2"/>
      <p:bldP spid="54" grpId="0"/>
      <p:bldP spid="5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B91BFD-C81E-47B7-A7B0-BF645719B35B}"/>
              </a:ext>
            </a:extLst>
          </p:cNvPr>
          <p:cNvSpPr txBox="1"/>
          <p:nvPr/>
        </p:nvSpPr>
        <p:spPr>
          <a:xfrm>
            <a:off x="2854417" y="5152766"/>
            <a:ext cx="4589963" cy="1569660"/>
          </a:xfrm>
          <a:prstGeom prst="rect">
            <a:avLst/>
          </a:prstGeom>
          <a:noFill/>
          <a:ln w="38100">
            <a:solidFill>
              <a:schemeClr val="tx1"/>
            </a:solidFill>
          </a:ln>
        </p:spPr>
        <p:txBody>
          <a:bodyPr wrap="square" rtlCol="0">
            <a:spAutoFit/>
          </a:bodyPr>
          <a:lstStyle/>
          <a:p>
            <a:r>
              <a:rPr lang="en-US" sz="2400" dirty="0">
                <a:latin typeface="Consolas" panose="020B0609020204030204" pitchFamily="49" charset="0"/>
                <a:cs typeface="Segoe UI" panose="020B0502040204020203" pitchFamily="34" charset="0"/>
              </a:rPr>
              <a:t>     state_ =</a:t>
            </a:r>
          </a:p>
          <a:p>
            <a:r>
              <a:rPr lang="en-US" sz="2400" dirty="0">
                <a:latin typeface="Consolas" panose="020B0609020204030204" pitchFamily="49" charset="0"/>
                <a:cs typeface="Segoe UI" panose="020B0502040204020203" pitchFamily="34" charset="0"/>
              </a:rPr>
              <a:t>     bn_ = </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buf</a:t>
            </a:r>
            <a:r>
              <a:rPr lang="en-US" sz="2400" dirty="0">
                <a:latin typeface="Consolas" panose="020B0609020204030204" pitchFamily="49" charset="0"/>
                <a:cs typeface="Segoe UI" panose="020B0502040204020203" pitchFamily="34" charset="0"/>
              </a:rPr>
              <a:t>_ =</a:t>
            </a:r>
          </a:p>
          <a:p>
            <a:r>
              <a:rPr lang="en-US" sz="2400" dirty="0">
                <a:latin typeface="Consolas" panose="020B0609020204030204" pitchFamily="49" charset="0"/>
                <a:cs typeface="Segoe UI" panose="020B0502040204020203" pitchFamily="34" charset="0"/>
              </a:rPr>
              <a:t>     ref_ = </a:t>
            </a:r>
          </a:p>
        </p:txBody>
      </p:sp>
      <p:sp>
        <p:nvSpPr>
          <p:cNvPr id="18" name="Left Brace 17">
            <a:extLst>
              <a:ext uri="{FF2B5EF4-FFF2-40B4-BE49-F238E27FC236}">
                <a16:creationId xmlns:a16="http://schemas.microsoft.com/office/drawing/2014/main" id="{4A94D367-1BDC-44D9-9385-000FB6BBC4B9}"/>
              </a:ext>
            </a:extLst>
          </p:cNvPr>
          <p:cNvSpPr/>
          <p:nvPr/>
        </p:nvSpPr>
        <p:spPr>
          <a:xfrm>
            <a:off x="2203627" y="2118297"/>
            <a:ext cx="514864" cy="4593148"/>
          </a:xfrm>
          <a:prstGeom prst="leftBrace">
            <a:avLst>
              <a:gd name="adj1" fmla="val 8333"/>
              <a:gd name="adj2" fmla="val 337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A86F153-8066-47BC-BAB4-454BBEF82BD3}"/>
              </a:ext>
            </a:extLst>
          </p:cNvPr>
          <p:cNvSpPr txBox="1"/>
          <p:nvPr/>
        </p:nvSpPr>
        <p:spPr>
          <a:xfrm>
            <a:off x="568417" y="4589345"/>
            <a:ext cx="1779368" cy="523220"/>
          </a:xfrm>
          <a:prstGeom prst="rect">
            <a:avLst/>
          </a:prstGeom>
          <a:noFill/>
        </p:spPr>
        <p:txBody>
          <a:bodyPr wrap="square" rtlCol="0">
            <a:spAutoFit/>
          </a:bodyPr>
          <a:lstStyle/>
          <a:p>
            <a:pPr algn="ctr"/>
            <a:r>
              <a:rPr lang="en-US" sz="2800" dirty="0" err="1">
                <a:latin typeface="Consolas" panose="020B0609020204030204" pitchFamily="49" charset="0"/>
              </a:rPr>
              <a:t>read_wq</a:t>
            </a:r>
            <a:r>
              <a:rPr lang="en-US" sz="2800" dirty="0">
                <a:latin typeface="Consolas" panose="020B0609020204030204" pitchFamily="49" charset="0"/>
              </a:rPr>
              <a:t>_</a:t>
            </a:r>
          </a:p>
        </p:txBody>
      </p:sp>
      <p:grpSp>
        <p:nvGrpSpPr>
          <p:cNvPr id="26" name="Group 25">
            <a:extLst>
              <a:ext uri="{FF2B5EF4-FFF2-40B4-BE49-F238E27FC236}">
                <a16:creationId xmlns:a16="http://schemas.microsoft.com/office/drawing/2014/main" id="{24F0BAC0-B5E4-4C69-A336-83AFDE26AB4F}"/>
              </a:ext>
            </a:extLst>
          </p:cNvPr>
          <p:cNvGrpSpPr/>
          <p:nvPr/>
        </p:nvGrpSpPr>
        <p:grpSpPr>
          <a:xfrm>
            <a:off x="1054587" y="5127973"/>
            <a:ext cx="564009" cy="314221"/>
            <a:chOff x="8540719" y="1538053"/>
            <a:chExt cx="564009" cy="612023"/>
          </a:xfrm>
        </p:grpSpPr>
        <p:cxnSp>
          <p:nvCxnSpPr>
            <p:cNvPr id="21" name="Straight Connector 20">
              <a:extLst>
                <a:ext uri="{FF2B5EF4-FFF2-40B4-BE49-F238E27FC236}">
                  <a16:creationId xmlns:a16="http://schemas.microsoft.com/office/drawing/2014/main" id="{4A61314A-D4F7-4D7D-96A6-A36CEC4D0453}"/>
                </a:ext>
              </a:extLst>
            </p:cNvPr>
            <p:cNvCxnSpPr/>
            <p:nvPr/>
          </p:nvCxnSpPr>
          <p:spPr>
            <a:xfrm>
              <a:off x="8822724" y="1538053"/>
              <a:ext cx="0" cy="612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82C75F-2B6A-41DE-B474-DB6D0E5B385A}"/>
                </a:ext>
              </a:extLst>
            </p:cNvPr>
            <p:cNvCxnSpPr>
              <a:cxnSpLocks/>
            </p:cNvCxnSpPr>
            <p:nvPr/>
          </p:nvCxnSpPr>
          <p:spPr>
            <a:xfrm flipH="1">
              <a:off x="8540719" y="2150076"/>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2B0C77-62C8-454E-80F0-B7F7426263AE}"/>
                </a:ext>
              </a:extLst>
            </p:cNvPr>
            <p:cNvCxnSpPr>
              <a:cxnSpLocks/>
            </p:cNvCxnSpPr>
            <p:nvPr/>
          </p:nvCxnSpPr>
          <p:spPr>
            <a:xfrm flipH="1">
              <a:off x="8540719" y="1932248"/>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890DBFF7-1A2D-4326-964E-94ECA93D6FDA}"/>
              </a:ext>
            </a:extLst>
          </p:cNvPr>
          <p:cNvSpPr txBox="1"/>
          <p:nvPr/>
        </p:nvSpPr>
        <p:spPr>
          <a:xfrm>
            <a:off x="5206316" y="5140409"/>
            <a:ext cx="1779368" cy="461665"/>
          </a:xfrm>
          <a:prstGeom prst="rect">
            <a:avLst/>
          </a:prstGeom>
          <a:noFill/>
        </p:spPr>
        <p:txBody>
          <a:bodyPr wrap="square" rtlCol="0">
            <a:spAutoFit/>
          </a:bodyPr>
          <a:lstStyle/>
          <a:p>
            <a:pPr algn="ctr"/>
            <a:r>
              <a:rPr lang="en-US" sz="2400" dirty="0" err="1">
                <a:latin typeface="Consolas" panose="020B0609020204030204" pitchFamily="49" charset="0"/>
              </a:rPr>
              <a:t>s_empty</a:t>
            </a:r>
            <a:endParaRPr lang="en-US" sz="2400" dirty="0">
              <a:latin typeface="Consolas" panose="020B0609020204030204" pitchFamily="49" charset="0"/>
            </a:endParaRPr>
          </a:p>
        </p:txBody>
      </p:sp>
      <p:sp>
        <p:nvSpPr>
          <p:cNvPr id="28" name="TextBox 27">
            <a:extLst>
              <a:ext uri="{FF2B5EF4-FFF2-40B4-BE49-F238E27FC236}">
                <a16:creationId xmlns:a16="http://schemas.microsoft.com/office/drawing/2014/main" id="{5C9BAF3D-57D4-447E-AE9D-97FE1D296338}"/>
              </a:ext>
            </a:extLst>
          </p:cNvPr>
          <p:cNvSpPr txBox="1"/>
          <p:nvPr/>
        </p:nvSpPr>
        <p:spPr>
          <a:xfrm>
            <a:off x="4517247" y="5522960"/>
            <a:ext cx="2229542" cy="461665"/>
          </a:xfrm>
          <a:prstGeom prst="rect">
            <a:avLst/>
          </a:prstGeom>
          <a:noFill/>
        </p:spPr>
        <p:txBody>
          <a:bodyPr wrap="square" rtlCol="0">
            <a:spAutoFit/>
          </a:bodyPr>
          <a:lstStyle/>
          <a:p>
            <a:pPr algn="ctr"/>
            <a:r>
              <a:rPr lang="en-US" sz="2400" dirty="0">
                <a:latin typeface="Consolas" panose="020B0609020204030204" pitchFamily="49" charset="0"/>
              </a:rPr>
              <a:t>/*invalid*/</a:t>
            </a:r>
          </a:p>
        </p:txBody>
      </p:sp>
      <p:sp>
        <p:nvSpPr>
          <p:cNvPr id="29" name="TextBox 28">
            <a:extLst>
              <a:ext uri="{FF2B5EF4-FFF2-40B4-BE49-F238E27FC236}">
                <a16:creationId xmlns:a16="http://schemas.microsoft.com/office/drawing/2014/main" id="{BFC917D3-F38E-4A17-823B-10F5434DB2A3}"/>
              </a:ext>
            </a:extLst>
          </p:cNvPr>
          <p:cNvSpPr txBox="1"/>
          <p:nvPr/>
        </p:nvSpPr>
        <p:spPr>
          <a:xfrm>
            <a:off x="4616100" y="5861055"/>
            <a:ext cx="1779368" cy="461665"/>
          </a:xfrm>
          <a:prstGeom prst="rect">
            <a:avLst/>
          </a:prstGeom>
          <a:noFill/>
        </p:spPr>
        <p:txBody>
          <a:bodyPr wrap="square" rtlCol="0">
            <a:spAutoFit/>
          </a:bodyPr>
          <a:lstStyle/>
          <a:p>
            <a:pPr algn="ctr"/>
            <a:r>
              <a:rPr lang="en-US" sz="2400" dirty="0" err="1">
                <a:latin typeface="Consolas" panose="020B0609020204030204" pitchFamily="49" charset="0"/>
              </a:rPr>
              <a:t>nullptr</a:t>
            </a:r>
            <a:endParaRPr lang="en-US" sz="2400" dirty="0">
              <a:latin typeface="Consolas" panose="020B0609020204030204" pitchFamily="49" charset="0"/>
            </a:endParaRPr>
          </a:p>
        </p:txBody>
      </p:sp>
      <p:grpSp>
        <p:nvGrpSpPr>
          <p:cNvPr id="31" name="Group 30">
            <a:extLst>
              <a:ext uri="{FF2B5EF4-FFF2-40B4-BE49-F238E27FC236}">
                <a16:creationId xmlns:a16="http://schemas.microsoft.com/office/drawing/2014/main" id="{849A6174-04C9-45A3-AA86-11ED595A54D4}"/>
              </a:ext>
            </a:extLst>
          </p:cNvPr>
          <p:cNvGrpSpPr/>
          <p:nvPr/>
        </p:nvGrpSpPr>
        <p:grpSpPr>
          <a:xfrm>
            <a:off x="531341" y="2511712"/>
            <a:ext cx="1536359" cy="1922117"/>
            <a:chOff x="531341" y="806474"/>
            <a:chExt cx="1536359" cy="1922117"/>
          </a:xfrm>
        </p:grpSpPr>
        <p:pic>
          <p:nvPicPr>
            <p:cNvPr id="16" name="Picture 15">
              <a:extLst>
                <a:ext uri="{FF2B5EF4-FFF2-40B4-BE49-F238E27FC236}">
                  <a16:creationId xmlns:a16="http://schemas.microsoft.com/office/drawing/2014/main" id="{D3657E63-D9D5-4E16-A406-05819A4B8303}"/>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0" name="TextBox 29">
              <a:extLst>
                <a:ext uri="{FF2B5EF4-FFF2-40B4-BE49-F238E27FC236}">
                  <a16:creationId xmlns:a16="http://schemas.microsoft.com/office/drawing/2014/main" id="{922BA443-8530-4FA6-8C8E-E44ECB131C89}"/>
                </a:ext>
              </a:extLst>
            </p:cNvPr>
            <p:cNvSpPr txBox="1"/>
            <p:nvPr/>
          </p:nvSpPr>
          <p:spPr>
            <a:xfrm>
              <a:off x="653921" y="2328481"/>
              <a:ext cx="1349196" cy="400110"/>
            </a:xfrm>
            <a:prstGeom prst="rect">
              <a:avLst/>
            </a:prstGeom>
            <a:solidFill>
              <a:schemeClr val="tx1"/>
            </a:solidFill>
          </p:spPr>
          <p:txBody>
            <a:bodyPr wrap="square" rtlCol="0">
              <a:spAutoFit/>
            </a:bodyPr>
            <a:lstStyle/>
            <a:p>
              <a:pPr algn="ctr"/>
              <a:r>
                <a:rPr lang="en-US" sz="2000" dirty="0" err="1">
                  <a:solidFill>
                    <a:schemeClr val="bg1"/>
                  </a:solidFill>
                  <a:latin typeface="Consolas" panose="020B0609020204030204" pitchFamily="49" charset="0"/>
                </a:rPr>
                <a:t>bufcache</a:t>
              </a:r>
              <a:endParaRPr lang="en-US" sz="2000" dirty="0">
                <a:solidFill>
                  <a:schemeClr val="bg1"/>
                </a:solidFill>
                <a:latin typeface="Consolas" panose="020B0609020204030204" pitchFamily="49" charset="0"/>
              </a:endParaRPr>
            </a:p>
          </p:txBody>
        </p:sp>
      </p:grpSp>
      <p:grpSp>
        <p:nvGrpSpPr>
          <p:cNvPr id="32" name="Group 31">
            <a:extLst>
              <a:ext uri="{FF2B5EF4-FFF2-40B4-BE49-F238E27FC236}">
                <a16:creationId xmlns:a16="http://schemas.microsoft.com/office/drawing/2014/main" id="{D0BDE819-AE34-40E1-8635-F2A87C1BB2B4}"/>
              </a:ext>
            </a:extLst>
          </p:cNvPr>
          <p:cNvGrpSpPr>
            <a:grpSpLocks noChangeAspect="1"/>
          </p:cNvGrpSpPr>
          <p:nvPr/>
        </p:nvGrpSpPr>
        <p:grpSpPr>
          <a:xfrm>
            <a:off x="2862901" y="5169893"/>
            <a:ext cx="864970" cy="1126193"/>
            <a:chOff x="531341" y="806474"/>
            <a:chExt cx="1536359" cy="2000345"/>
          </a:xfrm>
        </p:grpSpPr>
        <p:pic>
          <p:nvPicPr>
            <p:cNvPr id="33" name="Picture 32">
              <a:extLst>
                <a:ext uri="{FF2B5EF4-FFF2-40B4-BE49-F238E27FC236}">
                  <a16:creationId xmlns:a16="http://schemas.microsoft.com/office/drawing/2014/main" id="{6AF02DA6-23D9-4D47-878D-4D1B43BF10C2}"/>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4" name="TextBox 33">
              <a:extLst>
                <a:ext uri="{FF2B5EF4-FFF2-40B4-BE49-F238E27FC236}">
                  <a16:creationId xmlns:a16="http://schemas.microsoft.com/office/drawing/2014/main" id="{8317E6DC-8F28-49D1-8BDD-8B439DA3F82C}"/>
                </a:ext>
              </a:extLst>
            </p:cNvPr>
            <p:cNvSpPr txBox="1"/>
            <p:nvPr/>
          </p:nvSpPr>
          <p:spPr>
            <a:xfrm>
              <a:off x="653922" y="2328481"/>
              <a:ext cx="1349196" cy="478338"/>
            </a:xfrm>
            <a:prstGeom prst="rect">
              <a:avLst/>
            </a:prstGeom>
            <a:solidFill>
              <a:schemeClr val="tx1"/>
            </a:solidFill>
          </p:spPr>
          <p:txBody>
            <a:bodyPr wrap="square" rtlCol="0">
              <a:spAutoFit/>
            </a:bodyPr>
            <a:lstStyle/>
            <a:p>
              <a:pPr algn="ctr"/>
              <a:r>
                <a:rPr lang="en-US" sz="1150" dirty="0" err="1">
                  <a:solidFill>
                    <a:schemeClr val="bg1"/>
                  </a:solidFill>
                  <a:latin typeface="Consolas" panose="020B0609020204030204" pitchFamily="49" charset="0"/>
                </a:rPr>
                <a:t>bcslot</a:t>
              </a:r>
              <a:endParaRPr lang="en-US" sz="1150" dirty="0">
                <a:solidFill>
                  <a:schemeClr val="bg1"/>
                </a:solidFill>
                <a:latin typeface="Consolas" panose="020B0609020204030204" pitchFamily="49" charset="0"/>
              </a:endParaRPr>
            </a:p>
          </p:txBody>
        </p:sp>
      </p:grpSp>
      <p:sp>
        <p:nvSpPr>
          <p:cNvPr id="37" name="TextBox 36">
            <a:extLst>
              <a:ext uri="{FF2B5EF4-FFF2-40B4-BE49-F238E27FC236}">
                <a16:creationId xmlns:a16="http://schemas.microsoft.com/office/drawing/2014/main" id="{79A4443B-1F29-4160-8F39-8EF0551A2801}"/>
              </a:ext>
            </a:extLst>
          </p:cNvPr>
          <p:cNvSpPr txBox="1"/>
          <p:nvPr/>
        </p:nvSpPr>
        <p:spPr>
          <a:xfrm>
            <a:off x="6022428" y="557575"/>
            <a:ext cx="6083075"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bcref</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::load(</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35" name="TextBox 34">
            <a:extLst>
              <a:ext uri="{FF2B5EF4-FFF2-40B4-BE49-F238E27FC236}">
                <a16:creationId xmlns:a16="http://schemas.microsoft.com/office/drawing/2014/main" id="{7F1018A3-698B-4184-98CB-A6C227540F24}"/>
              </a:ext>
            </a:extLst>
          </p:cNvPr>
          <p:cNvSpPr txBox="1"/>
          <p:nvPr/>
        </p:nvSpPr>
        <p:spPr>
          <a:xfrm>
            <a:off x="8382004" y="116731"/>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X</a:t>
            </a:r>
          </a:p>
        </p:txBody>
      </p:sp>
      <p:pic>
        <p:nvPicPr>
          <p:cNvPr id="39" name="Picture 38">
            <a:extLst>
              <a:ext uri="{FF2B5EF4-FFF2-40B4-BE49-F238E27FC236}">
                <a16:creationId xmlns:a16="http://schemas.microsoft.com/office/drawing/2014/main" id="{55657CFE-A0D6-418C-A4A9-3E0376ED29F1}"/>
              </a:ext>
            </a:extLst>
          </p:cNvPr>
          <p:cNvPicPr>
            <a:picLocks noChangeAspect="1"/>
          </p:cNvPicPr>
          <p:nvPr/>
        </p:nvPicPr>
        <p:blipFill>
          <a:blip r:embed="rId4"/>
          <a:stretch>
            <a:fillRect/>
          </a:stretch>
        </p:blipFill>
        <p:spPr>
          <a:xfrm>
            <a:off x="481916" y="2439487"/>
            <a:ext cx="1536359" cy="2030189"/>
          </a:xfrm>
          <a:prstGeom prst="rect">
            <a:avLst/>
          </a:prstGeom>
        </p:spPr>
      </p:pic>
      <p:pic>
        <p:nvPicPr>
          <p:cNvPr id="40" name="Picture 39">
            <a:extLst>
              <a:ext uri="{FF2B5EF4-FFF2-40B4-BE49-F238E27FC236}">
                <a16:creationId xmlns:a16="http://schemas.microsoft.com/office/drawing/2014/main" id="{B9F99331-5728-4ABB-8165-49FA8FF62E4B}"/>
              </a:ext>
            </a:extLst>
          </p:cNvPr>
          <p:cNvPicPr>
            <a:picLocks noChangeAspect="1"/>
          </p:cNvPicPr>
          <p:nvPr/>
        </p:nvPicPr>
        <p:blipFill>
          <a:blip r:embed="rId4"/>
          <a:stretch>
            <a:fillRect/>
          </a:stretch>
        </p:blipFill>
        <p:spPr>
          <a:xfrm>
            <a:off x="10345938" y="917245"/>
            <a:ext cx="1314721" cy="1737311"/>
          </a:xfrm>
          <a:prstGeom prst="rect">
            <a:avLst/>
          </a:prstGeom>
        </p:spPr>
      </p:pic>
      <p:grpSp>
        <p:nvGrpSpPr>
          <p:cNvPr id="43" name="Group 42">
            <a:extLst>
              <a:ext uri="{FF2B5EF4-FFF2-40B4-BE49-F238E27FC236}">
                <a16:creationId xmlns:a16="http://schemas.microsoft.com/office/drawing/2014/main" id="{A41CE7A6-5ADB-409C-8791-27BA36EC3433}"/>
              </a:ext>
            </a:extLst>
          </p:cNvPr>
          <p:cNvGrpSpPr/>
          <p:nvPr/>
        </p:nvGrpSpPr>
        <p:grpSpPr>
          <a:xfrm>
            <a:off x="2854417" y="4140063"/>
            <a:ext cx="4589963" cy="1012933"/>
            <a:chOff x="2854418" y="4498413"/>
            <a:chExt cx="4263074" cy="1012933"/>
          </a:xfrm>
        </p:grpSpPr>
        <p:sp>
          <p:nvSpPr>
            <p:cNvPr id="5" name="TextBox 4">
              <a:extLst>
                <a:ext uri="{FF2B5EF4-FFF2-40B4-BE49-F238E27FC236}">
                  <a16:creationId xmlns:a16="http://schemas.microsoft.com/office/drawing/2014/main" id="{C624BAE0-D592-4201-98F9-5D183E9D6757}"/>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1" name="TextBox 40">
              <a:extLst>
                <a:ext uri="{FF2B5EF4-FFF2-40B4-BE49-F238E27FC236}">
                  <a16:creationId xmlns:a16="http://schemas.microsoft.com/office/drawing/2014/main" id="{E4BD84E3-399E-4854-AF9D-6D32BA6ACDA4}"/>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2" name="TextBox 41">
              <a:extLst>
                <a:ext uri="{FF2B5EF4-FFF2-40B4-BE49-F238E27FC236}">
                  <a16:creationId xmlns:a16="http://schemas.microsoft.com/office/drawing/2014/main" id="{096A0283-25E3-49D5-B9A4-75E52E962DF7}"/>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4" name="Group 43">
            <a:extLst>
              <a:ext uri="{FF2B5EF4-FFF2-40B4-BE49-F238E27FC236}">
                <a16:creationId xmlns:a16="http://schemas.microsoft.com/office/drawing/2014/main" id="{55111684-6D64-4127-9CB9-AFBC374FF785}"/>
              </a:ext>
            </a:extLst>
          </p:cNvPr>
          <p:cNvGrpSpPr/>
          <p:nvPr/>
        </p:nvGrpSpPr>
        <p:grpSpPr>
          <a:xfrm>
            <a:off x="2854417" y="3126378"/>
            <a:ext cx="4589963" cy="1012933"/>
            <a:chOff x="2854418" y="4498413"/>
            <a:chExt cx="4263074" cy="1012933"/>
          </a:xfrm>
        </p:grpSpPr>
        <p:sp>
          <p:nvSpPr>
            <p:cNvPr id="45" name="TextBox 44">
              <a:extLst>
                <a:ext uri="{FF2B5EF4-FFF2-40B4-BE49-F238E27FC236}">
                  <a16:creationId xmlns:a16="http://schemas.microsoft.com/office/drawing/2014/main" id="{79F07012-E93B-499B-B7FA-70B7E1818D8E}"/>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6" name="TextBox 45">
              <a:extLst>
                <a:ext uri="{FF2B5EF4-FFF2-40B4-BE49-F238E27FC236}">
                  <a16:creationId xmlns:a16="http://schemas.microsoft.com/office/drawing/2014/main" id="{1CF080FA-8C98-4BA8-A220-224B77E9214B}"/>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7" name="TextBox 46">
              <a:extLst>
                <a:ext uri="{FF2B5EF4-FFF2-40B4-BE49-F238E27FC236}">
                  <a16:creationId xmlns:a16="http://schemas.microsoft.com/office/drawing/2014/main" id="{3B1305C1-BD5E-48A9-A543-C624E08721C0}"/>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8" name="Group 47">
            <a:extLst>
              <a:ext uri="{FF2B5EF4-FFF2-40B4-BE49-F238E27FC236}">
                <a16:creationId xmlns:a16="http://schemas.microsoft.com/office/drawing/2014/main" id="{13772AC5-0712-4D32-8FD0-545ACFFD72B5}"/>
              </a:ext>
            </a:extLst>
          </p:cNvPr>
          <p:cNvGrpSpPr/>
          <p:nvPr/>
        </p:nvGrpSpPr>
        <p:grpSpPr>
          <a:xfrm>
            <a:off x="2854415" y="2118296"/>
            <a:ext cx="4589963" cy="1012933"/>
            <a:chOff x="2854418" y="4498413"/>
            <a:chExt cx="4263074" cy="1012933"/>
          </a:xfrm>
        </p:grpSpPr>
        <p:sp>
          <p:nvSpPr>
            <p:cNvPr id="49" name="TextBox 48">
              <a:extLst>
                <a:ext uri="{FF2B5EF4-FFF2-40B4-BE49-F238E27FC236}">
                  <a16:creationId xmlns:a16="http://schemas.microsoft.com/office/drawing/2014/main" id="{EBCD9413-211B-4C86-977E-8EFDFE946C4D}"/>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0" name="TextBox 49">
              <a:extLst>
                <a:ext uri="{FF2B5EF4-FFF2-40B4-BE49-F238E27FC236}">
                  <a16:creationId xmlns:a16="http://schemas.microsoft.com/office/drawing/2014/main" id="{65BBAC24-9E8A-457D-87D1-5A1C1314E4EE}"/>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1" name="TextBox 50">
              <a:extLst>
                <a:ext uri="{FF2B5EF4-FFF2-40B4-BE49-F238E27FC236}">
                  <a16:creationId xmlns:a16="http://schemas.microsoft.com/office/drawing/2014/main" id="{8062C3EA-3CDF-4CAB-84FE-07DD174C8B4B}"/>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pic>
        <p:nvPicPr>
          <p:cNvPr id="3" name="Picture 2">
            <a:extLst>
              <a:ext uri="{FF2B5EF4-FFF2-40B4-BE49-F238E27FC236}">
                <a16:creationId xmlns:a16="http://schemas.microsoft.com/office/drawing/2014/main" id="{C503911C-2921-4209-ACAF-A11451182A99}"/>
              </a:ext>
            </a:extLst>
          </p:cNvPr>
          <p:cNvPicPr>
            <a:picLocks noChangeAspect="1"/>
          </p:cNvPicPr>
          <p:nvPr/>
        </p:nvPicPr>
        <p:blipFill>
          <a:blip r:embed="rId5"/>
          <a:stretch>
            <a:fillRect/>
          </a:stretch>
        </p:blipFill>
        <p:spPr>
          <a:xfrm>
            <a:off x="9085768" y="900301"/>
            <a:ext cx="1272524" cy="1720595"/>
          </a:xfrm>
          <a:prstGeom prst="rect">
            <a:avLst/>
          </a:prstGeom>
        </p:spPr>
      </p:pic>
      <p:pic>
        <p:nvPicPr>
          <p:cNvPr id="55" name="Picture 54">
            <a:extLst>
              <a:ext uri="{FF2B5EF4-FFF2-40B4-BE49-F238E27FC236}">
                <a16:creationId xmlns:a16="http://schemas.microsoft.com/office/drawing/2014/main" id="{57C5CFDA-F0F8-4792-A527-677703F926E4}"/>
              </a:ext>
            </a:extLst>
          </p:cNvPr>
          <p:cNvPicPr>
            <a:picLocks noChangeAspect="1"/>
          </p:cNvPicPr>
          <p:nvPr/>
        </p:nvPicPr>
        <p:blipFill>
          <a:blip r:embed="rId5"/>
          <a:stretch>
            <a:fillRect/>
          </a:stretch>
        </p:blipFill>
        <p:spPr>
          <a:xfrm>
            <a:off x="2821834" y="5130067"/>
            <a:ext cx="887744" cy="1200329"/>
          </a:xfrm>
          <a:prstGeom prst="rect">
            <a:avLst/>
          </a:prstGeom>
        </p:spPr>
      </p:pic>
      <p:sp>
        <p:nvSpPr>
          <p:cNvPr id="56" name="TextBox 55">
            <a:extLst>
              <a:ext uri="{FF2B5EF4-FFF2-40B4-BE49-F238E27FC236}">
                <a16:creationId xmlns:a16="http://schemas.microsoft.com/office/drawing/2014/main" id="{F367F669-4F0F-43BC-8FF1-3B9C22B82D15}"/>
              </a:ext>
            </a:extLst>
          </p:cNvPr>
          <p:cNvSpPr txBox="1"/>
          <p:nvPr/>
        </p:nvSpPr>
        <p:spPr>
          <a:xfrm>
            <a:off x="5234049" y="5134312"/>
            <a:ext cx="2257161" cy="461665"/>
          </a:xfrm>
          <a:prstGeom prst="rect">
            <a:avLst/>
          </a:prstGeom>
          <a:noFill/>
        </p:spPr>
        <p:txBody>
          <a:bodyPr wrap="square" rtlCol="0">
            <a:spAutoFit/>
          </a:bodyPr>
          <a:lstStyle/>
          <a:p>
            <a:pPr algn="ctr"/>
            <a:r>
              <a:rPr lang="en-US" sz="2400" dirty="0" err="1">
                <a:latin typeface="Consolas" panose="020B0609020204030204" pitchFamily="49" charset="0"/>
              </a:rPr>
              <a:t>s_allocated</a:t>
            </a:r>
            <a:endParaRPr lang="en-US" sz="2400" dirty="0">
              <a:latin typeface="Consolas" panose="020B0609020204030204" pitchFamily="49" charset="0"/>
            </a:endParaRPr>
          </a:p>
        </p:txBody>
      </p:sp>
      <p:sp>
        <p:nvSpPr>
          <p:cNvPr id="57" name="TextBox 56">
            <a:extLst>
              <a:ext uri="{FF2B5EF4-FFF2-40B4-BE49-F238E27FC236}">
                <a16:creationId xmlns:a16="http://schemas.microsoft.com/office/drawing/2014/main" id="{7A676740-16A7-4BB1-BF4E-8B4B8E998A9C}"/>
              </a:ext>
            </a:extLst>
          </p:cNvPr>
          <p:cNvSpPr txBox="1"/>
          <p:nvPr/>
        </p:nvSpPr>
        <p:spPr>
          <a:xfrm>
            <a:off x="4532199" y="5537023"/>
            <a:ext cx="811423" cy="461665"/>
          </a:xfrm>
          <a:prstGeom prst="rect">
            <a:avLst/>
          </a:prstGeom>
          <a:noFill/>
        </p:spPr>
        <p:txBody>
          <a:bodyPr wrap="square" rtlCol="0">
            <a:spAutoFit/>
          </a:bodyPr>
          <a:lstStyle/>
          <a:p>
            <a:pPr algn="ctr"/>
            <a:r>
              <a:rPr lang="en-US" sz="2400" dirty="0">
                <a:latin typeface="Consolas" panose="020B0609020204030204" pitchFamily="49" charset="0"/>
              </a:rPr>
              <a:t>bn</a:t>
            </a:r>
          </a:p>
        </p:txBody>
      </p:sp>
      <p:sp>
        <p:nvSpPr>
          <p:cNvPr id="59" name="TextBox 58">
            <a:extLst>
              <a:ext uri="{FF2B5EF4-FFF2-40B4-BE49-F238E27FC236}">
                <a16:creationId xmlns:a16="http://schemas.microsoft.com/office/drawing/2014/main" id="{9B72E478-EC03-463C-AA49-33ACEB2C7099}"/>
              </a:ext>
            </a:extLst>
          </p:cNvPr>
          <p:cNvSpPr txBox="1"/>
          <p:nvPr/>
        </p:nvSpPr>
        <p:spPr>
          <a:xfrm>
            <a:off x="8227432" y="5673668"/>
            <a:ext cx="3449703" cy="707886"/>
          </a:xfrm>
          <a:prstGeom prst="rect">
            <a:avLst/>
          </a:prstGeom>
          <a:noFill/>
        </p:spPr>
        <p:txBody>
          <a:bodyPr wrap="square" rtlCol="0">
            <a:spAutoFit/>
          </a:bodyPr>
          <a:lstStyle/>
          <a:p>
            <a:r>
              <a:rPr lang="en-US" sz="2000" b="1" dirty="0">
                <a:latin typeface="Consolas" panose="020B0609020204030204" pitchFamily="49" charset="0"/>
                <a:cs typeface="Segoe UI" panose="020B0502040204020203" pitchFamily="34" charset="0"/>
              </a:rPr>
              <a:t>bn</a:t>
            </a:r>
            <a:r>
              <a:rPr lang="en-US" sz="2000" b="1" dirty="0">
                <a:latin typeface="Segoe UI" panose="020B0502040204020203" pitchFamily="34" charset="0"/>
                <a:cs typeface="Segoe UI" panose="020B0502040204020203" pitchFamily="34" charset="0"/>
              </a:rPr>
              <a:t> wasn’t found, so let’s read it from disk!</a:t>
            </a:r>
          </a:p>
        </p:txBody>
      </p:sp>
      <p:sp>
        <p:nvSpPr>
          <p:cNvPr id="60" name="TextBox 59">
            <a:extLst>
              <a:ext uri="{FF2B5EF4-FFF2-40B4-BE49-F238E27FC236}">
                <a16:creationId xmlns:a16="http://schemas.microsoft.com/office/drawing/2014/main" id="{10E920AD-FE2A-421F-940B-2727EC3CD45C}"/>
              </a:ext>
            </a:extLst>
          </p:cNvPr>
          <p:cNvSpPr txBox="1"/>
          <p:nvPr/>
        </p:nvSpPr>
        <p:spPr>
          <a:xfrm>
            <a:off x="4606762" y="6255963"/>
            <a:ext cx="811423" cy="461665"/>
          </a:xfrm>
          <a:prstGeom prst="rect">
            <a:avLst/>
          </a:prstGeom>
          <a:noFill/>
        </p:spPr>
        <p:txBody>
          <a:bodyPr wrap="square" rtlCol="0">
            <a:spAutoFit/>
          </a:bodyPr>
          <a:lstStyle/>
          <a:p>
            <a:pPr algn="ctr"/>
            <a:r>
              <a:rPr lang="en-US" sz="2400" dirty="0">
                <a:latin typeface="Consolas" panose="020B0609020204030204" pitchFamily="49" charset="0"/>
              </a:rPr>
              <a:t>0</a:t>
            </a:r>
          </a:p>
        </p:txBody>
      </p:sp>
      <p:sp>
        <p:nvSpPr>
          <p:cNvPr id="61" name="Arrow: Down 60">
            <a:extLst>
              <a:ext uri="{FF2B5EF4-FFF2-40B4-BE49-F238E27FC236}">
                <a16:creationId xmlns:a16="http://schemas.microsoft.com/office/drawing/2014/main" id="{52A92514-494A-430A-B0B1-20914139495E}"/>
              </a:ext>
            </a:extLst>
          </p:cNvPr>
          <p:cNvSpPr/>
          <p:nvPr/>
        </p:nvSpPr>
        <p:spPr>
          <a:xfrm rot="5400000">
            <a:off x="7295219" y="5530517"/>
            <a:ext cx="766121" cy="9923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0D9040B9-655F-436E-86EC-C7F3CE637DA1}"/>
              </a:ext>
            </a:extLst>
          </p:cNvPr>
          <p:cNvSpPr txBox="1"/>
          <p:nvPr/>
        </p:nvSpPr>
        <p:spPr>
          <a:xfrm>
            <a:off x="4593266" y="6247616"/>
            <a:ext cx="811423" cy="461665"/>
          </a:xfrm>
          <a:prstGeom prst="rect">
            <a:avLst/>
          </a:prstGeom>
          <a:noFill/>
        </p:spPr>
        <p:txBody>
          <a:bodyPr wrap="square" rtlCol="0">
            <a:spAutoFit/>
          </a:bodyPr>
          <a:lstStyle/>
          <a:p>
            <a:pPr algn="ctr"/>
            <a:r>
              <a:rPr lang="en-US" sz="2400" dirty="0">
                <a:latin typeface="Consolas" panose="020B0609020204030204" pitchFamily="49" charset="0"/>
              </a:rPr>
              <a:t>1</a:t>
            </a:r>
          </a:p>
        </p:txBody>
      </p:sp>
      <p:sp>
        <p:nvSpPr>
          <p:cNvPr id="64" name="TextBox 63">
            <a:extLst>
              <a:ext uri="{FF2B5EF4-FFF2-40B4-BE49-F238E27FC236}">
                <a16:creationId xmlns:a16="http://schemas.microsoft.com/office/drawing/2014/main" id="{F63C4004-58C8-4B9B-BDFF-E9F16FC3E933}"/>
              </a:ext>
            </a:extLst>
          </p:cNvPr>
          <p:cNvSpPr txBox="1"/>
          <p:nvPr/>
        </p:nvSpPr>
        <p:spPr>
          <a:xfrm>
            <a:off x="5123686" y="5134144"/>
            <a:ext cx="2257161" cy="461665"/>
          </a:xfrm>
          <a:prstGeom prst="rect">
            <a:avLst/>
          </a:prstGeom>
          <a:noFill/>
        </p:spPr>
        <p:txBody>
          <a:bodyPr wrap="square" rtlCol="0">
            <a:spAutoFit/>
          </a:bodyPr>
          <a:lstStyle/>
          <a:p>
            <a:pPr algn="ctr"/>
            <a:r>
              <a:rPr lang="en-US" sz="2400" dirty="0" err="1">
                <a:latin typeface="Consolas" panose="020B0609020204030204" pitchFamily="49" charset="0"/>
              </a:rPr>
              <a:t>s_loading</a:t>
            </a:r>
            <a:endParaRPr lang="en-US" sz="2400" dirty="0">
              <a:latin typeface="Consolas" panose="020B0609020204030204" pitchFamily="49" charset="0"/>
            </a:endParaRPr>
          </a:p>
        </p:txBody>
      </p:sp>
      <p:sp>
        <p:nvSpPr>
          <p:cNvPr id="65" name="TextBox 64">
            <a:extLst>
              <a:ext uri="{FF2B5EF4-FFF2-40B4-BE49-F238E27FC236}">
                <a16:creationId xmlns:a16="http://schemas.microsoft.com/office/drawing/2014/main" id="{02055775-14CE-4823-A5C7-D09B7E56FC8C}"/>
              </a:ext>
            </a:extLst>
          </p:cNvPr>
          <p:cNvSpPr txBox="1"/>
          <p:nvPr/>
        </p:nvSpPr>
        <p:spPr>
          <a:xfrm>
            <a:off x="8248709" y="5127973"/>
            <a:ext cx="3856796" cy="16312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Call </a:t>
            </a:r>
            <a:r>
              <a:rPr lang="en-US" sz="2000" b="1" dirty="0" err="1">
                <a:latin typeface="Consolas" panose="020B0609020204030204" pitchFamily="49" charset="0"/>
                <a:cs typeface="Segoe UI" panose="020B0502040204020203" pitchFamily="34" charset="0"/>
              </a:rPr>
              <a:t>bcslot</a:t>
            </a:r>
            <a:r>
              <a:rPr lang="en-US" sz="2000" b="1" dirty="0">
                <a:latin typeface="Consolas" panose="020B0609020204030204" pitchFamily="49" charset="0"/>
                <a:cs typeface="Segoe UI" panose="020B0502040204020203" pitchFamily="34" charset="0"/>
              </a:rPr>
              <a:t>::load(…)</a:t>
            </a:r>
            <a:r>
              <a:rPr lang="en-US" sz="2000" b="1" dirty="0">
                <a:latin typeface="Segoe UI" panose="020B0502040204020203" pitchFamily="34" charset="0"/>
                <a:cs typeface="Segoe UI" panose="020B0502040204020203" pitchFamily="34" charset="0"/>
              </a:rPr>
              <a:t>, which sets </a:t>
            </a:r>
            <a:r>
              <a:rPr lang="en-US" sz="2000" b="1" dirty="0">
                <a:latin typeface="Consolas" panose="020B0609020204030204" pitchFamily="49" charset="0"/>
                <a:cs typeface="Segoe UI" panose="020B0502040204020203" pitchFamily="34" charset="0"/>
              </a:rPr>
              <a:t>state_ </a:t>
            </a:r>
            <a:r>
              <a:rPr lang="en-US" sz="2000" b="1" dirty="0">
                <a:latin typeface="Segoe UI" panose="020B0502040204020203" pitchFamily="34" charset="0"/>
                <a:cs typeface="Segoe UI" panose="020B0502040204020203" pitchFamily="34" charset="0"/>
              </a:rPr>
              <a:t>to </a:t>
            </a:r>
            <a:r>
              <a:rPr lang="en-US" sz="2000" b="1" dirty="0" err="1">
                <a:latin typeface="Consolas" panose="020B0609020204030204" pitchFamily="49" charset="0"/>
                <a:cs typeface="Segoe UI" panose="020B0502040204020203" pitchFamily="34" charset="0"/>
              </a:rPr>
              <a:t>s_loading</a:t>
            </a:r>
            <a:r>
              <a:rPr lang="en-US" sz="2000" b="1" dirty="0">
                <a:latin typeface="Segoe UI" panose="020B0502040204020203" pitchFamily="34" charset="0"/>
                <a:cs typeface="Segoe UI" panose="020B0502040204020203" pitchFamily="34" charset="0"/>
              </a:rPr>
              <a:t>, unlocks the </a:t>
            </a:r>
            <a:r>
              <a:rPr lang="en-US" sz="2000" b="1" dirty="0" err="1">
                <a:latin typeface="Consolas" panose="020B0609020204030204" pitchFamily="49" charset="0"/>
                <a:cs typeface="Segoe UI" panose="020B0502040204020203" pitchFamily="34" charset="0"/>
              </a:rPr>
              <a:t>bcslot</a:t>
            </a:r>
            <a:r>
              <a:rPr lang="en-US" sz="2000" b="1" dirty="0">
                <a:latin typeface="Segoe UI" panose="020B0502040204020203" pitchFamily="34" charset="0"/>
                <a:cs typeface="Segoe UI" panose="020B0502040204020203" pitchFamily="34" charset="0"/>
              </a:rPr>
              <a:t> lock, and then calls the blocking </a:t>
            </a:r>
            <a:r>
              <a:rPr lang="en-US" sz="2000" b="1" dirty="0" err="1">
                <a:latin typeface="Consolas" panose="020B0609020204030204" pitchFamily="49" charset="0"/>
                <a:cs typeface="Segoe UI" panose="020B0502040204020203" pitchFamily="34" charset="0"/>
              </a:rPr>
              <a:t>achistate</a:t>
            </a:r>
            <a:r>
              <a:rPr lang="en-US" sz="2000" b="1" dirty="0">
                <a:latin typeface="Consolas" panose="020B0609020204030204" pitchFamily="49" charset="0"/>
                <a:cs typeface="Segoe UI" panose="020B0502040204020203" pitchFamily="34" charset="0"/>
              </a:rPr>
              <a:t>::read(…)</a:t>
            </a:r>
          </a:p>
        </p:txBody>
      </p:sp>
      <p:sp>
        <p:nvSpPr>
          <p:cNvPr id="6" name="Rectangle 5">
            <a:extLst>
              <a:ext uri="{FF2B5EF4-FFF2-40B4-BE49-F238E27FC236}">
                <a16:creationId xmlns:a16="http://schemas.microsoft.com/office/drawing/2014/main" id="{39605BE6-1864-D43A-2F01-6FAAA68B57F4}"/>
              </a:ext>
            </a:extLst>
          </p:cNvPr>
          <p:cNvSpPr/>
          <p:nvPr/>
        </p:nvSpPr>
        <p:spPr>
          <a:xfrm>
            <a:off x="9221272" y="2183724"/>
            <a:ext cx="1078865" cy="32798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2"/>
                </a:solidFill>
                <a:latin typeface="Consolas" panose="020B0609020204030204" pitchFamily="49" charset="0"/>
              </a:rPr>
              <a:t>bcslot</a:t>
            </a:r>
            <a:endParaRPr lang="en-US" dirty="0">
              <a:solidFill>
                <a:schemeClr val="bg2"/>
              </a:solidFill>
              <a:latin typeface="Consolas" panose="020B0609020204030204" pitchFamily="49" charset="0"/>
            </a:endParaRPr>
          </a:p>
        </p:txBody>
      </p:sp>
      <p:sp>
        <p:nvSpPr>
          <p:cNvPr id="7" name="Rectangle 6">
            <a:extLst>
              <a:ext uri="{FF2B5EF4-FFF2-40B4-BE49-F238E27FC236}">
                <a16:creationId xmlns:a16="http://schemas.microsoft.com/office/drawing/2014/main" id="{50364D89-E71F-409F-66C1-73E295E5256E}"/>
              </a:ext>
            </a:extLst>
          </p:cNvPr>
          <p:cNvSpPr/>
          <p:nvPr/>
        </p:nvSpPr>
        <p:spPr>
          <a:xfrm>
            <a:off x="2908390" y="6064028"/>
            <a:ext cx="714631" cy="21743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solidFill>
                <a:latin typeface="Consolas" panose="020B0609020204030204" pitchFamily="49" charset="0"/>
              </a:rPr>
              <a:t>bcslot</a:t>
            </a:r>
            <a:endParaRPr lang="en-US" sz="1200" dirty="0">
              <a:solidFill>
                <a:schemeClr val="bg2"/>
              </a:solidFill>
              <a:latin typeface="Consolas" panose="020B0609020204030204" pitchFamily="49" charset="0"/>
            </a:endParaRPr>
          </a:p>
        </p:txBody>
      </p:sp>
    </p:spTree>
    <p:extLst>
      <p:ext uri="{BB962C8B-B14F-4D97-AF65-F5344CB8AC3E}">
        <p14:creationId xmlns:p14="http://schemas.microsoft.com/office/powerpoint/2010/main" val="33967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5"/>
                                        </p:tgtEl>
                                        <p:attrNameLst>
                                          <p:attrName>r</p:attrName>
                                        </p:attrNameLst>
                                      </p:cBhvr>
                                    </p:animRot>
                                    <p:animRot by="-240000">
                                      <p:cBhvr>
                                        <p:cTn id="13" dur="200" fill="hold">
                                          <p:stCondLst>
                                            <p:cond delay="200"/>
                                          </p:stCondLst>
                                        </p:cTn>
                                        <p:tgtEl>
                                          <p:spTgt spid="55"/>
                                        </p:tgtEl>
                                        <p:attrNameLst>
                                          <p:attrName>r</p:attrName>
                                        </p:attrNameLst>
                                      </p:cBhvr>
                                    </p:animRot>
                                    <p:animRot by="240000">
                                      <p:cBhvr>
                                        <p:cTn id="14" dur="200" fill="hold">
                                          <p:stCondLst>
                                            <p:cond delay="400"/>
                                          </p:stCondLst>
                                        </p:cTn>
                                        <p:tgtEl>
                                          <p:spTgt spid="55"/>
                                        </p:tgtEl>
                                        <p:attrNameLst>
                                          <p:attrName>r</p:attrName>
                                        </p:attrNameLst>
                                      </p:cBhvr>
                                    </p:animRot>
                                    <p:animRot by="-240000">
                                      <p:cBhvr>
                                        <p:cTn id="15" dur="200" fill="hold">
                                          <p:stCondLst>
                                            <p:cond delay="600"/>
                                          </p:stCondLst>
                                        </p:cTn>
                                        <p:tgtEl>
                                          <p:spTgt spid="55"/>
                                        </p:tgtEl>
                                        <p:attrNameLst>
                                          <p:attrName>r</p:attrName>
                                        </p:attrNameLst>
                                      </p:cBhvr>
                                    </p:animRot>
                                    <p:animRot by="120000">
                                      <p:cBhvr>
                                        <p:cTn id="16" dur="200" fill="hold">
                                          <p:stCondLst>
                                            <p:cond delay="800"/>
                                          </p:stCondLst>
                                        </p:cTn>
                                        <p:tgtEl>
                                          <p:spTgt spid="55"/>
                                        </p:tgtEl>
                                        <p:attrNameLst>
                                          <p:attrName>r</p:attrName>
                                        </p:attrNameLst>
                                      </p:cBhvr>
                                    </p:animRot>
                                  </p:childTnLst>
                                </p:cTn>
                              </p:par>
                              <p:par>
                                <p:cTn id="17" presetID="32" presetClass="emph" presetSubtype="0" fill="hold" grpId="1"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56"/>
                                        </p:tgtEl>
                                        <p:attrNameLst>
                                          <p:attrName>r</p:attrName>
                                        </p:attrNameLst>
                                      </p:cBhvr>
                                    </p:animRot>
                                    <p:animRot by="-240000">
                                      <p:cBhvr>
                                        <p:cTn id="34" dur="200" fill="hold">
                                          <p:stCondLst>
                                            <p:cond delay="200"/>
                                          </p:stCondLst>
                                        </p:cTn>
                                        <p:tgtEl>
                                          <p:spTgt spid="56"/>
                                        </p:tgtEl>
                                        <p:attrNameLst>
                                          <p:attrName>r</p:attrName>
                                        </p:attrNameLst>
                                      </p:cBhvr>
                                    </p:animRot>
                                    <p:animRot by="240000">
                                      <p:cBhvr>
                                        <p:cTn id="35" dur="200" fill="hold">
                                          <p:stCondLst>
                                            <p:cond delay="400"/>
                                          </p:stCondLst>
                                        </p:cTn>
                                        <p:tgtEl>
                                          <p:spTgt spid="56"/>
                                        </p:tgtEl>
                                        <p:attrNameLst>
                                          <p:attrName>r</p:attrName>
                                        </p:attrNameLst>
                                      </p:cBhvr>
                                    </p:animRot>
                                    <p:animRot by="-240000">
                                      <p:cBhvr>
                                        <p:cTn id="36" dur="200" fill="hold">
                                          <p:stCondLst>
                                            <p:cond delay="600"/>
                                          </p:stCondLst>
                                        </p:cTn>
                                        <p:tgtEl>
                                          <p:spTgt spid="56"/>
                                        </p:tgtEl>
                                        <p:attrNameLst>
                                          <p:attrName>r</p:attrName>
                                        </p:attrNameLst>
                                      </p:cBhvr>
                                    </p:animRot>
                                    <p:animRot by="120000">
                                      <p:cBhvr>
                                        <p:cTn id="37" dur="200" fill="hold">
                                          <p:stCondLst>
                                            <p:cond delay="800"/>
                                          </p:stCondLst>
                                        </p:cTn>
                                        <p:tgtEl>
                                          <p:spTgt spid="5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childTnLst>
                          </p:cTn>
                        </p:par>
                        <p:par>
                          <p:cTn id="47" fill="hold">
                            <p:stCondLst>
                              <p:cond delay="1000"/>
                            </p:stCondLst>
                            <p:childTnLst>
                              <p:par>
                                <p:cTn id="48" presetID="32" presetClass="emph" presetSubtype="0" fill="hold" grpId="1" nodeType="afterEffect">
                                  <p:stCondLst>
                                    <p:cond delay="0"/>
                                  </p:stCondLst>
                                  <p:childTnLst>
                                    <p:animRot by="120000">
                                      <p:cBhvr>
                                        <p:cTn id="49" dur="100" fill="hold">
                                          <p:stCondLst>
                                            <p:cond delay="0"/>
                                          </p:stCondLst>
                                        </p:cTn>
                                        <p:tgtEl>
                                          <p:spTgt spid="57"/>
                                        </p:tgtEl>
                                        <p:attrNameLst>
                                          <p:attrName>r</p:attrName>
                                        </p:attrNameLst>
                                      </p:cBhvr>
                                    </p:animRot>
                                    <p:animRot by="-240000">
                                      <p:cBhvr>
                                        <p:cTn id="50" dur="200" fill="hold">
                                          <p:stCondLst>
                                            <p:cond delay="200"/>
                                          </p:stCondLst>
                                        </p:cTn>
                                        <p:tgtEl>
                                          <p:spTgt spid="57"/>
                                        </p:tgtEl>
                                        <p:attrNameLst>
                                          <p:attrName>r</p:attrName>
                                        </p:attrNameLst>
                                      </p:cBhvr>
                                    </p:animRot>
                                    <p:animRot by="240000">
                                      <p:cBhvr>
                                        <p:cTn id="51" dur="200" fill="hold">
                                          <p:stCondLst>
                                            <p:cond delay="400"/>
                                          </p:stCondLst>
                                        </p:cTn>
                                        <p:tgtEl>
                                          <p:spTgt spid="57"/>
                                        </p:tgtEl>
                                        <p:attrNameLst>
                                          <p:attrName>r</p:attrName>
                                        </p:attrNameLst>
                                      </p:cBhvr>
                                    </p:animRot>
                                    <p:animRot by="-240000">
                                      <p:cBhvr>
                                        <p:cTn id="52" dur="200" fill="hold">
                                          <p:stCondLst>
                                            <p:cond delay="600"/>
                                          </p:stCondLst>
                                        </p:cTn>
                                        <p:tgtEl>
                                          <p:spTgt spid="57"/>
                                        </p:tgtEl>
                                        <p:attrNameLst>
                                          <p:attrName>r</p:attrName>
                                        </p:attrNameLst>
                                      </p:cBhvr>
                                    </p:animRot>
                                    <p:animRot by="120000">
                                      <p:cBhvr>
                                        <p:cTn id="53" dur="200" fill="hold">
                                          <p:stCondLst>
                                            <p:cond delay="800"/>
                                          </p:stCondLst>
                                        </p:cTn>
                                        <p:tgtEl>
                                          <p:spTgt spid="5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100" fill="hold">
                                          <p:stCondLst>
                                            <p:cond delay="0"/>
                                          </p:stCondLst>
                                        </p:cTn>
                                        <p:tgtEl>
                                          <p:spTgt spid="39"/>
                                        </p:tgtEl>
                                        <p:attrNameLst>
                                          <p:attrName>r</p:attrName>
                                        </p:attrNameLst>
                                      </p:cBhvr>
                                    </p:animRot>
                                    <p:animRot by="-240000">
                                      <p:cBhvr>
                                        <p:cTn id="58" dur="200" fill="hold">
                                          <p:stCondLst>
                                            <p:cond delay="200"/>
                                          </p:stCondLst>
                                        </p:cTn>
                                        <p:tgtEl>
                                          <p:spTgt spid="39"/>
                                        </p:tgtEl>
                                        <p:attrNameLst>
                                          <p:attrName>r</p:attrName>
                                        </p:attrNameLst>
                                      </p:cBhvr>
                                    </p:animRot>
                                    <p:animRot by="240000">
                                      <p:cBhvr>
                                        <p:cTn id="59" dur="200" fill="hold">
                                          <p:stCondLst>
                                            <p:cond delay="400"/>
                                          </p:stCondLst>
                                        </p:cTn>
                                        <p:tgtEl>
                                          <p:spTgt spid="39"/>
                                        </p:tgtEl>
                                        <p:attrNameLst>
                                          <p:attrName>r</p:attrName>
                                        </p:attrNameLst>
                                      </p:cBhvr>
                                    </p:animRot>
                                    <p:animRot by="-240000">
                                      <p:cBhvr>
                                        <p:cTn id="60" dur="200" fill="hold">
                                          <p:stCondLst>
                                            <p:cond delay="600"/>
                                          </p:stCondLst>
                                        </p:cTn>
                                        <p:tgtEl>
                                          <p:spTgt spid="39"/>
                                        </p:tgtEl>
                                        <p:attrNameLst>
                                          <p:attrName>r</p:attrName>
                                        </p:attrNameLst>
                                      </p:cBhvr>
                                    </p:animRot>
                                    <p:animRot by="120000">
                                      <p:cBhvr>
                                        <p:cTn id="61" dur="200" fill="hold">
                                          <p:stCondLst>
                                            <p:cond delay="800"/>
                                          </p:stCondLst>
                                        </p:cTn>
                                        <p:tgtEl>
                                          <p:spTgt spid="39"/>
                                        </p:tgtEl>
                                        <p:attrNameLst>
                                          <p:attrName>r</p:attrName>
                                        </p:attrNameLst>
                                      </p:cBhvr>
                                    </p:animRot>
                                  </p:childTnLst>
                                </p:cTn>
                              </p:par>
                              <p:par>
                                <p:cTn id="62" presetID="32" presetClass="emph" presetSubtype="0" fill="hold" nodeType="withEffect">
                                  <p:stCondLst>
                                    <p:cond delay="0"/>
                                  </p:stCondLst>
                                  <p:childTnLst>
                                    <p:animRot by="120000">
                                      <p:cBhvr>
                                        <p:cTn id="63" dur="100" fill="hold">
                                          <p:stCondLst>
                                            <p:cond delay="0"/>
                                          </p:stCondLst>
                                        </p:cTn>
                                        <p:tgtEl>
                                          <p:spTgt spid="40"/>
                                        </p:tgtEl>
                                        <p:attrNameLst>
                                          <p:attrName>r</p:attrName>
                                        </p:attrNameLst>
                                      </p:cBhvr>
                                    </p:animRot>
                                    <p:animRot by="-240000">
                                      <p:cBhvr>
                                        <p:cTn id="64" dur="200" fill="hold">
                                          <p:stCondLst>
                                            <p:cond delay="200"/>
                                          </p:stCondLst>
                                        </p:cTn>
                                        <p:tgtEl>
                                          <p:spTgt spid="40"/>
                                        </p:tgtEl>
                                        <p:attrNameLst>
                                          <p:attrName>r</p:attrName>
                                        </p:attrNameLst>
                                      </p:cBhvr>
                                    </p:animRot>
                                    <p:animRot by="240000">
                                      <p:cBhvr>
                                        <p:cTn id="65" dur="200" fill="hold">
                                          <p:stCondLst>
                                            <p:cond delay="400"/>
                                          </p:stCondLst>
                                        </p:cTn>
                                        <p:tgtEl>
                                          <p:spTgt spid="40"/>
                                        </p:tgtEl>
                                        <p:attrNameLst>
                                          <p:attrName>r</p:attrName>
                                        </p:attrNameLst>
                                      </p:cBhvr>
                                    </p:animRot>
                                    <p:animRot by="-240000">
                                      <p:cBhvr>
                                        <p:cTn id="66" dur="200" fill="hold">
                                          <p:stCondLst>
                                            <p:cond delay="600"/>
                                          </p:stCondLst>
                                        </p:cTn>
                                        <p:tgtEl>
                                          <p:spTgt spid="40"/>
                                        </p:tgtEl>
                                        <p:attrNameLst>
                                          <p:attrName>r</p:attrName>
                                        </p:attrNameLst>
                                      </p:cBhvr>
                                    </p:animRot>
                                    <p:animRot by="120000">
                                      <p:cBhvr>
                                        <p:cTn id="67" dur="200" fill="hold">
                                          <p:stCondLst>
                                            <p:cond delay="800"/>
                                          </p:stCondLst>
                                        </p:cTn>
                                        <p:tgtEl>
                                          <p:spTgt spid="40"/>
                                        </p:tgtEl>
                                        <p:attrNameLst>
                                          <p:attrName>r</p:attrName>
                                        </p:attrNameLst>
                                      </p:cBhvr>
                                    </p:animRot>
                                  </p:childTnLst>
                                </p:cTn>
                              </p:par>
                            </p:childTnLst>
                          </p:cTn>
                        </p:par>
                        <p:par>
                          <p:cTn id="68" fill="hold">
                            <p:stCondLst>
                              <p:cond delay="1000"/>
                            </p:stCondLst>
                            <p:childTnLst>
                              <p:par>
                                <p:cTn id="69" presetID="35" presetClass="exit" presetSubtype="0" fill="hold" nodeType="afterEffect">
                                  <p:stCondLst>
                                    <p:cond delay="0"/>
                                  </p:stCondLst>
                                  <p:childTnLst>
                                    <p:animEffect transition="out" filter="fade">
                                      <p:cBhvr>
                                        <p:cTn id="70" dur="2000"/>
                                        <p:tgtEl>
                                          <p:spTgt spid="39"/>
                                        </p:tgtEl>
                                      </p:cBhvr>
                                    </p:animEffect>
                                    <p:anim calcmode="lin" valueType="num">
                                      <p:cBhvr>
                                        <p:cTn id="71" dur="2000"/>
                                        <p:tgtEl>
                                          <p:spTgt spid="39"/>
                                        </p:tgtEl>
                                        <p:attrNameLst>
                                          <p:attrName>style.rotation</p:attrName>
                                        </p:attrNameLst>
                                      </p:cBhvr>
                                      <p:tavLst>
                                        <p:tav tm="0">
                                          <p:val>
                                            <p:fltVal val="0"/>
                                          </p:val>
                                        </p:tav>
                                        <p:tav tm="100000">
                                          <p:val>
                                            <p:fltVal val="720"/>
                                          </p:val>
                                        </p:tav>
                                      </p:tavLst>
                                    </p:anim>
                                    <p:anim calcmode="lin" valueType="num">
                                      <p:cBhvr>
                                        <p:cTn id="72" dur="2000"/>
                                        <p:tgtEl>
                                          <p:spTgt spid="39"/>
                                        </p:tgtEl>
                                        <p:attrNameLst>
                                          <p:attrName>ppt_h</p:attrName>
                                        </p:attrNameLst>
                                      </p:cBhvr>
                                      <p:tavLst>
                                        <p:tav tm="0">
                                          <p:val>
                                            <p:strVal val="ppt_h"/>
                                          </p:val>
                                        </p:tav>
                                        <p:tav tm="100000">
                                          <p:val>
                                            <p:fltVal val="0"/>
                                          </p:val>
                                        </p:tav>
                                      </p:tavLst>
                                    </p:anim>
                                    <p:anim calcmode="lin" valueType="num">
                                      <p:cBhvr>
                                        <p:cTn id="73" dur="2000"/>
                                        <p:tgtEl>
                                          <p:spTgt spid="39"/>
                                        </p:tgtEl>
                                        <p:attrNameLst>
                                          <p:attrName>ppt_w</p:attrName>
                                        </p:attrNameLst>
                                      </p:cBhvr>
                                      <p:tavLst>
                                        <p:tav tm="0">
                                          <p:val>
                                            <p:strVal val="ppt_w"/>
                                          </p:val>
                                        </p:tav>
                                        <p:tav tm="100000">
                                          <p:val>
                                            <p:fltVal val="0"/>
                                          </p:val>
                                        </p:tav>
                                      </p:tavLst>
                                    </p:anim>
                                    <p:set>
                                      <p:cBhvr>
                                        <p:cTn id="74" dur="1" fill="hold">
                                          <p:stCondLst>
                                            <p:cond delay="1999"/>
                                          </p:stCondLst>
                                        </p:cTn>
                                        <p:tgtEl>
                                          <p:spTgt spid="39"/>
                                        </p:tgtEl>
                                        <p:attrNameLst>
                                          <p:attrName>style.visibility</p:attrName>
                                        </p:attrNameLst>
                                      </p:cBhvr>
                                      <p:to>
                                        <p:strVal val="hidden"/>
                                      </p:to>
                                    </p:set>
                                  </p:childTnLst>
                                </p:cTn>
                              </p:par>
                              <p:par>
                                <p:cTn id="75" presetID="35" presetClass="exit" presetSubtype="0" fill="hold" nodeType="withEffect">
                                  <p:stCondLst>
                                    <p:cond delay="0"/>
                                  </p:stCondLst>
                                  <p:childTnLst>
                                    <p:animEffect transition="out" filter="fade">
                                      <p:cBhvr>
                                        <p:cTn id="76" dur="2000"/>
                                        <p:tgtEl>
                                          <p:spTgt spid="40"/>
                                        </p:tgtEl>
                                      </p:cBhvr>
                                    </p:animEffect>
                                    <p:anim calcmode="lin" valueType="num">
                                      <p:cBhvr>
                                        <p:cTn id="77" dur="2000"/>
                                        <p:tgtEl>
                                          <p:spTgt spid="40"/>
                                        </p:tgtEl>
                                        <p:attrNameLst>
                                          <p:attrName>style.rotation</p:attrName>
                                        </p:attrNameLst>
                                      </p:cBhvr>
                                      <p:tavLst>
                                        <p:tav tm="0">
                                          <p:val>
                                            <p:fltVal val="0"/>
                                          </p:val>
                                        </p:tav>
                                        <p:tav tm="100000">
                                          <p:val>
                                            <p:fltVal val="720"/>
                                          </p:val>
                                        </p:tav>
                                      </p:tavLst>
                                    </p:anim>
                                    <p:anim calcmode="lin" valueType="num">
                                      <p:cBhvr>
                                        <p:cTn id="78" dur="2000"/>
                                        <p:tgtEl>
                                          <p:spTgt spid="40"/>
                                        </p:tgtEl>
                                        <p:attrNameLst>
                                          <p:attrName>ppt_h</p:attrName>
                                        </p:attrNameLst>
                                      </p:cBhvr>
                                      <p:tavLst>
                                        <p:tav tm="0">
                                          <p:val>
                                            <p:strVal val="ppt_h"/>
                                          </p:val>
                                        </p:tav>
                                        <p:tav tm="100000">
                                          <p:val>
                                            <p:fltVal val="0"/>
                                          </p:val>
                                        </p:tav>
                                      </p:tavLst>
                                    </p:anim>
                                    <p:anim calcmode="lin" valueType="num">
                                      <p:cBhvr>
                                        <p:cTn id="79" dur="2000"/>
                                        <p:tgtEl>
                                          <p:spTgt spid="40"/>
                                        </p:tgtEl>
                                        <p:attrNameLst>
                                          <p:attrName>ppt_w</p:attrName>
                                        </p:attrNameLst>
                                      </p:cBhvr>
                                      <p:tavLst>
                                        <p:tav tm="0">
                                          <p:val>
                                            <p:strVal val="ppt_w"/>
                                          </p:val>
                                        </p:tav>
                                        <p:tav tm="100000">
                                          <p:val>
                                            <p:fltVal val="0"/>
                                          </p:val>
                                        </p:tav>
                                      </p:tavLst>
                                    </p:anim>
                                    <p:set>
                                      <p:cBhvr>
                                        <p:cTn id="80" dur="1" fill="hold">
                                          <p:stCondLst>
                                            <p:cond delay="1999"/>
                                          </p:stCondLst>
                                        </p:cTn>
                                        <p:tgtEl>
                                          <p:spTgt spid="4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60"/>
                                        </p:tgtEl>
                                      </p:cBhvr>
                                    </p:animEffect>
                                    <p:set>
                                      <p:cBhvr>
                                        <p:cTn id="85" dur="1" fill="hold">
                                          <p:stCondLst>
                                            <p:cond delay="499"/>
                                          </p:stCondLst>
                                        </p:cTn>
                                        <p:tgtEl>
                                          <p:spTgt spid="60"/>
                                        </p:tgtEl>
                                        <p:attrNameLst>
                                          <p:attrName>style.visibility</p:attrName>
                                        </p:attrNameLst>
                                      </p:cBhvr>
                                      <p:to>
                                        <p:strVal val="hidden"/>
                                      </p:to>
                                    </p:set>
                                  </p:childTnLst>
                                </p:cTn>
                              </p:par>
                              <p:par>
                                <p:cTn id="86" presetID="32" presetClass="emph" presetSubtype="0" fill="hold" grpId="1" nodeType="withEffect">
                                  <p:stCondLst>
                                    <p:cond delay="0"/>
                                  </p:stCondLst>
                                  <p:childTnLst>
                                    <p:animRot by="120000">
                                      <p:cBhvr>
                                        <p:cTn id="87" dur="100" fill="hold">
                                          <p:stCondLst>
                                            <p:cond delay="0"/>
                                          </p:stCondLst>
                                        </p:cTn>
                                        <p:tgtEl>
                                          <p:spTgt spid="60"/>
                                        </p:tgtEl>
                                        <p:attrNameLst>
                                          <p:attrName>r</p:attrName>
                                        </p:attrNameLst>
                                      </p:cBhvr>
                                    </p:animRot>
                                    <p:animRot by="-240000">
                                      <p:cBhvr>
                                        <p:cTn id="88" dur="200" fill="hold">
                                          <p:stCondLst>
                                            <p:cond delay="200"/>
                                          </p:stCondLst>
                                        </p:cTn>
                                        <p:tgtEl>
                                          <p:spTgt spid="60"/>
                                        </p:tgtEl>
                                        <p:attrNameLst>
                                          <p:attrName>r</p:attrName>
                                        </p:attrNameLst>
                                      </p:cBhvr>
                                    </p:animRot>
                                    <p:animRot by="240000">
                                      <p:cBhvr>
                                        <p:cTn id="89" dur="200" fill="hold">
                                          <p:stCondLst>
                                            <p:cond delay="400"/>
                                          </p:stCondLst>
                                        </p:cTn>
                                        <p:tgtEl>
                                          <p:spTgt spid="60"/>
                                        </p:tgtEl>
                                        <p:attrNameLst>
                                          <p:attrName>r</p:attrName>
                                        </p:attrNameLst>
                                      </p:cBhvr>
                                    </p:animRot>
                                    <p:animRot by="-240000">
                                      <p:cBhvr>
                                        <p:cTn id="90" dur="200" fill="hold">
                                          <p:stCondLst>
                                            <p:cond delay="600"/>
                                          </p:stCondLst>
                                        </p:cTn>
                                        <p:tgtEl>
                                          <p:spTgt spid="60"/>
                                        </p:tgtEl>
                                        <p:attrNameLst>
                                          <p:attrName>r</p:attrName>
                                        </p:attrNameLst>
                                      </p:cBhvr>
                                    </p:animRot>
                                    <p:animRot by="120000">
                                      <p:cBhvr>
                                        <p:cTn id="91" dur="200" fill="hold">
                                          <p:stCondLst>
                                            <p:cond delay="800"/>
                                          </p:stCondLst>
                                        </p:cTn>
                                        <p:tgtEl>
                                          <p:spTgt spid="60"/>
                                        </p:tgtEl>
                                        <p:attrNameLst>
                                          <p:attrName>r</p:attrName>
                                        </p:attrNameLst>
                                      </p:cBhvr>
                                    </p:animRo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500"/>
                                        <p:tgtEl>
                                          <p:spTgt spid="62"/>
                                        </p:tgtEl>
                                      </p:cBhvr>
                                    </p:animEffect>
                                  </p:childTnLst>
                                </p:cTn>
                              </p:par>
                              <p:par>
                                <p:cTn id="96" presetID="32" presetClass="emph" presetSubtype="0" fill="hold" grpId="1" nodeType="withEffect">
                                  <p:stCondLst>
                                    <p:cond delay="0"/>
                                  </p:stCondLst>
                                  <p:childTnLst>
                                    <p:animRot by="120000">
                                      <p:cBhvr>
                                        <p:cTn id="97" dur="100" fill="hold">
                                          <p:stCondLst>
                                            <p:cond delay="0"/>
                                          </p:stCondLst>
                                        </p:cTn>
                                        <p:tgtEl>
                                          <p:spTgt spid="62"/>
                                        </p:tgtEl>
                                        <p:attrNameLst>
                                          <p:attrName>r</p:attrName>
                                        </p:attrNameLst>
                                      </p:cBhvr>
                                    </p:animRot>
                                    <p:animRot by="-240000">
                                      <p:cBhvr>
                                        <p:cTn id="98" dur="200" fill="hold">
                                          <p:stCondLst>
                                            <p:cond delay="200"/>
                                          </p:stCondLst>
                                        </p:cTn>
                                        <p:tgtEl>
                                          <p:spTgt spid="62"/>
                                        </p:tgtEl>
                                        <p:attrNameLst>
                                          <p:attrName>r</p:attrName>
                                        </p:attrNameLst>
                                      </p:cBhvr>
                                    </p:animRot>
                                    <p:animRot by="240000">
                                      <p:cBhvr>
                                        <p:cTn id="99" dur="200" fill="hold">
                                          <p:stCondLst>
                                            <p:cond delay="400"/>
                                          </p:stCondLst>
                                        </p:cTn>
                                        <p:tgtEl>
                                          <p:spTgt spid="62"/>
                                        </p:tgtEl>
                                        <p:attrNameLst>
                                          <p:attrName>r</p:attrName>
                                        </p:attrNameLst>
                                      </p:cBhvr>
                                    </p:animRot>
                                    <p:animRot by="-240000">
                                      <p:cBhvr>
                                        <p:cTn id="100" dur="200" fill="hold">
                                          <p:stCondLst>
                                            <p:cond delay="600"/>
                                          </p:stCondLst>
                                        </p:cTn>
                                        <p:tgtEl>
                                          <p:spTgt spid="62"/>
                                        </p:tgtEl>
                                        <p:attrNameLst>
                                          <p:attrName>r</p:attrName>
                                        </p:attrNameLst>
                                      </p:cBhvr>
                                    </p:animRot>
                                    <p:animRot by="120000">
                                      <p:cBhvr>
                                        <p:cTn id="101" dur="200" fill="hold">
                                          <p:stCondLst>
                                            <p:cond delay="800"/>
                                          </p:stCondLst>
                                        </p:cTn>
                                        <p:tgtEl>
                                          <p:spTgt spid="62"/>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500"/>
                                        <p:tgtEl>
                                          <p:spTgt spid="65"/>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65"/>
                                        </p:tgtEl>
                                        <p:attrNameLst>
                                          <p:attrName>r</p:attrName>
                                        </p:attrNameLst>
                                      </p:cBhvr>
                                    </p:animRot>
                                    <p:animRot by="-240000">
                                      <p:cBhvr>
                                        <p:cTn id="109" dur="200" fill="hold">
                                          <p:stCondLst>
                                            <p:cond delay="200"/>
                                          </p:stCondLst>
                                        </p:cTn>
                                        <p:tgtEl>
                                          <p:spTgt spid="65"/>
                                        </p:tgtEl>
                                        <p:attrNameLst>
                                          <p:attrName>r</p:attrName>
                                        </p:attrNameLst>
                                      </p:cBhvr>
                                    </p:animRot>
                                    <p:animRot by="240000">
                                      <p:cBhvr>
                                        <p:cTn id="110" dur="200" fill="hold">
                                          <p:stCondLst>
                                            <p:cond delay="400"/>
                                          </p:stCondLst>
                                        </p:cTn>
                                        <p:tgtEl>
                                          <p:spTgt spid="65"/>
                                        </p:tgtEl>
                                        <p:attrNameLst>
                                          <p:attrName>r</p:attrName>
                                        </p:attrNameLst>
                                      </p:cBhvr>
                                    </p:animRot>
                                    <p:animRot by="-240000">
                                      <p:cBhvr>
                                        <p:cTn id="111" dur="200" fill="hold">
                                          <p:stCondLst>
                                            <p:cond delay="600"/>
                                          </p:stCondLst>
                                        </p:cTn>
                                        <p:tgtEl>
                                          <p:spTgt spid="65"/>
                                        </p:tgtEl>
                                        <p:attrNameLst>
                                          <p:attrName>r</p:attrName>
                                        </p:attrNameLst>
                                      </p:cBhvr>
                                    </p:animRot>
                                    <p:animRot by="120000">
                                      <p:cBhvr>
                                        <p:cTn id="112" dur="200" fill="hold">
                                          <p:stCondLst>
                                            <p:cond delay="800"/>
                                          </p:stCondLst>
                                        </p:cTn>
                                        <p:tgtEl>
                                          <p:spTgt spid="65"/>
                                        </p:tgtEl>
                                        <p:attrNameLst>
                                          <p:attrName>r</p:attrName>
                                        </p:attrNameLst>
                                      </p:cBhvr>
                                    </p:animRot>
                                  </p:childTnLst>
                                </p:cTn>
                              </p:par>
                              <p:par>
                                <p:cTn id="113" presetID="10" presetClass="exit" presetSubtype="0" fill="hold" grpId="0" nodeType="withEffect">
                                  <p:stCondLst>
                                    <p:cond delay="0"/>
                                  </p:stCondLst>
                                  <p:childTnLst>
                                    <p:animEffect transition="out" filter="fade">
                                      <p:cBhvr>
                                        <p:cTn id="114" dur="500"/>
                                        <p:tgtEl>
                                          <p:spTgt spid="59"/>
                                        </p:tgtEl>
                                      </p:cBhvr>
                                    </p:animEffect>
                                    <p:set>
                                      <p:cBhvr>
                                        <p:cTn id="115" dur="1" fill="hold">
                                          <p:stCondLst>
                                            <p:cond delay="499"/>
                                          </p:stCondLst>
                                        </p:cTn>
                                        <p:tgtEl>
                                          <p:spTgt spid="5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2" nodeType="clickEffect">
                                  <p:stCondLst>
                                    <p:cond delay="0"/>
                                  </p:stCondLst>
                                  <p:childTnLst>
                                    <p:animEffect transition="out" filter="fade">
                                      <p:cBhvr>
                                        <p:cTn id="119" dur="500"/>
                                        <p:tgtEl>
                                          <p:spTgt spid="56"/>
                                        </p:tgtEl>
                                      </p:cBhvr>
                                    </p:animEffect>
                                    <p:set>
                                      <p:cBhvr>
                                        <p:cTn id="120" dur="1" fill="hold">
                                          <p:stCondLst>
                                            <p:cond delay="499"/>
                                          </p:stCondLst>
                                        </p:cTn>
                                        <p:tgtEl>
                                          <p:spTgt spid="56"/>
                                        </p:tgtEl>
                                        <p:attrNameLst>
                                          <p:attrName>style.visibility</p:attrName>
                                        </p:attrNameLst>
                                      </p:cBhvr>
                                      <p:to>
                                        <p:strVal val="hidden"/>
                                      </p:to>
                                    </p:set>
                                  </p:childTnLst>
                                </p:cTn>
                              </p:par>
                              <p:par>
                                <p:cTn id="121" presetID="10" presetClass="entr" presetSubtype="0" fill="hold" grpId="0" nodeType="with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fade">
                                      <p:cBhvr>
                                        <p:cTn id="123" dur="500"/>
                                        <p:tgtEl>
                                          <p:spTgt spid="64"/>
                                        </p:tgtEl>
                                      </p:cBhvr>
                                    </p:animEffect>
                                  </p:childTnLst>
                                </p:cTn>
                              </p:par>
                              <p:par>
                                <p:cTn id="124" presetID="32" presetClass="emph" presetSubtype="0" fill="hold" grpId="1" nodeType="withEffect">
                                  <p:stCondLst>
                                    <p:cond delay="0"/>
                                  </p:stCondLst>
                                  <p:childTnLst>
                                    <p:animRot by="120000">
                                      <p:cBhvr>
                                        <p:cTn id="125" dur="100" fill="hold">
                                          <p:stCondLst>
                                            <p:cond delay="0"/>
                                          </p:stCondLst>
                                        </p:cTn>
                                        <p:tgtEl>
                                          <p:spTgt spid="64"/>
                                        </p:tgtEl>
                                        <p:attrNameLst>
                                          <p:attrName>r</p:attrName>
                                        </p:attrNameLst>
                                      </p:cBhvr>
                                    </p:animRot>
                                    <p:animRot by="-240000">
                                      <p:cBhvr>
                                        <p:cTn id="126" dur="200" fill="hold">
                                          <p:stCondLst>
                                            <p:cond delay="200"/>
                                          </p:stCondLst>
                                        </p:cTn>
                                        <p:tgtEl>
                                          <p:spTgt spid="64"/>
                                        </p:tgtEl>
                                        <p:attrNameLst>
                                          <p:attrName>r</p:attrName>
                                        </p:attrNameLst>
                                      </p:cBhvr>
                                    </p:animRot>
                                    <p:animRot by="240000">
                                      <p:cBhvr>
                                        <p:cTn id="127" dur="200" fill="hold">
                                          <p:stCondLst>
                                            <p:cond delay="400"/>
                                          </p:stCondLst>
                                        </p:cTn>
                                        <p:tgtEl>
                                          <p:spTgt spid="64"/>
                                        </p:tgtEl>
                                        <p:attrNameLst>
                                          <p:attrName>r</p:attrName>
                                        </p:attrNameLst>
                                      </p:cBhvr>
                                    </p:animRot>
                                    <p:animRot by="-240000">
                                      <p:cBhvr>
                                        <p:cTn id="128" dur="200" fill="hold">
                                          <p:stCondLst>
                                            <p:cond delay="600"/>
                                          </p:stCondLst>
                                        </p:cTn>
                                        <p:tgtEl>
                                          <p:spTgt spid="64"/>
                                        </p:tgtEl>
                                        <p:attrNameLst>
                                          <p:attrName>r</p:attrName>
                                        </p:attrNameLst>
                                      </p:cBhvr>
                                    </p:animRot>
                                    <p:animRot by="120000">
                                      <p:cBhvr>
                                        <p:cTn id="129" dur="200" fill="hold">
                                          <p:stCondLst>
                                            <p:cond delay="800"/>
                                          </p:stCondLst>
                                        </p:cTn>
                                        <p:tgtEl>
                                          <p:spTgt spid="64"/>
                                        </p:tgtEl>
                                        <p:attrNameLst>
                                          <p:attrName>r</p:attrName>
                                        </p:attrNameLst>
                                      </p:cBhvr>
                                    </p:animRot>
                                  </p:childTnLst>
                                </p:cTn>
                              </p:par>
                              <p:par>
                                <p:cTn id="130" presetID="35" presetClass="exit" presetSubtype="0" fill="hold" nodeType="withEffect">
                                  <p:stCondLst>
                                    <p:cond delay="0"/>
                                  </p:stCondLst>
                                  <p:childTnLst>
                                    <p:animEffect transition="out" filter="fade">
                                      <p:cBhvr>
                                        <p:cTn id="131" dur="2000"/>
                                        <p:tgtEl>
                                          <p:spTgt spid="3"/>
                                        </p:tgtEl>
                                      </p:cBhvr>
                                    </p:animEffect>
                                    <p:anim calcmode="lin" valueType="num">
                                      <p:cBhvr>
                                        <p:cTn id="132" dur="2000"/>
                                        <p:tgtEl>
                                          <p:spTgt spid="3"/>
                                        </p:tgtEl>
                                        <p:attrNameLst>
                                          <p:attrName>style.rotation</p:attrName>
                                        </p:attrNameLst>
                                      </p:cBhvr>
                                      <p:tavLst>
                                        <p:tav tm="0">
                                          <p:val>
                                            <p:fltVal val="0"/>
                                          </p:val>
                                        </p:tav>
                                        <p:tav tm="100000">
                                          <p:val>
                                            <p:fltVal val="720"/>
                                          </p:val>
                                        </p:tav>
                                      </p:tavLst>
                                    </p:anim>
                                    <p:anim calcmode="lin" valueType="num">
                                      <p:cBhvr>
                                        <p:cTn id="133" dur="2000"/>
                                        <p:tgtEl>
                                          <p:spTgt spid="3"/>
                                        </p:tgtEl>
                                        <p:attrNameLst>
                                          <p:attrName>ppt_h</p:attrName>
                                        </p:attrNameLst>
                                      </p:cBhvr>
                                      <p:tavLst>
                                        <p:tav tm="0">
                                          <p:val>
                                            <p:strVal val="ppt_h"/>
                                          </p:val>
                                        </p:tav>
                                        <p:tav tm="100000">
                                          <p:val>
                                            <p:fltVal val="0"/>
                                          </p:val>
                                        </p:tav>
                                      </p:tavLst>
                                    </p:anim>
                                    <p:anim calcmode="lin" valueType="num">
                                      <p:cBhvr>
                                        <p:cTn id="134" dur="2000"/>
                                        <p:tgtEl>
                                          <p:spTgt spid="3"/>
                                        </p:tgtEl>
                                        <p:attrNameLst>
                                          <p:attrName>ppt_w</p:attrName>
                                        </p:attrNameLst>
                                      </p:cBhvr>
                                      <p:tavLst>
                                        <p:tav tm="0">
                                          <p:val>
                                            <p:strVal val="ppt_w"/>
                                          </p:val>
                                        </p:tav>
                                        <p:tav tm="100000">
                                          <p:val>
                                            <p:fltVal val="0"/>
                                          </p:val>
                                        </p:tav>
                                      </p:tavLst>
                                    </p:anim>
                                    <p:set>
                                      <p:cBhvr>
                                        <p:cTn id="135" dur="1" fill="hold">
                                          <p:stCondLst>
                                            <p:cond delay="1999"/>
                                          </p:stCondLst>
                                        </p:cTn>
                                        <p:tgtEl>
                                          <p:spTgt spid="3"/>
                                        </p:tgtEl>
                                        <p:attrNameLst>
                                          <p:attrName>style.visibility</p:attrName>
                                        </p:attrNameLst>
                                      </p:cBhvr>
                                      <p:to>
                                        <p:strVal val="hidden"/>
                                      </p:to>
                                    </p:set>
                                  </p:childTnLst>
                                </p:cTn>
                              </p:par>
                              <p:par>
                                <p:cTn id="136" presetID="35" presetClass="exit" presetSubtype="0" fill="hold" nodeType="withEffect">
                                  <p:stCondLst>
                                    <p:cond delay="0"/>
                                  </p:stCondLst>
                                  <p:childTnLst>
                                    <p:animEffect transition="out" filter="fade">
                                      <p:cBhvr>
                                        <p:cTn id="137" dur="2000"/>
                                        <p:tgtEl>
                                          <p:spTgt spid="55"/>
                                        </p:tgtEl>
                                      </p:cBhvr>
                                    </p:animEffect>
                                    <p:anim calcmode="lin" valueType="num">
                                      <p:cBhvr>
                                        <p:cTn id="138" dur="2000"/>
                                        <p:tgtEl>
                                          <p:spTgt spid="55"/>
                                        </p:tgtEl>
                                        <p:attrNameLst>
                                          <p:attrName>style.rotation</p:attrName>
                                        </p:attrNameLst>
                                      </p:cBhvr>
                                      <p:tavLst>
                                        <p:tav tm="0">
                                          <p:val>
                                            <p:fltVal val="0"/>
                                          </p:val>
                                        </p:tav>
                                        <p:tav tm="100000">
                                          <p:val>
                                            <p:fltVal val="720"/>
                                          </p:val>
                                        </p:tav>
                                      </p:tavLst>
                                    </p:anim>
                                    <p:anim calcmode="lin" valueType="num">
                                      <p:cBhvr>
                                        <p:cTn id="139" dur="2000"/>
                                        <p:tgtEl>
                                          <p:spTgt spid="55"/>
                                        </p:tgtEl>
                                        <p:attrNameLst>
                                          <p:attrName>ppt_h</p:attrName>
                                        </p:attrNameLst>
                                      </p:cBhvr>
                                      <p:tavLst>
                                        <p:tav tm="0">
                                          <p:val>
                                            <p:strVal val="ppt_h"/>
                                          </p:val>
                                        </p:tav>
                                        <p:tav tm="100000">
                                          <p:val>
                                            <p:fltVal val="0"/>
                                          </p:val>
                                        </p:tav>
                                      </p:tavLst>
                                    </p:anim>
                                    <p:anim calcmode="lin" valueType="num">
                                      <p:cBhvr>
                                        <p:cTn id="140" dur="2000"/>
                                        <p:tgtEl>
                                          <p:spTgt spid="55"/>
                                        </p:tgtEl>
                                        <p:attrNameLst>
                                          <p:attrName>ppt_w</p:attrName>
                                        </p:attrNameLst>
                                      </p:cBhvr>
                                      <p:tavLst>
                                        <p:tav tm="0">
                                          <p:val>
                                            <p:strVal val="ppt_w"/>
                                          </p:val>
                                        </p:tav>
                                        <p:tav tm="100000">
                                          <p:val>
                                            <p:fltVal val="0"/>
                                          </p:val>
                                        </p:tav>
                                      </p:tavLst>
                                    </p:anim>
                                    <p:set>
                                      <p:cBhvr>
                                        <p:cTn id="141" dur="1" fill="hold">
                                          <p:stCondLst>
                                            <p:cond delay="1999"/>
                                          </p:stCondLst>
                                        </p:cTn>
                                        <p:tgtEl>
                                          <p:spTgt spid="55"/>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7"/>
                                        </p:tgtEl>
                                      </p:cBhvr>
                                    </p:animEffect>
                                    <p:set>
                                      <p:cBhvr>
                                        <p:cTn id="144" dur="1" fill="hold">
                                          <p:stCondLst>
                                            <p:cond delay="499"/>
                                          </p:stCondLst>
                                        </p:cTn>
                                        <p:tgtEl>
                                          <p:spTgt spid="7"/>
                                        </p:tgtEl>
                                        <p:attrNameLst>
                                          <p:attrName>style.visibility</p:attrName>
                                        </p:attrNameLst>
                                      </p:cBhvr>
                                      <p:to>
                                        <p:strVal val="hidden"/>
                                      </p:to>
                                    </p:set>
                                  </p:childTnLst>
                                </p:cTn>
                              </p:par>
                              <p:par>
                                <p:cTn id="145" presetID="35" presetClass="exit" presetSubtype="0" fill="hold" grpId="2" nodeType="withEffect">
                                  <p:stCondLst>
                                    <p:cond delay="0"/>
                                  </p:stCondLst>
                                  <p:childTnLst>
                                    <p:animEffect transition="out" filter="fade">
                                      <p:cBhvr>
                                        <p:cTn id="146" dur="2000"/>
                                        <p:tgtEl>
                                          <p:spTgt spid="6"/>
                                        </p:tgtEl>
                                      </p:cBhvr>
                                    </p:animEffect>
                                    <p:anim calcmode="lin" valueType="num">
                                      <p:cBhvr>
                                        <p:cTn id="147" dur="2000"/>
                                        <p:tgtEl>
                                          <p:spTgt spid="6"/>
                                        </p:tgtEl>
                                        <p:attrNameLst>
                                          <p:attrName>style.rotation</p:attrName>
                                        </p:attrNameLst>
                                      </p:cBhvr>
                                      <p:tavLst>
                                        <p:tav tm="0">
                                          <p:val>
                                            <p:fltVal val="0"/>
                                          </p:val>
                                        </p:tav>
                                        <p:tav tm="100000">
                                          <p:val>
                                            <p:fltVal val="720"/>
                                          </p:val>
                                        </p:tav>
                                      </p:tavLst>
                                    </p:anim>
                                    <p:anim calcmode="lin" valueType="num">
                                      <p:cBhvr>
                                        <p:cTn id="148" dur="2000"/>
                                        <p:tgtEl>
                                          <p:spTgt spid="6"/>
                                        </p:tgtEl>
                                        <p:attrNameLst>
                                          <p:attrName>ppt_h</p:attrName>
                                        </p:attrNameLst>
                                      </p:cBhvr>
                                      <p:tavLst>
                                        <p:tav tm="0">
                                          <p:val>
                                            <p:strVal val="ppt_h"/>
                                          </p:val>
                                        </p:tav>
                                        <p:tav tm="100000">
                                          <p:val>
                                            <p:fltVal val="0"/>
                                          </p:val>
                                        </p:tav>
                                      </p:tavLst>
                                    </p:anim>
                                    <p:anim calcmode="lin" valueType="num">
                                      <p:cBhvr>
                                        <p:cTn id="149" dur="2000"/>
                                        <p:tgtEl>
                                          <p:spTgt spid="6"/>
                                        </p:tgtEl>
                                        <p:attrNameLst>
                                          <p:attrName>ppt_w</p:attrName>
                                        </p:attrNameLst>
                                      </p:cBhvr>
                                      <p:tavLst>
                                        <p:tav tm="0">
                                          <p:val>
                                            <p:strVal val="ppt_w"/>
                                          </p:val>
                                        </p:tav>
                                        <p:tav tm="100000">
                                          <p:val>
                                            <p:fltVal val="0"/>
                                          </p:val>
                                        </p:tav>
                                      </p:tavLst>
                                    </p:anim>
                                    <p:set>
                                      <p:cBhvr>
                                        <p:cTn id="15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6" grpId="0"/>
      <p:bldP spid="56" grpId="1"/>
      <p:bldP spid="56" grpId="2"/>
      <p:bldP spid="57" grpId="0"/>
      <p:bldP spid="57" grpId="1"/>
      <p:bldP spid="59" grpId="0"/>
      <p:bldP spid="60" grpId="0"/>
      <p:bldP spid="60" grpId="1"/>
      <p:bldP spid="62" grpId="0"/>
      <p:bldP spid="62" grpId="1"/>
      <p:bldP spid="64" grpId="0"/>
      <p:bldP spid="64" grpId="1"/>
      <p:bldP spid="65" grpId="0"/>
      <p:bldP spid="65" grpId="1"/>
      <p:bldP spid="6" grpId="1" animBg="1"/>
      <p:bldP spid="6" grpId="2"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B91BFD-C81E-47B7-A7B0-BF645719B35B}"/>
              </a:ext>
            </a:extLst>
          </p:cNvPr>
          <p:cNvSpPr txBox="1"/>
          <p:nvPr/>
        </p:nvSpPr>
        <p:spPr>
          <a:xfrm>
            <a:off x="2854417" y="5152766"/>
            <a:ext cx="4589963" cy="1569660"/>
          </a:xfrm>
          <a:prstGeom prst="rect">
            <a:avLst/>
          </a:prstGeom>
          <a:noFill/>
          <a:ln w="38100">
            <a:solidFill>
              <a:schemeClr val="tx1"/>
            </a:solidFill>
          </a:ln>
        </p:spPr>
        <p:txBody>
          <a:bodyPr wrap="square" rtlCol="0">
            <a:spAutoFit/>
          </a:bodyPr>
          <a:lstStyle/>
          <a:p>
            <a:r>
              <a:rPr lang="en-US" sz="2400" dirty="0">
                <a:latin typeface="Consolas" panose="020B0609020204030204" pitchFamily="49" charset="0"/>
                <a:cs typeface="Segoe UI" panose="020B0502040204020203" pitchFamily="34" charset="0"/>
              </a:rPr>
              <a:t>     state_ =</a:t>
            </a:r>
          </a:p>
          <a:p>
            <a:r>
              <a:rPr lang="en-US" sz="2400" dirty="0">
                <a:latin typeface="Consolas" panose="020B0609020204030204" pitchFamily="49" charset="0"/>
                <a:cs typeface="Segoe UI" panose="020B0502040204020203" pitchFamily="34" charset="0"/>
              </a:rPr>
              <a:t>     bn_ = </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buf</a:t>
            </a:r>
            <a:r>
              <a:rPr lang="en-US" sz="2400" dirty="0">
                <a:latin typeface="Consolas" panose="020B0609020204030204" pitchFamily="49" charset="0"/>
                <a:cs typeface="Segoe UI" panose="020B0502040204020203" pitchFamily="34" charset="0"/>
              </a:rPr>
              <a:t>_ =</a:t>
            </a:r>
          </a:p>
          <a:p>
            <a:r>
              <a:rPr lang="en-US" sz="2400" dirty="0">
                <a:latin typeface="Consolas" panose="020B0609020204030204" pitchFamily="49" charset="0"/>
                <a:cs typeface="Segoe UI" panose="020B0502040204020203" pitchFamily="34" charset="0"/>
              </a:rPr>
              <a:t>     ref_ = </a:t>
            </a:r>
          </a:p>
        </p:txBody>
      </p:sp>
      <p:sp>
        <p:nvSpPr>
          <p:cNvPr id="18" name="Left Brace 17">
            <a:extLst>
              <a:ext uri="{FF2B5EF4-FFF2-40B4-BE49-F238E27FC236}">
                <a16:creationId xmlns:a16="http://schemas.microsoft.com/office/drawing/2014/main" id="{4A94D367-1BDC-44D9-9385-000FB6BBC4B9}"/>
              </a:ext>
            </a:extLst>
          </p:cNvPr>
          <p:cNvSpPr/>
          <p:nvPr/>
        </p:nvSpPr>
        <p:spPr>
          <a:xfrm>
            <a:off x="2203627" y="2118297"/>
            <a:ext cx="514864" cy="4593148"/>
          </a:xfrm>
          <a:prstGeom prst="leftBrace">
            <a:avLst>
              <a:gd name="adj1" fmla="val 8333"/>
              <a:gd name="adj2" fmla="val 337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A86F153-8066-47BC-BAB4-454BBEF82BD3}"/>
              </a:ext>
            </a:extLst>
          </p:cNvPr>
          <p:cNvSpPr txBox="1"/>
          <p:nvPr/>
        </p:nvSpPr>
        <p:spPr>
          <a:xfrm>
            <a:off x="568417" y="4589345"/>
            <a:ext cx="1779368" cy="523220"/>
          </a:xfrm>
          <a:prstGeom prst="rect">
            <a:avLst/>
          </a:prstGeom>
          <a:noFill/>
        </p:spPr>
        <p:txBody>
          <a:bodyPr wrap="square" rtlCol="0">
            <a:spAutoFit/>
          </a:bodyPr>
          <a:lstStyle/>
          <a:p>
            <a:pPr algn="ctr"/>
            <a:r>
              <a:rPr lang="en-US" sz="2800" dirty="0" err="1">
                <a:latin typeface="Consolas" panose="020B0609020204030204" pitchFamily="49" charset="0"/>
              </a:rPr>
              <a:t>read_wq</a:t>
            </a:r>
            <a:r>
              <a:rPr lang="en-US" sz="2800" dirty="0">
                <a:latin typeface="Consolas" panose="020B0609020204030204" pitchFamily="49" charset="0"/>
              </a:rPr>
              <a:t>_</a:t>
            </a:r>
          </a:p>
        </p:txBody>
      </p:sp>
      <p:grpSp>
        <p:nvGrpSpPr>
          <p:cNvPr id="26" name="Group 25">
            <a:extLst>
              <a:ext uri="{FF2B5EF4-FFF2-40B4-BE49-F238E27FC236}">
                <a16:creationId xmlns:a16="http://schemas.microsoft.com/office/drawing/2014/main" id="{24F0BAC0-B5E4-4C69-A336-83AFDE26AB4F}"/>
              </a:ext>
            </a:extLst>
          </p:cNvPr>
          <p:cNvGrpSpPr/>
          <p:nvPr/>
        </p:nvGrpSpPr>
        <p:grpSpPr>
          <a:xfrm>
            <a:off x="1054587" y="5127973"/>
            <a:ext cx="564009" cy="314221"/>
            <a:chOff x="8540719" y="1538053"/>
            <a:chExt cx="564009" cy="612023"/>
          </a:xfrm>
        </p:grpSpPr>
        <p:cxnSp>
          <p:nvCxnSpPr>
            <p:cNvPr id="21" name="Straight Connector 20">
              <a:extLst>
                <a:ext uri="{FF2B5EF4-FFF2-40B4-BE49-F238E27FC236}">
                  <a16:creationId xmlns:a16="http://schemas.microsoft.com/office/drawing/2014/main" id="{4A61314A-D4F7-4D7D-96A6-A36CEC4D0453}"/>
                </a:ext>
              </a:extLst>
            </p:cNvPr>
            <p:cNvCxnSpPr/>
            <p:nvPr/>
          </p:nvCxnSpPr>
          <p:spPr>
            <a:xfrm>
              <a:off x="8822724" y="1538053"/>
              <a:ext cx="0" cy="612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82C75F-2B6A-41DE-B474-DB6D0E5B385A}"/>
                </a:ext>
              </a:extLst>
            </p:cNvPr>
            <p:cNvCxnSpPr>
              <a:cxnSpLocks/>
            </p:cNvCxnSpPr>
            <p:nvPr/>
          </p:nvCxnSpPr>
          <p:spPr>
            <a:xfrm flipH="1">
              <a:off x="8540719" y="2150076"/>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2B0C77-62C8-454E-80F0-B7F7426263AE}"/>
                </a:ext>
              </a:extLst>
            </p:cNvPr>
            <p:cNvCxnSpPr>
              <a:cxnSpLocks/>
            </p:cNvCxnSpPr>
            <p:nvPr/>
          </p:nvCxnSpPr>
          <p:spPr>
            <a:xfrm flipH="1">
              <a:off x="8540719" y="1932248"/>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FC917D3-F38E-4A17-823B-10F5434DB2A3}"/>
              </a:ext>
            </a:extLst>
          </p:cNvPr>
          <p:cNvSpPr txBox="1"/>
          <p:nvPr/>
        </p:nvSpPr>
        <p:spPr>
          <a:xfrm>
            <a:off x="4616100" y="5861055"/>
            <a:ext cx="1779368" cy="461665"/>
          </a:xfrm>
          <a:prstGeom prst="rect">
            <a:avLst/>
          </a:prstGeom>
          <a:noFill/>
        </p:spPr>
        <p:txBody>
          <a:bodyPr wrap="square" rtlCol="0">
            <a:spAutoFit/>
          </a:bodyPr>
          <a:lstStyle/>
          <a:p>
            <a:pPr algn="ctr"/>
            <a:r>
              <a:rPr lang="en-US" sz="2400" dirty="0" err="1">
                <a:latin typeface="Consolas" panose="020B0609020204030204" pitchFamily="49" charset="0"/>
              </a:rPr>
              <a:t>nullptr</a:t>
            </a:r>
            <a:endParaRPr lang="en-US" sz="2400" dirty="0">
              <a:latin typeface="Consolas" panose="020B0609020204030204" pitchFamily="49" charset="0"/>
            </a:endParaRPr>
          </a:p>
        </p:txBody>
      </p:sp>
      <p:grpSp>
        <p:nvGrpSpPr>
          <p:cNvPr id="31" name="Group 30">
            <a:extLst>
              <a:ext uri="{FF2B5EF4-FFF2-40B4-BE49-F238E27FC236}">
                <a16:creationId xmlns:a16="http://schemas.microsoft.com/office/drawing/2014/main" id="{849A6174-04C9-45A3-AA86-11ED595A54D4}"/>
              </a:ext>
            </a:extLst>
          </p:cNvPr>
          <p:cNvGrpSpPr/>
          <p:nvPr/>
        </p:nvGrpSpPr>
        <p:grpSpPr>
          <a:xfrm>
            <a:off x="531341" y="2511712"/>
            <a:ext cx="1536359" cy="1922117"/>
            <a:chOff x="531341" y="806474"/>
            <a:chExt cx="1536359" cy="1922117"/>
          </a:xfrm>
        </p:grpSpPr>
        <p:pic>
          <p:nvPicPr>
            <p:cNvPr id="16" name="Picture 15">
              <a:extLst>
                <a:ext uri="{FF2B5EF4-FFF2-40B4-BE49-F238E27FC236}">
                  <a16:creationId xmlns:a16="http://schemas.microsoft.com/office/drawing/2014/main" id="{D3657E63-D9D5-4E16-A406-05819A4B8303}"/>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0" name="TextBox 29">
              <a:extLst>
                <a:ext uri="{FF2B5EF4-FFF2-40B4-BE49-F238E27FC236}">
                  <a16:creationId xmlns:a16="http://schemas.microsoft.com/office/drawing/2014/main" id="{922BA443-8530-4FA6-8C8E-E44ECB131C89}"/>
                </a:ext>
              </a:extLst>
            </p:cNvPr>
            <p:cNvSpPr txBox="1"/>
            <p:nvPr/>
          </p:nvSpPr>
          <p:spPr>
            <a:xfrm>
              <a:off x="653921" y="2328481"/>
              <a:ext cx="1349196" cy="400110"/>
            </a:xfrm>
            <a:prstGeom prst="rect">
              <a:avLst/>
            </a:prstGeom>
            <a:solidFill>
              <a:schemeClr val="tx1"/>
            </a:solidFill>
          </p:spPr>
          <p:txBody>
            <a:bodyPr wrap="square" rtlCol="0">
              <a:spAutoFit/>
            </a:bodyPr>
            <a:lstStyle/>
            <a:p>
              <a:pPr algn="ctr"/>
              <a:r>
                <a:rPr lang="en-US" sz="2000" dirty="0" err="1">
                  <a:solidFill>
                    <a:schemeClr val="bg1"/>
                  </a:solidFill>
                  <a:latin typeface="Consolas" panose="020B0609020204030204" pitchFamily="49" charset="0"/>
                </a:rPr>
                <a:t>bufcache</a:t>
              </a:r>
              <a:endParaRPr lang="en-US" sz="2000" dirty="0">
                <a:solidFill>
                  <a:schemeClr val="bg1"/>
                </a:solidFill>
                <a:latin typeface="Consolas" panose="020B0609020204030204" pitchFamily="49" charset="0"/>
              </a:endParaRPr>
            </a:p>
          </p:txBody>
        </p:sp>
      </p:grpSp>
      <p:grpSp>
        <p:nvGrpSpPr>
          <p:cNvPr id="32" name="Group 31">
            <a:extLst>
              <a:ext uri="{FF2B5EF4-FFF2-40B4-BE49-F238E27FC236}">
                <a16:creationId xmlns:a16="http://schemas.microsoft.com/office/drawing/2014/main" id="{D0BDE819-AE34-40E1-8635-F2A87C1BB2B4}"/>
              </a:ext>
            </a:extLst>
          </p:cNvPr>
          <p:cNvGrpSpPr>
            <a:grpSpLocks noChangeAspect="1"/>
          </p:cNvGrpSpPr>
          <p:nvPr/>
        </p:nvGrpSpPr>
        <p:grpSpPr>
          <a:xfrm>
            <a:off x="2862901" y="5169893"/>
            <a:ext cx="864970" cy="1126193"/>
            <a:chOff x="531341" y="806474"/>
            <a:chExt cx="1536359" cy="2000345"/>
          </a:xfrm>
        </p:grpSpPr>
        <p:pic>
          <p:nvPicPr>
            <p:cNvPr id="33" name="Picture 32">
              <a:extLst>
                <a:ext uri="{FF2B5EF4-FFF2-40B4-BE49-F238E27FC236}">
                  <a16:creationId xmlns:a16="http://schemas.microsoft.com/office/drawing/2014/main" id="{6AF02DA6-23D9-4D47-878D-4D1B43BF10C2}"/>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4" name="TextBox 33">
              <a:extLst>
                <a:ext uri="{FF2B5EF4-FFF2-40B4-BE49-F238E27FC236}">
                  <a16:creationId xmlns:a16="http://schemas.microsoft.com/office/drawing/2014/main" id="{8317E6DC-8F28-49D1-8BDD-8B439DA3F82C}"/>
                </a:ext>
              </a:extLst>
            </p:cNvPr>
            <p:cNvSpPr txBox="1"/>
            <p:nvPr/>
          </p:nvSpPr>
          <p:spPr>
            <a:xfrm>
              <a:off x="653922" y="2328481"/>
              <a:ext cx="1349196" cy="478338"/>
            </a:xfrm>
            <a:prstGeom prst="rect">
              <a:avLst/>
            </a:prstGeom>
            <a:solidFill>
              <a:schemeClr val="tx1"/>
            </a:solidFill>
          </p:spPr>
          <p:txBody>
            <a:bodyPr wrap="square" rtlCol="0">
              <a:spAutoFit/>
            </a:bodyPr>
            <a:lstStyle/>
            <a:p>
              <a:pPr algn="ctr"/>
              <a:r>
                <a:rPr lang="en-US" sz="1150" dirty="0" err="1">
                  <a:solidFill>
                    <a:schemeClr val="bg1"/>
                  </a:solidFill>
                  <a:latin typeface="Consolas" panose="020B0609020204030204" pitchFamily="49" charset="0"/>
                </a:rPr>
                <a:t>bcslot</a:t>
              </a:r>
              <a:endParaRPr lang="en-US" sz="1150" dirty="0">
                <a:solidFill>
                  <a:schemeClr val="bg1"/>
                </a:solidFill>
                <a:latin typeface="Consolas" panose="020B0609020204030204" pitchFamily="49" charset="0"/>
              </a:endParaRPr>
            </a:p>
          </p:txBody>
        </p:sp>
      </p:grpSp>
      <p:sp>
        <p:nvSpPr>
          <p:cNvPr id="35" name="TextBox 34">
            <a:extLst>
              <a:ext uri="{FF2B5EF4-FFF2-40B4-BE49-F238E27FC236}">
                <a16:creationId xmlns:a16="http://schemas.microsoft.com/office/drawing/2014/main" id="{7F1018A3-698B-4184-98CB-A6C227540F24}"/>
              </a:ext>
            </a:extLst>
          </p:cNvPr>
          <p:cNvSpPr txBox="1"/>
          <p:nvPr/>
        </p:nvSpPr>
        <p:spPr>
          <a:xfrm>
            <a:off x="8382004" y="116731"/>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X</a:t>
            </a:r>
          </a:p>
        </p:txBody>
      </p:sp>
      <p:grpSp>
        <p:nvGrpSpPr>
          <p:cNvPr id="43" name="Group 42">
            <a:extLst>
              <a:ext uri="{FF2B5EF4-FFF2-40B4-BE49-F238E27FC236}">
                <a16:creationId xmlns:a16="http://schemas.microsoft.com/office/drawing/2014/main" id="{A41CE7A6-5ADB-409C-8791-27BA36EC3433}"/>
              </a:ext>
            </a:extLst>
          </p:cNvPr>
          <p:cNvGrpSpPr/>
          <p:nvPr/>
        </p:nvGrpSpPr>
        <p:grpSpPr>
          <a:xfrm>
            <a:off x="2854417" y="4140063"/>
            <a:ext cx="4589963" cy="1012933"/>
            <a:chOff x="2854418" y="4498413"/>
            <a:chExt cx="4263074" cy="1012933"/>
          </a:xfrm>
        </p:grpSpPr>
        <p:sp>
          <p:nvSpPr>
            <p:cNvPr id="5" name="TextBox 4">
              <a:extLst>
                <a:ext uri="{FF2B5EF4-FFF2-40B4-BE49-F238E27FC236}">
                  <a16:creationId xmlns:a16="http://schemas.microsoft.com/office/drawing/2014/main" id="{C624BAE0-D592-4201-98F9-5D183E9D6757}"/>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1" name="TextBox 40">
              <a:extLst>
                <a:ext uri="{FF2B5EF4-FFF2-40B4-BE49-F238E27FC236}">
                  <a16:creationId xmlns:a16="http://schemas.microsoft.com/office/drawing/2014/main" id="{E4BD84E3-399E-4854-AF9D-6D32BA6ACDA4}"/>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2" name="TextBox 41">
              <a:extLst>
                <a:ext uri="{FF2B5EF4-FFF2-40B4-BE49-F238E27FC236}">
                  <a16:creationId xmlns:a16="http://schemas.microsoft.com/office/drawing/2014/main" id="{096A0283-25E3-49D5-B9A4-75E52E962DF7}"/>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4" name="Group 43">
            <a:extLst>
              <a:ext uri="{FF2B5EF4-FFF2-40B4-BE49-F238E27FC236}">
                <a16:creationId xmlns:a16="http://schemas.microsoft.com/office/drawing/2014/main" id="{55111684-6D64-4127-9CB9-AFBC374FF785}"/>
              </a:ext>
            </a:extLst>
          </p:cNvPr>
          <p:cNvGrpSpPr/>
          <p:nvPr/>
        </p:nvGrpSpPr>
        <p:grpSpPr>
          <a:xfrm>
            <a:off x="2854417" y="3126378"/>
            <a:ext cx="4589963" cy="1012933"/>
            <a:chOff x="2854418" y="4498413"/>
            <a:chExt cx="4263074" cy="1012933"/>
          </a:xfrm>
        </p:grpSpPr>
        <p:sp>
          <p:nvSpPr>
            <p:cNvPr id="45" name="TextBox 44">
              <a:extLst>
                <a:ext uri="{FF2B5EF4-FFF2-40B4-BE49-F238E27FC236}">
                  <a16:creationId xmlns:a16="http://schemas.microsoft.com/office/drawing/2014/main" id="{79F07012-E93B-499B-B7FA-70B7E1818D8E}"/>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6" name="TextBox 45">
              <a:extLst>
                <a:ext uri="{FF2B5EF4-FFF2-40B4-BE49-F238E27FC236}">
                  <a16:creationId xmlns:a16="http://schemas.microsoft.com/office/drawing/2014/main" id="{1CF080FA-8C98-4BA8-A220-224B77E9214B}"/>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7" name="TextBox 46">
              <a:extLst>
                <a:ext uri="{FF2B5EF4-FFF2-40B4-BE49-F238E27FC236}">
                  <a16:creationId xmlns:a16="http://schemas.microsoft.com/office/drawing/2014/main" id="{3B1305C1-BD5E-48A9-A543-C624E08721C0}"/>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8" name="Group 47">
            <a:extLst>
              <a:ext uri="{FF2B5EF4-FFF2-40B4-BE49-F238E27FC236}">
                <a16:creationId xmlns:a16="http://schemas.microsoft.com/office/drawing/2014/main" id="{13772AC5-0712-4D32-8FD0-545ACFFD72B5}"/>
              </a:ext>
            </a:extLst>
          </p:cNvPr>
          <p:cNvGrpSpPr/>
          <p:nvPr/>
        </p:nvGrpSpPr>
        <p:grpSpPr>
          <a:xfrm>
            <a:off x="2854415" y="2118296"/>
            <a:ext cx="4589963" cy="1012933"/>
            <a:chOff x="2854418" y="4498413"/>
            <a:chExt cx="4263074" cy="1012933"/>
          </a:xfrm>
        </p:grpSpPr>
        <p:sp>
          <p:nvSpPr>
            <p:cNvPr id="49" name="TextBox 48">
              <a:extLst>
                <a:ext uri="{FF2B5EF4-FFF2-40B4-BE49-F238E27FC236}">
                  <a16:creationId xmlns:a16="http://schemas.microsoft.com/office/drawing/2014/main" id="{EBCD9413-211B-4C86-977E-8EFDFE946C4D}"/>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0" name="TextBox 49">
              <a:extLst>
                <a:ext uri="{FF2B5EF4-FFF2-40B4-BE49-F238E27FC236}">
                  <a16:creationId xmlns:a16="http://schemas.microsoft.com/office/drawing/2014/main" id="{65BBAC24-9E8A-457D-87D1-5A1C1314E4EE}"/>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1" name="TextBox 50">
              <a:extLst>
                <a:ext uri="{FF2B5EF4-FFF2-40B4-BE49-F238E27FC236}">
                  <a16:creationId xmlns:a16="http://schemas.microsoft.com/office/drawing/2014/main" id="{8062C3EA-3CDF-4CAB-84FE-07DD174C8B4B}"/>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sp>
        <p:nvSpPr>
          <p:cNvPr id="57" name="TextBox 56">
            <a:extLst>
              <a:ext uri="{FF2B5EF4-FFF2-40B4-BE49-F238E27FC236}">
                <a16:creationId xmlns:a16="http://schemas.microsoft.com/office/drawing/2014/main" id="{7A676740-16A7-4BB1-BF4E-8B4B8E998A9C}"/>
              </a:ext>
            </a:extLst>
          </p:cNvPr>
          <p:cNvSpPr txBox="1"/>
          <p:nvPr/>
        </p:nvSpPr>
        <p:spPr>
          <a:xfrm>
            <a:off x="4532199" y="5537023"/>
            <a:ext cx="811423" cy="461665"/>
          </a:xfrm>
          <a:prstGeom prst="rect">
            <a:avLst/>
          </a:prstGeom>
          <a:noFill/>
        </p:spPr>
        <p:txBody>
          <a:bodyPr wrap="square" rtlCol="0">
            <a:spAutoFit/>
          </a:bodyPr>
          <a:lstStyle/>
          <a:p>
            <a:pPr algn="ctr"/>
            <a:r>
              <a:rPr lang="en-US" sz="2400" dirty="0">
                <a:latin typeface="Consolas" panose="020B0609020204030204" pitchFamily="49" charset="0"/>
              </a:rPr>
              <a:t>bn</a:t>
            </a:r>
          </a:p>
        </p:txBody>
      </p:sp>
      <p:sp>
        <p:nvSpPr>
          <p:cNvPr id="62" name="TextBox 61">
            <a:extLst>
              <a:ext uri="{FF2B5EF4-FFF2-40B4-BE49-F238E27FC236}">
                <a16:creationId xmlns:a16="http://schemas.microsoft.com/office/drawing/2014/main" id="{0D9040B9-655F-436E-86EC-C7F3CE637DA1}"/>
              </a:ext>
            </a:extLst>
          </p:cNvPr>
          <p:cNvSpPr txBox="1"/>
          <p:nvPr/>
        </p:nvSpPr>
        <p:spPr>
          <a:xfrm>
            <a:off x="4593266" y="6247616"/>
            <a:ext cx="811423" cy="461665"/>
          </a:xfrm>
          <a:prstGeom prst="rect">
            <a:avLst/>
          </a:prstGeom>
          <a:noFill/>
        </p:spPr>
        <p:txBody>
          <a:bodyPr wrap="square" rtlCol="0">
            <a:spAutoFit/>
          </a:bodyPr>
          <a:lstStyle/>
          <a:p>
            <a:pPr algn="ctr"/>
            <a:r>
              <a:rPr lang="en-US" sz="2400" dirty="0">
                <a:latin typeface="Consolas" panose="020B0609020204030204" pitchFamily="49" charset="0"/>
              </a:rPr>
              <a:t>1</a:t>
            </a:r>
          </a:p>
        </p:txBody>
      </p:sp>
      <p:sp>
        <p:nvSpPr>
          <p:cNvPr id="58" name="TextBox 57">
            <a:extLst>
              <a:ext uri="{FF2B5EF4-FFF2-40B4-BE49-F238E27FC236}">
                <a16:creationId xmlns:a16="http://schemas.microsoft.com/office/drawing/2014/main" id="{4BDF8EE1-89D7-4D1E-95D5-53A7D88586C2}"/>
              </a:ext>
            </a:extLst>
          </p:cNvPr>
          <p:cNvSpPr txBox="1"/>
          <p:nvPr/>
        </p:nvSpPr>
        <p:spPr>
          <a:xfrm>
            <a:off x="5123686" y="5134144"/>
            <a:ext cx="2257161" cy="461665"/>
          </a:xfrm>
          <a:prstGeom prst="rect">
            <a:avLst/>
          </a:prstGeom>
          <a:noFill/>
        </p:spPr>
        <p:txBody>
          <a:bodyPr wrap="square" rtlCol="0">
            <a:spAutoFit/>
          </a:bodyPr>
          <a:lstStyle/>
          <a:p>
            <a:pPr algn="ctr"/>
            <a:r>
              <a:rPr lang="en-US" sz="2400" dirty="0" err="1">
                <a:latin typeface="Consolas" panose="020B0609020204030204" pitchFamily="49" charset="0"/>
              </a:rPr>
              <a:t>s_loading</a:t>
            </a:r>
            <a:endParaRPr lang="en-US" sz="2400" dirty="0">
              <a:latin typeface="Consolas" panose="020B0609020204030204" pitchFamily="49" charset="0"/>
            </a:endParaRPr>
          </a:p>
        </p:txBody>
      </p:sp>
      <p:sp>
        <p:nvSpPr>
          <p:cNvPr id="64" name="TextBox 63">
            <a:extLst>
              <a:ext uri="{FF2B5EF4-FFF2-40B4-BE49-F238E27FC236}">
                <a16:creationId xmlns:a16="http://schemas.microsoft.com/office/drawing/2014/main" id="{750F4CF6-4FF6-44F5-BCA5-D753D5EF9332}"/>
              </a:ext>
            </a:extLst>
          </p:cNvPr>
          <p:cNvSpPr txBox="1"/>
          <p:nvPr/>
        </p:nvSpPr>
        <p:spPr>
          <a:xfrm>
            <a:off x="8248709" y="5127973"/>
            <a:ext cx="4083334" cy="16312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An entry for </a:t>
            </a:r>
            <a:r>
              <a:rPr lang="en-US" sz="2000" b="1" dirty="0">
                <a:latin typeface="Consolas" panose="020B0609020204030204" pitchFamily="49" charset="0"/>
                <a:cs typeface="Segoe UI" panose="020B0502040204020203" pitchFamily="34" charset="0"/>
              </a:rPr>
              <a:t>bn</a:t>
            </a:r>
            <a:r>
              <a:rPr lang="en-US" sz="2000" b="1" dirty="0">
                <a:latin typeface="Segoe UI" panose="020B0502040204020203" pitchFamily="34" charset="0"/>
                <a:cs typeface="Segoe UI" panose="020B0502040204020203" pitchFamily="34" charset="0"/>
              </a:rPr>
              <a:t> is found! Grab the </a:t>
            </a:r>
            <a:r>
              <a:rPr lang="en-US" sz="2000" b="1" dirty="0" err="1">
                <a:latin typeface="Consolas" panose="020B0609020204030204" pitchFamily="49" charset="0"/>
                <a:cs typeface="Segoe UI" panose="020B0502040204020203" pitchFamily="34" charset="0"/>
              </a:rPr>
              <a:t>bcslot</a:t>
            </a:r>
            <a:r>
              <a:rPr lang="en-US" sz="2000" b="1" dirty="0">
                <a:latin typeface="Segoe UI" panose="020B0502040204020203" pitchFamily="34" charset="0"/>
                <a:cs typeface="Segoe UI" panose="020B0502040204020203" pitchFamily="34" charset="0"/>
              </a:rPr>
              <a:t> lock, release the </a:t>
            </a:r>
            <a:r>
              <a:rPr lang="en-US" sz="2000" b="1" dirty="0" err="1">
                <a:latin typeface="Consolas" panose="020B0609020204030204" pitchFamily="49" charset="0"/>
                <a:cs typeface="Segoe UI" panose="020B0502040204020203" pitchFamily="34" charset="0"/>
              </a:rPr>
              <a:t>bufcache</a:t>
            </a:r>
            <a:r>
              <a:rPr lang="en-US" sz="2000" b="1" dirty="0">
                <a:latin typeface="Segoe UI" panose="020B0502040204020203" pitchFamily="34" charset="0"/>
                <a:cs typeface="Segoe UI" panose="020B0502040204020203" pitchFamily="34" charset="0"/>
              </a:rPr>
              <a:t> lock, increment the </a:t>
            </a:r>
            <a:r>
              <a:rPr lang="en-US" sz="2000" b="1" dirty="0">
                <a:latin typeface="Consolas" panose="020B0609020204030204" pitchFamily="49" charset="0"/>
                <a:cs typeface="Segoe UI" panose="020B0502040204020203" pitchFamily="34" charset="0"/>
              </a:rPr>
              <a:t>ref_</a:t>
            </a:r>
            <a:r>
              <a:rPr lang="en-US" sz="2000" b="1" dirty="0">
                <a:latin typeface="Segoe UI" panose="020B0502040204020203" pitchFamily="34" charset="0"/>
                <a:cs typeface="Segoe UI" panose="020B0502040204020203" pitchFamily="34" charset="0"/>
              </a:rPr>
              <a:t> count, and call the (maybe blocking) </a:t>
            </a:r>
            <a:r>
              <a:rPr lang="en-US" sz="2000" b="1" dirty="0" err="1">
                <a:latin typeface="Consolas" panose="020B0609020204030204" pitchFamily="49" charset="0"/>
                <a:cs typeface="Segoe UI" panose="020B0502040204020203" pitchFamily="34" charset="0"/>
              </a:rPr>
              <a:t>bcslot</a:t>
            </a:r>
            <a:r>
              <a:rPr lang="en-US" sz="2000" b="1" dirty="0">
                <a:latin typeface="Consolas" panose="020B0609020204030204" pitchFamily="49" charset="0"/>
                <a:cs typeface="Segoe UI" panose="020B0502040204020203" pitchFamily="34" charset="0"/>
              </a:rPr>
              <a:t>::load(…)</a:t>
            </a:r>
          </a:p>
        </p:txBody>
      </p:sp>
      <p:grpSp>
        <p:nvGrpSpPr>
          <p:cNvPr id="2" name="Group 1">
            <a:extLst>
              <a:ext uri="{FF2B5EF4-FFF2-40B4-BE49-F238E27FC236}">
                <a16:creationId xmlns:a16="http://schemas.microsoft.com/office/drawing/2014/main" id="{85FF4C10-DF0F-4256-8E73-20E1119C4A9F}"/>
              </a:ext>
            </a:extLst>
          </p:cNvPr>
          <p:cNvGrpSpPr/>
          <p:nvPr/>
        </p:nvGrpSpPr>
        <p:grpSpPr>
          <a:xfrm>
            <a:off x="6022428" y="1615918"/>
            <a:ext cx="6083076" cy="1271841"/>
            <a:chOff x="6022428" y="1615918"/>
            <a:chExt cx="6083076" cy="1271841"/>
          </a:xfrm>
        </p:grpSpPr>
        <p:sp>
          <p:nvSpPr>
            <p:cNvPr id="65" name="TextBox 64">
              <a:extLst>
                <a:ext uri="{FF2B5EF4-FFF2-40B4-BE49-F238E27FC236}">
                  <a16:creationId xmlns:a16="http://schemas.microsoft.com/office/drawing/2014/main" id="{B5E6F558-1926-4ACA-8058-0498BF5DD9D1}"/>
                </a:ext>
              </a:extLst>
            </p:cNvPr>
            <p:cNvSpPr txBox="1"/>
            <p:nvPr/>
          </p:nvSpPr>
          <p:spPr>
            <a:xfrm>
              <a:off x="6022428" y="2056762"/>
              <a:ext cx="6083076"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bcref</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::load(</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66" name="TextBox 65">
              <a:extLst>
                <a:ext uri="{FF2B5EF4-FFF2-40B4-BE49-F238E27FC236}">
                  <a16:creationId xmlns:a16="http://schemas.microsoft.com/office/drawing/2014/main" id="{37E5623F-21F6-4AB5-89DC-4DC70FC4604F}"/>
                </a:ext>
              </a:extLst>
            </p:cNvPr>
            <p:cNvSpPr txBox="1"/>
            <p:nvPr/>
          </p:nvSpPr>
          <p:spPr>
            <a:xfrm>
              <a:off x="8382004" y="1615918"/>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Y</a:t>
              </a:r>
            </a:p>
          </p:txBody>
        </p:sp>
      </p:grpSp>
      <p:pic>
        <p:nvPicPr>
          <p:cNvPr id="67" name="Picture 66">
            <a:extLst>
              <a:ext uri="{FF2B5EF4-FFF2-40B4-BE49-F238E27FC236}">
                <a16:creationId xmlns:a16="http://schemas.microsoft.com/office/drawing/2014/main" id="{0431984C-024D-4FA1-84D0-4932CA81B59A}"/>
              </a:ext>
            </a:extLst>
          </p:cNvPr>
          <p:cNvPicPr>
            <a:picLocks noChangeAspect="1"/>
          </p:cNvPicPr>
          <p:nvPr/>
        </p:nvPicPr>
        <p:blipFill>
          <a:blip r:embed="rId4"/>
          <a:stretch>
            <a:fillRect/>
          </a:stretch>
        </p:blipFill>
        <p:spPr>
          <a:xfrm>
            <a:off x="481916" y="2439487"/>
            <a:ext cx="1536359" cy="2030189"/>
          </a:xfrm>
          <a:prstGeom prst="rect">
            <a:avLst/>
          </a:prstGeom>
        </p:spPr>
      </p:pic>
      <p:pic>
        <p:nvPicPr>
          <p:cNvPr id="68" name="Picture 67">
            <a:extLst>
              <a:ext uri="{FF2B5EF4-FFF2-40B4-BE49-F238E27FC236}">
                <a16:creationId xmlns:a16="http://schemas.microsoft.com/office/drawing/2014/main" id="{908E9FBD-A562-4A13-837B-9010F1B4461A}"/>
              </a:ext>
            </a:extLst>
          </p:cNvPr>
          <p:cNvPicPr>
            <a:picLocks noChangeAspect="1"/>
          </p:cNvPicPr>
          <p:nvPr/>
        </p:nvPicPr>
        <p:blipFill>
          <a:blip r:embed="rId4"/>
          <a:stretch>
            <a:fillRect/>
          </a:stretch>
        </p:blipFill>
        <p:spPr>
          <a:xfrm>
            <a:off x="10201819" y="2296408"/>
            <a:ext cx="1314721" cy="1737311"/>
          </a:xfrm>
          <a:prstGeom prst="rect">
            <a:avLst/>
          </a:prstGeom>
        </p:spPr>
      </p:pic>
      <p:sp>
        <p:nvSpPr>
          <p:cNvPr id="61" name="Arrow: Down 60">
            <a:extLst>
              <a:ext uri="{FF2B5EF4-FFF2-40B4-BE49-F238E27FC236}">
                <a16:creationId xmlns:a16="http://schemas.microsoft.com/office/drawing/2014/main" id="{52A92514-494A-430A-B0B1-20914139495E}"/>
              </a:ext>
            </a:extLst>
          </p:cNvPr>
          <p:cNvSpPr/>
          <p:nvPr/>
        </p:nvSpPr>
        <p:spPr>
          <a:xfrm rot="5400000">
            <a:off x="7317379" y="1696118"/>
            <a:ext cx="766121" cy="9923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EC64803D-0C9E-4C4E-A53B-05B87F768E5C}"/>
              </a:ext>
            </a:extLst>
          </p:cNvPr>
          <p:cNvSpPr txBox="1"/>
          <p:nvPr/>
        </p:nvSpPr>
        <p:spPr>
          <a:xfrm>
            <a:off x="4607862" y="6248404"/>
            <a:ext cx="811423" cy="461665"/>
          </a:xfrm>
          <a:prstGeom prst="rect">
            <a:avLst/>
          </a:prstGeom>
          <a:noFill/>
        </p:spPr>
        <p:txBody>
          <a:bodyPr wrap="square" rtlCol="0">
            <a:spAutoFit/>
          </a:bodyPr>
          <a:lstStyle/>
          <a:p>
            <a:pPr algn="ctr"/>
            <a:r>
              <a:rPr lang="en-US" sz="2400" dirty="0">
                <a:latin typeface="Consolas" panose="020B0609020204030204" pitchFamily="49" charset="0"/>
              </a:rPr>
              <a:t>2</a:t>
            </a:r>
          </a:p>
        </p:txBody>
      </p:sp>
      <p:sp>
        <p:nvSpPr>
          <p:cNvPr id="52" name="TextBox 51">
            <a:extLst>
              <a:ext uri="{FF2B5EF4-FFF2-40B4-BE49-F238E27FC236}">
                <a16:creationId xmlns:a16="http://schemas.microsoft.com/office/drawing/2014/main" id="{2E30E167-1AF8-4DF8-9BFD-3896E4ED0DA8}"/>
              </a:ext>
            </a:extLst>
          </p:cNvPr>
          <p:cNvSpPr txBox="1"/>
          <p:nvPr/>
        </p:nvSpPr>
        <p:spPr>
          <a:xfrm>
            <a:off x="3727914" y="1364338"/>
            <a:ext cx="8748122" cy="759182"/>
          </a:xfrm>
          <a:prstGeom prst="rect">
            <a:avLst/>
          </a:prstGeom>
          <a:noFill/>
        </p:spPr>
        <p:txBody>
          <a:bodyPr wrap="square">
            <a:spAutoFit/>
          </a:bodyPr>
          <a:lstStyle/>
          <a:p>
            <a:pPr>
              <a:lnSpc>
                <a:spcPts val="2600"/>
              </a:lnSpc>
            </a:pPr>
            <a:r>
              <a:rPr lang="en-US" sz="2400" b="1" dirty="0">
                <a:latin typeface="Segoe UI" panose="020B0502040204020203" pitchFamily="34" charset="0"/>
                <a:cs typeface="Segoe UI" panose="020B0502040204020203" pitchFamily="34" charset="0"/>
              </a:rPr>
              <a:t>Imagine that a second kernel task called Y wants to read the same block that X is loading . . .</a:t>
            </a:r>
          </a:p>
        </p:txBody>
      </p:sp>
      <p:sp>
        <p:nvSpPr>
          <p:cNvPr id="3" name="TextBox 2">
            <a:extLst>
              <a:ext uri="{FF2B5EF4-FFF2-40B4-BE49-F238E27FC236}">
                <a16:creationId xmlns:a16="http://schemas.microsoft.com/office/drawing/2014/main" id="{6D62DC2A-9FBF-72FF-B997-140DCA8441A0}"/>
              </a:ext>
            </a:extLst>
          </p:cNvPr>
          <p:cNvSpPr txBox="1"/>
          <p:nvPr/>
        </p:nvSpPr>
        <p:spPr>
          <a:xfrm>
            <a:off x="6022428" y="557575"/>
            <a:ext cx="6083075"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bcref</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::load(</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grpSp>
        <p:nvGrpSpPr>
          <p:cNvPr id="9" name="Group 8">
            <a:extLst>
              <a:ext uri="{FF2B5EF4-FFF2-40B4-BE49-F238E27FC236}">
                <a16:creationId xmlns:a16="http://schemas.microsoft.com/office/drawing/2014/main" id="{677DCE41-3AAF-FE76-73BE-20C7B743FD6F}"/>
              </a:ext>
            </a:extLst>
          </p:cNvPr>
          <p:cNvGrpSpPr/>
          <p:nvPr/>
        </p:nvGrpSpPr>
        <p:grpSpPr>
          <a:xfrm>
            <a:off x="2805668" y="5100563"/>
            <a:ext cx="887744" cy="1200329"/>
            <a:chOff x="1115373" y="116731"/>
            <a:chExt cx="887744" cy="1200329"/>
          </a:xfrm>
        </p:grpSpPr>
        <p:pic>
          <p:nvPicPr>
            <p:cNvPr id="7" name="Picture 6">
              <a:extLst>
                <a:ext uri="{FF2B5EF4-FFF2-40B4-BE49-F238E27FC236}">
                  <a16:creationId xmlns:a16="http://schemas.microsoft.com/office/drawing/2014/main" id="{C24D8349-BF03-53D1-7C9A-7F1570253981}"/>
                </a:ext>
              </a:extLst>
            </p:cNvPr>
            <p:cNvPicPr>
              <a:picLocks noChangeAspect="1"/>
            </p:cNvPicPr>
            <p:nvPr/>
          </p:nvPicPr>
          <p:blipFill>
            <a:blip r:embed="rId5"/>
            <a:stretch>
              <a:fillRect/>
            </a:stretch>
          </p:blipFill>
          <p:spPr>
            <a:xfrm>
              <a:off x="1115373" y="116731"/>
              <a:ext cx="887744" cy="1200329"/>
            </a:xfrm>
            <a:prstGeom prst="rect">
              <a:avLst/>
            </a:prstGeom>
          </p:spPr>
        </p:pic>
        <p:sp>
          <p:nvSpPr>
            <p:cNvPr id="8" name="Rectangle 7">
              <a:extLst>
                <a:ext uri="{FF2B5EF4-FFF2-40B4-BE49-F238E27FC236}">
                  <a16:creationId xmlns:a16="http://schemas.microsoft.com/office/drawing/2014/main" id="{E2F0B7E7-D4FD-CDCE-12A0-9B2660A7E858}"/>
                </a:ext>
              </a:extLst>
            </p:cNvPr>
            <p:cNvSpPr/>
            <p:nvPr/>
          </p:nvSpPr>
          <p:spPr>
            <a:xfrm>
              <a:off x="1201929" y="1050692"/>
              <a:ext cx="714631" cy="21743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2"/>
                  </a:solidFill>
                  <a:latin typeface="Consolas" panose="020B0609020204030204" pitchFamily="49" charset="0"/>
                </a:rPr>
                <a:t>bcslot</a:t>
              </a:r>
              <a:endParaRPr lang="en-US" sz="1200" dirty="0">
                <a:solidFill>
                  <a:schemeClr val="bg2"/>
                </a:solidFill>
                <a:latin typeface="Consolas" panose="020B0609020204030204" pitchFamily="49" charset="0"/>
              </a:endParaRPr>
            </a:p>
          </p:txBody>
        </p:sp>
      </p:grpSp>
      <p:grpSp>
        <p:nvGrpSpPr>
          <p:cNvPr id="10" name="Group 9">
            <a:extLst>
              <a:ext uri="{FF2B5EF4-FFF2-40B4-BE49-F238E27FC236}">
                <a16:creationId xmlns:a16="http://schemas.microsoft.com/office/drawing/2014/main" id="{9155B516-938D-4BE8-F426-FF86B6287DCC}"/>
              </a:ext>
            </a:extLst>
          </p:cNvPr>
          <p:cNvGrpSpPr>
            <a:grpSpLocks noChangeAspect="1"/>
          </p:cNvGrpSpPr>
          <p:nvPr/>
        </p:nvGrpSpPr>
        <p:grpSpPr>
          <a:xfrm>
            <a:off x="8887096" y="2237553"/>
            <a:ext cx="1314721" cy="1777650"/>
            <a:chOff x="1115373" y="116731"/>
            <a:chExt cx="887744" cy="1200329"/>
          </a:xfrm>
        </p:grpSpPr>
        <p:pic>
          <p:nvPicPr>
            <p:cNvPr id="11" name="Picture 10">
              <a:extLst>
                <a:ext uri="{FF2B5EF4-FFF2-40B4-BE49-F238E27FC236}">
                  <a16:creationId xmlns:a16="http://schemas.microsoft.com/office/drawing/2014/main" id="{00C9A766-03EF-2620-3C28-FD702EF54BA2}"/>
                </a:ext>
              </a:extLst>
            </p:cNvPr>
            <p:cNvPicPr>
              <a:picLocks noChangeAspect="1"/>
            </p:cNvPicPr>
            <p:nvPr/>
          </p:nvPicPr>
          <p:blipFill>
            <a:blip r:embed="rId5"/>
            <a:stretch>
              <a:fillRect/>
            </a:stretch>
          </p:blipFill>
          <p:spPr>
            <a:xfrm>
              <a:off x="1115373" y="116731"/>
              <a:ext cx="887744" cy="1200329"/>
            </a:xfrm>
            <a:prstGeom prst="rect">
              <a:avLst/>
            </a:prstGeom>
          </p:spPr>
        </p:pic>
        <p:sp>
          <p:nvSpPr>
            <p:cNvPr id="12" name="Rectangle 11">
              <a:extLst>
                <a:ext uri="{FF2B5EF4-FFF2-40B4-BE49-F238E27FC236}">
                  <a16:creationId xmlns:a16="http://schemas.microsoft.com/office/drawing/2014/main" id="{ECA47C90-CBF0-E66D-97FC-42117686CDCE}"/>
                </a:ext>
              </a:extLst>
            </p:cNvPr>
            <p:cNvSpPr/>
            <p:nvPr/>
          </p:nvSpPr>
          <p:spPr>
            <a:xfrm>
              <a:off x="1201929" y="1050692"/>
              <a:ext cx="714631" cy="21743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2"/>
                  </a:solidFill>
                  <a:latin typeface="Consolas" panose="020B0609020204030204" pitchFamily="49" charset="0"/>
                </a:rPr>
                <a:t>bcslot</a:t>
              </a:r>
              <a:endParaRPr lang="en-US" dirty="0">
                <a:solidFill>
                  <a:schemeClr val="bg2"/>
                </a:solidFill>
                <a:latin typeface="Consolas" panose="020B0609020204030204" pitchFamily="49" charset="0"/>
              </a:endParaRPr>
            </a:p>
          </p:txBody>
        </p:sp>
      </p:grpSp>
    </p:spTree>
    <p:extLst>
      <p:ext uri="{BB962C8B-B14F-4D97-AF65-F5344CB8AC3E}">
        <p14:creationId xmlns:p14="http://schemas.microsoft.com/office/powerpoint/2010/main" val="18864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2"/>
                                        </p:tgtEl>
                                        <p:attrNameLst>
                                          <p:attrName>r</p:attrName>
                                        </p:attrNameLst>
                                      </p:cBhvr>
                                    </p:animRot>
                                    <p:animRot by="-240000">
                                      <p:cBhvr>
                                        <p:cTn id="7" dur="200" fill="hold">
                                          <p:stCondLst>
                                            <p:cond delay="200"/>
                                          </p:stCondLst>
                                        </p:cTn>
                                        <p:tgtEl>
                                          <p:spTgt spid="52"/>
                                        </p:tgtEl>
                                        <p:attrNameLst>
                                          <p:attrName>r</p:attrName>
                                        </p:attrNameLst>
                                      </p:cBhvr>
                                    </p:animRot>
                                    <p:animRot by="240000">
                                      <p:cBhvr>
                                        <p:cTn id="8" dur="200" fill="hold">
                                          <p:stCondLst>
                                            <p:cond delay="400"/>
                                          </p:stCondLst>
                                        </p:cTn>
                                        <p:tgtEl>
                                          <p:spTgt spid="52"/>
                                        </p:tgtEl>
                                        <p:attrNameLst>
                                          <p:attrName>r</p:attrName>
                                        </p:attrNameLst>
                                      </p:cBhvr>
                                    </p:animRot>
                                    <p:animRot by="-240000">
                                      <p:cBhvr>
                                        <p:cTn id="9" dur="200" fill="hold">
                                          <p:stCondLst>
                                            <p:cond delay="600"/>
                                          </p:stCondLst>
                                        </p:cTn>
                                        <p:tgtEl>
                                          <p:spTgt spid="52"/>
                                        </p:tgtEl>
                                        <p:attrNameLst>
                                          <p:attrName>r</p:attrName>
                                        </p:attrNameLst>
                                      </p:cBhvr>
                                    </p:animRot>
                                    <p:animRot by="120000">
                                      <p:cBhvr>
                                        <p:cTn id="10" dur="200" fill="hold">
                                          <p:stCondLst>
                                            <p:cond delay="800"/>
                                          </p:stCondLst>
                                        </p:cTn>
                                        <p:tgtEl>
                                          <p:spTgt spid="5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2"/>
                                        </p:tgtEl>
                                      </p:cBhvr>
                                    </p:animEffect>
                                    <p:set>
                                      <p:cBhvr>
                                        <p:cTn id="15" dur="1" fill="hold">
                                          <p:stCondLst>
                                            <p:cond delay="499"/>
                                          </p:stCondLst>
                                        </p:cTn>
                                        <p:tgtEl>
                                          <p:spTgt spid="5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32" presetClass="emph" presetSubtype="0" fill="hold" nodeType="withEffect">
                                  <p:stCondLst>
                                    <p:cond delay="0"/>
                                  </p:stCondLst>
                                  <p:childTnLst>
                                    <p:animRot by="120000">
                                      <p:cBhvr>
                                        <p:cTn id="20" dur="100" fill="hold">
                                          <p:stCondLst>
                                            <p:cond delay="0"/>
                                          </p:stCondLst>
                                        </p:cTn>
                                        <p:tgtEl>
                                          <p:spTgt spid="2"/>
                                        </p:tgtEl>
                                        <p:attrNameLst>
                                          <p:attrName>r</p:attrName>
                                        </p:attrNameLst>
                                      </p:cBhvr>
                                    </p:animRot>
                                    <p:animRot by="-240000">
                                      <p:cBhvr>
                                        <p:cTn id="21" dur="200" fill="hold">
                                          <p:stCondLst>
                                            <p:cond delay="200"/>
                                          </p:stCondLst>
                                        </p:cTn>
                                        <p:tgtEl>
                                          <p:spTgt spid="2"/>
                                        </p:tgtEl>
                                        <p:attrNameLst>
                                          <p:attrName>r</p:attrName>
                                        </p:attrNameLst>
                                      </p:cBhvr>
                                    </p:animRot>
                                    <p:animRot by="240000">
                                      <p:cBhvr>
                                        <p:cTn id="22" dur="200" fill="hold">
                                          <p:stCondLst>
                                            <p:cond delay="400"/>
                                          </p:stCondLst>
                                        </p:cTn>
                                        <p:tgtEl>
                                          <p:spTgt spid="2"/>
                                        </p:tgtEl>
                                        <p:attrNameLst>
                                          <p:attrName>r</p:attrName>
                                        </p:attrNameLst>
                                      </p:cBhvr>
                                    </p:animRot>
                                    <p:animRot by="-240000">
                                      <p:cBhvr>
                                        <p:cTn id="23" dur="200" fill="hold">
                                          <p:stCondLst>
                                            <p:cond delay="600"/>
                                          </p:stCondLst>
                                        </p:cTn>
                                        <p:tgtEl>
                                          <p:spTgt spid="2"/>
                                        </p:tgtEl>
                                        <p:attrNameLst>
                                          <p:attrName>r</p:attrName>
                                        </p:attrNameLst>
                                      </p:cBhvr>
                                    </p:animRot>
                                    <p:animRot by="120000">
                                      <p:cBhvr>
                                        <p:cTn id="24" dur="200" fill="hold">
                                          <p:stCondLst>
                                            <p:cond delay="800"/>
                                          </p:stCondLst>
                                        </p:cTn>
                                        <p:tgtEl>
                                          <p:spTgt spid="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67"/>
                                        </p:tgtEl>
                                        <p:attrNameLst>
                                          <p:attrName>r</p:attrName>
                                        </p:attrNameLst>
                                      </p:cBhvr>
                                    </p:animRot>
                                    <p:animRot by="-240000">
                                      <p:cBhvr>
                                        <p:cTn id="35" dur="200" fill="hold">
                                          <p:stCondLst>
                                            <p:cond delay="200"/>
                                          </p:stCondLst>
                                        </p:cTn>
                                        <p:tgtEl>
                                          <p:spTgt spid="67"/>
                                        </p:tgtEl>
                                        <p:attrNameLst>
                                          <p:attrName>r</p:attrName>
                                        </p:attrNameLst>
                                      </p:cBhvr>
                                    </p:animRot>
                                    <p:animRot by="240000">
                                      <p:cBhvr>
                                        <p:cTn id="36" dur="200" fill="hold">
                                          <p:stCondLst>
                                            <p:cond delay="400"/>
                                          </p:stCondLst>
                                        </p:cTn>
                                        <p:tgtEl>
                                          <p:spTgt spid="67"/>
                                        </p:tgtEl>
                                        <p:attrNameLst>
                                          <p:attrName>r</p:attrName>
                                        </p:attrNameLst>
                                      </p:cBhvr>
                                    </p:animRot>
                                    <p:animRot by="-240000">
                                      <p:cBhvr>
                                        <p:cTn id="37" dur="200" fill="hold">
                                          <p:stCondLst>
                                            <p:cond delay="600"/>
                                          </p:stCondLst>
                                        </p:cTn>
                                        <p:tgtEl>
                                          <p:spTgt spid="67"/>
                                        </p:tgtEl>
                                        <p:attrNameLst>
                                          <p:attrName>r</p:attrName>
                                        </p:attrNameLst>
                                      </p:cBhvr>
                                    </p:animRot>
                                    <p:animRot by="120000">
                                      <p:cBhvr>
                                        <p:cTn id="38" dur="200" fill="hold">
                                          <p:stCondLst>
                                            <p:cond delay="800"/>
                                          </p:stCondLst>
                                        </p:cTn>
                                        <p:tgtEl>
                                          <p:spTgt spid="67"/>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8"/>
                                        </p:tgtEl>
                                        <p:attrNameLst>
                                          <p:attrName>r</p:attrName>
                                        </p:attrNameLst>
                                      </p:cBhvr>
                                    </p:animRot>
                                    <p:animRot by="-240000">
                                      <p:cBhvr>
                                        <p:cTn id="41" dur="200" fill="hold">
                                          <p:stCondLst>
                                            <p:cond delay="200"/>
                                          </p:stCondLst>
                                        </p:cTn>
                                        <p:tgtEl>
                                          <p:spTgt spid="68"/>
                                        </p:tgtEl>
                                        <p:attrNameLst>
                                          <p:attrName>r</p:attrName>
                                        </p:attrNameLst>
                                      </p:cBhvr>
                                    </p:animRot>
                                    <p:animRot by="240000">
                                      <p:cBhvr>
                                        <p:cTn id="42" dur="200" fill="hold">
                                          <p:stCondLst>
                                            <p:cond delay="400"/>
                                          </p:stCondLst>
                                        </p:cTn>
                                        <p:tgtEl>
                                          <p:spTgt spid="68"/>
                                        </p:tgtEl>
                                        <p:attrNameLst>
                                          <p:attrName>r</p:attrName>
                                        </p:attrNameLst>
                                      </p:cBhvr>
                                    </p:animRot>
                                    <p:animRot by="-240000">
                                      <p:cBhvr>
                                        <p:cTn id="43" dur="200" fill="hold">
                                          <p:stCondLst>
                                            <p:cond delay="600"/>
                                          </p:stCondLst>
                                        </p:cTn>
                                        <p:tgtEl>
                                          <p:spTgt spid="68"/>
                                        </p:tgtEl>
                                        <p:attrNameLst>
                                          <p:attrName>r</p:attrName>
                                        </p:attrNameLst>
                                      </p:cBhvr>
                                    </p:animRot>
                                    <p:animRot by="120000">
                                      <p:cBhvr>
                                        <p:cTn id="44" dur="200" fill="hold">
                                          <p:stCondLst>
                                            <p:cond delay="800"/>
                                          </p:stCondLst>
                                        </p:cTn>
                                        <p:tgtEl>
                                          <p:spTgt spid="68"/>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childTnLst>
                          </p:cTn>
                        </p:par>
                        <p:par>
                          <p:cTn id="50" fill="hold">
                            <p:stCondLst>
                              <p:cond delay="500"/>
                            </p:stCondLst>
                            <p:childTnLst>
                              <p:par>
                                <p:cTn id="51" presetID="42" presetClass="path" presetSubtype="0" accel="50000" decel="50000" fill="hold" grpId="0" nodeType="afterEffect">
                                  <p:stCondLst>
                                    <p:cond delay="0"/>
                                  </p:stCondLst>
                                  <p:childTnLst>
                                    <p:animMotion origin="layout" path="M -4.16667E-7 4.07407E-6 L 0.0013 0.53495 " pathEditMode="relative" rAng="0" ptsTypes="AA">
                                      <p:cBhvr>
                                        <p:cTn id="52" dur="2000" fill="hold"/>
                                        <p:tgtEl>
                                          <p:spTgt spid="61"/>
                                        </p:tgtEl>
                                        <p:attrNameLst>
                                          <p:attrName>ppt_x</p:attrName>
                                          <p:attrName>ppt_y</p:attrName>
                                        </p:attrNameLst>
                                      </p:cBhvr>
                                      <p:rCtr x="65" y="26736"/>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32" presetClass="emph" presetSubtype="0" fill="hold" grpId="1" nodeType="withEffect">
                                  <p:stCondLst>
                                    <p:cond delay="0"/>
                                  </p:stCondLst>
                                  <p:childTnLst>
                                    <p:animRot by="120000">
                                      <p:cBhvr>
                                        <p:cTn id="59" dur="100" fill="hold">
                                          <p:stCondLst>
                                            <p:cond delay="0"/>
                                          </p:stCondLst>
                                        </p:cTn>
                                        <p:tgtEl>
                                          <p:spTgt spid="64"/>
                                        </p:tgtEl>
                                        <p:attrNameLst>
                                          <p:attrName>r</p:attrName>
                                        </p:attrNameLst>
                                      </p:cBhvr>
                                    </p:animRot>
                                    <p:animRot by="-240000">
                                      <p:cBhvr>
                                        <p:cTn id="60" dur="200" fill="hold">
                                          <p:stCondLst>
                                            <p:cond delay="200"/>
                                          </p:stCondLst>
                                        </p:cTn>
                                        <p:tgtEl>
                                          <p:spTgt spid="64"/>
                                        </p:tgtEl>
                                        <p:attrNameLst>
                                          <p:attrName>r</p:attrName>
                                        </p:attrNameLst>
                                      </p:cBhvr>
                                    </p:animRot>
                                    <p:animRot by="240000">
                                      <p:cBhvr>
                                        <p:cTn id="61" dur="200" fill="hold">
                                          <p:stCondLst>
                                            <p:cond delay="400"/>
                                          </p:stCondLst>
                                        </p:cTn>
                                        <p:tgtEl>
                                          <p:spTgt spid="64"/>
                                        </p:tgtEl>
                                        <p:attrNameLst>
                                          <p:attrName>r</p:attrName>
                                        </p:attrNameLst>
                                      </p:cBhvr>
                                    </p:animRot>
                                    <p:animRot by="-240000">
                                      <p:cBhvr>
                                        <p:cTn id="62" dur="200" fill="hold">
                                          <p:stCondLst>
                                            <p:cond delay="600"/>
                                          </p:stCondLst>
                                        </p:cTn>
                                        <p:tgtEl>
                                          <p:spTgt spid="64"/>
                                        </p:tgtEl>
                                        <p:attrNameLst>
                                          <p:attrName>r</p:attrName>
                                        </p:attrNameLst>
                                      </p:cBhvr>
                                    </p:animRot>
                                    <p:animRot by="120000">
                                      <p:cBhvr>
                                        <p:cTn id="63" dur="200" fill="hold">
                                          <p:stCondLst>
                                            <p:cond delay="800"/>
                                          </p:stCondLst>
                                        </p:cTn>
                                        <p:tgtEl>
                                          <p:spTgt spid="64"/>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35" presetClass="exit" presetSubtype="0" fill="hold" nodeType="clickEffect">
                                  <p:stCondLst>
                                    <p:cond delay="0"/>
                                  </p:stCondLst>
                                  <p:childTnLst>
                                    <p:animEffect transition="out" filter="fade">
                                      <p:cBhvr>
                                        <p:cTn id="67" dur="2000"/>
                                        <p:tgtEl>
                                          <p:spTgt spid="67"/>
                                        </p:tgtEl>
                                      </p:cBhvr>
                                    </p:animEffect>
                                    <p:anim calcmode="lin" valueType="num">
                                      <p:cBhvr>
                                        <p:cTn id="68" dur="2000"/>
                                        <p:tgtEl>
                                          <p:spTgt spid="67"/>
                                        </p:tgtEl>
                                        <p:attrNameLst>
                                          <p:attrName>style.rotation</p:attrName>
                                        </p:attrNameLst>
                                      </p:cBhvr>
                                      <p:tavLst>
                                        <p:tav tm="0">
                                          <p:val>
                                            <p:fltVal val="0"/>
                                          </p:val>
                                        </p:tav>
                                        <p:tav tm="100000">
                                          <p:val>
                                            <p:fltVal val="720"/>
                                          </p:val>
                                        </p:tav>
                                      </p:tavLst>
                                    </p:anim>
                                    <p:anim calcmode="lin" valueType="num">
                                      <p:cBhvr>
                                        <p:cTn id="69" dur="2000"/>
                                        <p:tgtEl>
                                          <p:spTgt spid="67"/>
                                        </p:tgtEl>
                                        <p:attrNameLst>
                                          <p:attrName>ppt_h</p:attrName>
                                        </p:attrNameLst>
                                      </p:cBhvr>
                                      <p:tavLst>
                                        <p:tav tm="0">
                                          <p:val>
                                            <p:strVal val="ppt_h"/>
                                          </p:val>
                                        </p:tav>
                                        <p:tav tm="100000">
                                          <p:val>
                                            <p:fltVal val="0"/>
                                          </p:val>
                                        </p:tav>
                                      </p:tavLst>
                                    </p:anim>
                                    <p:anim calcmode="lin" valueType="num">
                                      <p:cBhvr>
                                        <p:cTn id="70" dur="2000"/>
                                        <p:tgtEl>
                                          <p:spTgt spid="67"/>
                                        </p:tgtEl>
                                        <p:attrNameLst>
                                          <p:attrName>ppt_w</p:attrName>
                                        </p:attrNameLst>
                                      </p:cBhvr>
                                      <p:tavLst>
                                        <p:tav tm="0">
                                          <p:val>
                                            <p:strVal val="ppt_w"/>
                                          </p:val>
                                        </p:tav>
                                        <p:tav tm="100000">
                                          <p:val>
                                            <p:fltVal val="0"/>
                                          </p:val>
                                        </p:tav>
                                      </p:tavLst>
                                    </p:anim>
                                    <p:set>
                                      <p:cBhvr>
                                        <p:cTn id="71" dur="1" fill="hold">
                                          <p:stCondLst>
                                            <p:cond delay="1999"/>
                                          </p:stCondLst>
                                        </p:cTn>
                                        <p:tgtEl>
                                          <p:spTgt spid="67"/>
                                        </p:tgtEl>
                                        <p:attrNameLst>
                                          <p:attrName>style.visibility</p:attrName>
                                        </p:attrNameLst>
                                      </p:cBhvr>
                                      <p:to>
                                        <p:strVal val="hidden"/>
                                      </p:to>
                                    </p:set>
                                  </p:childTnLst>
                                </p:cTn>
                              </p:par>
                              <p:par>
                                <p:cTn id="72" presetID="35" presetClass="exit" presetSubtype="0" fill="hold" nodeType="withEffect">
                                  <p:stCondLst>
                                    <p:cond delay="0"/>
                                  </p:stCondLst>
                                  <p:childTnLst>
                                    <p:animEffect transition="out" filter="fade">
                                      <p:cBhvr>
                                        <p:cTn id="73" dur="2000"/>
                                        <p:tgtEl>
                                          <p:spTgt spid="68"/>
                                        </p:tgtEl>
                                      </p:cBhvr>
                                    </p:animEffect>
                                    <p:anim calcmode="lin" valueType="num">
                                      <p:cBhvr>
                                        <p:cTn id="74" dur="2000"/>
                                        <p:tgtEl>
                                          <p:spTgt spid="68"/>
                                        </p:tgtEl>
                                        <p:attrNameLst>
                                          <p:attrName>style.rotation</p:attrName>
                                        </p:attrNameLst>
                                      </p:cBhvr>
                                      <p:tavLst>
                                        <p:tav tm="0">
                                          <p:val>
                                            <p:fltVal val="0"/>
                                          </p:val>
                                        </p:tav>
                                        <p:tav tm="100000">
                                          <p:val>
                                            <p:fltVal val="720"/>
                                          </p:val>
                                        </p:tav>
                                      </p:tavLst>
                                    </p:anim>
                                    <p:anim calcmode="lin" valueType="num">
                                      <p:cBhvr>
                                        <p:cTn id="75" dur="2000"/>
                                        <p:tgtEl>
                                          <p:spTgt spid="68"/>
                                        </p:tgtEl>
                                        <p:attrNameLst>
                                          <p:attrName>ppt_h</p:attrName>
                                        </p:attrNameLst>
                                      </p:cBhvr>
                                      <p:tavLst>
                                        <p:tav tm="0">
                                          <p:val>
                                            <p:strVal val="ppt_h"/>
                                          </p:val>
                                        </p:tav>
                                        <p:tav tm="100000">
                                          <p:val>
                                            <p:fltVal val="0"/>
                                          </p:val>
                                        </p:tav>
                                      </p:tavLst>
                                    </p:anim>
                                    <p:anim calcmode="lin" valueType="num">
                                      <p:cBhvr>
                                        <p:cTn id="76" dur="2000"/>
                                        <p:tgtEl>
                                          <p:spTgt spid="68"/>
                                        </p:tgtEl>
                                        <p:attrNameLst>
                                          <p:attrName>ppt_w</p:attrName>
                                        </p:attrNameLst>
                                      </p:cBhvr>
                                      <p:tavLst>
                                        <p:tav tm="0">
                                          <p:val>
                                            <p:strVal val="ppt_w"/>
                                          </p:val>
                                        </p:tav>
                                        <p:tav tm="100000">
                                          <p:val>
                                            <p:fltVal val="0"/>
                                          </p:val>
                                        </p:tav>
                                      </p:tavLst>
                                    </p:anim>
                                    <p:set>
                                      <p:cBhvr>
                                        <p:cTn id="77" dur="1" fill="hold">
                                          <p:stCondLst>
                                            <p:cond delay="1999"/>
                                          </p:stCondLst>
                                        </p:cTn>
                                        <p:tgtEl>
                                          <p:spTgt spid="68"/>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62"/>
                                        </p:tgtEl>
                                      </p:cBhvr>
                                    </p:animEffect>
                                    <p:set>
                                      <p:cBhvr>
                                        <p:cTn id="80" dur="1" fill="hold">
                                          <p:stCondLst>
                                            <p:cond delay="499"/>
                                          </p:stCondLst>
                                        </p:cTn>
                                        <p:tgtEl>
                                          <p:spTgt spid="62"/>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500"/>
                                        <p:tgtEl>
                                          <p:spTgt spid="69"/>
                                        </p:tgtEl>
                                      </p:cBhvr>
                                    </p:animEffect>
                                  </p:childTnLst>
                                </p:cTn>
                              </p:par>
                              <p:par>
                                <p:cTn id="84" presetID="32" presetClass="emph" presetSubtype="0" fill="hold" grpId="1" nodeType="withEffect">
                                  <p:stCondLst>
                                    <p:cond delay="0"/>
                                  </p:stCondLst>
                                  <p:childTnLst>
                                    <p:animRot by="120000">
                                      <p:cBhvr>
                                        <p:cTn id="85" dur="100" fill="hold">
                                          <p:stCondLst>
                                            <p:cond delay="0"/>
                                          </p:stCondLst>
                                        </p:cTn>
                                        <p:tgtEl>
                                          <p:spTgt spid="69"/>
                                        </p:tgtEl>
                                        <p:attrNameLst>
                                          <p:attrName>r</p:attrName>
                                        </p:attrNameLst>
                                      </p:cBhvr>
                                    </p:animRot>
                                    <p:animRot by="-240000">
                                      <p:cBhvr>
                                        <p:cTn id="86" dur="200" fill="hold">
                                          <p:stCondLst>
                                            <p:cond delay="200"/>
                                          </p:stCondLst>
                                        </p:cTn>
                                        <p:tgtEl>
                                          <p:spTgt spid="69"/>
                                        </p:tgtEl>
                                        <p:attrNameLst>
                                          <p:attrName>r</p:attrName>
                                        </p:attrNameLst>
                                      </p:cBhvr>
                                    </p:animRot>
                                    <p:animRot by="240000">
                                      <p:cBhvr>
                                        <p:cTn id="87" dur="200" fill="hold">
                                          <p:stCondLst>
                                            <p:cond delay="400"/>
                                          </p:stCondLst>
                                        </p:cTn>
                                        <p:tgtEl>
                                          <p:spTgt spid="69"/>
                                        </p:tgtEl>
                                        <p:attrNameLst>
                                          <p:attrName>r</p:attrName>
                                        </p:attrNameLst>
                                      </p:cBhvr>
                                    </p:animRot>
                                    <p:animRot by="-240000">
                                      <p:cBhvr>
                                        <p:cTn id="88" dur="200" fill="hold">
                                          <p:stCondLst>
                                            <p:cond delay="600"/>
                                          </p:stCondLst>
                                        </p:cTn>
                                        <p:tgtEl>
                                          <p:spTgt spid="69"/>
                                        </p:tgtEl>
                                        <p:attrNameLst>
                                          <p:attrName>r</p:attrName>
                                        </p:attrNameLst>
                                      </p:cBhvr>
                                    </p:animRot>
                                    <p:animRot by="120000">
                                      <p:cBhvr>
                                        <p:cTn id="89" dur="200" fill="hold">
                                          <p:stCondLst>
                                            <p:cond delay="800"/>
                                          </p:stCondLst>
                                        </p:cTn>
                                        <p:tgtEl>
                                          <p:spTgt spid="69"/>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500"/>
                                        <p:tgtEl>
                                          <p:spTgt spid="10"/>
                                        </p:tgtEl>
                                      </p:cBhvr>
                                    </p:animEffect>
                                  </p:childTnLst>
                                </p:cTn>
                              </p:par>
                              <p:par>
                                <p:cTn id="95" presetID="10" presetClass="entr" presetSubtype="0" fill="hold" nodeType="with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par>
                                <p:cTn id="98" presetID="32" presetClass="emph" presetSubtype="0" fill="hold" nodeType="withEffect">
                                  <p:stCondLst>
                                    <p:cond delay="0"/>
                                  </p:stCondLst>
                                  <p:childTnLst>
                                    <p:animRot by="120000">
                                      <p:cBhvr>
                                        <p:cTn id="99" dur="100" fill="hold">
                                          <p:stCondLst>
                                            <p:cond delay="0"/>
                                          </p:stCondLst>
                                        </p:cTn>
                                        <p:tgtEl>
                                          <p:spTgt spid="10"/>
                                        </p:tgtEl>
                                        <p:attrNameLst>
                                          <p:attrName>r</p:attrName>
                                        </p:attrNameLst>
                                      </p:cBhvr>
                                    </p:animRot>
                                    <p:animRot by="-240000">
                                      <p:cBhvr>
                                        <p:cTn id="100" dur="200" fill="hold">
                                          <p:stCondLst>
                                            <p:cond delay="200"/>
                                          </p:stCondLst>
                                        </p:cTn>
                                        <p:tgtEl>
                                          <p:spTgt spid="10"/>
                                        </p:tgtEl>
                                        <p:attrNameLst>
                                          <p:attrName>r</p:attrName>
                                        </p:attrNameLst>
                                      </p:cBhvr>
                                    </p:animRot>
                                    <p:animRot by="240000">
                                      <p:cBhvr>
                                        <p:cTn id="101" dur="200" fill="hold">
                                          <p:stCondLst>
                                            <p:cond delay="400"/>
                                          </p:stCondLst>
                                        </p:cTn>
                                        <p:tgtEl>
                                          <p:spTgt spid="10"/>
                                        </p:tgtEl>
                                        <p:attrNameLst>
                                          <p:attrName>r</p:attrName>
                                        </p:attrNameLst>
                                      </p:cBhvr>
                                    </p:animRot>
                                    <p:animRot by="-240000">
                                      <p:cBhvr>
                                        <p:cTn id="102" dur="200" fill="hold">
                                          <p:stCondLst>
                                            <p:cond delay="600"/>
                                          </p:stCondLst>
                                        </p:cTn>
                                        <p:tgtEl>
                                          <p:spTgt spid="10"/>
                                        </p:tgtEl>
                                        <p:attrNameLst>
                                          <p:attrName>r</p:attrName>
                                        </p:attrNameLst>
                                      </p:cBhvr>
                                    </p:animRot>
                                    <p:animRot by="120000">
                                      <p:cBhvr>
                                        <p:cTn id="103" dur="200" fill="hold">
                                          <p:stCondLst>
                                            <p:cond delay="800"/>
                                          </p:stCondLst>
                                        </p:cTn>
                                        <p:tgtEl>
                                          <p:spTgt spid="10"/>
                                        </p:tgtEl>
                                        <p:attrNameLst>
                                          <p:attrName>r</p:attrName>
                                        </p:attrNameLst>
                                      </p:cBhvr>
                                    </p:animRot>
                                  </p:childTnLst>
                                </p:cTn>
                              </p:par>
                              <p:par>
                                <p:cTn id="104" presetID="32" presetClass="emph" presetSubtype="0" fill="hold" nodeType="withEffect">
                                  <p:stCondLst>
                                    <p:cond delay="0"/>
                                  </p:stCondLst>
                                  <p:childTnLst>
                                    <p:animRot by="120000">
                                      <p:cBhvr>
                                        <p:cTn id="105" dur="100" fill="hold">
                                          <p:stCondLst>
                                            <p:cond delay="0"/>
                                          </p:stCondLst>
                                        </p:cTn>
                                        <p:tgtEl>
                                          <p:spTgt spid="9"/>
                                        </p:tgtEl>
                                        <p:attrNameLst>
                                          <p:attrName>r</p:attrName>
                                        </p:attrNameLst>
                                      </p:cBhvr>
                                    </p:animRot>
                                    <p:animRot by="-240000">
                                      <p:cBhvr>
                                        <p:cTn id="106" dur="200" fill="hold">
                                          <p:stCondLst>
                                            <p:cond delay="200"/>
                                          </p:stCondLst>
                                        </p:cTn>
                                        <p:tgtEl>
                                          <p:spTgt spid="9"/>
                                        </p:tgtEl>
                                        <p:attrNameLst>
                                          <p:attrName>r</p:attrName>
                                        </p:attrNameLst>
                                      </p:cBhvr>
                                    </p:animRot>
                                    <p:animRot by="240000">
                                      <p:cBhvr>
                                        <p:cTn id="107" dur="200" fill="hold">
                                          <p:stCondLst>
                                            <p:cond delay="400"/>
                                          </p:stCondLst>
                                        </p:cTn>
                                        <p:tgtEl>
                                          <p:spTgt spid="9"/>
                                        </p:tgtEl>
                                        <p:attrNameLst>
                                          <p:attrName>r</p:attrName>
                                        </p:attrNameLst>
                                      </p:cBhvr>
                                    </p:animRot>
                                    <p:animRot by="-240000">
                                      <p:cBhvr>
                                        <p:cTn id="108" dur="200" fill="hold">
                                          <p:stCondLst>
                                            <p:cond delay="600"/>
                                          </p:stCondLst>
                                        </p:cTn>
                                        <p:tgtEl>
                                          <p:spTgt spid="9"/>
                                        </p:tgtEl>
                                        <p:attrNameLst>
                                          <p:attrName>r</p:attrName>
                                        </p:attrNameLst>
                                      </p:cBhvr>
                                    </p:animRot>
                                    <p:animRot by="120000">
                                      <p:cBhvr>
                                        <p:cTn id="109"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64" grpId="1"/>
      <p:bldP spid="61" grpId="0" animBg="1"/>
      <p:bldP spid="61" grpId="1" animBg="1"/>
      <p:bldP spid="69" grpId="0"/>
      <p:bldP spid="69" grpId="1"/>
      <p:bldP spid="52" grpId="0"/>
      <p:bldP spid="5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9130</TotalTime>
  <Words>3905</Words>
  <Application>Microsoft Office PowerPoint</Application>
  <PresentationFormat>Widescreen</PresentationFormat>
  <Paragraphs>404</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Consolas</vt:lpstr>
      <vt:lpstr>Segoe UI</vt:lpstr>
      <vt:lpstr>Segoe UI Light</vt:lpstr>
      <vt:lpstr>Office Theme</vt:lpstr>
      <vt:lpstr>Log-structured File Systems</vt:lpstr>
      <vt:lpstr>But first! Chickadee’s buffer cache!</vt:lpstr>
      <vt:lpstr>Chickadee’s Buffer Cache</vt:lpstr>
      <vt:lpstr>PowerPoint Presentation</vt:lpstr>
      <vt:lpstr>PowerPoint Presentation</vt:lpstr>
      <vt:lpstr>Suppose that kernel task X wants to read a block from disk . . .</vt:lpstr>
      <vt:lpstr>PowerPoint Presentation</vt:lpstr>
      <vt:lpstr>PowerPoint Presentation</vt:lpstr>
      <vt:lpstr>PowerPoint Presentation</vt:lpstr>
      <vt:lpstr>PowerPoint Presentation</vt:lpstr>
      <vt:lpstr>PowerPoint Presentation</vt:lpstr>
      <vt:lpstr>Log-structured File Systems</vt:lpstr>
      <vt:lpstr>MAKE THE ENTIRE FILE SYSTEM A LOG</vt:lpstr>
      <vt:lpstr>Finding Inodes</vt:lpstr>
      <vt:lpstr>PowerPoint Presentation</vt:lpstr>
      <vt:lpstr>PowerPoint Presentation</vt:lpstr>
      <vt:lpstr>LFS: Directories</vt:lpstr>
      <vt:lpstr>LFS: Reading File Data For A File With Inode Number i</vt:lpstr>
      <vt:lpstr>PowerPoint Presentation</vt:lpstr>
      <vt:lpstr>LFS: Garbage Collection</vt:lpstr>
      <vt:lpstr>LFS: How Exactly Should We Implement GC?</vt:lpstr>
      <vt:lpstr>The LFS Wars of the 1990s</vt:lpstr>
      <vt:lpstr>LFS: Crash Recovery</vt:lpstr>
      <vt:lpstr>Summary: The File Systems That We Have Loved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Mickens, James</cp:lastModifiedBy>
  <cp:revision>4925</cp:revision>
  <dcterms:created xsi:type="dcterms:W3CDTF">2017-01-17T01:11:39Z</dcterms:created>
  <dcterms:modified xsi:type="dcterms:W3CDTF">2026-03-23T21:10:36Z</dcterms:modified>
</cp:coreProperties>
</file>