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9" r:id="rId3"/>
    <p:sldId id="259" r:id="rId4"/>
    <p:sldId id="258" r:id="rId5"/>
    <p:sldId id="257" r:id="rId6"/>
    <p:sldId id="291" r:id="rId7"/>
    <p:sldId id="292" r:id="rId8"/>
    <p:sldId id="290" r:id="rId9"/>
    <p:sldId id="272" r:id="rId10"/>
    <p:sldId id="278" r:id="rId11"/>
    <p:sldId id="274" r:id="rId12"/>
    <p:sldId id="280" r:id="rId13"/>
    <p:sldId id="282" r:id="rId14"/>
    <p:sldId id="285" r:id="rId15"/>
    <p:sldId id="283" r:id="rId16"/>
    <p:sldId id="286" r:id="rId17"/>
    <p:sldId id="287" r:id="rId18"/>
    <p:sldId id="289" r:id="rId19"/>
    <p:sldId id="284" r:id="rId20"/>
    <p:sldId id="288" r:id="rId21"/>
    <p:sldId id="267" r:id="rId22"/>
    <p:sldId id="268" r:id="rId23"/>
    <p:sldId id="294" r:id="rId24"/>
    <p:sldId id="273" r:id="rId25"/>
    <p:sldId id="293" r:id="rId26"/>
    <p:sldId id="295" r:id="rId27"/>
    <p:sldId id="266" r:id="rId28"/>
    <p:sldId id="298" r:id="rId29"/>
    <p:sldId id="301" r:id="rId30"/>
    <p:sldId id="30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8F8F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79" autoAdjust="0"/>
  </p:normalViewPr>
  <p:slideViewPr>
    <p:cSldViewPr snapToGrid="0">
      <p:cViewPr varScale="1">
        <p:scale>
          <a:sx n="61" d="100"/>
          <a:sy n="61" d="100"/>
        </p:scale>
        <p:origin x="78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D703AF-461C-44A0-B4F6-BB928D8EBBED}" type="datetimeFigureOut">
              <a:rPr lang="en-US" smtClean="0"/>
              <a:t>4/8/2026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92C7A9-5D0F-4242-86D3-9426848FCD64}" type="slidenum">
              <a:rPr lang="en-US" smtClean="0"/>
              <a:t>‹#›</a:t>
            </a:fld>
            <a:endParaRPr lang="en-US"/>
          </a:p>
        </p:txBody>
      </p:sp>
    </p:spTree>
    <p:extLst>
      <p:ext uri="{BB962C8B-B14F-4D97-AF65-F5344CB8AC3E}">
        <p14:creationId xmlns:p14="http://schemas.microsoft.com/office/powerpoint/2010/main" val="2669161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Peter_G._Neumann" TargetMode="External"/><Relationship Id="rId3" Type="http://schemas.openxmlformats.org/officeDocument/2006/relationships/hyperlink" Target="https://en.wikipedia.org/wiki/Word_play" TargetMode="External"/><Relationship Id="rId7" Type="http://schemas.openxmlformats.org/officeDocument/2006/relationships/hyperlink" Target="https://en.wikipedia.org/wiki/Unix#cite_note-reader-1"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Unix#cite_note-DMR-10" TargetMode="External"/><Relationship Id="rId5" Type="http://schemas.openxmlformats.org/officeDocument/2006/relationships/hyperlink" Target="https://en.wikipedia.org/wiki/Unix#cite_note-15" TargetMode="External"/><Relationship Id="rId4" Type="http://schemas.openxmlformats.org/officeDocument/2006/relationships/hyperlink" Target="https://en.wikipedia.org/wiki/Brian_Kernighan" TargetMode="External"/><Relationship Id="rId9" Type="http://schemas.openxmlformats.org/officeDocument/2006/relationships/hyperlink" Target="https://en.wikipedia.org/wiki/Unix#cite_note-16"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2C7A9-5D0F-4242-86D3-9426848FCD64}" type="slidenum">
              <a:rPr lang="en-US" smtClean="0"/>
              <a:t>1</a:t>
            </a:fld>
            <a:endParaRPr lang="en-US"/>
          </a:p>
        </p:txBody>
      </p:sp>
    </p:spTree>
    <p:extLst>
      <p:ext uri="{BB962C8B-B14F-4D97-AF65-F5344CB8AC3E}">
        <p14:creationId xmlns:p14="http://schemas.microsoft.com/office/powerpoint/2010/main" val="1360562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Mach provides low-level functionality like virtual memory + page swapping, multicore-aware scheduling, and IPC. BSD implements higher-level functionality like the BSD system call interface, the Unix process model (e.g., </a:t>
            </a:r>
            <a:r>
              <a:rPr lang="en-US" sz="1200" dirty="0" err="1">
                <a:latin typeface="+mn-lt"/>
              </a:rPr>
              <a:t>pids</a:t>
            </a:r>
            <a:r>
              <a:rPr lang="en-US" sz="1200" dirty="0">
                <a:latin typeface="+mn-lt"/>
              </a:rPr>
              <a:t>, </a:t>
            </a:r>
            <a:r>
              <a:rPr lang="en-US" sz="1200" dirty="0" err="1">
                <a:latin typeface="+mn-lt"/>
              </a:rPr>
              <a:t>pthreads</a:t>
            </a:r>
            <a:r>
              <a:rPr lang="en-US" sz="1200" dirty="0">
                <a:latin typeface="+mn-lt"/>
              </a:rPr>
              <a:t>, signals), networking, file systems, and the Unix security model (e.g., UIDs and GIDs).</a:t>
            </a:r>
          </a:p>
          <a:p>
            <a:endParaRPr lang="en-US" sz="1200" dirty="0">
              <a:latin typeface="+mn-lt"/>
            </a:endParaRPr>
          </a:p>
          <a:p>
            <a:pPr algn="l"/>
            <a:r>
              <a:rPr lang="en-US" sz="1200" dirty="0">
                <a:latin typeface="+mn-lt"/>
              </a:rPr>
              <a:t>As Apple says, “</a:t>
            </a:r>
            <a:r>
              <a:rPr lang="en-US" sz="1200" b="0" dirty="0">
                <a:solidFill>
                  <a:srgbClr val="000000"/>
                </a:solidFill>
                <a:effectLst/>
                <a:latin typeface="+mn-lt"/>
              </a:rPr>
              <a:t>in OS X, Mach is linked with other kernel components into a single kernel address space. This is primarily for performance; it is much faster to make a direct call between linked components than it is to send messages or do remote procedure calls (</a:t>
            </a:r>
            <a:r>
              <a:rPr lang="en-US" sz="1200" b="0" i="1" dirty="0">
                <a:solidFill>
                  <a:srgbClr val="000000"/>
                </a:solidFill>
                <a:effectLst/>
                <a:latin typeface="+mn-lt"/>
              </a:rPr>
              <a:t>RPC)</a:t>
            </a:r>
            <a:r>
              <a:rPr lang="en-US" sz="1200" b="0" dirty="0">
                <a:solidFill>
                  <a:srgbClr val="000000"/>
                </a:solidFill>
                <a:effectLst/>
                <a:latin typeface="+mn-lt"/>
              </a:rPr>
              <a:t> between separate tasks. This modular structure results in a more robust and extensible system than a monolithic kernel would allow, without the performance penalty of a pure microkernel. Thus in OS X, Mach is not primarily a communication hub between clients and servers. Instead, its value consists of its abstractions, its extensibility, and its flexibility. In particular, Mach provides</a:t>
            </a:r>
          </a:p>
          <a:p>
            <a:pPr algn="l">
              <a:buFont typeface="Arial" panose="020B0604020202020204" pitchFamily="34" charset="0"/>
              <a:buChar char="•"/>
            </a:pPr>
            <a:r>
              <a:rPr lang="en-US" sz="1200" b="0" i="0" dirty="0">
                <a:solidFill>
                  <a:srgbClr val="000000"/>
                </a:solidFill>
                <a:effectLst/>
                <a:latin typeface="+mn-lt"/>
              </a:rPr>
              <a:t>object-based APIs with communication channels (for example, ports) as object references</a:t>
            </a:r>
          </a:p>
          <a:p>
            <a:pPr algn="l">
              <a:buFont typeface="Arial" panose="020B0604020202020204" pitchFamily="34" charset="0"/>
              <a:buChar char="•"/>
            </a:pPr>
            <a:r>
              <a:rPr lang="en-US" sz="1200" b="0" i="0" dirty="0">
                <a:solidFill>
                  <a:srgbClr val="000000"/>
                </a:solidFill>
                <a:effectLst/>
                <a:latin typeface="+mn-lt"/>
              </a:rPr>
              <a:t>highly parallel execution, including preemptively scheduled threads and support for </a:t>
            </a:r>
            <a:r>
              <a:rPr lang="en-US" sz="1200" b="0" i="1" dirty="0">
                <a:solidFill>
                  <a:srgbClr val="000000"/>
                </a:solidFill>
                <a:effectLst/>
                <a:latin typeface="+mn-lt"/>
              </a:rPr>
              <a:t>SMP</a:t>
            </a:r>
            <a:endParaRPr lang="en-US" sz="1200" b="0" i="0" dirty="0">
              <a:solidFill>
                <a:srgbClr val="000000"/>
              </a:solidFill>
              <a:effectLst/>
              <a:latin typeface="+mn-lt"/>
            </a:endParaRPr>
          </a:p>
          <a:p>
            <a:pPr algn="l">
              <a:buFont typeface="Arial" panose="020B0604020202020204" pitchFamily="34" charset="0"/>
              <a:buChar char="•"/>
            </a:pPr>
            <a:r>
              <a:rPr lang="en-US" sz="1200" b="0" i="0" dirty="0">
                <a:solidFill>
                  <a:srgbClr val="000000"/>
                </a:solidFill>
                <a:effectLst/>
                <a:latin typeface="+mn-lt"/>
              </a:rPr>
              <a:t>a flexible scheduling framework, with support for real-time usage</a:t>
            </a:r>
          </a:p>
          <a:p>
            <a:pPr algn="l">
              <a:buFont typeface="Arial" panose="020B0604020202020204" pitchFamily="34" charset="0"/>
              <a:buChar char="•"/>
            </a:pPr>
            <a:r>
              <a:rPr lang="en-US" sz="1200" b="0" i="0" dirty="0">
                <a:solidFill>
                  <a:srgbClr val="000000"/>
                </a:solidFill>
                <a:effectLst/>
                <a:latin typeface="+mn-lt"/>
              </a:rPr>
              <a:t>a complete set of </a:t>
            </a:r>
            <a:r>
              <a:rPr lang="en-US" sz="1200" b="0" i="1" dirty="0">
                <a:solidFill>
                  <a:srgbClr val="000000"/>
                </a:solidFill>
                <a:effectLst/>
                <a:latin typeface="+mn-lt"/>
              </a:rPr>
              <a:t>IPC</a:t>
            </a:r>
            <a:r>
              <a:rPr lang="en-US" sz="1200" b="0" i="0" dirty="0">
                <a:solidFill>
                  <a:srgbClr val="000000"/>
                </a:solidFill>
                <a:effectLst/>
                <a:latin typeface="+mn-lt"/>
              </a:rPr>
              <a:t> primitives, including messaging, </a:t>
            </a:r>
            <a:r>
              <a:rPr lang="en-US" sz="1200" b="0" i="1" dirty="0">
                <a:solidFill>
                  <a:srgbClr val="000000"/>
                </a:solidFill>
                <a:effectLst/>
                <a:latin typeface="+mn-lt"/>
              </a:rPr>
              <a:t>RPC</a:t>
            </a:r>
            <a:r>
              <a:rPr lang="en-US" sz="1200" b="0" i="0" dirty="0">
                <a:solidFill>
                  <a:srgbClr val="000000"/>
                </a:solidFill>
                <a:effectLst/>
                <a:latin typeface="+mn-lt"/>
              </a:rPr>
              <a:t>, synchronization, and notification</a:t>
            </a:r>
          </a:p>
          <a:p>
            <a:pPr algn="l">
              <a:buFont typeface="Arial" panose="020B0604020202020204" pitchFamily="34" charset="0"/>
              <a:buChar char="•"/>
            </a:pPr>
            <a:r>
              <a:rPr lang="en-US" sz="1200" b="0" i="0" dirty="0">
                <a:solidFill>
                  <a:srgbClr val="000000"/>
                </a:solidFill>
                <a:effectLst/>
                <a:latin typeface="+mn-lt"/>
              </a:rPr>
              <a:t>support for large virtual address spaces, shared memory regions, and memory objects backed by persistent store</a:t>
            </a:r>
            <a:r>
              <a:rPr lang="en-US" sz="1200" b="0" dirty="0">
                <a:solidFill>
                  <a:srgbClr val="000000"/>
                </a:solidFill>
                <a:effectLst/>
                <a:latin typeface="+mn-lt"/>
              </a:rPr>
              <a:t>”</a:t>
            </a:r>
          </a:p>
          <a:p>
            <a:pPr algn="l">
              <a:buFont typeface="Arial" panose="020B0604020202020204" pitchFamily="34" charset="0"/>
              <a:buNone/>
            </a:pPr>
            <a:r>
              <a:rPr lang="en-US" sz="1200" b="0" dirty="0">
                <a:solidFill>
                  <a:srgbClr val="000000"/>
                </a:solidFill>
                <a:effectLst/>
                <a:latin typeface="+mn-lt"/>
              </a:rPr>
              <a:t>[Ref: https://developer.apple.com/library/archive/documentation/Darwin/Conceptual/KernelProgramming/Mach/Mach.html#//apple_ref/doc/uid/TP30000905-CH209-TPXREF101]</a:t>
            </a:r>
            <a:endParaRPr lang="en-US" sz="1200" dirty="0">
              <a:latin typeface="+mn-lt"/>
            </a:endParaRPr>
          </a:p>
          <a:p>
            <a:pPr algn="l"/>
            <a:endParaRPr lang="en-US" sz="1200" dirty="0">
              <a:latin typeface="+mn-lt"/>
            </a:endParaRPr>
          </a:p>
          <a:p>
            <a:pPr algn="l"/>
            <a:r>
              <a:rPr lang="en-US" sz="1200" dirty="0" err="1">
                <a:latin typeface="+mn-lt"/>
              </a:rPr>
              <a:t>IOKit</a:t>
            </a:r>
            <a:r>
              <a:rPr lang="en-US" sz="1200" dirty="0">
                <a:latin typeface="+mn-lt"/>
              </a:rPr>
              <a:t> is a kernel component that makes it easier to write device drivers. </a:t>
            </a:r>
            <a:r>
              <a:rPr lang="en-US" sz="1200" dirty="0" err="1">
                <a:latin typeface="+mn-lt"/>
              </a:rPr>
              <a:t>IOKit</a:t>
            </a:r>
            <a:r>
              <a:rPr lang="en-US" sz="1200" dirty="0">
                <a:latin typeface="+mn-lt"/>
              </a:rPr>
              <a:t> provides a variety of helpful features; for example, it:</a:t>
            </a:r>
          </a:p>
          <a:p>
            <a:pPr algn="l"/>
            <a:r>
              <a:rPr lang="en-US" sz="1200" dirty="0">
                <a:latin typeface="+mn-lt"/>
              </a:rPr>
              <a:t>-abstracts Mach’s low-level interrupt handling support;</a:t>
            </a:r>
          </a:p>
          <a:p>
            <a:pPr algn="l"/>
            <a:r>
              <a:rPr lang="en-US" sz="1200" dirty="0">
                <a:latin typeface="+mn-lt"/>
              </a:rPr>
              <a:t>-provides a C++ class hierarchy representing broad classes of devices, such that developers can create their own subclasses to implement drivers for specific devices;</a:t>
            </a:r>
          </a:p>
          <a:p>
            <a:pPr algn="l"/>
            <a:r>
              <a:rPr lang="en-US" sz="1200" dirty="0">
                <a:latin typeface="+mn-lt"/>
              </a:rPr>
              <a:t>-assists the process of handling plug-and-play devices that are automatically discovered and configured by the kernel upon being dynamically added to a system (e.g., USB drives, webcams).</a:t>
            </a:r>
          </a:p>
          <a:p>
            <a:pPr algn="l"/>
            <a:r>
              <a:rPr lang="en-US" sz="1200" dirty="0">
                <a:latin typeface="+mn-lt"/>
              </a:rPr>
              <a:t>For more details, see https://developer.apple.com/library/archive/documentation/DeviceDrivers/Conceptual/IOKitFundamentals/Features/Features.html, as well as Chapter 19 of [3].</a:t>
            </a:r>
          </a:p>
          <a:p>
            <a:pPr algn="l"/>
            <a:endParaRPr lang="en-US" sz="1200" dirty="0">
              <a:latin typeface="+mn-lt"/>
            </a:endParaRPr>
          </a:p>
          <a:p>
            <a:pPr algn="l"/>
            <a:r>
              <a:rPr lang="en-US" sz="1200" dirty="0">
                <a:latin typeface="+mn-lt"/>
              </a:rPr>
              <a:t>As Chapter 18 of [3] states, kernel extensions “</a:t>
            </a:r>
            <a:r>
              <a:rPr lang="en-US" sz="1200" b="0" i="0" u="none" strike="noStrike" baseline="0" dirty="0">
                <a:latin typeface="+mn-lt"/>
              </a:rPr>
              <a:t>runs in kernel mode, and therefore has full access to kernel space. The developer can use any function that the kernel defines as exportable and even functions that are defined private— although the latter usually involve some form of hacking or reverse engineering. Global kernel variables and structures may also be queried and even set, making </a:t>
            </a:r>
            <a:r>
              <a:rPr lang="en-US" sz="1200" b="0" i="0" u="none" strike="noStrike" baseline="0" dirty="0" err="1">
                <a:latin typeface="+mn-lt"/>
              </a:rPr>
              <a:t>kexts</a:t>
            </a:r>
            <a:r>
              <a:rPr lang="en-US" sz="1200" b="0" i="0" u="none" strike="noStrike" baseline="0" dirty="0">
                <a:latin typeface="+mn-lt"/>
              </a:rPr>
              <a:t> highly popular for all sorts of kernel-level development. Profiling, system call hooking, and other functionality can be achieved in kernel mode . . . Apple seems to have no desire whatsoever to open up the [iOS] kernel development space to anyone but its own cadre. As a system, iOS is hardened in both user and kernel mode to discourage any type of modification. So, although </a:t>
            </a:r>
            <a:r>
              <a:rPr lang="en-US" sz="1200" b="0" i="0" u="none" strike="noStrike" baseline="0" dirty="0" err="1">
                <a:latin typeface="+mn-lt"/>
              </a:rPr>
              <a:t>kexts</a:t>
            </a:r>
            <a:r>
              <a:rPr lang="en-US" sz="1200" b="0" i="0" u="none" strike="noStrike" baseline="0" dirty="0">
                <a:latin typeface="+mn-lt"/>
              </a:rPr>
              <a:t> are used extensively to provide support for the various </a:t>
            </a:r>
            <a:r>
              <a:rPr lang="en-US" sz="1200" b="0" i="0" u="none" strike="noStrike" baseline="0" dirty="0" err="1">
                <a:latin typeface="+mn-lt"/>
              </a:rPr>
              <a:t>i</a:t>
            </a:r>
            <a:r>
              <a:rPr lang="en-US" sz="1200" b="0" i="0" u="none" strike="noStrike" baseline="0" dirty="0">
                <a:latin typeface="+mn-lt"/>
              </a:rPr>
              <a:t>-Devices, they are “fused” into the kernel cache by Apple when the iOS is built for each device (although </a:t>
            </a:r>
            <a:r>
              <a:rPr lang="en-US" sz="1200" b="0" i="0" u="none" strike="noStrike" baseline="0" dirty="0" err="1">
                <a:latin typeface="+mn-lt"/>
              </a:rPr>
              <a:t>kexts</a:t>
            </a:r>
            <a:r>
              <a:rPr lang="en-US" sz="1200" b="0" i="0" u="none" strike="noStrike" baseline="0" dirty="0">
                <a:latin typeface="+mn-lt"/>
              </a:rPr>
              <a:t> do load on the fly, from the </a:t>
            </a:r>
            <a:r>
              <a:rPr lang="en-US" sz="1200" b="0" i="0" u="none" strike="noStrike" baseline="0" dirty="0" err="1">
                <a:latin typeface="+mn-lt"/>
              </a:rPr>
              <a:t>kernelcache</a:t>
            </a:r>
            <a:r>
              <a:rPr lang="en-US" sz="1200" b="0" i="0" u="none" strike="noStrike" baseline="0" dirty="0">
                <a:latin typeface="+mn-lt"/>
              </a:rPr>
              <a:t>).” But! And importantly! Apple is migrating towards a new mechanism for handling Mac OS kernel extensions, wherein extensions reside in user-space, so that a buggy or subverting extension doesn’t have the ability to ruin all of privileged memory. For details, see https://www.zdnet.com/article/apple-deprecating-macos-kernel-extensions-kexts-is-a-great-win-for-security/ and https://developer.apple.com/documentation/systemextensions.</a:t>
            </a:r>
            <a:endParaRPr lang="en-US" sz="1200" dirty="0">
              <a:latin typeface="+mn-lt"/>
            </a:endParaRPr>
          </a:p>
          <a:p>
            <a:pPr algn="l"/>
            <a:endParaRPr lang="en-US" sz="1200" dirty="0">
              <a:latin typeface="+mn-lt"/>
            </a:endParaRPr>
          </a:p>
          <a:p>
            <a:r>
              <a:rPr lang="en-US" sz="1200" dirty="0">
                <a:latin typeface="+mn-lt"/>
              </a:rPr>
              <a:t>[Ref: [1] https://developer.apple.com/library/archive/documentation/Darwin/Conceptual/KernelProgramming/Architecture/Architecture.html</a:t>
            </a:r>
          </a:p>
          <a:p>
            <a:r>
              <a:rPr lang="en-US" sz="1200" dirty="0">
                <a:latin typeface="+mn-lt"/>
              </a:rPr>
              <a:t>        [2] https://github.com/apple/darwin-xnu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        [3] http://newosxbook.com/MOXiI.pdf</a:t>
            </a:r>
          </a:p>
          <a:p>
            <a:r>
              <a:rPr lang="en-US" sz="1200" dirty="0">
                <a:latin typeface="+mn-lt"/>
              </a:rPr>
              <a:t>]</a:t>
            </a:r>
          </a:p>
        </p:txBody>
      </p:sp>
      <p:sp>
        <p:nvSpPr>
          <p:cNvPr id="4" name="Slide Number Placeholder 3"/>
          <p:cNvSpPr>
            <a:spLocks noGrp="1"/>
          </p:cNvSpPr>
          <p:nvPr>
            <p:ph type="sldNum" sz="quarter" idx="5"/>
          </p:nvPr>
        </p:nvSpPr>
        <p:spPr/>
        <p:txBody>
          <a:bodyPr/>
          <a:lstStyle/>
          <a:p>
            <a:fld id="{A392C7A9-5D0F-4242-86D3-9426848FCD64}" type="slidenum">
              <a:rPr lang="en-US" smtClean="0"/>
              <a:t>11</a:t>
            </a:fld>
            <a:endParaRPr lang="en-US"/>
          </a:p>
        </p:txBody>
      </p:sp>
    </p:spTree>
    <p:extLst>
      <p:ext uri="{BB962C8B-B14F-4D97-AF65-F5344CB8AC3E}">
        <p14:creationId xmlns:p14="http://schemas.microsoft.com/office/powerpoint/2010/main" val="3096061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Conceptually speaking, a Mach port is like a unidirectional Unix pipe. However, a Unix byte represents a stream of bytes that are uninterpreted by the kernel; in contrast, Mach ports are used to exchange discrete messages.</a:t>
            </a:r>
          </a:p>
          <a:p>
            <a:endParaRPr lang="en-US" sz="1200" dirty="0">
              <a:latin typeface="+mn-lt"/>
            </a:endParaRPr>
          </a:p>
          <a:p>
            <a:pPr algn="l"/>
            <a:r>
              <a:rPr lang="en-US" sz="1200" dirty="0">
                <a:latin typeface="+mn-lt"/>
              </a:rPr>
              <a:t>As described by Chapter 11 of http://newosxbook.com/MOXiI.pdf, “</a:t>
            </a:r>
            <a:r>
              <a:rPr lang="en-US" sz="1200" b="0" i="0" u="none" strike="noStrike" baseline="0" dirty="0">
                <a:latin typeface="+mn-lt"/>
              </a:rPr>
              <a:t>every BSD process has an underlying Mach task object associated with it.”</a:t>
            </a:r>
            <a:endParaRPr lang="en-US" sz="1200" dirty="0">
              <a:latin typeface="+mn-lt"/>
            </a:endParaRPr>
          </a:p>
          <a:p>
            <a:endParaRPr lang="en-US" sz="1200" dirty="0">
              <a:latin typeface="+mn-lt"/>
            </a:endParaRPr>
          </a:p>
          <a:p>
            <a:r>
              <a:rPr lang="en-US" sz="1200" dirty="0">
                <a:latin typeface="+mn-lt"/>
              </a:rPr>
              <a:t>[As [4] says, “</a:t>
            </a:r>
            <a:r>
              <a:rPr lang="en-US" sz="1200" b="0" i="0" dirty="0">
                <a:solidFill>
                  <a:srgbClr val="333333"/>
                </a:solidFill>
                <a:effectLst/>
                <a:latin typeface="+mn-lt"/>
              </a:rPr>
              <a:t>Note that Apple's version of Mach as used in XNU/Darwin is subtly different than both OSF Mach and GNU Mach.” So, when looking up documentation about Mach, always defer to an Apple-specific source.]</a:t>
            </a:r>
            <a:r>
              <a:rPr lang="en-US" sz="1200" dirty="0">
                <a:latin typeface="+mn-lt"/>
              </a:rPr>
              <a:t> </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 common Mach idiom is to assign some kind of management responsibility to a particular task, such that the only way that other tasks can interact with the resources being managed is to send a Mach IPC message to the management task's port. In a purist Mach implementation, the kernel supports very few system calls (compared to a monolithic kernel). Basically, the Mach kernel defines system calls to allow (1) new tasks/threads to be created/destroyed,  (2) threads to send and receive messages, (3) threads to synchronize (e.g., via mutexes), and (4) threads to allocate/deallocate memory. That's it! So, a device driver task that manages a hard disk might communicate with the disk directly using memory-mapped IO. Other tasks (e.g., belonging to a file system) that want to exchange data with the disk must do so by exchanging messages with the device driver's Mach ports. Tasks that want to talk to the file system do so by exchanging messages with the file system task's Mach ports. In this example, the resources being "protected by port rights" are the storage device and the file system.</a:t>
            </a:r>
          </a:p>
          <a:p>
            <a:endParaRPr lang="en-US" sz="1200" dirty="0">
              <a:latin typeface="+mn-lt"/>
            </a:endParaRPr>
          </a:p>
          <a:p>
            <a:endParaRPr lang="en-US" sz="1200" dirty="0">
              <a:latin typeface="+mn-lt"/>
            </a:endParaRPr>
          </a:p>
          <a:p>
            <a:r>
              <a:rPr lang="en-US" sz="1200" dirty="0">
                <a:latin typeface="+mn-lt"/>
              </a:rPr>
              <a:t>[Ref: [1] https://developer.apple.com/library/archive/documentation/Darwin/Conceptual/KernelProgramming/Mach/Mach.html#//apple_ref/doc/uid/TP30000905-CH209-TPXREF101</a:t>
            </a:r>
          </a:p>
          <a:p>
            <a:r>
              <a:rPr lang="en-US" sz="1200" dirty="0">
                <a:latin typeface="+mn-lt"/>
              </a:rPr>
              <a:t>        [2] https://www.gnu.org/software/hurd/microkernel/mach/task.html</a:t>
            </a:r>
          </a:p>
          <a:p>
            <a:r>
              <a:rPr lang="en-US" sz="1200" dirty="0">
                <a:latin typeface="+mn-lt"/>
              </a:rPr>
              <a:t>        [3] https://www.gnu.org/software/hurd/microkernel/mach/port.html</a:t>
            </a:r>
          </a:p>
          <a:p>
            <a:r>
              <a:rPr lang="en-US" sz="1200" dirty="0">
                <a:latin typeface="+mn-lt"/>
              </a:rPr>
              <a:t>        [4] https://docs.darlinghq.org/internals/macos-specifics/mach-ports.html</a:t>
            </a:r>
          </a:p>
          <a:p>
            <a:r>
              <a:rPr lang="en-US" sz="1200" dirty="0">
                <a:latin typeface="+mn-lt"/>
              </a:rPr>
              <a:t>]</a:t>
            </a:r>
          </a:p>
        </p:txBody>
      </p:sp>
      <p:sp>
        <p:nvSpPr>
          <p:cNvPr id="4" name="Slide Number Placeholder 3"/>
          <p:cNvSpPr>
            <a:spLocks noGrp="1"/>
          </p:cNvSpPr>
          <p:nvPr>
            <p:ph type="sldNum" sz="quarter" idx="5"/>
          </p:nvPr>
        </p:nvSpPr>
        <p:spPr/>
        <p:txBody>
          <a:bodyPr/>
          <a:lstStyle/>
          <a:p>
            <a:fld id="{A392C7A9-5D0F-4242-86D3-9426848FCD64}" type="slidenum">
              <a:rPr lang="en-US" smtClean="0"/>
              <a:t>12</a:t>
            </a:fld>
            <a:endParaRPr lang="en-US"/>
          </a:p>
        </p:txBody>
      </p:sp>
    </p:spTree>
    <p:extLst>
      <p:ext uri="{BB962C8B-B14F-4D97-AF65-F5344CB8AC3E}">
        <p14:creationId xmlns:p14="http://schemas.microsoft.com/office/powerpoint/2010/main" val="1739453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a:p>
            <a:r>
              <a:rPr lang="en-US" sz="1200" dirty="0">
                <a:latin typeface="+mn-lt"/>
              </a:rPr>
              <a:t>[As [1] states, “</a:t>
            </a:r>
            <a:r>
              <a:rPr lang="en-US" sz="1200" b="0" i="0" dirty="0">
                <a:solidFill>
                  <a:srgbClr val="333333"/>
                </a:solidFill>
                <a:effectLst/>
                <a:latin typeface="+mn-lt"/>
              </a:rPr>
              <a:t>It would make a lot of sense to make Mach port inheritable across </a:t>
            </a:r>
            <a:r>
              <a:rPr lang="en-US" sz="1200" dirty="0">
                <a:latin typeface="+mn-lt"/>
              </a:rPr>
              <a:t>fork()</a:t>
            </a:r>
            <a:r>
              <a:rPr lang="en-US" sz="1200" b="0" i="0" dirty="0">
                <a:solidFill>
                  <a:srgbClr val="333333"/>
                </a:solidFill>
                <a:effectLst/>
                <a:latin typeface="+mn-lt"/>
              </a:rPr>
              <a:t> and </a:t>
            </a:r>
            <a:r>
              <a:rPr lang="en-US" sz="1200" dirty="0">
                <a:latin typeface="+mn-lt"/>
              </a:rPr>
              <a:t>exec()</a:t>
            </a:r>
            <a:r>
              <a:rPr lang="en-US" sz="1200" b="0" i="0" dirty="0">
                <a:solidFill>
                  <a:srgbClr val="333333"/>
                </a:solidFill>
                <a:effectLst/>
                <a:latin typeface="+mn-lt"/>
              </a:rPr>
              <a:t> like file descriptors are (and that is the way it work on the Hurd), but on Darwin, they're not. A task starts with a fresh port right namespace after either </a:t>
            </a:r>
            <a:r>
              <a:rPr lang="en-US" sz="1200" dirty="0">
                <a:latin typeface="+mn-lt"/>
              </a:rPr>
              <a:t>fork()</a:t>
            </a:r>
            <a:r>
              <a:rPr lang="en-US" sz="1200" b="0" i="0" dirty="0">
                <a:solidFill>
                  <a:srgbClr val="333333"/>
                </a:solidFill>
                <a:effectLst/>
                <a:latin typeface="+mn-lt"/>
              </a:rPr>
              <a:t> or </a:t>
            </a:r>
            <a:r>
              <a:rPr lang="en-US" sz="1200" dirty="0">
                <a:latin typeface="+mn-lt"/>
              </a:rPr>
              <a:t>exec()</a:t>
            </a:r>
            <a:r>
              <a:rPr lang="en-US" sz="1200" b="0" i="0" dirty="0">
                <a:solidFill>
                  <a:srgbClr val="333333"/>
                </a:solidFill>
                <a:effectLst/>
                <a:latin typeface="+mn-lt"/>
              </a:rPr>
              <a:t>, except for a few </a:t>
            </a:r>
            <a:r>
              <a:rPr lang="en-US" sz="1200" b="1" i="0" dirty="0">
                <a:solidFill>
                  <a:srgbClr val="333333"/>
                </a:solidFill>
                <a:effectLst/>
                <a:latin typeface="+mn-lt"/>
              </a:rPr>
              <a:t>special ports</a:t>
            </a:r>
            <a:r>
              <a:rPr lang="en-US" sz="1200" b="0" i="0" dirty="0">
                <a:solidFill>
                  <a:srgbClr val="333333"/>
                </a:solidFill>
                <a:effectLst/>
                <a:latin typeface="+mn-lt"/>
              </a:rPr>
              <a:t> that </a:t>
            </a:r>
            <a:r>
              <a:rPr lang="en-US" sz="1200" b="0" i="1" dirty="0">
                <a:solidFill>
                  <a:srgbClr val="333333"/>
                </a:solidFill>
                <a:effectLst/>
                <a:latin typeface="+mn-lt"/>
              </a:rPr>
              <a:t>are</a:t>
            </a:r>
            <a:r>
              <a:rPr lang="en-US" sz="1200" b="0" i="0" dirty="0">
                <a:solidFill>
                  <a:srgbClr val="333333"/>
                </a:solidFill>
                <a:effectLst/>
                <a:latin typeface="+mn-lt"/>
              </a:rPr>
              <a:t> inherited . . . [[1] then describes the task port, bootstrap port, etc.]</a:t>
            </a:r>
            <a:endParaRPr lang="en-US" sz="1200" dirty="0">
              <a:latin typeface="+mn-lt"/>
            </a:endParaRPr>
          </a:p>
          <a:p>
            <a:endParaRPr lang="en-US" sz="1200" dirty="0">
              <a:latin typeface="+mn-lt"/>
            </a:endParaRPr>
          </a:p>
          <a:p>
            <a:pPr algn="l"/>
            <a:r>
              <a:rPr lang="en-US" sz="1200" dirty="0">
                <a:latin typeface="+mn-lt"/>
              </a:rPr>
              <a:t>[As Chapter 11 of [3] states, “</a:t>
            </a:r>
            <a:r>
              <a:rPr lang="en-US" sz="1200" b="0" i="0" u="none" strike="noStrike" baseline="0" dirty="0">
                <a:latin typeface="+mn-lt"/>
              </a:rPr>
              <a:t>In Mach, exceptions are handled via the primary facility of the kernel: message passing. An exception is little more than a message, which is </a:t>
            </a:r>
            <a:r>
              <a:rPr lang="en-US" sz="1200" b="0" i="1" u="none" strike="noStrike" baseline="0" dirty="0">
                <a:latin typeface="+mn-lt"/>
              </a:rPr>
              <a:t>raised </a:t>
            </a:r>
            <a:r>
              <a:rPr lang="en-US" sz="1200" b="0" i="0" u="none" strike="noStrike" baseline="0" dirty="0">
                <a:latin typeface="+mn-lt"/>
              </a:rPr>
              <a:t>(that is, with </a:t>
            </a:r>
            <a:r>
              <a:rPr lang="en-US" sz="1200" b="0" i="0" u="none" strike="noStrike" baseline="0" dirty="0" err="1">
                <a:latin typeface="+mn-lt"/>
              </a:rPr>
              <a:t>msg_send</a:t>
            </a:r>
            <a:r>
              <a:rPr lang="en-US" sz="1200" b="0" i="0" u="none" strike="noStrike" baseline="0" dirty="0">
                <a:latin typeface="+mn-lt"/>
              </a:rPr>
              <a:t>()) by the faulting thread or task, and </a:t>
            </a:r>
            <a:r>
              <a:rPr lang="en-US" sz="1200" b="0" i="1" u="none" strike="noStrike" baseline="0" dirty="0">
                <a:latin typeface="+mn-lt"/>
              </a:rPr>
              <a:t>caught </a:t>
            </a:r>
            <a:r>
              <a:rPr lang="en-US" sz="1200" b="0" i="0" u="none" strike="noStrike" baseline="0" dirty="0">
                <a:latin typeface="+mn-lt"/>
              </a:rPr>
              <a:t>(that is, with </a:t>
            </a:r>
            <a:r>
              <a:rPr lang="en-US" sz="1200" b="0" i="0" u="none" strike="noStrike" baseline="0" dirty="0" err="1">
                <a:latin typeface="+mn-lt"/>
              </a:rPr>
              <a:t>msg_recv</a:t>
            </a:r>
            <a:r>
              <a:rPr lang="en-US" sz="1200" b="0" i="0" u="none" strike="noStrike" baseline="0" dirty="0">
                <a:latin typeface="+mn-lt"/>
              </a:rPr>
              <a:t>()) by a handler. The handler can then process the exception, and either </a:t>
            </a:r>
            <a:r>
              <a:rPr lang="en-US" sz="1200" b="0" i="1" u="none" strike="noStrike" baseline="0" dirty="0">
                <a:latin typeface="+mn-lt"/>
              </a:rPr>
              <a:t>clear </a:t>
            </a:r>
            <a:r>
              <a:rPr lang="en-US" sz="1200" b="0" i="0" u="none" strike="noStrike" baseline="0" dirty="0">
                <a:latin typeface="+mn-lt"/>
              </a:rPr>
              <a:t>the exception (that is, mark the exception as handled, and continue) or decide to </a:t>
            </a:r>
            <a:r>
              <a:rPr lang="en-US" sz="1200" b="0" i="1" u="none" strike="noStrike" baseline="0" dirty="0">
                <a:latin typeface="+mn-lt"/>
              </a:rPr>
              <a:t>terminate </a:t>
            </a:r>
            <a:r>
              <a:rPr lang="en-US" sz="1200" b="0" i="0" u="none" strike="noStrike" baseline="0" dirty="0">
                <a:latin typeface="+mn-lt"/>
              </a:rPr>
              <a:t>the thread.</a:t>
            </a:r>
          </a:p>
          <a:p>
            <a:pPr algn="l"/>
            <a:r>
              <a:rPr lang="en-US" sz="1200" b="0" i="0" u="none" strike="noStrike" baseline="0" dirty="0">
                <a:latin typeface="+mn-lt"/>
              </a:rPr>
              <a:t>Unlike other models, wherein the exception handler runs in the context of the faulting thread, Mach runs the exception handler in a separate context by making the faulting thread send a message to a predesignated </a:t>
            </a:r>
            <a:r>
              <a:rPr lang="en-US" sz="1200" b="0" i="1" u="none" strike="noStrike" baseline="0" dirty="0">
                <a:latin typeface="+mn-lt"/>
              </a:rPr>
              <a:t>exception port </a:t>
            </a:r>
            <a:r>
              <a:rPr lang="en-US" sz="1200" b="0" i="0" u="none" strike="noStrike" baseline="0" dirty="0">
                <a:latin typeface="+mn-lt"/>
              </a:rPr>
              <a:t>and wait for a reply. Each task may register an exception port, and this exception port will affect all threads of the same task. Additionally, individual threads may register their own exception ports, using </a:t>
            </a:r>
            <a:r>
              <a:rPr lang="en-US" sz="1200" b="0" i="0" u="none" strike="noStrike" baseline="0" dirty="0" err="1">
                <a:latin typeface="+mn-lt"/>
              </a:rPr>
              <a:t>thread_set_exception_ports</a:t>
            </a:r>
            <a:r>
              <a:rPr lang="en-US" sz="1200" b="0" i="0" u="none" strike="noStrike" baseline="0" dirty="0">
                <a:latin typeface="+mn-lt"/>
              </a:rPr>
              <a:t>. Usually, both the task and thread exception ports are NULL, meaning exceptions are not handled. Once created, these ports are just like any other ports in the system, and they may be forwarded to other tasks or even other hosts.</a:t>
            </a:r>
          </a:p>
          <a:p>
            <a:pPr algn="l"/>
            <a:r>
              <a:rPr lang="en-US" sz="1200" b="0" i="0" u="none" strike="noStrike" baseline="0" dirty="0">
                <a:latin typeface="+mn-lt"/>
              </a:rPr>
              <a:t>When an exception occurs, an attempt is made to raise the exception first to the thread exception port, then to the task exception port, and finally, to the host (i.e., machine-level registered default) exception port. If none of these result in KERN_SUCCESS, the entire task is terminated.”</a:t>
            </a:r>
            <a:r>
              <a:rPr lang="en-US" sz="1200" dirty="0">
                <a:latin typeface="+mn-lt"/>
              </a:rPr>
              <a:t>]</a:t>
            </a:r>
          </a:p>
          <a:p>
            <a:endParaRPr lang="en-US" sz="1200" dirty="0">
              <a:latin typeface="+mn-lt"/>
            </a:endParaRPr>
          </a:p>
          <a:p>
            <a:r>
              <a:rPr lang="en-US" sz="1200" dirty="0">
                <a:latin typeface="+mn-lt"/>
              </a:rPr>
              <a:t>As [3] states, “the Mach call of </a:t>
            </a:r>
            <a:r>
              <a:rPr lang="en-US" sz="1200" dirty="0" err="1">
                <a:latin typeface="+mn-lt"/>
              </a:rPr>
              <a:t>task_for_pid</a:t>
            </a:r>
            <a:r>
              <a:rPr lang="en-US" sz="1200" dirty="0">
                <a:latin typeface="+mn-lt"/>
              </a:rPr>
              <a:t>() (</a:t>
            </a:r>
            <a:r>
              <a:rPr lang="en-US" sz="1200" dirty="0" err="1">
                <a:latin typeface="+mn-lt"/>
              </a:rPr>
              <a:t>bsd</a:t>
            </a:r>
            <a:r>
              <a:rPr lang="en-US" sz="1200" dirty="0">
                <a:latin typeface="+mn-lt"/>
              </a:rPr>
              <a:t>/</a:t>
            </a:r>
            <a:r>
              <a:rPr lang="en-US" sz="1200" dirty="0" err="1">
                <a:latin typeface="+mn-lt"/>
              </a:rPr>
              <a:t>vm</a:t>
            </a:r>
            <a:r>
              <a:rPr lang="en-US" sz="1200" dirty="0">
                <a:latin typeface="+mn-lt"/>
              </a:rPr>
              <a:t>/</a:t>
            </a:r>
            <a:r>
              <a:rPr lang="en-US" sz="1200" dirty="0" err="1">
                <a:latin typeface="+mn-lt"/>
              </a:rPr>
              <a:t>vm_unix.c</a:t>
            </a:r>
            <a:r>
              <a:rPr lang="en-US" sz="1200" dirty="0">
                <a:latin typeface="+mn-lt"/>
              </a:rPr>
              <a:t>) exists for mapping a BSD PID to the underlying Mach task port. This call used to include PID 0 (the Mach </a:t>
            </a:r>
            <a:r>
              <a:rPr lang="en-US" sz="1200" dirty="0" err="1">
                <a:latin typeface="+mn-lt"/>
              </a:rPr>
              <a:t>kernel_task</a:t>
            </a:r>
            <a:r>
              <a:rPr lang="en-US" sz="1200" dirty="0">
                <a:latin typeface="+mn-lt"/>
              </a:rPr>
              <a:t>), but now rejects this argument as invalid. The </a:t>
            </a:r>
            <a:r>
              <a:rPr lang="en-US" sz="1200" dirty="0" err="1">
                <a:latin typeface="+mn-lt"/>
              </a:rPr>
              <a:t>task_for_pid</a:t>
            </a:r>
            <a:r>
              <a:rPr lang="en-US" sz="1200" dirty="0">
                <a:latin typeface="+mn-lt"/>
              </a:rPr>
              <a:t>() call is deprecated, and in iOS also requires special entitlements (and therefore requires code-signing the binary, and root permissions for a process not owned by you). This is for (obvious) security reasons: Getting the task port of an arbitrary PID opens a Pandora’s box of mischief and malice, enabling (among other things) one to read and modify that task’s memory image . . . Obtaining</a:t>
            </a:r>
          </a:p>
          <a:p>
            <a:r>
              <a:rPr lang="en-US" sz="1200" dirty="0">
                <a:latin typeface="+mn-lt"/>
              </a:rPr>
              <a:t>the </a:t>
            </a:r>
            <a:r>
              <a:rPr lang="en-US" sz="1200" dirty="0" err="1">
                <a:latin typeface="+mn-lt"/>
              </a:rPr>
              <a:t>kernel_task’s</a:t>
            </a:r>
            <a:r>
              <a:rPr lang="en-US" sz="1200" dirty="0">
                <a:latin typeface="+mn-lt"/>
              </a:rPr>
              <a:t> port (for PID 0) is tantamount to omnipotence, which is why jailbreakers patch the call and re-enable PID 0.” For more information about `</a:t>
            </a:r>
            <a:r>
              <a:rPr lang="en-US" sz="1200" dirty="0" err="1">
                <a:latin typeface="+mn-lt"/>
              </a:rPr>
              <a:t>task_for_pid</a:t>
            </a:r>
            <a:r>
              <a:rPr lang="en-US" sz="1200" dirty="0">
                <a:latin typeface="+mn-lt"/>
              </a:rPr>
              <a:t>()` and its importance in jailbreaking, see https://www.theiphonewiki.com/wiki/Tfp0_patch].</a:t>
            </a:r>
          </a:p>
          <a:p>
            <a:endParaRPr lang="en-US" sz="1200" dirty="0">
              <a:latin typeface="+mn-lt"/>
            </a:endParaRPr>
          </a:p>
          <a:p>
            <a:r>
              <a:rPr lang="en-US" sz="1200" dirty="0">
                <a:latin typeface="+mn-lt"/>
              </a:rPr>
              <a:t>[Ref: [1] https://docs.darlinghq.org/internals/macos-specifics/mach-ports.html#where-to-get-ports</a:t>
            </a:r>
          </a:p>
          <a:p>
            <a:r>
              <a:rPr lang="en-US" sz="1200" dirty="0">
                <a:latin typeface="+mn-lt"/>
              </a:rPr>
              <a:t>        [2] https://www.gnu.org/software/hurd/gnumach-doc/Port-Creation.html</a:t>
            </a:r>
          </a:p>
          <a:p>
            <a:r>
              <a:rPr lang="en-US" sz="1200" dirty="0">
                <a:latin typeface="+mn-lt"/>
              </a:rPr>
              <a:t>        [3] http://newosxbook.com/MOXiI.pdf</a:t>
            </a:r>
          </a:p>
          <a:p>
            <a:r>
              <a:rPr lang="en-US" sz="1200" dirty="0">
                <a:latin typeface="+mn-lt"/>
              </a:rPr>
              <a:t>]</a:t>
            </a:r>
          </a:p>
        </p:txBody>
      </p:sp>
      <p:sp>
        <p:nvSpPr>
          <p:cNvPr id="4" name="Slide Number Placeholder 3"/>
          <p:cNvSpPr>
            <a:spLocks noGrp="1"/>
          </p:cNvSpPr>
          <p:nvPr>
            <p:ph type="sldNum" sz="quarter" idx="5"/>
          </p:nvPr>
        </p:nvSpPr>
        <p:spPr/>
        <p:txBody>
          <a:bodyPr/>
          <a:lstStyle/>
          <a:p>
            <a:fld id="{A392C7A9-5D0F-4242-86D3-9426848FCD64}" type="slidenum">
              <a:rPr lang="en-US" smtClean="0"/>
              <a:t>13</a:t>
            </a:fld>
            <a:endParaRPr lang="en-US"/>
          </a:p>
        </p:txBody>
      </p:sp>
    </p:spTree>
    <p:extLst>
      <p:ext uri="{BB962C8B-B14F-4D97-AF65-F5344CB8AC3E}">
        <p14:creationId xmlns:p14="http://schemas.microsoft.com/office/powerpoint/2010/main" val="2202414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[Note that, in the example above, the receiver creates the port using `</a:t>
            </a:r>
            <a:r>
              <a:rPr lang="en-US" dirty="0" err="1"/>
              <a:t>mach_port_allocate</a:t>
            </a:r>
            <a:r>
              <a:rPr lang="en-US" dirty="0"/>
              <a:t>()`, not the `</a:t>
            </a:r>
            <a:r>
              <a:rPr lang="en-US" dirty="0" err="1"/>
              <a:t>mach_reply_port</a:t>
            </a:r>
            <a:r>
              <a:rPr lang="en-US" dirty="0"/>
              <a:t>()` system call mentioned on the last slide. As [2] states,</a:t>
            </a:r>
          </a:p>
          <a:p>
            <a:pPr algn="l"/>
            <a:r>
              <a:rPr lang="en-US" dirty="0"/>
              <a:t>”</a:t>
            </a:r>
            <a:r>
              <a:rPr lang="fr-FR" b="0" i="0" dirty="0">
                <a:solidFill>
                  <a:srgbClr val="000000"/>
                </a:solidFill>
                <a:effectLst/>
                <a:latin typeface="Times New Roman" panose="02020603050405020304" pitchFamily="18" charset="0"/>
              </a:rPr>
              <a:t>— </a:t>
            </a:r>
            <a:r>
              <a:rPr lang="fr-FR" b="0" i="0" dirty="0" err="1">
                <a:solidFill>
                  <a:srgbClr val="000000"/>
                </a:solidFill>
                <a:effectLst/>
                <a:latin typeface="Times New Roman" panose="02020603050405020304" pitchFamily="18" charset="0"/>
              </a:rPr>
              <a:t>Function</a:t>
            </a:r>
            <a:r>
              <a:rPr lang="fr-FR" b="0" i="0" dirty="0">
                <a:solidFill>
                  <a:srgbClr val="000000"/>
                </a:solidFill>
                <a:effectLst/>
                <a:latin typeface="Times New Roman" panose="02020603050405020304" pitchFamily="18" charset="0"/>
              </a:rPr>
              <a:t>: </a:t>
            </a:r>
            <a:r>
              <a:rPr lang="fr-FR" b="0" i="0" dirty="0" err="1">
                <a:solidFill>
                  <a:srgbClr val="000000"/>
                </a:solidFill>
                <a:effectLst/>
                <a:latin typeface="Times New Roman" panose="02020603050405020304" pitchFamily="18" charset="0"/>
              </a:rPr>
              <a:t>mach_port_t</a:t>
            </a:r>
            <a:r>
              <a:rPr lang="fr-FR" b="0" i="0" dirty="0">
                <a:solidFill>
                  <a:srgbClr val="000000"/>
                </a:solidFill>
                <a:effectLst/>
                <a:latin typeface="Times New Roman" panose="02020603050405020304" pitchFamily="18" charset="0"/>
              </a:rPr>
              <a:t> </a:t>
            </a:r>
            <a:r>
              <a:rPr lang="fr-FR" b="1" i="0" dirty="0" err="1">
                <a:solidFill>
                  <a:srgbClr val="000000"/>
                </a:solidFill>
                <a:effectLst/>
                <a:latin typeface="Times New Roman" panose="02020603050405020304" pitchFamily="18" charset="0"/>
              </a:rPr>
              <a:t>mach_reply_port</a:t>
            </a:r>
            <a:r>
              <a:rPr lang="fr-FR" b="0" i="0" dirty="0">
                <a:solidFill>
                  <a:srgbClr val="000000"/>
                </a:solidFill>
                <a:effectLst/>
                <a:latin typeface="Times New Roman" panose="02020603050405020304" pitchFamily="18" charset="0"/>
              </a:rPr>
              <a:t> ()</a:t>
            </a:r>
            <a:endParaRPr lang="en-US" dirty="0"/>
          </a:p>
          <a:p>
            <a:pPr algn="l"/>
            <a:r>
              <a:rPr lang="en-US" b="0" i="0" dirty="0">
                <a:solidFill>
                  <a:srgbClr val="000000"/>
                </a:solidFill>
                <a:effectLst/>
                <a:latin typeface="Times New Roman" panose="02020603050405020304" pitchFamily="18" charset="0"/>
              </a:rPr>
              <a:t>The </a:t>
            </a:r>
            <a:r>
              <a:rPr lang="en-US" b="0" i="0" dirty="0" err="1">
                <a:solidFill>
                  <a:srgbClr val="000000"/>
                </a:solidFill>
                <a:effectLst/>
                <a:latin typeface="Times New Roman" panose="02020603050405020304" pitchFamily="18" charset="0"/>
              </a:rPr>
              <a:t>mach_reply_port</a:t>
            </a:r>
            <a:r>
              <a:rPr lang="en-US" b="0" i="0" dirty="0">
                <a:solidFill>
                  <a:srgbClr val="000000"/>
                </a:solidFill>
                <a:effectLst/>
                <a:latin typeface="Times New Roman" panose="02020603050405020304" pitchFamily="18" charset="0"/>
              </a:rPr>
              <a:t> system call creates a reply port in the calling task. </a:t>
            </a:r>
            <a:r>
              <a:rPr lang="en-US" b="0" i="0" dirty="0" err="1">
                <a:solidFill>
                  <a:srgbClr val="000000"/>
                </a:solidFill>
                <a:effectLst/>
                <a:latin typeface="Times New Roman" panose="02020603050405020304" pitchFamily="18" charset="0"/>
              </a:rPr>
              <a:t>mach_reply_port</a:t>
            </a:r>
            <a:r>
              <a:rPr lang="en-US" b="0" i="0" dirty="0">
                <a:solidFill>
                  <a:srgbClr val="000000"/>
                </a:solidFill>
                <a:effectLst/>
                <a:latin typeface="Times New Roman" panose="02020603050405020304" pitchFamily="18" charset="0"/>
              </a:rPr>
              <a:t> creates a port, giving the calling task the receive right for the port. The call returns the name of the new receive right. This is very much like creating a receive right with the </a:t>
            </a:r>
            <a:r>
              <a:rPr lang="en-US" b="0" i="0" dirty="0" err="1">
                <a:solidFill>
                  <a:srgbClr val="000000"/>
                </a:solidFill>
                <a:effectLst/>
                <a:latin typeface="Times New Roman" panose="02020603050405020304" pitchFamily="18" charset="0"/>
              </a:rPr>
              <a:t>mach_port_allocate</a:t>
            </a:r>
            <a:r>
              <a:rPr lang="en-US" b="0" i="0" dirty="0">
                <a:solidFill>
                  <a:srgbClr val="000000"/>
                </a:solidFill>
                <a:effectLst/>
                <a:latin typeface="Times New Roman" panose="02020603050405020304" pitchFamily="18" charset="0"/>
              </a:rPr>
              <a:t> call, with two differences. First, </a:t>
            </a:r>
            <a:r>
              <a:rPr lang="en-US" b="0" i="0" dirty="0" err="1">
                <a:solidFill>
                  <a:srgbClr val="000000"/>
                </a:solidFill>
                <a:effectLst/>
                <a:latin typeface="Times New Roman" panose="02020603050405020304" pitchFamily="18" charset="0"/>
              </a:rPr>
              <a:t>mach_reply_port</a:t>
            </a:r>
            <a:r>
              <a:rPr lang="en-US" b="0" i="0" dirty="0">
                <a:solidFill>
                  <a:srgbClr val="000000"/>
                </a:solidFill>
                <a:effectLst/>
                <a:latin typeface="Times New Roman" panose="02020603050405020304" pitchFamily="18" charset="0"/>
              </a:rPr>
              <a:t> is a system call and not an RPC (which requires a reply port). Second, the port created by </a:t>
            </a:r>
            <a:r>
              <a:rPr lang="en-US" b="0" i="0" dirty="0" err="1">
                <a:solidFill>
                  <a:srgbClr val="000000"/>
                </a:solidFill>
                <a:effectLst/>
                <a:latin typeface="Times New Roman" panose="02020603050405020304" pitchFamily="18" charset="0"/>
              </a:rPr>
              <a:t>mach_reply_port</a:t>
            </a:r>
            <a:r>
              <a:rPr lang="en-US" b="0" i="0" dirty="0">
                <a:solidFill>
                  <a:srgbClr val="000000"/>
                </a:solidFill>
                <a:effectLst/>
                <a:latin typeface="Times New Roman" panose="02020603050405020304" pitchFamily="18" charset="0"/>
              </a:rPr>
              <a:t> may be optimized for use as a reply port.</a:t>
            </a:r>
            <a:r>
              <a:rPr lang="en-US" dirty="0"/>
              <a:t>“]</a:t>
            </a:r>
          </a:p>
          <a:p>
            <a:endParaRPr lang="en-US" dirty="0"/>
          </a:p>
          <a:p>
            <a:r>
              <a:rPr lang="en-US" dirty="0"/>
              <a:t>[Ref: [1] https://docs.darlinghq.org/internals/macos-specifics/mach-ports.html#where-to-get-ports</a:t>
            </a:r>
          </a:p>
          <a:p>
            <a:r>
              <a:rPr lang="en-US" dirty="0"/>
              <a:t>        [2] https://www.gnu.org/software/hurd/gnumach-doc/Port-Creation.html</a:t>
            </a:r>
          </a:p>
          <a:p>
            <a:r>
              <a:rPr lang="en-US" dirty="0"/>
              <a:t>]</a:t>
            </a:r>
          </a:p>
          <a:p>
            <a:endParaRPr lang="en-US" dirty="0"/>
          </a:p>
          <a:p>
            <a:r>
              <a:rPr lang="en-US" dirty="0"/>
              <a:t>[This example depicts a simplified version on the example from https://docs.darlinghq.org/internals/macos-specifics/mach-ports.html#where-to-get-ports.]</a:t>
            </a:r>
          </a:p>
        </p:txBody>
      </p:sp>
      <p:sp>
        <p:nvSpPr>
          <p:cNvPr id="4" name="Slide Number Placeholder 3"/>
          <p:cNvSpPr>
            <a:spLocks noGrp="1"/>
          </p:cNvSpPr>
          <p:nvPr>
            <p:ph type="sldNum" sz="quarter" idx="5"/>
          </p:nvPr>
        </p:nvSpPr>
        <p:spPr/>
        <p:txBody>
          <a:bodyPr/>
          <a:lstStyle/>
          <a:p>
            <a:fld id="{A392C7A9-5D0F-4242-86D3-9426848FCD64}" type="slidenum">
              <a:rPr lang="en-US" smtClean="0"/>
              <a:t>14</a:t>
            </a:fld>
            <a:endParaRPr lang="en-US"/>
          </a:p>
        </p:txBody>
      </p:sp>
    </p:spTree>
    <p:extLst>
      <p:ext uri="{BB962C8B-B14F-4D97-AF65-F5344CB8AC3E}">
        <p14:creationId xmlns:p14="http://schemas.microsoft.com/office/powerpoint/2010/main" val="29860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a:p>
            <a:pPr algn="l"/>
            <a:r>
              <a:rPr lang="en-US" dirty="0">
                <a:latin typeface="+mn-lt"/>
              </a:rPr>
              <a:t>[As [1] says, “</a:t>
            </a:r>
            <a:r>
              <a:rPr lang="en-US" b="0" i="0" dirty="0">
                <a:solidFill>
                  <a:srgbClr val="333333"/>
                </a:solidFill>
                <a:effectLst/>
                <a:latin typeface="+mn-lt"/>
              </a:rPr>
              <a:t>The only way for a task to get a port right for a port is to either create that port, or have some other task (or the kernel) send it the right. In this way, Mach ports are </a:t>
            </a:r>
            <a:r>
              <a:rPr lang="en-US" b="0" i="1" dirty="0">
                <a:solidFill>
                  <a:srgbClr val="333333"/>
                </a:solidFill>
                <a:effectLst/>
                <a:latin typeface="+mn-lt"/>
              </a:rPr>
              <a:t>capabilities</a:t>
            </a:r>
            <a:r>
              <a:rPr lang="en-US" b="0" i="0" dirty="0">
                <a:solidFill>
                  <a:srgbClr val="333333"/>
                </a:solidFill>
                <a:effectLst/>
                <a:latin typeface="+mn-lt"/>
              </a:rPr>
              <a:t> (as in </a:t>
            </a:r>
            <a:r>
              <a:rPr lang="en-US" b="0" i="0" u="none" strike="noStrike" dirty="0">
                <a:solidFill>
                  <a:srgbClr val="333333"/>
                </a:solidFill>
                <a:effectLst/>
                <a:latin typeface="+mn-lt"/>
              </a:rPr>
              <a:t>capability-based security [https://en.wikipedia.org/wiki/Capability-based_security]). </a:t>
            </a:r>
            <a:r>
              <a:rPr lang="en-US" b="0" i="0" dirty="0">
                <a:solidFill>
                  <a:srgbClr val="333333"/>
                </a:solidFill>
                <a:effectLst/>
                <a:latin typeface="+mn-lt"/>
              </a:rPr>
              <a:t>Among other things, that means that for Mach programs (including the kernel itself) which allow other tasks to ask it to perform operations by sending messages to a port the program listens on, it's idiomatic not to explicitly check if the sender has any specific "permissions" to perform this task; just having a send right to the port is considered enough of a permission. For example, you can manipulate any task (with calls like </a:t>
            </a:r>
            <a:r>
              <a:rPr lang="en-US" b="0" i="0" dirty="0" err="1">
                <a:solidFill>
                  <a:srgbClr val="333333"/>
                </a:solidFill>
                <a:effectLst/>
                <a:latin typeface="+mn-lt"/>
              </a:rPr>
              <a:t>vm_write</a:t>
            </a:r>
            <a:r>
              <a:rPr lang="en-US" b="0" i="0" dirty="0">
                <a:solidFill>
                  <a:srgbClr val="333333"/>
                </a:solidFill>
                <a:effectLst/>
                <a:latin typeface="+mn-lt"/>
              </a:rPr>
              <a:t>() and </a:t>
            </a:r>
            <a:r>
              <a:rPr lang="en-US" b="0" i="0" dirty="0" err="1">
                <a:solidFill>
                  <a:srgbClr val="333333"/>
                </a:solidFill>
                <a:effectLst/>
                <a:latin typeface="+mn-lt"/>
              </a:rPr>
              <a:t>thread_create</a:t>
            </a:r>
            <a:r>
              <a:rPr lang="en-US" b="0" i="0" dirty="0">
                <a:solidFill>
                  <a:srgbClr val="333333"/>
                </a:solidFill>
                <a:effectLst/>
                <a:latin typeface="+mn-lt"/>
              </a:rPr>
              <a:t>()) as long as you can get its </a:t>
            </a:r>
            <a:r>
              <a:rPr lang="en-US" b="0" i="1" dirty="0">
                <a:solidFill>
                  <a:srgbClr val="333333"/>
                </a:solidFill>
                <a:effectLst/>
                <a:latin typeface="+mn-lt"/>
              </a:rPr>
              <a:t>task port</a:t>
            </a:r>
            <a:r>
              <a:rPr lang="en-US" b="0" i="0" dirty="0">
                <a:solidFill>
                  <a:srgbClr val="333333"/>
                </a:solidFill>
                <a:effectLst/>
                <a:latin typeface="+mn-lt"/>
              </a:rPr>
              <a:t>; it doesn't matter if you're </a:t>
            </a:r>
            <a:r>
              <a:rPr lang="en-US" b="0" i="1" dirty="0">
                <a:solidFill>
                  <a:srgbClr val="333333"/>
                </a:solidFill>
                <a:effectLst/>
                <a:latin typeface="+mn-lt"/>
              </a:rPr>
              <a:t>root</a:t>
            </a:r>
            <a:r>
              <a:rPr lang="en-US" b="0" i="0" dirty="0">
                <a:solidFill>
                  <a:srgbClr val="333333"/>
                </a:solidFill>
                <a:effectLst/>
                <a:latin typeface="+mn-lt"/>
              </a:rPr>
              <a:t> or not and so on (and indeed, UIDs and other Unix security measures don't exist on the Mach level).]</a:t>
            </a:r>
          </a:p>
          <a:p>
            <a:endParaRPr lang="en-US" dirty="0">
              <a:latin typeface="+mn-lt"/>
            </a:endParaRPr>
          </a:p>
          <a:p>
            <a:r>
              <a:rPr lang="en-US" dirty="0">
                <a:latin typeface="+mn-lt"/>
              </a:rPr>
              <a:t>[Ref: [1] https://docs.darlinghq.org/internals/macos-specifics/mach-ports.html#where-to-get-ports</a:t>
            </a:r>
          </a:p>
          <a:p>
            <a:r>
              <a:rPr lang="en-US" dirty="0">
                <a:latin typeface="+mn-lt"/>
              </a:rPr>
              <a:t>        [2] https://developer.apple.com/library/archive/documentation/Darwin/Conceptual/KernelProgramming/Mach/Mach.html</a:t>
            </a:r>
          </a:p>
          <a:p>
            <a:r>
              <a:rPr lang="en-US" dirty="0">
                <a:latin typeface="+mn-lt"/>
              </a:rPr>
              <a:t>]</a:t>
            </a:r>
          </a:p>
        </p:txBody>
      </p:sp>
      <p:sp>
        <p:nvSpPr>
          <p:cNvPr id="4" name="Slide Number Placeholder 3"/>
          <p:cNvSpPr>
            <a:spLocks noGrp="1"/>
          </p:cNvSpPr>
          <p:nvPr>
            <p:ph type="sldNum" sz="quarter" idx="5"/>
          </p:nvPr>
        </p:nvSpPr>
        <p:spPr/>
        <p:txBody>
          <a:bodyPr/>
          <a:lstStyle/>
          <a:p>
            <a:fld id="{A392C7A9-5D0F-4242-86D3-9426848FCD64}" type="slidenum">
              <a:rPr lang="en-US" smtClean="0"/>
              <a:t>15</a:t>
            </a:fld>
            <a:endParaRPr lang="en-US"/>
          </a:p>
        </p:txBody>
      </p:sp>
    </p:spTree>
    <p:extLst>
      <p:ext uri="{BB962C8B-B14F-4D97-AF65-F5344CB8AC3E}">
        <p14:creationId xmlns:p14="http://schemas.microsoft.com/office/powerpoint/2010/main" val="2441047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latin typeface="+mn-lt"/>
              </a:rPr>
              <a:t>Remember that the bootstrap server allows a Mach thread to request a send right to the port associated with a reverse DNS name</a:t>
            </a:r>
          </a:p>
          <a:p>
            <a:pPr algn="l"/>
            <a:endParaRPr lang="en-US" sz="1200" dirty="0">
              <a:latin typeface="+mn-lt"/>
            </a:endParaRPr>
          </a:p>
          <a:p>
            <a:pPr algn="l"/>
            <a:r>
              <a:rPr lang="en-US" sz="1200" dirty="0">
                <a:latin typeface="+mn-lt"/>
              </a:rPr>
              <a:t>As [4] says, “</a:t>
            </a:r>
            <a:r>
              <a:rPr lang="en-US" sz="1200" b="0" i="0" u="none" strike="noStrike" baseline="0" dirty="0">
                <a:latin typeface="+mn-lt"/>
              </a:rPr>
              <a:t>Mach provides a rich abstraction of tasks and threads, but is still incomplete and leaves much to be desired. A BSD </a:t>
            </a:r>
            <a:r>
              <a:rPr lang="en-US" sz="1200" b="0" i="1" u="none" strike="noStrike" baseline="0" dirty="0">
                <a:latin typeface="+mn-lt"/>
              </a:rPr>
              <a:t>process </a:t>
            </a:r>
            <a:r>
              <a:rPr lang="en-US" sz="1200" b="0" i="0" u="none" strike="noStrike" baseline="0" dirty="0">
                <a:latin typeface="+mn-lt"/>
              </a:rPr>
              <a:t>can be uniquely mapped to a Mach task, but it contains more than the basic scheduling and statistics information the Mach task offers. Most notably, BSD processes contain file descriptors and signal handlers. Processes also support the complex genealogy linking them with their parents, siblings, and children. BSD maintains these features of a process and many more by means of a struct proc, which is yet another mammoth structure, defined in </a:t>
            </a:r>
            <a:r>
              <a:rPr lang="en-US" sz="1200" b="0" i="0" u="none" strike="noStrike" baseline="0" dirty="0" err="1">
                <a:latin typeface="+mn-lt"/>
              </a:rPr>
              <a:t>bsd</a:t>
            </a:r>
            <a:r>
              <a:rPr lang="en-US" sz="1200" b="0" i="0" u="none" strike="noStrike" baseline="0" dirty="0">
                <a:latin typeface="+mn-lt"/>
              </a:rPr>
              <a:t>/sys/</a:t>
            </a:r>
            <a:r>
              <a:rPr lang="en-US" sz="1200" b="0" i="0" u="none" strike="noStrike" baseline="0" dirty="0" err="1">
                <a:latin typeface="+mn-lt"/>
              </a:rPr>
              <a:t>proc_internal.h</a:t>
            </a:r>
            <a:r>
              <a:rPr lang="en-US" sz="1200" b="0" i="0" u="none" strike="noStrike" baseline="0" dirty="0">
                <a:latin typeface="+mn-lt"/>
              </a:rPr>
              <a:t> . . . Processes serve as containers, but the actual execution units of a binary are threads. Mach provides the thread primitive, but — yet again — it is insufficient for the requirements of higher level operating systems. A richer, more standardized API therefore needs to be provided by XNU. BSD thread objects are defined as instances of a struct </a:t>
            </a:r>
            <a:r>
              <a:rPr lang="en-US" sz="1200" b="0" i="0" u="none" strike="noStrike" baseline="0" dirty="0" err="1">
                <a:latin typeface="+mn-lt"/>
              </a:rPr>
              <a:t>uthread</a:t>
            </a:r>
            <a:r>
              <a:rPr lang="en-US" sz="1200" b="0" i="0" u="none" strike="noStrike" baseline="0" dirty="0">
                <a:latin typeface="+mn-lt"/>
              </a:rPr>
              <a:t>, which is defi </a:t>
            </a:r>
            <a:r>
              <a:rPr lang="en-US" sz="1200" b="0" i="0" u="none" strike="noStrike" baseline="0" dirty="0" err="1">
                <a:latin typeface="+mn-lt"/>
              </a:rPr>
              <a:t>ned</a:t>
            </a:r>
            <a:r>
              <a:rPr lang="en-US" sz="1200" b="0" i="0" u="none" strike="noStrike" baseline="0" dirty="0">
                <a:latin typeface="+mn-lt"/>
              </a:rPr>
              <a:t> in </a:t>
            </a:r>
            <a:r>
              <a:rPr lang="en-US" sz="1200" b="0" i="0" u="none" strike="noStrike" baseline="0" dirty="0" err="1">
                <a:latin typeface="+mn-lt"/>
              </a:rPr>
              <a:t>bsd</a:t>
            </a:r>
            <a:r>
              <a:rPr lang="en-US" sz="1200" b="0" i="0" u="none" strike="noStrike" baseline="0" dirty="0">
                <a:latin typeface="+mn-lt"/>
              </a:rPr>
              <a:t>/sys/ </a:t>
            </a:r>
            <a:r>
              <a:rPr lang="en-US" sz="1200" b="0" i="0" u="none" strike="noStrike" baseline="0" dirty="0" err="1">
                <a:latin typeface="+mn-lt"/>
              </a:rPr>
              <a:t>user.h</a:t>
            </a:r>
            <a:r>
              <a:rPr lang="en-US" sz="1200" b="0" i="0" u="none" strike="noStrike" baseline="0" dirty="0">
                <a:latin typeface="+mn-lt"/>
              </a:rPr>
              <a:t> . . . the underlying Mach microkernel is what actually implements the primitives for the massive process and thread structures. Every Mach task contains a </a:t>
            </a:r>
            <a:r>
              <a:rPr lang="en-US" sz="1200" b="0" i="0" u="none" strike="noStrike" baseline="0" dirty="0" err="1">
                <a:latin typeface="+mn-lt"/>
              </a:rPr>
              <a:t>bsd_info</a:t>
            </a:r>
            <a:r>
              <a:rPr lang="en-US" sz="1200" b="0" i="0" u="none" strike="noStrike" baseline="0" dirty="0">
                <a:latin typeface="+mn-lt"/>
              </a:rPr>
              <a:t> pointer to its corresponding BSD proc structure, and likewise, Mach threads contain a </a:t>
            </a:r>
            <a:r>
              <a:rPr lang="en-US" sz="1200" b="0" i="0" u="none" strike="noStrike" baseline="0" dirty="0" err="1">
                <a:latin typeface="+mn-lt"/>
              </a:rPr>
              <a:t>uthread</a:t>
            </a:r>
            <a:r>
              <a:rPr lang="en-US" sz="1200" b="0" i="0" u="none" strike="noStrike" baseline="0" dirty="0">
                <a:latin typeface="+mn-lt"/>
              </a:rPr>
              <a:t> field pointing to the corresponding struct </a:t>
            </a:r>
            <a:r>
              <a:rPr lang="en-US" sz="1200" b="0" i="0" u="none" strike="noStrike" baseline="0" dirty="0" err="1">
                <a:latin typeface="+mn-lt"/>
              </a:rPr>
              <a:t>uthread</a:t>
            </a:r>
            <a:r>
              <a:rPr lang="en-US" sz="1200" b="0" i="0" u="none" strike="noStrike" baseline="0" dirty="0">
                <a:latin typeface="+mn-lt"/>
              </a:rPr>
              <a:t>. These pointers are void, so Mach functions need not know the specifics of the BSD structures. Similarly, the BSD process points back to its corresponding task using a task field (again, a void *), and a BSD thread (</a:t>
            </a:r>
            <a:r>
              <a:rPr lang="en-US" sz="1200" b="0" i="0" u="none" strike="noStrike" baseline="0" dirty="0" err="1">
                <a:latin typeface="+mn-lt"/>
              </a:rPr>
              <a:t>uthread</a:t>
            </a:r>
            <a:r>
              <a:rPr lang="en-US" sz="1200" b="0" i="0" u="none" strike="noStrike" baseline="0" dirty="0">
                <a:latin typeface="+mn-lt"/>
              </a:rPr>
              <a:t>) points to the corresponding Mach thread using a </a:t>
            </a:r>
            <a:r>
              <a:rPr lang="en-US" sz="1200" b="0" i="0" u="none" strike="noStrike" baseline="0" dirty="0" err="1">
                <a:latin typeface="+mn-lt"/>
              </a:rPr>
              <a:t>vc_thread</a:t>
            </a:r>
            <a:r>
              <a:rPr lang="en-US" sz="1200" b="0" i="0" u="none" strike="noStrike" baseline="0" dirty="0">
                <a:latin typeface="+mn-lt"/>
              </a:rPr>
              <a:t> * field.”</a:t>
            </a:r>
            <a:endParaRPr lang="en-US" sz="1200" dirty="0">
              <a:latin typeface="+mn-lt"/>
            </a:endParaRPr>
          </a:p>
          <a:p>
            <a:endParaRPr lang="en-US" sz="1200" dirty="0">
              <a:latin typeface="+mn-lt"/>
            </a:endParaRPr>
          </a:p>
          <a:p>
            <a:r>
              <a:rPr lang="en-US" sz="1200" dirty="0">
                <a:latin typeface="+mn-lt"/>
              </a:rPr>
              <a:t>[For more information about Mach scheduling, see Chapter 11 of [4]. For more information about Mach’s implementation of virtual memory, see Chapter 12 of [4]. For discussion about Darwin’s BSD layer, see Chapter 13 of [4].]</a:t>
            </a:r>
          </a:p>
          <a:p>
            <a:endParaRPr lang="en-US" sz="1200" dirty="0">
              <a:latin typeface="+mn-lt"/>
            </a:endParaRPr>
          </a:p>
          <a:p>
            <a:r>
              <a:rPr lang="en-US" sz="1200" dirty="0">
                <a:latin typeface="+mn-lt"/>
              </a:rPr>
              <a:t>[Ref: [1] http://beefchunk.com/documentation/macosx-programming/DarwinMachKernel.pdf</a:t>
            </a:r>
          </a:p>
          <a:p>
            <a:r>
              <a:rPr lang="en-US" sz="1200" dirty="0">
                <a:latin typeface="+mn-lt"/>
              </a:rPr>
              <a:t>        [2] https://github.com/apple/darwin-xnu/blob/main/osfmk/kern/thread.h //Contains the current implementation of `struct thread`; this</a:t>
            </a:r>
          </a:p>
          <a:p>
            <a:r>
              <a:rPr lang="en-US" sz="1200" dirty="0">
                <a:latin typeface="+mn-lt"/>
              </a:rPr>
              <a:t>                                                                                                                               //code was used for the slide above. Note that the MOXii.pdf</a:t>
            </a:r>
          </a:p>
          <a:p>
            <a:r>
              <a:rPr lang="en-US" sz="1200" dirty="0">
                <a:latin typeface="+mn-lt"/>
              </a:rPr>
              <a:t>                                                                                                                               //book also has a code listing for `struct thread`, but that book</a:t>
            </a:r>
          </a:p>
          <a:p>
            <a:r>
              <a:rPr lang="en-US" sz="1200" dirty="0">
                <a:latin typeface="+mn-lt"/>
              </a:rPr>
              <a:t>                                                                                                                              //is old :-D.</a:t>
            </a:r>
          </a:p>
          <a:p>
            <a:r>
              <a:rPr lang="en-US" sz="1200" dirty="0">
                <a:latin typeface="+mn-lt"/>
              </a:rPr>
              <a:t>      [3] https://github.com/apple/darwin-xnu/blob/main/osfmk/kern/task.h</a:t>
            </a:r>
          </a:p>
          <a:p>
            <a:r>
              <a:rPr lang="en-US" sz="1200" dirty="0">
                <a:latin typeface="+mn-lt"/>
              </a:rPr>
              <a:t>      [4] http://newosxbook.com/MOXiI.pdf</a:t>
            </a:r>
          </a:p>
          <a:p>
            <a:r>
              <a:rPr lang="en-US" sz="1200" dirty="0">
                <a:latin typeface="+mn-lt"/>
              </a:rPr>
              <a:t>]</a:t>
            </a:r>
          </a:p>
        </p:txBody>
      </p:sp>
      <p:sp>
        <p:nvSpPr>
          <p:cNvPr id="4" name="Slide Number Placeholder 3"/>
          <p:cNvSpPr>
            <a:spLocks noGrp="1"/>
          </p:cNvSpPr>
          <p:nvPr>
            <p:ph type="sldNum" sz="quarter" idx="5"/>
          </p:nvPr>
        </p:nvSpPr>
        <p:spPr/>
        <p:txBody>
          <a:bodyPr/>
          <a:lstStyle/>
          <a:p>
            <a:fld id="{A392C7A9-5D0F-4242-86D3-9426848FCD64}" type="slidenum">
              <a:rPr lang="en-US" smtClean="0"/>
              <a:t>16</a:t>
            </a:fld>
            <a:endParaRPr lang="en-US"/>
          </a:p>
        </p:txBody>
      </p:sp>
    </p:spTree>
    <p:extLst>
      <p:ext uri="{BB962C8B-B14F-4D97-AF65-F5344CB8AC3E}">
        <p14:creationId xmlns:p14="http://schemas.microsoft.com/office/powerpoint/2010/main" val="2191848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 Chapter 13 of http://newosxbook.com/MOXiI.pdf.]</a:t>
            </a:r>
          </a:p>
        </p:txBody>
      </p:sp>
      <p:sp>
        <p:nvSpPr>
          <p:cNvPr id="4" name="Slide Number Placeholder 3"/>
          <p:cNvSpPr>
            <a:spLocks noGrp="1"/>
          </p:cNvSpPr>
          <p:nvPr>
            <p:ph type="sldNum" sz="quarter" idx="5"/>
          </p:nvPr>
        </p:nvSpPr>
        <p:spPr/>
        <p:txBody>
          <a:bodyPr/>
          <a:lstStyle/>
          <a:p>
            <a:fld id="{A392C7A9-5D0F-4242-86D3-9426848FCD64}" type="slidenum">
              <a:rPr lang="en-US" smtClean="0"/>
              <a:t>17</a:t>
            </a:fld>
            <a:endParaRPr lang="en-US"/>
          </a:p>
        </p:txBody>
      </p:sp>
    </p:spTree>
    <p:extLst>
      <p:ext uri="{BB962C8B-B14F-4D97-AF65-F5344CB8AC3E}">
        <p14:creationId xmlns:p14="http://schemas.microsoft.com/office/powerpoint/2010/main" val="3625691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[Ref: https://github.com/apple/darwin-xnu/blob/main/osfmk/vm/vm_map.h</a:t>
            </a:r>
          </a:p>
          <a:p>
            <a:r>
              <a:rPr lang="en-US" dirty="0"/>
              <a:t>        https://github.com/apple/darwin-xnu/blob/main/osfmk/mach/vm_prot.h</a:t>
            </a:r>
          </a:p>
          <a:p>
            <a:r>
              <a:rPr lang="en-US" dirty="0"/>
              <a:t>]</a:t>
            </a:r>
          </a:p>
        </p:txBody>
      </p:sp>
      <p:sp>
        <p:nvSpPr>
          <p:cNvPr id="4" name="Slide Number Placeholder 3"/>
          <p:cNvSpPr>
            <a:spLocks noGrp="1"/>
          </p:cNvSpPr>
          <p:nvPr>
            <p:ph type="sldNum" sz="quarter" idx="5"/>
          </p:nvPr>
        </p:nvSpPr>
        <p:spPr/>
        <p:txBody>
          <a:bodyPr/>
          <a:lstStyle/>
          <a:p>
            <a:fld id="{A392C7A9-5D0F-4242-86D3-9426848FCD64}" type="slidenum">
              <a:rPr lang="en-US" smtClean="0"/>
              <a:t>18</a:t>
            </a:fld>
            <a:endParaRPr lang="en-US"/>
          </a:p>
        </p:txBody>
      </p:sp>
    </p:spTree>
    <p:extLst>
      <p:ext uri="{BB962C8B-B14F-4D97-AF65-F5344CB8AC3E}">
        <p14:creationId xmlns:p14="http://schemas.microsoft.com/office/powerpoint/2010/main" val="855202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[As described by [1], “Since there are basically two kernels in XNU - Mach with its message passing API and BSD with the POSIX API - there are two kinds of </a:t>
            </a:r>
            <a:r>
              <a:rPr lang="en-US" sz="1200" dirty="0" err="1">
                <a:latin typeface="+mn-lt"/>
              </a:rPr>
              <a:t>syscalls</a:t>
            </a:r>
            <a:r>
              <a:rPr lang="en-US" sz="1200" dirty="0">
                <a:latin typeface="+mn-lt"/>
              </a:rPr>
              <a:t>. While both use a single int 0x80/</a:t>
            </a:r>
            <a:r>
              <a:rPr lang="en-US" sz="1200" dirty="0" err="1">
                <a:latin typeface="+mn-lt"/>
              </a:rPr>
              <a:t>sysenter</a:t>
            </a:r>
            <a:r>
              <a:rPr lang="en-US" sz="1200" dirty="0">
                <a:latin typeface="+mn-lt"/>
              </a:rPr>
              <a:t>/</a:t>
            </a:r>
            <a:r>
              <a:rPr lang="en-US" sz="1200" dirty="0" err="1">
                <a:latin typeface="+mn-lt"/>
              </a:rPr>
              <a:t>sc</a:t>
            </a:r>
            <a:r>
              <a:rPr lang="en-US" sz="1200" dirty="0">
                <a:latin typeface="+mn-lt"/>
              </a:rPr>
              <a:t> entry point, negative </a:t>
            </a:r>
            <a:r>
              <a:rPr lang="en-US" sz="1200" dirty="0" err="1">
                <a:latin typeface="+mn-lt"/>
              </a:rPr>
              <a:t>syscall</a:t>
            </a:r>
            <a:r>
              <a:rPr lang="en-US" sz="1200" dirty="0">
                <a:latin typeface="+mn-lt"/>
              </a:rPr>
              <a:t> numbers will be routed to Mach, while positive ones go to BSD. Note that, just like on Windows NT, applications may not use int 0x80/</a:t>
            </a:r>
            <a:r>
              <a:rPr lang="en-US" sz="1200" dirty="0" err="1">
                <a:latin typeface="+mn-lt"/>
              </a:rPr>
              <a:t>sysenter</a:t>
            </a:r>
            <a:r>
              <a:rPr lang="en-US" sz="1200" dirty="0">
                <a:latin typeface="+mn-lt"/>
              </a:rPr>
              <a:t>/</a:t>
            </a:r>
            <a:r>
              <a:rPr lang="en-US" sz="1200" dirty="0" err="1">
                <a:latin typeface="+mn-lt"/>
              </a:rPr>
              <a:t>sc</a:t>
            </a:r>
            <a:r>
              <a:rPr lang="en-US" sz="1200" dirty="0">
                <a:latin typeface="+mn-lt"/>
              </a:rPr>
              <a:t> directly, as this is a private interface. Instead, applications must call through </a:t>
            </a:r>
            <a:r>
              <a:rPr lang="en-US" sz="1200" dirty="0" err="1">
                <a:latin typeface="+mn-lt"/>
              </a:rPr>
              <a:t>libSystem</a:t>
            </a:r>
            <a:r>
              <a:rPr lang="en-US" sz="1200" dirty="0">
                <a:latin typeface="+mn-lt"/>
              </a:rPr>
              <a:t>, which is the equivalent of </a:t>
            </a:r>
            <a:r>
              <a:rPr lang="en-US" sz="1200" dirty="0" err="1">
                <a:latin typeface="+mn-lt"/>
              </a:rPr>
              <a:t>libc</a:t>
            </a:r>
            <a:r>
              <a:rPr lang="en-US" sz="1200" dirty="0">
                <a:latin typeface="+mn-lt"/>
              </a:rPr>
              <a:t> on OS X.”]</a:t>
            </a:r>
          </a:p>
          <a:p>
            <a:endParaRPr lang="en-US" sz="1200" dirty="0">
              <a:latin typeface="+mn-lt"/>
            </a:endParaRPr>
          </a:p>
          <a:p>
            <a:pPr algn="l"/>
            <a:r>
              <a:rPr lang="en-US" sz="1200" dirty="0">
                <a:latin typeface="+mn-lt"/>
              </a:rPr>
              <a:t>[As described by [2], “</a:t>
            </a:r>
            <a:r>
              <a:rPr lang="en-US" sz="1200" b="0" i="0" u="none" strike="noStrike" baseline="0" dirty="0">
                <a:latin typeface="+mn-lt"/>
              </a:rPr>
              <a:t>In order to combine Mach and BSD into one kernel (</a:t>
            </a:r>
            <a:r>
              <a:rPr lang="en-US" sz="1200" b="0" i="0" u="none" strike="noStrike" baseline="0" dirty="0" err="1">
                <a:latin typeface="+mn-lt"/>
              </a:rPr>
              <a:t>xnu</a:t>
            </a:r>
            <a:r>
              <a:rPr lang="en-US" sz="1200" b="0" i="0" u="none" strike="noStrike" baseline="0" dirty="0">
                <a:latin typeface="+mn-lt"/>
              </a:rPr>
              <a:t>), </a:t>
            </a:r>
            <a:r>
              <a:rPr lang="en-US" sz="1200" b="0" i="0" u="none" strike="noStrike" baseline="0" dirty="0" err="1">
                <a:latin typeface="+mn-lt"/>
              </a:rPr>
              <a:t>syscall</a:t>
            </a:r>
            <a:r>
              <a:rPr lang="en-US" sz="1200" b="0" i="0" u="none" strike="noStrike" baseline="0" dirty="0">
                <a:latin typeface="+mn-lt"/>
              </a:rPr>
              <a:t> numbers are divided into different tables . . . Positive </a:t>
            </a:r>
            <a:r>
              <a:rPr lang="en-US" sz="1200" b="0" i="0" u="none" strike="noStrike" baseline="0" dirty="0" err="1">
                <a:latin typeface="+mn-lt"/>
              </a:rPr>
              <a:t>syscall</a:t>
            </a:r>
            <a:r>
              <a:rPr lang="en-US" sz="1200" b="0" i="0" u="none" strike="noStrike" baseline="0" dirty="0">
                <a:latin typeface="+mn-lt"/>
              </a:rPr>
              <a:t> numbers (smaller than 0x6000) are treated as FreeBSD </a:t>
            </a:r>
            <a:r>
              <a:rPr lang="en-US" sz="1200" b="0" i="0" u="none" strike="noStrike" baseline="0" dirty="0" err="1">
                <a:latin typeface="+mn-lt"/>
              </a:rPr>
              <a:t>syscalls</a:t>
            </a:r>
            <a:r>
              <a:rPr lang="en-US" sz="1200" b="0" i="0" u="none" strike="noStrike" baseline="0" dirty="0">
                <a:latin typeface="+mn-lt"/>
              </a:rPr>
              <a:t>. In this case the </a:t>
            </a:r>
            <a:r>
              <a:rPr lang="en-US" sz="1200" b="0" i="0" u="none" strike="noStrike" baseline="0" dirty="0" err="1">
                <a:latin typeface="+mn-lt"/>
              </a:rPr>
              <a:t>sysent</a:t>
            </a:r>
            <a:r>
              <a:rPr lang="en-US" sz="1200" b="0" i="0" u="none" strike="noStrike" baseline="0" dirty="0">
                <a:latin typeface="+mn-lt"/>
              </a:rPr>
              <a:t> table is offset and the appropriate function pointer is used. [In contrast,] in the case of a negative </a:t>
            </a:r>
            <a:r>
              <a:rPr lang="en-US" sz="1200" b="0" i="0" u="none" strike="noStrike" baseline="0" dirty="0" err="1">
                <a:latin typeface="+mn-lt"/>
              </a:rPr>
              <a:t>syscall</a:t>
            </a:r>
            <a:r>
              <a:rPr lang="en-US" sz="1200" b="0" i="0" u="none" strike="noStrike" baseline="0" dirty="0">
                <a:latin typeface="+mn-lt"/>
              </a:rPr>
              <a:t> number, the </a:t>
            </a:r>
            <a:r>
              <a:rPr lang="en-US" sz="1200" b="0" i="0" u="none" strike="noStrike" baseline="0" dirty="0" err="1">
                <a:latin typeface="+mn-lt"/>
              </a:rPr>
              <a:t>mach</a:t>
            </a:r>
            <a:r>
              <a:rPr lang="en-US" sz="1200" b="0" i="0" u="none" strike="noStrike" baseline="0" dirty="0">
                <a:latin typeface="+mn-lt"/>
              </a:rPr>
              <a:t> trap table is indexed and used.” [2] claims that on x86 machines, “the `int 0x81` (cd 81) instruction is used to call Mach traps. The `</a:t>
            </a:r>
            <a:r>
              <a:rPr lang="en-US" sz="1200" b="0" i="0" u="none" strike="noStrike" baseline="0" dirty="0" err="1">
                <a:latin typeface="+mn-lt"/>
              </a:rPr>
              <a:t>sysenter</a:t>
            </a:r>
            <a:r>
              <a:rPr lang="en-US" sz="1200" b="0" i="0" u="none" strike="noStrike" baseline="0" dirty="0">
                <a:latin typeface="+mn-lt"/>
              </a:rPr>
              <a:t>` instruction is used for the BSD </a:t>
            </a:r>
            <a:r>
              <a:rPr lang="en-US" sz="1200" b="0" i="0" u="none" strike="noStrike" baseline="0" dirty="0" err="1">
                <a:latin typeface="+mn-lt"/>
              </a:rPr>
              <a:t>syscalls</a:t>
            </a:r>
            <a:r>
              <a:rPr lang="en-US" sz="1200" b="0" i="0" u="none" strike="noStrike" baseline="0" dirty="0">
                <a:latin typeface="+mn-lt"/>
              </a:rPr>
              <a:t>.” However, note that, on recent version of MacOS, `</a:t>
            </a:r>
            <a:r>
              <a:rPr lang="en-US" sz="1200" b="0" i="0" u="none" strike="noStrike" baseline="0" dirty="0" err="1">
                <a:latin typeface="+mn-lt"/>
              </a:rPr>
              <a:t>syscall</a:t>
            </a:r>
            <a:r>
              <a:rPr lang="en-US" sz="1200" b="0" i="0" u="none" strike="noStrike" baseline="0" dirty="0">
                <a:latin typeface="+mn-lt"/>
              </a:rPr>
              <a:t>` is used to handle both Mach traps and BSD </a:t>
            </a:r>
            <a:r>
              <a:rPr lang="en-US" sz="1200" b="0" i="0" u="none" strike="noStrike" baseline="0" dirty="0" err="1">
                <a:latin typeface="+mn-lt"/>
              </a:rPr>
              <a:t>syscalls</a:t>
            </a:r>
            <a:r>
              <a:rPr lang="en-US" sz="1200" b="0" i="0" u="none" strike="noStrike" baseline="0" dirty="0">
                <a:latin typeface="+mn-lt"/>
              </a:rPr>
              <a:t>—see pages 278—279 of [4]. Page 283 of [4] also describes the following: “In 32-bit architectures, the UNIX system calls are positive, whereas the Mach traps are negative. In 64-bit, all call types are positive, but the most significant byte contains the value of SYSCALL_CLASS from the preceding table.” ]</a:t>
            </a:r>
          </a:p>
          <a:p>
            <a:pPr algn="l"/>
            <a:endParaRPr lang="en-US" sz="1200" b="0" i="0" u="none" strike="noStrike" baseline="0" dirty="0">
              <a:latin typeface="+mn-lt"/>
            </a:endParaRPr>
          </a:p>
          <a:p>
            <a:pPr algn="l"/>
            <a:r>
              <a:rPr lang="en-US" sz="1200" b="0" i="0" u="none" strike="noStrike" baseline="0" dirty="0">
                <a:latin typeface="+mn-lt"/>
              </a:rPr>
              <a:t>[As [3] states, “</a:t>
            </a:r>
            <a:r>
              <a:rPr lang="en-US" sz="1200" b="0" i="0" dirty="0">
                <a:solidFill>
                  <a:srgbClr val="000000"/>
                </a:solidFill>
                <a:effectLst/>
                <a:latin typeface="+mn-lt"/>
              </a:rPr>
              <a:t>Mach messaging and Mach </a:t>
            </a:r>
            <a:r>
              <a:rPr lang="en-US" sz="1200" b="0" i="0" dirty="0" err="1">
                <a:solidFill>
                  <a:srgbClr val="000000"/>
                </a:solidFill>
                <a:effectLst/>
                <a:latin typeface="+mn-lt"/>
              </a:rPr>
              <a:t>interprocess</a:t>
            </a:r>
            <a:r>
              <a:rPr lang="en-US" sz="1200" b="0" i="0" dirty="0">
                <a:solidFill>
                  <a:srgbClr val="000000"/>
                </a:solidFill>
                <a:effectLst/>
                <a:latin typeface="+mn-lt"/>
              </a:rPr>
              <a:t> communication (IPC) are relatively low-level ways of communicating between two Mach tasks (processes), as well as between a Mach task and the kernel. These form the basis for most communication outside of BSD and the I/O Kit . . . The BSD </a:t>
            </a:r>
            <a:r>
              <a:rPr lang="en-US" sz="1200" dirty="0" err="1">
                <a:latin typeface="+mn-lt"/>
              </a:rPr>
              <a:t>syscall</a:t>
            </a:r>
            <a:r>
              <a:rPr lang="en-US" sz="1200" b="0" i="0" dirty="0">
                <a:solidFill>
                  <a:srgbClr val="000000"/>
                </a:solidFill>
                <a:effectLst/>
                <a:latin typeface="+mn-lt"/>
              </a:rPr>
              <a:t> API is an API for calling kernel functions from user space. It is used extensively when writing file systems and networking protocols, in ways that are very subsystem-dependent. Developers are strongly discouraged from using the </a:t>
            </a:r>
            <a:r>
              <a:rPr lang="en-US" sz="1200" dirty="0" err="1">
                <a:latin typeface="+mn-lt"/>
              </a:rPr>
              <a:t>syscall</a:t>
            </a:r>
            <a:r>
              <a:rPr lang="en-US" sz="1200" b="0" i="0" dirty="0">
                <a:solidFill>
                  <a:srgbClr val="000000"/>
                </a:solidFill>
                <a:effectLst/>
                <a:latin typeface="+mn-lt"/>
              </a:rPr>
              <a:t> API outside of file-system and network extensions.”]</a:t>
            </a:r>
            <a:endParaRPr lang="en-US" sz="1200" dirty="0">
              <a:latin typeface="+mn-lt"/>
            </a:endParaRPr>
          </a:p>
          <a:p>
            <a:endParaRPr lang="en-US" sz="1200" dirty="0">
              <a:latin typeface="+mn-lt"/>
            </a:endParaRPr>
          </a:p>
          <a:p>
            <a:endParaRPr lang="en-US" sz="1200" dirty="0">
              <a:latin typeface="+mn-lt"/>
            </a:endParaRPr>
          </a:p>
          <a:p>
            <a:r>
              <a:rPr lang="en-US" sz="1200" dirty="0">
                <a:latin typeface="+mn-lt"/>
              </a:rPr>
              <a:t>[Ref: [1] https://fahrplan.events.ccc.de/congress/2007/Fahrplan/attachments/986_inside_the_mac_osx_kernel.pdf</a:t>
            </a:r>
          </a:p>
          <a:p>
            <a:r>
              <a:rPr lang="en-US" sz="1200" dirty="0">
                <a:latin typeface="+mn-lt"/>
              </a:rPr>
              <a:t>        [2] https://web.archive.org/web/20170315204400/http://www.uninformed.org/?v=4&amp;a=3&amp;t=pdf</a:t>
            </a:r>
          </a:p>
          <a:p>
            <a:r>
              <a:rPr lang="en-US" sz="1200" dirty="0">
                <a:latin typeface="+mn-lt"/>
              </a:rPr>
              <a:t>        [3] https://developer.apple.com/library/archive/documentation/Darwin/Conceptual/KernelProgramming/boundaries/boundaries.html#//apple_ref/doc/uid/TP30000905-CH217-BABCEGBF</a:t>
            </a:r>
          </a:p>
          <a:p>
            <a:r>
              <a:rPr lang="en-US" sz="1200" dirty="0">
                <a:latin typeface="+mn-lt"/>
              </a:rPr>
              <a:t>        [4] http://newosxbook.com/MOXiI.pdf</a:t>
            </a:r>
          </a:p>
          <a:p>
            <a:r>
              <a:rPr lang="en-US" sz="1200" dirty="0">
                <a:latin typeface="+mn-lt"/>
              </a:rPr>
              <a:t>]</a:t>
            </a:r>
          </a:p>
        </p:txBody>
      </p:sp>
      <p:sp>
        <p:nvSpPr>
          <p:cNvPr id="4" name="Slide Number Placeholder 3"/>
          <p:cNvSpPr>
            <a:spLocks noGrp="1"/>
          </p:cNvSpPr>
          <p:nvPr>
            <p:ph type="sldNum" sz="quarter" idx="5"/>
          </p:nvPr>
        </p:nvSpPr>
        <p:spPr/>
        <p:txBody>
          <a:bodyPr/>
          <a:lstStyle/>
          <a:p>
            <a:fld id="{A392C7A9-5D0F-4242-86D3-9426848FCD64}" type="slidenum">
              <a:rPr lang="en-US" smtClean="0"/>
              <a:t>19</a:t>
            </a:fld>
            <a:endParaRPr lang="en-US"/>
          </a:p>
        </p:txBody>
      </p:sp>
    </p:spTree>
    <p:extLst>
      <p:ext uri="{BB962C8B-B14F-4D97-AF65-F5344CB8AC3E}">
        <p14:creationId xmlns:p14="http://schemas.microsoft.com/office/powerpoint/2010/main" val="3833142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2C7A9-5D0F-4242-86D3-9426848FCD64}" type="slidenum">
              <a:rPr lang="en-US" smtClean="0"/>
              <a:t>20</a:t>
            </a:fld>
            <a:endParaRPr lang="en-US"/>
          </a:p>
        </p:txBody>
      </p:sp>
    </p:spTree>
    <p:extLst>
      <p:ext uri="{BB962C8B-B14F-4D97-AF65-F5344CB8AC3E}">
        <p14:creationId xmlns:p14="http://schemas.microsoft.com/office/powerpoint/2010/main" val="2841382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[According to the infallible Wikipedia [1], “</a:t>
            </a:r>
            <a:r>
              <a:rPr lang="en-US" b="0" i="0" dirty="0">
                <a:solidFill>
                  <a:srgbClr val="202122"/>
                </a:solidFill>
                <a:effectLst/>
                <a:latin typeface="+mn-lt"/>
              </a:rPr>
              <a:t>In 1970, the [Bell Labs OS] group coined the name </a:t>
            </a:r>
            <a:r>
              <a:rPr lang="en-US" b="0" i="1" dirty="0" err="1">
                <a:solidFill>
                  <a:srgbClr val="202122"/>
                </a:solidFill>
                <a:effectLst/>
                <a:latin typeface="+mn-lt"/>
              </a:rPr>
              <a:t>Unics</a:t>
            </a:r>
            <a:r>
              <a:rPr lang="en-US" b="0" i="0" dirty="0">
                <a:solidFill>
                  <a:srgbClr val="202122"/>
                </a:solidFill>
                <a:effectLst/>
                <a:latin typeface="+mn-lt"/>
              </a:rPr>
              <a:t> for </a:t>
            </a:r>
            <a:r>
              <a:rPr lang="en-US" b="0" i="1" dirty="0" err="1">
                <a:solidFill>
                  <a:srgbClr val="202122"/>
                </a:solidFill>
                <a:effectLst/>
                <a:latin typeface="+mn-lt"/>
              </a:rPr>
              <a:t>Uniplexed</a:t>
            </a:r>
            <a:r>
              <a:rPr lang="en-US" b="0" i="1" dirty="0">
                <a:solidFill>
                  <a:srgbClr val="202122"/>
                </a:solidFill>
                <a:effectLst/>
                <a:latin typeface="+mn-lt"/>
              </a:rPr>
              <a:t> Information and Computing Service</a:t>
            </a:r>
            <a:r>
              <a:rPr lang="en-US" b="0" i="0" dirty="0">
                <a:solidFill>
                  <a:srgbClr val="202122"/>
                </a:solidFill>
                <a:effectLst/>
                <a:latin typeface="+mn-lt"/>
              </a:rPr>
              <a:t> as a </a:t>
            </a:r>
            <a:r>
              <a:rPr lang="en-US" b="0" i="0" u="none" strike="noStrike" dirty="0">
                <a:solidFill>
                  <a:srgbClr val="0645AD"/>
                </a:solidFill>
                <a:effectLst/>
                <a:latin typeface="+mn-lt"/>
                <a:hlinkClick r:id="rId3" tooltip="Word play"/>
              </a:rPr>
              <a:t>pun</a:t>
            </a:r>
            <a:r>
              <a:rPr lang="en-US" b="0" i="0" dirty="0">
                <a:solidFill>
                  <a:srgbClr val="202122"/>
                </a:solidFill>
                <a:effectLst/>
                <a:latin typeface="+mn-lt"/>
              </a:rPr>
              <a:t> on </a:t>
            </a:r>
            <a:r>
              <a:rPr lang="en-US" b="0" i="1" dirty="0">
                <a:solidFill>
                  <a:srgbClr val="202122"/>
                </a:solidFill>
                <a:effectLst/>
                <a:latin typeface="+mn-lt"/>
              </a:rPr>
              <a:t>Multics</a:t>
            </a:r>
            <a:r>
              <a:rPr lang="en-US" b="0" i="0" dirty="0">
                <a:solidFill>
                  <a:srgbClr val="202122"/>
                </a:solidFill>
                <a:effectLst/>
                <a:latin typeface="+mn-lt"/>
              </a:rPr>
              <a:t>, which stood for </a:t>
            </a:r>
            <a:r>
              <a:rPr lang="en-US" b="0" i="1" dirty="0">
                <a:solidFill>
                  <a:srgbClr val="202122"/>
                </a:solidFill>
                <a:effectLst/>
                <a:latin typeface="+mn-lt"/>
              </a:rPr>
              <a:t>Multiplexed Information and Computer Services</a:t>
            </a:r>
            <a:r>
              <a:rPr lang="en-US" b="0" i="0" dirty="0">
                <a:solidFill>
                  <a:srgbClr val="202122"/>
                </a:solidFill>
                <a:effectLst/>
                <a:latin typeface="+mn-lt"/>
              </a:rPr>
              <a:t>. </a:t>
            </a:r>
            <a:r>
              <a:rPr lang="en-US" b="0" i="0" u="none" strike="noStrike" dirty="0">
                <a:solidFill>
                  <a:srgbClr val="0645AD"/>
                </a:solidFill>
                <a:effectLst/>
                <a:latin typeface="+mn-lt"/>
                <a:hlinkClick r:id="rId4" tooltip="Brian Kernighan"/>
              </a:rPr>
              <a:t>Brian Kernighan</a:t>
            </a:r>
            <a:r>
              <a:rPr lang="en-US" b="0" i="0" dirty="0">
                <a:solidFill>
                  <a:srgbClr val="202122"/>
                </a:solidFill>
                <a:effectLst/>
                <a:latin typeface="+mn-lt"/>
              </a:rPr>
              <a:t> takes credit for the idea, but adds that ‘no one can remember’ the origin of the final spelling </a:t>
            </a:r>
            <a:r>
              <a:rPr lang="en-US" b="0" i="1" dirty="0">
                <a:solidFill>
                  <a:srgbClr val="202122"/>
                </a:solidFill>
                <a:effectLst/>
                <a:latin typeface="+mn-lt"/>
              </a:rPr>
              <a:t>Unix</a:t>
            </a:r>
            <a:r>
              <a:rPr lang="en-US" b="0" i="0" dirty="0">
                <a:solidFill>
                  <a:srgbClr val="202122"/>
                </a:solidFill>
                <a:effectLst/>
                <a:latin typeface="+mn-lt"/>
              </a:rPr>
              <a:t>.</a:t>
            </a:r>
            <a:r>
              <a:rPr lang="en-US" b="0" i="0" u="none" strike="noStrike" baseline="30000" dirty="0">
                <a:solidFill>
                  <a:srgbClr val="0645AD"/>
                </a:solidFill>
                <a:effectLst/>
                <a:latin typeface="+mn-lt"/>
                <a:hlinkClick r:id="rId5"/>
              </a:rPr>
              <a:t>[15]</a:t>
            </a:r>
            <a:r>
              <a:rPr lang="en-US" b="0" i="0" dirty="0">
                <a:solidFill>
                  <a:srgbClr val="202122"/>
                </a:solidFill>
                <a:effectLst/>
                <a:latin typeface="+mn-lt"/>
              </a:rPr>
              <a:t> Dennis Ritchie,</a:t>
            </a:r>
            <a:r>
              <a:rPr lang="en-US" b="0" i="0" u="none" strike="noStrike" baseline="30000" dirty="0">
                <a:solidFill>
                  <a:srgbClr val="0645AD"/>
                </a:solidFill>
                <a:effectLst/>
                <a:latin typeface="+mn-lt"/>
                <a:hlinkClick r:id="rId6"/>
              </a:rPr>
              <a:t>[10]</a:t>
            </a:r>
            <a:r>
              <a:rPr lang="en-US" b="0" i="0" dirty="0">
                <a:solidFill>
                  <a:srgbClr val="202122"/>
                </a:solidFill>
                <a:effectLst/>
                <a:latin typeface="+mn-lt"/>
              </a:rPr>
              <a:t> Doug McIlroy,</a:t>
            </a:r>
            <a:r>
              <a:rPr lang="en-US" b="0" i="0" u="none" strike="noStrike" baseline="30000" dirty="0">
                <a:solidFill>
                  <a:srgbClr val="0645AD"/>
                </a:solidFill>
                <a:effectLst/>
                <a:latin typeface="+mn-lt"/>
                <a:hlinkClick r:id="rId7"/>
              </a:rPr>
              <a:t>[1]</a:t>
            </a:r>
            <a:r>
              <a:rPr lang="en-US" b="0" i="0" dirty="0">
                <a:solidFill>
                  <a:srgbClr val="202122"/>
                </a:solidFill>
                <a:effectLst/>
                <a:latin typeface="+mn-lt"/>
              </a:rPr>
              <a:t> and </a:t>
            </a:r>
            <a:r>
              <a:rPr lang="en-US" b="0" i="0" u="none" strike="noStrike" dirty="0">
                <a:solidFill>
                  <a:srgbClr val="0645AD"/>
                </a:solidFill>
                <a:effectLst/>
                <a:latin typeface="+mn-lt"/>
                <a:hlinkClick r:id="rId8" tooltip="Peter G. Neumann"/>
              </a:rPr>
              <a:t>Peter G. Neumann</a:t>
            </a:r>
            <a:r>
              <a:rPr lang="en-US" b="0" i="0" u="none" strike="noStrike" baseline="30000" dirty="0">
                <a:solidFill>
                  <a:srgbClr val="0645AD"/>
                </a:solidFill>
                <a:effectLst/>
                <a:latin typeface="+mn-lt"/>
                <a:hlinkClick r:id="rId9"/>
              </a:rPr>
              <a:t>[16]</a:t>
            </a:r>
            <a:r>
              <a:rPr lang="en-US" b="0" i="0" dirty="0">
                <a:solidFill>
                  <a:srgbClr val="202122"/>
                </a:solidFill>
                <a:effectLst/>
                <a:latin typeface="+mn-lt"/>
              </a:rPr>
              <a:t> also credit Kernighan.]</a:t>
            </a: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[Ref: [1] https://en.wikipedia.org/wiki/Unix]</a:t>
            </a:r>
          </a:p>
        </p:txBody>
      </p:sp>
      <p:sp>
        <p:nvSpPr>
          <p:cNvPr id="4" name="Slide Number Placeholder 3"/>
          <p:cNvSpPr>
            <a:spLocks noGrp="1"/>
          </p:cNvSpPr>
          <p:nvPr>
            <p:ph type="sldNum" sz="quarter" idx="5"/>
          </p:nvPr>
        </p:nvSpPr>
        <p:spPr/>
        <p:txBody>
          <a:bodyPr/>
          <a:lstStyle/>
          <a:p>
            <a:fld id="{A392C7A9-5D0F-4242-86D3-9426848FCD64}" type="slidenum">
              <a:rPr lang="en-US" smtClean="0"/>
              <a:t>3</a:t>
            </a:fld>
            <a:endParaRPr lang="en-US"/>
          </a:p>
        </p:txBody>
      </p:sp>
    </p:spTree>
    <p:extLst>
      <p:ext uri="{BB962C8B-B14F-4D97-AF65-F5344CB8AC3E}">
        <p14:creationId xmlns:p14="http://schemas.microsoft.com/office/powerpoint/2010/main" val="453979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https://en.wikipedia.org/wiki/Security-Enhanced_Linux</a:t>
            </a:r>
          </a:p>
          <a:p>
            <a:r>
              <a:rPr lang="en-US" dirty="0"/>
              <a:t>        https://source.android.com/security/selinux</a:t>
            </a:r>
          </a:p>
          <a:p>
            <a:r>
              <a:rPr lang="en-US" dirty="0"/>
              <a:t>]</a:t>
            </a:r>
          </a:p>
        </p:txBody>
      </p:sp>
      <p:sp>
        <p:nvSpPr>
          <p:cNvPr id="4" name="Slide Number Placeholder 3"/>
          <p:cNvSpPr>
            <a:spLocks noGrp="1"/>
          </p:cNvSpPr>
          <p:nvPr>
            <p:ph type="sldNum" sz="quarter" idx="5"/>
          </p:nvPr>
        </p:nvSpPr>
        <p:spPr/>
        <p:txBody>
          <a:bodyPr/>
          <a:lstStyle/>
          <a:p>
            <a:fld id="{A392C7A9-5D0F-4242-86D3-9426848FCD64}" type="slidenum">
              <a:rPr lang="en-US" smtClean="0"/>
              <a:t>21</a:t>
            </a:fld>
            <a:endParaRPr lang="en-US"/>
          </a:p>
        </p:txBody>
      </p:sp>
    </p:spTree>
    <p:extLst>
      <p:ext uri="{BB962C8B-B14F-4D97-AF65-F5344CB8AC3E}">
        <p14:creationId xmlns:p14="http://schemas.microsoft.com/office/powerpoint/2010/main" val="202047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`struct </a:t>
            </a:r>
            <a:r>
              <a:rPr lang="en-US" dirty="0" err="1"/>
              <a:t>mac_policy_ops</a:t>
            </a:r>
            <a:r>
              <a:rPr lang="en-US" dirty="0"/>
              <a:t>` defines a bunch of function pointers, one for each possible MAC introspection point.</a:t>
            </a:r>
          </a:p>
          <a:p>
            <a:endParaRPr lang="en-US" dirty="0"/>
          </a:p>
          <a:p>
            <a:r>
              <a:rPr lang="en-US" dirty="0"/>
              <a:t>[Ref: https://github.com/apple/darwin-xnu/blob/main/security/mac_policy.h</a:t>
            </a:r>
          </a:p>
          <a:p>
            <a:r>
              <a:rPr lang="en-US" dirty="0"/>
              <a:t>                           //Defines `struct </a:t>
            </a:r>
            <a:r>
              <a:rPr lang="en-US" dirty="0" err="1"/>
              <a:t>mac_policy_ops</a:t>
            </a:r>
            <a:r>
              <a:rPr lang="en-US" dirty="0"/>
              <a:t>`.</a:t>
            </a:r>
          </a:p>
          <a:p>
            <a:r>
              <a:rPr lang="en-US" dirty="0"/>
              <a:t> ]</a:t>
            </a:r>
          </a:p>
        </p:txBody>
      </p:sp>
      <p:sp>
        <p:nvSpPr>
          <p:cNvPr id="4" name="Slide Number Placeholder 3"/>
          <p:cNvSpPr>
            <a:spLocks noGrp="1"/>
          </p:cNvSpPr>
          <p:nvPr>
            <p:ph type="sldNum" sz="quarter" idx="5"/>
          </p:nvPr>
        </p:nvSpPr>
        <p:spPr/>
        <p:txBody>
          <a:bodyPr/>
          <a:lstStyle/>
          <a:p>
            <a:fld id="{A392C7A9-5D0F-4242-86D3-9426848FCD64}" type="slidenum">
              <a:rPr lang="en-US" smtClean="0"/>
              <a:t>22</a:t>
            </a:fld>
            <a:endParaRPr lang="en-US"/>
          </a:p>
        </p:txBody>
      </p:sp>
    </p:spTree>
    <p:extLst>
      <p:ext uri="{BB962C8B-B14F-4D97-AF65-F5344CB8AC3E}">
        <p14:creationId xmlns:p14="http://schemas.microsoft.com/office/powerpoint/2010/main" val="811828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https://github.com/apple/darwin-xnu/blob/main/bsd/vfs/vfs_vnops.c</a:t>
            </a:r>
          </a:p>
          <a:p>
            <a:r>
              <a:rPr lang="en-US" dirty="0"/>
              <a:t>                           //Defines `</a:t>
            </a:r>
            <a:r>
              <a:rPr lang="en-US" dirty="0" err="1"/>
              <a:t>vn_read</a:t>
            </a:r>
            <a:r>
              <a:rPr lang="en-US" dirty="0"/>
              <a:t>()`</a:t>
            </a:r>
          </a:p>
          <a:p>
            <a:r>
              <a:rPr lang="en-US" dirty="0"/>
              <a:t>]</a:t>
            </a:r>
          </a:p>
          <a:p>
            <a:endParaRPr lang="en-US" dirty="0"/>
          </a:p>
        </p:txBody>
      </p:sp>
      <p:sp>
        <p:nvSpPr>
          <p:cNvPr id="4" name="Slide Number Placeholder 3"/>
          <p:cNvSpPr>
            <a:spLocks noGrp="1"/>
          </p:cNvSpPr>
          <p:nvPr>
            <p:ph type="sldNum" sz="quarter" idx="5"/>
          </p:nvPr>
        </p:nvSpPr>
        <p:spPr/>
        <p:txBody>
          <a:bodyPr/>
          <a:lstStyle/>
          <a:p>
            <a:fld id="{A392C7A9-5D0F-4242-86D3-9426848FCD64}" type="slidenum">
              <a:rPr lang="en-US" smtClean="0"/>
              <a:t>23</a:t>
            </a:fld>
            <a:endParaRPr lang="en-US"/>
          </a:p>
        </p:txBody>
      </p:sp>
    </p:spTree>
    <p:extLst>
      <p:ext uri="{BB962C8B-B14F-4D97-AF65-F5344CB8AC3E}">
        <p14:creationId xmlns:p14="http://schemas.microsoft.com/office/powerpoint/2010/main" val="1404689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[Aside: In the </a:t>
            </a:r>
            <a:r>
              <a:rPr lang="en-US" dirty="0" err="1"/>
              <a:t>Xcode</a:t>
            </a:r>
            <a:r>
              <a:rPr lang="en-US" dirty="0"/>
              <a:t> entitlement drop-down, you’ll see an entitlement called “App Sandbox.” Note that sandboxing is mandatory for iOS apps; in other words, iOS only runs sandboxed apps. Furthermore, those apps must be downloaded via the official iOS app store (unless your phone is jailbroken). MacOS is more flexible, supporting three different models for installing apps.</a:t>
            </a:r>
          </a:p>
          <a:p>
            <a:pPr marL="228600" indent="-228600">
              <a:buAutoNum type="arabicPeriod"/>
            </a:pPr>
            <a:r>
              <a:rPr lang="en-US" dirty="0"/>
              <a:t>Apps that are installed via the official MacOS store are reviewed by Apple and are sandboxed.</a:t>
            </a:r>
          </a:p>
          <a:p>
            <a:pPr marL="228600" indent="-228600">
              <a:buAutoNum type="arabicPeriod"/>
            </a:pPr>
            <a:r>
              <a:rPr lang="en-US" dirty="0"/>
              <a:t>Apps that are merely “notarized” are scanned for malware by Apple, but get to choose whether they are sandboxed or not by specifying the sandbox entitlement.</a:t>
            </a:r>
          </a:p>
          <a:p>
            <a:pPr marL="228600" indent="-228600">
              <a:buAutoNum type="arabicPeriod"/>
            </a:pPr>
            <a:r>
              <a:rPr lang="en-US" dirty="0"/>
              <a:t>Non-MacOS-store, non-notarized apps can be procured from arbitrary third-party servers (e.g., via a developer’s web site). These kinds of apps are not sandboxed.]</a:t>
            </a:r>
          </a:p>
          <a:p>
            <a:r>
              <a:rPr lang="en-US" dirty="0"/>
              <a:t>]</a:t>
            </a:r>
          </a:p>
          <a:p>
            <a:endParaRPr lang="en-US" dirty="0"/>
          </a:p>
          <a:p>
            <a:r>
              <a:rPr lang="en-US" dirty="0"/>
              <a:t>[Ref: https://developer.apple.com/documentation/bundleresources/entitlements]</a:t>
            </a:r>
          </a:p>
        </p:txBody>
      </p:sp>
      <p:sp>
        <p:nvSpPr>
          <p:cNvPr id="4" name="Slide Number Placeholder 3"/>
          <p:cNvSpPr>
            <a:spLocks noGrp="1"/>
          </p:cNvSpPr>
          <p:nvPr>
            <p:ph type="sldNum" sz="quarter" idx="5"/>
          </p:nvPr>
        </p:nvSpPr>
        <p:spPr/>
        <p:txBody>
          <a:bodyPr/>
          <a:lstStyle/>
          <a:p>
            <a:fld id="{A392C7A9-5D0F-4242-86D3-9426848FCD64}" type="slidenum">
              <a:rPr lang="en-US" smtClean="0"/>
              <a:t>26</a:t>
            </a:fld>
            <a:endParaRPr lang="en-US"/>
          </a:p>
        </p:txBody>
      </p:sp>
    </p:spTree>
    <p:extLst>
      <p:ext uri="{BB962C8B-B14F-4D97-AF65-F5344CB8AC3E}">
        <p14:creationId xmlns:p14="http://schemas.microsoft.com/office/powerpoint/2010/main" val="101255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Apple only allows registered developers to deploy apps that will be listed in the App Store. When Apple receives a certificate from Apple in Step 2, the certificate allows Alice to later prove that she is a registered developer, since that certificate is signed by Apple.</a:t>
            </a:r>
          </a:p>
          <a:p>
            <a:endParaRPr lang="en-US" dirty="0"/>
          </a:p>
          <a:p>
            <a:r>
              <a:rPr lang="en-US" dirty="0"/>
              <a:t>[Note that the app review checks for more than just four things. For the full list, see https://developer.apple.com/app-store/review/guidelines/.]</a:t>
            </a:r>
          </a:p>
        </p:txBody>
      </p:sp>
      <p:sp>
        <p:nvSpPr>
          <p:cNvPr id="4" name="Slide Number Placeholder 3"/>
          <p:cNvSpPr>
            <a:spLocks noGrp="1"/>
          </p:cNvSpPr>
          <p:nvPr>
            <p:ph type="sldNum" sz="quarter" idx="5"/>
          </p:nvPr>
        </p:nvSpPr>
        <p:spPr/>
        <p:txBody>
          <a:bodyPr/>
          <a:lstStyle/>
          <a:p>
            <a:fld id="{A392C7A9-5D0F-4242-86D3-9426848FCD64}" type="slidenum">
              <a:rPr lang="en-US" smtClean="0"/>
              <a:t>27</a:t>
            </a:fld>
            <a:endParaRPr lang="en-US"/>
          </a:p>
        </p:txBody>
      </p:sp>
    </p:spTree>
    <p:extLst>
      <p:ext uri="{BB962C8B-B14F-4D97-AF65-F5344CB8AC3E}">
        <p14:creationId xmlns:p14="http://schemas.microsoft.com/office/powerpoint/2010/main" val="2688470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[Technical gore: `</a:t>
            </a:r>
            <a:r>
              <a:rPr lang="en-US" dirty="0" err="1"/>
              <a:t>vnode_check_signature</a:t>
            </a:r>
            <a:r>
              <a:rPr lang="en-US" dirty="0"/>
              <a:t>()` is called by `</a:t>
            </a:r>
            <a:r>
              <a:rPr lang="en-US" b="0" i="0" dirty="0" err="1">
                <a:solidFill>
                  <a:srgbClr val="6F42C1"/>
                </a:solidFill>
                <a:effectLst/>
                <a:latin typeface="SFMono-Regular"/>
              </a:rPr>
              <a:t>mac_vnode_check_signature</a:t>
            </a:r>
            <a:r>
              <a:rPr lang="en-US" b="0" i="0" dirty="0">
                <a:solidFill>
                  <a:srgbClr val="6F42C1"/>
                </a:solidFill>
                <a:effectLst/>
                <a:latin typeface="SFMono-Regular"/>
              </a:rPr>
              <a:t>()`, which is called by `</a:t>
            </a:r>
            <a:r>
              <a:rPr lang="en-US" b="0" i="0" dirty="0" err="1">
                <a:solidFill>
                  <a:srgbClr val="005CC5"/>
                </a:solidFill>
                <a:effectLst/>
                <a:latin typeface="SFMono-Regular"/>
              </a:rPr>
              <a:t>ubc_cs_blob_add</a:t>
            </a:r>
            <a:r>
              <a:rPr lang="en-US" b="0" i="0" dirty="0">
                <a:solidFill>
                  <a:srgbClr val="6F42C1"/>
                </a:solidFill>
                <a:effectLst/>
                <a:latin typeface="SFMono-Regular"/>
              </a:rPr>
              <a:t>()`. “UBC” stands for “unified buffer cache”; as described by https://flylib.com/books/en/3.126.1.93/1/, “</a:t>
            </a:r>
            <a:r>
              <a:rPr lang="en-US" b="0" i="0" dirty="0">
                <a:solidFill>
                  <a:srgbClr val="222222"/>
                </a:solidFill>
                <a:effectLst/>
                <a:latin typeface="Arial" panose="020B0604020202020204" pitchFamily="34" charset="0"/>
              </a:rPr>
              <a:t>The UBC's job is to cache file-backed and anonymous memory in physical memory . . . resident pages are evicted using an LRU-like page replacement policy. Recently used pages, say, corresponding to a file that was recently read, or memory that was recently allocated, are likely to be found in the buffer cache.</a:t>
            </a:r>
            <a:r>
              <a:rPr lang="en-US" b="0" i="0" dirty="0">
                <a:solidFill>
                  <a:srgbClr val="6F42C1"/>
                </a:solidFill>
                <a:effectLst/>
                <a:latin typeface="SFMono-Regular"/>
              </a:rPr>
              <a:t>” The call chain for `</a:t>
            </a:r>
            <a:r>
              <a:rPr lang="en-US" b="0" i="0" dirty="0" err="1">
                <a:solidFill>
                  <a:srgbClr val="005CC5"/>
                </a:solidFill>
                <a:effectLst/>
                <a:latin typeface="SFMono-Regular"/>
              </a:rPr>
              <a:t>ubc_cs_blob_add</a:t>
            </a:r>
            <a:r>
              <a:rPr lang="en-US" b="0" i="0" dirty="0">
                <a:solidFill>
                  <a:srgbClr val="005CC5"/>
                </a:solidFill>
                <a:effectLst/>
                <a:latin typeface="SFMono-Regular"/>
              </a:rPr>
              <a:t>()` looks like this:</a:t>
            </a:r>
          </a:p>
          <a:p>
            <a:r>
              <a:rPr lang="en-US" dirty="0"/>
              <a:t>    </a:t>
            </a:r>
            <a:r>
              <a:rPr lang="en-US" b="0" i="0" dirty="0" err="1">
                <a:solidFill>
                  <a:srgbClr val="005CC5"/>
                </a:solidFill>
                <a:effectLst/>
                <a:latin typeface="SFMono-Regular"/>
              </a:rPr>
              <a:t>ubc_cs_blob_add</a:t>
            </a:r>
            <a:r>
              <a:rPr lang="en-US" b="0" i="0" dirty="0">
                <a:solidFill>
                  <a:srgbClr val="005CC5"/>
                </a:solidFill>
                <a:effectLst/>
                <a:latin typeface="SFMono-Regular"/>
              </a:rPr>
              <a:t>() &lt;-- </a:t>
            </a:r>
            <a:r>
              <a:rPr lang="en-US" b="0" i="0" dirty="0" err="1">
                <a:effectLst/>
                <a:latin typeface="SFMono-Regular"/>
              </a:rPr>
              <a:t>load_code_signature</a:t>
            </a:r>
            <a:r>
              <a:rPr lang="en-US" b="0" i="0" dirty="0">
                <a:solidFill>
                  <a:srgbClr val="24292E"/>
                </a:solidFill>
                <a:effectLst/>
                <a:latin typeface="SFMono-Regular"/>
              </a:rPr>
              <a:t>() &lt;-- </a:t>
            </a:r>
            <a:r>
              <a:rPr lang="en-US" b="0" i="0" dirty="0" err="1">
                <a:effectLst/>
                <a:latin typeface="SFMono-Regular"/>
              </a:rPr>
              <a:t>parse_machfile</a:t>
            </a:r>
            <a:r>
              <a:rPr lang="en-US" b="0" i="0" dirty="0">
                <a:solidFill>
                  <a:srgbClr val="24292E"/>
                </a:solidFill>
                <a:effectLst/>
                <a:latin typeface="SFMono-Regular"/>
              </a:rPr>
              <a:t>() &lt;-----</a:t>
            </a:r>
            <a:r>
              <a:rPr lang="en-US" b="0" i="0" dirty="0" err="1">
                <a:solidFill>
                  <a:srgbClr val="6F42C1"/>
                </a:solidFill>
                <a:effectLst/>
                <a:latin typeface="SFMono-Regular"/>
              </a:rPr>
              <a:t>load_machfile</a:t>
            </a:r>
            <a:r>
              <a:rPr lang="en-US" b="0" i="0" dirty="0">
                <a:solidFill>
                  <a:srgbClr val="6F42C1"/>
                </a:solidFill>
                <a:effectLst/>
                <a:latin typeface="SFMono-Regular"/>
              </a:rPr>
              <a:t>()</a:t>
            </a:r>
            <a:endParaRPr lang="en-US" dirty="0"/>
          </a:p>
          <a:p>
            <a:r>
              <a:rPr lang="en-US" dirty="0"/>
              <a:t>                                                                                                                    \--</a:t>
            </a:r>
            <a:r>
              <a:rPr lang="en-US" b="0" i="0" dirty="0" err="1">
                <a:solidFill>
                  <a:srgbClr val="6F42C1"/>
                </a:solidFill>
                <a:effectLst/>
                <a:latin typeface="SFMono-Regular"/>
              </a:rPr>
              <a:t>load_dylinker</a:t>
            </a:r>
            <a:r>
              <a:rPr lang="en-US" b="0" i="0" dirty="0">
                <a:solidFill>
                  <a:srgbClr val="6F42C1"/>
                </a:solidFill>
                <a:effectLst/>
                <a:latin typeface="SFMono-Regular"/>
              </a:rPr>
              <a:t>()</a:t>
            </a:r>
            <a:endParaRPr lang="en-US" dirty="0"/>
          </a:p>
          <a:p>
            <a:r>
              <a:rPr lang="en-US" dirty="0"/>
              <a:t>The two functions to the right are called during `</a:t>
            </a:r>
            <a:r>
              <a:rPr lang="en-US" b="0" i="0" dirty="0" err="1">
                <a:solidFill>
                  <a:srgbClr val="6F42C1"/>
                </a:solidFill>
                <a:effectLst/>
                <a:latin typeface="SFMono-Regular"/>
              </a:rPr>
              <a:t>exec_mach_imgact</a:t>
            </a:r>
            <a:r>
              <a:rPr lang="en-US" dirty="0"/>
              <a:t>()` (basically, Mach’s version of `exec()`) and during the loading of dynamic libraries, respectively. If you’re interested in looking at the actual implementations of these functions, take a look at the Darwin source code (https://github.com/apple/darwin-xnu).]</a:t>
            </a:r>
          </a:p>
        </p:txBody>
      </p:sp>
      <p:sp>
        <p:nvSpPr>
          <p:cNvPr id="4" name="Slide Number Placeholder 3"/>
          <p:cNvSpPr>
            <a:spLocks noGrp="1"/>
          </p:cNvSpPr>
          <p:nvPr>
            <p:ph type="sldNum" sz="quarter" idx="5"/>
          </p:nvPr>
        </p:nvSpPr>
        <p:spPr/>
        <p:txBody>
          <a:bodyPr/>
          <a:lstStyle/>
          <a:p>
            <a:fld id="{A392C7A9-5D0F-4242-86D3-9426848FCD64}" type="slidenum">
              <a:rPr lang="en-US" smtClean="0"/>
              <a:t>28</a:t>
            </a:fld>
            <a:endParaRPr lang="en-US"/>
          </a:p>
        </p:txBody>
      </p:sp>
    </p:spTree>
    <p:extLst>
      <p:ext uri="{BB962C8B-B14F-4D97-AF65-F5344CB8AC3E}">
        <p14:creationId xmlns:p14="http://schemas.microsoft.com/office/powerpoint/2010/main" val="1677868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https://enck.org/pubs/deshotels-asiaccs18.pdf]</a:t>
            </a:r>
          </a:p>
        </p:txBody>
      </p:sp>
      <p:sp>
        <p:nvSpPr>
          <p:cNvPr id="4" name="Slide Number Placeholder 3"/>
          <p:cNvSpPr>
            <a:spLocks noGrp="1"/>
          </p:cNvSpPr>
          <p:nvPr>
            <p:ph type="sldNum" sz="quarter" idx="5"/>
          </p:nvPr>
        </p:nvSpPr>
        <p:spPr/>
        <p:txBody>
          <a:bodyPr/>
          <a:lstStyle/>
          <a:p>
            <a:fld id="{A392C7A9-5D0F-4242-86D3-9426848FCD64}" type="slidenum">
              <a:rPr lang="en-US" smtClean="0"/>
              <a:t>29</a:t>
            </a:fld>
            <a:endParaRPr lang="en-US"/>
          </a:p>
        </p:txBody>
      </p:sp>
    </p:spTree>
    <p:extLst>
      <p:ext uri="{BB962C8B-B14F-4D97-AF65-F5344CB8AC3E}">
        <p14:creationId xmlns:p14="http://schemas.microsoft.com/office/powerpoint/2010/main" val="518518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MacOS supports multiple UIDs for multiple users. However, on recent versions of MacOS, the Unix-level root account is disabled by default! Note, however, that the concept of a root-privileged PROCESS still exists; so, for example, you can still use the `</a:t>
            </a:r>
            <a:r>
              <a:rPr lang="en-US" dirty="0" err="1"/>
              <a:t>sudo</a:t>
            </a:r>
            <a:r>
              <a:rPr lang="en-US" dirty="0"/>
              <a:t>` command to execute processes with root privileged. But even if you do this, there are certain parts of the file system that root-privileged processes cannot access.</a:t>
            </a:r>
          </a:p>
          <a:p>
            <a:endParaRPr lang="en-US" dirty="0"/>
          </a:p>
          <a:p>
            <a:r>
              <a:rPr lang="en-US" dirty="0"/>
              <a:t>[Ref: https://support.apple.com/guide/directory-utility/about-the-root-user-dirub32398f1/mac</a:t>
            </a:r>
          </a:p>
          <a:p>
            <a:r>
              <a:rPr lang="en-US" dirty="0"/>
              <a:t>        https://support.apple.com/en-us/HT204899</a:t>
            </a:r>
          </a:p>
          <a:p>
            <a:r>
              <a:rPr lang="en-US" dirty="0"/>
              <a:t>]</a:t>
            </a:r>
          </a:p>
        </p:txBody>
      </p:sp>
      <p:sp>
        <p:nvSpPr>
          <p:cNvPr id="4" name="Slide Number Placeholder 3"/>
          <p:cNvSpPr>
            <a:spLocks noGrp="1"/>
          </p:cNvSpPr>
          <p:nvPr>
            <p:ph type="sldNum" sz="quarter" idx="5"/>
          </p:nvPr>
        </p:nvSpPr>
        <p:spPr/>
        <p:txBody>
          <a:bodyPr/>
          <a:lstStyle/>
          <a:p>
            <a:fld id="{A392C7A9-5D0F-4242-86D3-9426848FCD64}" type="slidenum">
              <a:rPr lang="en-US" smtClean="0"/>
              <a:t>30</a:t>
            </a:fld>
            <a:endParaRPr lang="en-US"/>
          </a:p>
        </p:txBody>
      </p:sp>
    </p:spTree>
    <p:extLst>
      <p:ext uri="{BB962C8B-B14F-4D97-AF65-F5344CB8AC3E}">
        <p14:creationId xmlns:p14="http://schemas.microsoft.com/office/powerpoint/2010/main" val="120212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https://en.wikipedia.org/wiki/Unix]</a:t>
            </a:r>
          </a:p>
        </p:txBody>
      </p:sp>
      <p:sp>
        <p:nvSpPr>
          <p:cNvPr id="4" name="Slide Number Placeholder 3"/>
          <p:cNvSpPr>
            <a:spLocks noGrp="1"/>
          </p:cNvSpPr>
          <p:nvPr>
            <p:ph type="sldNum" sz="quarter" idx="5"/>
          </p:nvPr>
        </p:nvSpPr>
        <p:spPr/>
        <p:txBody>
          <a:bodyPr/>
          <a:lstStyle/>
          <a:p>
            <a:fld id="{A392C7A9-5D0F-4242-86D3-9426848FCD64}" type="slidenum">
              <a:rPr lang="en-US" smtClean="0"/>
              <a:t>4</a:t>
            </a:fld>
            <a:endParaRPr lang="en-US"/>
          </a:p>
        </p:txBody>
      </p:sp>
    </p:spTree>
    <p:extLst>
      <p:ext uri="{BB962C8B-B14F-4D97-AF65-F5344CB8AC3E}">
        <p14:creationId xmlns:p14="http://schemas.microsoft.com/office/powerpoint/2010/main" val="2714192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interactions between file permissions and directory permissions are subtle. I highly recommend that you read this article for more details: https://www.hackinglinuxexposed.com/articles/20030424.html. As the article says:</a:t>
            </a:r>
          </a:p>
          <a:p>
            <a:r>
              <a:rPr lang="en-US" dirty="0"/>
              <a:t>“*Read (r)The ability to read the names of files stored in this directory.</a:t>
            </a:r>
          </a:p>
          <a:p>
            <a:r>
              <a:rPr lang="en-US" dirty="0"/>
              <a:t> *Write (w)The ability to rename files in the directory, create new files, or delete existing files, if you also have Execute permissions. If you don't have execute perms, then write perms are meaningless.</a:t>
            </a:r>
          </a:p>
          <a:p>
            <a:r>
              <a:rPr lang="en-US" dirty="0"/>
              <a:t> *Execute (x)The ability to cd into this directory, and access the files in this directory.</a:t>
            </a:r>
          </a:p>
          <a:p>
            <a:r>
              <a:rPr lang="en-US" dirty="0"/>
              <a:t>How a directory functions is one of the most frequently misunderstood file permission issues. Here are a few examples that should make it easier to understand.</a:t>
            </a:r>
          </a:p>
          <a:p>
            <a:endParaRPr lang="en-US" dirty="0"/>
          </a:p>
          <a:p>
            <a:r>
              <a:rPr lang="en-US" dirty="0"/>
              <a:t> # "Full Access".  </a:t>
            </a:r>
            <a:r>
              <a:rPr lang="en-US" dirty="0" err="1"/>
              <a:t>Reegen</a:t>
            </a:r>
            <a:r>
              <a:rPr lang="en-US" dirty="0"/>
              <a:t> can list, create, delete, rename, delete,</a:t>
            </a:r>
          </a:p>
          <a:p>
            <a:r>
              <a:rPr lang="en-US" dirty="0"/>
              <a:t> # and stat any files in dir.</a:t>
            </a:r>
          </a:p>
          <a:p>
            <a:r>
              <a:rPr lang="en-US" dirty="0"/>
              <a:t> # Access to file contents is subject to the permissions</a:t>
            </a:r>
          </a:p>
          <a:p>
            <a:r>
              <a:rPr lang="en-US" dirty="0"/>
              <a:t> # of the file itself.</a:t>
            </a:r>
          </a:p>
          <a:p>
            <a:r>
              <a:rPr lang="en-US" dirty="0"/>
              <a:t> # New files can be created, any file can be deleted, regardless of</a:t>
            </a:r>
          </a:p>
          <a:p>
            <a:r>
              <a:rPr lang="en-US" dirty="0"/>
              <a:t> # file permissions.</a:t>
            </a:r>
          </a:p>
          <a:p>
            <a:r>
              <a:rPr lang="en-US" dirty="0"/>
              <a:t> </a:t>
            </a:r>
            <a:r>
              <a:rPr lang="en-US" dirty="0" err="1"/>
              <a:t>drwx</a:t>
            </a:r>
            <a:r>
              <a:rPr lang="en-US" dirty="0"/>
              <a:t>------  1 </a:t>
            </a:r>
            <a:r>
              <a:rPr lang="en-US" dirty="0" err="1"/>
              <a:t>reegen</a:t>
            </a:r>
            <a:r>
              <a:rPr lang="en-US" dirty="0"/>
              <a:t>    </a:t>
            </a:r>
            <a:r>
              <a:rPr lang="en-US" dirty="0" err="1"/>
              <a:t>reegen</a:t>
            </a:r>
            <a:r>
              <a:rPr lang="en-US" dirty="0"/>
              <a:t>          4096 Jan 01 2003  </a:t>
            </a:r>
            <a:r>
              <a:rPr lang="en-US" dirty="0" err="1"/>
              <a:t>dir</a:t>
            </a:r>
            <a:endParaRPr lang="en-US" dirty="0"/>
          </a:p>
          <a:p>
            <a:endParaRPr lang="en-US" dirty="0"/>
          </a:p>
          <a:p>
            <a:r>
              <a:rPr lang="en-US" dirty="0"/>
              <a:t> # </a:t>
            </a:r>
            <a:r>
              <a:rPr lang="en-US" dirty="0" err="1"/>
              <a:t>Reegen</a:t>
            </a:r>
            <a:r>
              <a:rPr lang="en-US" dirty="0"/>
              <a:t> can do everything in the "Full Access" list except create,</a:t>
            </a:r>
          </a:p>
          <a:p>
            <a:r>
              <a:rPr lang="en-US" dirty="0"/>
              <a:t> # delete, or rename files in this directory.</a:t>
            </a:r>
          </a:p>
          <a:p>
            <a:r>
              <a:rPr lang="en-US" dirty="0"/>
              <a:t> </a:t>
            </a:r>
            <a:r>
              <a:rPr lang="en-US" dirty="0" err="1"/>
              <a:t>dr</a:t>
            </a:r>
            <a:r>
              <a:rPr lang="en-US" dirty="0"/>
              <a:t>-x------  1 </a:t>
            </a:r>
            <a:r>
              <a:rPr lang="en-US" dirty="0" err="1"/>
              <a:t>reegen</a:t>
            </a:r>
            <a:r>
              <a:rPr lang="en-US" dirty="0"/>
              <a:t>    </a:t>
            </a:r>
            <a:r>
              <a:rPr lang="en-US" dirty="0" err="1"/>
              <a:t>reegen</a:t>
            </a:r>
            <a:r>
              <a:rPr lang="en-US" dirty="0"/>
              <a:t>          4096 Jan 01 2003  </a:t>
            </a:r>
            <a:r>
              <a:rPr lang="en-US" dirty="0" err="1"/>
              <a:t>dir</a:t>
            </a:r>
            <a:endParaRPr lang="en-US" dirty="0"/>
          </a:p>
          <a:p>
            <a:endParaRPr lang="en-US" dirty="0"/>
          </a:p>
          <a:p>
            <a:r>
              <a:rPr lang="en-US" dirty="0"/>
              <a:t> # </a:t>
            </a:r>
            <a:r>
              <a:rPr lang="en-US" dirty="0" err="1"/>
              <a:t>Reegen</a:t>
            </a:r>
            <a:r>
              <a:rPr lang="en-US" dirty="0"/>
              <a:t> can do everything in the "Full Access" list except list the</a:t>
            </a:r>
          </a:p>
          <a:p>
            <a:r>
              <a:rPr lang="en-US" dirty="0"/>
              <a:t> # filenames in this directory.  If she suspects there is a file</a:t>
            </a:r>
          </a:p>
          <a:p>
            <a:r>
              <a:rPr lang="en-US" dirty="0"/>
              <a:t> # named "program" she can list it, but cannot do an 'ls'</a:t>
            </a:r>
          </a:p>
          <a:p>
            <a:r>
              <a:rPr lang="en-US" dirty="0"/>
              <a:t> # of the directory itself.  She can access any file (file</a:t>
            </a:r>
          </a:p>
          <a:p>
            <a:r>
              <a:rPr lang="en-US" dirty="0"/>
              <a:t> # permissions permitting) if she knows it's name.  She can</a:t>
            </a:r>
          </a:p>
          <a:p>
            <a:r>
              <a:rPr lang="en-US" dirty="0"/>
              <a:t> # create new files, or rename/delete existing ones.</a:t>
            </a:r>
          </a:p>
          <a:p>
            <a:r>
              <a:rPr lang="en-US" dirty="0"/>
              <a:t> d-</a:t>
            </a:r>
            <a:r>
              <a:rPr lang="en-US" dirty="0" err="1"/>
              <a:t>wx</a:t>
            </a:r>
            <a:r>
              <a:rPr lang="en-US" dirty="0"/>
              <a:t>------  1 </a:t>
            </a:r>
            <a:r>
              <a:rPr lang="en-US" dirty="0" err="1"/>
              <a:t>reegen</a:t>
            </a:r>
            <a:r>
              <a:rPr lang="en-US" dirty="0"/>
              <a:t>    </a:t>
            </a:r>
            <a:r>
              <a:rPr lang="en-US" dirty="0" err="1"/>
              <a:t>reegen</a:t>
            </a:r>
            <a:r>
              <a:rPr lang="en-US" dirty="0"/>
              <a:t>          4096 Jan 01 2003  </a:t>
            </a:r>
            <a:r>
              <a:rPr lang="en-US" dirty="0" err="1"/>
              <a:t>dir</a:t>
            </a:r>
            <a:endParaRPr lang="en-US" dirty="0"/>
          </a:p>
          <a:p>
            <a:endParaRPr lang="en-US" dirty="0"/>
          </a:p>
          <a:p>
            <a:r>
              <a:rPr lang="en-US" dirty="0"/>
              <a:t> # </a:t>
            </a:r>
            <a:r>
              <a:rPr lang="en-US" dirty="0" err="1"/>
              <a:t>Reegen</a:t>
            </a:r>
            <a:r>
              <a:rPr lang="en-US" dirty="0"/>
              <a:t> cannot create or delete any files in this directory.</a:t>
            </a:r>
          </a:p>
          <a:p>
            <a:r>
              <a:rPr lang="en-US" dirty="0"/>
              <a:t> # She can access any file (permissions permitting) if she</a:t>
            </a:r>
          </a:p>
          <a:p>
            <a:r>
              <a:rPr lang="en-US" dirty="0"/>
              <a:t> # knows it's name already.</a:t>
            </a:r>
          </a:p>
          <a:p>
            <a:r>
              <a:rPr lang="en-US" dirty="0"/>
              <a:t> d--x------  1 </a:t>
            </a:r>
            <a:r>
              <a:rPr lang="en-US" dirty="0" err="1"/>
              <a:t>reegen</a:t>
            </a:r>
            <a:r>
              <a:rPr lang="en-US" dirty="0"/>
              <a:t>    </a:t>
            </a:r>
            <a:r>
              <a:rPr lang="en-US" dirty="0" err="1"/>
              <a:t>reegen</a:t>
            </a:r>
            <a:r>
              <a:rPr lang="en-US" dirty="0"/>
              <a:t>          4096 Jan 01 2003  </a:t>
            </a:r>
            <a:r>
              <a:rPr lang="en-US" dirty="0" err="1"/>
              <a:t>dir</a:t>
            </a:r>
            <a:endParaRPr lang="en-US" dirty="0"/>
          </a:p>
          <a:p>
            <a:endParaRPr lang="en-US" dirty="0"/>
          </a:p>
          <a:p>
            <a:r>
              <a:rPr lang="en-US" dirty="0"/>
              <a:t>. . . </a:t>
            </a:r>
            <a:r>
              <a:rPr lang="en-US" b="0" i="0" dirty="0">
                <a:solidFill>
                  <a:srgbClr val="000000"/>
                </a:solidFill>
                <a:effectLst/>
                <a:latin typeface="Times New Roman" panose="02020603050405020304" pitchFamily="18" charset="0"/>
              </a:rPr>
              <a:t>Many people don't realize that write access means the ability to create or delete files, and that the permissions of the file itself is totally irrelevant. This does make sense if you think about it. When you add files, what are you doing? You're putting a new entry into the directory listing - it is the directory that is changing, so that's why you need write permission to the directory. It's the same situation with deleting - the directory (list of files) is being changed, so if you have write access, you can do so regardless of the permissions of the file itself.</a:t>
            </a:r>
            <a:r>
              <a:rPr lang="en-US" dirty="0"/>
              <a:t>”]</a:t>
            </a:r>
          </a:p>
        </p:txBody>
      </p:sp>
      <p:sp>
        <p:nvSpPr>
          <p:cNvPr id="4" name="Slide Number Placeholder 3"/>
          <p:cNvSpPr>
            <a:spLocks noGrp="1"/>
          </p:cNvSpPr>
          <p:nvPr>
            <p:ph type="sldNum" sz="quarter" idx="5"/>
          </p:nvPr>
        </p:nvSpPr>
        <p:spPr/>
        <p:txBody>
          <a:bodyPr/>
          <a:lstStyle/>
          <a:p>
            <a:fld id="{A392C7A9-5D0F-4242-86D3-9426848FCD64}" type="slidenum">
              <a:rPr lang="en-US" smtClean="0"/>
              <a:t>5</a:t>
            </a:fld>
            <a:endParaRPr lang="en-US"/>
          </a:p>
        </p:txBody>
      </p:sp>
    </p:spTree>
    <p:extLst>
      <p:ext uri="{BB962C8B-B14F-4D97-AF65-F5344CB8AC3E}">
        <p14:creationId xmlns:p14="http://schemas.microsoft.com/office/powerpoint/2010/main" val="2570699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2C7A9-5D0F-4242-86D3-9426848FCD64}" type="slidenum">
              <a:rPr lang="en-US" smtClean="0"/>
              <a:t>6</a:t>
            </a:fld>
            <a:endParaRPr lang="en-US"/>
          </a:p>
        </p:txBody>
      </p:sp>
    </p:spTree>
    <p:extLst>
      <p:ext uri="{BB962C8B-B14F-4D97-AF65-F5344CB8AC3E}">
        <p14:creationId xmlns:p14="http://schemas.microsoft.com/office/powerpoint/2010/main" val="4164069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[A file also has a </a:t>
            </a:r>
            <a:r>
              <a:rPr lang="en-US" dirty="0" err="1">
                <a:latin typeface="+mn-lt"/>
              </a:rPr>
              <a:t>setgid</a:t>
            </a:r>
            <a:r>
              <a:rPr lang="en-US" dirty="0">
                <a:latin typeface="+mn-lt"/>
              </a:rPr>
              <a:t> bit, but this bit is rarely used in practice.]</a:t>
            </a:r>
          </a:p>
          <a:p>
            <a:endParaRPr lang="en-US" dirty="0">
              <a:latin typeface="+mn-lt"/>
            </a:endParaRPr>
          </a:p>
          <a:p>
            <a:r>
              <a:rPr lang="en-US" dirty="0">
                <a:latin typeface="+mn-lt"/>
              </a:rPr>
              <a:t>[As explained by https://docstore.mik.ua/orelly/linux/run/ch06_03.htm, “</a:t>
            </a:r>
            <a:r>
              <a:rPr lang="en-US" b="0" i="0" dirty="0">
                <a:solidFill>
                  <a:srgbClr val="000000"/>
                </a:solidFill>
                <a:effectLst/>
                <a:latin typeface="+mn-lt"/>
              </a:rPr>
              <a:t>When using ls -l to list device files in /dev, you'll see something like the following:</a:t>
            </a:r>
          </a:p>
          <a:p>
            <a:r>
              <a:rPr lang="en-US" b="0" i="0" dirty="0">
                <a:solidFill>
                  <a:srgbClr val="000000"/>
                </a:solidFill>
                <a:effectLst/>
                <a:latin typeface="+mn-lt"/>
              </a:rPr>
              <a:t>   </a:t>
            </a:r>
            <a:r>
              <a:rPr lang="en-US" b="0" i="0" dirty="0" err="1">
                <a:solidFill>
                  <a:srgbClr val="000000"/>
                </a:solidFill>
                <a:effectLst/>
                <a:latin typeface="+mn-lt"/>
              </a:rPr>
              <a:t>brw</a:t>
            </a:r>
            <a:r>
              <a:rPr lang="en-US" b="0" i="0" dirty="0">
                <a:solidFill>
                  <a:srgbClr val="000000"/>
                </a:solidFill>
                <a:effectLst/>
                <a:latin typeface="+mn-lt"/>
              </a:rPr>
              <a:t>-</a:t>
            </a:r>
            <a:r>
              <a:rPr lang="en-US" b="0" i="0" dirty="0" err="1">
                <a:solidFill>
                  <a:srgbClr val="000000"/>
                </a:solidFill>
                <a:effectLst/>
                <a:latin typeface="+mn-lt"/>
              </a:rPr>
              <a:t>rw</a:t>
            </a:r>
            <a:r>
              <a:rPr lang="en-US" b="0" i="0" dirty="0">
                <a:solidFill>
                  <a:srgbClr val="000000"/>
                </a:solidFill>
                <a:effectLst/>
                <a:latin typeface="+mn-lt"/>
              </a:rPr>
              <a:t>---- 1 root disk 3, 0 May 19 1994 /dev/had</a:t>
            </a:r>
          </a:p>
          <a:p>
            <a:r>
              <a:rPr lang="en-US" b="0" i="0" dirty="0">
                <a:solidFill>
                  <a:srgbClr val="000000"/>
                </a:solidFill>
                <a:effectLst/>
                <a:latin typeface="+mn-lt"/>
              </a:rPr>
              <a:t>This is /dev/</a:t>
            </a:r>
            <a:r>
              <a:rPr lang="en-US" b="0" i="0" dirty="0" err="1">
                <a:solidFill>
                  <a:srgbClr val="000000"/>
                </a:solidFill>
                <a:effectLst/>
                <a:latin typeface="+mn-lt"/>
              </a:rPr>
              <a:t>hda</a:t>
            </a:r>
            <a:r>
              <a:rPr lang="en-US" b="0" i="0" dirty="0">
                <a:solidFill>
                  <a:srgbClr val="000000"/>
                </a:solidFill>
                <a:effectLst/>
                <a:latin typeface="+mn-lt"/>
              </a:rPr>
              <a:t>, which corresponds to the first IDE drive. First of all, note that the first letter of the permissions field is b, which means this is a block device file. (Recall that normal files have a - in this first column, directories a d, and so on.) Device files are denoted either by b, for block devices, or c, for character devices. A block device is usually a peripheral such as a hard drive: data is read and written to the device as entire blocks (where the block size is determined by the device; it may not be 1024 bytes as we usually call "blocks" under Linux), and the device may be accessed randomly. In contrast, character devices are usually read or written sequentially, and I/O may be done as single bytes. An example of a character device is a serial port. Also, note that the size field in the ls -l listing is replaced by two numbers, separated by a comma. The first value is the major device number and the second is the minor device number. When a device file is accessed by a program, the kernel receives the I/O request in terms of the major and minor numbers of the device. The major number generally specifies a particular driver within the kernel, and the minor number specifies a particular device handled by that driver. For example, all serial port devices have the same major number, but different minor numbers. The kernel uses the major number to redirect an I/O request to the appropriate driver, and the driver uses the minor number to figure out which specific device to access.”]</a:t>
            </a:r>
          </a:p>
        </p:txBody>
      </p:sp>
      <p:sp>
        <p:nvSpPr>
          <p:cNvPr id="4" name="Slide Number Placeholder 3"/>
          <p:cNvSpPr>
            <a:spLocks noGrp="1"/>
          </p:cNvSpPr>
          <p:nvPr>
            <p:ph type="sldNum" sz="quarter" idx="5"/>
          </p:nvPr>
        </p:nvSpPr>
        <p:spPr/>
        <p:txBody>
          <a:bodyPr/>
          <a:lstStyle/>
          <a:p>
            <a:fld id="{A392C7A9-5D0F-4242-86D3-9426848FCD64}" type="slidenum">
              <a:rPr lang="en-US" smtClean="0"/>
              <a:t>7</a:t>
            </a:fld>
            <a:endParaRPr lang="en-US"/>
          </a:p>
        </p:txBody>
      </p:sp>
    </p:spTree>
    <p:extLst>
      <p:ext uri="{BB962C8B-B14F-4D97-AF65-F5344CB8AC3E}">
        <p14:creationId xmlns:p14="http://schemas.microsoft.com/office/powerpoint/2010/main" val="1347789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Linux console and other platforms, usually the first six virtual consoles provide a text terminal with a login prompt to a Unix shell. The graphical X Window System traditionally starts in the seventh virtual console (tty7), although this is configuration dependent. In Linux, the user switches between them by pressing the Alt key combined with a function key – for example Alt + F1 to access the virtual console number 1. Alt + ← changes to the previous virtual console and Alt + → to the next virtual console.” [Ref: https://en.wikipedia.org/wiki/Virtual_console]</a:t>
            </a:r>
          </a:p>
          <a:p>
            <a:endParaRPr lang="en-US" dirty="0"/>
          </a:p>
          <a:p>
            <a:r>
              <a:rPr lang="en-US" dirty="0"/>
              <a:t>`</a:t>
            </a:r>
            <a:r>
              <a:rPr lang="en-US" dirty="0" err="1"/>
              <a:t>getty</a:t>
            </a:r>
            <a:r>
              <a:rPr lang="en-US" dirty="0"/>
              <a:t>` passes the user name to `login` via the `exec()` arguments.</a:t>
            </a:r>
          </a:p>
          <a:p>
            <a:endParaRPr lang="en-US" dirty="0"/>
          </a:p>
          <a:p>
            <a:r>
              <a:rPr lang="en-US" dirty="0"/>
              <a:t>When a user logs out of their shell, `</a:t>
            </a:r>
            <a:r>
              <a:rPr lang="en-US" dirty="0" err="1"/>
              <a:t>init</a:t>
            </a:r>
            <a:r>
              <a:rPr lang="en-US" dirty="0"/>
              <a:t>` notices that the process has died. `</a:t>
            </a:r>
            <a:r>
              <a:rPr lang="en-US" dirty="0" err="1"/>
              <a:t>init</a:t>
            </a:r>
            <a:r>
              <a:rPr lang="en-US" dirty="0"/>
              <a:t>` then `fork()`s itself again and spawns a new `</a:t>
            </a:r>
            <a:r>
              <a:rPr lang="en-US" dirty="0" err="1"/>
              <a:t>getty</a:t>
            </a:r>
            <a:r>
              <a:rPr lang="en-US" dirty="0"/>
              <a:t>` process for the associated terminal.</a:t>
            </a:r>
          </a:p>
          <a:p>
            <a:r>
              <a:rPr lang="en-US" dirty="0"/>
              <a:t> </a:t>
            </a:r>
          </a:p>
          <a:p>
            <a:r>
              <a:rPr lang="en-US" dirty="0"/>
              <a:t>[Ref: https://en.wikipedia.org/wiki/Virtual_console</a:t>
            </a:r>
          </a:p>
          <a:p>
            <a:r>
              <a:rPr lang="en-US" dirty="0"/>
              <a:t>        https://tldp.org/LDP/sag/html/login-via-terminal.html</a:t>
            </a:r>
          </a:p>
          <a:p>
            <a:r>
              <a:rPr lang="en-US" dirty="0"/>
              <a:t>        https://en.wikipedia.org/wiki/Getty_(Unix)</a:t>
            </a:r>
          </a:p>
          <a:p>
            <a:r>
              <a:rPr lang="en-US" dirty="0"/>
              <a:t>        https://man7.org/linux/man-pages/man1/login.1.html</a:t>
            </a:r>
          </a:p>
          <a:p>
            <a:r>
              <a:rPr lang="en-US" dirty="0"/>
              <a:t>        https://github.com/shadow-maint/shadow/blob/master/src/login.c#L1251</a:t>
            </a:r>
          </a:p>
          <a:p>
            <a:r>
              <a:rPr lang="en-US" dirty="0"/>
              <a:t>                          //The login utility is part of a Linux package called `shadow`. The line of source code</a:t>
            </a:r>
          </a:p>
          <a:p>
            <a:r>
              <a:rPr lang="en-US" dirty="0"/>
              <a:t>                          //above shows where the login program drops its root privileges.</a:t>
            </a:r>
          </a:p>
          <a:p>
            <a:r>
              <a:rPr lang="en-US" dirty="0"/>
              <a:t>]</a:t>
            </a:r>
          </a:p>
        </p:txBody>
      </p:sp>
      <p:sp>
        <p:nvSpPr>
          <p:cNvPr id="4" name="Slide Number Placeholder 3"/>
          <p:cNvSpPr>
            <a:spLocks noGrp="1"/>
          </p:cNvSpPr>
          <p:nvPr>
            <p:ph type="sldNum" sz="quarter" idx="5"/>
          </p:nvPr>
        </p:nvSpPr>
        <p:spPr/>
        <p:txBody>
          <a:bodyPr/>
          <a:lstStyle/>
          <a:p>
            <a:fld id="{A392C7A9-5D0F-4242-86D3-9426848FCD64}" type="slidenum">
              <a:rPr lang="en-US" smtClean="0"/>
              <a:t>8</a:t>
            </a:fld>
            <a:endParaRPr lang="en-US"/>
          </a:p>
        </p:txBody>
      </p:sp>
    </p:spTree>
    <p:extLst>
      <p:ext uri="{BB962C8B-B14F-4D97-AF65-F5344CB8AC3E}">
        <p14:creationId xmlns:p14="http://schemas.microsoft.com/office/powerpoint/2010/main" val="1679016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[For an older but still relevant overview of Darwin, see https://fahrplan.events.ccc.de/congress/2007/Fahrplan/attachments/986_inside_the_mac_osx_kernel.pdf.]</a:t>
            </a:r>
          </a:p>
          <a:p>
            <a:endParaRPr lang="en-US" sz="1200" dirty="0">
              <a:latin typeface="+mn-lt"/>
            </a:endParaRPr>
          </a:p>
          <a:p>
            <a:r>
              <a:rPr lang="en-US" sz="1200" dirty="0">
                <a:effectLst/>
                <a:latin typeface="+mn-lt"/>
                <a:ea typeface="Calibri" panose="020F0502020204030204" pitchFamily="34" charset="0"/>
              </a:rPr>
              <a:t>Note that MacOS was formerly called “OS X.” The older name is sometimes still seen in technical documentation from Apple and others. Apple did the rebranding to provide a consistent nomenclature across different Apple devices (e.g., “iOS” for iPhones, “MacOS” for Macintosh laptops and desktops, and “</a:t>
            </a:r>
            <a:r>
              <a:rPr lang="en-US" sz="1200" dirty="0" err="1">
                <a:effectLst/>
                <a:latin typeface="+mn-lt"/>
                <a:ea typeface="Calibri" panose="020F0502020204030204" pitchFamily="34" charset="0"/>
              </a:rPr>
              <a:t>WatchOS</a:t>
            </a:r>
            <a:r>
              <a:rPr lang="en-US" sz="1200" dirty="0">
                <a:effectLst/>
                <a:latin typeface="+mn-lt"/>
                <a:ea typeface="Calibri" panose="020F0502020204030204" pitchFamily="34" charset="0"/>
              </a:rPr>
              <a:t>” for Apple watches). For more information about the rebranding, see https://www.wired.com/2016/06/apple-os-x-dead-long-live-macos/.</a:t>
            </a:r>
            <a:endParaRPr lang="en-US" sz="1200" dirty="0">
              <a:latin typeface="+mn-lt"/>
            </a:endParaRPr>
          </a:p>
        </p:txBody>
      </p:sp>
      <p:sp>
        <p:nvSpPr>
          <p:cNvPr id="4" name="Slide Number Placeholder 3"/>
          <p:cNvSpPr>
            <a:spLocks noGrp="1"/>
          </p:cNvSpPr>
          <p:nvPr>
            <p:ph type="sldNum" sz="quarter" idx="5"/>
          </p:nvPr>
        </p:nvSpPr>
        <p:spPr/>
        <p:txBody>
          <a:bodyPr/>
          <a:lstStyle/>
          <a:p>
            <a:fld id="{A392C7A9-5D0F-4242-86D3-9426848FCD64}" type="slidenum">
              <a:rPr lang="en-US" smtClean="0"/>
              <a:t>9</a:t>
            </a:fld>
            <a:endParaRPr lang="en-US"/>
          </a:p>
        </p:txBody>
      </p:sp>
    </p:spTree>
    <p:extLst>
      <p:ext uri="{BB962C8B-B14F-4D97-AF65-F5344CB8AC3E}">
        <p14:creationId xmlns:p14="http://schemas.microsoft.com/office/powerpoint/2010/main" val="1174723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microkernel tries to minimize the amount of OS code that runs in privileged mode. In a microkernel, the lowest-level OS functionality is implemented by the privileged microkernel. Other OS functionality is implemented by user-mode “server” processes.</a:t>
            </a:r>
          </a:p>
          <a:p>
            <a:endParaRPr lang="en-US" dirty="0"/>
          </a:p>
          <a:p>
            <a:r>
              <a:rPr lang="en-US" dirty="0"/>
              <a:t>In a monolithic OS, cross-component interactions are just function calls because the two components live in the same address space!</a:t>
            </a:r>
          </a:p>
        </p:txBody>
      </p:sp>
      <p:sp>
        <p:nvSpPr>
          <p:cNvPr id="4" name="Slide Number Placeholder 3"/>
          <p:cNvSpPr>
            <a:spLocks noGrp="1"/>
          </p:cNvSpPr>
          <p:nvPr>
            <p:ph type="sldNum" sz="quarter" idx="5"/>
          </p:nvPr>
        </p:nvSpPr>
        <p:spPr/>
        <p:txBody>
          <a:bodyPr/>
          <a:lstStyle/>
          <a:p>
            <a:fld id="{A392C7A9-5D0F-4242-86D3-9426848FCD64}" type="slidenum">
              <a:rPr lang="en-US" smtClean="0"/>
              <a:t>10</a:t>
            </a:fld>
            <a:endParaRPr lang="en-US"/>
          </a:p>
        </p:txBody>
      </p:sp>
    </p:spTree>
    <p:extLst>
      <p:ext uri="{BB962C8B-B14F-4D97-AF65-F5344CB8AC3E}">
        <p14:creationId xmlns:p14="http://schemas.microsoft.com/office/powerpoint/2010/main" val="350847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B6C83-EBF2-41EA-A703-A931B97CF4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1D92B7-F080-4413-AFED-F197A2453D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AC7840-34DD-4CD3-AA10-0AB28686870C}"/>
              </a:ext>
            </a:extLst>
          </p:cNvPr>
          <p:cNvSpPr>
            <a:spLocks noGrp="1"/>
          </p:cNvSpPr>
          <p:nvPr>
            <p:ph type="dt" sz="half" idx="10"/>
          </p:nvPr>
        </p:nvSpPr>
        <p:spPr/>
        <p:txBody>
          <a:bodyPr/>
          <a:lstStyle/>
          <a:p>
            <a:fld id="{3956DCE3-A85C-470A-9E8F-C2897B841C4F}" type="datetimeFigureOut">
              <a:rPr lang="en-US" smtClean="0"/>
              <a:t>4/8/2026</a:t>
            </a:fld>
            <a:endParaRPr lang="en-US"/>
          </a:p>
        </p:txBody>
      </p:sp>
      <p:sp>
        <p:nvSpPr>
          <p:cNvPr id="5" name="Footer Placeholder 4">
            <a:extLst>
              <a:ext uri="{FF2B5EF4-FFF2-40B4-BE49-F238E27FC236}">
                <a16:creationId xmlns:a16="http://schemas.microsoft.com/office/drawing/2014/main" id="{A42E6603-B6D7-42CA-B2BA-145E116917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4BEE5-DF05-4066-BB82-765E8B35C556}"/>
              </a:ext>
            </a:extLst>
          </p:cNvPr>
          <p:cNvSpPr>
            <a:spLocks noGrp="1"/>
          </p:cNvSpPr>
          <p:nvPr>
            <p:ph type="sldNum" sz="quarter" idx="12"/>
          </p:nvPr>
        </p:nvSpPr>
        <p:spPr/>
        <p:txBody>
          <a:bodyPr/>
          <a:lstStyle/>
          <a:p>
            <a:fld id="{C87F4461-D660-413C-AA79-50443E96A0D5}" type="slidenum">
              <a:rPr lang="en-US" smtClean="0"/>
              <a:t>‹#›</a:t>
            </a:fld>
            <a:endParaRPr lang="en-US"/>
          </a:p>
        </p:txBody>
      </p:sp>
    </p:spTree>
    <p:extLst>
      <p:ext uri="{BB962C8B-B14F-4D97-AF65-F5344CB8AC3E}">
        <p14:creationId xmlns:p14="http://schemas.microsoft.com/office/powerpoint/2010/main" val="4185490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00FB8-6FED-4FA1-861C-2DBC57C009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B82F10-4E2E-4399-8507-1877B42533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DC28C7-EEFC-4F1D-9FBC-E89DFF207C9A}"/>
              </a:ext>
            </a:extLst>
          </p:cNvPr>
          <p:cNvSpPr>
            <a:spLocks noGrp="1"/>
          </p:cNvSpPr>
          <p:nvPr>
            <p:ph type="dt" sz="half" idx="10"/>
          </p:nvPr>
        </p:nvSpPr>
        <p:spPr/>
        <p:txBody>
          <a:bodyPr/>
          <a:lstStyle/>
          <a:p>
            <a:fld id="{3956DCE3-A85C-470A-9E8F-C2897B841C4F}" type="datetimeFigureOut">
              <a:rPr lang="en-US" smtClean="0"/>
              <a:t>4/8/2026</a:t>
            </a:fld>
            <a:endParaRPr lang="en-US"/>
          </a:p>
        </p:txBody>
      </p:sp>
      <p:sp>
        <p:nvSpPr>
          <p:cNvPr id="5" name="Footer Placeholder 4">
            <a:extLst>
              <a:ext uri="{FF2B5EF4-FFF2-40B4-BE49-F238E27FC236}">
                <a16:creationId xmlns:a16="http://schemas.microsoft.com/office/drawing/2014/main" id="{3980A0FA-BC16-4E3A-982B-6EEC2DEF03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DCC4C9-9362-4D4C-8456-486ECDE1581D}"/>
              </a:ext>
            </a:extLst>
          </p:cNvPr>
          <p:cNvSpPr>
            <a:spLocks noGrp="1"/>
          </p:cNvSpPr>
          <p:nvPr>
            <p:ph type="sldNum" sz="quarter" idx="12"/>
          </p:nvPr>
        </p:nvSpPr>
        <p:spPr/>
        <p:txBody>
          <a:bodyPr/>
          <a:lstStyle/>
          <a:p>
            <a:fld id="{C87F4461-D660-413C-AA79-50443E96A0D5}" type="slidenum">
              <a:rPr lang="en-US" smtClean="0"/>
              <a:t>‹#›</a:t>
            </a:fld>
            <a:endParaRPr lang="en-US"/>
          </a:p>
        </p:txBody>
      </p:sp>
    </p:spTree>
    <p:extLst>
      <p:ext uri="{BB962C8B-B14F-4D97-AF65-F5344CB8AC3E}">
        <p14:creationId xmlns:p14="http://schemas.microsoft.com/office/powerpoint/2010/main" val="3791128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D9384F-A076-45D7-BB94-E8D71ABA32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2265C5-39DC-444C-955C-0EB4E264EF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DBC07-16C7-4EAA-8ADA-C6D9550E7156}"/>
              </a:ext>
            </a:extLst>
          </p:cNvPr>
          <p:cNvSpPr>
            <a:spLocks noGrp="1"/>
          </p:cNvSpPr>
          <p:nvPr>
            <p:ph type="dt" sz="half" idx="10"/>
          </p:nvPr>
        </p:nvSpPr>
        <p:spPr/>
        <p:txBody>
          <a:bodyPr/>
          <a:lstStyle/>
          <a:p>
            <a:fld id="{3956DCE3-A85C-470A-9E8F-C2897B841C4F}" type="datetimeFigureOut">
              <a:rPr lang="en-US" smtClean="0"/>
              <a:t>4/8/2026</a:t>
            </a:fld>
            <a:endParaRPr lang="en-US"/>
          </a:p>
        </p:txBody>
      </p:sp>
      <p:sp>
        <p:nvSpPr>
          <p:cNvPr id="5" name="Footer Placeholder 4">
            <a:extLst>
              <a:ext uri="{FF2B5EF4-FFF2-40B4-BE49-F238E27FC236}">
                <a16:creationId xmlns:a16="http://schemas.microsoft.com/office/drawing/2014/main" id="{9A0DE81B-3E72-40D0-82CF-39F45419F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1497D-C726-4813-8755-83B14C88FCA4}"/>
              </a:ext>
            </a:extLst>
          </p:cNvPr>
          <p:cNvSpPr>
            <a:spLocks noGrp="1"/>
          </p:cNvSpPr>
          <p:nvPr>
            <p:ph type="sldNum" sz="quarter" idx="12"/>
          </p:nvPr>
        </p:nvSpPr>
        <p:spPr/>
        <p:txBody>
          <a:bodyPr/>
          <a:lstStyle/>
          <a:p>
            <a:fld id="{C87F4461-D660-413C-AA79-50443E96A0D5}" type="slidenum">
              <a:rPr lang="en-US" smtClean="0"/>
              <a:t>‹#›</a:t>
            </a:fld>
            <a:endParaRPr lang="en-US"/>
          </a:p>
        </p:txBody>
      </p:sp>
    </p:spTree>
    <p:extLst>
      <p:ext uri="{BB962C8B-B14F-4D97-AF65-F5344CB8AC3E}">
        <p14:creationId xmlns:p14="http://schemas.microsoft.com/office/powerpoint/2010/main" val="1538061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0D93-BE34-4CD4-9A4F-DFECE6B794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F1A320-E679-481D-B60A-4B20291CB9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FD6AF5-BB49-4CBD-90F5-AC17CD780CFC}"/>
              </a:ext>
            </a:extLst>
          </p:cNvPr>
          <p:cNvSpPr>
            <a:spLocks noGrp="1"/>
          </p:cNvSpPr>
          <p:nvPr>
            <p:ph type="dt" sz="half" idx="10"/>
          </p:nvPr>
        </p:nvSpPr>
        <p:spPr/>
        <p:txBody>
          <a:bodyPr/>
          <a:lstStyle/>
          <a:p>
            <a:fld id="{3956DCE3-A85C-470A-9E8F-C2897B841C4F}" type="datetimeFigureOut">
              <a:rPr lang="en-US" smtClean="0"/>
              <a:t>4/8/2026</a:t>
            </a:fld>
            <a:endParaRPr lang="en-US"/>
          </a:p>
        </p:txBody>
      </p:sp>
      <p:sp>
        <p:nvSpPr>
          <p:cNvPr id="5" name="Footer Placeholder 4">
            <a:extLst>
              <a:ext uri="{FF2B5EF4-FFF2-40B4-BE49-F238E27FC236}">
                <a16:creationId xmlns:a16="http://schemas.microsoft.com/office/drawing/2014/main" id="{6034301D-89D8-4E5A-8441-8A9158639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BA4AED-FAE7-4BF6-B344-FCECB7FAA7B5}"/>
              </a:ext>
            </a:extLst>
          </p:cNvPr>
          <p:cNvSpPr>
            <a:spLocks noGrp="1"/>
          </p:cNvSpPr>
          <p:nvPr>
            <p:ph type="sldNum" sz="quarter" idx="12"/>
          </p:nvPr>
        </p:nvSpPr>
        <p:spPr/>
        <p:txBody>
          <a:bodyPr/>
          <a:lstStyle/>
          <a:p>
            <a:fld id="{C87F4461-D660-413C-AA79-50443E96A0D5}" type="slidenum">
              <a:rPr lang="en-US" smtClean="0"/>
              <a:t>‹#›</a:t>
            </a:fld>
            <a:endParaRPr lang="en-US"/>
          </a:p>
        </p:txBody>
      </p:sp>
    </p:spTree>
    <p:extLst>
      <p:ext uri="{BB962C8B-B14F-4D97-AF65-F5344CB8AC3E}">
        <p14:creationId xmlns:p14="http://schemas.microsoft.com/office/powerpoint/2010/main" val="147965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A4170-D4DD-43EA-A9A9-5A6C0A5688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0FB4F7-FBDE-4B8B-802A-1CA9D0CEC6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53D672-12B7-402A-9F29-DD772D31C30C}"/>
              </a:ext>
            </a:extLst>
          </p:cNvPr>
          <p:cNvSpPr>
            <a:spLocks noGrp="1"/>
          </p:cNvSpPr>
          <p:nvPr>
            <p:ph type="dt" sz="half" idx="10"/>
          </p:nvPr>
        </p:nvSpPr>
        <p:spPr/>
        <p:txBody>
          <a:bodyPr/>
          <a:lstStyle/>
          <a:p>
            <a:fld id="{3956DCE3-A85C-470A-9E8F-C2897B841C4F}" type="datetimeFigureOut">
              <a:rPr lang="en-US" smtClean="0"/>
              <a:t>4/8/2026</a:t>
            </a:fld>
            <a:endParaRPr lang="en-US"/>
          </a:p>
        </p:txBody>
      </p:sp>
      <p:sp>
        <p:nvSpPr>
          <p:cNvPr id="5" name="Footer Placeholder 4">
            <a:extLst>
              <a:ext uri="{FF2B5EF4-FFF2-40B4-BE49-F238E27FC236}">
                <a16:creationId xmlns:a16="http://schemas.microsoft.com/office/drawing/2014/main" id="{4855724C-D20A-4318-8E12-B9E007E535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717CA-0C0E-49EF-8EF3-17BE7B611627}"/>
              </a:ext>
            </a:extLst>
          </p:cNvPr>
          <p:cNvSpPr>
            <a:spLocks noGrp="1"/>
          </p:cNvSpPr>
          <p:nvPr>
            <p:ph type="sldNum" sz="quarter" idx="12"/>
          </p:nvPr>
        </p:nvSpPr>
        <p:spPr/>
        <p:txBody>
          <a:bodyPr/>
          <a:lstStyle/>
          <a:p>
            <a:fld id="{C87F4461-D660-413C-AA79-50443E96A0D5}" type="slidenum">
              <a:rPr lang="en-US" smtClean="0"/>
              <a:t>‹#›</a:t>
            </a:fld>
            <a:endParaRPr lang="en-US"/>
          </a:p>
        </p:txBody>
      </p:sp>
    </p:spTree>
    <p:extLst>
      <p:ext uri="{BB962C8B-B14F-4D97-AF65-F5344CB8AC3E}">
        <p14:creationId xmlns:p14="http://schemas.microsoft.com/office/powerpoint/2010/main" val="3072729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F957A-AC64-43D5-B30E-84DD64B15F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99B156-2985-4695-95C6-13373D2410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DC7AE0-4E38-4E2B-96A4-AC0B5C6776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B214FB-285E-4183-A052-E0B2F7B696F2}"/>
              </a:ext>
            </a:extLst>
          </p:cNvPr>
          <p:cNvSpPr>
            <a:spLocks noGrp="1"/>
          </p:cNvSpPr>
          <p:nvPr>
            <p:ph type="dt" sz="half" idx="10"/>
          </p:nvPr>
        </p:nvSpPr>
        <p:spPr/>
        <p:txBody>
          <a:bodyPr/>
          <a:lstStyle/>
          <a:p>
            <a:fld id="{3956DCE3-A85C-470A-9E8F-C2897B841C4F}" type="datetimeFigureOut">
              <a:rPr lang="en-US" smtClean="0"/>
              <a:t>4/8/2026</a:t>
            </a:fld>
            <a:endParaRPr lang="en-US"/>
          </a:p>
        </p:txBody>
      </p:sp>
      <p:sp>
        <p:nvSpPr>
          <p:cNvPr id="6" name="Footer Placeholder 5">
            <a:extLst>
              <a:ext uri="{FF2B5EF4-FFF2-40B4-BE49-F238E27FC236}">
                <a16:creationId xmlns:a16="http://schemas.microsoft.com/office/drawing/2014/main" id="{70BD2798-72DE-48EA-A99A-CEE21D7368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2FBB31-8A17-4735-87A6-802334D69CEB}"/>
              </a:ext>
            </a:extLst>
          </p:cNvPr>
          <p:cNvSpPr>
            <a:spLocks noGrp="1"/>
          </p:cNvSpPr>
          <p:nvPr>
            <p:ph type="sldNum" sz="quarter" idx="12"/>
          </p:nvPr>
        </p:nvSpPr>
        <p:spPr/>
        <p:txBody>
          <a:bodyPr/>
          <a:lstStyle/>
          <a:p>
            <a:fld id="{C87F4461-D660-413C-AA79-50443E96A0D5}" type="slidenum">
              <a:rPr lang="en-US" smtClean="0"/>
              <a:t>‹#›</a:t>
            </a:fld>
            <a:endParaRPr lang="en-US"/>
          </a:p>
        </p:txBody>
      </p:sp>
    </p:spTree>
    <p:extLst>
      <p:ext uri="{BB962C8B-B14F-4D97-AF65-F5344CB8AC3E}">
        <p14:creationId xmlns:p14="http://schemas.microsoft.com/office/powerpoint/2010/main" val="3649992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1674B-89F6-4C83-93C7-1344475AE7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7699E1-03A5-46CC-AE08-27DDEA915F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B72459-2DC7-4C82-AD94-0268EB1F84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2C988-4404-4294-B58C-62AE436F3E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42785E-9044-4F33-AD3C-E35037768B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F846CB-6607-4BF9-89C8-51E5CFEDFD31}"/>
              </a:ext>
            </a:extLst>
          </p:cNvPr>
          <p:cNvSpPr>
            <a:spLocks noGrp="1"/>
          </p:cNvSpPr>
          <p:nvPr>
            <p:ph type="dt" sz="half" idx="10"/>
          </p:nvPr>
        </p:nvSpPr>
        <p:spPr/>
        <p:txBody>
          <a:bodyPr/>
          <a:lstStyle/>
          <a:p>
            <a:fld id="{3956DCE3-A85C-470A-9E8F-C2897B841C4F}" type="datetimeFigureOut">
              <a:rPr lang="en-US" smtClean="0"/>
              <a:t>4/8/2026</a:t>
            </a:fld>
            <a:endParaRPr lang="en-US"/>
          </a:p>
        </p:txBody>
      </p:sp>
      <p:sp>
        <p:nvSpPr>
          <p:cNvPr id="8" name="Footer Placeholder 7">
            <a:extLst>
              <a:ext uri="{FF2B5EF4-FFF2-40B4-BE49-F238E27FC236}">
                <a16:creationId xmlns:a16="http://schemas.microsoft.com/office/drawing/2014/main" id="{C805A786-9ED3-4B1A-B66C-4AED988982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51EB7B-F3AF-4833-AB3E-929E72424604}"/>
              </a:ext>
            </a:extLst>
          </p:cNvPr>
          <p:cNvSpPr>
            <a:spLocks noGrp="1"/>
          </p:cNvSpPr>
          <p:nvPr>
            <p:ph type="sldNum" sz="quarter" idx="12"/>
          </p:nvPr>
        </p:nvSpPr>
        <p:spPr/>
        <p:txBody>
          <a:bodyPr/>
          <a:lstStyle/>
          <a:p>
            <a:fld id="{C87F4461-D660-413C-AA79-50443E96A0D5}" type="slidenum">
              <a:rPr lang="en-US" smtClean="0"/>
              <a:t>‹#›</a:t>
            </a:fld>
            <a:endParaRPr lang="en-US"/>
          </a:p>
        </p:txBody>
      </p:sp>
    </p:spTree>
    <p:extLst>
      <p:ext uri="{BB962C8B-B14F-4D97-AF65-F5344CB8AC3E}">
        <p14:creationId xmlns:p14="http://schemas.microsoft.com/office/powerpoint/2010/main" val="3869762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21F39-3E48-458E-B147-4C06ACB355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F75680-2A8B-49E5-92E3-7E4C93B02EA0}"/>
              </a:ext>
            </a:extLst>
          </p:cNvPr>
          <p:cNvSpPr>
            <a:spLocks noGrp="1"/>
          </p:cNvSpPr>
          <p:nvPr>
            <p:ph type="dt" sz="half" idx="10"/>
          </p:nvPr>
        </p:nvSpPr>
        <p:spPr/>
        <p:txBody>
          <a:bodyPr/>
          <a:lstStyle/>
          <a:p>
            <a:fld id="{3956DCE3-A85C-470A-9E8F-C2897B841C4F}" type="datetimeFigureOut">
              <a:rPr lang="en-US" smtClean="0"/>
              <a:t>4/8/2026</a:t>
            </a:fld>
            <a:endParaRPr lang="en-US"/>
          </a:p>
        </p:txBody>
      </p:sp>
      <p:sp>
        <p:nvSpPr>
          <p:cNvPr id="4" name="Footer Placeholder 3">
            <a:extLst>
              <a:ext uri="{FF2B5EF4-FFF2-40B4-BE49-F238E27FC236}">
                <a16:creationId xmlns:a16="http://schemas.microsoft.com/office/drawing/2014/main" id="{7D9A2E58-FCC4-48C4-B1E4-64EA7018CE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5D8E7E-9D16-4C01-9A7C-F5C1FD9308E2}"/>
              </a:ext>
            </a:extLst>
          </p:cNvPr>
          <p:cNvSpPr>
            <a:spLocks noGrp="1"/>
          </p:cNvSpPr>
          <p:nvPr>
            <p:ph type="sldNum" sz="quarter" idx="12"/>
          </p:nvPr>
        </p:nvSpPr>
        <p:spPr/>
        <p:txBody>
          <a:bodyPr/>
          <a:lstStyle/>
          <a:p>
            <a:fld id="{C87F4461-D660-413C-AA79-50443E96A0D5}" type="slidenum">
              <a:rPr lang="en-US" smtClean="0"/>
              <a:t>‹#›</a:t>
            </a:fld>
            <a:endParaRPr lang="en-US"/>
          </a:p>
        </p:txBody>
      </p:sp>
    </p:spTree>
    <p:extLst>
      <p:ext uri="{BB962C8B-B14F-4D97-AF65-F5344CB8AC3E}">
        <p14:creationId xmlns:p14="http://schemas.microsoft.com/office/powerpoint/2010/main" val="962867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171676-FC38-4B4B-94B8-D03A38D19894}"/>
              </a:ext>
            </a:extLst>
          </p:cNvPr>
          <p:cNvSpPr>
            <a:spLocks noGrp="1"/>
          </p:cNvSpPr>
          <p:nvPr>
            <p:ph type="dt" sz="half" idx="10"/>
          </p:nvPr>
        </p:nvSpPr>
        <p:spPr/>
        <p:txBody>
          <a:bodyPr/>
          <a:lstStyle/>
          <a:p>
            <a:fld id="{3956DCE3-A85C-470A-9E8F-C2897B841C4F}" type="datetimeFigureOut">
              <a:rPr lang="en-US" smtClean="0"/>
              <a:t>4/8/2026</a:t>
            </a:fld>
            <a:endParaRPr lang="en-US"/>
          </a:p>
        </p:txBody>
      </p:sp>
      <p:sp>
        <p:nvSpPr>
          <p:cNvPr id="3" name="Footer Placeholder 2">
            <a:extLst>
              <a:ext uri="{FF2B5EF4-FFF2-40B4-BE49-F238E27FC236}">
                <a16:creationId xmlns:a16="http://schemas.microsoft.com/office/drawing/2014/main" id="{9FAD66C4-53B3-4A18-BD3A-F8796C166F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B0BFA2-4EC8-4E6B-A8C6-4CC178BF46B7}"/>
              </a:ext>
            </a:extLst>
          </p:cNvPr>
          <p:cNvSpPr>
            <a:spLocks noGrp="1"/>
          </p:cNvSpPr>
          <p:nvPr>
            <p:ph type="sldNum" sz="quarter" idx="12"/>
          </p:nvPr>
        </p:nvSpPr>
        <p:spPr/>
        <p:txBody>
          <a:bodyPr/>
          <a:lstStyle/>
          <a:p>
            <a:fld id="{C87F4461-D660-413C-AA79-50443E96A0D5}" type="slidenum">
              <a:rPr lang="en-US" smtClean="0"/>
              <a:t>‹#›</a:t>
            </a:fld>
            <a:endParaRPr lang="en-US"/>
          </a:p>
        </p:txBody>
      </p:sp>
    </p:spTree>
    <p:extLst>
      <p:ext uri="{BB962C8B-B14F-4D97-AF65-F5344CB8AC3E}">
        <p14:creationId xmlns:p14="http://schemas.microsoft.com/office/powerpoint/2010/main" val="2734244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1A06-C563-4B91-974E-1BAECAF30C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120423-B812-42AD-9E9C-ABBFD45D84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CD4FFB-8432-4DB1-BD96-C68D87D98F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0ACABC-D078-4358-8196-082BB10E4C60}"/>
              </a:ext>
            </a:extLst>
          </p:cNvPr>
          <p:cNvSpPr>
            <a:spLocks noGrp="1"/>
          </p:cNvSpPr>
          <p:nvPr>
            <p:ph type="dt" sz="half" idx="10"/>
          </p:nvPr>
        </p:nvSpPr>
        <p:spPr/>
        <p:txBody>
          <a:bodyPr/>
          <a:lstStyle/>
          <a:p>
            <a:fld id="{3956DCE3-A85C-470A-9E8F-C2897B841C4F}" type="datetimeFigureOut">
              <a:rPr lang="en-US" smtClean="0"/>
              <a:t>4/8/2026</a:t>
            </a:fld>
            <a:endParaRPr lang="en-US"/>
          </a:p>
        </p:txBody>
      </p:sp>
      <p:sp>
        <p:nvSpPr>
          <p:cNvPr id="6" name="Footer Placeholder 5">
            <a:extLst>
              <a:ext uri="{FF2B5EF4-FFF2-40B4-BE49-F238E27FC236}">
                <a16:creationId xmlns:a16="http://schemas.microsoft.com/office/drawing/2014/main" id="{547ACC3A-21B5-4768-84F7-57B8EC4572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967108-D26F-4320-8688-27B7170032C0}"/>
              </a:ext>
            </a:extLst>
          </p:cNvPr>
          <p:cNvSpPr>
            <a:spLocks noGrp="1"/>
          </p:cNvSpPr>
          <p:nvPr>
            <p:ph type="sldNum" sz="quarter" idx="12"/>
          </p:nvPr>
        </p:nvSpPr>
        <p:spPr/>
        <p:txBody>
          <a:bodyPr/>
          <a:lstStyle/>
          <a:p>
            <a:fld id="{C87F4461-D660-413C-AA79-50443E96A0D5}" type="slidenum">
              <a:rPr lang="en-US" smtClean="0"/>
              <a:t>‹#›</a:t>
            </a:fld>
            <a:endParaRPr lang="en-US"/>
          </a:p>
        </p:txBody>
      </p:sp>
    </p:spTree>
    <p:extLst>
      <p:ext uri="{BB962C8B-B14F-4D97-AF65-F5344CB8AC3E}">
        <p14:creationId xmlns:p14="http://schemas.microsoft.com/office/powerpoint/2010/main" val="3095680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A603-4F3F-4EE0-893C-C3CD5D37F1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E3F5C8-C898-40A6-92BE-C5E54F9E06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17D36B-2F6A-4E92-857A-46C436B595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F1BD5-4D8C-4CB2-BBE6-43FD763C0E8C}"/>
              </a:ext>
            </a:extLst>
          </p:cNvPr>
          <p:cNvSpPr>
            <a:spLocks noGrp="1"/>
          </p:cNvSpPr>
          <p:nvPr>
            <p:ph type="dt" sz="half" idx="10"/>
          </p:nvPr>
        </p:nvSpPr>
        <p:spPr/>
        <p:txBody>
          <a:bodyPr/>
          <a:lstStyle/>
          <a:p>
            <a:fld id="{3956DCE3-A85C-470A-9E8F-C2897B841C4F}" type="datetimeFigureOut">
              <a:rPr lang="en-US" smtClean="0"/>
              <a:t>4/8/2026</a:t>
            </a:fld>
            <a:endParaRPr lang="en-US"/>
          </a:p>
        </p:txBody>
      </p:sp>
      <p:sp>
        <p:nvSpPr>
          <p:cNvPr id="6" name="Footer Placeholder 5">
            <a:extLst>
              <a:ext uri="{FF2B5EF4-FFF2-40B4-BE49-F238E27FC236}">
                <a16:creationId xmlns:a16="http://schemas.microsoft.com/office/drawing/2014/main" id="{7E57BF7F-814E-4EA1-90BA-581FC5F097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A7E83D-782C-4D59-8C0A-3BA259DF5CE5}"/>
              </a:ext>
            </a:extLst>
          </p:cNvPr>
          <p:cNvSpPr>
            <a:spLocks noGrp="1"/>
          </p:cNvSpPr>
          <p:nvPr>
            <p:ph type="sldNum" sz="quarter" idx="12"/>
          </p:nvPr>
        </p:nvSpPr>
        <p:spPr/>
        <p:txBody>
          <a:bodyPr/>
          <a:lstStyle/>
          <a:p>
            <a:fld id="{C87F4461-D660-413C-AA79-50443E96A0D5}" type="slidenum">
              <a:rPr lang="en-US" smtClean="0"/>
              <a:t>‹#›</a:t>
            </a:fld>
            <a:endParaRPr lang="en-US"/>
          </a:p>
        </p:txBody>
      </p:sp>
    </p:spTree>
    <p:extLst>
      <p:ext uri="{BB962C8B-B14F-4D97-AF65-F5344CB8AC3E}">
        <p14:creationId xmlns:p14="http://schemas.microsoft.com/office/powerpoint/2010/main" val="1599887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9832B5-4C99-4101-96A4-3C7972549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50F62BB-E465-44E2-B0A4-FF0109E609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06BEBA0-0793-4FCC-B909-E0F304267B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56DCE3-A85C-470A-9E8F-C2897B841C4F}" type="datetimeFigureOut">
              <a:rPr lang="en-US" smtClean="0"/>
              <a:t>4/8/2026</a:t>
            </a:fld>
            <a:endParaRPr lang="en-US"/>
          </a:p>
        </p:txBody>
      </p:sp>
      <p:sp>
        <p:nvSpPr>
          <p:cNvPr id="5" name="Footer Placeholder 4">
            <a:extLst>
              <a:ext uri="{FF2B5EF4-FFF2-40B4-BE49-F238E27FC236}">
                <a16:creationId xmlns:a16="http://schemas.microsoft.com/office/drawing/2014/main" id="{2909A829-3CE3-4D10-A3B2-89A2376FAA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2CFB27-A781-4708-9D22-B24945C9B0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F4461-D660-413C-AA79-50443E96A0D5}" type="slidenum">
              <a:rPr lang="en-US" smtClean="0"/>
              <a:t>‹#›</a:t>
            </a:fld>
            <a:endParaRPr lang="en-US"/>
          </a:p>
        </p:txBody>
      </p:sp>
    </p:spTree>
    <p:extLst>
      <p:ext uri="{BB962C8B-B14F-4D97-AF65-F5344CB8AC3E}">
        <p14:creationId xmlns:p14="http://schemas.microsoft.com/office/powerpoint/2010/main" val="3797124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AD84A5-8EE2-4874-96BA-38C5D49D2436}"/>
              </a:ext>
            </a:extLst>
          </p:cNvPr>
          <p:cNvPicPr>
            <a:picLocks noChangeAspect="1"/>
          </p:cNvPicPr>
          <p:nvPr/>
        </p:nvPicPr>
        <p:blipFill>
          <a:blip r:embed="rId3"/>
          <a:stretch>
            <a:fillRect/>
          </a:stretch>
        </p:blipFill>
        <p:spPr>
          <a:xfrm>
            <a:off x="0" y="0"/>
            <a:ext cx="12192000" cy="6874898"/>
          </a:xfrm>
          <a:prstGeom prst="rect">
            <a:avLst/>
          </a:prstGeom>
        </p:spPr>
      </p:pic>
      <p:sp>
        <p:nvSpPr>
          <p:cNvPr id="2" name="Title 1">
            <a:extLst>
              <a:ext uri="{FF2B5EF4-FFF2-40B4-BE49-F238E27FC236}">
                <a16:creationId xmlns:a16="http://schemas.microsoft.com/office/drawing/2014/main" id="{4ACB4F9C-F50E-44B7-9235-D052E824982B}"/>
              </a:ext>
            </a:extLst>
          </p:cNvPr>
          <p:cNvSpPr>
            <a:spLocks noGrp="1"/>
          </p:cNvSpPr>
          <p:nvPr>
            <p:ph type="ctrTitle"/>
          </p:nvPr>
        </p:nvSpPr>
        <p:spPr>
          <a:xfrm>
            <a:off x="7141579" y="0"/>
            <a:ext cx="5297347" cy="2387600"/>
          </a:xfrm>
        </p:spPr>
        <p:txBody>
          <a:bodyPr/>
          <a:lstStyle/>
          <a:p>
            <a:pPr>
              <a:lnSpc>
                <a:spcPct val="70000"/>
              </a:lnSpc>
            </a:pPr>
            <a:r>
              <a:rPr lang="en-US" dirty="0">
                <a:solidFill>
                  <a:schemeClr val="bg1"/>
                </a:solidFill>
              </a:rPr>
              <a:t>DAC, MAC, and iOS</a:t>
            </a:r>
          </a:p>
        </p:txBody>
      </p:sp>
      <p:sp>
        <p:nvSpPr>
          <p:cNvPr id="3" name="Subtitle 2">
            <a:extLst>
              <a:ext uri="{FF2B5EF4-FFF2-40B4-BE49-F238E27FC236}">
                <a16:creationId xmlns:a16="http://schemas.microsoft.com/office/drawing/2014/main" id="{84A736E7-3364-4468-B4C0-3A14D1E0FD1C}"/>
              </a:ext>
            </a:extLst>
          </p:cNvPr>
          <p:cNvSpPr>
            <a:spLocks noGrp="1"/>
          </p:cNvSpPr>
          <p:nvPr>
            <p:ph type="subTitle" idx="1"/>
          </p:nvPr>
        </p:nvSpPr>
        <p:spPr>
          <a:xfrm>
            <a:off x="7390434" y="2387600"/>
            <a:ext cx="4799635" cy="1655762"/>
          </a:xfrm>
        </p:spPr>
        <p:txBody>
          <a:bodyPr>
            <a:normAutofit/>
          </a:bodyPr>
          <a:lstStyle/>
          <a:p>
            <a:pPr>
              <a:lnSpc>
                <a:spcPct val="70000"/>
              </a:lnSpc>
            </a:pPr>
            <a:r>
              <a:rPr lang="en-US" sz="4400" b="1" dirty="0">
                <a:solidFill>
                  <a:schemeClr val="bg1"/>
                </a:solidFill>
              </a:rPr>
              <a:t>CS 1610: Lecture 15</a:t>
            </a:r>
          </a:p>
          <a:p>
            <a:pPr>
              <a:lnSpc>
                <a:spcPct val="70000"/>
              </a:lnSpc>
            </a:pPr>
            <a:r>
              <a:rPr lang="en-US" sz="4400" b="1">
                <a:solidFill>
                  <a:schemeClr val="bg1"/>
                </a:solidFill>
              </a:rPr>
              <a:t>3/30/2026</a:t>
            </a:r>
            <a:endParaRPr lang="en-US" sz="4400" b="1" dirty="0">
              <a:solidFill>
                <a:schemeClr val="bg1"/>
              </a:solidFill>
            </a:endParaRPr>
          </a:p>
        </p:txBody>
      </p:sp>
    </p:spTree>
    <p:extLst>
      <p:ext uri="{BB962C8B-B14F-4D97-AF65-F5344CB8AC3E}">
        <p14:creationId xmlns:p14="http://schemas.microsoft.com/office/powerpoint/2010/main" val="69452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F6017-AA44-4ED0-82A3-20D1DC2900DF}"/>
              </a:ext>
            </a:extLst>
          </p:cNvPr>
          <p:cNvSpPr>
            <a:spLocks noGrp="1"/>
          </p:cNvSpPr>
          <p:nvPr>
            <p:ph type="title"/>
          </p:nvPr>
        </p:nvSpPr>
        <p:spPr>
          <a:xfrm>
            <a:off x="838200" y="17882"/>
            <a:ext cx="10515600" cy="876858"/>
          </a:xfrm>
        </p:spPr>
        <p:txBody>
          <a:bodyPr/>
          <a:lstStyle/>
          <a:p>
            <a:r>
              <a:rPr lang="en-US" dirty="0"/>
              <a:t>Monolithic Kernels vs. Microkernels</a:t>
            </a:r>
          </a:p>
        </p:txBody>
      </p:sp>
      <p:grpSp>
        <p:nvGrpSpPr>
          <p:cNvPr id="60" name="Group 59">
            <a:extLst>
              <a:ext uri="{FF2B5EF4-FFF2-40B4-BE49-F238E27FC236}">
                <a16:creationId xmlns:a16="http://schemas.microsoft.com/office/drawing/2014/main" id="{B75B654C-5CA0-4AA5-80CC-905FE591BB0E}"/>
              </a:ext>
            </a:extLst>
          </p:cNvPr>
          <p:cNvGrpSpPr/>
          <p:nvPr/>
        </p:nvGrpSpPr>
        <p:grpSpPr>
          <a:xfrm>
            <a:off x="208347" y="967949"/>
            <a:ext cx="5247268" cy="3129691"/>
            <a:chOff x="208347" y="967949"/>
            <a:chExt cx="5247268" cy="3129691"/>
          </a:xfrm>
        </p:grpSpPr>
        <p:grpSp>
          <p:nvGrpSpPr>
            <p:cNvPr id="4" name="Group 3">
              <a:extLst>
                <a:ext uri="{FF2B5EF4-FFF2-40B4-BE49-F238E27FC236}">
                  <a16:creationId xmlns:a16="http://schemas.microsoft.com/office/drawing/2014/main" id="{9F894C74-9A49-4923-A5BB-0D915C19DFB6}"/>
                </a:ext>
              </a:extLst>
            </p:cNvPr>
            <p:cNvGrpSpPr/>
            <p:nvPr/>
          </p:nvGrpSpPr>
          <p:grpSpPr>
            <a:xfrm>
              <a:off x="368539" y="3204740"/>
              <a:ext cx="4166487" cy="390816"/>
              <a:chOff x="127001" y="3420000"/>
              <a:chExt cx="5666740" cy="531540"/>
            </a:xfrm>
          </p:grpSpPr>
          <p:sp>
            <p:nvSpPr>
              <p:cNvPr id="5" name="Rectangle 4">
                <a:extLst>
                  <a:ext uri="{FF2B5EF4-FFF2-40B4-BE49-F238E27FC236}">
                    <a16:creationId xmlns:a16="http://schemas.microsoft.com/office/drawing/2014/main" id="{FC3C8E5F-0B15-45B3-9DEE-D0B2DB7ADC9A}"/>
                  </a:ext>
                </a:extLst>
              </p:cNvPr>
              <p:cNvSpPr/>
              <p:nvPr/>
            </p:nvSpPr>
            <p:spPr bwMode="auto">
              <a:xfrm>
                <a:off x="127001" y="3428321"/>
                <a:ext cx="5666740" cy="5232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6" name="TextBox 5">
                <a:extLst>
                  <a:ext uri="{FF2B5EF4-FFF2-40B4-BE49-F238E27FC236}">
                    <a16:creationId xmlns:a16="http://schemas.microsoft.com/office/drawing/2014/main" id="{EE13D6F2-D69F-4026-B17E-B6F0E0753E6B}"/>
                  </a:ext>
                </a:extLst>
              </p:cNvPr>
              <p:cNvSpPr txBox="1"/>
              <p:nvPr/>
            </p:nvSpPr>
            <p:spPr>
              <a:xfrm>
                <a:off x="600833" y="3420000"/>
                <a:ext cx="4762998" cy="502320"/>
              </a:xfrm>
              <a:prstGeom prst="rect">
                <a:avLst/>
              </a:prstGeom>
              <a:noFill/>
            </p:spPr>
            <p:txBody>
              <a:bodyPr wrap="square" rtlCol="0">
                <a:spAutoFit/>
              </a:bodyPr>
              <a:lstStyle/>
              <a:p>
                <a:pPr algn="ctr"/>
                <a:r>
                  <a:rPr lang="en-US" b="1" dirty="0">
                    <a:solidFill>
                      <a:schemeClr val="bg1"/>
                    </a:solidFill>
                    <a:latin typeface="Segoe UI" panose="020B0502040204020203" pitchFamily="34" charset="0"/>
                    <a:cs typeface="Segoe UI" panose="020B0502040204020203" pitchFamily="34" charset="0"/>
                  </a:rPr>
                  <a:t>Hardware</a:t>
                </a:r>
              </a:p>
            </p:txBody>
          </p:sp>
        </p:grpSp>
        <p:grpSp>
          <p:nvGrpSpPr>
            <p:cNvPr id="7" name="Group 6">
              <a:extLst>
                <a:ext uri="{FF2B5EF4-FFF2-40B4-BE49-F238E27FC236}">
                  <a16:creationId xmlns:a16="http://schemas.microsoft.com/office/drawing/2014/main" id="{7ADB385C-2955-4FD9-B845-EB0545841E4B}"/>
                </a:ext>
              </a:extLst>
            </p:cNvPr>
            <p:cNvGrpSpPr/>
            <p:nvPr/>
          </p:nvGrpSpPr>
          <p:grpSpPr>
            <a:xfrm>
              <a:off x="352449" y="1521723"/>
              <a:ext cx="4195453" cy="1636557"/>
              <a:chOff x="105117" y="2346159"/>
              <a:chExt cx="5706137" cy="2225842"/>
            </a:xfrm>
          </p:grpSpPr>
          <p:sp>
            <p:nvSpPr>
              <p:cNvPr id="8" name="Rectangle 7">
                <a:extLst>
                  <a:ext uri="{FF2B5EF4-FFF2-40B4-BE49-F238E27FC236}">
                    <a16:creationId xmlns:a16="http://schemas.microsoft.com/office/drawing/2014/main" id="{139ECC0A-02BA-4E9A-A8D8-E2BDFDB20434}"/>
                  </a:ext>
                </a:extLst>
              </p:cNvPr>
              <p:cNvSpPr/>
              <p:nvPr/>
            </p:nvSpPr>
            <p:spPr bwMode="auto">
              <a:xfrm>
                <a:off x="105117" y="2346159"/>
                <a:ext cx="5706137" cy="2225842"/>
              </a:xfrm>
              <a:prstGeom prst="rect">
                <a:avLst/>
              </a:prstGeom>
              <a:solidFill>
                <a:schemeClr val="tx1">
                  <a:lumMod val="65000"/>
                  <a:lumOff val="3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9" name="TextBox 8">
                <a:extLst>
                  <a:ext uri="{FF2B5EF4-FFF2-40B4-BE49-F238E27FC236}">
                    <a16:creationId xmlns:a16="http://schemas.microsoft.com/office/drawing/2014/main" id="{59BED94E-9E19-4A35-99E1-CFD88E08FBEF}"/>
                  </a:ext>
                </a:extLst>
              </p:cNvPr>
              <p:cNvSpPr txBox="1"/>
              <p:nvPr/>
            </p:nvSpPr>
            <p:spPr>
              <a:xfrm>
                <a:off x="3198827" y="3094194"/>
                <a:ext cx="2498567" cy="502320"/>
              </a:xfrm>
              <a:prstGeom prst="rect">
                <a:avLst/>
              </a:prstGeom>
              <a:noFill/>
              <a:ln w="38100">
                <a:solidFill>
                  <a:schemeClr val="bg1"/>
                </a:solidFill>
              </a:ln>
            </p:spPr>
            <p:txBody>
              <a:bodyPr wrap="square" rtlCol="0">
                <a:spAutoFit/>
              </a:bodyPr>
              <a:lstStyle/>
              <a:p>
                <a:pPr algn="ctr"/>
                <a:r>
                  <a:rPr lang="en-US" b="1" dirty="0">
                    <a:solidFill>
                      <a:schemeClr val="bg1"/>
                    </a:solidFill>
                    <a:latin typeface="Segoe UI" panose="020B0502040204020203" pitchFamily="34" charset="0"/>
                    <a:cs typeface="Segoe UI" panose="020B0502040204020203" pitchFamily="34" charset="0"/>
                  </a:rPr>
                  <a:t>IPC</a:t>
                </a:r>
              </a:p>
            </p:txBody>
          </p:sp>
          <p:sp>
            <p:nvSpPr>
              <p:cNvPr id="10" name="TextBox 9">
                <a:extLst>
                  <a:ext uri="{FF2B5EF4-FFF2-40B4-BE49-F238E27FC236}">
                    <a16:creationId xmlns:a16="http://schemas.microsoft.com/office/drawing/2014/main" id="{F0A6BEAD-C287-4157-9507-B1277DB02A41}"/>
                  </a:ext>
                </a:extLst>
              </p:cNvPr>
              <p:cNvSpPr txBox="1"/>
              <p:nvPr/>
            </p:nvSpPr>
            <p:spPr>
              <a:xfrm>
                <a:off x="207823" y="2478085"/>
                <a:ext cx="5489572" cy="502320"/>
              </a:xfrm>
              <a:prstGeom prst="rect">
                <a:avLst/>
              </a:prstGeom>
              <a:noFill/>
              <a:ln w="38100">
                <a:solidFill>
                  <a:schemeClr val="bg1"/>
                </a:solidFill>
              </a:ln>
            </p:spPr>
            <p:txBody>
              <a:bodyPr wrap="square" rtlCol="0">
                <a:spAutoFit/>
              </a:bodyPr>
              <a:lstStyle/>
              <a:p>
                <a:pPr algn="ctr"/>
                <a:r>
                  <a:rPr lang="en-US" b="1" dirty="0">
                    <a:solidFill>
                      <a:schemeClr val="bg1"/>
                    </a:solidFill>
                    <a:latin typeface="Segoe UI" panose="020B0502040204020203" pitchFamily="34" charset="0"/>
                    <a:cs typeface="Segoe UI" panose="020B0502040204020203" pitchFamily="34" charset="0"/>
                  </a:rPr>
                  <a:t>VFS</a:t>
                </a:r>
              </a:p>
            </p:txBody>
          </p:sp>
          <p:sp>
            <p:nvSpPr>
              <p:cNvPr id="11" name="TextBox 10">
                <a:extLst>
                  <a:ext uri="{FF2B5EF4-FFF2-40B4-BE49-F238E27FC236}">
                    <a16:creationId xmlns:a16="http://schemas.microsoft.com/office/drawing/2014/main" id="{D302D667-43F5-445B-8F02-3B8DE529D7A4}"/>
                  </a:ext>
                </a:extLst>
              </p:cNvPr>
              <p:cNvSpPr txBox="1"/>
              <p:nvPr/>
            </p:nvSpPr>
            <p:spPr>
              <a:xfrm>
                <a:off x="207822" y="3094194"/>
                <a:ext cx="2838605" cy="502320"/>
              </a:xfrm>
              <a:prstGeom prst="rect">
                <a:avLst/>
              </a:prstGeom>
              <a:noFill/>
              <a:ln w="38100">
                <a:solidFill>
                  <a:schemeClr val="bg1"/>
                </a:solidFill>
              </a:ln>
            </p:spPr>
            <p:txBody>
              <a:bodyPr wrap="square" rtlCol="0">
                <a:spAutoFit/>
              </a:bodyPr>
              <a:lstStyle/>
              <a:p>
                <a:pPr algn="ctr"/>
                <a:r>
                  <a:rPr lang="en-US" b="1" dirty="0">
                    <a:solidFill>
                      <a:schemeClr val="bg1"/>
                    </a:solidFill>
                    <a:latin typeface="Segoe UI" panose="020B0502040204020203" pitchFamily="34" charset="0"/>
                    <a:cs typeface="Segoe UI" panose="020B0502040204020203" pitchFamily="34" charset="0"/>
                  </a:rPr>
                  <a:t>File system</a:t>
                </a:r>
              </a:p>
            </p:txBody>
          </p:sp>
          <p:sp>
            <p:nvSpPr>
              <p:cNvPr id="12" name="TextBox 11">
                <a:extLst>
                  <a:ext uri="{FF2B5EF4-FFF2-40B4-BE49-F238E27FC236}">
                    <a16:creationId xmlns:a16="http://schemas.microsoft.com/office/drawing/2014/main" id="{8CBEEF31-347D-45BD-B4FC-F6DCF9A97A34}"/>
                  </a:ext>
                </a:extLst>
              </p:cNvPr>
              <p:cNvSpPr txBox="1"/>
              <p:nvPr/>
            </p:nvSpPr>
            <p:spPr>
              <a:xfrm>
                <a:off x="207822" y="3726563"/>
                <a:ext cx="1771817" cy="718596"/>
              </a:xfrm>
              <a:prstGeom prst="rect">
                <a:avLst/>
              </a:prstGeom>
              <a:noFill/>
              <a:ln w="38100">
                <a:solidFill>
                  <a:schemeClr val="bg1"/>
                </a:solidFill>
              </a:ln>
            </p:spPr>
            <p:txBody>
              <a:bodyPr wrap="square" rtlCol="0">
                <a:spAutoFit/>
              </a:bodyPr>
              <a:lstStyle/>
              <a:p>
                <a:pPr algn="ctr">
                  <a:lnSpc>
                    <a:spcPts val="1700"/>
                  </a:lnSpc>
                </a:pPr>
                <a:r>
                  <a:rPr lang="en-US" b="1" dirty="0">
                    <a:solidFill>
                      <a:schemeClr val="bg1"/>
                    </a:solidFill>
                    <a:latin typeface="Segoe UI" panose="020B0502040204020203" pitchFamily="34" charset="0"/>
                    <a:cs typeface="Segoe UI" panose="020B0502040204020203" pitchFamily="34" charset="0"/>
                  </a:rPr>
                  <a:t>Virtual Memory</a:t>
                </a:r>
              </a:p>
            </p:txBody>
          </p:sp>
          <p:sp>
            <p:nvSpPr>
              <p:cNvPr id="13" name="TextBox 12">
                <a:extLst>
                  <a:ext uri="{FF2B5EF4-FFF2-40B4-BE49-F238E27FC236}">
                    <a16:creationId xmlns:a16="http://schemas.microsoft.com/office/drawing/2014/main" id="{BB5F472F-0CFB-445E-BFC7-40CEB76791C7}"/>
                  </a:ext>
                </a:extLst>
              </p:cNvPr>
              <p:cNvSpPr txBox="1"/>
              <p:nvPr/>
            </p:nvSpPr>
            <p:spPr>
              <a:xfrm>
                <a:off x="2193577" y="3929926"/>
                <a:ext cx="1952099" cy="510605"/>
              </a:xfrm>
              <a:prstGeom prst="rect">
                <a:avLst/>
              </a:prstGeom>
              <a:noFill/>
              <a:ln w="38100">
                <a:noFill/>
              </a:ln>
            </p:spPr>
            <p:txBody>
              <a:bodyPr wrap="square" rtlCol="0">
                <a:spAutoFit/>
              </a:bodyPr>
              <a:lstStyle/>
              <a:p>
                <a:pPr algn="ctr">
                  <a:lnSpc>
                    <a:spcPts val="2400"/>
                  </a:lnSpc>
                </a:pPr>
                <a:r>
                  <a:rPr lang="en-US" b="1" dirty="0">
                    <a:solidFill>
                      <a:schemeClr val="bg1"/>
                    </a:solidFill>
                    <a:latin typeface="Segoe UI" panose="020B0502040204020203" pitchFamily="34" charset="0"/>
                    <a:cs typeface="Segoe UI" panose="020B0502040204020203" pitchFamily="34" charset="0"/>
                  </a:rPr>
                  <a:t>Scheduler</a:t>
                </a:r>
                <a:endParaRPr lang="en-US" sz="1200" b="1" dirty="0">
                  <a:solidFill>
                    <a:schemeClr val="bg1"/>
                  </a:solidFill>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CDD709B3-7952-4308-8D97-B556B5F7247C}"/>
                  </a:ext>
                </a:extLst>
              </p:cNvPr>
              <p:cNvSpPr txBox="1"/>
              <p:nvPr/>
            </p:nvSpPr>
            <p:spPr>
              <a:xfrm>
                <a:off x="4327763" y="3729955"/>
                <a:ext cx="1369631" cy="718596"/>
              </a:xfrm>
              <a:prstGeom prst="rect">
                <a:avLst/>
              </a:prstGeom>
              <a:noFill/>
              <a:ln w="38100">
                <a:solidFill>
                  <a:schemeClr val="bg1"/>
                </a:solidFill>
              </a:ln>
            </p:spPr>
            <p:txBody>
              <a:bodyPr wrap="square" rtlCol="0">
                <a:spAutoFit/>
              </a:bodyPr>
              <a:lstStyle/>
              <a:p>
                <a:pPr algn="ctr">
                  <a:lnSpc>
                    <a:spcPts val="1700"/>
                  </a:lnSpc>
                </a:pPr>
                <a:r>
                  <a:rPr lang="en-US" b="1" dirty="0">
                    <a:solidFill>
                      <a:schemeClr val="bg1"/>
                    </a:solidFill>
                    <a:latin typeface="Segoe UI" panose="020B0502040204020203" pitchFamily="34" charset="0"/>
                    <a:cs typeface="Segoe UI" panose="020B0502040204020203" pitchFamily="34" charset="0"/>
                  </a:rPr>
                  <a:t>Device drivers</a:t>
                </a:r>
              </a:p>
            </p:txBody>
          </p:sp>
          <p:sp>
            <p:nvSpPr>
              <p:cNvPr id="15" name="Rectangle 14">
                <a:extLst>
                  <a:ext uri="{FF2B5EF4-FFF2-40B4-BE49-F238E27FC236}">
                    <a16:creationId xmlns:a16="http://schemas.microsoft.com/office/drawing/2014/main" id="{E9E126CF-9AC0-420F-986A-D1307815F258}"/>
                  </a:ext>
                </a:extLst>
              </p:cNvPr>
              <p:cNvSpPr/>
              <p:nvPr/>
            </p:nvSpPr>
            <p:spPr>
              <a:xfrm>
                <a:off x="2082344" y="3726563"/>
                <a:ext cx="2131559" cy="712246"/>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6" name="Group 15">
              <a:extLst>
                <a:ext uri="{FF2B5EF4-FFF2-40B4-BE49-F238E27FC236}">
                  <a16:creationId xmlns:a16="http://schemas.microsoft.com/office/drawing/2014/main" id="{DAA28DFD-45F8-4F99-837D-FB98BD631F31}"/>
                </a:ext>
              </a:extLst>
            </p:cNvPr>
            <p:cNvGrpSpPr/>
            <p:nvPr/>
          </p:nvGrpSpPr>
          <p:grpSpPr>
            <a:xfrm>
              <a:off x="383108" y="967949"/>
              <a:ext cx="4151918" cy="488277"/>
              <a:chOff x="6720459" y="1163694"/>
              <a:chExt cx="5646925" cy="664094"/>
            </a:xfrm>
          </p:grpSpPr>
          <p:sp>
            <p:nvSpPr>
              <p:cNvPr id="17" name="Rectangle 16">
                <a:extLst>
                  <a:ext uri="{FF2B5EF4-FFF2-40B4-BE49-F238E27FC236}">
                    <a16:creationId xmlns:a16="http://schemas.microsoft.com/office/drawing/2014/main" id="{6E648C91-A5DD-4C3E-B0DB-A2BFF5626665}"/>
                  </a:ext>
                </a:extLst>
              </p:cNvPr>
              <p:cNvSpPr/>
              <p:nvPr/>
            </p:nvSpPr>
            <p:spPr bwMode="auto">
              <a:xfrm>
                <a:off x="6720459" y="1163694"/>
                <a:ext cx="5646925" cy="664094"/>
              </a:xfrm>
              <a:prstGeom prst="rect">
                <a:avLst/>
              </a:prstGeom>
              <a:solidFill>
                <a:schemeClr val="bg1">
                  <a:lumMod val="9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18" name="TextBox 17">
                <a:extLst>
                  <a:ext uri="{FF2B5EF4-FFF2-40B4-BE49-F238E27FC236}">
                    <a16:creationId xmlns:a16="http://schemas.microsoft.com/office/drawing/2014/main" id="{B8EDA2F9-EC2B-4352-8FBB-7839A1215C6B}"/>
                  </a:ext>
                </a:extLst>
              </p:cNvPr>
              <p:cNvSpPr txBox="1"/>
              <p:nvPr/>
            </p:nvSpPr>
            <p:spPr>
              <a:xfrm>
                <a:off x="8352915" y="1248352"/>
                <a:ext cx="2362199" cy="502320"/>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Applications</a:t>
                </a:r>
              </a:p>
            </p:txBody>
          </p:sp>
        </p:grpSp>
        <p:sp>
          <p:nvSpPr>
            <p:cNvPr id="19" name="TextBox 18">
              <a:extLst>
                <a:ext uri="{FF2B5EF4-FFF2-40B4-BE49-F238E27FC236}">
                  <a16:creationId xmlns:a16="http://schemas.microsoft.com/office/drawing/2014/main" id="{A9A65941-19F3-4976-B1D6-052D110F993A}"/>
                </a:ext>
              </a:extLst>
            </p:cNvPr>
            <p:cNvSpPr txBox="1"/>
            <p:nvPr/>
          </p:nvSpPr>
          <p:spPr>
            <a:xfrm>
              <a:off x="999367" y="3574420"/>
              <a:ext cx="3031378"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Traditional OS</a:t>
              </a:r>
            </a:p>
          </p:txBody>
        </p:sp>
        <p:grpSp>
          <p:nvGrpSpPr>
            <p:cNvPr id="20" name="Group 19">
              <a:extLst>
                <a:ext uri="{FF2B5EF4-FFF2-40B4-BE49-F238E27FC236}">
                  <a16:creationId xmlns:a16="http://schemas.microsoft.com/office/drawing/2014/main" id="{F233D873-A98A-4213-8235-84D78C98E484}"/>
                </a:ext>
              </a:extLst>
            </p:cNvPr>
            <p:cNvGrpSpPr/>
            <p:nvPr/>
          </p:nvGrpSpPr>
          <p:grpSpPr>
            <a:xfrm>
              <a:off x="208347" y="1139470"/>
              <a:ext cx="5247268" cy="734078"/>
              <a:chOff x="162046" y="1826267"/>
              <a:chExt cx="7136685" cy="998403"/>
            </a:xfrm>
          </p:grpSpPr>
          <p:cxnSp>
            <p:nvCxnSpPr>
              <p:cNvPr id="21" name="Straight Connector 20">
                <a:extLst>
                  <a:ext uri="{FF2B5EF4-FFF2-40B4-BE49-F238E27FC236}">
                    <a16:creationId xmlns:a16="http://schemas.microsoft.com/office/drawing/2014/main" id="{0029969D-E0F1-4CDC-8203-8E7688D54FBB}"/>
                  </a:ext>
                </a:extLst>
              </p:cNvPr>
              <p:cNvCxnSpPr>
                <a:cxnSpLocks/>
              </p:cNvCxnSpPr>
              <p:nvPr/>
            </p:nvCxnSpPr>
            <p:spPr>
              <a:xfrm>
                <a:off x="162046" y="2311434"/>
                <a:ext cx="6901535" cy="17153"/>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3C646FF-8ACD-4CFF-9351-66371FDD0240}"/>
                  </a:ext>
                </a:extLst>
              </p:cNvPr>
              <p:cNvSpPr txBox="1"/>
              <p:nvPr/>
            </p:nvSpPr>
            <p:spPr>
              <a:xfrm>
                <a:off x="6111401" y="1826267"/>
                <a:ext cx="1016643" cy="502320"/>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User</a:t>
                </a:r>
              </a:p>
            </p:txBody>
          </p:sp>
          <p:sp>
            <p:nvSpPr>
              <p:cNvPr id="24" name="TextBox 23">
                <a:extLst>
                  <a:ext uri="{FF2B5EF4-FFF2-40B4-BE49-F238E27FC236}">
                    <a16:creationId xmlns:a16="http://schemas.microsoft.com/office/drawing/2014/main" id="{202115F1-2927-49E0-9282-023178D70787}"/>
                  </a:ext>
                </a:extLst>
              </p:cNvPr>
              <p:cNvSpPr txBox="1"/>
              <p:nvPr/>
            </p:nvSpPr>
            <p:spPr>
              <a:xfrm>
                <a:off x="6015056" y="2322350"/>
                <a:ext cx="1283675" cy="502320"/>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Kernel</a:t>
                </a:r>
              </a:p>
            </p:txBody>
          </p:sp>
        </p:grpSp>
      </p:grpSp>
      <p:grpSp>
        <p:nvGrpSpPr>
          <p:cNvPr id="52" name="Group 51">
            <a:extLst>
              <a:ext uri="{FF2B5EF4-FFF2-40B4-BE49-F238E27FC236}">
                <a16:creationId xmlns:a16="http://schemas.microsoft.com/office/drawing/2014/main" id="{FD65E7B2-AAA1-4EE8-86E3-B3AB52D9AB98}"/>
              </a:ext>
            </a:extLst>
          </p:cNvPr>
          <p:cNvGrpSpPr>
            <a:grpSpLocks noChangeAspect="1"/>
          </p:cNvGrpSpPr>
          <p:nvPr/>
        </p:nvGrpSpPr>
        <p:grpSpPr>
          <a:xfrm>
            <a:off x="6191752" y="990516"/>
            <a:ext cx="5884670" cy="3107124"/>
            <a:chOff x="191315" y="2072489"/>
            <a:chExt cx="7017352" cy="3705185"/>
          </a:xfrm>
        </p:grpSpPr>
        <p:grpSp>
          <p:nvGrpSpPr>
            <p:cNvPr id="26" name="Group 25">
              <a:extLst>
                <a:ext uri="{FF2B5EF4-FFF2-40B4-BE49-F238E27FC236}">
                  <a16:creationId xmlns:a16="http://schemas.microsoft.com/office/drawing/2014/main" id="{24A28A12-1300-45E7-9CE6-C072B32D1A6B}"/>
                </a:ext>
              </a:extLst>
            </p:cNvPr>
            <p:cNvGrpSpPr/>
            <p:nvPr/>
          </p:nvGrpSpPr>
          <p:grpSpPr>
            <a:xfrm>
              <a:off x="379920" y="4643511"/>
              <a:ext cx="5666740" cy="523219"/>
              <a:chOff x="127001" y="3428321"/>
              <a:chExt cx="5666740" cy="523219"/>
            </a:xfrm>
          </p:grpSpPr>
          <p:sp>
            <p:nvSpPr>
              <p:cNvPr id="27" name="Rectangle 26">
                <a:extLst>
                  <a:ext uri="{FF2B5EF4-FFF2-40B4-BE49-F238E27FC236}">
                    <a16:creationId xmlns:a16="http://schemas.microsoft.com/office/drawing/2014/main" id="{017D2DA4-349C-410D-8608-C8D73E047339}"/>
                  </a:ext>
                </a:extLst>
              </p:cNvPr>
              <p:cNvSpPr/>
              <p:nvPr/>
            </p:nvSpPr>
            <p:spPr bwMode="auto">
              <a:xfrm>
                <a:off x="127001" y="3428321"/>
                <a:ext cx="5666740" cy="5232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28" name="TextBox 27">
                <a:extLst>
                  <a:ext uri="{FF2B5EF4-FFF2-40B4-BE49-F238E27FC236}">
                    <a16:creationId xmlns:a16="http://schemas.microsoft.com/office/drawing/2014/main" id="{A908454F-FF9E-4A21-93E9-6F632DAA7B02}"/>
                  </a:ext>
                </a:extLst>
              </p:cNvPr>
              <p:cNvSpPr txBox="1"/>
              <p:nvPr/>
            </p:nvSpPr>
            <p:spPr>
              <a:xfrm>
                <a:off x="600833" y="3473272"/>
                <a:ext cx="4762999" cy="440421"/>
              </a:xfrm>
              <a:prstGeom prst="rect">
                <a:avLst/>
              </a:prstGeom>
              <a:noFill/>
            </p:spPr>
            <p:txBody>
              <a:bodyPr wrap="square" rtlCol="0">
                <a:spAutoFit/>
              </a:bodyPr>
              <a:lstStyle/>
              <a:p>
                <a:pPr algn="ctr"/>
                <a:r>
                  <a:rPr lang="en-US" b="1" dirty="0">
                    <a:solidFill>
                      <a:schemeClr val="bg1"/>
                    </a:solidFill>
                    <a:latin typeface="Segoe UI" panose="020B0502040204020203" pitchFamily="34" charset="0"/>
                    <a:cs typeface="Segoe UI" panose="020B0502040204020203" pitchFamily="34" charset="0"/>
                  </a:rPr>
                  <a:t>Hardware</a:t>
                </a:r>
              </a:p>
            </p:txBody>
          </p:sp>
        </p:grpSp>
        <p:sp>
          <p:nvSpPr>
            <p:cNvPr id="29" name="Rectangle 28">
              <a:extLst>
                <a:ext uri="{FF2B5EF4-FFF2-40B4-BE49-F238E27FC236}">
                  <a16:creationId xmlns:a16="http://schemas.microsoft.com/office/drawing/2014/main" id="{467675C2-DF23-4A21-9A60-731E7AABB90D}"/>
                </a:ext>
              </a:extLst>
            </p:cNvPr>
            <p:cNvSpPr/>
            <p:nvPr/>
          </p:nvSpPr>
          <p:spPr bwMode="auto">
            <a:xfrm>
              <a:off x="358036" y="3570103"/>
              <a:ext cx="5706137" cy="1001898"/>
            </a:xfrm>
            <a:prstGeom prst="rect">
              <a:avLst/>
            </a:prstGeom>
            <a:solidFill>
              <a:schemeClr val="tx1">
                <a:lumMod val="65000"/>
                <a:lumOff val="3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30" name="TextBox 29">
              <a:extLst>
                <a:ext uri="{FF2B5EF4-FFF2-40B4-BE49-F238E27FC236}">
                  <a16:creationId xmlns:a16="http://schemas.microsoft.com/office/drawing/2014/main" id="{3E8533B3-558A-4EB7-B8C5-4637D859E2C7}"/>
                </a:ext>
              </a:extLst>
            </p:cNvPr>
            <p:cNvSpPr txBox="1"/>
            <p:nvPr/>
          </p:nvSpPr>
          <p:spPr>
            <a:xfrm>
              <a:off x="460742" y="3726563"/>
              <a:ext cx="1771817" cy="721801"/>
            </a:xfrm>
            <a:prstGeom prst="rect">
              <a:avLst/>
            </a:prstGeom>
            <a:noFill/>
            <a:ln w="38100">
              <a:solidFill>
                <a:schemeClr val="bg1"/>
              </a:solidFill>
            </a:ln>
          </p:spPr>
          <p:txBody>
            <a:bodyPr wrap="square" rtlCol="0">
              <a:spAutoFit/>
            </a:bodyPr>
            <a:lstStyle/>
            <a:p>
              <a:pPr algn="ctr">
                <a:lnSpc>
                  <a:spcPts val="2000"/>
                </a:lnSpc>
              </a:pPr>
              <a:r>
                <a:rPr lang="en-US" b="1" dirty="0">
                  <a:solidFill>
                    <a:schemeClr val="bg1"/>
                  </a:solidFill>
                  <a:latin typeface="Segoe UI" panose="020B0502040204020203" pitchFamily="34" charset="0"/>
                  <a:cs typeface="Segoe UI" panose="020B0502040204020203" pitchFamily="34" charset="0"/>
                </a:rPr>
                <a:t>Virtual Memory</a:t>
              </a:r>
            </a:p>
          </p:txBody>
        </p:sp>
        <p:sp>
          <p:nvSpPr>
            <p:cNvPr id="31" name="TextBox 30">
              <a:extLst>
                <a:ext uri="{FF2B5EF4-FFF2-40B4-BE49-F238E27FC236}">
                  <a16:creationId xmlns:a16="http://schemas.microsoft.com/office/drawing/2014/main" id="{44D6C8B1-9070-4A83-8242-A0AEB0E15E48}"/>
                </a:ext>
              </a:extLst>
            </p:cNvPr>
            <p:cNvSpPr txBox="1"/>
            <p:nvPr/>
          </p:nvSpPr>
          <p:spPr>
            <a:xfrm>
              <a:off x="2446496" y="3929925"/>
              <a:ext cx="1952099" cy="447686"/>
            </a:xfrm>
            <a:prstGeom prst="rect">
              <a:avLst/>
            </a:prstGeom>
            <a:noFill/>
            <a:ln w="38100">
              <a:noFill/>
            </a:ln>
          </p:spPr>
          <p:txBody>
            <a:bodyPr wrap="square" rtlCol="0">
              <a:spAutoFit/>
            </a:bodyPr>
            <a:lstStyle/>
            <a:p>
              <a:pPr algn="ctr">
                <a:lnSpc>
                  <a:spcPts val="2400"/>
                </a:lnSpc>
              </a:pPr>
              <a:r>
                <a:rPr lang="en-US" b="1" dirty="0">
                  <a:solidFill>
                    <a:schemeClr val="bg1"/>
                  </a:solidFill>
                  <a:latin typeface="Segoe UI" panose="020B0502040204020203" pitchFamily="34" charset="0"/>
                  <a:cs typeface="Segoe UI" panose="020B0502040204020203" pitchFamily="34" charset="0"/>
                </a:rPr>
                <a:t>Scheduler</a:t>
              </a:r>
            </a:p>
          </p:txBody>
        </p:sp>
        <p:sp>
          <p:nvSpPr>
            <p:cNvPr id="32" name="Rectangle 31">
              <a:extLst>
                <a:ext uri="{FF2B5EF4-FFF2-40B4-BE49-F238E27FC236}">
                  <a16:creationId xmlns:a16="http://schemas.microsoft.com/office/drawing/2014/main" id="{E3EDE344-95BE-468C-BA5B-95540AA700E0}"/>
                </a:ext>
              </a:extLst>
            </p:cNvPr>
            <p:cNvSpPr/>
            <p:nvPr/>
          </p:nvSpPr>
          <p:spPr>
            <a:xfrm>
              <a:off x="2335263" y="3726563"/>
              <a:ext cx="2131559" cy="712246"/>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33" name="Group 32">
              <a:extLst>
                <a:ext uri="{FF2B5EF4-FFF2-40B4-BE49-F238E27FC236}">
                  <a16:creationId xmlns:a16="http://schemas.microsoft.com/office/drawing/2014/main" id="{5322294F-5A1D-4C8B-99F6-7A4188A1F95A}"/>
                </a:ext>
              </a:extLst>
            </p:cNvPr>
            <p:cNvGrpSpPr/>
            <p:nvPr/>
          </p:nvGrpSpPr>
          <p:grpSpPr>
            <a:xfrm>
              <a:off x="191315" y="2072489"/>
              <a:ext cx="5996320" cy="664094"/>
              <a:chOff x="6656466" y="1163694"/>
              <a:chExt cx="1947191" cy="664094"/>
            </a:xfrm>
          </p:grpSpPr>
          <p:sp>
            <p:nvSpPr>
              <p:cNvPr id="34" name="Rectangle 33">
                <a:extLst>
                  <a:ext uri="{FF2B5EF4-FFF2-40B4-BE49-F238E27FC236}">
                    <a16:creationId xmlns:a16="http://schemas.microsoft.com/office/drawing/2014/main" id="{18BAE692-140C-4F36-B0E7-4E9CEAEA8166}"/>
                  </a:ext>
                </a:extLst>
              </p:cNvPr>
              <p:cNvSpPr/>
              <p:nvPr/>
            </p:nvSpPr>
            <p:spPr bwMode="auto">
              <a:xfrm>
                <a:off x="6716604" y="1163694"/>
                <a:ext cx="1832824" cy="664094"/>
              </a:xfrm>
              <a:prstGeom prst="rect">
                <a:avLst/>
              </a:prstGeom>
              <a:solidFill>
                <a:schemeClr val="bg1">
                  <a:lumMod val="9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35" name="TextBox 34">
                <a:extLst>
                  <a:ext uri="{FF2B5EF4-FFF2-40B4-BE49-F238E27FC236}">
                    <a16:creationId xmlns:a16="http://schemas.microsoft.com/office/drawing/2014/main" id="{00DA3212-FA2A-4406-B280-17A4256380BE}"/>
                  </a:ext>
                </a:extLst>
              </p:cNvPr>
              <p:cNvSpPr txBox="1"/>
              <p:nvPr/>
            </p:nvSpPr>
            <p:spPr>
              <a:xfrm>
                <a:off x="6656466" y="1248352"/>
                <a:ext cx="1947191" cy="440421"/>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Applications</a:t>
                </a:r>
              </a:p>
            </p:txBody>
          </p:sp>
        </p:grpSp>
        <p:sp>
          <p:nvSpPr>
            <p:cNvPr id="36" name="TextBox 35">
              <a:extLst>
                <a:ext uri="{FF2B5EF4-FFF2-40B4-BE49-F238E27FC236}">
                  <a16:creationId xmlns:a16="http://schemas.microsoft.com/office/drawing/2014/main" id="{3A057F06-6A30-4DA5-A39E-CAF7DD23B7F2}"/>
                </a:ext>
              </a:extLst>
            </p:cNvPr>
            <p:cNvSpPr txBox="1"/>
            <p:nvPr/>
          </p:nvSpPr>
          <p:spPr>
            <a:xfrm>
              <a:off x="1195113" y="5153744"/>
              <a:ext cx="4122906" cy="62393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Microkernel OS</a:t>
              </a:r>
            </a:p>
          </p:txBody>
        </p:sp>
        <p:sp>
          <p:nvSpPr>
            <p:cNvPr id="37" name="Rectangle 36">
              <a:extLst>
                <a:ext uri="{FF2B5EF4-FFF2-40B4-BE49-F238E27FC236}">
                  <a16:creationId xmlns:a16="http://schemas.microsoft.com/office/drawing/2014/main" id="{4F6B6ED6-F616-4231-80D6-B304146317A2}"/>
                </a:ext>
              </a:extLst>
            </p:cNvPr>
            <p:cNvSpPr/>
            <p:nvPr/>
          </p:nvSpPr>
          <p:spPr>
            <a:xfrm>
              <a:off x="4569528" y="3726563"/>
              <a:ext cx="1392038" cy="712246"/>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 name="TextBox 37">
              <a:extLst>
                <a:ext uri="{FF2B5EF4-FFF2-40B4-BE49-F238E27FC236}">
                  <a16:creationId xmlns:a16="http://schemas.microsoft.com/office/drawing/2014/main" id="{8AE34AAB-3649-4F8A-9579-5913A374DA31}"/>
                </a:ext>
              </a:extLst>
            </p:cNvPr>
            <p:cNvSpPr txBox="1"/>
            <p:nvPr/>
          </p:nvSpPr>
          <p:spPr>
            <a:xfrm>
              <a:off x="4755311" y="3916226"/>
              <a:ext cx="932648" cy="447686"/>
            </a:xfrm>
            <a:prstGeom prst="rect">
              <a:avLst/>
            </a:prstGeom>
            <a:noFill/>
            <a:ln w="38100">
              <a:noFill/>
            </a:ln>
          </p:spPr>
          <p:txBody>
            <a:bodyPr wrap="square" rtlCol="0">
              <a:spAutoFit/>
            </a:bodyPr>
            <a:lstStyle/>
            <a:p>
              <a:pPr algn="ctr">
                <a:lnSpc>
                  <a:spcPts val="2400"/>
                </a:lnSpc>
              </a:pPr>
              <a:r>
                <a:rPr lang="en-US" b="1" dirty="0">
                  <a:solidFill>
                    <a:schemeClr val="bg1"/>
                  </a:solidFill>
                  <a:latin typeface="Segoe UI" panose="020B0502040204020203" pitchFamily="34" charset="0"/>
                  <a:cs typeface="Segoe UI" panose="020B0502040204020203" pitchFamily="34" charset="0"/>
                </a:rPr>
                <a:t>IPC</a:t>
              </a:r>
            </a:p>
          </p:txBody>
        </p:sp>
        <p:grpSp>
          <p:nvGrpSpPr>
            <p:cNvPr id="39" name="Group 38">
              <a:extLst>
                <a:ext uri="{FF2B5EF4-FFF2-40B4-BE49-F238E27FC236}">
                  <a16:creationId xmlns:a16="http://schemas.microsoft.com/office/drawing/2014/main" id="{46F3190E-EDCC-4DAC-B9B8-565FFF88F2A5}"/>
                </a:ext>
              </a:extLst>
            </p:cNvPr>
            <p:cNvGrpSpPr/>
            <p:nvPr/>
          </p:nvGrpSpPr>
          <p:grpSpPr>
            <a:xfrm>
              <a:off x="348039" y="2796881"/>
              <a:ext cx="1863501" cy="664094"/>
              <a:chOff x="6685312" y="1163694"/>
              <a:chExt cx="1947191" cy="664094"/>
            </a:xfrm>
          </p:grpSpPr>
          <p:sp>
            <p:nvSpPr>
              <p:cNvPr id="40" name="Rectangle 39">
                <a:extLst>
                  <a:ext uri="{FF2B5EF4-FFF2-40B4-BE49-F238E27FC236}">
                    <a16:creationId xmlns:a16="http://schemas.microsoft.com/office/drawing/2014/main" id="{F422B0F3-B155-4BDC-99FD-8BB80F32A5F9}"/>
                  </a:ext>
                </a:extLst>
              </p:cNvPr>
              <p:cNvSpPr/>
              <p:nvPr/>
            </p:nvSpPr>
            <p:spPr bwMode="auto">
              <a:xfrm>
                <a:off x="6720460" y="1163694"/>
                <a:ext cx="1832824" cy="664094"/>
              </a:xfrm>
              <a:prstGeom prst="rect">
                <a:avLst/>
              </a:prstGeom>
              <a:solidFill>
                <a:schemeClr val="bg1">
                  <a:lumMod val="9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41" name="TextBox 40">
                <a:extLst>
                  <a:ext uri="{FF2B5EF4-FFF2-40B4-BE49-F238E27FC236}">
                    <a16:creationId xmlns:a16="http://schemas.microsoft.com/office/drawing/2014/main" id="{A974468A-7E8D-4AA8-AECF-14BFA1290BEA}"/>
                  </a:ext>
                </a:extLst>
              </p:cNvPr>
              <p:cNvSpPr txBox="1"/>
              <p:nvPr/>
            </p:nvSpPr>
            <p:spPr>
              <a:xfrm>
                <a:off x="6685312" y="1253666"/>
                <a:ext cx="1947191" cy="424748"/>
              </a:xfrm>
              <a:prstGeom prst="rect">
                <a:avLst/>
              </a:prstGeom>
              <a:noFill/>
            </p:spPr>
            <p:txBody>
              <a:bodyPr wrap="square" rtlCol="0">
                <a:spAutoFit/>
              </a:bodyPr>
              <a:lstStyle/>
              <a:p>
                <a:pPr algn="ctr">
                  <a:lnSpc>
                    <a:spcPts val="2200"/>
                  </a:lnSpc>
                </a:pPr>
                <a:r>
                  <a:rPr lang="en-US" b="1" dirty="0">
                    <a:latin typeface="Segoe UI" panose="020B0502040204020203" pitchFamily="34" charset="0"/>
                    <a:cs typeface="Segoe UI" panose="020B0502040204020203" pitchFamily="34" charset="0"/>
                  </a:rPr>
                  <a:t>Linux server</a:t>
                </a:r>
              </a:p>
            </p:txBody>
          </p:sp>
        </p:grpSp>
        <p:grpSp>
          <p:nvGrpSpPr>
            <p:cNvPr id="42" name="Group 41">
              <a:extLst>
                <a:ext uri="{FF2B5EF4-FFF2-40B4-BE49-F238E27FC236}">
                  <a16:creationId xmlns:a16="http://schemas.microsoft.com/office/drawing/2014/main" id="{267154D2-3A5E-433B-BFDC-44D90BBA5B3E}"/>
                </a:ext>
              </a:extLst>
            </p:cNvPr>
            <p:cNvGrpSpPr/>
            <p:nvPr/>
          </p:nvGrpSpPr>
          <p:grpSpPr>
            <a:xfrm>
              <a:off x="2170950" y="2795047"/>
              <a:ext cx="2183564" cy="664094"/>
              <a:chOff x="6668775" y="1163694"/>
              <a:chExt cx="1947191" cy="664094"/>
            </a:xfrm>
          </p:grpSpPr>
          <p:sp>
            <p:nvSpPr>
              <p:cNvPr id="43" name="Rectangle 42">
                <a:extLst>
                  <a:ext uri="{FF2B5EF4-FFF2-40B4-BE49-F238E27FC236}">
                    <a16:creationId xmlns:a16="http://schemas.microsoft.com/office/drawing/2014/main" id="{64986AEF-4A5F-4AE6-99AA-097C4F08A47E}"/>
                  </a:ext>
                </a:extLst>
              </p:cNvPr>
              <p:cNvSpPr/>
              <p:nvPr/>
            </p:nvSpPr>
            <p:spPr bwMode="auto">
              <a:xfrm>
                <a:off x="6720460" y="1163694"/>
                <a:ext cx="1832824" cy="664094"/>
              </a:xfrm>
              <a:prstGeom prst="rect">
                <a:avLst/>
              </a:prstGeom>
              <a:solidFill>
                <a:schemeClr val="bg1">
                  <a:lumMod val="9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44" name="TextBox 43">
                <a:extLst>
                  <a:ext uri="{FF2B5EF4-FFF2-40B4-BE49-F238E27FC236}">
                    <a16:creationId xmlns:a16="http://schemas.microsoft.com/office/drawing/2014/main" id="{25BAFBF0-C270-488E-90D2-0F15020BCEE0}"/>
                  </a:ext>
                </a:extLst>
              </p:cNvPr>
              <p:cNvSpPr txBox="1"/>
              <p:nvPr/>
            </p:nvSpPr>
            <p:spPr>
              <a:xfrm>
                <a:off x="6668775" y="1267468"/>
                <a:ext cx="1947191" cy="424748"/>
              </a:xfrm>
              <a:prstGeom prst="rect">
                <a:avLst/>
              </a:prstGeom>
              <a:noFill/>
            </p:spPr>
            <p:txBody>
              <a:bodyPr wrap="square" rtlCol="0">
                <a:spAutoFit/>
              </a:bodyPr>
              <a:lstStyle/>
              <a:p>
                <a:pPr algn="ctr">
                  <a:lnSpc>
                    <a:spcPts val="2200"/>
                  </a:lnSpc>
                </a:pPr>
                <a:r>
                  <a:rPr lang="en-US" b="1" dirty="0">
                    <a:latin typeface="Segoe UI" panose="020B0502040204020203" pitchFamily="34" charset="0"/>
                    <a:cs typeface="Segoe UI" panose="020B0502040204020203" pitchFamily="34" charset="0"/>
                  </a:rPr>
                  <a:t>Device drivers</a:t>
                </a:r>
              </a:p>
            </p:txBody>
          </p:sp>
        </p:grpSp>
        <p:grpSp>
          <p:nvGrpSpPr>
            <p:cNvPr id="45" name="Group 44">
              <a:extLst>
                <a:ext uri="{FF2B5EF4-FFF2-40B4-BE49-F238E27FC236}">
                  <a16:creationId xmlns:a16="http://schemas.microsoft.com/office/drawing/2014/main" id="{C1B728C7-B7D3-4F47-8C19-5A0A7C822228}"/>
                </a:ext>
              </a:extLst>
            </p:cNvPr>
            <p:cNvGrpSpPr/>
            <p:nvPr/>
          </p:nvGrpSpPr>
          <p:grpSpPr>
            <a:xfrm>
              <a:off x="4328921" y="2793441"/>
              <a:ext cx="1727202" cy="664094"/>
              <a:chOff x="6656466" y="1163694"/>
              <a:chExt cx="1947191" cy="664094"/>
            </a:xfrm>
          </p:grpSpPr>
          <p:sp>
            <p:nvSpPr>
              <p:cNvPr id="46" name="Rectangle 45">
                <a:extLst>
                  <a:ext uri="{FF2B5EF4-FFF2-40B4-BE49-F238E27FC236}">
                    <a16:creationId xmlns:a16="http://schemas.microsoft.com/office/drawing/2014/main" id="{DAE23DE9-6B2D-40C6-90BF-D6DC35C1A7BB}"/>
                  </a:ext>
                </a:extLst>
              </p:cNvPr>
              <p:cNvSpPr/>
              <p:nvPr/>
            </p:nvSpPr>
            <p:spPr bwMode="auto">
              <a:xfrm>
                <a:off x="6720460" y="1163694"/>
                <a:ext cx="1832824" cy="664094"/>
              </a:xfrm>
              <a:prstGeom prst="rect">
                <a:avLst/>
              </a:prstGeom>
              <a:solidFill>
                <a:schemeClr val="bg1">
                  <a:lumMod val="9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47" name="TextBox 46">
                <a:extLst>
                  <a:ext uri="{FF2B5EF4-FFF2-40B4-BE49-F238E27FC236}">
                    <a16:creationId xmlns:a16="http://schemas.microsoft.com/office/drawing/2014/main" id="{24A9C325-BC5B-499D-8A39-A4A9F39F5D3C}"/>
                  </a:ext>
                </a:extLst>
              </p:cNvPr>
              <p:cNvSpPr txBox="1"/>
              <p:nvPr/>
            </p:nvSpPr>
            <p:spPr>
              <a:xfrm>
                <a:off x="6656466" y="1267468"/>
                <a:ext cx="1947191" cy="424748"/>
              </a:xfrm>
              <a:prstGeom prst="rect">
                <a:avLst/>
              </a:prstGeom>
              <a:noFill/>
            </p:spPr>
            <p:txBody>
              <a:bodyPr wrap="square" rtlCol="0">
                <a:spAutoFit/>
              </a:bodyPr>
              <a:lstStyle/>
              <a:p>
                <a:pPr algn="ctr">
                  <a:lnSpc>
                    <a:spcPts val="2200"/>
                  </a:lnSpc>
                </a:pPr>
                <a:r>
                  <a:rPr lang="en-US" b="1" dirty="0">
                    <a:latin typeface="Segoe UI" panose="020B0502040204020203" pitchFamily="34" charset="0"/>
                    <a:cs typeface="Segoe UI" panose="020B0502040204020203" pitchFamily="34" charset="0"/>
                  </a:rPr>
                  <a:t>File system</a:t>
                </a:r>
              </a:p>
            </p:txBody>
          </p:sp>
        </p:grpSp>
        <p:grpSp>
          <p:nvGrpSpPr>
            <p:cNvPr id="48" name="Group 47">
              <a:extLst>
                <a:ext uri="{FF2B5EF4-FFF2-40B4-BE49-F238E27FC236}">
                  <a16:creationId xmlns:a16="http://schemas.microsoft.com/office/drawing/2014/main" id="{E3C085EC-567C-45C0-8271-56DAC6FA7215}"/>
                </a:ext>
              </a:extLst>
            </p:cNvPr>
            <p:cNvGrpSpPr/>
            <p:nvPr/>
          </p:nvGrpSpPr>
          <p:grpSpPr>
            <a:xfrm>
              <a:off x="196528" y="3070979"/>
              <a:ext cx="7012139" cy="892874"/>
              <a:chOff x="196528" y="3070979"/>
              <a:chExt cx="7012139" cy="892874"/>
            </a:xfrm>
          </p:grpSpPr>
          <p:cxnSp>
            <p:nvCxnSpPr>
              <p:cNvPr id="49" name="Straight Connector 48">
                <a:extLst>
                  <a:ext uri="{FF2B5EF4-FFF2-40B4-BE49-F238E27FC236}">
                    <a16:creationId xmlns:a16="http://schemas.microsoft.com/office/drawing/2014/main" id="{FC76301E-24BD-4457-8057-FC0B486DD44D}"/>
                  </a:ext>
                </a:extLst>
              </p:cNvPr>
              <p:cNvCxnSpPr>
                <a:cxnSpLocks/>
              </p:cNvCxnSpPr>
              <p:nvPr/>
            </p:nvCxnSpPr>
            <p:spPr>
              <a:xfrm flipV="1">
                <a:off x="196528" y="3523432"/>
                <a:ext cx="6670675" cy="17332"/>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608B5AB-203E-4034-A94B-E44DBB33F646}"/>
                  </a:ext>
                </a:extLst>
              </p:cNvPr>
              <p:cNvSpPr txBox="1"/>
              <p:nvPr/>
            </p:nvSpPr>
            <p:spPr>
              <a:xfrm>
                <a:off x="6046659" y="3070979"/>
                <a:ext cx="1016643" cy="440421"/>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User</a:t>
                </a:r>
              </a:p>
            </p:txBody>
          </p:sp>
          <p:sp>
            <p:nvSpPr>
              <p:cNvPr id="51" name="TextBox 50">
                <a:extLst>
                  <a:ext uri="{FF2B5EF4-FFF2-40B4-BE49-F238E27FC236}">
                    <a16:creationId xmlns:a16="http://schemas.microsoft.com/office/drawing/2014/main" id="{1A8E3DCB-265C-4D80-962A-8636C975A37B}"/>
                  </a:ext>
                </a:extLst>
              </p:cNvPr>
              <p:cNvSpPr txBox="1"/>
              <p:nvPr/>
            </p:nvSpPr>
            <p:spPr>
              <a:xfrm>
                <a:off x="5924992" y="3523432"/>
                <a:ext cx="1283675" cy="440421"/>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Kernel</a:t>
                </a:r>
              </a:p>
            </p:txBody>
          </p:sp>
        </p:grpSp>
      </p:grpSp>
      <p:sp>
        <p:nvSpPr>
          <p:cNvPr id="59" name="Content Placeholder 2">
            <a:extLst>
              <a:ext uri="{FF2B5EF4-FFF2-40B4-BE49-F238E27FC236}">
                <a16:creationId xmlns:a16="http://schemas.microsoft.com/office/drawing/2014/main" id="{21FD7215-86EB-4B47-83F9-2BE86186ACC9}"/>
              </a:ext>
            </a:extLst>
          </p:cNvPr>
          <p:cNvSpPr>
            <a:spLocks noGrp="1"/>
          </p:cNvSpPr>
          <p:nvPr>
            <p:ph idx="1"/>
          </p:nvPr>
        </p:nvSpPr>
        <p:spPr>
          <a:xfrm>
            <a:off x="842368" y="4133023"/>
            <a:ext cx="10515600" cy="2724977"/>
          </a:xfrm>
        </p:spPr>
        <p:txBody>
          <a:bodyPr>
            <a:normAutofit fontScale="92500"/>
          </a:bodyPr>
          <a:lstStyle/>
          <a:p>
            <a:r>
              <a:rPr lang="en-US" dirty="0"/>
              <a:t>Microkernels are nice from the modularity perspective</a:t>
            </a:r>
          </a:p>
          <a:p>
            <a:pPr lvl="1"/>
            <a:r>
              <a:rPr lang="en-US" dirty="0"/>
              <a:t>Different pieces of kernel functionality can be placed in different user-mode “server” processes</a:t>
            </a:r>
          </a:p>
          <a:p>
            <a:pPr lvl="1"/>
            <a:r>
              <a:rPr lang="en-US" dirty="0"/>
              <a:t>Each server process can export a clean API via IPC</a:t>
            </a:r>
          </a:p>
          <a:p>
            <a:r>
              <a:rPr lang="en-US" dirty="0"/>
              <a:t>Microkernels are bad from the performance perspective</a:t>
            </a:r>
          </a:p>
          <a:p>
            <a:pPr lvl="1"/>
            <a:r>
              <a:rPr lang="en-US" dirty="0"/>
              <a:t>IPC between processes requires context switches into and out of the microkernel</a:t>
            </a:r>
          </a:p>
          <a:p>
            <a:pPr lvl="1"/>
            <a:r>
              <a:rPr lang="en-US" dirty="0"/>
              <a:t>In a monolithic kernel, cross-component interactions are just function calls</a:t>
            </a:r>
          </a:p>
        </p:txBody>
      </p:sp>
    </p:spTree>
    <p:extLst>
      <p:ext uri="{BB962C8B-B14F-4D97-AF65-F5344CB8AC3E}">
        <p14:creationId xmlns:p14="http://schemas.microsoft.com/office/powerpoint/2010/main" val="62619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B9208-75BB-4A66-9CA9-D9D80AF87CF2}"/>
              </a:ext>
            </a:extLst>
          </p:cNvPr>
          <p:cNvSpPr>
            <a:spLocks noGrp="1"/>
          </p:cNvSpPr>
          <p:nvPr>
            <p:ph type="title"/>
          </p:nvPr>
        </p:nvSpPr>
        <p:spPr>
          <a:xfrm>
            <a:off x="0" y="39758"/>
            <a:ext cx="5403956" cy="803917"/>
          </a:xfrm>
        </p:spPr>
        <p:txBody>
          <a:bodyPr/>
          <a:lstStyle/>
          <a:p>
            <a:r>
              <a:rPr lang="en-US" dirty="0"/>
              <a:t>The Darwin Kernel</a:t>
            </a:r>
          </a:p>
        </p:txBody>
      </p:sp>
      <p:sp>
        <p:nvSpPr>
          <p:cNvPr id="3" name="Content Placeholder 2">
            <a:extLst>
              <a:ext uri="{FF2B5EF4-FFF2-40B4-BE49-F238E27FC236}">
                <a16:creationId xmlns:a16="http://schemas.microsoft.com/office/drawing/2014/main" id="{58B59FEE-E5F8-4ABE-B637-2E982C67534B}"/>
              </a:ext>
            </a:extLst>
          </p:cNvPr>
          <p:cNvSpPr>
            <a:spLocks noGrp="1"/>
          </p:cNvSpPr>
          <p:nvPr>
            <p:ph idx="1"/>
          </p:nvPr>
        </p:nvSpPr>
        <p:spPr>
          <a:xfrm>
            <a:off x="-8489" y="716627"/>
            <a:ext cx="5403956" cy="6141374"/>
          </a:xfrm>
        </p:spPr>
        <p:txBody>
          <a:bodyPr>
            <a:normAutofit/>
          </a:bodyPr>
          <a:lstStyle/>
          <a:p>
            <a:pPr>
              <a:lnSpc>
                <a:spcPct val="85000"/>
              </a:lnSpc>
            </a:pPr>
            <a:r>
              <a:rPr lang="en-US" dirty="0"/>
              <a:t>The Darwin kernel is used by both iOS and MacOS</a:t>
            </a:r>
          </a:p>
          <a:p>
            <a:pPr lvl="1">
              <a:lnSpc>
                <a:spcPct val="85000"/>
              </a:lnSpc>
            </a:pPr>
            <a:r>
              <a:rPr lang="en-US" dirty="0"/>
              <a:t>Darwin layers BSD code atop a Mach microkernel</a:t>
            </a:r>
          </a:p>
          <a:p>
            <a:pPr lvl="1">
              <a:lnSpc>
                <a:spcPct val="85000"/>
              </a:lnSpc>
            </a:pPr>
            <a:r>
              <a:rPr lang="en-US" dirty="0"/>
              <a:t>The BSD </a:t>
            </a:r>
            <a:r>
              <a:rPr lang="en-US" dirty="0" err="1"/>
              <a:t>code+data</a:t>
            </a:r>
            <a:r>
              <a:rPr lang="en-US" dirty="0"/>
              <a:t> and the Mach </a:t>
            </a:r>
            <a:r>
              <a:rPr lang="en-US" dirty="0" err="1"/>
              <a:t>code+data</a:t>
            </a:r>
            <a:r>
              <a:rPr lang="en-US" dirty="0"/>
              <a:t> live in the same address space, allowing cross-component interactions to just be function calls</a:t>
            </a:r>
          </a:p>
          <a:p>
            <a:pPr>
              <a:lnSpc>
                <a:spcPct val="85000"/>
              </a:lnSpc>
            </a:pPr>
            <a:r>
              <a:rPr lang="en-US" dirty="0"/>
              <a:t>The core Darwin kernel is open-source (see the XNU project)</a:t>
            </a:r>
          </a:p>
          <a:p>
            <a:pPr>
              <a:lnSpc>
                <a:spcPct val="85000"/>
              </a:lnSpc>
            </a:pPr>
            <a:r>
              <a:rPr lang="en-US" dirty="0"/>
              <a:t>However, Apple uses closed-source for:</a:t>
            </a:r>
          </a:p>
          <a:p>
            <a:pPr lvl="1">
              <a:lnSpc>
                <a:spcPct val="85000"/>
              </a:lnSpc>
            </a:pPr>
            <a:r>
              <a:rPr lang="en-US" dirty="0"/>
              <a:t>The MacOS/iOS daemons and GUI</a:t>
            </a:r>
          </a:p>
          <a:p>
            <a:pPr lvl="1">
              <a:lnSpc>
                <a:spcPct val="85000"/>
              </a:lnSpc>
            </a:pPr>
            <a:r>
              <a:rPr lang="en-US" dirty="0"/>
              <a:t>The MacOS/iOS kernel extensions</a:t>
            </a:r>
          </a:p>
          <a:p>
            <a:pPr>
              <a:lnSpc>
                <a:spcPct val="85000"/>
              </a:lnSpc>
            </a:pPr>
            <a:r>
              <a:rPr lang="en-US" dirty="0"/>
              <a:t>MacOS and iOS share some (but not all) daemons and extensions</a:t>
            </a:r>
          </a:p>
        </p:txBody>
      </p:sp>
      <p:grpSp>
        <p:nvGrpSpPr>
          <p:cNvPr id="6" name="Group 5">
            <a:extLst>
              <a:ext uri="{FF2B5EF4-FFF2-40B4-BE49-F238E27FC236}">
                <a16:creationId xmlns:a16="http://schemas.microsoft.com/office/drawing/2014/main" id="{4123CBAC-557E-48E2-92A2-6D275DBE7EC2}"/>
              </a:ext>
            </a:extLst>
          </p:cNvPr>
          <p:cNvGrpSpPr/>
          <p:nvPr/>
        </p:nvGrpSpPr>
        <p:grpSpPr>
          <a:xfrm>
            <a:off x="6654812" y="3302257"/>
            <a:ext cx="5128996" cy="486203"/>
            <a:chOff x="76588" y="3428321"/>
            <a:chExt cx="5745489" cy="523219"/>
          </a:xfrm>
        </p:grpSpPr>
        <p:sp>
          <p:nvSpPr>
            <p:cNvPr id="30" name="Rectangle 29">
              <a:extLst>
                <a:ext uri="{FF2B5EF4-FFF2-40B4-BE49-F238E27FC236}">
                  <a16:creationId xmlns:a16="http://schemas.microsoft.com/office/drawing/2014/main" id="{F8ADE448-5A98-4858-8BDF-47BD4B85236C}"/>
                </a:ext>
              </a:extLst>
            </p:cNvPr>
            <p:cNvSpPr/>
            <p:nvPr/>
          </p:nvSpPr>
          <p:spPr bwMode="auto">
            <a:xfrm>
              <a:off x="76588" y="3428321"/>
              <a:ext cx="5745489" cy="5232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31" name="TextBox 30">
              <a:extLst>
                <a:ext uri="{FF2B5EF4-FFF2-40B4-BE49-F238E27FC236}">
                  <a16:creationId xmlns:a16="http://schemas.microsoft.com/office/drawing/2014/main" id="{49046CCF-CA6E-4517-8C57-02C7E9C9212E}"/>
                </a:ext>
              </a:extLst>
            </p:cNvPr>
            <p:cNvSpPr txBox="1"/>
            <p:nvPr/>
          </p:nvSpPr>
          <p:spPr>
            <a:xfrm>
              <a:off x="600833" y="3473272"/>
              <a:ext cx="4762999" cy="440421"/>
            </a:xfrm>
            <a:prstGeom prst="rect">
              <a:avLst/>
            </a:prstGeom>
            <a:noFill/>
          </p:spPr>
          <p:txBody>
            <a:bodyPr wrap="square" rtlCol="0">
              <a:spAutoFit/>
            </a:bodyPr>
            <a:lstStyle/>
            <a:p>
              <a:pPr algn="ctr"/>
              <a:r>
                <a:rPr lang="en-US" b="1" dirty="0">
                  <a:solidFill>
                    <a:schemeClr val="bg1"/>
                  </a:solidFill>
                  <a:latin typeface="Segoe UI" panose="020B0502040204020203" pitchFamily="34" charset="0"/>
                  <a:cs typeface="Segoe UI" panose="020B0502040204020203" pitchFamily="34" charset="0"/>
                </a:rPr>
                <a:t>Hardware</a:t>
              </a:r>
            </a:p>
          </p:txBody>
        </p:sp>
      </p:grpSp>
      <p:sp>
        <p:nvSpPr>
          <p:cNvPr id="7" name="Rectangle 6">
            <a:extLst>
              <a:ext uri="{FF2B5EF4-FFF2-40B4-BE49-F238E27FC236}">
                <a16:creationId xmlns:a16="http://schemas.microsoft.com/office/drawing/2014/main" id="{31EAF5CA-0EBA-4448-84EA-5321761374C7}"/>
              </a:ext>
            </a:extLst>
          </p:cNvPr>
          <p:cNvSpPr/>
          <p:nvPr/>
        </p:nvSpPr>
        <p:spPr bwMode="auto">
          <a:xfrm>
            <a:off x="6637600" y="1445738"/>
            <a:ext cx="5183428" cy="1780657"/>
          </a:xfrm>
          <a:prstGeom prst="rect">
            <a:avLst/>
          </a:prstGeom>
          <a:solidFill>
            <a:schemeClr val="tx1">
              <a:lumMod val="65000"/>
              <a:lumOff val="3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8" name="TextBox 7">
            <a:extLst>
              <a:ext uri="{FF2B5EF4-FFF2-40B4-BE49-F238E27FC236}">
                <a16:creationId xmlns:a16="http://schemas.microsoft.com/office/drawing/2014/main" id="{B95F469D-A816-4D1D-A60A-1E75D0FC3951}"/>
              </a:ext>
            </a:extLst>
          </p:cNvPr>
          <p:cNvSpPr txBox="1"/>
          <p:nvPr/>
        </p:nvSpPr>
        <p:spPr>
          <a:xfrm>
            <a:off x="6740592" y="2533316"/>
            <a:ext cx="1787957" cy="586186"/>
          </a:xfrm>
          <a:prstGeom prst="rect">
            <a:avLst/>
          </a:prstGeom>
          <a:noFill/>
          <a:ln w="38100">
            <a:solidFill>
              <a:schemeClr val="bg1"/>
            </a:solidFill>
          </a:ln>
        </p:spPr>
        <p:txBody>
          <a:bodyPr wrap="square" rtlCol="0">
            <a:spAutoFit/>
          </a:bodyPr>
          <a:lstStyle/>
          <a:p>
            <a:pPr algn="ctr">
              <a:lnSpc>
                <a:spcPts val="2000"/>
              </a:lnSpc>
            </a:pPr>
            <a:r>
              <a:rPr lang="en-US" sz="1550" b="1" dirty="0">
                <a:solidFill>
                  <a:schemeClr val="bg1"/>
                </a:solidFill>
                <a:latin typeface="Segoe UI" panose="020B0502040204020203" pitchFamily="34" charset="0"/>
                <a:cs typeface="Segoe UI" panose="020B0502040204020203" pitchFamily="34" charset="0"/>
              </a:rPr>
              <a:t>Virtual memory + page swapping</a:t>
            </a:r>
          </a:p>
        </p:txBody>
      </p:sp>
      <p:sp>
        <p:nvSpPr>
          <p:cNvPr id="9" name="TextBox 8">
            <a:extLst>
              <a:ext uri="{FF2B5EF4-FFF2-40B4-BE49-F238E27FC236}">
                <a16:creationId xmlns:a16="http://schemas.microsoft.com/office/drawing/2014/main" id="{9AE9754E-CC16-44DC-B04E-06CA6BCC25E3}"/>
              </a:ext>
            </a:extLst>
          </p:cNvPr>
          <p:cNvSpPr txBox="1"/>
          <p:nvPr/>
        </p:nvSpPr>
        <p:spPr>
          <a:xfrm>
            <a:off x="8731104" y="2645978"/>
            <a:ext cx="1637008" cy="375424"/>
          </a:xfrm>
          <a:prstGeom prst="rect">
            <a:avLst/>
          </a:prstGeom>
          <a:noFill/>
          <a:ln w="38100">
            <a:noFill/>
          </a:ln>
        </p:spPr>
        <p:txBody>
          <a:bodyPr wrap="square" rtlCol="0">
            <a:spAutoFit/>
          </a:bodyPr>
          <a:lstStyle/>
          <a:p>
            <a:pPr algn="ctr">
              <a:lnSpc>
                <a:spcPts val="2400"/>
              </a:lnSpc>
            </a:pPr>
            <a:r>
              <a:rPr lang="en-US" b="1" dirty="0">
                <a:solidFill>
                  <a:schemeClr val="bg1"/>
                </a:solidFill>
                <a:latin typeface="Segoe UI" panose="020B0502040204020203" pitchFamily="34" charset="0"/>
                <a:cs typeface="Segoe UI" panose="020B0502040204020203" pitchFamily="34" charset="0"/>
              </a:rPr>
              <a:t>Scheduler</a:t>
            </a:r>
          </a:p>
        </p:txBody>
      </p:sp>
      <p:sp>
        <p:nvSpPr>
          <p:cNvPr id="10" name="Rectangle 9">
            <a:extLst>
              <a:ext uri="{FF2B5EF4-FFF2-40B4-BE49-F238E27FC236}">
                <a16:creationId xmlns:a16="http://schemas.microsoft.com/office/drawing/2014/main" id="{7B1FB15F-2F14-4781-AE88-DD14026CBD21}"/>
              </a:ext>
            </a:extLst>
          </p:cNvPr>
          <p:cNvSpPr/>
          <p:nvPr/>
        </p:nvSpPr>
        <p:spPr>
          <a:xfrm>
            <a:off x="8637825" y="2533316"/>
            <a:ext cx="1787501" cy="59728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11" name="Group 10">
            <a:extLst>
              <a:ext uri="{FF2B5EF4-FFF2-40B4-BE49-F238E27FC236}">
                <a16:creationId xmlns:a16="http://schemas.microsoft.com/office/drawing/2014/main" id="{22648D0A-6183-460C-A0F7-073980D82085}"/>
              </a:ext>
            </a:extLst>
          </p:cNvPr>
          <p:cNvGrpSpPr/>
          <p:nvPr/>
        </p:nvGrpSpPr>
        <p:grpSpPr>
          <a:xfrm>
            <a:off x="6480520" y="116078"/>
            <a:ext cx="5460720" cy="556901"/>
            <a:chOff x="6656466" y="1163694"/>
            <a:chExt cx="1947191" cy="664094"/>
          </a:xfrm>
        </p:grpSpPr>
        <p:sp>
          <p:nvSpPr>
            <p:cNvPr id="28" name="Rectangle 27">
              <a:extLst>
                <a:ext uri="{FF2B5EF4-FFF2-40B4-BE49-F238E27FC236}">
                  <a16:creationId xmlns:a16="http://schemas.microsoft.com/office/drawing/2014/main" id="{AEF75423-E0CD-4436-91F3-479CB5A9BDAC}"/>
                </a:ext>
              </a:extLst>
            </p:cNvPr>
            <p:cNvSpPr/>
            <p:nvPr/>
          </p:nvSpPr>
          <p:spPr bwMode="auto">
            <a:xfrm>
              <a:off x="6716604" y="1163694"/>
              <a:ext cx="1832824" cy="664094"/>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29" name="TextBox 28">
              <a:extLst>
                <a:ext uri="{FF2B5EF4-FFF2-40B4-BE49-F238E27FC236}">
                  <a16:creationId xmlns:a16="http://schemas.microsoft.com/office/drawing/2014/main" id="{F39F6045-3039-4EBA-A08B-36BEA8841368}"/>
                </a:ext>
              </a:extLst>
            </p:cNvPr>
            <p:cNvSpPr txBox="1"/>
            <p:nvPr/>
          </p:nvSpPr>
          <p:spPr>
            <a:xfrm>
              <a:off x="6656466" y="1248352"/>
              <a:ext cx="1947191" cy="440421"/>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User-mode applications</a:t>
              </a:r>
            </a:p>
          </p:txBody>
        </p:sp>
      </p:grpSp>
      <p:sp>
        <p:nvSpPr>
          <p:cNvPr id="12" name="TextBox 11">
            <a:extLst>
              <a:ext uri="{FF2B5EF4-FFF2-40B4-BE49-F238E27FC236}">
                <a16:creationId xmlns:a16="http://schemas.microsoft.com/office/drawing/2014/main" id="{F608A04B-17A8-492C-88A6-1FD54DF0939B}"/>
              </a:ext>
            </a:extLst>
          </p:cNvPr>
          <p:cNvSpPr txBox="1"/>
          <p:nvPr/>
        </p:nvSpPr>
        <p:spPr>
          <a:xfrm>
            <a:off x="5204608" y="1972768"/>
            <a:ext cx="1273538" cy="712246"/>
          </a:xfrm>
          <a:prstGeom prst="rect">
            <a:avLst/>
          </a:prstGeom>
          <a:noFill/>
        </p:spPr>
        <p:txBody>
          <a:bodyPr wrap="square" rtlCol="0">
            <a:spAutoFit/>
          </a:bodyPr>
          <a:lstStyle/>
          <a:p>
            <a:pPr algn="ctr">
              <a:lnSpc>
                <a:spcPts val="2400"/>
              </a:lnSpc>
            </a:pPr>
            <a:r>
              <a:rPr lang="en-US" sz="2400" b="1" dirty="0">
                <a:latin typeface="Segoe UI" panose="020B0502040204020203" pitchFamily="34" charset="0"/>
                <a:cs typeface="Segoe UI" panose="020B0502040204020203" pitchFamily="34" charset="0"/>
              </a:rPr>
              <a:t>Darwin kernel</a:t>
            </a:r>
          </a:p>
        </p:txBody>
      </p:sp>
      <p:sp>
        <p:nvSpPr>
          <p:cNvPr id="13" name="Rectangle 12">
            <a:extLst>
              <a:ext uri="{FF2B5EF4-FFF2-40B4-BE49-F238E27FC236}">
                <a16:creationId xmlns:a16="http://schemas.microsoft.com/office/drawing/2014/main" id="{42BEFD48-14E8-4E2C-9452-B9D7E908234B}"/>
              </a:ext>
            </a:extLst>
          </p:cNvPr>
          <p:cNvSpPr/>
          <p:nvPr/>
        </p:nvSpPr>
        <p:spPr>
          <a:xfrm>
            <a:off x="10534602" y="2533316"/>
            <a:ext cx="1167347" cy="59728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TextBox 13">
            <a:extLst>
              <a:ext uri="{FF2B5EF4-FFF2-40B4-BE49-F238E27FC236}">
                <a16:creationId xmlns:a16="http://schemas.microsoft.com/office/drawing/2014/main" id="{AD808D07-1E7D-490B-8B5A-4522033F8A2B}"/>
              </a:ext>
            </a:extLst>
          </p:cNvPr>
          <p:cNvSpPr txBox="1"/>
          <p:nvPr/>
        </p:nvSpPr>
        <p:spPr>
          <a:xfrm>
            <a:off x="10690398" y="2634490"/>
            <a:ext cx="782108" cy="375424"/>
          </a:xfrm>
          <a:prstGeom prst="rect">
            <a:avLst/>
          </a:prstGeom>
          <a:noFill/>
          <a:ln w="38100">
            <a:noFill/>
          </a:ln>
        </p:spPr>
        <p:txBody>
          <a:bodyPr wrap="square" rtlCol="0">
            <a:spAutoFit/>
          </a:bodyPr>
          <a:lstStyle/>
          <a:p>
            <a:pPr algn="ctr">
              <a:lnSpc>
                <a:spcPts val="2400"/>
              </a:lnSpc>
            </a:pPr>
            <a:r>
              <a:rPr lang="en-US" b="1" dirty="0">
                <a:solidFill>
                  <a:schemeClr val="bg1"/>
                </a:solidFill>
                <a:latin typeface="Segoe UI" panose="020B0502040204020203" pitchFamily="34" charset="0"/>
                <a:cs typeface="Segoe UI" panose="020B0502040204020203" pitchFamily="34" charset="0"/>
              </a:rPr>
              <a:t>IPC</a:t>
            </a:r>
          </a:p>
        </p:txBody>
      </p:sp>
      <p:grpSp>
        <p:nvGrpSpPr>
          <p:cNvPr id="15" name="Group 14">
            <a:extLst>
              <a:ext uri="{FF2B5EF4-FFF2-40B4-BE49-F238E27FC236}">
                <a16:creationId xmlns:a16="http://schemas.microsoft.com/office/drawing/2014/main" id="{9541FB69-8504-4C84-A2C8-CAD8B7C01C1F}"/>
              </a:ext>
            </a:extLst>
          </p:cNvPr>
          <p:cNvGrpSpPr/>
          <p:nvPr/>
        </p:nvGrpSpPr>
        <p:grpSpPr>
          <a:xfrm>
            <a:off x="6655441" y="1505051"/>
            <a:ext cx="2720055" cy="950517"/>
            <a:chOff x="6433565" y="729163"/>
            <a:chExt cx="1207606" cy="1133473"/>
          </a:xfrm>
        </p:grpSpPr>
        <p:sp>
          <p:nvSpPr>
            <p:cNvPr id="26" name="Rectangle 25">
              <a:extLst>
                <a:ext uri="{FF2B5EF4-FFF2-40B4-BE49-F238E27FC236}">
                  <a16:creationId xmlns:a16="http://schemas.microsoft.com/office/drawing/2014/main" id="{B44DAEA1-190C-45F5-8D1A-B759101A4D66}"/>
                </a:ext>
              </a:extLst>
            </p:cNvPr>
            <p:cNvSpPr/>
            <p:nvPr/>
          </p:nvSpPr>
          <p:spPr bwMode="auto">
            <a:xfrm>
              <a:off x="6471370" y="761560"/>
              <a:ext cx="1133830" cy="1066228"/>
            </a:xfrm>
            <a:prstGeom prst="rect">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27" name="TextBox 26">
              <a:extLst>
                <a:ext uri="{FF2B5EF4-FFF2-40B4-BE49-F238E27FC236}">
                  <a16:creationId xmlns:a16="http://schemas.microsoft.com/office/drawing/2014/main" id="{80CCF670-9781-4346-A575-FC8F1658ADCD}"/>
                </a:ext>
              </a:extLst>
            </p:cNvPr>
            <p:cNvSpPr txBox="1"/>
            <p:nvPr/>
          </p:nvSpPr>
          <p:spPr>
            <a:xfrm>
              <a:off x="6433565" y="729163"/>
              <a:ext cx="1207606" cy="1133473"/>
            </a:xfrm>
            <a:prstGeom prst="rect">
              <a:avLst/>
            </a:prstGeom>
            <a:noFill/>
          </p:spPr>
          <p:txBody>
            <a:bodyPr wrap="square" rtlCol="0">
              <a:spAutoFit/>
            </a:bodyPr>
            <a:lstStyle/>
            <a:p>
              <a:pPr algn="ctr">
                <a:lnSpc>
                  <a:spcPts val="1700"/>
                </a:lnSpc>
              </a:pPr>
              <a:r>
                <a:rPr lang="en-US" sz="1600" b="1" dirty="0">
                  <a:latin typeface="Segoe UI" panose="020B0502040204020203" pitchFamily="34" charset="0"/>
                  <a:cs typeface="Segoe UI" panose="020B0502040204020203" pitchFamily="34" charset="0"/>
                </a:rPr>
                <a:t>BSD layer</a:t>
              </a:r>
            </a:p>
            <a:p>
              <a:pPr algn="ctr">
                <a:lnSpc>
                  <a:spcPts val="1700"/>
                </a:lnSpc>
              </a:pPr>
              <a:r>
                <a:rPr lang="en-US" sz="1400" b="1" dirty="0">
                  <a:latin typeface="Segoe UI" panose="020B0502040204020203" pitchFamily="34" charset="0"/>
                  <a:cs typeface="Segoe UI" panose="020B0502040204020203" pitchFamily="34" charset="0"/>
                </a:rPr>
                <a:t>(System calls, process model, security model, file systems, networking)</a:t>
              </a:r>
            </a:p>
          </p:txBody>
        </p:sp>
      </p:grpSp>
      <p:grpSp>
        <p:nvGrpSpPr>
          <p:cNvPr id="18" name="Group 17">
            <a:extLst>
              <a:ext uri="{FF2B5EF4-FFF2-40B4-BE49-F238E27FC236}">
                <a16:creationId xmlns:a16="http://schemas.microsoft.com/office/drawing/2014/main" id="{31FCA6B6-F98D-4AEB-8C16-D7965DA35A7A}"/>
              </a:ext>
            </a:extLst>
          </p:cNvPr>
          <p:cNvGrpSpPr/>
          <p:nvPr/>
        </p:nvGrpSpPr>
        <p:grpSpPr>
          <a:xfrm flipH="1">
            <a:off x="5132747" y="1015123"/>
            <a:ext cx="6660952" cy="748753"/>
            <a:chOff x="196528" y="3070979"/>
            <a:chExt cx="6948634" cy="892874"/>
          </a:xfrm>
        </p:grpSpPr>
        <p:cxnSp>
          <p:nvCxnSpPr>
            <p:cNvPr id="19" name="Straight Connector 18">
              <a:extLst>
                <a:ext uri="{FF2B5EF4-FFF2-40B4-BE49-F238E27FC236}">
                  <a16:creationId xmlns:a16="http://schemas.microsoft.com/office/drawing/2014/main" id="{6C0B07DB-F895-4305-9EB1-02CEF3A0D016}"/>
                </a:ext>
              </a:extLst>
            </p:cNvPr>
            <p:cNvCxnSpPr>
              <a:cxnSpLocks/>
            </p:cNvCxnSpPr>
            <p:nvPr/>
          </p:nvCxnSpPr>
          <p:spPr>
            <a:xfrm flipV="1">
              <a:off x="196528" y="3523432"/>
              <a:ext cx="6670675" cy="17332"/>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FDAEC81-46A9-4ED0-B9E9-FA7708471A58}"/>
                </a:ext>
              </a:extLst>
            </p:cNvPr>
            <p:cNvSpPr txBox="1"/>
            <p:nvPr/>
          </p:nvSpPr>
          <p:spPr>
            <a:xfrm>
              <a:off x="5983151" y="3070979"/>
              <a:ext cx="1016643" cy="44042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User</a:t>
              </a:r>
            </a:p>
          </p:txBody>
        </p:sp>
        <p:sp>
          <p:nvSpPr>
            <p:cNvPr id="21" name="TextBox 20">
              <a:extLst>
                <a:ext uri="{FF2B5EF4-FFF2-40B4-BE49-F238E27FC236}">
                  <a16:creationId xmlns:a16="http://schemas.microsoft.com/office/drawing/2014/main" id="{B32BA29B-325C-48D1-9696-3E3131EF5547}"/>
                </a:ext>
              </a:extLst>
            </p:cNvPr>
            <p:cNvSpPr txBox="1"/>
            <p:nvPr/>
          </p:nvSpPr>
          <p:spPr>
            <a:xfrm>
              <a:off x="5861487" y="3523431"/>
              <a:ext cx="1283675" cy="44042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Kernel</a:t>
              </a:r>
            </a:p>
          </p:txBody>
        </p:sp>
      </p:grpSp>
      <p:grpSp>
        <p:nvGrpSpPr>
          <p:cNvPr id="33" name="Group 32">
            <a:extLst>
              <a:ext uri="{FF2B5EF4-FFF2-40B4-BE49-F238E27FC236}">
                <a16:creationId xmlns:a16="http://schemas.microsoft.com/office/drawing/2014/main" id="{3FD5263B-202A-4624-B0B1-F03483E759BA}"/>
              </a:ext>
            </a:extLst>
          </p:cNvPr>
          <p:cNvGrpSpPr/>
          <p:nvPr/>
        </p:nvGrpSpPr>
        <p:grpSpPr>
          <a:xfrm>
            <a:off x="6480520" y="776826"/>
            <a:ext cx="5460720" cy="556901"/>
            <a:chOff x="6656466" y="1163694"/>
            <a:chExt cx="1947191" cy="664094"/>
          </a:xfrm>
        </p:grpSpPr>
        <p:sp>
          <p:nvSpPr>
            <p:cNvPr id="34" name="Rectangle 33">
              <a:extLst>
                <a:ext uri="{FF2B5EF4-FFF2-40B4-BE49-F238E27FC236}">
                  <a16:creationId xmlns:a16="http://schemas.microsoft.com/office/drawing/2014/main" id="{C6990797-F810-40A6-97E8-28CA251ECD42}"/>
                </a:ext>
              </a:extLst>
            </p:cNvPr>
            <p:cNvSpPr/>
            <p:nvPr/>
          </p:nvSpPr>
          <p:spPr bwMode="auto">
            <a:xfrm>
              <a:off x="6716604" y="1163694"/>
              <a:ext cx="1832824" cy="664094"/>
            </a:xfrm>
            <a:prstGeom prst="rect">
              <a:avLst/>
            </a:prstGeom>
            <a:solidFill>
              <a:srgbClr val="EAEAEA"/>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35" name="TextBox 34">
              <a:extLst>
                <a:ext uri="{FF2B5EF4-FFF2-40B4-BE49-F238E27FC236}">
                  <a16:creationId xmlns:a16="http://schemas.microsoft.com/office/drawing/2014/main" id="{DB492FC2-A6F0-414E-BA2C-ECDBAA09F2C8}"/>
                </a:ext>
              </a:extLst>
            </p:cNvPr>
            <p:cNvSpPr txBox="1"/>
            <p:nvPr/>
          </p:nvSpPr>
          <p:spPr>
            <a:xfrm>
              <a:off x="6656466" y="1248352"/>
              <a:ext cx="1947191" cy="440421"/>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MacOS/iOS daemons</a:t>
              </a:r>
            </a:p>
          </p:txBody>
        </p:sp>
      </p:grpSp>
      <p:sp>
        <p:nvSpPr>
          <p:cNvPr id="4" name="Left Bracket 3">
            <a:extLst>
              <a:ext uri="{FF2B5EF4-FFF2-40B4-BE49-F238E27FC236}">
                <a16:creationId xmlns:a16="http://schemas.microsoft.com/office/drawing/2014/main" id="{8743A737-9468-42BC-8857-6FFA36174763}"/>
              </a:ext>
            </a:extLst>
          </p:cNvPr>
          <p:cNvSpPr/>
          <p:nvPr/>
        </p:nvSpPr>
        <p:spPr>
          <a:xfrm>
            <a:off x="6443760" y="1445738"/>
            <a:ext cx="111251" cy="1737055"/>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a:extLst>
              <a:ext uri="{FF2B5EF4-FFF2-40B4-BE49-F238E27FC236}">
                <a16:creationId xmlns:a16="http://schemas.microsoft.com/office/drawing/2014/main" id="{B938E593-5455-4DD9-9DD6-410BA6959290}"/>
              </a:ext>
            </a:extLst>
          </p:cNvPr>
          <p:cNvSpPr txBox="1"/>
          <p:nvPr/>
        </p:nvSpPr>
        <p:spPr>
          <a:xfrm>
            <a:off x="7898633" y="3906783"/>
            <a:ext cx="2661361" cy="723853"/>
          </a:xfrm>
          <a:prstGeom prst="rect">
            <a:avLst/>
          </a:prstGeom>
          <a:noFill/>
        </p:spPr>
        <p:txBody>
          <a:bodyPr wrap="square" rtlCol="0">
            <a:spAutoFit/>
          </a:bodyPr>
          <a:lstStyle/>
          <a:p>
            <a:pPr algn="ctr">
              <a:lnSpc>
                <a:spcPts val="2400"/>
              </a:lnSpc>
            </a:pPr>
            <a:r>
              <a:rPr lang="en-US" sz="3200" b="1" dirty="0">
                <a:latin typeface="Segoe UI" panose="020B0502040204020203" pitchFamily="34" charset="0"/>
                <a:cs typeface="Segoe UI" panose="020B0502040204020203" pitchFamily="34" charset="0"/>
              </a:rPr>
              <a:t>MacOS/iOS machine</a:t>
            </a:r>
          </a:p>
        </p:txBody>
      </p:sp>
      <p:sp>
        <p:nvSpPr>
          <p:cNvPr id="32" name="TextBox 31">
            <a:extLst>
              <a:ext uri="{FF2B5EF4-FFF2-40B4-BE49-F238E27FC236}">
                <a16:creationId xmlns:a16="http://schemas.microsoft.com/office/drawing/2014/main" id="{5DEFB5B6-C2D7-4679-9956-BA5F21364614}"/>
              </a:ext>
            </a:extLst>
          </p:cNvPr>
          <p:cNvSpPr txBox="1"/>
          <p:nvPr/>
        </p:nvSpPr>
        <p:spPr>
          <a:xfrm rot="5400000">
            <a:off x="11671391" y="2634490"/>
            <a:ext cx="795638" cy="375424"/>
          </a:xfrm>
          <a:prstGeom prst="rect">
            <a:avLst/>
          </a:prstGeom>
          <a:noFill/>
        </p:spPr>
        <p:txBody>
          <a:bodyPr wrap="square" rtlCol="0">
            <a:spAutoFit/>
          </a:bodyPr>
          <a:lstStyle/>
          <a:p>
            <a:pPr algn="ctr">
              <a:lnSpc>
                <a:spcPts val="2400"/>
              </a:lnSpc>
            </a:pPr>
            <a:r>
              <a:rPr lang="en-US" b="1" dirty="0">
                <a:latin typeface="Segoe UI" panose="020B0502040204020203" pitchFamily="34" charset="0"/>
                <a:cs typeface="Segoe UI" panose="020B0502040204020203" pitchFamily="34" charset="0"/>
              </a:rPr>
              <a:t>Mach</a:t>
            </a:r>
          </a:p>
        </p:txBody>
      </p:sp>
      <p:sp>
        <p:nvSpPr>
          <p:cNvPr id="41" name="Left Bracket 40">
            <a:extLst>
              <a:ext uri="{FF2B5EF4-FFF2-40B4-BE49-F238E27FC236}">
                <a16:creationId xmlns:a16="http://schemas.microsoft.com/office/drawing/2014/main" id="{01A84F5B-60FF-43BD-B4DD-9F10D6D5DBA2}"/>
              </a:ext>
            </a:extLst>
          </p:cNvPr>
          <p:cNvSpPr/>
          <p:nvPr/>
        </p:nvSpPr>
        <p:spPr>
          <a:xfrm rot="10800000">
            <a:off x="11843651" y="2523892"/>
            <a:ext cx="70656" cy="617150"/>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 name="Group 21">
            <a:extLst>
              <a:ext uri="{FF2B5EF4-FFF2-40B4-BE49-F238E27FC236}">
                <a16:creationId xmlns:a16="http://schemas.microsoft.com/office/drawing/2014/main" id="{82DAAB3D-76C3-4367-9171-5CFA46C6722F}"/>
              </a:ext>
            </a:extLst>
          </p:cNvPr>
          <p:cNvGrpSpPr/>
          <p:nvPr/>
        </p:nvGrpSpPr>
        <p:grpSpPr>
          <a:xfrm>
            <a:off x="5905288" y="4527163"/>
            <a:ext cx="6274556" cy="2330837"/>
            <a:chOff x="5546472" y="4527163"/>
            <a:chExt cx="6274556" cy="2330837"/>
          </a:xfrm>
        </p:grpSpPr>
        <p:pic>
          <p:nvPicPr>
            <p:cNvPr id="16" name="Picture 15">
              <a:extLst>
                <a:ext uri="{FF2B5EF4-FFF2-40B4-BE49-F238E27FC236}">
                  <a16:creationId xmlns:a16="http://schemas.microsoft.com/office/drawing/2014/main" id="{33A5EFA9-1A02-4DB9-832B-F1A5B4693E2F}"/>
                </a:ext>
              </a:extLst>
            </p:cNvPr>
            <p:cNvPicPr>
              <a:picLocks noChangeAspect="1"/>
            </p:cNvPicPr>
            <p:nvPr/>
          </p:nvPicPr>
          <p:blipFill>
            <a:blip r:embed="rId3"/>
            <a:stretch>
              <a:fillRect/>
            </a:stretch>
          </p:blipFill>
          <p:spPr>
            <a:xfrm>
              <a:off x="5546472" y="4527163"/>
              <a:ext cx="2870826" cy="2330837"/>
            </a:xfrm>
            <a:prstGeom prst="rect">
              <a:avLst/>
            </a:prstGeom>
          </p:spPr>
        </p:pic>
        <p:sp>
          <p:nvSpPr>
            <p:cNvPr id="42" name="TextBox 41">
              <a:extLst>
                <a:ext uri="{FF2B5EF4-FFF2-40B4-BE49-F238E27FC236}">
                  <a16:creationId xmlns:a16="http://schemas.microsoft.com/office/drawing/2014/main" id="{FA48050C-C186-42D2-B6B2-CC7B2F38B5ED}"/>
                </a:ext>
              </a:extLst>
            </p:cNvPr>
            <p:cNvSpPr txBox="1"/>
            <p:nvPr/>
          </p:nvSpPr>
          <p:spPr>
            <a:xfrm>
              <a:off x="8637825" y="5463456"/>
              <a:ext cx="3183203" cy="813621"/>
            </a:xfrm>
            <a:prstGeom prst="rect">
              <a:avLst/>
            </a:prstGeom>
            <a:noFill/>
          </p:spPr>
          <p:txBody>
            <a:bodyPr wrap="square" rtlCol="0">
              <a:spAutoFit/>
            </a:bodyPr>
            <a:lstStyle/>
            <a:p>
              <a:pPr>
                <a:lnSpc>
                  <a:spcPts val="2800"/>
                </a:lnSpc>
              </a:pPr>
              <a:r>
                <a:rPr lang="en-US" sz="3200" b="1" dirty="0">
                  <a:latin typeface="Segoe UI" panose="020B0502040204020203" pitchFamily="34" charset="0"/>
                  <a:cs typeface="Segoe UI" panose="020B0502040204020203" pitchFamily="34" charset="0"/>
                </a:rPr>
                <a:t>IS THIS</a:t>
              </a:r>
            </a:p>
            <a:p>
              <a:pPr>
                <a:lnSpc>
                  <a:spcPts val="2800"/>
                </a:lnSpc>
              </a:pPr>
              <a:r>
                <a:rPr lang="en-US" sz="3200" b="1" dirty="0">
                  <a:latin typeface="Segoe UI" panose="020B0502040204020203" pitchFamily="34" charset="0"/>
                  <a:cs typeface="Segoe UI" panose="020B0502040204020203" pitchFamily="34" charset="0"/>
                </a:rPr>
                <a:t>A GOOD IDEA?</a:t>
              </a:r>
            </a:p>
          </p:txBody>
        </p:sp>
        <p:sp>
          <p:nvSpPr>
            <p:cNvPr id="17" name="Arrow: Right 16">
              <a:extLst>
                <a:ext uri="{FF2B5EF4-FFF2-40B4-BE49-F238E27FC236}">
                  <a16:creationId xmlns:a16="http://schemas.microsoft.com/office/drawing/2014/main" id="{1390833D-8DEA-456D-95FC-F197BC94360C}"/>
                </a:ext>
              </a:extLst>
            </p:cNvPr>
            <p:cNvSpPr/>
            <p:nvPr/>
          </p:nvSpPr>
          <p:spPr>
            <a:xfrm rot="10800000">
              <a:off x="7917717" y="5312305"/>
              <a:ext cx="769082" cy="636608"/>
            </a:xfrm>
            <a:prstGeom prst="rightArrow">
              <a:avLst>
                <a:gd name="adj1" fmla="val 42869"/>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0D70679C-5733-4DBC-B7B5-594B322EE7C1}"/>
              </a:ext>
            </a:extLst>
          </p:cNvPr>
          <p:cNvGrpSpPr/>
          <p:nvPr/>
        </p:nvGrpSpPr>
        <p:grpSpPr>
          <a:xfrm>
            <a:off x="9026126" y="1507286"/>
            <a:ext cx="2792407" cy="924870"/>
            <a:chOff x="9026126" y="1507286"/>
            <a:chExt cx="2792407" cy="924870"/>
          </a:xfrm>
        </p:grpSpPr>
        <p:sp>
          <p:nvSpPr>
            <p:cNvPr id="36" name="Rectangle 35">
              <a:extLst>
                <a:ext uri="{FF2B5EF4-FFF2-40B4-BE49-F238E27FC236}">
                  <a16:creationId xmlns:a16="http://schemas.microsoft.com/office/drawing/2014/main" id="{BD8068AA-7E57-43C5-8CAB-93610668824F}"/>
                </a:ext>
              </a:extLst>
            </p:cNvPr>
            <p:cNvSpPr/>
            <p:nvPr/>
          </p:nvSpPr>
          <p:spPr bwMode="auto">
            <a:xfrm>
              <a:off x="9365555" y="1534455"/>
              <a:ext cx="1247528" cy="894126"/>
            </a:xfrm>
            <a:prstGeom prst="rect">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37" name="TextBox 36">
              <a:extLst>
                <a:ext uri="{FF2B5EF4-FFF2-40B4-BE49-F238E27FC236}">
                  <a16:creationId xmlns:a16="http://schemas.microsoft.com/office/drawing/2014/main" id="{EB3FE5A5-BB05-40F2-8B87-9914895B58D3}"/>
                </a:ext>
              </a:extLst>
            </p:cNvPr>
            <p:cNvSpPr txBox="1"/>
            <p:nvPr/>
          </p:nvSpPr>
          <p:spPr>
            <a:xfrm>
              <a:off x="9026126" y="1507286"/>
              <a:ext cx="1899475" cy="917559"/>
            </a:xfrm>
            <a:prstGeom prst="rect">
              <a:avLst/>
            </a:prstGeom>
            <a:noFill/>
          </p:spPr>
          <p:txBody>
            <a:bodyPr wrap="square" rtlCol="0">
              <a:spAutoFit/>
            </a:bodyPr>
            <a:lstStyle/>
            <a:p>
              <a:pPr algn="ctr">
                <a:lnSpc>
                  <a:spcPts val="2200"/>
                </a:lnSpc>
              </a:pPr>
              <a:r>
                <a:rPr lang="en-US" sz="1700" b="1" dirty="0">
                  <a:latin typeface="Segoe UI" panose="020B0502040204020203" pitchFamily="34" charset="0"/>
                  <a:cs typeface="Segoe UI" panose="020B0502040204020203" pitchFamily="34" charset="0"/>
                </a:rPr>
                <a:t>MacOS/iOS kernel extensions</a:t>
              </a:r>
              <a:endParaRPr lang="en-US" sz="1600" b="1" dirty="0">
                <a:latin typeface="Segoe UI" panose="020B0502040204020203" pitchFamily="34" charset="0"/>
                <a:cs typeface="Segoe UI" panose="020B0502040204020203" pitchFamily="34" charset="0"/>
              </a:endParaRPr>
            </a:p>
          </p:txBody>
        </p:sp>
        <p:sp>
          <p:nvSpPr>
            <p:cNvPr id="43" name="Rectangle 42">
              <a:extLst>
                <a:ext uri="{FF2B5EF4-FFF2-40B4-BE49-F238E27FC236}">
                  <a16:creationId xmlns:a16="http://schemas.microsoft.com/office/drawing/2014/main" id="{80D11DFF-8A3C-45F0-A4F3-496EAA1172DC}"/>
                </a:ext>
              </a:extLst>
            </p:cNvPr>
            <p:cNvSpPr/>
            <p:nvPr/>
          </p:nvSpPr>
          <p:spPr bwMode="auto">
            <a:xfrm>
              <a:off x="10685301" y="1538030"/>
              <a:ext cx="1016648" cy="894126"/>
            </a:xfrm>
            <a:prstGeom prst="rect">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44" name="TextBox 43">
              <a:extLst>
                <a:ext uri="{FF2B5EF4-FFF2-40B4-BE49-F238E27FC236}">
                  <a16:creationId xmlns:a16="http://schemas.microsoft.com/office/drawing/2014/main" id="{90A67FE5-A4EC-406B-8DE2-FE3CA9394A94}"/>
                </a:ext>
              </a:extLst>
            </p:cNvPr>
            <p:cNvSpPr txBox="1"/>
            <p:nvPr/>
          </p:nvSpPr>
          <p:spPr>
            <a:xfrm>
              <a:off x="10571005" y="1511362"/>
              <a:ext cx="1247528" cy="917559"/>
            </a:xfrm>
            <a:prstGeom prst="rect">
              <a:avLst/>
            </a:prstGeom>
            <a:noFill/>
          </p:spPr>
          <p:txBody>
            <a:bodyPr wrap="square" rtlCol="0">
              <a:spAutoFit/>
            </a:bodyPr>
            <a:lstStyle/>
            <a:p>
              <a:pPr algn="ctr">
                <a:lnSpc>
                  <a:spcPts val="2200"/>
                </a:lnSpc>
              </a:pPr>
              <a:r>
                <a:rPr lang="en-US" sz="1700" b="1" dirty="0" err="1">
                  <a:latin typeface="Segoe UI" panose="020B0502040204020203" pitchFamily="34" charset="0"/>
                  <a:cs typeface="Segoe UI" panose="020B0502040204020203" pitchFamily="34" charset="0"/>
                </a:rPr>
                <a:t>IOKit</a:t>
              </a:r>
              <a:r>
                <a:rPr lang="en-US" sz="1700" b="1" dirty="0">
                  <a:latin typeface="Segoe UI" panose="020B0502040204020203" pitchFamily="34" charset="0"/>
                  <a:cs typeface="Segoe UI" panose="020B0502040204020203" pitchFamily="34" charset="0"/>
                </a:rPr>
                <a:t> (device drivers)</a:t>
              </a:r>
              <a:endParaRPr lang="en-US" sz="1600" b="1" dirty="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161996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DBDA6-D0C6-4AB2-A851-F82965E49040}"/>
              </a:ext>
            </a:extLst>
          </p:cNvPr>
          <p:cNvSpPr>
            <a:spLocks noGrp="1"/>
          </p:cNvSpPr>
          <p:nvPr>
            <p:ph type="title"/>
          </p:nvPr>
        </p:nvSpPr>
        <p:spPr>
          <a:xfrm>
            <a:off x="838200" y="55580"/>
            <a:ext cx="10515600" cy="792345"/>
          </a:xfrm>
        </p:spPr>
        <p:txBody>
          <a:bodyPr/>
          <a:lstStyle/>
          <a:p>
            <a:r>
              <a:rPr lang="en-US" dirty="0"/>
              <a:t>Mach Abstractions</a:t>
            </a:r>
          </a:p>
        </p:txBody>
      </p:sp>
      <p:sp>
        <p:nvSpPr>
          <p:cNvPr id="3" name="Content Placeholder 2">
            <a:extLst>
              <a:ext uri="{FF2B5EF4-FFF2-40B4-BE49-F238E27FC236}">
                <a16:creationId xmlns:a16="http://schemas.microsoft.com/office/drawing/2014/main" id="{BC861A16-E142-498D-9AE2-19C499EF8F13}"/>
              </a:ext>
            </a:extLst>
          </p:cNvPr>
          <p:cNvSpPr>
            <a:spLocks noGrp="1"/>
          </p:cNvSpPr>
          <p:nvPr>
            <p:ph idx="1"/>
          </p:nvPr>
        </p:nvSpPr>
        <p:spPr>
          <a:xfrm>
            <a:off x="185350" y="766119"/>
            <a:ext cx="12006649" cy="6266231"/>
          </a:xfrm>
        </p:spPr>
        <p:txBody>
          <a:bodyPr>
            <a:noAutofit/>
          </a:bodyPr>
          <a:lstStyle/>
          <a:p>
            <a:pPr>
              <a:lnSpc>
                <a:spcPct val="80000"/>
              </a:lnSpc>
            </a:pPr>
            <a:r>
              <a:rPr lang="en-US" sz="3200" dirty="0"/>
              <a:t>Mach represents computations using </a:t>
            </a:r>
            <a:r>
              <a:rPr lang="en-US" sz="3200" b="1" dirty="0"/>
              <a:t>threads</a:t>
            </a:r>
            <a:r>
              <a:rPr lang="en-US" sz="3200" dirty="0"/>
              <a:t> and </a:t>
            </a:r>
            <a:r>
              <a:rPr lang="en-US" sz="3200" b="1" dirty="0"/>
              <a:t>tasks</a:t>
            </a:r>
          </a:p>
          <a:p>
            <a:pPr lvl="1">
              <a:lnSpc>
                <a:spcPct val="80000"/>
              </a:lnSpc>
            </a:pPr>
            <a:r>
              <a:rPr lang="en-US" sz="2800" dirty="0"/>
              <a:t>A thread represents a schedulable entity (and thus has register state and a stack)</a:t>
            </a:r>
          </a:p>
          <a:p>
            <a:pPr lvl="1">
              <a:lnSpc>
                <a:spcPct val="80000"/>
              </a:lnSpc>
            </a:pPr>
            <a:r>
              <a:rPr lang="en-US" sz="2800" dirty="0"/>
              <a:t>A task represents a set of resources used by one or more threads</a:t>
            </a:r>
          </a:p>
          <a:p>
            <a:pPr lvl="2">
              <a:lnSpc>
                <a:spcPct val="80000"/>
              </a:lnSpc>
            </a:pPr>
            <a:r>
              <a:rPr lang="en-US" sz="2400" dirty="0"/>
              <a:t>Ex: Address space</a:t>
            </a:r>
          </a:p>
          <a:p>
            <a:pPr lvl="2">
              <a:lnSpc>
                <a:spcPct val="80000"/>
              </a:lnSpc>
            </a:pPr>
            <a:r>
              <a:rPr lang="en-US" sz="2400" dirty="0"/>
              <a:t>Ex: Port namespace</a:t>
            </a:r>
          </a:p>
          <a:p>
            <a:pPr lvl="1">
              <a:lnSpc>
                <a:spcPct val="80000"/>
              </a:lnSpc>
            </a:pPr>
            <a:r>
              <a:rPr lang="en-US" sz="2800" dirty="0"/>
              <a:t>A task is simpler than a Unix process, and does not store information like a </a:t>
            </a:r>
            <a:r>
              <a:rPr lang="en-US" sz="2800" dirty="0" err="1">
                <a:latin typeface="Consolas" panose="020B0609020204030204" pitchFamily="49" charset="0"/>
              </a:rPr>
              <a:t>uid</a:t>
            </a:r>
            <a:r>
              <a:rPr lang="en-US" sz="2800" dirty="0"/>
              <a:t>, </a:t>
            </a:r>
            <a:r>
              <a:rPr lang="en-US" sz="2800" dirty="0">
                <a:latin typeface="Consolas" panose="020B0609020204030204" pitchFamily="49" charset="0"/>
              </a:rPr>
              <a:t>gid</a:t>
            </a:r>
            <a:r>
              <a:rPr lang="en-US" sz="2800" dirty="0"/>
              <a:t>, or file descriptors</a:t>
            </a:r>
          </a:p>
          <a:p>
            <a:pPr>
              <a:lnSpc>
                <a:spcPct val="80000"/>
              </a:lnSpc>
            </a:pPr>
            <a:r>
              <a:rPr lang="en-US" sz="3200" dirty="0"/>
              <a:t>Mach threads communicate using </a:t>
            </a:r>
            <a:r>
              <a:rPr lang="en-US" sz="3200" b="1" dirty="0"/>
              <a:t>messages</a:t>
            </a:r>
            <a:r>
              <a:rPr lang="en-US" sz="3200" dirty="0"/>
              <a:t> sent to </a:t>
            </a:r>
            <a:r>
              <a:rPr lang="en-US" sz="3200" b="1" dirty="0"/>
              <a:t>ports</a:t>
            </a:r>
          </a:p>
          <a:p>
            <a:pPr lvl="1">
              <a:lnSpc>
                <a:spcPct val="80000"/>
              </a:lnSpc>
            </a:pPr>
            <a:r>
              <a:rPr lang="en-US" sz="2800" dirty="0"/>
              <a:t>A port has one receiver, but potentially multiple senders</a:t>
            </a:r>
          </a:p>
          <a:p>
            <a:pPr lvl="1">
              <a:lnSpc>
                <a:spcPct val="80000"/>
              </a:lnSpc>
            </a:pPr>
            <a:r>
              <a:rPr lang="en-US" sz="2800" dirty="0"/>
              <a:t>To receive a message sent to a port, a thread must possess a “receive right” for that port</a:t>
            </a:r>
          </a:p>
          <a:p>
            <a:pPr lvl="1">
              <a:lnSpc>
                <a:spcPct val="80000"/>
              </a:lnSpc>
            </a:pPr>
            <a:r>
              <a:rPr lang="en-US" sz="2800" dirty="0"/>
              <a:t>To send a message to a port, a thread needs a “send right” for that port</a:t>
            </a:r>
          </a:p>
          <a:p>
            <a:pPr>
              <a:lnSpc>
                <a:spcPct val="80000"/>
              </a:lnSpc>
            </a:pPr>
            <a:r>
              <a:rPr lang="en-US" sz="3200" dirty="0"/>
              <a:t>Mach also provides cross-thread synchronization primitives (e.g., spinlocks, semaphores)</a:t>
            </a:r>
          </a:p>
        </p:txBody>
      </p:sp>
    </p:spTree>
    <p:extLst>
      <p:ext uri="{BB962C8B-B14F-4D97-AF65-F5344CB8AC3E}">
        <p14:creationId xmlns:p14="http://schemas.microsoft.com/office/powerpoint/2010/main" val="98932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3FFFC-1247-4A71-82E9-D16EE698D060}"/>
              </a:ext>
            </a:extLst>
          </p:cNvPr>
          <p:cNvSpPr>
            <a:spLocks noGrp="1"/>
          </p:cNvSpPr>
          <p:nvPr>
            <p:ph type="title"/>
          </p:nvPr>
        </p:nvSpPr>
        <p:spPr>
          <a:xfrm>
            <a:off x="838200" y="84363"/>
            <a:ext cx="10515600" cy="936717"/>
          </a:xfrm>
        </p:spPr>
        <p:txBody>
          <a:bodyPr>
            <a:normAutofit/>
          </a:bodyPr>
          <a:lstStyle/>
          <a:p>
            <a:pPr>
              <a:lnSpc>
                <a:spcPct val="60000"/>
              </a:lnSpc>
            </a:pPr>
            <a:r>
              <a:rPr lang="en-US" dirty="0"/>
              <a:t>Mach Ports and Port Rights</a:t>
            </a:r>
            <a:br>
              <a:rPr lang="en-US" dirty="0"/>
            </a:br>
            <a:r>
              <a:rPr lang="en-US" sz="3200" dirty="0"/>
              <a:t>(as implemented by Darwin’s Mach kernel</a:t>
            </a:r>
            <a:r>
              <a:rPr lang="en-US" dirty="0"/>
              <a:t>)</a:t>
            </a:r>
          </a:p>
        </p:txBody>
      </p:sp>
      <p:sp>
        <p:nvSpPr>
          <p:cNvPr id="3" name="Content Placeholder 2">
            <a:extLst>
              <a:ext uri="{FF2B5EF4-FFF2-40B4-BE49-F238E27FC236}">
                <a16:creationId xmlns:a16="http://schemas.microsoft.com/office/drawing/2014/main" id="{3056871E-E9B3-480B-880D-AA258A506E68}"/>
              </a:ext>
            </a:extLst>
          </p:cNvPr>
          <p:cNvSpPr>
            <a:spLocks noGrp="1"/>
          </p:cNvSpPr>
          <p:nvPr>
            <p:ph idx="1"/>
          </p:nvPr>
        </p:nvSpPr>
        <p:spPr>
          <a:xfrm>
            <a:off x="600436" y="902201"/>
            <a:ext cx="10991128" cy="6091881"/>
          </a:xfrm>
        </p:spPr>
        <p:txBody>
          <a:bodyPr>
            <a:normAutofit lnSpcReduction="10000"/>
          </a:bodyPr>
          <a:lstStyle/>
          <a:p>
            <a:r>
              <a:rPr lang="en-US" dirty="0"/>
              <a:t>In Darwin, a BSD-level kernel-visible thread is backed by a Mach-level thread, with BSD-level file descriptors backed by Mach-level ports</a:t>
            </a:r>
          </a:p>
          <a:p>
            <a:pPr lvl="1"/>
            <a:r>
              <a:rPr lang="en-US" dirty="0"/>
              <a:t>In Un*x, file descriptors are inherited across </a:t>
            </a:r>
            <a:r>
              <a:rPr lang="en-US" dirty="0">
                <a:latin typeface="Consolas" panose="020B0609020204030204" pitchFamily="49" charset="0"/>
              </a:rPr>
              <a:t>fork()</a:t>
            </a:r>
          </a:p>
          <a:p>
            <a:pPr lvl="1"/>
            <a:r>
              <a:rPr lang="en-US" dirty="0"/>
              <a:t>In Darwin’s Mach kernel, a task’s port rights are mostly reset after </a:t>
            </a:r>
            <a:r>
              <a:rPr lang="en-US" dirty="0">
                <a:latin typeface="Consolas" panose="020B0609020204030204" pitchFamily="49" charset="0"/>
              </a:rPr>
              <a:t>fork()</a:t>
            </a:r>
            <a:r>
              <a:rPr lang="en-US" dirty="0"/>
              <a:t> or </a:t>
            </a:r>
            <a:r>
              <a:rPr lang="en-US" dirty="0">
                <a:latin typeface="Consolas" panose="020B0609020204030204" pitchFamily="49" charset="0"/>
              </a:rPr>
              <a:t>exec()</a:t>
            </a:r>
            <a:r>
              <a:rPr lang="en-US" dirty="0"/>
              <a:t>, with the task automatically inheriting a few default port rights, e.g.,</a:t>
            </a:r>
          </a:p>
          <a:p>
            <a:pPr lvl="2"/>
            <a:r>
              <a:rPr lang="en-US" dirty="0"/>
              <a:t>A send right to the task’s “task port”</a:t>
            </a:r>
          </a:p>
          <a:p>
            <a:pPr lvl="3"/>
            <a:r>
              <a:rPr lang="en-US" dirty="0"/>
              <a:t>The receive right is owned by the kernel</a:t>
            </a:r>
          </a:p>
          <a:p>
            <a:pPr lvl="3"/>
            <a:r>
              <a:rPr lang="en-US" dirty="0"/>
              <a:t>Sending to the port allows the sender to manipulate the task associated with the port, e.g., to map/</a:t>
            </a:r>
            <a:r>
              <a:rPr lang="en-US" dirty="0" err="1"/>
              <a:t>unmap</a:t>
            </a:r>
            <a:r>
              <a:rPr lang="en-US" dirty="0"/>
              <a:t> virtual memory, read/write that memory, manage threads, or kill the entire task</a:t>
            </a:r>
          </a:p>
          <a:p>
            <a:pPr lvl="2"/>
            <a:r>
              <a:rPr lang="en-US" dirty="0"/>
              <a:t>A send right to the “bootstrap port”</a:t>
            </a:r>
          </a:p>
          <a:p>
            <a:pPr lvl="3"/>
            <a:r>
              <a:rPr lang="en-US" dirty="0"/>
              <a:t>The receive right is owned by the bootstrap server (e.g., the </a:t>
            </a:r>
            <a:r>
              <a:rPr lang="en-US" dirty="0" err="1">
                <a:latin typeface="Consolas" panose="020B0609020204030204" pitchFamily="49" charset="0"/>
              </a:rPr>
              <a:t>launchd</a:t>
            </a:r>
            <a:r>
              <a:rPr lang="en-US" dirty="0"/>
              <a:t> process on Darwin) </a:t>
            </a:r>
          </a:p>
          <a:p>
            <a:pPr lvl="3"/>
            <a:r>
              <a:rPr lang="en-US" dirty="0"/>
              <a:t>A thread sends a message to the bootstrap port to:</a:t>
            </a:r>
          </a:p>
          <a:p>
            <a:pPr lvl="4"/>
            <a:r>
              <a:rPr lang="en-US" dirty="0"/>
              <a:t>Publicize a local receive port using a reverse DNS name (e.g., </a:t>
            </a:r>
            <a:r>
              <a:rPr lang="en-US" dirty="0" err="1">
                <a:latin typeface="Consolas" panose="020B0609020204030204" pitchFamily="49" charset="0"/>
              </a:rPr>
              <a:t>com.foo.game.topScores</a:t>
            </a:r>
            <a:r>
              <a:rPr lang="en-US" dirty="0"/>
              <a:t>)</a:t>
            </a:r>
          </a:p>
          <a:p>
            <a:pPr lvl="4"/>
            <a:r>
              <a:rPr lang="en-US" dirty="0"/>
              <a:t>Request a send right to the port associated with a reverse DNS name</a:t>
            </a:r>
          </a:p>
          <a:p>
            <a:pPr lvl="2"/>
            <a:r>
              <a:rPr lang="en-US" dirty="0"/>
              <a:t>Receive rights to the “exception ports”</a:t>
            </a:r>
          </a:p>
          <a:p>
            <a:pPr lvl="3"/>
            <a:r>
              <a:rPr lang="en-US" dirty="0"/>
              <a:t>The send rights are owned by the kernel</a:t>
            </a:r>
          </a:p>
          <a:p>
            <a:pPr lvl="3"/>
            <a:r>
              <a:rPr lang="en-US" dirty="0"/>
              <a:t>The kernel sends messages to these ports to indicate errors like segmentation faults</a:t>
            </a:r>
          </a:p>
          <a:p>
            <a:r>
              <a:rPr lang="en-US" dirty="0"/>
              <a:t>The </a:t>
            </a:r>
            <a:r>
              <a:rPr lang="en-US" dirty="0" err="1">
                <a:latin typeface="Consolas" panose="020B0609020204030204" pitchFamily="49" charset="0"/>
              </a:rPr>
              <a:t>mach_reply_port</a:t>
            </a:r>
            <a:r>
              <a:rPr lang="en-US" dirty="0">
                <a:latin typeface="Consolas" panose="020B0609020204030204" pitchFamily="49" charset="0"/>
              </a:rPr>
              <a:t>()</a:t>
            </a:r>
            <a:r>
              <a:rPr lang="en-US" dirty="0"/>
              <a:t> system call allows a task to create a new port for which the task has a receive right</a:t>
            </a:r>
          </a:p>
          <a:p>
            <a:pPr lvl="2"/>
            <a:endParaRPr lang="en-US" dirty="0"/>
          </a:p>
        </p:txBody>
      </p:sp>
    </p:spTree>
    <p:extLst>
      <p:ext uri="{BB962C8B-B14F-4D97-AF65-F5344CB8AC3E}">
        <p14:creationId xmlns:p14="http://schemas.microsoft.com/office/powerpoint/2010/main" val="347273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64F9E2-A1E8-4A95-8229-4A9844AF4435}"/>
              </a:ext>
            </a:extLst>
          </p:cNvPr>
          <p:cNvSpPr/>
          <p:nvPr/>
        </p:nvSpPr>
        <p:spPr>
          <a:xfrm>
            <a:off x="6331352" y="0"/>
            <a:ext cx="5856794" cy="6858000"/>
          </a:xfrm>
          <a:prstGeom prst="rect">
            <a:avLst/>
          </a:prstGeom>
          <a:solidFill>
            <a:srgbClr val="F8F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7A0F04A-C247-4CCA-B7DD-9129B9710B54}"/>
              </a:ext>
            </a:extLst>
          </p:cNvPr>
          <p:cNvSpPr txBox="1"/>
          <p:nvPr/>
        </p:nvSpPr>
        <p:spPr>
          <a:xfrm>
            <a:off x="1" y="0"/>
            <a:ext cx="6319776" cy="6894195"/>
          </a:xfrm>
          <a:prstGeom prst="rect">
            <a:avLst/>
          </a:prstGeom>
          <a:noFill/>
        </p:spPr>
        <p:txBody>
          <a:bodyPr wrap="square">
            <a:spAutoFit/>
          </a:bodyPr>
          <a:lstStyle/>
          <a:p>
            <a:r>
              <a:rPr lang="en-US" sz="1700" dirty="0">
                <a:latin typeface="Consolas" panose="020B0609020204030204" pitchFamily="49" charset="0"/>
              </a:rPr>
              <a:t>//Receiver (slightly simplified)</a:t>
            </a:r>
          </a:p>
          <a:p>
            <a:r>
              <a:rPr lang="en-US" sz="1700" dirty="0">
                <a:solidFill>
                  <a:srgbClr val="0070C0"/>
                </a:solidFill>
                <a:latin typeface="Consolas" panose="020B0609020204030204" pitchFamily="49" charset="0"/>
              </a:rPr>
              <a:t>void</a:t>
            </a:r>
            <a:r>
              <a:rPr lang="en-US" sz="1700" dirty="0">
                <a:latin typeface="Consolas" panose="020B0609020204030204" pitchFamily="49" charset="0"/>
              </a:rPr>
              <a:t> main(){</a:t>
            </a:r>
          </a:p>
          <a:p>
            <a:r>
              <a:rPr lang="en-US" sz="1700" dirty="0">
                <a:latin typeface="Consolas" panose="020B0609020204030204" pitchFamily="49" charset="0"/>
              </a:rPr>
              <a:t>    //Create a new port.</a:t>
            </a:r>
          </a:p>
          <a:p>
            <a:r>
              <a:rPr lang="en-US" sz="1700" dirty="0">
                <a:latin typeface="Consolas" panose="020B0609020204030204" pitchFamily="49" charset="0"/>
              </a:rPr>
              <a:t>    </a:t>
            </a:r>
            <a:r>
              <a:rPr lang="en-US" sz="1700" dirty="0" err="1">
                <a:latin typeface="Consolas" panose="020B0609020204030204" pitchFamily="49" charset="0"/>
              </a:rPr>
              <a:t>mach_port_t</a:t>
            </a:r>
            <a:r>
              <a:rPr lang="en-US" sz="1700" dirty="0">
                <a:latin typeface="Consolas" panose="020B0609020204030204" pitchFamily="49" charset="0"/>
              </a:rPr>
              <a:t> port;</a:t>
            </a:r>
          </a:p>
          <a:p>
            <a:r>
              <a:rPr lang="en-US" sz="1700" dirty="0">
                <a:latin typeface="Consolas" panose="020B0609020204030204" pitchFamily="49" charset="0"/>
              </a:rPr>
              <a:t>    </a:t>
            </a:r>
            <a:r>
              <a:rPr lang="en-US" sz="1700" dirty="0" err="1">
                <a:latin typeface="Consolas" panose="020B0609020204030204" pitchFamily="49" charset="0"/>
              </a:rPr>
              <a:t>mach_port_allocate</a:t>
            </a:r>
            <a:r>
              <a:rPr lang="en-US" sz="1700" dirty="0">
                <a:latin typeface="Consolas" panose="020B0609020204030204" pitchFamily="49" charset="0"/>
              </a:rPr>
              <a:t>(</a:t>
            </a:r>
            <a:r>
              <a:rPr lang="en-US" sz="1700" dirty="0" err="1">
                <a:latin typeface="Consolas" panose="020B0609020204030204" pitchFamily="49" charset="0"/>
              </a:rPr>
              <a:t>mach_task_self</a:t>
            </a:r>
            <a:r>
              <a:rPr lang="en-US" sz="1700" dirty="0">
                <a:latin typeface="Consolas" panose="020B0609020204030204" pitchFamily="49" charset="0"/>
              </a:rPr>
              <a:t>(),</a:t>
            </a:r>
          </a:p>
          <a:p>
            <a:r>
              <a:rPr lang="en-US" sz="1700" dirty="0">
                <a:latin typeface="Consolas" panose="020B0609020204030204" pitchFamily="49" charset="0"/>
              </a:rPr>
              <a:t>                       </a:t>
            </a:r>
            <a:r>
              <a:rPr lang="en-US" sz="1700" dirty="0">
                <a:solidFill>
                  <a:srgbClr val="00B050"/>
                </a:solidFill>
                <a:latin typeface="Consolas" panose="020B0609020204030204" pitchFamily="49" charset="0"/>
              </a:rPr>
              <a:t>MACH_PORT_RIGHT_RECEIVE</a:t>
            </a:r>
            <a:r>
              <a:rPr lang="en-US" sz="1700" dirty="0">
                <a:latin typeface="Consolas" panose="020B0609020204030204" pitchFamily="49" charset="0"/>
              </a:rPr>
              <a:t>,</a:t>
            </a:r>
          </a:p>
          <a:p>
            <a:r>
              <a:rPr lang="en-US" sz="1700" dirty="0">
                <a:latin typeface="Consolas" panose="020B0609020204030204" pitchFamily="49" charset="0"/>
              </a:rPr>
              <a:t>                       &amp;port);</a:t>
            </a:r>
          </a:p>
          <a:p>
            <a:endParaRPr lang="en-US" sz="1700" dirty="0">
              <a:latin typeface="Consolas" panose="020B0609020204030204" pitchFamily="49" charset="0"/>
            </a:endParaRPr>
          </a:p>
          <a:p>
            <a:r>
              <a:rPr lang="en-US" sz="1700" dirty="0">
                <a:latin typeface="Consolas" panose="020B0609020204030204" pitchFamily="49" charset="0"/>
              </a:rPr>
              <a:t>    //Make the port discoverable by other tasks.</a:t>
            </a:r>
          </a:p>
          <a:p>
            <a:r>
              <a:rPr lang="en-US" sz="1700" dirty="0">
                <a:latin typeface="Consolas" panose="020B0609020204030204" pitchFamily="49" charset="0"/>
              </a:rPr>
              <a:t>    </a:t>
            </a:r>
            <a:r>
              <a:rPr lang="en-US" sz="1700" dirty="0" err="1">
                <a:latin typeface="Consolas" panose="020B0609020204030204" pitchFamily="49" charset="0"/>
              </a:rPr>
              <a:t>bootstrap_register</a:t>
            </a:r>
            <a:r>
              <a:rPr lang="en-US" sz="1700" dirty="0">
                <a:latin typeface="Consolas" panose="020B0609020204030204" pitchFamily="49" charset="0"/>
              </a:rPr>
              <a:t>(</a:t>
            </a:r>
            <a:r>
              <a:rPr lang="en-US" sz="1700" dirty="0" err="1">
                <a:latin typeface="Consolas" panose="020B0609020204030204" pitchFamily="49" charset="0"/>
              </a:rPr>
              <a:t>bootstrap_port</a:t>
            </a:r>
            <a:r>
              <a:rPr lang="en-US" sz="1700" dirty="0">
                <a:latin typeface="Consolas" panose="020B0609020204030204" pitchFamily="49" charset="0"/>
              </a:rPr>
              <a:t>, </a:t>
            </a:r>
          </a:p>
          <a:p>
            <a:r>
              <a:rPr lang="en-US" sz="1700" dirty="0">
                <a:latin typeface="Consolas" panose="020B0609020204030204" pitchFamily="49" charset="0"/>
              </a:rPr>
              <a:t>                       </a:t>
            </a:r>
            <a:r>
              <a:rPr lang="en-US" sz="1700" dirty="0">
                <a:solidFill>
                  <a:srgbClr val="00B050"/>
                </a:solidFill>
                <a:latin typeface="Consolas" panose="020B0609020204030204" pitchFamily="49" charset="0"/>
              </a:rPr>
              <a:t>“</a:t>
            </a:r>
            <a:r>
              <a:rPr lang="en-US" sz="1700" dirty="0" err="1">
                <a:solidFill>
                  <a:srgbClr val="00B050"/>
                </a:solidFill>
                <a:latin typeface="Consolas" panose="020B0609020204030204" pitchFamily="49" charset="0"/>
              </a:rPr>
              <a:t>com.widgets.receiver</a:t>
            </a:r>
            <a:r>
              <a:rPr lang="en-US" sz="1700" dirty="0">
                <a:solidFill>
                  <a:srgbClr val="00B050"/>
                </a:solidFill>
                <a:latin typeface="Consolas" panose="020B0609020204030204" pitchFamily="49" charset="0"/>
              </a:rPr>
              <a:t>”</a:t>
            </a:r>
            <a:r>
              <a:rPr lang="en-US" sz="1700" dirty="0">
                <a:latin typeface="Consolas" panose="020B0609020204030204" pitchFamily="49" charset="0"/>
              </a:rPr>
              <a:t>,</a:t>
            </a:r>
          </a:p>
          <a:p>
            <a:r>
              <a:rPr lang="en-US" sz="1700" dirty="0">
                <a:latin typeface="Consolas" panose="020B0609020204030204" pitchFamily="49" charset="0"/>
              </a:rPr>
              <a:t>                       port);</a:t>
            </a:r>
          </a:p>
          <a:p>
            <a:r>
              <a:rPr lang="en-US" sz="1700" dirty="0">
                <a:latin typeface="Consolas" panose="020B0609020204030204" pitchFamily="49" charset="0"/>
              </a:rPr>
              <a:t>    //Wait for a message.</a:t>
            </a:r>
          </a:p>
          <a:p>
            <a:r>
              <a:rPr lang="en-US" sz="1700" dirty="0">
                <a:latin typeface="Consolas" panose="020B0609020204030204" pitchFamily="49" charset="0"/>
              </a:rPr>
              <a:t>    </a:t>
            </a:r>
            <a:r>
              <a:rPr lang="en-US" sz="1700" dirty="0">
                <a:solidFill>
                  <a:srgbClr val="0070C0"/>
                </a:solidFill>
                <a:latin typeface="Consolas" panose="020B0609020204030204" pitchFamily="49" charset="0"/>
              </a:rPr>
              <a:t>struct</a:t>
            </a:r>
            <a:r>
              <a:rPr lang="en-US" sz="1700" dirty="0">
                <a:latin typeface="Consolas" panose="020B0609020204030204" pitchFamily="49" charset="0"/>
              </a:rPr>
              <a:t>{</a:t>
            </a:r>
          </a:p>
          <a:p>
            <a:r>
              <a:rPr lang="en-US" sz="1700" dirty="0">
                <a:latin typeface="Consolas" panose="020B0609020204030204" pitchFamily="49" charset="0"/>
              </a:rPr>
              <a:t>        </a:t>
            </a:r>
            <a:r>
              <a:rPr lang="en-US" sz="1700" dirty="0" err="1">
                <a:latin typeface="Consolas" panose="020B0609020204030204" pitchFamily="49" charset="0"/>
              </a:rPr>
              <a:t>mach_msg_header_t</a:t>
            </a:r>
            <a:r>
              <a:rPr lang="en-US" sz="1700" dirty="0">
                <a:latin typeface="Consolas" panose="020B0609020204030204" pitchFamily="49" charset="0"/>
              </a:rPr>
              <a:t> header;</a:t>
            </a:r>
          </a:p>
          <a:p>
            <a:r>
              <a:rPr lang="en-US" sz="1700" dirty="0">
                <a:latin typeface="Consolas" panose="020B0609020204030204" pitchFamily="49" charset="0"/>
              </a:rPr>
              <a:t>        </a:t>
            </a:r>
            <a:r>
              <a:rPr lang="en-US" sz="1700" dirty="0">
                <a:solidFill>
                  <a:srgbClr val="0070C0"/>
                </a:solidFill>
                <a:latin typeface="Consolas" panose="020B0609020204030204" pitchFamily="49" charset="0"/>
              </a:rPr>
              <a:t>char</a:t>
            </a:r>
            <a:r>
              <a:rPr lang="en-US" sz="1700" dirty="0">
                <a:latin typeface="Consolas" panose="020B0609020204030204" pitchFamily="49" charset="0"/>
              </a:rPr>
              <a:t> text[</a:t>
            </a:r>
            <a:r>
              <a:rPr lang="en-US" sz="1700" dirty="0">
                <a:solidFill>
                  <a:srgbClr val="00B050"/>
                </a:solidFill>
                <a:latin typeface="Consolas" panose="020B0609020204030204" pitchFamily="49" charset="0"/>
              </a:rPr>
              <a:t>10</a:t>
            </a:r>
            <a:r>
              <a:rPr lang="en-US" sz="1700" dirty="0">
                <a:latin typeface="Consolas" panose="020B0609020204030204" pitchFamily="49" charset="0"/>
              </a:rPr>
              <a:t>];</a:t>
            </a:r>
          </a:p>
          <a:p>
            <a:r>
              <a:rPr lang="en-US" sz="1700" dirty="0">
                <a:latin typeface="Consolas" panose="020B0609020204030204" pitchFamily="49" charset="0"/>
              </a:rPr>
              <a:t>        </a:t>
            </a:r>
            <a:r>
              <a:rPr lang="en-US" sz="1700" dirty="0">
                <a:solidFill>
                  <a:srgbClr val="0070C0"/>
                </a:solidFill>
                <a:latin typeface="Consolas" panose="020B0609020204030204" pitchFamily="49" charset="0"/>
              </a:rPr>
              <a:t>int</a:t>
            </a:r>
            <a:r>
              <a:rPr lang="en-US" sz="1700" dirty="0">
                <a:latin typeface="Consolas" panose="020B0609020204030204" pitchFamily="49" charset="0"/>
              </a:rPr>
              <a:t> number;</a:t>
            </a:r>
          </a:p>
          <a:p>
            <a:r>
              <a:rPr lang="en-US" sz="1700" dirty="0">
                <a:latin typeface="Consolas" panose="020B0609020204030204" pitchFamily="49" charset="0"/>
              </a:rPr>
              <a:t>    } msg;</a:t>
            </a:r>
          </a:p>
          <a:p>
            <a:r>
              <a:rPr lang="en-US" sz="1700" dirty="0">
                <a:latin typeface="Consolas" panose="020B0609020204030204" pitchFamily="49" charset="0"/>
              </a:rPr>
              <a:t>    </a:t>
            </a:r>
            <a:r>
              <a:rPr lang="en-US" sz="1700" dirty="0" err="1">
                <a:latin typeface="Consolas" panose="020B0609020204030204" pitchFamily="49" charset="0"/>
              </a:rPr>
              <a:t>mach_msg</a:t>
            </a:r>
            <a:r>
              <a:rPr lang="en-US" sz="1700" dirty="0">
                <a:latin typeface="Consolas" panose="020B0609020204030204" pitchFamily="49" charset="0"/>
              </a:rPr>
              <a:t>(&amp;</a:t>
            </a:r>
            <a:r>
              <a:rPr lang="en-US" sz="1700" dirty="0" err="1">
                <a:latin typeface="Consolas" panose="020B0609020204030204" pitchFamily="49" charset="0"/>
              </a:rPr>
              <a:t>msg.header</a:t>
            </a:r>
            <a:r>
              <a:rPr lang="en-US" sz="1700" dirty="0">
                <a:latin typeface="Consolas" panose="020B0609020204030204" pitchFamily="49" charset="0"/>
              </a:rPr>
              <a:t>, </a:t>
            </a:r>
            <a:r>
              <a:rPr lang="en-US" sz="1700" dirty="0">
                <a:solidFill>
                  <a:srgbClr val="00B050"/>
                </a:solidFill>
                <a:latin typeface="Consolas" panose="020B0609020204030204" pitchFamily="49" charset="0"/>
              </a:rPr>
              <a:t>MACH_RCV_MSG</a:t>
            </a:r>
            <a:r>
              <a:rPr lang="en-US" sz="1700" dirty="0">
                <a:latin typeface="Consolas" panose="020B0609020204030204" pitchFamily="49" charset="0"/>
              </a:rPr>
              <a:t>,</a:t>
            </a:r>
          </a:p>
          <a:p>
            <a:r>
              <a:rPr lang="en-US" sz="1700" dirty="0">
                <a:latin typeface="Consolas" panose="020B0609020204030204" pitchFamily="49" charset="0"/>
              </a:rPr>
              <a:t>             </a:t>
            </a:r>
            <a:r>
              <a:rPr lang="en-US" sz="1700" dirty="0" err="1">
                <a:solidFill>
                  <a:srgbClr val="0070C0"/>
                </a:solidFill>
                <a:latin typeface="Consolas" panose="020B0609020204030204" pitchFamily="49" charset="0"/>
              </a:rPr>
              <a:t>sizeof</a:t>
            </a:r>
            <a:r>
              <a:rPr lang="en-US" sz="1700" dirty="0">
                <a:latin typeface="Consolas" panose="020B0609020204030204" pitchFamily="49" charset="0"/>
              </a:rPr>
              <a:t>(msg), port);</a:t>
            </a:r>
          </a:p>
          <a:p>
            <a:r>
              <a:rPr lang="en-US" sz="1700" dirty="0">
                <a:latin typeface="Consolas" panose="020B0609020204030204" pitchFamily="49" charset="0"/>
              </a:rPr>
              <a:t>   </a:t>
            </a:r>
          </a:p>
          <a:p>
            <a:r>
              <a:rPr lang="en-US" sz="1700" dirty="0">
                <a:latin typeface="Consolas" panose="020B0609020204030204" pitchFamily="49" charset="0"/>
              </a:rPr>
              <a:t>    </a:t>
            </a:r>
            <a:r>
              <a:rPr lang="en-US" sz="1700" dirty="0" err="1">
                <a:latin typeface="Consolas" panose="020B0609020204030204" pitchFamily="49" charset="0"/>
              </a:rPr>
              <a:t>message.some_text</a:t>
            </a:r>
            <a:r>
              <a:rPr lang="en-US" sz="1700" dirty="0">
                <a:latin typeface="Consolas" panose="020B0609020204030204" pitchFamily="49" charset="0"/>
              </a:rPr>
              <a:t>[</a:t>
            </a:r>
            <a:r>
              <a:rPr lang="en-US" sz="1700" dirty="0">
                <a:solidFill>
                  <a:srgbClr val="00B050"/>
                </a:solidFill>
                <a:latin typeface="Consolas" panose="020B0609020204030204" pitchFamily="49" charset="0"/>
              </a:rPr>
              <a:t>9</a:t>
            </a:r>
            <a:r>
              <a:rPr lang="en-US" sz="1700" dirty="0">
                <a:latin typeface="Consolas" panose="020B0609020204030204" pitchFamily="49" charset="0"/>
              </a:rPr>
              <a:t>] = </a:t>
            </a:r>
            <a:r>
              <a:rPr lang="en-US" sz="1700" dirty="0">
                <a:solidFill>
                  <a:srgbClr val="00B050"/>
                </a:solidFill>
                <a:latin typeface="Consolas" panose="020B0609020204030204" pitchFamily="49" charset="0"/>
              </a:rPr>
              <a:t>`\0`</a:t>
            </a:r>
            <a:r>
              <a:rPr lang="en-US" sz="1700" dirty="0">
                <a:latin typeface="Consolas" panose="020B0609020204030204" pitchFamily="49" charset="0"/>
              </a:rPr>
              <a:t>;</a:t>
            </a:r>
          </a:p>
          <a:p>
            <a:r>
              <a:rPr lang="en-US" sz="1700" dirty="0">
                <a:latin typeface="Consolas" panose="020B0609020204030204" pitchFamily="49" charset="0"/>
              </a:rPr>
              <a:t>    </a:t>
            </a:r>
            <a:r>
              <a:rPr lang="en-US" sz="1700" dirty="0" err="1">
                <a:latin typeface="Consolas" panose="020B0609020204030204" pitchFamily="49" charset="0"/>
              </a:rPr>
              <a:t>printf</a:t>
            </a:r>
            <a:r>
              <a:rPr lang="en-US" sz="1700" dirty="0">
                <a:latin typeface="Consolas" panose="020B0609020204030204" pitchFamily="49" charset="0"/>
              </a:rPr>
              <a:t>(</a:t>
            </a:r>
            <a:r>
              <a:rPr lang="en-US" sz="1700" dirty="0">
                <a:solidFill>
                  <a:srgbClr val="00B050"/>
                </a:solidFill>
                <a:latin typeface="Consolas" panose="020B0609020204030204" pitchFamily="49" charset="0"/>
              </a:rPr>
              <a:t>"Text: %s, number: %d\n"</a:t>
            </a:r>
            <a:r>
              <a:rPr lang="en-US" sz="1700" dirty="0">
                <a:latin typeface="Consolas" panose="020B0609020204030204" pitchFamily="49" charset="0"/>
              </a:rPr>
              <a:t>, </a:t>
            </a:r>
            <a:r>
              <a:rPr lang="en-US" sz="1700" dirty="0" err="1">
                <a:latin typeface="Consolas" panose="020B0609020204030204" pitchFamily="49" charset="0"/>
              </a:rPr>
              <a:t>msg.text</a:t>
            </a:r>
            <a:r>
              <a:rPr lang="en-US" sz="1700" dirty="0">
                <a:latin typeface="Consolas" panose="020B0609020204030204" pitchFamily="49" charset="0"/>
              </a:rPr>
              <a:t>, </a:t>
            </a:r>
          </a:p>
          <a:p>
            <a:r>
              <a:rPr lang="en-US" sz="1700" dirty="0">
                <a:latin typeface="Consolas" panose="020B0609020204030204" pitchFamily="49" charset="0"/>
              </a:rPr>
              <a:t>           </a:t>
            </a:r>
            <a:r>
              <a:rPr lang="en-US" sz="1700" dirty="0" err="1">
                <a:latin typeface="Consolas" panose="020B0609020204030204" pitchFamily="49" charset="0"/>
              </a:rPr>
              <a:t>msg.number</a:t>
            </a:r>
            <a:r>
              <a:rPr lang="en-US" sz="1700" dirty="0">
                <a:latin typeface="Consolas" panose="020B0609020204030204" pitchFamily="49" charset="0"/>
              </a:rPr>
              <a:t>);</a:t>
            </a:r>
          </a:p>
          <a:p>
            <a:r>
              <a:rPr lang="en-US" sz="1700" dirty="0">
                <a:latin typeface="Consolas" panose="020B0609020204030204" pitchFamily="49" charset="0"/>
              </a:rPr>
              <a:t>}</a:t>
            </a:r>
          </a:p>
        </p:txBody>
      </p:sp>
      <p:sp>
        <p:nvSpPr>
          <p:cNvPr id="6" name="TextBox 5">
            <a:extLst>
              <a:ext uri="{FF2B5EF4-FFF2-40B4-BE49-F238E27FC236}">
                <a16:creationId xmlns:a16="http://schemas.microsoft.com/office/drawing/2014/main" id="{F8B4DDFF-76EB-4C58-8E0A-3F41400AFBF0}"/>
              </a:ext>
            </a:extLst>
          </p:cNvPr>
          <p:cNvSpPr txBox="1"/>
          <p:nvPr/>
        </p:nvSpPr>
        <p:spPr>
          <a:xfrm>
            <a:off x="6506906" y="0"/>
            <a:ext cx="5669665" cy="6109365"/>
          </a:xfrm>
          <a:prstGeom prst="rect">
            <a:avLst/>
          </a:prstGeom>
          <a:noFill/>
        </p:spPr>
        <p:txBody>
          <a:bodyPr wrap="square">
            <a:spAutoFit/>
          </a:bodyPr>
          <a:lstStyle/>
          <a:p>
            <a:r>
              <a:rPr lang="en-US" sz="1700" dirty="0">
                <a:latin typeface="Consolas" panose="020B0609020204030204" pitchFamily="49" charset="0"/>
              </a:rPr>
              <a:t>//Sender (slightly simplified)</a:t>
            </a:r>
          </a:p>
          <a:p>
            <a:r>
              <a:rPr lang="en-US" sz="1700" dirty="0">
                <a:solidFill>
                  <a:srgbClr val="0070C0"/>
                </a:solidFill>
                <a:latin typeface="Consolas" panose="020B0609020204030204" pitchFamily="49" charset="0"/>
              </a:rPr>
              <a:t>void</a:t>
            </a:r>
            <a:r>
              <a:rPr lang="en-US" sz="1700" dirty="0">
                <a:latin typeface="Consolas" panose="020B0609020204030204" pitchFamily="49" charset="0"/>
              </a:rPr>
              <a:t> main(){</a:t>
            </a:r>
          </a:p>
          <a:p>
            <a:r>
              <a:rPr lang="en-US" sz="1700" dirty="0">
                <a:latin typeface="Consolas" panose="020B0609020204030204" pitchFamily="49" charset="0"/>
              </a:rPr>
              <a:t>    //Lookup the receiver port.</a:t>
            </a:r>
          </a:p>
          <a:p>
            <a:r>
              <a:rPr lang="en-US" sz="1700" dirty="0">
                <a:latin typeface="Consolas" panose="020B0609020204030204" pitchFamily="49" charset="0"/>
              </a:rPr>
              <a:t>    </a:t>
            </a:r>
            <a:r>
              <a:rPr lang="en-US" sz="1700" dirty="0" err="1">
                <a:latin typeface="Consolas" panose="020B0609020204030204" pitchFamily="49" charset="0"/>
              </a:rPr>
              <a:t>mach_port_t</a:t>
            </a:r>
            <a:r>
              <a:rPr lang="en-US" sz="1700" dirty="0">
                <a:latin typeface="Consolas" panose="020B0609020204030204" pitchFamily="49" charset="0"/>
              </a:rPr>
              <a:t> port;</a:t>
            </a:r>
          </a:p>
          <a:p>
            <a:r>
              <a:rPr lang="en-US" sz="1700" dirty="0">
                <a:latin typeface="Consolas" panose="020B0609020204030204" pitchFamily="49" charset="0"/>
              </a:rPr>
              <a:t>    </a:t>
            </a:r>
            <a:r>
              <a:rPr lang="en-US" sz="1700" dirty="0" err="1">
                <a:latin typeface="Consolas" panose="020B0609020204030204" pitchFamily="49" charset="0"/>
              </a:rPr>
              <a:t>bootstrap_look_up</a:t>
            </a:r>
            <a:r>
              <a:rPr lang="en-US" sz="1700" dirty="0">
                <a:latin typeface="Consolas" panose="020B0609020204030204" pitchFamily="49" charset="0"/>
              </a:rPr>
              <a:t>(</a:t>
            </a:r>
            <a:r>
              <a:rPr lang="en-US" sz="1700" dirty="0" err="1">
                <a:latin typeface="Consolas" panose="020B0609020204030204" pitchFamily="49" charset="0"/>
              </a:rPr>
              <a:t>bootstrap_port</a:t>
            </a:r>
            <a:r>
              <a:rPr lang="en-US" sz="1700" dirty="0">
                <a:latin typeface="Consolas" panose="020B0609020204030204" pitchFamily="49" charset="0"/>
              </a:rPr>
              <a:t>, </a:t>
            </a:r>
          </a:p>
          <a:p>
            <a:r>
              <a:rPr lang="en-US" sz="1700" dirty="0">
                <a:latin typeface="Consolas" panose="020B0609020204030204" pitchFamily="49" charset="0"/>
              </a:rPr>
              <a:t>                      </a:t>
            </a:r>
            <a:r>
              <a:rPr lang="en-US" sz="1700" dirty="0">
                <a:solidFill>
                  <a:srgbClr val="00B050"/>
                </a:solidFill>
                <a:latin typeface="Consolas" panose="020B0609020204030204" pitchFamily="49" charset="0"/>
              </a:rPr>
              <a:t>“</a:t>
            </a:r>
            <a:r>
              <a:rPr lang="en-US" sz="1700" dirty="0" err="1">
                <a:solidFill>
                  <a:srgbClr val="00B050"/>
                </a:solidFill>
                <a:latin typeface="Consolas" panose="020B0609020204030204" pitchFamily="49" charset="0"/>
              </a:rPr>
              <a:t>com.widgets.receiver</a:t>
            </a:r>
            <a:r>
              <a:rPr lang="en-US" sz="1700" dirty="0">
                <a:solidFill>
                  <a:srgbClr val="00B050"/>
                </a:solidFill>
                <a:latin typeface="Consolas" panose="020B0609020204030204" pitchFamily="49" charset="0"/>
              </a:rPr>
              <a:t>”</a:t>
            </a:r>
            <a:r>
              <a:rPr lang="en-US" sz="1700" dirty="0">
                <a:latin typeface="Consolas" panose="020B0609020204030204" pitchFamily="49" charset="0"/>
              </a:rPr>
              <a:t>, </a:t>
            </a:r>
          </a:p>
          <a:p>
            <a:r>
              <a:rPr lang="en-US" sz="1700" dirty="0">
                <a:latin typeface="Consolas" panose="020B0609020204030204" pitchFamily="49" charset="0"/>
              </a:rPr>
              <a:t>                      &amp;port);</a:t>
            </a:r>
          </a:p>
          <a:p>
            <a:endParaRPr lang="en-US" sz="1700" dirty="0">
              <a:latin typeface="Consolas" panose="020B0609020204030204" pitchFamily="49" charset="0"/>
            </a:endParaRPr>
          </a:p>
          <a:p>
            <a:r>
              <a:rPr lang="en-US" sz="1700" dirty="0">
                <a:latin typeface="Consolas" panose="020B0609020204030204" pitchFamily="49" charset="0"/>
              </a:rPr>
              <a:t>    //Construct the message.</a:t>
            </a:r>
          </a:p>
          <a:p>
            <a:r>
              <a:rPr lang="en-US" sz="1700" dirty="0">
                <a:latin typeface="Consolas" panose="020B0609020204030204" pitchFamily="49" charset="0"/>
              </a:rPr>
              <a:t>    </a:t>
            </a:r>
            <a:r>
              <a:rPr lang="en-US" sz="1700" dirty="0">
                <a:solidFill>
                  <a:srgbClr val="0070C0"/>
                </a:solidFill>
                <a:latin typeface="Consolas" panose="020B0609020204030204" pitchFamily="49" charset="0"/>
              </a:rPr>
              <a:t>struct</a:t>
            </a:r>
            <a:r>
              <a:rPr lang="en-US" sz="1700" dirty="0">
                <a:latin typeface="Consolas" panose="020B0609020204030204" pitchFamily="49" charset="0"/>
              </a:rPr>
              <a:t>{</a:t>
            </a:r>
          </a:p>
          <a:p>
            <a:r>
              <a:rPr lang="en-US" sz="1700" dirty="0">
                <a:latin typeface="Consolas" panose="020B0609020204030204" pitchFamily="49" charset="0"/>
              </a:rPr>
              <a:t>        </a:t>
            </a:r>
            <a:r>
              <a:rPr lang="en-US" sz="1700" dirty="0" err="1">
                <a:latin typeface="Consolas" panose="020B0609020204030204" pitchFamily="49" charset="0"/>
              </a:rPr>
              <a:t>mach_msg_header_t</a:t>
            </a:r>
            <a:r>
              <a:rPr lang="en-US" sz="1700" dirty="0">
                <a:latin typeface="Consolas" panose="020B0609020204030204" pitchFamily="49" charset="0"/>
              </a:rPr>
              <a:t> header;</a:t>
            </a:r>
          </a:p>
          <a:p>
            <a:r>
              <a:rPr lang="en-US" sz="1700" dirty="0">
                <a:latin typeface="Consolas" panose="020B0609020204030204" pitchFamily="49" charset="0"/>
              </a:rPr>
              <a:t>        </a:t>
            </a:r>
            <a:r>
              <a:rPr lang="en-US" sz="1700" dirty="0">
                <a:solidFill>
                  <a:srgbClr val="0070C0"/>
                </a:solidFill>
                <a:latin typeface="Consolas" panose="020B0609020204030204" pitchFamily="49" charset="0"/>
              </a:rPr>
              <a:t>char</a:t>
            </a:r>
            <a:r>
              <a:rPr lang="en-US" sz="1700" dirty="0">
                <a:latin typeface="Consolas" panose="020B0609020204030204" pitchFamily="49" charset="0"/>
              </a:rPr>
              <a:t> text[</a:t>
            </a:r>
            <a:r>
              <a:rPr lang="en-US" sz="1700" dirty="0">
                <a:solidFill>
                  <a:srgbClr val="00B050"/>
                </a:solidFill>
                <a:latin typeface="Consolas" panose="020B0609020204030204" pitchFamily="49" charset="0"/>
              </a:rPr>
              <a:t>10</a:t>
            </a:r>
            <a:r>
              <a:rPr lang="en-US" sz="1700" dirty="0">
                <a:latin typeface="Consolas" panose="020B0609020204030204" pitchFamily="49" charset="0"/>
              </a:rPr>
              <a:t>];</a:t>
            </a:r>
          </a:p>
          <a:p>
            <a:r>
              <a:rPr lang="en-US" sz="1700" dirty="0">
                <a:latin typeface="Consolas" panose="020B0609020204030204" pitchFamily="49" charset="0"/>
              </a:rPr>
              <a:t>        </a:t>
            </a:r>
            <a:r>
              <a:rPr lang="en-US" sz="1700" dirty="0">
                <a:solidFill>
                  <a:srgbClr val="0070C0"/>
                </a:solidFill>
                <a:latin typeface="Consolas" panose="020B0609020204030204" pitchFamily="49" charset="0"/>
              </a:rPr>
              <a:t>int</a:t>
            </a:r>
            <a:r>
              <a:rPr lang="en-US" sz="1700" dirty="0">
                <a:latin typeface="Consolas" panose="020B0609020204030204" pitchFamily="49" charset="0"/>
              </a:rPr>
              <a:t> number;</a:t>
            </a:r>
          </a:p>
          <a:p>
            <a:r>
              <a:rPr lang="en-US" sz="1700" dirty="0">
                <a:latin typeface="Consolas" panose="020B0609020204030204" pitchFamily="49" charset="0"/>
              </a:rPr>
              <a:t>    } msg;</a:t>
            </a:r>
          </a:p>
          <a:p>
            <a:r>
              <a:rPr lang="en-US" sz="1700" dirty="0">
                <a:latin typeface="Consolas" panose="020B0609020204030204" pitchFamily="49" charset="0"/>
              </a:rPr>
              <a:t>    </a:t>
            </a:r>
            <a:r>
              <a:rPr lang="en-US" sz="1700" dirty="0" err="1">
                <a:latin typeface="Consolas" panose="020B0609020204030204" pitchFamily="49" charset="0"/>
              </a:rPr>
              <a:t>msg.header.msgh_remote_port</a:t>
            </a:r>
            <a:r>
              <a:rPr lang="en-US" sz="1700" dirty="0">
                <a:latin typeface="Consolas" panose="020B0609020204030204" pitchFamily="49" charset="0"/>
              </a:rPr>
              <a:t> = port;</a:t>
            </a:r>
          </a:p>
          <a:p>
            <a:r>
              <a:rPr lang="en-US" sz="1700" dirty="0">
                <a:latin typeface="Consolas" panose="020B0609020204030204" pitchFamily="49" charset="0"/>
              </a:rPr>
              <a:t>    </a:t>
            </a:r>
            <a:r>
              <a:rPr lang="en-US" sz="1700" dirty="0" err="1">
                <a:latin typeface="Consolas" panose="020B0609020204030204" pitchFamily="49" charset="0"/>
              </a:rPr>
              <a:t>strncpy</a:t>
            </a:r>
            <a:r>
              <a:rPr lang="en-US" sz="1700" dirty="0">
                <a:latin typeface="Consolas" panose="020B0609020204030204" pitchFamily="49" charset="0"/>
              </a:rPr>
              <a:t>(</a:t>
            </a:r>
            <a:r>
              <a:rPr lang="en-US" sz="1700" dirty="0" err="1">
                <a:latin typeface="Consolas" panose="020B0609020204030204" pitchFamily="49" charset="0"/>
              </a:rPr>
              <a:t>msg.text</a:t>
            </a:r>
            <a:r>
              <a:rPr lang="en-US" sz="1700" dirty="0">
                <a:latin typeface="Consolas" panose="020B0609020204030204" pitchFamily="49" charset="0"/>
              </a:rPr>
              <a:t>, </a:t>
            </a:r>
            <a:r>
              <a:rPr lang="en-US" sz="1700" dirty="0">
                <a:solidFill>
                  <a:srgbClr val="00B050"/>
                </a:solidFill>
                <a:latin typeface="Consolas" panose="020B0609020204030204" pitchFamily="49" charset="0"/>
              </a:rPr>
              <a:t>"Hello"</a:t>
            </a:r>
            <a:r>
              <a:rPr lang="en-US" sz="1700" dirty="0">
                <a:latin typeface="Consolas" panose="020B0609020204030204" pitchFamily="49" charset="0"/>
              </a:rPr>
              <a:t>,</a:t>
            </a:r>
          </a:p>
          <a:p>
            <a:r>
              <a:rPr lang="en-US" sz="1700" dirty="0">
                <a:latin typeface="Consolas" panose="020B0609020204030204" pitchFamily="49" charset="0"/>
              </a:rPr>
              <a:t>            </a:t>
            </a:r>
            <a:r>
              <a:rPr lang="en-US" sz="1700" dirty="0" err="1">
                <a:solidFill>
                  <a:srgbClr val="0070C0"/>
                </a:solidFill>
                <a:latin typeface="Consolas" panose="020B0609020204030204" pitchFamily="49" charset="0"/>
              </a:rPr>
              <a:t>sizeof</a:t>
            </a:r>
            <a:r>
              <a:rPr lang="en-US" sz="1700" dirty="0">
                <a:latin typeface="Consolas" panose="020B0609020204030204" pitchFamily="49" charset="0"/>
              </a:rPr>
              <a:t>(</a:t>
            </a:r>
            <a:r>
              <a:rPr lang="en-US" sz="1700" dirty="0" err="1">
                <a:latin typeface="Consolas" panose="020B0609020204030204" pitchFamily="49" charset="0"/>
              </a:rPr>
              <a:t>msg.some_text</a:t>
            </a:r>
            <a:r>
              <a:rPr lang="en-US" sz="1700" dirty="0">
                <a:latin typeface="Consolas" panose="020B0609020204030204" pitchFamily="49" charset="0"/>
              </a:rPr>
              <a:t>));</a:t>
            </a:r>
          </a:p>
          <a:p>
            <a:r>
              <a:rPr lang="en-US" sz="1700" dirty="0">
                <a:latin typeface="Consolas" panose="020B0609020204030204" pitchFamily="49" charset="0"/>
              </a:rPr>
              <a:t>    </a:t>
            </a:r>
            <a:r>
              <a:rPr lang="en-US" sz="1700" dirty="0" err="1">
                <a:latin typeface="Consolas" panose="020B0609020204030204" pitchFamily="49" charset="0"/>
              </a:rPr>
              <a:t>msg.number</a:t>
            </a:r>
            <a:r>
              <a:rPr lang="en-US" sz="1700" dirty="0">
                <a:latin typeface="Consolas" panose="020B0609020204030204" pitchFamily="49" charset="0"/>
              </a:rPr>
              <a:t> = </a:t>
            </a:r>
            <a:r>
              <a:rPr lang="en-US" sz="1700" dirty="0">
                <a:solidFill>
                  <a:srgbClr val="00B050"/>
                </a:solidFill>
                <a:latin typeface="Consolas" panose="020B0609020204030204" pitchFamily="49" charset="0"/>
              </a:rPr>
              <a:t>42</a:t>
            </a:r>
            <a:r>
              <a:rPr lang="en-US" sz="1700" dirty="0">
                <a:latin typeface="Consolas" panose="020B0609020204030204" pitchFamily="49" charset="0"/>
              </a:rPr>
              <a:t>;</a:t>
            </a:r>
          </a:p>
          <a:p>
            <a:endParaRPr lang="en-US" sz="1700" dirty="0">
              <a:latin typeface="Consolas" panose="020B0609020204030204" pitchFamily="49" charset="0"/>
            </a:endParaRPr>
          </a:p>
          <a:p>
            <a:r>
              <a:rPr lang="en-US" sz="1700" dirty="0">
                <a:latin typeface="Consolas" panose="020B0609020204030204" pitchFamily="49" charset="0"/>
              </a:rPr>
              <a:t>    //Send the message.</a:t>
            </a:r>
          </a:p>
          <a:p>
            <a:r>
              <a:rPr lang="en-US" sz="1700" dirty="0">
                <a:latin typeface="Consolas" panose="020B0609020204030204" pitchFamily="49" charset="0"/>
              </a:rPr>
              <a:t>    </a:t>
            </a:r>
            <a:r>
              <a:rPr lang="en-US" sz="1700" dirty="0" err="1">
                <a:latin typeface="Consolas" panose="020B0609020204030204" pitchFamily="49" charset="0"/>
              </a:rPr>
              <a:t>mach_msg</a:t>
            </a:r>
            <a:r>
              <a:rPr lang="en-US" sz="1700" dirty="0">
                <a:latin typeface="Consolas" panose="020B0609020204030204" pitchFamily="49" charset="0"/>
              </a:rPr>
              <a:t>(&amp;</a:t>
            </a:r>
            <a:r>
              <a:rPr lang="en-US" sz="1700" dirty="0" err="1">
                <a:latin typeface="Consolas" panose="020B0609020204030204" pitchFamily="49" charset="0"/>
              </a:rPr>
              <a:t>msg.header</a:t>
            </a:r>
            <a:r>
              <a:rPr lang="en-US" sz="1700" dirty="0">
                <a:latin typeface="Consolas" panose="020B0609020204030204" pitchFamily="49" charset="0"/>
              </a:rPr>
              <a:t>, </a:t>
            </a:r>
            <a:r>
              <a:rPr lang="en-US" sz="1700" dirty="0">
                <a:solidFill>
                  <a:srgbClr val="00B050"/>
                </a:solidFill>
                <a:latin typeface="Consolas" panose="020B0609020204030204" pitchFamily="49" charset="0"/>
              </a:rPr>
              <a:t>MACH_SEND_MSG</a:t>
            </a:r>
            <a:r>
              <a:rPr lang="en-US" sz="1700" dirty="0">
                <a:latin typeface="Consolas" panose="020B0609020204030204" pitchFamily="49" charset="0"/>
              </a:rPr>
              <a:t>);</a:t>
            </a:r>
          </a:p>
          <a:p>
            <a:r>
              <a:rPr lang="en-US" sz="1700" dirty="0">
                <a:latin typeface="Consolas" panose="020B0609020204030204" pitchFamily="49" charset="0"/>
              </a:rPr>
              <a:t>    </a:t>
            </a:r>
            <a:r>
              <a:rPr lang="en-US" sz="1700" dirty="0" err="1">
                <a:latin typeface="Consolas" panose="020B0609020204030204" pitchFamily="49" charset="0"/>
              </a:rPr>
              <a:t>printf</a:t>
            </a:r>
            <a:r>
              <a:rPr lang="en-US" sz="1700" dirty="0">
                <a:latin typeface="Consolas" panose="020B0609020204030204" pitchFamily="49" charset="0"/>
              </a:rPr>
              <a:t>(</a:t>
            </a:r>
            <a:r>
              <a:rPr lang="en-US" sz="1700" dirty="0">
                <a:solidFill>
                  <a:srgbClr val="00B050"/>
                </a:solidFill>
                <a:latin typeface="Consolas" panose="020B0609020204030204" pitchFamily="49" charset="0"/>
              </a:rPr>
              <a:t>"Message sent!\n"</a:t>
            </a:r>
            <a:r>
              <a:rPr lang="en-US" sz="1700" dirty="0">
                <a:latin typeface="Consolas" panose="020B0609020204030204" pitchFamily="49" charset="0"/>
              </a:rPr>
              <a:t>);</a:t>
            </a:r>
          </a:p>
          <a:p>
            <a:r>
              <a:rPr lang="en-US" sz="1700" dirty="0">
                <a:latin typeface="Consolas" panose="020B0609020204030204" pitchFamily="49" charset="0"/>
              </a:rPr>
              <a:t>}</a:t>
            </a:r>
          </a:p>
        </p:txBody>
      </p:sp>
    </p:spTree>
    <p:extLst>
      <p:ext uri="{BB962C8B-B14F-4D97-AF65-F5344CB8AC3E}">
        <p14:creationId xmlns:p14="http://schemas.microsoft.com/office/powerpoint/2010/main" val="262868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AAC1C-16EA-45C7-A098-2F5890E48E3F}"/>
              </a:ext>
            </a:extLst>
          </p:cNvPr>
          <p:cNvSpPr>
            <a:spLocks noGrp="1"/>
          </p:cNvSpPr>
          <p:nvPr>
            <p:ph type="title"/>
          </p:nvPr>
        </p:nvSpPr>
        <p:spPr>
          <a:xfrm>
            <a:off x="838200" y="295676"/>
            <a:ext cx="10515600" cy="815493"/>
          </a:xfrm>
        </p:spPr>
        <p:txBody>
          <a:bodyPr/>
          <a:lstStyle/>
          <a:p>
            <a:r>
              <a:rPr lang="en-US" dirty="0"/>
              <a:t>Darwin: Port Rights as Capabilities</a:t>
            </a:r>
          </a:p>
        </p:txBody>
      </p:sp>
      <p:sp>
        <p:nvSpPr>
          <p:cNvPr id="3" name="Content Placeholder 2">
            <a:extLst>
              <a:ext uri="{FF2B5EF4-FFF2-40B4-BE49-F238E27FC236}">
                <a16:creationId xmlns:a16="http://schemas.microsoft.com/office/drawing/2014/main" id="{D4A4EAF3-B1A3-4109-89A0-156716E816C8}"/>
              </a:ext>
            </a:extLst>
          </p:cNvPr>
          <p:cNvSpPr>
            <a:spLocks noGrp="1"/>
          </p:cNvSpPr>
          <p:nvPr>
            <p:ph idx="1"/>
          </p:nvPr>
        </p:nvSpPr>
        <p:spPr>
          <a:xfrm>
            <a:off x="441043" y="1140628"/>
            <a:ext cx="11309913" cy="5717372"/>
          </a:xfrm>
        </p:spPr>
        <p:txBody>
          <a:bodyPr>
            <a:normAutofit/>
          </a:bodyPr>
          <a:lstStyle/>
          <a:p>
            <a:r>
              <a:rPr lang="en-US" sz="3600" dirty="0"/>
              <a:t>A task can only get a send or receive right for a port by:</a:t>
            </a:r>
          </a:p>
          <a:p>
            <a:pPr lvl="1"/>
            <a:r>
              <a:rPr lang="en-US" sz="3200" dirty="0"/>
              <a:t>Creating the port itself, or</a:t>
            </a:r>
          </a:p>
          <a:p>
            <a:pPr lvl="1"/>
            <a:r>
              <a:rPr lang="en-US" sz="3200" dirty="0"/>
              <a:t>Receiving a port right from another task or the kernel</a:t>
            </a:r>
          </a:p>
          <a:p>
            <a:pPr lvl="2"/>
            <a:r>
              <a:rPr lang="en-US" sz="2600" dirty="0"/>
              <a:t>In Darwin, the primary way of receiving access to another task’s port is via the bootstrap server</a:t>
            </a:r>
          </a:p>
          <a:p>
            <a:pPr lvl="2"/>
            <a:r>
              <a:rPr lang="en-US" sz="2600" dirty="0"/>
              <a:t>A task can also use IPC to pass the rights for a local port to another task</a:t>
            </a:r>
          </a:p>
          <a:p>
            <a:r>
              <a:rPr lang="en-US" sz="3200" dirty="0"/>
              <a:t>Port rights act as security capabilities</a:t>
            </a:r>
          </a:p>
          <a:p>
            <a:pPr lvl="1"/>
            <a:r>
              <a:rPr lang="en-US" sz="2800" dirty="0"/>
              <a:t>Having access to a port grants access to the corresponding object/ functionality</a:t>
            </a:r>
          </a:p>
          <a:p>
            <a:pPr lvl="1"/>
            <a:r>
              <a:rPr lang="en-US" sz="2800" dirty="0"/>
              <a:t>Not having access to a port means that a task has no way to directly access the corresponding object/functionality</a:t>
            </a:r>
          </a:p>
        </p:txBody>
      </p:sp>
    </p:spTree>
    <p:extLst>
      <p:ext uri="{BB962C8B-B14F-4D97-AF65-F5344CB8AC3E}">
        <p14:creationId xmlns:p14="http://schemas.microsoft.com/office/powerpoint/2010/main" val="188201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B54403-B14E-46CE-8262-0FA5075BC4DC}"/>
              </a:ext>
            </a:extLst>
          </p:cNvPr>
          <p:cNvSpPr>
            <a:spLocks noGrp="1"/>
          </p:cNvSpPr>
          <p:nvPr>
            <p:ph idx="1"/>
          </p:nvPr>
        </p:nvSpPr>
        <p:spPr>
          <a:xfrm>
            <a:off x="5578316" y="-37071"/>
            <a:ext cx="6739493" cy="6944499"/>
          </a:xfrm>
        </p:spPr>
        <p:txBody>
          <a:bodyPr>
            <a:normAutofit fontScale="92500"/>
          </a:bodyPr>
          <a:lstStyle/>
          <a:p>
            <a:r>
              <a:rPr lang="en-US" dirty="0"/>
              <a:t>Processes and kernel-visible threads</a:t>
            </a:r>
          </a:p>
          <a:p>
            <a:pPr lvl="1"/>
            <a:r>
              <a:rPr lang="en-US" dirty="0"/>
              <a:t>Each BSD-level kernel-visible thread maps to a Mach thread</a:t>
            </a:r>
          </a:p>
          <a:p>
            <a:pPr lvl="1"/>
            <a:r>
              <a:rPr lang="en-US" dirty="0"/>
              <a:t>The Mach scheduler schedules Mach threads, but is agnostic about how a thread might map to higher-level BSD state</a:t>
            </a:r>
          </a:p>
          <a:p>
            <a:r>
              <a:rPr lang="en-US" dirty="0">
                <a:solidFill>
                  <a:schemeClr val="bg1"/>
                </a:solidFill>
              </a:rPr>
              <a:t>Memory</a:t>
            </a:r>
          </a:p>
          <a:p>
            <a:pPr lvl="1"/>
            <a:r>
              <a:rPr lang="en-US" dirty="0">
                <a:solidFill>
                  <a:schemeClr val="bg1"/>
                </a:solidFill>
              </a:rPr>
              <a:t>Mach tags each task with a list of </a:t>
            </a:r>
            <a:r>
              <a:rPr lang="en-US" dirty="0" err="1">
                <a:solidFill>
                  <a:schemeClr val="bg1"/>
                </a:solidFill>
                <a:latin typeface="Consolas" panose="020B0609020204030204" pitchFamily="49" charset="0"/>
              </a:rPr>
              <a:t>vm_map_entry</a:t>
            </a:r>
            <a:r>
              <a:rPr lang="en-US" dirty="0">
                <a:solidFill>
                  <a:schemeClr val="bg1"/>
                </a:solidFill>
              </a:rPr>
              <a:t> objects, each of which represents a contiguous chunk of virtual memory (similar to a Linux VMA)</a:t>
            </a:r>
          </a:p>
          <a:p>
            <a:pPr lvl="1"/>
            <a:r>
              <a:rPr lang="en-US" dirty="0">
                <a:solidFill>
                  <a:schemeClr val="bg1"/>
                </a:solidFill>
              </a:rPr>
              <a:t>Mach associates each </a:t>
            </a:r>
            <a:r>
              <a:rPr lang="en-US" dirty="0" err="1">
                <a:solidFill>
                  <a:schemeClr val="bg1"/>
                </a:solidFill>
              </a:rPr>
              <a:t>vm_map_entry</a:t>
            </a:r>
            <a:r>
              <a:rPr lang="en-US" dirty="0">
                <a:solidFill>
                  <a:schemeClr val="bg1"/>
                </a:solidFill>
              </a:rPr>
              <a:t> with a Mach port owned by a pager task</a:t>
            </a:r>
          </a:p>
          <a:p>
            <a:pPr lvl="2"/>
            <a:r>
              <a:rPr lang="en-US" dirty="0">
                <a:solidFill>
                  <a:schemeClr val="bg1"/>
                </a:solidFill>
              </a:rPr>
              <a:t>The default pager (implemented by Mach) swaps anonymous pages between RAM and disk</a:t>
            </a:r>
          </a:p>
          <a:p>
            <a:pPr lvl="2"/>
            <a:r>
              <a:rPr lang="en-US" dirty="0">
                <a:solidFill>
                  <a:schemeClr val="bg1"/>
                </a:solidFill>
              </a:rPr>
              <a:t>The </a:t>
            </a:r>
            <a:r>
              <a:rPr lang="en-US" dirty="0" err="1">
                <a:solidFill>
                  <a:schemeClr val="bg1"/>
                </a:solidFill>
              </a:rPr>
              <a:t>vnode</a:t>
            </a:r>
            <a:r>
              <a:rPr lang="en-US" dirty="0">
                <a:solidFill>
                  <a:schemeClr val="bg1"/>
                </a:solidFill>
              </a:rPr>
              <a:t> pager (implemented by BSD) swaps file-backed pages between RAM and disk</a:t>
            </a:r>
          </a:p>
          <a:p>
            <a:pPr lvl="2"/>
            <a:r>
              <a:rPr lang="en-US" dirty="0">
                <a:solidFill>
                  <a:schemeClr val="bg1"/>
                </a:solidFill>
              </a:rPr>
              <a:t>The device pager (implemented by </a:t>
            </a:r>
            <a:r>
              <a:rPr lang="en-US" dirty="0" err="1">
                <a:solidFill>
                  <a:schemeClr val="bg1"/>
                </a:solidFill>
              </a:rPr>
              <a:t>IOKit</a:t>
            </a:r>
            <a:r>
              <a:rPr lang="en-US" dirty="0">
                <a:solidFill>
                  <a:schemeClr val="bg1"/>
                </a:solidFill>
              </a:rPr>
              <a:t>) handles memory-mapped devices</a:t>
            </a:r>
          </a:p>
          <a:p>
            <a:pPr lvl="1"/>
            <a:r>
              <a:rPr lang="en-US" dirty="0">
                <a:solidFill>
                  <a:schemeClr val="bg1"/>
                </a:solidFill>
              </a:rPr>
              <a:t>Mach provides </a:t>
            </a:r>
            <a:r>
              <a:rPr lang="en-US" dirty="0" err="1">
                <a:solidFill>
                  <a:schemeClr val="bg1"/>
                </a:solidFill>
                <a:latin typeface="Consolas" panose="020B0609020204030204" pitchFamily="49" charset="0"/>
              </a:rPr>
              <a:t>kalloc</a:t>
            </a:r>
            <a:r>
              <a:rPr lang="en-US" dirty="0">
                <a:solidFill>
                  <a:schemeClr val="bg1"/>
                </a:solidFill>
                <a:latin typeface="Consolas" panose="020B0609020204030204" pitchFamily="49" charset="0"/>
              </a:rPr>
              <a:t>()</a:t>
            </a:r>
            <a:r>
              <a:rPr lang="en-US" dirty="0">
                <a:solidFill>
                  <a:schemeClr val="bg1"/>
                </a:solidFill>
              </a:rPr>
              <a:t> and </a:t>
            </a:r>
            <a:r>
              <a:rPr lang="en-US" dirty="0" err="1">
                <a:solidFill>
                  <a:schemeClr val="bg1"/>
                </a:solidFill>
                <a:latin typeface="Consolas" panose="020B0609020204030204" pitchFamily="49" charset="0"/>
              </a:rPr>
              <a:t>kfree</a:t>
            </a:r>
            <a:r>
              <a:rPr lang="en-US" dirty="0">
                <a:solidFill>
                  <a:schemeClr val="bg1"/>
                </a:solidFill>
                <a:latin typeface="Consolas" panose="020B0609020204030204" pitchFamily="49" charset="0"/>
              </a:rPr>
              <a:t>()</a:t>
            </a:r>
            <a:r>
              <a:rPr lang="en-US" dirty="0">
                <a:solidFill>
                  <a:schemeClr val="bg1"/>
                </a:solidFill>
              </a:rPr>
              <a:t> to allow itself (and the BSD layer) to dynamically allocate memory</a:t>
            </a:r>
          </a:p>
        </p:txBody>
      </p:sp>
      <p:sp>
        <p:nvSpPr>
          <p:cNvPr id="2" name="Title 1">
            <a:extLst>
              <a:ext uri="{FF2B5EF4-FFF2-40B4-BE49-F238E27FC236}">
                <a16:creationId xmlns:a16="http://schemas.microsoft.com/office/drawing/2014/main" id="{54D6BF1C-2B09-4842-BD0B-813727086A9E}"/>
              </a:ext>
            </a:extLst>
          </p:cNvPr>
          <p:cNvSpPr>
            <a:spLocks noGrp="1"/>
          </p:cNvSpPr>
          <p:nvPr>
            <p:ph type="title"/>
          </p:nvPr>
        </p:nvSpPr>
        <p:spPr>
          <a:xfrm>
            <a:off x="-148283" y="0"/>
            <a:ext cx="6005384" cy="746045"/>
          </a:xfrm>
        </p:spPr>
        <p:txBody>
          <a:bodyPr>
            <a:normAutofit/>
          </a:bodyPr>
          <a:lstStyle/>
          <a:p>
            <a:r>
              <a:rPr lang="en-US" sz="3600" dirty="0"/>
              <a:t>Darwin: BSD atop Mach</a:t>
            </a:r>
          </a:p>
        </p:txBody>
      </p:sp>
      <p:sp>
        <p:nvSpPr>
          <p:cNvPr id="4" name="TextBox 3">
            <a:extLst>
              <a:ext uri="{FF2B5EF4-FFF2-40B4-BE49-F238E27FC236}">
                <a16:creationId xmlns:a16="http://schemas.microsoft.com/office/drawing/2014/main" id="{0266FC44-1040-4298-8E79-C8C50D9B0057}"/>
              </a:ext>
            </a:extLst>
          </p:cNvPr>
          <p:cNvSpPr txBox="1"/>
          <p:nvPr/>
        </p:nvSpPr>
        <p:spPr>
          <a:xfrm>
            <a:off x="168298" y="1028741"/>
            <a:ext cx="5397661" cy="5078313"/>
          </a:xfrm>
          <a:prstGeom prst="rect">
            <a:avLst/>
          </a:prstGeom>
          <a:noFill/>
        </p:spPr>
        <p:txBody>
          <a:bodyPr wrap="square" rtlCol="0">
            <a:spAutoFit/>
          </a:bodyPr>
          <a:lstStyle/>
          <a:p>
            <a:r>
              <a:rPr lang="en-US" dirty="0">
                <a:latin typeface="Consolas" panose="020B0609020204030204" pitchFamily="49" charset="0"/>
              </a:rPr>
              <a:t>//Mach-level definition of a thread</a:t>
            </a:r>
          </a:p>
          <a:p>
            <a:r>
              <a:rPr lang="en-US" dirty="0">
                <a:solidFill>
                  <a:srgbClr val="0070C0"/>
                </a:solidFill>
                <a:latin typeface="Consolas" panose="020B0609020204030204" pitchFamily="49" charset="0"/>
              </a:rPr>
              <a:t>struct</a:t>
            </a:r>
            <a:r>
              <a:rPr lang="en-US" dirty="0">
                <a:latin typeface="Consolas" panose="020B0609020204030204" pitchFamily="49" charset="0"/>
              </a:rPr>
              <a:t> thread{</a:t>
            </a:r>
          </a:p>
          <a:p>
            <a:r>
              <a:rPr lang="en-US" dirty="0">
                <a:latin typeface="Consolas" panose="020B0609020204030204" pitchFamily="49" charset="0"/>
              </a:rPr>
              <a:t>    </a:t>
            </a:r>
            <a:r>
              <a:rPr lang="en-US" dirty="0">
                <a:solidFill>
                  <a:srgbClr val="0070C0"/>
                </a:solidFill>
                <a:latin typeface="Consolas" panose="020B0609020204030204" pitchFamily="49" charset="0"/>
              </a:rPr>
              <a:t>struct</a:t>
            </a:r>
            <a:r>
              <a:rPr lang="en-US" dirty="0">
                <a:latin typeface="Consolas" panose="020B0609020204030204" pitchFamily="49" charset="0"/>
              </a:rPr>
              <a:t> </a:t>
            </a:r>
            <a:r>
              <a:rPr lang="en-US" dirty="0" err="1">
                <a:latin typeface="Consolas" panose="020B0609020204030204" pitchFamily="49" charset="0"/>
              </a:rPr>
              <a:t>waitq</a:t>
            </a:r>
            <a:r>
              <a:rPr lang="en-US" dirty="0">
                <a:latin typeface="Consolas" panose="020B0609020204030204" pitchFamily="49" charset="0"/>
              </a:rPr>
              <a:t> *</a:t>
            </a:r>
            <a:r>
              <a:rPr lang="en-US" dirty="0" err="1">
                <a:latin typeface="Consolas" panose="020B0609020204030204" pitchFamily="49" charset="0"/>
              </a:rPr>
              <a:t>waitq</a:t>
            </a:r>
            <a:r>
              <a:rPr lang="en-US" dirty="0">
                <a:latin typeface="Consolas" panose="020B0609020204030204" pitchFamily="49" charset="0"/>
              </a:rPr>
              <a:t>; //wait queue </a:t>
            </a:r>
          </a:p>
          <a:p>
            <a:r>
              <a:rPr lang="en-US" dirty="0">
                <a:latin typeface="Consolas" panose="020B0609020204030204" pitchFamily="49" charset="0"/>
              </a:rPr>
              <a:t>         //this thread is enqueued on</a:t>
            </a:r>
          </a:p>
          <a:p>
            <a:r>
              <a:rPr lang="en-US" dirty="0">
                <a:latin typeface="Consolas" panose="020B0609020204030204" pitchFamily="49" charset="0"/>
              </a:rPr>
              <a:t>    </a:t>
            </a:r>
            <a:r>
              <a:rPr lang="en-US" dirty="0">
                <a:solidFill>
                  <a:srgbClr val="0070C0"/>
                </a:solidFill>
                <a:latin typeface="Consolas" panose="020B0609020204030204" pitchFamily="49" charset="0"/>
              </a:rPr>
              <a:t>int</a:t>
            </a:r>
            <a:r>
              <a:rPr lang="en-US" dirty="0">
                <a:latin typeface="Consolas" panose="020B0609020204030204" pitchFamily="49" charset="0"/>
              </a:rPr>
              <a:t> state;</a:t>
            </a:r>
          </a:p>
          <a:p>
            <a:r>
              <a:rPr lang="en-US" dirty="0">
                <a:latin typeface="Consolas" panose="020B0609020204030204" pitchFamily="49" charset="0"/>
              </a:rPr>
              <a:t>#</a:t>
            </a:r>
            <a:r>
              <a:rPr lang="en-US" dirty="0">
                <a:solidFill>
                  <a:srgbClr val="0070C0"/>
                </a:solidFill>
                <a:latin typeface="Consolas" panose="020B0609020204030204" pitchFamily="49" charset="0"/>
              </a:rPr>
              <a:t>define</a:t>
            </a:r>
            <a:r>
              <a:rPr lang="en-US" dirty="0">
                <a:latin typeface="Consolas" panose="020B0609020204030204" pitchFamily="49" charset="0"/>
              </a:rPr>
              <a:t> </a:t>
            </a:r>
            <a:r>
              <a:rPr lang="en-US" dirty="0">
                <a:solidFill>
                  <a:srgbClr val="00B050"/>
                </a:solidFill>
                <a:latin typeface="Consolas" panose="020B0609020204030204" pitchFamily="49" charset="0"/>
              </a:rPr>
              <a:t>TH_WAIT 0x01</a:t>
            </a:r>
            <a:r>
              <a:rPr lang="en-US" dirty="0">
                <a:latin typeface="Consolas" panose="020B0609020204030204" pitchFamily="49" charset="0"/>
              </a:rPr>
              <a:t> //Queued for waiting</a:t>
            </a:r>
          </a:p>
          <a:p>
            <a:r>
              <a:rPr lang="en-US" dirty="0">
                <a:latin typeface="Consolas" panose="020B0609020204030204" pitchFamily="49" charset="0"/>
              </a:rPr>
              <a:t>#</a:t>
            </a:r>
            <a:r>
              <a:rPr lang="en-US" dirty="0">
                <a:solidFill>
                  <a:srgbClr val="0070C0"/>
                </a:solidFill>
                <a:latin typeface="Consolas" panose="020B0609020204030204" pitchFamily="49" charset="0"/>
              </a:rPr>
              <a:t>define</a:t>
            </a:r>
            <a:r>
              <a:rPr lang="en-US" dirty="0">
                <a:latin typeface="Consolas" panose="020B0609020204030204" pitchFamily="49" charset="0"/>
              </a:rPr>
              <a:t> </a:t>
            </a:r>
            <a:r>
              <a:rPr lang="en-US" dirty="0">
                <a:solidFill>
                  <a:srgbClr val="00B050"/>
                </a:solidFill>
                <a:latin typeface="Consolas" panose="020B0609020204030204" pitchFamily="49" charset="0"/>
              </a:rPr>
              <a:t>TH_SUSP 0x02</a:t>
            </a:r>
            <a:r>
              <a:rPr lang="en-US" dirty="0">
                <a:latin typeface="Consolas" panose="020B0609020204030204" pitchFamily="49" charset="0"/>
              </a:rPr>
              <a:t> //Stopped</a:t>
            </a:r>
          </a:p>
          <a:p>
            <a:r>
              <a:rPr lang="en-US" dirty="0">
                <a:latin typeface="Consolas" panose="020B0609020204030204" pitchFamily="49" charset="0"/>
              </a:rPr>
              <a:t>#</a:t>
            </a:r>
            <a:r>
              <a:rPr lang="en-US" dirty="0">
                <a:solidFill>
                  <a:srgbClr val="0070C0"/>
                </a:solidFill>
                <a:latin typeface="Consolas" panose="020B0609020204030204" pitchFamily="49" charset="0"/>
              </a:rPr>
              <a:t>define</a:t>
            </a:r>
            <a:r>
              <a:rPr lang="en-US" dirty="0">
                <a:latin typeface="Consolas" panose="020B0609020204030204" pitchFamily="49" charset="0"/>
              </a:rPr>
              <a:t> </a:t>
            </a:r>
            <a:r>
              <a:rPr lang="en-US" dirty="0">
                <a:solidFill>
                  <a:srgbClr val="00B050"/>
                </a:solidFill>
                <a:latin typeface="Consolas" panose="020B0609020204030204" pitchFamily="49" charset="0"/>
              </a:rPr>
              <a:t>TH_RUN  0x04</a:t>
            </a:r>
            <a:r>
              <a:rPr lang="en-US" dirty="0">
                <a:latin typeface="Consolas" panose="020B0609020204030204" pitchFamily="49" charset="0"/>
              </a:rPr>
              <a:t> //Running or on </a:t>
            </a:r>
            <a:r>
              <a:rPr lang="en-US" dirty="0" err="1">
                <a:latin typeface="Consolas" panose="020B0609020204030204" pitchFamily="49" charset="0"/>
              </a:rPr>
              <a:t>runq</a:t>
            </a:r>
            <a:endParaRPr lang="en-US" dirty="0">
              <a:latin typeface="Consolas" panose="020B0609020204030204" pitchFamily="49" charset="0"/>
            </a:endParaRPr>
          </a:p>
          <a:p>
            <a:r>
              <a:rPr lang="en-US" dirty="0">
                <a:latin typeface="Consolas" panose="020B0609020204030204" pitchFamily="49" charset="0"/>
              </a:rPr>
              <a:t>#</a:t>
            </a:r>
            <a:r>
              <a:rPr lang="en-US" dirty="0">
                <a:solidFill>
                  <a:srgbClr val="0070C0"/>
                </a:solidFill>
                <a:latin typeface="Consolas" panose="020B0609020204030204" pitchFamily="49" charset="0"/>
              </a:rPr>
              <a:t>define</a:t>
            </a:r>
            <a:r>
              <a:rPr lang="en-US" dirty="0">
                <a:latin typeface="Consolas" panose="020B0609020204030204" pitchFamily="49" charset="0"/>
              </a:rPr>
              <a:t> </a:t>
            </a:r>
            <a:r>
              <a:rPr lang="en-US" dirty="0">
                <a:solidFill>
                  <a:srgbClr val="00B050"/>
                </a:solidFill>
                <a:latin typeface="Consolas" panose="020B0609020204030204" pitchFamily="49" charset="0"/>
              </a:rPr>
              <a:t>TH_TERMINATE 0x10</a:t>
            </a:r>
            <a:r>
              <a:rPr lang="en-US" dirty="0">
                <a:latin typeface="Consolas" panose="020B0609020204030204" pitchFamily="49" charset="0"/>
              </a:rPr>
              <a:t> //Halted due to </a:t>
            </a:r>
          </a:p>
          <a:p>
            <a:r>
              <a:rPr lang="en-US" dirty="0">
                <a:latin typeface="Consolas" panose="020B0609020204030204" pitchFamily="49" charset="0"/>
              </a:rPr>
              <a:t>                          //termination</a:t>
            </a:r>
          </a:p>
          <a:p>
            <a:r>
              <a:rPr lang="en-US" dirty="0">
                <a:latin typeface="Consolas" panose="020B0609020204030204" pitchFamily="49" charset="0"/>
              </a:rPr>
              <a:t>    //Other thread states. . .</a:t>
            </a:r>
          </a:p>
          <a:p>
            <a:endParaRPr lang="en-US" dirty="0">
              <a:latin typeface="Consolas" panose="020B0609020204030204" pitchFamily="49" charset="0"/>
            </a:endParaRPr>
          </a:p>
          <a:p>
            <a:r>
              <a:rPr lang="en-US" dirty="0">
                <a:latin typeface="Consolas" panose="020B0609020204030204" pitchFamily="49" charset="0"/>
              </a:rPr>
              <a:t>    //Other struct field definitions. . .</a:t>
            </a:r>
          </a:p>
          <a:p>
            <a:r>
              <a:rPr lang="en-US" dirty="0">
                <a:latin typeface="Consolas" panose="020B0609020204030204" pitchFamily="49" charset="0"/>
              </a:rPr>
              <a:t>#</a:t>
            </a:r>
            <a:r>
              <a:rPr lang="en-US" dirty="0">
                <a:solidFill>
                  <a:srgbClr val="0070C0"/>
                </a:solidFill>
                <a:latin typeface="Consolas" panose="020B0609020204030204" pitchFamily="49" charset="0"/>
              </a:rPr>
              <a:t>ifdef</a:t>
            </a:r>
            <a:r>
              <a:rPr lang="en-US" dirty="0">
                <a:latin typeface="Consolas" panose="020B0609020204030204" pitchFamily="49" charset="0"/>
              </a:rPr>
              <a:t>  </a:t>
            </a:r>
            <a:r>
              <a:rPr lang="en-US" dirty="0">
                <a:solidFill>
                  <a:srgbClr val="00B050"/>
                </a:solidFill>
                <a:latin typeface="Consolas" panose="020B0609020204030204" pitchFamily="49" charset="0"/>
              </a:rPr>
              <a:t>MACH_BSD</a:t>
            </a:r>
          </a:p>
          <a:p>
            <a:r>
              <a:rPr lang="en-US" dirty="0">
                <a:latin typeface="Consolas" panose="020B0609020204030204" pitchFamily="49" charset="0"/>
              </a:rPr>
              <a:t>    </a:t>
            </a:r>
            <a:r>
              <a:rPr lang="en-US" dirty="0">
                <a:solidFill>
                  <a:srgbClr val="0070C0"/>
                </a:solidFill>
                <a:latin typeface="Consolas" panose="020B0609020204030204" pitchFamily="49" charset="0"/>
              </a:rPr>
              <a:t>void</a:t>
            </a:r>
            <a:r>
              <a:rPr lang="en-US" dirty="0">
                <a:latin typeface="Consolas" panose="020B0609020204030204" pitchFamily="49" charset="0"/>
              </a:rPr>
              <a:t>* </a:t>
            </a:r>
            <a:r>
              <a:rPr lang="en-US" dirty="0" err="1">
                <a:latin typeface="Consolas" panose="020B0609020204030204" pitchFamily="49" charset="0"/>
              </a:rPr>
              <a:t>uthread</a:t>
            </a:r>
            <a:r>
              <a:rPr lang="en-US" dirty="0">
                <a:latin typeface="Consolas" panose="020B0609020204030204" pitchFamily="49" charset="0"/>
              </a:rPr>
              <a:t>; //Points to BSD-level</a:t>
            </a:r>
          </a:p>
          <a:p>
            <a:r>
              <a:rPr lang="en-US" dirty="0">
                <a:latin typeface="Consolas" panose="020B0609020204030204" pitchFamily="49" charset="0"/>
              </a:rPr>
              <a:t>                   //kernel thread info</a:t>
            </a:r>
          </a:p>
          <a:p>
            <a:r>
              <a:rPr lang="en-US" dirty="0">
                <a:latin typeface="Consolas" panose="020B0609020204030204" pitchFamily="49" charset="0"/>
              </a:rPr>
              <a:t>#</a:t>
            </a:r>
            <a:r>
              <a:rPr lang="en-US" dirty="0">
                <a:solidFill>
                  <a:srgbClr val="0070C0"/>
                </a:solidFill>
                <a:latin typeface="Consolas" panose="020B0609020204030204" pitchFamily="49" charset="0"/>
              </a:rPr>
              <a:t>endif</a:t>
            </a:r>
          </a:p>
          <a:p>
            <a:r>
              <a:rPr lang="en-US" dirty="0">
                <a:latin typeface="Consolas" panose="020B0609020204030204" pitchFamily="49" charset="0"/>
              </a:rPr>
              <a:t>};</a:t>
            </a:r>
          </a:p>
        </p:txBody>
      </p:sp>
      <p:cxnSp>
        <p:nvCxnSpPr>
          <p:cNvPr id="8" name="Straight Connector 7">
            <a:extLst>
              <a:ext uri="{FF2B5EF4-FFF2-40B4-BE49-F238E27FC236}">
                <a16:creationId xmlns:a16="http://schemas.microsoft.com/office/drawing/2014/main" id="{B3AD6218-8755-483B-BA78-B2AA248443C4}"/>
              </a:ext>
            </a:extLst>
          </p:cNvPr>
          <p:cNvCxnSpPr/>
          <p:nvPr/>
        </p:nvCxnSpPr>
        <p:spPr>
          <a:xfrm>
            <a:off x="5578316" y="185352"/>
            <a:ext cx="0" cy="64131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05AE224-13C3-4E87-B784-2F9BBE830CC2}"/>
              </a:ext>
            </a:extLst>
          </p:cNvPr>
          <p:cNvSpPr/>
          <p:nvPr/>
        </p:nvSpPr>
        <p:spPr>
          <a:xfrm>
            <a:off x="5857101" y="2261286"/>
            <a:ext cx="6334865" cy="459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F3A8977-48C9-4705-A87B-6BEB16B7537D}"/>
              </a:ext>
            </a:extLst>
          </p:cNvPr>
          <p:cNvSpPr txBox="1"/>
          <p:nvPr/>
        </p:nvSpPr>
        <p:spPr>
          <a:xfrm>
            <a:off x="6096000" y="2136736"/>
            <a:ext cx="5397661" cy="3970318"/>
          </a:xfrm>
          <a:prstGeom prst="rect">
            <a:avLst/>
          </a:prstGeom>
          <a:noFill/>
        </p:spPr>
        <p:txBody>
          <a:bodyPr wrap="square" rtlCol="0">
            <a:spAutoFit/>
          </a:bodyPr>
          <a:lstStyle/>
          <a:p>
            <a:r>
              <a:rPr lang="en-US" dirty="0">
                <a:latin typeface="Consolas" panose="020B0609020204030204" pitchFamily="49" charset="0"/>
              </a:rPr>
              <a:t>//Mach-level definition of a task</a:t>
            </a:r>
          </a:p>
          <a:p>
            <a:r>
              <a:rPr lang="en-US" dirty="0">
                <a:solidFill>
                  <a:srgbClr val="0070C0"/>
                </a:solidFill>
                <a:latin typeface="Consolas" panose="020B0609020204030204" pitchFamily="49" charset="0"/>
              </a:rPr>
              <a:t>struct</a:t>
            </a:r>
            <a:r>
              <a:rPr lang="en-US" dirty="0">
                <a:latin typeface="Consolas" panose="020B0609020204030204" pitchFamily="49" charset="0"/>
              </a:rPr>
              <a:t> task {</a:t>
            </a:r>
          </a:p>
          <a:p>
            <a:r>
              <a:rPr lang="en-US" dirty="0">
                <a:latin typeface="Consolas" panose="020B0609020204030204" pitchFamily="49" charset="0"/>
              </a:rPr>
              <a:t>    </a:t>
            </a:r>
            <a:r>
              <a:rPr lang="en-US" dirty="0" err="1">
                <a:latin typeface="Consolas" panose="020B0609020204030204" pitchFamily="49" charset="0"/>
              </a:rPr>
              <a:t>vm_map_t</a:t>
            </a:r>
            <a:r>
              <a:rPr lang="en-US" dirty="0">
                <a:latin typeface="Consolas" panose="020B0609020204030204" pitchFamily="49" charset="0"/>
              </a:rPr>
              <a:t> map; //Address space info</a:t>
            </a:r>
          </a:p>
          <a:p>
            <a:r>
              <a:rPr lang="en-US" dirty="0">
                <a:latin typeface="Consolas" panose="020B0609020204030204" pitchFamily="49" charset="0"/>
              </a:rPr>
              <a:t>    </a:t>
            </a:r>
            <a:r>
              <a:rPr lang="en-US" dirty="0" err="1">
                <a:latin typeface="Consolas" panose="020B0609020204030204" pitchFamily="49" charset="0"/>
              </a:rPr>
              <a:t>queue_head_t</a:t>
            </a:r>
            <a:r>
              <a:rPr lang="en-US" dirty="0">
                <a:latin typeface="Consolas" panose="020B0609020204030204" pitchFamily="49" charset="0"/>
              </a:rPr>
              <a:t> threads; //Threads in</a:t>
            </a:r>
          </a:p>
          <a:p>
            <a:r>
              <a:rPr lang="en-US" dirty="0">
                <a:latin typeface="Consolas" panose="020B0609020204030204" pitchFamily="49" charset="0"/>
              </a:rPr>
              <a:t>                          //this task</a:t>
            </a:r>
          </a:p>
          <a:p>
            <a:r>
              <a:rPr lang="en-US" dirty="0">
                <a:latin typeface="Consolas" panose="020B0609020204030204" pitchFamily="49" charset="0"/>
              </a:rPr>
              <a:t>    </a:t>
            </a:r>
            <a:r>
              <a:rPr lang="en-US" dirty="0">
                <a:solidFill>
                  <a:srgbClr val="0070C0"/>
                </a:solidFill>
                <a:latin typeface="Consolas" panose="020B0609020204030204" pitchFamily="49" charset="0"/>
              </a:rPr>
              <a:t>struct</a:t>
            </a:r>
            <a:r>
              <a:rPr lang="en-US" dirty="0">
                <a:latin typeface="Consolas" panose="020B0609020204030204" pitchFamily="49" charset="0"/>
              </a:rPr>
              <a:t> </a:t>
            </a:r>
            <a:r>
              <a:rPr lang="en-US" dirty="0" err="1">
                <a:latin typeface="Consolas" panose="020B0609020204030204" pitchFamily="49" charset="0"/>
              </a:rPr>
              <a:t>ipc_port</a:t>
            </a:r>
            <a:r>
              <a:rPr lang="en-US" dirty="0">
                <a:latin typeface="Consolas" panose="020B0609020204030204" pitchFamily="49" charset="0"/>
              </a:rPr>
              <a:t>* </a:t>
            </a:r>
            <a:r>
              <a:rPr lang="en-US" dirty="0" err="1">
                <a:latin typeface="Consolas" panose="020B0609020204030204" pitchFamily="49" charset="0"/>
              </a:rPr>
              <a:t>itk_bootstrap</a:t>
            </a:r>
            <a:r>
              <a:rPr lang="en-US" dirty="0">
                <a:latin typeface="Consolas" panose="020B0609020204030204" pitchFamily="49" charset="0"/>
              </a:rPr>
              <a:t>; //A </a:t>
            </a:r>
          </a:p>
          <a:p>
            <a:r>
              <a:rPr lang="en-US" dirty="0">
                <a:latin typeface="Consolas" panose="020B0609020204030204" pitchFamily="49" charset="0"/>
              </a:rPr>
              <a:t>                            //send right</a:t>
            </a:r>
          </a:p>
          <a:p>
            <a:r>
              <a:rPr lang="en-US" dirty="0">
                <a:latin typeface="Consolas" panose="020B0609020204030204" pitchFamily="49" charset="0"/>
              </a:rPr>
              <a:t>    </a:t>
            </a:r>
          </a:p>
          <a:p>
            <a:r>
              <a:rPr lang="en-US" dirty="0">
                <a:latin typeface="Consolas" panose="020B0609020204030204" pitchFamily="49" charset="0"/>
              </a:rPr>
              <a:t>    //Other stuff. . .</a:t>
            </a:r>
          </a:p>
          <a:p>
            <a:r>
              <a:rPr lang="en-US" dirty="0">
                <a:latin typeface="Consolas" panose="020B0609020204030204" pitchFamily="49" charset="0"/>
              </a:rPr>
              <a:t>#</a:t>
            </a:r>
            <a:r>
              <a:rPr lang="en-US" dirty="0">
                <a:solidFill>
                  <a:srgbClr val="0070C0"/>
                </a:solidFill>
                <a:latin typeface="Consolas" panose="020B0609020204030204" pitchFamily="49" charset="0"/>
              </a:rPr>
              <a:t>ifdef</a:t>
            </a:r>
            <a:r>
              <a:rPr lang="en-US" dirty="0">
                <a:latin typeface="Consolas" panose="020B0609020204030204" pitchFamily="49" charset="0"/>
              </a:rPr>
              <a:t>  </a:t>
            </a:r>
            <a:r>
              <a:rPr lang="en-US" dirty="0">
                <a:solidFill>
                  <a:srgbClr val="00B050"/>
                </a:solidFill>
                <a:latin typeface="Consolas" panose="020B0609020204030204" pitchFamily="49" charset="0"/>
              </a:rPr>
              <a:t>MACH_BSD</a:t>
            </a:r>
          </a:p>
          <a:p>
            <a:r>
              <a:rPr lang="en-US" dirty="0">
                <a:latin typeface="Consolas" panose="020B0609020204030204" pitchFamily="49" charset="0"/>
              </a:rPr>
              <a:t>    </a:t>
            </a:r>
            <a:r>
              <a:rPr lang="en-US" dirty="0">
                <a:solidFill>
                  <a:srgbClr val="0070C0"/>
                </a:solidFill>
                <a:latin typeface="Consolas" panose="020B0609020204030204" pitchFamily="49" charset="0"/>
              </a:rPr>
              <a:t>void</a:t>
            </a:r>
            <a:r>
              <a:rPr lang="en-US" dirty="0">
                <a:latin typeface="Consolas" panose="020B0609020204030204" pitchFamily="49" charset="0"/>
              </a:rPr>
              <a:t>* </a:t>
            </a:r>
            <a:r>
              <a:rPr lang="en-US" dirty="0" err="1">
                <a:latin typeface="Consolas" panose="020B0609020204030204" pitchFamily="49" charset="0"/>
              </a:rPr>
              <a:t>bsd_info</a:t>
            </a:r>
            <a:r>
              <a:rPr lang="en-US" dirty="0">
                <a:latin typeface="Consolas" panose="020B0609020204030204" pitchFamily="49" charset="0"/>
              </a:rPr>
              <a:t>; //Points to BSD-level</a:t>
            </a:r>
          </a:p>
          <a:p>
            <a:r>
              <a:rPr lang="en-US" dirty="0">
                <a:latin typeface="Consolas" panose="020B0609020204030204" pitchFamily="49" charset="0"/>
              </a:rPr>
              <a:t>                    //process info</a:t>
            </a:r>
          </a:p>
          <a:p>
            <a:r>
              <a:rPr lang="en-US" dirty="0">
                <a:latin typeface="Consolas" panose="020B0609020204030204" pitchFamily="49" charset="0"/>
              </a:rPr>
              <a:t>#</a:t>
            </a:r>
            <a:r>
              <a:rPr lang="en-US" dirty="0">
                <a:solidFill>
                  <a:srgbClr val="0070C0"/>
                </a:solidFill>
                <a:latin typeface="Consolas" panose="020B0609020204030204" pitchFamily="49" charset="0"/>
              </a:rPr>
              <a:t>endif</a:t>
            </a:r>
          </a:p>
          <a:p>
            <a:r>
              <a:rPr lang="en-US" dirty="0">
                <a:latin typeface="Consolas" panose="020B0609020204030204" pitchFamily="49" charset="0"/>
              </a:rPr>
              <a:t>};</a:t>
            </a:r>
          </a:p>
        </p:txBody>
      </p:sp>
    </p:spTree>
    <p:extLst>
      <p:ext uri="{BB962C8B-B14F-4D97-AF65-F5344CB8AC3E}">
        <p14:creationId xmlns:p14="http://schemas.microsoft.com/office/powerpoint/2010/main" val="196285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D5CE9-E9F8-4ED3-9387-5E6B548A9F4D}"/>
              </a:ext>
            </a:extLst>
          </p:cNvPr>
          <p:cNvPicPr>
            <a:picLocks noChangeAspect="1"/>
          </p:cNvPicPr>
          <p:nvPr/>
        </p:nvPicPr>
        <p:blipFill>
          <a:blip r:embed="rId3"/>
          <a:stretch>
            <a:fillRect/>
          </a:stretch>
        </p:blipFill>
        <p:spPr>
          <a:xfrm>
            <a:off x="2944621" y="0"/>
            <a:ext cx="6302757" cy="6858000"/>
          </a:xfrm>
          <a:prstGeom prst="rect">
            <a:avLst/>
          </a:prstGeom>
        </p:spPr>
      </p:pic>
    </p:spTree>
    <p:extLst>
      <p:ext uri="{BB962C8B-B14F-4D97-AF65-F5344CB8AC3E}">
        <p14:creationId xmlns:p14="http://schemas.microsoft.com/office/powerpoint/2010/main" val="95928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B54403-B14E-46CE-8262-0FA5075BC4DC}"/>
              </a:ext>
            </a:extLst>
          </p:cNvPr>
          <p:cNvSpPr>
            <a:spLocks noGrp="1"/>
          </p:cNvSpPr>
          <p:nvPr>
            <p:ph idx="1"/>
          </p:nvPr>
        </p:nvSpPr>
        <p:spPr>
          <a:xfrm>
            <a:off x="5578316" y="-37071"/>
            <a:ext cx="6739493" cy="6944499"/>
          </a:xfrm>
        </p:spPr>
        <p:txBody>
          <a:bodyPr>
            <a:normAutofit fontScale="92500"/>
          </a:bodyPr>
          <a:lstStyle/>
          <a:p>
            <a:r>
              <a:rPr lang="en-US" dirty="0"/>
              <a:t>Processes and kernel-visible threads</a:t>
            </a:r>
          </a:p>
          <a:p>
            <a:pPr lvl="1"/>
            <a:r>
              <a:rPr lang="en-US" dirty="0"/>
              <a:t>Each BSD-level kernel-visible thread maps to a Mach thread</a:t>
            </a:r>
          </a:p>
          <a:p>
            <a:pPr lvl="1"/>
            <a:r>
              <a:rPr lang="en-US" dirty="0"/>
              <a:t>The Mach scheduler schedules Mach threads, but is agnostic about how a thread might map to higher-level BSD state</a:t>
            </a:r>
          </a:p>
          <a:p>
            <a:r>
              <a:rPr lang="en-US" dirty="0"/>
              <a:t>Memory</a:t>
            </a:r>
          </a:p>
          <a:p>
            <a:pPr lvl="1"/>
            <a:r>
              <a:rPr lang="en-US" dirty="0"/>
              <a:t>Mach tags each task with a list of </a:t>
            </a:r>
            <a:r>
              <a:rPr lang="en-US" dirty="0" err="1">
                <a:latin typeface="Consolas" panose="020B0609020204030204" pitchFamily="49" charset="0"/>
              </a:rPr>
              <a:t>vm_map_entry</a:t>
            </a:r>
            <a:r>
              <a:rPr lang="en-US" dirty="0"/>
              <a:t> objects, each of which represents a contiguous chunk of virtual memory (similar to a Linux VMA)</a:t>
            </a:r>
          </a:p>
          <a:p>
            <a:pPr lvl="1"/>
            <a:r>
              <a:rPr lang="en-US" dirty="0"/>
              <a:t>Mach associates each </a:t>
            </a:r>
            <a:r>
              <a:rPr lang="en-US" dirty="0" err="1">
                <a:latin typeface="Consolas" panose="020B0609020204030204" pitchFamily="49" charset="0"/>
              </a:rPr>
              <a:t>vm_map_entry</a:t>
            </a:r>
            <a:r>
              <a:rPr lang="en-US" dirty="0"/>
              <a:t> with a Mach port owned by a pager task</a:t>
            </a:r>
          </a:p>
          <a:p>
            <a:pPr lvl="2"/>
            <a:r>
              <a:rPr lang="en-US" dirty="0"/>
              <a:t>The “default pager” (implemented by Mach) swaps anonymous pages between RAM and disk</a:t>
            </a:r>
          </a:p>
          <a:p>
            <a:pPr lvl="2"/>
            <a:r>
              <a:rPr lang="en-US" dirty="0"/>
              <a:t>The “</a:t>
            </a:r>
            <a:r>
              <a:rPr lang="en-US" dirty="0" err="1"/>
              <a:t>vnode</a:t>
            </a:r>
            <a:r>
              <a:rPr lang="en-US" dirty="0"/>
              <a:t> pager” (implemented by BSD) swaps file-backed pages between RAM and disk</a:t>
            </a:r>
          </a:p>
          <a:p>
            <a:pPr lvl="2"/>
            <a:r>
              <a:rPr lang="en-US" dirty="0"/>
              <a:t>The “device pager” (implemented by </a:t>
            </a:r>
            <a:r>
              <a:rPr lang="en-US" dirty="0" err="1"/>
              <a:t>IOKit</a:t>
            </a:r>
            <a:r>
              <a:rPr lang="en-US" dirty="0"/>
              <a:t>) handles memory-mapped devices</a:t>
            </a:r>
          </a:p>
          <a:p>
            <a:pPr lvl="1"/>
            <a:r>
              <a:rPr lang="en-US" dirty="0"/>
              <a:t>Mach provides </a:t>
            </a:r>
            <a:r>
              <a:rPr lang="en-US" dirty="0" err="1">
                <a:latin typeface="Consolas" panose="020B0609020204030204" pitchFamily="49" charset="0"/>
              </a:rPr>
              <a:t>kalloc</a:t>
            </a:r>
            <a:r>
              <a:rPr lang="en-US" dirty="0">
                <a:latin typeface="Consolas" panose="020B0609020204030204" pitchFamily="49" charset="0"/>
              </a:rPr>
              <a:t>()</a:t>
            </a:r>
            <a:r>
              <a:rPr lang="en-US" dirty="0"/>
              <a:t> and </a:t>
            </a:r>
            <a:r>
              <a:rPr lang="en-US" dirty="0" err="1">
                <a:latin typeface="Consolas" panose="020B0609020204030204" pitchFamily="49" charset="0"/>
              </a:rPr>
              <a:t>kfree</a:t>
            </a:r>
            <a:r>
              <a:rPr lang="en-US" dirty="0">
                <a:latin typeface="Consolas" panose="020B0609020204030204" pitchFamily="49" charset="0"/>
              </a:rPr>
              <a:t>()</a:t>
            </a:r>
            <a:r>
              <a:rPr lang="en-US" dirty="0"/>
              <a:t> to allow itself (and the BSD layer) to dynamically allocate memory</a:t>
            </a:r>
          </a:p>
        </p:txBody>
      </p:sp>
      <p:sp>
        <p:nvSpPr>
          <p:cNvPr id="2" name="Title 1">
            <a:extLst>
              <a:ext uri="{FF2B5EF4-FFF2-40B4-BE49-F238E27FC236}">
                <a16:creationId xmlns:a16="http://schemas.microsoft.com/office/drawing/2014/main" id="{54D6BF1C-2B09-4842-BD0B-813727086A9E}"/>
              </a:ext>
            </a:extLst>
          </p:cNvPr>
          <p:cNvSpPr>
            <a:spLocks noGrp="1"/>
          </p:cNvSpPr>
          <p:nvPr>
            <p:ph type="title"/>
          </p:nvPr>
        </p:nvSpPr>
        <p:spPr>
          <a:xfrm>
            <a:off x="-148283" y="0"/>
            <a:ext cx="6005384" cy="746045"/>
          </a:xfrm>
        </p:spPr>
        <p:txBody>
          <a:bodyPr>
            <a:normAutofit/>
          </a:bodyPr>
          <a:lstStyle/>
          <a:p>
            <a:r>
              <a:rPr lang="en-US" sz="3600" dirty="0"/>
              <a:t>Darwin: BSD atop Mach</a:t>
            </a:r>
          </a:p>
        </p:txBody>
      </p:sp>
      <p:cxnSp>
        <p:nvCxnSpPr>
          <p:cNvPr id="8" name="Straight Connector 7">
            <a:extLst>
              <a:ext uri="{FF2B5EF4-FFF2-40B4-BE49-F238E27FC236}">
                <a16:creationId xmlns:a16="http://schemas.microsoft.com/office/drawing/2014/main" id="{B3AD6218-8755-483B-BA78-B2AA248443C4}"/>
              </a:ext>
            </a:extLst>
          </p:cNvPr>
          <p:cNvCxnSpPr/>
          <p:nvPr/>
        </p:nvCxnSpPr>
        <p:spPr>
          <a:xfrm>
            <a:off x="5578316" y="185352"/>
            <a:ext cx="0" cy="64131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3B5D9E7-F00F-47B1-8463-893C28520E90}"/>
              </a:ext>
            </a:extLst>
          </p:cNvPr>
          <p:cNvSpPr txBox="1"/>
          <p:nvPr/>
        </p:nvSpPr>
        <p:spPr>
          <a:xfrm>
            <a:off x="23147" y="1028343"/>
            <a:ext cx="5555162" cy="4247317"/>
          </a:xfrm>
          <a:prstGeom prst="rect">
            <a:avLst/>
          </a:prstGeom>
          <a:noFill/>
        </p:spPr>
        <p:txBody>
          <a:bodyPr wrap="square">
            <a:spAutoFit/>
          </a:bodyPr>
          <a:lstStyle/>
          <a:p>
            <a:r>
              <a:rPr lang="en-US" dirty="0">
                <a:solidFill>
                  <a:srgbClr val="0070C0"/>
                </a:solidFill>
                <a:latin typeface="Consolas" panose="020B0609020204030204" pitchFamily="49" charset="0"/>
              </a:rPr>
              <a:t>struct</a:t>
            </a:r>
            <a:r>
              <a:rPr lang="en-US" dirty="0">
                <a:latin typeface="Consolas" panose="020B0609020204030204" pitchFamily="49" charset="0"/>
              </a:rPr>
              <a:t> </a:t>
            </a:r>
            <a:r>
              <a:rPr lang="en-US" dirty="0" err="1">
                <a:latin typeface="Consolas" panose="020B0609020204030204" pitchFamily="49" charset="0"/>
              </a:rPr>
              <a:t>vm_map_entry</a:t>
            </a:r>
            <a:r>
              <a:rPr lang="en-US" dirty="0">
                <a:latin typeface="Consolas" panose="020B0609020204030204" pitchFamily="49" charset="0"/>
              </a:rPr>
              <a:t> {</a:t>
            </a:r>
          </a:p>
          <a:p>
            <a:r>
              <a:rPr lang="en-US" dirty="0">
                <a:latin typeface="Consolas" panose="020B0609020204030204" pitchFamily="49" charset="0"/>
              </a:rPr>
              <a:t>    </a:t>
            </a:r>
            <a:r>
              <a:rPr lang="en-US" dirty="0">
                <a:solidFill>
                  <a:srgbClr val="0070C0"/>
                </a:solidFill>
                <a:latin typeface="Consolas" panose="020B0609020204030204" pitchFamily="49" charset="0"/>
              </a:rPr>
              <a:t>struct</a:t>
            </a:r>
            <a:r>
              <a:rPr lang="en-US" dirty="0">
                <a:latin typeface="Consolas" panose="020B0609020204030204" pitchFamily="49" charset="0"/>
              </a:rPr>
              <a:t> </a:t>
            </a:r>
            <a:r>
              <a:rPr lang="en-US" dirty="0" err="1">
                <a:latin typeface="Consolas" panose="020B0609020204030204" pitchFamily="49" charset="0"/>
              </a:rPr>
              <a:t>vm_map_links</a:t>
            </a:r>
            <a:r>
              <a:rPr lang="en-US" dirty="0">
                <a:latin typeface="Consolas" panose="020B0609020204030204" pitchFamily="49" charset="0"/>
              </a:rPr>
              <a:t> links; //Links to</a:t>
            </a:r>
          </a:p>
          <a:p>
            <a:r>
              <a:rPr lang="en-US" dirty="0">
                <a:latin typeface="Consolas" panose="020B0609020204030204" pitchFamily="49" charset="0"/>
              </a:rPr>
              <a:t>        //the other </a:t>
            </a:r>
            <a:r>
              <a:rPr lang="en-US" dirty="0" err="1">
                <a:latin typeface="Consolas" panose="020B0609020204030204" pitchFamily="49" charset="0"/>
              </a:rPr>
              <a:t>vm_map_entries</a:t>
            </a:r>
            <a:r>
              <a:rPr lang="en-US" dirty="0">
                <a:latin typeface="Consolas" panose="020B0609020204030204" pitchFamily="49" charset="0"/>
              </a:rPr>
              <a:t> that</a:t>
            </a:r>
          </a:p>
          <a:p>
            <a:r>
              <a:rPr lang="en-US" dirty="0">
                <a:latin typeface="Consolas" panose="020B0609020204030204" pitchFamily="49" charset="0"/>
              </a:rPr>
              <a:t>        //belong to the task</a:t>
            </a:r>
          </a:p>
          <a:p>
            <a:endParaRPr lang="en-US" dirty="0">
              <a:latin typeface="Consolas" panose="020B0609020204030204" pitchFamily="49" charset="0"/>
            </a:endParaRPr>
          </a:p>
          <a:p>
            <a:r>
              <a:rPr lang="en-US" dirty="0">
                <a:latin typeface="Consolas" panose="020B0609020204030204" pitchFamily="49" charset="0"/>
              </a:rPr>
              <a:t>    </a:t>
            </a:r>
            <a:r>
              <a:rPr lang="en-US" dirty="0">
                <a:solidFill>
                  <a:srgbClr val="0070C0"/>
                </a:solidFill>
                <a:latin typeface="Consolas" panose="020B0609020204030204" pitchFamily="49" charset="0"/>
              </a:rPr>
              <a:t>unsigned int</a:t>
            </a:r>
          </a:p>
          <a:p>
            <a:r>
              <a:rPr lang="en-US" dirty="0">
                <a:latin typeface="Consolas" panose="020B0609020204030204" pitchFamily="49" charset="0"/>
              </a:rPr>
              <a:t>        is_shared:</a:t>
            </a:r>
            <a:r>
              <a:rPr lang="en-US" dirty="0">
                <a:solidFill>
                  <a:srgbClr val="00B050"/>
                </a:solidFill>
                <a:latin typeface="Consolas" panose="020B0609020204030204" pitchFamily="49" charset="0"/>
              </a:rPr>
              <a:t>1</a:t>
            </a:r>
            <a:r>
              <a:rPr lang="en-US" dirty="0">
                <a:latin typeface="Consolas" panose="020B0609020204030204" pitchFamily="49" charset="0"/>
              </a:rPr>
              <a:t>,  //Is this memory</a:t>
            </a:r>
          </a:p>
          <a:p>
            <a:r>
              <a:rPr lang="en-US" dirty="0">
                <a:latin typeface="Consolas" panose="020B0609020204030204" pitchFamily="49" charset="0"/>
              </a:rPr>
              <a:t>                      //shared with other</a:t>
            </a:r>
          </a:p>
          <a:p>
            <a:r>
              <a:rPr lang="en-US" dirty="0">
                <a:latin typeface="Consolas" panose="020B0609020204030204" pitchFamily="49" charset="0"/>
              </a:rPr>
              <a:t>                      //</a:t>
            </a:r>
            <a:r>
              <a:rPr lang="en-US" dirty="0" err="1">
                <a:latin typeface="Consolas" panose="020B0609020204030204" pitchFamily="49" charset="0"/>
              </a:rPr>
              <a:t>vm_map_entries</a:t>
            </a:r>
            <a:r>
              <a:rPr lang="en-US" dirty="0">
                <a:latin typeface="Consolas" panose="020B0609020204030204" pitchFamily="49" charset="0"/>
              </a:rPr>
              <a:t>?</a:t>
            </a:r>
          </a:p>
          <a:p>
            <a:r>
              <a:rPr lang="en-US" dirty="0">
                <a:latin typeface="Consolas" panose="020B0609020204030204" pitchFamily="49" charset="0"/>
              </a:rPr>
              <a:t>        protection:</a:t>
            </a:r>
            <a:r>
              <a:rPr lang="en-US" dirty="0">
                <a:solidFill>
                  <a:srgbClr val="00B050"/>
                </a:solidFill>
                <a:latin typeface="Consolas" panose="020B0609020204030204" pitchFamily="49" charset="0"/>
              </a:rPr>
              <a:t>3</a:t>
            </a:r>
            <a:r>
              <a:rPr lang="en-US" dirty="0">
                <a:latin typeface="Consolas" panose="020B0609020204030204" pitchFamily="49" charset="0"/>
              </a:rPr>
              <a:t>, //r/w/x perms</a:t>
            </a:r>
          </a:p>
          <a:p>
            <a:r>
              <a:rPr lang="en-US" dirty="0">
                <a:latin typeface="Consolas" panose="020B0609020204030204" pitchFamily="49" charset="0"/>
              </a:rPr>
              <a:t>        //. . . other bitfields . . .</a:t>
            </a:r>
          </a:p>
          <a:p>
            <a:r>
              <a:rPr lang="en-US" dirty="0">
                <a:latin typeface="Consolas" panose="020B0609020204030204" pitchFamily="49" charset="0"/>
              </a:rPr>
              <a:t>	 __unused:</a:t>
            </a:r>
            <a:r>
              <a:rPr lang="en-US" dirty="0">
                <a:solidFill>
                  <a:srgbClr val="00B050"/>
                </a:solidFill>
                <a:latin typeface="Consolas" panose="020B0609020204030204" pitchFamily="49" charset="0"/>
              </a:rPr>
              <a:t>2</a:t>
            </a:r>
            <a:r>
              <a:rPr lang="en-US" dirty="0">
                <a:latin typeface="Consolas" panose="020B0609020204030204" pitchFamily="49" charset="0"/>
              </a:rPr>
              <a:t>;</a:t>
            </a:r>
          </a:p>
          <a:p>
            <a:endParaRPr lang="en-US" dirty="0">
              <a:latin typeface="Consolas" panose="020B0609020204030204" pitchFamily="49" charset="0"/>
            </a:endParaRPr>
          </a:p>
          <a:p>
            <a:r>
              <a:rPr lang="en-US" dirty="0">
                <a:latin typeface="Consolas" panose="020B0609020204030204" pitchFamily="49" charset="0"/>
              </a:rPr>
              <a:t>	 //. . . other stuff . . .</a:t>
            </a:r>
          </a:p>
          <a:p>
            <a:r>
              <a:rPr lang="en-US" dirty="0">
                <a:latin typeface="Consolas" panose="020B0609020204030204" pitchFamily="49" charset="0"/>
              </a:rPr>
              <a:t>};</a:t>
            </a:r>
          </a:p>
        </p:txBody>
      </p:sp>
    </p:spTree>
    <p:extLst>
      <p:ext uri="{BB962C8B-B14F-4D97-AF65-F5344CB8AC3E}">
        <p14:creationId xmlns:p14="http://schemas.microsoft.com/office/powerpoint/2010/main" val="204123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54AE9-510A-4F66-BA3B-B6F7EFABE2EE}"/>
              </a:ext>
            </a:extLst>
          </p:cNvPr>
          <p:cNvSpPr>
            <a:spLocks noGrp="1"/>
          </p:cNvSpPr>
          <p:nvPr>
            <p:ph type="title"/>
          </p:nvPr>
        </p:nvSpPr>
        <p:spPr>
          <a:xfrm>
            <a:off x="163070" y="109700"/>
            <a:ext cx="7649844" cy="630297"/>
          </a:xfrm>
        </p:spPr>
        <p:txBody>
          <a:bodyPr>
            <a:normAutofit fontScale="90000"/>
          </a:bodyPr>
          <a:lstStyle/>
          <a:p>
            <a:r>
              <a:rPr lang="en-US" dirty="0"/>
              <a:t>Darwin System Calls</a:t>
            </a:r>
          </a:p>
        </p:txBody>
      </p:sp>
      <p:sp>
        <p:nvSpPr>
          <p:cNvPr id="3" name="Content Placeholder 2">
            <a:extLst>
              <a:ext uri="{FF2B5EF4-FFF2-40B4-BE49-F238E27FC236}">
                <a16:creationId xmlns:a16="http://schemas.microsoft.com/office/drawing/2014/main" id="{4AEC3A87-CE39-4AA7-82B1-8B0935A06F45}"/>
              </a:ext>
            </a:extLst>
          </p:cNvPr>
          <p:cNvSpPr>
            <a:spLocks noGrp="1"/>
          </p:cNvSpPr>
          <p:nvPr>
            <p:ph idx="1"/>
          </p:nvPr>
        </p:nvSpPr>
        <p:spPr>
          <a:xfrm>
            <a:off x="163068" y="724506"/>
            <a:ext cx="7649844" cy="6470627"/>
          </a:xfrm>
        </p:spPr>
        <p:txBody>
          <a:bodyPr>
            <a:normAutofit fontScale="92500" lnSpcReduction="10000"/>
          </a:bodyPr>
          <a:lstStyle/>
          <a:p>
            <a:r>
              <a:rPr lang="en-US" sz="3200" dirty="0"/>
              <a:t>Darwin has two different sets of system calls!</a:t>
            </a:r>
          </a:p>
          <a:p>
            <a:pPr lvl="1"/>
            <a:r>
              <a:rPr lang="en-US" sz="2800" dirty="0"/>
              <a:t>On 32-bit machines, negative </a:t>
            </a:r>
            <a:r>
              <a:rPr lang="en-US" sz="2800" dirty="0" err="1"/>
              <a:t>syscall</a:t>
            </a:r>
            <a:r>
              <a:rPr lang="en-US" sz="2800" dirty="0"/>
              <a:t> numbers indicate Mach system calls, whereas positive numbers indicate BSD system calls (which may internally invoke Mach system calls)</a:t>
            </a:r>
          </a:p>
          <a:p>
            <a:pPr lvl="1"/>
            <a:r>
              <a:rPr lang="en-US" sz="2800" dirty="0"/>
              <a:t>On 64-bit machines, all system call numbers are positive, with the most significant byte indicating whether a Mach or BSD system call is being requested</a:t>
            </a:r>
          </a:p>
          <a:p>
            <a:r>
              <a:rPr lang="en-US" sz="3200" dirty="0"/>
              <a:t>On x86 hardware, the user invokes both kinds of system calls using the System V AMD64 ABI used by Linux and Chickadee</a:t>
            </a:r>
          </a:p>
          <a:p>
            <a:pPr lvl="1"/>
            <a:r>
              <a:rPr lang="en-US" sz="2800" dirty="0"/>
              <a:t>The system call number is placed in </a:t>
            </a:r>
            <a:r>
              <a:rPr lang="en-US" sz="2800" dirty="0">
                <a:latin typeface="Consolas" panose="020B0609020204030204" pitchFamily="49" charset="0"/>
              </a:rPr>
              <a:t>%</a:t>
            </a:r>
            <a:r>
              <a:rPr lang="en-US" sz="2800" dirty="0" err="1">
                <a:latin typeface="Consolas" panose="020B0609020204030204" pitchFamily="49" charset="0"/>
              </a:rPr>
              <a:t>rax</a:t>
            </a:r>
            <a:r>
              <a:rPr lang="en-US" sz="2800" dirty="0"/>
              <a:t>, with arguments placed in </a:t>
            </a:r>
            <a:r>
              <a:rPr lang="pt-BR" sz="2800" dirty="0">
                <a:latin typeface="Consolas" panose="020B0609020204030204" pitchFamily="49" charset="0"/>
              </a:rPr>
              <a:t>%rdi</a:t>
            </a:r>
            <a:r>
              <a:rPr lang="pt-BR" sz="2800" dirty="0"/>
              <a:t>, </a:t>
            </a:r>
            <a:r>
              <a:rPr lang="pt-BR" sz="2800" dirty="0">
                <a:latin typeface="Consolas" panose="020B0609020204030204" pitchFamily="49" charset="0"/>
              </a:rPr>
              <a:t>%rsi</a:t>
            </a:r>
            <a:r>
              <a:rPr lang="pt-BR" sz="2800" dirty="0"/>
              <a:t>, </a:t>
            </a:r>
            <a:r>
              <a:rPr lang="pt-BR" sz="2800" dirty="0">
                <a:latin typeface="Consolas" panose="020B0609020204030204" pitchFamily="49" charset="0"/>
              </a:rPr>
              <a:t>%rdx</a:t>
            </a:r>
            <a:r>
              <a:rPr lang="pt-BR" sz="2800" dirty="0"/>
              <a:t>, </a:t>
            </a:r>
            <a:r>
              <a:rPr lang="pt-BR" sz="2800" dirty="0">
                <a:latin typeface="Consolas" panose="020B0609020204030204" pitchFamily="49" charset="0"/>
              </a:rPr>
              <a:t>%r10</a:t>
            </a:r>
            <a:r>
              <a:rPr lang="pt-BR" sz="2800" dirty="0"/>
              <a:t>, </a:t>
            </a:r>
            <a:r>
              <a:rPr lang="pt-BR" sz="2800" dirty="0">
                <a:latin typeface="Consolas" panose="020B0609020204030204" pitchFamily="49" charset="0"/>
              </a:rPr>
              <a:t>%r8</a:t>
            </a:r>
            <a:r>
              <a:rPr lang="pt-BR" sz="2800" dirty="0"/>
              <a:t>, and </a:t>
            </a:r>
            <a:r>
              <a:rPr lang="pt-BR" sz="2800" dirty="0">
                <a:latin typeface="Consolas" panose="020B0609020204030204" pitchFamily="49" charset="0"/>
              </a:rPr>
              <a:t>%r9</a:t>
            </a:r>
            <a:endParaRPr lang="en-US" sz="2800" dirty="0">
              <a:latin typeface="Consolas" panose="020B0609020204030204" pitchFamily="49" charset="0"/>
            </a:endParaRPr>
          </a:p>
          <a:p>
            <a:pPr lvl="1"/>
            <a:r>
              <a:rPr lang="en-US" sz="2800" dirty="0"/>
              <a:t>The </a:t>
            </a:r>
            <a:r>
              <a:rPr lang="en-US" sz="2800" dirty="0" err="1">
                <a:latin typeface="Consolas" panose="020B0609020204030204" pitchFamily="49" charset="0"/>
              </a:rPr>
              <a:t>syscall</a:t>
            </a:r>
            <a:r>
              <a:rPr lang="en-US" sz="2800" dirty="0"/>
              <a:t> instruction is used to context switch to the kernel</a:t>
            </a:r>
          </a:p>
        </p:txBody>
      </p:sp>
      <p:pic>
        <p:nvPicPr>
          <p:cNvPr id="1026" name="Picture 2">
            <a:extLst>
              <a:ext uri="{FF2B5EF4-FFF2-40B4-BE49-F238E27FC236}">
                <a16:creationId xmlns:a16="http://schemas.microsoft.com/office/drawing/2014/main" id="{38A5C687-A6AD-4900-B381-FAE53B3C7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913" y="193686"/>
            <a:ext cx="4216018" cy="6470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75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28FA2-F101-4682-BD75-EEB33B706287}"/>
              </a:ext>
            </a:extLst>
          </p:cNvPr>
          <p:cNvSpPr>
            <a:spLocks noGrp="1"/>
          </p:cNvSpPr>
          <p:nvPr>
            <p:ph type="title"/>
          </p:nvPr>
        </p:nvSpPr>
        <p:spPr>
          <a:xfrm>
            <a:off x="838200" y="156781"/>
            <a:ext cx="10515600" cy="1325563"/>
          </a:xfrm>
        </p:spPr>
        <p:txBody>
          <a:bodyPr>
            <a:normAutofit/>
          </a:bodyPr>
          <a:lstStyle/>
          <a:p>
            <a:r>
              <a:rPr lang="en-US" sz="6000" dirty="0"/>
              <a:t>Outline</a:t>
            </a:r>
          </a:p>
        </p:txBody>
      </p:sp>
      <p:sp>
        <p:nvSpPr>
          <p:cNvPr id="3" name="Content Placeholder 2">
            <a:extLst>
              <a:ext uri="{FF2B5EF4-FFF2-40B4-BE49-F238E27FC236}">
                <a16:creationId xmlns:a16="http://schemas.microsoft.com/office/drawing/2014/main" id="{BE4AD3D7-178B-4349-B163-745D496CD819}"/>
              </a:ext>
            </a:extLst>
          </p:cNvPr>
          <p:cNvSpPr>
            <a:spLocks noGrp="1"/>
          </p:cNvSpPr>
          <p:nvPr>
            <p:ph idx="1"/>
          </p:nvPr>
        </p:nvSpPr>
        <p:spPr>
          <a:xfrm>
            <a:off x="838200" y="1374208"/>
            <a:ext cx="10423967" cy="5177059"/>
          </a:xfrm>
        </p:spPr>
        <p:txBody>
          <a:bodyPr>
            <a:normAutofit/>
          </a:bodyPr>
          <a:lstStyle/>
          <a:p>
            <a:r>
              <a:rPr lang="en-US" sz="4800" dirty="0"/>
              <a:t>Discretionary Access Control in Unix</a:t>
            </a:r>
          </a:p>
          <a:p>
            <a:r>
              <a:rPr lang="en-US" sz="4800" dirty="0"/>
              <a:t>Apple’s Darwin Kernel</a:t>
            </a:r>
          </a:p>
          <a:p>
            <a:pPr lvl="1"/>
            <a:r>
              <a:rPr lang="en-US" sz="4400" dirty="0"/>
              <a:t>Architecture</a:t>
            </a:r>
          </a:p>
          <a:p>
            <a:pPr lvl="1"/>
            <a:r>
              <a:rPr lang="en-US" sz="4400" dirty="0"/>
              <a:t>Mandatory Access Control</a:t>
            </a:r>
          </a:p>
          <a:p>
            <a:r>
              <a:rPr lang="en-US" sz="4800" dirty="0"/>
              <a:t>iOS Security</a:t>
            </a:r>
          </a:p>
          <a:p>
            <a:pPr lvl="1"/>
            <a:r>
              <a:rPr lang="en-US" sz="4400" dirty="0"/>
              <a:t>Sandboxing</a:t>
            </a:r>
          </a:p>
          <a:p>
            <a:pPr lvl="1"/>
            <a:r>
              <a:rPr lang="en-US" sz="4400" dirty="0"/>
              <a:t>Enforcing App Signatures</a:t>
            </a:r>
          </a:p>
        </p:txBody>
      </p:sp>
    </p:spTree>
    <p:extLst>
      <p:ext uri="{BB962C8B-B14F-4D97-AF65-F5344CB8AC3E}">
        <p14:creationId xmlns:p14="http://schemas.microsoft.com/office/powerpoint/2010/main" val="259847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2DE0F1-142C-4169-AD23-3BD395472BC3}"/>
              </a:ext>
            </a:extLst>
          </p:cNvPr>
          <p:cNvSpPr/>
          <p:nvPr/>
        </p:nvSpPr>
        <p:spPr>
          <a:xfrm>
            <a:off x="0" y="3591047"/>
            <a:ext cx="12192000" cy="656860"/>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A6692D21-F9A4-4F78-AE65-F891A34600C5}"/>
              </a:ext>
            </a:extLst>
          </p:cNvPr>
          <p:cNvSpPr>
            <a:spLocks noGrp="1"/>
          </p:cNvSpPr>
          <p:nvPr>
            <p:ph type="title"/>
          </p:nvPr>
        </p:nvSpPr>
        <p:spPr>
          <a:xfrm>
            <a:off x="838200" y="156781"/>
            <a:ext cx="10515600" cy="1325563"/>
          </a:xfrm>
        </p:spPr>
        <p:txBody>
          <a:bodyPr>
            <a:normAutofit/>
          </a:bodyPr>
          <a:lstStyle/>
          <a:p>
            <a:r>
              <a:rPr lang="en-US" sz="6000" dirty="0"/>
              <a:t>Outline</a:t>
            </a:r>
          </a:p>
        </p:txBody>
      </p:sp>
      <p:sp>
        <p:nvSpPr>
          <p:cNvPr id="10" name="Content Placeholder 2">
            <a:extLst>
              <a:ext uri="{FF2B5EF4-FFF2-40B4-BE49-F238E27FC236}">
                <a16:creationId xmlns:a16="http://schemas.microsoft.com/office/drawing/2014/main" id="{ED5782B2-32F3-4F93-B9EA-2A303B576BDE}"/>
              </a:ext>
            </a:extLst>
          </p:cNvPr>
          <p:cNvSpPr>
            <a:spLocks noGrp="1"/>
          </p:cNvSpPr>
          <p:nvPr>
            <p:ph idx="1"/>
          </p:nvPr>
        </p:nvSpPr>
        <p:spPr>
          <a:xfrm>
            <a:off x="838200" y="1374208"/>
            <a:ext cx="10423967" cy="5177059"/>
          </a:xfrm>
        </p:spPr>
        <p:txBody>
          <a:bodyPr>
            <a:normAutofit/>
          </a:bodyPr>
          <a:lstStyle/>
          <a:p>
            <a:r>
              <a:rPr lang="en-US" sz="4800" dirty="0"/>
              <a:t>Discretionary Access Control in Unix</a:t>
            </a:r>
          </a:p>
          <a:p>
            <a:r>
              <a:rPr lang="en-US" sz="4800" dirty="0"/>
              <a:t>Apple’s Darwin Kernel</a:t>
            </a:r>
          </a:p>
          <a:p>
            <a:pPr lvl="1"/>
            <a:r>
              <a:rPr lang="en-US" sz="4400" dirty="0"/>
              <a:t>Architecture</a:t>
            </a:r>
          </a:p>
          <a:p>
            <a:pPr lvl="1"/>
            <a:r>
              <a:rPr lang="en-US" sz="4400" dirty="0"/>
              <a:t>Mandatory Access Control</a:t>
            </a:r>
          </a:p>
          <a:p>
            <a:r>
              <a:rPr lang="en-US" sz="4800" dirty="0"/>
              <a:t>iOS Security</a:t>
            </a:r>
          </a:p>
          <a:p>
            <a:pPr lvl="1"/>
            <a:r>
              <a:rPr lang="en-US" sz="4400" dirty="0"/>
              <a:t>Sandboxing</a:t>
            </a:r>
          </a:p>
          <a:p>
            <a:pPr lvl="1"/>
            <a:r>
              <a:rPr lang="en-US" sz="4400" dirty="0"/>
              <a:t>Enforcing App Signatures</a:t>
            </a:r>
          </a:p>
        </p:txBody>
      </p:sp>
    </p:spTree>
    <p:extLst>
      <p:ext uri="{BB962C8B-B14F-4D97-AF65-F5344CB8AC3E}">
        <p14:creationId xmlns:p14="http://schemas.microsoft.com/office/powerpoint/2010/main" val="289009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E93C0-02E8-4B42-B703-A628ED9BD489}"/>
              </a:ext>
            </a:extLst>
          </p:cNvPr>
          <p:cNvSpPr>
            <a:spLocks noGrp="1"/>
          </p:cNvSpPr>
          <p:nvPr>
            <p:ph type="title"/>
          </p:nvPr>
        </p:nvSpPr>
        <p:spPr>
          <a:xfrm>
            <a:off x="838200" y="145206"/>
            <a:ext cx="10515600" cy="827067"/>
          </a:xfrm>
        </p:spPr>
        <p:txBody>
          <a:bodyPr/>
          <a:lstStyle/>
          <a:p>
            <a:r>
              <a:rPr lang="en-US" dirty="0"/>
              <a:t>Mandatory Access Control (MAC)</a:t>
            </a:r>
          </a:p>
        </p:txBody>
      </p:sp>
      <p:sp>
        <p:nvSpPr>
          <p:cNvPr id="3" name="Content Placeholder 2">
            <a:extLst>
              <a:ext uri="{FF2B5EF4-FFF2-40B4-BE49-F238E27FC236}">
                <a16:creationId xmlns:a16="http://schemas.microsoft.com/office/drawing/2014/main" id="{D4D3B865-7E8F-4489-835B-BD5D0E86DDA4}"/>
              </a:ext>
            </a:extLst>
          </p:cNvPr>
          <p:cNvSpPr>
            <a:spLocks noGrp="1"/>
          </p:cNvSpPr>
          <p:nvPr>
            <p:ph idx="1"/>
          </p:nvPr>
        </p:nvSpPr>
        <p:spPr>
          <a:xfrm>
            <a:off x="838200" y="972273"/>
            <a:ext cx="10515600" cy="5532699"/>
          </a:xfrm>
        </p:spPr>
        <p:txBody>
          <a:bodyPr>
            <a:normAutofit fontScale="92500"/>
          </a:bodyPr>
          <a:lstStyle/>
          <a:p>
            <a:r>
              <a:rPr lang="en-US" sz="3200" dirty="0"/>
              <a:t>Discretionary access control (DAC) allows users to configure security policies (e.g., via Un*x </a:t>
            </a:r>
            <a:r>
              <a:rPr lang="en-US" sz="3200" dirty="0" err="1">
                <a:latin typeface="Consolas" panose="020B0609020204030204" pitchFamily="49" charset="0"/>
              </a:rPr>
              <a:t>uids</a:t>
            </a:r>
            <a:r>
              <a:rPr lang="en-US" sz="3200" dirty="0"/>
              <a:t>, </a:t>
            </a:r>
            <a:r>
              <a:rPr lang="en-US" sz="3200" dirty="0">
                <a:latin typeface="Consolas" panose="020B0609020204030204" pitchFamily="49" charset="0"/>
              </a:rPr>
              <a:t>gids</a:t>
            </a:r>
            <a:r>
              <a:rPr lang="en-US" sz="3200" dirty="0"/>
              <a:t>, and </a:t>
            </a:r>
            <a:r>
              <a:rPr lang="en-US" sz="3200" dirty="0">
                <a:latin typeface="Consolas" panose="020B0609020204030204" pitchFamily="49" charset="0"/>
              </a:rPr>
              <a:t>r/w/x</a:t>
            </a:r>
            <a:r>
              <a:rPr lang="en-US" sz="3200" dirty="0"/>
              <a:t> bits)</a:t>
            </a:r>
          </a:p>
          <a:p>
            <a:r>
              <a:rPr lang="en-US" sz="3200" dirty="0"/>
              <a:t>Mandatory access control (MAC) enforces policies that are:</a:t>
            </a:r>
          </a:p>
          <a:p>
            <a:pPr lvl="1"/>
            <a:r>
              <a:rPr lang="en-US" sz="2800" dirty="0"/>
              <a:t>Set by a central administrator or by the OS designers</a:t>
            </a:r>
          </a:p>
          <a:p>
            <a:pPr lvl="1"/>
            <a:r>
              <a:rPr lang="en-US" sz="2800" dirty="0"/>
              <a:t>Cannot be modified by users</a:t>
            </a:r>
          </a:p>
          <a:p>
            <a:r>
              <a:rPr lang="en-US" sz="3200" dirty="0"/>
              <a:t>MAC was initially popularized by military computing systems</a:t>
            </a:r>
          </a:p>
          <a:p>
            <a:r>
              <a:rPr lang="en-US" sz="3200" dirty="0"/>
              <a:t>MAC is now supported by many commodity OSes</a:t>
            </a:r>
          </a:p>
          <a:p>
            <a:pPr lvl="1"/>
            <a:r>
              <a:rPr lang="en-US" sz="2800" dirty="0"/>
              <a:t>Ex: </a:t>
            </a:r>
            <a:r>
              <a:rPr lang="en-US" sz="2800" dirty="0" err="1"/>
              <a:t>SELinux</a:t>
            </a:r>
            <a:r>
              <a:rPr lang="en-US" sz="2800" dirty="0"/>
              <a:t> (originally developed by the NSA and later open-sourced) enables MAC for Linux deployments, and is used by Android to restrict all processes (even ones owned by root!)</a:t>
            </a:r>
          </a:p>
          <a:p>
            <a:pPr lvl="1"/>
            <a:r>
              <a:rPr lang="en-US" sz="2800" dirty="0"/>
              <a:t>Ex: Darwin uses the BSD MAC framework to restrict what iOS/MacOS apps can do</a:t>
            </a:r>
          </a:p>
        </p:txBody>
      </p:sp>
    </p:spTree>
    <p:extLst>
      <p:ext uri="{BB962C8B-B14F-4D97-AF65-F5344CB8AC3E}">
        <p14:creationId xmlns:p14="http://schemas.microsoft.com/office/powerpoint/2010/main" val="333131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95D1F-7743-4EDF-8AA6-2D6994474037}"/>
              </a:ext>
            </a:extLst>
          </p:cNvPr>
          <p:cNvSpPr/>
          <p:nvPr/>
        </p:nvSpPr>
        <p:spPr>
          <a:xfrm>
            <a:off x="0" y="4470629"/>
            <a:ext cx="12192000" cy="306912"/>
          </a:xfrm>
          <a:prstGeom prst="rect">
            <a:avLst/>
          </a:prstGeom>
          <a:solidFill>
            <a:srgbClr val="66FFFF">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DC549E-D65D-4A8F-BF1C-FC5E8F7A4E5E}"/>
              </a:ext>
            </a:extLst>
          </p:cNvPr>
          <p:cNvSpPr>
            <a:spLocks noGrp="1"/>
          </p:cNvSpPr>
          <p:nvPr>
            <p:ph type="title"/>
          </p:nvPr>
        </p:nvSpPr>
        <p:spPr>
          <a:xfrm>
            <a:off x="838200" y="-97866"/>
            <a:ext cx="10515600" cy="954389"/>
          </a:xfrm>
        </p:spPr>
        <p:txBody>
          <a:bodyPr/>
          <a:lstStyle/>
          <a:p>
            <a:r>
              <a:rPr lang="en-US" dirty="0"/>
              <a:t>Darwin’s MAC Framework</a:t>
            </a:r>
          </a:p>
        </p:txBody>
      </p:sp>
      <p:sp>
        <p:nvSpPr>
          <p:cNvPr id="3" name="Content Placeholder 2">
            <a:extLst>
              <a:ext uri="{FF2B5EF4-FFF2-40B4-BE49-F238E27FC236}">
                <a16:creationId xmlns:a16="http://schemas.microsoft.com/office/drawing/2014/main" id="{9A59E0CB-F79F-491B-BF09-00D360655BA8}"/>
              </a:ext>
            </a:extLst>
          </p:cNvPr>
          <p:cNvSpPr>
            <a:spLocks noGrp="1"/>
          </p:cNvSpPr>
          <p:nvPr>
            <p:ph idx="1"/>
          </p:nvPr>
        </p:nvSpPr>
        <p:spPr>
          <a:xfrm>
            <a:off x="679048" y="647659"/>
            <a:ext cx="10833904" cy="3287733"/>
          </a:xfrm>
        </p:spPr>
        <p:txBody>
          <a:bodyPr>
            <a:normAutofit/>
          </a:bodyPr>
          <a:lstStyle/>
          <a:p>
            <a:pPr>
              <a:lnSpc>
                <a:spcPct val="80000"/>
              </a:lnSpc>
            </a:pPr>
            <a:r>
              <a:rPr lang="en-US" dirty="0"/>
              <a:t>To handle a BSD system call or Mach system call, Darwin must execute a series of kernel operations on </a:t>
            </a:r>
            <a:r>
              <a:rPr lang="en-US" dirty="0" err="1">
                <a:latin typeface="Consolas" panose="020B0609020204030204" pitchFamily="49" charset="0"/>
              </a:rPr>
              <a:t>vnodes</a:t>
            </a:r>
            <a:r>
              <a:rPr lang="en-US" dirty="0"/>
              <a:t>, process structures, etc.</a:t>
            </a:r>
          </a:p>
          <a:p>
            <a:pPr>
              <a:lnSpc>
                <a:spcPct val="80000"/>
              </a:lnSpc>
            </a:pPr>
            <a:r>
              <a:rPr lang="en-US" dirty="0"/>
              <a:t>The MAC framework associates an introspection point with each of the most important operations</a:t>
            </a:r>
          </a:p>
          <a:p>
            <a:pPr lvl="1">
              <a:lnSpc>
                <a:spcPct val="80000"/>
              </a:lnSpc>
            </a:pPr>
            <a:r>
              <a:rPr lang="en-US" dirty="0"/>
              <a:t>A kernel extension can register a function that the MAC framework should invoke when an introspection point is hit</a:t>
            </a:r>
          </a:p>
          <a:p>
            <a:pPr lvl="1">
              <a:lnSpc>
                <a:spcPct val="80000"/>
              </a:lnSpc>
            </a:pPr>
            <a:r>
              <a:rPr lang="en-US" dirty="0"/>
              <a:t>If the function returns </a:t>
            </a:r>
            <a:r>
              <a:rPr lang="en-US" dirty="0">
                <a:latin typeface="Consolas" panose="020B0609020204030204" pitchFamily="49" charset="0"/>
              </a:rPr>
              <a:t>false</a:t>
            </a:r>
            <a:r>
              <a:rPr lang="en-US" dirty="0"/>
              <a:t>, the MAC framework will prevent the associated kernel operation from occurring</a:t>
            </a:r>
          </a:p>
        </p:txBody>
      </p:sp>
      <p:sp>
        <p:nvSpPr>
          <p:cNvPr id="5" name="TextBox 4">
            <a:extLst>
              <a:ext uri="{FF2B5EF4-FFF2-40B4-BE49-F238E27FC236}">
                <a16:creationId xmlns:a16="http://schemas.microsoft.com/office/drawing/2014/main" id="{3822F341-77E4-4D57-9073-003196CDE8A8}"/>
              </a:ext>
            </a:extLst>
          </p:cNvPr>
          <p:cNvSpPr txBox="1"/>
          <p:nvPr/>
        </p:nvSpPr>
        <p:spPr>
          <a:xfrm>
            <a:off x="574873" y="3475300"/>
            <a:ext cx="11374055" cy="3477875"/>
          </a:xfrm>
          <a:prstGeom prst="rect">
            <a:avLst/>
          </a:prstGeom>
          <a:noFill/>
        </p:spPr>
        <p:txBody>
          <a:bodyPr wrap="square">
            <a:spAutoFit/>
          </a:bodyPr>
          <a:lstStyle/>
          <a:p>
            <a:r>
              <a:rPr lang="en-US" sz="2000" b="0" i="0" dirty="0">
                <a:effectLst/>
                <a:latin typeface="Consolas" panose="020B0609020204030204" pitchFamily="49" charset="0"/>
              </a:rPr>
              <a:t>//A kernel extension registers a `struct </a:t>
            </a:r>
            <a:r>
              <a:rPr lang="en-US" sz="2000" b="0" i="0" dirty="0" err="1">
                <a:effectLst/>
                <a:latin typeface="Consolas" panose="020B0609020204030204" pitchFamily="49" charset="0"/>
              </a:rPr>
              <a:t>mac_policy_ops</a:t>
            </a:r>
            <a:r>
              <a:rPr lang="en-US" sz="2000" b="0" i="0" dirty="0">
                <a:effectLst/>
                <a:latin typeface="Consolas" panose="020B0609020204030204" pitchFamily="49" charset="0"/>
              </a:rPr>
              <a:t>` with the MAC framework.</a:t>
            </a:r>
          </a:p>
          <a:p>
            <a:r>
              <a:rPr lang="en-US" sz="2000" b="0" i="0" dirty="0">
                <a:solidFill>
                  <a:srgbClr val="0070C0"/>
                </a:solidFill>
                <a:effectLst/>
                <a:latin typeface="Consolas" panose="020B0609020204030204" pitchFamily="49" charset="0"/>
              </a:rPr>
              <a:t>struct</a:t>
            </a:r>
            <a:r>
              <a:rPr lang="en-US" sz="2000" b="0" i="0" dirty="0">
                <a:solidFill>
                  <a:srgbClr val="24292E"/>
                </a:solidFill>
                <a:effectLst/>
                <a:latin typeface="Consolas" panose="020B0609020204030204" pitchFamily="49" charset="0"/>
              </a:rPr>
              <a:t> </a:t>
            </a:r>
            <a:r>
              <a:rPr lang="en-US" sz="2000" b="0" i="0" dirty="0" err="1">
                <a:effectLst/>
                <a:latin typeface="Consolas" panose="020B0609020204030204" pitchFamily="49" charset="0"/>
              </a:rPr>
              <a:t>mac_policy_ops</a:t>
            </a:r>
            <a:r>
              <a:rPr lang="en-US" sz="2000" b="0" i="0" dirty="0">
                <a:solidFill>
                  <a:srgbClr val="24292E"/>
                </a:solidFill>
                <a:effectLst/>
                <a:latin typeface="Consolas" panose="020B0609020204030204" pitchFamily="49" charset="0"/>
              </a:rPr>
              <a:t> {</a:t>
            </a:r>
          </a:p>
          <a:p>
            <a:r>
              <a:rPr lang="en-US" sz="2000" dirty="0">
                <a:solidFill>
                  <a:srgbClr val="24292E"/>
                </a:solidFill>
                <a:latin typeface="Consolas" panose="020B0609020204030204" pitchFamily="49" charset="0"/>
              </a:rPr>
              <a:t>	</a:t>
            </a:r>
            <a:r>
              <a:rPr lang="en-US" sz="2000" dirty="0" err="1">
                <a:solidFill>
                  <a:srgbClr val="0070C0"/>
                </a:solidFill>
                <a:latin typeface="Consolas" panose="020B0609020204030204" pitchFamily="49" charset="0"/>
              </a:rPr>
              <a:t>mpo_vnode_check_create_t</a:t>
            </a:r>
            <a:r>
              <a:rPr lang="en-US" sz="2000" dirty="0">
                <a:solidFill>
                  <a:srgbClr val="0070C0"/>
                </a:solidFill>
                <a:latin typeface="Consolas" panose="020B0609020204030204" pitchFamily="49" charset="0"/>
              </a:rPr>
              <a:t>                </a:t>
            </a:r>
            <a:r>
              <a:rPr lang="en-US" sz="2000" dirty="0">
                <a:solidFill>
                  <a:srgbClr val="24292E"/>
                </a:solidFill>
                <a:latin typeface="Consolas" panose="020B0609020204030204" pitchFamily="49" charset="0"/>
              </a:rPr>
              <a:t>*</a:t>
            </a:r>
            <a:r>
              <a:rPr lang="en-US" sz="2000" dirty="0" err="1">
                <a:solidFill>
                  <a:srgbClr val="24292E"/>
                </a:solidFill>
                <a:latin typeface="Consolas" panose="020B0609020204030204" pitchFamily="49" charset="0"/>
              </a:rPr>
              <a:t>mpo_vnode_check_create</a:t>
            </a:r>
            <a:r>
              <a:rPr lang="en-US" sz="2000" dirty="0">
                <a:solidFill>
                  <a:srgbClr val="24292E"/>
                </a:solidFill>
                <a:latin typeface="Consolas" panose="020B0609020204030204" pitchFamily="49" charset="0"/>
              </a:rPr>
              <a:t>;</a:t>
            </a:r>
          </a:p>
          <a:p>
            <a:r>
              <a:rPr lang="en-US" sz="2000" dirty="0">
                <a:solidFill>
                  <a:srgbClr val="24292E"/>
                </a:solidFill>
                <a:latin typeface="Consolas" panose="020B0609020204030204" pitchFamily="49" charset="0"/>
              </a:rPr>
              <a:t>	</a:t>
            </a:r>
            <a:r>
              <a:rPr lang="en-US" sz="2000" dirty="0" err="1">
                <a:solidFill>
                  <a:srgbClr val="0070C0"/>
                </a:solidFill>
                <a:latin typeface="Consolas" panose="020B0609020204030204" pitchFamily="49" charset="0"/>
              </a:rPr>
              <a:t>mpo_vnode_check_read_t</a:t>
            </a:r>
            <a:r>
              <a:rPr lang="en-US" sz="2000" dirty="0">
                <a:solidFill>
                  <a:srgbClr val="0070C0"/>
                </a:solidFill>
                <a:latin typeface="Consolas" panose="020B0609020204030204" pitchFamily="49" charset="0"/>
              </a:rPr>
              <a:t>                  </a:t>
            </a:r>
            <a:r>
              <a:rPr lang="en-US" sz="2000" dirty="0">
                <a:solidFill>
                  <a:srgbClr val="24292E"/>
                </a:solidFill>
                <a:latin typeface="Consolas" panose="020B0609020204030204" pitchFamily="49" charset="0"/>
              </a:rPr>
              <a:t>*</a:t>
            </a:r>
            <a:r>
              <a:rPr lang="en-US" sz="2000" dirty="0" err="1">
                <a:solidFill>
                  <a:srgbClr val="24292E"/>
                </a:solidFill>
                <a:latin typeface="Consolas" panose="020B0609020204030204" pitchFamily="49" charset="0"/>
              </a:rPr>
              <a:t>mpo_vnode_check_read</a:t>
            </a:r>
            <a:r>
              <a:rPr lang="en-US" sz="2000" dirty="0">
                <a:solidFill>
                  <a:srgbClr val="24292E"/>
                </a:solidFill>
                <a:latin typeface="Consolas" panose="020B0609020204030204" pitchFamily="49" charset="0"/>
              </a:rPr>
              <a:t>;</a:t>
            </a:r>
          </a:p>
          <a:p>
            <a:r>
              <a:rPr lang="en-US" sz="2000" dirty="0">
                <a:solidFill>
                  <a:srgbClr val="24292E"/>
                </a:solidFill>
                <a:latin typeface="Consolas" panose="020B0609020204030204" pitchFamily="49" charset="0"/>
              </a:rPr>
              <a:t>	</a:t>
            </a:r>
            <a:r>
              <a:rPr lang="en-US" sz="2000" dirty="0" err="1">
                <a:solidFill>
                  <a:srgbClr val="0070C0"/>
                </a:solidFill>
                <a:latin typeface="Consolas" panose="020B0609020204030204" pitchFamily="49" charset="0"/>
              </a:rPr>
              <a:t>mpo_vnode_check_signature_t</a:t>
            </a:r>
            <a:r>
              <a:rPr lang="en-US" sz="2000" dirty="0">
                <a:solidFill>
                  <a:srgbClr val="0070C0"/>
                </a:solidFill>
                <a:latin typeface="Consolas" panose="020B0609020204030204" pitchFamily="49" charset="0"/>
              </a:rPr>
              <a:t>             </a:t>
            </a:r>
            <a:r>
              <a:rPr lang="en-US" sz="2000" dirty="0">
                <a:solidFill>
                  <a:srgbClr val="24292E"/>
                </a:solidFill>
                <a:latin typeface="Consolas" panose="020B0609020204030204" pitchFamily="49" charset="0"/>
              </a:rPr>
              <a:t>*</a:t>
            </a:r>
            <a:r>
              <a:rPr lang="en-US" sz="2000" dirty="0" err="1">
                <a:solidFill>
                  <a:srgbClr val="24292E"/>
                </a:solidFill>
                <a:latin typeface="Consolas" panose="020B0609020204030204" pitchFamily="49" charset="0"/>
              </a:rPr>
              <a:t>mpo_vnode_check_signature</a:t>
            </a:r>
            <a:r>
              <a:rPr lang="en-US" sz="2000" dirty="0">
                <a:solidFill>
                  <a:srgbClr val="24292E"/>
                </a:solidFill>
                <a:latin typeface="Consolas" panose="020B0609020204030204" pitchFamily="49" charset="0"/>
              </a:rPr>
              <a:t>;</a:t>
            </a:r>
          </a:p>
          <a:p>
            <a:r>
              <a:rPr lang="en-US" sz="2000" dirty="0">
                <a:solidFill>
                  <a:srgbClr val="24292E"/>
                </a:solidFill>
                <a:latin typeface="Consolas" panose="020B0609020204030204" pitchFamily="49" charset="0"/>
              </a:rPr>
              <a:t>	</a:t>
            </a:r>
            <a:r>
              <a:rPr lang="en-US" sz="2000" dirty="0">
                <a:solidFill>
                  <a:srgbClr val="00B050"/>
                </a:solidFill>
                <a:latin typeface="Consolas" panose="020B0609020204030204" pitchFamily="49" charset="0"/>
              </a:rPr>
              <a:t>//...more </a:t>
            </a:r>
            <a:r>
              <a:rPr lang="en-US" sz="2000" dirty="0" err="1">
                <a:solidFill>
                  <a:srgbClr val="00B050"/>
                </a:solidFill>
                <a:latin typeface="Consolas" panose="020B0609020204030204" pitchFamily="49" charset="0"/>
              </a:rPr>
              <a:t>vnode</a:t>
            </a:r>
            <a:r>
              <a:rPr lang="en-US" sz="2000" dirty="0">
                <a:solidFill>
                  <a:srgbClr val="00B050"/>
                </a:solidFill>
                <a:latin typeface="Consolas" panose="020B0609020204030204" pitchFamily="49" charset="0"/>
              </a:rPr>
              <a:t> operations...</a:t>
            </a:r>
          </a:p>
          <a:p>
            <a:endParaRPr lang="en-US" sz="2000" dirty="0">
              <a:solidFill>
                <a:srgbClr val="24292E"/>
              </a:solidFill>
              <a:latin typeface="Consolas" panose="020B0609020204030204" pitchFamily="49" charset="0"/>
            </a:endParaRPr>
          </a:p>
          <a:p>
            <a:r>
              <a:rPr lang="en-US" sz="2000" dirty="0">
                <a:solidFill>
                  <a:srgbClr val="24292E"/>
                </a:solidFill>
                <a:latin typeface="Consolas" panose="020B0609020204030204" pitchFamily="49" charset="0"/>
              </a:rPr>
              <a:t>	</a:t>
            </a:r>
            <a:r>
              <a:rPr lang="en-US" sz="2000" dirty="0" err="1">
                <a:solidFill>
                  <a:srgbClr val="0070C0"/>
                </a:solidFill>
                <a:latin typeface="Consolas" panose="020B0609020204030204" pitchFamily="49" charset="0"/>
              </a:rPr>
              <a:t>mpo_socket_check_bind_t</a:t>
            </a:r>
            <a:r>
              <a:rPr lang="en-US" sz="2000" dirty="0">
                <a:solidFill>
                  <a:srgbClr val="0070C0"/>
                </a:solidFill>
                <a:latin typeface="Consolas" panose="020B0609020204030204" pitchFamily="49" charset="0"/>
              </a:rPr>
              <a:t>                 </a:t>
            </a:r>
            <a:r>
              <a:rPr lang="en-US" sz="2000" dirty="0">
                <a:solidFill>
                  <a:srgbClr val="24292E"/>
                </a:solidFill>
                <a:latin typeface="Consolas" panose="020B0609020204030204" pitchFamily="49" charset="0"/>
              </a:rPr>
              <a:t>*</a:t>
            </a:r>
            <a:r>
              <a:rPr lang="en-US" sz="2000" dirty="0" err="1">
                <a:solidFill>
                  <a:srgbClr val="24292E"/>
                </a:solidFill>
                <a:latin typeface="Consolas" panose="020B0609020204030204" pitchFamily="49" charset="0"/>
              </a:rPr>
              <a:t>mpo_socket_check_bind</a:t>
            </a:r>
            <a:r>
              <a:rPr lang="en-US" sz="2000" dirty="0">
                <a:solidFill>
                  <a:srgbClr val="24292E"/>
                </a:solidFill>
                <a:latin typeface="Consolas" panose="020B0609020204030204" pitchFamily="49" charset="0"/>
              </a:rPr>
              <a:t>;</a:t>
            </a:r>
          </a:p>
          <a:p>
            <a:r>
              <a:rPr lang="en-US" sz="2000" dirty="0">
                <a:solidFill>
                  <a:srgbClr val="24292E"/>
                </a:solidFill>
                <a:latin typeface="Consolas" panose="020B0609020204030204" pitchFamily="49" charset="0"/>
              </a:rPr>
              <a:t>	</a:t>
            </a:r>
            <a:r>
              <a:rPr lang="en-US" sz="2000" dirty="0" err="1">
                <a:solidFill>
                  <a:srgbClr val="0070C0"/>
                </a:solidFill>
                <a:latin typeface="Consolas" panose="020B0609020204030204" pitchFamily="49" charset="0"/>
              </a:rPr>
              <a:t>mpo_socket_check_connect_t</a:t>
            </a:r>
            <a:r>
              <a:rPr lang="en-US" sz="2000" dirty="0">
                <a:solidFill>
                  <a:srgbClr val="0070C0"/>
                </a:solidFill>
                <a:latin typeface="Consolas" panose="020B0609020204030204" pitchFamily="49" charset="0"/>
              </a:rPr>
              <a:t>              </a:t>
            </a:r>
            <a:r>
              <a:rPr lang="en-US" sz="2000" dirty="0">
                <a:solidFill>
                  <a:srgbClr val="24292E"/>
                </a:solidFill>
                <a:latin typeface="Consolas" panose="020B0609020204030204" pitchFamily="49" charset="0"/>
              </a:rPr>
              <a:t>*</a:t>
            </a:r>
            <a:r>
              <a:rPr lang="en-US" sz="2000" dirty="0" err="1">
                <a:solidFill>
                  <a:srgbClr val="24292E"/>
                </a:solidFill>
                <a:latin typeface="Consolas" panose="020B0609020204030204" pitchFamily="49" charset="0"/>
              </a:rPr>
              <a:t>mpo_socket_check_connect</a:t>
            </a:r>
            <a:r>
              <a:rPr lang="en-US" sz="2000" dirty="0">
                <a:solidFill>
                  <a:srgbClr val="24292E"/>
                </a:solidFill>
                <a:latin typeface="Consolas" panose="020B0609020204030204" pitchFamily="49" charset="0"/>
              </a:rPr>
              <a:t>;</a:t>
            </a:r>
          </a:p>
          <a:p>
            <a:r>
              <a:rPr lang="en-US" sz="2000" dirty="0">
                <a:solidFill>
                  <a:srgbClr val="24292E"/>
                </a:solidFill>
                <a:latin typeface="Consolas" panose="020B0609020204030204" pitchFamily="49" charset="0"/>
              </a:rPr>
              <a:t>	</a:t>
            </a:r>
            <a:r>
              <a:rPr lang="en-US" sz="2000" dirty="0" err="1">
                <a:solidFill>
                  <a:srgbClr val="0070C0"/>
                </a:solidFill>
                <a:latin typeface="Consolas" panose="020B0609020204030204" pitchFamily="49" charset="0"/>
              </a:rPr>
              <a:t>mpo_socket_check_create_t</a:t>
            </a:r>
            <a:r>
              <a:rPr lang="en-US" sz="2000" dirty="0">
                <a:solidFill>
                  <a:srgbClr val="0070C0"/>
                </a:solidFill>
                <a:latin typeface="Consolas" panose="020B0609020204030204" pitchFamily="49" charset="0"/>
              </a:rPr>
              <a:t>               </a:t>
            </a:r>
            <a:r>
              <a:rPr lang="en-US" sz="2000" dirty="0">
                <a:solidFill>
                  <a:srgbClr val="24292E"/>
                </a:solidFill>
                <a:latin typeface="Consolas" panose="020B0609020204030204" pitchFamily="49" charset="0"/>
              </a:rPr>
              <a:t>*</a:t>
            </a:r>
            <a:r>
              <a:rPr lang="en-US" sz="2000" dirty="0" err="1">
                <a:solidFill>
                  <a:srgbClr val="24292E"/>
                </a:solidFill>
                <a:latin typeface="Consolas" panose="020B0609020204030204" pitchFamily="49" charset="0"/>
              </a:rPr>
              <a:t>mpo_socket_check_create</a:t>
            </a:r>
            <a:r>
              <a:rPr lang="en-US" sz="2000" dirty="0">
                <a:solidFill>
                  <a:srgbClr val="24292E"/>
                </a:solidFill>
                <a:latin typeface="Consolas" panose="020B0609020204030204" pitchFamily="49" charset="0"/>
              </a:rPr>
              <a:t>;</a:t>
            </a:r>
          </a:p>
          <a:p>
            <a:r>
              <a:rPr lang="en-US" sz="2000" dirty="0">
                <a:solidFill>
                  <a:srgbClr val="24292E"/>
                </a:solidFill>
                <a:latin typeface="Consolas" panose="020B0609020204030204" pitchFamily="49" charset="0"/>
              </a:rPr>
              <a:t>	</a:t>
            </a:r>
            <a:r>
              <a:rPr lang="en-US" sz="2000" dirty="0">
                <a:solidFill>
                  <a:srgbClr val="00B050"/>
                </a:solidFill>
                <a:latin typeface="Consolas" panose="020B0609020204030204" pitchFamily="49" charset="0"/>
              </a:rPr>
              <a:t>//...more socket operations...</a:t>
            </a:r>
          </a:p>
        </p:txBody>
      </p:sp>
    </p:spTree>
    <p:extLst>
      <p:ext uri="{BB962C8B-B14F-4D97-AF65-F5344CB8AC3E}">
        <p14:creationId xmlns:p14="http://schemas.microsoft.com/office/powerpoint/2010/main" val="131684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D3F9033-19CC-4741-8C41-F4D870D605A6}"/>
              </a:ext>
            </a:extLst>
          </p:cNvPr>
          <p:cNvSpPr>
            <a:spLocks noGrp="1"/>
          </p:cNvSpPr>
          <p:nvPr>
            <p:ph idx="1"/>
          </p:nvPr>
        </p:nvSpPr>
        <p:spPr>
          <a:xfrm>
            <a:off x="679048" y="647659"/>
            <a:ext cx="10833904" cy="3287733"/>
          </a:xfrm>
        </p:spPr>
        <p:txBody>
          <a:bodyPr>
            <a:normAutofit/>
          </a:bodyPr>
          <a:lstStyle/>
          <a:p>
            <a:pPr>
              <a:lnSpc>
                <a:spcPct val="80000"/>
              </a:lnSpc>
            </a:pPr>
            <a:r>
              <a:rPr lang="en-US" dirty="0"/>
              <a:t>To handle a BSD system call or Mach system call, Darwin must execute a series of kernel operations on </a:t>
            </a:r>
            <a:r>
              <a:rPr lang="en-US" dirty="0" err="1">
                <a:latin typeface="Consolas" panose="020B0609020204030204" pitchFamily="49" charset="0"/>
              </a:rPr>
              <a:t>vnodes</a:t>
            </a:r>
            <a:r>
              <a:rPr lang="en-US" dirty="0"/>
              <a:t>, process structures, etc.</a:t>
            </a:r>
          </a:p>
          <a:p>
            <a:pPr>
              <a:lnSpc>
                <a:spcPct val="80000"/>
              </a:lnSpc>
            </a:pPr>
            <a:r>
              <a:rPr lang="en-US" dirty="0"/>
              <a:t>The MAC framework associates an introspection point with each of the most important operations</a:t>
            </a:r>
          </a:p>
          <a:p>
            <a:pPr lvl="1">
              <a:lnSpc>
                <a:spcPct val="80000"/>
              </a:lnSpc>
            </a:pPr>
            <a:r>
              <a:rPr lang="en-US" dirty="0"/>
              <a:t>A kernel extension can register a function that the MAC framework should invoke when an introspection point is hit</a:t>
            </a:r>
          </a:p>
          <a:p>
            <a:pPr lvl="1">
              <a:lnSpc>
                <a:spcPct val="80000"/>
              </a:lnSpc>
            </a:pPr>
            <a:r>
              <a:rPr lang="en-US" dirty="0"/>
              <a:t>If the function returns </a:t>
            </a:r>
            <a:r>
              <a:rPr lang="en-US" dirty="0">
                <a:latin typeface="Consolas" panose="020B0609020204030204" pitchFamily="49" charset="0"/>
              </a:rPr>
              <a:t>false</a:t>
            </a:r>
            <a:r>
              <a:rPr lang="en-US" dirty="0"/>
              <a:t>, the MAC framework will prevent the associated kernel operation from occurring</a:t>
            </a:r>
          </a:p>
        </p:txBody>
      </p:sp>
      <p:sp>
        <p:nvSpPr>
          <p:cNvPr id="6" name="Rectangle 5">
            <a:extLst>
              <a:ext uri="{FF2B5EF4-FFF2-40B4-BE49-F238E27FC236}">
                <a16:creationId xmlns:a16="http://schemas.microsoft.com/office/drawing/2014/main" id="{530413F3-2229-49A0-BE4E-4D0DC2EAB25A}"/>
              </a:ext>
            </a:extLst>
          </p:cNvPr>
          <p:cNvSpPr/>
          <p:nvPr/>
        </p:nvSpPr>
        <p:spPr>
          <a:xfrm>
            <a:off x="0" y="4470629"/>
            <a:ext cx="12192000" cy="306912"/>
          </a:xfrm>
          <a:prstGeom prst="rect">
            <a:avLst/>
          </a:prstGeom>
          <a:solidFill>
            <a:srgbClr val="66FFFF">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DC549E-D65D-4A8F-BF1C-FC5E8F7A4E5E}"/>
              </a:ext>
            </a:extLst>
          </p:cNvPr>
          <p:cNvSpPr>
            <a:spLocks noGrp="1"/>
          </p:cNvSpPr>
          <p:nvPr>
            <p:ph type="title"/>
          </p:nvPr>
        </p:nvSpPr>
        <p:spPr>
          <a:xfrm>
            <a:off x="838200" y="-97866"/>
            <a:ext cx="10515600" cy="954389"/>
          </a:xfrm>
        </p:spPr>
        <p:txBody>
          <a:bodyPr/>
          <a:lstStyle/>
          <a:p>
            <a:r>
              <a:rPr lang="en-US" dirty="0"/>
              <a:t>Darwin’s MAC Framework</a:t>
            </a:r>
          </a:p>
        </p:txBody>
      </p:sp>
      <p:sp>
        <p:nvSpPr>
          <p:cNvPr id="5" name="TextBox 4">
            <a:extLst>
              <a:ext uri="{FF2B5EF4-FFF2-40B4-BE49-F238E27FC236}">
                <a16:creationId xmlns:a16="http://schemas.microsoft.com/office/drawing/2014/main" id="{3822F341-77E4-4D57-9073-003196CDE8A8}"/>
              </a:ext>
            </a:extLst>
          </p:cNvPr>
          <p:cNvSpPr txBox="1"/>
          <p:nvPr/>
        </p:nvSpPr>
        <p:spPr>
          <a:xfrm>
            <a:off x="574873" y="3475300"/>
            <a:ext cx="11374055" cy="3477875"/>
          </a:xfrm>
          <a:prstGeom prst="rect">
            <a:avLst/>
          </a:prstGeom>
          <a:noFill/>
        </p:spPr>
        <p:txBody>
          <a:bodyPr wrap="square">
            <a:spAutoFit/>
          </a:bodyPr>
          <a:lstStyle/>
          <a:p>
            <a:r>
              <a:rPr lang="en-US" sz="2000" b="0" i="0" dirty="0">
                <a:effectLst/>
                <a:latin typeface="Consolas" panose="020B0609020204030204" pitchFamily="49" charset="0"/>
              </a:rPr>
              <a:t>//A kernel extension registers a `struct </a:t>
            </a:r>
            <a:r>
              <a:rPr lang="en-US" sz="2000" b="0" i="0" dirty="0" err="1">
                <a:effectLst/>
                <a:latin typeface="Consolas" panose="020B0609020204030204" pitchFamily="49" charset="0"/>
              </a:rPr>
              <a:t>mac_policy_ops</a:t>
            </a:r>
            <a:r>
              <a:rPr lang="en-US" sz="2000" b="0" i="0" dirty="0">
                <a:effectLst/>
                <a:latin typeface="Consolas" panose="020B0609020204030204" pitchFamily="49" charset="0"/>
              </a:rPr>
              <a:t>` with the MAC framework.</a:t>
            </a:r>
          </a:p>
          <a:p>
            <a:r>
              <a:rPr lang="en-US" sz="2000" b="0" i="0" dirty="0">
                <a:solidFill>
                  <a:srgbClr val="0070C0"/>
                </a:solidFill>
                <a:effectLst/>
                <a:latin typeface="Consolas" panose="020B0609020204030204" pitchFamily="49" charset="0"/>
              </a:rPr>
              <a:t>struct</a:t>
            </a:r>
            <a:r>
              <a:rPr lang="en-US" sz="2000" b="0" i="0" dirty="0">
                <a:solidFill>
                  <a:srgbClr val="24292E"/>
                </a:solidFill>
                <a:effectLst/>
                <a:latin typeface="Consolas" panose="020B0609020204030204" pitchFamily="49" charset="0"/>
              </a:rPr>
              <a:t> </a:t>
            </a:r>
            <a:r>
              <a:rPr lang="en-US" sz="2000" b="0" i="0" dirty="0" err="1">
                <a:effectLst/>
                <a:latin typeface="Consolas" panose="020B0609020204030204" pitchFamily="49" charset="0"/>
              </a:rPr>
              <a:t>mac_policy_ops</a:t>
            </a:r>
            <a:r>
              <a:rPr lang="en-US" sz="2000" b="0" i="0" dirty="0">
                <a:solidFill>
                  <a:srgbClr val="24292E"/>
                </a:solidFill>
                <a:effectLst/>
                <a:latin typeface="Consolas" panose="020B0609020204030204" pitchFamily="49" charset="0"/>
              </a:rPr>
              <a:t> {</a:t>
            </a:r>
          </a:p>
          <a:p>
            <a:r>
              <a:rPr lang="en-US" sz="2000" dirty="0">
                <a:solidFill>
                  <a:srgbClr val="24292E"/>
                </a:solidFill>
                <a:latin typeface="Consolas" panose="020B0609020204030204" pitchFamily="49" charset="0"/>
              </a:rPr>
              <a:t>	</a:t>
            </a:r>
            <a:r>
              <a:rPr lang="en-US" sz="2000" dirty="0" err="1">
                <a:solidFill>
                  <a:srgbClr val="0070C0"/>
                </a:solidFill>
                <a:latin typeface="Consolas" panose="020B0609020204030204" pitchFamily="49" charset="0"/>
              </a:rPr>
              <a:t>mpo_vnode_check_create_t</a:t>
            </a:r>
            <a:r>
              <a:rPr lang="en-US" sz="2000" dirty="0">
                <a:solidFill>
                  <a:srgbClr val="0070C0"/>
                </a:solidFill>
                <a:latin typeface="Consolas" panose="020B0609020204030204" pitchFamily="49" charset="0"/>
              </a:rPr>
              <a:t>                </a:t>
            </a:r>
            <a:r>
              <a:rPr lang="en-US" sz="2000" dirty="0">
                <a:solidFill>
                  <a:srgbClr val="24292E"/>
                </a:solidFill>
                <a:latin typeface="Consolas" panose="020B0609020204030204" pitchFamily="49" charset="0"/>
              </a:rPr>
              <a:t>*</a:t>
            </a:r>
            <a:r>
              <a:rPr lang="en-US" sz="2000" dirty="0" err="1">
                <a:solidFill>
                  <a:srgbClr val="24292E"/>
                </a:solidFill>
                <a:latin typeface="Consolas" panose="020B0609020204030204" pitchFamily="49" charset="0"/>
              </a:rPr>
              <a:t>mpo_vnode_check_create</a:t>
            </a:r>
            <a:r>
              <a:rPr lang="en-US" sz="2000" dirty="0">
                <a:solidFill>
                  <a:srgbClr val="24292E"/>
                </a:solidFill>
                <a:latin typeface="Consolas" panose="020B0609020204030204" pitchFamily="49" charset="0"/>
              </a:rPr>
              <a:t>;</a:t>
            </a:r>
          </a:p>
          <a:p>
            <a:r>
              <a:rPr lang="en-US" sz="2000" dirty="0">
                <a:solidFill>
                  <a:srgbClr val="24292E"/>
                </a:solidFill>
                <a:latin typeface="Consolas" panose="020B0609020204030204" pitchFamily="49" charset="0"/>
              </a:rPr>
              <a:t>	</a:t>
            </a:r>
            <a:r>
              <a:rPr lang="en-US" sz="2000" dirty="0" err="1">
                <a:solidFill>
                  <a:srgbClr val="0070C0"/>
                </a:solidFill>
                <a:latin typeface="Consolas" panose="020B0609020204030204" pitchFamily="49" charset="0"/>
              </a:rPr>
              <a:t>mpo_vnode_check_read_t</a:t>
            </a:r>
            <a:r>
              <a:rPr lang="en-US" sz="2000" dirty="0">
                <a:solidFill>
                  <a:srgbClr val="0070C0"/>
                </a:solidFill>
                <a:latin typeface="Consolas" panose="020B0609020204030204" pitchFamily="49" charset="0"/>
              </a:rPr>
              <a:t>                  </a:t>
            </a:r>
            <a:r>
              <a:rPr lang="en-US" sz="2000" dirty="0">
                <a:solidFill>
                  <a:srgbClr val="24292E"/>
                </a:solidFill>
                <a:latin typeface="Consolas" panose="020B0609020204030204" pitchFamily="49" charset="0"/>
              </a:rPr>
              <a:t>*</a:t>
            </a:r>
            <a:r>
              <a:rPr lang="en-US" sz="2000" dirty="0" err="1">
                <a:solidFill>
                  <a:srgbClr val="24292E"/>
                </a:solidFill>
                <a:latin typeface="Consolas" panose="020B0609020204030204" pitchFamily="49" charset="0"/>
              </a:rPr>
              <a:t>mpo_vnode_check_read</a:t>
            </a:r>
            <a:r>
              <a:rPr lang="en-US" sz="2000" dirty="0">
                <a:solidFill>
                  <a:srgbClr val="24292E"/>
                </a:solidFill>
                <a:latin typeface="Consolas" panose="020B0609020204030204" pitchFamily="49" charset="0"/>
              </a:rPr>
              <a:t>;</a:t>
            </a:r>
          </a:p>
          <a:p>
            <a:r>
              <a:rPr lang="en-US" sz="2000" dirty="0">
                <a:solidFill>
                  <a:srgbClr val="24292E"/>
                </a:solidFill>
                <a:latin typeface="Consolas" panose="020B0609020204030204" pitchFamily="49" charset="0"/>
              </a:rPr>
              <a:t>	</a:t>
            </a:r>
            <a:r>
              <a:rPr lang="en-US" sz="2000" dirty="0" err="1">
                <a:solidFill>
                  <a:srgbClr val="0070C0"/>
                </a:solidFill>
                <a:latin typeface="Consolas" panose="020B0609020204030204" pitchFamily="49" charset="0"/>
              </a:rPr>
              <a:t>mpo_vnode_check_signature_t</a:t>
            </a:r>
            <a:r>
              <a:rPr lang="en-US" sz="2000" dirty="0">
                <a:solidFill>
                  <a:srgbClr val="0070C0"/>
                </a:solidFill>
                <a:latin typeface="Consolas" panose="020B0609020204030204" pitchFamily="49" charset="0"/>
              </a:rPr>
              <a:t>             </a:t>
            </a:r>
            <a:r>
              <a:rPr lang="en-US" sz="2000" dirty="0">
                <a:solidFill>
                  <a:srgbClr val="24292E"/>
                </a:solidFill>
                <a:latin typeface="Consolas" panose="020B0609020204030204" pitchFamily="49" charset="0"/>
              </a:rPr>
              <a:t>*</a:t>
            </a:r>
            <a:r>
              <a:rPr lang="en-US" sz="2000" dirty="0" err="1">
                <a:solidFill>
                  <a:srgbClr val="24292E"/>
                </a:solidFill>
                <a:latin typeface="Consolas" panose="020B0609020204030204" pitchFamily="49" charset="0"/>
              </a:rPr>
              <a:t>mpo_vnode_check_signature</a:t>
            </a:r>
            <a:r>
              <a:rPr lang="en-US" sz="2000" dirty="0">
                <a:solidFill>
                  <a:srgbClr val="24292E"/>
                </a:solidFill>
                <a:latin typeface="Consolas" panose="020B0609020204030204" pitchFamily="49" charset="0"/>
              </a:rPr>
              <a:t>;</a:t>
            </a:r>
          </a:p>
          <a:p>
            <a:r>
              <a:rPr lang="en-US" sz="2000" dirty="0">
                <a:solidFill>
                  <a:srgbClr val="24292E"/>
                </a:solidFill>
                <a:latin typeface="Consolas" panose="020B0609020204030204" pitchFamily="49" charset="0"/>
              </a:rPr>
              <a:t>	</a:t>
            </a:r>
            <a:r>
              <a:rPr lang="en-US" sz="2000" dirty="0">
                <a:solidFill>
                  <a:srgbClr val="00B050"/>
                </a:solidFill>
                <a:latin typeface="Consolas" panose="020B0609020204030204" pitchFamily="49" charset="0"/>
              </a:rPr>
              <a:t>//...more </a:t>
            </a:r>
            <a:r>
              <a:rPr lang="en-US" sz="2000" dirty="0" err="1">
                <a:solidFill>
                  <a:srgbClr val="00B050"/>
                </a:solidFill>
                <a:latin typeface="Consolas" panose="020B0609020204030204" pitchFamily="49" charset="0"/>
              </a:rPr>
              <a:t>vnode</a:t>
            </a:r>
            <a:r>
              <a:rPr lang="en-US" sz="2000" dirty="0">
                <a:solidFill>
                  <a:srgbClr val="00B050"/>
                </a:solidFill>
                <a:latin typeface="Consolas" panose="020B0609020204030204" pitchFamily="49" charset="0"/>
              </a:rPr>
              <a:t> operations...</a:t>
            </a:r>
          </a:p>
          <a:p>
            <a:endParaRPr lang="en-US" sz="2000" dirty="0">
              <a:solidFill>
                <a:srgbClr val="24292E"/>
              </a:solidFill>
              <a:latin typeface="Consolas" panose="020B0609020204030204" pitchFamily="49" charset="0"/>
            </a:endParaRPr>
          </a:p>
          <a:p>
            <a:r>
              <a:rPr lang="en-US" sz="2000" dirty="0">
                <a:solidFill>
                  <a:srgbClr val="24292E"/>
                </a:solidFill>
                <a:latin typeface="Consolas" panose="020B0609020204030204" pitchFamily="49" charset="0"/>
              </a:rPr>
              <a:t>	</a:t>
            </a:r>
            <a:r>
              <a:rPr lang="en-US" sz="2000" dirty="0" err="1">
                <a:solidFill>
                  <a:srgbClr val="0070C0"/>
                </a:solidFill>
                <a:latin typeface="Consolas" panose="020B0609020204030204" pitchFamily="49" charset="0"/>
              </a:rPr>
              <a:t>mpo_socket_check_bind_t</a:t>
            </a:r>
            <a:r>
              <a:rPr lang="en-US" sz="2000" dirty="0">
                <a:solidFill>
                  <a:srgbClr val="0070C0"/>
                </a:solidFill>
                <a:latin typeface="Consolas" panose="020B0609020204030204" pitchFamily="49" charset="0"/>
              </a:rPr>
              <a:t>                 </a:t>
            </a:r>
            <a:r>
              <a:rPr lang="en-US" sz="2000" dirty="0">
                <a:solidFill>
                  <a:srgbClr val="24292E"/>
                </a:solidFill>
                <a:latin typeface="Consolas" panose="020B0609020204030204" pitchFamily="49" charset="0"/>
              </a:rPr>
              <a:t>*</a:t>
            </a:r>
            <a:r>
              <a:rPr lang="en-US" sz="2000" dirty="0" err="1">
                <a:solidFill>
                  <a:srgbClr val="24292E"/>
                </a:solidFill>
                <a:latin typeface="Consolas" panose="020B0609020204030204" pitchFamily="49" charset="0"/>
              </a:rPr>
              <a:t>mpo_socket_check_bind</a:t>
            </a:r>
            <a:r>
              <a:rPr lang="en-US" sz="2000" dirty="0">
                <a:solidFill>
                  <a:srgbClr val="24292E"/>
                </a:solidFill>
                <a:latin typeface="Consolas" panose="020B0609020204030204" pitchFamily="49" charset="0"/>
              </a:rPr>
              <a:t>;</a:t>
            </a:r>
          </a:p>
          <a:p>
            <a:r>
              <a:rPr lang="en-US" sz="2000" dirty="0">
                <a:solidFill>
                  <a:srgbClr val="24292E"/>
                </a:solidFill>
                <a:latin typeface="Consolas" panose="020B0609020204030204" pitchFamily="49" charset="0"/>
              </a:rPr>
              <a:t>	</a:t>
            </a:r>
            <a:r>
              <a:rPr lang="en-US" sz="2000" dirty="0" err="1">
                <a:solidFill>
                  <a:srgbClr val="0070C0"/>
                </a:solidFill>
                <a:latin typeface="Consolas" panose="020B0609020204030204" pitchFamily="49" charset="0"/>
              </a:rPr>
              <a:t>mpo_socket_check_connect_t</a:t>
            </a:r>
            <a:r>
              <a:rPr lang="en-US" sz="2000" dirty="0">
                <a:solidFill>
                  <a:srgbClr val="0070C0"/>
                </a:solidFill>
                <a:latin typeface="Consolas" panose="020B0609020204030204" pitchFamily="49" charset="0"/>
              </a:rPr>
              <a:t>              </a:t>
            </a:r>
            <a:r>
              <a:rPr lang="en-US" sz="2000" dirty="0">
                <a:solidFill>
                  <a:srgbClr val="24292E"/>
                </a:solidFill>
                <a:latin typeface="Consolas" panose="020B0609020204030204" pitchFamily="49" charset="0"/>
              </a:rPr>
              <a:t>*</a:t>
            </a:r>
            <a:r>
              <a:rPr lang="en-US" sz="2000" dirty="0" err="1">
                <a:solidFill>
                  <a:srgbClr val="24292E"/>
                </a:solidFill>
                <a:latin typeface="Consolas" panose="020B0609020204030204" pitchFamily="49" charset="0"/>
              </a:rPr>
              <a:t>mpo_socket_check_connect</a:t>
            </a:r>
            <a:r>
              <a:rPr lang="en-US" sz="2000" dirty="0">
                <a:solidFill>
                  <a:srgbClr val="24292E"/>
                </a:solidFill>
                <a:latin typeface="Consolas" panose="020B0609020204030204" pitchFamily="49" charset="0"/>
              </a:rPr>
              <a:t>;</a:t>
            </a:r>
          </a:p>
          <a:p>
            <a:r>
              <a:rPr lang="en-US" sz="2000" dirty="0">
                <a:solidFill>
                  <a:srgbClr val="24292E"/>
                </a:solidFill>
                <a:latin typeface="Consolas" panose="020B0609020204030204" pitchFamily="49" charset="0"/>
              </a:rPr>
              <a:t>	</a:t>
            </a:r>
            <a:r>
              <a:rPr lang="en-US" sz="2000" dirty="0" err="1">
                <a:solidFill>
                  <a:srgbClr val="0070C0"/>
                </a:solidFill>
                <a:latin typeface="Consolas" panose="020B0609020204030204" pitchFamily="49" charset="0"/>
              </a:rPr>
              <a:t>mpo_socket_check_create_t</a:t>
            </a:r>
            <a:r>
              <a:rPr lang="en-US" sz="2000" dirty="0">
                <a:solidFill>
                  <a:srgbClr val="0070C0"/>
                </a:solidFill>
                <a:latin typeface="Consolas" panose="020B0609020204030204" pitchFamily="49" charset="0"/>
              </a:rPr>
              <a:t>               </a:t>
            </a:r>
            <a:r>
              <a:rPr lang="en-US" sz="2000" dirty="0">
                <a:solidFill>
                  <a:srgbClr val="24292E"/>
                </a:solidFill>
                <a:latin typeface="Consolas" panose="020B0609020204030204" pitchFamily="49" charset="0"/>
              </a:rPr>
              <a:t>*</a:t>
            </a:r>
            <a:r>
              <a:rPr lang="en-US" sz="2000" dirty="0" err="1">
                <a:solidFill>
                  <a:srgbClr val="24292E"/>
                </a:solidFill>
                <a:latin typeface="Consolas" panose="020B0609020204030204" pitchFamily="49" charset="0"/>
              </a:rPr>
              <a:t>mpo_socket_check_create</a:t>
            </a:r>
            <a:r>
              <a:rPr lang="en-US" sz="2000" dirty="0">
                <a:solidFill>
                  <a:srgbClr val="24292E"/>
                </a:solidFill>
                <a:latin typeface="Consolas" panose="020B0609020204030204" pitchFamily="49" charset="0"/>
              </a:rPr>
              <a:t>;</a:t>
            </a:r>
          </a:p>
          <a:p>
            <a:r>
              <a:rPr lang="en-US" sz="2000" dirty="0">
                <a:solidFill>
                  <a:srgbClr val="24292E"/>
                </a:solidFill>
                <a:latin typeface="Consolas" panose="020B0609020204030204" pitchFamily="49" charset="0"/>
              </a:rPr>
              <a:t>	</a:t>
            </a:r>
            <a:r>
              <a:rPr lang="en-US" sz="2000" dirty="0">
                <a:solidFill>
                  <a:srgbClr val="00B050"/>
                </a:solidFill>
                <a:latin typeface="Consolas" panose="020B0609020204030204" pitchFamily="49" charset="0"/>
              </a:rPr>
              <a:t>//...more socket operations...</a:t>
            </a:r>
          </a:p>
        </p:txBody>
      </p:sp>
      <p:sp>
        <p:nvSpPr>
          <p:cNvPr id="8" name="TextBox 7">
            <a:extLst>
              <a:ext uri="{FF2B5EF4-FFF2-40B4-BE49-F238E27FC236}">
                <a16:creationId xmlns:a16="http://schemas.microsoft.com/office/drawing/2014/main" id="{CDF05040-769C-45FC-881E-3E0F1AC93941}"/>
              </a:ext>
            </a:extLst>
          </p:cNvPr>
          <p:cNvSpPr txBox="1"/>
          <p:nvPr/>
        </p:nvSpPr>
        <p:spPr>
          <a:xfrm>
            <a:off x="135044" y="1383776"/>
            <a:ext cx="7446373" cy="5355312"/>
          </a:xfrm>
          <a:prstGeom prst="rect">
            <a:avLst/>
          </a:prstGeom>
          <a:solidFill>
            <a:schemeClr val="bg1"/>
          </a:solidFill>
          <a:ln w="38100">
            <a:solidFill>
              <a:schemeClr val="tx1"/>
            </a:solidFill>
          </a:ln>
        </p:spPr>
        <p:txBody>
          <a:bodyPr wrap="square">
            <a:spAutoFit/>
          </a:bodyPr>
          <a:lstStyle/>
          <a:p>
            <a:r>
              <a:rPr lang="en-US" dirty="0">
                <a:solidFill>
                  <a:schemeClr val="accent6">
                    <a:lumMod val="75000"/>
                  </a:schemeClr>
                </a:solidFill>
                <a:latin typeface="Consolas" panose="020B0609020204030204" pitchFamily="49" charset="0"/>
              </a:rPr>
              <a:t>//File table </a:t>
            </a:r>
            <a:r>
              <a:rPr lang="en-US" dirty="0" err="1">
                <a:solidFill>
                  <a:schemeClr val="accent6">
                    <a:lumMod val="75000"/>
                  </a:schemeClr>
                </a:solidFill>
                <a:latin typeface="Consolas" panose="020B0609020204030204" pitchFamily="49" charset="0"/>
              </a:rPr>
              <a:t>vnode</a:t>
            </a:r>
            <a:r>
              <a:rPr lang="en-US" dirty="0">
                <a:solidFill>
                  <a:schemeClr val="accent6">
                    <a:lumMod val="75000"/>
                  </a:schemeClr>
                </a:solidFill>
                <a:latin typeface="Consolas" panose="020B0609020204030204" pitchFamily="49" charset="0"/>
              </a:rPr>
              <a:t> read routine.</a:t>
            </a:r>
          </a:p>
          <a:p>
            <a:r>
              <a:rPr lang="en-US" dirty="0">
                <a:solidFill>
                  <a:srgbClr val="0070C0"/>
                </a:solidFill>
                <a:latin typeface="Consolas" panose="020B0609020204030204" pitchFamily="49" charset="0"/>
              </a:rPr>
              <a:t>static int </a:t>
            </a:r>
            <a:r>
              <a:rPr lang="en-US" dirty="0" err="1">
                <a:latin typeface="Consolas" panose="020B0609020204030204" pitchFamily="49" charset="0"/>
              </a:rPr>
              <a:t>vn_read</a:t>
            </a:r>
            <a:r>
              <a:rPr lang="en-US" dirty="0">
                <a:latin typeface="Consolas" panose="020B0609020204030204" pitchFamily="49" charset="0"/>
              </a:rPr>
              <a:t>(</a:t>
            </a:r>
            <a:r>
              <a:rPr lang="en-US" dirty="0">
                <a:solidFill>
                  <a:srgbClr val="0070C0"/>
                </a:solidFill>
                <a:latin typeface="Consolas" panose="020B0609020204030204" pitchFamily="49" charset="0"/>
              </a:rPr>
              <a:t>struct</a:t>
            </a:r>
            <a:r>
              <a:rPr lang="en-US" dirty="0">
                <a:latin typeface="Consolas" panose="020B0609020204030204" pitchFamily="49" charset="0"/>
              </a:rPr>
              <a:t> </a:t>
            </a:r>
            <a:r>
              <a:rPr lang="en-US" dirty="0" err="1">
                <a:latin typeface="Consolas" panose="020B0609020204030204" pitchFamily="49" charset="0"/>
              </a:rPr>
              <a:t>fileproc</a:t>
            </a:r>
            <a:r>
              <a:rPr lang="en-US" dirty="0">
                <a:latin typeface="Consolas" panose="020B0609020204030204" pitchFamily="49" charset="0"/>
              </a:rPr>
              <a:t> *</a:t>
            </a:r>
            <a:r>
              <a:rPr lang="en-US" dirty="0" err="1">
                <a:latin typeface="Consolas" panose="020B0609020204030204" pitchFamily="49" charset="0"/>
              </a:rPr>
              <a:t>fp</a:t>
            </a:r>
            <a:r>
              <a:rPr lang="en-US" dirty="0">
                <a:latin typeface="Consolas" panose="020B0609020204030204" pitchFamily="49" charset="0"/>
              </a:rPr>
              <a:t>, </a:t>
            </a:r>
            <a:r>
              <a:rPr lang="en-US" dirty="0">
                <a:solidFill>
                  <a:srgbClr val="0070C0"/>
                </a:solidFill>
                <a:latin typeface="Consolas" panose="020B0609020204030204" pitchFamily="49" charset="0"/>
              </a:rPr>
              <a:t>struct</a:t>
            </a:r>
            <a:r>
              <a:rPr lang="en-US" dirty="0">
                <a:latin typeface="Consolas" panose="020B0609020204030204" pitchFamily="49" charset="0"/>
              </a:rPr>
              <a:t> </a:t>
            </a:r>
            <a:r>
              <a:rPr lang="en-US" dirty="0" err="1">
                <a:latin typeface="Consolas" panose="020B0609020204030204" pitchFamily="49" charset="0"/>
              </a:rPr>
              <a:t>uio</a:t>
            </a:r>
            <a:r>
              <a:rPr lang="en-US" dirty="0">
                <a:latin typeface="Consolas" panose="020B0609020204030204" pitchFamily="49" charset="0"/>
              </a:rPr>
              <a:t> *</a:t>
            </a:r>
            <a:r>
              <a:rPr lang="en-US" dirty="0" err="1">
                <a:latin typeface="Consolas" panose="020B0609020204030204" pitchFamily="49" charset="0"/>
              </a:rPr>
              <a:t>uio</a:t>
            </a:r>
            <a:r>
              <a:rPr lang="en-US" dirty="0">
                <a:latin typeface="Consolas" panose="020B0609020204030204" pitchFamily="49" charset="0"/>
              </a:rPr>
              <a:t>,</a:t>
            </a:r>
          </a:p>
          <a:p>
            <a:r>
              <a:rPr lang="en-US" dirty="0">
                <a:latin typeface="Consolas" panose="020B0609020204030204" pitchFamily="49" charset="0"/>
              </a:rPr>
              <a:t>                   </a:t>
            </a:r>
            <a:r>
              <a:rPr lang="en-US" dirty="0">
                <a:solidFill>
                  <a:srgbClr val="0070C0"/>
                </a:solidFill>
                <a:latin typeface="Consolas" panose="020B0609020204030204" pitchFamily="49" charset="0"/>
              </a:rPr>
              <a:t>int</a:t>
            </a:r>
            <a:r>
              <a:rPr lang="en-US" dirty="0">
                <a:latin typeface="Consolas" panose="020B0609020204030204" pitchFamily="49" charset="0"/>
              </a:rPr>
              <a:t> flags, </a:t>
            </a:r>
            <a:r>
              <a:rPr lang="en-US" dirty="0" err="1">
                <a:latin typeface="Consolas" panose="020B0609020204030204" pitchFamily="49" charset="0"/>
              </a:rPr>
              <a:t>vfs_context_t</a:t>
            </a:r>
            <a:r>
              <a:rPr lang="en-US" dirty="0">
                <a:latin typeface="Consolas" panose="020B0609020204030204" pitchFamily="49" charset="0"/>
              </a:rPr>
              <a:t> </a:t>
            </a:r>
            <a:r>
              <a:rPr lang="en-US" dirty="0" err="1">
                <a:latin typeface="Consolas" panose="020B0609020204030204" pitchFamily="49" charset="0"/>
              </a:rPr>
              <a:t>ctx</a:t>
            </a:r>
            <a:r>
              <a:rPr lang="en-US" dirty="0">
                <a:latin typeface="Consolas" panose="020B0609020204030204" pitchFamily="49" charset="0"/>
              </a:rPr>
              <a:t>){</a:t>
            </a:r>
          </a:p>
          <a:p>
            <a:r>
              <a:rPr lang="en-US" dirty="0">
                <a:solidFill>
                  <a:schemeClr val="accent6">
                    <a:lumMod val="75000"/>
                  </a:schemeClr>
                </a:solidFill>
                <a:latin typeface="Consolas" panose="020B0609020204030204" pitchFamily="49" charset="0"/>
              </a:rPr>
              <a:t>	//...some stuff, then...</a:t>
            </a:r>
          </a:p>
          <a:p>
            <a:r>
              <a:rPr lang="en-US" dirty="0">
                <a:latin typeface="Consolas" panose="020B0609020204030204" pitchFamily="49" charset="0"/>
              </a:rPr>
              <a:t>	if (</a:t>
            </a:r>
            <a:r>
              <a:rPr lang="en-US" dirty="0" err="1">
                <a:latin typeface="Consolas" panose="020B0609020204030204" pitchFamily="49" charset="0"/>
              </a:rPr>
              <a:t>read_len</a:t>
            </a:r>
            <a:r>
              <a:rPr lang="en-US" dirty="0">
                <a:latin typeface="Consolas" panose="020B0609020204030204" pitchFamily="49" charset="0"/>
              </a:rPr>
              <a:t> &lt; </a:t>
            </a:r>
            <a:r>
              <a:rPr lang="en-US" dirty="0">
                <a:solidFill>
                  <a:srgbClr val="00B050"/>
                </a:solidFill>
                <a:latin typeface="Consolas" panose="020B0609020204030204" pitchFamily="49" charset="0"/>
              </a:rPr>
              <a:t>0</a:t>
            </a:r>
            <a:r>
              <a:rPr lang="en-US" dirty="0">
                <a:latin typeface="Consolas" panose="020B0609020204030204" pitchFamily="49" charset="0"/>
              </a:rPr>
              <a:t> || </a:t>
            </a:r>
            <a:r>
              <a:rPr lang="en-US" dirty="0" err="1">
                <a:latin typeface="Consolas" panose="020B0609020204030204" pitchFamily="49" charset="0"/>
              </a:rPr>
              <a:t>read_len</a:t>
            </a:r>
            <a:r>
              <a:rPr lang="en-US" dirty="0">
                <a:latin typeface="Consolas" panose="020B0609020204030204" pitchFamily="49" charset="0"/>
              </a:rPr>
              <a:t> &gt; </a:t>
            </a:r>
            <a:r>
              <a:rPr lang="en-US" dirty="0">
                <a:solidFill>
                  <a:srgbClr val="00B050"/>
                </a:solidFill>
                <a:latin typeface="Consolas" panose="020B0609020204030204" pitchFamily="49" charset="0"/>
              </a:rPr>
              <a:t>INT_MAX</a:t>
            </a:r>
            <a:r>
              <a:rPr lang="en-US" dirty="0">
                <a:latin typeface="Consolas" panose="020B0609020204030204" pitchFamily="49" charset="0"/>
              </a:rPr>
              <a:t>) {</a:t>
            </a:r>
          </a:p>
          <a:p>
            <a:r>
              <a:rPr lang="en-US" dirty="0">
                <a:latin typeface="Consolas" panose="020B0609020204030204" pitchFamily="49" charset="0"/>
              </a:rPr>
              <a:t>		</a:t>
            </a:r>
            <a:r>
              <a:rPr lang="en-US" dirty="0">
                <a:solidFill>
                  <a:srgbClr val="0070C0"/>
                </a:solidFill>
                <a:latin typeface="Consolas" panose="020B0609020204030204" pitchFamily="49" charset="0"/>
              </a:rPr>
              <a:t>return</a:t>
            </a:r>
            <a:r>
              <a:rPr lang="en-US" dirty="0">
                <a:latin typeface="Consolas" panose="020B0609020204030204" pitchFamily="49" charset="0"/>
              </a:rPr>
              <a:t> </a:t>
            </a:r>
            <a:r>
              <a:rPr lang="en-US" dirty="0">
                <a:solidFill>
                  <a:srgbClr val="00B050"/>
                </a:solidFill>
                <a:latin typeface="Consolas" panose="020B0609020204030204" pitchFamily="49" charset="0"/>
              </a:rPr>
              <a:t>EINVAL</a:t>
            </a:r>
            <a:r>
              <a:rPr lang="en-US" dirty="0">
                <a:latin typeface="Consolas" panose="020B0609020204030204" pitchFamily="49" charset="0"/>
              </a:rPr>
              <a:t>;</a:t>
            </a:r>
          </a:p>
          <a:p>
            <a:r>
              <a:rPr lang="en-US" dirty="0">
                <a:latin typeface="Consolas" panose="020B0609020204030204" pitchFamily="49" charset="0"/>
              </a:rPr>
              <a:t>	}</a:t>
            </a:r>
          </a:p>
          <a:p>
            <a:endParaRPr lang="en-US" dirty="0">
              <a:latin typeface="Consolas" panose="020B0609020204030204" pitchFamily="49" charset="0"/>
            </a:endParaRPr>
          </a:p>
          <a:p>
            <a:r>
              <a:rPr lang="en-US" dirty="0">
                <a:latin typeface="Consolas" panose="020B0609020204030204" pitchFamily="49" charset="0"/>
              </a:rPr>
              <a:t>#</a:t>
            </a:r>
            <a:r>
              <a:rPr lang="en-US" dirty="0">
                <a:solidFill>
                  <a:srgbClr val="0070C0"/>
                </a:solidFill>
                <a:latin typeface="Consolas" panose="020B0609020204030204" pitchFamily="49" charset="0"/>
              </a:rPr>
              <a:t>if</a:t>
            </a:r>
            <a:r>
              <a:rPr lang="en-US" dirty="0">
                <a:latin typeface="Consolas" panose="020B0609020204030204" pitchFamily="49" charset="0"/>
              </a:rPr>
              <a:t> CONFIG_MACF</a:t>
            </a:r>
          </a:p>
          <a:p>
            <a:r>
              <a:rPr lang="en-US" dirty="0">
                <a:solidFill>
                  <a:schemeClr val="accent6">
                    <a:lumMod val="75000"/>
                  </a:schemeClr>
                </a:solidFill>
                <a:latin typeface="Consolas" panose="020B0609020204030204" pitchFamily="49" charset="0"/>
              </a:rPr>
              <a:t>	//Invoke the </a:t>
            </a:r>
            <a:r>
              <a:rPr lang="en-US" dirty="0" err="1">
                <a:solidFill>
                  <a:schemeClr val="accent6">
                    <a:lumMod val="75000"/>
                  </a:schemeClr>
                </a:solidFill>
                <a:latin typeface="Consolas" panose="020B0609020204030204" pitchFamily="49" charset="0"/>
              </a:rPr>
              <a:t>mpo_vnode_check_read</a:t>
            </a:r>
            <a:r>
              <a:rPr lang="en-US" dirty="0">
                <a:solidFill>
                  <a:schemeClr val="accent6">
                    <a:lumMod val="75000"/>
                  </a:schemeClr>
                </a:solidFill>
                <a:latin typeface="Consolas" panose="020B0609020204030204" pitchFamily="49" charset="0"/>
              </a:rPr>
              <a:t>() functions</a:t>
            </a:r>
          </a:p>
          <a:p>
            <a:r>
              <a:rPr lang="en-US" dirty="0">
                <a:solidFill>
                  <a:schemeClr val="accent6">
                    <a:lumMod val="75000"/>
                  </a:schemeClr>
                </a:solidFill>
                <a:latin typeface="Consolas" panose="020B0609020204030204" pitchFamily="49" charset="0"/>
              </a:rPr>
              <a:t>       //registered by interested kernel extensions.</a:t>
            </a:r>
          </a:p>
          <a:p>
            <a:r>
              <a:rPr lang="en-US" dirty="0">
                <a:latin typeface="Consolas" panose="020B0609020204030204" pitchFamily="49" charset="0"/>
              </a:rPr>
              <a:t>	error = </a:t>
            </a:r>
            <a:r>
              <a:rPr lang="en-US" dirty="0" err="1">
                <a:latin typeface="Consolas" panose="020B0609020204030204" pitchFamily="49" charset="0"/>
              </a:rPr>
              <a:t>mac_vnode_check_read</a:t>
            </a:r>
            <a:r>
              <a:rPr lang="en-US" dirty="0">
                <a:latin typeface="Consolas" panose="020B0609020204030204" pitchFamily="49" charset="0"/>
              </a:rPr>
              <a:t>(</a:t>
            </a:r>
            <a:r>
              <a:rPr lang="en-US" dirty="0" err="1">
                <a:latin typeface="Consolas" panose="020B0609020204030204" pitchFamily="49" charset="0"/>
              </a:rPr>
              <a:t>ctx</a:t>
            </a:r>
            <a:r>
              <a:rPr lang="en-US" dirty="0">
                <a:latin typeface="Consolas" panose="020B0609020204030204" pitchFamily="49" charset="0"/>
              </a:rPr>
              <a:t>,/*...*/);</a:t>
            </a:r>
          </a:p>
          <a:p>
            <a:r>
              <a:rPr lang="en-US" dirty="0">
                <a:latin typeface="Consolas" panose="020B0609020204030204" pitchFamily="49" charset="0"/>
              </a:rPr>
              <a:t>	</a:t>
            </a:r>
            <a:r>
              <a:rPr lang="en-US" dirty="0">
                <a:solidFill>
                  <a:srgbClr val="0070C0"/>
                </a:solidFill>
                <a:latin typeface="Consolas" panose="020B0609020204030204" pitchFamily="49" charset="0"/>
              </a:rPr>
              <a:t>if</a:t>
            </a:r>
            <a:r>
              <a:rPr lang="en-US" dirty="0">
                <a:latin typeface="Consolas" panose="020B0609020204030204" pitchFamily="49" charset="0"/>
              </a:rPr>
              <a:t> (error) {</a:t>
            </a:r>
          </a:p>
          <a:p>
            <a:r>
              <a:rPr lang="en-US" dirty="0">
                <a:latin typeface="Consolas" panose="020B0609020204030204" pitchFamily="49" charset="0"/>
              </a:rPr>
              <a:t>		(</a:t>
            </a:r>
            <a:r>
              <a:rPr lang="en-US" dirty="0">
                <a:solidFill>
                  <a:srgbClr val="0070C0"/>
                </a:solidFill>
                <a:latin typeface="Consolas" panose="020B0609020204030204" pitchFamily="49" charset="0"/>
              </a:rPr>
              <a:t>void</a:t>
            </a:r>
            <a:r>
              <a:rPr lang="en-US" dirty="0">
                <a:latin typeface="Consolas" panose="020B0609020204030204" pitchFamily="49" charset="0"/>
              </a:rPr>
              <a:t>)</a:t>
            </a:r>
            <a:r>
              <a:rPr lang="en-US" dirty="0" err="1">
                <a:latin typeface="Consolas" panose="020B0609020204030204" pitchFamily="49" charset="0"/>
              </a:rPr>
              <a:t>vnode_put</a:t>
            </a:r>
            <a:r>
              <a:rPr lang="en-US" dirty="0">
                <a:latin typeface="Consolas" panose="020B0609020204030204" pitchFamily="49" charset="0"/>
              </a:rPr>
              <a:t>(</a:t>
            </a:r>
            <a:r>
              <a:rPr lang="en-US" dirty="0" err="1">
                <a:latin typeface="Consolas" panose="020B0609020204030204" pitchFamily="49" charset="0"/>
              </a:rPr>
              <a:t>vp</a:t>
            </a:r>
            <a:r>
              <a:rPr lang="en-US" dirty="0">
                <a:latin typeface="Consolas" panose="020B0609020204030204" pitchFamily="49" charset="0"/>
              </a:rPr>
              <a:t>);</a:t>
            </a:r>
          </a:p>
          <a:p>
            <a:r>
              <a:rPr lang="en-US" dirty="0">
                <a:latin typeface="Consolas" panose="020B0609020204030204" pitchFamily="49" charset="0"/>
              </a:rPr>
              <a:t>		</a:t>
            </a:r>
            <a:r>
              <a:rPr lang="en-US" dirty="0">
                <a:solidFill>
                  <a:srgbClr val="0070C0"/>
                </a:solidFill>
                <a:latin typeface="Consolas" panose="020B0609020204030204" pitchFamily="49" charset="0"/>
              </a:rPr>
              <a:t>return</a:t>
            </a:r>
            <a:r>
              <a:rPr lang="en-US" dirty="0">
                <a:latin typeface="Consolas" panose="020B0609020204030204" pitchFamily="49" charset="0"/>
              </a:rPr>
              <a:t> error;</a:t>
            </a:r>
          </a:p>
          <a:p>
            <a:r>
              <a:rPr lang="en-US" dirty="0">
                <a:latin typeface="Consolas" panose="020B0609020204030204" pitchFamily="49" charset="0"/>
              </a:rPr>
              <a:t>	}</a:t>
            </a:r>
          </a:p>
          <a:p>
            <a:r>
              <a:rPr lang="en-US" dirty="0">
                <a:latin typeface="Consolas" panose="020B0609020204030204" pitchFamily="49" charset="0"/>
              </a:rPr>
              <a:t>#endif</a:t>
            </a:r>
          </a:p>
          <a:p>
            <a:r>
              <a:rPr lang="en-US" dirty="0">
                <a:solidFill>
                  <a:schemeClr val="accent6">
                    <a:lumMod val="75000"/>
                  </a:schemeClr>
                </a:solidFill>
                <a:latin typeface="Consolas" panose="020B0609020204030204" pitchFamily="49" charset="0"/>
              </a:rPr>
              <a:t>	//Complete the read request. More code follows...</a:t>
            </a:r>
          </a:p>
          <a:p>
            <a:r>
              <a:rPr lang="en-US" dirty="0">
                <a:latin typeface="Consolas" panose="020B0609020204030204" pitchFamily="49" charset="0"/>
              </a:rPr>
              <a:t>}</a:t>
            </a:r>
          </a:p>
        </p:txBody>
      </p:sp>
    </p:spTree>
    <p:extLst>
      <p:ext uri="{BB962C8B-B14F-4D97-AF65-F5344CB8AC3E}">
        <p14:creationId xmlns:p14="http://schemas.microsoft.com/office/powerpoint/2010/main" val="305308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2DE0F1-142C-4169-AD23-3BD395472BC3}"/>
              </a:ext>
            </a:extLst>
          </p:cNvPr>
          <p:cNvSpPr/>
          <p:nvPr/>
        </p:nvSpPr>
        <p:spPr>
          <a:xfrm>
            <a:off x="0" y="4320994"/>
            <a:ext cx="12192000" cy="2091373"/>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D75CEB3-388A-4433-A529-FC25AFF5B699}"/>
              </a:ext>
            </a:extLst>
          </p:cNvPr>
          <p:cNvSpPr>
            <a:spLocks noGrp="1"/>
          </p:cNvSpPr>
          <p:nvPr>
            <p:ph type="title"/>
          </p:nvPr>
        </p:nvSpPr>
        <p:spPr>
          <a:xfrm>
            <a:off x="838200" y="156781"/>
            <a:ext cx="10515600" cy="1325563"/>
          </a:xfrm>
        </p:spPr>
        <p:txBody>
          <a:bodyPr>
            <a:normAutofit/>
          </a:bodyPr>
          <a:lstStyle/>
          <a:p>
            <a:r>
              <a:rPr lang="en-US" sz="6000" dirty="0"/>
              <a:t>Outline</a:t>
            </a:r>
          </a:p>
        </p:txBody>
      </p:sp>
      <p:sp>
        <p:nvSpPr>
          <p:cNvPr id="10" name="Content Placeholder 2">
            <a:extLst>
              <a:ext uri="{FF2B5EF4-FFF2-40B4-BE49-F238E27FC236}">
                <a16:creationId xmlns:a16="http://schemas.microsoft.com/office/drawing/2014/main" id="{B77ED791-2EBC-4D9A-8418-2B32578D06C2}"/>
              </a:ext>
            </a:extLst>
          </p:cNvPr>
          <p:cNvSpPr>
            <a:spLocks noGrp="1"/>
          </p:cNvSpPr>
          <p:nvPr>
            <p:ph idx="1"/>
          </p:nvPr>
        </p:nvSpPr>
        <p:spPr>
          <a:xfrm>
            <a:off x="838200" y="1374208"/>
            <a:ext cx="10423967" cy="5177059"/>
          </a:xfrm>
        </p:spPr>
        <p:txBody>
          <a:bodyPr>
            <a:normAutofit/>
          </a:bodyPr>
          <a:lstStyle/>
          <a:p>
            <a:r>
              <a:rPr lang="en-US" sz="4800" dirty="0"/>
              <a:t>Discretionary Access Control in Unix</a:t>
            </a:r>
          </a:p>
          <a:p>
            <a:r>
              <a:rPr lang="en-US" sz="4800" dirty="0"/>
              <a:t>Apple’s Darwin Kernel</a:t>
            </a:r>
          </a:p>
          <a:p>
            <a:pPr lvl="1"/>
            <a:r>
              <a:rPr lang="en-US" sz="4400" dirty="0"/>
              <a:t>Architecture</a:t>
            </a:r>
          </a:p>
          <a:p>
            <a:pPr lvl="1"/>
            <a:r>
              <a:rPr lang="en-US" sz="4400" dirty="0"/>
              <a:t>Mandatory Access Control</a:t>
            </a:r>
          </a:p>
          <a:p>
            <a:r>
              <a:rPr lang="en-US" sz="4800" dirty="0"/>
              <a:t>iOS Security</a:t>
            </a:r>
          </a:p>
          <a:p>
            <a:pPr lvl="1"/>
            <a:r>
              <a:rPr lang="en-US" sz="4400" dirty="0"/>
              <a:t>Sandboxing</a:t>
            </a:r>
          </a:p>
          <a:p>
            <a:pPr lvl="1"/>
            <a:r>
              <a:rPr lang="en-US" sz="4400" dirty="0"/>
              <a:t>Enforcing App Signatures</a:t>
            </a:r>
          </a:p>
        </p:txBody>
      </p:sp>
    </p:spTree>
    <p:extLst>
      <p:ext uri="{BB962C8B-B14F-4D97-AF65-F5344CB8AC3E}">
        <p14:creationId xmlns:p14="http://schemas.microsoft.com/office/powerpoint/2010/main" val="62187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788D2-C1CE-4356-A158-152ED5E477D6}"/>
              </a:ext>
            </a:extLst>
          </p:cNvPr>
          <p:cNvSpPr>
            <a:spLocks noGrp="1"/>
          </p:cNvSpPr>
          <p:nvPr>
            <p:ph type="title"/>
          </p:nvPr>
        </p:nvSpPr>
        <p:spPr>
          <a:xfrm>
            <a:off x="838200" y="272531"/>
            <a:ext cx="10515600" cy="1012262"/>
          </a:xfrm>
        </p:spPr>
        <p:txBody>
          <a:bodyPr>
            <a:normAutofit/>
          </a:bodyPr>
          <a:lstStyle/>
          <a:p>
            <a:r>
              <a:rPr lang="en-US" sz="4800" dirty="0"/>
              <a:t>iOS Entitlements</a:t>
            </a:r>
          </a:p>
        </p:txBody>
      </p:sp>
      <p:sp>
        <p:nvSpPr>
          <p:cNvPr id="3" name="Content Placeholder 2">
            <a:extLst>
              <a:ext uri="{FF2B5EF4-FFF2-40B4-BE49-F238E27FC236}">
                <a16:creationId xmlns:a16="http://schemas.microsoft.com/office/drawing/2014/main" id="{AF325943-3C4B-4DCE-A4AA-4829600C287C}"/>
              </a:ext>
            </a:extLst>
          </p:cNvPr>
          <p:cNvSpPr>
            <a:spLocks noGrp="1"/>
          </p:cNvSpPr>
          <p:nvPr>
            <p:ph idx="1"/>
          </p:nvPr>
        </p:nvSpPr>
        <p:spPr>
          <a:xfrm>
            <a:off x="838200" y="1284790"/>
            <a:ext cx="10515600" cy="4892173"/>
          </a:xfrm>
        </p:spPr>
        <p:txBody>
          <a:bodyPr>
            <a:noAutofit/>
          </a:bodyPr>
          <a:lstStyle/>
          <a:p>
            <a:r>
              <a:rPr lang="en-US" sz="3600" dirty="0"/>
              <a:t>An iOS </a:t>
            </a:r>
            <a:r>
              <a:rPr lang="en-US" sz="3600" b="1" dirty="0"/>
              <a:t>entitlement</a:t>
            </a:r>
            <a:r>
              <a:rPr lang="en-US" sz="3600" dirty="0"/>
              <a:t> is a permission to perform a certain high-level activity like accessing the camera or sending network traffic</a:t>
            </a:r>
          </a:p>
          <a:p>
            <a:r>
              <a:rPr lang="en-US" sz="3600" dirty="0"/>
              <a:t>An entitlement is an abstraction for:</a:t>
            </a:r>
          </a:p>
          <a:p>
            <a:pPr lvl="1"/>
            <a:r>
              <a:rPr lang="en-US" sz="3200" dirty="0"/>
              <a:t>A set of system calls that an app would like to issue</a:t>
            </a:r>
          </a:p>
          <a:p>
            <a:pPr lvl="1"/>
            <a:r>
              <a:rPr lang="en-US" sz="3200" dirty="0"/>
              <a:t>A set of arguments that the app would like to pass to those system calls</a:t>
            </a:r>
          </a:p>
          <a:p>
            <a:r>
              <a:rPr lang="en-US" sz="3600" dirty="0"/>
              <a:t>When a developer creates an app in </a:t>
            </a:r>
            <a:r>
              <a:rPr lang="en-US" sz="3600" dirty="0" err="1"/>
              <a:t>Xcode</a:t>
            </a:r>
            <a:r>
              <a:rPr lang="en-US" sz="3600" dirty="0"/>
              <a:t>, she specifies the entitlements that her app requires</a:t>
            </a:r>
          </a:p>
        </p:txBody>
      </p:sp>
    </p:spTree>
    <p:extLst>
      <p:ext uri="{BB962C8B-B14F-4D97-AF65-F5344CB8AC3E}">
        <p14:creationId xmlns:p14="http://schemas.microsoft.com/office/powerpoint/2010/main" val="271246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9996FA-22F8-4C62-91A4-E2F0B00ABF8C}"/>
              </a:ext>
            </a:extLst>
          </p:cNvPr>
          <p:cNvPicPr>
            <a:picLocks noChangeAspect="1"/>
          </p:cNvPicPr>
          <p:nvPr/>
        </p:nvPicPr>
        <p:blipFill>
          <a:blip r:embed="rId3"/>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1AE55FF2-6B8A-439E-9C42-A3C790043259}"/>
              </a:ext>
            </a:extLst>
          </p:cNvPr>
          <p:cNvPicPr>
            <a:picLocks noChangeAspect="1"/>
          </p:cNvPicPr>
          <p:nvPr/>
        </p:nvPicPr>
        <p:blipFill>
          <a:blip r:embed="rId4"/>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0ED4A420-F0B7-4AAE-9246-19BA988312C5}"/>
              </a:ext>
            </a:extLst>
          </p:cNvPr>
          <p:cNvPicPr>
            <a:picLocks noChangeAspect="1"/>
          </p:cNvPicPr>
          <p:nvPr/>
        </p:nvPicPr>
        <p:blipFill>
          <a:blip r:embed="rId5"/>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F615B348-18B1-4C28-83DD-664E0F34CE1A}"/>
              </a:ext>
            </a:extLst>
          </p:cNvPr>
          <p:cNvPicPr>
            <a:picLocks noChangeAspect="1"/>
          </p:cNvPicPr>
          <p:nvPr/>
        </p:nvPicPr>
        <p:blipFill>
          <a:blip r:embed="rId6"/>
          <a:stretch>
            <a:fillRect/>
          </a:stretch>
        </p:blipFill>
        <p:spPr>
          <a:xfrm>
            <a:off x="6927" y="0"/>
            <a:ext cx="12178145" cy="6858000"/>
          </a:xfrm>
          <a:prstGeom prst="rect">
            <a:avLst/>
          </a:prstGeom>
        </p:spPr>
      </p:pic>
    </p:spTree>
    <p:extLst>
      <p:ext uri="{BB962C8B-B14F-4D97-AF65-F5344CB8AC3E}">
        <p14:creationId xmlns:p14="http://schemas.microsoft.com/office/powerpoint/2010/main" val="43367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03D9E4B-624D-4225-BE97-8C4A045DECCA}"/>
              </a:ext>
            </a:extLst>
          </p:cNvPr>
          <p:cNvGrpSpPr/>
          <p:nvPr/>
        </p:nvGrpSpPr>
        <p:grpSpPr>
          <a:xfrm>
            <a:off x="1941181" y="1342191"/>
            <a:ext cx="8856921" cy="1501971"/>
            <a:chOff x="1941181" y="1342191"/>
            <a:chExt cx="8856921" cy="1501971"/>
          </a:xfrm>
        </p:grpSpPr>
        <p:sp>
          <p:nvSpPr>
            <p:cNvPr id="6" name="Rectangle 5">
              <a:extLst>
                <a:ext uri="{FF2B5EF4-FFF2-40B4-BE49-F238E27FC236}">
                  <a16:creationId xmlns:a16="http://schemas.microsoft.com/office/drawing/2014/main" id="{FA123BD3-3568-450D-8BFE-ED17708C3AB9}"/>
                </a:ext>
              </a:extLst>
            </p:cNvPr>
            <p:cNvSpPr/>
            <p:nvPr/>
          </p:nvSpPr>
          <p:spPr>
            <a:xfrm>
              <a:off x="1941181" y="2009549"/>
              <a:ext cx="8856921" cy="834613"/>
            </a:xfrm>
            <a:prstGeom prst="rect">
              <a:avLst/>
            </a:prstGeom>
            <a:solidFill>
              <a:schemeClr val="bg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0F5B770-B407-4193-88C0-EF957DB75400}"/>
                </a:ext>
              </a:extLst>
            </p:cNvPr>
            <p:cNvSpPr txBox="1"/>
            <p:nvPr/>
          </p:nvSpPr>
          <p:spPr>
            <a:xfrm>
              <a:off x="5651943" y="1342191"/>
              <a:ext cx="1435395"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Apple</a:t>
              </a:r>
            </a:p>
          </p:txBody>
        </p:sp>
      </p:grpSp>
      <p:sp>
        <p:nvSpPr>
          <p:cNvPr id="2" name="TextBox 1">
            <a:extLst>
              <a:ext uri="{FF2B5EF4-FFF2-40B4-BE49-F238E27FC236}">
                <a16:creationId xmlns:a16="http://schemas.microsoft.com/office/drawing/2014/main" id="{D759CA78-4354-4394-8BE6-F719202B2D07}"/>
              </a:ext>
            </a:extLst>
          </p:cNvPr>
          <p:cNvSpPr txBox="1"/>
          <p:nvPr/>
        </p:nvSpPr>
        <p:spPr>
          <a:xfrm flipH="1">
            <a:off x="2064764" y="2102882"/>
            <a:ext cx="2757840" cy="656590"/>
          </a:xfrm>
          <a:prstGeom prst="rect">
            <a:avLst/>
          </a:prstGeom>
          <a:solidFill>
            <a:schemeClr val="bg1">
              <a:lumMod val="95000"/>
            </a:schemeClr>
          </a:solidFill>
          <a:ln w="19050">
            <a:solidFill>
              <a:schemeClr val="tx1"/>
            </a:solid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Apple Developer Program</a:t>
            </a:r>
          </a:p>
        </p:txBody>
      </p:sp>
      <p:sp>
        <p:nvSpPr>
          <p:cNvPr id="5" name="TextBox 4">
            <a:extLst>
              <a:ext uri="{FF2B5EF4-FFF2-40B4-BE49-F238E27FC236}">
                <a16:creationId xmlns:a16="http://schemas.microsoft.com/office/drawing/2014/main" id="{4C9D4188-2E46-494A-BABC-1B7F86FC76CD}"/>
              </a:ext>
            </a:extLst>
          </p:cNvPr>
          <p:cNvSpPr txBox="1"/>
          <p:nvPr/>
        </p:nvSpPr>
        <p:spPr>
          <a:xfrm flipH="1">
            <a:off x="7919760" y="2102881"/>
            <a:ext cx="2757840" cy="374461"/>
          </a:xfrm>
          <a:prstGeom prst="rect">
            <a:avLst/>
          </a:prstGeom>
          <a:solidFill>
            <a:schemeClr val="bg1">
              <a:lumMod val="95000"/>
            </a:schemeClr>
          </a:solidFill>
          <a:ln w="19050">
            <a:solidFill>
              <a:schemeClr val="tx1"/>
            </a:solid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App Store</a:t>
            </a:r>
          </a:p>
        </p:txBody>
      </p:sp>
      <p:grpSp>
        <p:nvGrpSpPr>
          <p:cNvPr id="12" name="Group 11">
            <a:extLst>
              <a:ext uri="{FF2B5EF4-FFF2-40B4-BE49-F238E27FC236}">
                <a16:creationId xmlns:a16="http://schemas.microsoft.com/office/drawing/2014/main" id="{BD52B6CD-A653-4DB9-B5AD-DE453A2F9023}"/>
              </a:ext>
            </a:extLst>
          </p:cNvPr>
          <p:cNvGrpSpPr/>
          <p:nvPr/>
        </p:nvGrpSpPr>
        <p:grpSpPr>
          <a:xfrm>
            <a:off x="1505801" y="4649052"/>
            <a:ext cx="2222267" cy="2082644"/>
            <a:chOff x="1505801" y="4649052"/>
            <a:chExt cx="2222267" cy="2082644"/>
          </a:xfrm>
        </p:grpSpPr>
        <p:pic>
          <p:nvPicPr>
            <p:cNvPr id="9" name="Picture 8">
              <a:extLst>
                <a:ext uri="{FF2B5EF4-FFF2-40B4-BE49-F238E27FC236}">
                  <a16:creationId xmlns:a16="http://schemas.microsoft.com/office/drawing/2014/main" id="{0057186A-2749-4CE1-ADCA-4645DD4775AE}"/>
                </a:ext>
              </a:extLst>
            </p:cNvPr>
            <p:cNvPicPr>
              <a:picLocks noChangeAspect="1"/>
            </p:cNvPicPr>
            <p:nvPr/>
          </p:nvPicPr>
          <p:blipFill>
            <a:blip r:embed="rId3"/>
            <a:stretch>
              <a:fillRect/>
            </a:stretch>
          </p:blipFill>
          <p:spPr>
            <a:xfrm>
              <a:off x="1941181" y="4649052"/>
              <a:ext cx="1351508" cy="1346980"/>
            </a:xfrm>
            <a:prstGeom prst="rect">
              <a:avLst/>
            </a:prstGeom>
          </p:spPr>
        </p:pic>
        <p:sp>
          <p:nvSpPr>
            <p:cNvPr id="10" name="TextBox 9">
              <a:extLst>
                <a:ext uri="{FF2B5EF4-FFF2-40B4-BE49-F238E27FC236}">
                  <a16:creationId xmlns:a16="http://schemas.microsoft.com/office/drawing/2014/main" id="{08D71473-23E0-43BE-B796-94F02472E202}"/>
                </a:ext>
              </a:extLst>
            </p:cNvPr>
            <p:cNvSpPr txBox="1"/>
            <p:nvPr/>
          </p:nvSpPr>
          <p:spPr>
            <a:xfrm>
              <a:off x="1505801" y="5985401"/>
              <a:ext cx="2222267" cy="746295"/>
            </a:xfrm>
            <a:prstGeom prst="rect">
              <a:avLst/>
            </a:prstGeom>
            <a:noFill/>
          </p:spPr>
          <p:txBody>
            <a:bodyPr wrap="square" rtlCol="0">
              <a:spAutoFit/>
            </a:bodyPr>
            <a:lstStyle/>
            <a:p>
              <a:pPr algn="ctr">
                <a:lnSpc>
                  <a:spcPts val="2500"/>
                </a:lnSpc>
              </a:pPr>
              <a:r>
                <a:rPr lang="en-US" sz="3200" b="1" dirty="0">
                  <a:latin typeface="Segoe UI" panose="020B0502040204020203" pitchFamily="34" charset="0"/>
                  <a:cs typeface="Segoe UI" panose="020B0502040204020203" pitchFamily="34" charset="0"/>
                </a:rPr>
                <a:t>Alice the developer</a:t>
              </a:r>
            </a:p>
          </p:txBody>
        </p:sp>
      </p:grpSp>
      <p:cxnSp>
        <p:nvCxnSpPr>
          <p:cNvPr id="30" name="Straight Arrow Connector 29">
            <a:extLst>
              <a:ext uri="{FF2B5EF4-FFF2-40B4-BE49-F238E27FC236}">
                <a16:creationId xmlns:a16="http://schemas.microsoft.com/office/drawing/2014/main" id="{C504E333-DE4E-44DB-BDF7-BDFF2AB7A50D}"/>
              </a:ext>
            </a:extLst>
          </p:cNvPr>
          <p:cNvCxnSpPr>
            <a:cxnSpLocks/>
          </p:cNvCxnSpPr>
          <p:nvPr/>
        </p:nvCxnSpPr>
        <p:spPr>
          <a:xfrm flipV="1">
            <a:off x="3299039" y="5315337"/>
            <a:ext cx="2204060" cy="856"/>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BD14D600-6AD9-4B59-80CD-5B4D7EBDBD4F}"/>
              </a:ext>
            </a:extLst>
          </p:cNvPr>
          <p:cNvGrpSpPr/>
          <p:nvPr/>
        </p:nvGrpSpPr>
        <p:grpSpPr>
          <a:xfrm>
            <a:off x="2505174" y="2759472"/>
            <a:ext cx="2358716" cy="1942745"/>
            <a:chOff x="2505174" y="2759472"/>
            <a:chExt cx="2358716" cy="1942745"/>
          </a:xfrm>
        </p:grpSpPr>
        <p:cxnSp>
          <p:nvCxnSpPr>
            <p:cNvPr id="13" name="Straight Arrow Connector 12">
              <a:extLst>
                <a:ext uri="{FF2B5EF4-FFF2-40B4-BE49-F238E27FC236}">
                  <a16:creationId xmlns:a16="http://schemas.microsoft.com/office/drawing/2014/main" id="{F2B7CBCE-562D-44D1-AACD-342CD0BDEA18}"/>
                </a:ext>
              </a:extLst>
            </p:cNvPr>
            <p:cNvCxnSpPr>
              <a:cxnSpLocks/>
            </p:cNvCxnSpPr>
            <p:nvPr/>
          </p:nvCxnSpPr>
          <p:spPr>
            <a:xfrm flipV="1">
              <a:off x="2505174" y="2759472"/>
              <a:ext cx="0" cy="1942745"/>
            </a:xfrm>
            <a:prstGeom prst="straightConnector1">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B4F6FE22-B8BC-4FAC-816B-873D77836B9F}"/>
                </a:ext>
              </a:extLst>
            </p:cNvPr>
            <p:cNvSpPr/>
            <p:nvPr/>
          </p:nvSpPr>
          <p:spPr>
            <a:xfrm flipH="1">
              <a:off x="2578892" y="3660838"/>
              <a:ext cx="320040" cy="3200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2</a:t>
              </a:r>
            </a:p>
          </p:txBody>
        </p:sp>
        <p:grpSp>
          <p:nvGrpSpPr>
            <p:cNvPr id="19" name="Group 18">
              <a:extLst>
                <a:ext uri="{FF2B5EF4-FFF2-40B4-BE49-F238E27FC236}">
                  <a16:creationId xmlns:a16="http://schemas.microsoft.com/office/drawing/2014/main" id="{A0390E39-7886-4BF0-877C-D39000037833}"/>
                </a:ext>
              </a:extLst>
            </p:cNvPr>
            <p:cNvGrpSpPr/>
            <p:nvPr/>
          </p:nvGrpSpPr>
          <p:grpSpPr>
            <a:xfrm>
              <a:off x="2876174" y="3178724"/>
              <a:ext cx="1703787" cy="1015662"/>
              <a:chOff x="7055548" y="3239203"/>
              <a:chExt cx="893069" cy="652716"/>
            </a:xfrm>
          </p:grpSpPr>
          <p:sp>
            <p:nvSpPr>
              <p:cNvPr id="23" name="Rectangle: Folded Corner 22">
                <a:extLst>
                  <a:ext uri="{FF2B5EF4-FFF2-40B4-BE49-F238E27FC236}">
                    <a16:creationId xmlns:a16="http://schemas.microsoft.com/office/drawing/2014/main" id="{FD21BC32-C299-4663-A25A-347C96F47819}"/>
                  </a:ext>
                </a:extLst>
              </p:cNvPr>
              <p:cNvSpPr/>
              <p:nvPr/>
            </p:nvSpPr>
            <p:spPr>
              <a:xfrm rot="10800000">
                <a:off x="7100004" y="3371836"/>
                <a:ext cx="804159" cy="519996"/>
              </a:xfrm>
              <a:prstGeom prst="foldedCorner">
                <a:avLst>
                  <a:gd name="adj" fmla="val 17755"/>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92FBB4E9-555B-4827-94F9-B383C8F8ED65}"/>
                  </a:ext>
                </a:extLst>
              </p:cNvPr>
              <p:cNvSpPr txBox="1"/>
              <p:nvPr/>
            </p:nvSpPr>
            <p:spPr>
              <a:xfrm flipH="1">
                <a:off x="7055548" y="3239203"/>
                <a:ext cx="893069" cy="652716"/>
              </a:xfrm>
              <a:prstGeom prst="rect">
                <a:avLst/>
              </a:prstGeom>
              <a:noFill/>
            </p:spPr>
            <p:txBody>
              <a:bodyPr wrap="square" rtlCol="0">
                <a:spAutoFit/>
              </a:bodyPr>
              <a:lstStyle/>
              <a:p>
                <a:pPr algn="ctr">
                  <a:lnSpc>
                    <a:spcPts val="2400"/>
                  </a:lnSpc>
                </a:pPr>
                <a:endParaRPr lang="en-US" sz="1600" b="1" dirty="0">
                  <a:latin typeface="Segoe UI" panose="020B0502040204020203" pitchFamily="34" charset="0"/>
                  <a:cs typeface="Segoe UI" panose="020B0502040204020203" pitchFamily="34" charset="0"/>
                </a:endParaRPr>
              </a:p>
              <a:p>
                <a:pPr algn="ctr">
                  <a:lnSpc>
                    <a:spcPts val="2400"/>
                  </a:lnSpc>
                </a:pPr>
                <a:r>
                  <a:rPr lang="en-US" b="1" dirty="0">
                    <a:latin typeface="Segoe UI" panose="020B0502040204020203" pitchFamily="34" charset="0"/>
                    <a:cs typeface="Segoe UI" panose="020B0502040204020203" pitchFamily="34" charset="0"/>
                  </a:rPr>
                  <a:t>[Alice-&gt;9e26]</a:t>
                </a:r>
              </a:p>
              <a:p>
                <a:pPr algn="ctr">
                  <a:lnSpc>
                    <a:spcPts val="2400"/>
                  </a:lnSpc>
                </a:pPr>
                <a:r>
                  <a:rPr lang="en-US" b="1" dirty="0">
                    <a:latin typeface="Segoe UI" panose="020B0502040204020203" pitchFamily="34" charset="0"/>
                    <a:cs typeface="Segoe UI" panose="020B0502040204020203" pitchFamily="34" charset="0"/>
                  </a:rPr>
                  <a:t>[</a:t>
                </a:r>
                <a:r>
                  <a:rPr lang="en-US" b="1" dirty="0">
                    <a:latin typeface="Segoe Script" panose="030B0504020000000003" pitchFamily="66" charset="0"/>
                    <a:cs typeface="Segoe UI" panose="020B0502040204020203" pitchFamily="34" charset="0"/>
                  </a:rPr>
                  <a:t>Apple</a:t>
                </a:r>
                <a:r>
                  <a:rPr lang="en-US" b="1" dirty="0">
                    <a:latin typeface="Segoe UI" panose="020B0502040204020203" pitchFamily="34" charset="0"/>
                    <a:cs typeface="Segoe UI" panose="020B0502040204020203" pitchFamily="34" charset="0"/>
                  </a:rPr>
                  <a:t>]</a:t>
                </a:r>
              </a:p>
            </p:txBody>
          </p:sp>
        </p:grpSp>
        <p:sp>
          <p:nvSpPr>
            <p:cNvPr id="38" name="TextBox 37">
              <a:extLst>
                <a:ext uri="{FF2B5EF4-FFF2-40B4-BE49-F238E27FC236}">
                  <a16:creationId xmlns:a16="http://schemas.microsoft.com/office/drawing/2014/main" id="{F62141B0-53A6-482C-BFF6-09A9FA6A1AD1}"/>
                </a:ext>
              </a:extLst>
            </p:cNvPr>
            <p:cNvSpPr txBox="1"/>
            <p:nvPr/>
          </p:nvSpPr>
          <p:spPr>
            <a:xfrm>
              <a:off x="2595430" y="4150901"/>
              <a:ext cx="2268460"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Alice’s certificate</a:t>
              </a:r>
            </a:p>
          </p:txBody>
        </p:sp>
      </p:grpSp>
      <p:sp>
        <p:nvSpPr>
          <p:cNvPr id="4" name="TextBox 3">
            <a:extLst>
              <a:ext uri="{FF2B5EF4-FFF2-40B4-BE49-F238E27FC236}">
                <a16:creationId xmlns:a16="http://schemas.microsoft.com/office/drawing/2014/main" id="{62ED54AB-E3B9-47AC-BE1A-DE741DA0BE6C}"/>
              </a:ext>
            </a:extLst>
          </p:cNvPr>
          <p:cNvSpPr txBox="1"/>
          <p:nvPr/>
        </p:nvSpPr>
        <p:spPr>
          <a:xfrm flipH="1">
            <a:off x="4992262" y="2102882"/>
            <a:ext cx="2757840" cy="374461"/>
          </a:xfrm>
          <a:prstGeom prst="rect">
            <a:avLst/>
          </a:prstGeom>
          <a:solidFill>
            <a:schemeClr val="bg1">
              <a:lumMod val="95000"/>
            </a:schemeClr>
          </a:solidFill>
          <a:ln w="19050">
            <a:solidFill>
              <a:schemeClr val="tx1"/>
            </a:solid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App Review</a:t>
            </a:r>
          </a:p>
        </p:txBody>
      </p:sp>
      <p:sp>
        <p:nvSpPr>
          <p:cNvPr id="39" name="Oval 38">
            <a:extLst>
              <a:ext uri="{FF2B5EF4-FFF2-40B4-BE49-F238E27FC236}">
                <a16:creationId xmlns:a16="http://schemas.microsoft.com/office/drawing/2014/main" id="{6EFB028A-8505-4A80-90E7-5B90DE2213B8}"/>
              </a:ext>
            </a:extLst>
          </p:cNvPr>
          <p:cNvSpPr/>
          <p:nvPr/>
        </p:nvSpPr>
        <p:spPr>
          <a:xfrm flipH="1">
            <a:off x="7330293" y="2036981"/>
            <a:ext cx="320040" cy="3200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4</a:t>
            </a:r>
          </a:p>
        </p:txBody>
      </p:sp>
      <p:cxnSp>
        <p:nvCxnSpPr>
          <p:cNvPr id="40" name="Straight Arrow Connector 39">
            <a:extLst>
              <a:ext uri="{FF2B5EF4-FFF2-40B4-BE49-F238E27FC236}">
                <a16:creationId xmlns:a16="http://schemas.microsoft.com/office/drawing/2014/main" id="{A5C8661A-EC1E-4B62-841B-47ABAEB2E5F5}"/>
              </a:ext>
            </a:extLst>
          </p:cNvPr>
          <p:cNvCxnSpPr>
            <a:cxnSpLocks/>
          </p:cNvCxnSpPr>
          <p:nvPr/>
        </p:nvCxnSpPr>
        <p:spPr>
          <a:xfrm>
            <a:off x="9298680" y="2479741"/>
            <a:ext cx="0" cy="256040"/>
          </a:xfrm>
          <a:prstGeom prst="straightConnector1">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3B3E5D7-68AE-47A1-AB93-EAF232CA3268}"/>
              </a:ext>
            </a:extLst>
          </p:cNvPr>
          <p:cNvCxnSpPr>
            <a:cxnSpLocks/>
          </p:cNvCxnSpPr>
          <p:nvPr/>
        </p:nvCxnSpPr>
        <p:spPr>
          <a:xfrm>
            <a:off x="6426064" y="2471172"/>
            <a:ext cx="0" cy="261186"/>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A9FE41E4-8D5E-4381-B654-E8218FDB58C8}"/>
              </a:ext>
            </a:extLst>
          </p:cNvPr>
          <p:cNvGrpSpPr/>
          <p:nvPr/>
        </p:nvGrpSpPr>
        <p:grpSpPr>
          <a:xfrm>
            <a:off x="6423066" y="2572338"/>
            <a:ext cx="2875614" cy="320040"/>
            <a:chOff x="6423066" y="2572338"/>
            <a:chExt cx="2875614" cy="320040"/>
          </a:xfrm>
        </p:grpSpPr>
        <p:cxnSp>
          <p:nvCxnSpPr>
            <p:cNvPr id="43" name="Straight Arrow Connector 42">
              <a:extLst>
                <a:ext uri="{FF2B5EF4-FFF2-40B4-BE49-F238E27FC236}">
                  <a16:creationId xmlns:a16="http://schemas.microsoft.com/office/drawing/2014/main" id="{F7BB56C7-F026-4B19-AE1B-A66C92946638}"/>
                </a:ext>
              </a:extLst>
            </p:cNvPr>
            <p:cNvCxnSpPr>
              <a:cxnSpLocks/>
            </p:cNvCxnSpPr>
            <p:nvPr/>
          </p:nvCxnSpPr>
          <p:spPr>
            <a:xfrm>
              <a:off x="6423066" y="2721267"/>
              <a:ext cx="2875614" cy="0"/>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1C9E6319-D894-4F46-B4CE-B7370D3660FF}"/>
                </a:ext>
              </a:extLst>
            </p:cNvPr>
            <p:cNvSpPr/>
            <p:nvPr/>
          </p:nvSpPr>
          <p:spPr>
            <a:xfrm flipH="1">
              <a:off x="8397430" y="2572338"/>
              <a:ext cx="320040" cy="3200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5</a:t>
              </a:r>
            </a:p>
          </p:txBody>
        </p:sp>
      </p:grpSp>
      <p:grpSp>
        <p:nvGrpSpPr>
          <p:cNvPr id="21" name="Group 20">
            <a:extLst>
              <a:ext uri="{FF2B5EF4-FFF2-40B4-BE49-F238E27FC236}">
                <a16:creationId xmlns:a16="http://schemas.microsoft.com/office/drawing/2014/main" id="{1270A9AD-DDEE-4029-913E-BF1277FD0A36}"/>
              </a:ext>
            </a:extLst>
          </p:cNvPr>
          <p:cNvGrpSpPr/>
          <p:nvPr/>
        </p:nvGrpSpPr>
        <p:grpSpPr>
          <a:xfrm>
            <a:off x="5126830" y="2477342"/>
            <a:ext cx="3352296" cy="2845065"/>
            <a:chOff x="5126830" y="2477342"/>
            <a:chExt cx="3352296" cy="2845065"/>
          </a:xfrm>
        </p:grpSpPr>
        <p:grpSp>
          <p:nvGrpSpPr>
            <p:cNvPr id="25" name="Group 24">
              <a:extLst>
                <a:ext uri="{FF2B5EF4-FFF2-40B4-BE49-F238E27FC236}">
                  <a16:creationId xmlns:a16="http://schemas.microsoft.com/office/drawing/2014/main" id="{BC358B6C-3063-4E13-9671-BAC28E165F94}"/>
                </a:ext>
              </a:extLst>
            </p:cNvPr>
            <p:cNvGrpSpPr/>
            <p:nvPr/>
          </p:nvGrpSpPr>
          <p:grpSpPr>
            <a:xfrm>
              <a:off x="5505386" y="4299810"/>
              <a:ext cx="1703787" cy="1015662"/>
              <a:chOff x="7055548" y="3239203"/>
              <a:chExt cx="893069" cy="652716"/>
            </a:xfrm>
          </p:grpSpPr>
          <p:sp>
            <p:nvSpPr>
              <p:cNvPr id="26" name="Rectangle: Folded Corner 25">
                <a:extLst>
                  <a:ext uri="{FF2B5EF4-FFF2-40B4-BE49-F238E27FC236}">
                    <a16:creationId xmlns:a16="http://schemas.microsoft.com/office/drawing/2014/main" id="{EF4C41A7-9E9F-423F-A2D1-61D37585D9DF}"/>
                  </a:ext>
                </a:extLst>
              </p:cNvPr>
              <p:cNvSpPr/>
              <p:nvPr/>
            </p:nvSpPr>
            <p:spPr>
              <a:xfrm rot="10800000">
                <a:off x="7100004" y="3371836"/>
                <a:ext cx="804159" cy="519996"/>
              </a:xfrm>
              <a:prstGeom prst="foldedCorner">
                <a:avLst>
                  <a:gd name="adj" fmla="val 17755"/>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87E7E522-E9A9-45D2-AD8F-FB227F0254C0}"/>
                  </a:ext>
                </a:extLst>
              </p:cNvPr>
              <p:cNvSpPr txBox="1"/>
              <p:nvPr/>
            </p:nvSpPr>
            <p:spPr>
              <a:xfrm flipH="1">
                <a:off x="7055548" y="3239203"/>
                <a:ext cx="893069" cy="652716"/>
              </a:xfrm>
              <a:prstGeom prst="rect">
                <a:avLst/>
              </a:prstGeom>
              <a:noFill/>
            </p:spPr>
            <p:txBody>
              <a:bodyPr wrap="square" rtlCol="0">
                <a:spAutoFit/>
              </a:bodyPr>
              <a:lstStyle/>
              <a:p>
                <a:pPr algn="ctr">
                  <a:lnSpc>
                    <a:spcPts val="2400"/>
                  </a:lnSpc>
                </a:pPr>
                <a:endParaRPr lang="en-US" sz="1600" b="1" dirty="0">
                  <a:latin typeface="Segoe UI" panose="020B0502040204020203" pitchFamily="34" charset="0"/>
                  <a:cs typeface="Segoe UI" panose="020B0502040204020203" pitchFamily="34" charset="0"/>
                </a:endParaRPr>
              </a:p>
              <a:p>
                <a:pPr algn="ctr">
                  <a:lnSpc>
                    <a:spcPts val="2400"/>
                  </a:lnSpc>
                </a:pPr>
                <a:r>
                  <a:rPr lang="en-US" b="1" dirty="0">
                    <a:latin typeface="Segoe UI" panose="020B0502040204020203" pitchFamily="34" charset="0"/>
                    <a:cs typeface="Segoe UI" panose="020B0502040204020203" pitchFamily="34" charset="0"/>
                  </a:rPr>
                  <a:t>[Alice-&gt;9e26]</a:t>
                </a:r>
              </a:p>
              <a:p>
                <a:pPr algn="ctr">
                  <a:lnSpc>
                    <a:spcPts val="2400"/>
                  </a:lnSpc>
                </a:pPr>
                <a:r>
                  <a:rPr lang="en-US" b="1" dirty="0">
                    <a:latin typeface="Segoe UI" panose="020B0502040204020203" pitchFamily="34" charset="0"/>
                    <a:cs typeface="Segoe UI" panose="020B0502040204020203" pitchFamily="34" charset="0"/>
                  </a:rPr>
                  <a:t>[</a:t>
                </a:r>
                <a:r>
                  <a:rPr lang="en-US" b="1" dirty="0">
                    <a:latin typeface="Segoe Script" panose="030B0504020000000003" pitchFamily="66" charset="0"/>
                    <a:cs typeface="Segoe UI" panose="020B0502040204020203" pitchFamily="34" charset="0"/>
                  </a:rPr>
                  <a:t>Apple</a:t>
                </a:r>
                <a:r>
                  <a:rPr lang="en-US" b="1" dirty="0">
                    <a:latin typeface="Segoe UI" panose="020B0502040204020203" pitchFamily="34" charset="0"/>
                    <a:cs typeface="Segoe UI" panose="020B0502040204020203" pitchFamily="34" charset="0"/>
                  </a:rPr>
                  <a:t>]</a:t>
                </a:r>
              </a:p>
            </p:txBody>
          </p:sp>
        </p:grpSp>
        <p:cxnSp>
          <p:nvCxnSpPr>
            <p:cNvPr id="28" name="Straight Arrow Connector 27">
              <a:extLst>
                <a:ext uri="{FF2B5EF4-FFF2-40B4-BE49-F238E27FC236}">
                  <a16:creationId xmlns:a16="http://schemas.microsoft.com/office/drawing/2014/main" id="{961000BD-19FC-4ECE-8CC9-B099F5497856}"/>
                </a:ext>
              </a:extLst>
            </p:cNvPr>
            <p:cNvCxnSpPr>
              <a:cxnSpLocks/>
            </p:cNvCxnSpPr>
            <p:nvPr/>
          </p:nvCxnSpPr>
          <p:spPr>
            <a:xfrm>
              <a:off x="5503099" y="2477342"/>
              <a:ext cx="0" cy="2845065"/>
            </a:xfrm>
            <a:prstGeom prst="straightConnector1">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746833C9-4603-4C9E-8828-8FBC2FB36934}"/>
                </a:ext>
              </a:extLst>
            </p:cNvPr>
            <p:cNvGrpSpPr/>
            <p:nvPr/>
          </p:nvGrpSpPr>
          <p:grpSpPr>
            <a:xfrm>
              <a:off x="5502066" y="3084165"/>
              <a:ext cx="1703787" cy="1323441"/>
              <a:chOff x="7055548" y="3045798"/>
              <a:chExt cx="893069" cy="850509"/>
            </a:xfrm>
          </p:grpSpPr>
          <p:sp>
            <p:nvSpPr>
              <p:cNvPr id="34" name="Rectangle: Folded Corner 33">
                <a:extLst>
                  <a:ext uri="{FF2B5EF4-FFF2-40B4-BE49-F238E27FC236}">
                    <a16:creationId xmlns:a16="http://schemas.microsoft.com/office/drawing/2014/main" id="{D1EF5B63-2401-4E8A-B01F-8082285C2632}"/>
                  </a:ext>
                </a:extLst>
              </p:cNvPr>
              <p:cNvSpPr/>
              <p:nvPr/>
            </p:nvSpPr>
            <p:spPr>
              <a:xfrm rot="10800000">
                <a:off x="7100004" y="3170203"/>
                <a:ext cx="804159" cy="721628"/>
              </a:xfrm>
              <a:prstGeom prst="foldedCorner">
                <a:avLst>
                  <a:gd name="adj" fmla="val 1775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2FC3C3DA-D968-4D34-B379-07D246F06EC4}"/>
                  </a:ext>
                </a:extLst>
              </p:cNvPr>
              <p:cNvSpPr txBox="1"/>
              <p:nvPr/>
            </p:nvSpPr>
            <p:spPr>
              <a:xfrm flipH="1">
                <a:off x="7055548" y="3045798"/>
                <a:ext cx="893069" cy="850509"/>
              </a:xfrm>
              <a:prstGeom prst="rect">
                <a:avLst/>
              </a:prstGeom>
              <a:noFill/>
            </p:spPr>
            <p:txBody>
              <a:bodyPr wrap="square" rtlCol="0">
                <a:spAutoFit/>
              </a:bodyPr>
              <a:lstStyle/>
              <a:p>
                <a:pPr algn="ctr">
                  <a:lnSpc>
                    <a:spcPts val="2400"/>
                  </a:lnSpc>
                </a:pPr>
                <a:endParaRPr lang="en-US" sz="1600" b="1" dirty="0">
                  <a:latin typeface="Segoe UI" panose="020B0502040204020203" pitchFamily="34" charset="0"/>
                  <a:cs typeface="Segoe UI" panose="020B0502040204020203" pitchFamily="34" charset="0"/>
                </a:endParaRPr>
              </a:p>
              <a:p>
                <a:pPr algn="ctr">
                  <a:lnSpc>
                    <a:spcPts val="2400"/>
                  </a:lnSpc>
                </a:pPr>
                <a:r>
                  <a:rPr lang="en-US" b="1" dirty="0">
                    <a:latin typeface="Segoe UI" panose="020B0502040204020203" pitchFamily="34" charset="0"/>
                    <a:cs typeface="Segoe UI" panose="020B0502040204020203" pitchFamily="34" charset="0"/>
                  </a:rPr>
                  <a:t>[Alice’s app + entitlements]</a:t>
                </a:r>
              </a:p>
              <a:p>
                <a:pPr algn="ctr">
                  <a:lnSpc>
                    <a:spcPts val="2400"/>
                  </a:lnSpc>
                </a:pPr>
                <a:r>
                  <a:rPr lang="en-US" b="1" dirty="0">
                    <a:latin typeface="Segoe UI" panose="020B0502040204020203" pitchFamily="34" charset="0"/>
                    <a:cs typeface="Segoe UI" panose="020B0502040204020203" pitchFamily="34" charset="0"/>
                  </a:rPr>
                  <a:t>[</a:t>
                </a:r>
                <a:r>
                  <a:rPr lang="en-US" b="1" dirty="0">
                    <a:latin typeface="Segoe Script" panose="030B0504020000000003" pitchFamily="66" charset="0"/>
                    <a:cs typeface="Segoe UI" panose="020B0502040204020203" pitchFamily="34" charset="0"/>
                  </a:rPr>
                  <a:t>Alice</a:t>
                </a:r>
                <a:r>
                  <a:rPr lang="en-US" b="1" dirty="0">
                    <a:latin typeface="Segoe UI" panose="020B0502040204020203" pitchFamily="34" charset="0"/>
                    <a:cs typeface="Segoe UI" panose="020B0502040204020203" pitchFamily="34" charset="0"/>
                  </a:rPr>
                  <a:t>]</a:t>
                </a:r>
              </a:p>
            </p:txBody>
          </p:sp>
        </p:grpSp>
        <p:sp>
          <p:nvSpPr>
            <p:cNvPr id="36" name="Oval 35">
              <a:extLst>
                <a:ext uri="{FF2B5EF4-FFF2-40B4-BE49-F238E27FC236}">
                  <a16:creationId xmlns:a16="http://schemas.microsoft.com/office/drawing/2014/main" id="{35B4C57A-337E-4BC5-9F3C-63AF2DE5BC90}"/>
                </a:ext>
              </a:extLst>
            </p:cNvPr>
            <p:cNvSpPr/>
            <p:nvPr/>
          </p:nvSpPr>
          <p:spPr>
            <a:xfrm flipH="1">
              <a:off x="5126830" y="4326089"/>
              <a:ext cx="320040" cy="3200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3</a:t>
              </a:r>
            </a:p>
          </p:txBody>
        </p:sp>
        <p:sp>
          <p:nvSpPr>
            <p:cNvPr id="46" name="TextBox 45">
              <a:extLst>
                <a:ext uri="{FF2B5EF4-FFF2-40B4-BE49-F238E27FC236}">
                  <a16:creationId xmlns:a16="http://schemas.microsoft.com/office/drawing/2014/main" id="{0E2E303F-DAA0-46C5-ABDA-8B39E35339ED}"/>
                </a:ext>
              </a:extLst>
            </p:cNvPr>
            <p:cNvSpPr txBox="1"/>
            <p:nvPr/>
          </p:nvSpPr>
          <p:spPr>
            <a:xfrm>
              <a:off x="7082777" y="4666735"/>
              <a:ext cx="1396349" cy="528350"/>
            </a:xfrm>
            <a:prstGeom prst="rect">
              <a:avLst/>
            </a:prstGeom>
            <a:noFill/>
          </p:spPr>
          <p:txBody>
            <a:bodyPr wrap="square" rtlCol="0">
              <a:spAutoFit/>
            </a:bodyPr>
            <a:lstStyle/>
            <a:p>
              <a:pPr>
                <a:lnSpc>
                  <a:spcPts val="1700"/>
                </a:lnSpc>
              </a:pPr>
              <a:r>
                <a:rPr lang="en-US" b="1" dirty="0">
                  <a:latin typeface="Segoe UI" panose="020B0502040204020203" pitchFamily="34" charset="0"/>
                  <a:cs typeface="Segoe UI" panose="020B0502040204020203" pitchFamily="34" charset="0"/>
                </a:rPr>
                <a:t>Alice’s certificate</a:t>
              </a:r>
            </a:p>
          </p:txBody>
        </p:sp>
        <p:sp>
          <p:nvSpPr>
            <p:cNvPr id="47" name="TextBox 46">
              <a:extLst>
                <a:ext uri="{FF2B5EF4-FFF2-40B4-BE49-F238E27FC236}">
                  <a16:creationId xmlns:a16="http://schemas.microsoft.com/office/drawing/2014/main" id="{7518B860-D19B-42EA-A5B3-AA8277BCE9AB}"/>
                </a:ext>
              </a:extLst>
            </p:cNvPr>
            <p:cNvSpPr txBox="1"/>
            <p:nvPr/>
          </p:nvSpPr>
          <p:spPr>
            <a:xfrm>
              <a:off x="7082777" y="3507584"/>
              <a:ext cx="1396349" cy="746358"/>
            </a:xfrm>
            <a:prstGeom prst="rect">
              <a:avLst/>
            </a:prstGeom>
            <a:noFill/>
          </p:spPr>
          <p:txBody>
            <a:bodyPr wrap="square" rtlCol="0">
              <a:spAutoFit/>
            </a:bodyPr>
            <a:lstStyle/>
            <a:p>
              <a:pPr>
                <a:lnSpc>
                  <a:spcPts val="1700"/>
                </a:lnSpc>
              </a:pPr>
              <a:r>
                <a:rPr lang="en-US" b="1" dirty="0">
                  <a:latin typeface="Segoe UI" panose="020B0502040204020203" pitchFamily="34" charset="0"/>
                  <a:cs typeface="Segoe UI" panose="020B0502040204020203" pitchFamily="34" charset="0"/>
                </a:rPr>
                <a:t>Alice’s signed</a:t>
              </a:r>
            </a:p>
            <a:p>
              <a:pPr>
                <a:lnSpc>
                  <a:spcPts val="1700"/>
                </a:lnSpc>
              </a:pPr>
              <a:r>
                <a:rPr lang="en-US" b="1" dirty="0">
                  <a:latin typeface="Segoe UI" panose="020B0502040204020203" pitchFamily="34" charset="0"/>
                  <a:cs typeface="Segoe UI" panose="020B0502040204020203" pitchFamily="34" charset="0"/>
                </a:rPr>
                <a:t>app</a:t>
              </a:r>
            </a:p>
          </p:txBody>
        </p:sp>
      </p:grpSp>
      <p:grpSp>
        <p:nvGrpSpPr>
          <p:cNvPr id="31" name="Group 30">
            <a:extLst>
              <a:ext uri="{FF2B5EF4-FFF2-40B4-BE49-F238E27FC236}">
                <a16:creationId xmlns:a16="http://schemas.microsoft.com/office/drawing/2014/main" id="{F752C8EA-D3F8-433C-919B-876A58FB5757}"/>
              </a:ext>
            </a:extLst>
          </p:cNvPr>
          <p:cNvGrpSpPr/>
          <p:nvPr/>
        </p:nvGrpSpPr>
        <p:grpSpPr>
          <a:xfrm>
            <a:off x="7858425" y="2517005"/>
            <a:ext cx="4428472" cy="2995151"/>
            <a:chOff x="7858425" y="2517005"/>
            <a:chExt cx="4428472" cy="2995151"/>
          </a:xfrm>
        </p:grpSpPr>
        <p:grpSp>
          <p:nvGrpSpPr>
            <p:cNvPr id="52" name="Group 51">
              <a:extLst>
                <a:ext uri="{FF2B5EF4-FFF2-40B4-BE49-F238E27FC236}">
                  <a16:creationId xmlns:a16="http://schemas.microsoft.com/office/drawing/2014/main" id="{F42663B3-2957-4994-BB1F-561FBECB3182}"/>
                </a:ext>
              </a:extLst>
            </p:cNvPr>
            <p:cNvGrpSpPr/>
            <p:nvPr/>
          </p:nvGrpSpPr>
          <p:grpSpPr>
            <a:xfrm>
              <a:off x="7858425" y="2517005"/>
              <a:ext cx="3509502" cy="2246769"/>
              <a:chOff x="6941976" y="3197227"/>
              <a:chExt cx="893069" cy="1443887"/>
            </a:xfrm>
          </p:grpSpPr>
          <p:sp>
            <p:nvSpPr>
              <p:cNvPr id="53" name="Rectangle: Folded Corner 52">
                <a:extLst>
                  <a:ext uri="{FF2B5EF4-FFF2-40B4-BE49-F238E27FC236}">
                    <a16:creationId xmlns:a16="http://schemas.microsoft.com/office/drawing/2014/main" id="{846C3458-C242-4FF9-B00C-9DE9D44034BC}"/>
                  </a:ext>
                </a:extLst>
              </p:cNvPr>
              <p:cNvSpPr/>
              <p:nvPr/>
            </p:nvSpPr>
            <p:spPr>
              <a:xfrm rot="10800000">
                <a:off x="7102774" y="3371833"/>
                <a:ext cx="563877" cy="1269280"/>
              </a:xfrm>
              <a:prstGeom prst="foldedCorner">
                <a:avLst>
                  <a:gd name="adj" fmla="val 1775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C4A20C5-2E8D-463F-9F70-562A478B85DB}"/>
                  </a:ext>
                </a:extLst>
              </p:cNvPr>
              <p:cNvSpPr txBox="1"/>
              <p:nvPr/>
            </p:nvSpPr>
            <p:spPr>
              <a:xfrm flipH="1">
                <a:off x="6941976" y="3197227"/>
                <a:ext cx="893069" cy="1443887"/>
              </a:xfrm>
              <a:prstGeom prst="rect">
                <a:avLst/>
              </a:prstGeom>
              <a:noFill/>
            </p:spPr>
            <p:txBody>
              <a:bodyPr wrap="square" rtlCol="0">
                <a:spAutoFit/>
              </a:bodyPr>
              <a:lstStyle/>
              <a:p>
                <a:pPr algn="ctr">
                  <a:lnSpc>
                    <a:spcPts val="2400"/>
                  </a:lnSpc>
                </a:pPr>
                <a:endParaRPr lang="en-US" sz="1600" b="1" dirty="0">
                  <a:latin typeface="Segoe UI" panose="020B0502040204020203" pitchFamily="34" charset="0"/>
                  <a:cs typeface="Segoe UI" panose="020B0502040204020203" pitchFamily="34" charset="0"/>
                </a:endParaRPr>
              </a:p>
              <a:p>
                <a:pPr algn="ctr">
                  <a:lnSpc>
                    <a:spcPts val="2400"/>
                  </a:lnSpc>
                </a:pPr>
                <a:r>
                  <a:rPr lang="en-US" b="1" dirty="0">
                    <a:latin typeface="Segoe UI" panose="020B0502040204020203" pitchFamily="34" charset="0"/>
                    <a:cs typeface="Segoe UI" panose="020B0502040204020203" pitchFamily="34" charset="0"/>
                  </a:rPr>
                  <a:t>[Alice’s app +</a:t>
                </a:r>
              </a:p>
              <a:p>
                <a:pPr algn="ctr">
                  <a:lnSpc>
                    <a:spcPts val="2400"/>
                  </a:lnSpc>
                </a:pPr>
                <a:r>
                  <a:rPr lang="en-US" b="1" dirty="0">
                    <a:latin typeface="Segoe UI" panose="020B0502040204020203" pitchFamily="34" charset="0"/>
                    <a:cs typeface="Segoe UI" panose="020B0502040204020203" pitchFamily="34" charset="0"/>
                  </a:rPr>
                  <a:t> entitlements]</a:t>
                </a:r>
              </a:p>
              <a:p>
                <a:pPr algn="ctr">
                  <a:lnSpc>
                    <a:spcPts val="2400"/>
                  </a:lnSpc>
                </a:pPr>
                <a:endParaRPr lang="en-US" b="1" dirty="0">
                  <a:latin typeface="Segoe UI" panose="020B0502040204020203" pitchFamily="34" charset="0"/>
                  <a:cs typeface="Segoe UI" panose="020B0502040204020203" pitchFamily="34" charset="0"/>
                </a:endParaRPr>
              </a:p>
              <a:p>
                <a:pPr algn="ctr">
                  <a:lnSpc>
                    <a:spcPts val="2400"/>
                  </a:lnSpc>
                </a:pPr>
                <a:endParaRPr lang="en-US" sz="1100" b="1" dirty="0">
                  <a:latin typeface="Segoe UI" panose="020B0502040204020203" pitchFamily="34" charset="0"/>
                  <a:cs typeface="Segoe UI" panose="020B0502040204020203" pitchFamily="34" charset="0"/>
                </a:endParaRPr>
              </a:p>
              <a:p>
                <a:pPr algn="ctr">
                  <a:lnSpc>
                    <a:spcPts val="2400"/>
                  </a:lnSpc>
                </a:pPr>
                <a:endParaRPr lang="en-US" b="1" dirty="0">
                  <a:latin typeface="Segoe UI" panose="020B0502040204020203" pitchFamily="34" charset="0"/>
                  <a:cs typeface="Segoe UI" panose="020B0502040204020203" pitchFamily="34" charset="0"/>
                </a:endParaRPr>
              </a:p>
              <a:p>
                <a:pPr algn="ctr">
                  <a:lnSpc>
                    <a:spcPts val="2400"/>
                  </a:lnSpc>
                </a:pPr>
                <a:r>
                  <a:rPr lang="en-US" b="1" dirty="0">
                    <a:latin typeface="Segoe UI" panose="020B0502040204020203" pitchFamily="34" charset="0"/>
                    <a:cs typeface="Segoe UI" panose="020B0502040204020203" pitchFamily="34" charset="0"/>
                  </a:rPr>
                  <a:t>[</a:t>
                </a:r>
                <a:r>
                  <a:rPr lang="en-US" b="1" dirty="0">
                    <a:latin typeface="Segoe Script" panose="030B0504020000000003" pitchFamily="66" charset="0"/>
                    <a:cs typeface="Segoe UI" panose="020B0502040204020203" pitchFamily="34" charset="0"/>
                  </a:rPr>
                  <a:t>Apple</a:t>
                </a:r>
                <a:r>
                  <a:rPr lang="en-US" b="1" dirty="0">
                    <a:latin typeface="Segoe UI" panose="020B0502040204020203" pitchFamily="34" charset="0"/>
                    <a:cs typeface="Segoe UI" panose="020B0502040204020203" pitchFamily="34" charset="0"/>
                  </a:rPr>
                  <a:t>]</a:t>
                </a:r>
              </a:p>
            </p:txBody>
          </p:sp>
        </p:grpSp>
        <p:grpSp>
          <p:nvGrpSpPr>
            <p:cNvPr id="37" name="Group 36">
              <a:extLst>
                <a:ext uri="{FF2B5EF4-FFF2-40B4-BE49-F238E27FC236}">
                  <a16:creationId xmlns:a16="http://schemas.microsoft.com/office/drawing/2014/main" id="{16B33C5F-C920-4F59-BBDC-69B0F75E69E1}"/>
                </a:ext>
              </a:extLst>
            </p:cNvPr>
            <p:cNvGrpSpPr/>
            <p:nvPr/>
          </p:nvGrpSpPr>
          <p:grpSpPr>
            <a:xfrm>
              <a:off x="8630644" y="3232759"/>
              <a:ext cx="1965063" cy="1015662"/>
              <a:chOff x="7073919" y="3390435"/>
              <a:chExt cx="500053" cy="652716"/>
            </a:xfrm>
          </p:grpSpPr>
          <p:sp>
            <p:nvSpPr>
              <p:cNvPr id="41" name="Rectangle: Folded Corner 40">
                <a:extLst>
                  <a:ext uri="{FF2B5EF4-FFF2-40B4-BE49-F238E27FC236}">
                    <a16:creationId xmlns:a16="http://schemas.microsoft.com/office/drawing/2014/main" id="{CCF59B4F-89CF-47E9-9421-D907FE3AD78F}"/>
                  </a:ext>
                </a:extLst>
              </p:cNvPr>
              <p:cNvSpPr/>
              <p:nvPr/>
            </p:nvSpPr>
            <p:spPr>
              <a:xfrm rot="10800000">
                <a:off x="7102774" y="3557788"/>
                <a:ext cx="444777" cy="478110"/>
              </a:xfrm>
              <a:prstGeom prst="foldedCorner">
                <a:avLst>
                  <a:gd name="adj" fmla="val 17755"/>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17E1A8CD-D44A-42D1-B4BE-371C022C7726}"/>
                  </a:ext>
                </a:extLst>
              </p:cNvPr>
              <p:cNvSpPr txBox="1"/>
              <p:nvPr/>
            </p:nvSpPr>
            <p:spPr>
              <a:xfrm flipH="1">
                <a:off x="7073919" y="3390435"/>
                <a:ext cx="500053" cy="652716"/>
              </a:xfrm>
              <a:prstGeom prst="rect">
                <a:avLst/>
              </a:prstGeom>
              <a:noFill/>
            </p:spPr>
            <p:txBody>
              <a:bodyPr wrap="square" rtlCol="0">
                <a:spAutoFit/>
              </a:bodyPr>
              <a:lstStyle/>
              <a:p>
                <a:pPr algn="ctr">
                  <a:lnSpc>
                    <a:spcPts val="2400"/>
                  </a:lnSpc>
                </a:pPr>
                <a:endParaRPr lang="en-US" sz="1600" b="1" dirty="0">
                  <a:latin typeface="Segoe UI" panose="020B0502040204020203" pitchFamily="34" charset="0"/>
                  <a:cs typeface="Segoe UI" panose="020B0502040204020203" pitchFamily="34" charset="0"/>
                </a:endParaRPr>
              </a:p>
              <a:p>
                <a:pPr algn="ctr">
                  <a:lnSpc>
                    <a:spcPts val="2400"/>
                  </a:lnSpc>
                </a:pPr>
                <a:r>
                  <a:rPr lang="en-US" b="1" dirty="0">
                    <a:latin typeface="Segoe UI" panose="020B0502040204020203" pitchFamily="34" charset="0"/>
                    <a:cs typeface="Segoe UI" panose="020B0502040204020203" pitchFamily="34" charset="0"/>
                  </a:rPr>
                  <a:t>[Apple-&gt;0fd9]</a:t>
                </a:r>
              </a:p>
              <a:p>
                <a:pPr algn="ctr">
                  <a:lnSpc>
                    <a:spcPts val="2400"/>
                  </a:lnSpc>
                </a:pPr>
                <a:r>
                  <a:rPr lang="en-US" b="1" dirty="0">
                    <a:latin typeface="Segoe UI" panose="020B0502040204020203" pitchFamily="34" charset="0"/>
                    <a:cs typeface="Segoe UI" panose="020B0502040204020203" pitchFamily="34" charset="0"/>
                  </a:rPr>
                  <a:t>[</a:t>
                </a:r>
                <a:r>
                  <a:rPr lang="en-US" b="1" dirty="0">
                    <a:latin typeface="Segoe Script" panose="030B0504020000000003" pitchFamily="66" charset="0"/>
                    <a:cs typeface="Segoe UI" panose="020B0502040204020203" pitchFamily="34" charset="0"/>
                  </a:rPr>
                  <a:t>Apple</a:t>
                </a:r>
                <a:r>
                  <a:rPr lang="en-US" b="1" dirty="0">
                    <a:latin typeface="Segoe UI" panose="020B0502040204020203" pitchFamily="34" charset="0"/>
                    <a:cs typeface="Segoe UI" panose="020B0502040204020203" pitchFamily="34" charset="0"/>
                  </a:rPr>
                  <a:t>]</a:t>
                </a:r>
              </a:p>
            </p:txBody>
          </p:sp>
        </p:grpSp>
        <p:sp>
          <p:nvSpPr>
            <p:cNvPr id="45" name="TextBox 44">
              <a:extLst>
                <a:ext uri="{FF2B5EF4-FFF2-40B4-BE49-F238E27FC236}">
                  <a16:creationId xmlns:a16="http://schemas.microsoft.com/office/drawing/2014/main" id="{4B98F3C8-200A-4C47-A63D-EEBDD920B6BE}"/>
                </a:ext>
              </a:extLst>
            </p:cNvPr>
            <p:cNvSpPr txBox="1"/>
            <p:nvPr/>
          </p:nvSpPr>
          <p:spPr>
            <a:xfrm>
              <a:off x="10890548" y="3616907"/>
              <a:ext cx="1396349" cy="528350"/>
            </a:xfrm>
            <a:prstGeom prst="rect">
              <a:avLst/>
            </a:prstGeom>
            <a:noFill/>
          </p:spPr>
          <p:txBody>
            <a:bodyPr wrap="square" rtlCol="0">
              <a:spAutoFit/>
            </a:bodyPr>
            <a:lstStyle/>
            <a:p>
              <a:pPr>
                <a:lnSpc>
                  <a:spcPts val="1700"/>
                </a:lnSpc>
              </a:pPr>
              <a:r>
                <a:rPr lang="en-US" b="1" dirty="0">
                  <a:latin typeface="Segoe UI" panose="020B0502040204020203" pitchFamily="34" charset="0"/>
                  <a:cs typeface="Segoe UI" panose="020B0502040204020203" pitchFamily="34" charset="0"/>
                </a:rPr>
                <a:t>Apple’s certificate</a:t>
              </a:r>
            </a:p>
          </p:txBody>
        </p:sp>
        <p:sp>
          <p:nvSpPr>
            <p:cNvPr id="3" name="Right Bracket 2">
              <a:extLst>
                <a:ext uri="{FF2B5EF4-FFF2-40B4-BE49-F238E27FC236}">
                  <a16:creationId xmlns:a16="http://schemas.microsoft.com/office/drawing/2014/main" id="{8EE42C9C-8BC9-49B8-9AD9-4E1871B8D0F5}"/>
                </a:ext>
              </a:extLst>
            </p:cNvPr>
            <p:cNvSpPr/>
            <p:nvPr/>
          </p:nvSpPr>
          <p:spPr>
            <a:xfrm>
              <a:off x="10769985" y="3502167"/>
              <a:ext cx="140330" cy="726528"/>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a:extLst>
                <a:ext uri="{FF2B5EF4-FFF2-40B4-BE49-F238E27FC236}">
                  <a16:creationId xmlns:a16="http://schemas.microsoft.com/office/drawing/2014/main" id="{E5C40D1F-E751-4AA7-AAA1-3AC057A0BB89}"/>
                </a:ext>
              </a:extLst>
            </p:cNvPr>
            <p:cNvSpPr txBox="1"/>
            <p:nvPr/>
          </p:nvSpPr>
          <p:spPr>
            <a:xfrm>
              <a:off x="8243036" y="4765798"/>
              <a:ext cx="2806711" cy="746358"/>
            </a:xfrm>
            <a:prstGeom prst="rect">
              <a:avLst/>
            </a:prstGeom>
            <a:noFill/>
          </p:spPr>
          <p:txBody>
            <a:bodyPr wrap="square" rtlCol="0">
              <a:spAutoFit/>
            </a:bodyPr>
            <a:lstStyle/>
            <a:p>
              <a:pPr algn="ctr">
                <a:lnSpc>
                  <a:spcPts val="1700"/>
                </a:lnSpc>
              </a:pPr>
              <a:r>
                <a:rPr lang="en-US" b="1" dirty="0">
                  <a:latin typeface="Segoe UI" panose="020B0502040204020203" pitchFamily="34" charset="0"/>
                  <a:cs typeface="Segoe UI" panose="020B0502040204020203" pitchFamily="34" charset="0"/>
                </a:rPr>
                <a:t>Alice’s app +</a:t>
              </a:r>
            </a:p>
            <a:p>
              <a:pPr algn="ctr">
                <a:lnSpc>
                  <a:spcPts val="1700"/>
                </a:lnSpc>
              </a:pPr>
              <a:r>
                <a:rPr lang="en-US" b="1" dirty="0">
                  <a:latin typeface="Segoe UI" panose="020B0502040204020203" pitchFamily="34" charset="0"/>
                  <a:cs typeface="Segoe UI" panose="020B0502040204020203" pitchFamily="34" charset="0"/>
                </a:rPr>
                <a:t>Apple’s certificate</a:t>
              </a:r>
            </a:p>
            <a:p>
              <a:pPr algn="ctr">
                <a:lnSpc>
                  <a:spcPts val="1700"/>
                </a:lnSpc>
              </a:pPr>
              <a:r>
                <a:rPr lang="en-US" b="1" dirty="0">
                  <a:latin typeface="Segoe UI" panose="020B0502040204020203" pitchFamily="34" charset="0"/>
                  <a:cs typeface="Segoe UI" panose="020B0502040204020203" pitchFamily="34" charset="0"/>
                </a:rPr>
                <a:t>(signed by Apple)</a:t>
              </a:r>
            </a:p>
          </p:txBody>
        </p:sp>
      </p:grpSp>
      <p:grpSp>
        <p:nvGrpSpPr>
          <p:cNvPr id="18" name="Group 17">
            <a:extLst>
              <a:ext uri="{FF2B5EF4-FFF2-40B4-BE49-F238E27FC236}">
                <a16:creationId xmlns:a16="http://schemas.microsoft.com/office/drawing/2014/main" id="{66E1DF8F-548F-4EB9-8951-A5B04D20FE9D}"/>
              </a:ext>
            </a:extLst>
          </p:cNvPr>
          <p:cNvGrpSpPr/>
          <p:nvPr/>
        </p:nvGrpSpPr>
        <p:grpSpPr>
          <a:xfrm>
            <a:off x="318406" y="2759472"/>
            <a:ext cx="1942218" cy="2196485"/>
            <a:chOff x="318406" y="2759472"/>
            <a:chExt cx="1942218" cy="2196485"/>
          </a:xfrm>
        </p:grpSpPr>
        <p:cxnSp>
          <p:nvCxnSpPr>
            <p:cNvPr id="11" name="Straight Arrow Connector 10">
              <a:extLst>
                <a:ext uri="{FF2B5EF4-FFF2-40B4-BE49-F238E27FC236}">
                  <a16:creationId xmlns:a16="http://schemas.microsoft.com/office/drawing/2014/main" id="{C330BEF4-07A6-4339-B471-84F0286C17E3}"/>
                </a:ext>
              </a:extLst>
            </p:cNvPr>
            <p:cNvCxnSpPr>
              <a:cxnSpLocks/>
            </p:cNvCxnSpPr>
            <p:nvPr/>
          </p:nvCxnSpPr>
          <p:spPr>
            <a:xfrm>
              <a:off x="2260624" y="2759472"/>
              <a:ext cx="0" cy="1942745"/>
            </a:xfrm>
            <a:prstGeom prst="straightConnector1">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571DE478-41B8-45FD-B843-7E4F7C0B6BBA}"/>
                </a:ext>
              </a:extLst>
            </p:cNvPr>
            <p:cNvSpPr/>
            <p:nvPr/>
          </p:nvSpPr>
          <p:spPr>
            <a:xfrm flipH="1">
              <a:off x="1860508" y="4215430"/>
              <a:ext cx="320040" cy="3200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1</a:t>
              </a:r>
            </a:p>
          </p:txBody>
        </p:sp>
        <p:grpSp>
          <p:nvGrpSpPr>
            <p:cNvPr id="17" name="Group 16">
              <a:extLst>
                <a:ext uri="{FF2B5EF4-FFF2-40B4-BE49-F238E27FC236}">
                  <a16:creationId xmlns:a16="http://schemas.microsoft.com/office/drawing/2014/main" id="{DF950927-83EB-45F1-B7AC-428E52C62B20}"/>
                </a:ext>
              </a:extLst>
            </p:cNvPr>
            <p:cNvGrpSpPr/>
            <p:nvPr/>
          </p:nvGrpSpPr>
          <p:grpSpPr>
            <a:xfrm>
              <a:off x="318406" y="3468470"/>
              <a:ext cx="1937875" cy="1487487"/>
              <a:chOff x="318406" y="3468470"/>
              <a:chExt cx="1937875" cy="1487487"/>
            </a:xfrm>
          </p:grpSpPr>
          <p:sp>
            <p:nvSpPr>
              <p:cNvPr id="49" name="TextBox 48">
                <a:extLst>
                  <a:ext uri="{FF2B5EF4-FFF2-40B4-BE49-F238E27FC236}">
                    <a16:creationId xmlns:a16="http://schemas.microsoft.com/office/drawing/2014/main" id="{1A5F080A-05BB-41E7-B978-038963389842}"/>
                  </a:ext>
                </a:extLst>
              </p:cNvPr>
              <p:cNvSpPr txBox="1"/>
              <p:nvPr/>
            </p:nvSpPr>
            <p:spPr>
              <a:xfrm>
                <a:off x="504467" y="4209599"/>
                <a:ext cx="1546531" cy="746358"/>
              </a:xfrm>
              <a:prstGeom prst="rect">
                <a:avLst/>
              </a:prstGeom>
              <a:noFill/>
            </p:spPr>
            <p:txBody>
              <a:bodyPr wrap="square" rtlCol="0">
                <a:spAutoFit/>
              </a:bodyPr>
              <a:lstStyle/>
              <a:p>
                <a:pPr algn="ctr">
                  <a:lnSpc>
                    <a:spcPts val="1700"/>
                  </a:lnSpc>
                </a:pPr>
                <a:r>
                  <a:rPr lang="en-US" b="1" dirty="0">
                    <a:latin typeface="Segoe UI" panose="020B0502040204020203" pitchFamily="34" charset="0"/>
                    <a:cs typeface="Segoe UI" panose="020B0502040204020203" pitchFamily="34" charset="0"/>
                  </a:rPr>
                  <a:t>Alice’s registration request</a:t>
                </a:r>
              </a:p>
            </p:txBody>
          </p:sp>
          <p:grpSp>
            <p:nvGrpSpPr>
              <p:cNvPr id="50" name="Group 49">
                <a:extLst>
                  <a:ext uri="{FF2B5EF4-FFF2-40B4-BE49-F238E27FC236}">
                    <a16:creationId xmlns:a16="http://schemas.microsoft.com/office/drawing/2014/main" id="{48DF13CF-3E36-4B89-814B-673B8888FB6F}"/>
                  </a:ext>
                </a:extLst>
              </p:cNvPr>
              <p:cNvGrpSpPr/>
              <p:nvPr/>
            </p:nvGrpSpPr>
            <p:grpSpPr>
              <a:xfrm>
                <a:off x="318406" y="3468470"/>
                <a:ext cx="1937875" cy="704775"/>
                <a:chOff x="6999815" y="3348531"/>
                <a:chExt cx="1015770" cy="452925"/>
              </a:xfrm>
            </p:grpSpPr>
            <p:sp>
              <p:nvSpPr>
                <p:cNvPr id="55" name="Rectangle: Folded Corner 54">
                  <a:extLst>
                    <a:ext uri="{FF2B5EF4-FFF2-40B4-BE49-F238E27FC236}">
                      <a16:creationId xmlns:a16="http://schemas.microsoft.com/office/drawing/2014/main" id="{564A4104-5C21-4841-A2C7-F03C7F4B0D1D}"/>
                    </a:ext>
                  </a:extLst>
                </p:cNvPr>
                <p:cNvSpPr/>
                <p:nvPr/>
              </p:nvSpPr>
              <p:spPr>
                <a:xfrm rot="10800000">
                  <a:off x="7046075" y="3371834"/>
                  <a:ext cx="916169" cy="429622"/>
                </a:xfrm>
                <a:prstGeom prst="foldedCorner">
                  <a:avLst>
                    <a:gd name="adj" fmla="val 1775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86194C94-D15A-4F41-B0D6-547291576D0C}"/>
                    </a:ext>
                  </a:extLst>
                </p:cNvPr>
                <p:cNvSpPr txBox="1"/>
                <p:nvPr/>
              </p:nvSpPr>
              <p:spPr>
                <a:xfrm flipH="1">
                  <a:off x="6999815" y="3348531"/>
                  <a:ext cx="1015770" cy="435351"/>
                </a:xfrm>
                <a:prstGeom prst="rect">
                  <a:avLst/>
                </a:prstGeom>
                <a:noFill/>
              </p:spPr>
              <p:txBody>
                <a:bodyPr wrap="square" rtlCol="0">
                  <a:spAutoFit/>
                </a:bodyPr>
                <a:lstStyle/>
                <a:p>
                  <a:pPr algn="ctr">
                    <a:lnSpc>
                      <a:spcPts val="2400"/>
                    </a:lnSpc>
                  </a:pPr>
                  <a:r>
                    <a:rPr lang="en-US" sz="1600" b="1" dirty="0">
                      <a:latin typeface="Segoe UI" panose="020B0502040204020203" pitchFamily="34" charset="0"/>
                      <a:cs typeface="Segoe UI" panose="020B0502040204020203" pitchFamily="34" charset="0"/>
                    </a:rPr>
                    <a:t>Name-&gt;Alice</a:t>
                  </a:r>
                </a:p>
                <a:p>
                  <a:pPr algn="ctr">
                    <a:lnSpc>
                      <a:spcPts val="2400"/>
                    </a:lnSpc>
                  </a:pPr>
                  <a:r>
                    <a:rPr lang="en-US" sz="1600" b="1" dirty="0">
                      <a:latin typeface="Segoe UI" panose="020B0502040204020203" pitchFamily="34" charset="0"/>
                      <a:cs typeface="Segoe UI" panose="020B0502040204020203" pitchFamily="34" charset="0"/>
                    </a:rPr>
                    <a:t>Public key-&gt;9e26 </a:t>
                  </a:r>
                  <a:endParaRPr lang="en-US" b="1" dirty="0">
                    <a:latin typeface="Segoe UI" panose="020B0502040204020203" pitchFamily="34" charset="0"/>
                    <a:cs typeface="Segoe UI" panose="020B0502040204020203" pitchFamily="34" charset="0"/>
                  </a:endParaRPr>
                </a:p>
              </p:txBody>
            </p:sp>
          </p:grpSp>
        </p:grpSp>
      </p:grpSp>
      <p:sp>
        <p:nvSpPr>
          <p:cNvPr id="57" name="Title 1">
            <a:extLst>
              <a:ext uri="{FF2B5EF4-FFF2-40B4-BE49-F238E27FC236}">
                <a16:creationId xmlns:a16="http://schemas.microsoft.com/office/drawing/2014/main" id="{17E359F1-C2D9-4026-8C89-CC25980EEE6C}"/>
              </a:ext>
            </a:extLst>
          </p:cNvPr>
          <p:cNvSpPr>
            <a:spLocks noGrp="1"/>
          </p:cNvSpPr>
          <p:nvPr>
            <p:ph type="title"/>
          </p:nvPr>
        </p:nvSpPr>
        <p:spPr>
          <a:xfrm>
            <a:off x="838200" y="203078"/>
            <a:ext cx="10515600" cy="920226"/>
          </a:xfrm>
        </p:spPr>
        <p:txBody>
          <a:bodyPr>
            <a:normAutofit/>
          </a:bodyPr>
          <a:lstStyle/>
          <a:p>
            <a:r>
              <a:rPr lang="en-US" sz="4800" dirty="0"/>
              <a:t>The App Review</a:t>
            </a:r>
          </a:p>
        </p:txBody>
      </p:sp>
      <p:sp>
        <p:nvSpPr>
          <p:cNvPr id="32" name="Callout: Line with Accent Bar 31">
            <a:extLst>
              <a:ext uri="{FF2B5EF4-FFF2-40B4-BE49-F238E27FC236}">
                <a16:creationId xmlns:a16="http://schemas.microsoft.com/office/drawing/2014/main" id="{782479D1-97CD-4554-A4B9-55398ED04C37}"/>
              </a:ext>
            </a:extLst>
          </p:cNvPr>
          <p:cNvSpPr/>
          <p:nvPr/>
        </p:nvSpPr>
        <p:spPr>
          <a:xfrm>
            <a:off x="8789001" y="158522"/>
            <a:ext cx="3202371" cy="1551190"/>
          </a:xfrm>
          <a:prstGeom prst="accentCallout1">
            <a:avLst>
              <a:gd name="adj1" fmla="val 52307"/>
              <a:gd name="adj2" fmla="val -1768"/>
              <a:gd name="adj3" fmla="val 123586"/>
              <a:gd name="adj4" fmla="val -3700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Content Placeholder 2">
            <a:extLst>
              <a:ext uri="{FF2B5EF4-FFF2-40B4-BE49-F238E27FC236}">
                <a16:creationId xmlns:a16="http://schemas.microsoft.com/office/drawing/2014/main" id="{41D466EA-EA51-4E95-A420-7FEE647DE171}"/>
              </a:ext>
            </a:extLst>
          </p:cNvPr>
          <p:cNvSpPr>
            <a:spLocks noGrp="1"/>
          </p:cNvSpPr>
          <p:nvPr>
            <p:ph idx="1"/>
          </p:nvPr>
        </p:nvSpPr>
        <p:spPr>
          <a:xfrm>
            <a:off x="8769710" y="191541"/>
            <a:ext cx="3402996" cy="1643955"/>
          </a:xfrm>
        </p:spPr>
        <p:txBody>
          <a:bodyPr>
            <a:normAutofit/>
          </a:bodyPr>
          <a:lstStyle/>
          <a:p>
            <a:pPr marL="115888" indent="-115888">
              <a:lnSpc>
                <a:spcPct val="70000"/>
              </a:lnSpc>
            </a:pPr>
            <a:r>
              <a:rPr lang="en-US" sz="1400" b="1" dirty="0">
                <a:latin typeface="Segoe UI" panose="020B0502040204020203" pitchFamily="34" charset="0"/>
                <a:cs typeface="Segoe UI" panose="020B0502040204020203" pitchFamily="34" charset="0"/>
              </a:rPr>
              <a:t>Does the app contain inappropriate images?</a:t>
            </a:r>
          </a:p>
          <a:p>
            <a:pPr marL="115888" indent="-115888">
              <a:lnSpc>
                <a:spcPct val="70000"/>
              </a:lnSpc>
            </a:pPr>
            <a:r>
              <a:rPr lang="en-US" sz="1400" b="1" dirty="0">
                <a:latin typeface="Segoe UI" panose="020B0502040204020203" pitchFamily="34" charset="0"/>
                <a:cs typeface="Segoe UI" panose="020B0502040204020203" pitchFamily="34" charset="0"/>
              </a:rPr>
              <a:t>Does the app drain the battery too quickly?</a:t>
            </a:r>
          </a:p>
          <a:p>
            <a:pPr marL="115888" indent="-115888">
              <a:lnSpc>
                <a:spcPct val="70000"/>
              </a:lnSpc>
            </a:pPr>
            <a:r>
              <a:rPr lang="en-US" sz="1400" b="1" dirty="0">
                <a:latin typeface="Segoe UI" panose="020B0502040204020203" pitchFamily="34" charset="0"/>
                <a:cs typeface="Segoe UI" panose="020B0502040204020203" pitchFamily="34" charset="0"/>
              </a:rPr>
              <a:t>Does the app contain malware?</a:t>
            </a:r>
          </a:p>
          <a:p>
            <a:pPr marL="115888" indent="-115888">
              <a:lnSpc>
                <a:spcPct val="70000"/>
              </a:lnSpc>
            </a:pPr>
            <a:r>
              <a:rPr lang="en-US" sz="1400" b="1" dirty="0">
                <a:latin typeface="Segoe UI" panose="020B0502040204020203" pitchFamily="34" charset="0"/>
                <a:cs typeface="Segoe UI" panose="020B0502040204020203" pitchFamily="34" charset="0"/>
              </a:rPr>
              <a:t>Does the app ask for “too many” entitlements?</a:t>
            </a:r>
          </a:p>
        </p:txBody>
      </p:sp>
    </p:spTree>
    <p:extLst>
      <p:ext uri="{BB962C8B-B14F-4D97-AF65-F5344CB8AC3E}">
        <p14:creationId xmlns:p14="http://schemas.microsoft.com/office/powerpoint/2010/main" val="408520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0B6C49-3789-47CF-AE7B-75A2D3BAC4A9}"/>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97805DCD-A00F-4B66-946C-ECBB81346A29}"/>
              </a:ext>
            </a:extLst>
          </p:cNvPr>
          <p:cNvSpPr>
            <a:spLocks noGrp="1"/>
          </p:cNvSpPr>
          <p:nvPr>
            <p:ph type="title"/>
          </p:nvPr>
        </p:nvSpPr>
        <p:spPr>
          <a:xfrm>
            <a:off x="3669957" y="64183"/>
            <a:ext cx="8425587" cy="616854"/>
          </a:xfrm>
        </p:spPr>
        <p:txBody>
          <a:bodyPr>
            <a:normAutofit/>
          </a:bodyPr>
          <a:lstStyle/>
          <a:p>
            <a:r>
              <a:rPr lang="en-US" sz="3600" dirty="0"/>
              <a:t>Signature Checking</a:t>
            </a:r>
          </a:p>
        </p:txBody>
      </p:sp>
      <p:sp>
        <p:nvSpPr>
          <p:cNvPr id="5" name="Content Placeholder 2">
            <a:extLst>
              <a:ext uri="{FF2B5EF4-FFF2-40B4-BE49-F238E27FC236}">
                <a16:creationId xmlns:a16="http://schemas.microsoft.com/office/drawing/2014/main" id="{177886B5-6F2E-4F28-9993-E7D24DDFE486}"/>
              </a:ext>
            </a:extLst>
          </p:cNvPr>
          <p:cNvSpPr>
            <a:spLocks noGrp="1"/>
          </p:cNvSpPr>
          <p:nvPr>
            <p:ph idx="1"/>
          </p:nvPr>
        </p:nvSpPr>
        <p:spPr>
          <a:xfrm>
            <a:off x="3464742" y="681037"/>
            <a:ext cx="8900149" cy="2747963"/>
          </a:xfrm>
        </p:spPr>
        <p:txBody>
          <a:bodyPr/>
          <a:lstStyle/>
          <a:p>
            <a:pPr marL="346075"/>
            <a:r>
              <a:rPr lang="en-US" dirty="0"/>
              <a:t>Apple only wants Apple-blessed (i.e., reviewed) apps to run on iPhones!</a:t>
            </a:r>
          </a:p>
          <a:p>
            <a:pPr lvl="1"/>
            <a:r>
              <a:rPr lang="en-US" dirty="0"/>
              <a:t>So, iPhones only run third-party apps if they were signed by Apple</a:t>
            </a:r>
          </a:p>
          <a:p>
            <a:pPr lvl="1"/>
            <a:r>
              <a:rPr lang="en-US" dirty="0"/>
              <a:t>Signatures are checked by the </a:t>
            </a:r>
            <a:r>
              <a:rPr lang="en-US" dirty="0" err="1">
                <a:latin typeface="Consolas" panose="020B0609020204030204" pitchFamily="49" charset="0"/>
              </a:rPr>
              <a:t>AppleMobileFileIntegrity</a:t>
            </a:r>
            <a:r>
              <a:rPr lang="en-US" dirty="0"/>
              <a:t> kernel extension when the </a:t>
            </a:r>
            <a:r>
              <a:rPr lang="en-US" dirty="0" err="1">
                <a:latin typeface="Consolas" panose="020B0609020204030204" pitchFamily="49" charset="0"/>
              </a:rPr>
              <a:t>vnode_check_signature</a:t>
            </a:r>
            <a:r>
              <a:rPr lang="en-US" dirty="0"/>
              <a:t> MAC hook is hit during </a:t>
            </a:r>
            <a:r>
              <a:rPr lang="en-US" dirty="0">
                <a:latin typeface="Consolas" panose="020B0609020204030204" pitchFamily="49" charset="0"/>
              </a:rPr>
              <a:t>exec()</a:t>
            </a:r>
            <a:r>
              <a:rPr lang="en-US" dirty="0"/>
              <a:t> or the loading of a dynamic library</a:t>
            </a:r>
          </a:p>
        </p:txBody>
      </p:sp>
      <p:sp>
        <p:nvSpPr>
          <p:cNvPr id="6" name="Title 1">
            <a:extLst>
              <a:ext uri="{FF2B5EF4-FFF2-40B4-BE49-F238E27FC236}">
                <a16:creationId xmlns:a16="http://schemas.microsoft.com/office/drawing/2014/main" id="{43C0D56D-0974-4E6C-B469-56603E47A524}"/>
              </a:ext>
            </a:extLst>
          </p:cNvPr>
          <p:cNvSpPr txBox="1">
            <a:spLocks/>
          </p:cNvSpPr>
          <p:nvPr/>
        </p:nvSpPr>
        <p:spPr>
          <a:xfrm>
            <a:off x="3669957" y="3475300"/>
            <a:ext cx="8425587" cy="61685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sz="3600" dirty="0"/>
              <a:t>Sandboxing</a:t>
            </a:r>
          </a:p>
        </p:txBody>
      </p:sp>
      <p:sp>
        <p:nvSpPr>
          <p:cNvPr id="7" name="Content Placeholder 2">
            <a:extLst>
              <a:ext uri="{FF2B5EF4-FFF2-40B4-BE49-F238E27FC236}">
                <a16:creationId xmlns:a16="http://schemas.microsoft.com/office/drawing/2014/main" id="{8A85F5A9-1AA0-4CA9-A5C1-2FE0D3E882A5}"/>
              </a:ext>
            </a:extLst>
          </p:cNvPr>
          <p:cNvSpPr txBox="1">
            <a:spLocks/>
          </p:cNvSpPr>
          <p:nvPr/>
        </p:nvSpPr>
        <p:spPr>
          <a:xfrm>
            <a:off x="3464743" y="4092154"/>
            <a:ext cx="8727258" cy="2747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a:r>
              <a:rPr lang="en-US" dirty="0"/>
              <a:t>An app’s signature is read-only, and covers the code, static data, and entitlement list (preventing modification to any of those components)</a:t>
            </a:r>
          </a:p>
          <a:p>
            <a:pPr marL="346075"/>
            <a:r>
              <a:rPr lang="en-US" dirty="0"/>
              <a:t>When an app makes a system call, a MAC hook from the </a:t>
            </a:r>
            <a:r>
              <a:rPr lang="en-US" dirty="0">
                <a:latin typeface="Consolas" panose="020B0609020204030204" pitchFamily="49" charset="0"/>
              </a:rPr>
              <a:t>Sandbox</a:t>
            </a:r>
            <a:r>
              <a:rPr lang="en-US" dirty="0"/>
              <a:t> kernel extension checks the app’s entitlements to ensure that the system call is allowable</a:t>
            </a:r>
          </a:p>
        </p:txBody>
      </p:sp>
    </p:spTree>
    <p:extLst>
      <p:ext uri="{BB962C8B-B14F-4D97-AF65-F5344CB8AC3E}">
        <p14:creationId xmlns:p14="http://schemas.microsoft.com/office/powerpoint/2010/main" val="172231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 0 L -0.68958 0 " pathEditMode="relative" rAng="0" ptsTypes="AA">
                                      <p:cBhvr>
                                        <p:cTn id="6" dur="1500" fill="hold"/>
                                        <p:tgtEl>
                                          <p:spTgt spid="8"/>
                                        </p:tgtEl>
                                        <p:attrNameLst>
                                          <p:attrName>ppt_x</p:attrName>
                                          <p:attrName>ppt_y</p:attrName>
                                        </p:attrNameLst>
                                      </p:cBhvr>
                                      <p:rCtr x="-34479" y="0"/>
                                    </p:animMotion>
                                  </p:childTnLst>
                                </p:cTn>
                              </p:par>
                            </p:childTnLst>
                          </p:cTn>
                        </p:par>
                        <p:par>
                          <p:cTn id="7" fill="hold">
                            <p:stCondLst>
                              <p:cond delay="1500"/>
                            </p:stCondLst>
                            <p:childTnLst>
                              <p:par>
                                <p:cTn id="8" presetID="10"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fade">
                                      <p:cBhvr>
                                        <p:cTn id="28"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2C1123-D64A-4D16-B233-0DFA510ED2F0}"/>
              </a:ext>
            </a:extLst>
          </p:cNvPr>
          <p:cNvPicPr>
            <a:picLocks noChangeAspect="1"/>
          </p:cNvPicPr>
          <p:nvPr/>
        </p:nvPicPr>
        <p:blipFill>
          <a:blip r:embed="rId3"/>
          <a:stretch>
            <a:fillRect/>
          </a:stretch>
        </p:blipFill>
        <p:spPr>
          <a:xfrm>
            <a:off x="5212472" y="0"/>
            <a:ext cx="6974484" cy="6858000"/>
          </a:xfrm>
          <a:prstGeom prst="rect">
            <a:avLst/>
          </a:prstGeom>
        </p:spPr>
      </p:pic>
      <p:sp>
        <p:nvSpPr>
          <p:cNvPr id="9" name="Title 1">
            <a:extLst>
              <a:ext uri="{FF2B5EF4-FFF2-40B4-BE49-F238E27FC236}">
                <a16:creationId xmlns:a16="http://schemas.microsoft.com/office/drawing/2014/main" id="{4ADEDD5D-4D17-4C91-B5EB-EB143D34FF8D}"/>
              </a:ext>
            </a:extLst>
          </p:cNvPr>
          <p:cNvSpPr>
            <a:spLocks noGrp="1"/>
          </p:cNvSpPr>
          <p:nvPr>
            <p:ph type="title"/>
          </p:nvPr>
        </p:nvSpPr>
        <p:spPr>
          <a:xfrm>
            <a:off x="1" y="125587"/>
            <a:ext cx="5212472" cy="3160054"/>
          </a:xfrm>
        </p:spPr>
        <p:txBody>
          <a:bodyPr>
            <a:normAutofit/>
          </a:bodyPr>
          <a:lstStyle/>
          <a:p>
            <a:r>
              <a:rPr lang="en-US" sz="5400" dirty="0">
                <a:solidFill>
                  <a:schemeClr val="bg1"/>
                </a:solidFill>
              </a:rPr>
              <a:t>What About UIDs on iOS and MacOS?</a:t>
            </a:r>
          </a:p>
        </p:txBody>
      </p:sp>
      <p:sp>
        <p:nvSpPr>
          <p:cNvPr id="10" name="Rectangle 9">
            <a:extLst>
              <a:ext uri="{FF2B5EF4-FFF2-40B4-BE49-F238E27FC236}">
                <a16:creationId xmlns:a16="http://schemas.microsoft.com/office/drawing/2014/main" id="{14B2D7DA-E926-4DEC-902A-FDCB9C4D0E81}"/>
              </a:ext>
            </a:extLst>
          </p:cNvPr>
          <p:cNvSpPr/>
          <p:nvPr/>
        </p:nvSpPr>
        <p:spPr>
          <a:xfrm>
            <a:off x="5320958" y="4451213"/>
            <a:ext cx="6837059" cy="2151064"/>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E17CD89E-1F86-4C05-B2C5-B7120590D8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83019"/>
            <a:ext cx="5212472" cy="3474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20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49E72-F148-4FEC-8009-87C9EB0A3899}"/>
              </a:ext>
            </a:extLst>
          </p:cNvPr>
          <p:cNvSpPr>
            <a:spLocks noGrp="1"/>
          </p:cNvSpPr>
          <p:nvPr>
            <p:ph type="title"/>
          </p:nvPr>
        </p:nvSpPr>
        <p:spPr>
          <a:xfrm>
            <a:off x="838200" y="-97868"/>
            <a:ext cx="10515600" cy="920226"/>
          </a:xfrm>
        </p:spPr>
        <p:txBody>
          <a:bodyPr/>
          <a:lstStyle/>
          <a:p>
            <a:r>
              <a:rPr lang="en-US" dirty="0"/>
              <a:t>Unix: From Whence OSes Came</a:t>
            </a:r>
          </a:p>
        </p:txBody>
      </p:sp>
      <p:sp>
        <p:nvSpPr>
          <p:cNvPr id="3" name="Content Placeholder 2">
            <a:extLst>
              <a:ext uri="{FF2B5EF4-FFF2-40B4-BE49-F238E27FC236}">
                <a16:creationId xmlns:a16="http://schemas.microsoft.com/office/drawing/2014/main" id="{10B09B45-388D-4AF0-B79C-87ADAA092D6E}"/>
              </a:ext>
            </a:extLst>
          </p:cNvPr>
          <p:cNvSpPr>
            <a:spLocks noGrp="1"/>
          </p:cNvSpPr>
          <p:nvPr>
            <p:ph idx="1"/>
          </p:nvPr>
        </p:nvSpPr>
        <p:spPr>
          <a:xfrm>
            <a:off x="4803494" y="625031"/>
            <a:ext cx="7314236" cy="5972015"/>
          </a:xfrm>
        </p:spPr>
        <p:txBody>
          <a:bodyPr>
            <a:normAutofit/>
          </a:bodyPr>
          <a:lstStyle/>
          <a:p>
            <a:r>
              <a:rPr lang="en-US" dirty="0"/>
              <a:t>The UNIX OS was a massive influence on subsequent OS development</a:t>
            </a:r>
          </a:p>
          <a:p>
            <a:pPr lvl="1"/>
            <a:r>
              <a:rPr lang="en-US" dirty="0"/>
              <a:t>UNIX development first started at Bell Labs in 1969</a:t>
            </a:r>
          </a:p>
          <a:p>
            <a:pPr lvl="1"/>
            <a:r>
              <a:rPr lang="en-US" dirty="0"/>
              <a:t>Various derivatives have spread through the computing industry, with the term “UN*x” often used to collectively describe the derivatives</a:t>
            </a:r>
          </a:p>
          <a:p>
            <a:r>
              <a:rPr lang="en-US" dirty="0"/>
              <a:t>UNIX was characterized by:</a:t>
            </a:r>
          </a:p>
          <a:p>
            <a:pPr lvl="1"/>
            <a:r>
              <a:rPr lang="en-US" dirty="0"/>
              <a:t>Portability: Unlike prior OSes, UNIX was written almost entirely in C, with assembly code only used for machine-specific code</a:t>
            </a:r>
          </a:p>
          <a:p>
            <a:pPr lvl="1"/>
            <a:r>
              <a:rPr lang="en-US" dirty="0"/>
              <a:t>Simplicity: The kernel and each user-visible system utility (e.g., </a:t>
            </a:r>
            <a:r>
              <a:rPr lang="en-US" dirty="0">
                <a:latin typeface="Consolas" panose="020B0609020204030204" pitchFamily="49" charset="0"/>
              </a:rPr>
              <a:t>ls</a:t>
            </a:r>
            <a:r>
              <a:rPr lang="en-US" dirty="0"/>
              <a:t>, </a:t>
            </a:r>
            <a:r>
              <a:rPr lang="en-US" dirty="0">
                <a:latin typeface="Consolas" panose="020B0609020204030204" pitchFamily="49" charset="0"/>
              </a:rPr>
              <a:t>cat</a:t>
            </a:r>
            <a:r>
              <a:rPr lang="en-US" dirty="0"/>
              <a:t>, </a:t>
            </a:r>
            <a:r>
              <a:rPr lang="en-US" dirty="0">
                <a:latin typeface="Consolas" panose="020B0609020204030204" pitchFamily="49" charset="0"/>
              </a:rPr>
              <a:t>kill</a:t>
            </a:r>
            <a:r>
              <a:rPr lang="en-US" dirty="0"/>
              <a:t>) were designed to provide simple, well-specified functionality that could be aggregated to perform more complex tasks (e.g., via pipes and shell scripting and the fact that almost everything is a file)</a:t>
            </a:r>
          </a:p>
        </p:txBody>
      </p:sp>
      <p:sp>
        <p:nvSpPr>
          <p:cNvPr id="5" name="TextBox 4">
            <a:extLst>
              <a:ext uri="{FF2B5EF4-FFF2-40B4-BE49-F238E27FC236}">
                <a16:creationId xmlns:a16="http://schemas.microsoft.com/office/drawing/2014/main" id="{3A465CEF-881C-42A1-AF00-03801F8694DA}"/>
              </a:ext>
            </a:extLst>
          </p:cNvPr>
          <p:cNvSpPr txBox="1"/>
          <p:nvPr/>
        </p:nvSpPr>
        <p:spPr>
          <a:xfrm>
            <a:off x="10069971" y="-25026"/>
            <a:ext cx="555585" cy="523220"/>
          </a:xfrm>
          <a:prstGeom prst="rect">
            <a:avLst/>
          </a:prstGeom>
          <a:noFill/>
        </p:spPr>
        <p:txBody>
          <a:bodyPr wrap="square" rtlCol="0">
            <a:spAutoFit/>
          </a:bodyPr>
          <a:lstStyle/>
          <a:p>
            <a:r>
              <a:rPr lang="en-US" sz="2800" dirty="0"/>
              <a:t>†</a:t>
            </a:r>
          </a:p>
        </p:txBody>
      </p:sp>
      <p:sp>
        <p:nvSpPr>
          <p:cNvPr id="6" name="TextBox 5">
            <a:extLst>
              <a:ext uri="{FF2B5EF4-FFF2-40B4-BE49-F238E27FC236}">
                <a16:creationId xmlns:a16="http://schemas.microsoft.com/office/drawing/2014/main" id="{E0227548-1E61-4B23-BCFC-9C899DCB31E8}"/>
              </a:ext>
            </a:extLst>
          </p:cNvPr>
          <p:cNvSpPr txBox="1"/>
          <p:nvPr/>
        </p:nvSpPr>
        <p:spPr>
          <a:xfrm>
            <a:off x="9643641" y="6485740"/>
            <a:ext cx="2682436" cy="400110"/>
          </a:xfrm>
          <a:prstGeom prst="rect">
            <a:avLst/>
          </a:prstGeom>
          <a:noFill/>
        </p:spPr>
        <p:txBody>
          <a:bodyPr wrap="square" rtlCol="0">
            <a:spAutoFit/>
          </a:bodyPr>
          <a:lstStyle/>
          <a:p>
            <a:r>
              <a:rPr lang="en-US" sz="2000" dirty="0"/>
              <a:t>†But not Windows LOL</a:t>
            </a:r>
          </a:p>
        </p:txBody>
      </p:sp>
      <p:pic>
        <p:nvPicPr>
          <p:cNvPr id="8" name="Picture 7">
            <a:extLst>
              <a:ext uri="{FF2B5EF4-FFF2-40B4-BE49-F238E27FC236}">
                <a16:creationId xmlns:a16="http://schemas.microsoft.com/office/drawing/2014/main" id="{5B9B546D-50E9-4DDC-A244-5A9AD752796B}"/>
              </a:ext>
            </a:extLst>
          </p:cNvPr>
          <p:cNvPicPr>
            <a:picLocks noChangeAspect="1"/>
          </p:cNvPicPr>
          <p:nvPr/>
        </p:nvPicPr>
        <p:blipFill>
          <a:blip r:embed="rId3"/>
          <a:stretch>
            <a:fillRect/>
          </a:stretch>
        </p:blipFill>
        <p:spPr>
          <a:xfrm>
            <a:off x="74269" y="1195086"/>
            <a:ext cx="4939571" cy="4592256"/>
          </a:xfrm>
          <a:prstGeom prst="rect">
            <a:avLst/>
          </a:prstGeom>
        </p:spPr>
      </p:pic>
    </p:spTree>
    <p:extLst>
      <p:ext uri="{BB962C8B-B14F-4D97-AF65-F5344CB8AC3E}">
        <p14:creationId xmlns:p14="http://schemas.microsoft.com/office/powerpoint/2010/main" val="386702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8A76C6-6263-4A16-AA66-E616CDD08F5A}"/>
              </a:ext>
            </a:extLst>
          </p:cNvPr>
          <p:cNvPicPr>
            <a:picLocks noChangeAspect="1"/>
          </p:cNvPicPr>
          <p:nvPr/>
        </p:nvPicPr>
        <p:blipFill>
          <a:blip r:embed="rId3"/>
          <a:stretch>
            <a:fillRect/>
          </a:stretch>
        </p:blipFill>
        <p:spPr>
          <a:xfrm>
            <a:off x="11135" y="0"/>
            <a:ext cx="12169729" cy="6858000"/>
          </a:xfrm>
          <a:prstGeom prst="rect">
            <a:avLst/>
          </a:prstGeom>
        </p:spPr>
      </p:pic>
      <p:pic>
        <p:nvPicPr>
          <p:cNvPr id="7" name="Picture 6">
            <a:extLst>
              <a:ext uri="{FF2B5EF4-FFF2-40B4-BE49-F238E27FC236}">
                <a16:creationId xmlns:a16="http://schemas.microsoft.com/office/drawing/2014/main" id="{31640603-6A46-4322-8A86-BB13D2D650A9}"/>
              </a:ext>
            </a:extLst>
          </p:cNvPr>
          <p:cNvPicPr>
            <a:picLocks noChangeAspect="1"/>
          </p:cNvPicPr>
          <p:nvPr/>
        </p:nvPicPr>
        <p:blipFill>
          <a:blip r:embed="rId4"/>
          <a:stretch>
            <a:fillRect/>
          </a:stretch>
        </p:blipFill>
        <p:spPr>
          <a:xfrm>
            <a:off x="0" y="0"/>
            <a:ext cx="12174483" cy="6858000"/>
          </a:xfrm>
          <a:prstGeom prst="rect">
            <a:avLst/>
          </a:prstGeom>
        </p:spPr>
      </p:pic>
    </p:spTree>
    <p:extLst>
      <p:ext uri="{BB962C8B-B14F-4D97-AF65-F5344CB8AC3E}">
        <p14:creationId xmlns:p14="http://schemas.microsoft.com/office/powerpoint/2010/main" val="284683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F503C7-DBEE-4EE9-AAEB-505C90901D1D}"/>
              </a:ext>
            </a:extLst>
          </p:cNvPr>
          <p:cNvPicPr>
            <a:picLocks noChangeAspect="1"/>
          </p:cNvPicPr>
          <p:nvPr/>
        </p:nvPicPr>
        <p:blipFill rotWithShape="1">
          <a:blip r:embed="rId3"/>
          <a:srcRect r="18547"/>
          <a:stretch/>
        </p:blipFill>
        <p:spPr>
          <a:xfrm>
            <a:off x="1222747" y="0"/>
            <a:ext cx="9930809" cy="6858000"/>
          </a:xfrm>
          <a:prstGeom prst="rect">
            <a:avLst/>
          </a:prstGeom>
        </p:spPr>
      </p:pic>
      <p:sp>
        <p:nvSpPr>
          <p:cNvPr id="2" name="Arrow: Right 1">
            <a:extLst>
              <a:ext uri="{FF2B5EF4-FFF2-40B4-BE49-F238E27FC236}">
                <a16:creationId xmlns:a16="http://schemas.microsoft.com/office/drawing/2014/main" id="{FCE3BE58-CFB5-4109-B528-4459E96472A0}"/>
              </a:ext>
            </a:extLst>
          </p:cNvPr>
          <p:cNvSpPr/>
          <p:nvPr/>
        </p:nvSpPr>
        <p:spPr>
          <a:xfrm>
            <a:off x="3449256" y="355904"/>
            <a:ext cx="1654313" cy="327002"/>
          </a:xfrm>
          <a:prstGeom prst="rightArrow">
            <a:avLst/>
          </a:prstGeom>
          <a:solidFill>
            <a:srgbClr val="66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C02B2345-31E7-44D9-96A0-C6E57DD379E7}"/>
              </a:ext>
            </a:extLst>
          </p:cNvPr>
          <p:cNvSpPr/>
          <p:nvPr/>
        </p:nvSpPr>
        <p:spPr>
          <a:xfrm rot="5400000">
            <a:off x="2116615" y="2199601"/>
            <a:ext cx="1654313" cy="327002"/>
          </a:xfrm>
          <a:prstGeom prst="rightArrow">
            <a:avLst/>
          </a:prstGeom>
          <a:solidFill>
            <a:srgbClr val="66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5BAA5DDA-AA65-4E12-BA71-663B43D14F99}"/>
              </a:ext>
            </a:extLst>
          </p:cNvPr>
          <p:cNvSpPr/>
          <p:nvPr/>
        </p:nvSpPr>
        <p:spPr>
          <a:xfrm>
            <a:off x="1547476" y="5719868"/>
            <a:ext cx="1654313" cy="327002"/>
          </a:xfrm>
          <a:prstGeom prst="rightArrow">
            <a:avLst/>
          </a:prstGeom>
          <a:solidFill>
            <a:srgbClr val="66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61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413AC-D54A-46C9-A347-AE2E643B65DC}"/>
              </a:ext>
            </a:extLst>
          </p:cNvPr>
          <p:cNvSpPr>
            <a:spLocks noGrp="1"/>
          </p:cNvSpPr>
          <p:nvPr>
            <p:ph type="title"/>
          </p:nvPr>
        </p:nvSpPr>
        <p:spPr>
          <a:xfrm>
            <a:off x="838200" y="-155734"/>
            <a:ext cx="10515600" cy="931240"/>
          </a:xfrm>
        </p:spPr>
        <p:txBody>
          <a:bodyPr/>
          <a:lstStyle/>
          <a:p>
            <a:r>
              <a:rPr lang="en-US" dirty="0"/>
              <a:t>User Ids and Group Ids in Un*x</a:t>
            </a:r>
          </a:p>
        </p:txBody>
      </p:sp>
      <p:sp>
        <p:nvSpPr>
          <p:cNvPr id="5" name="Content Placeholder 4">
            <a:extLst>
              <a:ext uri="{FF2B5EF4-FFF2-40B4-BE49-F238E27FC236}">
                <a16:creationId xmlns:a16="http://schemas.microsoft.com/office/drawing/2014/main" id="{B9125460-01BD-43B1-81F8-A84645251411}"/>
              </a:ext>
            </a:extLst>
          </p:cNvPr>
          <p:cNvSpPr>
            <a:spLocks noGrp="1"/>
          </p:cNvSpPr>
          <p:nvPr>
            <p:ph idx="1"/>
          </p:nvPr>
        </p:nvSpPr>
        <p:spPr>
          <a:xfrm>
            <a:off x="532435" y="625033"/>
            <a:ext cx="11134847" cy="6551271"/>
          </a:xfrm>
        </p:spPr>
        <p:txBody>
          <a:bodyPr>
            <a:normAutofit lnSpcReduction="10000"/>
          </a:bodyPr>
          <a:lstStyle/>
          <a:p>
            <a:r>
              <a:rPr lang="en-US" sz="3200" dirty="0"/>
              <a:t>Each user gets a 32-bit user id (</a:t>
            </a:r>
            <a:r>
              <a:rPr lang="en-US" sz="3200" dirty="0" err="1">
                <a:latin typeface="Consolas" panose="020B0609020204030204" pitchFamily="49" charset="0"/>
              </a:rPr>
              <a:t>uid</a:t>
            </a:r>
            <a:r>
              <a:rPr lang="en-US" sz="3200" dirty="0"/>
              <a:t>), with </a:t>
            </a:r>
            <a:r>
              <a:rPr lang="en-US" sz="3200" dirty="0" err="1">
                <a:latin typeface="Consolas" panose="020B0609020204030204" pitchFamily="49" charset="0"/>
              </a:rPr>
              <a:t>uid</a:t>
            </a:r>
            <a:r>
              <a:rPr lang="en-US" sz="3200" dirty="0"/>
              <a:t> 0 belonging to root (i.e., the “superuser”)</a:t>
            </a:r>
          </a:p>
          <a:p>
            <a:r>
              <a:rPr lang="en-US" sz="3200" dirty="0"/>
              <a:t>The system administrator can also place a user in a group (as identified by a group id (</a:t>
            </a:r>
            <a:r>
              <a:rPr lang="en-US" sz="3200" dirty="0">
                <a:latin typeface="Consolas" panose="020B0609020204030204" pitchFamily="49" charset="0"/>
              </a:rPr>
              <a:t>gid</a:t>
            </a:r>
            <a:r>
              <a:rPr lang="en-US" sz="3200" dirty="0"/>
              <a:t>))</a:t>
            </a:r>
          </a:p>
          <a:p>
            <a:r>
              <a:rPr lang="en-US" sz="3200" dirty="0"/>
              <a:t>The kernel tags each process with the </a:t>
            </a:r>
            <a:r>
              <a:rPr lang="en-US" sz="3200" dirty="0" err="1">
                <a:latin typeface="Consolas" panose="020B0609020204030204" pitchFamily="49" charset="0"/>
              </a:rPr>
              <a:t>uid</a:t>
            </a:r>
            <a:r>
              <a:rPr lang="en-US" sz="3200" dirty="0"/>
              <a:t> and </a:t>
            </a:r>
            <a:r>
              <a:rPr lang="en-US" sz="3200" dirty="0">
                <a:latin typeface="Consolas" panose="020B0609020204030204" pitchFamily="49" charset="0"/>
              </a:rPr>
              <a:t>gid</a:t>
            </a:r>
            <a:r>
              <a:rPr lang="en-US" sz="3200" dirty="0"/>
              <a:t> of the user who launched the binary</a:t>
            </a:r>
          </a:p>
          <a:p>
            <a:pPr lvl="1"/>
            <a:r>
              <a:rPr lang="en-US" sz="2800" dirty="0"/>
              <a:t>A newly-created file gets the </a:t>
            </a:r>
            <a:r>
              <a:rPr lang="en-US" sz="2800" dirty="0" err="1">
                <a:latin typeface="Consolas" panose="020B0609020204030204" pitchFamily="49" charset="0"/>
              </a:rPr>
              <a:t>uid</a:t>
            </a:r>
            <a:r>
              <a:rPr lang="en-US" sz="2800" dirty="0"/>
              <a:t> and </a:t>
            </a:r>
            <a:r>
              <a:rPr lang="en-US" sz="2800" dirty="0">
                <a:latin typeface="Consolas" panose="020B0609020204030204" pitchFamily="49" charset="0"/>
              </a:rPr>
              <a:t>gid</a:t>
            </a:r>
            <a:r>
              <a:rPr lang="en-US" sz="2800" dirty="0"/>
              <a:t> of the creating process</a:t>
            </a:r>
          </a:p>
          <a:p>
            <a:pPr lvl="1"/>
            <a:r>
              <a:rPr lang="en-US" sz="2800" dirty="0"/>
              <a:t>The user who owns the file can set read, write, and execute bits for the user, the user’s group, and “the world” (i.e., everyone else)</a:t>
            </a:r>
          </a:p>
          <a:p>
            <a:pPr lvl="1"/>
            <a:r>
              <a:rPr lang="en-US" sz="2800" dirty="0"/>
              <a:t>For directories:</a:t>
            </a:r>
          </a:p>
          <a:p>
            <a:pPr lvl="2"/>
            <a:r>
              <a:rPr lang="en-US" sz="2400" dirty="0">
                <a:latin typeface="Consolas" panose="020B0609020204030204" pitchFamily="49" charset="0"/>
              </a:rPr>
              <a:t>x</a:t>
            </a:r>
            <a:r>
              <a:rPr lang="en-US" sz="2400" dirty="0"/>
              <a:t>: Enables traversing of the directory to:</a:t>
            </a:r>
          </a:p>
          <a:p>
            <a:pPr lvl="3"/>
            <a:r>
              <a:rPr lang="en-US" sz="2200" dirty="0"/>
              <a:t>Access files in the directory (subject to the permissions of those files)</a:t>
            </a:r>
          </a:p>
          <a:p>
            <a:pPr lvl="3"/>
            <a:r>
              <a:rPr lang="en-US" sz="2200" dirty="0"/>
              <a:t>Use the directory as the current directory (e.g., </a:t>
            </a:r>
            <a:r>
              <a:rPr lang="en-US" sz="2200" dirty="0">
                <a:latin typeface="Consolas" panose="020B0609020204030204" pitchFamily="49" charset="0"/>
              </a:rPr>
              <a:t>cd /some/</a:t>
            </a:r>
            <a:r>
              <a:rPr lang="en-US" sz="2200" dirty="0" err="1">
                <a:latin typeface="Consolas" panose="020B0609020204030204" pitchFamily="49" charset="0"/>
              </a:rPr>
              <a:t>dir</a:t>
            </a:r>
            <a:r>
              <a:rPr lang="en-US" sz="2200" dirty="0"/>
              <a:t>)</a:t>
            </a:r>
          </a:p>
          <a:p>
            <a:pPr lvl="2"/>
            <a:r>
              <a:rPr lang="en-US" sz="2400" dirty="0">
                <a:latin typeface="Consolas" panose="020B0609020204030204" pitchFamily="49" charset="0"/>
              </a:rPr>
              <a:t>r</a:t>
            </a:r>
            <a:r>
              <a:rPr lang="en-US" sz="2400" dirty="0"/>
              <a:t>: Enables listing of the directory contents (e.g., </a:t>
            </a:r>
            <a:r>
              <a:rPr lang="en-US" sz="2400" dirty="0">
                <a:latin typeface="Consolas" panose="020B0609020204030204" pitchFamily="49" charset="0"/>
              </a:rPr>
              <a:t>ls –l /some/</a:t>
            </a:r>
            <a:r>
              <a:rPr lang="en-US" sz="2400" dirty="0" err="1">
                <a:latin typeface="Consolas" panose="020B0609020204030204" pitchFamily="49" charset="0"/>
              </a:rPr>
              <a:t>dir</a:t>
            </a:r>
            <a:r>
              <a:rPr lang="en-US" sz="2400" dirty="0"/>
              <a:t>)</a:t>
            </a:r>
          </a:p>
          <a:p>
            <a:pPr lvl="2"/>
            <a:r>
              <a:rPr lang="en-US" sz="2400" dirty="0">
                <a:latin typeface="Consolas" panose="020B0609020204030204" pitchFamily="49" charset="0"/>
              </a:rPr>
              <a:t>w</a:t>
            </a:r>
            <a:r>
              <a:rPr lang="en-US" sz="2400" dirty="0"/>
              <a:t>: Enables the creation, deletion, or renaming of files within the directory (e.g., </a:t>
            </a:r>
            <a:r>
              <a:rPr lang="en-US" sz="2400" dirty="0">
                <a:latin typeface="Consolas" panose="020B0609020204030204" pitchFamily="49" charset="0"/>
              </a:rPr>
              <a:t>rm /some/</a:t>
            </a:r>
            <a:r>
              <a:rPr lang="en-US" sz="2400" dirty="0" err="1">
                <a:latin typeface="Consolas" panose="020B0609020204030204" pitchFamily="49" charset="0"/>
              </a:rPr>
              <a:t>dir</a:t>
            </a:r>
            <a:r>
              <a:rPr lang="en-US" sz="2400" dirty="0">
                <a:latin typeface="Consolas" panose="020B0609020204030204" pitchFamily="49" charset="0"/>
              </a:rPr>
              <a:t>/file.txt</a:t>
            </a:r>
            <a:r>
              <a:rPr lang="en-US" sz="2400" dirty="0"/>
              <a:t>), but only if you also have </a:t>
            </a:r>
            <a:r>
              <a:rPr lang="en-US" sz="2400" dirty="0">
                <a:latin typeface="Consolas" panose="020B0609020204030204" pitchFamily="49" charset="0"/>
              </a:rPr>
              <a:t>x</a:t>
            </a:r>
            <a:r>
              <a:rPr lang="en-US" sz="2400" dirty="0"/>
              <a:t> permission</a:t>
            </a:r>
          </a:p>
        </p:txBody>
      </p:sp>
    </p:spTree>
    <p:extLst>
      <p:ext uri="{BB962C8B-B14F-4D97-AF65-F5344CB8AC3E}">
        <p14:creationId xmlns:p14="http://schemas.microsoft.com/office/powerpoint/2010/main" val="394933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9656FCF-E5D4-4E44-9F16-013D76CD28AB}"/>
              </a:ext>
            </a:extLst>
          </p:cNvPr>
          <p:cNvSpPr txBox="1"/>
          <p:nvPr/>
        </p:nvSpPr>
        <p:spPr>
          <a:xfrm>
            <a:off x="1955639" y="305068"/>
            <a:ext cx="8280722" cy="6247864"/>
          </a:xfrm>
          <a:prstGeom prst="rect">
            <a:avLst/>
          </a:prstGeom>
          <a:noFill/>
        </p:spPr>
        <p:txBody>
          <a:bodyPr wrap="square">
            <a:spAutoFit/>
          </a:bodyPr>
          <a:lstStyle/>
          <a:p>
            <a:r>
              <a:rPr lang="en-US" sz="1600" dirty="0">
                <a:latin typeface="Consolas" panose="020B0609020204030204" pitchFamily="49" charset="0"/>
              </a:rPr>
              <a:t> # "Full Access".  </a:t>
            </a:r>
            <a:r>
              <a:rPr lang="en-US" sz="1600" dirty="0" err="1">
                <a:latin typeface="Consolas" panose="020B0609020204030204" pitchFamily="49" charset="0"/>
              </a:rPr>
              <a:t>Reegen</a:t>
            </a:r>
            <a:r>
              <a:rPr lang="en-US" sz="1600" dirty="0">
                <a:latin typeface="Consolas" panose="020B0609020204030204" pitchFamily="49" charset="0"/>
              </a:rPr>
              <a:t> can list, create, delete, rename, delete,</a:t>
            </a:r>
          </a:p>
          <a:p>
            <a:r>
              <a:rPr lang="en-US" sz="1600" dirty="0">
                <a:latin typeface="Consolas" panose="020B0609020204030204" pitchFamily="49" charset="0"/>
              </a:rPr>
              <a:t> # and stat any files in dir.</a:t>
            </a:r>
          </a:p>
          <a:p>
            <a:r>
              <a:rPr lang="en-US" sz="1600" dirty="0">
                <a:latin typeface="Consolas" panose="020B0609020204030204" pitchFamily="49" charset="0"/>
              </a:rPr>
              <a:t> # Access to file contents is subject to the permissions</a:t>
            </a:r>
          </a:p>
          <a:p>
            <a:r>
              <a:rPr lang="en-US" sz="1600" dirty="0">
                <a:latin typeface="Consolas" panose="020B0609020204030204" pitchFamily="49" charset="0"/>
              </a:rPr>
              <a:t> # of the file itself.</a:t>
            </a:r>
          </a:p>
          <a:p>
            <a:r>
              <a:rPr lang="en-US" sz="1600" dirty="0">
                <a:latin typeface="Consolas" panose="020B0609020204030204" pitchFamily="49" charset="0"/>
              </a:rPr>
              <a:t> # New files can be created, any file can be deleted, regardless of</a:t>
            </a:r>
          </a:p>
          <a:p>
            <a:r>
              <a:rPr lang="en-US" sz="1600" dirty="0">
                <a:latin typeface="Consolas" panose="020B0609020204030204" pitchFamily="49" charset="0"/>
              </a:rPr>
              <a:t> # file permissions.</a:t>
            </a:r>
          </a:p>
          <a:p>
            <a:r>
              <a:rPr lang="en-US" sz="1600" dirty="0">
                <a:latin typeface="Consolas" panose="020B0609020204030204" pitchFamily="49" charset="0"/>
              </a:rPr>
              <a:t> </a:t>
            </a:r>
            <a:r>
              <a:rPr lang="en-US" sz="1600" dirty="0" err="1">
                <a:latin typeface="Consolas" panose="020B0609020204030204" pitchFamily="49" charset="0"/>
              </a:rPr>
              <a:t>drwx</a:t>
            </a:r>
            <a:r>
              <a:rPr lang="en-US" sz="1600" dirty="0">
                <a:latin typeface="Consolas" panose="020B0609020204030204" pitchFamily="49" charset="0"/>
              </a:rPr>
              <a:t>------  1 </a:t>
            </a:r>
            <a:r>
              <a:rPr lang="en-US" sz="1600" dirty="0" err="1">
                <a:latin typeface="Consolas" panose="020B0609020204030204" pitchFamily="49" charset="0"/>
              </a:rPr>
              <a:t>reegen</a:t>
            </a:r>
            <a:r>
              <a:rPr lang="en-US" sz="1600" dirty="0">
                <a:latin typeface="Consolas" panose="020B0609020204030204" pitchFamily="49" charset="0"/>
              </a:rPr>
              <a:t>    </a:t>
            </a:r>
            <a:r>
              <a:rPr lang="en-US" sz="1600" dirty="0" err="1">
                <a:latin typeface="Consolas" panose="020B0609020204030204" pitchFamily="49" charset="0"/>
              </a:rPr>
              <a:t>reegen</a:t>
            </a:r>
            <a:r>
              <a:rPr lang="en-US" sz="1600" dirty="0">
                <a:latin typeface="Consolas" panose="020B0609020204030204" pitchFamily="49" charset="0"/>
              </a:rPr>
              <a:t>          4096 Jan 01 2003  </a:t>
            </a:r>
            <a:r>
              <a:rPr lang="en-US" sz="1600" dirty="0" err="1">
                <a:latin typeface="Consolas" panose="020B0609020204030204" pitchFamily="49" charset="0"/>
              </a:rPr>
              <a:t>dir</a:t>
            </a:r>
            <a:endParaRPr lang="en-US" sz="1600" dirty="0">
              <a:latin typeface="Consolas" panose="020B0609020204030204" pitchFamily="49" charset="0"/>
            </a:endParaRPr>
          </a:p>
          <a:p>
            <a:endParaRPr lang="en-US" sz="1600" dirty="0">
              <a:latin typeface="Consolas" panose="020B0609020204030204" pitchFamily="49" charset="0"/>
            </a:endParaRPr>
          </a:p>
          <a:p>
            <a:r>
              <a:rPr lang="en-US" sz="1600" dirty="0">
                <a:latin typeface="Consolas" panose="020B0609020204030204" pitchFamily="49" charset="0"/>
              </a:rPr>
              <a:t> # </a:t>
            </a:r>
            <a:r>
              <a:rPr lang="en-US" sz="1600" dirty="0" err="1">
                <a:latin typeface="Consolas" panose="020B0609020204030204" pitchFamily="49" charset="0"/>
              </a:rPr>
              <a:t>Reegen</a:t>
            </a:r>
            <a:r>
              <a:rPr lang="en-US" sz="1600" dirty="0">
                <a:latin typeface="Consolas" panose="020B0609020204030204" pitchFamily="49" charset="0"/>
              </a:rPr>
              <a:t> can do everything in the "Full Access" list except create,</a:t>
            </a:r>
          </a:p>
          <a:p>
            <a:r>
              <a:rPr lang="en-US" sz="1600" dirty="0">
                <a:latin typeface="Consolas" panose="020B0609020204030204" pitchFamily="49" charset="0"/>
              </a:rPr>
              <a:t> # delete, or rename files in this directory.</a:t>
            </a:r>
          </a:p>
          <a:p>
            <a:r>
              <a:rPr lang="en-US" sz="1600" dirty="0">
                <a:latin typeface="Consolas" panose="020B0609020204030204" pitchFamily="49" charset="0"/>
              </a:rPr>
              <a:t> </a:t>
            </a:r>
            <a:r>
              <a:rPr lang="en-US" sz="1600" dirty="0" err="1">
                <a:latin typeface="Consolas" panose="020B0609020204030204" pitchFamily="49" charset="0"/>
              </a:rPr>
              <a:t>dr</a:t>
            </a:r>
            <a:r>
              <a:rPr lang="en-US" sz="1600" dirty="0">
                <a:latin typeface="Consolas" panose="020B0609020204030204" pitchFamily="49" charset="0"/>
              </a:rPr>
              <a:t>-x------  1 </a:t>
            </a:r>
            <a:r>
              <a:rPr lang="en-US" sz="1600" dirty="0" err="1">
                <a:latin typeface="Consolas" panose="020B0609020204030204" pitchFamily="49" charset="0"/>
              </a:rPr>
              <a:t>reegen</a:t>
            </a:r>
            <a:r>
              <a:rPr lang="en-US" sz="1600" dirty="0">
                <a:latin typeface="Consolas" panose="020B0609020204030204" pitchFamily="49" charset="0"/>
              </a:rPr>
              <a:t>    </a:t>
            </a:r>
            <a:r>
              <a:rPr lang="en-US" sz="1600" dirty="0" err="1">
                <a:latin typeface="Consolas" panose="020B0609020204030204" pitchFamily="49" charset="0"/>
              </a:rPr>
              <a:t>reegen</a:t>
            </a:r>
            <a:r>
              <a:rPr lang="en-US" sz="1600" dirty="0">
                <a:latin typeface="Consolas" panose="020B0609020204030204" pitchFamily="49" charset="0"/>
              </a:rPr>
              <a:t>          4096 Jan 01 2003  </a:t>
            </a:r>
            <a:r>
              <a:rPr lang="en-US" sz="1600" dirty="0" err="1">
                <a:latin typeface="Consolas" panose="020B0609020204030204" pitchFamily="49" charset="0"/>
              </a:rPr>
              <a:t>dir</a:t>
            </a:r>
            <a:endParaRPr lang="en-US" sz="1600" dirty="0">
              <a:latin typeface="Consolas" panose="020B0609020204030204" pitchFamily="49" charset="0"/>
            </a:endParaRPr>
          </a:p>
          <a:p>
            <a:endParaRPr lang="en-US" sz="1600" dirty="0">
              <a:latin typeface="Consolas" panose="020B0609020204030204" pitchFamily="49" charset="0"/>
            </a:endParaRPr>
          </a:p>
          <a:p>
            <a:r>
              <a:rPr lang="en-US" sz="1600" dirty="0">
                <a:latin typeface="Consolas" panose="020B0609020204030204" pitchFamily="49" charset="0"/>
              </a:rPr>
              <a:t> # </a:t>
            </a:r>
            <a:r>
              <a:rPr lang="en-US" sz="1600" dirty="0" err="1">
                <a:latin typeface="Consolas" panose="020B0609020204030204" pitchFamily="49" charset="0"/>
              </a:rPr>
              <a:t>Reegen</a:t>
            </a:r>
            <a:r>
              <a:rPr lang="en-US" sz="1600" dirty="0">
                <a:latin typeface="Consolas" panose="020B0609020204030204" pitchFamily="49" charset="0"/>
              </a:rPr>
              <a:t> can do everything in the "Full Access" list except list the</a:t>
            </a:r>
          </a:p>
          <a:p>
            <a:r>
              <a:rPr lang="en-US" sz="1600" dirty="0">
                <a:latin typeface="Consolas" panose="020B0609020204030204" pitchFamily="49" charset="0"/>
              </a:rPr>
              <a:t> # filenames in this directory.  If she suspects there is a file</a:t>
            </a:r>
          </a:p>
          <a:p>
            <a:r>
              <a:rPr lang="en-US" sz="1600" dirty="0">
                <a:latin typeface="Consolas" panose="020B0609020204030204" pitchFamily="49" charset="0"/>
              </a:rPr>
              <a:t> # named "program" she can ‘ls’ it, but cannot do an 'ls'</a:t>
            </a:r>
          </a:p>
          <a:p>
            <a:r>
              <a:rPr lang="en-US" sz="1600" dirty="0">
                <a:latin typeface="Consolas" panose="020B0609020204030204" pitchFamily="49" charset="0"/>
              </a:rPr>
              <a:t> # of the directory itself.  She can access any file (file</a:t>
            </a:r>
          </a:p>
          <a:p>
            <a:r>
              <a:rPr lang="en-US" sz="1600" dirty="0">
                <a:latin typeface="Consolas" panose="020B0609020204030204" pitchFamily="49" charset="0"/>
              </a:rPr>
              <a:t> # permissions permitting) if she knows it's name.  She can</a:t>
            </a:r>
          </a:p>
          <a:p>
            <a:r>
              <a:rPr lang="en-US" sz="1600" dirty="0">
                <a:latin typeface="Consolas" panose="020B0609020204030204" pitchFamily="49" charset="0"/>
              </a:rPr>
              <a:t> # create new files, or rename/delete existing ones.</a:t>
            </a:r>
          </a:p>
          <a:p>
            <a:r>
              <a:rPr lang="en-US" sz="1600" dirty="0">
                <a:latin typeface="Consolas" panose="020B0609020204030204" pitchFamily="49" charset="0"/>
              </a:rPr>
              <a:t> d-</a:t>
            </a:r>
            <a:r>
              <a:rPr lang="en-US" sz="1600" dirty="0" err="1">
                <a:latin typeface="Consolas" panose="020B0609020204030204" pitchFamily="49" charset="0"/>
              </a:rPr>
              <a:t>wx</a:t>
            </a:r>
            <a:r>
              <a:rPr lang="en-US" sz="1600" dirty="0">
                <a:latin typeface="Consolas" panose="020B0609020204030204" pitchFamily="49" charset="0"/>
              </a:rPr>
              <a:t>------  1 </a:t>
            </a:r>
            <a:r>
              <a:rPr lang="en-US" sz="1600" dirty="0" err="1">
                <a:latin typeface="Consolas" panose="020B0609020204030204" pitchFamily="49" charset="0"/>
              </a:rPr>
              <a:t>reegen</a:t>
            </a:r>
            <a:r>
              <a:rPr lang="en-US" sz="1600" dirty="0">
                <a:latin typeface="Consolas" panose="020B0609020204030204" pitchFamily="49" charset="0"/>
              </a:rPr>
              <a:t>    </a:t>
            </a:r>
            <a:r>
              <a:rPr lang="en-US" sz="1600" dirty="0" err="1">
                <a:latin typeface="Consolas" panose="020B0609020204030204" pitchFamily="49" charset="0"/>
              </a:rPr>
              <a:t>reegen</a:t>
            </a:r>
            <a:r>
              <a:rPr lang="en-US" sz="1600" dirty="0">
                <a:latin typeface="Consolas" panose="020B0609020204030204" pitchFamily="49" charset="0"/>
              </a:rPr>
              <a:t>          4096 Jan 01 2003  </a:t>
            </a:r>
            <a:r>
              <a:rPr lang="en-US" sz="1600" dirty="0" err="1">
                <a:latin typeface="Consolas" panose="020B0609020204030204" pitchFamily="49" charset="0"/>
              </a:rPr>
              <a:t>dir</a:t>
            </a:r>
            <a:endParaRPr lang="en-US" sz="1600" dirty="0">
              <a:latin typeface="Consolas" panose="020B0609020204030204" pitchFamily="49" charset="0"/>
            </a:endParaRPr>
          </a:p>
          <a:p>
            <a:endParaRPr lang="en-US" sz="1600" dirty="0">
              <a:latin typeface="Consolas" panose="020B0609020204030204" pitchFamily="49" charset="0"/>
            </a:endParaRPr>
          </a:p>
          <a:p>
            <a:r>
              <a:rPr lang="en-US" sz="1600" dirty="0">
                <a:latin typeface="Consolas" panose="020B0609020204030204" pitchFamily="49" charset="0"/>
              </a:rPr>
              <a:t> # </a:t>
            </a:r>
            <a:r>
              <a:rPr lang="en-US" sz="1600" dirty="0" err="1">
                <a:latin typeface="Consolas" panose="020B0609020204030204" pitchFamily="49" charset="0"/>
              </a:rPr>
              <a:t>Reegen</a:t>
            </a:r>
            <a:r>
              <a:rPr lang="en-US" sz="1600" dirty="0">
                <a:latin typeface="Consolas" panose="020B0609020204030204" pitchFamily="49" charset="0"/>
              </a:rPr>
              <a:t> cannot create or delete any files in this directory.</a:t>
            </a:r>
          </a:p>
          <a:p>
            <a:r>
              <a:rPr lang="en-US" sz="1600" dirty="0">
                <a:latin typeface="Consolas" panose="020B0609020204030204" pitchFamily="49" charset="0"/>
              </a:rPr>
              <a:t> # She can access any file (permissions permitting) if she</a:t>
            </a:r>
          </a:p>
          <a:p>
            <a:r>
              <a:rPr lang="en-US" sz="1600" dirty="0">
                <a:latin typeface="Consolas" panose="020B0609020204030204" pitchFamily="49" charset="0"/>
              </a:rPr>
              <a:t> # knows it's name already, but she cannot list the contents</a:t>
            </a:r>
          </a:p>
          <a:p>
            <a:r>
              <a:rPr lang="en-US" sz="1600" dirty="0">
                <a:latin typeface="Consolas" panose="020B0609020204030204" pitchFamily="49" charset="0"/>
              </a:rPr>
              <a:t> # of the directory.</a:t>
            </a:r>
          </a:p>
          <a:p>
            <a:r>
              <a:rPr lang="en-US" sz="1600" dirty="0">
                <a:latin typeface="Consolas" panose="020B0609020204030204" pitchFamily="49" charset="0"/>
              </a:rPr>
              <a:t> d--x------  1 </a:t>
            </a:r>
            <a:r>
              <a:rPr lang="en-US" sz="1600" dirty="0" err="1">
                <a:latin typeface="Consolas" panose="020B0609020204030204" pitchFamily="49" charset="0"/>
              </a:rPr>
              <a:t>reegen</a:t>
            </a:r>
            <a:r>
              <a:rPr lang="en-US" sz="1600" dirty="0">
                <a:latin typeface="Consolas" panose="020B0609020204030204" pitchFamily="49" charset="0"/>
              </a:rPr>
              <a:t>    </a:t>
            </a:r>
            <a:r>
              <a:rPr lang="en-US" sz="1600" dirty="0" err="1">
                <a:latin typeface="Consolas" panose="020B0609020204030204" pitchFamily="49" charset="0"/>
              </a:rPr>
              <a:t>reegen</a:t>
            </a:r>
            <a:r>
              <a:rPr lang="en-US" sz="1600" dirty="0">
                <a:latin typeface="Consolas" panose="020B0609020204030204" pitchFamily="49" charset="0"/>
              </a:rPr>
              <a:t>          4096 Jan 01 2003  </a:t>
            </a:r>
            <a:r>
              <a:rPr lang="en-US" sz="1600" dirty="0" err="1">
                <a:latin typeface="Consolas" panose="020B0609020204030204" pitchFamily="49" charset="0"/>
              </a:rPr>
              <a:t>dir</a:t>
            </a:r>
            <a:endParaRPr lang="en-US" sz="1600" dirty="0">
              <a:latin typeface="Consolas" panose="020B0609020204030204" pitchFamily="49" charset="0"/>
            </a:endParaRPr>
          </a:p>
        </p:txBody>
      </p:sp>
    </p:spTree>
    <p:extLst>
      <p:ext uri="{BB962C8B-B14F-4D97-AF65-F5344CB8AC3E}">
        <p14:creationId xmlns:p14="http://schemas.microsoft.com/office/powerpoint/2010/main" val="67281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413AC-D54A-46C9-A347-AE2E643B65DC}"/>
              </a:ext>
            </a:extLst>
          </p:cNvPr>
          <p:cNvSpPr>
            <a:spLocks noGrp="1"/>
          </p:cNvSpPr>
          <p:nvPr>
            <p:ph type="title"/>
          </p:nvPr>
        </p:nvSpPr>
        <p:spPr>
          <a:xfrm>
            <a:off x="838200" y="-155734"/>
            <a:ext cx="10515600" cy="931240"/>
          </a:xfrm>
        </p:spPr>
        <p:txBody>
          <a:bodyPr/>
          <a:lstStyle/>
          <a:p>
            <a:r>
              <a:rPr lang="en-US" dirty="0"/>
              <a:t>User Ids and Group Ids in Un*x</a:t>
            </a:r>
          </a:p>
        </p:txBody>
      </p:sp>
      <p:sp>
        <p:nvSpPr>
          <p:cNvPr id="5" name="Content Placeholder 4">
            <a:extLst>
              <a:ext uri="{FF2B5EF4-FFF2-40B4-BE49-F238E27FC236}">
                <a16:creationId xmlns:a16="http://schemas.microsoft.com/office/drawing/2014/main" id="{B9125460-01BD-43B1-81F8-A84645251411}"/>
              </a:ext>
            </a:extLst>
          </p:cNvPr>
          <p:cNvSpPr>
            <a:spLocks noGrp="1"/>
          </p:cNvSpPr>
          <p:nvPr>
            <p:ph idx="1"/>
          </p:nvPr>
        </p:nvSpPr>
        <p:spPr>
          <a:xfrm>
            <a:off x="486135" y="625035"/>
            <a:ext cx="11563109" cy="6377650"/>
          </a:xfrm>
        </p:spPr>
        <p:txBody>
          <a:bodyPr>
            <a:normAutofit lnSpcReduction="10000"/>
          </a:bodyPr>
          <a:lstStyle/>
          <a:p>
            <a:r>
              <a:rPr lang="en-US" dirty="0"/>
              <a:t>The </a:t>
            </a:r>
            <a:r>
              <a:rPr lang="en-US" dirty="0" err="1">
                <a:latin typeface="Consolas" panose="020B0609020204030204" pitchFamily="49" charset="0"/>
              </a:rPr>
              <a:t>chmod</a:t>
            </a:r>
            <a:r>
              <a:rPr lang="en-US" dirty="0">
                <a:latin typeface="Consolas" panose="020B0609020204030204" pitchFamily="49" charset="0"/>
              </a:rPr>
              <a:t>(</a:t>
            </a:r>
            <a:r>
              <a:rPr lang="fr-FR" dirty="0" err="1">
                <a:latin typeface="Consolas" panose="020B0609020204030204" pitchFamily="49" charset="0"/>
              </a:rPr>
              <a:t>const</a:t>
            </a:r>
            <a:r>
              <a:rPr lang="fr-FR" dirty="0">
                <a:latin typeface="Consolas" panose="020B0609020204030204" pitchFamily="49" charset="0"/>
              </a:rPr>
              <a:t> char *</a:t>
            </a:r>
            <a:r>
              <a:rPr lang="fr-FR" dirty="0" err="1">
                <a:latin typeface="Consolas" panose="020B0609020204030204" pitchFamily="49" charset="0"/>
              </a:rPr>
              <a:t>pathname</a:t>
            </a:r>
            <a:r>
              <a:rPr lang="fr-FR" dirty="0">
                <a:latin typeface="Consolas" panose="020B0609020204030204" pitchFamily="49" charset="0"/>
              </a:rPr>
              <a:t>, </a:t>
            </a:r>
            <a:r>
              <a:rPr lang="fr-FR" dirty="0" err="1">
                <a:latin typeface="Consolas" panose="020B0609020204030204" pitchFamily="49" charset="0"/>
              </a:rPr>
              <a:t>mode_t</a:t>
            </a:r>
            <a:r>
              <a:rPr lang="fr-FR" dirty="0">
                <a:latin typeface="Consolas" panose="020B0609020204030204" pitchFamily="49" charset="0"/>
              </a:rPr>
              <a:t> mode)</a:t>
            </a:r>
            <a:r>
              <a:rPr lang="fr-FR" dirty="0"/>
              <a:t> system call changes the permission bits on a file</a:t>
            </a:r>
          </a:p>
          <a:p>
            <a:r>
              <a:rPr lang="en-US" dirty="0"/>
              <a:t>In Un*x systems, devices are files and have permission bits (with the “execute” bits ignored by the kernel)</a:t>
            </a:r>
          </a:p>
          <a:p>
            <a:pPr lvl="1"/>
            <a:r>
              <a:rPr lang="en-US" dirty="0"/>
              <a:t>Ex: A raw storage device like </a:t>
            </a:r>
            <a:r>
              <a:rPr lang="en-US" dirty="0">
                <a:latin typeface="Consolas" panose="020B0609020204030204" pitchFamily="49" charset="0"/>
              </a:rPr>
              <a:t>/dev/</a:t>
            </a:r>
            <a:r>
              <a:rPr lang="en-US" dirty="0" err="1">
                <a:latin typeface="Consolas" panose="020B0609020204030204" pitchFamily="49" charset="0"/>
              </a:rPr>
              <a:t>sda</a:t>
            </a:r>
            <a:endParaRPr lang="en-US" dirty="0">
              <a:latin typeface="Consolas" panose="020B0609020204030204" pitchFamily="49" charset="0"/>
            </a:endParaRPr>
          </a:p>
          <a:p>
            <a:pPr lvl="1"/>
            <a:r>
              <a:rPr lang="en-US" dirty="0"/>
              <a:t>Ex: A terminal like </a:t>
            </a:r>
            <a:r>
              <a:rPr lang="en-US" dirty="0">
                <a:latin typeface="Consolas" panose="020B0609020204030204" pitchFamily="49" charset="0"/>
              </a:rPr>
              <a:t>/dev/</a:t>
            </a:r>
            <a:r>
              <a:rPr lang="en-US" dirty="0" err="1">
                <a:latin typeface="Consolas" panose="020B0609020204030204" pitchFamily="49" charset="0"/>
              </a:rPr>
              <a:t>tty</a:t>
            </a:r>
            <a:r>
              <a:rPr lang="en-US" dirty="0"/>
              <a:t>, which represents the terminal for the current process</a:t>
            </a:r>
          </a:p>
          <a:p>
            <a:r>
              <a:rPr lang="en-US" dirty="0"/>
              <a:t>In addition to the nine </a:t>
            </a:r>
            <a:r>
              <a:rPr lang="en-US" dirty="0">
                <a:latin typeface="Consolas" panose="020B0609020204030204" pitchFamily="49" charset="0"/>
              </a:rPr>
              <a:t>r/w/x</a:t>
            </a:r>
            <a:r>
              <a:rPr lang="en-US" dirty="0"/>
              <a:t> permission bits, a file has a </a:t>
            </a:r>
            <a:r>
              <a:rPr lang="en-US" dirty="0" err="1">
                <a:latin typeface="Consolas" panose="020B0609020204030204" pitchFamily="49" charset="0"/>
              </a:rPr>
              <a:t>setuid</a:t>
            </a:r>
            <a:r>
              <a:rPr lang="en-US" dirty="0"/>
              <a:t> bit</a:t>
            </a:r>
          </a:p>
          <a:p>
            <a:pPr lvl="1"/>
            <a:r>
              <a:rPr lang="en-US" dirty="0"/>
              <a:t>When the kernel </a:t>
            </a:r>
            <a:r>
              <a:rPr lang="en-US" dirty="0">
                <a:latin typeface="Consolas" panose="020B0609020204030204" pitchFamily="49" charset="0"/>
              </a:rPr>
              <a:t>exec()</a:t>
            </a:r>
            <a:r>
              <a:rPr lang="en-US" dirty="0"/>
              <a:t>s a </a:t>
            </a:r>
            <a:r>
              <a:rPr lang="en-US" dirty="0" err="1">
                <a:latin typeface="Consolas" panose="020B0609020204030204" pitchFamily="49" charset="0"/>
              </a:rPr>
              <a:t>setuid</a:t>
            </a:r>
            <a:r>
              <a:rPr lang="en-US" dirty="0">
                <a:latin typeface="Consolas" panose="020B0609020204030204" pitchFamily="49" charset="0"/>
              </a:rPr>
              <a:t>=1</a:t>
            </a:r>
            <a:r>
              <a:rPr lang="en-US" dirty="0"/>
              <a:t> binary, the kernel sets the effective </a:t>
            </a:r>
            <a:r>
              <a:rPr lang="en-US" dirty="0" err="1">
                <a:latin typeface="Consolas" panose="020B0609020204030204" pitchFamily="49" charset="0"/>
              </a:rPr>
              <a:t>uid</a:t>
            </a:r>
            <a:r>
              <a:rPr lang="en-US" dirty="0"/>
              <a:t> of the process to be the </a:t>
            </a:r>
            <a:r>
              <a:rPr lang="en-US" dirty="0" err="1">
                <a:latin typeface="Consolas" panose="020B0609020204030204" pitchFamily="49" charset="0"/>
              </a:rPr>
              <a:t>uid</a:t>
            </a:r>
            <a:r>
              <a:rPr lang="en-US" dirty="0"/>
              <a:t> of the executable file’s owner (instead of the </a:t>
            </a:r>
            <a:r>
              <a:rPr lang="en-US" dirty="0" err="1">
                <a:latin typeface="Consolas" panose="020B0609020204030204" pitchFamily="49" charset="0"/>
              </a:rPr>
              <a:t>uid</a:t>
            </a:r>
            <a:r>
              <a:rPr lang="en-US" dirty="0"/>
              <a:t> of the process who invoked </a:t>
            </a:r>
            <a:r>
              <a:rPr lang="en-US" dirty="0">
                <a:latin typeface="Consolas" panose="020B0609020204030204" pitchFamily="49" charset="0"/>
              </a:rPr>
              <a:t>exec()</a:t>
            </a:r>
            <a:r>
              <a:rPr lang="en-US" dirty="0"/>
              <a:t>)</a:t>
            </a:r>
          </a:p>
          <a:p>
            <a:pPr lvl="1"/>
            <a:r>
              <a:rPr lang="en-US" dirty="0"/>
              <a:t>The kernel implements permission checks by looking at a process’s effective </a:t>
            </a:r>
            <a:r>
              <a:rPr lang="en-US" dirty="0" err="1">
                <a:latin typeface="Consolas" panose="020B0609020204030204" pitchFamily="49" charset="0"/>
              </a:rPr>
              <a:t>uid</a:t>
            </a:r>
            <a:r>
              <a:rPr lang="en-US" dirty="0"/>
              <a:t> (which may be different from the real </a:t>
            </a:r>
            <a:r>
              <a:rPr lang="en-US" dirty="0" err="1">
                <a:latin typeface="Consolas" panose="020B0609020204030204" pitchFamily="49" charset="0"/>
              </a:rPr>
              <a:t>uid</a:t>
            </a:r>
            <a:r>
              <a:rPr lang="en-US" dirty="0"/>
              <a:t>)</a:t>
            </a:r>
          </a:p>
          <a:p>
            <a:pPr lvl="1"/>
            <a:r>
              <a:rPr lang="en-US" dirty="0"/>
              <a:t>Ex: The </a:t>
            </a:r>
            <a:r>
              <a:rPr lang="en-US" dirty="0">
                <a:latin typeface="Consolas" panose="020B0609020204030204" pitchFamily="49" charset="0"/>
              </a:rPr>
              <a:t>passwd</a:t>
            </a:r>
            <a:r>
              <a:rPr lang="en-US" dirty="0"/>
              <a:t> program allows users to change their password</a:t>
            </a:r>
          </a:p>
          <a:p>
            <a:pPr lvl="2"/>
            <a:r>
              <a:rPr lang="en-US" dirty="0"/>
              <a:t>The program must be able to modify the root-owned </a:t>
            </a:r>
            <a:r>
              <a:rPr lang="en-US" dirty="0">
                <a:latin typeface="Consolas" panose="020B0609020204030204" pitchFamily="49" charset="0"/>
              </a:rPr>
              <a:t>/</a:t>
            </a:r>
            <a:r>
              <a:rPr lang="en-US" dirty="0" err="1">
                <a:latin typeface="Consolas" panose="020B0609020204030204" pitchFamily="49" charset="0"/>
              </a:rPr>
              <a:t>etc</a:t>
            </a:r>
            <a:r>
              <a:rPr lang="en-US" dirty="0">
                <a:latin typeface="Consolas" panose="020B0609020204030204" pitchFamily="49" charset="0"/>
              </a:rPr>
              <a:t>/shadow</a:t>
            </a:r>
            <a:r>
              <a:rPr lang="en-US" dirty="0"/>
              <a:t> file which stores passwords</a:t>
            </a:r>
          </a:p>
          <a:p>
            <a:pPr lvl="2"/>
            <a:r>
              <a:rPr lang="en-US" dirty="0"/>
              <a:t>Thus, </a:t>
            </a:r>
            <a:r>
              <a:rPr lang="en-US" dirty="0">
                <a:latin typeface="Consolas" panose="020B0609020204030204" pitchFamily="49" charset="0"/>
              </a:rPr>
              <a:t>/</a:t>
            </a:r>
            <a:r>
              <a:rPr lang="en-US" dirty="0" err="1">
                <a:latin typeface="Consolas" panose="020B0609020204030204" pitchFamily="49" charset="0"/>
              </a:rPr>
              <a:t>usr</a:t>
            </a:r>
            <a:r>
              <a:rPr lang="en-US" dirty="0">
                <a:latin typeface="Consolas" panose="020B0609020204030204" pitchFamily="49" charset="0"/>
              </a:rPr>
              <a:t>/bin/passwd</a:t>
            </a:r>
            <a:r>
              <a:rPr lang="en-US" dirty="0"/>
              <a:t> is owned by root and has </a:t>
            </a:r>
            <a:r>
              <a:rPr lang="en-US" dirty="0" err="1">
                <a:latin typeface="Consolas" panose="020B0609020204030204" pitchFamily="49" charset="0"/>
              </a:rPr>
              <a:t>setuid</a:t>
            </a:r>
            <a:r>
              <a:rPr lang="en-US" dirty="0">
                <a:latin typeface="Consolas" panose="020B0609020204030204" pitchFamily="49" charset="0"/>
              </a:rPr>
              <a:t>=1</a:t>
            </a:r>
          </a:p>
          <a:p>
            <a:r>
              <a:rPr lang="en-US" dirty="0"/>
              <a:t>The </a:t>
            </a:r>
            <a:r>
              <a:rPr lang="en-US" dirty="0" err="1">
                <a:latin typeface="Consolas" panose="020B0609020204030204" pitchFamily="49" charset="0"/>
              </a:rPr>
              <a:t>setuid</a:t>
            </a:r>
            <a:r>
              <a:rPr lang="en-US" dirty="0">
                <a:latin typeface="Consolas" panose="020B0609020204030204" pitchFamily="49" charset="0"/>
              </a:rPr>
              <a:t>(</a:t>
            </a:r>
            <a:r>
              <a:rPr lang="en-US" dirty="0" err="1">
                <a:latin typeface="Consolas" panose="020B0609020204030204" pitchFamily="49" charset="0"/>
              </a:rPr>
              <a:t>uid_t</a:t>
            </a:r>
            <a:r>
              <a:rPr lang="en-US" dirty="0">
                <a:latin typeface="Consolas" panose="020B0609020204030204" pitchFamily="49" charset="0"/>
              </a:rPr>
              <a:t> </a:t>
            </a:r>
            <a:r>
              <a:rPr lang="en-US" dirty="0" err="1">
                <a:latin typeface="Consolas" panose="020B0609020204030204" pitchFamily="49" charset="0"/>
              </a:rPr>
              <a:t>uid</a:t>
            </a:r>
            <a:r>
              <a:rPr lang="en-US" dirty="0">
                <a:latin typeface="Consolas" panose="020B0609020204030204" pitchFamily="49" charset="0"/>
              </a:rPr>
              <a:t>)</a:t>
            </a:r>
            <a:r>
              <a:rPr lang="en-US" dirty="0"/>
              <a:t> system call, invocable only by root-owned processes, sets the effective </a:t>
            </a:r>
            <a:r>
              <a:rPr lang="en-US" dirty="0" err="1">
                <a:latin typeface="Consolas" panose="020B0609020204030204" pitchFamily="49" charset="0"/>
              </a:rPr>
              <a:t>uid</a:t>
            </a:r>
            <a:r>
              <a:rPr lang="en-US" dirty="0"/>
              <a:t> of the calling process</a:t>
            </a:r>
          </a:p>
        </p:txBody>
      </p:sp>
    </p:spTree>
    <p:extLst>
      <p:ext uri="{BB962C8B-B14F-4D97-AF65-F5344CB8AC3E}">
        <p14:creationId xmlns:p14="http://schemas.microsoft.com/office/powerpoint/2010/main" val="268450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413AC-D54A-46C9-A347-AE2E643B65DC}"/>
              </a:ext>
            </a:extLst>
          </p:cNvPr>
          <p:cNvSpPr>
            <a:spLocks noGrp="1"/>
          </p:cNvSpPr>
          <p:nvPr>
            <p:ph type="title"/>
          </p:nvPr>
        </p:nvSpPr>
        <p:spPr>
          <a:xfrm>
            <a:off x="838200" y="-74711"/>
            <a:ext cx="10515600" cy="695802"/>
          </a:xfrm>
        </p:spPr>
        <p:txBody>
          <a:bodyPr>
            <a:normAutofit/>
          </a:bodyPr>
          <a:lstStyle/>
          <a:p>
            <a:r>
              <a:rPr lang="en-US" sz="3600" dirty="0"/>
              <a:t>Logging Into a Un*x Virtual Terminal</a:t>
            </a:r>
          </a:p>
        </p:txBody>
      </p:sp>
      <p:sp>
        <p:nvSpPr>
          <p:cNvPr id="48" name="TextBox 47">
            <a:extLst>
              <a:ext uri="{FF2B5EF4-FFF2-40B4-BE49-F238E27FC236}">
                <a16:creationId xmlns:a16="http://schemas.microsoft.com/office/drawing/2014/main" id="{AA628F14-77A6-47BC-8AFE-66A4E21D9DBE}"/>
              </a:ext>
            </a:extLst>
          </p:cNvPr>
          <p:cNvSpPr txBox="1"/>
          <p:nvPr/>
        </p:nvSpPr>
        <p:spPr>
          <a:xfrm>
            <a:off x="2690178" y="3265127"/>
            <a:ext cx="3718337" cy="533223"/>
          </a:xfrm>
          <a:prstGeom prst="rect">
            <a:avLst/>
          </a:prstGeom>
          <a:noFill/>
        </p:spPr>
        <p:txBody>
          <a:bodyPr wrap="square" rtlCol="0">
            <a:spAutoFit/>
          </a:bodyPr>
          <a:lstStyle/>
          <a:p>
            <a:pPr>
              <a:lnSpc>
                <a:spcPts val="1700"/>
              </a:lnSpc>
            </a:pPr>
            <a:r>
              <a:rPr lang="en-US" dirty="0">
                <a:latin typeface="Consolas" panose="020B0609020204030204" pitchFamily="49" charset="0"/>
              </a:rPr>
              <a:t>Prompts for the user’s name, then passes it to login</a:t>
            </a:r>
          </a:p>
        </p:txBody>
      </p:sp>
      <p:sp>
        <p:nvSpPr>
          <p:cNvPr id="55" name="TextBox 54">
            <a:extLst>
              <a:ext uri="{FF2B5EF4-FFF2-40B4-BE49-F238E27FC236}">
                <a16:creationId xmlns:a16="http://schemas.microsoft.com/office/drawing/2014/main" id="{ABC24CEE-AA78-442C-83F2-06BD66CACB9A}"/>
              </a:ext>
            </a:extLst>
          </p:cNvPr>
          <p:cNvSpPr txBox="1"/>
          <p:nvPr/>
        </p:nvSpPr>
        <p:spPr>
          <a:xfrm>
            <a:off x="1447891" y="4911121"/>
            <a:ext cx="6484624" cy="751231"/>
          </a:xfrm>
          <a:prstGeom prst="rect">
            <a:avLst/>
          </a:prstGeom>
          <a:noFill/>
        </p:spPr>
        <p:txBody>
          <a:bodyPr wrap="square" rtlCol="0">
            <a:spAutoFit/>
          </a:bodyPr>
          <a:lstStyle/>
          <a:p>
            <a:pPr>
              <a:lnSpc>
                <a:spcPts val="1700"/>
              </a:lnSpc>
            </a:pPr>
            <a:r>
              <a:rPr lang="en-US" dirty="0">
                <a:latin typeface="Consolas" panose="020B0609020204030204" pitchFamily="49" charset="0"/>
              </a:rPr>
              <a:t>Prompts for the user’s password, and verifies it by reading /</a:t>
            </a:r>
            <a:r>
              <a:rPr lang="en-US" dirty="0" err="1">
                <a:latin typeface="Consolas" panose="020B0609020204030204" pitchFamily="49" charset="0"/>
              </a:rPr>
              <a:t>etc</a:t>
            </a:r>
            <a:r>
              <a:rPr lang="en-US" dirty="0">
                <a:latin typeface="Consolas" panose="020B0609020204030204" pitchFamily="49" charset="0"/>
              </a:rPr>
              <a:t>/shadow; if the password is right, login does </a:t>
            </a:r>
            <a:r>
              <a:rPr lang="en-US" dirty="0" err="1">
                <a:latin typeface="Consolas" panose="020B0609020204030204" pitchFamily="49" charset="0"/>
              </a:rPr>
              <a:t>setuid</a:t>
            </a:r>
            <a:r>
              <a:rPr lang="en-US" dirty="0">
                <a:latin typeface="Consolas" panose="020B0609020204030204" pitchFamily="49" charset="0"/>
              </a:rPr>
              <a:t>(</a:t>
            </a:r>
            <a:r>
              <a:rPr lang="en-US" dirty="0" err="1">
                <a:latin typeface="Consolas" panose="020B0609020204030204" pitchFamily="49" charset="0"/>
              </a:rPr>
              <a:t>userId</a:t>
            </a:r>
            <a:r>
              <a:rPr lang="en-US" dirty="0">
                <a:latin typeface="Consolas" panose="020B0609020204030204" pitchFamily="49" charset="0"/>
              </a:rPr>
              <a:t>) and then . . .</a:t>
            </a:r>
          </a:p>
        </p:txBody>
      </p:sp>
      <p:grpSp>
        <p:nvGrpSpPr>
          <p:cNvPr id="72" name="Group 71">
            <a:extLst>
              <a:ext uri="{FF2B5EF4-FFF2-40B4-BE49-F238E27FC236}">
                <a16:creationId xmlns:a16="http://schemas.microsoft.com/office/drawing/2014/main" id="{B72B3D45-BA77-4C58-9DE6-937B2914A2AD}"/>
              </a:ext>
            </a:extLst>
          </p:cNvPr>
          <p:cNvGrpSpPr/>
          <p:nvPr/>
        </p:nvGrpSpPr>
        <p:grpSpPr>
          <a:xfrm>
            <a:off x="795757" y="1180388"/>
            <a:ext cx="2063190" cy="926202"/>
            <a:chOff x="795757" y="1180388"/>
            <a:chExt cx="2063190" cy="926202"/>
          </a:xfrm>
        </p:grpSpPr>
        <p:sp>
          <p:nvSpPr>
            <p:cNvPr id="3" name="Oval 2">
              <a:extLst>
                <a:ext uri="{FF2B5EF4-FFF2-40B4-BE49-F238E27FC236}">
                  <a16:creationId xmlns:a16="http://schemas.microsoft.com/office/drawing/2014/main" id="{1EAC0A34-E9E6-4C71-8FFF-5DA0E1651A7C}"/>
                </a:ext>
              </a:extLst>
            </p:cNvPr>
            <p:cNvSpPr/>
            <p:nvPr/>
          </p:nvSpPr>
          <p:spPr>
            <a:xfrm>
              <a:off x="838200" y="1331086"/>
              <a:ext cx="2020747" cy="7755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Consolas" panose="020B0609020204030204" pitchFamily="49" charset="0"/>
                </a:rPr>
                <a:t>init</a:t>
              </a:r>
              <a:endParaRPr lang="en-US" sz="3200" dirty="0">
                <a:latin typeface="Consolas" panose="020B0609020204030204" pitchFamily="49" charset="0"/>
              </a:endParaRPr>
            </a:p>
          </p:txBody>
        </p:sp>
        <p:sp>
          <p:nvSpPr>
            <p:cNvPr id="60" name="TextBox 59">
              <a:extLst>
                <a:ext uri="{FF2B5EF4-FFF2-40B4-BE49-F238E27FC236}">
                  <a16:creationId xmlns:a16="http://schemas.microsoft.com/office/drawing/2014/main" id="{209D7F61-E2A3-4856-911F-996E735C5402}"/>
                </a:ext>
              </a:extLst>
            </p:cNvPr>
            <p:cNvSpPr txBox="1"/>
            <p:nvPr/>
          </p:nvSpPr>
          <p:spPr>
            <a:xfrm>
              <a:off x="795757" y="1180388"/>
              <a:ext cx="771647" cy="338554"/>
            </a:xfrm>
            <a:prstGeom prst="rect">
              <a:avLst/>
            </a:prstGeom>
            <a:solidFill>
              <a:schemeClr val="tx1"/>
            </a:solidFill>
            <a:ln>
              <a:solidFill>
                <a:schemeClr val="bg1"/>
              </a:solidFill>
            </a:ln>
          </p:spPr>
          <p:txBody>
            <a:bodyPr wrap="square" rtlCol="0">
              <a:spAutoFit/>
            </a:bodyPr>
            <a:lstStyle/>
            <a:p>
              <a:pPr algn="ctr"/>
              <a:r>
                <a:rPr lang="en-US" sz="1600" dirty="0">
                  <a:solidFill>
                    <a:schemeClr val="bg1"/>
                  </a:solidFill>
                  <a:latin typeface="Consolas" panose="020B0609020204030204" pitchFamily="49" charset="0"/>
                </a:rPr>
                <a:t>uid:0</a:t>
              </a:r>
            </a:p>
          </p:txBody>
        </p:sp>
      </p:grpSp>
      <p:grpSp>
        <p:nvGrpSpPr>
          <p:cNvPr id="73" name="Group 72">
            <a:extLst>
              <a:ext uri="{FF2B5EF4-FFF2-40B4-BE49-F238E27FC236}">
                <a16:creationId xmlns:a16="http://schemas.microsoft.com/office/drawing/2014/main" id="{2F636E7A-1555-4045-B6C4-0D1CC3912B8C}"/>
              </a:ext>
            </a:extLst>
          </p:cNvPr>
          <p:cNvGrpSpPr/>
          <p:nvPr/>
        </p:nvGrpSpPr>
        <p:grpSpPr>
          <a:xfrm>
            <a:off x="1825423" y="453359"/>
            <a:ext cx="8643879" cy="1653231"/>
            <a:chOff x="1825423" y="453359"/>
            <a:chExt cx="8643879" cy="1653231"/>
          </a:xfrm>
        </p:grpSpPr>
        <p:sp>
          <p:nvSpPr>
            <p:cNvPr id="5" name="Oval 4">
              <a:extLst>
                <a:ext uri="{FF2B5EF4-FFF2-40B4-BE49-F238E27FC236}">
                  <a16:creationId xmlns:a16="http://schemas.microsoft.com/office/drawing/2014/main" id="{7F95C185-6324-4089-8852-830DE2698E27}"/>
                </a:ext>
              </a:extLst>
            </p:cNvPr>
            <p:cNvSpPr/>
            <p:nvPr/>
          </p:nvSpPr>
          <p:spPr>
            <a:xfrm>
              <a:off x="3374985" y="1331086"/>
              <a:ext cx="2020747" cy="7755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onsolas" panose="020B0609020204030204" pitchFamily="49" charset="0"/>
                </a:rPr>
                <a:t>init</a:t>
              </a:r>
              <a:endParaRPr lang="en-US" sz="3200" dirty="0">
                <a:solidFill>
                  <a:schemeClr val="bg1"/>
                </a:solidFill>
                <a:latin typeface="Consolas" panose="020B0609020204030204" pitchFamily="49" charset="0"/>
              </a:endParaRPr>
            </a:p>
          </p:txBody>
        </p:sp>
        <p:sp>
          <p:nvSpPr>
            <p:cNvPr id="8" name="Oval 7">
              <a:extLst>
                <a:ext uri="{FF2B5EF4-FFF2-40B4-BE49-F238E27FC236}">
                  <a16:creationId xmlns:a16="http://schemas.microsoft.com/office/drawing/2014/main" id="{0C599EC3-D624-48D0-96E8-7A7208381CC3}"/>
                </a:ext>
              </a:extLst>
            </p:cNvPr>
            <p:cNvSpPr/>
            <p:nvPr/>
          </p:nvSpPr>
          <p:spPr>
            <a:xfrm>
              <a:off x="5911770" y="1331086"/>
              <a:ext cx="2020747" cy="7755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onsolas" panose="020B0609020204030204" pitchFamily="49" charset="0"/>
                </a:rPr>
                <a:t>init</a:t>
              </a:r>
              <a:endParaRPr lang="en-US" sz="3200" dirty="0">
                <a:solidFill>
                  <a:schemeClr val="bg1"/>
                </a:solidFill>
                <a:latin typeface="Consolas" panose="020B0609020204030204" pitchFamily="49" charset="0"/>
              </a:endParaRPr>
            </a:p>
          </p:txBody>
        </p:sp>
        <p:sp>
          <p:nvSpPr>
            <p:cNvPr id="9" name="Oval 8">
              <a:extLst>
                <a:ext uri="{FF2B5EF4-FFF2-40B4-BE49-F238E27FC236}">
                  <a16:creationId xmlns:a16="http://schemas.microsoft.com/office/drawing/2014/main" id="{C059F339-C786-4FEA-9FAA-CB9DBA96818D}"/>
                </a:ext>
              </a:extLst>
            </p:cNvPr>
            <p:cNvSpPr/>
            <p:nvPr/>
          </p:nvSpPr>
          <p:spPr>
            <a:xfrm>
              <a:off x="8448555" y="1331086"/>
              <a:ext cx="2020747" cy="7755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onsolas" panose="020B0609020204030204" pitchFamily="49" charset="0"/>
                </a:rPr>
                <a:t>init</a:t>
              </a:r>
              <a:endParaRPr lang="en-US" sz="3200" dirty="0">
                <a:solidFill>
                  <a:schemeClr val="bg1"/>
                </a:solidFill>
                <a:latin typeface="Consolas" panose="020B0609020204030204" pitchFamily="49" charset="0"/>
              </a:endParaRPr>
            </a:p>
          </p:txBody>
        </p:sp>
        <p:sp>
          <p:nvSpPr>
            <p:cNvPr id="4" name="TextBox 3">
              <a:extLst>
                <a:ext uri="{FF2B5EF4-FFF2-40B4-BE49-F238E27FC236}">
                  <a16:creationId xmlns:a16="http://schemas.microsoft.com/office/drawing/2014/main" id="{88D98761-7450-4FA2-9457-01CB6531A295}"/>
                </a:ext>
              </a:extLst>
            </p:cNvPr>
            <p:cNvSpPr txBox="1"/>
            <p:nvPr/>
          </p:nvSpPr>
          <p:spPr>
            <a:xfrm>
              <a:off x="7733818" y="1375024"/>
              <a:ext cx="890287" cy="523220"/>
            </a:xfrm>
            <a:prstGeom prst="rect">
              <a:avLst/>
            </a:prstGeom>
            <a:noFill/>
          </p:spPr>
          <p:txBody>
            <a:bodyPr wrap="square" rtlCol="0">
              <a:spAutoFit/>
            </a:bodyPr>
            <a:lstStyle/>
            <a:p>
              <a:pPr algn="ctr"/>
              <a:r>
                <a:rPr lang="en-US" sz="2800" dirty="0"/>
                <a:t>. . .</a:t>
              </a:r>
            </a:p>
          </p:txBody>
        </p:sp>
        <p:sp>
          <p:nvSpPr>
            <p:cNvPr id="10" name="TextBox 9">
              <a:extLst>
                <a:ext uri="{FF2B5EF4-FFF2-40B4-BE49-F238E27FC236}">
                  <a16:creationId xmlns:a16="http://schemas.microsoft.com/office/drawing/2014/main" id="{E1E01E21-8801-4DCF-A72A-18C6DCEEA9A3}"/>
                </a:ext>
              </a:extLst>
            </p:cNvPr>
            <p:cNvSpPr txBox="1"/>
            <p:nvPr/>
          </p:nvSpPr>
          <p:spPr>
            <a:xfrm>
              <a:off x="7733817" y="583889"/>
              <a:ext cx="890287" cy="523220"/>
            </a:xfrm>
            <a:prstGeom prst="rect">
              <a:avLst/>
            </a:prstGeom>
            <a:noFill/>
          </p:spPr>
          <p:txBody>
            <a:bodyPr wrap="square" rtlCol="0">
              <a:spAutoFit/>
            </a:bodyPr>
            <a:lstStyle/>
            <a:p>
              <a:pPr algn="ctr"/>
              <a:r>
                <a:rPr lang="en-US" sz="2800" dirty="0"/>
                <a:t>. . .</a:t>
              </a:r>
            </a:p>
          </p:txBody>
        </p:sp>
        <p:cxnSp>
          <p:nvCxnSpPr>
            <p:cNvPr id="12" name="Straight Arrow Connector 11">
              <a:extLst>
                <a:ext uri="{FF2B5EF4-FFF2-40B4-BE49-F238E27FC236}">
                  <a16:creationId xmlns:a16="http://schemas.microsoft.com/office/drawing/2014/main" id="{14DC431E-365A-4997-90B4-3D7599828427}"/>
                </a:ext>
              </a:extLst>
            </p:cNvPr>
            <p:cNvCxnSpPr>
              <a:cxnSpLocks/>
            </p:cNvCxnSpPr>
            <p:nvPr/>
          </p:nvCxnSpPr>
          <p:spPr>
            <a:xfrm flipV="1">
              <a:off x="3050016" y="943332"/>
              <a:ext cx="0" cy="775506"/>
            </a:xfrm>
            <a:prstGeom prst="straightConnector1">
              <a:avLst/>
            </a:prstGeom>
            <a:ln w="571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3624D14-DEBF-45FE-AF18-CC622207F8F9}"/>
                </a:ext>
              </a:extLst>
            </p:cNvPr>
            <p:cNvCxnSpPr>
              <a:cxnSpLocks/>
              <a:endCxn id="5" idx="0"/>
            </p:cNvCxnSpPr>
            <p:nvPr/>
          </p:nvCxnSpPr>
          <p:spPr>
            <a:xfrm>
              <a:off x="4385358" y="943333"/>
              <a:ext cx="1" cy="3877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74B862F-0509-4580-B345-EB23AB6DFA0D}"/>
                </a:ext>
              </a:extLst>
            </p:cNvPr>
            <p:cNvCxnSpPr>
              <a:cxnSpLocks/>
            </p:cNvCxnSpPr>
            <p:nvPr/>
          </p:nvCxnSpPr>
          <p:spPr>
            <a:xfrm>
              <a:off x="6922142" y="943333"/>
              <a:ext cx="1" cy="3877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60454FD-CEE8-4589-A78C-6CF8BA7BBA77}"/>
                </a:ext>
              </a:extLst>
            </p:cNvPr>
            <p:cNvCxnSpPr>
              <a:cxnSpLocks/>
            </p:cNvCxnSpPr>
            <p:nvPr/>
          </p:nvCxnSpPr>
          <p:spPr>
            <a:xfrm>
              <a:off x="9458926" y="943332"/>
              <a:ext cx="1" cy="3877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C4D85EA-E721-4EE4-BFF0-154E7A0B57F6}"/>
                </a:ext>
              </a:extLst>
            </p:cNvPr>
            <p:cNvCxnSpPr>
              <a:cxnSpLocks/>
            </p:cNvCxnSpPr>
            <p:nvPr/>
          </p:nvCxnSpPr>
          <p:spPr>
            <a:xfrm>
              <a:off x="3025537" y="943332"/>
              <a:ext cx="4906980" cy="0"/>
            </a:xfrm>
            <a:prstGeom prst="straightConnector1">
              <a:avLst/>
            </a:prstGeom>
            <a:ln w="571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D8F551C-C3BB-4E5B-844F-8DFB2AED23B7}"/>
                </a:ext>
              </a:extLst>
            </p:cNvPr>
            <p:cNvCxnSpPr>
              <a:cxnSpLocks/>
            </p:cNvCxnSpPr>
            <p:nvPr/>
          </p:nvCxnSpPr>
          <p:spPr>
            <a:xfrm>
              <a:off x="2858719" y="1718838"/>
              <a:ext cx="214089" cy="0"/>
            </a:xfrm>
            <a:prstGeom prst="straightConnector1">
              <a:avLst/>
            </a:prstGeom>
            <a:ln w="571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FB5FE77-1F2D-4D93-80D2-EBBE9CD0B082}"/>
                </a:ext>
              </a:extLst>
            </p:cNvPr>
            <p:cNvCxnSpPr>
              <a:cxnSpLocks/>
            </p:cNvCxnSpPr>
            <p:nvPr/>
          </p:nvCxnSpPr>
          <p:spPr>
            <a:xfrm>
              <a:off x="8429536" y="938783"/>
              <a:ext cx="1053987" cy="4549"/>
            </a:xfrm>
            <a:prstGeom prst="straightConnector1">
              <a:avLst/>
            </a:prstGeom>
            <a:ln w="571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600CCFF-42A9-40BC-AEC8-2B8EA83C195E}"/>
                </a:ext>
              </a:extLst>
            </p:cNvPr>
            <p:cNvSpPr txBox="1"/>
            <p:nvPr/>
          </p:nvSpPr>
          <p:spPr>
            <a:xfrm>
              <a:off x="1825423" y="927208"/>
              <a:ext cx="1370453" cy="461665"/>
            </a:xfrm>
            <a:prstGeom prst="rect">
              <a:avLst/>
            </a:prstGeom>
            <a:noFill/>
          </p:spPr>
          <p:txBody>
            <a:bodyPr wrap="square" rtlCol="0">
              <a:spAutoFit/>
            </a:bodyPr>
            <a:lstStyle/>
            <a:p>
              <a:pPr algn="ctr"/>
              <a:r>
                <a:rPr lang="en-US" sz="2400" dirty="0">
                  <a:latin typeface="Consolas" panose="020B0609020204030204" pitchFamily="49" charset="0"/>
                </a:rPr>
                <a:t>fork()</a:t>
              </a:r>
            </a:p>
          </p:txBody>
        </p:sp>
        <p:sp>
          <p:nvSpPr>
            <p:cNvPr id="34" name="TextBox 33">
              <a:extLst>
                <a:ext uri="{FF2B5EF4-FFF2-40B4-BE49-F238E27FC236}">
                  <a16:creationId xmlns:a16="http://schemas.microsoft.com/office/drawing/2014/main" id="{0070B8AB-DD42-4B2D-89C3-552B17D27B77}"/>
                </a:ext>
              </a:extLst>
            </p:cNvPr>
            <p:cNvSpPr txBox="1"/>
            <p:nvPr/>
          </p:nvSpPr>
          <p:spPr>
            <a:xfrm>
              <a:off x="3756949" y="453359"/>
              <a:ext cx="1370453" cy="461665"/>
            </a:xfrm>
            <a:prstGeom prst="rect">
              <a:avLst/>
            </a:prstGeom>
            <a:noFill/>
          </p:spPr>
          <p:txBody>
            <a:bodyPr wrap="square" rtlCol="0">
              <a:spAutoFit/>
            </a:bodyPr>
            <a:lstStyle/>
            <a:p>
              <a:pPr algn="ctr"/>
              <a:r>
                <a:rPr lang="en-US" sz="2400" dirty="0">
                  <a:latin typeface="Consolas" panose="020B0609020204030204" pitchFamily="49" charset="0"/>
                </a:rPr>
                <a:t>vt1</a:t>
              </a:r>
            </a:p>
          </p:txBody>
        </p:sp>
        <p:sp>
          <p:nvSpPr>
            <p:cNvPr id="36" name="TextBox 35">
              <a:extLst>
                <a:ext uri="{FF2B5EF4-FFF2-40B4-BE49-F238E27FC236}">
                  <a16:creationId xmlns:a16="http://schemas.microsoft.com/office/drawing/2014/main" id="{F13E6031-34A4-4AF3-9A1B-33280BCAE4CC}"/>
                </a:ext>
              </a:extLst>
            </p:cNvPr>
            <p:cNvSpPr txBox="1"/>
            <p:nvPr/>
          </p:nvSpPr>
          <p:spPr>
            <a:xfrm>
              <a:off x="6236915" y="453359"/>
              <a:ext cx="1370453" cy="461665"/>
            </a:xfrm>
            <a:prstGeom prst="rect">
              <a:avLst/>
            </a:prstGeom>
            <a:noFill/>
          </p:spPr>
          <p:txBody>
            <a:bodyPr wrap="square" rtlCol="0">
              <a:spAutoFit/>
            </a:bodyPr>
            <a:lstStyle/>
            <a:p>
              <a:pPr algn="ctr"/>
              <a:r>
                <a:rPr lang="en-US" sz="2400" dirty="0">
                  <a:latin typeface="Consolas" panose="020B0609020204030204" pitchFamily="49" charset="0"/>
                </a:rPr>
                <a:t>vt2</a:t>
              </a:r>
            </a:p>
          </p:txBody>
        </p:sp>
        <p:sp>
          <p:nvSpPr>
            <p:cNvPr id="37" name="TextBox 36">
              <a:extLst>
                <a:ext uri="{FF2B5EF4-FFF2-40B4-BE49-F238E27FC236}">
                  <a16:creationId xmlns:a16="http://schemas.microsoft.com/office/drawing/2014/main" id="{B4BBCDDA-BD36-4B6E-B691-86B491F21A05}"/>
                </a:ext>
              </a:extLst>
            </p:cNvPr>
            <p:cNvSpPr txBox="1"/>
            <p:nvPr/>
          </p:nvSpPr>
          <p:spPr>
            <a:xfrm>
              <a:off x="8701688" y="453359"/>
              <a:ext cx="1370453" cy="461665"/>
            </a:xfrm>
            <a:prstGeom prst="rect">
              <a:avLst/>
            </a:prstGeom>
            <a:noFill/>
          </p:spPr>
          <p:txBody>
            <a:bodyPr wrap="square" rtlCol="0">
              <a:spAutoFit/>
            </a:bodyPr>
            <a:lstStyle/>
            <a:p>
              <a:pPr algn="ctr"/>
              <a:r>
                <a:rPr lang="en-US" sz="2400" dirty="0" err="1">
                  <a:latin typeface="Consolas" panose="020B0609020204030204" pitchFamily="49" charset="0"/>
                </a:rPr>
                <a:t>vtN</a:t>
              </a:r>
              <a:endParaRPr lang="en-US" sz="2400" dirty="0">
                <a:latin typeface="Consolas" panose="020B0609020204030204" pitchFamily="49" charset="0"/>
              </a:endParaRPr>
            </a:p>
          </p:txBody>
        </p:sp>
        <p:sp>
          <p:nvSpPr>
            <p:cNvPr id="61" name="TextBox 60">
              <a:extLst>
                <a:ext uri="{FF2B5EF4-FFF2-40B4-BE49-F238E27FC236}">
                  <a16:creationId xmlns:a16="http://schemas.microsoft.com/office/drawing/2014/main" id="{B4ED3364-D279-4CA6-88A7-A6F077888655}"/>
                </a:ext>
              </a:extLst>
            </p:cNvPr>
            <p:cNvSpPr txBox="1"/>
            <p:nvPr/>
          </p:nvSpPr>
          <p:spPr>
            <a:xfrm>
              <a:off x="3336968" y="1180388"/>
              <a:ext cx="771647" cy="338554"/>
            </a:xfrm>
            <a:prstGeom prst="rect">
              <a:avLst/>
            </a:prstGeom>
            <a:solidFill>
              <a:schemeClr val="tx1"/>
            </a:solidFill>
            <a:ln>
              <a:solidFill>
                <a:schemeClr val="bg1"/>
              </a:solidFill>
            </a:ln>
          </p:spPr>
          <p:txBody>
            <a:bodyPr wrap="square" rtlCol="0">
              <a:spAutoFit/>
            </a:bodyPr>
            <a:lstStyle/>
            <a:p>
              <a:pPr algn="ctr"/>
              <a:r>
                <a:rPr lang="en-US" sz="1600" dirty="0">
                  <a:solidFill>
                    <a:schemeClr val="bg1"/>
                  </a:solidFill>
                  <a:latin typeface="Consolas" panose="020B0609020204030204" pitchFamily="49" charset="0"/>
                </a:rPr>
                <a:t>uid:0</a:t>
              </a:r>
            </a:p>
          </p:txBody>
        </p:sp>
        <p:sp>
          <p:nvSpPr>
            <p:cNvPr id="62" name="TextBox 61">
              <a:extLst>
                <a:ext uri="{FF2B5EF4-FFF2-40B4-BE49-F238E27FC236}">
                  <a16:creationId xmlns:a16="http://schemas.microsoft.com/office/drawing/2014/main" id="{FF14652D-7F70-4F48-8BD2-14CA4FB533ED}"/>
                </a:ext>
              </a:extLst>
            </p:cNvPr>
            <p:cNvSpPr txBox="1"/>
            <p:nvPr/>
          </p:nvSpPr>
          <p:spPr>
            <a:xfrm>
              <a:off x="5884417" y="1182468"/>
              <a:ext cx="771647" cy="338554"/>
            </a:xfrm>
            <a:prstGeom prst="rect">
              <a:avLst/>
            </a:prstGeom>
            <a:solidFill>
              <a:schemeClr val="tx1"/>
            </a:solidFill>
            <a:ln>
              <a:solidFill>
                <a:schemeClr val="bg1"/>
              </a:solidFill>
            </a:ln>
          </p:spPr>
          <p:txBody>
            <a:bodyPr wrap="square" rtlCol="0">
              <a:spAutoFit/>
            </a:bodyPr>
            <a:lstStyle/>
            <a:p>
              <a:pPr algn="ctr"/>
              <a:r>
                <a:rPr lang="en-US" sz="1600" dirty="0">
                  <a:solidFill>
                    <a:schemeClr val="bg1"/>
                  </a:solidFill>
                  <a:latin typeface="Consolas" panose="020B0609020204030204" pitchFamily="49" charset="0"/>
                </a:rPr>
                <a:t>uid:0</a:t>
              </a:r>
            </a:p>
          </p:txBody>
        </p:sp>
        <p:sp>
          <p:nvSpPr>
            <p:cNvPr id="63" name="TextBox 62">
              <a:extLst>
                <a:ext uri="{FF2B5EF4-FFF2-40B4-BE49-F238E27FC236}">
                  <a16:creationId xmlns:a16="http://schemas.microsoft.com/office/drawing/2014/main" id="{319A206F-F1F9-4060-AEAE-4FC8F79647EA}"/>
                </a:ext>
              </a:extLst>
            </p:cNvPr>
            <p:cNvSpPr txBox="1"/>
            <p:nvPr/>
          </p:nvSpPr>
          <p:spPr>
            <a:xfrm>
              <a:off x="8415694" y="1183974"/>
              <a:ext cx="771647" cy="338554"/>
            </a:xfrm>
            <a:prstGeom prst="rect">
              <a:avLst/>
            </a:prstGeom>
            <a:solidFill>
              <a:schemeClr val="tx1"/>
            </a:solidFill>
            <a:ln>
              <a:solidFill>
                <a:schemeClr val="bg1"/>
              </a:solidFill>
            </a:ln>
          </p:spPr>
          <p:txBody>
            <a:bodyPr wrap="square" rtlCol="0">
              <a:spAutoFit/>
            </a:bodyPr>
            <a:lstStyle/>
            <a:p>
              <a:pPr algn="ctr"/>
              <a:r>
                <a:rPr lang="en-US" sz="1600" dirty="0">
                  <a:solidFill>
                    <a:schemeClr val="bg1"/>
                  </a:solidFill>
                  <a:latin typeface="Consolas" panose="020B0609020204030204" pitchFamily="49" charset="0"/>
                </a:rPr>
                <a:t>uid:0</a:t>
              </a:r>
            </a:p>
          </p:txBody>
        </p:sp>
      </p:grpSp>
      <p:grpSp>
        <p:nvGrpSpPr>
          <p:cNvPr id="74" name="Group 73">
            <a:extLst>
              <a:ext uri="{FF2B5EF4-FFF2-40B4-BE49-F238E27FC236}">
                <a16:creationId xmlns:a16="http://schemas.microsoft.com/office/drawing/2014/main" id="{667B6DEE-CC84-48D6-AE80-FA05DA4112A7}"/>
              </a:ext>
            </a:extLst>
          </p:cNvPr>
          <p:cNvGrpSpPr/>
          <p:nvPr/>
        </p:nvGrpSpPr>
        <p:grpSpPr>
          <a:xfrm>
            <a:off x="3092885" y="2028588"/>
            <a:ext cx="7376417" cy="1259689"/>
            <a:chOff x="3092885" y="2028588"/>
            <a:chExt cx="7376417" cy="1259689"/>
          </a:xfrm>
        </p:grpSpPr>
        <p:sp>
          <p:nvSpPr>
            <p:cNvPr id="7" name="Oval 6">
              <a:extLst>
                <a:ext uri="{FF2B5EF4-FFF2-40B4-BE49-F238E27FC236}">
                  <a16:creationId xmlns:a16="http://schemas.microsoft.com/office/drawing/2014/main" id="{ADB454A8-E8A1-4956-A97D-6C8E688CAC72}"/>
                </a:ext>
              </a:extLst>
            </p:cNvPr>
            <p:cNvSpPr/>
            <p:nvPr/>
          </p:nvSpPr>
          <p:spPr>
            <a:xfrm>
              <a:off x="3374985" y="2512773"/>
              <a:ext cx="2020747" cy="775504"/>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Consolas" panose="020B0609020204030204" pitchFamily="49" charset="0"/>
                </a:rPr>
                <a:t>getty</a:t>
              </a:r>
              <a:endParaRPr lang="en-US" sz="3200" dirty="0">
                <a:solidFill>
                  <a:schemeClr val="tx1"/>
                </a:solidFill>
                <a:latin typeface="Consolas" panose="020B0609020204030204" pitchFamily="49" charset="0"/>
              </a:endParaRPr>
            </a:p>
          </p:txBody>
        </p:sp>
        <p:cxnSp>
          <p:nvCxnSpPr>
            <p:cNvPr id="38" name="Straight Arrow Connector 37">
              <a:extLst>
                <a:ext uri="{FF2B5EF4-FFF2-40B4-BE49-F238E27FC236}">
                  <a16:creationId xmlns:a16="http://schemas.microsoft.com/office/drawing/2014/main" id="{9D6B67C8-5E77-4AE0-8669-C58AF398AF19}"/>
                </a:ext>
              </a:extLst>
            </p:cNvPr>
            <p:cNvCxnSpPr>
              <a:cxnSpLocks/>
              <a:stCxn id="5" idx="4"/>
            </p:cNvCxnSpPr>
            <p:nvPr/>
          </p:nvCxnSpPr>
          <p:spPr>
            <a:xfrm>
              <a:off x="4385359" y="2106590"/>
              <a:ext cx="0" cy="3969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6F4ABC5F-D20E-4C1B-970C-DD57FA85934E}"/>
                </a:ext>
              </a:extLst>
            </p:cNvPr>
            <p:cNvSpPr/>
            <p:nvPr/>
          </p:nvSpPr>
          <p:spPr>
            <a:xfrm>
              <a:off x="5911768" y="2512773"/>
              <a:ext cx="2020747" cy="775504"/>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Consolas" panose="020B0609020204030204" pitchFamily="49" charset="0"/>
                </a:rPr>
                <a:t>getty</a:t>
              </a:r>
              <a:endParaRPr lang="en-US" sz="3200" dirty="0">
                <a:solidFill>
                  <a:schemeClr val="tx1"/>
                </a:solidFill>
                <a:latin typeface="Consolas" panose="020B0609020204030204" pitchFamily="49" charset="0"/>
              </a:endParaRPr>
            </a:p>
          </p:txBody>
        </p:sp>
        <p:cxnSp>
          <p:nvCxnSpPr>
            <p:cNvPr id="40" name="Straight Arrow Connector 39">
              <a:extLst>
                <a:ext uri="{FF2B5EF4-FFF2-40B4-BE49-F238E27FC236}">
                  <a16:creationId xmlns:a16="http://schemas.microsoft.com/office/drawing/2014/main" id="{CCCA2479-CE6B-449C-BA51-B67B6F05C559}"/>
                </a:ext>
              </a:extLst>
            </p:cNvPr>
            <p:cNvCxnSpPr>
              <a:cxnSpLocks/>
              <a:stCxn id="8" idx="4"/>
            </p:cNvCxnSpPr>
            <p:nvPr/>
          </p:nvCxnSpPr>
          <p:spPr>
            <a:xfrm flipH="1">
              <a:off x="6922142" y="2106590"/>
              <a:ext cx="2" cy="3969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41FBEB08-D1C2-4267-8CBB-001C47C1EA12}"/>
                </a:ext>
              </a:extLst>
            </p:cNvPr>
            <p:cNvSpPr/>
            <p:nvPr/>
          </p:nvSpPr>
          <p:spPr>
            <a:xfrm>
              <a:off x="8448555" y="2503558"/>
              <a:ext cx="2020747" cy="775504"/>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Consolas" panose="020B0609020204030204" pitchFamily="49" charset="0"/>
                </a:rPr>
                <a:t>getty</a:t>
              </a:r>
              <a:endParaRPr lang="en-US" sz="3200" dirty="0">
                <a:solidFill>
                  <a:schemeClr val="tx1"/>
                </a:solidFill>
                <a:latin typeface="Consolas" panose="020B0609020204030204" pitchFamily="49" charset="0"/>
              </a:endParaRPr>
            </a:p>
          </p:txBody>
        </p:sp>
        <p:cxnSp>
          <p:nvCxnSpPr>
            <p:cNvPr id="44" name="Straight Arrow Connector 43">
              <a:extLst>
                <a:ext uri="{FF2B5EF4-FFF2-40B4-BE49-F238E27FC236}">
                  <a16:creationId xmlns:a16="http://schemas.microsoft.com/office/drawing/2014/main" id="{8944645F-67D5-4117-8550-4F2279699BB4}"/>
                </a:ext>
              </a:extLst>
            </p:cNvPr>
            <p:cNvCxnSpPr>
              <a:cxnSpLocks/>
              <a:stCxn id="9" idx="4"/>
            </p:cNvCxnSpPr>
            <p:nvPr/>
          </p:nvCxnSpPr>
          <p:spPr>
            <a:xfrm>
              <a:off x="9458929" y="2106590"/>
              <a:ext cx="0" cy="3877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ECB4659-420D-43E7-A5F6-FBF2EE6F49E3}"/>
                </a:ext>
              </a:extLst>
            </p:cNvPr>
            <p:cNvSpPr txBox="1"/>
            <p:nvPr/>
          </p:nvSpPr>
          <p:spPr>
            <a:xfrm>
              <a:off x="3092885" y="2028588"/>
              <a:ext cx="1370453" cy="461665"/>
            </a:xfrm>
            <a:prstGeom prst="rect">
              <a:avLst/>
            </a:prstGeom>
            <a:noFill/>
          </p:spPr>
          <p:txBody>
            <a:bodyPr wrap="square" rtlCol="0">
              <a:spAutoFit/>
            </a:bodyPr>
            <a:lstStyle/>
            <a:p>
              <a:pPr algn="ctr"/>
              <a:r>
                <a:rPr lang="en-US" sz="2400" dirty="0">
                  <a:latin typeface="Consolas" panose="020B0609020204030204" pitchFamily="49" charset="0"/>
                </a:rPr>
                <a:t>exec()</a:t>
              </a:r>
            </a:p>
          </p:txBody>
        </p:sp>
        <p:sp>
          <p:nvSpPr>
            <p:cNvPr id="50" name="TextBox 49">
              <a:extLst>
                <a:ext uri="{FF2B5EF4-FFF2-40B4-BE49-F238E27FC236}">
                  <a16:creationId xmlns:a16="http://schemas.microsoft.com/office/drawing/2014/main" id="{816DE231-DF26-45E6-971D-19B41D63F534}"/>
                </a:ext>
              </a:extLst>
            </p:cNvPr>
            <p:cNvSpPr txBox="1"/>
            <p:nvPr/>
          </p:nvSpPr>
          <p:spPr>
            <a:xfrm>
              <a:off x="5639310" y="2041421"/>
              <a:ext cx="1370453" cy="461665"/>
            </a:xfrm>
            <a:prstGeom prst="rect">
              <a:avLst/>
            </a:prstGeom>
            <a:noFill/>
          </p:spPr>
          <p:txBody>
            <a:bodyPr wrap="square" rtlCol="0">
              <a:spAutoFit/>
            </a:bodyPr>
            <a:lstStyle/>
            <a:p>
              <a:pPr algn="ctr"/>
              <a:r>
                <a:rPr lang="en-US" sz="2400" dirty="0">
                  <a:latin typeface="Consolas" panose="020B0609020204030204" pitchFamily="49" charset="0"/>
                </a:rPr>
                <a:t>exec()</a:t>
              </a:r>
            </a:p>
          </p:txBody>
        </p:sp>
        <p:sp>
          <p:nvSpPr>
            <p:cNvPr id="51" name="TextBox 50">
              <a:extLst>
                <a:ext uri="{FF2B5EF4-FFF2-40B4-BE49-F238E27FC236}">
                  <a16:creationId xmlns:a16="http://schemas.microsoft.com/office/drawing/2014/main" id="{6A69C576-B708-4CFB-8FA0-703FE97A0315}"/>
                </a:ext>
              </a:extLst>
            </p:cNvPr>
            <p:cNvSpPr txBox="1"/>
            <p:nvPr/>
          </p:nvSpPr>
          <p:spPr>
            <a:xfrm>
              <a:off x="8188155" y="2034813"/>
              <a:ext cx="1370453" cy="461665"/>
            </a:xfrm>
            <a:prstGeom prst="rect">
              <a:avLst/>
            </a:prstGeom>
            <a:noFill/>
          </p:spPr>
          <p:txBody>
            <a:bodyPr wrap="square" rtlCol="0">
              <a:spAutoFit/>
            </a:bodyPr>
            <a:lstStyle/>
            <a:p>
              <a:pPr algn="ctr"/>
              <a:r>
                <a:rPr lang="en-US" sz="2400" dirty="0">
                  <a:latin typeface="Consolas" panose="020B0609020204030204" pitchFamily="49" charset="0"/>
                </a:rPr>
                <a:t>exec()</a:t>
              </a:r>
            </a:p>
          </p:txBody>
        </p:sp>
        <p:sp>
          <p:nvSpPr>
            <p:cNvPr id="64" name="TextBox 63">
              <a:extLst>
                <a:ext uri="{FF2B5EF4-FFF2-40B4-BE49-F238E27FC236}">
                  <a16:creationId xmlns:a16="http://schemas.microsoft.com/office/drawing/2014/main" id="{FD52C354-4B26-44DB-9B79-1D888DEA876D}"/>
                </a:ext>
              </a:extLst>
            </p:cNvPr>
            <p:cNvSpPr txBox="1"/>
            <p:nvPr/>
          </p:nvSpPr>
          <p:spPr>
            <a:xfrm>
              <a:off x="3287366" y="2467298"/>
              <a:ext cx="771647" cy="338554"/>
            </a:xfrm>
            <a:prstGeom prst="rect">
              <a:avLst/>
            </a:prstGeom>
            <a:solidFill>
              <a:schemeClr val="bg1">
                <a:lumMod val="75000"/>
              </a:schemeClr>
            </a:solidFill>
            <a:ln>
              <a:solidFill>
                <a:schemeClr val="tx1"/>
              </a:solidFill>
            </a:ln>
          </p:spPr>
          <p:txBody>
            <a:bodyPr wrap="square" rtlCol="0">
              <a:spAutoFit/>
            </a:bodyPr>
            <a:lstStyle/>
            <a:p>
              <a:pPr algn="ctr"/>
              <a:r>
                <a:rPr lang="en-US" sz="1600" dirty="0">
                  <a:latin typeface="Consolas" panose="020B0609020204030204" pitchFamily="49" charset="0"/>
                </a:rPr>
                <a:t>uid:0</a:t>
              </a:r>
            </a:p>
          </p:txBody>
        </p:sp>
        <p:sp>
          <p:nvSpPr>
            <p:cNvPr id="65" name="TextBox 64">
              <a:extLst>
                <a:ext uri="{FF2B5EF4-FFF2-40B4-BE49-F238E27FC236}">
                  <a16:creationId xmlns:a16="http://schemas.microsoft.com/office/drawing/2014/main" id="{A47D0787-348D-4B8E-9D5C-ADEC22364E94}"/>
                </a:ext>
              </a:extLst>
            </p:cNvPr>
            <p:cNvSpPr txBox="1"/>
            <p:nvPr/>
          </p:nvSpPr>
          <p:spPr>
            <a:xfrm>
              <a:off x="5822600" y="2465538"/>
              <a:ext cx="771647" cy="338554"/>
            </a:xfrm>
            <a:prstGeom prst="rect">
              <a:avLst/>
            </a:prstGeom>
            <a:solidFill>
              <a:schemeClr val="bg1">
                <a:lumMod val="75000"/>
              </a:schemeClr>
            </a:solidFill>
            <a:ln>
              <a:solidFill>
                <a:schemeClr val="tx1"/>
              </a:solidFill>
            </a:ln>
          </p:spPr>
          <p:txBody>
            <a:bodyPr wrap="square" rtlCol="0">
              <a:spAutoFit/>
            </a:bodyPr>
            <a:lstStyle/>
            <a:p>
              <a:pPr algn="ctr"/>
              <a:r>
                <a:rPr lang="en-US" sz="1600" dirty="0">
                  <a:latin typeface="Consolas" panose="020B0609020204030204" pitchFamily="49" charset="0"/>
                </a:rPr>
                <a:t>uid:0</a:t>
              </a:r>
            </a:p>
          </p:txBody>
        </p:sp>
        <p:sp>
          <p:nvSpPr>
            <p:cNvPr id="66" name="TextBox 65">
              <a:extLst>
                <a:ext uri="{FF2B5EF4-FFF2-40B4-BE49-F238E27FC236}">
                  <a16:creationId xmlns:a16="http://schemas.microsoft.com/office/drawing/2014/main" id="{FF5D1CA6-00F9-4092-8E07-7C23FDB02D8B}"/>
                </a:ext>
              </a:extLst>
            </p:cNvPr>
            <p:cNvSpPr txBox="1"/>
            <p:nvPr/>
          </p:nvSpPr>
          <p:spPr>
            <a:xfrm>
              <a:off x="8358351" y="2468219"/>
              <a:ext cx="771647" cy="338554"/>
            </a:xfrm>
            <a:prstGeom prst="rect">
              <a:avLst/>
            </a:prstGeom>
            <a:solidFill>
              <a:schemeClr val="bg1">
                <a:lumMod val="75000"/>
              </a:schemeClr>
            </a:solidFill>
            <a:ln>
              <a:solidFill>
                <a:schemeClr val="tx1"/>
              </a:solidFill>
            </a:ln>
          </p:spPr>
          <p:txBody>
            <a:bodyPr wrap="square" rtlCol="0">
              <a:spAutoFit/>
            </a:bodyPr>
            <a:lstStyle/>
            <a:p>
              <a:pPr algn="ctr"/>
              <a:r>
                <a:rPr lang="en-US" sz="1600" dirty="0">
                  <a:latin typeface="Consolas" panose="020B0609020204030204" pitchFamily="49" charset="0"/>
                </a:rPr>
                <a:t>uid:0</a:t>
              </a:r>
            </a:p>
          </p:txBody>
        </p:sp>
      </p:grpSp>
      <p:grpSp>
        <p:nvGrpSpPr>
          <p:cNvPr id="75" name="Group 74">
            <a:extLst>
              <a:ext uri="{FF2B5EF4-FFF2-40B4-BE49-F238E27FC236}">
                <a16:creationId xmlns:a16="http://schemas.microsoft.com/office/drawing/2014/main" id="{BB9160A1-F224-43D2-B48E-AA72EF2D1F37}"/>
              </a:ext>
            </a:extLst>
          </p:cNvPr>
          <p:cNvGrpSpPr/>
          <p:nvPr/>
        </p:nvGrpSpPr>
        <p:grpSpPr>
          <a:xfrm>
            <a:off x="3050016" y="3674582"/>
            <a:ext cx="2347641" cy="1259689"/>
            <a:chOff x="3050016" y="3674582"/>
            <a:chExt cx="2347641" cy="1259689"/>
          </a:xfrm>
        </p:grpSpPr>
        <p:sp>
          <p:nvSpPr>
            <p:cNvPr id="52" name="Oval 51">
              <a:extLst>
                <a:ext uri="{FF2B5EF4-FFF2-40B4-BE49-F238E27FC236}">
                  <a16:creationId xmlns:a16="http://schemas.microsoft.com/office/drawing/2014/main" id="{7BD52282-64A3-402D-A4A8-D11F212A0AA1}"/>
                </a:ext>
              </a:extLst>
            </p:cNvPr>
            <p:cNvSpPr/>
            <p:nvPr/>
          </p:nvSpPr>
          <p:spPr>
            <a:xfrm>
              <a:off x="3376910" y="4158767"/>
              <a:ext cx="2020747" cy="77550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onsolas" panose="020B0609020204030204" pitchFamily="49" charset="0"/>
                </a:rPr>
                <a:t>login</a:t>
              </a:r>
            </a:p>
          </p:txBody>
        </p:sp>
        <p:cxnSp>
          <p:nvCxnSpPr>
            <p:cNvPr id="53" name="Straight Arrow Connector 52">
              <a:extLst>
                <a:ext uri="{FF2B5EF4-FFF2-40B4-BE49-F238E27FC236}">
                  <a16:creationId xmlns:a16="http://schemas.microsoft.com/office/drawing/2014/main" id="{C165C292-CD42-4467-81B9-9412CC325AEB}"/>
                </a:ext>
              </a:extLst>
            </p:cNvPr>
            <p:cNvCxnSpPr>
              <a:cxnSpLocks/>
            </p:cNvCxnSpPr>
            <p:nvPr/>
          </p:nvCxnSpPr>
          <p:spPr>
            <a:xfrm>
              <a:off x="4387284" y="3752584"/>
              <a:ext cx="0" cy="3969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28524C16-EFC9-49D4-A3A3-07E995991C7E}"/>
                </a:ext>
              </a:extLst>
            </p:cNvPr>
            <p:cNvSpPr txBox="1"/>
            <p:nvPr/>
          </p:nvSpPr>
          <p:spPr>
            <a:xfrm>
              <a:off x="3094810" y="3674582"/>
              <a:ext cx="1370453" cy="461665"/>
            </a:xfrm>
            <a:prstGeom prst="rect">
              <a:avLst/>
            </a:prstGeom>
            <a:noFill/>
          </p:spPr>
          <p:txBody>
            <a:bodyPr wrap="square" rtlCol="0">
              <a:spAutoFit/>
            </a:bodyPr>
            <a:lstStyle/>
            <a:p>
              <a:pPr algn="ctr"/>
              <a:r>
                <a:rPr lang="en-US" sz="2400" dirty="0">
                  <a:latin typeface="Consolas" panose="020B0609020204030204" pitchFamily="49" charset="0"/>
                </a:rPr>
                <a:t>exec()</a:t>
              </a:r>
            </a:p>
          </p:txBody>
        </p:sp>
        <p:sp>
          <p:nvSpPr>
            <p:cNvPr id="67" name="TextBox 66">
              <a:extLst>
                <a:ext uri="{FF2B5EF4-FFF2-40B4-BE49-F238E27FC236}">
                  <a16:creationId xmlns:a16="http://schemas.microsoft.com/office/drawing/2014/main" id="{4860E81A-BC1D-4AD3-9B57-75212C450637}"/>
                </a:ext>
              </a:extLst>
            </p:cNvPr>
            <p:cNvSpPr txBox="1"/>
            <p:nvPr/>
          </p:nvSpPr>
          <p:spPr>
            <a:xfrm>
              <a:off x="3050016" y="4135848"/>
              <a:ext cx="771647" cy="338554"/>
            </a:xfrm>
            <a:prstGeom prst="rect">
              <a:avLst/>
            </a:prstGeom>
            <a:solidFill>
              <a:schemeClr val="bg1">
                <a:lumMod val="95000"/>
              </a:schemeClr>
            </a:solidFill>
            <a:ln>
              <a:solidFill>
                <a:schemeClr val="tx1"/>
              </a:solidFill>
            </a:ln>
          </p:spPr>
          <p:txBody>
            <a:bodyPr wrap="square" rtlCol="0">
              <a:spAutoFit/>
            </a:bodyPr>
            <a:lstStyle/>
            <a:p>
              <a:pPr algn="ctr"/>
              <a:r>
                <a:rPr lang="en-US" sz="1600" dirty="0">
                  <a:latin typeface="Consolas" panose="020B0609020204030204" pitchFamily="49" charset="0"/>
                </a:rPr>
                <a:t>uid:0</a:t>
              </a:r>
            </a:p>
          </p:txBody>
        </p:sp>
      </p:grpSp>
      <p:grpSp>
        <p:nvGrpSpPr>
          <p:cNvPr id="76" name="Group 75">
            <a:extLst>
              <a:ext uri="{FF2B5EF4-FFF2-40B4-BE49-F238E27FC236}">
                <a16:creationId xmlns:a16="http://schemas.microsoft.com/office/drawing/2014/main" id="{D84C0CE2-7CE7-4DB7-8F5F-2C93E2C05705}"/>
              </a:ext>
            </a:extLst>
          </p:cNvPr>
          <p:cNvGrpSpPr/>
          <p:nvPr/>
        </p:nvGrpSpPr>
        <p:grpSpPr>
          <a:xfrm>
            <a:off x="2389239" y="4474402"/>
            <a:ext cx="1432423" cy="451254"/>
            <a:chOff x="2389239" y="4474402"/>
            <a:chExt cx="1432423" cy="451254"/>
          </a:xfrm>
        </p:grpSpPr>
        <p:sp>
          <p:nvSpPr>
            <p:cNvPr id="68" name="TextBox 67">
              <a:extLst>
                <a:ext uri="{FF2B5EF4-FFF2-40B4-BE49-F238E27FC236}">
                  <a16:creationId xmlns:a16="http://schemas.microsoft.com/office/drawing/2014/main" id="{CF151801-01EF-4E74-BF7F-812115BEF816}"/>
                </a:ext>
              </a:extLst>
            </p:cNvPr>
            <p:cNvSpPr txBox="1"/>
            <p:nvPr/>
          </p:nvSpPr>
          <p:spPr>
            <a:xfrm>
              <a:off x="2389239" y="4587102"/>
              <a:ext cx="1432423" cy="338554"/>
            </a:xfrm>
            <a:prstGeom prst="rect">
              <a:avLst/>
            </a:prstGeom>
            <a:solidFill>
              <a:schemeClr val="bg1">
                <a:lumMod val="95000"/>
              </a:schemeClr>
            </a:solidFill>
            <a:ln>
              <a:solidFill>
                <a:schemeClr val="tx1"/>
              </a:solidFill>
            </a:ln>
          </p:spPr>
          <p:txBody>
            <a:bodyPr wrap="square" rtlCol="0">
              <a:spAutoFit/>
            </a:bodyPr>
            <a:lstStyle/>
            <a:p>
              <a:pPr algn="ctr"/>
              <a:r>
                <a:rPr lang="en-US" sz="1600" dirty="0" err="1">
                  <a:latin typeface="Consolas" panose="020B0609020204030204" pitchFamily="49" charset="0"/>
                </a:rPr>
                <a:t>uid:userId</a:t>
              </a:r>
              <a:endParaRPr lang="en-US" sz="1600" dirty="0">
                <a:latin typeface="Consolas" panose="020B0609020204030204" pitchFamily="49" charset="0"/>
              </a:endParaRPr>
            </a:p>
          </p:txBody>
        </p:sp>
        <p:cxnSp>
          <p:nvCxnSpPr>
            <p:cNvPr id="69" name="Straight Arrow Connector 68">
              <a:extLst>
                <a:ext uri="{FF2B5EF4-FFF2-40B4-BE49-F238E27FC236}">
                  <a16:creationId xmlns:a16="http://schemas.microsoft.com/office/drawing/2014/main" id="{E5DE1847-C17F-4293-AD59-9926C5189CDF}"/>
                </a:ext>
              </a:extLst>
            </p:cNvPr>
            <p:cNvCxnSpPr>
              <a:cxnSpLocks/>
            </p:cNvCxnSpPr>
            <p:nvPr/>
          </p:nvCxnSpPr>
          <p:spPr>
            <a:xfrm>
              <a:off x="3205931" y="4474402"/>
              <a:ext cx="0" cy="23328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C8B3FC69-CEC3-45CC-BE40-39C0808FEBC8}"/>
              </a:ext>
            </a:extLst>
          </p:cNvPr>
          <p:cNvGrpSpPr/>
          <p:nvPr/>
        </p:nvGrpSpPr>
        <p:grpSpPr>
          <a:xfrm>
            <a:off x="2389239" y="5550821"/>
            <a:ext cx="3006493" cy="1259689"/>
            <a:chOff x="2389239" y="5550821"/>
            <a:chExt cx="3006493" cy="1259689"/>
          </a:xfrm>
        </p:grpSpPr>
        <p:sp>
          <p:nvSpPr>
            <p:cNvPr id="57" name="Oval 56">
              <a:extLst>
                <a:ext uri="{FF2B5EF4-FFF2-40B4-BE49-F238E27FC236}">
                  <a16:creationId xmlns:a16="http://schemas.microsoft.com/office/drawing/2014/main" id="{5D26B0B2-C594-4455-A05D-190C2C9B2161}"/>
                </a:ext>
              </a:extLst>
            </p:cNvPr>
            <p:cNvSpPr/>
            <p:nvPr/>
          </p:nvSpPr>
          <p:spPr>
            <a:xfrm>
              <a:off x="3374985" y="6035006"/>
              <a:ext cx="2020747" cy="7755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onsolas" panose="020B0609020204030204" pitchFamily="49" charset="0"/>
                </a:rPr>
                <a:t>bash</a:t>
              </a:r>
            </a:p>
          </p:txBody>
        </p:sp>
        <p:cxnSp>
          <p:nvCxnSpPr>
            <p:cNvPr id="58" name="Straight Arrow Connector 57">
              <a:extLst>
                <a:ext uri="{FF2B5EF4-FFF2-40B4-BE49-F238E27FC236}">
                  <a16:creationId xmlns:a16="http://schemas.microsoft.com/office/drawing/2014/main" id="{53771468-AFEA-4A0F-9C06-3F78F8B044EB}"/>
                </a:ext>
              </a:extLst>
            </p:cNvPr>
            <p:cNvCxnSpPr>
              <a:cxnSpLocks/>
            </p:cNvCxnSpPr>
            <p:nvPr/>
          </p:nvCxnSpPr>
          <p:spPr>
            <a:xfrm>
              <a:off x="4385359" y="5628823"/>
              <a:ext cx="0" cy="3969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0FF60335-34E5-410D-88C9-9937FC1B4D99}"/>
                </a:ext>
              </a:extLst>
            </p:cNvPr>
            <p:cNvSpPr txBox="1"/>
            <p:nvPr/>
          </p:nvSpPr>
          <p:spPr>
            <a:xfrm>
              <a:off x="3092885" y="5550821"/>
              <a:ext cx="1370453" cy="461665"/>
            </a:xfrm>
            <a:prstGeom prst="rect">
              <a:avLst/>
            </a:prstGeom>
            <a:noFill/>
          </p:spPr>
          <p:txBody>
            <a:bodyPr wrap="square" rtlCol="0">
              <a:spAutoFit/>
            </a:bodyPr>
            <a:lstStyle/>
            <a:p>
              <a:pPr algn="ctr"/>
              <a:r>
                <a:rPr lang="en-US" sz="2400" dirty="0">
                  <a:latin typeface="Consolas" panose="020B0609020204030204" pitchFamily="49" charset="0"/>
                </a:rPr>
                <a:t>exec()</a:t>
              </a:r>
            </a:p>
          </p:txBody>
        </p:sp>
        <p:sp>
          <p:nvSpPr>
            <p:cNvPr id="71" name="TextBox 70">
              <a:extLst>
                <a:ext uri="{FF2B5EF4-FFF2-40B4-BE49-F238E27FC236}">
                  <a16:creationId xmlns:a16="http://schemas.microsoft.com/office/drawing/2014/main" id="{77656350-2DC0-40F9-BC23-96959AA762EC}"/>
                </a:ext>
              </a:extLst>
            </p:cNvPr>
            <p:cNvSpPr txBox="1"/>
            <p:nvPr/>
          </p:nvSpPr>
          <p:spPr>
            <a:xfrm>
              <a:off x="2389239" y="6096154"/>
              <a:ext cx="1432423" cy="338554"/>
            </a:xfrm>
            <a:prstGeom prst="rect">
              <a:avLst/>
            </a:prstGeom>
            <a:solidFill>
              <a:schemeClr val="bg1"/>
            </a:solidFill>
            <a:ln>
              <a:solidFill>
                <a:schemeClr val="tx1"/>
              </a:solidFill>
            </a:ln>
          </p:spPr>
          <p:txBody>
            <a:bodyPr wrap="square" rtlCol="0">
              <a:spAutoFit/>
            </a:bodyPr>
            <a:lstStyle/>
            <a:p>
              <a:pPr algn="ctr"/>
              <a:r>
                <a:rPr lang="en-US" sz="1600" dirty="0" err="1">
                  <a:latin typeface="Consolas" panose="020B0609020204030204" pitchFamily="49" charset="0"/>
                </a:rPr>
                <a:t>uid:userId</a:t>
              </a:r>
              <a:endParaRPr lang="en-US" sz="1600" dirty="0">
                <a:latin typeface="Consolas" panose="020B0609020204030204" pitchFamily="49" charset="0"/>
              </a:endParaRPr>
            </a:p>
          </p:txBody>
        </p:sp>
      </p:grpSp>
    </p:spTree>
    <p:extLst>
      <p:ext uri="{BB962C8B-B14F-4D97-AF65-F5344CB8AC3E}">
        <p14:creationId xmlns:p14="http://schemas.microsoft.com/office/powerpoint/2010/main" val="184618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2DE0F1-142C-4169-AD23-3BD395472BC3}"/>
              </a:ext>
            </a:extLst>
          </p:cNvPr>
          <p:cNvSpPr/>
          <p:nvPr/>
        </p:nvSpPr>
        <p:spPr>
          <a:xfrm>
            <a:off x="0" y="2191262"/>
            <a:ext cx="12192000" cy="2091373"/>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1E6505D-FF16-47E6-82F9-2802E39C7F3C}"/>
              </a:ext>
            </a:extLst>
          </p:cNvPr>
          <p:cNvSpPr>
            <a:spLocks noGrp="1"/>
          </p:cNvSpPr>
          <p:nvPr>
            <p:ph type="title"/>
          </p:nvPr>
        </p:nvSpPr>
        <p:spPr>
          <a:xfrm>
            <a:off x="838200" y="156781"/>
            <a:ext cx="10515600" cy="1325563"/>
          </a:xfrm>
        </p:spPr>
        <p:txBody>
          <a:bodyPr>
            <a:normAutofit/>
          </a:bodyPr>
          <a:lstStyle/>
          <a:p>
            <a:r>
              <a:rPr lang="en-US" sz="6000" dirty="0"/>
              <a:t>Outline</a:t>
            </a:r>
          </a:p>
        </p:txBody>
      </p:sp>
      <p:sp>
        <p:nvSpPr>
          <p:cNvPr id="10" name="Content Placeholder 2">
            <a:extLst>
              <a:ext uri="{FF2B5EF4-FFF2-40B4-BE49-F238E27FC236}">
                <a16:creationId xmlns:a16="http://schemas.microsoft.com/office/drawing/2014/main" id="{30358F12-14EA-44BD-AAF9-17F1AA7FAC9C}"/>
              </a:ext>
            </a:extLst>
          </p:cNvPr>
          <p:cNvSpPr>
            <a:spLocks noGrp="1"/>
          </p:cNvSpPr>
          <p:nvPr>
            <p:ph idx="1"/>
          </p:nvPr>
        </p:nvSpPr>
        <p:spPr>
          <a:xfrm>
            <a:off x="838200" y="1374208"/>
            <a:ext cx="10423967" cy="5177059"/>
          </a:xfrm>
        </p:spPr>
        <p:txBody>
          <a:bodyPr>
            <a:normAutofit/>
          </a:bodyPr>
          <a:lstStyle/>
          <a:p>
            <a:r>
              <a:rPr lang="en-US" sz="4800" dirty="0"/>
              <a:t>Discretionary Access Control in Unix</a:t>
            </a:r>
          </a:p>
          <a:p>
            <a:r>
              <a:rPr lang="en-US" sz="4800" dirty="0"/>
              <a:t>Apple’s Darwin Kernel</a:t>
            </a:r>
          </a:p>
          <a:p>
            <a:pPr lvl="1"/>
            <a:r>
              <a:rPr lang="en-US" sz="4400" dirty="0"/>
              <a:t>Architecture</a:t>
            </a:r>
          </a:p>
          <a:p>
            <a:pPr lvl="1"/>
            <a:r>
              <a:rPr lang="en-US" sz="4400" dirty="0"/>
              <a:t>Mandatory Access Control</a:t>
            </a:r>
          </a:p>
          <a:p>
            <a:r>
              <a:rPr lang="en-US" sz="4800" dirty="0"/>
              <a:t>iOS Security</a:t>
            </a:r>
          </a:p>
          <a:p>
            <a:pPr lvl="1"/>
            <a:r>
              <a:rPr lang="en-US" sz="4400" dirty="0"/>
              <a:t>Sandboxing</a:t>
            </a:r>
          </a:p>
          <a:p>
            <a:pPr lvl="1"/>
            <a:r>
              <a:rPr lang="en-US" sz="4400" dirty="0"/>
              <a:t>Enforcing App Signatures</a:t>
            </a:r>
          </a:p>
        </p:txBody>
      </p:sp>
    </p:spTree>
    <p:extLst>
      <p:ext uri="{BB962C8B-B14F-4D97-AF65-F5344CB8AC3E}">
        <p14:creationId xmlns:p14="http://schemas.microsoft.com/office/powerpoint/2010/main" val="36855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1757</TotalTime>
  <Words>9776</Words>
  <Application>Microsoft Office PowerPoint</Application>
  <PresentationFormat>Widescreen</PresentationFormat>
  <Paragraphs>676</Paragraphs>
  <Slides>30</Slides>
  <Notes>27</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Consolas</vt:lpstr>
      <vt:lpstr>Segoe Script</vt:lpstr>
      <vt:lpstr>Segoe UI</vt:lpstr>
      <vt:lpstr>Segoe UI Light</vt:lpstr>
      <vt:lpstr>SFMono-Regular</vt:lpstr>
      <vt:lpstr>Times New Roman</vt:lpstr>
      <vt:lpstr>Office Theme</vt:lpstr>
      <vt:lpstr>DAC, MAC, and iOS</vt:lpstr>
      <vt:lpstr>Outline</vt:lpstr>
      <vt:lpstr>Unix: From Whence OSes Came</vt:lpstr>
      <vt:lpstr>PowerPoint Presentation</vt:lpstr>
      <vt:lpstr>User Ids and Group Ids in Un*x</vt:lpstr>
      <vt:lpstr>PowerPoint Presentation</vt:lpstr>
      <vt:lpstr>User Ids and Group Ids in Un*x</vt:lpstr>
      <vt:lpstr>Logging Into a Un*x Virtual Terminal</vt:lpstr>
      <vt:lpstr>Outline</vt:lpstr>
      <vt:lpstr>Monolithic Kernels vs. Microkernels</vt:lpstr>
      <vt:lpstr>The Darwin Kernel</vt:lpstr>
      <vt:lpstr>Mach Abstractions</vt:lpstr>
      <vt:lpstr>Mach Ports and Port Rights (as implemented by Darwin’s Mach kernel)</vt:lpstr>
      <vt:lpstr>PowerPoint Presentation</vt:lpstr>
      <vt:lpstr>Darwin: Port Rights as Capabilities</vt:lpstr>
      <vt:lpstr>Darwin: BSD atop Mach</vt:lpstr>
      <vt:lpstr>PowerPoint Presentation</vt:lpstr>
      <vt:lpstr>Darwin: BSD atop Mach</vt:lpstr>
      <vt:lpstr>Darwin System Calls</vt:lpstr>
      <vt:lpstr>Outline</vt:lpstr>
      <vt:lpstr>Mandatory Access Control (MAC)</vt:lpstr>
      <vt:lpstr>Darwin’s MAC Framework</vt:lpstr>
      <vt:lpstr>Darwin’s MAC Framework</vt:lpstr>
      <vt:lpstr>Outline</vt:lpstr>
      <vt:lpstr>iOS Entitlements</vt:lpstr>
      <vt:lpstr>PowerPoint Presentation</vt:lpstr>
      <vt:lpstr>The App Review</vt:lpstr>
      <vt:lpstr>Signature Checking</vt:lpstr>
      <vt:lpstr>What About UIDs on iOS and MacOS?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DAC, MAC, and iOS</dc:title>
  <dc:creator>James Mickens</dc:creator>
  <cp:lastModifiedBy>Mickens, James</cp:lastModifiedBy>
  <cp:revision>800</cp:revision>
  <dcterms:created xsi:type="dcterms:W3CDTF">2021-02-25T17:52:40Z</dcterms:created>
  <dcterms:modified xsi:type="dcterms:W3CDTF">2026-04-08T15:01:09Z</dcterms:modified>
</cp:coreProperties>
</file>