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4" r:id="rId3"/>
    <p:sldId id="260" r:id="rId4"/>
    <p:sldId id="259" r:id="rId5"/>
    <p:sldId id="265" r:id="rId6"/>
    <p:sldId id="269" r:id="rId7"/>
    <p:sldId id="270" r:id="rId8"/>
    <p:sldId id="274" r:id="rId9"/>
    <p:sldId id="266" r:id="rId10"/>
    <p:sldId id="293" r:id="rId11"/>
    <p:sldId id="294" r:id="rId12"/>
    <p:sldId id="278" r:id="rId13"/>
    <p:sldId id="275" r:id="rId14"/>
    <p:sldId id="276" r:id="rId15"/>
    <p:sldId id="348" r:id="rId16"/>
    <p:sldId id="295" r:id="rId17"/>
    <p:sldId id="282" r:id="rId18"/>
    <p:sldId id="284" r:id="rId19"/>
    <p:sldId id="286" r:id="rId20"/>
    <p:sldId id="267" r:id="rId21"/>
    <p:sldId id="288" r:id="rId22"/>
    <p:sldId id="297" r:id="rId23"/>
    <p:sldId id="268" r:id="rId24"/>
    <p:sldId id="365" r:id="rId25"/>
    <p:sldId id="349" r:id="rId26"/>
    <p:sldId id="367" r:id="rId27"/>
    <p:sldId id="351" r:id="rId28"/>
    <p:sldId id="353" r:id="rId29"/>
    <p:sldId id="352" r:id="rId30"/>
    <p:sldId id="368" r:id="rId31"/>
    <p:sldId id="421" r:id="rId32"/>
    <p:sldId id="422" r:id="rId33"/>
    <p:sldId id="423" r:id="rId34"/>
    <p:sldId id="424" r:id="rId35"/>
    <p:sldId id="425" r:id="rId36"/>
    <p:sldId id="346" r:id="rId37"/>
    <p:sldId id="302" r:id="rId38"/>
    <p:sldId id="347" r:id="rId39"/>
    <p:sldId id="426" r:id="rId40"/>
    <p:sldId id="3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8400" autoAdjust="0"/>
  </p:normalViewPr>
  <p:slideViewPr>
    <p:cSldViewPr snapToGrid="0">
      <p:cViewPr varScale="1">
        <p:scale>
          <a:sx n="57" d="100"/>
          <a:sy n="57" d="100"/>
        </p:scale>
        <p:origin x="84" y="15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NX_bi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seweb.ucsd.edu/~jfisherogden/hardwareVirt.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google.com/site/masumzh/articles/x86-architecture-basics/x86-architecture-bas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https://web.archive.org/web/20180525151921/https://saferwall.com/blog/virtualization-internals-part-1-intro-to-virtualization]</a:t>
            </a:r>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48291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“Analysis of the Intel</a:t>
            </a:r>
            <a:r>
              <a:rPr lang="en-US" baseline="0" dirty="0"/>
              <a:t> Pentium’s Ability To Support A Secure Virtual Machine Monitor” http://www.cse.psu.edu/~buu1/teaching/spring06/papers/analysis-pentium.pdf</a:t>
            </a:r>
          </a:p>
          <a:p>
            <a:r>
              <a:rPr lang="en-US" baseline="0" dirty="0"/>
              <a:t>                      https://pdos.csail.mit.edu/6.828/2005/lec/l17.html]</a:t>
            </a:r>
            <a:endParaRPr lang="en-US" dirty="0"/>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41693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[Refs: https://en.wikipedia.org/wiki/INT_(x86_instruction)#INT3</a:t>
            </a:r>
          </a:p>
          <a:p>
            <a:r>
              <a:rPr lang="en-US" dirty="0"/>
              <a:t>         “Bringing Virtualization to the x86 Architecture with the Original VMware Workstation” http://www.cs.columbia.edu/~cdall/candidacy/pdf/Bugnion2012.pdf</a:t>
            </a:r>
          </a:p>
          <a:p>
            <a:r>
              <a:rPr lang="en-US" dirty="0"/>
              <a:t>           “A Comparison of Software and Hardware Techniques for x86 Virtualization” https://www.vmware.com/pdf/asplos235_adams.pdf</a:t>
            </a:r>
          </a:p>
          <a:p>
            <a:r>
              <a:rPr lang="en-US" dirty="0"/>
              <a:t>           https://www.anandtech.com/show/2480/5]</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97631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131316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nice medium-level overview of VT-x and KVM, see the “KVM” section of https://sites.cs.ucsb.edu/~rich/class/old.cs290/notes/Virtualization/virtualization.html.]</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395421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on an older (i.e., non-VT-x) x86 chip, if code in Ring 1—3 tries to execute a privileged instruction, it will trap to Ring 0. VT-x preserves these semantics for root mode code. However, if non-root code is running, then regardless of the code’s ring, the code will trap to root Ring 0 upon trying to execute a privileged instruction; furthermore, VT-x ensures that all sensitive instructions are privileged.]</a:t>
            </a:r>
          </a:p>
          <a:p>
            <a:endParaRPr lang="en-US" dirty="0"/>
          </a:p>
          <a:p>
            <a:r>
              <a:rPr lang="en-US" dirty="0"/>
              <a:t>[This slide implies that all non-root Ring 0 sensitive instructions must always trap to the hypervisor. However, in reality, VT-x provides more flexibility. Some instructions (e.g., VM-manipulation instructions like </a:t>
            </a:r>
            <a:r>
              <a:rPr lang="en-US" dirty="0" err="1"/>
              <a:t>vmlaunch</a:t>
            </a:r>
            <a:r>
              <a:rPr lang="en-US" dirty="0"/>
              <a:t>) always trap to the hypervisor. Others (like the port-mapped IO instructions </a:t>
            </a:r>
            <a:r>
              <a:rPr lang="en-US" dirty="0" err="1"/>
              <a:t>inb</a:t>
            </a:r>
            <a:r>
              <a:rPr lang="en-US" dirty="0"/>
              <a:t> and </a:t>
            </a:r>
            <a:r>
              <a:rPr lang="en-US" dirty="0" err="1"/>
              <a:t>outb</a:t>
            </a:r>
            <a:r>
              <a:rPr lang="en-US" dirty="0"/>
              <a:t>) can either trap to the hypervisor, or be handled as normal by the VM; the hypervisor chooses the desired behavior when configuring the VM’s VMCS entry. We’ll talk about </a:t>
            </a:r>
            <a:r>
              <a:rPr lang="en-US" dirty="0" err="1"/>
              <a:t>VMCSes</a:t>
            </a:r>
            <a:r>
              <a:rPr lang="en-US" dirty="0"/>
              <a:t> in a few slides; for now, it suffices to say that a VMCS is a region of memory, only accessible by the hypervisor, which stores configuration information about a VM. For more details about how instructions in non-root mode trap to the hypervisor, see Section 25.1 of https://www.intel.com/content/dam/www/public/us/en/documents/manuals/64-ia-32-architectures-software-developer-vol-3c-part-3-manual.pdf. For example, that documentation describes how a hypervisor might (or might) configure a VM to trap to the hypervisor upon trying to read/write %cr3. A hypervisor might be interested in guest-level modifications to %cr3, because a hypervisor might be interested in knowing when guest-level context switches are occurring.]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slide above states, in non-root mode, s</a:t>
            </a:r>
            <a:r>
              <a:rPr lang="en-US" sz="1200" dirty="0"/>
              <a:t>ensitive instructions invoked by Rings 1—3 will trap to Ring 0 non-root mode (i.e., the guest OS), so that the guest OS can handle the misbehaving guest application. As Section 25.1.1 of https://www.intel.com/content/dam/www/public/us/en/documents/manuals/64-ia-32-architectures-software-developer-vol-3c-part-3-manual.pdf states, “</a:t>
            </a:r>
            <a:r>
              <a:rPr lang="en-US" dirty="0">
                <a:effectLst/>
                <a:latin typeface="Arial" panose="020B0604020202020204" pitchFamily="34" charset="0"/>
              </a:rPr>
              <a:t>Certain exceptions have priority over VM exits [i.e., traps to the hypervisor]. These include invalid-opcode exceptions [and] faults based on privilege level [e.g., Ring 3 code trying to invoke a sensitive instruction] . . . For example, execution of RDMSR with CPL = 3 generates a general-protection exception</a:t>
            </a:r>
            <a:br>
              <a:rPr lang="en-US" dirty="0"/>
            </a:br>
            <a:r>
              <a:rPr lang="en-US" dirty="0">
                <a:effectLst/>
                <a:latin typeface="Arial" panose="020B0604020202020204" pitchFamily="34" charset="0"/>
              </a:rPr>
              <a:t>and not a VM exit [i.e., a trap to the hypervisor].”</a:t>
            </a:r>
            <a:endParaRPr lang="en-US" sz="1200" dirty="0"/>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418081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explained by the paper “</a:t>
            </a:r>
            <a:r>
              <a:rPr lang="en-US" dirty="0">
                <a:effectLst/>
                <a:latin typeface="Arial" panose="020B0604020202020204" pitchFamily="34" charset="0"/>
              </a:rPr>
              <a:t>Nitro: Hardware-based System Call Tracing for Virtual Machines” by </a:t>
            </a:r>
            <a:r>
              <a:rPr lang="en-US" dirty="0" err="1">
                <a:effectLst/>
                <a:latin typeface="Arial" panose="020B0604020202020204" pitchFamily="34" charset="0"/>
              </a:rPr>
              <a:t>Pfoh</a:t>
            </a:r>
            <a:r>
              <a:rPr lang="en-US" dirty="0">
                <a:effectLst/>
                <a:latin typeface="Arial" panose="020B0604020202020204" pitchFamily="34" charset="0"/>
              </a:rPr>
              <a:t> et al. (http://citeseerx.ist.psu.edu/viewdoc/download?doi=10.1.1.637.8184&amp;rep=rep1&amp;type=pdf), “As it turns out, trapping to the hypervisor on the event of a system call is not supported [by VT-x] . . . [We handle] SYSCALL-based System Calls [like this:] System calls [may] be implemented using the SYSCALL instruction and its analogue counterpart SYSRET. Both of these rely on a set of MSRs, namely STAR MSR, CSTAR MSR, and LSTAR MSR. Exactly which of these registers is used depends on whether the guest OS is running in legacy, long, or compatibility mode. Additionally, this mechanism can effectively be turned on and off by setting and unsetting the SCE flag in the Extended Feature Enable Register (EFER). Making use of either SYSCALL or SYSRET with the SCE flag not set results in an invalid opcode exception. Forcing this mechanism to cause a system interrupt is then a matter of unsetting the SCE flag and setting the hypervisor to trap all invalid opcode exceptions, which is natively supported by the virtualization extensions. Once control has passed to the hypervisor, we must once again differentiate between natural exceptions and those caused by our introspection. This is achieved by looking at the violating instruction and if this instruction is not either SYSCALL or SYSRET, we inject an invalid opcode exception into the guest OS and return control to it . . . In addition to emulating the SYSCALL instruction, Nitro must be capable of handling exceptions caused by the SYSRET instruction and emulating this instruction as well. This is due to the fact that the changes made to the EFER affect the SYSRET instruction in the same manner that they affect the SYSCALL instruction. Thus, use of the SYSRET instruction will also cause an invalid opcode exception and must be handled accordingly.</a:t>
            </a:r>
          </a:p>
          <a:p>
            <a:r>
              <a:rPr lang="en-US" dirty="0">
                <a:effectLst/>
                <a:latin typeface="Arial" panose="020B0604020202020204" pitchFamily="34" charset="0"/>
              </a:rPr>
              <a:t>[To handle] SYSENTER-based System Calls[, we do the following:] Similar to SYSCALL and SYSRET, the SYSENTER and SYSEXIT pair of instructions also rely on a set of MSRs, namely SYSENTER CS MSR, SYSENTER ESP MSR, and SYSENTER EIP MSR. The values in each of these MSRs are copied into specific system registers upon a call to SYSENTER . . . [The] value of the SYSENTER CS MSR is copied into the CS register when SYSENTER is executed and an attempt to load the CS register with a null value results in a general protection exception. Hence, causing a system interrupt is a matter of saving the current value of the SYSENTER CS MSR register in the hypervisor and loading it with a null value. This will cause each SYSENTER operation to attempt to load a null value into the CS register, thus causing a system interrupt that the hypervisor can trap. [Note that a hypervisor can detect when the guest OS reads or writes MSRs: See the “Use MSR bitmaps” entry in Table 24-6 of the “VM-Execution Controls” discussion at https://rayanfam.com/topics/hypervisor-from-scratch-part-5/.] Once the hypervisor has trapped a general protection exception, differentiating between natural and forced exceptions is once more a matter of checking the current instruction at the time of the exception . . . As with the SYSCALL/SYSRET-based system call mechanism, the change that we make to the guest in order to induce a system interrupt also affects the</a:t>
            </a:r>
          </a:p>
          <a:p>
            <a:r>
              <a:rPr lang="en-US" dirty="0">
                <a:effectLst/>
                <a:latin typeface="Arial" panose="020B0604020202020204" pitchFamily="34" charset="0"/>
              </a:rPr>
              <a:t>SYSEXIT instruction.“]</a:t>
            </a:r>
            <a:endParaRPr lang="en-US" dirty="0"/>
          </a:p>
          <a:p>
            <a:endParaRPr lang="en-US" dirty="0"/>
          </a:p>
          <a:p>
            <a:r>
              <a:rPr lang="en-US" dirty="0"/>
              <a:t>[Note that non-root Ring 0 code shouldn’t be invoking the </a:t>
            </a:r>
            <a:r>
              <a:rPr lang="en-US" dirty="0" err="1"/>
              <a:t>syscall</a:t>
            </a:r>
            <a:r>
              <a:rPr lang="en-US" dirty="0"/>
              <a:t>/</a:t>
            </a:r>
            <a:r>
              <a:rPr lang="en-US" dirty="0" err="1"/>
              <a:t>sysenter</a:t>
            </a:r>
            <a:r>
              <a:rPr lang="en-US" dirty="0"/>
              <a:t> instructions :-D.]</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72697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86460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KVM (“Kernel Virtual Machine”) kernel extension allows the Linux kernel to act as a hypervisor using VT-x extensions!</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3517799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(1) the hypervisor handles a particular interrupt type (say, the NIC interrupt that is raised when a network packet arrives), and (2) such an interrupt arrives, the hypervisor processes it, and then wishes to interrupt to the guest OS, but (3)  the guest OS has marked interrupts as disabled by setting the appropriate RFLAGS bit to 0 (e.g., via the cli instruction)? In these cases, the hardware will suspend the VM when the interrupt arrives from the physical device, invoke the hypervisor’s interrupt handler. The hypervisor can then configure VT-x to suspend the VM when the VM marks itself as interruptible again (e.g., via </a:t>
            </a:r>
            <a:r>
              <a:rPr lang="en-US" dirty="0" err="1"/>
              <a:t>sti</a:t>
            </a:r>
            <a:r>
              <a:rPr lang="en-US" dirty="0"/>
              <a:t>). At that point, the hypervisor will regain control and can inject the appropriate interrupt into the VM. As described by [1], the launching of a VM will “</a:t>
            </a:r>
            <a:r>
              <a:rPr lang="en-US" dirty="0">
                <a:effectLst/>
                <a:latin typeface="Times New Roman" panose="02020603050405020304" pitchFamily="18" charset="0"/>
              </a:rPr>
              <a:t>load processor state from the guest-state area of the VMCS [i.e., the memory region that the hypervisor uses to store saved register state for a VM] . . . In addition to loading guest state, VM entry can be optionally configured for event injection. The CPU effects this injection using the guest IDT to deliver an event (exception or interrupt) specified by the VMM, just as if it had actually occurred immediately after VM entry.”</a:t>
            </a:r>
            <a:r>
              <a:rPr lang="en-US" dirty="0"/>
              <a:t>] </a:t>
            </a:r>
          </a:p>
          <a:p>
            <a:endParaRPr lang="en-US" dirty="0"/>
          </a:p>
          <a:p>
            <a:r>
              <a:rPr lang="en-US" dirty="0"/>
              <a:t>[As we’ll see in a few slides (“Intel VT-x: Launching and Suspending VMs”), when a VM is running, the hypervisor’s register state (including interrupt vectoring register state like %</a:t>
            </a:r>
            <a:r>
              <a:rPr lang="en-US" dirty="0" err="1"/>
              <a:t>idtr</a:t>
            </a:r>
            <a:r>
              <a:rPr lang="en-US" dirty="0"/>
              <a:t>) are stored in a memory location that is known to the VT-x hardware. So, when a VM is running and an interrupt occurs that should be handled by the hypervisor, the VT-x hardware knows how to restore the hypervisor’s register state (including special registers like %</a:t>
            </a:r>
            <a:r>
              <a:rPr lang="en-US" dirty="0" err="1"/>
              <a:t>idtr</a:t>
            </a:r>
            <a:r>
              <a:rPr lang="en-US" dirty="0"/>
              <a:t>) and then vector control to the appropriate hypervisor-level interrupt handler.]</a:t>
            </a:r>
          </a:p>
          <a:p>
            <a:endParaRPr lang="en-US" dirty="0"/>
          </a:p>
          <a:p>
            <a:r>
              <a:rPr lang="en-US" dirty="0"/>
              <a:t>[1] “</a:t>
            </a:r>
            <a:r>
              <a:rPr lang="en-US" dirty="0">
                <a:effectLst/>
                <a:latin typeface="Arial" panose="020B0604020202020204" pitchFamily="34" charset="0"/>
              </a:rPr>
              <a:t>Intel ® Virtualization Technology: Hardware Support for Efficient Processor Virtualization” by </a:t>
            </a:r>
            <a:r>
              <a:rPr lang="en-US" dirty="0" err="1">
                <a:effectLst/>
                <a:latin typeface="Arial" panose="020B0604020202020204" pitchFamily="34" charset="0"/>
              </a:rPr>
              <a:t>Neiger</a:t>
            </a:r>
            <a:r>
              <a:rPr lang="en-US" dirty="0">
                <a:effectLst/>
                <a:latin typeface="Arial" panose="020B0604020202020204" pitchFamily="34" charset="0"/>
              </a:rPr>
              <a:t> et al.: https://course.ece.cmu.edu/~ece845/docs/vt-overview-itj06.pdf</a:t>
            </a:r>
            <a:endParaRPr lang="en-US" dirty="0"/>
          </a:p>
          <a:p>
            <a:endParaRPr lang="en-US" dirty="0"/>
          </a:p>
          <a:p>
            <a:r>
              <a:rPr lang="en-US" dirty="0"/>
              <a:t>[Also see Table 24-5 of https://www.intel.com/content/dam/www/public/us/en/documents/manuals/64-ia-32-architectures-software-developer-vol-3c-part-3-manual.pdf, which describes the part of the VMCS that configures interrupt-handling behavior. Also see Section </a:t>
            </a:r>
            <a:r>
              <a:rPr lang="en-US" dirty="0">
                <a:effectLst/>
                <a:latin typeface="Arial" panose="020B0604020202020204" pitchFamily="34" charset="0"/>
              </a:rPr>
              <a:t>24.6.3, which discusses the VMCS’ exception bitmap which determines whether exceptions are delivered to the VM or the hypervisor. Section 25.2 is also helpful.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630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Some of the Application Guard documentation refers to Hyper-V “containers,” but, as described in Reference [3], those “containers” are not Docker-style containers---they’re actually VMs.]</a:t>
            </a:r>
          </a:p>
          <a:p>
            <a:endParaRPr lang="en-US" dirty="0"/>
          </a:p>
          <a:p>
            <a:r>
              <a:rPr lang="en-US" dirty="0"/>
              <a:t>[Ref: [1] https://docs.microsoft.com/en-us/windows/security/threat-protection/windows-defender-application-guard/wd-app-guard-overview</a:t>
            </a:r>
          </a:p>
          <a:p>
            <a:r>
              <a:rPr lang="en-US" dirty="0"/>
              <a:t>        [2] http://www.miru.ch/demystifying-windows-defender-application-guard/</a:t>
            </a:r>
          </a:p>
          <a:p>
            <a:r>
              <a:rPr lang="en-US" dirty="0"/>
              <a:t>        [3] https://docs.microsoft.com/en-us/virtualization/windowscontainers/manage-containers/hyperv-container</a:t>
            </a:r>
          </a:p>
          <a:p>
            <a:r>
              <a:rPr lang="en-US" dirty="0"/>
              <a:t>	//In particular, see https://docs.microsoft.com/en-us/virtualization/windowscontainers/manage-containers/hyperv-container</a:t>
            </a:r>
          </a:p>
          <a:p>
            <a:r>
              <a:rPr lang="en-US" dirty="0"/>
              <a:t>	//for a discussion of the “containers” that Windows 10 Enterprise uses.</a:t>
            </a:r>
          </a:p>
          <a:p>
            <a:r>
              <a:rPr lang="en-US" dirty="0"/>
              <a:t>                        //However, note that Application Guard was deprecated in Windows 11---see https://learn.microsoft.com/en-us/windows/security/application-security/application-isolation/microsoft-defender-application-guard/md-app-guard-overview</a:t>
            </a:r>
          </a:p>
          <a:p>
            <a:r>
              <a:rPr lang="en-US" dirty="0"/>
              <a:t>        [4] https://www.itprotoday.com/windows-8/differences-between-windows-containers-and-hyper-v-containers-windows-server-2016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43095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Note that “execute disable” bits are present in all of the page table entries, not just the L1 entry. To execute an instruction on a particular page, the execute-disable bits in *all* of the relevant entries must be set to 0.</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[Ref: Section 4.5 of "Intel® 64 and IA-32 Architectures Software Developer’s Manual Volume 3 (3A, 3B, 3C &amp; 3D): System Programming Guide“</a:t>
            </a:r>
          </a:p>
          <a:p>
            <a:r>
              <a:rPr lang="en-US" sz="1200" b="0" i="0" kern="1200" baseline="0" dirty="0">
                <a:solidFill>
                  <a:schemeClr val="tx1"/>
                </a:solidFill>
                <a:effectLst/>
                <a:latin typeface="+mn-lt"/>
                <a:ea typeface="+mn-ea"/>
                <a:cs typeface="+mn-cs"/>
              </a:rPr>
              <a:t>        </a:t>
            </a:r>
            <a:r>
              <a:rPr lang="en-US" dirty="0">
                <a:hlinkClick r:id="rId3"/>
              </a:rPr>
              <a:t>https://en.wikipedia.org/wiki/NX_bit</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32</a:t>
            </a:fld>
            <a:endParaRPr lang="en-US"/>
          </a:p>
        </p:txBody>
      </p:sp>
    </p:spTree>
    <p:extLst>
      <p:ext uri="{BB962C8B-B14F-4D97-AF65-F5344CB8AC3E}">
        <p14:creationId xmlns:p14="http://schemas.microsoft.com/office/powerpoint/2010/main" val="853081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34</a:t>
            </a:fld>
            <a:endParaRPr lang="en-US"/>
          </a:p>
        </p:txBody>
      </p:sp>
    </p:spTree>
    <p:extLst>
      <p:ext uri="{BB962C8B-B14F-4D97-AF65-F5344CB8AC3E}">
        <p14:creationId xmlns:p14="http://schemas.microsoft.com/office/powerpoint/2010/main" val="428181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doing a five page table walks instead of just one! A regular x86-64 page walk has 4 memory accesses, but an EPT page walk has 24 memory accesses. Luckily, VT-x processors maintain caches for various intermediate mappings.</a:t>
            </a:r>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1132231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Intel’s documentation [3], “There is no software-visible bit whose setting indicates whether a logical processor is in VMX non-root operation. This fact may allow a VMM to prevent guest software from determining that it is running in a virtual machine. Because VMX operation places restrictions even on software running with current privilege level (CPL) 0, guest software can run at the privilege level for which it was originally designed. This capability may simplify the development of a VMM . . . A VMM could use a different VMCS for each virtual machine that it supports. For a virtual machine with multiple logical processors (virtual processors), the VMM could use a different VMCS for each virtual processor.“]</a:t>
            </a:r>
          </a:p>
          <a:p>
            <a:endParaRPr lang="en-US" dirty="0"/>
          </a:p>
          <a:p>
            <a:r>
              <a:rPr lang="en-US" dirty="0"/>
              <a:t>[As described in Section 24.4 of Reference [3], strictly speaking, a VMCS does not store *all* of the register state for a swapped-out VM. Instead, it only stores %rip, %</a:t>
            </a:r>
            <a:r>
              <a:rPr lang="en-US" dirty="0" err="1"/>
              <a:t>rsp</a:t>
            </a:r>
            <a:r>
              <a:rPr lang="en-US" dirty="0"/>
              <a:t>, the segment registers (e.g., %cs and %</a:t>
            </a:r>
            <a:r>
              <a:rPr lang="en-US" dirty="0" err="1"/>
              <a:t>gs</a:t>
            </a:r>
            <a:r>
              <a:rPr lang="en-US" dirty="0"/>
              <a:t>), and some other control registers like %cr3 and %</a:t>
            </a:r>
            <a:r>
              <a:rPr lang="en-US" dirty="0" err="1"/>
              <a:t>idtr</a:t>
            </a:r>
            <a:r>
              <a:rPr lang="en-US" dirty="0"/>
              <a:t>. The hypervisor is responsible for saving the rest of the VM’s registers.]</a:t>
            </a:r>
          </a:p>
          <a:p>
            <a:endParaRPr lang="en-US" dirty="0"/>
          </a:p>
          <a:p>
            <a:r>
              <a:rPr lang="en-US" dirty="0"/>
              <a:t>[Ref: [1] </a:t>
            </a:r>
            <a:r>
              <a:rPr lang="en-US" dirty="0">
                <a:hlinkClick r:id="rId3"/>
              </a:rPr>
              <a:t>https://cseweb.ucsd.edu/~jfisherogden/hardwareVirt.pdf</a:t>
            </a:r>
            <a:endParaRPr lang="en-US" dirty="0"/>
          </a:p>
          <a:p>
            <a:r>
              <a:rPr lang="en-US" dirty="0"/>
              <a:t>        [2] Chapter 4 of “Hardware and Software Support for Virtualization" by </a:t>
            </a:r>
            <a:r>
              <a:rPr lang="en-US" dirty="0" err="1"/>
              <a:t>Bugnion</a:t>
            </a:r>
            <a:r>
              <a:rPr lang="en-US" dirty="0"/>
              <a:t>, </a:t>
            </a:r>
            <a:r>
              <a:rPr lang="en-US" dirty="0" err="1"/>
              <a:t>Nieh</a:t>
            </a:r>
            <a:r>
              <a:rPr lang="en-US" dirty="0"/>
              <a:t>, and </a:t>
            </a:r>
            <a:r>
              <a:rPr lang="en-US" dirty="0" err="1"/>
              <a:t>Tsafrir</a:t>
            </a:r>
            <a:r>
              <a:rPr lang="en-US" dirty="0"/>
              <a:t>. hw-sw-virtualization.pdf</a:t>
            </a:r>
          </a:p>
          <a:p>
            <a:r>
              <a:rPr lang="en-US" dirty="0"/>
              <a:t>        [3] https://www.intel.com/content/dam/www/public/us/en/documents/manuals/64-ia-32-architectures-software-developer-vol-3c-part-3-manual.pdf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100878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225405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VM-level page fault only traps to the VMM if the page fault is induced by the EPT part of the page walk! In other words, if an address translation hits an unmapped region in the guest %cr3’s page table, the page fault is handled by the guest OS. However, if an address translation hits an unmapped region in the EPT’s page table, then the fault is sent to the VMM.]</a:t>
            </a:r>
          </a:p>
          <a:p>
            <a:r>
              <a:rPr lang="en-US" dirty="0"/>
              <a:t>[Aside: Even if non-root mode has disabled interrupts, the arrival of an interrupt will cause a trap to the VMM if non-root code is running. See page 56 of the reference below.]</a:t>
            </a:r>
          </a:p>
          <a:p>
            <a:r>
              <a:rPr lang="en-US" dirty="0"/>
              <a:t>[Ref: Chapter 4 of “Hardware and Software Support for Virtualization" by </a:t>
            </a:r>
            <a:r>
              <a:rPr lang="en-US" dirty="0" err="1"/>
              <a:t>Bugnion</a:t>
            </a:r>
            <a:r>
              <a:rPr lang="en-US" dirty="0"/>
              <a:t>, </a:t>
            </a:r>
            <a:r>
              <a:rPr lang="en-US" dirty="0" err="1"/>
              <a:t>Nieh</a:t>
            </a:r>
            <a:r>
              <a:rPr lang="en-US" dirty="0"/>
              <a:t>, and </a:t>
            </a:r>
            <a:r>
              <a:rPr lang="en-US" dirty="0" err="1"/>
              <a:t>Tsafrir</a:t>
            </a:r>
            <a:r>
              <a:rPr lang="en-US" dirty="0"/>
              <a:t>. hw-sw-virtualization.pdf</a:t>
            </a:r>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102150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http://www.cs.columbia.edu/~cdall/pubs/isca2016-dall.pdf //”</a:t>
            </a:r>
            <a:r>
              <a:rPr lang="en-US" dirty="0">
                <a:effectLst/>
                <a:latin typeface="Arial" panose="020B0604020202020204" pitchFamily="34" charset="0"/>
              </a:rPr>
              <a:t>ARM Virtualization: Performance and Architectural Implications” by Dall et al.</a:t>
            </a:r>
          </a:p>
          <a:p>
            <a:r>
              <a:rPr lang="en-US" dirty="0">
                <a:effectLst/>
                <a:latin typeface="Arial" panose="020B0604020202020204" pitchFamily="34" charset="0"/>
              </a:rPr>
              <a:t>                                                                                                        //Section 2 </a:t>
            </a:r>
            <a:r>
              <a:rPr lang="en-US">
                <a:effectLst/>
                <a:latin typeface="Arial" panose="020B0604020202020204" pitchFamily="34" charset="0"/>
              </a:rPr>
              <a:t>in particular.</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241105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[2], the first version of WSL used system call translation to map Linux system calls to Windows system calls. As [2] state, “Both the Linux kernel and Windows NT kernel expose several hundred </a:t>
            </a:r>
            <a:r>
              <a:rPr lang="en-US" dirty="0" err="1"/>
              <a:t>syscalls</a:t>
            </a:r>
            <a:r>
              <a:rPr lang="en-US" dirty="0"/>
              <a:t> to user mode, but they have different semantics and are generally not directly compatible. For example, the Linux kernel includes things like fork, open, and kill while the Windows NT kernel has the comparable </a:t>
            </a:r>
            <a:r>
              <a:rPr lang="en-US" dirty="0" err="1"/>
              <a:t>NtCreateProcess</a:t>
            </a:r>
            <a:r>
              <a:rPr lang="en-US" dirty="0"/>
              <a:t>, </a:t>
            </a:r>
            <a:r>
              <a:rPr lang="en-US" dirty="0" err="1"/>
              <a:t>NtOpenFile</a:t>
            </a:r>
            <a:r>
              <a:rPr lang="en-US" dirty="0"/>
              <a:t>, and </a:t>
            </a:r>
            <a:r>
              <a:rPr lang="en-US" dirty="0" err="1"/>
              <a:t>NtTerminateProcess</a:t>
            </a:r>
            <a:r>
              <a:rPr lang="en-US" dirty="0"/>
              <a:t>.</a:t>
            </a:r>
          </a:p>
          <a:p>
            <a:r>
              <a:rPr lang="en-US" dirty="0"/>
              <a:t>The Windows Subsystem for Linux includes kernel mode drivers (lxss.sys and lxcore.sys) that are responsible for handling Linux system call requests in coordination with the Windows NT kernel. The drivers do not contain code from the Linux kernel but are instead a clean room implementation of Linux-compatible kernel interfaces. On native Linux, when a </a:t>
            </a:r>
            <a:r>
              <a:rPr lang="en-US" dirty="0" err="1"/>
              <a:t>syscall</a:t>
            </a:r>
            <a:r>
              <a:rPr lang="en-US" dirty="0"/>
              <a:t> is made from a user mode executable it is handled by the Linux kernel. On WSL, when a </a:t>
            </a:r>
            <a:r>
              <a:rPr lang="en-US" dirty="0" err="1"/>
              <a:t>syscall</a:t>
            </a:r>
            <a:r>
              <a:rPr lang="en-US" dirty="0"/>
              <a:t> is made from the same executable the Windows NT kernel forwards the request to lxcore.sys.  Where possible, lxcore.sys translates the Linux </a:t>
            </a:r>
            <a:r>
              <a:rPr lang="en-US" dirty="0" err="1"/>
              <a:t>syscall</a:t>
            </a:r>
            <a:r>
              <a:rPr lang="en-US" dirty="0"/>
              <a:t> to the equivalent Windows NT call which in turn does the heavy lifting.  Where there is no reasonable mapping the Windows kernel mode driver must service the request directly.</a:t>
            </a:r>
          </a:p>
          <a:p>
            <a:r>
              <a:rPr lang="en-US" dirty="0"/>
              <a:t>As an example, the Linux fork() </a:t>
            </a:r>
            <a:r>
              <a:rPr lang="en-US" dirty="0" err="1"/>
              <a:t>syscall</a:t>
            </a:r>
            <a:r>
              <a:rPr lang="en-US" dirty="0"/>
              <a:t> has no direct equivalent call documented for Windows. When a fork system call is made to the Windows Subsystem for Linux, lxcore.sys does some of the initial work to prepare for copying the process. It then calls internal Windows NT kernel APIs to create the process with the correct semantics, and completes copying additional data for the new process.”]</a:t>
            </a:r>
          </a:p>
          <a:p>
            <a:endParaRPr lang="en-US" dirty="0"/>
          </a:p>
          <a:p>
            <a:r>
              <a:rPr lang="en-US" dirty="0"/>
              <a:t>[As [1] states, WSL v2 uses virtualization to provide Linux support on Windows. In particular, Microsoft created a custom Linux kernel that is run atop the Hyper-V hypervisor; Linux apps run atop that custom Linux kernel.]</a:t>
            </a:r>
          </a:p>
          <a:p>
            <a:endParaRPr lang="en-US" dirty="0"/>
          </a:p>
          <a:p>
            <a:r>
              <a:rPr lang="en-US" dirty="0"/>
              <a:t>[Ref: [1] https://devblogs.microsoft.com/commandline/shipping-a-linux-kernel-with-windows/   //Described WSL v2</a:t>
            </a:r>
          </a:p>
          <a:p>
            <a:r>
              <a:rPr lang="en-US" dirty="0"/>
              <a:t>        [2] https://docs.microsoft.com/en-us/archive/blogs/wsl/windows-subsystem-for-linux-overview   //Describes WSL v1</a:t>
            </a:r>
          </a:p>
          <a:p>
            <a:r>
              <a:rPr lang="en-US" dirty="0"/>
              <a:t>        [3] https://github.com/microsoft/WSL2-Linux-Kernel //The repo for the WSL-specific Linux kernel that Microsoft created</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40</a:t>
            </a:fld>
            <a:endParaRPr lang="en-US"/>
          </a:p>
        </p:txBody>
      </p:sp>
    </p:spTree>
    <p:extLst>
      <p:ext uri="{BB962C8B-B14F-4D97-AF65-F5344CB8AC3E}">
        <p14:creationId xmlns:p14="http://schemas.microsoft.com/office/powerpoint/2010/main" val="369113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http://bochs.sourceforge.net/Virtualization_Without_Hardware_Final.pdf]</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31868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95345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The precise definition of a “third-generation computer” isn’t important with respect to the pedagogical goals of the lecture. Basically, a third-generation computer (1) has distinct “user” and “supervisor” modes, with user mode only having access to a subset of the instructions and trapping upon executing a supervisor-privileged instruction; (2) the machine uses a </a:t>
            </a:r>
            <a:r>
              <a:rPr lang="en-US" dirty="0" err="1"/>
              <a:t>base+virt_addr</a:t>
            </a:r>
            <a:r>
              <a:rPr lang="en-US" dirty="0"/>
              <a:t> model to generate physical addresses; (3) there are no interrupts or IO instructions. Only the first requirement is actually a strong one. The latter two make the paper’s formal argument easier to prove. See here for more details: https://pdfs.semanticscholar.org/d800/009a27fbc8da40095f9ab59ef72441c654bb.pdf]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42576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x86, an example of a privileged instruction is the instruction is a mov operation to %cr3. Only Ring 0 code should be able to change the value of %cr3 and therefore change the active address space. Another example of a privileged instruction is the LIDT instruction. This instruction allows code to set the register which points to the interrupt descriptor table.</a:t>
            </a:r>
          </a:p>
          <a:p>
            <a:endParaRPr lang="en-US" baseline="0" dirty="0"/>
          </a:p>
          <a:p>
            <a:r>
              <a:rPr lang="en-US" baseline="0" dirty="0"/>
              <a:t>[</a:t>
            </a:r>
            <a:r>
              <a:rPr lang="en-US" sz="1200" b="0" i="0" kern="1200" dirty="0">
                <a:solidFill>
                  <a:schemeClr val="tx1"/>
                </a:solidFill>
                <a:effectLst/>
                <a:latin typeface="+mn-lt"/>
                <a:ea typeface="+mn-ea"/>
                <a:cs typeface="+mn-cs"/>
              </a:rPr>
              <a:t>As described by ”</a:t>
            </a:r>
            <a:r>
              <a:rPr lang="en-US" dirty="0"/>
              <a:t>Bringing Virtualization to the x86 Architecture with the Original VMware Workstation”</a:t>
            </a:r>
            <a:r>
              <a:rPr lang="en-US" sz="1200" b="0" i="0" kern="1200" dirty="0">
                <a:solidFill>
                  <a:schemeClr val="tx1"/>
                </a:solidFill>
                <a:effectLst/>
                <a:latin typeface="+mn-lt"/>
                <a:ea typeface="+mn-ea"/>
                <a:cs typeface="+mn-cs"/>
              </a:rPr>
              <a:t> [http://www.cs.columbia.edu/~cdall/candidacy/pdf/Bugnion2012.pdf] (Section 6.2.1) an x86-32 can place the VMM in ring 0, the guest OS in ring 1, and the guest apps in ring 3, such that:</a:t>
            </a:r>
          </a:p>
          <a:p>
            <a:r>
              <a:rPr lang="en-US" sz="1200" b="0" i="0" kern="1200" dirty="0">
                <a:solidFill>
                  <a:schemeClr val="tx1"/>
                </a:solidFill>
                <a:effectLst/>
                <a:latin typeface="+mn-lt"/>
                <a:ea typeface="+mn-ea"/>
                <a:cs typeface="+mn-cs"/>
              </a:rPr>
              <a:t>*the VMM and the guest OS are protected from each other using segments (so that, even though the x86 MMU treats privilege levels 0--2 as supervisor </a:t>
            </a:r>
            <a:r>
              <a:rPr lang="en-US" sz="1200" b="0" i="0" kern="1200" dirty="0" err="1">
                <a:solidFill>
                  <a:schemeClr val="tx1"/>
                </a:solidFill>
                <a:effectLst/>
                <a:latin typeface="+mn-lt"/>
                <a:ea typeface="+mn-ea"/>
                <a:cs typeface="+mn-cs"/>
              </a:rPr>
              <a:t>w.r.t.</a:t>
            </a:r>
            <a:r>
              <a:rPr lang="en-US" sz="1200" b="0" i="0" kern="1200" dirty="0">
                <a:solidFill>
                  <a:schemeClr val="tx1"/>
                </a:solidFill>
                <a:effectLst/>
                <a:latin typeface="+mn-lt"/>
                <a:ea typeface="+mn-ea"/>
                <a:cs typeface="+mn-cs"/>
              </a:rPr>
              <a:t> to the u/s bit in page tables, the guest OS cannot access VMM memory);</a:t>
            </a:r>
          </a:p>
          <a:p>
            <a:r>
              <a:rPr lang="en-US" sz="1200" b="0" i="0" kern="1200" dirty="0">
                <a:solidFill>
                  <a:schemeClr val="tx1"/>
                </a:solidFill>
                <a:effectLst/>
                <a:latin typeface="+mn-lt"/>
                <a:ea typeface="+mn-ea"/>
                <a:cs typeface="+mn-cs"/>
              </a:rPr>
              <a:t>*the guest OS and the guest apps are protected from each other (because page protections will prevent the ring 3 guest apps from accessing ring 1 guest OS pages).</a:t>
            </a:r>
          </a:p>
          <a:p>
            <a:r>
              <a:rPr lang="en-US" sz="1200" b="0" i="0" kern="1200" dirty="0">
                <a:solidFill>
                  <a:schemeClr val="tx1"/>
                </a:solidFill>
                <a:effectLst/>
                <a:latin typeface="+mn-lt"/>
                <a:ea typeface="+mn-ea"/>
                <a:cs typeface="+mn-cs"/>
              </a:rPr>
              <a:t>However, x86-64 does not support segmentation! So, the guest OS has to be placed in Ring 3, to prevent the guest OS from being able to access hypervisor memory.]</a:t>
            </a:r>
          </a:p>
          <a:p>
            <a:endParaRPr lang="en-US" baseline="0" dirty="0"/>
          </a:p>
          <a:p>
            <a:r>
              <a:rPr lang="en-US" baseline="0" dirty="0"/>
              <a:t>[Aside: Are port-mapped IO instructions privileged? Because x86 is terrible, the answer is obviously “it depends.” As described by </a:t>
            </a:r>
            <a:r>
              <a:rPr lang="en-US" dirty="0">
                <a:hlinkClick r:id="rId3"/>
              </a:rPr>
              <a:t>https://sites.google.com/site/masumzh/articles/x86-architecture-basics/x86-architecture-basics</a:t>
            </a:r>
            <a:r>
              <a:rPr lang="en-US" dirty="0"/>
              <a:t>, the %</a:t>
            </a:r>
            <a:r>
              <a:rPr lang="en-US" dirty="0" err="1"/>
              <a:t>rflags</a:t>
            </a:r>
            <a:r>
              <a:rPr lang="en-US" dirty="0"/>
              <a:t> register has an “</a:t>
            </a:r>
            <a:r>
              <a:rPr lang="en-US" sz="1200" b="0" i="0" kern="1200" dirty="0">
                <a:solidFill>
                  <a:schemeClr val="tx1"/>
                </a:solidFill>
                <a:effectLst/>
                <a:latin typeface="+mn-lt"/>
                <a:ea typeface="+mn-ea"/>
                <a:cs typeface="+mn-cs"/>
              </a:rPr>
              <a:t>IO privilege level (IOPL) flag (2 bits). A task or program (T1) can access IO ports if its current privilege level (CPL) is less than or equal to IOPL. A program or task may get access privilege to a port via the IO bitmap. The POPF (POPF: 16 bit, POPFD: 32 bit or POPFQ: 64-bit architecture) instruction pops the top of the stack into the privileged FLAGS register, as a result of which the IOPL and the IF flags can be modified. The IOPL can only be modified by the POPF and IRET instructions when CPL is 0. A program can modify the IF flag, only if its CPL is less than or equal to the IOPL.</a:t>
            </a:r>
            <a:r>
              <a:rPr lang="en-US" dirty="0"/>
              <a:t>”].</a:t>
            </a:r>
            <a:endParaRPr lang="en-US" baseline="0" dirty="0"/>
          </a:p>
          <a:p>
            <a:endParaRPr lang="en-US" baseline="0" dirty="0"/>
          </a:p>
          <a:p>
            <a:r>
              <a:rPr lang="en-US" baseline="0" dirty="0"/>
              <a:t>[Ref: https://www.virtualbox.org/manual/ch10.html#hwvirt  //Section 10.5 describes how, when VirtualBox uses software virtualization,</a:t>
            </a:r>
          </a:p>
          <a:p>
            <a:r>
              <a:rPr lang="en-US" baseline="0" dirty="0"/>
              <a:t>                                                                                                //it puts the guest OS in Ring 1. This is nice because the guest OS will trap</a:t>
            </a:r>
          </a:p>
          <a:p>
            <a:r>
              <a:rPr lang="en-US" baseline="0" dirty="0"/>
              <a:t>                                                                                                //when executing privileged instructions, but not all sensitive instructions</a:t>
            </a:r>
          </a:p>
          <a:p>
            <a:r>
              <a:rPr lang="en-US" baseline="0" dirty="0"/>
              <a:t>                                                                                                //are privileged, so VirtualBox must perform dynamic binary translation.</a:t>
            </a:r>
          </a:p>
          <a:p>
            <a:r>
              <a:rPr lang="en-US" baseline="0" dirty="0"/>
              <a:t>    “Intel Virtualization Technology” by Uhlig et al. http://citeseerx.ist.psu.edu/viewdoc/download?doi=10.1.1.459.3814&amp;rep=rep1&amp;type=pdf</a:t>
            </a:r>
          </a:p>
          <a:p>
            <a:r>
              <a:rPr lang="en-US" baseline="0" dirty="0"/>
              <a:t>     //A great discussion of the challenges of virtualizing x86</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http://stackoverflow.com/questions/3425085/the-difference-between-call-gate-interrupt-gate-trap-gate //Info</a:t>
            </a:r>
            <a:r>
              <a:rPr lang="en-US" baseline="0" dirty="0"/>
              <a:t> about call gates </a:t>
            </a:r>
            <a:r>
              <a:rPr lang="en-US" baseline="0" dirty="0" err="1"/>
              <a:t>w.r.t.</a:t>
            </a:r>
            <a:r>
              <a:rPr lang="en-US" baseline="0" dirty="0"/>
              <a:t> traps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10277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a:t>
            </a:r>
            <a:r>
              <a:rPr lang="en-US" dirty="0" err="1"/>
              <a:t>syscall</a:t>
            </a:r>
            <a:r>
              <a:rPr lang="en-US" dirty="0"/>
              <a:t> instruction sensitive? It’s sensitive because it manipulates low-level machine state—most importantly, the instruction flips the privilege bit! Similarly, instructions like </a:t>
            </a:r>
            <a:r>
              <a:rPr lang="en-US" dirty="0" err="1"/>
              <a:t>iret</a:t>
            </a:r>
            <a:r>
              <a:rPr lang="en-US" dirty="0"/>
              <a:t> are also sensitive because they flip the privilege bit.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5081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40195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the complex bookkeeping: most guest OSes place the kernel at the top of a virtual address space. In other words, the kernel is mapped into every process’s address space. In a normal scenario, this is safe because the page table entries for kernel memory are marked as “supervisor access only.” However, in the virtualization setup that I’ve described in this slide, both kernel memory and user-level memory are mapped into Ring 3 (i.e., unprivileged) memory! So, if a hypervisor wants to provide isolation between user-level guest code and kernel-level guest code, the hypervisor has to ensure that, when the guest OS writes to %cr3, the hypervisor actually UNMAPS the kernel code from the real page table that the hardware sees.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Section 6.2.1 of Bugnion2012 discusses the page table problem in the context of x86-64 (which lacks segmentation support). </a:t>
            </a:r>
            <a:r>
              <a:rPr lang="en-US" dirty="0" err="1"/>
              <a:t>Quoth</a:t>
            </a:r>
            <a:r>
              <a:rPr lang="en-US" dirty="0"/>
              <a:t> the paper: “We did evaluate alternatives that relied on paging rather than segmentation . . . Unfortunately, the design alternatives all had two major downsides: first, the x86 architecture defined only one single protection bit at the page level (pte.us). Since we require three levels of protection (VMM, guest kernel, guest applications), the VMM would need to maintain two distinct page tables: one for guest applications and VMM, the other for guest kernel (running at %</a:t>
            </a:r>
            <a:r>
              <a:rPr lang="en-US" dirty="0" err="1"/>
              <a:t>cpl</a:t>
            </a:r>
            <a:r>
              <a:rPr lang="en-US" dirty="0"/>
              <a:t>=3!) and VMM. Second, and probably most critically, binary translators always need a low-overhead and secure mechanism to access their own supporting data structures from within translated code. Without hardware segment limit checking, we would lose the opportunity to use hardware-based segmentation and instead would have had to build a software fault isolation framework.” Remember that the VMM needs to isolate the VMM from the guest OS and the guest apps, and the guest OS from the guest apps. On x86-32, this was done by placing the VMM at Ring 0, the guest OS at Ring 1, and the guest apps at Ring 3. The paging hardware only differentiates between “user” (Ring 3) and “supervisor” (Rings 0, 1, and 2), so paging can only protect the VMM and the guest OS from guest apps. However, segments can prevent Ring 1 guest OS code from accessing Ring 0 VMM code.]</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91720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C55C2-A9FF-4545-9235-2292E47D6F50}"/>
              </a:ext>
            </a:extLst>
          </p:cNvPr>
          <p:cNvPicPr>
            <a:picLocks noChangeAspect="1"/>
          </p:cNvPicPr>
          <p:nvPr/>
        </p:nvPicPr>
        <p:blipFill>
          <a:blip r:embed="rId3"/>
          <a:stretch>
            <a:fillRect/>
          </a:stretch>
        </p:blipFill>
        <p:spPr>
          <a:xfrm>
            <a:off x="7401" y="0"/>
            <a:ext cx="2352418" cy="6858000"/>
          </a:xfrm>
          <a:prstGeom prst="rect">
            <a:avLst/>
          </a:prstGeom>
        </p:spPr>
      </p:pic>
      <p:pic>
        <p:nvPicPr>
          <p:cNvPr id="2050" name="Picture 2" descr="Related image">
            <a:extLst>
              <a:ext uri="{FF2B5EF4-FFF2-40B4-BE49-F238E27FC236}">
                <a16:creationId xmlns:a16="http://schemas.microsoft.com/office/drawing/2014/main" id="{6DDD8E8C-8A04-4B89-BDF7-0BA8901431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37"/>
          <a:stretch/>
        </p:blipFill>
        <p:spPr bwMode="auto">
          <a:xfrm>
            <a:off x="2359819" y="0"/>
            <a:ext cx="9835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9434" y="769677"/>
            <a:ext cx="4341828" cy="1296365"/>
          </a:xfrm>
          <a:noFill/>
        </p:spPr>
        <p:txBody>
          <a:bodyPr>
            <a:noAutofit/>
          </a:bodyPr>
          <a:lstStyle/>
          <a:p>
            <a:pPr>
              <a:lnSpc>
                <a:spcPct val="100000"/>
              </a:lnSpc>
              <a:spcBef>
                <a:spcPts val="0"/>
              </a:spcBef>
            </a:pPr>
            <a:r>
              <a:rPr lang="en-US" sz="3200" b="1" dirty="0">
                <a:latin typeface="Segoe UI" panose="020B0502040204020203" pitchFamily="34" charset="0"/>
                <a:cs typeface="Segoe UI" panose="020B0502040204020203" pitchFamily="34" charset="0"/>
              </a:rPr>
              <a:t>CS 1610: Lecture 18</a:t>
            </a:r>
          </a:p>
          <a:p>
            <a:pPr>
              <a:lnSpc>
                <a:spcPct val="100000"/>
              </a:lnSpc>
              <a:spcBef>
                <a:spcPts val="0"/>
              </a:spcBef>
            </a:pPr>
            <a:r>
              <a:rPr lang="en-US" sz="3200" b="1" dirty="0">
                <a:latin typeface="Segoe UI" panose="020B0502040204020203" pitchFamily="34" charset="0"/>
                <a:cs typeface="Segoe UI" panose="020B0502040204020203" pitchFamily="34" charset="0"/>
              </a:rPr>
              <a:t>4/13/2026</a:t>
            </a:r>
          </a:p>
        </p:txBody>
      </p:sp>
      <p:sp>
        <p:nvSpPr>
          <p:cNvPr id="2" name="Title 1"/>
          <p:cNvSpPr>
            <a:spLocks noGrp="1"/>
          </p:cNvSpPr>
          <p:nvPr>
            <p:ph type="ctrTitle"/>
          </p:nvPr>
        </p:nvSpPr>
        <p:spPr>
          <a:xfrm>
            <a:off x="118949" y="83150"/>
            <a:ext cx="4085062" cy="800827"/>
          </a:xfrm>
          <a:noFill/>
        </p:spPr>
        <p:txBody>
          <a:bodyPr>
            <a:noAutofit/>
          </a:bodyPr>
          <a:lstStyle/>
          <a:p>
            <a:r>
              <a:rPr lang="en-US" sz="4800" b="1" dirty="0"/>
              <a:t>Virtualization</a:t>
            </a:r>
          </a:p>
        </p:txBody>
      </p:sp>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850E-ED20-40D0-8284-B7EE508C646B}"/>
              </a:ext>
            </a:extLst>
          </p:cNvPr>
          <p:cNvSpPr>
            <a:spLocks noGrp="1"/>
          </p:cNvSpPr>
          <p:nvPr>
            <p:ph type="title"/>
          </p:nvPr>
        </p:nvSpPr>
        <p:spPr>
          <a:xfrm>
            <a:off x="838200" y="120528"/>
            <a:ext cx="10515600" cy="835714"/>
          </a:xfrm>
        </p:spPr>
        <p:txBody>
          <a:bodyPr/>
          <a:lstStyle/>
          <a:p>
            <a:r>
              <a:rPr lang="en-US" dirty="0"/>
              <a:t>Popek and Goldberg: Terminology</a:t>
            </a:r>
          </a:p>
        </p:txBody>
      </p:sp>
      <p:sp>
        <p:nvSpPr>
          <p:cNvPr id="3" name="Content Placeholder 2">
            <a:extLst>
              <a:ext uri="{FF2B5EF4-FFF2-40B4-BE49-F238E27FC236}">
                <a16:creationId xmlns:a16="http://schemas.microsoft.com/office/drawing/2014/main" id="{0DC765D9-510A-4DE5-B494-DFD0A165419F}"/>
              </a:ext>
            </a:extLst>
          </p:cNvPr>
          <p:cNvSpPr>
            <a:spLocks noGrp="1"/>
          </p:cNvSpPr>
          <p:nvPr>
            <p:ph idx="1"/>
          </p:nvPr>
        </p:nvSpPr>
        <p:spPr>
          <a:xfrm>
            <a:off x="539827" y="952194"/>
            <a:ext cx="11160085" cy="5992620"/>
          </a:xfrm>
        </p:spPr>
        <p:txBody>
          <a:bodyPr>
            <a:normAutofit lnSpcReduction="10000"/>
          </a:bodyPr>
          <a:lstStyle/>
          <a:p>
            <a:r>
              <a:rPr lang="en-US" sz="3600" b="1" dirty="0"/>
              <a:t>Privileged instructions</a:t>
            </a:r>
            <a:r>
              <a:rPr lang="en-US" sz="3600" dirty="0"/>
              <a:t> cause a trap if the processor isn’t in privileged mode</a:t>
            </a:r>
          </a:p>
          <a:p>
            <a:r>
              <a:rPr lang="en-US" sz="3600" b="1" dirty="0"/>
              <a:t>Sensitive instructions </a:t>
            </a:r>
            <a:r>
              <a:rPr lang="en-US" sz="3600" dirty="0"/>
              <a:t>access low-level machine state (e.g., page tables, IO devices, privilege bits) that should be managed by control software (i.e., an OS or a VMM)</a:t>
            </a:r>
          </a:p>
          <a:p>
            <a:r>
              <a:rPr lang="en-US" sz="3600" b="1" dirty="0"/>
              <a:t>Safe instructions </a:t>
            </a:r>
            <a:r>
              <a:rPr lang="en-US" sz="3600" dirty="0"/>
              <a:t>are not sensitive</a:t>
            </a:r>
          </a:p>
          <a:p>
            <a:endParaRPr lang="en-US" sz="3600" dirty="0"/>
          </a:p>
          <a:p>
            <a:r>
              <a:rPr lang="en-US" sz="3600" dirty="0"/>
              <a:t>A </a:t>
            </a:r>
            <a:r>
              <a:rPr lang="en-US" sz="3600" b="1" dirty="0"/>
              <a:t>VMM</a:t>
            </a:r>
            <a:r>
              <a:rPr lang="en-US" sz="3600" dirty="0"/>
              <a:t> is a control program that is:</a:t>
            </a:r>
          </a:p>
          <a:p>
            <a:pPr lvl="1"/>
            <a:r>
              <a:rPr lang="en-US" sz="3200" b="1" dirty="0"/>
              <a:t>Efficient:</a:t>
            </a:r>
            <a:r>
              <a:rPr lang="en-US" sz="3200" dirty="0"/>
              <a:t> All safe guest instructions run directly on hardware</a:t>
            </a:r>
          </a:p>
          <a:p>
            <a:pPr lvl="1"/>
            <a:r>
              <a:rPr lang="en-US" sz="3200" b="1" dirty="0"/>
              <a:t>Omnipotent:</a:t>
            </a:r>
            <a:r>
              <a:rPr lang="en-US" sz="3200" dirty="0"/>
              <a:t> Only the VMM can manipulate sensitive state</a:t>
            </a:r>
          </a:p>
          <a:p>
            <a:pPr lvl="1"/>
            <a:r>
              <a:rPr lang="en-US" sz="3200" b="1" dirty="0"/>
              <a:t>Undetectable:</a:t>
            </a:r>
            <a:r>
              <a:rPr lang="en-US" sz="3200" dirty="0"/>
              <a:t> A guest cannot determine that it is running atop a VMM </a:t>
            </a:r>
          </a:p>
        </p:txBody>
      </p:sp>
      <p:pic>
        <p:nvPicPr>
          <p:cNvPr id="6" name="Picture 5">
            <a:extLst>
              <a:ext uri="{FF2B5EF4-FFF2-40B4-BE49-F238E27FC236}">
                <a16:creationId xmlns:a16="http://schemas.microsoft.com/office/drawing/2014/main" id="{26132D0D-FB98-4A59-A4E4-5FA407C1707C}"/>
              </a:ext>
            </a:extLst>
          </p:cNvPr>
          <p:cNvPicPr>
            <a:picLocks noChangeAspect="1"/>
          </p:cNvPicPr>
          <p:nvPr/>
        </p:nvPicPr>
        <p:blipFill>
          <a:blip r:embed="rId3"/>
          <a:stretch>
            <a:fillRect/>
          </a:stretch>
        </p:blipFill>
        <p:spPr>
          <a:xfrm>
            <a:off x="1049581" y="211587"/>
            <a:ext cx="10140575" cy="6646413"/>
          </a:xfrm>
          <a:prstGeom prst="rect">
            <a:avLst/>
          </a:prstGeom>
          <a:ln>
            <a:solidFill>
              <a:schemeClr val="tx1"/>
            </a:solidFill>
          </a:ln>
        </p:spPr>
      </p:pic>
      <p:sp>
        <p:nvSpPr>
          <p:cNvPr id="7" name="Rectangle 6">
            <a:extLst>
              <a:ext uri="{FF2B5EF4-FFF2-40B4-BE49-F238E27FC236}">
                <a16:creationId xmlns:a16="http://schemas.microsoft.com/office/drawing/2014/main" id="{66558DA1-A3F4-4983-A756-2531A6586FA7}"/>
              </a:ext>
            </a:extLst>
          </p:cNvPr>
          <p:cNvSpPr/>
          <p:nvPr/>
        </p:nvSpPr>
        <p:spPr>
          <a:xfrm>
            <a:off x="1227612" y="1965133"/>
            <a:ext cx="9962544" cy="1569660"/>
          </a:xfrm>
          <a:prstGeom prst="rect">
            <a:avLst/>
          </a:prstGeom>
        </p:spPr>
        <p:txBody>
          <a:bodyPr wrap="square">
            <a:spAutoFit/>
          </a:bodyPr>
          <a:lstStyle/>
          <a:p>
            <a:r>
              <a:rPr lang="en-US" sz="3200" b="1" dirty="0" err="1">
                <a:latin typeface="Consolas" panose="020B0609020204030204" pitchFamily="49" charset="0"/>
                <a:cs typeface="Segoe UI" panose="020B0502040204020203" pitchFamily="34" charset="0"/>
              </a:rPr>
              <a:t>invlpg</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Invalidate a </a:t>
            </a:r>
            <a:r>
              <a:rPr lang="en-US" sz="3200" dirty="0" err="1">
                <a:latin typeface="Consolas" panose="020B0609020204030204" pitchFamily="49" charset="0"/>
                <a:cs typeface="Segoe UI" panose="020B0502040204020203" pitchFamily="34" charset="0"/>
              </a:rPr>
              <a:t>tlb</a:t>
            </a:r>
            <a:r>
              <a:rPr lang="en-US" sz="3200" dirty="0">
                <a:latin typeface="Consolas" panose="020B0609020204030204" pitchFamily="49" charset="0"/>
                <a:cs typeface="Segoe UI" panose="020B0502040204020203" pitchFamily="34" charset="0"/>
              </a:rPr>
              <a:t> entry</a:t>
            </a:r>
          </a:p>
          <a:p>
            <a:r>
              <a:rPr lang="en-US" sz="3200" b="1" dirty="0">
                <a:latin typeface="Consolas" panose="020B0609020204030204" pitchFamily="49" charset="0"/>
                <a:cs typeface="Segoe UI" panose="020B0502040204020203" pitchFamily="34" charset="0"/>
              </a:rPr>
              <a:t>mov %</a:t>
            </a:r>
            <a:r>
              <a:rPr lang="en-US" sz="3200" b="1" dirty="0" err="1">
                <a:latin typeface="Consolas" panose="020B0609020204030204" pitchFamily="49" charset="0"/>
                <a:cs typeface="Segoe UI" panose="020B0502040204020203" pitchFamily="34" charset="0"/>
              </a:rPr>
              <a:t>crXXX</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Write to a control register</a:t>
            </a:r>
          </a:p>
          <a:p>
            <a:r>
              <a:rPr lang="en-US" sz="3200" b="1" dirty="0" err="1">
                <a:latin typeface="Consolas" panose="020B0609020204030204" pitchFamily="49" charset="0"/>
                <a:cs typeface="Segoe UI" panose="020B0502040204020203" pitchFamily="34" charset="0"/>
              </a:rPr>
              <a:t>inb</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Read a byte of data from an input port</a:t>
            </a:r>
          </a:p>
        </p:txBody>
      </p:sp>
    </p:spTree>
    <p:extLst>
      <p:ext uri="{BB962C8B-B14F-4D97-AF65-F5344CB8AC3E}">
        <p14:creationId xmlns:p14="http://schemas.microsoft.com/office/powerpoint/2010/main" val="12931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4506-35B8-4992-8F30-DAF9B9B02CB3}"/>
              </a:ext>
            </a:extLst>
          </p:cNvPr>
          <p:cNvSpPr>
            <a:spLocks noGrp="1"/>
          </p:cNvSpPr>
          <p:nvPr>
            <p:ph type="title"/>
          </p:nvPr>
        </p:nvSpPr>
        <p:spPr>
          <a:xfrm>
            <a:off x="838200" y="2164400"/>
            <a:ext cx="10515600" cy="2529199"/>
          </a:xfrm>
        </p:spPr>
        <p:txBody>
          <a:bodyPr>
            <a:normAutofit/>
          </a:bodyPr>
          <a:lstStyle/>
          <a:p>
            <a:r>
              <a:rPr lang="en-US" sz="6000" dirty="0"/>
              <a:t>Does x86 support Popek-Goldberg virtualization?</a:t>
            </a:r>
          </a:p>
        </p:txBody>
      </p:sp>
    </p:spTree>
    <p:extLst>
      <p:ext uri="{BB962C8B-B14F-4D97-AF65-F5344CB8AC3E}">
        <p14:creationId xmlns:p14="http://schemas.microsoft.com/office/powerpoint/2010/main" val="29067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1C7981-EB5F-40BF-8493-BB071D318E8F}"/>
              </a:ext>
            </a:extLst>
          </p:cNvPr>
          <p:cNvGrpSpPr/>
          <p:nvPr/>
        </p:nvGrpSpPr>
        <p:grpSpPr>
          <a:xfrm>
            <a:off x="439388" y="1950476"/>
            <a:ext cx="4114800" cy="4183946"/>
            <a:chOff x="3723083" y="2532371"/>
            <a:chExt cx="4114800" cy="4183946"/>
          </a:xfrm>
        </p:grpSpPr>
        <p:sp>
          <p:nvSpPr>
            <p:cNvPr id="8" name="Oval 7">
              <a:extLst>
                <a:ext uri="{FF2B5EF4-FFF2-40B4-BE49-F238E27FC236}">
                  <a16:creationId xmlns:a16="http://schemas.microsoft.com/office/drawing/2014/main" id="{EA182CDB-B8B4-4B3C-AC08-527AC8A5AFED}"/>
                </a:ext>
              </a:extLst>
            </p:cNvPr>
            <p:cNvSpPr>
              <a:spLocks noChangeAspect="1"/>
            </p:cNvSpPr>
            <p:nvPr/>
          </p:nvSpPr>
          <p:spPr bwMode="auto">
            <a:xfrm>
              <a:off x="3723083" y="2601517"/>
              <a:ext cx="4114800" cy="4114800"/>
            </a:xfrm>
            <a:prstGeom prst="ellipse">
              <a:avLst/>
            </a:prstGeom>
            <a:solidFill>
              <a:srgbClr val="FF5D5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Oval 8">
              <a:extLst>
                <a:ext uri="{FF2B5EF4-FFF2-40B4-BE49-F238E27FC236}">
                  <a16:creationId xmlns:a16="http://schemas.microsoft.com/office/drawing/2014/main" id="{F2254827-E3A5-448B-8B4D-3BEF88A1D57F}"/>
                </a:ext>
              </a:extLst>
            </p:cNvPr>
            <p:cNvSpPr>
              <a:spLocks noChangeAspect="1"/>
            </p:cNvSpPr>
            <p:nvPr/>
          </p:nvSpPr>
          <p:spPr bwMode="auto">
            <a:xfrm>
              <a:off x="4169566" y="3048000"/>
              <a:ext cx="3221834" cy="3221834"/>
            </a:xfrm>
            <a:prstGeom prst="ellipse">
              <a:avLst/>
            </a:prstGeom>
            <a:solidFill>
              <a:srgbClr val="F9B6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Oval 9">
              <a:extLst>
                <a:ext uri="{FF2B5EF4-FFF2-40B4-BE49-F238E27FC236}">
                  <a16:creationId xmlns:a16="http://schemas.microsoft.com/office/drawing/2014/main" id="{BCAB4285-8C23-4E28-9903-72C1579E0ACE}"/>
                </a:ext>
              </a:extLst>
            </p:cNvPr>
            <p:cNvSpPr>
              <a:spLocks noChangeAspect="1"/>
            </p:cNvSpPr>
            <p:nvPr/>
          </p:nvSpPr>
          <p:spPr bwMode="auto">
            <a:xfrm>
              <a:off x="4635102" y="3513536"/>
              <a:ext cx="2290763" cy="2290763"/>
            </a:xfrm>
            <a:prstGeom prst="ellipse">
              <a:avLst/>
            </a:prstGeom>
            <a:solidFill>
              <a:srgbClr val="B4F14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Oval 10">
              <a:extLst>
                <a:ext uri="{FF2B5EF4-FFF2-40B4-BE49-F238E27FC236}">
                  <a16:creationId xmlns:a16="http://schemas.microsoft.com/office/drawing/2014/main" id="{DE322A4B-6EC6-4A8D-B876-7C010AB5994A}"/>
                </a:ext>
              </a:extLst>
            </p:cNvPr>
            <p:cNvSpPr>
              <a:spLocks noChangeAspect="1"/>
            </p:cNvSpPr>
            <p:nvPr/>
          </p:nvSpPr>
          <p:spPr bwMode="auto">
            <a:xfrm>
              <a:off x="5132785" y="4011219"/>
              <a:ext cx="1295400" cy="1295400"/>
            </a:xfrm>
            <a:prstGeom prst="ellipse">
              <a:avLst/>
            </a:prstGeom>
            <a:solidFill>
              <a:srgbClr val="35F9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TextBox 11">
              <a:extLst>
                <a:ext uri="{FF2B5EF4-FFF2-40B4-BE49-F238E27FC236}">
                  <a16:creationId xmlns:a16="http://schemas.microsoft.com/office/drawing/2014/main" id="{9A88326F-AA5F-49D0-80FC-DC31A0542353}"/>
                </a:ext>
              </a:extLst>
            </p:cNvPr>
            <p:cNvSpPr txBox="1"/>
            <p:nvPr/>
          </p:nvSpPr>
          <p:spPr>
            <a:xfrm>
              <a:off x="5147856" y="4366529"/>
              <a:ext cx="1295400" cy="584775"/>
            </a:xfrm>
            <a:prstGeom prst="rect">
              <a:avLst/>
            </a:prstGeom>
            <a:noFill/>
          </p:spPr>
          <p:txBody>
            <a:bodyPr wrap="square" rtlCol="0">
              <a:spAutoFit/>
            </a:bodyPr>
            <a:lstStyle/>
            <a:p>
              <a:pPr algn="ctr"/>
              <a:r>
                <a:rPr lang="en-US" sz="3200" dirty="0">
                  <a:latin typeface="+mn-lt"/>
                </a:rPr>
                <a:t>Ring 0</a:t>
              </a:r>
            </a:p>
          </p:txBody>
        </p:sp>
        <p:sp>
          <p:nvSpPr>
            <p:cNvPr id="13" name="TextBox 12">
              <a:extLst>
                <a:ext uri="{FF2B5EF4-FFF2-40B4-BE49-F238E27FC236}">
                  <a16:creationId xmlns:a16="http://schemas.microsoft.com/office/drawing/2014/main" id="{302ED24B-52AE-48AE-9E82-1E861B2B0E4D}"/>
                </a:ext>
              </a:extLst>
            </p:cNvPr>
            <p:cNvSpPr txBox="1"/>
            <p:nvPr/>
          </p:nvSpPr>
          <p:spPr>
            <a:xfrm>
              <a:off x="5132783" y="3012140"/>
              <a:ext cx="1295400" cy="584775"/>
            </a:xfrm>
            <a:prstGeom prst="rect">
              <a:avLst/>
            </a:prstGeom>
            <a:noFill/>
          </p:spPr>
          <p:txBody>
            <a:bodyPr wrap="square" rtlCol="0">
              <a:spAutoFit/>
            </a:bodyPr>
            <a:lstStyle/>
            <a:p>
              <a:pPr algn="ctr"/>
              <a:r>
                <a:rPr lang="en-US" sz="3200" dirty="0">
                  <a:latin typeface="+mn-lt"/>
                </a:rPr>
                <a:t>Ring 2</a:t>
              </a:r>
            </a:p>
          </p:txBody>
        </p:sp>
        <p:sp>
          <p:nvSpPr>
            <p:cNvPr id="14" name="TextBox 13">
              <a:extLst>
                <a:ext uri="{FF2B5EF4-FFF2-40B4-BE49-F238E27FC236}">
                  <a16:creationId xmlns:a16="http://schemas.microsoft.com/office/drawing/2014/main" id="{79B6A17D-A227-420B-8DFF-9D163F7A1E86}"/>
                </a:ext>
              </a:extLst>
            </p:cNvPr>
            <p:cNvSpPr txBox="1"/>
            <p:nvPr/>
          </p:nvSpPr>
          <p:spPr>
            <a:xfrm>
              <a:off x="5148694" y="2532371"/>
              <a:ext cx="1295400" cy="584775"/>
            </a:xfrm>
            <a:prstGeom prst="rect">
              <a:avLst/>
            </a:prstGeom>
            <a:noFill/>
          </p:spPr>
          <p:txBody>
            <a:bodyPr wrap="square" rtlCol="0">
              <a:spAutoFit/>
            </a:bodyPr>
            <a:lstStyle/>
            <a:p>
              <a:pPr algn="ctr"/>
              <a:r>
                <a:rPr lang="en-US" sz="3200" dirty="0">
                  <a:latin typeface="+mn-lt"/>
                </a:rPr>
                <a:t>Ring 3</a:t>
              </a:r>
            </a:p>
          </p:txBody>
        </p:sp>
        <p:sp>
          <p:nvSpPr>
            <p:cNvPr id="15" name="TextBox 14">
              <a:extLst>
                <a:ext uri="{FF2B5EF4-FFF2-40B4-BE49-F238E27FC236}">
                  <a16:creationId xmlns:a16="http://schemas.microsoft.com/office/drawing/2014/main" id="{D8DCA586-6D43-4F13-A680-59EFF9553658}"/>
                </a:ext>
              </a:extLst>
            </p:cNvPr>
            <p:cNvSpPr txBox="1"/>
            <p:nvPr/>
          </p:nvSpPr>
          <p:spPr>
            <a:xfrm>
              <a:off x="5140319" y="3520637"/>
              <a:ext cx="1295400" cy="584775"/>
            </a:xfrm>
            <a:prstGeom prst="rect">
              <a:avLst/>
            </a:prstGeom>
            <a:noFill/>
          </p:spPr>
          <p:txBody>
            <a:bodyPr wrap="square" rtlCol="0">
              <a:spAutoFit/>
            </a:bodyPr>
            <a:lstStyle/>
            <a:p>
              <a:pPr algn="ctr"/>
              <a:r>
                <a:rPr lang="en-US" sz="3200" dirty="0">
                  <a:latin typeface="+mn-lt"/>
                </a:rPr>
                <a:t>Ring 1</a:t>
              </a:r>
            </a:p>
          </p:txBody>
        </p:sp>
      </p:grpSp>
      <p:grpSp>
        <p:nvGrpSpPr>
          <p:cNvPr id="16" name="Group 15">
            <a:extLst>
              <a:ext uri="{FF2B5EF4-FFF2-40B4-BE49-F238E27FC236}">
                <a16:creationId xmlns:a16="http://schemas.microsoft.com/office/drawing/2014/main" id="{958A4AA1-2756-4C5F-8C57-21CC6C023222}"/>
              </a:ext>
            </a:extLst>
          </p:cNvPr>
          <p:cNvGrpSpPr/>
          <p:nvPr/>
        </p:nvGrpSpPr>
        <p:grpSpPr>
          <a:xfrm>
            <a:off x="69584" y="1207556"/>
            <a:ext cx="1905000" cy="1398523"/>
            <a:chOff x="7162800" y="1124413"/>
            <a:chExt cx="1905000" cy="1398523"/>
          </a:xfrm>
        </p:grpSpPr>
        <p:grpSp>
          <p:nvGrpSpPr>
            <p:cNvPr id="17" name="Group 16">
              <a:extLst>
                <a:ext uri="{FF2B5EF4-FFF2-40B4-BE49-F238E27FC236}">
                  <a16:creationId xmlns:a16="http://schemas.microsoft.com/office/drawing/2014/main" id="{5C759F77-4434-4BFA-AAF3-77A406F27BDD}"/>
                </a:ext>
              </a:extLst>
            </p:cNvPr>
            <p:cNvGrpSpPr/>
            <p:nvPr/>
          </p:nvGrpSpPr>
          <p:grpSpPr>
            <a:xfrm>
              <a:off x="7162800" y="1124413"/>
              <a:ext cx="1905000" cy="932987"/>
              <a:chOff x="7010400" y="1038776"/>
              <a:chExt cx="1905000" cy="932987"/>
            </a:xfrm>
          </p:grpSpPr>
          <p:sp>
            <p:nvSpPr>
              <p:cNvPr id="19" name="TextBox 18">
                <a:extLst>
                  <a:ext uri="{FF2B5EF4-FFF2-40B4-BE49-F238E27FC236}">
                    <a16:creationId xmlns:a16="http://schemas.microsoft.com/office/drawing/2014/main" id="{3DE98E55-5AF3-4E16-8F69-FD2792ACA109}"/>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Least</a:t>
                </a:r>
              </a:p>
            </p:txBody>
          </p:sp>
          <p:sp>
            <p:nvSpPr>
              <p:cNvPr id="20" name="TextBox 19">
                <a:extLst>
                  <a:ext uri="{FF2B5EF4-FFF2-40B4-BE49-F238E27FC236}">
                    <a16:creationId xmlns:a16="http://schemas.microsoft.com/office/drawing/2014/main" id="{7985816B-5544-4721-A13C-D66C39A0F7DE}"/>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18" name="Straight Arrow Connector 17">
              <a:extLst>
                <a:ext uri="{FF2B5EF4-FFF2-40B4-BE49-F238E27FC236}">
                  <a16:creationId xmlns:a16="http://schemas.microsoft.com/office/drawing/2014/main" id="{9DEECBC0-98F1-451A-962E-0E5BB85E2FF1}"/>
                </a:ext>
              </a:extLst>
            </p:cNvPr>
            <p:cNvCxnSpPr>
              <a:cxnSpLocks/>
            </p:cNvCxnSpPr>
            <p:nvPr/>
          </p:nvCxnSpPr>
          <p:spPr bwMode="auto">
            <a:xfrm>
              <a:off x="8305800" y="2034691"/>
              <a:ext cx="409204" cy="488245"/>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grpSp>
        <p:nvGrpSpPr>
          <p:cNvPr id="21" name="Group 20">
            <a:extLst>
              <a:ext uri="{FF2B5EF4-FFF2-40B4-BE49-F238E27FC236}">
                <a16:creationId xmlns:a16="http://schemas.microsoft.com/office/drawing/2014/main" id="{687D04EE-4E6B-45F8-BB81-963235D84911}"/>
              </a:ext>
            </a:extLst>
          </p:cNvPr>
          <p:cNvGrpSpPr/>
          <p:nvPr/>
        </p:nvGrpSpPr>
        <p:grpSpPr>
          <a:xfrm>
            <a:off x="-6616" y="4234010"/>
            <a:ext cx="2206520" cy="2650243"/>
            <a:chOff x="3810000" y="4225378"/>
            <a:chExt cx="2206520" cy="2650243"/>
          </a:xfrm>
        </p:grpSpPr>
        <p:grpSp>
          <p:nvGrpSpPr>
            <p:cNvPr id="22" name="Group 21">
              <a:extLst>
                <a:ext uri="{FF2B5EF4-FFF2-40B4-BE49-F238E27FC236}">
                  <a16:creationId xmlns:a16="http://schemas.microsoft.com/office/drawing/2014/main" id="{ED730EF1-8810-480D-ACC3-E751983C992D}"/>
                </a:ext>
              </a:extLst>
            </p:cNvPr>
            <p:cNvGrpSpPr/>
            <p:nvPr/>
          </p:nvGrpSpPr>
          <p:grpSpPr>
            <a:xfrm>
              <a:off x="3810000" y="5942634"/>
              <a:ext cx="1905000" cy="932987"/>
              <a:chOff x="7010400" y="1038776"/>
              <a:chExt cx="1905000" cy="932987"/>
            </a:xfrm>
          </p:grpSpPr>
          <p:sp>
            <p:nvSpPr>
              <p:cNvPr id="24" name="TextBox 23">
                <a:extLst>
                  <a:ext uri="{FF2B5EF4-FFF2-40B4-BE49-F238E27FC236}">
                    <a16:creationId xmlns:a16="http://schemas.microsoft.com/office/drawing/2014/main" id="{A6E5FF96-2D06-4C87-80C9-2622AF9B3702}"/>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Most</a:t>
                </a:r>
              </a:p>
            </p:txBody>
          </p:sp>
          <p:sp>
            <p:nvSpPr>
              <p:cNvPr id="25" name="TextBox 24">
                <a:extLst>
                  <a:ext uri="{FF2B5EF4-FFF2-40B4-BE49-F238E27FC236}">
                    <a16:creationId xmlns:a16="http://schemas.microsoft.com/office/drawing/2014/main" id="{0EE899F5-4491-4791-8F27-DBB7CE727934}"/>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23" name="Straight Arrow Connector 22">
              <a:extLst>
                <a:ext uri="{FF2B5EF4-FFF2-40B4-BE49-F238E27FC236}">
                  <a16:creationId xmlns:a16="http://schemas.microsoft.com/office/drawing/2014/main" id="{39D01AD1-AD78-49CC-B061-AD783308FC06}"/>
                </a:ext>
              </a:extLst>
            </p:cNvPr>
            <p:cNvCxnSpPr>
              <a:cxnSpLocks/>
            </p:cNvCxnSpPr>
            <p:nvPr/>
          </p:nvCxnSpPr>
          <p:spPr bwMode="auto">
            <a:xfrm flipV="1">
              <a:off x="4945884" y="4225378"/>
              <a:ext cx="1070636" cy="1852048"/>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32" name="TextBox 31">
            <a:extLst>
              <a:ext uri="{FF2B5EF4-FFF2-40B4-BE49-F238E27FC236}">
                <a16:creationId xmlns:a16="http://schemas.microsoft.com/office/drawing/2014/main" id="{99327B24-4215-433B-894E-B8CC3349D532}"/>
              </a:ext>
            </a:extLst>
          </p:cNvPr>
          <p:cNvSpPr txBox="1"/>
          <p:nvPr/>
        </p:nvSpPr>
        <p:spPr>
          <a:xfrm>
            <a:off x="142504" y="-31966"/>
            <a:ext cx="11871128" cy="892552"/>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1:</a:t>
            </a:r>
            <a:r>
              <a:rPr lang="en-US" sz="2600" dirty="0">
                <a:latin typeface="Segoe UI" panose="020B0502040204020203" pitchFamily="34" charset="0"/>
                <a:cs typeface="Segoe UI" panose="020B0502040204020203" pitchFamily="34" charset="0"/>
              </a:rPr>
              <a:t> Only Ring 0 can invoke privileged instructions. Rings 1, 2, and 3 trap when invoking privileged instructions.</a:t>
            </a:r>
          </a:p>
        </p:txBody>
      </p:sp>
      <p:sp>
        <p:nvSpPr>
          <p:cNvPr id="33" name="TextBox 32">
            <a:extLst>
              <a:ext uri="{FF2B5EF4-FFF2-40B4-BE49-F238E27FC236}">
                <a16:creationId xmlns:a16="http://schemas.microsoft.com/office/drawing/2014/main" id="{73CF54F3-45D7-4C78-8741-91B7B74710C2}"/>
              </a:ext>
            </a:extLst>
          </p:cNvPr>
          <p:cNvSpPr txBox="1"/>
          <p:nvPr/>
        </p:nvSpPr>
        <p:spPr>
          <a:xfrm>
            <a:off x="4731110" y="904033"/>
            <a:ext cx="7340928" cy="1692771"/>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2:</a:t>
            </a:r>
            <a:r>
              <a:rPr lang="en-US" sz="2600" dirty="0">
                <a:latin typeface="Segoe UI" panose="020B0502040204020203" pitchFamily="34" charset="0"/>
                <a:cs typeface="Segoe UI" panose="020B0502040204020203" pitchFamily="34" charset="0"/>
              </a:rPr>
              <a:t> An x86 PTE only has a single bit to indicate user/supervisor! The MMU maps Rings 0, 1, and 2 to “supervisor,” and Ring 3 to “user.”</a:t>
            </a:r>
          </a:p>
        </p:txBody>
      </p:sp>
      <p:grpSp>
        <p:nvGrpSpPr>
          <p:cNvPr id="74" name="Group 73">
            <a:extLst>
              <a:ext uri="{FF2B5EF4-FFF2-40B4-BE49-F238E27FC236}">
                <a16:creationId xmlns:a16="http://schemas.microsoft.com/office/drawing/2014/main" id="{658EA470-DB52-4BA4-8135-5B3205D13993}"/>
              </a:ext>
            </a:extLst>
          </p:cNvPr>
          <p:cNvGrpSpPr/>
          <p:nvPr/>
        </p:nvGrpSpPr>
        <p:grpSpPr>
          <a:xfrm>
            <a:off x="6196268" y="2660212"/>
            <a:ext cx="5074508" cy="4021779"/>
            <a:chOff x="6096000" y="2660212"/>
            <a:chExt cx="5074508" cy="4021779"/>
          </a:xfrm>
        </p:grpSpPr>
        <p:sp>
          <p:nvSpPr>
            <p:cNvPr id="34" name="TextBox 33">
              <a:extLst>
                <a:ext uri="{FF2B5EF4-FFF2-40B4-BE49-F238E27FC236}">
                  <a16:creationId xmlns:a16="http://schemas.microsoft.com/office/drawing/2014/main" id="{9A5F459C-EF70-4719-BA87-3F730FB6BBA2}"/>
                </a:ext>
              </a:extLst>
            </p:cNvPr>
            <p:cNvSpPr txBox="1"/>
            <p:nvPr/>
          </p:nvSpPr>
          <p:spPr>
            <a:xfrm>
              <a:off x="6096000" y="2660212"/>
              <a:ext cx="5074508"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The Normal x86 Setup</a:t>
              </a:r>
            </a:p>
          </p:txBody>
        </p:sp>
        <p:sp>
          <p:nvSpPr>
            <p:cNvPr id="36" name="Rectangle 35">
              <a:extLst>
                <a:ext uri="{FF2B5EF4-FFF2-40B4-BE49-F238E27FC236}">
                  <a16:creationId xmlns:a16="http://schemas.microsoft.com/office/drawing/2014/main" id="{F9BAE12D-7949-4F5E-B2FF-006E75B87B31}"/>
                </a:ext>
              </a:extLst>
            </p:cNvPr>
            <p:cNvSpPr/>
            <p:nvPr/>
          </p:nvSpPr>
          <p:spPr bwMode="auto">
            <a:xfrm>
              <a:off x="7012106" y="6129338"/>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234E7A1E-6717-4680-90A6-8B2D14B8C2CC}"/>
                </a:ext>
              </a:extLst>
            </p:cNvPr>
            <p:cNvSpPr txBox="1"/>
            <p:nvPr/>
          </p:nvSpPr>
          <p:spPr>
            <a:xfrm>
              <a:off x="7136295" y="6117926"/>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nvGrpSpPr>
            <p:cNvPr id="41" name="Group 40">
              <a:extLst>
                <a:ext uri="{FF2B5EF4-FFF2-40B4-BE49-F238E27FC236}">
                  <a16:creationId xmlns:a16="http://schemas.microsoft.com/office/drawing/2014/main" id="{01FEBAB6-6E9F-4ECC-8FEE-0357341FC116}"/>
                </a:ext>
              </a:extLst>
            </p:cNvPr>
            <p:cNvGrpSpPr/>
            <p:nvPr/>
          </p:nvGrpSpPr>
          <p:grpSpPr>
            <a:xfrm>
              <a:off x="7012106" y="5398804"/>
              <a:ext cx="1980342" cy="552653"/>
              <a:chOff x="2095500" y="5181600"/>
              <a:chExt cx="1638300" cy="457200"/>
            </a:xfrm>
          </p:grpSpPr>
          <p:sp>
            <p:nvSpPr>
              <p:cNvPr id="50" name="Rectangle 49">
                <a:extLst>
                  <a:ext uri="{FF2B5EF4-FFF2-40B4-BE49-F238E27FC236}">
                    <a16:creationId xmlns:a16="http://schemas.microsoft.com/office/drawing/2014/main" id="{DBF84C49-103F-42E4-B70A-A440FF13C94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TextBox 50">
                <a:extLst>
                  <a:ext uri="{FF2B5EF4-FFF2-40B4-BE49-F238E27FC236}">
                    <a16:creationId xmlns:a16="http://schemas.microsoft.com/office/drawing/2014/main" id="{917047A8-85DB-40BF-AF47-3AB553076F70}"/>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55" name="Group 54">
              <a:extLst>
                <a:ext uri="{FF2B5EF4-FFF2-40B4-BE49-F238E27FC236}">
                  <a16:creationId xmlns:a16="http://schemas.microsoft.com/office/drawing/2014/main" id="{5E50C658-E430-4F60-BDA2-E42CA1D92478}"/>
                </a:ext>
              </a:extLst>
            </p:cNvPr>
            <p:cNvGrpSpPr/>
            <p:nvPr/>
          </p:nvGrpSpPr>
          <p:grpSpPr>
            <a:xfrm>
              <a:off x="9216322" y="4689716"/>
              <a:ext cx="1354105" cy="557549"/>
              <a:chOff x="8790792" y="5390652"/>
              <a:chExt cx="1354105" cy="557549"/>
            </a:xfrm>
          </p:grpSpPr>
          <p:sp>
            <p:nvSpPr>
              <p:cNvPr id="39" name="TextBox 38">
                <a:extLst>
                  <a:ext uri="{FF2B5EF4-FFF2-40B4-BE49-F238E27FC236}">
                    <a16:creationId xmlns:a16="http://schemas.microsoft.com/office/drawing/2014/main" id="{A9A1F111-C4F1-400D-AF4E-F182BA68EF8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45" name="Left Bracket 44">
                <a:extLst>
                  <a:ext uri="{FF2B5EF4-FFF2-40B4-BE49-F238E27FC236}">
                    <a16:creationId xmlns:a16="http://schemas.microsoft.com/office/drawing/2014/main" id="{E14733FF-BA64-42BE-A023-32E8C325889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ED52FD69-10A9-4FAA-A8D2-5327D9561C7B}"/>
                </a:ext>
              </a:extLst>
            </p:cNvPr>
            <p:cNvGrpSpPr/>
            <p:nvPr/>
          </p:nvGrpSpPr>
          <p:grpSpPr>
            <a:xfrm>
              <a:off x="9216322" y="5388814"/>
              <a:ext cx="1354105" cy="568566"/>
              <a:chOff x="8790792" y="5236414"/>
              <a:chExt cx="1354105" cy="568566"/>
            </a:xfrm>
          </p:grpSpPr>
          <p:sp>
            <p:nvSpPr>
              <p:cNvPr id="57" name="TextBox 56">
                <a:extLst>
                  <a:ext uri="{FF2B5EF4-FFF2-40B4-BE49-F238E27FC236}">
                    <a16:creationId xmlns:a16="http://schemas.microsoft.com/office/drawing/2014/main" id="{5694FCBD-10CD-4B03-8102-91E18A60CCE5}"/>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58" name="Left Bracket 57">
                <a:extLst>
                  <a:ext uri="{FF2B5EF4-FFF2-40B4-BE49-F238E27FC236}">
                    <a16:creationId xmlns:a16="http://schemas.microsoft.com/office/drawing/2014/main" id="{BD1EC188-CE8A-46BC-973F-AE71EEF7D8CE}"/>
                  </a:ext>
                </a:extLst>
              </p:cNvPr>
              <p:cNvSpPr/>
              <p:nvPr/>
            </p:nvSpPr>
            <p:spPr>
              <a:xfrm flipH="1">
                <a:off x="8790792" y="5255583"/>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2862DC9-4739-4AC1-A4DD-18C76A0F05F6}"/>
                </a:ext>
              </a:extLst>
            </p:cNvPr>
            <p:cNvGrpSpPr/>
            <p:nvPr/>
          </p:nvGrpSpPr>
          <p:grpSpPr>
            <a:xfrm>
              <a:off x="9216322" y="3965015"/>
              <a:ext cx="1354105" cy="557549"/>
              <a:chOff x="8790792" y="5390652"/>
              <a:chExt cx="1354105" cy="557549"/>
            </a:xfrm>
          </p:grpSpPr>
          <p:sp>
            <p:nvSpPr>
              <p:cNvPr id="60" name="TextBox 59">
                <a:extLst>
                  <a:ext uri="{FF2B5EF4-FFF2-40B4-BE49-F238E27FC236}">
                    <a16:creationId xmlns:a16="http://schemas.microsoft.com/office/drawing/2014/main" id="{FB5FAC71-CAAC-4A4D-8863-FB733BB443FD}"/>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61" name="Left Bracket 60">
                <a:extLst>
                  <a:ext uri="{FF2B5EF4-FFF2-40B4-BE49-F238E27FC236}">
                    <a16:creationId xmlns:a16="http://schemas.microsoft.com/office/drawing/2014/main" id="{90989785-C94F-402B-8D62-76EB071BC3D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E548577-43A4-4B66-8A6D-9429F13ED4B1}"/>
                </a:ext>
              </a:extLst>
            </p:cNvPr>
            <p:cNvGrpSpPr/>
            <p:nvPr/>
          </p:nvGrpSpPr>
          <p:grpSpPr>
            <a:xfrm>
              <a:off x="7012908" y="3231129"/>
              <a:ext cx="1980342" cy="555351"/>
              <a:chOff x="2095500" y="5149224"/>
              <a:chExt cx="1638300" cy="459432"/>
            </a:xfrm>
          </p:grpSpPr>
          <p:sp>
            <p:nvSpPr>
              <p:cNvPr id="63" name="Rectangle 62">
                <a:extLst>
                  <a:ext uri="{FF2B5EF4-FFF2-40B4-BE49-F238E27FC236}">
                    <a16:creationId xmlns:a16="http://schemas.microsoft.com/office/drawing/2014/main" id="{7A3DD713-8544-4504-973C-E7C8F1E2F3E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4" name="TextBox 63">
                <a:extLst>
                  <a:ext uri="{FF2B5EF4-FFF2-40B4-BE49-F238E27FC236}">
                    <a16:creationId xmlns:a16="http://schemas.microsoft.com/office/drawing/2014/main" id="{6C4FC2C9-E146-4025-A50E-EFB48065C23A}"/>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65" name="Group 64">
              <a:extLst>
                <a:ext uri="{FF2B5EF4-FFF2-40B4-BE49-F238E27FC236}">
                  <a16:creationId xmlns:a16="http://schemas.microsoft.com/office/drawing/2014/main" id="{F053256E-F9E6-4B1C-A6E9-167A2F6BCEC7}"/>
                </a:ext>
              </a:extLst>
            </p:cNvPr>
            <p:cNvGrpSpPr/>
            <p:nvPr/>
          </p:nvGrpSpPr>
          <p:grpSpPr>
            <a:xfrm>
              <a:off x="9216322" y="3240314"/>
              <a:ext cx="1354105" cy="557549"/>
              <a:chOff x="8790792" y="5390652"/>
              <a:chExt cx="1354105" cy="557549"/>
            </a:xfrm>
          </p:grpSpPr>
          <p:sp>
            <p:nvSpPr>
              <p:cNvPr id="66" name="TextBox 65">
                <a:extLst>
                  <a:ext uri="{FF2B5EF4-FFF2-40B4-BE49-F238E27FC236}">
                    <a16:creationId xmlns:a16="http://schemas.microsoft.com/office/drawing/2014/main" id="{1EFC3E7C-59E5-4A11-A669-D78AB212FE7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67" name="Left Bracket 66">
                <a:extLst>
                  <a:ext uri="{FF2B5EF4-FFF2-40B4-BE49-F238E27FC236}">
                    <a16:creationId xmlns:a16="http://schemas.microsoft.com/office/drawing/2014/main" id="{05BDC883-DFEF-49EF-B2C4-82CB03385C6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FBCAFEA-29DE-42A4-91E6-59AC362D262E}"/>
                </a:ext>
              </a:extLst>
            </p:cNvPr>
            <p:cNvGrpSpPr/>
            <p:nvPr/>
          </p:nvGrpSpPr>
          <p:grpSpPr>
            <a:xfrm>
              <a:off x="7012106" y="3967213"/>
              <a:ext cx="1980342" cy="555351"/>
              <a:chOff x="2095500" y="5149224"/>
              <a:chExt cx="1638300" cy="459432"/>
            </a:xfrm>
          </p:grpSpPr>
          <p:sp>
            <p:nvSpPr>
              <p:cNvPr id="69" name="Rectangle 68">
                <a:extLst>
                  <a:ext uri="{FF2B5EF4-FFF2-40B4-BE49-F238E27FC236}">
                    <a16:creationId xmlns:a16="http://schemas.microsoft.com/office/drawing/2014/main" id="{0677F8AF-418C-4192-98AF-AD1FC90BE77A}"/>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0" name="TextBox 69">
                <a:extLst>
                  <a:ext uri="{FF2B5EF4-FFF2-40B4-BE49-F238E27FC236}">
                    <a16:creationId xmlns:a16="http://schemas.microsoft.com/office/drawing/2014/main" id="{357FED05-1CFE-4C2E-9629-60D9CA8E0F38}"/>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71" name="Group 70">
              <a:extLst>
                <a:ext uri="{FF2B5EF4-FFF2-40B4-BE49-F238E27FC236}">
                  <a16:creationId xmlns:a16="http://schemas.microsoft.com/office/drawing/2014/main" id="{6D37D559-98C7-4E73-8833-BA276643C1EF}"/>
                </a:ext>
              </a:extLst>
            </p:cNvPr>
            <p:cNvGrpSpPr/>
            <p:nvPr/>
          </p:nvGrpSpPr>
          <p:grpSpPr>
            <a:xfrm>
              <a:off x="7002488" y="4675055"/>
              <a:ext cx="1980342" cy="555351"/>
              <a:chOff x="2095500" y="5149224"/>
              <a:chExt cx="1638300" cy="459432"/>
            </a:xfrm>
          </p:grpSpPr>
          <p:sp>
            <p:nvSpPr>
              <p:cNvPr id="72" name="Rectangle 71">
                <a:extLst>
                  <a:ext uri="{FF2B5EF4-FFF2-40B4-BE49-F238E27FC236}">
                    <a16:creationId xmlns:a16="http://schemas.microsoft.com/office/drawing/2014/main" id="{4DD34A1B-6CBF-480A-B2DF-959FFB85B9D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3" name="TextBox 72">
                <a:extLst>
                  <a:ext uri="{FF2B5EF4-FFF2-40B4-BE49-F238E27FC236}">
                    <a16:creationId xmlns:a16="http://schemas.microsoft.com/office/drawing/2014/main" id="{A18D2357-A867-4507-9203-E386505E775B}"/>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52" name="TextBox 51">
            <a:extLst>
              <a:ext uri="{FF2B5EF4-FFF2-40B4-BE49-F238E27FC236}">
                <a16:creationId xmlns:a16="http://schemas.microsoft.com/office/drawing/2014/main" id="{F72A1ECD-3C17-4936-B1C6-280B16348946}"/>
              </a:ext>
            </a:extLst>
          </p:cNvPr>
          <p:cNvSpPr txBox="1"/>
          <p:nvPr/>
        </p:nvSpPr>
        <p:spPr>
          <a:xfrm>
            <a:off x="2052426" y="6117926"/>
            <a:ext cx="26786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 Rings</a:t>
            </a:r>
          </a:p>
        </p:txBody>
      </p:sp>
      <p:grpSp>
        <p:nvGrpSpPr>
          <p:cNvPr id="6" name="Group 5">
            <a:extLst>
              <a:ext uri="{FF2B5EF4-FFF2-40B4-BE49-F238E27FC236}">
                <a16:creationId xmlns:a16="http://schemas.microsoft.com/office/drawing/2014/main" id="{063311D1-0862-4B29-AA6B-F5961FE01FC9}"/>
              </a:ext>
            </a:extLst>
          </p:cNvPr>
          <p:cNvGrpSpPr/>
          <p:nvPr/>
        </p:nvGrpSpPr>
        <p:grpSpPr>
          <a:xfrm>
            <a:off x="3044259" y="2814322"/>
            <a:ext cx="1975465" cy="592096"/>
            <a:chOff x="3044259" y="2814322"/>
            <a:chExt cx="1975465" cy="592096"/>
          </a:xfrm>
        </p:grpSpPr>
        <p:cxnSp>
          <p:nvCxnSpPr>
            <p:cNvPr id="53" name="Straight Arrow Connector 52">
              <a:extLst>
                <a:ext uri="{FF2B5EF4-FFF2-40B4-BE49-F238E27FC236}">
                  <a16:creationId xmlns:a16="http://schemas.microsoft.com/office/drawing/2014/main" id="{91AC033F-C38C-4FA1-989D-1BAB95A428F5}"/>
                </a:ext>
              </a:extLst>
            </p:cNvPr>
            <p:cNvCxnSpPr>
              <a:cxnSpLocks/>
            </p:cNvCxnSpPr>
            <p:nvPr/>
          </p:nvCxnSpPr>
          <p:spPr bwMode="auto">
            <a:xfrm flipH="1" flipV="1">
              <a:off x="3044259" y="2814322"/>
              <a:ext cx="1968788" cy="59209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75" name="Straight Arrow Connector 74">
              <a:extLst>
                <a:ext uri="{FF2B5EF4-FFF2-40B4-BE49-F238E27FC236}">
                  <a16:creationId xmlns:a16="http://schemas.microsoft.com/office/drawing/2014/main" id="{F5EB726B-19DF-40F7-B17C-E96EE3003297}"/>
                </a:ext>
              </a:extLst>
            </p:cNvPr>
            <p:cNvCxnSpPr>
              <a:cxnSpLocks/>
            </p:cNvCxnSpPr>
            <p:nvPr/>
          </p:nvCxnSpPr>
          <p:spPr bwMode="auto">
            <a:xfrm flipH="1" flipV="1">
              <a:off x="3044259" y="3305568"/>
              <a:ext cx="1975465" cy="10085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84" name="Content Placeholder 2">
            <a:extLst>
              <a:ext uri="{FF2B5EF4-FFF2-40B4-BE49-F238E27FC236}">
                <a16:creationId xmlns:a16="http://schemas.microsoft.com/office/drawing/2014/main" id="{B718D1E6-F2BE-47EF-BD47-BA235E3DE457}"/>
              </a:ext>
            </a:extLst>
          </p:cNvPr>
          <p:cNvSpPr>
            <a:spLocks noGrp="1"/>
          </p:cNvSpPr>
          <p:nvPr>
            <p:ph idx="1"/>
          </p:nvPr>
        </p:nvSpPr>
        <p:spPr>
          <a:xfrm>
            <a:off x="5013046" y="3231130"/>
            <a:ext cx="6293083" cy="3653124"/>
          </a:xfrm>
        </p:spPr>
        <p:txBody>
          <a:bodyPr>
            <a:normAutofit/>
          </a:bodyPr>
          <a:lstStyle/>
          <a:p>
            <a:r>
              <a:rPr lang="en-US" sz="2400" dirty="0">
                <a:latin typeface="Segoe UI" panose="020B0502040204020203" pitchFamily="34" charset="0"/>
                <a:cs typeface="Segoe UI" panose="020B0502040204020203" pitchFamily="34" charset="0"/>
              </a:rPr>
              <a:t>Intel originally thought that device drivers could be “isolated” here</a:t>
            </a:r>
          </a:p>
          <a:p>
            <a:r>
              <a:rPr lang="en-US" sz="2400" dirty="0">
                <a:latin typeface="Segoe UI" panose="020B0502040204020203" pitchFamily="34" charset="0"/>
                <a:cs typeface="Segoe UI" panose="020B0502040204020203" pitchFamily="34" charset="0"/>
              </a:rPr>
              <a:t>However, “isolated” drivers in Rings 1 or 2 can still access ring 0 memory pages, so isolation is weak in practice without additional segment-based protection (but segment support was dropped in x86-64)</a:t>
            </a:r>
          </a:p>
          <a:p>
            <a:r>
              <a:rPr lang="en-US" sz="2400" dirty="0">
                <a:latin typeface="Segoe UI" panose="020B0502040204020203" pitchFamily="34" charset="0"/>
                <a:cs typeface="Segoe UI" panose="020B0502040204020203" pitchFamily="34" charset="0"/>
              </a:rPr>
              <a:t>Also, many non-x86 chips only define two privilege levels, so portable OSes shouldn’t leverage Rings 1 and 2</a:t>
            </a:r>
          </a:p>
        </p:txBody>
      </p:sp>
      <p:grpSp>
        <p:nvGrpSpPr>
          <p:cNvPr id="76" name="Group 75">
            <a:extLst>
              <a:ext uri="{FF2B5EF4-FFF2-40B4-BE49-F238E27FC236}">
                <a16:creationId xmlns:a16="http://schemas.microsoft.com/office/drawing/2014/main" id="{12B39B8F-4E5B-4454-825D-AD8B827FAEAD}"/>
              </a:ext>
            </a:extLst>
          </p:cNvPr>
          <p:cNvGrpSpPr/>
          <p:nvPr/>
        </p:nvGrpSpPr>
        <p:grpSpPr>
          <a:xfrm>
            <a:off x="4776327" y="2881706"/>
            <a:ext cx="7142202" cy="3256069"/>
            <a:chOff x="5299855" y="3611301"/>
            <a:chExt cx="7142202" cy="3256069"/>
          </a:xfrm>
        </p:grpSpPr>
        <p:sp>
          <p:nvSpPr>
            <p:cNvPr id="77" name="Rectangle 76">
              <a:extLst>
                <a:ext uri="{FF2B5EF4-FFF2-40B4-BE49-F238E27FC236}">
                  <a16:creationId xmlns:a16="http://schemas.microsoft.com/office/drawing/2014/main" id="{DB379484-EAB5-478E-AF0C-73CC2940CFA7}"/>
                </a:ext>
              </a:extLst>
            </p:cNvPr>
            <p:cNvSpPr/>
            <p:nvPr/>
          </p:nvSpPr>
          <p:spPr>
            <a:xfrm>
              <a:off x="5451676" y="3611301"/>
              <a:ext cx="6740324" cy="325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C40B8242-F6F4-4B5C-8701-39C990A419AC}"/>
                </a:ext>
              </a:extLst>
            </p:cNvPr>
            <p:cNvGrpSpPr/>
            <p:nvPr/>
          </p:nvGrpSpPr>
          <p:grpSpPr>
            <a:xfrm>
              <a:off x="5299855" y="3778868"/>
              <a:ext cx="7142202" cy="3083384"/>
              <a:chOff x="5299855" y="3778868"/>
              <a:chExt cx="7142202" cy="3083384"/>
            </a:xfrm>
          </p:grpSpPr>
          <p:cxnSp>
            <p:nvCxnSpPr>
              <p:cNvPr id="79" name="Straight Connector 78">
                <a:extLst>
                  <a:ext uri="{FF2B5EF4-FFF2-40B4-BE49-F238E27FC236}">
                    <a16:creationId xmlns:a16="http://schemas.microsoft.com/office/drawing/2014/main" id="{AD83D6DC-D596-453C-B7C9-C8F239942D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0" name="Group 79">
                <a:extLst>
                  <a:ext uri="{FF2B5EF4-FFF2-40B4-BE49-F238E27FC236}">
                    <a16:creationId xmlns:a16="http://schemas.microsoft.com/office/drawing/2014/main" id="{AD122E70-EF67-462A-A287-2E7494B68621}"/>
                  </a:ext>
                </a:extLst>
              </p:cNvPr>
              <p:cNvGrpSpPr/>
              <p:nvPr/>
            </p:nvGrpSpPr>
            <p:grpSpPr>
              <a:xfrm>
                <a:off x="5299855" y="3778868"/>
                <a:ext cx="7142202" cy="3083384"/>
                <a:chOff x="5299855" y="3778868"/>
                <a:chExt cx="7142202" cy="3083384"/>
              </a:xfrm>
            </p:grpSpPr>
            <p:cxnSp>
              <p:nvCxnSpPr>
                <p:cNvPr id="81" name="Straight Connector 80">
                  <a:extLst>
                    <a:ext uri="{FF2B5EF4-FFF2-40B4-BE49-F238E27FC236}">
                      <a16:creationId xmlns:a16="http://schemas.microsoft.com/office/drawing/2014/main" id="{3FA58670-9CB6-49F0-9CE2-4A31113B946A}"/>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AFFC344-1A8A-4ED3-ADC2-96779EBF8EAA}"/>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9294A18F-474F-429D-8E8D-87CF69609A80}"/>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5" name="Group 84">
                  <a:extLst>
                    <a:ext uri="{FF2B5EF4-FFF2-40B4-BE49-F238E27FC236}">
                      <a16:creationId xmlns:a16="http://schemas.microsoft.com/office/drawing/2014/main" id="{CA36B965-D0ED-41B4-B490-479640F023F1}"/>
                    </a:ext>
                  </a:extLst>
                </p:cNvPr>
                <p:cNvGrpSpPr/>
                <p:nvPr/>
              </p:nvGrpSpPr>
              <p:grpSpPr>
                <a:xfrm>
                  <a:off x="5299855" y="3778868"/>
                  <a:ext cx="7142202" cy="3083384"/>
                  <a:chOff x="5299855" y="3778868"/>
                  <a:chExt cx="7142202" cy="3083384"/>
                </a:xfrm>
              </p:grpSpPr>
              <p:grpSp>
                <p:nvGrpSpPr>
                  <p:cNvPr id="86" name="Group 85">
                    <a:extLst>
                      <a:ext uri="{FF2B5EF4-FFF2-40B4-BE49-F238E27FC236}">
                        <a16:creationId xmlns:a16="http://schemas.microsoft.com/office/drawing/2014/main" id="{7F40222C-6DA0-468E-8093-F0FAFE1ABF70}"/>
                      </a:ext>
                    </a:extLst>
                  </p:cNvPr>
                  <p:cNvGrpSpPr/>
                  <p:nvPr/>
                </p:nvGrpSpPr>
                <p:grpSpPr>
                  <a:xfrm>
                    <a:off x="6064810" y="5877836"/>
                    <a:ext cx="5968726" cy="533400"/>
                    <a:chOff x="822435" y="1524000"/>
                    <a:chExt cx="7690945" cy="533400"/>
                  </a:xfrm>
                </p:grpSpPr>
                <p:sp>
                  <p:nvSpPr>
                    <p:cNvPr id="107" name="Rectangle 106">
                      <a:extLst>
                        <a:ext uri="{FF2B5EF4-FFF2-40B4-BE49-F238E27FC236}">
                          <a16:creationId xmlns:a16="http://schemas.microsoft.com/office/drawing/2014/main" id="{CB4AA468-ECD6-46D9-98F5-4F182AC5697C}"/>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08" name="Rectangle 107">
                      <a:extLst>
                        <a:ext uri="{FF2B5EF4-FFF2-40B4-BE49-F238E27FC236}">
                          <a16:creationId xmlns:a16="http://schemas.microsoft.com/office/drawing/2014/main" id="{727D5EE2-1A2A-48FA-BB54-79F775124256}"/>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87" name="TextBox 86">
                    <a:extLst>
                      <a:ext uri="{FF2B5EF4-FFF2-40B4-BE49-F238E27FC236}">
                        <a16:creationId xmlns:a16="http://schemas.microsoft.com/office/drawing/2014/main" id="{6B305236-736B-4F34-8D24-69A9A9572E99}"/>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88" name="TextBox 87">
                    <a:extLst>
                      <a:ext uri="{FF2B5EF4-FFF2-40B4-BE49-F238E27FC236}">
                        <a16:creationId xmlns:a16="http://schemas.microsoft.com/office/drawing/2014/main" id="{EC261448-27D9-43E3-A0F1-39EAA79C0A6E}"/>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89" name="TextBox 88">
                    <a:extLst>
                      <a:ext uri="{FF2B5EF4-FFF2-40B4-BE49-F238E27FC236}">
                        <a16:creationId xmlns:a16="http://schemas.microsoft.com/office/drawing/2014/main" id="{F571C950-731A-49C1-9BE2-ACBADADE598E}"/>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90" name="TextBox 89">
                    <a:extLst>
                      <a:ext uri="{FF2B5EF4-FFF2-40B4-BE49-F238E27FC236}">
                        <a16:creationId xmlns:a16="http://schemas.microsoft.com/office/drawing/2014/main" id="{88C21B8E-24CF-484E-8ED6-A3F1221982D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91" name="TextBox 90">
                    <a:extLst>
                      <a:ext uri="{FF2B5EF4-FFF2-40B4-BE49-F238E27FC236}">
                        <a16:creationId xmlns:a16="http://schemas.microsoft.com/office/drawing/2014/main" id="{9B755BE4-2494-48A5-A257-89E5C65B55AD}"/>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92" name="TextBox 91">
                    <a:extLst>
                      <a:ext uri="{FF2B5EF4-FFF2-40B4-BE49-F238E27FC236}">
                        <a16:creationId xmlns:a16="http://schemas.microsoft.com/office/drawing/2014/main" id="{048CA8D1-B88B-4D79-A72E-FDB53DAC7E6F}"/>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93" name="TextBox 92">
                    <a:extLst>
                      <a:ext uri="{FF2B5EF4-FFF2-40B4-BE49-F238E27FC236}">
                        <a16:creationId xmlns:a16="http://schemas.microsoft.com/office/drawing/2014/main" id="{1E3D11E3-FA4F-4AC4-BD31-C5FEFE6D4E63}"/>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94" name="TextBox 93">
                    <a:extLst>
                      <a:ext uri="{FF2B5EF4-FFF2-40B4-BE49-F238E27FC236}">
                        <a16:creationId xmlns:a16="http://schemas.microsoft.com/office/drawing/2014/main" id="{81159E1F-EC26-4AEF-8343-F87520E3E306}"/>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95" name="TextBox 94">
                    <a:extLst>
                      <a:ext uri="{FF2B5EF4-FFF2-40B4-BE49-F238E27FC236}">
                        <a16:creationId xmlns:a16="http://schemas.microsoft.com/office/drawing/2014/main" id="{3A4C4581-FFF1-48CC-83A8-653B05D3DCDF}"/>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96" name="TextBox 95">
                    <a:extLst>
                      <a:ext uri="{FF2B5EF4-FFF2-40B4-BE49-F238E27FC236}">
                        <a16:creationId xmlns:a16="http://schemas.microsoft.com/office/drawing/2014/main" id="{90A6FA15-0A5F-45C4-BFCE-AD991316688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97" name="TextBox 96">
                    <a:extLst>
                      <a:ext uri="{FF2B5EF4-FFF2-40B4-BE49-F238E27FC236}">
                        <a16:creationId xmlns:a16="http://schemas.microsoft.com/office/drawing/2014/main" id="{38540517-48EC-4DC1-800A-C7C3672F6C9D}"/>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98" name="Group 97">
                    <a:extLst>
                      <a:ext uri="{FF2B5EF4-FFF2-40B4-BE49-F238E27FC236}">
                        <a16:creationId xmlns:a16="http://schemas.microsoft.com/office/drawing/2014/main" id="{123B6981-58C3-44AA-8CFC-417B7CA62881}"/>
                      </a:ext>
                    </a:extLst>
                  </p:cNvPr>
                  <p:cNvGrpSpPr/>
                  <p:nvPr/>
                </p:nvGrpSpPr>
                <p:grpSpPr>
                  <a:xfrm>
                    <a:off x="10846332" y="4662617"/>
                    <a:ext cx="1595725" cy="1171657"/>
                    <a:chOff x="9322332" y="4662617"/>
                    <a:chExt cx="1595725" cy="1171657"/>
                  </a:xfrm>
                </p:grpSpPr>
                <p:sp>
                  <p:nvSpPr>
                    <p:cNvPr id="105" name="TextBox 104">
                      <a:extLst>
                        <a:ext uri="{FF2B5EF4-FFF2-40B4-BE49-F238E27FC236}">
                          <a16:creationId xmlns:a16="http://schemas.microsoft.com/office/drawing/2014/main" id="{51401DA6-6776-475A-94BD-506CB99DB6F9}"/>
                        </a:ext>
                      </a:extLst>
                    </p:cNvPr>
                    <p:cNvSpPr txBox="1"/>
                    <p:nvPr/>
                  </p:nvSpPr>
                  <p:spPr>
                    <a:xfrm>
                      <a:off x="9322332" y="4662617"/>
                      <a:ext cx="1595725" cy="461665"/>
                    </a:xfrm>
                    <a:prstGeom prst="rect">
                      <a:avLst/>
                    </a:prstGeom>
                    <a:noFill/>
                  </p:spPr>
                  <p:txBody>
                    <a:bodyPr wrap="square" rtlCol="0">
                      <a:spAutoFit/>
                    </a:bodyPr>
                    <a:lstStyle/>
                    <a:p>
                      <a:pPr algn="ctr"/>
                      <a:r>
                        <a:rPr lang="en-US" sz="2400" dirty="0"/>
                        <a:t>Present?</a:t>
                      </a:r>
                      <a:endParaRPr lang="en-US" sz="2000" dirty="0"/>
                    </a:p>
                  </p:txBody>
                </p:sp>
                <p:cxnSp>
                  <p:nvCxnSpPr>
                    <p:cNvPr id="106" name="Straight Arrow Connector 105">
                      <a:extLst>
                        <a:ext uri="{FF2B5EF4-FFF2-40B4-BE49-F238E27FC236}">
                          <a16:creationId xmlns:a16="http://schemas.microsoft.com/office/drawing/2014/main" id="{53010874-B624-4EED-A067-4DF23EF17A3C}"/>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9" name="Group 98">
                    <a:extLst>
                      <a:ext uri="{FF2B5EF4-FFF2-40B4-BE49-F238E27FC236}">
                        <a16:creationId xmlns:a16="http://schemas.microsoft.com/office/drawing/2014/main" id="{8D61605E-239B-4930-B2B6-5E57889F3A33}"/>
                      </a:ext>
                    </a:extLst>
                  </p:cNvPr>
                  <p:cNvGrpSpPr/>
                  <p:nvPr/>
                </p:nvGrpSpPr>
                <p:grpSpPr>
                  <a:xfrm>
                    <a:off x="10021424" y="4204194"/>
                    <a:ext cx="2077110" cy="1623703"/>
                    <a:chOff x="8630114" y="4204193"/>
                    <a:chExt cx="2077110" cy="1623703"/>
                  </a:xfrm>
                </p:grpSpPr>
                <p:sp>
                  <p:nvSpPr>
                    <p:cNvPr id="103" name="TextBox 102">
                      <a:extLst>
                        <a:ext uri="{FF2B5EF4-FFF2-40B4-BE49-F238E27FC236}">
                          <a16:creationId xmlns:a16="http://schemas.microsoft.com/office/drawing/2014/main" id="{5A4A7AEA-9BD6-4F44-87F1-5EB4ECF30339}"/>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104" name="Straight Arrow Connector 103">
                      <a:extLst>
                        <a:ext uri="{FF2B5EF4-FFF2-40B4-BE49-F238E27FC236}">
                          <a16:creationId xmlns:a16="http://schemas.microsoft.com/office/drawing/2014/main" id="{A56C380E-6B59-40C8-A31A-8B305384B872}"/>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00" name="Group 99">
                    <a:extLst>
                      <a:ext uri="{FF2B5EF4-FFF2-40B4-BE49-F238E27FC236}">
                        <a16:creationId xmlns:a16="http://schemas.microsoft.com/office/drawing/2014/main" id="{F14CA0DF-1AF1-46B9-A538-E3A27AC973EC}"/>
                      </a:ext>
                    </a:extLst>
                  </p:cNvPr>
                  <p:cNvGrpSpPr/>
                  <p:nvPr/>
                </p:nvGrpSpPr>
                <p:grpSpPr>
                  <a:xfrm>
                    <a:off x="8592855" y="3778868"/>
                    <a:ext cx="3075789" cy="2036329"/>
                    <a:chOff x="2793783" y="4607249"/>
                    <a:chExt cx="3075789" cy="2036329"/>
                  </a:xfrm>
                </p:grpSpPr>
                <p:cxnSp>
                  <p:nvCxnSpPr>
                    <p:cNvPr id="101" name="Straight Arrow Connector 100">
                      <a:extLst>
                        <a:ext uri="{FF2B5EF4-FFF2-40B4-BE49-F238E27FC236}">
                          <a16:creationId xmlns:a16="http://schemas.microsoft.com/office/drawing/2014/main" id="{E57EDBBC-C068-4BD7-9BCE-B9BCC31C3C6C}"/>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02" name="TextBox 101">
                      <a:extLst>
                        <a:ext uri="{FF2B5EF4-FFF2-40B4-BE49-F238E27FC236}">
                          <a16:creationId xmlns:a16="http://schemas.microsoft.com/office/drawing/2014/main" id="{4DF7D64C-1B40-436D-B63D-36D0A8472B6A}"/>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grpSp>
    </p:spTree>
    <p:extLst>
      <p:ext uri="{BB962C8B-B14F-4D97-AF65-F5344CB8AC3E}">
        <p14:creationId xmlns:p14="http://schemas.microsoft.com/office/powerpoint/2010/main" val="4248968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6"/>
                                        </p:tgtEl>
                                      </p:cBhvr>
                                    </p:animEffect>
                                    <p:set>
                                      <p:cBhvr>
                                        <p:cTn id="7" dur="1" fill="hold">
                                          <p:stCondLst>
                                            <p:cond delay="499"/>
                                          </p:stCondLst>
                                        </p:cTn>
                                        <p:tgtEl>
                                          <p:spTgt spid="7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xEl>
                                              <p:pRg st="0" end="0"/>
                                            </p:txEl>
                                          </p:spTgt>
                                        </p:tgtEl>
                                        <p:attrNameLst>
                                          <p:attrName>style.visibility</p:attrName>
                                        </p:attrNameLst>
                                      </p:cBhvr>
                                      <p:to>
                                        <p:strVal val="visible"/>
                                      </p:to>
                                    </p:set>
                                    <p:animEffect transition="in" filter="fade">
                                      <p:cBhvr>
                                        <p:cTn id="13" dur="500"/>
                                        <p:tgtEl>
                                          <p:spTgt spid="8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4">
                                            <p:txEl>
                                              <p:pRg st="1" end="1"/>
                                            </p:txEl>
                                          </p:spTgt>
                                        </p:tgtEl>
                                        <p:attrNameLst>
                                          <p:attrName>style.visibility</p:attrName>
                                        </p:attrNameLst>
                                      </p:cBhvr>
                                      <p:to>
                                        <p:strVal val="visible"/>
                                      </p:to>
                                    </p:set>
                                    <p:animEffect transition="in" filter="fade">
                                      <p:cBhvr>
                                        <p:cTn id="18" dur="500"/>
                                        <p:tgtEl>
                                          <p:spTgt spid="8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4">
                                            <p:txEl>
                                              <p:pRg st="2" end="2"/>
                                            </p:txEl>
                                          </p:spTgt>
                                        </p:tgtEl>
                                        <p:attrNameLst>
                                          <p:attrName>style.visibility</p:attrName>
                                        </p:attrNameLst>
                                      </p:cBhvr>
                                      <p:to>
                                        <p:strVal val="visible"/>
                                      </p:to>
                                    </p:set>
                                    <p:animEffect transition="in" filter="fade">
                                      <p:cBhvr>
                                        <p:cTn id="21" dur="500"/>
                                        <p:tgtEl>
                                          <p:spTgt spid="8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4">
                                            <p:txEl>
                                              <p:pRg st="0" end="0"/>
                                            </p:txEl>
                                          </p:spTgt>
                                        </p:tgtEl>
                                      </p:cBhvr>
                                    </p:animEffect>
                                    <p:set>
                                      <p:cBhvr>
                                        <p:cTn id="26" dur="1" fill="hold">
                                          <p:stCondLst>
                                            <p:cond delay="499"/>
                                          </p:stCondLst>
                                        </p:cTn>
                                        <p:tgtEl>
                                          <p:spTgt spid="84">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4">
                                            <p:txEl>
                                              <p:pRg st="1" end="1"/>
                                            </p:txEl>
                                          </p:spTgt>
                                        </p:tgtEl>
                                      </p:cBhvr>
                                    </p:animEffect>
                                    <p:set>
                                      <p:cBhvr>
                                        <p:cTn id="29" dur="1" fill="hold">
                                          <p:stCondLst>
                                            <p:cond delay="499"/>
                                          </p:stCondLst>
                                        </p:cTn>
                                        <p:tgtEl>
                                          <p:spTgt spid="84">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4">
                                            <p:txEl>
                                              <p:pRg st="2" end="2"/>
                                            </p:txEl>
                                          </p:spTgt>
                                        </p:tgtEl>
                                      </p:cBhvr>
                                    </p:animEffect>
                                    <p:set>
                                      <p:cBhvr>
                                        <p:cTn id="32" dur="1" fill="hold">
                                          <p:stCondLst>
                                            <p:cond delay="499"/>
                                          </p:stCondLst>
                                        </p:cTn>
                                        <p:tgtEl>
                                          <p:spTgt spid="84">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5F14F-8807-4442-819F-527FCB3909A7}"/>
              </a:ext>
            </a:extLst>
          </p:cNvPr>
          <p:cNvPicPr>
            <a:picLocks noChangeAspect="1"/>
          </p:cNvPicPr>
          <p:nvPr/>
        </p:nvPicPr>
        <p:blipFill>
          <a:blip r:embed="rId3"/>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98922D4-65D1-4CE5-9F92-57B7C07CC39A}"/>
              </a:ext>
            </a:extLst>
          </p:cNvPr>
          <p:cNvGrpSpPr/>
          <p:nvPr/>
        </p:nvGrpSpPr>
        <p:grpSpPr>
          <a:xfrm>
            <a:off x="-49287" y="0"/>
            <a:ext cx="7199194" cy="4616067"/>
            <a:chOff x="-49287" y="0"/>
            <a:chExt cx="7199194" cy="4616067"/>
          </a:xfrm>
        </p:grpSpPr>
        <p:cxnSp>
          <p:nvCxnSpPr>
            <p:cNvPr id="5" name="Straight Connector 4">
              <a:extLst>
                <a:ext uri="{FF2B5EF4-FFF2-40B4-BE49-F238E27FC236}">
                  <a16:creationId xmlns:a16="http://schemas.microsoft.com/office/drawing/2014/main" id="{34915A24-ADDF-43A6-BF47-B7A8925701A7}"/>
                </a:ext>
              </a:extLst>
            </p:cNvPr>
            <p:cNvCxnSpPr/>
            <p:nvPr/>
          </p:nvCxnSpPr>
          <p:spPr>
            <a:xfrm>
              <a:off x="7127915" y="0"/>
              <a:ext cx="0" cy="4616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4E9B02-0589-4D4C-BAFD-38FDFDDAD5F7}"/>
                </a:ext>
              </a:extLst>
            </p:cNvPr>
            <p:cNvCxnSpPr>
              <a:cxnSpLocks/>
            </p:cNvCxnSpPr>
            <p:nvPr/>
          </p:nvCxnSpPr>
          <p:spPr>
            <a:xfrm>
              <a:off x="-49287" y="4616067"/>
              <a:ext cx="71991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F242F0-C526-4957-B229-ABA4F293EFFF}"/>
              </a:ext>
            </a:extLst>
          </p:cNvPr>
          <p:cNvSpPr txBox="1"/>
          <p:nvPr/>
        </p:nvSpPr>
        <p:spPr>
          <a:xfrm>
            <a:off x="99152" y="4707760"/>
            <a:ext cx="7282149" cy="2062103"/>
          </a:xfrm>
          <a:prstGeom prst="rect">
            <a:avLst/>
          </a:prstGeom>
          <a:noFill/>
        </p:spPr>
        <p:txBody>
          <a:bodyPr wrap="square" rtlCol="0">
            <a:spAutoFit/>
          </a:bodyPr>
          <a:lstStyle/>
          <a:p>
            <a:r>
              <a:rPr lang="en-US" sz="32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grpSp>
        <p:nvGrpSpPr>
          <p:cNvPr id="12" name="Group 11">
            <a:extLst>
              <a:ext uri="{FF2B5EF4-FFF2-40B4-BE49-F238E27FC236}">
                <a16:creationId xmlns:a16="http://schemas.microsoft.com/office/drawing/2014/main" id="{E1D0D271-8B0C-42E1-8EDA-2DC30A4E63C1}"/>
              </a:ext>
            </a:extLst>
          </p:cNvPr>
          <p:cNvGrpSpPr/>
          <p:nvPr/>
        </p:nvGrpSpPr>
        <p:grpSpPr>
          <a:xfrm>
            <a:off x="8170437" y="2261467"/>
            <a:ext cx="1980342" cy="564065"/>
            <a:chOff x="9855737" y="4672169"/>
            <a:chExt cx="1980342" cy="564065"/>
          </a:xfrm>
        </p:grpSpPr>
        <p:sp>
          <p:nvSpPr>
            <p:cNvPr id="13" name="Rectangle 12">
              <a:extLst>
                <a:ext uri="{FF2B5EF4-FFF2-40B4-BE49-F238E27FC236}">
                  <a16:creationId xmlns:a16="http://schemas.microsoft.com/office/drawing/2014/main" id="{35DAA83C-E849-4B69-988D-C2C0361E37D4}"/>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TextBox 13">
              <a:extLst>
                <a:ext uri="{FF2B5EF4-FFF2-40B4-BE49-F238E27FC236}">
                  <a16:creationId xmlns:a16="http://schemas.microsoft.com/office/drawing/2014/main" id="{47730D9F-8420-4BE6-9647-AD7B4843B82F}"/>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15" name="Group 14">
            <a:extLst>
              <a:ext uri="{FF2B5EF4-FFF2-40B4-BE49-F238E27FC236}">
                <a16:creationId xmlns:a16="http://schemas.microsoft.com/office/drawing/2014/main" id="{7500625B-4C75-49C8-B4B0-2CF2E93EE4F1}"/>
              </a:ext>
            </a:extLst>
          </p:cNvPr>
          <p:cNvGrpSpPr/>
          <p:nvPr/>
        </p:nvGrpSpPr>
        <p:grpSpPr>
          <a:xfrm>
            <a:off x="8170437" y="99874"/>
            <a:ext cx="3958937" cy="1995124"/>
            <a:chOff x="8170437" y="99874"/>
            <a:chExt cx="3958937" cy="1995124"/>
          </a:xfrm>
        </p:grpSpPr>
        <p:sp>
          <p:nvSpPr>
            <p:cNvPr id="16" name="TextBox 15">
              <a:extLst>
                <a:ext uri="{FF2B5EF4-FFF2-40B4-BE49-F238E27FC236}">
                  <a16:creationId xmlns:a16="http://schemas.microsoft.com/office/drawing/2014/main" id="{B5A63493-C434-4F9A-B802-9A4CDA6E0A74}"/>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17" name="TextBox 16">
              <a:extLst>
                <a:ext uri="{FF2B5EF4-FFF2-40B4-BE49-F238E27FC236}">
                  <a16:creationId xmlns:a16="http://schemas.microsoft.com/office/drawing/2014/main" id="{008BF75F-3E32-469B-AD32-EB8C0239413B}"/>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18" name="Group 17">
              <a:extLst>
                <a:ext uri="{FF2B5EF4-FFF2-40B4-BE49-F238E27FC236}">
                  <a16:creationId xmlns:a16="http://schemas.microsoft.com/office/drawing/2014/main" id="{FE424C81-0C85-454B-ACA7-E344229B3F50}"/>
                </a:ext>
              </a:extLst>
            </p:cNvPr>
            <p:cNvGrpSpPr/>
            <p:nvPr/>
          </p:nvGrpSpPr>
          <p:grpSpPr>
            <a:xfrm>
              <a:off x="8170437" y="1542345"/>
              <a:ext cx="1980342" cy="552653"/>
              <a:chOff x="2095500" y="5181600"/>
              <a:chExt cx="1638300" cy="457200"/>
            </a:xfrm>
          </p:grpSpPr>
          <p:sp>
            <p:nvSpPr>
              <p:cNvPr id="27" name="Rectangle 26">
                <a:extLst>
                  <a:ext uri="{FF2B5EF4-FFF2-40B4-BE49-F238E27FC236}">
                    <a16:creationId xmlns:a16="http://schemas.microsoft.com/office/drawing/2014/main" id="{B2AE4BE1-4DFC-478D-8AB3-1CB777B7C449}"/>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8" name="TextBox 27">
                <a:extLst>
                  <a:ext uri="{FF2B5EF4-FFF2-40B4-BE49-F238E27FC236}">
                    <a16:creationId xmlns:a16="http://schemas.microsoft.com/office/drawing/2014/main" id="{2F82D870-EB73-4479-BBEC-B9278AF1995F}"/>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9" name="Group 18">
              <a:extLst>
                <a:ext uri="{FF2B5EF4-FFF2-40B4-BE49-F238E27FC236}">
                  <a16:creationId xmlns:a16="http://schemas.microsoft.com/office/drawing/2014/main" id="{09727914-C05E-4E7E-8719-DD465AE4BEE1}"/>
                </a:ext>
              </a:extLst>
            </p:cNvPr>
            <p:cNvGrpSpPr/>
            <p:nvPr/>
          </p:nvGrpSpPr>
          <p:grpSpPr>
            <a:xfrm>
              <a:off x="8170437" y="823223"/>
              <a:ext cx="1980342" cy="552653"/>
              <a:chOff x="2095500" y="5173637"/>
              <a:chExt cx="1638300" cy="457200"/>
            </a:xfrm>
          </p:grpSpPr>
          <p:sp>
            <p:nvSpPr>
              <p:cNvPr id="25" name="Rectangle 24">
                <a:extLst>
                  <a:ext uri="{FF2B5EF4-FFF2-40B4-BE49-F238E27FC236}">
                    <a16:creationId xmlns:a16="http://schemas.microsoft.com/office/drawing/2014/main" id="{D3EE6A2C-657E-4E6F-85E4-1CEF68BADA7E}"/>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a:extLst>
                  <a:ext uri="{FF2B5EF4-FFF2-40B4-BE49-F238E27FC236}">
                    <a16:creationId xmlns:a16="http://schemas.microsoft.com/office/drawing/2014/main" id="{FD4ED505-7769-4E3C-8781-E61AA9A6F3A6}"/>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20" name="Group 19">
              <a:extLst>
                <a:ext uri="{FF2B5EF4-FFF2-40B4-BE49-F238E27FC236}">
                  <a16:creationId xmlns:a16="http://schemas.microsoft.com/office/drawing/2014/main" id="{E40D3764-6D16-48AA-BDE1-72CC234B97DF}"/>
                </a:ext>
              </a:extLst>
            </p:cNvPr>
            <p:cNvGrpSpPr/>
            <p:nvPr/>
          </p:nvGrpSpPr>
          <p:grpSpPr>
            <a:xfrm>
              <a:off x="8170437" y="99875"/>
              <a:ext cx="1980342" cy="555351"/>
              <a:chOff x="2095500" y="5149224"/>
              <a:chExt cx="1638300" cy="459432"/>
            </a:xfrm>
          </p:grpSpPr>
          <p:sp>
            <p:nvSpPr>
              <p:cNvPr id="23" name="Rectangle 22">
                <a:extLst>
                  <a:ext uri="{FF2B5EF4-FFF2-40B4-BE49-F238E27FC236}">
                    <a16:creationId xmlns:a16="http://schemas.microsoft.com/office/drawing/2014/main" id="{F0C2F95F-E099-4368-A142-B927B5604CA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4" name="TextBox 23">
                <a:extLst>
                  <a:ext uri="{FF2B5EF4-FFF2-40B4-BE49-F238E27FC236}">
                    <a16:creationId xmlns:a16="http://schemas.microsoft.com/office/drawing/2014/main" id="{060E326D-2498-44AC-8472-4D602B0B59BA}"/>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1" name="Left Bracket 20">
              <a:extLst>
                <a:ext uri="{FF2B5EF4-FFF2-40B4-BE49-F238E27FC236}">
                  <a16:creationId xmlns:a16="http://schemas.microsoft.com/office/drawing/2014/main" id="{16DB59E0-9ACA-484D-8324-DC8FBFA1DB0F}"/>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ket 21">
              <a:extLst>
                <a:ext uri="{FF2B5EF4-FFF2-40B4-BE49-F238E27FC236}">
                  <a16:creationId xmlns:a16="http://schemas.microsoft.com/office/drawing/2014/main" id="{2C13E1D9-21DE-4889-91B0-2B292F5AFC6A}"/>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Content Placeholder 2">
            <a:extLst>
              <a:ext uri="{FF2B5EF4-FFF2-40B4-BE49-F238E27FC236}">
                <a16:creationId xmlns:a16="http://schemas.microsoft.com/office/drawing/2014/main" id="{2B232298-034C-485B-BF8B-5069EC8C768A}"/>
              </a:ext>
            </a:extLst>
          </p:cNvPr>
          <p:cNvSpPr>
            <a:spLocks noGrp="1"/>
          </p:cNvSpPr>
          <p:nvPr>
            <p:ph idx="1"/>
          </p:nvPr>
        </p:nvSpPr>
        <p:spPr>
          <a:xfrm>
            <a:off x="7171979" y="2863020"/>
            <a:ext cx="4909851" cy="3906843"/>
          </a:xfrm>
        </p:spPr>
        <p:txBody>
          <a:bodyPr>
            <a:normAutofit fontScale="92500" lnSpcReduction="10000"/>
          </a:bodyPr>
          <a:lstStyle/>
          <a:p>
            <a:pPr marL="0" indent="0">
              <a:buNone/>
            </a:pPr>
            <a:r>
              <a:rPr lang="en-US" dirty="0"/>
              <a:t>Guest app executes </a:t>
            </a:r>
            <a:r>
              <a:rPr lang="en-US" dirty="0" err="1">
                <a:latin typeface="Consolas" panose="020B0609020204030204" pitchFamily="49" charset="0"/>
              </a:rPr>
              <a:t>syscall</a:t>
            </a:r>
            <a:r>
              <a:rPr lang="en-US" dirty="0"/>
              <a:t> to read from keyboard</a:t>
            </a:r>
            <a:endParaRPr lang="en-US" dirty="0">
              <a:latin typeface="Consolas" panose="020B0609020204030204" pitchFamily="49" charset="0"/>
            </a:endParaRPr>
          </a:p>
          <a:p>
            <a:r>
              <a:rPr lang="en-US" dirty="0"/>
              <a:t>Hardware generates trap which is handled by VMM</a:t>
            </a:r>
          </a:p>
          <a:p>
            <a:r>
              <a:rPr lang="en-US" dirty="0"/>
              <a:t>VMM vectors control to guest OS’s interrupt handler</a:t>
            </a:r>
          </a:p>
          <a:p>
            <a:r>
              <a:rPr lang="en-US" dirty="0"/>
              <a:t>Guest OS tries to execute </a:t>
            </a:r>
            <a:r>
              <a:rPr lang="en-US" dirty="0" err="1">
                <a:latin typeface="Consolas" panose="020B0609020204030204" pitchFamily="49" charset="0"/>
              </a:rPr>
              <a:t>inb</a:t>
            </a:r>
            <a:r>
              <a:rPr lang="en-US" dirty="0"/>
              <a:t> to read a key from the keyboard</a:t>
            </a:r>
            <a:endParaRPr lang="en-US" dirty="0">
              <a:latin typeface="Consolas" panose="020B0609020204030204" pitchFamily="49" charset="0"/>
            </a:endParaRPr>
          </a:p>
          <a:p>
            <a:r>
              <a:rPr lang="en-US" dirty="0"/>
              <a:t>Hardware traps to VMM</a:t>
            </a:r>
          </a:p>
          <a:p>
            <a:r>
              <a:rPr lang="en-US" dirty="0"/>
              <a:t>VMM executes real </a:t>
            </a:r>
            <a:r>
              <a:rPr lang="en-US" dirty="0" err="1">
                <a:latin typeface="Consolas" panose="020B0609020204030204" pitchFamily="49" charset="0"/>
              </a:rPr>
              <a:t>inb</a:t>
            </a:r>
            <a:endParaRPr lang="en-US" dirty="0">
              <a:latin typeface="Consolas" panose="020B0609020204030204" pitchFamily="49" charset="0"/>
            </a:endParaRPr>
          </a:p>
        </p:txBody>
      </p:sp>
    </p:spTree>
    <p:extLst>
      <p:ext uri="{BB962C8B-B14F-4D97-AF65-F5344CB8AC3E}">
        <p14:creationId xmlns:p14="http://schemas.microsoft.com/office/powerpoint/2010/main" val="25929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gtEl>
                                      </p:cBhvr>
                                      <p:by x="64000" y="64000"/>
                                    </p:animScale>
                                  </p:childTnLst>
                                </p:cTn>
                              </p:par>
                              <p:par>
                                <p:cTn id="7" presetID="35" presetClass="path" presetSubtype="0" accel="50000" decel="50000" fill="hold" nodeType="withEffect">
                                  <p:stCondLst>
                                    <p:cond delay="0"/>
                                  </p:stCondLst>
                                  <p:childTnLst>
                                    <p:animMotion origin="layout" path="M 0 0 L -0.20195 -0.19282 " pathEditMode="relative" rAng="0" ptsTypes="AA">
                                      <p:cBhvr>
                                        <p:cTn id="8" dur="1000" fill="hold"/>
                                        <p:tgtEl>
                                          <p:spTgt spid="3"/>
                                        </p:tgtEl>
                                        <p:attrNameLst>
                                          <p:attrName>ppt_x</p:attrName>
                                          <p:attrName>ppt_y</p:attrName>
                                        </p:attrNameLst>
                                      </p:cBhvr>
                                      <p:rCtr x="-10104" y="-9653"/>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500"/>
                                        <p:tgtEl>
                                          <p:spTgt spid="2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Effect transition="in" filter="fade">
                                      <p:cBhvr>
                                        <p:cTn id="27" dur="500"/>
                                        <p:tgtEl>
                                          <p:spTgt spid="29">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Effect transition="in" filter="fade">
                                      <p:cBhvr>
                                        <p:cTn id="30" dur="500"/>
                                        <p:tgtEl>
                                          <p:spTgt spid="29">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xEl>
                                              <p:pRg st="3" end="3"/>
                                            </p:txEl>
                                          </p:spTgt>
                                        </p:tgtEl>
                                        <p:attrNameLst>
                                          <p:attrName>style.visibility</p:attrName>
                                        </p:attrNameLst>
                                      </p:cBhvr>
                                      <p:to>
                                        <p:strVal val="visible"/>
                                      </p:to>
                                    </p:set>
                                    <p:animEffect transition="in" filter="fade">
                                      <p:cBhvr>
                                        <p:cTn id="33" dur="500"/>
                                        <p:tgtEl>
                                          <p:spTgt spid="29">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xEl>
                                              <p:pRg st="4" end="4"/>
                                            </p:txEl>
                                          </p:spTgt>
                                        </p:tgtEl>
                                        <p:attrNameLst>
                                          <p:attrName>style.visibility</p:attrName>
                                        </p:attrNameLst>
                                      </p:cBhvr>
                                      <p:to>
                                        <p:strVal val="visible"/>
                                      </p:to>
                                    </p:set>
                                    <p:animEffect transition="in" filter="fade">
                                      <p:cBhvr>
                                        <p:cTn id="36" dur="500"/>
                                        <p:tgtEl>
                                          <p:spTgt spid="29">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xEl>
                                              <p:pRg st="5" end="5"/>
                                            </p:txEl>
                                          </p:spTgt>
                                        </p:tgtEl>
                                        <p:attrNameLst>
                                          <p:attrName>style.visibility</p:attrName>
                                        </p:attrNameLst>
                                      </p:cBhvr>
                                      <p:to>
                                        <p:strVal val="visible"/>
                                      </p:to>
                                    </p:set>
                                    <p:animEffect transition="in" filter="fade">
                                      <p:cBhvr>
                                        <p:cTn id="39"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3CDEC73-B433-43E8-9615-697C0404A9C6}"/>
              </a:ext>
            </a:extLst>
          </p:cNvPr>
          <p:cNvGrpSpPr/>
          <p:nvPr/>
        </p:nvGrpSpPr>
        <p:grpSpPr>
          <a:xfrm>
            <a:off x="62627" y="34520"/>
            <a:ext cx="7769341" cy="2185214"/>
            <a:chOff x="62627" y="34520"/>
            <a:chExt cx="7769341" cy="2185214"/>
          </a:xfrm>
        </p:grpSpPr>
        <p:sp>
          <p:nvSpPr>
            <p:cNvPr id="34" name="TextBox 33">
              <a:extLst>
                <a:ext uri="{FF2B5EF4-FFF2-40B4-BE49-F238E27FC236}">
                  <a16:creationId xmlns:a16="http://schemas.microsoft.com/office/drawing/2014/main" id="{B5D3CAE6-6ED5-4DB3-A1F0-DFBDCF292E2D}"/>
                </a:ext>
              </a:extLst>
            </p:cNvPr>
            <p:cNvSpPr txBox="1"/>
            <p:nvPr/>
          </p:nvSpPr>
          <p:spPr>
            <a:xfrm>
              <a:off x="62627" y="34520"/>
              <a:ext cx="7423963" cy="2185214"/>
            </a:xfrm>
            <a:prstGeom prst="rect">
              <a:avLst/>
            </a:prstGeom>
            <a:noFill/>
          </p:spPr>
          <p:txBody>
            <a:bodyPr wrap="square" rtlCol="0">
              <a:spAutoFit/>
            </a:bodyPr>
            <a:lstStyle/>
            <a:p>
              <a:r>
                <a:rPr lang="en-US" sz="3400" dirty="0">
                  <a:latin typeface="Segoe UI Light" panose="020B0502040204020203" pitchFamily="34" charset="0"/>
                  <a:cs typeface="Segoe UI Light" panose="020B0502040204020203" pitchFamily="34" charset="0"/>
                </a:rPr>
                <a:t>The guest OS does an </a:t>
              </a:r>
              <a:r>
                <a:rPr lang="en-US" sz="3400" dirty="0" err="1">
                  <a:latin typeface="Consolas" panose="020B0609020204030204" pitchFamily="49" charset="0"/>
                  <a:cs typeface="Segoe UI Light" panose="020B0502040204020203" pitchFamily="34" charset="0"/>
                </a:rPr>
                <a:t>iret</a:t>
              </a:r>
              <a:r>
                <a:rPr lang="en-US" sz="3400" dirty="0">
                  <a:latin typeface="Consolas" panose="020B0609020204030204" pitchFamily="49" charset="0"/>
                  <a:cs typeface="Segoe UI Light" panose="020B0502040204020203" pitchFamily="34" charset="0"/>
                </a:rPr>
                <a:t>/</a:t>
              </a:r>
              <a:r>
                <a:rPr lang="en-US" sz="3400" dirty="0" err="1">
                  <a:latin typeface="Consolas" panose="020B0609020204030204" pitchFamily="49" charset="0"/>
                  <a:cs typeface="Segoe UI Light" panose="020B0502040204020203" pitchFamily="34" charset="0"/>
                </a:rPr>
                <a:t>sysexit</a:t>
              </a:r>
              <a:r>
                <a:rPr lang="en-US" sz="3400" dirty="0">
                  <a:latin typeface="Segoe UI Light" panose="020B0502040204020203" pitchFamily="34" charset="0"/>
                  <a:cs typeface="Segoe UI Light" panose="020B0502040204020203" pitchFamily="34" charset="0"/>
                </a:rPr>
                <a:t>, thinking that the privilege level will flip from 0 to 3 . . . but both the guest OS and the guest apps run at 3!</a:t>
              </a:r>
            </a:p>
          </p:txBody>
        </p:sp>
        <p:sp>
          <p:nvSpPr>
            <p:cNvPr id="76" name="Arrow: Right 75">
              <a:extLst>
                <a:ext uri="{FF2B5EF4-FFF2-40B4-BE49-F238E27FC236}">
                  <a16:creationId xmlns:a16="http://schemas.microsoft.com/office/drawing/2014/main" id="{27C2A7EE-329C-4D21-8C39-0DA8F670E806}"/>
                </a:ext>
              </a:extLst>
            </p:cNvPr>
            <p:cNvSpPr/>
            <p:nvPr/>
          </p:nvSpPr>
          <p:spPr>
            <a:xfrm>
              <a:off x="7154175" y="574058"/>
              <a:ext cx="677793"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7882ADBE-5B01-4CE5-9A94-40FAA616DFA9}"/>
              </a:ext>
            </a:extLst>
          </p:cNvPr>
          <p:cNvGrpSpPr/>
          <p:nvPr/>
        </p:nvGrpSpPr>
        <p:grpSpPr>
          <a:xfrm>
            <a:off x="46300" y="2447548"/>
            <a:ext cx="6988943" cy="4409893"/>
            <a:chOff x="46300" y="2436531"/>
            <a:chExt cx="6988943" cy="4409893"/>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317425" y="2436531"/>
              <a:ext cx="3518703" cy="3117262"/>
            </a:xfrm>
            <a:prstGeom prst="wedgeRoundRectCallout">
              <a:avLst>
                <a:gd name="adj1" fmla="val -59359"/>
                <a:gd name="adj2" fmla="val 61056"/>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79" name="TextBox 78">
              <a:extLst>
                <a:ext uri="{FF2B5EF4-FFF2-40B4-BE49-F238E27FC236}">
                  <a16:creationId xmlns:a16="http://schemas.microsoft.com/office/drawing/2014/main" id="{77166B99-BFDC-4E81-BF3B-6CC2DF4AB647}"/>
                </a:ext>
              </a:extLst>
            </p:cNvPr>
            <p:cNvSpPr txBox="1"/>
            <p:nvPr/>
          </p:nvSpPr>
          <p:spPr>
            <a:xfrm>
              <a:off x="3474565" y="2436531"/>
              <a:ext cx="3560678" cy="3046988"/>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To provide isolation between the guest OS and guest apps, the VMM must do gross bookkeeping during “context switches” between the guest OS and guest apps!</a:t>
              </a:r>
            </a:p>
          </p:txBody>
        </p:sp>
      </p:grpSp>
      <p:pic>
        <p:nvPicPr>
          <p:cNvPr id="31" name="Picture 30">
            <a:extLst>
              <a:ext uri="{FF2B5EF4-FFF2-40B4-BE49-F238E27FC236}">
                <a16:creationId xmlns:a16="http://schemas.microsoft.com/office/drawing/2014/main" id="{2021BBAE-3686-44AF-BEC7-A7AD774AF248}"/>
              </a:ext>
            </a:extLst>
          </p:cNvPr>
          <p:cNvPicPr>
            <a:picLocks noChangeAspect="1"/>
          </p:cNvPicPr>
          <p:nvPr/>
        </p:nvPicPr>
        <p:blipFill>
          <a:blip r:embed="rId4"/>
          <a:stretch>
            <a:fillRect/>
          </a:stretch>
        </p:blipFill>
        <p:spPr>
          <a:xfrm>
            <a:off x="7215051" y="2834913"/>
            <a:ext cx="4988524" cy="4034087"/>
          </a:xfrm>
          <a:prstGeom prst="rect">
            <a:avLst/>
          </a:prstGeom>
        </p:spPr>
      </p:pic>
      <p:sp>
        <p:nvSpPr>
          <p:cNvPr id="30" name="Content Placeholder 2">
            <a:extLst>
              <a:ext uri="{FF2B5EF4-FFF2-40B4-BE49-F238E27FC236}">
                <a16:creationId xmlns:a16="http://schemas.microsoft.com/office/drawing/2014/main" id="{CEE7CBD3-E6CF-4A0D-B32A-90DB8FAE9621}"/>
              </a:ext>
            </a:extLst>
          </p:cNvPr>
          <p:cNvSpPr txBox="1">
            <a:spLocks/>
          </p:cNvSpPr>
          <p:nvPr/>
        </p:nvSpPr>
        <p:spPr>
          <a:xfrm>
            <a:off x="7510657" y="3004165"/>
            <a:ext cx="4376543" cy="3853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VMM places result where the guest OS expects it to be</a:t>
            </a:r>
          </a:p>
          <a:p>
            <a:r>
              <a:rPr lang="en-US" sz="2600" dirty="0"/>
              <a:t>VMM vectors control back to the guest OS</a:t>
            </a:r>
          </a:p>
          <a:p>
            <a:r>
              <a:rPr lang="en-US" sz="2600" dirty="0"/>
              <a:t>Guest OS does some processing and then does an </a:t>
            </a:r>
            <a:r>
              <a:rPr lang="en-US" sz="2600" b="1" dirty="0" err="1">
                <a:latin typeface="Consolas" panose="020B0609020204030204" pitchFamily="49" charset="0"/>
              </a:rPr>
              <a:t>iret</a:t>
            </a:r>
            <a:r>
              <a:rPr lang="en-US" sz="2600" dirty="0"/>
              <a:t>/</a:t>
            </a:r>
            <a:r>
              <a:rPr lang="en-US" sz="2600" b="1" dirty="0" err="1">
                <a:latin typeface="Consolas" panose="020B0609020204030204" pitchFamily="49" charset="0"/>
              </a:rPr>
              <a:t>sysexit</a:t>
            </a:r>
            <a:endParaRPr lang="en-US" sz="2600" b="1" dirty="0">
              <a:latin typeface="Consolas" panose="020B0609020204030204" pitchFamily="49" charset="0"/>
            </a:endParaRPr>
          </a:p>
          <a:p>
            <a:r>
              <a:rPr lang="en-US" sz="2600" dirty="0"/>
              <a:t>Hardware traps to VMM</a:t>
            </a:r>
          </a:p>
          <a:p>
            <a:r>
              <a:rPr lang="en-US" sz="2600" dirty="0"/>
              <a:t>VMM returns to user-mode</a:t>
            </a:r>
          </a:p>
        </p:txBody>
      </p:sp>
      <p:grpSp>
        <p:nvGrpSpPr>
          <p:cNvPr id="27" name="Group 26">
            <a:extLst>
              <a:ext uri="{FF2B5EF4-FFF2-40B4-BE49-F238E27FC236}">
                <a16:creationId xmlns:a16="http://schemas.microsoft.com/office/drawing/2014/main" id="{90D0781A-805B-425D-B072-0A0087C9F23B}"/>
              </a:ext>
            </a:extLst>
          </p:cNvPr>
          <p:cNvGrpSpPr/>
          <p:nvPr/>
        </p:nvGrpSpPr>
        <p:grpSpPr>
          <a:xfrm>
            <a:off x="5891561" y="3183038"/>
            <a:ext cx="1595031" cy="3345083"/>
            <a:chOff x="5709151" y="3183038"/>
            <a:chExt cx="1595031" cy="3345083"/>
          </a:xfrm>
        </p:grpSpPr>
        <p:cxnSp>
          <p:nvCxnSpPr>
            <p:cNvPr id="7" name="Straight Connector 6">
              <a:extLst>
                <a:ext uri="{FF2B5EF4-FFF2-40B4-BE49-F238E27FC236}">
                  <a16:creationId xmlns:a16="http://schemas.microsoft.com/office/drawing/2014/main" id="{8D21837C-24F0-4198-B6FD-90F40DAAD4AC}"/>
                </a:ext>
              </a:extLst>
            </p:cNvPr>
            <p:cNvCxnSpPr/>
            <p:nvPr/>
          </p:nvCxnSpPr>
          <p:spPr>
            <a:xfrm>
              <a:off x="5709151" y="6528121"/>
              <a:ext cx="1262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471F1F-CE68-4204-92C1-3EB82EB7A3A1}"/>
                </a:ext>
              </a:extLst>
            </p:cNvPr>
            <p:cNvCxnSpPr>
              <a:cxnSpLocks/>
            </p:cNvCxnSpPr>
            <p:nvPr/>
          </p:nvCxnSpPr>
          <p:spPr>
            <a:xfrm>
              <a:off x="6972842" y="3183038"/>
              <a:ext cx="0" cy="3345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E183A0-EB4F-4D08-BF5D-4956580EBBFE}"/>
                </a:ext>
              </a:extLst>
            </p:cNvPr>
            <p:cNvCxnSpPr>
              <a:cxnSpLocks/>
            </p:cNvCxnSpPr>
            <p:nvPr/>
          </p:nvCxnSpPr>
          <p:spPr>
            <a:xfrm>
              <a:off x="6973973" y="3183038"/>
              <a:ext cx="330209" cy="0"/>
            </a:xfrm>
            <a:prstGeom prst="line">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45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16667E-6 2.59259E-6 L -0.40273 2.59259E-6 " pathEditMode="relative" rAng="0" ptsTypes="AA">
                                      <p:cBhvr>
                                        <p:cTn id="6" dur="1000" fill="hold"/>
                                        <p:tgtEl>
                                          <p:spTgt spid="31"/>
                                        </p:tgtEl>
                                        <p:attrNameLst>
                                          <p:attrName>ppt_x</p:attrName>
                                          <p:attrName>ppt_y</p:attrName>
                                        </p:attrNameLst>
                                      </p:cBhvr>
                                      <p:rCtr x="-20143"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Effect transition="in" filter="fade">
                                      <p:cBhvr>
                                        <p:cTn id="16" dur="500"/>
                                        <p:tgtEl>
                                          <p:spTgt spid="3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Effect transition="in" filter="fade">
                                      <p:cBhvr>
                                        <p:cTn id="19" dur="500"/>
                                        <p:tgtEl>
                                          <p:spTgt spid="30">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500"/>
                                        <p:tgtEl>
                                          <p:spTgt spid="30">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Effect transition="in" filter="fade">
                                      <p:cBhvr>
                                        <p:cTn id="25" dur="500"/>
                                        <p:tgtEl>
                                          <p:spTgt spid="3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0">
                                            <p:txEl>
                                              <p:pRg st="0" end="0"/>
                                            </p:txEl>
                                          </p:spTgt>
                                        </p:tgtEl>
                                      </p:cBhvr>
                                    </p:animEffect>
                                    <p:set>
                                      <p:cBhvr>
                                        <p:cTn id="41" dur="1" fill="hold">
                                          <p:stCondLst>
                                            <p:cond delay="499"/>
                                          </p:stCondLst>
                                        </p:cTn>
                                        <p:tgtEl>
                                          <p:spTgt spid="30">
                                            <p:txEl>
                                              <p:pRg st="0" end="0"/>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0">
                                            <p:txEl>
                                              <p:pRg st="1" end="1"/>
                                            </p:txEl>
                                          </p:spTgt>
                                        </p:tgtEl>
                                      </p:cBhvr>
                                    </p:animEffect>
                                    <p:set>
                                      <p:cBhvr>
                                        <p:cTn id="44" dur="1" fill="hold">
                                          <p:stCondLst>
                                            <p:cond delay="499"/>
                                          </p:stCondLst>
                                        </p:cTn>
                                        <p:tgtEl>
                                          <p:spTgt spid="30">
                                            <p:txEl>
                                              <p:pRg st="1" end="1"/>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0">
                                            <p:txEl>
                                              <p:pRg st="2" end="2"/>
                                            </p:txEl>
                                          </p:spTgt>
                                        </p:tgtEl>
                                      </p:cBhvr>
                                    </p:animEffect>
                                    <p:set>
                                      <p:cBhvr>
                                        <p:cTn id="47" dur="1" fill="hold">
                                          <p:stCondLst>
                                            <p:cond delay="499"/>
                                          </p:stCondLst>
                                        </p:cTn>
                                        <p:tgtEl>
                                          <p:spTgt spid="30">
                                            <p:txEl>
                                              <p:pRg st="2" end="2"/>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0">
                                            <p:txEl>
                                              <p:pRg st="3" end="3"/>
                                            </p:txEl>
                                          </p:spTgt>
                                        </p:tgtEl>
                                      </p:cBhvr>
                                    </p:animEffect>
                                    <p:set>
                                      <p:cBhvr>
                                        <p:cTn id="50" dur="1" fill="hold">
                                          <p:stCondLst>
                                            <p:cond delay="499"/>
                                          </p:stCondLst>
                                        </p:cTn>
                                        <p:tgtEl>
                                          <p:spTgt spid="30">
                                            <p:txEl>
                                              <p:pRg st="3" end="3"/>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0">
                                            <p:txEl>
                                              <p:pRg st="4" end="4"/>
                                            </p:txEl>
                                          </p:spTgt>
                                        </p:tgtEl>
                                      </p:cBhvr>
                                    </p:animEffect>
                                    <p:set>
                                      <p:cBhvr>
                                        <p:cTn id="53" dur="1" fill="hold">
                                          <p:stCondLst>
                                            <p:cond delay="499"/>
                                          </p:stCondLst>
                                        </p:cTn>
                                        <p:tgtEl>
                                          <p:spTgt spid="30">
                                            <p:txEl>
                                              <p:pRg st="4" end="4"/>
                                            </p:txEl>
                                          </p:spTgt>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74036"/>
            <a:ext cx="3276133" cy="3983405"/>
          </a:xfrm>
          <a:prstGeom prst="rect">
            <a:avLst/>
          </a:prstGeom>
        </p:spPr>
      </p:pic>
      <p:grpSp>
        <p:nvGrpSpPr>
          <p:cNvPr id="8" name="Group 7">
            <a:extLst>
              <a:ext uri="{FF2B5EF4-FFF2-40B4-BE49-F238E27FC236}">
                <a16:creationId xmlns:a16="http://schemas.microsoft.com/office/drawing/2014/main" id="{F7CBFCEF-D886-4942-9D18-99986A4F73CA}"/>
              </a:ext>
            </a:extLst>
          </p:cNvPr>
          <p:cNvGrpSpPr/>
          <p:nvPr/>
        </p:nvGrpSpPr>
        <p:grpSpPr>
          <a:xfrm>
            <a:off x="3725244" y="2460771"/>
            <a:ext cx="3823252" cy="3956219"/>
            <a:chOff x="3354853" y="2460771"/>
            <a:chExt cx="3823252" cy="3956219"/>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354853" y="2460771"/>
              <a:ext cx="3680390" cy="3956219"/>
            </a:xfrm>
            <a:prstGeom prst="wedgeRoundRectCallout">
              <a:avLst>
                <a:gd name="adj1" fmla="val -66508"/>
                <a:gd name="adj2" fmla="val 33574"/>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166B99-BFDC-4E81-BF3B-6CC2DF4AB647}"/>
                </a:ext>
              </a:extLst>
            </p:cNvPr>
            <p:cNvSpPr txBox="1"/>
            <p:nvPr/>
          </p:nvSpPr>
          <p:spPr>
            <a:xfrm>
              <a:off x="3497715" y="2518646"/>
              <a:ext cx="3680390" cy="3816429"/>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The VMM must detect a context switch from the guest OS to the guest user-level, and </a:t>
              </a:r>
              <a:r>
                <a:rPr lang="en-US" sz="2200" b="1" dirty="0" err="1">
                  <a:latin typeface="Segoe UI" panose="020B0502040204020203" pitchFamily="34" charset="0"/>
                  <a:cs typeface="Segoe UI" panose="020B0502040204020203" pitchFamily="34" charset="0"/>
                </a:rPr>
                <a:t>unmap</a:t>
              </a:r>
              <a:r>
                <a:rPr lang="en-US" sz="2200" b="1" dirty="0">
                  <a:latin typeface="Segoe UI" panose="020B0502040204020203" pitchFamily="34" charset="0"/>
                  <a:cs typeface="Segoe UI" panose="020B0502040204020203" pitchFamily="34" charset="0"/>
                </a:rPr>
                <a:t> guest OS state from the virtual address space! Afterwards, just VMM state is mapped into Ring 0 memory, and guest app state is mapped into Ring 3 memory.</a:t>
              </a:r>
            </a:p>
          </p:txBody>
        </p:sp>
      </p:grpSp>
      <p:grpSp>
        <p:nvGrpSpPr>
          <p:cNvPr id="2" name="Group 1">
            <a:extLst>
              <a:ext uri="{FF2B5EF4-FFF2-40B4-BE49-F238E27FC236}">
                <a16:creationId xmlns:a16="http://schemas.microsoft.com/office/drawing/2014/main" id="{974303E9-0358-4742-9E24-7B9966E9940B}"/>
              </a:ext>
            </a:extLst>
          </p:cNvPr>
          <p:cNvGrpSpPr/>
          <p:nvPr/>
        </p:nvGrpSpPr>
        <p:grpSpPr>
          <a:xfrm>
            <a:off x="7341409" y="2950993"/>
            <a:ext cx="4677829" cy="3782351"/>
            <a:chOff x="7341409" y="2950993"/>
            <a:chExt cx="4677829" cy="3782351"/>
          </a:xfrm>
        </p:grpSpPr>
        <p:grpSp>
          <p:nvGrpSpPr>
            <p:cNvPr id="36" name="Group 35">
              <a:extLst>
                <a:ext uri="{FF2B5EF4-FFF2-40B4-BE49-F238E27FC236}">
                  <a16:creationId xmlns:a16="http://schemas.microsoft.com/office/drawing/2014/main" id="{7D3462B0-25DA-4FD1-A312-5DD07FEC469C}"/>
                </a:ext>
              </a:extLst>
            </p:cNvPr>
            <p:cNvGrpSpPr/>
            <p:nvPr/>
          </p:nvGrpSpPr>
          <p:grpSpPr>
            <a:xfrm>
              <a:off x="9059463" y="2951156"/>
              <a:ext cx="2959775" cy="3782188"/>
              <a:chOff x="9035712" y="2175874"/>
              <a:chExt cx="2959775" cy="4210267"/>
            </a:xfrm>
          </p:grpSpPr>
          <p:sp>
            <p:nvSpPr>
              <p:cNvPr id="38" name="Rectangle 37">
                <a:extLst>
                  <a:ext uri="{FF2B5EF4-FFF2-40B4-BE49-F238E27FC236}">
                    <a16:creationId xmlns:a16="http://schemas.microsoft.com/office/drawing/2014/main" id="{18304DF3-0AEB-4DAC-A001-17FA3B4194E4}"/>
                  </a:ext>
                </a:extLst>
              </p:cNvPr>
              <p:cNvSpPr/>
              <p:nvPr/>
            </p:nvSpPr>
            <p:spPr>
              <a:xfrm>
                <a:off x="9035718" y="2191308"/>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1442A8A-52E6-4E6C-8F8C-3E4A3B5E480B}"/>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30795A-BE22-474B-981F-1E78CFD237A3}"/>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77AF78A-5BB6-46C9-93F8-71B2668D1ABA}"/>
                  </a:ext>
                </a:extLst>
              </p:cNvPr>
              <p:cNvSpPr/>
              <p:nvPr/>
            </p:nvSpPr>
            <p:spPr>
              <a:xfrm>
                <a:off x="9035714" y="3466663"/>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42" name="Rectangle 41">
                <a:extLst>
                  <a:ext uri="{FF2B5EF4-FFF2-40B4-BE49-F238E27FC236}">
                    <a16:creationId xmlns:a16="http://schemas.microsoft.com/office/drawing/2014/main" id="{D6F40BA0-B7B0-4FF6-B019-71A5201B7177}"/>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43" name="Rectangle 42">
                <a:extLst>
                  <a:ext uri="{FF2B5EF4-FFF2-40B4-BE49-F238E27FC236}">
                    <a16:creationId xmlns:a16="http://schemas.microsoft.com/office/drawing/2014/main" id="{CFC2CCA1-7D0A-4EAA-BAB7-3B7F81C9DF66}"/>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44" name="Rectangle 43">
                <a:extLst>
                  <a:ext uri="{FF2B5EF4-FFF2-40B4-BE49-F238E27FC236}">
                    <a16:creationId xmlns:a16="http://schemas.microsoft.com/office/drawing/2014/main" id="{24DA41D5-56C3-4802-89AA-629A132C52D4}"/>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45" name="Rectangle 44">
                <a:extLst>
                  <a:ext uri="{FF2B5EF4-FFF2-40B4-BE49-F238E27FC236}">
                    <a16:creationId xmlns:a16="http://schemas.microsoft.com/office/drawing/2014/main" id="{A15EA2D3-8F0C-4EFC-8A90-85A00FF32139}"/>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46" name="Rectangle 45">
                <a:extLst>
                  <a:ext uri="{FF2B5EF4-FFF2-40B4-BE49-F238E27FC236}">
                    <a16:creationId xmlns:a16="http://schemas.microsoft.com/office/drawing/2014/main" id="{EA908260-B159-401A-8A8E-7CE0426095C8}"/>
                  </a:ext>
                </a:extLst>
              </p:cNvPr>
              <p:cNvSpPr/>
              <p:nvPr/>
            </p:nvSpPr>
            <p:spPr>
              <a:xfrm>
                <a:off x="9035712" y="301624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47" name="Rectangle 46">
                <a:extLst>
                  <a:ext uri="{FF2B5EF4-FFF2-40B4-BE49-F238E27FC236}">
                    <a16:creationId xmlns:a16="http://schemas.microsoft.com/office/drawing/2014/main" id="{D76BBC78-CC00-4EFD-A9F3-1B48AF9BB84B}"/>
                  </a:ext>
                </a:extLst>
              </p:cNvPr>
              <p:cNvSpPr/>
              <p:nvPr/>
            </p:nvSpPr>
            <p:spPr>
              <a:xfrm>
                <a:off x="9035712" y="260137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48" name="Rectangle 47">
                <a:extLst>
                  <a:ext uri="{FF2B5EF4-FFF2-40B4-BE49-F238E27FC236}">
                    <a16:creationId xmlns:a16="http://schemas.microsoft.com/office/drawing/2014/main" id="{BB12F021-A783-4075-A11B-6E4427E051CE}"/>
                  </a:ext>
                </a:extLst>
              </p:cNvPr>
              <p:cNvSpPr/>
              <p:nvPr/>
            </p:nvSpPr>
            <p:spPr>
              <a:xfrm>
                <a:off x="9035712" y="217587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9" name="TextBox 48">
                <a:extLst>
                  <a:ext uri="{FF2B5EF4-FFF2-40B4-BE49-F238E27FC236}">
                    <a16:creationId xmlns:a16="http://schemas.microsoft.com/office/drawing/2014/main" id="{CBA82695-98A6-4C52-ADEF-2AA020A99DF4}"/>
                  </a:ext>
                </a:extLst>
              </p:cNvPr>
              <p:cNvSpPr txBox="1"/>
              <p:nvPr/>
            </p:nvSpPr>
            <p:spPr>
              <a:xfrm>
                <a:off x="9324474" y="4036362"/>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sp>
          <p:nvSpPr>
            <p:cNvPr id="50" name="TextBox 49">
              <a:extLst>
                <a:ext uri="{FF2B5EF4-FFF2-40B4-BE49-F238E27FC236}">
                  <a16:creationId xmlns:a16="http://schemas.microsoft.com/office/drawing/2014/main" id="{BF1AF631-B580-4439-B0B2-DD1BFEA6C873}"/>
                </a:ext>
              </a:extLst>
            </p:cNvPr>
            <p:cNvSpPr txBox="1"/>
            <p:nvPr/>
          </p:nvSpPr>
          <p:spPr>
            <a:xfrm>
              <a:off x="7341409" y="4213698"/>
              <a:ext cx="1525952" cy="1139286"/>
            </a:xfrm>
            <a:prstGeom prst="rect">
              <a:avLst/>
            </a:prstGeom>
            <a:noFill/>
          </p:spPr>
          <p:txBody>
            <a:bodyPr wrap="square" rtlCol="0">
              <a:spAutoFit/>
            </a:bodyPr>
            <a:lstStyle/>
            <a:p>
              <a:pPr algn="ctr">
                <a:lnSpc>
                  <a:spcPts val="2700"/>
                </a:lnSpc>
              </a:pPr>
              <a:r>
                <a:rPr lang="en-US" sz="2800" dirty="0">
                  <a:latin typeface="+mn-lt"/>
                </a:rPr>
                <a:t>All of this is in Ring 3!</a:t>
              </a:r>
            </a:p>
          </p:txBody>
        </p:sp>
        <p:sp>
          <p:nvSpPr>
            <p:cNvPr id="51" name="Left Bracket 50">
              <a:extLst>
                <a:ext uri="{FF2B5EF4-FFF2-40B4-BE49-F238E27FC236}">
                  <a16:creationId xmlns:a16="http://schemas.microsoft.com/office/drawing/2014/main" id="{AC911DD2-8FB7-4F6E-9031-128C883AB68E}"/>
                </a:ext>
              </a:extLst>
            </p:cNvPr>
            <p:cNvSpPr/>
            <p:nvPr/>
          </p:nvSpPr>
          <p:spPr>
            <a:xfrm>
              <a:off x="8758673" y="2950993"/>
              <a:ext cx="219402" cy="376862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437069A8-26C9-4AC2-AB50-160ED80F2D06}"/>
              </a:ext>
            </a:extLst>
          </p:cNvPr>
          <p:cNvGrpSpPr/>
          <p:nvPr/>
        </p:nvGrpSpPr>
        <p:grpSpPr>
          <a:xfrm>
            <a:off x="62627" y="34520"/>
            <a:ext cx="7769341" cy="2185214"/>
            <a:chOff x="62627" y="34520"/>
            <a:chExt cx="7769341" cy="2185214"/>
          </a:xfrm>
        </p:grpSpPr>
        <p:sp>
          <p:nvSpPr>
            <p:cNvPr id="53" name="TextBox 52">
              <a:extLst>
                <a:ext uri="{FF2B5EF4-FFF2-40B4-BE49-F238E27FC236}">
                  <a16:creationId xmlns:a16="http://schemas.microsoft.com/office/drawing/2014/main" id="{81EE9862-EB02-4339-AA96-ECE3AF31B3F4}"/>
                </a:ext>
              </a:extLst>
            </p:cNvPr>
            <p:cNvSpPr txBox="1"/>
            <p:nvPr/>
          </p:nvSpPr>
          <p:spPr>
            <a:xfrm>
              <a:off x="62627" y="34520"/>
              <a:ext cx="7423963" cy="2185214"/>
            </a:xfrm>
            <a:prstGeom prst="rect">
              <a:avLst/>
            </a:prstGeom>
            <a:noFill/>
          </p:spPr>
          <p:txBody>
            <a:bodyPr wrap="square" rtlCol="0">
              <a:spAutoFit/>
            </a:bodyPr>
            <a:lstStyle/>
            <a:p>
              <a:r>
                <a:rPr lang="en-US" sz="3400" dirty="0">
                  <a:latin typeface="Segoe UI Light" panose="020B0502040204020203" pitchFamily="34" charset="0"/>
                  <a:cs typeface="Segoe UI Light" panose="020B0502040204020203" pitchFamily="34" charset="0"/>
                </a:rPr>
                <a:t>The guest OS does an </a:t>
              </a:r>
              <a:r>
                <a:rPr lang="en-US" sz="3400" dirty="0" err="1">
                  <a:latin typeface="Consolas" panose="020B0609020204030204" pitchFamily="49" charset="0"/>
                  <a:cs typeface="Segoe UI Light" panose="020B0502040204020203" pitchFamily="34" charset="0"/>
                </a:rPr>
                <a:t>iret</a:t>
              </a:r>
              <a:r>
                <a:rPr lang="en-US" sz="3400" dirty="0">
                  <a:latin typeface="Consolas" panose="020B0609020204030204" pitchFamily="49" charset="0"/>
                  <a:cs typeface="Segoe UI Light" panose="020B0502040204020203" pitchFamily="34" charset="0"/>
                </a:rPr>
                <a:t>/</a:t>
              </a:r>
              <a:r>
                <a:rPr lang="en-US" sz="3400" dirty="0" err="1">
                  <a:latin typeface="Consolas" panose="020B0609020204030204" pitchFamily="49" charset="0"/>
                  <a:cs typeface="Segoe UI Light" panose="020B0502040204020203" pitchFamily="34" charset="0"/>
                </a:rPr>
                <a:t>sysexit</a:t>
              </a:r>
              <a:r>
                <a:rPr lang="en-US" sz="3400" dirty="0">
                  <a:latin typeface="Segoe UI Light" panose="020B0502040204020203" pitchFamily="34" charset="0"/>
                  <a:cs typeface="Segoe UI Light" panose="020B0502040204020203" pitchFamily="34" charset="0"/>
                </a:rPr>
                <a:t>, thinking that the privilege level will flip from 0 to 3 . . . but both the guest OS and the guest apps run at 3!</a:t>
              </a:r>
            </a:p>
          </p:txBody>
        </p:sp>
        <p:sp>
          <p:nvSpPr>
            <p:cNvPr id="54" name="Arrow: Right 53">
              <a:extLst>
                <a:ext uri="{FF2B5EF4-FFF2-40B4-BE49-F238E27FC236}">
                  <a16:creationId xmlns:a16="http://schemas.microsoft.com/office/drawing/2014/main" id="{BB69F2E8-ECFD-4FEA-B73F-5605553300EE}"/>
                </a:ext>
              </a:extLst>
            </p:cNvPr>
            <p:cNvSpPr/>
            <p:nvPr/>
          </p:nvSpPr>
          <p:spPr>
            <a:xfrm>
              <a:off x="7154175" y="574058"/>
              <a:ext cx="677793"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75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8A1F-8693-4BF9-8B6D-75321BA77AF3}"/>
              </a:ext>
            </a:extLst>
          </p:cNvPr>
          <p:cNvSpPr>
            <a:spLocks noGrp="1"/>
          </p:cNvSpPr>
          <p:nvPr>
            <p:ph type="title"/>
          </p:nvPr>
        </p:nvSpPr>
        <p:spPr>
          <a:xfrm>
            <a:off x="838200" y="2766218"/>
            <a:ext cx="10515600" cy="1325563"/>
          </a:xfrm>
        </p:spPr>
        <p:txBody>
          <a:bodyPr>
            <a:normAutofit fontScale="90000"/>
          </a:bodyPr>
          <a:lstStyle/>
          <a:p>
            <a:r>
              <a:rPr lang="en-US" sz="6000" dirty="0"/>
              <a:t>There’s another challenge . . .</a:t>
            </a:r>
          </a:p>
        </p:txBody>
      </p:sp>
    </p:spTree>
    <p:extLst>
      <p:ext uri="{BB962C8B-B14F-4D97-AF65-F5344CB8AC3E}">
        <p14:creationId xmlns:p14="http://schemas.microsoft.com/office/powerpoint/2010/main" val="373890727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BCE34-48CC-4B96-9DE0-F259C265747B}"/>
              </a:ext>
            </a:extLst>
          </p:cNvPr>
          <p:cNvSpPr txBox="1"/>
          <p:nvPr/>
        </p:nvSpPr>
        <p:spPr>
          <a:xfrm>
            <a:off x="377893" y="0"/>
            <a:ext cx="10902959" cy="1938992"/>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sp>
        <p:nvSpPr>
          <p:cNvPr id="6" name="TextBox 5">
            <a:extLst>
              <a:ext uri="{FF2B5EF4-FFF2-40B4-BE49-F238E27FC236}">
                <a16:creationId xmlns:a16="http://schemas.microsoft.com/office/drawing/2014/main" id="{AABD6258-6C34-43C3-B159-9FE8D11566ED}"/>
              </a:ext>
            </a:extLst>
          </p:cNvPr>
          <p:cNvSpPr txBox="1"/>
          <p:nvPr/>
        </p:nvSpPr>
        <p:spPr>
          <a:xfrm>
            <a:off x="377893" y="3395872"/>
            <a:ext cx="5279351" cy="1754326"/>
          </a:xfrm>
          <a:prstGeom prst="rect">
            <a:avLst/>
          </a:prstGeom>
          <a:noFill/>
        </p:spPr>
        <p:txBody>
          <a:bodyPr wrap="square" rtlCol="0">
            <a:spAutoFit/>
          </a:bodyPr>
          <a:lstStyle/>
          <a:p>
            <a:r>
              <a:rPr lang="en-US" sz="3500" b="1" dirty="0">
                <a:latin typeface="Segoe UI" panose="020B0502040204020203" pitchFamily="34" charset="0"/>
                <a:cs typeface="Segoe UI" panose="020B0502040204020203" pitchFamily="34" charset="0"/>
              </a:rPr>
              <a:t>For many years, x86 had sensitive instructions that weren’t privileged!</a:t>
            </a:r>
          </a:p>
        </p:txBody>
      </p:sp>
      <p:pic>
        <p:nvPicPr>
          <p:cNvPr id="2050" name="Picture 2" descr="Related image">
            <a:extLst>
              <a:ext uri="{FF2B5EF4-FFF2-40B4-BE49-F238E27FC236}">
                <a16:creationId xmlns:a16="http://schemas.microsoft.com/office/drawing/2014/main" id="{E1FAD014-DC5B-420B-B329-B77535B8A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956" y="2053380"/>
            <a:ext cx="5970431" cy="459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5203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368136"/>
            <a:ext cx="12192000" cy="795646"/>
          </a:xfrm>
        </p:spPr>
        <p:txBody>
          <a:bodyPr>
            <a:normAutofit/>
          </a:bodyPr>
          <a:lstStyle/>
          <a:p>
            <a:r>
              <a:rPr lang="en-US" sz="3900" dirty="0"/>
              <a:t>The x86 </a:t>
            </a:r>
            <a:r>
              <a:rPr lang="en-US" sz="3900" dirty="0">
                <a:latin typeface="Consolas" panose="020B0609020204030204" pitchFamily="49" charset="0"/>
              </a:rPr>
              <a:t>push</a:t>
            </a:r>
            <a:r>
              <a:rPr lang="en-US" sz="3900" dirty="0"/>
              <a:t> instruction was not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4"/>
            <a:ext cx="11120252" cy="4726380"/>
          </a:xfrm>
        </p:spPr>
        <p:txBody>
          <a:bodyPr>
            <a:normAutofit/>
          </a:bodyPr>
          <a:lstStyle/>
          <a:p>
            <a:r>
              <a:rPr lang="en-US" sz="3600" b="1" dirty="0">
                <a:latin typeface="Consolas" panose="020B0609020204030204" pitchFamily="49" charset="0"/>
              </a:rPr>
              <a:t>push</a:t>
            </a:r>
            <a:r>
              <a:rPr lang="en-US" sz="3600" dirty="0"/>
              <a:t> can push a register value onto the top of the stack</a:t>
            </a:r>
          </a:p>
          <a:p>
            <a:pPr lvl="1"/>
            <a:r>
              <a:rPr lang="en-US" sz="3200" b="1" dirty="0">
                <a:latin typeface="Consolas" panose="020B0609020204030204" pitchFamily="49" charset="0"/>
              </a:rPr>
              <a:t>%cs</a:t>
            </a:r>
            <a:r>
              <a:rPr lang="en-US" sz="3200" dirty="0"/>
              <a:t> register contains (among other things) 2 bits that represent the current privilege level (i.e., the current ring)</a:t>
            </a:r>
          </a:p>
          <a:p>
            <a:pPr lvl="1"/>
            <a:r>
              <a:rPr lang="en-US" sz="3200" dirty="0"/>
              <a:t>A guest OS running in Ring 3 could push </a:t>
            </a:r>
            <a:r>
              <a:rPr lang="en-US" sz="3200" b="1" dirty="0">
                <a:latin typeface="Consolas" panose="020B0609020204030204" pitchFamily="49" charset="0"/>
              </a:rPr>
              <a:t>%cs</a:t>
            </a:r>
            <a:r>
              <a:rPr lang="en-US" sz="3200" dirty="0"/>
              <a:t> and see that the privilege level isn’t Ring 0!</a:t>
            </a:r>
          </a:p>
          <a:p>
            <a:r>
              <a:rPr lang="en-US" sz="3600" dirty="0"/>
              <a:t>To be virtualizable, </a:t>
            </a:r>
            <a:r>
              <a:rPr lang="en-US" sz="3600" b="1" dirty="0">
                <a:latin typeface="Consolas" panose="020B0609020204030204" pitchFamily="49" charset="0"/>
              </a:rPr>
              <a:t>push</a:t>
            </a:r>
            <a:r>
              <a:rPr lang="en-US" sz="3600" dirty="0"/>
              <a:t> should cause a trap when invoked from Ring 3, allowing the VMM to push a fake </a:t>
            </a:r>
            <a:r>
              <a:rPr lang="en-US" sz="3600" b="1" dirty="0">
                <a:latin typeface="Consolas" panose="020B0609020204030204" pitchFamily="49" charset="0"/>
              </a:rPr>
              <a:t>%cs</a:t>
            </a:r>
            <a:r>
              <a:rPr lang="en-US" sz="3600" dirty="0"/>
              <a:t> value which indicates that the guest OS is running in Ring 0</a:t>
            </a:r>
          </a:p>
        </p:txBody>
      </p:sp>
    </p:spTree>
    <p:extLst>
      <p:ext uri="{BB962C8B-B14F-4D97-AF65-F5344CB8AC3E}">
        <p14:creationId xmlns:p14="http://schemas.microsoft.com/office/powerpoint/2010/main" val="27725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463136"/>
            <a:ext cx="12192000" cy="795646"/>
          </a:xfrm>
        </p:spPr>
        <p:txBody>
          <a:bodyPr>
            <a:normAutofit/>
          </a:bodyPr>
          <a:lstStyle/>
          <a:p>
            <a:r>
              <a:rPr lang="en-US" sz="3400" dirty="0"/>
              <a:t>The x86 </a:t>
            </a:r>
            <a:r>
              <a:rPr lang="en-US" sz="3400" dirty="0" err="1">
                <a:latin typeface="Consolas" panose="020B0609020204030204" pitchFamily="49" charset="0"/>
              </a:rPr>
              <a:t>pushf</a:t>
            </a:r>
            <a:r>
              <a:rPr lang="en-US" sz="3400" b="0" dirty="0">
                <a:latin typeface="Consolas" panose="020B0609020204030204" pitchFamily="49" charset="0"/>
              </a:rPr>
              <a:t>/</a:t>
            </a:r>
            <a:r>
              <a:rPr lang="en-US" sz="3400" dirty="0" err="1">
                <a:latin typeface="Consolas" panose="020B0609020204030204" pitchFamily="49" charset="0"/>
              </a:rPr>
              <a:t>popf</a:t>
            </a:r>
            <a:r>
              <a:rPr lang="en-US" sz="3400" dirty="0"/>
              <a:t> instructions weren’t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3"/>
            <a:ext cx="11316602" cy="5284519"/>
          </a:xfrm>
        </p:spPr>
        <p:txBody>
          <a:bodyPr>
            <a:normAutofit/>
          </a:bodyPr>
          <a:lstStyle/>
          <a:p>
            <a:r>
              <a:rPr lang="en-US" sz="3200" b="1" dirty="0" err="1">
                <a:latin typeface="Consolas" panose="020B0609020204030204" pitchFamily="49" charset="0"/>
              </a:rPr>
              <a:t>pushf</a:t>
            </a:r>
            <a:r>
              <a:rPr lang="en-US" sz="3200" dirty="0">
                <a:latin typeface="Consolas" panose="020B0609020204030204" pitchFamily="49" charset="0"/>
              </a:rPr>
              <a:t>/</a:t>
            </a:r>
            <a:r>
              <a:rPr lang="en-US" sz="3200" b="1" dirty="0" err="1">
                <a:latin typeface="Consolas" panose="020B0609020204030204" pitchFamily="49" charset="0"/>
              </a:rPr>
              <a:t>popf</a:t>
            </a:r>
            <a:r>
              <a:rPr lang="en-US" sz="3200" dirty="0"/>
              <a:t> read/write the </a:t>
            </a:r>
            <a:r>
              <a:rPr lang="en-US" sz="3200" b="1" dirty="0">
                <a:latin typeface="Consolas" panose="020B0609020204030204" pitchFamily="49" charset="0"/>
              </a:rPr>
              <a:t>%</a:t>
            </a:r>
            <a:r>
              <a:rPr lang="en-US" sz="3200" b="1" dirty="0" err="1">
                <a:latin typeface="Consolas" panose="020B0609020204030204" pitchFamily="49" charset="0"/>
              </a:rPr>
              <a:t>eflags</a:t>
            </a:r>
            <a:r>
              <a:rPr lang="en-US" sz="3200" dirty="0"/>
              <a:t> register using the value on the top of the stack</a:t>
            </a:r>
          </a:p>
          <a:p>
            <a:pPr lvl="1"/>
            <a:r>
              <a:rPr lang="en-US" sz="2800" dirty="0"/>
              <a:t>Bit 9 of </a:t>
            </a:r>
            <a:r>
              <a:rPr lang="en-US" sz="2800" b="1" dirty="0">
                <a:latin typeface="Consolas" panose="020B0609020204030204" pitchFamily="49" charset="0"/>
              </a:rPr>
              <a:t>%</a:t>
            </a:r>
            <a:r>
              <a:rPr lang="en-US" sz="2800" b="1" dirty="0" err="1">
                <a:latin typeface="Consolas" panose="020B0609020204030204" pitchFamily="49" charset="0"/>
              </a:rPr>
              <a:t>eflags</a:t>
            </a:r>
            <a:r>
              <a:rPr lang="en-US" sz="2800" dirty="0"/>
              <a:t> enables interrupts</a:t>
            </a:r>
          </a:p>
          <a:p>
            <a:pPr lvl="1"/>
            <a:r>
              <a:rPr lang="en-US" sz="2800" dirty="0"/>
              <a:t>In Ring 0, </a:t>
            </a:r>
            <a:r>
              <a:rPr lang="en-US" sz="2800" b="1" dirty="0" err="1">
                <a:latin typeface="Consolas" panose="020B0609020204030204" pitchFamily="49" charset="0"/>
              </a:rPr>
              <a:t>popf</a:t>
            </a:r>
            <a:r>
              <a:rPr lang="en-US" sz="2800" dirty="0"/>
              <a:t> can set bit 9, but in Ring 3, CPU silently ignores </a:t>
            </a:r>
            <a:r>
              <a:rPr lang="en-US" sz="2800" b="1" dirty="0" err="1">
                <a:latin typeface="Consolas" panose="020B0609020204030204" pitchFamily="49" charset="0"/>
              </a:rPr>
              <a:t>popf</a:t>
            </a:r>
            <a:r>
              <a:rPr lang="en-US" sz="2800" dirty="0"/>
              <a:t>!</a:t>
            </a:r>
          </a:p>
          <a:p>
            <a:r>
              <a:rPr lang="en-US" sz="3200" dirty="0"/>
              <a:t>To be virtualizable, </a:t>
            </a:r>
            <a:r>
              <a:rPr lang="en-US" sz="3200" b="1" dirty="0" err="1">
                <a:latin typeface="Consolas" panose="020B0609020204030204" pitchFamily="49" charset="0"/>
              </a:rPr>
              <a:t>pushf</a:t>
            </a:r>
            <a:r>
              <a:rPr lang="en-US" sz="3200" dirty="0"/>
              <a:t>/</a:t>
            </a:r>
            <a:r>
              <a:rPr lang="en-US" sz="3200" b="1" dirty="0" err="1">
                <a:latin typeface="Consolas" panose="020B0609020204030204" pitchFamily="49" charset="0"/>
              </a:rPr>
              <a:t>popf</a:t>
            </a:r>
            <a:r>
              <a:rPr lang="en-US" sz="3200" dirty="0"/>
              <a:t> should cause traps in Ring 3</a:t>
            </a:r>
          </a:p>
          <a:p>
            <a:pPr lvl="1"/>
            <a:r>
              <a:rPr lang="en-US" sz="2800" dirty="0"/>
              <a:t>Allows VMM to detect when guest OS wants to changes its interrupt level (meaning that the VMM should change which interrupts it forwards to the guest OS)</a:t>
            </a:r>
          </a:p>
          <a:p>
            <a:endParaRPr lang="en-US" sz="3200" dirty="0"/>
          </a:p>
          <a:p>
            <a:r>
              <a:rPr lang="en-US" sz="3200" dirty="0"/>
              <a:t>x86 had 17 non-PG-virtualizable instructions!</a:t>
            </a:r>
          </a:p>
        </p:txBody>
      </p:sp>
    </p:spTree>
    <p:extLst>
      <p:ext uri="{BB962C8B-B14F-4D97-AF65-F5344CB8AC3E}">
        <p14:creationId xmlns:p14="http://schemas.microsoft.com/office/powerpoint/2010/main" val="10162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9554-7831-4168-A093-AE28BB16E68A}"/>
              </a:ext>
            </a:extLst>
          </p:cNvPr>
          <p:cNvSpPr>
            <a:spLocks noGrp="1"/>
          </p:cNvSpPr>
          <p:nvPr>
            <p:ph type="title"/>
          </p:nvPr>
        </p:nvSpPr>
        <p:spPr>
          <a:xfrm>
            <a:off x="838200" y="343090"/>
            <a:ext cx="10515600" cy="860374"/>
          </a:xfrm>
        </p:spPr>
        <p:txBody>
          <a:bodyPr/>
          <a:lstStyle/>
          <a:p>
            <a:r>
              <a:rPr lang="en-US" dirty="0"/>
              <a:t>The Challenge</a:t>
            </a:r>
          </a:p>
        </p:txBody>
      </p:sp>
      <p:sp>
        <p:nvSpPr>
          <p:cNvPr id="3" name="Content Placeholder 2">
            <a:extLst>
              <a:ext uri="{FF2B5EF4-FFF2-40B4-BE49-F238E27FC236}">
                <a16:creationId xmlns:a16="http://schemas.microsoft.com/office/drawing/2014/main" id="{FA18C73F-632C-4C0B-A0EF-11221C458C80}"/>
              </a:ext>
            </a:extLst>
          </p:cNvPr>
          <p:cNvSpPr>
            <a:spLocks noGrp="1"/>
          </p:cNvSpPr>
          <p:nvPr>
            <p:ph idx="1"/>
          </p:nvPr>
        </p:nvSpPr>
        <p:spPr>
          <a:xfrm>
            <a:off x="521167" y="1382054"/>
            <a:ext cx="6214064" cy="3950743"/>
          </a:xfrm>
        </p:spPr>
        <p:txBody>
          <a:bodyPr>
            <a:normAutofit/>
          </a:bodyPr>
          <a:lstStyle/>
          <a:p>
            <a:pPr marL="0" indent="0">
              <a:buNone/>
            </a:pPr>
            <a:r>
              <a:rPr lang="en-US" sz="4000" b="1" dirty="0"/>
              <a:t>How can we take an OS and user-mode processes, and trick them into thinking that they’re running on bare metal?</a:t>
            </a:r>
          </a:p>
        </p:txBody>
      </p:sp>
      <p:grpSp>
        <p:nvGrpSpPr>
          <p:cNvPr id="31" name="Group 30">
            <a:extLst>
              <a:ext uri="{FF2B5EF4-FFF2-40B4-BE49-F238E27FC236}">
                <a16:creationId xmlns:a16="http://schemas.microsoft.com/office/drawing/2014/main" id="{4B4D80C3-8697-46E0-9E50-AD8FAB6578E8}"/>
              </a:ext>
            </a:extLst>
          </p:cNvPr>
          <p:cNvGrpSpPr/>
          <p:nvPr/>
        </p:nvGrpSpPr>
        <p:grpSpPr>
          <a:xfrm>
            <a:off x="3102015" y="1277865"/>
            <a:ext cx="8343019" cy="4904424"/>
            <a:chOff x="3102015" y="1410069"/>
            <a:chExt cx="8343019" cy="4904424"/>
          </a:xfrm>
        </p:grpSpPr>
        <p:sp>
          <p:nvSpPr>
            <p:cNvPr id="5" name="Rectangle 4">
              <a:extLst>
                <a:ext uri="{FF2B5EF4-FFF2-40B4-BE49-F238E27FC236}">
                  <a16:creationId xmlns:a16="http://schemas.microsoft.com/office/drawing/2014/main" id="{10DB6962-373D-4CCB-A4B2-023026817A21}"/>
                </a:ext>
              </a:extLst>
            </p:cNvPr>
            <p:cNvSpPr/>
            <p:nvPr/>
          </p:nvSpPr>
          <p:spPr>
            <a:xfrm>
              <a:off x="7922783" y="5720133"/>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 name="Rectangle 5">
              <a:extLst>
                <a:ext uri="{FF2B5EF4-FFF2-40B4-BE49-F238E27FC236}">
                  <a16:creationId xmlns:a16="http://schemas.microsoft.com/office/drawing/2014/main" id="{8D3F3369-413E-4C77-9EC0-95DC92667B5A}"/>
                </a:ext>
              </a:extLst>
            </p:cNvPr>
            <p:cNvSpPr/>
            <p:nvPr/>
          </p:nvSpPr>
          <p:spPr>
            <a:xfrm>
              <a:off x="7922783" y="4867426"/>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Hypervisor</a:t>
              </a:r>
            </a:p>
          </p:txBody>
        </p:sp>
        <p:cxnSp>
          <p:nvCxnSpPr>
            <p:cNvPr id="7" name="Straight Connector 6">
              <a:extLst>
                <a:ext uri="{FF2B5EF4-FFF2-40B4-BE49-F238E27FC236}">
                  <a16:creationId xmlns:a16="http://schemas.microsoft.com/office/drawing/2014/main" id="{7084FA70-DA86-4CE6-BB6C-F3EFD1721625}"/>
                </a:ext>
              </a:extLst>
            </p:cNvPr>
            <p:cNvCxnSpPr>
              <a:cxnSpLocks/>
            </p:cNvCxnSpPr>
            <p:nvPr/>
          </p:nvCxnSpPr>
          <p:spPr>
            <a:xfrm>
              <a:off x="4021160" y="4723236"/>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F74DD9-44C7-4A9E-9494-BC80F80B93E0}"/>
                </a:ext>
              </a:extLst>
            </p:cNvPr>
            <p:cNvGrpSpPr/>
            <p:nvPr/>
          </p:nvGrpSpPr>
          <p:grpSpPr>
            <a:xfrm>
              <a:off x="7739905" y="1410069"/>
              <a:ext cx="1828799" cy="3178654"/>
              <a:chOff x="4434841" y="1198463"/>
              <a:chExt cx="1828799" cy="3178654"/>
            </a:xfrm>
          </p:grpSpPr>
          <p:grpSp>
            <p:nvGrpSpPr>
              <p:cNvPr id="18" name="Group 17">
                <a:extLst>
                  <a:ext uri="{FF2B5EF4-FFF2-40B4-BE49-F238E27FC236}">
                    <a16:creationId xmlns:a16="http://schemas.microsoft.com/office/drawing/2014/main" id="{B31436AE-B0B1-4538-8256-CC9C5A4761D4}"/>
                  </a:ext>
                </a:extLst>
              </p:cNvPr>
              <p:cNvGrpSpPr/>
              <p:nvPr/>
            </p:nvGrpSpPr>
            <p:grpSpPr>
              <a:xfrm>
                <a:off x="4434841" y="1909379"/>
                <a:ext cx="1752600" cy="2467738"/>
                <a:chOff x="4572001" y="2061779"/>
                <a:chExt cx="1752600" cy="2467738"/>
              </a:xfrm>
            </p:grpSpPr>
            <p:sp>
              <p:nvSpPr>
                <p:cNvPr id="20" name="Rectangle 19">
                  <a:extLst>
                    <a:ext uri="{FF2B5EF4-FFF2-40B4-BE49-F238E27FC236}">
                      <a16:creationId xmlns:a16="http://schemas.microsoft.com/office/drawing/2014/main" id="{2FA99DF2-BCF0-438F-A791-23557819CD3B}"/>
                    </a:ext>
                  </a:extLst>
                </p:cNvPr>
                <p:cNvSpPr/>
                <p:nvPr/>
              </p:nvSpPr>
              <p:spPr>
                <a:xfrm>
                  <a:off x="4678679" y="3375025"/>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21" name="Group 20">
                  <a:extLst>
                    <a:ext uri="{FF2B5EF4-FFF2-40B4-BE49-F238E27FC236}">
                      <a16:creationId xmlns:a16="http://schemas.microsoft.com/office/drawing/2014/main" id="{9E65B9BD-37AE-429F-A844-386AAF146674}"/>
                    </a:ext>
                  </a:extLst>
                </p:cNvPr>
                <p:cNvGrpSpPr/>
                <p:nvPr/>
              </p:nvGrpSpPr>
              <p:grpSpPr>
                <a:xfrm>
                  <a:off x="4572001" y="2200910"/>
                  <a:ext cx="1752600" cy="1036955"/>
                  <a:chOff x="4587241" y="2322830"/>
                  <a:chExt cx="1752600" cy="1036955"/>
                </a:xfrm>
              </p:grpSpPr>
              <p:sp>
                <p:nvSpPr>
                  <p:cNvPr id="23" name="Rectangle 22">
                    <a:extLst>
                      <a:ext uri="{FF2B5EF4-FFF2-40B4-BE49-F238E27FC236}">
                        <a16:creationId xmlns:a16="http://schemas.microsoft.com/office/drawing/2014/main" id="{A04F505B-2A81-4169-BB9D-C21F6D355069}"/>
                      </a:ext>
                    </a:extLst>
                  </p:cNvPr>
                  <p:cNvSpPr/>
                  <p:nvPr/>
                </p:nvSpPr>
                <p:spPr>
                  <a:xfrm>
                    <a:off x="4693919" y="2322830"/>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D716D72-7CB1-40A6-9E78-F5C7F27B10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22" name="Rectangle 21">
                  <a:extLst>
                    <a:ext uri="{FF2B5EF4-FFF2-40B4-BE49-F238E27FC236}">
                      <a16:creationId xmlns:a16="http://schemas.microsoft.com/office/drawing/2014/main" id="{3635E087-2E24-4F06-B1B9-78D8DC1FC058}"/>
                    </a:ext>
                  </a:extLst>
                </p:cNvPr>
                <p:cNvSpPr/>
                <p:nvPr/>
              </p:nvSpPr>
              <p:spPr>
                <a:xfrm>
                  <a:off x="4587240"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87F1418-AC52-4523-9234-ED0995D63D4E}"/>
                  </a:ext>
                </a:extLst>
              </p:cNvPr>
              <p:cNvSpPr txBox="1"/>
              <p:nvPr/>
            </p:nvSpPr>
            <p:spPr>
              <a:xfrm>
                <a:off x="4480560"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0</a:t>
                </a:r>
                <a:endParaRPr lang="en-US" sz="3600" b="1" baseline="-25000" dirty="0">
                  <a:latin typeface="Segoe UI" panose="020B0502040204020203" pitchFamily="34" charset="0"/>
                  <a:cs typeface="Segoe UI" panose="020B0502040204020203" pitchFamily="34" charset="0"/>
                </a:endParaRPr>
              </a:p>
            </p:txBody>
          </p:sp>
        </p:grpSp>
        <p:grpSp>
          <p:nvGrpSpPr>
            <p:cNvPr id="9" name="Group 8">
              <a:extLst>
                <a:ext uri="{FF2B5EF4-FFF2-40B4-BE49-F238E27FC236}">
                  <a16:creationId xmlns:a16="http://schemas.microsoft.com/office/drawing/2014/main" id="{B13AC6DD-C6EB-4129-B2CD-08E5B8932307}"/>
                </a:ext>
              </a:extLst>
            </p:cNvPr>
            <p:cNvGrpSpPr/>
            <p:nvPr/>
          </p:nvGrpSpPr>
          <p:grpSpPr>
            <a:xfrm>
              <a:off x="9583942" y="1410069"/>
              <a:ext cx="1783082" cy="3178654"/>
              <a:chOff x="6278878" y="1198463"/>
              <a:chExt cx="1783082" cy="3178654"/>
            </a:xfrm>
          </p:grpSpPr>
          <p:grpSp>
            <p:nvGrpSpPr>
              <p:cNvPr id="11" name="Group 10">
                <a:extLst>
                  <a:ext uri="{FF2B5EF4-FFF2-40B4-BE49-F238E27FC236}">
                    <a16:creationId xmlns:a16="http://schemas.microsoft.com/office/drawing/2014/main" id="{77080D5E-C3FC-49AB-92A9-E3B03FF7C3B6}"/>
                  </a:ext>
                </a:extLst>
              </p:cNvPr>
              <p:cNvGrpSpPr/>
              <p:nvPr/>
            </p:nvGrpSpPr>
            <p:grpSpPr>
              <a:xfrm>
                <a:off x="6309360" y="1909379"/>
                <a:ext cx="1752600" cy="2467738"/>
                <a:chOff x="6339840" y="2061779"/>
                <a:chExt cx="1752600" cy="2467738"/>
              </a:xfrm>
            </p:grpSpPr>
            <p:sp>
              <p:nvSpPr>
                <p:cNvPr id="13" name="Rectangle 12">
                  <a:extLst>
                    <a:ext uri="{FF2B5EF4-FFF2-40B4-BE49-F238E27FC236}">
                      <a16:creationId xmlns:a16="http://schemas.microsoft.com/office/drawing/2014/main" id="{0E1FEB0D-3D71-4960-BF25-72B2CABE99E3}"/>
                    </a:ext>
                  </a:extLst>
                </p:cNvPr>
                <p:cNvSpPr/>
                <p:nvPr/>
              </p:nvSpPr>
              <p:spPr>
                <a:xfrm>
                  <a:off x="6446520" y="3375025"/>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14" name="Group 13">
                  <a:extLst>
                    <a:ext uri="{FF2B5EF4-FFF2-40B4-BE49-F238E27FC236}">
                      <a16:creationId xmlns:a16="http://schemas.microsoft.com/office/drawing/2014/main" id="{C20A70D7-B5F3-48DE-B929-D0B1D6ED777C}"/>
                    </a:ext>
                  </a:extLst>
                </p:cNvPr>
                <p:cNvGrpSpPr/>
                <p:nvPr/>
              </p:nvGrpSpPr>
              <p:grpSpPr>
                <a:xfrm>
                  <a:off x="6339840" y="2200910"/>
                  <a:ext cx="1752600" cy="1036955"/>
                  <a:chOff x="4587241" y="2322830"/>
                  <a:chExt cx="1752600" cy="1036955"/>
                </a:xfrm>
              </p:grpSpPr>
              <p:sp>
                <p:nvSpPr>
                  <p:cNvPr id="16" name="Rectangle 15">
                    <a:extLst>
                      <a:ext uri="{FF2B5EF4-FFF2-40B4-BE49-F238E27FC236}">
                        <a16:creationId xmlns:a16="http://schemas.microsoft.com/office/drawing/2014/main" id="{E512FBA6-7209-4135-9038-F76B91579685}"/>
                      </a:ext>
                    </a:extLst>
                  </p:cNvPr>
                  <p:cNvSpPr/>
                  <p:nvPr/>
                </p:nvSpPr>
                <p:spPr>
                  <a:xfrm>
                    <a:off x="4693919" y="2322830"/>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D4B0E3A-6507-410B-8881-F00465CDDF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15" name="Rectangle 14">
                  <a:extLst>
                    <a:ext uri="{FF2B5EF4-FFF2-40B4-BE49-F238E27FC236}">
                      <a16:creationId xmlns:a16="http://schemas.microsoft.com/office/drawing/2014/main" id="{D5D5F251-D375-4E59-82C9-6BD99EE090AF}"/>
                    </a:ext>
                  </a:extLst>
                </p:cNvPr>
                <p:cNvSpPr/>
                <p:nvPr/>
              </p:nvSpPr>
              <p:spPr>
                <a:xfrm>
                  <a:off x="6374364"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E859397-3D0F-4416-8145-45B86C8516DB}"/>
                  </a:ext>
                </a:extLst>
              </p:cNvPr>
              <p:cNvSpPr txBox="1"/>
              <p:nvPr/>
            </p:nvSpPr>
            <p:spPr>
              <a:xfrm>
                <a:off x="6278878"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1</a:t>
                </a:r>
                <a:endParaRPr lang="en-US" sz="3600" b="1" baseline="-25000" dirty="0">
                  <a:latin typeface="Segoe UI" panose="020B0502040204020203" pitchFamily="34" charset="0"/>
                  <a:cs typeface="Segoe UI" panose="020B0502040204020203" pitchFamily="34" charset="0"/>
                </a:endParaRPr>
              </a:p>
            </p:txBody>
          </p:sp>
        </p:grpSp>
        <p:sp>
          <p:nvSpPr>
            <p:cNvPr id="26" name="TextBox 25">
              <a:extLst>
                <a:ext uri="{FF2B5EF4-FFF2-40B4-BE49-F238E27FC236}">
                  <a16:creationId xmlns:a16="http://schemas.microsoft.com/office/drawing/2014/main" id="{CF5B82EA-FFEE-4397-8C0C-3B02AF79EA9E}"/>
                </a:ext>
              </a:extLst>
            </p:cNvPr>
            <p:cNvSpPr txBox="1"/>
            <p:nvPr/>
          </p:nvSpPr>
          <p:spPr>
            <a:xfrm>
              <a:off x="3102015" y="4216722"/>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Virtual hardware interface</a:t>
              </a:r>
            </a:p>
          </p:txBody>
        </p:sp>
        <p:cxnSp>
          <p:nvCxnSpPr>
            <p:cNvPr id="29" name="Straight Connector 28">
              <a:extLst>
                <a:ext uri="{FF2B5EF4-FFF2-40B4-BE49-F238E27FC236}">
                  <a16:creationId xmlns:a16="http://schemas.microsoft.com/office/drawing/2014/main" id="{44F1E19C-616F-4CEF-A3C4-8520518A6E2D}"/>
                </a:ext>
              </a:extLst>
            </p:cNvPr>
            <p:cNvCxnSpPr>
              <a:cxnSpLocks/>
            </p:cNvCxnSpPr>
            <p:nvPr/>
          </p:nvCxnSpPr>
          <p:spPr>
            <a:xfrm>
              <a:off x="4020267" y="5583543"/>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F282E07-9460-4343-8709-9103DC50E6B2}"/>
                </a:ext>
              </a:extLst>
            </p:cNvPr>
            <p:cNvSpPr txBox="1"/>
            <p:nvPr/>
          </p:nvSpPr>
          <p:spPr>
            <a:xfrm>
              <a:off x="3102015" y="5071991"/>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Real hardware interface</a:t>
              </a:r>
            </a:p>
          </p:txBody>
        </p:sp>
      </p:grpSp>
      <p:grpSp>
        <p:nvGrpSpPr>
          <p:cNvPr id="34" name="Group 33">
            <a:extLst>
              <a:ext uri="{FF2B5EF4-FFF2-40B4-BE49-F238E27FC236}">
                <a16:creationId xmlns:a16="http://schemas.microsoft.com/office/drawing/2014/main" id="{40A56915-B5FD-4902-9807-80858179310C}"/>
              </a:ext>
            </a:extLst>
          </p:cNvPr>
          <p:cNvGrpSpPr/>
          <p:nvPr/>
        </p:nvGrpSpPr>
        <p:grpSpPr>
          <a:xfrm>
            <a:off x="8634716" y="4998793"/>
            <a:ext cx="3752717" cy="1916328"/>
            <a:chOff x="8634716" y="4998793"/>
            <a:chExt cx="3752717" cy="1916328"/>
          </a:xfrm>
        </p:grpSpPr>
        <p:sp>
          <p:nvSpPr>
            <p:cNvPr id="4" name="TextBox 3">
              <a:extLst>
                <a:ext uri="{FF2B5EF4-FFF2-40B4-BE49-F238E27FC236}">
                  <a16:creationId xmlns:a16="http://schemas.microsoft.com/office/drawing/2014/main" id="{69108D04-CF6B-4D16-B800-09866668106B}"/>
                </a:ext>
              </a:extLst>
            </p:cNvPr>
            <p:cNvSpPr txBox="1"/>
            <p:nvPr/>
          </p:nvSpPr>
          <p:spPr>
            <a:xfrm>
              <a:off x="8634716" y="6207235"/>
              <a:ext cx="3752717"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Also called a VMM</a:t>
              </a:r>
            </a:p>
            <a:p>
              <a:pPr algn="ctr"/>
              <a:r>
                <a:rPr lang="en-US" sz="2000" b="1" dirty="0">
                  <a:latin typeface="Segoe UI" panose="020B0502040204020203" pitchFamily="34" charset="0"/>
                  <a:cs typeface="Segoe UI" panose="020B0502040204020203" pitchFamily="34" charset="0"/>
                </a:rPr>
                <a:t>(“virtual machine monitor”)</a:t>
              </a:r>
            </a:p>
          </p:txBody>
        </p:sp>
        <p:cxnSp>
          <p:nvCxnSpPr>
            <p:cNvPr id="25" name="Straight Arrow Connector 24">
              <a:extLst>
                <a:ext uri="{FF2B5EF4-FFF2-40B4-BE49-F238E27FC236}">
                  <a16:creationId xmlns:a16="http://schemas.microsoft.com/office/drawing/2014/main" id="{9FD44DA7-E0F3-4AEE-BCE2-EB42AE92E9C4}"/>
                </a:ext>
              </a:extLst>
            </p:cNvPr>
            <p:cNvCxnSpPr/>
            <p:nvPr/>
          </p:nvCxnSpPr>
          <p:spPr>
            <a:xfrm>
              <a:off x="11567709" y="4998793"/>
              <a:ext cx="0" cy="12692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E4BABB8-495B-4A3A-BDD1-F6AED5771640}"/>
                </a:ext>
              </a:extLst>
            </p:cNvPr>
            <p:cNvCxnSpPr>
              <a:cxnSpLocks/>
            </p:cNvCxnSpPr>
            <p:nvPr/>
          </p:nvCxnSpPr>
          <p:spPr>
            <a:xfrm flipH="1">
              <a:off x="11085721" y="5010368"/>
              <a:ext cx="49187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949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4E97A-9DAE-46B3-87C1-EA1EDC0501D0}"/>
              </a:ext>
            </a:extLst>
          </p:cNvPr>
          <p:cNvPicPr>
            <a:picLocks noChangeAspect="1"/>
          </p:cNvPicPr>
          <p:nvPr/>
        </p:nvPicPr>
        <p:blipFill>
          <a:blip r:embed="rId2"/>
          <a:stretch>
            <a:fillRect/>
          </a:stretch>
        </p:blipFill>
        <p:spPr>
          <a:xfrm>
            <a:off x="4472848" y="3422330"/>
            <a:ext cx="7505728" cy="3345205"/>
          </a:xfrm>
          <a:prstGeom prst="rect">
            <a:avLst/>
          </a:prstGeom>
        </p:spPr>
      </p:pic>
      <p:sp>
        <p:nvSpPr>
          <p:cNvPr id="5" name="Rectangle 4">
            <a:extLst>
              <a:ext uri="{FF2B5EF4-FFF2-40B4-BE49-F238E27FC236}">
                <a16:creationId xmlns:a16="http://schemas.microsoft.com/office/drawing/2014/main" id="{B9FE6882-7247-48BB-B689-B4A097518E17}"/>
              </a:ext>
            </a:extLst>
          </p:cNvPr>
          <p:cNvSpPr/>
          <p:nvPr/>
        </p:nvSpPr>
        <p:spPr>
          <a:xfrm>
            <a:off x="0" y="2490172"/>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85311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3505F7-AFBA-4CA1-8B9E-E2A947D2F849}"/>
              </a:ext>
            </a:extLst>
          </p:cNvPr>
          <p:cNvSpPr/>
          <p:nvPr/>
        </p:nvSpPr>
        <p:spPr>
          <a:xfrm>
            <a:off x="5993175" y="4637473"/>
            <a:ext cx="4770304" cy="2074931"/>
          </a:xfrm>
          <a:prstGeom prst="rect">
            <a:avLst/>
          </a:prstGeom>
          <a:solidFill>
            <a:srgbClr val="00FFF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FB5720-1BF8-4A39-AD93-29459B3FF041}"/>
              </a:ext>
            </a:extLst>
          </p:cNvPr>
          <p:cNvSpPr/>
          <p:nvPr/>
        </p:nvSpPr>
        <p:spPr>
          <a:xfrm>
            <a:off x="5993175" y="1216331"/>
            <a:ext cx="4792338" cy="1400385"/>
          </a:xfrm>
          <a:prstGeom prst="rect">
            <a:avLst/>
          </a:prstGeom>
          <a:solidFill>
            <a:srgbClr val="FFCC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AE989-DFAC-4C8A-8C42-7DDDE310FA7D}"/>
              </a:ext>
            </a:extLst>
          </p:cNvPr>
          <p:cNvSpPr>
            <a:spLocks noGrp="1"/>
          </p:cNvSpPr>
          <p:nvPr>
            <p:ph type="title"/>
          </p:nvPr>
        </p:nvSpPr>
        <p:spPr>
          <a:xfrm>
            <a:off x="0" y="12582"/>
            <a:ext cx="6973677" cy="582330"/>
          </a:xfrm>
        </p:spPr>
        <p:txBody>
          <a:bodyPr>
            <a:normAutofit fontScale="90000"/>
          </a:bodyPr>
          <a:lstStyle/>
          <a:p>
            <a:r>
              <a:rPr lang="en-US" sz="3600" dirty="0"/>
              <a:t>Dynamic Translation</a:t>
            </a:r>
          </a:p>
        </p:txBody>
      </p:sp>
      <p:sp>
        <p:nvSpPr>
          <p:cNvPr id="3" name="Content Placeholder 2">
            <a:extLst>
              <a:ext uri="{FF2B5EF4-FFF2-40B4-BE49-F238E27FC236}">
                <a16:creationId xmlns:a16="http://schemas.microsoft.com/office/drawing/2014/main" id="{E8AD6B37-F1F8-4624-AE30-3B40160964DE}"/>
              </a:ext>
            </a:extLst>
          </p:cNvPr>
          <p:cNvSpPr>
            <a:spLocks noGrp="1"/>
          </p:cNvSpPr>
          <p:nvPr>
            <p:ph idx="1"/>
          </p:nvPr>
        </p:nvSpPr>
        <p:spPr>
          <a:xfrm>
            <a:off x="44067" y="583893"/>
            <a:ext cx="5938092" cy="6400800"/>
          </a:xfrm>
        </p:spPr>
        <p:txBody>
          <a:bodyPr>
            <a:normAutofit/>
          </a:bodyPr>
          <a:lstStyle/>
          <a:p>
            <a:r>
              <a:rPr lang="en-US" dirty="0"/>
              <a:t>Suppose that:</a:t>
            </a:r>
          </a:p>
          <a:p>
            <a:pPr lvl="1"/>
            <a:r>
              <a:rPr lang="en-US" dirty="0"/>
              <a:t>VMM runs in Ring 0</a:t>
            </a:r>
          </a:p>
          <a:p>
            <a:pPr lvl="1"/>
            <a:r>
              <a:rPr lang="en-US" dirty="0"/>
              <a:t>Guest OS and guest apps run in Ring 3</a:t>
            </a:r>
          </a:p>
          <a:p>
            <a:r>
              <a:rPr lang="en-US" dirty="0"/>
              <a:t>Allow </a:t>
            </a:r>
            <a:r>
              <a:rPr lang="en-US" b="1" dirty="0"/>
              <a:t>guest user-level programs</a:t>
            </a:r>
            <a:r>
              <a:rPr lang="en-US" dirty="0"/>
              <a:t> to run directly atop hardware . . .</a:t>
            </a:r>
          </a:p>
          <a:p>
            <a:r>
              <a:rPr lang="en-US" dirty="0"/>
              <a:t>. . . but the VMM rewrites the </a:t>
            </a:r>
            <a:r>
              <a:rPr lang="en-US" b="1" dirty="0"/>
              <a:t>guest OS</a:t>
            </a:r>
            <a:r>
              <a:rPr lang="en-US" dirty="0"/>
              <a:t>’s binary on-the-fly!</a:t>
            </a:r>
          </a:p>
          <a:p>
            <a:pPr lvl="1"/>
            <a:r>
              <a:rPr lang="en-US" dirty="0"/>
              <a:t>Translate sensitive-but-unprivileged instructions into ones that trap to the VMM</a:t>
            </a:r>
          </a:p>
          <a:p>
            <a:pPr lvl="1"/>
            <a:r>
              <a:rPr lang="en-US" dirty="0"/>
              <a:t>Translation starts when the VMM initially loads the guest OS binary</a:t>
            </a:r>
          </a:p>
          <a:p>
            <a:pPr lvl="2"/>
            <a:r>
              <a:rPr lang="en-US" dirty="0"/>
              <a:t>Translator handles a few instructions at a time (no bigger than a basic block)</a:t>
            </a:r>
          </a:p>
          <a:p>
            <a:pPr lvl="2"/>
            <a:r>
              <a:rPr lang="en-US" dirty="0"/>
              <a:t>VMM caches frequently-used translations to amortize translation costs</a:t>
            </a:r>
          </a:p>
        </p:txBody>
      </p:sp>
      <p:sp>
        <p:nvSpPr>
          <p:cNvPr id="4" name="TextBox 3">
            <a:extLst>
              <a:ext uri="{FF2B5EF4-FFF2-40B4-BE49-F238E27FC236}">
                <a16:creationId xmlns:a16="http://schemas.microsoft.com/office/drawing/2014/main" id="{F4796F12-78B1-492A-A8FD-6236450F9A20}"/>
              </a:ext>
            </a:extLst>
          </p:cNvPr>
          <p:cNvSpPr txBox="1"/>
          <p:nvPr/>
        </p:nvSpPr>
        <p:spPr>
          <a:xfrm>
            <a:off x="5993175" y="154504"/>
            <a:ext cx="4781320" cy="2462213"/>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err="1">
                <a:latin typeface="Consolas" panose="020B0609020204030204" pitchFamily="49" charset="0"/>
              </a:rPr>
              <a:t>popf</a:t>
            </a:r>
            <a:r>
              <a:rPr lang="en-US" sz="2200" dirty="0">
                <a:latin typeface="Consolas" panose="020B0609020204030204" pitchFamily="49" charset="0"/>
              </a:rPr>
              <a:t> //Sensitive instruction,</a:t>
            </a:r>
          </a:p>
          <a:p>
            <a:r>
              <a:rPr lang="en-US" sz="2200" dirty="0">
                <a:latin typeface="Consolas" panose="020B0609020204030204" pitchFamily="49" charset="0"/>
              </a:rPr>
              <a:t>     //but not privileged!</a:t>
            </a:r>
          </a:p>
          <a:p>
            <a:r>
              <a:rPr lang="en-US" sz="2200" dirty="0">
                <a:latin typeface="Consolas" panose="020B0609020204030204" pitchFamily="49" charset="0"/>
              </a:rPr>
              <a:t>     //Won’t trap when called</a:t>
            </a:r>
          </a:p>
          <a:p>
            <a:r>
              <a:rPr lang="en-US" sz="2200" dirty="0">
                <a:latin typeface="Consolas" panose="020B0609020204030204" pitchFamily="49" charset="0"/>
              </a:rPr>
              <a:t>     //in Ring 3.</a:t>
            </a:r>
          </a:p>
        </p:txBody>
      </p:sp>
      <p:sp>
        <p:nvSpPr>
          <p:cNvPr id="5" name="TextBox 4">
            <a:extLst>
              <a:ext uri="{FF2B5EF4-FFF2-40B4-BE49-F238E27FC236}">
                <a16:creationId xmlns:a16="http://schemas.microsoft.com/office/drawing/2014/main" id="{C6B0B684-AC81-4CB9-858D-52D2D68B0C34}"/>
              </a:ext>
            </a:extLst>
          </p:cNvPr>
          <p:cNvSpPr txBox="1"/>
          <p:nvPr/>
        </p:nvSpPr>
        <p:spPr>
          <a:xfrm>
            <a:off x="5993175" y="3573083"/>
            <a:ext cx="4781320" cy="3139321"/>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int3</a:t>
            </a:r>
          </a:p>
          <a:p>
            <a:r>
              <a:rPr lang="en-US" sz="2200" dirty="0">
                <a:latin typeface="Consolas" panose="020B0609020204030204" pitchFamily="49" charset="0"/>
              </a:rPr>
              <a:t>    //A special one-byte </a:t>
            </a:r>
          </a:p>
          <a:p>
            <a:r>
              <a:rPr lang="en-US" sz="2200" dirty="0">
                <a:latin typeface="Consolas" panose="020B0609020204030204" pitchFamily="49" charset="0"/>
              </a:rPr>
              <a:t>    //instruction that traps.</a:t>
            </a:r>
          </a:p>
          <a:p>
            <a:r>
              <a:rPr lang="en-US" sz="2200" dirty="0">
                <a:latin typeface="Consolas" panose="020B0609020204030204" pitchFamily="49" charset="0"/>
              </a:rPr>
              <a:t>    //Normally leveraged by</a:t>
            </a:r>
          </a:p>
          <a:p>
            <a:r>
              <a:rPr lang="en-US" sz="2200" dirty="0">
                <a:latin typeface="Consolas" panose="020B0609020204030204" pitchFamily="49" charset="0"/>
              </a:rPr>
              <a:t>    //debuggers to trigger</a:t>
            </a:r>
          </a:p>
          <a:p>
            <a:r>
              <a:rPr lang="en-US" sz="2200" dirty="0">
                <a:latin typeface="Consolas" panose="020B0609020204030204" pitchFamily="49" charset="0"/>
              </a:rPr>
              <a:t>    //breakpoints!</a:t>
            </a:r>
          </a:p>
        </p:txBody>
      </p:sp>
      <p:sp>
        <p:nvSpPr>
          <p:cNvPr id="7" name="TextBox 6">
            <a:extLst>
              <a:ext uri="{FF2B5EF4-FFF2-40B4-BE49-F238E27FC236}">
                <a16:creationId xmlns:a16="http://schemas.microsoft.com/office/drawing/2014/main" id="{F34B9368-1506-467E-9A0E-6CEBF70F89BC}"/>
              </a:ext>
            </a:extLst>
          </p:cNvPr>
          <p:cNvSpPr txBox="1"/>
          <p:nvPr/>
        </p:nvSpPr>
        <p:spPr>
          <a:xfrm>
            <a:off x="10692370" y="616168"/>
            <a:ext cx="1527672"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Original guest OS code</a:t>
            </a:r>
          </a:p>
        </p:txBody>
      </p:sp>
      <p:sp>
        <p:nvSpPr>
          <p:cNvPr id="8" name="TextBox 7">
            <a:extLst>
              <a:ext uri="{FF2B5EF4-FFF2-40B4-BE49-F238E27FC236}">
                <a16:creationId xmlns:a16="http://schemas.microsoft.com/office/drawing/2014/main" id="{E13B59C7-BE79-4E39-9D1F-560B91F620AE}"/>
              </a:ext>
            </a:extLst>
          </p:cNvPr>
          <p:cNvSpPr txBox="1"/>
          <p:nvPr/>
        </p:nvSpPr>
        <p:spPr>
          <a:xfrm>
            <a:off x="10691870" y="4664822"/>
            <a:ext cx="1527672" cy="1015663"/>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Translated guest OS code</a:t>
            </a:r>
          </a:p>
        </p:txBody>
      </p:sp>
      <p:cxnSp>
        <p:nvCxnSpPr>
          <p:cNvPr id="10" name="Straight Arrow Connector 9">
            <a:extLst>
              <a:ext uri="{FF2B5EF4-FFF2-40B4-BE49-F238E27FC236}">
                <a16:creationId xmlns:a16="http://schemas.microsoft.com/office/drawing/2014/main" id="{9FFBF02C-99FF-4B00-9EA1-ADCDC570C344}"/>
              </a:ext>
            </a:extLst>
          </p:cNvPr>
          <p:cNvCxnSpPr>
            <a:cxnSpLocks/>
            <a:stCxn id="7" idx="2"/>
            <a:endCxn id="8" idx="0"/>
          </p:cNvCxnSpPr>
          <p:nvPr/>
        </p:nvCxnSpPr>
        <p:spPr>
          <a:xfrm flipH="1">
            <a:off x="11455706" y="1816497"/>
            <a:ext cx="500" cy="2848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2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E3C1-AF6A-4E7C-8830-B1D255959B81}"/>
              </a:ext>
            </a:extLst>
          </p:cNvPr>
          <p:cNvSpPr>
            <a:spLocks noGrp="1"/>
          </p:cNvSpPr>
          <p:nvPr>
            <p:ph type="title"/>
          </p:nvPr>
        </p:nvSpPr>
        <p:spPr>
          <a:xfrm>
            <a:off x="838200" y="1254876"/>
            <a:ext cx="10515600" cy="1325563"/>
          </a:xfrm>
        </p:spPr>
        <p:txBody>
          <a:bodyPr>
            <a:normAutofit/>
          </a:bodyPr>
          <a:lstStyle/>
          <a:p>
            <a:r>
              <a:rPr lang="en-US" sz="6000" dirty="0"/>
              <a:t>Emo kid is still sad!</a:t>
            </a:r>
          </a:p>
        </p:txBody>
      </p:sp>
      <p:grpSp>
        <p:nvGrpSpPr>
          <p:cNvPr id="22" name="Group 21">
            <a:extLst>
              <a:ext uri="{FF2B5EF4-FFF2-40B4-BE49-F238E27FC236}">
                <a16:creationId xmlns:a16="http://schemas.microsoft.com/office/drawing/2014/main" id="{4013094A-AB6E-4F03-944C-13D118B34A89}"/>
              </a:ext>
            </a:extLst>
          </p:cNvPr>
          <p:cNvGrpSpPr/>
          <p:nvPr/>
        </p:nvGrpSpPr>
        <p:grpSpPr>
          <a:xfrm>
            <a:off x="46300" y="2667347"/>
            <a:ext cx="6587733" cy="4190094"/>
            <a:chOff x="46300" y="2656330"/>
            <a:chExt cx="6587733" cy="4190094"/>
          </a:xfrm>
        </p:grpSpPr>
        <p:sp>
          <p:nvSpPr>
            <p:cNvPr id="23" name="Speech Bubble: Rectangle with Corners Rounded 22">
              <a:extLst>
                <a:ext uri="{FF2B5EF4-FFF2-40B4-BE49-F238E27FC236}">
                  <a16:creationId xmlns:a16="http://schemas.microsoft.com/office/drawing/2014/main" id="{2F503BA9-743A-42DF-9F7D-316631334A8F}"/>
                </a:ext>
              </a:extLst>
            </p:cNvPr>
            <p:cNvSpPr/>
            <p:nvPr/>
          </p:nvSpPr>
          <p:spPr>
            <a:xfrm>
              <a:off x="3495552" y="2656330"/>
              <a:ext cx="3138481" cy="1841860"/>
            </a:xfrm>
            <a:prstGeom prst="wedgeRoundRectCallout">
              <a:avLst>
                <a:gd name="adj1" fmla="val -56975"/>
                <a:gd name="adj2" fmla="val 91612"/>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C307217-7615-4D27-99E8-35E9DD527964}"/>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25" name="TextBox 24">
              <a:extLst>
                <a:ext uri="{FF2B5EF4-FFF2-40B4-BE49-F238E27FC236}">
                  <a16:creationId xmlns:a16="http://schemas.microsoft.com/office/drawing/2014/main" id="{E64B9DCC-16FC-4862-809B-770A463632C8}"/>
                </a:ext>
              </a:extLst>
            </p:cNvPr>
            <p:cNvSpPr txBox="1"/>
            <p:nvPr/>
          </p:nvSpPr>
          <p:spPr>
            <a:xfrm>
              <a:off x="3532439" y="2682307"/>
              <a:ext cx="3101594" cy="1815882"/>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Dynamic binary translation is complicated and hard to get right!</a:t>
              </a:r>
            </a:p>
          </p:txBody>
        </p:sp>
      </p:grpSp>
    </p:spTree>
    <p:extLst>
      <p:ext uri="{BB962C8B-B14F-4D97-AF65-F5344CB8AC3E}">
        <p14:creationId xmlns:p14="http://schemas.microsoft.com/office/powerpoint/2010/main" val="11924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BA4E6F-F909-4606-9E16-F2B94BF6F32C}"/>
              </a:ext>
            </a:extLst>
          </p:cNvPr>
          <p:cNvSpPr/>
          <p:nvPr/>
        </p:nvSpPr>
        <p:spPr>
          <a:xfrm>
            <a:off x="0" y="314789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6" name="Picture 5">
            <a:extLst>
              <a:ext uri="{FF2B5EF4-FFF2-40B4-BE49-F238E27FC236}">
                <a16:creationId xmlns:a16="http://schemas.microsoft.com/office/drawing/2014/main" id="{82F08FCB-E228-40ED-B071-9206BD6991FE}"/>
              </a:ext>
            </a:extLst>
          </p:cNvPr>
          <p:cNvPicPr>
            <a:picLocks noChangeAspect="1"/>
          </p:cNvPicPr>
          <p:nvPr/>
        </p:nvPicPr>
        <p:blipFill rotWithShape="1">
          <a:blip r:embed="rId3"/>
          <a:srcRect b="6956"/>
          <a:stretch/>
        </p:blipFill>
        <p:spPr>
          <a:xfrm>
            <a:off x="4770305" y="3901765"/>
            <a:ext cx="7239654" cy="2873335"/>
          </a:xfrm>
          <a:prstGeom prst="rect">
            <a:avLst/>
          </a:prstGeom>
        </p:spPr>
      </p:pic>
    </p:spTree>
    <p:extLst>
      <p:ext uri="{BB962C8B-B14F-4D97-AF65-F5344CB8AC3E}">
        <p14:creationId xmlns:p14="http://schemas.microsoft.com/office/powerpoint/2010/main" val="21409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17E21D-8151-4063-BFD0-583491E22C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838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371-D5C6-49F9-A32B-90F891921FC0}"/>
              </a:ext>
            </a:extLst>
          </p:cNvPr>
          <p:cNvSpPr>
            <a:spLocks noGrp="1"/>
          </p:cNvSpPr>
          <p:nvPr>
            <p:ph type="title"/>
          </p:nvPr>
        </p:nvSpPr>
        <p:spPr>
          <a:xfrm>
            <a:off x="838200" y="-24469"/>
            <a:ext cx="10515600" cy="892175"/>
          </a:xfrm>
        </p:spPr>
        <p:txBody>
          <a:bodyPr/>
          <a:lstStyle/>
          <a:p>
            <a:r>
              <a:rPr lang="en-US" dirty="0"/>
              <a:t>Intel VT-x: Sensitive Instructions</a:t>
            </a:r>
          </a:p>
        </p:txBody>
      </p:sp>
      <p:sp>
        <p:nvSpPr>
          <p:cNvPr id="3" name="Content Placeholder 2">
            <a:extLst>
              <a:ext uri="{FF2B5EF4-FFF2-40B4-BE49-F238E27FC236}">
                <a16:creationId xmlns:a16="http://schemas.microsoft.com/office/drawing/2014/main" id="{F8534AD5-21D8-49DE-9396-119D42DF3BE1}"/>
              </a:ext>
            </a:extLst>
          </p:cNvPr>
          <p:cNvSpPr>
            <a:spLocks noGrp="1"/>
          </p:cNvSpPr>
          <p:nvPr>
            <p:ph idx="1"/>
          </p:nvPr>
        </p:nvSpPr>
        <p:spPr>
          <a:xfrm>
            <a:off x="720091" y="731520"/>
            <a:ext cx="11011466" cy="6195060"/>
          </a:xfrm>
        </p:spPr>
        <p:txBody>
          <a:bodyPr>
            <a:normAutofit fontScale="85000" lnSpcReduction="10000"/>
          </a:bodyPr>
          <a:lstStyle/>
          <a:p>
            <a:r>
              <a:rPr lang="en-US" sz="3600" dirty="0"/>
              <a:t>VT-x makes all sensitive instructions privileged!</a:t>
            </a:r>
          </a:p>
          <a:p>
            <a:r>
              <a:rPr lang="en-US" sz="3600" dirty="0"/>
              <a:t>VT-x also creates a new privilege bit, orthogonal to rings, to support virtualization</a:t>
            </a:r>
          </a:p>
          <a:p>
            <a:pPr lvl="1"/>
            <a:r>
              <a:rPr lang="en-US" sz="3200" b="1" dirty="0">
                <a:latin typeface="Segoe UI" panose="020B0502040204020203" pitchFamily="34" charset="0"/>
                <a:cs typeface="Segoe UI" panose="020B0502040204020203" pitchFamily="34" charset="0"/>
              </a:rPr>
              <a:t>Root mode:</a:t>
            </a:r>
            <a:r>
              <a:rPr lang="en-US" sz="3200" dirty="0"/>
              <a:t> Hypervisor code is running</a:t>
            </a:r>
          </a:p>
          <a:p>
            <a:pPr lvl="1"/>
            <a:r>
              <a:rPr lang="en-US" sz="3200" b="1" dirty="0">
                <a:latin typeface="Segoe UI" panose="020B0502040204020203" pitchFamily="34" charset="0"/>
                <a:cs typeface="Segoe UI" panose="020B0502040204020203" pitchFamily="34" charset="0"/>
              </a:rPr>
              <a:t>Non-root mode:</a:t>
            </a:r>
            <a:r>
              <a:rPr lang="en-US" sz="3200" dirty="0"/>
              <a:t> VM code is running</a:t>
            </a:r>
          </a:p>
          <a:p>
            <a:r>
              <a:rPr lang="en-US" sz="3600" dirty="0"/>
              <a:t>In non-root mode:</a:t>
            </a:r>
          </a:p>
          <a:p>
            <a:pPr lvl="1"/>
            <a:r>
              <a:rPr lang="en-US" sz="3200" dirty="0"/>
              <a:t>Sensitive instructions invoked by Ring 0 (i.e., the guest OS) will trap to Ring 0 root code (i.e., privileged hypervisor code)</a:t>
            </a:r>
          </a:p>
          <a:p>
            <a:pPr lvl="1"/>
            <a:r>
              <a:rPr lang="en-US" sz="3200" dirty="0"/>
              <a:t>Sensitive instructions invoked by Rings 1—3 will trap to Ring 0 non-root mode (i.e., the guest OS), so that the guest OS can handle the misbehaving guest application</a:t>
            </a:r>
          </a:p>
          <a:p>
            <a:r>
              <a:rPr lang="en-US" sz="3600" dirty="0"/>
              <a:t>In root mode, sensitive instructions executed by Rings 1—3 code will trap to Ring 0 root code (i.e., privileged hypervisor code)</a:t>
            </a:r>
          </a:p>
          <a:p>
            <a:r>
              <a:rPr lang="en-US" sz="3600" dirty="0"/>
              <a:t>A </a:t>
            </a:r>
            <a:r>
              <a:rPr lang="en-US" sz="3600" b="1" dirty="0" err="1">
                <a:latin typeface="Consolas" panose="020B0609020204030204" pitchFamily="49" charset="0"/>
              </a:rPr>
              <a:t>syscall</a:t>
            </a:r>
            <a:r>
              <a:rPr lang="en-US" sz="3600" dirty="0"/>
              <a:t> instruction traps to Ring 0 code but doesn’t change the virtualization mode</a:t>
            </a:r>
          </a:p>
        </p:txBody>
      </p:sp>
    </p:spTree>
    <p:extLst>
      <p:ext uri="{BB962C8B-B14F-4D97-AF65-F5344CB8AC3E}">
        <p14:creationId xmlns:p14="http://schemas.microsoft.com/office/powerpoint/2010/main" val="313302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27BE-328E-8812-4AF7-829BF5F0FB94}"/>
              </a:ext>
            </a:extLst>
          </p:cNvPr>
          <p:cNvSpPr>
            <a:spLocks noGrp="1"/>
          </p:cNvSpPr>
          <p:nvPr>
            <p:ph type="title"/>
          </p:nvPr>
        </p:nvSpPr>
        <p:spPr>
          <a:xfrm>
            <a:off x="838200" y="182245"/>
            <a:ext cx="10515600" cy="1325563"/>
          </a:xfrm>
        </p:spPr>
        <p:txBody>
          <a:bodyPr/>
          <a:lstStyle/>
          <a:p>
            <a:r>
              <a:rPr lang="en-US" dirty="0"/>
              <a:t>Intel VT-x: Forcing Non-root Ring 1—3 System Calls to Trap to the VMM</a:t>
            </a:r>
          </a:p>
        </p:txBody>
      </p:sp>
      <p:sp>
        <p:nvSpPr>
          <p:cNvPr id="3" name="Content Placeholder 2">
            <a:extLst>
              <a:ext uri="{FF2B5EF4-FFF2-40B4-BE49-F238E27FC236}">
                <a16:creationId xmlns:a16="http://schemas.microsoft.com/office/drawing/2014/main" id="{F0FB599E-56F3-9FFD-4323-7FE961ADD69D}"/>
              </a:ext>
            </a:extLst>
          </p:cNvPr>
          <p:cNvSpPr>
            <a:spLocks noGrp="1"/>
          </p:cNvSpPr>
          <p:nvPr>
            <p:ph idx="1"/>
          </p:nvPr>
        </p:nvSpPr>
        <p:spPr>
          <a:xfrm>
            <a:off x="838200" y="1691640"/>
            <a:ext cx="10515600" cy="4984115"/>
          </a:xfrm>
        </p:spPr>
        <p:txBody>
          <a:bodyPr>
            <a:normAutofit fontScale="92500" lnSpcReduction="10000"/>
          </a:bodyPr>
          <a:lstStyle/>
          <a:p>
            <a:r>
              <a:rPr lang="en-US" dirty="0"/>
              <a:t>VT-x does not explicitly provide a configuration bit which forces non-root Ring 1—3 invocations of </a:t>
            </a:r>
            <a:r>
              <a:rPr lang="en-US" dirty="0" err="1">
                <a:latin typeface="Consolas" panose="020B0609020204030204" pitchFamily="49" charset="0"/>
              </a:rPr>
              <a:t>syscall</a:t>
            </a:r>
            <a:r>
              <a:rPr lang="en-US" dirty="0"/>
              <a:t>/</a:t>
            </a:r>
            <a:r>
              <a:rPr lang="en-US" dirty="0" err="1">
                <a:latin typeface="Consolas" panose="020B0609020204030204" pitchFamily="49" charset="0"/>
              </a:rPr>
              <a:t>sysenter</a:t>
            </a:r>
            <a:r>
              <a:rPr lang="en-US" dirty="0"/>
              <a:t> to trap to the VMM</a:t>
            </a:r>
          </a:p>
          <a:p>
            <a:r>
              <a:rPr lang="en-US" dirty="0"/>
              <a:t>However, such traps can be enforced using creativity :-D</a:t>
            </a:r>
          </a:p>
          <a:p>
            <a:pPr lvl="1"/>
            <a:r>
              <a:rPr lang="en-US" dirty="0" err="1">
                <a:latin typeface="Consolas" panose="020B0609020204030204" pitchFamily="49" charset="0"/>
              </a:rPr>
              <a:t>syscall</a:t>
            </a:r>
            <a:r>
              <a:rPr lang="en-US" dirty="0"/>
              <a:t>/</a:t>
            </a:r>
            <a:r>
              <a:rPr lang="en-US" dirty="0" err="1">
                <a:latin typeface="Consolas" panose="020B0609020204030204" pitchFamily="49" charset="0"/>
              </a:rPr>
              <a:t>sysret</a:t>
            </a:r>
            <a:endParaRPr lang="en-US" dirty="0">
              <a:latin typeface="Consolas" panose="020B0609020204030204" pitchFamily="49" charset="0"/>
            </a:endParaRPr>
          </a:p>
          <a:p>
            <a:pPr lvl="2"/>
            <a:r>
              <a:rPr lang="en-US" dirty="0"/>
              <a:t>These two instructions are enabled by the </a:t>
            </a:r>
            <a:r>
              <a:rPr lang="en-US" dirty="0">
                <a:latin typeface="Consolas" panose="020B0609020204030204" pitchFamily="49" charset="0"/>
              </a:rPr>
              <a:t>SCE</a:t>
            </a:r>
            <a:r>
              <a:rPr lang="en-US" dirty="0"/>
              <a:t> flag in </a:t>
            </a:r>
            <a:r>
              <a:rPr lang="en-US" dirty="0">
                <a:latin typeface="Consolas" panose="020B0609020204030204" pitchFamily="49" charset="0"/>
              </a:rPr>
              <a:t>%</a:t>
            </a:r>
            <a:r>
              <a:rPr lang="en-US" dirty="0" err="1">
                <a:latin typeface="Consolas" panose="020B0609020204030204" pitchFamily="49" charset="0"/>
              </a:rPr>
              <a:t>efer</a:t>
            </a:r>
            <a:r>
              <a:rPr lang="en-US" dirty="0">
                <a:latin typeface="Consolas" panose="020B0609020204030204" pitchFamily="49" charset="0"/>
              </a:rPr>
              <a:t> </a:t>
            </a:r>
            <a:r>
              <a:rPr lang="en-US" dirty="0"/>
              <a:t>(“Extended Feature Enable Register”)</a:t>
            </a:r>
          </a:p>
          <a:p>
            <a:pPr lvl="2"/>
            <a:r>
              <a:rPr lang="en-US" dirty="0"/>
              <a:t>Hypervisor can disable the flag, telling VT-x to trap to the hypervisor when non-root code tries to perform a </a:t>
            </a:r>
            <a:r>
              <a:rPr lang="en-US" dirty="0" err="1">
                <a:latin typeface="Consolas" panose="020B0609020204030204" pitchFamily="49" charset="0"/>
              </a:rPr>
              <a:t>syscall</a:t>
            </a:r>
            <a:r>
              <a:rPr lang="en-US" dirty="0"/>
              <a:t> or </a:t>
            </a:r>
            <a:r>
              <a:rPr lang="en-US" dirty="0" err="1">
                <a:latin typeface="Consolas" panose="020B0609020204030204" pitchFamily="49" charset="0"/>
              </a:rPr>
              <a:t>sysret</a:t>
            </a:r>
            <a:endParaRPr lang="en-US" dirty="0">
              <a:latin typeface="Consolas" panose="020B0609020204030204" pitchFamily="49" charset="0"/>
            </a:endParaRPr>
          </a:p>
          <a:p>
            <a:pPr lvl="1"/>
            <a:r>
              <a:rPr lang="en-US" dirty="0" err="1">
                <a:latin typeface="Consolas" panose="020B0609020204030204" pitchFamily="49" charset="0"/>
              </a:rPr>
              <a:t>sysenter</a:t>
            </a:r>
            <a:r>
              <a:rPr lang="en-US" dirty="0"/>
              <a:t>/</a:t>
            </a:r>
            <a:r>
              <a:rPr lang="en-US" dirty="0" err="1">
                <a:latin typeface="Consolas" panose="020B0609020204030204" pitchFamily="49" charset="0"/>
              </a:rPr>
              <a:t>sysexit</a:t>
            </a:r>
            <a:endParaRPr lang="en-US" dirty="0">
              <a:latin typeface="Consolas" panose="020B0609020204030204" pitchFamily="49" charset="0"/>
            </a:endParaRPr>
          </a:p>
          <a:p>
            <a:pPr lvl="2"/>
            <a:r>
              <a:rPr lang="en-US" dirty="0"/>
              <a:t>These instructions rely on model-specific registers like </a:t>
            </a:r>
            <a:r>
              <a:rPr lang="en-US" dirty="0">
                <a:latin typeface="Consolas" panose="020B0609020204030204" pitchFamily="49" charset="0"/>
              </a:rPr>
              <a:t>%SYSENTER_EIP_MSR</a:t>
            </a:r>
          </a:p>
          <a:p>
            <a:pPr lvl="2"/>
            <a:r>
              <a:rPr lang="en-US" dirty="0"/>
              <a:t>The hypervisor configures VT-x to trap to the hypervisor when non-root code reads or writes an MSR</a:t>
            </a:r>
          </a:p>
          <a:p>
            <a:pPr lvl="3"/>
            <a:r>
              <a:rPr lang="en-US" dirty="0"/>
              <a:t>Writes: Hypervisor saves the value that non-root code wants to write, but actually updates the real MSR with an invalid value like </a:t>
            </a:r>
            <a:r>
              <a:rPr lang="en-US" dirty="0">
                <a:latin typeface="Consolas" panose="020B0609020204030204" pitchFamily="49" charset="0"/>
              </a:rPr>
              <a:t>0x0</a:t>
            </a:r>
          </a:p>
          <a:p>
            <a:pPr lvl="3"/>
            <a:r>
              <a:rPr lang="en-US" dirty="0"/>
              <a:t>Reads: Hypervisor returns the saved value</a:t>
            </a:r>
          </a:p>
          <a:p>
            <a:pPr lvl="2"/>
            <a:r>
              <a:rPr lang="en-US" dirty="0"/>
              <a:t>When non-root code tries to do a </a:t>
            </a:r>
            <a:r>
              <a:rPr lang="en-US" dirty="0" err="1">
                <a:latin typeface="Consolas" panose="020B0609020204030204" pitchFamily="49" charset="0"/>
              </a:rPr>
              <a:t>sysenter</a:t>
            </a:r>
            <a:r>
              <a:rPr lang="en-US" dirty="0"/>
              <a:t>/</a:t>
            </a:r>
            <a:r>
              <a:rPr lang="en-US" dirty="0" err="1">
                <a:latin typeface="Consolas" panose="020B0609020204030204" pitchFamily="49" charset="0"/>
              </a:rPr>
              <a:t>sysexit</a:t>
            </a:r>
            <a:r>
              <a:rPr lang="en-US" dirty="0"/>
              <a:t>, the invalid values in the MSRs will cause a general protection fault which will trap to the hypervisor</a:t>
            </a:r>
          </a:p>
          <a:p>
            <a:pPr lvl="2"/>
            <a:endParaRPr lang="en-US" dirty="0"/>
          </a:p>
        </p:txBody>
      </p:sp>
    </p:spTree>
    <p:extLst>
      <p:ext uri="{BB962C8B-B14F-4D97-AF65-F5344CB8AC3E}">
        <p14:creationId xmlns:p14="http://schemas.microsoft.com/office/powerpoint/2010/main" val="240889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 name="Group 1">
            <a:extLst>
              <a:ext uri="{FF2B5EF4-FFF2-40B4-BE49-F238E27FC236}">
                <a16:creationId xmlns:a16="http://schemas.microsoft.com/office/drawing/2014/main" id="{B40DDAA2-B970-4546-80F9-3E69A2FBBD92}"/>
              </a:ext>
            </a:extLst>
          </p:cNvPr>
          <p:cNvGrpSpPr/>
          <p:nvPr/>
        </p:nvGrpSpPr>
        <p:grpSpPr>
          <a:xfrm>
            <a:off x="145749" y="3737685"/>
            <a:ext cx="8738317" cy="2968236"/>
            <a:chOff x="145749" y="3737685"/>
            <a:chExt cx="8738317" cy="2968236"/>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Hypervisor</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r>
                  <a:rPr lang="en-US" sz="2800" dirty="0">
                    <a:latin typeface="+mn-lt"/>
                  </a:rPr>
                  <a:t>User apps (e.g</a:t>
                </a:r>
                <a:r>
                  <a:rPr lang="en-US" sz="2800" dirty="0"/>
                  <a:t>., device emulators)</a:t>
                </a:r>
                <a:endParaRPr lang="en-US" sz="2800" dirty="0">
                  <a:latin typeface="+mn-lt"/>
                </a:endParaRP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6DF78FC8-1404-43FA-8042-C76A63694C48}"/>
              </a:ext>
            </a:extLst>
          </p:cNvPr>
          <p:cNvSpPr txBox="1"/>
          <p:nvPr/>
        </p:nvSpPr>
        <p:spPr>
          <a:xfrm>
            <a:off x="8854557" y="132967"/>
            <a:ext cx="3337443" cy="1169551"/>
          </a:xfrm>
          <a:prstGeom prst="rect">
            <a:avLst/>
          </a:prstGeom>
          <a:noFill/>
        </p:spPr>
        <p:txBody>
          <a:bodyPr wrap="square" rtlCol="0">
            <a:spAutoFit/>
          </a:bodyPr>
          <a:lstStyle/>
          <a:p>
            <a:pPr>
              <a:lnSpc>
                <a:spcPts val="2100"/>
              </a:lnSpc>
            </a:pPr>
            <a:r>
              <a:rPr lang="en-US" sz="2000" dirty="0">
                <a:latin typeface="Segoe UI" panose="020B0502040204020203" pitchFamily="34" charset="0"/>
                <a:cs typeface="Segoe UI" panose="020B0502040204020203" pitchFamily="34" charset="0"/>
              </a:rPr>
              <a:t>Suppose that a user process in VM2 invokes a system call that uses </a:t>
            </a:r>
            <a:r>
              <a:rPr lang="en-US" sz="2000" b="1" dirty="0" err="1">
                <a:latin typeface="Consolas" panose="020B0609020204030204" pitchFamily="49" charset="0"/>
                <a:cs typeface="Segoe UI" panose="020B0502040204020203" pitchFamily="34" charset="0"/>
              </a:rPr>
              <a:t>outb</a:t>
            </a:r>
            <a:r>
              <a:rPr lang="en-US" sz="2000" dirty="0">
                <a:latin typeface="Segoe UI" panose="020B0502040204020203" pitchFamily="34" charset="0"/>
                <a:cs typeface="Segoe UI" panose="020B0502040204020203" pitchFamily="34" charset="0"/>
              </a:rPr>
              <a:t> to configure a virtual NIC . . .</a:t>
            </a:r>
          </a:p>
        </p:txBody>
      </p:sp>
      <p:pic>
        <p:nvPicPr>
          <p:cNvPr id="20" name="Picture 19">
            <a:extLst>
              <a:ext uri="{FF2B5EF4-FFF2-40B4-BE49-F238E27FC236}">
                <a16:creationId xmlns:a16="http://schemas.microsoft.com/office/drawing/2014/main" id="{1A6B45E8-47B4-497F-B89A-76BAD3A752B9}"/>
              </a:ext>
            </a:extLst>
          </p:cNvPr>
          <p:cNvPicPr>
            <a:picLocks noChangeAspect="1"/>
          </p:cNvPicPr>
          <p:nvPr/>
        </p:nvPicPr>
        <p:blipFill>
          <a:blip r:embed="rId3"/>
          <a:stretch>
            <a:fillRect/>
          </a:stretch>
        </p:blipFill>
        <p:spPr>
          <a:xfrm>
            <a:off x="8810695" y="5542594"/>
            <a:ext cx="1259212" cy="1259212"/>
          </a:xfrm>
          <a:prstGeom prst="rect">
            <a:avLst/>
          </a:prstGeom>
        </p:spPr>
      </p:pic>
      <p:sp>
        <p:nvSpPr>
          <p:cNvPr id="125" name="TextBox 124">
            <a:extLst>
              <a:ext uri="{FF2B5EF4-FFF2-40B4-BE49-F238E27FC236}">
                <a16:creationId xmlns:a16="http://schemas.microsoft.com/office/drawing/2014/main" id="{6950AAE8-E948-4A9E-AC20-F1541B5AAB46}"/>
              </a:ext>
            </a:extLst>
          </p:cNvPr>
          <p:cNvSpPr txBox="1"/>
          <p:nvPr/>
        </p:nvSpPr>
        <p:spPr>
          <a:xfrm>
            <a:off x="9029400" y="6446932"/>
            <a:ext cx="1739130" cy="461665"/>
          </a:xfrm>
          <a:prstGeom prst="rect">
            <a:avLst/>
          </a:prstGeom>
          <a:noFill/>
        </p:spPr>
        <p:txBody>
          <a:bodyPr wrap="square" rtlCol="0">
            <a:spAutoFit/>
          </a:bodyPr>
          <a:lstStyle/>
          <a:p>
            <a:r>
              <a:rPr lang="en-US" sz="2400" dirty="0">
                <a:latin typeface="+mn-lt"/>
              </a:rPr>
              <a:t>Physical NIC</a:t>
            </a:r>
          </a:p>
        </p:txBody>
      </p:sp>
      <p:grpSp>
        <p:nvGrpSpPr>
          <p:cNvPr id="30" name="Group 29">
            <a:extLst>
              <a:ext uri="{FF2B5EF4-FFF2-40B4-BE49-F238E27FC236}">
                <a16:creationId xmlns:a16="http://schemas.microsoft.com/office/drawing/2014/main" id="{5D528741-D4E6-44AC-94F7-C3D2A3837EAA}"/>
              </a:ext>
            </a:extLst>
          </p:cNvPr>
          <p:cNvGrpSpPr/>
          <p:nvPr/>
        </p:nvGrpSpPr>
        <p:grpSpPr>
          <a:xfrm>
            <a:off x="5347953" y="1099784"/>
            <a:ext cx="446650" cy="1968962"/>
            <a:chOff x="5347953" y="1099784"/>
            <a:chExt cx="446650" cy="1968962"/>
          </a:xfrm>
        </p:grpSpPr>
        <p:cxnSp>
          <p:nvCxnSpPr>
            <p:cNvPr id="5" name="Straight Arrow Connector 4">
              <a:extLst>
                <a:ext uri="{FF2B5EF4-FFF2-40B4-BE49-F238E27FC236}">
                  <a16:creationId xmlns:a16="http://schemas.microsoft.com/office/drawing/2014/main" id="{99079558-7CB0-4D19-8361-9373DDEC0C66}"/>
                </a:ext>
              </a:extLst>
            </p:cNvPr>
            <p:cNvCxnSpPr>
              <a:cxnSpLocks/>
            </p:cNvCxnSpPr>
            <p:nvPr/>
          </p:nvCxnSpPr>
          <p:spPr>
            <a:xfrm>
              <a:off x="5580309" y="1099784"/>
              <a:ext cx="0" cy="1968962"/>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F1D2DF9-1B8C-4DB0-B997-8DB74DEF3517}"/>
                </a:ext>
              </a:extLst>
            </p:cNvPr>
            <p:cNvSpPr>
              <a:spLocks noChangeAspect="1"/>
            </p:cNvSpPr>
            <p:nvPr/>
          </p:nvSpPr>
          <p:spPr>
            <a:xfrm>
              <a:off x="5347953" y="1736049"/>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grpSp>
      <p:grpSp>
        <p:nvGrpSpPr>
          <p:cNvPr id="31" name="Group 30">
            <a:extLst>
              <a:ext uri="{FF2B5EF4-FFF2-40B4-BE49-F238E27FC236}">
                <a16:creationId xmlns:a16="http://schemas.microsoft.com/office/drawing/2014/main" id="{EF80FA72-5878-4950-992B-D67FE7E111DE}"/>
              </a:ext>
            </a:extLst>
          </p:cNvPr>
          <p:cNvGrpSpPr/>
          <p:nvPr/>
        </p:nvGrpSpPr>
        <p:grpSpPr>
          <a:xfrm>
            <a:off x="5785569" y="3275964"/>
            <a:ext cx="446650" cy="2896236"/>
            <a:chOff x="5785569" y="3275964"/>
            <a:chExt cx="446650" cy="2896236"/>
          </a:xfrm>
        </p:grpSpPr>
        <p:cxnSp>
          <p:nvCxnSpPr>
            <p:cNvPr id="120" name="Straight Arrow Connector 119">
              <a:extLst>
                <a:ext uri="{FF2B5EF4-FFF2-40B4-BE49-F238E27FC236}">
                  <a16:creationId xmlns:a16="http://schemas.microsoft.com/office/drawing/2014/main" id="{197900A4-C82A-45DC-B7D0-73553B9D0A8F}"/>
                </a:ext>
              </a:extLst>
            </p:cNvPr>
            <p:cNvCxnSpPr>
              <a:cxnSpLocks/>
            </p:cNvCxnSpPr>
            <p:nvPr/>
          </p:nvCxnSpPr>
          <p:spPr>
            <a:xfrm>
              <a:off x="6037509" y="3275964"/>
              <a:ext cx="0" cy="2896236"/>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7CC31112-E8D2-42A2-9855-5637405014D2}"/>
                </a:ext>
              </a:extLst>
            </p:cNvPr>
            <p:cNvSpPr>
              <a:spLocks noChangeAspect="1"/>
            </p:cNvSpPr>
            <p:nvPr/>
          </p:nvSpPr>
          <p:spPr>
            <a:xfrm>
              <a:off x="5785569" y="4399162"/>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grpSp>
      <p:grpSp>
        <p:nvGrpSpPr>
          <p:cNvPr id="224" name="Group 223">
            <a:extLst>
              <a:ext uri="{FF2B5EF4-FFF2-40B4-BE49-F238E27FC236}">
                <a16:creationId xmlns:a16="http://schemas.microsoft.com/office/drawing/2014/main" id="{CE8593CE-ADE9-477E-85A0-F1C0D0A1026A}"/>
              </a:ext>
            </a:extLst>
          </p:cNvPr>
          <p:cNvGrpSpPr/>
          <p:nvPr/>
        </p:nvGrpSpPr>
        <p:grpSpPr>
          <a:xfrm>
            <a:off x="6086489" y="4023360"/>
            <a:ext cx="446650" cy="2148840"/>
            <a:chOff x="6086489" y="4023360"/>
            <a:chExt cx="446650" cy="2148840"/>
          </a:xfrm>
        </p:grpSpPr>
        <p:cxnSp>
          <p:nvCxnSpPr>
            <p:cNvPr id="121" name="Straight Arrow Connector 120">
              <a:extLst>
                <a:ext uri="{FF2B5EF4-FFF2-40B4-BE49-F238E27FC236}">
                  <a16:creationId xmlns:a16="http://schemas.microsoft.com/office/drawing/2014/main" id="{9005554A-87E9-4E7E-99F5-470AA685DCAF}"/>
                </a:ext>
              </a:extLst>
            </p:cNvPr>
            <p:cNvCxnSpPr>
              <a:cxnSpLocks/>
            </p:cNvCxnSpPr>
            <p:nvPr/>
          </p:nvCxnSpPr>
          <p:spPr>
            <a:xfrm flipV="1">
              <a:off x="6291745" y="4023360"/>
              <a:ext cx="24171" cy="214884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D4D29B10-7DAF-4949-882F-709D32A9D070}"/>
                </a:ext>
              </a:extLst>
            </p:cNvPr>
            <p:cNvSpPr>
              <a:spLocks noChangeAspect="1"/>
            </p:cNvSpPr>
            <p:nvPr/>
          </p:nvSpPr>
          <p:spPr>
            <a:xfrm>
              <a:off x="6086489" y="4857885"/>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grpSp>
      <p:grpSp>
        <p:nvGrpSpPr>
          <p:cNvPr id="231" name="Group 230">
            <a:extLst>
              <a:ext uri="{FF2B5EF4-FFF2-40B4-BE49-F238E27FC236}">
                <a16:creationId xmlns:a16="http://schemas.microsoft.com/office/drawing/2014/main" id="{11AB3AAB-AE47-45A5-9F60-3AFCF04E3D7C}"/>
              </a:ext>
            </a:extLst>
          </p:cNvPr>
          <p:cNvGrpSpPr/>
          <p:nvPr/>
        </p:nvGrpSpPr>
        <p:grpSpPr>
          <a:xfrm>
            <a:off x="6371230" y="4045173"/>
            <a:ext cx="446650" cy="2149887"/>
            <a:chOff x="6371230" y="4045173"/>
            <a:chExt cx="446650" cy="2149887"/>
          </a:xfrm>
        </p:grpSpPr>
        <p:cxnSp>
          <p:nvCxnSpPr>
            <p:cNvPr id="122" name="Straight Arrow Connector 121">
              <a:extLst>
                <a:ext uri="{FF2B5EF4-FFF2-40B4-BE49-F238E27FC236}">
                  <a16:creationId xmlns:a16="http://schemas.microsoft.com/office/drawing/2014/main" id="{19E924B6-2D65-4040-9015-6F007D625AA4}"/>
                </a:ext>
              </a:extLst>
            </p:cNvPr>
            <p:cNvCxnSpPr>
              <a:cxnSpLocks/>
            </p:cNvCxnSpPr>
            <p:nvPr/>
          </p:nvCxnSpPr>
          <p:spPr>
            <a:xfrm flipH="1">
              <a:off x="6606540" y="4045173"/>
              <a:ext cx="538" cy="2149887"/>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26EDCA98-1F57-4B84-ABC1-18163FD8AF57}"/>
                </a:ext>
              </a:extLst>
            </p:cNvPr>
            <p:cNvSpPr>
              <a:spLocks noChangeAspect="1"/>
            </p:cNvSpPr>
            <p:nvPr/>
          </p:nvSpPr>
          <p:spPr>
            <a:xfrm>
              <a:off x="6371230" y="5338285"/>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grpSp>
      <p:grpSp>
        <p:nvGrpSpPr>
          <p:cNvPr id="232" name="Group 231">
            <a:extLst>
              <a:ext uri="{FF2B5EF4-FFF2-40B4-BE49-F238E27FC236}">
                <a16:creationId xmlns:a16="http://schemas.microsoft.com/office/drawing/2014/main" id="{F77F6B1D-225B-4EFE-880E-0B033074E20F}"/>
              </a:ext>
            </a:extLst>
          </p:cNvPr>
          <p:cNvGrpSpPr/>
          <p:nvPr/>
        </p:nvGrpSpPr>
        <p:grpSpPr>
          <a:xfrm>
            <a:off x="6734007" y="6178833"/>
            <a:ext cx="2150059" cy="625750"/>
            <a:chOff x="6734007" y="6178833"/>
            <a:chExt cx="2150059" cy="625750"/>
          </a:xfrm>
        </p:grpSpPr>
        <p:cxnSp>
          <p:nvCxnSpPr>
            <p:cNvPr id="123" name="Straight Arrow Connector 122">
              <a:extLst>
                <a:ext uri="{FF2B5EF4-FFF2-40B4-BE49-F238E27FC236}">
                  <a16:creationId xmlns:a16="http://schemas.microsoft.com/office/drawing/2014/main" id="{9B1524A9-BC6E-4331-A9B8-C9AD8278FD6F}"/>
                </a:ext>
              </a:extLst>
            </p:cNvPr>
            <p:cNvCxnSpPr>
              <a:cxnSpLocks/>
            </p:cNvCxnSpPr>
            <p:nvPr/>
          </p:nvCxnSpPr>
          <p:spPr>
            <a:xfrm>
              <a:off x="6734007" y="6644619"/>
              <a:ext cx="2150059" cy="0"/>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2241368-A6E3-4841-86F0-AAD1631BBDBA}"/>
                </a:ext>
              </a:extLst>
            </p:cNvPr>
            <p:cNvCxnSpPr>
              <a:cxnSpLocks/>
            </p:cNvCxnSpPr>
            <p:nvPr/>
          </p:nvCxnSpPr>
          <p:spPr>
            <a:xfrm flipV="1">
              <a:off x="6745437" y="6178833"/>
              <a:ext cx="0" cy="481454"/>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4BAE7486-F6DB-481E-B26E-07ACE9E22427}"/>
                </a:ext>
              </a:extLst>
            </p:cNvPr>
            <p:cNvSpPr>
              <a:spLocks noChangeAspect="1"/>
            </p:cNvSpPr>
            <p:nvPr/>
          </p:nvSpPr>
          <p:spPr>
            <a:xfrm>
              <a:off x="6956852" y="6357933"/>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grpSp>
      <p:grpSp>
        <p:nvGrpSpPr>
          <p:cNvPr id="235" name="Group 234">
            <a:extLst>
              <a:ext uri="{FF2B5EF4-FFF2-40B4-BE49-F238E27FC236}">
                <a16:creationId xmlns:a16="http://schemas.microsoft.com/office/drawing/2014/main" id="{19A6AD2D-2B1E-487A-A84E-58BE1144024A}"/>
              </a:ext>
            </a:extLst>
          </p:cNvPr>
          <p:cNvGrpSpPr/>
          <p:nvPr/>
        </p:nvGrpSpPr>
        <p:grpSpPr>
          <a:xfrm>
            <a:off x="6689419" y="3275964"/>
            <a:ext cx="446650" cy="2921523"/>
            <a:chOff x="6689419" y="3275964"/>
            <a:chExt cx="446650" cy="2921523"/>
          </a:xfrm>
        </p:grpSpPr>
        <p:cxnSp>
          <p:nvCxnSpPr>
            <p:cNvPr id="126" name="Straight Arrow Connector 125">
              <a:extLst>
                <a:ext uri="{FF2B5EF4-FFF2-40B4-BE49-F238E27FC236}">
                  <a16:creationId xmlns:a16="http://schemas.microsoft.com/office/drawing/2014/main" id="{F256955F-576D-44ED-98FB-E22C86634E30}"/>
                </a:ext>
              </a:extLst>
            </p:cNvPr>
            <p:cNvCxnSpPr>
              <a:cxnSpLocks/>
            </p:cNvCxnSpPr>
            <p:nvPr/>
          </p:nvCxnSpPr>
          <p:spPr>
            <a:xfrm flipV="1">
              <a:off x="6909267" y="3275964"/>
              <a:ext cx="0" cy="2921523"/>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B28D4E96-7AAD-4215-9BA5-F73ED0E53EC5}"/>
                </a:ext>
              </a:extLst>
            </p:cNvPr>
            <p:cNvSpPr>
              <a:spLocks noChangeAspect="1"/>
            </p:cNvSpPr>
            <p:nvPr/>
          </p:nvSpPr>
          <p:spPr>
            <a:xfrm>
              <a:off x="6689419" y="4183946"/>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grpSp>
      <p:grpSp>
        <p:nvGrpSpPr>
          <p:cNvPr id="236" name="Group 235">
            <a:extLst>
              <a:ext uri="{FF2B5EF4-FFF2-40B4-BE49-F238E27FC236}">
                <a16:creationId xmlns:a16="http://schemas.microsoft.com/office/drawing/2014/main" id="{80996976-1208-483C-A060-F2FD795C21BD}"/>
              </a:ext>
            </a:extLst>
          </p:cNvPr>
          <p:cNvGrpSpPr/>
          <p:nvPr/>
        </p:nvGrpSpPr>
        <p:grpSpPr>
          <a:xfrm>
            <a:off x="6865350" y="1022516"/>
            <a:ext cx="446650" cy="2073248"/>
            <a:chOff x="6865350" y="1022516"/>
            <a:chExt cx="446650" cy="2073248"/>
          </a:xfrm>
        </p:grpSpPr>
        <p:cxnSp>
          <p:nvCxnSpPr>
            <p:cNvPr id="127" name="Straight Arrow Connector 126">
              <a:extLst>
                <a:ext uri="{FF2B5EF4-FFF2-40B4-BE49-F238E27FC236}">
                  <a16:creationId xmlns:a16="http://schemas.microsoft.com/office/drawing/2014/main" id="{B7274A2E-FEA4-4D15-86D9-93F56D73C805}"/>
                </a:ext>
              </a:extLst>
            </p:cNvPr>
            <p:cNvCxnSpPr>
              <a:cxnSpLocks/>
            </p:cNvCxnSpPr>
            <p:nvPr/>
          </p:nvCxnSpPr>
          <p:spPr>
            <a:xfrm flipV="1">
              <a:off x="7102598" y="1022516"/>
              <a:ext cx="1" cy="2073248"/>
            </a:xfrm>
            <a:prstGeom prst="straightConnector1">
              <a:avLst/>
            </a:prstGeom>
            <a:ln w="571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245C0321-E21C-4324-A2E1-FBD305022A9F}"/>
                </a:ext>
              </a:extLst>
            </p:cNvPr>
            <p:cNvSpPr>
              <a:spLocks noChangeAspect="1"/>
            </p:cNvSpPr>
            <p:nvPr/>
          </p:nvSpPr>
          <p:spPr>
            <a:xfrm>
              <a:off x="6865350" y="1762227"/>
              <a:ext cx="446650" cy="4466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grpSp>
      <p:sp>
        <p:nvSpPr>
          <p:cNvPr id="29" name="Content Placeholder 28">
            <a:extLst>
              <a:ext uri="{FF2B5EF4-FFF2-40B4-BE49-F238E27FC236}">
                <a16:creationId xmlns:a16="http://schemas.microsoft.com/office/drawing/2014/main" id="{3EFD59B2-C429-4D96-AF8F-92CF140B0A7B}"/>
              </a:ext>
            </a:extLst>
          </p:cNvPr>
          <p:cNvSpPr>
            <a:spLocks noGrp="1"/>
          </p:cNvSpPr>
          <p:nvPr>
            <p:ph idx="1"/>
          </p:nvPr>
        </p:nvSpPr>
        <p:spPr>
          <a:xfrm>
            <a:off x="8905889" y="1238213"/>
            <a:ext cx="3273148" cy="4938750"/>
          </a:xfrm>
        </p:spPr>
        <p:txBody>
          <a:bodyPr>
            <a:normAutofit fontScale="85000" lnSpcReduction="20000"/>
          </a:bodyPr>
          <a:lstStyle/>
          <a:p>
            <a:pPr>
              <a:buFont typeface="+mj-lt"/>
              <a:buAutoNum type="arabicPeriod"/>
            </a:pPr>
            <a:r>
              <a:rPr lang="en-US" sz="2000" dirty="0">
                <a:latin typeface="Segoe UI" panose="020B0502040204020203" pitchFamily="34" charset="0"/>
                <a:cs typeface="Segoe UI" panose="020B0502040204020203" pitchFamily="34" charset="0"/>
              </a:rPr>
              <a:t>Guest process executes </a:t>
            </a:r>
            <a:r>
              <a:rPr lang="en-US" sz="2000" b="1" dirty="0" err="1">
                <a:latin typeface="Consolas" panose="020B0609020204030204" pitchFamily="49" charset="0"/>
                <a:cs typeface="Segoe UI" panose="020B0502040204020203" pitchFamily="34" charset="0"/>
              </a:rPr>
              <a:t>syscall</a:t>
            </a:r>
            <a:endParaRPr lang="en-US" sz="2000" b="1" dirty="0">
              <a:latin typeface="Consolas" panose="020B0609020204030204" pitchFamily="49" charset="0"/>
              <a:cs typeface="Segoe UI" panose="020B0502040204020203" pitchFamily="34" charset="0"/>
            </a:endParaRPr>
          </a:p>
          <a:p>
            <a:pPr>
              <a:buFont typeface="+mj-lt"/>
              <a:buAutoNum type="arabicPeriod"/>
            </a:pPr>
            <a:r>
              <a:rPr lang="en-US" sz="2000" dirty="0">
                <a:latin typeface="Segoe UI" panose="020B0502040204020203" pitchFamily="34" charset="0"/>
                <a:cs typeface="Segoe UI" panose="020B0502040204020203" pitchFamily="34" charset="0"/>
              </a:rPr>
              <a:t>Guest OS executes </a:t>
            </a:r>
            <a:r>
              <a:rPr lang="en-US" sz="2000" b="1" dirty="0" err="1">
                <a:latin typeface="Consolas" panose="020B0609020204030204" pitchFamily="49" charset="0"/>
                <a:cs typeface="Segoe UI" panose="020B0502040204020203" pitchFamily="34" charset="0"/>
              </a:rPr>
              <a:t>outb</a:t>
            </a:r>
            <a:endParaRPr lang="en-US" sz="2000" b="1" dirty="0">
              <a:latin typeface="Consolas" panose="020B0609020204030204" pitchFamily="49" charset="0"/>
              <a:cs typeface="Segoe UI" panose="020B0502040204020203" pitchFamily="34" charset="0"/>
            </a:endParaRPr>
          </a:p>
          <a:p>
            <a:pPr>
              <a:buFont typeface="+mj-lt"/>
              <a:buAutoNum type="arabicPeriod"/>
            </a:pPr>
            <a:r>
              <a:rPr lang="en-US" sz="2000" dirty="0">
                <a:latin typeface="Segoe UI" panose="020B0502040204020203" pitchFamily="34" charset="0"/>
                <a:cs typeface="Segoe UI" panose="020B0502040204020203" pitchFamily="34" charset="0"/>
              </a:rPr>
              <a:t>Hypervisor asks the device emulator to translate the guest </a:t>
            </a:r>
            <a:r>
              <a:rPr lang="en-US" sz="2000" b="1" dirty="0" err="1">
                <a:latin typeface="Consolas" panose="020B0609020204030204" pitchFamily="49" charset="0"/>
                <a:cs typeface="Segoe UI" panose="020B0502040204020203" pitchFamily="34" charset="0"/>
              </a:rPr>
              <a:t>outb</a:t>
            </a:r>
            <a:r>
              <a:rPr lang="en-US" sz="2000" dirty="0">
                <a:latin typeface="Segoe UI" panose="020B0502040204020203" pitchFamily="34" charset="0"/>
                <a:cs typeface="Segoe UI" panose="020B0502040204020203" pitchFamily="34" charset="0"/>
              </a:rPr>
              <a:t> instruction into the necessary commands for the physical NIC</a:t>
            </a:r>
          </a:p>
          <a:p>
            <a:pPr>
              <a:buFont typeface="+mj-lt"/>
              <a:buAutoNum type="arabicPeriod"/>
            </a:pPr>
            <a:r>
              <a:rPr lang="en-US" sz="2000" dirty="0">
                <a:latin typeface="Segoe UI" panose="020B0502040204020203" pitchFamily="34" charset="0"/>
                <a:cs typeface="Segoe UI" panose="020B0502040204020203" pitchFamily="34" charset="0"/>
              </a:rPr>
              <a:t>Device emulator sends commands to the hypervisor’s device driver</a:t>
            </a:r>
          </a:p>
          <a:p>
            <a:pPr>
              <a:buFont typeface="+mj-lt"/>
              <a:buAutoNum type="arabicPeriod"/>
            </a:pPr>
            <a:r>
              <a:rPr lang="en-US" sz="2000" dirty="0">
                <a:latin typeface="Segoe UI" panose="020B0502040204020203" pitchFamily="34" charset="0"/>
                <a:cs typeface="Segoe UI" panose="020B0502040204020203" pitchFamily="34" charset="0"/>
              </a:rPr>
              <a:t>Hypervisor’s device driver communicates with the physical NIC (e.g., using </a:t>
            </a:r>
            <a:r>
              <a:rPr lang="en-US" sz="2000" b="1" dirty="0" err="1">
                <a:latin typeface="Consolas" panose="020B0609020204030204" pitchFamily="49" charset="0"/>
                <a:cs typeface="Segoe UI" panose="020B0502040204020203" pitchFamily="34" charset="0"/>
              </a:rPr>
              <a:t>outb</a:t>
            </a:r>
            <a:r>
              <a:rPr lang="en-US" sz="2000" dirty="0">
                <a:latin typeface="Segoe UI" panose="020B0502040204020203" pitchFamily="34" charset="0"/>
                <a:cs typeface="Segoe UI" panose="020B0502040204020203" pitchFamily="34" charset="0"/>
              </a:rPr>
              <a:t> or memory-mapped IO)</a:t>
            </a:r>
          </a:p>
          <a:p>
            <a:pPr>
              <a:buFont typeface="+mj-lt"/>
              <a:buAutoNum type="arabicPeriod"/>
            </a:pPr>
            <a:r>
              <a:rPr lang="en-US" sz="2000" dirty="0">
                <a:latin typeface="Segoe UI" panose="020B0502040204020203" pitchFamily="34" charset="0"/>
                <a:cs typeface="Segoe UI" panose="020B0502040204020203" pitchFamily="34" charset="0"/>
              </a:rPr>
              <a:t>Hypervisor resumes the VM, allowing the guest OS to run again</a:t>
            </a:r>
          </a:p>
          <a:p>
            <a:pPr>
              <a:buFont typeface="+mj-lt"/>
              <a:buAutoNum type="arabicPeriod"/>
            </a:pPr>
            <a:r>
              <a:rPr lang="en-US" sz="2000" dirty="0">
                <a:latin typeface="Segoe UI" panose="020B0502040204020203" pitchFamily="34" charset="0"/>
                <a:cs typeface="Segoe UI" panose="020B0502040204020203" pitchFamily="34" charset="0"/>
              </a:rPr>
              <a:t>Guest OS returns to the guest process</a:t>
            </a:r>
          </a:p>
          <a:p>
            <a:pPr>
              <a:buFont typeface="+mj-lt"/>
              <a:buAutoNum type="arabicPeriod"/>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187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wipe(down)">
                                      <p:cBhvr>
                                        <p:cTn id="36" dur="500"/>
                                        <p:tgtEl>
                                          <p:spTgt spid="224"/>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xEl>
                                              <p:pRg st="2" end="2"/>
                                            </p:txEl>
                                          </p:spTgt>
                                        </p:tgtEl>
                                        <p:attrNameLst>
                                          <p:attrName>style.visibility</p:attrName>
                                        </p:attrNameLst>
                                      </p:cBhvr>
                                      <p:to>
                                        <p:strVal val="visible"/>
                                      </p:to>
                                    </p:set>
                                    <p:animEffect transition="in" filter="fade">
                                      <p:cBhvr>
                                        <p:cTn id="39" dur="500"/>
                                        <p:tgtEl>
                                          <p:spTgt spid="2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31"/>
                                        </p:tgtEl>
                                        <p:attrNameLst>
                                          <p:attrName>style.visibility</p:attrName>
                                        </p:attrNameLst>
                                      </p:cBhvr>
                                      <p:to>
                                        <p:strVal val="visible"/>
                                      </p:to>
                                    </p:set>
                                    <p:animEffect transition="in" filter="wipe(up)">
                                      <p:cBhvr>
                                        <p:cTn id="44" dur="500"/>
                                        <p:tgtEl>
                                          <p:spTgt spid="231"/>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xEl>
                                              <p:pRg st="3" end="3"/>
                                            </p:txEl>
                                          </p:spTgt>
                                        </p:tgtEl>
                                        <p:attrNameLst>
                                          <p:attrName>style.visibility</p:attrName>
                                        </p:attrNameLst>
                                      </p:cBhvr>
                                      <p:to>
                                        <p:strVal val="visible"/>
                                      </p:to>
                                    </p:set>
                                    <p:animEffect transition="in" filter="fade">
                                      <p:cBhvr>
                                        <p:cTn id="47" dur="500"/>
                                        <p:tgtEl>
                                          <p:spTgt spid="2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2"/>
                                        </p:tgtEl>
                                        <p:attrNameLst>
                                          <p:attrName>style.visibility</p:attrName>
                                        </p:attrNameLst>
                                      </p:cBhvr>
                                      <p:to>
                                        <p:strVal val="visible"/>
                                      </p:to>
                                    </p:set>
                                    <p:animEffect transition="in" filter="fade">
                                      <p:cBhvr>
                                        <p:cTn id="52" dur="500"/>
                                        <p:tgtEl>
                                          <p:spTgt spid="232"/>
                                        </p:tgtEl>
                                      </p:cBhvr>
                                    </p:animEffect>
                                  </p:childTnLst>
                                </p:cTn>
                              </p:par>
                              <p:par>
                                <p:cTn id="53" presetID="32" presetClass="emph" presetSubtype="0" fill="hold" nodeType="withEffect">
                                  <p:stCondLst>
                                    <p:cond delay="0"/>
                                  </p:stCondLst>
                                  <p:childTnLst>
                                    <p:animRot by="120000">
                                      <p:cBhvr>
                                        <p:cTn id="54" dur="100" fill="hold">
                                          <p:stCondLst>
                                            <p:cond delay="0"/>
                                          </p:stCondLst>
                                        </p:cTn>
                                        <p:tgtEl>
                                          <p:spTgt spid="232"/>
                                        </p:tgtEl>
                                        <p:attrNameLst>
                                          <p:attrName>r</p:attrName>
                                        </p:attrNameLst>
                                      </p:cBhvr>
                                    </p:animRot>
                                    <p:animRot by="-240000">
                                      <p:cBhvr>
                                        <p:cTn id="55" dur="200" fill="hold">
                                          <p:stCondLst>
                                            <p:cond delay="200"/>
                                          </p:stCondLst>
                                        </p:cTn>
                                        <p:tgtEl>
                                          <p:spTgt spid="232"/>
                                        </p:tgtEl>
                                        <p:attrNameLst>
                                          <p:attrName>r</p:attrName>
                                        </p:attrNameLst>
                                      </p:cBhvr>
                                    </p:animRot>
                                    <p:animRot by="240000">
                                      <p:cBhvr>
                                        <p:cTn id="56" dur="200" fill="hold">
                                          <p:stCondLst>
                                            <p:cond delay="400"/>
                                          </p:stCondLst>
                                        </p:cTn>
                                        <p:tgtEl>
                                          <p:spTgt spid="232"/>
                                        </p:tgtEl>
                                        <p:attrNameLst>
                                          <p:attrName>r</p:attrName>
                                        </p:attrNameLst>
                                      </p:cBhvr>
                                    </p:animRot>
                                    <p:animRot by="-240000">
                                      <p:cBhvr>
                                        <p:cTn id="57" dur="200" fill="hold">
                                          <p:stCondLst>
                                            <p:cond delay="600"/>
                                          </p:stCondLst>
                                        </p:cTn>
                                        <p:tgtEl>
                                          <p:spTgt spid="232"/>
                                        </p:tgtEl>
                                        <p:attrNameLst>
                                          <p:attrName>r</p:attrName>
                                        </p:attrNameLst>
                                      </p:cBhvr>
                                    </p:animRot>
                                    <p:animRot by="120000">
                                      <p:cBhvr>
                                        <p:cTn id="58" dur="200" fill="hold">
                                          <p:stCondLst>
                                            <p:cond delay="800"/>
                                          </p:stCondLst>
                                        </p:cTn>
                                        <p:tgtEl>
                                          <p:spTgt spid="232"/>
                                        </p:tgtEl>
                                        <p:attrNameLst>
                                          <p:attrName>r</p:attrName>
                                        </p:attrNameLst>
                                      </p:cBhvr>
                                    </p:animRot>
                                  </p:childTnLst>
                                </p:cTn>
                              </p:par>
                              <p:par>
                                <p:cTn id="59" presetID="10" presetClass="entr" presetSubtype="0" fill="hold" nodeType="withEffect">
                                  <p:stCondLst>
                                    <p:cond delay="0"/>
                                  </p:stCondLst>
                                  <p:childTnLst>
                                    <p:set>
                                      <p:cBhvr>
                                        <p:cTn id="60" dur="1" fill="hold">
                                          <p:stCondLst>
                                            <p:cond delay="0"/>
                                          </p:stCondLst>
                                        </p:cTn>
                                        <p:tgtEl>
                                          <p:spTgt spid="29">
                                            <p:txEl>
                                              <p:pRg st="4" end="4"/>
                                            </p:txEl>
                                          </p:spTgt>
                                        </p:tgtEl>
                                        <p:attrNameLst>
                                          <p:attrName>style.visibility</p:attrName>
                                        </p:attrNameLst>
                                      </p:cBhvr>
                                      <p:to>
                                        <p:strVal val="visible"/>
                                      </p:to>
                                    </p:set>
                                    <p:animEffect transition="in" filter="fade">
                                      <p:cBhvr>
                                        <p:cTn id="61" dur="500"/>
                                        <p:tgtEl>
                                          <p:spTgt spid="29">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35"/>
                                        </p:tgtEl>
                                        <p:attrNameLst>
                                          <p:attrName>style.visibility</p:attrName>
                                        </p:attrNameLst>
                                      </p:cBhvr>
                                      <p:to>
                                        <p:strVal val="visible"/>
                                      </p:to>
                                    </p:set>
                                    <p:animEffect transition="in" filter="wipe(down)">
                                      <p:cBhvr>
                                        <p:cTn id="66" dur="500"/>
                                        <p:tgtEl>
                                          <p:spTgt spid="235"/>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xEl>
                                              <p:pRg st="5" end="5"/>
                                            </p:txEl>
                                          </p:spTgt>
                                        </p:tgtEl>
                                        <p:attrNameLst>
                                          <p:attrName>style.visibility</p:attrName>
                                        </p:attrNameLst>
                                      </p:cBhvr>
                                      <p:to>
                                        <p:strVal val="visible"/>
                                      </p:to>
                                    </p:set>
                                    <p:animEffect transition="in" filter="fade">
                                      <p:cBhvr>
                                        <p:cTn id="69" dur="500"/>
                                        <p:tgtEl>
                                          <p:spTgt spid="29">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36"/>
                                        </p:tgtEl>
                                        <p:attrNameLst>
                                          <p:attrName>style.visibility</p:attrName>
                                        </p:attrNameLst>
                                      </p:cBhvr>
                                      <p:to>
                                        <p:strVal val="visible"/>
                                      </p:to>
                                    </p:set>
                                    <p:animEffect transition="in" filter="wipe(down)">
                                      <p:cBhvr>
                                        <p:cTn id="74" dur="500"/>
                                        <p:tgtEl>
                                          <p:spTgt spid="236"/>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xEl>
                                              <p:pRg st="6" end="6"/>
                                            </p:txEl>
                                          </p:spTgt>
                                        </p:tgtEl>
                                        <p:attrNameLst>
                                          <p:attrName>style.visibility</p:attrName>
                                        </p:attrNameLst>
                                      </p:cBhvr>
                                      <p:to>
                                        <p:strVal val="visible"/>
                                      </p:to>
                                    </p:set>
                                    <p:animEffect transition="in" filter="fade">
                                      <p:cBhvr>
                                        <p:cTn id="77"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20119"/>
                    </a:xfrm>
                    <a:prstGeom prst="rect">
                      <a:avLst/>
                    </a:prstGeom>
                    <a:noFill/>
                  </p:spPr>
                  <p:txBody>
                    <a:bodyPr wrap="square" rtlCol="0">
                      <a:spAutoFit/>
                    </a:bodyPr>
                    <a:lstStyle/>
                    <a:p>
                      <a:pPr algn="ctr"/>
                      <a:r>
                        <a:rPr lang="en-US" sz="2700" dirty="0">
                          <a:latin typeface="+mn-lt"/>
                        </a:rPr>
                        <a:t>Gues</a:t>
                      </a:r>
                      <a:r>
                        <a:rPr lang="en-US" sz="2700" dirty="0"/>
                        <a:t>t </a:t>
                      </a:r>
                      <a:r>
                        <a:rPr lang="en-US" sz="27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 name="Group 1">
            <a:extLst>
              <a:ext uri="{FF2B5EF4-FFF2-40B4-BE49-F238E27FC236}">
                <a16:creationId xmlns:a16="http://schemas.microsoft.com/office/drawing/2014/main" id="{B40DDAA2-B970-4546-80F9-3E69A2FBBD92}"/>
              </a:ext>
            </a:extLst>
          </p:cNvPr>
          <p:cNvGrpSpPr/>
          <p:nvPr/>
        </p:nvGrpSpPr>
        <p:grpSpPr>
          <a:xfrm>
            <a:off x="145749" y="3737685"/>
            <a:ext cx="8738317" cy="2968236"/>
            <a:chOff x="145749" y="3737685"/>
            <a:chExt cx="8738317" cy="2968236"/>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Hypervisor</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r>
                  <a:rPr lang="en-US" sz="2800" dirty="0">
                    <a:latin typeface="+mn-lt"/>
                  </a:rPr>
                  <a:t>User apps (e.g</a:t>
                </a:r>
                <a:r>
                  <a:rPr lang="en-US" sz="2800" dirty="0"/>
                  <a:t>., device emulators)</a:t>
                </a:r>
                <a:endParaRPr lang="en-US" sz="2800" dirty="0">
                  <a:latin typeface="+mn-lt"/>
                </a:endParaRP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88AE4386-B246-4E0C-B27E-1DD8EBBD268B}"/>
              </a:ext>
            </a:extLst>
          </p:cNvPr>
          <p:cNvGrpSpPr/>
          <p:nvPr/>
        </p:nvGrpSpPr>
        <p:grpSpPr>
          <a:xfrm>
            <a:off x="7059678" y="5901020"/>
            <a:ext cx="5194873" cy="853717"/>
            <a:chOff x="7059678" y="5901020"/>
            <a:chExt cx="5194873" cy="853717"/>
          </a:xfrm>
        </p:grpSpPr>
        <p:sp>
          <p:nvSpPr>
            <p:cNvPr id="7" name="Arrow: Down 6">
              <a:extLst>
                <a:ext uri="{FF2B5EF4-FFF2-40B4-BE49-F238E27FC236}">
                  <a16:creationId xmlns:a16="http://schemas.microsoft.com/office/drawing/2014/main" id="{400C57E2-2E6D-484C-8CDB-8C3EDD12E0AE}"/>
                </a:ext>
              </a:extLst>
            </p:cNvPr>
            <p:cNvSpPr/>
            <p:nvPr/>
          </p:nvSpPr>
          <p:spPr>
            <a:xfrm rot="5400000">
              <a:off x="7766420" y="5194278"/>
              <a:ext cx="853717" cy="22672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1455D0-B4CE-4641-87F6-E19B4DCA2E2E}"/>
                </a:ext>
              </a:extLst>
            </p:cNvPr>
            <p:cNvSpPr txBox="1"/>
            <p:nvPr/>
          </p:nvSpPr>
          <p:spPr>
            <a:xfrm>
              <a:off x="9294181" y="5995149"/>
              <a:ext cx="2960370" cy="682238"/>
            </a:xfrm>
            <a:prstGeom prst="rect">
              <a:avLst/>
            </a:prstGeom>
            <a:noFill/>
          </p:spPr>
          <p:txBody>
            <a:bodyPr wrap="square" rtlCol="0">
              <a:spAutoFit/>
            </a:bodyPr>
            <a:lstStyle/>
            <a:p>
              <a:pPr>
                <a:lnSpc>
                  <a:spcPts val="2300"/>
                </a:lnSpc>
              </a:pPr>
              <a:r>
                <a:rPr lang="en-US" sz="2300" b="1" dirty="0">
                  <a:latin typeface="Segoe UI" panose="020B0502040204020203" pitchFamily="34" charset="0"/>
                  <a:cs typeface="Segoe UI" panose="020B0502040204020203" pitchFamily="34" charset="0"/>
                </a:rPr>
                <a:t>Linux with the KVM kernel module</a:t>
              </a:r>
            </a:p>
          </p:txBody>
        </p:sp>
      </p:grpSp>
      <p:grpSp>
        <p:nvGrpSpPr>
          <p:cNvPr id="12" name="Group 11">
            <a:extLst>
              <a:ext uri="{FF2B5EF4-FFF2-40B4-BE49-F238E27FC236}">
                <a16:creationId xmlns:a16="http://schemas.microsoft.com/office/drawing/2014/main" id="{9C78CD0E-36D5-4E02-B064-65413B881AFF}"/>
              </a:ext>
            </a:extLst>
          </p:cNvPr>
          <p:cNvGrpSpPr/>
          <p:nvPr/>
        </p:nvGrpSpPr>
        <p:grpSpPr>
          <a:xfrm>
            <a:off x="6022876" y="3710244"/>
            <a:ext cx="6239895" cy="853717"/>
            <a:chOff x="6022876" y="3710244"/>
            <a:chExt cx="6239895" cy="853717"/>
          </a:xfrm>
        </p:grpSpPr>
        <p:sp>
          <p:nvSpPr>
            <p:cNvPr id="134" name="Arrow: Down 133">
              <a:extLst>
                <a:ext uri="{FF2B5EF4-FFF2-40B4-BE49-F238E27FC236}">
                  <a16:creationId xmlns:a16="http://schemas.microsoft.com/office/drawing/2014/main" id="{E40ADD6F-3556-431F-A040-EC939DE0F4EE}"/>
                </a:ext>
              </a:extLst>
            </p:cNvPr>
            <p:cNvSpPr/>
            <p:nvPr/>
          </p:nvSpPr>
          <p:spPr>
            <a:xfrm rot="5400000">
              <a:off x="7248019" y="2485101"/>
              <a:ext cx="853717" cy="33040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CEEE3957-96C0-41C6-803F-A6DF89413589}"/>
                </a:ext>
              </a:extLst>
            </p:cNvPr>
            <p:cNvSpPr txBox="1"/>
            <p:nvPr/>
          </p:nvSpPr>
          <p:spPr>
            <a:xfrm>
              <a:off x="9302401" y="3838983"/>
              <a:ext cx="2960370" cy="682238"/>
            </a:xfrm>
            <a:prstGeom prst="rect">
              <a:avLst/>
            </a:prstGeom>
            <a:noFill/>
          </p:spPr>
          <p:txBody>
            <a:bodyPr wrap="square" rtlCol="0">
              <a:spAutoFit/>
            </a:bodyPr>
            <a:lstStyle/>
            <a:p>
              <a:pPr>
                <a:lnSpc>
                  <a:spcPts val="2300"/>
                </a:lnSpc>
              </a:pPr>
              <a:r>
                <a:rPr lang="en-US" sz="2300" b="1" dirty="0">
                  <a:latin typeface="Segoe UI" panose="020B0502040204020203" pitchFamily="34" charset="0"/>
                  <a:cs typeface="Segoe UI" panose="020B0502040204020203" pitchFamily="34" charset="0"/>
                </a:rPr>
                <a:t>QEMU device emulator</a:t>
              </a:r>
            </a:p>
          </p:txBody>
        </p:sp>
      </p:grpSp>
    </p:spTree>
    <p:extLst>
      <p:ext uri="{BB962C8B-B14F-4D97-AF65-F5344CB8AC3E}">
        <p14:creationId xmlns:p14="http://schemas.microsoft.com/office/powerpoint/2010/main" val="5033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371-D5C6-49F9-A32B-90F891921FC0}"/>
              </a:ext>
            </a:extLst>
          </p:cNvPr>
          <p:cNvSpPr>
            <a:spLocks noGrp="1"/>
          </p:cNvSpPr>
          <p:nvPr>
            <p:ph type="title"/>
          </p:nvPr>
        </p:nvSpPr>
        <p:spPr>
          <a:xfrm>
            <a:off x="838200" y="581321"/>
            <a:ext cx="10515600" cy="892175"/>
          </a:xfrm>
        </p:spPr>
        <p:txBody>
          <a:bodyPr/>
          <a:lstStyle/>
          <a:p>
            <a:r>
              <a:rPr lang="en-US" dirty="0"/>
              <a:t>Intel VT-x: Interrupts and Exceptions</a:t>
            </a:r>
          </a:p>
        </p:txBody>
      </p:sp>
      <p:sp>
        <p:nvSpPr>
          <p:cNvPr id="3" name="Content Placeholder 2">
            <a:extLst>
              <a:ext uri="{FF2B5EF4-FFF2-40B4-BE49-F238E27FC236}">
                <a16:creationId xmlns:a16="http://schemas.microsoft.com/office/drawing/2014/main" id="{F8534AD5-21D8-49DE-9396-119D42DF3BE1}"/>
              </a:ext>
            </a:extLst>
          </p:cNvPr>
          <p:cNvSpPr>
            <a:spLocks noGrp="1"/>
          </p:cNvSpPr>
          <p:nvPr>
            <p:ph idx="1"/>
          </p:nvPr>
        </p:nvSpPr>
        <p:spPr>
          <a:xfrm>
            <a:off x="969523" y="1473496"/>
            <a:ext cx="10252953" cy="3921464"/>
          </a:xfrm>
        </p:spPr>
        <p:txBody>
          <a:bodyPr>
            <a:normAutofit/>
          </a:bodyPr>
          <a:lstStyle/>
          <a:p>
            <a:r>
              <a:rPr lang="en-US" sz="3600" dirty="0"/>
              <a:t>When configuring a VM, the hypervisor decides if interrupts (e.g., timer interrupts, SSD interrupts) that occur during VM execution are vectored to:</a:t>
            </a:r>
          </a:p>
          <a:p>
            <a:pPr lvl="1"/>
            <a:r>
              <a:rPr lang="en-US" sz="3200" dirty="0"/>
              <a:t>Hypervisor code (via the hypervisor’s IDT)</a:t>
            </a:r>
          </a:p>
          <a:p>
            <a:pPr lvl="1"/>
            <a:r>
              <a:rPr lang="en-US" sz="3200" dirty="0"/>
              <a:t>Guest OS code (via the VM’s IDT)</a:t>
            </a:r>
          </a:p>
          <a:p>
            <a:r>
              <a:rPr lang="en-US" sz="3600" dirty="0"/>
              <a:t>Similarly, the hypervisor </a:t>
            </a:r>
            <a:r>
              <a:rPr lang="en-US" sz="3600"/>
              <a:t>configures the CPU </a:t>
            </a:r>
            <a:r>
              <a:rPr lang="en-US" sz="3600" dirty="0"/>
              <a:t>to send exceptions to the hypervisor IDT or the VM IDT</a:t>
            </a:r>
          </a:p>
        </p:txBody>
      </p:sp>
    </p:spTree>
    <p:extLst>
      <p:ext uri="{BB962C8B-B14F-4D97-AF65-F5344CB8AC3E}">
        <p14:creationId xmlns:p14="http://schemas.microsoft.com/office/powerpoint/2010/main" val="16417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8BFC-AFF8-4707-A528-EB95ABB1887E}"/>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3" name="Content Placeholder 2">
            <a:extLst>
              <a:ext uri="{FF2B5EF4-FFF2-40B4-BE49-F238E27FC236}">
                <a16:creationId xmlns:a16="http://schemas.microsoft.com/office/drawing/2014/main" id="{3CE197C4-01DB-4C97-AC3D-DE512223FF3D}"/>
              </a:ext>
            </a:extLst>
          </p:cNvPr>
          <p:cNvSpPr>
            <a:spLocks noGrp="1"/>
          </p:cNvSpPr>
          <p:nvPr>
            <p:ph idx="1"/>
          </p:nvPr>
        </p:nvSpPr>
        <p:spPr>
          <a:xfrm>
            <a:off x="838200" y="657924"/>
            <a:ext cx="10515600" cy="1973766"/>
          </a:xfrm>
        </p:spPr>
        <p:txBody>
          <a:bodyPr>
            <a:normAutofit/>
          </a:bodyPr>
          <a:lstStyle/>
          <a:p>
            <a:pPr marL="0" indent="0">
              <a:buNone/>
            </a:pPr>
            <a:r>
              <a:rPr lang="en-US" b="1" dirty="0">
                <a:latin typeface="Segoe UI" panose="020B0502040204020203" pitchFamily="34" charset="0"/>
                <a:cs typeface="Segoe UI" panose="020B0502040204020203" pitchFamily="34" charset="0"/>
              </a:rPr>
              <a:t>Security:</a:t>
            </a:r>
            <a:r>
              <a:rPr lang="en-US" b="1" dirty="0"/>
              <a:t> </a:t>
            </a:r>
            <a:r>
              <a:rPr lang="en-US" dirty="0"/>
              <a:t>Isolation between VMs is useful if VMs don’t trust each other, and/or host doesn’t trust VMs</a:t>
            </a:r>
          </a:p>
          <a:p>
            <a:r>
              <a:rPr lang="en-US" dirty="0"/>
              <a:t>Ex: In Windows 10 Enterprise, navigating to an untrusted website will open the web browser inside of a Hyper-V VM</a:t>
            </a:r>
          </a:p>
        </p:txBody>
      </p:sp>
      <p:pic>
        <p:nvPicPr>
          <p:cNvPr id="6" name="Picture 5">
            <a:extLst>
              <a:ext uri="{FF2B5EF4-FFF2-40B4-BE49-F238E27FC236}">
                <a16:creationId xmlns:a16="http://schemas.microsoft.com/office/drawing/2014/main" id="{116B7568-D36B-41BA-8209-AF9DF03AE9C2}"/>
              </a:ext>
            </a:extLst>
          </p:cNvPr>
          <p:cNvPicPr>
            <a:picLocks noChangeAspect="1"/>
          </p:cNvPicPr>
          <p:nvPr/>
        </p:nvPicPr>
        <p:blipFill>
          <a:blip r:embed="rId3"/>
          <a:stretch>
            <a:fillRect/>
          </a:stretch>
        </p:blipFill>
        <p:spPr>
          <a:xfrm>
            <a:off x="6431083" y="2478009"/>
            <a:ext cx="5760917" cy="4201571"/>
          </a:xfrm>
          <a:prstGeom prst="rect">
            <a:avLst/>
          </a:prstGeom>
        </p:spPr>
      </p:pic>
      <p:sp>
        <p:nvSpPr>
          <p:cNvPr id="7" name="Rectangle 6">
            <a:extLst>
              <a:ext uri="{FF2B5EF4-FFF2-40B4-BE49-F238E27FC236}">
                <a16:creationId xmlns:a16="http://schemas.microsoft.com/office/drawing/2014/main" id="{7954287F-9249-4581-98A3-9AB35AFF52D6}"/>
              </a:ext>
            </a:extLst>
          </p:cNvPr>
          <p:cNvSpPr/>
          <p:nvPr/>
        </p:nvSpPr>
        <p:spPr>
          <a:xfrm>
            <a:off x="1518425" y="2378051"/>
            <a:ext cx="5119455" cy="4493538"/>
          </a:xfrm>
          <a:prstGeom prst="rect">
            <a:avLst/>
          </a:prstGeom>
        </p:spPr>
        <p:txBody>
          <a:bodyPr wrap="square">
            <a:spAutoFit/>
          </a:bodyPr>
          <a:lstStyle/>
          <a:p>
            <a:r>
              <a:rPr lang="en-US" sz="2200" dirty="0">
                <a:latin typeface="Segoe UI Light" panose="020B0502040204020203" pitchFamily="34" charset="0"/>
                <a:cs typeface="Segoe UI Light" panose="020B0502040204020203" pitchFamily="34" charset="0"/>
              </a:rPr>
              <a:t>“When an employee browses to a site that is not recognized or trusted by the network administrator, Application Guard steps in to isolate the potential threat . . . Application Guard creates a new instance of Windows at the hardware layer, with an entirely separate copy of the kernel and the minimum Windows Platform Services required to run Microsoft Edge. The underlying hardware enforces that this separate copy of Windows has no access to the user’s normal operating environment.”</a:t>
            </a:r>
          </a:p>
        </p:txBody>
      </p:sp>
      <p:cxnSp>
        <p:nvCxnSpPr>
          <p:cNvPr id="9" name="Straight Connector 8">
            <a:extLst>
              <a:ext uri="{FF2B5EF4-FFF2-40B4-BE49-F238E27FC236}">
                <a16:creationId xmlns:a16="http://schemas.microsoft.com/office/drawing/2014/main" id="{F90B734E-2F3D-484C-AD35-25329008A4E3}"/>
              </a:ext>
            </a:extLst>
          </p:cNvPr>
          <p:cNvCxnSpPr>
            <a:cxnSpLocks/>
          </p:cNvCxnSpPr>
          <p:nvPr/>
        </p:nvCxnSpPr>
        <p:spPr>
          <a:xfrm>
            <a:off x="1405054" y="2446934"/>
            <a:ext cx="0" cy="428602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71663"/>
            <a:ext cx="10515600" cy="1325563"/>
          </a:xfrm>
        </p:spPr>
        <p:txBody>
          <a:bodyPr/>
          <a:lstStyle/>
          <a:p>
            <a:r>
              <a:rPr lang="en-US" b="1" dirty="0"/>
              <a:t>Intel VT-x: Virtualizing the MMU</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838200" y="938150"/>
            <a:ext cx="10515600" cy="5955475"/>
          </a:xfrm>
        </p:spPr>
        <p:txBody>
          <a:bodyPr>
            <a:normAutofit/>
          </a:bodyPr>
          <a:lstStyle/>
          <a:p>
            <a:r>
              <a:rPr lang="en-US" sz="3600" b="1" dirty="0"/>
              <a:t>Goals</a:t>
            </a:r>
            <a:endParaRPr lang="en-US" sz="3600" dirty="0"/>
          </a:p>
          <a:p>
            <a:pPr lvl="1"/>
            <a:r>
              <a:rPr lang="en-US" sz="3200" dirty="0"/>
              <a:t>Allow a guest OS to believe that it controls the virtual-to-physical mapping</a:t>
            </a:r>
          </a:p>
          <a:p>
            <a:pPr lvl="1"/>
            <a:r>
              <a:rPr lang="en-US" sz="3200" dirty="0"/>
              <a:t>Enable a hypervisor to actually control:</a:t>
            </a:r>
          </a:p>
          <a:p>
            <a:pPr lvl="2"/>
            <a:r>
              <a:rPr lang="en-US" sz="2800" dirty="0"/>
              <a:t>Which guest pages live in real RAM</a:t>
            </a:r>
          </a:p>
          <a:p>
            <a:pPr lvl="2"/>
            <a:r>
              <a:rPr lang="en-US" sz="2800" dirty="0"/>
              <a:t>Where those pages live in real RAM</a:t>
            </a:r>
          </a:p>
          <a:p>
            <a:r>
              <a:rPr lang="en-US" sz="3600" b="1" dirty="0"/>
              <a:t>Memory types when a VM is running</a:t>
            </a:r>
            <a:endParaRPr lang="en-US" sz="3600" dirty="0"/>
          </a:p>
          <a:p>
            <a:pPr lvl="1"/>
            <a:r>
              <a:rPr lang="en-US" sz="3200" b="1" dirty="0"/>
              <a:t>Guest virtual memory:</a:t>
            </a:r>
            <a:r>
              <a:rPr lang="en-US" sz="3200" dirty="0"/>
              <a:t> Visible to VM code</a:t>
            </a:r>
          </a:p>
          <a:p>
            <a:pPr lvl="1"/>
            <a:r>
              <a:rPr lang="en-US" sz="3200" b="1" dirty="0"/>
              <a:t>Guest physical memory:</a:t>
            </a:r>
            <a:r>
              <a:rPr lang="en-US" sz="3200" dirty="0"/>
              <a:t> What the guest OS maps guest virtual memory to using </a:t>
            </a:r>
            <a:r>
              <a:rPr lang="en-US" sz="3200" dirty="0">
                <a:latin typeface="Consolas" panose="020B0609020204030204" pitchFamily="49" charset="0"/>
              </a:rPr>
              <a:t>%cr3</a:t>
            </a:r>
          </a:p>
          <a:p>
            <a:pPr lvl="1"/>
            <a:r>
              <a:rPr lang="en-US" sz="3200" b="1" dirty="0"/>
              <a:t>Host physical memory:</a:t>
            </a:r>
            <a:r>
              <a:rPr lang="en-US" sz="3200" dirty="0"/>
              <a:t> What the hypervisor maps guest physical memory to using </a:t>
            </a:r>
            <a:r>
              <a:rPr lang="en-US" sz="3200" dirty="0">
                <a:latin typeface="Consolas" panose="020B0609020204030204" pitchFamily="49" charset="0"/>
                <a:cs typeface="Segoe UI" panose="020B0502040204020203" pitchFamily="34" charset="0"/>
              </a:rPr>
              <a:t>%</a:t>
            </a:r>
            <a:r>
              <a:rPr lang="en-US" sz="3200" dirty="0" err="1">
                <a:latin typeface="Consolas" panose="020B0609020204030204" pitchFamily="49" charset="0"/>
                <a:cs typeface="Segoe UI" panose="020B0502040204020203" pitchFamily="34" charset="0"/>
              </a:rPr>
              <a:t>ept</a:t>
            </a:r>
            <a:endParaRPr lang="en-US" sz="3200" dirty="0">
              <a:latin typeface="Consolas" panose="020B0609020204030204" pitchFamily="49" charset="0"/>
              <a:cs typeface="Segoe UI" panose="020B0502040204020203" pitchFamily="34" charset="0"/>
            </a:endParaRPr>
          </a:p>
        </p:txBody>
      </p:sp>
    </p:spTree>
    <p:extLst>
      <p:ext uri="{BB962C8B-B14F-4D97-AF65-F5344CB8AC3E}">
        <p14:creationId xmlns:p14="http://schemas.microsoft.com/office/powerpoint/2010/main" val="417365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71663"/>
            <a:ext cx="10515600" cy="1325563"/>
          </a:xfrm>
        </p:spPr>
        <p:txBody>
          <a:bodyPr/>
          <a:lstStyle/>
          <a:p>
            <a:r>
              <a:rPr lang="en-US" b="1" dirty="0"/>
              <a:t>Intel VT-x: Extended Page Tables</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403761" y="1075598"/>
            <a:ext cx="11530939" cy="5782402"/>
          </a:xfrm>
        </p:spPr>
        <p:txBody>
          <a:bodyPr>
            <a:normAutofit fontScale="92500"/>
          </a:bodyPr>
          <a:lstStyle/>
          <a:p>
            <a:r>
              <a:rPr lang="en-US" sz="3200" dirty="0"/>
              <a:t>When a VM is running:</a:t>
            </a:r>
          </a:p>
          <a:p>
            <a:pPr lvl="1"/>
            <a:r>
              <a:rPr lang="en-US" sz="2800" dirty="0">
                <a:latin typeface="Consolas" panose="020B0609020204030204" pitchFamily="49" charset="0"/>
              </a:rPr>
              <a:t>%cr3</a:t>
            </a:r>
            <a:r>
              <a:rPr lang="en-US" sz="2800" dirty="0"/>
              <a:t> is set by the guest OS</a:t>
            </a:r>
          </a:p>
          <a:p>
            <a:pPr lvl="2"/>
            <a:r>
              <a:rPr lang="en-US" sz="2600" dirty="0"/>
              <a:t>Controls the mapping from </a:t>
            </a:r>
            <a:r>
              <a:rPr lang="en-US" sz="2600" i="1" dirty="0"/>
              <a:t>guest virtual addresses</a:t>
            </a:r>
            <a:r>
              <a:rPr lang="en-US" sz="2600" dirty="0"/>
              <a:t> to </a:t>
            </a:r>
            <a:r>
              <a:rPr lang="en-US" sz="2600" i="1" dirty="0"/>
              <a:t>guest physical addresses</a:t>
            </a:r>
          </a:p>
          <a:p>
            <a:pPr lvl="2"/>
            <a:r>
              <a:rPr lang="en-US" sz="2600" dirty="0"/>
              <a:t>Each page table entry contains a </a:t>
            </a:r>
            <a:r>
              <a:rPr lang="en-US" sz="2600" i="1" dirty="0"/>
              <a:t>guest physical address</a:t>
            </a:r>
          </a:p>
          <a:p>
            <a:pPr lvl="1"/>
            <a:r>
              <a:rPr lang="en-US" sz="2800" dirty="0">
                <a:latin typeface="Consolas" panose="020B0609020204030204" pitchFamily="49" charset="0"/>
              </a:rPr>
              <a:t>%</a:t>
            </a:r>
            <a:r>
              <a:rPr lang="en-US" sz="2800" dirty="0" err="1">
                <a:latin typeface="Consolas" panose="020B0609020204030204" pitchFamily="49" charset="0"/>
              </a:rPr>
              <a:t>ept</a:t>
            </a:r>
            <a:r>
              <a:rPr lang="en-US" sz="2800" dirty="0"/>
              <a:t> is controlled by the hypervisor (and is invisible to the guest OS)</a:t>
            </a:r>
          </a:p>
          <a:p>
            <a:pPr lvl="2"/>
            <a:r>
              <a:rPr lang="en-US" sz="2600" dirty="0"/>
              <a:t>Translates </a:t>
            </a:r>
            <a:r>
              <a:rPr lang="en-US" sz="2600" i="1" dirty="0"/>
              <a:t>guest physical addresses</a:t>
            </a:r>
            <a:r>
              <a:rPr lang="en-US" sz="2600" dirty="0"/>
              <a:t> to </a:t>
            </a:r>
            <a:r>
              <a:rPr lang="en-US" sz="2600" i="1" dirty="0"/>
              <a:t>host physical addresses</a:t>
            </a:r>
          </a:p>
          <a:p>
            <a:pPr lvl="2"/>
            <a:r>
              <a:rPr lang="en-US" sz="2600" dirty="0"/>
              <a:t>Each page table entry contains a </a:t>
            </a:r>
            <a:r>
              <a:rPr lang="en-US" sz="2600" i="1" dirty="0"/>
              <a:t>host physical address</a:t>
            </a:r>
          </a:p>
          <a:p>
            <a:r>
              <a:rPr lang="en-US" sz="3200" dirty="0"/>
              <a:t>During a TLB miss, the MMU:</a:t>
            </a:r>
          </a:p>
          <a:p>
            <a:pPr lvl="1"/>
            <a:r>
              <a:rPr lang="en-US" sz="2800" dirty="0"/>
              <a:t>Uses the extended page table to translate the </a:t>
            </a:r>
            <a:r>
              <a:rPr lang="en-US" sz="2800" i="1" dirty="0"/>
              <a:t>guest physical address</a:t>
            </a:r>
            <a:r>
              <a:rPr lang="en-US" sz="2800" dirty="0"/>
              <a:t> in </a:t>
            </a:r>
            <a:r>
              <a:rPr lang="en-US" sz="2800" dirty="0">
                <a:latin typeface="Consolas" panose="020B0609020204030204" pitchFamily="49" charset="0"/>
              </a:rPr>
              <a:t>%cr3</a:t>
            </a:r>
            <a:r>
              <a:rPr lang="en-US" sz="2800" dirty="0"/>
              <a:t> to a </a:t>
            </a:r>
            <a:r>
              <a:rPr lang="en-US" sz="2800" i="1" dirty="0"/>
              <a:t>host physical address</a:t>
            </a:r>
            <a:r>
              <a:rPr lang="en-US" sz="2800" dirty="0"/>
              <a:t> (i.e., the </a:t>
            </a:r>
            <a:r>
              <a:rPr lang="en-US" sz="2800" i="1" dirty="0"/>
              <a:t>host physical location</a:t>
            </a:r>
            <a:r>
              <a:rPr lang="en-US" sz="2800" dirty="0"/>
              <a:t> of the top-level page table)</a:t>
            </a:r>
          </a:p>
          <a:p>
            <a:pPr lvl="1"/>
            <a:r>
              <a:rPr lang="en-US" sz="2800" dirty="0"/>
              <a:t>Walks the page table pointed to by </a:t>
            </a:r>
            <a:r>
              <a:rPr lang="en-US" sz="2800" dirty="0">
                <a:latin typeface="Consolas" panose="020B0609020204030204" pitchFamily="49" charset="0"/>
              </a:rPr>
              <a:t>%cr3</a:t>
            </a:r>
            <a:r>
              <a:rPr lang="en-US" sz="2800" dirty="0"/>
              <a:t>, using the </a:t>
            </a:r>
            <a:r>
              <a:rPr lang="en-US" sz="2800" dirty="0">
                <a:latin typeface="Consolas" panose="020B0609020204030204" pitchFamily="49" charset="0"/>
              </a:rPr>
              <a:t>%</a:t>
            </a:r>
            <a:r>
              <a:rPr lang="en-US" sz="2800" dirty="0" err="1">
                <a:latin typeface="Consolas" panose="020B0609020204030204" pitchFamily="49" charset="0"/>
              </a:rPr>
              <a:t>ept</a:t>
            </a:r>
            <a:r>
              <a:rPr lang="en-US" sz="2800" dirty="0"/>
              <a:t> page table to translate the </a:t>
            </a:r>
            <a:r>
              <a:rPr lang="en-US" sz="2800" i="1" dirty="0"/>
              <a:t>guest physical address</a:t>
            </a:r>
            <a:r>
              <a:rPr lang="en-US" sz="2800" dirty="0"/>
              <a:t> in each level of the table to the corresponding </a:t>
            </a:r>
            <a:r>
              <a:rPr lang="en-US" sz="2800" i="1" dirty="0"/>
              <a:t>host physical address</a:t>
            </a:r>
          </a:p>
        </p:txBody>
      </p:sp>
      <p:sp>
        <p:nvSpPr>
          <p:cNvPr id="5" name="Rectangle 4">
            <a:extLst>
              <a:ext uri="{FF2B5EF4-FFF2-40B4-BE49-F238E27FC236}">
                <a16:creationId xmlns:a16="http://schemas.microsoft.com/office/drawing/2014/main" id="{22706081-BEB9-9B75-D347-C32BA6B31183}"/>
              </a:ext>
            </a:extLst>
          </p:cNvPr>
          <p:cNvSpPr/>
          <p:nvPr/>
        </p:nvSpPr>
        <p:spPr>
          <a:xfrm>
            <a:off x="0" y="3206339"/>
            <a:ext cx="12192000" cy="365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96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dirty="0"/>
              <a:t>Page tables</a:t>
            </a:r>
            <a:r>
              <a:rPr lang="en-US" sz="3200" b="1" dirty="0"/>
              <a:t>: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5" name="TextBox 204">
                  <a:extLst>
                    <a:ext uri="{FF2B5EF4-FFF2-40B4-BE49-F238E27FC236}">
                      <a16:creationId xmlns:a16="http://schemas.microsoft.com/office/drawing/2014/main" id="{731F1DD5-CAFE-475F-961A-6AE7626E6732}"/>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4" name="Straight Connector 183">
            <a:extLst>
              <a:ext uri="{FF2B5EF4-FFF2-40B4-BE49-F238E27FC236}">
                <a16:creationId xmlns:a16="http://schemas.microsoft.com/office/drawing/2014/main" id="{C3B4DDC8-971E-41E4-A083-A65CCE741F41}"/>
              </a:ext>
            </a:extLst>
          </p:cNvPr>
          <p:cNvCxnSpPr/>
          <p:nvPr/>
        </p:nvCxnSpPr>
        <p:spPr bwMode="auto">
          <a:xfrm>
            <a:off x="6285371" y="588848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B2201326-6234-424E-BE01-699A4D0DAE60}"/>
              </a:ext>
            </a:extLst>
          </p:cNvPr>
          <p:cNvGrpSpPr/>
          <p:nvPr/>
        </p:nvGrpSpPr>
        <p:grpSpPr>
          <a:xfrm>
            <a:off x="5594221" y="4899471"/>
            <a:ext cx="2276405" cy="902442"/>
            <a:chOff x="5594221" y="4899471"/>
            <a:chExt cx="2276405" cy="902442"/>
          </a:xfrm>
        </p:grpSpPr>
        <p:sp>
          <p:nvSpPr>
            <p:cNvPr id="191" name="TextBox 190">
              <a:extLst>
                <a:ext uri="{FF2B5EF4-FFF2-40B4-BE49-F238E27FC236}">
                  <a16:creationId xmlns:a16="http://schemas.microsoft.com/office/drawing/2014/main" id="{1F7513DB-346E-4749-B73B-3F8A2BE23304}"/>
                </a:ext>
              </a:extLst>
            </p:cNvPr>
            <p:cNvSpPr txBox="1"/>
            <p:nvPr/>
          </p:nvSpPr>
          <p:spPr>
            <a:xfrm>
              <a:off x="5594221" y="4899471"/>
              <a:ext cx="2276405" cy="461665"/>
            </a:xfrm>
            <a:prstGeom prst="rect">
              <a:avLst/>
            </a:prstGeom>
            <a:noFill/>
          </p:spPr>
          <p:txBody>
            <a:bodyPr wrap="square" rtlCol="0">
              <a:spAutoFit/>
            </a:bodyPr>
            <a:lstStyle/>
            <a:p>
              <a:pPr algn="ctr"/>
              <a:r>
                <a:rPr lang="en-US" sz="2400" dirty="0"/>
                <a:t>Execute disable?</a:t>
              </a:r>
              <a:endParaRPr lang="en-US" sz="2000" dirty="0"/>
            </a:p>
          </p:txBody>
        </p:sp>
        <p:cxnSp>
          <p:nvCxnSpPr>
            <p:cNvPr id="193" name="Straight Arrow Connector 192">
              <a:extLst>
                <a:ext uri="{FF2B5EF4-FFF2-40B4-BE49-F238E27FC236}">
                  <a16:creationId xmlns:a16="http://schemas.microsoft.com/office/drawing/2014/main" id="{AB3F17B4-BCF9-44C9-8BC6-1B70CD1AF6CC}"/>
                </a:ext>
              </a:extLst>
            </p:cNvPr>
            <p:cNvCxnSpPr>
              <a:cxnSpLocks/>
            </p:cNvCxnSpPr>
            <p:nvPr/>
          </p:nvCxnSpPr>
          <p:spPr bwMode="auto">
            <a:xfrm flipH="1">
              <a:off x="6170034" y="5248443"/>
              <a:ext cx="1002220" cy="55347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 name="Group 7">
            <a:extLst>
              <a:ext uri="{FF2B5EF4-FFF2-40B4-BE49-F238E27FC236}">
                <a16:creationId xmlns:a16="http://schemas.microsoft.com/office/drawing/2014/main" id="{4E154B18-C2B9-A43C-6937-E1CBC5D2A721}"/>
              </a:ext>
            </a:extLst>
          </p:cNvPr>
          <p:cNvGrpSpPr/>
          <p:nvPr/>
        </p:nvGrpSpPr>
        <p:grpSpPr>
          <a:xfrm>
            <a:off x="7457731" y="5192401"/>
            <a:ext cx="3075789" cy="611492"/>
            <a:chOff x="7457731" y="5192401"/>
            <a:chExt cx="3075789" cy="611492"/>
          </a:xfrm>
        </p:grpSpPr>
        <p:sp>
          <p:nvSpPr>
            <p:cNvPr id="5" name="Left Bracket 4">
              <a:extLst>
                <a:ext uri="{FF2B5EF4-FFF2-40B4-BE49-F238E27FC236}">
                  <a16:creationId xmlns:a16="http://schemas.microsoft.com/office/drawing/2014/main" id="{6CF95EC5-DE88-F97C-1E2B-D12B4A4958D7}"/>
                </a:ext>
              </a:extLst>
            </p:cNvPr>
            <p:cNvSpPr/>
            <p:nvPr/>
          </p:nvSpPr>
          <p:spPr>
            <a:xfrm rot="5400000">
              <a:off x="8854130" y="4308838"/>
              <a:ext cx="228501" cy="2761610"/>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B406F58-ADE8-036E-5A1E-8996FA815C0D}"/>
                </a:ext>
              </a:extLst>
            </p:cNvPr>
            <p:cNvSpPr txBox="1"/>
            <p:nvPr/>
          </p:nvSpPr>
          <p:spPr>
            <a:xfrm>
              <a:off x="7457731" y="5192401"/>
              <a:ext cx="3075789" cy="400110"/>
            </a:xfrm>
            <a:prstGeom prst="rect">
              <a:avLst/>
            </a:prstGeom>
            <a:noFill/>
          </p:spPr>
          <p:txBody>
            <a:bodyPr wrap="square" rtlCol="0">
              <a:spAutoFit/>
            </a:bodyPr>
            <a:lstStyle/>
            <a:p>
              <a:pPr algn="ctr"/>
              <a:r>
                <a:rPr lang="en-US" sz="2000" b="1" dirty="0">
                  <a:solidFill>
                    <a:srgbClr val="00B050"/>
                  </a:solidFill>
                  <a:latin typeface="Segoe UI" panose="020B0502040204020203" pitchFamily="34" charset="0"/>
                  <a:cs typeface="Segoe UI" panose="020B0502040204020203" pitchFamily="34" charset="0"/>
                </a:rPr>
                <a:t>Guest physical address!</a:t>
              </a:r>
            </a:p>
          </p:txBody>
        </p:sp>
      </p:grpSp>
    </p:spTree>
    <p:extLst>
      <p:ext uri="{BB962C8B-B14F-4D97-AF65-F5344CB8AC3E}">
        <p14:creationId xmlns:p14="http://schemas.microsoft.com/office/powerpoint/2010/main" val="27786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71663"/>
            <a:ext cx="10515600" cy="1325563"/>
          </a:xfrm>
        </p:spPr>
        <p:txBody>
          <a:bodyPr/>
          <a:lstStyle/>
          <a:p>
            <a:r>
              <a:rPr lang="en-US" b="1" dirty="0"/>
              <a:t>Intel VT-x: Extended Page Tables</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403761" y="1075598"/>
            <a:ext cx="11530939" cy="5782402"/>
          </a:xfrm>
        </p:spPr>
        <p:txBody>
          <a:bodyPr>
            <a:normAutofit fontScale="92500"/>
          </a:bodyPr>
          <a:lstStyle/>
          <a:p>
            <a:r>
              <a:rPr lang="en-US" sz="3200" dirty="0"/>
              <a:t>When a VM is running:</a:t>
            </a:r>
          </a:p>
          <a:p>
            <a:pPr lvl="1"/>
            <a:r>
              <a:rPr lang="en-US" sz="2800" dirty="0">
                <a:latin typeface="Consolas" panose="020B0609020204030204" pitchFamily="49" charset="0"/>
              </a:rPr>
              <a:t>%cr3</a:t>
            </a:r>
            <a:r>
              <a:rPr lang="en-US" sz="2800" dirty="0"/>
              <a:t> is set by the guest OS</a:t>
            </a:r>
          </a:p>
          <a:p>
            <a:pPr lvl="2"/>
            <a:r>
              <a:rPr lang="en-US" sz="2600" dirty="0"/>
              <a:t>Controls the mapping from </a:t>
            </a:r>
            <a:r>
              <a:rPr lang="en-US" sz="2600" i="1" dirty="0"/>
              <a:t>guest virtual addresses</a:t>
            </a:r>
            <a:r>
              <a:rPr lang="en-US" sz="2600" dirty="0"/>
              <a:t> to </a:t>
            </a:r>
            <a:r>
              <a:rPr lang="en-US" sz="2600" i="1" dirty="0"/>
              <a:t>guest physical addresses</a:t>
            </a:r>
          </a:p>
          <a:p>
            <a:pPr lvl="2"/>
            <a:r>
              <a:rPr lang="en-US" sz="2600" dirty="0"/>
              <a:t>Each page table entry contains a </a:t>
            </a:r>
            <a:r>
              <a:rPr lang="en-US" sz="2600" i="1" dirty="0"/>
              <a:t>guest physical address</a:t>
            </a:r>
          </a:p>
          <a:p>
            <a:pPr lvl="1"/>
            <a:r>
              <a:rPr lang="en-US" sz="2800" dirty="0">
                <a:latin typeface="Consolas" panose="020B0609020204030204" pitchFamily="49" charset="0"/>
              </a:rPr>
              <a:t>%</a:t>
            </a:r>
            <a:r>
              <a:rPr lang="en-US" sz="2800" dirty="0" err="1">
                <a:latin typeface="Consolas" panose="020B0609020204030204" pitchFamily="49" charset="0"/>
              </a:rPr>
              <a:t>ept</a:t>
            </a:r>
            <a:r>
              <a:rPr lang="en-US" sz="2800" dirty="0"/>
              <a:t> is controlled by the hypervisor (and is invisible to the guest OS)</a:t>
            </a:r>
          </a:p>
          <a:p>
            <a:pPr lvl="2"/>
            <a:r>
              <a:rPr lang="en-US" sz="2600" dirty="0"/>
              <a:t>Translates </a:t>
            </a:r>
            <a:r>
              <a:rPr lang="en-US" sz="2600" i="1" dirty="0"/>
              <a:t>guest physical addresses</a:t>
            </a:r>
            <a:r>
              <a:rPr lang="en-US" sz="2600" dirty="0"/>
              <a:t> to </a:t>
            </a:r>
            <a:r>
              <a:rPr lang="en-US" sz="2600" i="1" dirty="0"/>
              <a:t>host physical addresses</a:t>
            </a:r>
          </a:p>
          <a:p>
            <a:pPr lvl="2"/>
            <a:r>
              <a:rPr lang="en-US" sz="2600" dirty="0"/>
              <a:t>Each page table entry contains a </a:t>
            </a:r>
            <a:r>
              <a:rPr lang="en-US" sz="2600" i="1" dirty="0"/>
              <a:t>host physical address</a:t>
            </a:r>
          </a:p>
          <a:p>
            <a:r>
              <a:rPr lang="en-US" sz="3200" dirty="0"/>
              <a:t>During a TLB miss, the MMU:</a:t>
            </a:r>
          </a:p>
          <a:p>
            <a:pPr lvl="1"/>
            <a:r>
              <a:rPr lang="en-US" sz="2800" dirty="0"/>
              <a:t>Uses the extended page table to translate the </a:t>
            </a:r>
            <a:r>
              <a:rPr lang="en-US" sz="2800" i="1" dirty="0"/>
              <a:t>guest physical address</a:t>
            </a:r>
            <a:r>
              <a:rPr lang="en-US" sz="2800" dirty="0"/>
              <a:t> in </a:t>
            </a:r>
            <a:r>
              <a:rPr lang="en-US" sz="2800" dirty="0">
                <a:latin typeface="Consolas" panose="020B0609020204030204" pitchFamily="49" charset="0"/>
              </a:rPr>
              <a:t>%cr3</a:t>
            </a:r>
            <a:r>
              <a:rPr lang="en-US" sz="2800" dirty="0"/>
              <a:t> to a </a:t>
            </a:r>
            <a:r>
              <a:rPr lang="en-US" sz="2800" i="1" dirty="0"/>
              <a:t>host physical address</a:t>
            </a:r>
            <a:r>
              <a:rPr lang="en-US" sz="2800" dirty="0"/>
              <a:t> (i.e., the </a:t>
            </a:r>
            <a:r>
              <a:rPr lang="en-US" sz="2800" i="1" dirty="0"/>
              <a:t>host physical location</a:t>
            </a:r>
            <a:r>
              <a:rPr lang="en-US" sz="2800" dirty="0"/>
              <a:t> of the top-level page table)</a:t>
            </a:r>
          </a:p>
          <a:p>
            <a:pPr lvl="1"/>
            <a:r>
              <a:rPr lang="en-US" sz="2800" dirty="0"/>
              <a:t>Walks the page table pointed to by </a:t>
            </a:r>
            <a:r>
              <a:rPr lang="en-US" sz="2800" dirty="0">
                <a:latin typeface="Consolas" panose="020B0609020204030204" pitchFamily="49" charset="0"/>
              </a:rPr>
              <a:t>%cr3</a:t>
            </a:r>
            <a:r>
              <a:rPr lang="en-US" sz="2800" dirty="0"/>
              <a:t>, using the </a:t>
            </a:r>
            <a:r>
              <a:rPr lang="en-US" sz="2800" dirty="0">
                <a:latin typeface="Consolas" panose="020B0609020204030204" pitchFamily="49" charset="0"/>
              </a:rPr>
              <a:t>%</a:t>
            </a:r>
            <a:r>
              <a:rPr lang="en-US" sz="2800" dirty="0" err="1">
                <a:latin typeface="Consolas" panose="020B0609020204030204" pitchFamily="49" charset="0"/>
              </a:rPr>
              <a:t>ept</a:t>
            </a:r>
            <a:r>
              <a:rPr lang="en-US" sz="2800" dirty="0"/>
              <a:t> page table to translate the </a:t>
            </a:r>
            <a:r>
              <a:rPr lang="en-US" sz="2800" i="1" dirty="0"/>
              <a:t>guest physical address</a:t>
            </a:r>
            <a:r>
              <a:rPr lang="en-US" sz="2800" dirty="0"/>
              <a:t> in each level of the table to the corresponding </a:t>
            </a:r>
            <a:r>
              <a:rPr lang="en-US" sz="2800" i="1" dirty="0"/>
              <a:t>host physical address</a:t>
            </a:r>
          </a:p>
        </p:txBody>
      </p:sp>
    </p:spTree>
    <p:extLst>
      <p:ext uri="{BB962C8B-B14F-4D97-AF65-F5344CB8AC3E}">
        <p14:creationId xmlns:p14="http://schemas.microsoft.com/office/powerpoint/2010/main" val="13691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dirty="0"/>
              <a:t>Page tables</a:t>
            </a:r>
            <a:r>
              <a:rPr lang="en-US" sz="3200" b="1" dirty="0"/>
              <a:t>: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F6422E1-1714-036D-7E46-F22F150D225E}"/>
              </a:ext>
            </a:extLst>
          </p:cNvPr>
          <p:cNvGrpSpPr/>
          <p:nvPr/>
        </p:nvGrpSpPr>
        <p:grpSpPr>
          <a:xfrm>
            <a:off x="-40192" y="2605383"/>
            <a:ext cx="1681123" cy="1687432"/>
            <a:chOff x="-40192" y="2451005"/>
            <a:chExt cx="1681123" cy="1687432"/>
          </a:xfrm>
        </p:grpSpPr>
        <p:sp>
          <p:nvSpPr>
            <p:cNvPr id="179" name="TextBox 178">
              <a:extLst>
                <a:ext uri="{FF2B5EF4-FFF2-40B4-BE49-F238E27FC236}">
                  <a16:creationId xmlns:a16="http://schemas.microsoft.com/office/drawing/2014/main" id="{CFFDD7BC-ACCD-330A-D7DB-1CE9A0D11104}"/>
                </a:ext>
              </a:extLst>
            </p:cNvPr>
            <p:cNvSpPr txBox="1"/>
            <p:nvPr/>
          </p:nvSpPr>
          <p:spPr>
            <a:xfrm>
              <a:off x="-40192" y="2451005"/>
              <a:ext cx="1681123" cy="1077218"/>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11" name="Straight Arrow Connector 10">
              <a:extLst>
                <a:ext uri="{FF2B5EF4-FFF2-40B4-BE49-F238E27FC236}">
                  <a16:creationId xmlns:a16="http://schemas.microsoft.com/office/drawing/2014/main" id="{9BBCB473-709C-7FBB-D9A7-F893DC296AEC}"/>
                </a:ext>
              </a:extLst>
            </p:cNvPr>
            <p:cNvCxnSpPr>
              <a:cxnSpLocks/>
              <a:stCxn id="179" idx="2"/>
            </p:cNvCxnSpPr>
            <p:nvPr/>
          </p:nvCxnSpPr>
          <p:spPr>
            <a:xfrm>
              <a:off x="800370" y="3528223"/>
              <a:ext cx="0" cy="610214"/>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80C6C5F1-B0C2-7BBB-FC00-80CBE4CC5EF0}"/>
              </a:ext>
            </a:extLst>
          </p:cNvPr>
          <p:cNvGrpSpPr/>
          <p:nvPr/>
        </p:nvGrpSpPr>
        <p:grpSpPr>
          <a:xfrm>
            <a:off x="8598727" y="3256378"/>
            <a:ext cx="3453685" cy="950263"/>
            <a:chOff x="-1629598" y="2331739"/>
            <a:chExt cx="3453685" cy="950263"/>
          </a:xfrm>
        </p:grpSpPr>
        <p:sp>
          <p:nvSpPr>
            <p:cNvPr id="183" name="TextBox 182">
              <a:extLst>
                <a:ext uri="{FF2B5EF4-FFF2-40B4-BE49-F238E27FC236}">
                  <a16:creationId xmlns:a16="http://schemas.microsoft.com/office/drawing/2014/main" id="{4705E4AD-970C-4E93-7636-2533D00EA1A4}"/>
                </a:ext>
              </a:extLst>
            </p:cNvPr>
            <p:cNvSpPr txBox="1"/>
            <p:nvPr/>
          </p:nvSpPr>
          <p:spPr>
            <a:xfrm>
              <a:off x="-135193" y="2451005"/>
              <a:ext cx="1959280" cy="830997"/>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189" name="Straight Arrow Connector 188">
              <a:extLst>
                <a:ext uri="{FF2B5EF4-FFF2-40B4-BE49-F238E27FC236}">
                  <a16:creationId xmlns:a16="http://schemas.microsoft.com/office/drawing/2014/main" id="{CBD9A318-C574-5E1A-7BD8-F5B93236E5B8}"/>
                </a:ext>
              </a:extLst>
            </p:cNvPr>
            <p:cNvCxnSpPr>
              <a:cxnSpLocks/>
            </p:cNvCxnSpPr>
            <p:nvPr/>
          </p:nvCxnSpPr>
          <p:spPr>
            <a:xfrm flipH="1" flipV="1">
              <a:off x="-1629598" y="2331739"/>
              <a:ext cx="1607015" cy="261803"/>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116029E6-2020-471F-3A99-6B2DF9E3DA70}"/>
              </a:ext>
            </a:extLst>
          </p:cNvPr>
          <p:cNvGrpSpPr/>
          <p:nvPr/>
        </p:nvGrpSpPr>
        <p:grpSpPr>
          <a:xfrm>
            <a:off x="6687582" y="4095143"/>
            <a:ext cx="3572436" cy="950263"/>
            <a:chOff x="-1629598" y="2331739"/>
            <a:chExt cx="3572436" cy="950263"/>
          </a:xfrm>
        </p:grpSpPr>
        <p:sp>
          <p:nvSpPr>
            <p:cNvPr id="194" name="TextBox 193">
              <a:extLst>
                <a:ext uri="{FF2B5EF4-FFF2-40B4-BE49-F238E27FC236}">
                  <a16:creationId xmlns:a16="http://schemas.microsoft.com/office/drawing/2014/main" id="{A19BFE3A-2D48-2C16-288D-AC6E5144C991}"/>
                </a:ext>
              </a:extLst>
            </p:cNvPr>
            <p:cNvSpPr txBox="1"/>
            <p:nvPr/>
          </p:nvSpPr>
          <p:spPr>
            <a:xfrm>
              <a:off x="-16442" y="2451005"/>
              <a:ext cx="1959280" cy="830997"/>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198" name="Straight Arrow Connector 197">
              <a:extLst>
                <a:ext uri="{FF2B5EF4-FFF2-40B4-BE49-F238E27FC236}">
                  <a16:creationId xmlns:a16="http://schemas.microsoft.com/office/drawing/2014/main" id="{C76C97CC-EA95-FAB1-D135-294A66207382}"/>
                </a:ext>
              </a:extLst>
            </p:cNvPr>
            <p:cNvCxnSpPr>
              <a:cxnSpLocks/>
            </p:cNvCxnSpPr>
            <p:nvPr/>
          </p:nvCxnSpPr>
          <p:spPr>
            <a:xfrm flipH="1" flipV="1">
              <a:off x="-1629598" y="2331739"/>
              <a:ext cx="1716404" cy="291275"/>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id="{F21A6932-24EB-F0D8-1F01-A6E9A8EF941D}"/>
              </a:ext>
            </a:extLst>
          </p:cNvPr>
          <p:cNvGrpSpPr/>
          <p:nvPr/>
        </p:nvGrpSpPr>
        <p:grpSpPr>
          <a:xfrm>
            <a:off x="4833112" y="4959564"/>
            <a:ext cx="3572438" cy="950263"/>
            <a:chOff x="-1629598" y="2331739"/>
            <a:chExt cx="3572438" cy="950263"/>
          </a:xfrm>
        </p:grpSpPr>
        <p:sp>
          <p:nvSpPr>
            <p:cNvPr id="217" name="TextBox 216">
              <a:extLst>
                <a:ext uri="{FF2B5EF4-FFF2-40B4-BE49-F238E27FC236}">
                  <a16:creationId xmlns:a16="http://schemas.microsoft.com/office/drawing/2014/main" id="{456F7291-C489-60A1-5C87-DB4248692650}"/>
                </a:ext>
              </a:extLst>
            </p:cNvPr>
            <p:cNvSpPr txBox="1"/>
            <p:nvPr/>
          </p:nvSpPr>
          <p:spPr>
            <a:xfrm>
              <a:off x="-16442" y="2451005"/>
              <a:ext cx="1959282" cy="830997"/>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218" name="Straight Arrow Connector 217">
              <a:extLst>
                <a:ext uri="{FF2B5EF4-FFF2-40B4-BE49-F238E27FC236}">
                  <a16:creationId xmlns:a16="http://schemas.microsoft.com/office/drawing/2014/main" id="{C1ABC71C-4006-AE8A-5BCF-827207F0624C}"/>
                </a:ext>
              </a:extLst>
            </p:cNvPr>
            <p:cNvCxnSpPr>
              <a:cxnSpLocks/>
            </p:cNvCxnSpPr>
            <p:nvPr/>
          </p:nvCxnSpPr>
          <p:spPr>
            <a:xfrm flipH="1" flipV="1">
              <a:off x="-1629598" y="2331739"/>
              <a:ext cx="1716404" cy="291275"/>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9" name="Group 218">
            <a:extLst>
              <a:ext uri="{FF2B5EF4-FFF2-40B4-BE49-F238E27FC236}">
                <a16:creationId xmlns:a16="http://schemas.microsoft.com/office/drawing/2014/main" id="{C0ADB0B1-292C-42D8-8FBA-0D055ABC614D}"/>
              </a:ext>
            </a:extLst>
          </p:cNvPr>
          <p:cNvGrpSpPr/>
          <p:nvPr/>
        </p:nvGrpSpPr>
        <p:grpSpPr>
          <a:xfrm>
            <a:off x="2919481" y="5900051"/>
            <a:ext cx="3839351" cy="1196484"/>
            <a:chOff x="-1629598" y="2331739"/>
            <a:chExt cx="3294279" cy="1196484"/>
          </a:xfrm>
        </p:grpSpPr>
        <p:sp>
          <p:nvSpPr>
            <p:cNvPr id="220" name="TextBox 219">
              <a:extLst>
                <a:ext uri="{FF2B5EF4-FFF2-40B4-BE49-F238E27FC236}">
                  <a16:creationId xmlns:a16="http://schemas.microsoft.com/office/drawing/2014/main" id="{254B1910-3CB9-53A7-111C-B7611A64B466}"/>
                </a:ext>
              </a:extLst>
            </p:cNvPr>
            <p:cNvSpPr txBox="1"/>
            <p:nvPr/>
          </p:nvSpPr>
          <p:spPr>
            <a:xfrm>
              <a:off x="-16442" y="2451005"/>
              <a:ext cx="1681123" cy="1077218"/>
            </a:xfrm>
            <a:prstGeom prst="rect">
              <a:avLst/>
            </a:prstGeom>
            <a:noFill/>
          </p:spPr>
          <p:txBody>
            <a:bodyPr wrap="square" rtlCol="0">
              <a:spAutoFit/>
            </a:bodyPr>
            <a:lstStyle/>
            <a:p>
              <a:pPr algn="ctr"/>
              <a:r>
                <a:rPr lang="en-US" sz="1600" b="1" dirty="0">
                  <a:solidFill>
                    <a:srgbClr val="00B050"/>
                  </a:solidFill>
                  <a:latin typeface="Segoe UI" panose="020B0502040204020203" pitchFamily="34" charset="0"/>
                  <a:cs typeface="Segoe UI" panose="020B0502040204020203" pitchFamily="34" charset="0"/>
                </a:rPr>
                <a:t>Walk the </a:t>
              </a:r>
              <a:r>
                <a:rPr lang="en-US" sz="1600" b="1" dirty="0">
                  <a:solidFill>
                    <a:srgbClr val="00B050"/>
                  </a:solidFill>
                  <a:latin typeface="Consolas" panose="020B0609020204030204" pitchFamily="49" charset="0"/>
                  <a:cs typeface="Segoe UI" panose="020B0502040204020203" pitchFamily="34" charset="0"/>
                </a:rPr>
                <a:t>%</a:t>
              </a:r>
              <a:r>
                <a:rPr lang="en-US" sz="1600" b="1" dirty="0" err="1">
                  <a:solidFill>
                    <a:srgbClr val="00B050"/>
                  </a:solidFill>
                  <a:latin typeface="Consolas" panose="020B0609020204030204" pitchFamily="49" charset="0"/>
                  <a:cs typeface="Segoe UI" panose="020B0502040204020203" pitchFamily="34" charset="0"/>
                </a:rPr>
                <a:t>ept</a:t>
              </a:r>
              <a:r>
                <a:rPr lang="en-US" sz="1600" b="1" dirty="0">
                  <a:solidFill>
                    <a:srgbClr val="00B050"/>
                  </a:solidFill>
                  <a:latin typeface="Segoe UI" panose="020B0502040204020203" pitchFamily="34" charset="0"/>
                  <a:cs typeface="Segoe UI" panose="020B0502040204020203" pitchFamily="34" charset="0"/>
                </a:rPr>
                <a:t> to translate to a host physical address</a:t>
              </a:r>
            </a:p>
          </p:txBody>
        </p:sp>
        <p:cxnSp>
          <p:nvCxnSpPr>
            <p:cNvPr id="221" name="Straight Arrow Connector 220">
              <a:extLst>
                <a:ext uri="{FF2B5EF4-FFF2-40B4-BE49-F238E27FC236}">
                  <a16:creationId xmlns:a16="http://schemas.microsoft.com/office/drawing/2014/main" id="{789E02D1-2543-249C-90AF-E23EF7DBE1D0}"/>
                </a:ext>
              </a:extLst>
            </p:cNvPr>
            <p:cNvCxnSpPr>
              <a:cxnSpLocks/>
            </p:cNvCxnSpPr>
            <p:nvPr/>
          </p:nvCxnSpPr>
          <p:spPr>
            <a:xfrm flipH="1" flipV="1">
              <a:off x="-1629598" y="2331739"/>
              <a:ext cx="1716404" cy="291275"/>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29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19"/>
                                        </p:tgtEl>
                                        <p:attrNameLst>
                                          <p:attrName>r</p:attrName>
                                        </p:attrNameLst>
                                      </p:cBhvr>
                                    </p:animRot>
                                    <p:animRot by="-240000">
                                      <p:cBhvr>
                                        <p:cTn id="13" dur="200" fill="hold">
                                          <p:stCondLst>
                                            <p:cond delay="200"/>
                                          </p:stCondLst>
                                        </p:cTn>
                                        <p:tgtEl>
                                          <p:spTgt spid="219"/>
                                        </p:tgtEl>
                                        <p:attrNameLst>
                                          <p:attrName>r</p:attrName>
                                        </p:attrNameLst>
                                      </p:cBhvr>
                                    </p:animRot>
                                    <p:animRot by="240000">
                                      <p:cBhvr>
                                        <p:cTn id="14" dur="200" fill="hold">
                                          <p:stCondLst>
                                            <p:cond delay="400"/>
                                          </p:stCondLst>
                                        </p:cTn>
                                        <p:tgtEl>
                                          <p:spTgt spid="219"/>
                                        </p:tgtEl>
                                        <p:attrNameLst>
                                          <p:attrName>r</p:attrName>
                                        </p:attrNameLst>
                                      </p:cBhvr>
                                    </p:animRot>
                                    <p:animRot by="-240000">
                                      <p:cBhvr>
                                        <p:cTn id="15" dur="200" fill="hold">
                                          <p:stCondLst>
                                            <p:cond delay="600"/>
                                          </p:stCondLst>
                                        </p:cTn>
                                        <p:tgtEl>
                                          <p:spTgt spid="219"/>
                                        </p:tgtEl>
                                        <p:attrNameLst>
                                          <p:attrName>r</p:attrName>
                                        </p:attrNameLst>
                                      </p:cBhvr>
                                    </p:animRot>
                                    <p:animRot by="120000">
                                      <p:cBhvr>
                                        <p:cTn id="16" dur="200" fill="hold">
                                          <p:stCondLst>
                                            <p:cond delay="800"/>
                                          </p:stCondLst>
                                        </p:cTn>
                                        <p:tgtEl>
                                          <p:spTgt spid="21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99"/>
                                        </p:tgtEl>
                                        <p:attrNameLst>
                                          <p:attrName>r</p:attrName>
                                        </p:attrNameLst>
                                      </p:cBhvr>
                                    </p:animRot>
                                    <p:animRot by="-240000">
                                      <p:cBhvr>
                                        <p:cTn id="19" dur="200" fill="hold">
                                          <p:stCondLst>
                                            <p:cond delay="200"/>
                                          </p:stCondLst>
                                        </p:cTn>
                                        <p:tgtEl>
                                          <p:spTgt spid="199"/>
                                        </p:tgtEl>
                                        <p:attrNameLst>
                                          <p:attrName>r</p:attrName>
                                        </p:attrNameLst>
                                      </p:cBhvr>
                                    </p:animRot>
                                    <p:animRot by="240000">
                                      <p:cBhvr>
                                        <p:cTn id="20" dur="200" fill="hold">
                                          <p:stCondLst>
                                            <p:cond delay="400"/>
                                          </p:stCondLst>
                                        </p:cTn>
                                        <p:tgtEl>
                                          <p:spTgt spid="199"/>
                                        </p:tgtEl>
                                        <p:attrNameLst>
                                          <p:attrName>r</p:attrName>
                                        </p:attrNameLst>
                                      </p:cBhvr>
                                    </p:animRot>
                                    <p:animRot by="-240000">
                                      <p:cBhvr>
                                        <p:cTn id="21" dur="200" fill="hold">
                                          <p:stCondLst>
                                            <p:cond delay="600"/>
                                          </p:stCondLst>
                                        </p:cTn>
                                        <p:tgtEl>
                                          <p:spTgt spid="199"/>
                                        </p:tgtEl>
                                        <p:attrNameLst>
                                          <p:attrName>r</p:attrName>
                                        </p:attrNameLst>
                                      </p:cBhvr>
                                    </p:animRot>
                                    <p:animRot by="120000">
                                      <p:cBhvr>
                                        <p:cTn id="22" dur="200" fill="hold">
                                          <p:stCondLst>
                                            <p:cond delay="800"/>
                                          </p:stCondLst>
                                        </p:cTn>
                                        <p:tgtEl>
                                          <p:spTgt spid="199"/>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90"/>
                                        </p:tgtEl>
                                        <p:attrNameLst>
                                          <p:attrName>r</p:attrName>
                                        </p:attrNameLst>
                                      </p:cBhvr>
                                    </p:animRot>
                                    <p:animRot by="-240000">
                                      <p:cBhvr>
                                        <p:cTn id="25" dur="200" fill="hold">
                                          <p:stCondLst>
                                            <p:cond delay="200"/>
                                          </p:stCondLst>
                                        </p:cTn>
                                        <p:tgtEl>
                                          <p:spTgt spid="190"/>
                                        </p:tgtEl>
                                        <p:attrNameLst>
                                          <p:attrName>r</p:attrName>
                                        </p:attrNameLst>
                                      </p:cBhvr>
                                    </p:animRot>
                                    <p:animRot by="240000">
                                      <p:cBhvr>
                                        <p:cTn id="26" dur="200" fill="hold">
                                          <p:stCondLst>
                                            <p:cond delay="400"/>
                                          </p:stCondLst>
                                        </p:cTn>
                                        <p:tgtEl>
                                          <p:spTgt spid="190"/>
                                        </p:tgtEl>
                                        <p:attrNameLst>
                                          <p:attrName>r</p:attrName>
                                        </p:attrNameLst>
                                      </p:cBhvr>
                                    </p:animRot>
                                    <p:animRot by="-240000">
                                      <p:cBhvr>
                                        <p:cTn id="27" dur="200" fill="hold">
                                          <p:stCondLst>
                                            <p:cond delay="600"/>
                                          </p:stCondLst>
                                        </p:cTn>
                                        <p:tgtEl>
                                          <p:spTgt spid="190"/>
                                        </p:tgtEl>
                                        <p:attrNameLst>
                                          <p:attrName>r</p:attrName>
                                        </p:attrNameLst>
                                      </p:cBhvr>
                                    </p:animRot>
                                    <p:animRot by="120000">
                                      <p:cBhvr>
                                        <p:cTn id="28" dur="200" fill="hold">
                                          <p:stCondLst>
                                            <p:cond delay="800"/>
                                          </p:stCondLst>
                                        </p:cTn>
                                        <p:tgtEl>
                                          <p:spTgt spid="19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82"/>
                                        </p:tgtEl>
                                        <p:attrNameLst>
                                          <p:attrName>r</p:attrName>
                                        </p:attrNameLst>
                                      </p:cBhvr>
                                    </p:animRot>
                                    <p:animRot by="-240000">
                                      <p:cBhvr>
                                        <p:cTn id="31" dur="200" fill="hold">
                                          <p:stCondLst>
                                            <p:cond delay="200"/>
                                          </p:stCondLst>
                                        </p:cTn>
                                        <p:tgtEl>
                                          <p:spTgt spid="182"/>
                                        </p:tgtEl>
                                        <p:attrNameLst>
                                          <p:attrName>r</p:attrName>
                                        </p:attrNameLst>
                                      </p:cBhvr>
                                    </p:animRot>
                                    <p:animRot by="240000">
                                      <p:cBhvr>
                                        <p:cTn id="32" dur="200" fill="hold">
                                          <p:stCondLst>
                                            <p:cond delay="400"/>
                                          </p:stCondLst>
                                        </p:cTn>
                                        <p:tgtEl>
                                          <p:spTgt spid="182"/>
                                        </p:tgtEl>
                                        <p:attrNameLst>
                                          <p:attrName>r</p:attrName>
                                        </p:attrNameLst>
                                      </p:cBhvr>
                                    </p:animRot>
                                    <p:animRot by="-240000">
                                      <p:cBhvr>
                                        <p:cTn id="33" dur="200" fill="hold">
                                          <p:stCondLst>
                                            <p:cond delay="600"/>
                                          </p:stCondLst>
                                        </p:cTn>
                                        <p:tgtEl>
                                          <p:spTgt spid="182"/>
                                        </p:tgtEl>
                                        <p:attrNameLst>
                                          <p:attrName>r</p:attrName>
                                        </p:attrNameLst>
                                      </p:cBhvr>
                                    </p:animRot>
                                    <p:animRot by="120000">
                                      <p:cBhvr>
                                        <p:cTn id="34" dur="200" fill="hold">
                                          <p:stCondLst>
                                            <p:cond delay="800"/>
                                          </p:stCondLst>
                                        </p:cTn>
                                        <p:tgtEl>
                                          <p:spTgt spid="1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52311D-AED4-139E-628B-819F8FF02DB4}"/>
              </a:ext>
            </a:extLst>
          </p:cNvPr>
          <p:cNvPicPr>
            <a:picLocks noChangeAspect="1"/>
          </p:cNvPicPr>
          <p:nvPr/>
        </p:nvPicPr>
        <p:blipFill>
          <a:blip r:embed="rId3"/>
          <a:srcRect t="4988" b="5012"/>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B691EE3A-7F66-2444-6F95-CCB932F6B064}"/>
              </a:ext>
            </a:extLst>
          </p:cNvPr>
          <p:cNvGrpSpPr/>
          <p:nvPr/>
        </p:nvGrpSpPr>
        <p:grpSpPr>
          <a:xfrm>
            <a:off x="2873829" y="0"/>
            <a:ext cx="9075725" cy="6858000"/>
            <a:chOff x="2873829" y="0"/>
            <a:chExt cx="9075725" cy="6858000"/>
          </a:xfrm>
        </p:grpSpPr>
        <p:pic>
          <p:nvPicPr>
            <p:cNvPr id="6" name="Picture 5">
              <a:extLst>
                <a:ext uri="{FF2B5EF4-FFF2-40B4-BE49-F238E27FC236}">
                  <a16:creationId xmlns:a16="http://schemas.microsoft.com/office/drawing/2014/main" id="{1180F9F6-9E35-2EE6-746D-9C91BA4EE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97682" y="0"/>
              <a:ext cx="5251872" cy="6858000"/>
            </a:xfrm>
            <a:prstGeom prst="rect">
              <a:avLst/>
            </a:prstGeom>
          </p:spPr>
        </p:pic>
        <p:sp>
          <p:nvSpPr>
            <p:cNvPr id="7" name="TextBox 6">
              <a:extLst>
                <a:ext uri="{FF2B5EF4-FFF2-40B4-BE49-F238E27FC236}">
                  <a16:creationId xmlns:a16="http://schemas.microsoft.com/office/drawing/2014/main" id="{11939165-6854-C588-2B5D-3C1775F7EE34}"/>
                </a:ext>
              </a:extLst>
            </p:cNvPr>
            <p:cNvSpPr txBox="1"/>
            <p:nvPr/>
          </p:nvSpPr>
          <p:spPr>
            <a:xfrm>
              <a:off x="2873829" y="5771407"/>
              <a:ext cx="4952010" cy="954107"/>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Look at all of the additional memory accesses!</a:t>
              </a:r>
            </a:p>
          </p:txBody>
        </p:sp>
      </p:grpSp>
    </p:spTree>
    <p:extLst>
      <p:ext uri="{BB962C8B-B14F-4D97-AF65-F5344CB8AC3E}">
        <p14:creationId xmlns:p14="http://schemas.microsoft.com/office/powerpoint/2010/main" val="30571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
                                        </p:tgtEl>
                                      </p:cBhvr>
                                      <p:by x="75000" y="75000"/>
                                    </p:animScale>
                                  </p:childTnLst>
                                </p:cTn>
                              </p:par>
                              <p:par>
                                <p:cTn id="7" presetID="42" presetClass="path" presetSubtype="0" accel="50000" decel="50000" fill="hold" nodeType="withEffect">
                                  <p:stCondLst>
                                    <p:cond delay="0"/>
                                  </p:stCondLst>
                                  <p:childTnLst>
                                    <p:animMotion origin="layout" path="M 0 0 L -0.1207 -0.09606 " pathEditMode="relative" rAng="0" ptsTypes="AA">
                                      <p:cBhvr>
                                        <p:cTn id="8" dur="1000" fill="hold"/>
                                        <p:tgtEl>
                                          <p:spTgt spid="2"/>
                                        </p:tgtEl>
                                        <p:attrNameLst>
                                          <p:attrName>ppt_x</p:attrName>
                                          <p:attrName>ppt_y</p:attrName>
                                        </p:attrNameLst>
                                      </p:cBhvr>
                                      <p:rCtr x="-6042" y="-4815"/>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AAB-04EA-4791-BABD-A3ED88029015}"/>
              </a:ext>
            </a:extLst>
          </p:cNvPr>
          <p:cNvSpPr>
            <a:spLocks noGrp="1"/>
          </p:cNvSpPr>
          <p:nvPr>
            <p:ph type="title"/>
          </p:nvPr>
        </p:nvSpPr>
        <p:spPr>
          <a:xfrm>
            <a:off x="838200" y="17884"/>
            <a:ext cx="10515600" cy="838643"/>
          </a:xfrm>
        </p:spPr>
        <p:txBody>
          <a:bodyPr>
            <a:normAutofit fontScale="90000"/>
          </a:bodyPr>
          <a:lstStyle/>
          <a:p>
            <a:r>
              <a:rPr lang="en-US" dirty="0"/>
              <a:t>Intel VT-x: Launching and Suspending VMs</a:t>
            </a:r>
          </a:p>
        </p:txBody>
      </p:sp>
      <p:sp>
        <p:nvSpPr>
          <p:cNvPr id="3" name="Content Placeholder 2">
            <a:extLst>
              <a:ext uri="{FF2B5EF4-FFF2-40B4-BE49-F238E27FC236}">
                <a16:creationId xmlns:a16="http://schemas.microsoft.com/office/drawing/2014/main" id="{BD3286F6-EA3C-4703-9550-6807B5910F71}"/>
              </a:ext>
            </a:extLst>
          </p:cNvPr>
          <p:cNvSpPr>
            <a:spLocks noGrp="1"/>
          </p:cNvSpPr>
          <p:nvPr>
            <p:ph idx="1"/>
          </p:nvPr>
        </p:nvSpPr>
        <p:spPr>
          <a:xfrm>
            <a:off x="419100" y="856527"/>
            <a:ext cx="11353800" cy="6226658"/>
          </a:xfrm>
        </p:spPr>
        <p:txBody>
          <a:bodyPr>
            <a:normAutofit fontScale="92500" lnSpcReduction="20000"/>
          </a:bodyPr>
          <a:lstStyle/>
          <a:p>
            <a:r>
              <a:rPr lang="en-US" sz="3200" dirty="0"/>
              <a:t>VMM launches a VM by:</a:t>
            </a:r>
          </a:p>
          <a:p>
            <a:pPr lvl="1"/>
            <a:r>
              <a:rPr lang="en-US" sz="2800" dirty="0"/>
              <a:t>Configuring the VM’s VMCS page in memory</a:t>
            </a:r>
          </a:p>
          <a:p>
            <a:pPr lvl="1"/>
            <a:r>
              <a:rPr lang="en-US" sz="2800" dirty="0"/>
              <a:t>Setting a core’s VMCS pointer to point to the VMCS page</a:t>
            </a:r>
          </a:p>
          <a:p>
            <a:pPr lvl="1"/>
            <a:r>
              <a:rPr lang="en-US" sz="2800" dirty="0"/>
              <a:t>Calling </a:t>
            </a:r>
            <a:r>
              <a:rPr lang="en-US" sz="2800" b="1" dirty="0" err="1">
                <a:latin typeface="Consolas" panose="020B0609020204030204" pitchFamily="49" charset="0"/>
              </a:rPr>
              <a:t>vmlaunch</a:t>
            </a:r>
            <a:r>
              <a:rPr lang="en-US" sz="2800" b="1" dirty="0">
                <a:latin typeface="Consolas" panose="020B0609020204030204" pitchFamily="49" charset="0"/>
              </a:rPr>
              <a:t>/</a:t>
            </a:r>
            <a:r>
              <a:rPr lang="en-US" sz="2800" b="1" dirty="0" err="1">
                <a:latin typeface="Consolas" panose="020B0609020204030204" pitchFamily="49" charset="0"/>
              </a:rPr>
              <a:t>vmresume</a:t>
            </a:r>
            <a:r>
              <a:rPr lang="en-US" sz="2800" dirty="0"/>
              <a:t>, which context switches to a VM by copying the VM’s register state from the VMCS page into the CPU’s registers</a:t>
            </a:r>
            <a:endParaRPr lang="en-US" sz="2800" dirty="0">
              <a:latin typeface="Consolas" panose="020B0609020204030204" pitchFamily="49" charset="0"/>
            </a:endParaRPr>
          </a:p>
          <a:p>
            <a:r>
              <a:rPr lang="en-US" sz="3200" dirty="0"/>
              <a:t>A VM relinquishes control to the VMM:</a:t>
            </a:r>
          </a:p>
          <a:p>
            <a:pPr lvl="1"/>
            <a:r>
              <a:rPr lang="en-US" sz="2800" dirty="0"/>
              <a:t>By voluntarily invoking </a:t>
            </a:r>
            <a:r>
              <a:rPr lang="en-US" sz="2800" b="1" dirty="0" err="1">
                <a:latin typeface="Consolas" panose="020B0609020204030204" pitchFamily="49" charset="0"/>
              </a:rPr>
              <a:t>vmexit</a:t>
            </a:r>
            <a:r>
              <a:rPr lang="en-US" sz="2800" dirty="0"/>
              <a:t> or </a:t>
            </a:r>
            <a:r>
              <a:rPr lang="en-US" sz="2800" b="1" dirty="0" err="1">
                <a:latin typeface="Consolas" panose="020B0609020204030204" pitchFamily="49" charset="0"/>
              </a:rPr>
              <a:t>vmcall</a:t>
            </a:r>
            <a:endParaRPr lang="en-US" sz="2800" b="1" dirty="0">
              <a:latin typeface="Consolas" panose="020B0609020204030204" pitchFamily="49" charset="0"/>
            </a:endParaRPr>
          </a:p>
          <a:p>
            <a:pPr lvl="1"/>
            <a:r>
              <a:rPr lang="en-US" sz="2800" dirty="0"/>
              <a:t>By invoking a sensitive instruction</a:t>
            </a:r>
          </a:p>
          <a:p>
            <a:pPr lvl="1"/>
            <a:r>
              <a:rPr lang="en-US" sz="2800" dirty="0"/>
              <a:t>When an interrupt occurs</a:t>
            </a:r>
          </a:p>
          <a:p>
            <a:pPr marL="171450" indent="-171450">
              <a:buNone/>
            </a:pPr>
            <a:r>
              <a:rPr lang="en-US" sz="3200" dirty="0"/>
              <a:t>  In all cases, the VM’s register state (including special registers like </a:t>
            </a:r>
            <a:r>
              <a:rPr lang="en-US" sz="3200" b="1" dirty="0">
                <a:latin typeface="Consolas" panose="020B0609020204030204" pitchFamily="49" charset="0"/>
              </a:rPr>
              <a:t>%cr3</a:t>
            </a:r>
            <a:r>
              <a:rPr lang="en-US" sz="3200" dirty="0"/>
              <a:t> and </a:t>
            </a:r>
            <a:r>
              <a:rPr lang="en-US" sz="3200" b="1" dirty="0">
                <a:latin typeface="Consolas" panose="020B0609020204030204" pitchFamily="49" charset="0"/>
              </a:rPr>
              <a:t>%</a:t>
            </a:r>
            <a:r>
              <a:rPr lang="en-US" sz="3200" b="1" dirty="0" err="1">
                <a:latin typeface="Consolas" panose="020B0609020204030204" pitchFamily="49" charset="0"/>
              </a:rPr>
              <a:t>idtr</a:t>
            </a:r>
            <a:r>
              <a:rPr lang="en-US" sz="3200" dirty="0"/>
              <a:t>) is saved in the VM’s VMCS page</a:t>
            </a:r>
          </a:p>
          <a:p>
            <a:r>
              <a:rPr lang="en-US" sz="3200" dirty="0"/>
              <a:t>During a mode switch, hardware automatically and atomically saves register state!</a:t>
            </a:r>
          </a:p>
          <a:p>
            <a:pPr lvl="1"/>
            <a:r>
              <a:rPr lang="en-US" sz="2800" dirty="0"/>
              <a:t>VMM-&gt;VM: The VM’s register state is loaded from the VMCS onto the CPU, and the VMM’s state is saved in the VMCS</a:t>
            </a:r>
          </a:p>
          <a:p>
            <a:pPr lvl="1"/>
            <a:r>
              <a:rPr lang="en-US" sz="2800" dirty="0"/>
              <a:t>VM-&gt;VMM: The VMM’s register state is loaded from the VMCS onto the CPU, and the VM’s state is saved in the VMCS</a:t>
            </a:r>
          </a:p>
        </p:txBody>
      </p:sp>
    </p:spTree>
    <p:extLst>
      <p:ext uri="{BB962C8B-B14F-4D97-AF65-F5344CB8AC3E}">
        <p14:creationId xmlns:p14="http://schemas.microsoft.com/office/powerpoint/2010/main" val="1201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775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ABC6B-3A81-4A11-A5E8-F57C305283F7}"/>
              </a:ext>
            </a:extLst>
          </p:cNvPr>
          <p:cNvSpPr/>
          <p:nvPr/>
        </p:nvSpPr>
        <p:spPr>
          <a:xfrm>
            <a:off x="8873131" y="0"/>
            <a:ext cx="331886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4AE867EE-BAFE-4526-9340-7B100395BC8B}"/>
              </a:ext>
            </a:extLst>
          </p:cNvPr>
          <p:cNvSpPr txBox="1"/>
          <p:nvPr/>
        </p:nvSpPr>
        <p:spPr>
          <a:xfrm rot="16200000">
            <a:off x="-1045633"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730231"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4624224"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138493"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828613"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830397"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828613"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807219"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7529961"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7529961"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7529961"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7529961"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TextBox 91">
            <a:extLst>
              <a:ext uri="{FF2B5EF4-FFF2-40B4-BE49-F238E27FC236}">
                <a16:creationId xmlns:a16="http://schemas.microsoft.com/office/drawing/2014/main" id="{E800F12B-2D6A-4E78-9881-A0CFC3BF2AC1}"/>
              </a:ext>
            </a:extLst>
          </p:cNvPr>
          <p:cNvSpPr txBox="1"/>
          <p:nvPr/>
        </p:nvSpPr>
        <p:spPr>
          <a:xfrm>
            <a:off x="8956556" y="3530469"/>
            <a:ext cx="1869550"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%vmcsPointer</a:t>
            </a:r>
          </a:p>
        </p:txBody>
      </p:sp>
      <p:sp>
        <p:nvSpPr>
          <p:cNvPr id="93" name="Rounded Rectangle 19">
            <a:extLst>
              <a:ext uri="{FF2B5EF4-FFF2-40B4-BE49-F238E27FC236}">
                <a16:creationId xmlns:a16="http://schemas.microsoft.com/office/drawing/2014/main" id="{792D14F0-1E6D-442C-92FC-528E72368F82}"/>
              </a:ext>
            </a:extLst>
          </p:cNvPr>
          <p:cNvSpPr/>
          <p:nvPr/>
        </p:nvSpPr>
        <p:spPr bwMode="auto">
          <a:xfrm>
            <a:off x="11184032" y="129293"/>
            <a:ext cx="922334" cy="5890994"/>
          </a:xfrm>
          <a:prstGeom prst="roundRect">
            <a:avLst>
              <a:gd name="adj" fmla="val 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0" name="TextBox 119">
            <a:extLst>
              <a:ext uri="{FF2B5EF4-FFF2-40B4-BE49-F238E27FC236}">
                <a16:creationId xmlns:a16="http://schemas.microsoft.com/office/drawing/2014/main" id="{14F4DAD3-ED68-40E1-8F43-36C26593765D}"/>
              </a:ext>
            </a:extLst>
          </p:cNvPr>
          <p:cNvSpPr txBox="1"/>
          <p:nvPr/>
        </p:nvSpPr>
        <p:spPr>
          <a:xfrm>
            <a:off x="10802793" y="6082376"/>
            <a:ext cx="1697448" cy="646331"/>
          </a:xfrm>
          <a:prstGeom prst="rect">
            <a:avLst/>
          </a:prstGeom>
          <a:noFill/>
        </p:spPr>
        <p:txBody>
          <a:bodyPr wrap="square" rtlCol="0">
            <a:spAutoFit/>
          </a:bodyPr>
          <a:lstStyle/>
          <a:p>
            <a:pPr algn="ctr"/>
            <a:r>
              <a:rPr lang="en-US" sz="3600" dirty="0">
                <a:solidFill>
                  <a:schemeClr val="bg1"/>
                </a:solidFill>
              </a:rPr>
              <a:t>RAM</a:t>
            </a:r>
          </a:p>
        </p:txBody>
      </p:sp>
      <p:sp>
        <p:nvSpPr>
          <p:cNvPr id="122" name="Rounded Rectangle 19">
            <a:extLst>
              <a:ext uri="{FF2B5EF4-FFF2-40B4-BE49-F238E27FC236}">
                <a16:creationId xmlns:a16="http://schemas.microsoft.com/office/drawing/2014/main" id="{D8A0D4A0-0EBC-41D9-84F4-BFC79B7F004E}"/>
              </a:ext>
            </a:extLst>
          </p:cNvPr>
          <p:cNvSpPr/>
          <p:nvPr/>
        </p:nvSpPr>
        <p:spPr bwMode="auto">
          <a:xfrm rot="5400000">
            <a:off x="11303851" y="4761612"/>
            <a:ext cx="685800" cy="921164"/>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10D2967E-5BA8-4A68-B043-C0E9BDDE8D96}"/>
              </a:ext>
            </a:extLst>
          </p:cNvPr>
          <p:cNvSpPr txBox="1"/>
          <p:nvPr/>
        </p:nvSpPr>
        <p:spPr>
          <a:xfrm>
            <a:off x="11119913" y="4939688"/>
            <a:ext cx="1072149" cy="461665"/>
          </a:xfrm>
          <a:prstGeom prst="rect">
            <a:avLst/>
          </a:prstGeom>
          <a:noFill/>
          <a:ln>
            <a:noFill/>
          </a:ln>
        </p:spPr>
        <p:txBody>
          <a:bodyPr wrap="square" rtlCol="0">
            <a:spAutoFit/>
          </a:bodyPr>
          <a:lstStyle/>
          <a:p>
            <a:pPr algn="ctr"/>
            <a:r>
              <a:rPr lang="en-US" sz="2400" dirty="0"/>
              <a:t>VMCS</a:t>
            </a:r>
            <a:r>
              <a:rPr lang="en-US" sz="3200" baseline="-25000" dirty="0"/>
              <a:t>1</a:t>
            </a:r>
            <a:endParaRPr lang="en-US" sz="2400" baseline="-25000" dirty="0"/>
          </a:p>
        </p:txBody>
      </p:sp>
      <p:grpSp>
        <p:nvGrpSpPr>
          <p:cNvPr id="123" name="Group 122">
            <a:extLst>
              <a:ext uri="{FF2B5EF4-FFF2-40B4-BE49-F238E27FC236}">
                <a16:creationId xmlns:a16="http://schemas.microsoft.com/office/drawing/2014/main" id="{5B48F3D5-9A10-4689-ACC5-E73A86CC6F79}"/>
              </a:ext>
            </a:extLst>
          </p:cNvPr>
          <p:cNvGrpSpPr/>
          <p:nvPr/>
        </p:nvGrpSpPr>
        <p:grpSpPr>
          <a:xfrm>
            <a:off x="11111962" y="4031427"/>
            <a:ext cx="1072149" cy="685800"/>
            <a:chOff x="9193798" y="3782344"/>
            <a:chExt cx="1072149" cy="685800"/>
          </a:xfrm>
        </p:grpSpPr>
        <p:sp>
          <p:nvSpPr>
            <p:cNvPr id="124" name="Rounded Rectangle 19">
              <a:extLst>
                <a:ext uri="{FF2B5EF4-FFF2-40B4-BE49-F238E27FC236}">
                  <a16:creationId xmlns:a16="http://schemas.microsoft.com/office/drawing/2014/main" id="{ABC89317-2C1A-483D-9844-7AD9F16880DE}"/>
                </a:ext>
              </a:extLst>
            </p:cNvPr>
            <p:cNvSpPr/>
            <p:nvPr/>
          </p:nvSpPr>
          <p:spPr bwMode="auto">
            <a:xfrm rot="5400000">
              <a:off x="9386586" y="3666529"/>
              <a:ext cx="685800" cy="917430"/>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1E8FE00D-06D0-47D0-83D0-F601B5043AFD}"/>
                </a:ext>
              </a:extLst>
            </p:cNvPr>
            <p:cNvSpPr txBox="1"/>
            <p:nvPr/>
          </p:nvSpPr>
          <p:spPr>
            <a:xfrm>
              <a:off x="9193798" y="3823925"/>
              <a:ext cx="1072149" cy="461665"/>
            </a:xfrm>
            <a:prstGeom prst="rect">
              <a:avLst/>
            </a:prstGeom>
            <a:noFill/>
            <a:ln>
              <a:noFill/>
            </a:ln>
          </p:spPr>
          <p:txBody>
            <a:bodyPr wrap="square" rtlCol="0">
              <a:spAutoFit/>
            </a:bodyPr>
            <a:lstStyle/>
            <a:p>
              <a:pPr algn="ctr"/>
              <a:r>
                <a:rPr lang="en-US" sz="2400" dirty="0"/>
                <a:t>VMCS</a:t>
              </a:r>
              <a:r>
                <a:rPr lang="en-US" sz="3200" baseline="-25000" dirty="0"/>
                <a:t>2</a:t>
              </a:r>
              <a:endParaRPr lang="en-US" sz="2400" baseline="-25000" dirty="0"/>
            </a:p>
          </p:txBody>
        </p:sp>
      </p:grpSp>
      <p:pic>
        <p:nvPicPr>
          <p:cNvPr id="7" name="Picture 6">
            <a:extLst>
              <a:ext uri="{FF2B5EF4-FFF2-40B4-BE49-F238E27FC236}">
                <a16:creationId xmlns:a16="http://schemas.microsoft.com/office/drawing/2014/main" id="{FBDC4214-846A-4E22-9E52-8A567B410284}"/>
              </a:ext>
            </a:extLst>
          </p:cNvPr>
          <p:cNvPicPr>
            <a:picLocks noChangeAspect="1"/>
          </p:cNvPicPr>
          <p:nvPr/>
        </p:nvPicPr>
        <p:blipFill>
          <a:blip r:embed="rId3"/>
          <a:stretch>
            <a:fillRect/>
          </a:stretch>
        </p:blipFill>
        <p:spPr>
          <a:xfrm>
            <a:off x="8956555" y="2458704"/>
            <a:ext cx="1005171" cy="904122"/>
          </a:xfrm>
          <a:prstGeom prst="rect">
            <a:avLst/>
          </a:prstGeom>
        </p:spPr>
      </p:pic>
      <p:sp>
        <p:nvSpPr>
          <p:cNvPr id="126" name="TextBox 125">
            <a:extLst>
              <a:ext uri="{FF2B5EF4-FFF2-40B4-BE49-F238E27FC236}">
                <a16:creationId xmlns:a16="http://schemas.microsoft.com/office/drawing/2014/main" id="{5CCA32FD-74DE-4FAA-9E9A-4C90604F1FE9}"/>
              </a:ext>
            </a:extLst>
          </p:cNvPr>
          <p:cNvSpPr txBox="1"/>
          <p:nvPr/>
        </p:nvSpPr>
        <p:spPr>
          <a:xfrm>
            <a:off x="10067328" y="3021226"/>
            <a:ext cx="748961"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%cr3</a:t>
            </a:r>
          </a:p>
        </p:txBody>
      </p:sp>
      <p:grpSp>
        <p:nvGrpSpPr>
          <p:cNvPr id="127" name="Group 126">
            <a:extLst>
              <a:ext uri="{FF2B5EF4-FFF2-40B4-BE49-F238E27FC236}">
                <a16:creationId xmlns:a16="http://schemas.microsoft.com/office/drawing/2014/main" id="{04F20FD3-F294-4B62-AA2C-92169D42667E}"/>
              </a:ext>
            </a:extLst>
          </p:cNvPr>
          <p:cNvGrpSpPr/>
          <p:nvPr/>
        </p:nvGrpSpPr>
        <p:grpSpPr>
          <a:xfrm>
            <a:off x="11183329" y="781972"/>
            <a:ext cx="922334" cy="830997"/>
            <a:chOff x="9260756" y="3890788"/>
            <a:chExt cx="922334" cy="830997"/>
          </a:xfrm>
        </p:grpSpPr>
        <p:sp>
          <p:nvSpPr>
            <p:cNvPr id="128" name="Rounded Rectangle 19">
              <a:extLst>
                <a:ext uri="{FF2B5EF4-FFF2-40B4-BE49-F238E27FC236}">
                  <a16:creationId xmlns:a16="http://schemas.microsoft.com/office/drawing/2014/main" id="{4097002C-539F-4228-A790-B75086812D98}"/>
                </a:ext>
              </a:extLst>
            </p:cNvPr>
            <p:cNvSpPr/>
            <p:nvPr/>
          </p:nvSpPr>
          <p:spPr bwMode="auto">
            <a:xfrm rot="5400000">
              <a:off x="9325301" y="3836617"/>
              <a:ext cx="793243" cy="922334"/>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CE0BC762-F26F-4089-8533-BB275962DB08}"/>
                </a:ext>
              </a:extLst>
            </p:cNvPr>
            <p:cNvSpPr txBox="1"/>
            <p:nvPr/>
          </p:nvSpPr>
          <p:spPr>
            <a:xfrm>
              <a:off x="9263596" y="3890788"/>
              <a:ext cx="913553" cy="830997"/>
            </a:xfrm>
            <a:prstGeom prst="rect">
              <a:avLst/>
            </a:prstGeom>
            <a:noFill/>
            <a:ln>
              <a:noFill/>
            </a:ln>
          </p:spPr>
          <p:txBody>
            <a:bodyPr wrap="square" rtlCol="0">
              <a:spAutoFit/>
            </a:bodyPr>
            <a:lstStyle/>
            <a:p>
              <a:pPr algn="ctr"/>
              <a:r>
                <a:rPr lang="en-US" sz="2400" dirty="0">
                  <a:ln w="3175">
                    <a:solidFill>
                      <a:sysClr val="windowText" lastClr="000000"/>
                    </a:solidFill>
                  </a:ln>
                  <a:solidFill>
                    <a:srgbClr val="00FFFF"/>
                  </a:solidFill>
                </a:rPr>
                <a:t>VMM pages</a:t>
              </a:r>
              <a:endParaRPr lang="en-US" sz="2400" baseline="-25000" dirty="0">
                <a:ln w="3175">
                  <a:solidFill>
                    <a:sysClr val="windowText" lastClr="000000"/>
                  </a:solidFill>
                </a:ln>
                <a:solidFill>
                  <a:srgbClr val="00FFFF"/>
                </a:solidFill>
              </a:endParaRPr>
            </a:p>
          </p:txBody>
        </p:sp>
      </p:grpSp>
      <p:grpSp>
        <p:nvGrpSpPr>
          <p:cNvPr id="130" name="Group 129">
            <a:extLst>
              <a:ext uri="{FF2B5EF4-FFF2-40B4-BE49-F238E27FC236}">
                <a16:creationId xmlns:a16="http://schemas.microsoft.com/office/drawing/2014/main" id="{7CF0DEDC-6F42-4930-B648-B3331253D26E}"/>
              </a:ext>
            </a:extLst>
          </p:cNvPr>
          <p:cNvGrpSpPr/>
          <p:nvPr/>
        </p:nvGrpSpPr>
        <p:grpSpPr>
          <a:xfrm>
            <a:off x="11111262" y="1899081"/>
            <a:ext cx="1072149" cy="830997"/>
            <a:chOff x="9185848" y="3890788"/>
            <a:chExt cx="1072149" cy="830997"/>
          </a:xfrm>
        </p:grpSpPr>
        <p:sp>
          <p:nvSpPr>
            <p:cNvPr id="131" name="Rounded Rectangle 19">
              <a:extLst>
                <a:ext uri="{FF2B5EF4-FFF2-40B4-BE49-F238E27FC236}">
                  <a16:creationId xmlns:a16="http://schemas.microsoft.com/office/drawing/2014/main" id="{78A7BF8E-A747-4B4C-BC36-ADD8862291AD}"/>
                </a:ext>
              </a:extLst>
            </p:cNvPr>
            <p:cNvSpPr/>
            <p:nvPr/>
          </p:nvSpPr>
          <p:spPr bwMode="auto">
            <a:xfrm rot="5400000">
              <a:off x="9322698" y="3834065"/>
              <a:ext cx="793243" cy="927446"/>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2" name="TextBox 131">
              <a:extLst>
                <a:ext uri="{FF2B5EF4-FFF2-40B4-BE49-F238E27FC236}">
                  <a16:creationId xmlns:a16="http://schemas.microsoft.com/office/drawing/2014/main" id="{E4E03FF5-CD56-4F9A-B3BA-C0953113D37F}"/>
                </a:ext>
              </a:extLst>
            </p:cNvPr>
            <p:cNvSpPr txBox="1"/>
            <p:nvPr/>
          </p:nvSpPr>
          <p:spPr>
            <a:xfrm>
              <a:off x="9185848" y="3890788"/>
              <a:ext cx="1072149" cy="830997"/>
            </a:xfrm>
            <a:prstGeom prst="rect">
              <a:avLst/>
            </a:prstGeom>
            <a:noFill/>
            <a:ln>
              <a:noFill/>
            </a:ln>
          </p:spPr>
          <p:txBody>
            <a:bodyPr wrap="square" rtlCol="0">
              <a:spAutoFit/>
            </a:bodyPr>
            <a:lstStyle/>
            <a:p>
              <a:pPr algn="ctr"/>
              <a:r>
                <a:rPr lang="en-US" sz="2400" dirty="0">
                  <a:ln w="3175">
                    <a:solidFill>
                      <a:sysClr val="windowText" lastClr="000000"/>
                    </a:solidFill>
                  </a:ln>
                  <a:solidFill>
                    <a:srgbClr val="FF0000"/>
                  </a:solidFill>
                </a:rPr>
                <a:t>VM</a:t>
              </a:r>
              <a:r>
                <a:rPr lang="en-US" sz="3200" baseline="-25000" dirty="0">
                  <a:ln w="3175">
                    <a:solidFill>
                      <a:sysClr val="windowText" lastClr="000000"/>
                    </a:solidFill>
                  </a:ln>
                  <a:solidFill>
                    <a:srgbClr val="FF0000"/>
                  </a:solidFill>
                </a:rPr>
                <a:t>2</a:t>
              </a:r>
              <a:r>
                <a:rPr lang="en-US" sz="2400" dirty="0">
                  <a:ln w="3175">
                    <a:solidFill>
                      <a:sysClr val="windowText" lastClr="000000"/>
                    </a:solidFill>
                  </a:ln>
                  <a:solidFill>
                    <a:srgbClr val="FF0000"/>
                  </a:solidFill>
                </a:rPr>
                <a:t> pages</a:t>
              </a:r>
              <a:endParaRPr lang="en-US" sz="2400" baseline="-25000" dirty="0">
                <a:ln w="3175">
                  <a:solidFill>
                    <a:sysClr val="windowText" lastClr="000000"/>
                  </a:solidFill>
                </a:ln>
                <a:solidFill>
                  <a:srgbClr val="FF0000"/>
                </a:solidFill>
              </a:endParaRPr>
            </a:p>
          </p:txBody>
        </p:sp>
      </p:grpSp>
      <p:grpSp>
        <p:nvGrpSpPr>
          <p:cNvPr id="133" name="Group 132">
            <a:extLst>
              <a:ext uri="{FF2B5EF4-FFF2-40B4-BE49-F238E27FC236}">
                <a16:creationId xmlns:a16="http://schemas.microsoft.com/office/drawing/2014/main" id="{CB07F25F-2A4E-4C71-BE0E-E0A13E090727}"/>
              </a:ext>
            </a:extLst>
          </p:cNvPr>
          <p:cNvGrpSpPr/>
          <p:nvPr/>
        </p:nvGrpSpPr>
        <p:grpSpPr>
          <a:xfrm>
            <a:off x="11115440" y="2862331"/>
            <a:ext cx="1072149" cy="830997"/>
            <a:chOff x="9185848" y="3890788"/>
            <a:chExt cx="1072149" cy="830997"/>
          </a:xfrm>
        </p:grpSpPr>
        <p:sp>
          <p:nvSpPr>
            <p:cNvPr id="134" name="Rounded Rectangle 19">
              <a:extLst>
                <a:ext uri="{FF2B5EF4-FFF2-40B4-BE49-F238E27FC236}">
                  <a16:creationId xmlns:a16="http://schemas.microsoft.com/office/drawing/2014/main" id="{E29FDD28-491E-4A2F-8134-6BC66B5F40F6}"/>
                </a:ext>
              </a:extLst>
            </p:cNvPr>
            <p:cNvSpPr/>
            <p:nvPr/>
          </p:nvSpPr>
          <p:spPr bwMode="auto">
            <a:xfrm rot="5400000">
              <a:off x="9317460" y="3835095"/>
              <a:ext cx="793243" cy="925383"/>
            </a:xfrm>
            <a:prstGeom prst="roundRect">
              <a:avLst>
                <a:gd name="adj" fmla="val 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5" name="TextBox 134">
              <a:extLst>
                <a:ext uri="{FF2B5EF4-FFF2-40B4-BE49-F238E27FC236}">
                  <a16:creationId xmlns:a16="http://schemas.microsoft.com/office/drawing/2014/main" id="{B49EFB70-1C3D-4CCE-9259-C00774D0E7DE}"/>
                </a:ext>
              </a:extLst>
            </p:cNvPr>
            <p:cNvSpPr txBox="1"/>
            <p:nvPr/>
          </p:nvSpPr>
          <p:spPr>
            <a:xfrm>
              <a:off x="9185848" y="3890788"/>
              <a:ext cx="1072149" cy="830997"/>
            </a:xfrm>
            <a:prstGeom prst="rect">
              <a:avLst/>
            </a:prstGeom>
            <a:noFill/>
            <a:ln>
              <a:noFill/>
            </a:ln>
          </p:spPr>
          <p:txBody>
            <a:bodyPr wrap="square" rtlCol="0">
              <a:spAutoFit/>
            </a:bodyPr>
            <a:lstStyle/>
            <a:p>
              <a:pPr algn="ctr"/>
              <a:r>
                <a:rPr lang="en-US" sz="2400" dirty="0">
                  <a:ln w="3175">
                    <a:solidFill>
                      <a:schemeClr val="tx1"/>
                    </a:solidFill>
                  </a:ln>
                  <a:solidFill>
                    <a:srgbClr val="FF0000"/>
                  </a:solidFill>
                </a:rPr>
                <a:t>VM</a:t>
              </a:r>
              <a:r>
                <a:rPr lang="en-US" sz="3200" baseline="-25000" dirty="0">
                  <a:ln w="3175">
                    <a:solidFill>
                      <a:schemeClr val="tx1"/>
                    </a:solidFill>
                  </a:ln>
                  <a:solidFill>
                    <a:srgbClr val="FF0000"/>
                  </a:solidFill>
                </a:rPr>
                <a:t>1</a:t>
              </a:r>
              <a:r>
                <a:rPr lang="en-US" sz="2400" dirty="0">
                  <a:ln w="3175">
                    <a:solidFill>
                      <a:schemeClr val="tx1"/>
                    </a:solidFill>
                  </a:ln>
                  <a:solidFill>
                    <a:srgbClr val="FF0000"/>
                  </a:solidFill>
                </a:rPr>
                <a:t> pages</a:t>
              </a:r>
              <a:endParaRPr lang="en-US" sz="2400" baseline="-25000" dirty="0">
                <a:ln w="3175">
                  <a:solidFill>
                    <a:schemeClr val="tx1"/>
                  </a:solidFill>
                </a:ln>
                <a:solidFill>
                  <a:srgbClr val="FF0000"/>
                </a:solidFill>
              </a:endParaRPr>
            </a:p>
          </p:txBody>
        </p:sp>
      </p:grpSp>
      <p:grpSp>
        <p:nvGrpSpPr>
          <p:cNvPr id="3" name="Group 2">
            <a:extLst>
              <a:ext uri="{FF2B5EF4-FFF2-40B4-BE49-F238E27FC236}">
                <a16:creationId xmlns:a16="http://schemas.microsoft.com/office/drawing/2014/main" id="{7B1BC80B-C427-4BE2-9FDD-E3B17881EF37}"/>
              </a:ext>
            </a:extLst>
          </p:cNvPr>
          <p:cNvGrpSpPr/>
          <p:nvPr/>
        </p:nvGrpSpPr>
        <p:grpSpPr>
          <a:xfrm>
            <a:off x="8975120" y="778163"/>
            <a:ext cx="905461" cy="1498715"/>
            <a:chOff x="8975120" y="778163"/>
            <a:chExt cx="905461" cy="1498715"/>
          </a:xfrm>
        </p:grpSpPr>
        <p:sp>
          <p:nvSpPr>
            <p:cNvPr id="8" name="Rectangle 7">
              <a:extLst>
                <a:ext uri="{FF2B5EF4-FFF2-40B4-BE49-F238E27FC236}">
                  <a16:creationId xmlns:a16="http://schemas.microsoft.com/office/drawing/2014/main" id="{8F433AC1-42F4-42D8-B54D-E4A67D635631}"/>
                </a:ext>
              </a:extLst>
            </p:cNvPr>
            <p:cNvSpPr/>
            <p:nvPr/>
          </p:nvSpPr>
          <p:spPr>
            <a:xfrm>
              <a:off x="9022737" y="778163"/>
              <a:ext cx="840652" cy="1498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39FE18EC-F26A-4AFC-BDE8-F9291031267F}"/>
                </a:ext>
              </a:extLst>
            </p:cNvPr>
            <p:cNvSpPr txBox="1"/>
            <p:nvPr/>
          </p:nvSpPr>
          <p:spPr>
            <a:xfrm>
              <a:off x="8975120" y="1303569"/>
              <a:ext cx="905461" cy="461665"/>
            </a:xfrm>
            <a:prstGeom prst="rect">
              <a:avLst/>
            </a:prstGeom>
            <a:noFill/>
            <a:ln>
              <a:noFill/>
            </a:ln>
          </p:spPr>
          <p:txBody>
            <a:bodyPr wrap="square" rtlCol="0">
              <a:spAutoFit/>
            </a:bodyPr>
            <a:lstStyle/>
            <a:p>
              <a:pPr algn="ctr"/>
              <a:r>
                <a:rPr lang="en-US" sz="2400" b="1" dirty="0">
                  <a:ln w="3175">
                    <a:solidFill>
                      <a:sysClr val="windowText" lastClr="000000"/>
                    </a:solidFill>
                  </a:ln>
                  <a:solidFill>
                    <a:srgbClr val="00FFFF"/>
                  </a:solidFill>
                </a:rPr>
                <a:t>VMM</a:t>
              </a:r>
              <a:endParaRPr lang="en-US" sz="2400" b="1" baseline="-25000" dirty="0">
                <a:ln w="3175">
                  <a:solidFill>
                    <a:sysClr val="windowText" lastClr="000000"/>
                  </a:solidFill>
                </a:ln>
                <a:solidFill>
                  <a:srgbClr val="00FFFF"/>
                </a:solidFill>
              </a:endParaRPr>
            </a:p>
          </p:txBody>
        </p:sp>
      </p:grpSp>
      <p:sp>
        <p:nvSpPr>
          <p:cNvPr id="139" name="TextBox 138">
            <a:extLst>
              <a:ext uri="{FF2B5EF4-FFF2-40B4-BE49-F238E27FC236}">
                <a16:creationId xmlns:a16="http://schemas.microsoft.com/office/drawing/2014/main" id="{CC610319-060F-4588-9B73-D2D6A6AC38B9}"/>
              </a:ext>
            </a:extLst>
          </p:cNvPr>
          <p:cNvSpPr txBox="1"/>
          <p:nvPr/>
        </p:nvSpPr>
        <p:spPr>
          <a:xfrm>
            <a:off x="10070343" y="2530023"/>
            <a:ext cx="748961" cy="400110"/>
          </a:xfrm>
          <a:prstGeom prst="rect">
            <a:avLst/>
          </a:prstGeom>
          <a:noFill/>
          <a:ln>
            <a:solidFill>
              <a:schemeClr val="bg1"/>
            </a:solidFill>
          </a:ln>
        </p:spPr>
        <p:txBody>
          <a:bodyPr wrap="square" rtlCol="0">
            <a:spAutoFit/>
          </a:bodyPr>
          <a:lstStyle/>
          <a:p>
            <a:pPr algn="ctr">
              <a:lnSpc>
                <a:spcPts val="2400"/>
              </a:lnSpc>
            </a:pPr>
            <a:r>
              <a:rPr lang="en-US" sz="2000" b="1" dirty="0">
                <a:solidFill>
                  <a:schemeClr val="bg1"/>
                </a:solidFill>
                <a:latin typeface="Consolas" panose="020B0609020204030204" pitchFamily="49" charset="0"/>
              </a:rPr>
              <a:t>%</a:t>
            </a:r>
            <a:r>
              <a:rPr lang="en-US" sz="2000" b="1" dirty="0" err="1">
                <a:solidFill>
                  <a:schemeClr val="bg1"/>
                </a:solidFill>
                <a:latin typeface="Consolas" panose="020B0609020204030204" pitchFamily="49" charset="0"/>
              </a:rPr>
              <a:t>ept</a:t>
            </a:r>
            <a:endParaRPr lang="en-US" sz="2000" b="1" dirty="0">
              <a:solidFill>
                <a:schemeClr val="bg1"/>
              </a:solidFill>
              <a:latin typeface="Consolas" panose="020B0609020204030204" pitchFamily="49" charset="0"/>
            </a:endParaRPr>
          </a:p>
        </p:txBody>
      </p:sp>
      <p:grpSp>
        <p:nvGrpSpPr>
          <p:cNvPr id="4" name="Group 3">
            <a:extLst>
              <a:ext uri="{FF2B5EF4-FFF2-40B4-BE49-F238E27FC236}">
                <a16:creationId xmlns:a16="http://schemas.microsoft.com/office/drawing/2014/main" id="{1CCED0E5-36FC-4156-887E-DFE1F3B7C23A}"/>
              </a:ext>
            </a:extLst>
          </p:cNvPr>
          <p:cNvGrpSpPr/>
          <p:nvPr/>
        </p:nvGrpSpPr>
        <p:grpSpPr>
          <a:xfrm>
            <a:off x="9014148" y="785043"/>
            <a:ext cx="840652" cy="1498715"/>
            <a:chOff x="9987085" y="772667"/>
            <a:chExt cx="840652" cy="1498715"/>
          </a:xfrm>
        </p:grpSpPr>
        <p:sp>
          <p:nvSpPr>
            <p:cNvPr id="140" name="Rectangle 139">
              <a:extLst>
                <a:ext uri="{FF2B5EF4-FFF2-40B4-BE49-F238E27FC236}">
                  <a16:creationId xmlns:a16="http://schemas.microsoft.com/office/drawing/2014/main" id="{F43D4034-9521-4599-A188-A5393D8F33F3}"/>
                </a:ext>
              </a:extLst>
            </p:cNvPr>
            <p:cNvSpPr/>
            <p:nvPr/>
          </p:nvSpPr>
          <p:spPr>
            <a:xfrm>
              <a:off x="9987085" y="772667"/>
              <a:ext cx="840652" cy="1498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CAF274AB-BFBA-4F9C-9E71-2A6107454878}"/>
                </a:ext>
              </a:extLst>
            </p:cNvPr>
            <p:cNvSpPr txBox="1"/>
            <p:nvPr/>
          </p:nvSpPr>
          <p:spPr>
            <a:xfrm>
              <a:off x="10021318" y="1304377"/>
              <a:ext cx="772330" cy="461665"/>
            </a:xfrm>
            <a:prstGeom prst="rect">
              <a:avLst/>
            </a:prstGeom>
            <a:noFill/>
            <a:ln>
              <a:noFill/>
            </a:ln>
          </p:spPr>
          <p:txBody>
            <a:bodyPr wrap="square" rtlCol="0">
              <a:spAutoFit/>
            </a:bodyPr>
            <a:lstStyle/>
            <a:p>
              <a:pPr algn="ctr"/>
              <a:r>
                <a:rPr lang="en-US" sz="2400" b="1" dirty="0">
                  <a:ln w="3175">
                    <a:solidFill>
                      <a:sysClr val="windowText" lastClr="000000"/>
                    </a:solidFill>
                  </a:ln>
                  <a:solidFill>
                    <a:srgbClr val="FF0000"/>
                  </a:solidFill>
                </a:rPr>
                <a:t>VM</a:t>
              </a:r>
              <a:r>
                <a:rPr lang="en-US" sz="3200" b="1" baseline="-25000" dirty="0">
                  <a:ln w="3175">
                    <a:solidFill>
                      <a:sysClr val="windowText" lastClr="000000"/>
                    </a:solidFill>
                  </a:ln>
                  <a:solidFill>
                    <a:srgbClr val="FF0000"/>
                  </a:solidFill>
                </a:rPr>
                <a:t>1</a:t>
              </a:r>
              <a:endParaRPr lang="en-US" sz="2400" b="1" baseline="-25000" dirty="0">
                <a:ln w="3175">
                  <a:solidFill>
                    <a:sysClr val="windowText" lastClr="000000"/>
                  </a:solidFill>
                </a:ln>
                <a:solidFill>
                  <a:srgbClr val="FF0000"/>
                </a:solidFill>
              </a:endParaRPr>
            </a:p>
          </p:txBody>
        </p:sp>
      </p:grpSp>
      <p:cxnSp>
        <p:nvCxnSpPr>
          <p:cNvPr id="11" name="Connector: Elbow 10">
            <a:extLst>
              <a:ext uri="{FF2B5EF4-FFF2-40B4-BE49-F238E27FC236}">
                <a16:creationId xmlns:a16="http://schemas.microsoft.com/office/drawing/2014/main" id="{A7833FD6-F56A-4E25-81B1-C2224CAE51C2}"/>
              </a:ext>
            </a:extLst>
          </p:cNvPr>
          <p:cNvCxnSpPr>
            <a:cxnSpLocks/>
            <a:stCxn id="126" idx="3"/>
            <a:endCxn id="129" idx="1"/>
          </p:cNvCxnSpPr>
          <p:nvPr/>
        </p:nvCxnSpPr>
        <p:spPr>
          <a:xfrm flipV="1">
            <a:off x="10816289" y="1197471"/>
            <a:ext cx="369880" cy="2023810"/>
          </a:xfrm>
          <a:prstGeom prst="bentConnector3">
            <a:avLst>
              <a:gd name="adj1" fmla="val 40729"/>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200A139-BEA2-4ABA-A691-C5046AD109F7}"/>
              </a:ext>
            </a:extLst>
          </p:cNvPr>
          <p:cNvGrpSpPr/>
          <p:nvPr/>
        </p:nvGrpSpPr>
        <p:grpSpPr>
          <a:xfrm>
            <a:off x="9766012" y="3930579"/>
            <a:ext cx="258463" cy="332663"/>
            <a:chOff x="9766012" y="3930579"/>
            <a:chExt cx="258463" cy="332663"/>
          </a:xfrm>
        </p:grpSpPr>
        <p:cxnSp>
          <p:nvCxnSpPr>
            <p:cNvPr id="16" name="Straight Connector 15">
              <a:extLst>
                <a:ext uri="{FF2B5EF4-FFF2-40B4-BE49-F238E27FC236}">
                  <a16:creationId xmlns:a16="http://schemas.microsoft.com/office/drawing/2014/main" id="{D49EE853-1237-4C61-BF91-7C2B82E8CBEB}"/>
                </a:ext>
              </a:extLst>
            </p:cNvPr>
            <p:cNvCxnSpPr>
              <a:cxnSpLocks/>
              <a:stCxn id="92" idx="2"/>
            </p:cNvCxnSpPr>
            <p:nvPr/>
          </p:nvCxnSpPr>
          <p:spPr>
            <a:xfrm>
              <a:off x="9891331" y="3930579"/>
              <a:ext cx="0" cy="3326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8C47088-1DA0-44CD-B5D7-3C26424CAC62}"/>
                </a:ext>
              </a:extLst>
            </p:cNvPr>
            <p:cNvCxnSpPr>
              <a:cxnSpLocks/>
            </p:cNvCxnSpPr>
            <p:nvPr/>
          </p:nvCxnSpPr>
          <p:spPr>
            <a:xfrm>
              <a:off x="9766012" y="4263242"/>
              <a:ext cx="2584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4EC639A-F011-4150-8679-E12805C40049}"/>
                </a:ext>
              </a:extLst>
            </p:cNvPr>
            <p:cNvCxnSpPr>
              <a:cxnSpLocks/>
            </p:cNvCxnSpPr>
            <p:nvPr/>
          </p:nvCxnSpPr>
          <p:spPr>
            <a:xfrm>
              <a:off x="9766012" y="4159135"/>
              <a:ext cx="2584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6" name="Connector: Elbow 145">
            <a:extLst>
              <a:ext uri="{FF2B5EF4-FFF2-40B4-BE49-F238E27FC236}">
                <a16:creationId xmlns:a16="http://schemas.microsoft.com/office/drawing/2014/main" id="{ACC3FE5C-B266-420F-84E5-0102AFD581C4}"/>
              </a:ext>
            </a:extLst>
          </p:cNvPr>
          <p:cNvCxnSpPr>
            <a:cxnSpLocks/>
          </p:cNvCxnSpPr>
          <p:nvPr/>
        </p:nvCxnSpPr>
        <p:spPr>
          <a:xfrm rot="16200000" flipH="1">
            <a:off x="9896075" y="3924497"/>
            <a:ext cx="1287992" cy="1300157"/>
          </a:xfrm>
          <a:prstGeom prst="bentConnector2">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186F6D7-8D17-4C18-A532-ECA5120A9532}"/>
              </a:ext>
            </a:extLst>
          </p:cNvPr>
          <p:cNvCxnSpPr>
            <a:cxnSpLocks/>
            <a:stCxn id="139" idx="3"/>
            <a:endCxn id="129" idx="1"/>
          </p:cNvCxnSpPr>
          <p:nvPr/>
        </p:nvCxnSpPr>
        <p:spPr>
          <a:xfrm flipV="1">
            <a:off x="10819304" y="1197471"/>
            <a:ext cx="366865" cy="1532607"/>
          </a:xfrm>
          <a:prstGeom prst="bentConnector3">
            <a:avLst>
              <a:gd name="adj1" fmla="val 17630"/>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5313ADA8-9778-4E87-B195-8B8FE8E70D8C}"/>
              </a:ext>
            </a:extLst>
          </p:cNvPr>
          <p:cNvCxnSpPr>
            <a:cxnSpLocks/>
          </p:cNvCxnSpPr>
          <p:nvPr/>
        </p:nvCxnSpPr>
        <p:spPr>
          <a:xfrm>
            <a:off x="10818206" y="3221282"/>
            <a:ext cx="361269" cy="56548"/>
          </a:xfrm>
          <a:prstGeom prst="bentConnector3">
            <a:avLst>
              <a:gd name="adj1" fmla="val 50000"/>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8F8C5A4-DF6D-431C-AECB-3D0EBA59EFFF}"/>
              </a:ext>
            </a:extLst>
          </p:cNvPr>
          <p:cNvSpPr/>
          <p:nvPr/>
        </p:nvSpPr>
        <p:spPr>
          <a:xfrm>
            <a:off x="9610120" y="5647382"/>
            <a:ext cx="1544012" cy="402354"/>
          </a:xfrm>
          <a:prstGeom prst="rect">
            <a:avLst/>
          </a:prstGeom>
        </p:spPr>
        <p:txBody>
          <a:bodyPr wrap="none">
            <a:spAutoFit/>
          </a:bodyPr>
          <a:lstStyle/>
          <a:p>
            <a:pPr algn="ctr">
              <a:lnSpc>
                <a:spcPts val="2400"/>
              </a:lnSpc>
            </a:pPr>
            <a:r>
              <a:rPr lang="en-US" sz="2400" b="1" dirty="0" err="1">
                <a:solidFill>
                  <a:srgbClr val="00FFFF"/>
                </a:solidFill>
                <a:latin typeface="Consolas" panose="020B0609020204030204" pitchFamily="49" charset="0"/>
              </a:rPr>
              <a:t>vmlaunch</a:t>
            </a:r>
            <a:endParaRPr lang="en-US" sz="2400" b="1" dirty="0">
              <a:solidFill>
                <a:srgbClr val="00FFFF"/>
              </a:solidFill>
              <a:latin typeface="Consolas" panose="020B0609020204030204" pitchFamily="49" charset="0"/>
            </a:endParaRPr>
          </a:p>
        </p:txBody>
      </p:sp>
      <p:sp>
        <p:nvSpPr>
          <p:cNvPr id="150" name="Rectangle 149">
            <a:extLst>
              <a:ext uri="{FF2B5EF4-FFF2-40B4-BE49-F238E27FC236}">
                <a16:creationId xmlns:a16="http://schemas.microsoft.com/office/drawing/2014/main" id="{74576085-8B25-4405-805A-3C09C24B4ECE}"/>
              </a:ext>
            </a:extLst>
          </p:cNvPr>
          <p:cNvSpPr/>
          <p:nvPr/>
        </p:nvSpPr>
        <p:spPr>
          <a:xfrm>
            <a:off x="9752895" y="5297678"/>
            <a:ext cx="1374095" cy="402354"/>
          </a:xfrm>
          <a:prstGeom prst="rect">
            <a:avLst/>
          </a:prstGeom>
        </p:spPr>
        <p:txBody>
          <a:bodyPr wrap="none">
            <a:spAutoFit/>
          </a:bodyPr>
          <a:lstStyle/>
          <a:p>
            <a:pPr algn="ctr">
              <a:lnSpc>
                <a:spcPts val="2400"/>
              </a:lnSpc>
            </a:pPr>
            <a:r>
              <a:rPr lang="en-US" sz="2400" b="1" dirty="0" err="1">
                <a:solidFill>
                  <a:srgbClr val="00FFFF"/>
                </a:solidFill>
                <a:latin typeface="Consolas" panose="020B0609020204030204" pitchFamily="49" charset="0"/>
              </a:rPr>
              <a:t>vmptrld</a:t>
            </a:r>
            <a:endParaRPr lang="en-US" sz="2400" b="1" dirty="0">
              <a:solidFill>
                <a:srgbClr val="00FFFF"/>
              </a:solidFill>
              <a:latin typeface="Consolas" panose="020B0609020204030204" pitchFamily="49" charset="0"/>
            </a:endParaRPr>
          </a:p>
        </p:txBody>
      </p:sp>
      <p:sp>
        <p:nvSpPr>
          <p:cNvPr id="151" name="TextBox 150">
            <a:extLst>
              <a:ext uri="{FF2B5EF4-FFF2-40B4-BE49-F238E27FC236}">
                <a16:creationId xmlns:a16="http://schemas.microsoft.com/office/drawing/2014/main" id="{7D5D4E5A-75E8-49DD-B425-F44EA422D9DD}"/>
              </a:ext>
            </a:extLst>
          </p:cNvPr>
          <p:cNvSpPr txBox="1"/>
          <p:nvPr/>
        </p:nvSpPr>
        <p:spPr>
          <a:xfrm>
            <a:off x="11082987" y="5318242"/>
            <a:ext cx="1124527"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00FFFF"/>
                </a:solidFill>
              </a:rPr>
              <a:t>[VMM state]</a:t>
            </a:r>
            <a:endParaRPr lang="en-US" sz="1400" baseline="-25000" dirty="0">
              <a:ln w="3175">
                <a:solidFill>
                  <a:sysClr val="windowText" lastClr="000000"/>
                </a:solidFill>
              </a:ln>
              <a:solidFill>
                <a:srgbClr val="00FFFF"/>
              </a:solidFill>
            </a:endParaRPr>
          </a:p>
        </p:txBody>
      </p:sp>
      <p:sp>
        <p:nvSpPr>
          <p:cNvPr id="152" name="TextBox 151">
            <a:extLst>
              <a:ext uri="{FF2B5EF4-FFF2-40B4-BE49-F238E27FC236}">
                <a16:creationId xmlns:a16="http://schemas.microsoft.com/office/drawing/2014/main" id="{E5FDED4B-D4E8-40E3-971C-4E5E5D0D2B39}"/>
              </a:ext>
            </a:extLst>
          </p:cNvPr>
          <p:cNvSpPr txBox="1"/>
          <p:nvPr/>
        </p:nvSpPr>
        <p:spPr>
          <a:xfrm>
            <a:off x="11119913" y="5311445"/>
            <a:ext cx="1038812"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FF0000"/>
                </a:solidFill>
              </a:rPr>
              <a:t>[VM</a:t>
            </a:r>
            <a:r>
              <a:rPr lang="en-US" sz="2000" baseline="-25000" dirty="0">
                <a:ln w="3175">
                  <a:solidFill>
                    <a:sysClr val="windowText" lastClr="000000"/>
                  </a:solidFill>
                </a:ln>
                <a:solidFill>
                  <a:srgbClr val="FF0000"/>
                </a:solidFill>
              </a:rPr>
              <a:t>0</a:t>
            </a:r>
            <a:r>
              <a:rPr lang="en-US" sz="1400" dirty="0">
                <a:ln w="3175">
                  <a:solidFill>
                    <a:sysClr val="windowText" lastClr="000000"/>
                  </a:solidFill>
                </a:ln>
                <a:solidFill>
                  <a:srgbClr val="FF0000"/>
                </a:solidFill>
              </a:rPr>
              <a:t> state]</a:t>
            </a:r>
            <a:endParaRPr lang="en-US" sz="1400" baseline="-25000" dirty="0">
              <a:ln w="3175">
                <a:solidFill>
                  <a:sysClr val="windowText" lastClr="000000"/>
                </a:solidFill>
              </a:ln>
              <a:solidFill>
                <a:srgbClr val="FF0000"/>
              </a:solidFill>
            </a:endParaRPr>
          </a:p>
        </p:txBody>
      </p:sp>
      <p:sp>
        <p:nvSpPr>
          <p:cNvPr id="153" name="TextBox 152">
            <a:extLst>
              <a:ext uri="{FF2B5EF4-FFF2-40B4-BE49-F238E27FC236}">
                <a16:creationId xmlns:a16="http://schemas.microsoft.com/office/drawing/2014/main" id="{1B80B4AA-AED1-4D88-8F01-FA9C76807630}"/>
              </a:ext>
            </a:extLst>
          </p:cNvPr>
          <p:cNvSpPr txBox="1"/>
          <p:nvPr/>
        </p:nvSpPr>
        <p:spPr>
          <a:xfrm>
            <a:off x="11126990" y="4449970"/>
            <a:ext cx="1038812" cy="284693"/>
          </a:xfrm>
          <a:prstGeom prst="rect">
            <a:avLst/>
          </a:prstGeom>
          <a:noFill/>
          <a:ln>
            <a:noFill/>
          </a:ln>
        </p:spPr>
        <p:txBody>
          <a:bodyPr wrap="square" rtlCol="0">
            <a:spAutoFit/>
          </a:bodyPr>
          <a:lstStyle/>
          <a:p>
            <a:pPr algn="ctr">
              <a:lnSpc>
                <a:spcPts val="1500"/>
              </a:lnSpc>
            </a:pPr>
            <a:r>
              <a:rPr lang="en-US" sz="1400" dirty="0">
                <a:ln w="3175">
                  <a:solidFill>
                    <a:sysClr val="windowText" lastClr="000000"/>
                  </a:solidFill>
                </a:ln>
                <a:solidFill>
                  <a:srgbClr val="FF0000"/>
                </a:solidFill>
              </a:rPr>
              <a:t>[VM</a:t>
            </a:r>
            <a:r>
              <a:rPr lang="en-US" sz="2000" baseline="-25000" dirty="0">
                <a:ln w="3175">
                  <a:solidFill>
                    <a:sysClr val="windowText" lastClr="000000"/>
                  </a:solidFill>
                </a:ln>
                <a:solidFill>
                  <a:srgbClr val="FF0000"/>
                </a:solidFill>
              </a:rPr>
              <a:t>1</a:t>
            </a:r>
            <a:r>
              <a:rPr lang="en-US" sz="1400" dirty="0">
                <a:ln w="3175">
                  <a:solidFill>
                    <a:sysClr val="windowText" lastClr="000000"/>
                  </a:solidFill>
                </a:ln>
                <a:solidFill>
                  <a:srgbClr val="FF0000"/>
                </a:solidFill>
              </a:rPr>
              <a:t> state]</a:t>
            </a:r>
            <a:endParaRPr lang="en-US" sz="1400" baseline="-25000" dirty="0">
              <a:ln w="3175">
                <a:solidFill>
                  <a:sysClr val="windowText" lastClr="000000"/>
                </a:solidFill>
              </a:ln>
              <a:solidFill>
                <a:srgbClr val="FF0000"/>
              </a:solidFill>
            </a:endParaRPr>
          </a:p>
        </p:txBody>
      </p:sp>
      <p:sp>
        <p:nvSpPr>
          <p:cNvPr id="154" name="Rounded Rectangle 19">
            <a:extLst>
              <a:ext uri="{FF2B5EF4-FFF2-40B4-BE49-F238E27FC236}">
                <a16:creationId xmlns:a16="http://schemas.microsoft.com/office/drawing/2014/main" id="{09787018-7F51-419E-BCEA-D46BA7F649EF}"/>
              </a:ext>
            </a:extLst>
          </p:cNvPr>
          <p:cNvSpPr/>
          <p:nvPr/>
        </p:nvSpPr>
        <p:spPr bwMode="auto">
          <a:xfrm rot="5400000">
            <a:off x="11582923" y="741301"/>
            <a:ext cx="125019" cy="921316"/>
          </a:xfrm>
          <a:prstGeom prst="roundRect">
            <a:avLst>
              <a:gd name="adj" fmla="val 0"/>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bg1">
                  <a:lumMod val="50000"/>
                </a:schemeClr>
              </a:solidFill>
              <a:latin typeface="Arial" charset="0"/>
              <a:ea typeface="ＭＳ Ｐゴシック" pitchFamily="-96" charset="-128"/>
            </a:endParaRPr>
          </a:p>
        </p:txBody>
      </p:sp>
      <p:sp>
        <p:nvSpPr>
          <p:cNvPr id="156" name="TextBox 155">
            <a:extLst>
              <a:ext uri="{FF2B5EF4-FFF2-40B4-BE49-F238E27FC236}">
                <a16:creationId xmlns:a16="http://schemas.microsoft.com/office/drawing/2014/main" id="{60D82F42-833D-4E28-8EA9-A9A80300E2CD}"/>
              </a:ext>
            </a:extLst>
          </p:cNvPr>
          <p:cNvSpPr txBox="1"/>
          <p:nvPr/>
        </p:nvSpPr>
        <p:spPr>
          <a:xfrm rot="1214909">
            <a:off x="8882217" y="189051"/>
            <a:ext cx="2534962" cy="646331"/>
          </a:xfrm>
          <a:prstGeom prst="rect">
            <a:avLst/>
          </a:prstGeom>
          <a:noFill/>
          <a:ln>
            <a:noFill/>
          </a:ln>
        </p:spPr>
        <p:txBody>
          <a:bodyPr wrap="square" rtlCol="0">
            <a:spAutoFit/>
          </a:bodyPr>
          <a:lstStyle/>
          <a:p>
            <a:pPr algn="ctr"/>
            <a:r>
              <a:rPr lang="en-US" dirty="0">
                <a:ln w="3175">
                  <a:solidFill>
                    <a:sysClr val="windowText" lastClr="000000"/>
                  </a:solidFill>
                </a:ln>
                <a:solidFill>
                  <a:srgbClr val="00FFFF"/>
                </a:solidFill>
              </a:rPr>
              <a:t>VMM-controlled “extended” page table!</a:t>
            </a:r>
            <a:endParaRPr lang="en-US" baseline="-25000" dirty="0">
              <a:ln w="3175">
                <a:solidFill>
                  <a:sysClr val="windowText" lastClr="000000"/>
                </a:solidFill>
              </a:ln>
              <a:solidFill>
                <a:srgbClr val="00FFFF"/>
              </a:solidFill>
            </a:endParaRPr>
          </a:p>
        </p:txBody>
      </p:sp>
    </p:spTree>
    <p:extLst>
      <p:ext uri="{BB962C8B-B14F-4D97-AF65-F5344CB8AC3E}">
        <p14:creationId xmlns:p14="http://schemas.microsoft.com/office/powerpoint/2010/main" val="13553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146"/>
                                        </p:tgtEl>
                                        <p:attrNameLst>
                                          <p:attrName>r</p:attrName>
                                        </p:attrNameLst>
                                      </p:cBhvr>
                                    </p:animRot>
                                    <p:animRot by="-240000">
                                      <p:cBhvr>
                                        <p:cTn id="17" dur="200" fill="hold">
                                          <p:stCondLst>
                                            <p:cond delay="200"/>
                                          </p:stCondLst>
                                        </p:cTn>
                                        <p:tgtEl>
                                          <p:spTgt spid="146"/>
                                        </p:tgtEl>
                                        <p:attrNameLst>
                                          <p:attrName>r</p:attrName>
                                        </p:attrNameLst>
                                      </p:cBhvr>
                                    </p:animRot>
                                    <p:animRot by="240000">
                                      <p:cBhvr>
                                        <p:cTn id="18" dur="200" fill="hold">
                                          <p:stCondLst>
                                            <p:cond delay="400"/>
                                          </p:stCondLst>
                                        </p:cTn>
                                        <p:tgtEl>
                                          <p:spTgt spid="146"/>
                                        </p:tgtEl>
                                        <p:attrNameLst>
                                          <p:attrName>r</p:attrName>
                                        </p:attrNameLst>
                                      </p:cBhvr>
                                    </p:animRot>
                                    <p:animRot by="-240000">
                                      <p:cBhvr>
                                        <p:cTn id="19" dur="200" fill="hold">
                                          <p:stCondLst>
                                            <p:cond delay="600"/>
                                          </p:stCondLst>
                                        </p:cTn>
                                        <p:tgtEl>
                                          <p:spTgt spid="146"/>
                                        </p:tgtEl>
                                        <p:attrNameLst>
                                          <p:attrName>r</p:attrName>
                                        </p:attrNameLst>
                                      </p:cBhvr>
                                    </p:animRot>
                                    <p:animRot by="120000">
                                      <p:cBhvr>
                                        <p:cTn id="20" dur="200" fill="hold">
                                          <p:stCondLst>
                                            <p:cond delay="800"/>
                                          </p:stCondLst>
                                        </p:cTn>
                                        <p:tgtEl>
                                          <p:spTgt spid="146"/>
                                        </p:tgtEl>
                                        <p:attrNameLst>
                                          <p:attrName>r</p:attrName>
                                        </p:attrNameLst>
                                      </p:cBhvr>
                                    </p:animRot>
                                  </p:childTnLst>
                                </p:cTn>
                              </p:par>
                              <p:par>
                                <p:cTn id="21" presetID="32" presetClass="emph" presetSubtype="0" fill="hold" grpId="1" nodeType="withEffect">
                                  <p:stCondLst>
                                    <p:cond delay="0"/>
                                  </p:stCondLst>
                                  <p:childTnLst>
                                    <p:animRot by="120000">
                                      <p:cBhvr>
                                        <p:cTn id="22" dur="100" fill="hold">
                                          <p:stCondLst>
                                            <p:cond delay="0"/>
                                          </p:stCondLst>
                                        </p:cTn>
                                        <p:tgtEl>
                                          <p:spTgt spid="150"/>
                                        </p:tgtEl>
                                        <p:attrNameLst>
                                          <p:attrName>r</p:attrName>
                                        </p:attrNameLst>
                                      </p:cBhvr>
                                    </p:animRot>
                                    <p:animRot by="-240000">
                                      <p:cBhvr>
                                        <p:cTn id="23" dur="200" fill="hold">
                                          <p:stCondLst>
                                            <p:cond delay="200"/>
                                          </p:stCondLst>
                                        </p:cTn>
                                        <p:tgtEl>
                                          <p:spTgt spid="150"/>
                                        </p:tgtEl>
                                        <p:attrNameLst>
                                          <p:attrName>r</p:attrName>
                                        </p:attrNameLst>
                                      </p:cBhvr>
                                    </p:animRot>
                                    <p:animRot by="240000">
                                      <p:cBhvr>
                                        <p:cTn id="24" dur="200" fill="hold">
                                          <p:stCondLst>
                                            <p:cond delay="400"/>
                                          </p:stCondLst>
                                        </p:cTn>
                                        <p:tgtEl>
                                          <p:spTgt spid="150"/>
                                        </p:tgtEl>
                                        <p:attrNameLst>
                                          <p:attrName>r</p:attrName>
                                        </p:attrNameLst>
                                      </p:cBhvr>
                                    </p:animRot>
                                    <p:animRot by="-240000">
                                      <p:cBhvr>
                                        <p:cTn id="25" dur="200" fill="hold">
                                          <p:stCondLst>
                                            <p:cond delay="600"/>
                                          </p:stCondLst>
                                        </p:cTn>
                                        <p:tgtEl>
                                          <p:spTgt spid="150"/>
                                        </p:tgtEl>
                                        <p:attrNameLst>
                                          <p:attrName>r</p:attrName>
                                        </p:attrNameLst>
                                      </p:cBhvr>
                                    </p:animRot>
                                    <p:animRot by="120000">
                                      <p:cBhvr>
                                        <p:cTn id="26" dur="200" fill="hold">
                                          <p:stCondLst>
                                            <p:cond delay="800"/>
                                          </p:stCondLst>
                                        </p:cTn>
                                        <p:tgtEl>
                                          <p:spTgt spid="15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30"/>
                                        </p:tgtEl>
                                        <p:attrNameLst>
                                          <p:attrName>r</p:attrName>
                                        </p:attrNameLst>
                                      </p:cBhvr>
                                    </p:animRot>
                                    <p:animRot by="-240000">
                                      <p:cBhvr>
                                        <p:cTn id="34" dur="200" fill="hold">
                                          <p:stCondLst>
                                            <p:cond delay="200"/>
                                          </p:stCondLst>
                                        </p:cTn>
                                        <p:tgtEl>
                                          <p:spTgt spid="30"/>
                                        </p:tgtEl>
                                        <p:attrNameLst>
                                          <p:attrName>r</p:attrName>
                                        </p:attrNameLst>
                                      </p:cBhvr>
                                    </p:animRot>
                                    <p:animRot by="240000">
                                      <p:cBhvr>
                                        <p:cTn id="35" dur="200" fill="hold">
                                          <p:stCondLst>
                                            <p:cond delay="400"/>
                                          </p:stCondLst>
                                        </p:cTn>
                                        <p:tgtEl>
                                          <p:spTgt spid="30"/>
                                        </p:tgtEl>
                                        <p:attrNameLst>
                                          <p:attrName>r</p:attrName>
                                        </p:attrNameLst>
                                      </p:cBhvr>
                                    </p:animRot>
                                    <p:animRot by="-240000">
                                      <p:cBhvr>
                                        <p:cTn id="36" dur="200" fill="hold">
                                          <p:stCondLst>
                                            <p:cond delay="600"/>
                                          </p:stCondLst>
                                        </p:cTn>
                                        <p:tgtEl>
                                          <p:spTgt spid="30"/>
                                        </p:tgtEl>
                                        <p:attrNameLst>
                                          <p:attrName>r</p:attrName>
                                        </p:attrNameLst>
                                      </p:cBhvr>
                                    </p:animRot>
                                    <p:animRot by="120000">
                                      <p:cBhvr>
                                        <p:cTn id="37" dur="200" fill="hold">
                                          <p:stCondLst>
                                            <p:cond delay="800"/>
                                          </p:stCondLst>
                                        </p:cTn>
                                        <p:tgtEl>
                                          <p:spTgt spid="3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childTnLst>
                                </p:cTn>
                              </p:par>
                              <p:par>
                                <p:cTn id="62" presetID="32" presetClass="emph" presetSubtype="0" fill="hold" nodeType="withEffect">
                                  <p:stCondLst>
                                    <p:cond delay="0"/>
                                  </p:stCondLst>
                                  <p:childTnLst>
                                    <p:animRot by="120000">
                                      <p:cBhvr>
                                        <p:cTn id="63" dur="100" fill="hold">
                                          <p:stCondLst>
                                            <p:cond delay="0"/>
                                          </p:stCondLst>
                                        </p:cTn>
                                        <p:tgtEl>
                                          <p:spTgt spid="148"/>
                                        </p:tgtEl>
                                        <p:attrNameLst>
                                          <p:attrName>r</p:attrName>
                                        </p:attrNameLst>
                                      </p:cBhvr>
                                    </p:animRot>
                                    <p:animRot by="-240000">
                                      <p:cBhvr>
                                        <p:cTn id="64" dur="200" fill="hold">
                                          <p:stCondLst>
                                            <p:cond delay="200"/>
                                          </p:stCondLst>
                                        </p:cTn>
                                        <p:tgtEl>
                                          <p:spTgt spid="148"/>
                                        </p:tgtEl>
                                        <p:attrNameLst>
                                          <p:attrName>r</p:attrName>
                                        </p:attrNameLst>
                                      </p:cBhvr>
                                    </p:animRot>
                                    <p:animRot by="240000">
                                      <p:cBhvr>
                                        <p:cTn id="65" dur="200" fill="hold">
                                          <p:stCondLst>
                                            <p:cond delay="400"/>
                                          </p:stCondLst>
                                        </p:cTn>
                                        <p:tgtEl>
                                          <p:spTgt spid="148"/>
                                        </p:tgtEl>
                                        <p:attrNameLst>
                                          <p:attrName>r</p:attrName>
                                        </p:attrNameLst>
                                      </p:cBhvr>
                                    </p:animRot>
                                    <p:animRot by="-240000">
                                      <p:cBhvr>
                                        <p:cTn id="66" dur="200" fill="hold">
                                          <p:stCondLst>
                                            <p:cond delay="600"/>
                                          </p:stCondLst>
                                        </p:cTn>
                                        <p:tgtEl>
                                          <p:spTgt spid="148"/>
                                        </p:tgtEl>
                                        <p:attrNameLst>
                                          <p:attrName>r</p:attrName>
                                        </p:attrNameLst>
                                      </p:cBhvr>
                                    </p:animRot>
                                    <p:animRot by="120000">
                                      <p:cBhvr>
                                        <p:cTn id="67" dur="200" fill="hold">
                                          <p:stCondLst>
                                            <p:cond delay="800"/>
                                          </p:stCondLst>
                                        </p:cTn>
                                        <p:tgtEl>
                                          <p:spTgt spid="148"/>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par>
                                <p:cTn id="73" presetID="32" presetClass="emph" presetSubtype="0" fill="hold" nodeType="withEffect">
                                  <p:stCondLst>
                                    <p:cond delay="0"/>
                                  </p:stCondLst>
                                  <p:childTnLst>
                                    <p:animRot by="120000">
                                      <p:cBhvr>
                                        <p:cTn id="74" dur="100" fill="hold">
                                          <p:stCondLst>
                                            <p:cond delay="0"/>
                                          </p:stCondLst>
                                        </p:cTn>
                                        <p:tgtEl>
                                          <p:spTgt spid="147"/>
                                        </p:tgtEl>
                                        <p:attrNameLst>
                                          <p:attrName>r</p:attrName>
                                        </p:attrNameLst>
                                      </p:cBhvr>
                                    </p:animRot>
                                    <p:animRot by="-240000">
                                      <p:cBhvr>
                                        <p:cTn id="75" dur="200" fill="hold">
                                          <p:stCondLst>
                                            <p:cond delay="200"/>
                                          </p:stCondLst>
                                        </p:cTn>
                                        <p:tgtEl>
                                          <p:spTgt spid="147"/>
                                        </p:tgtEl>
                                        <p:attrNameLst>
                                          <p:attrName>r</p:attrName>
                                        </p:attrNameLst>
                                      </p:cBhvr>
                                    </p:animRot>
                                    <p:animRot by="240000">
                                      <p:cBhvr>
                                        <p:cTn id="76" dur="200" fill="hold">
                                          <p:stCondLst>
                                            <p:cond delay="400"/>
                                          </p:stCondLst>
                                        </p:cTn>
                                        <p:tgtEl>
                                          <p:spTgt spid="147"/>
                                        </p:tgtEl>
                                        <p:attrNameLst>
                                          <p:attrName>r</p:attrName>
                                        </p:attrNameLst>
                                      </p:cBhvr>
                                    </p:animRot>
                                    <p:animRot by="-240000">
                                      <p:cBhvr>
                                        <p:cTn id="77" dur="200" fill="hold">
                                          <p:stCondLst>
                                            <p:cond delay="600"/>
                                          </p:stCondLst>
                                        </p:cTn>
                                        <p:tgtEl>
                                          <p:spTgt spid="147"/>
                                        </p:tgtEl>
                                        <p:attrNameLst>
                                          <p:attrName>r</p:attrName>
                                        </p:attrNameLst>
                                      </p:cBhvr>
                                    </p:animRot>
                                    <p:animRot by="120000">
                                      <p:cBhvr>
                                        <p:cTn id="78" dur="200" fill="hold">
                                          <p:stCondLst>
                                            <p:cond delay="800"/>
                                          </p:stCondLst>
                                        </p:cTn>
                                        <p:tgtEl>
                                          <p:spTgt spid="147"/>
                                        </p:tgtEl>
                                        <p:attrNameLst>
                                          <p:attrName>r</p:attrName>
                                        </p:attrNameLst>
                                      </p:cBhvr>
                                    </p:animRot>
                                  </p:childTnLst>
                                </p:cTn>
                              </p:par>
                              <p:par>
                                <p:cTn id="79" presetID="10"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500"/>
                                        <p:tgtEl>
                                          <p:spTgt spid="1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4"/>
                                        </p:tgtEl>
                                        <p:attrNameLst>
                                          <p:attrName>style.visibility</p:attrName>
                                        </p:attrNameLst>
                                      </p:cBhvr>
                                      <p:to>
                                        <p:strVal val="visible"/>
                                      </p:to>
                                    </p:set>
                                    <p:animEffect transition="in" filter="fade">
                                      <p:cBhvr>
                                        <p:cTn id="84" dur="500"/>
                                        <p:tgtEl>
                                          <p:spTgt spid="154"/>
                                        </p:tgtEl>
                                      </p:cBhvr>
                                    </p:animEffect>
                                  </p:childTnLst>
                                </p:cTn>
                              </p:par>
                              <p:par>
                                <p:cTn id="85" presetID="32" presetClass="emph" presetSubtype="0" fill="hold" grpId="1" nodeType="withEffect">
                                  <p:stCondLst>
                                    <p:cond delay="0"/>
                                  </p:stCondLst>
                                  <p:childTnLst>
                                    <p:animRot by="120000">
                                      <p:cBhvr>
                                        <p:cTn id="86" dur="100" fill="hold">
                                          <p:stCondLst>
                                            <p:cond delay="0"/>
                                          </p:stCondLst>
                                        </p:cTn>
                                        <p:tgtEl>
                                          <p:spTgt spid="154"/>
                                        </p:tgtEl>
                                        <p:attrNameLst>
                                          <p:attrName>r</p:attrName>
                                        </p:attrNameLst>
                                      </p:cBhvr>
                                    </p:animRot>
                                    <p:animRot by="-240000">
                                      <p:cBhvr>
                                        <p:cTn id="87" dur="200" fill="hold">
                                          <p:stCondLst>
                                            <p:cond delay="200"/>
                                          </p:stCondLst>
                                        </p:cTn>
                                        <p:tgtEl>
                                          <p:spTgt spid="154"/>
                                        </p:tgtEl>
                                        <p:attrNameLst>
                                          <p:attrName>r</p:attrName>
                                        </p:attrNameLst>
                                      </p:cBhvr>
                                    </p:animRot>
                                    <p:animRot by="240000">
                                      <p:cBhvr>
                                        <p:cTn id="88" dur="200" fill="hold">
                                          <p:stCondLst>
                                            <p:cond delay="400"/>
                                          </p:stCondLst>
                                        </p:cTn>
                                        <p:tgtEl>
                                          <p:spTgt spid="154"/>
                                        </p:tgtEl>
                                        <p:attrNameLst>
                                          <p:attrName>r</p:attrName>
                                        </p:attrNameLst>
                                      </p:cBhvr>
                                    </p:animRot>
                                    <p:animRot by="-240000">
                                      <p:cBhvr>
                                        <p:cTn id="89" dur="200" fill="hold">
                                          <p:stCondLst>
                                            <p:cond delay="600"/>
                                          </p:stCondLst>
                                        </p:cTn>
                                        <p:tgtEl>
                                          <p:spTgt spid="154"/>
                                        </p:tgtEl>
                                        <p:attrNameLst>
                                          <p:attrName>r</p:attrName>
                                        </p:attrNameLst>
                                      </p:cBhvr>
                                    </p:animRot>
                                    <p:animRot by="120000">
                                      <p:cBhvr>
                                        <p:cTn id="90" dur="200" fill="hold">
                                          <p:stCondLst>
                                            <p:cond delay="800"/>
                                          </p:stCondLst>
                                        </p:cTn>
                                        <p:tgtEl>
                                          <p:spTgt spid="154"/>
                                        </p:tgtEl>
                                        <p:attrNameLst>
                                          <p:attrName>r</p:attrName>
                                        </p:attrNameLst>
                                      </p:cBhvr>
                                    </p:animRot>
                                  </p:childTnLst>
                                </p:cTn>
                              </p:par>
                              <p:par>
                                <p:cTn id="91" presetID="32" presetClass="emph" presetSubtype="0" fill="hold" grpId="1" nodeType="withEffect">
                                  <p:stCondLst>
                                    <p:cond delay="0"/>
                                  </p:stCondLst>
                                  <p:childTnLst>
                                    <p:animRot by="120000">
                                      <p:cBhvr>
                                        <p:cTn id="92" dur="100" fill="hold">
                                          <p:stCondLst>
                                            <p:cond delay="0"/>
                                          </p:stCondLst>
                                        </p:cTn>
                                        <p:tgtEl>
                                          <p:spTgt spid="156"/>
                                        </p:tgtEl>
                                        <p:attrNameLst>
                                          <p:attrName>r</p:attrName>
                                        </p:attrNameLst>
                                      </p:cBhvr>
                                    </p:animRot>
                                    <p:animRot by="-240000">
                                      <p:cBhvr>
                                        <p:cTn id="93" dur="200" fill="hold">
                                          <p:stCondLst>
                                            <p:cond delay="200"/>
                                          </p:stCondLst>
                                        </p:cTn>
                                        <p:tgtEl>
                                          <p:spTgt spid="156"/>
                                        </p:tgtEl>
                                        <p:attrNameLst>
                                          <p:attrName>r</p:attrName>
                                        </p:attrNameLst>
                                      </p:cBhvr>
                                    </p:animRot>
                                    <p:animRot by="240000">
                                      <p:cBhvr>
                                        <p:cTn id="94" dur="200" fill="hold">
                                          <p:stCondLst>
                                            <p:cond delay="400"/>
                                          </p:stCondLst>
                                        </p:cTn>
                                        <p:tgtEl>
                                          <p:spTgt spid="156"/>
                                        </p:tgtEl>
                                        <p:attrNameLst>
                                          <p:attrName>r</p:attrName>
                                        </p:attrNameLst>
                                      </p:cBhvr>
                                    </p:animRot>
                                    <p:animRot by="-240000">
                                      <p:cBhvr>
                                        <p:cTn id="95" dur="200" fill="hold">
                                          <p:stCondLst>
                                            <p:cond delay="600"/>
                                          </p:stCondLst>
                                        </p:cTn>
                                        <p:tgtEl>
                                          <p:spTgt spid="156"/>
                                        </p:tgtEl>
                                        <p:attrNameLst>
                                          <p:attrName>r</p:attrName>
                                        </p:attrNameLst>
                                      </p:cBhvr>
                                    </p:animRot>
                                    <p:animRot by="120000">
                                      <p:cBhvr>
                                        <p:cTn id="96" dur="200" fill="hold">
                                          <p:stCondLst>
                                            <p:cond delay="800"/>
                                          </p:stCondLst>
                                        </p:cTn>
                                        <p:tgtEl>
                                          <p:spTgt spid="156"/>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152"/>
                                        </p:tgtEl>
                                      </p:cBhvr>
                                    </p:animEffect>
                                    <p:set>
                                      <p:cBhvr>
                                        <p:cTn id="101" dur="1" fill="hold">
                                          <p:stCondLst>
                                            <p:cond delay="499"/>
                                          </p:stCondLst>
                                        </p:cTn>
                                        <p:tgtEl>
                                          <p:spTgt spid="152"/>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fade">
                                      <p:cBhvr>
                                        <p:cTn id="105" dur="500"/>
                                        <p:tgtEl>
                                          <p:spTgt spid="151"/>
                                        </p:tgtEl>
                                      </p:cBhvr>
                                    </p:animEffect>
                                  </p:childTnLst>
                                </p:cTn>
                              </p:par>
                              <p:par>
                                <p:cTn id="106" presetID="32" presetClass="emph" presetSubtype="0" fill="hold" grpId="1" nodeType="withEffect">
                                  <p:stCondLst>
                                    <p:cond delay="0"/>
                                  </p:stCondLst>
                                  <p:childTnLst>
                                    <p:animRot by="120000">
                                      <p:cBhvr>
                                        <p:cTn id="107" dur="100" fill="hold">
                                          <p:stCondLst>
                                            <p:cond delay="0"/>
                                          </p:stCondLst>
                                        </p:cTn>
                                        <p:tgtEl>
                                          <p:spTgt spid="151"/>
                                        </p:tgtEl>
                                        <p:attrNameLst>
                                          <p:attrName>r</p:attrName>
                                        </p:attrNameLst>
                                      </p:cBhvr>
                                    </p:animRot>
                                    <p:animRot by="-240000">
                                      <p:cBhvr>
                                        <p:cTn id="108" dur="200" fill="hold">
                                          <p:stCondLst>
                                            <p:cond delay="200"/>
                                          </p:stCondLst>
                                        </p:cTn>
                                        <p:tgtEl>
                                          <p:spTgt spid="151"/>
                                        </p:tgtEl>
                                        <p:attrNameLst>
                                          <p:attrName>r</p:attrName>
                                        </p:attrNameLst>
                                      </p:cBhvr>
                                    </p:animRot>
                                    <p:animRot by="240000">
                                      <p:cBhvr>
                                        <p:cTn id="109" dur="200" fill="hold">
                                          <p:stCondLst>
                                            <p:cond delay="400"/>
                                          </p:stCondLst>
                                        </p:cTn>
                                        <p:tgtEl>
                                          <p:spTgt spid="151"/>
                                        </p:tgtEl>
                                        <p:attrNameLst>
                                          <p:attrName>r</p:attrName>
                                        </p:attrNameLst>
                                      </p:cBhvr>
                                    </p:animRot>
                                    <p:animRot by="-240000">
                                      <p:cBhvr>
                                        <p:cTn id="110" dur="200" fill="hold">
                                          <p:stCondLst>
                                            <p:cond delay="600"/>
                                          </p:stCondLst>
                                        </p:cTn>
                                        <p:tgtEl>
                                          <p:spTgt spid="151"/>
                                        </p:tgtEl>
                                        <p:attrNameLst>
                                          <p:attrName>r</p:attrName>
                                        </p:attrNameLst>
                                      </p:cBhvr>
                                    </p:animRot>
                                    <p:animRot by="120000">
                                      <p:cBhvr>
                                        <p:cTn id="111" dur="200" fill="hold">
                                          <p:stCondLst>
                                            <p:cond delay="800"/>
                                          </p:stCondLst>
                                        </p:cTn>
                                        <p:tgtEl>
                                          <p:spTgt spid="1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50" grpId="0"/>
      <p:bldP spid="150" grpId="1"/>
      <p:bldP spid="151" grpId="0"/>
      <p:bldP spid="151" grpId="1"/>
      <p:bldP spid="152" grpId="0"/>
      <p:bldP spid="154" grpId="0" animBg="1"/>
      <p:bldP spid="154" grpId="1" animBg="1"/>
      <p:bldP spid="156" grpId="0"/>
      <p:bldP spid="156" grpId="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1A5A-2466-98A4-C745-1ACA4454B4D6}"/>
              </a:ext>
            </a:extLst>
          </p:cNvPr>
          <p:cNvSpPr>
            <a:spLocks noGrp="1"/>
          </p:cNvSpPr>
          <p:nvPr>
            <p:ph type="title"/>
          </p:nvPr>
        </p:nvSpPr>
        <p:spPr>
          <a:xfrm>
            <a:off x="838200" y="0"/>
            <a:ext cx="10515600" cy="903605"/>
          </a:xfrm>
        </p:spPr>
        <p:txBody>
          <a:bodyPr/>
          <a:lstStyle/>
          <a:p>
            <a:r>
              <a:rPr lang="en-US" dirty="0"/>
              <a:t>Type 1 vs. Type 2 Hypervisors</a:t>
            </a:r>
          </a:p>
        </p:txBody>
      </p:sp>
      <p:sp>
        <p:nvSpPr>
          <p:cNvPr id="3" name="Content Placeholder 2">
            <a:extLst>
              <a:ext uri="{FF2B5EF4-FFF2-40B4-BE49-F238E27FC236}">
                <a16:creationId xmlns:a16="http://schemas.microsoft.com/office/drawing/2014/main" id="{36A1BEA7-C105-75D8-31F1-C1F636559463}"/>
              </a:ext>
            </a:extLst>
          </p:cNvPr>
          <p:cNvSpPr>
            <a:spLocks noGrp="1"/>
          </p:cNvSpPr>
          <p:nvPr>
            <p:ph idx="1"/>
          </p:nvPr>
        </p:nvSpPr>
        <p:spPr>
          <a:xfrm>
            <a:off x="838200" y="903606"/>
            <a:ext cx="10515600" cy="5273358"/>
          </a:xfrm>
        </p:spPr>
        <p:txBody>
          <a:bodyPr/>
          <a:lstStyle/>
          <a:p>
            <a:r>
              <a:rPr lang="en-US" dirty="0"/>
              <a:t>Type 1 hypervisors run directly atop the hardware</a:t>
            </a:r>
          </a:p>
          <a:p>
            <a:r>
              <a:rPr lang="en-US" dirty="0"/>
              <a:t>Type 2 hypervisors are implemented as part of a host OS</a:t>
            </a:r>
          </a:p>
          <a:p>
            <a:pPr lvl="1"/>
            <a:r>
              <a:rPr lang="en-US" dirty="0"/>
              <a:t>Type 2 hypervisors can reuse OS code that would otherwise be a pain to recreate/port in the hypervisor</a:t>
            </a:r>
          </a:p>
          <a:p>
            <a:pPr lvl="1"/>
            <a:r>
              <a:rPr lang="en-US" dirty="0"/>
              <a:t>Device drivers are an important example of such code: Type 2 hypervisors can just borrow the OS’s device drivers!</a:t>
            </a:r>
          </a:p>
          <a:p>
            <a:r>
              <a:rPr lang="en-US" dirty="0"/>
              <a:t>For both kinds of hypervisors, minimizing the number of context switches between VMs and hypervisors is key to good performance</a:t>
            </a:r>
          </a:p>
          <a:p>
            <a:endParaRPr lang="en-US" dirty="0"/>
          </a:p>
        </p:txBody>
      </p:sp>
      <p:pic>
        <p:nvPicPr>
          <p:cNvPr id="5" name="Picture 4">
            <a:extLst>
              <a:ext uri="{FF2B5EF4-FFF2-40B4-BE49-F238E27FC236}">
                <a16:creationId xmlns:a16="http://schemas.microsoft.com/office/drawing/2014/main" id="{DB7CDDD1-A022-8CCE-5F04-905F3D55EF84}"/>
              </a:ext>
            </a:extLst>
          </p:cNvPr>
          <p:cNvPicPr>
            <a:picLocks noChangeAspect="1"/>
          </p:cNvPicPr>
          <p:nvPr/>
        </p:nvPicPr>
        <p:blipFill rotWithShape="1">
          <a:blip r:embed="rId3"/>
          <a:srcRect b="15109"/>
          <a:stretch/>
        </p:blipFill>
        <p:spPr>
          <a:xfrm>
            <a:off x="2786538" y="4254576"/>
            <a:ext cx="6618923" cy="2431973"/>
          </a:xfrm>
          <a:prstGeom prst="rect">
            <a:avLst/>
          </a:prstGeom>
        </p:spPr>
      </p:pic>
    </p:spTree>
    <p:extLst>
      <p:ext uri="{BB962C8B-B14F-4D97-AF65-F5344CB8AC3E}">
        <p14:creationId xmlns:p14="http://schemas.microsoft.com/office/powerpoint/2010/main" val="16530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B3963-A8D8-4AB0-9FA9-2D78CA3A3324}"/>
              </a:ext>
            </a:extLst>
          </p:cNvPr>
          <p:cNvPicPr>
            <a:picLocks noChangeAspect="1"/>
          </p:cNvPicPr>
          <p:nvPr/>
        </p:nvPicPr>
        <p:blipFill>
          <a:blip r:embed="rId2"/>
          <a:stretch>
            <a:fillRect/>
          </a:stretch>
        </p:blipFill>
        <p:spPr>
          <a:xfrm>
            <a:off x="592185" y="2926080"/>
            <a:ext cx="11007630" cy="3714649"/>
          </a:xfrm>
          <a:prstGeom prst="rect">
            <a:avLst/>
          </a:prstGeom>
        </p:spPr>
      </p:pic>
      <p:sp>
        <p:nvSpPr>
          <p:cNvPr id="8" name="Title 1">
            <a:extLst>
              <a:ext uri="{FF2B5EF4-FFF2-40B4-BE49-F238E27FC236}">
                <a16:creationId xmlns:a16="http://schemas.microsoft.com/office/drawing/2014/main" id="{5E649F8A-0897-4AEC-A116-8ED55014DE6F}"/>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9" name="Content Placeholder 2">
            <a:extLst>
              <a:ext uri="{FF2B5EF4-FFF2-40B4-BE49-F238E27FC236}">
                <a16:creationId xmlns:a16="http://schemas.microsoft.com/office/drawing/2014/main" id="{0DAA16DA-9713-4821-9FBC-DFEF1C197A47}"/>
              </a:ext>
            </a:extLst>
          </p:cNvPr>
          <p:cNvSpPr txBox="1">
            <a:spLocks/>
          </p:cNvSpPr>
          <p:nvPr/>
        </p:nvSpPr>
        <p:spPr>
          <a:xfrm>
            <a:off x="838200" y="657924"/>
            <a:ext cx="10515600" cy="23710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Segoe UI" panose="020B0502040204020203" pitchFamily="34" charset="0"/>
                <a:cs typeface="Segoe UI" panose="020B0502040204020203" pitchFamily="34" charset="0"/>
              </a:rPr>
              <a:t>Server consolidation:</a:t>
            </a:r>
            <a:r>
              <a:rPr lang="en-US" b="1" dirty="0"/>
              <a:t> </a:t>
            </a:r>
            <a:r>
              <a:rPr lang="en-US" dirty="0"/>
              <a:t>VMs make it easy for the owner of a physical machine to rent that machine to others</a:t>
            </a:r>
          </a:p>
          <a:p>
            <a:r>
              <a:rPr lang="en-US" dirty="0"/>
              <a:t>Cram a bunch of somewhat-busy server apps onto a single physical machine</a:t>
            </a:r>
          </a:p>
          <a:p>
            <a:r>
              <a:rPr lang="en-US" dirty="0"/>
              <a:t>Cheaper than allocating a separate physical server per app</a:t>
            </a:r>
          </a:p>
          <a:p>
            <a:r>
              <a:rPr lang="en-US" dirty="0"/>
              <a:t>Ex: A multi-tenant datacenter like Amazon’s EC2 runs code from multiple parties on a single physical server</a:t>
            </a:r>
          </a:p>
        </p:txBody>
      </p:sp>
    </p:spTree>
    <p:extLst>
      <p:ext uri="{BB962C8B-B14F-4D97-AF65-F5344CB8AC3E}">
        <p14:creationId xmlns:p14="http://schemas.microsoft.com/office/powerpoint/2010/main" val="38633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F30D-82BE-2732-E442-3BA98E274349}"/>
              </a:ext>
            </a:extLst>
          </p:cNvPr>
          <p:cNvSpPr>
            <a:spLocks noGrp="1"/>
          </p:cNvSpPr>
          <p:nvPr>
            <p:ph type="title"/>
          </p:nvPr>
        </p:nvSpPr>
        <p:spPr>
          <a:xfrm>
            <a:off x="838200" y="0"/>
            <a:ext cx="10515600" cy="903605"/>
          </a:xfrm>
        </p:spPr>
        <p:txBody>
          <a:bodyPr/>
          <a:lstStyle/>
          <a:p>
            <a:r>
              <a:rPr lang="en-US" dirty="0"/>
              <a:t>Windows Subsystem for Linux (WSL)</a:t>
            </a:r>
          </a:p>
        </p:txBody>
      </p:sp>
      <p:pic>
        <p:nvPicPr>
          <p:cNvPr id="7" name="Picture 6">
            <a:extLst>
              <a:ext uri="{FF2B5EF4-FFF2-40B4-BE49-F238E27FC236}">
                <a16:creationId xmlns:a16="http://schemas.microsoft.com/office/drawing/2014/main" id="{2A90C2F0-B9A5-45F6-87F2-24F98517BC1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8FB6599-336B-4F3B-BC26-D501E500DD2B}"/>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63587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2B534-6098-47DC-AB1F-EF822F39B4A6}"/>
              </a:ext>
            </a:extLst>
          </p:cNvPr>
          <p:cNvPicPr>
            <a:picLocks noChangeAspect="1"/>
          </p:cNvPicPr>
          <p:nvPr/>
        </p:nvPicPr>
        <p:blipFill>
          <a:blip r:embed="rId2"/>
          <a:stretch>
            <a:fillRect/>
          </a:stretch>
        </p:blipFill>
        <p:spPr>
          <a:xfrm>
            <a:off x="3977088" y="3936915"/>
            <a:ext cx="8214911" cy="2928966"/>
          </a:xfrm>
          <a:prstGeom prst="rect">
            <a:avLst/>
          </a:prstGeom>
        </p:spPr>
      </p:pic>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10955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599960" y="754098"/>
            <a:ext cx="10992080" cy="2005073"/>
          </a:xfrm>
        </p:spPr>
        <p:txBody>
          <a:bodyPr>
            <a:normAutofit/>
          </a:bodyPr>
          <a:lstStyle/>
          <a:p>
            <a:r>
              <a:rPr lang="en-US" sz="3200" dirty="0"/>
              <a:t>Run the VMM as a regular user application atop a host OS</a:t>
            </a:r>
          </a:p>
          <a:p>
            <a:pPr lvl="1"/>
            <a:r>
              <a:rPr lang="en-US" sz="2800" dirty="0"/>
              <a:t>VMM maintains a software-level representation of physical hardware</a:t>
            </a:r>
          </a:p>
          <a:p>
            <a:pPr lvl="1"/>
            <a:r>
              <a:rPr lang="en-US" sz="2800" dirty="0"/>
              <a:t>VMM steps through the instructions in the code of the VM, updating the virtual hardware as necessary</a:t>
            </a:r>
          </a:p>
        </p:txBody>
      </p:sp>
      <p:sp>
        <p:nvSpPr>
          <p:cNvPr id="6" name="Content Placeholder 2">
            <a:extLst>
              <a:ext uri="{FF2B5EF4-FFF2-40B4-BE49-F238E27FC236}">
                <a16:creationId xmlns:a16="http://schemas.microsoft.com/office/drawing/2014/main" id="{F2FC13E4-B3E4-44C3-91BB-BE3DE7D7AA27}"/>
              </a:ext>
            </a:extLst>
          </p:cNvPr>
          <p:cNvSpPr txBox="1">
            <a:spLocks/>
          </p:cNvSpPr>
          <p:nvPr/>
        </p:nvSpPr>
        <p:spPr>
          <a:xfrm>
            <a:off x="599960" y="6198374"/>
            <a:ext cx="11592040" cy="784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Hosted interpretation used by </a:t>
            </a:r>
            <a:r>
              <a:rPr lang="en-US" sz="3200" dirty="0" err="1"/>
              <a:t>Bochs</a:t>
            </a:r>
            <a:r>
              <a:rPr lang="en-US" sz="3200" dirty="0"/>
              <a:t> (x86) and </a:t>
            </a:r>
            <a:r>
              <a:rPr lang="en-US" sz="3200" dirty="0" err="1"/>
              <a:t>Gemulator</a:t>
            </a:r>
            <a:r>
              <a:rPr lang="en-US" sz="3200" dirty="0"/>
              <a:t> (Atari)</a:t>
            </a:r>
          </a:p>
        </p:txBody>
      </p:sp>
      <p:sp>
        <p:nvSpPr>
          <p:cNvPr id="8" name="TextBox 7">
            <a:extLst>
              <a:ext uri="{FF2B5EF4-FFF2-40B4-BE49-F238E27FC236}">
                <a16:creationId xmlns:a16="http://schemas.microsoft.com/office/drawing/2014/main" id="{C58FAA44-44C5-41D8-B021-40D7FF91F736}"/>
              </a:ext>
            </a:extLst>
          </p:cNvPr>
          <p:cNvSpPr txBox="1"/>
          <p:nvPr/>
        </p:nvSpPr>
        <p:spPr>
          <a:xfrm>
            <a:off x="1919000" y="2669760"/>
            <a:ext cx="8353999" cy="3477875"/>
          </a:xfrm>
          <a:prstGeom prst="rect">
            <a:avLst/>
          </a:prstGeom>
          <a:noFill/>
          <a:ln>
            <a:solidFill>
              <a:schemeClr val="tx1"/>
            </a:solidFill>
          </a:ln>
        </p:spPr>
        <p:txBody>
          <a:bodyPr wrap="square" rtlCol="0">
            <a:spAutoFit/>
          </a:bodyPr>
          <a:lstStyle/>
          <a:p>
            <a:r>
              <a:rPr lang="en-US" sz="2200" dirty="0">
                <a:latin typeface="Consolas" panose="020B0609020204030204" pitchFamily="49" charset="0"/>
                <a:cs typeface="Consolas" panose="020B0609020204030204" pitchFamily="49" charset="0"/>
              </a:rPr>
              <a:t>while(1){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 = fetch(</a:t>
            </a:r>
            <a:r>
              <a:rPr lang="en-US" sz="2200" dirty="0" err="1">
                <a:latin typeface="Consolas" panose="020B0609020204030204" pitchFamily="49" charset="0"/>
                <a:cs typeface="Consolas" panose="020B0609020204030204" pitchFamily="49" charset="0"/>
              </a:rPr>
              <a:t>virtHw.PC</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switch(</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case ADD:</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int</a:t>
            </a:r>
            <a:r>
              <a:rPr lang="en-US" sz="2200" dirty="0">
                <a:latin typeface="Consolas" panose="020B0609020204030204" pitchFamily="49" charset="0"/>
                <a:cs typeface="Consolas" panose="020B0609020204030204" pitchFamily="49" charset="0"/>
              </a:rPr>
              <a:t> sum =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sum;</a:t>
            </a:r>
          </a:p>
          <a:p>
            <a:r>
              <a:rPr lang="en-US" sz="2200" dirty="0">
                <a:latin typeface="Consolas" panose="020B0609020204030204" pitchFamily="49" charset="0"/>
                <a:cs typeface="Consolas" panose="020B0609020204030204" pitchFamily="49" charset="0"/>
              </a:rPr>
              <a:t>            break;</a:t>
            </a:r>
          </a:p>
          <a:p>
            <a:r>
              <a:rPr lang="en-US" sz="2200" dirty="0">
                <a:latin typeface="Consolas" panose="020B0609020204030204" pitchFamily="49" charset="0"/>
                <a:cs typeface="Consolas" panose="020B0609020204030204" pitchFamily="49" charset="0"/>
              </a:rPr>
              <a:t>        case SUB:</a:t>
            </a:r>
          </a:p>
          <a:p>
            <a:r>
              <a:rPr lang="en-US" sz="2200" dirty="0">
                <a:latin typeface="Consolas" panose="020B0609020204030204" pitchFamily="49" charset="0"/>
                <a:cs typeface="Consolas" panose="020B0609020204030204" pitchFamily="49" charset="0"/>
              </a:rPr>
              <a:t>            //...etc...</a:t>
            </a:r>
          </a:p>
        </p:txBody>
      </p:sp>
    </p:spTree>
    <p:extLst>
      <p:ext uri="{BB962C8B-B14F-4D97-AF65-F5344CB8AC3E}">
        <p14:creationId xmlns:p14="http://schemas.microsoft.com/office/powerpoint/2010/main" val="6873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231356" y="638978"/>
            <a:ext cx="11854149" cy="6323682"/>
          </a:xfrm>
        </p:spPr>
        <p:txBody>
          <a:bodyPr>
            <a:normAutofit/>
          </a:bodyPr>
          <a:lstStyle/>
          <a:p>
            <a:r>
              <a:rPr lang="en-US" sz="3200" b="1" dirty="0">
                <a:latin typeface="Segoe UI" panose="020B0502040204020203" pitchFamily="34" charset="0"/>
                <a:cs typeface="Segoe UI" panose="020B0502040204020203" pitchFamily="34" charset="0"/>
              </a:rPr>
              <a:t>Good:</a:t>
            </a:r>
            <a:r>
              <a:rPr lang="en-US" sz="3200" dirty="0"/>
              <a:t> Easy to interpose on sensitive operations</a:t>
            </a:r>
          </a:p>
          <a:p>
            <a:pPr lvl="1"/>
            <a:r>
              <a:rPr lang="en-US" sz="2800" dirty="0"/>
              <a:t>The guest OS will want to read and write sensitive registers (e.g., </a:t>
            </a:r>
            <a:r>
              <a:rPr lang="en-US" sz="2800" b="1" dirty="0">
                <a:latin typeface="Consolas" panose="020B0609020204030204" pitchFamily="49" charset="0"/>
              </a:rPr>
              <a:t>%</a:t>
            </a:r>
            <a:r>
              <a:rPr lang="en-US" sz="2800" b="1" dirty="0" err="1">
                <a:latin typeface="Consolas" panose="020B0609020204030204" pitchFamily="49" charset="0"/>
              </a:rPr>
              <a:t>gs</a:t>
            </a:r>
            <a:r>
              <a:rPr lang="en-US" sz="2800" dirty="0"/>
              <a:t>, </a:t>
            </a:r>
            <a:r>
              <a:rPr lang="en-US" sz="2800" b="1" dirty="0">
                <a:latin typeface="Consolas" panose="020B0609020204030204" pitchFamily="49" charset="0"/>
              </a:rPr>
              <a:t>%cr3</a:t>
            </a:r>
            <a:r>
              <a:rPr lang="en-US" sz="2800" dirty="0"/>
              <a:t>), send commands to IO devices (e.g., </a:t>
            </a:r>
            <a:r>
              <a:rPr lang="en-US" sz="2800" b="1" dirty="0" err="1">
                <a:latin typeface="Consolas" panose="020B0609020204030204" pitchFamily="49" charset="0"/>
              </a:rPr>
              <a:t>inb</a:t>
            </a:r>
            <a:r>
              <a:rPr lang="en-US" sz="2800" dirty="0"/>
              <a:t>), etc.</a:t>
            </a:r>
          </a:p>
          <a:p>
            <a:pPr lvl="1"/>
            <a:r>
              <a:rPr lang="en-US" sz="2800" dirty="0"/>
              <a:t>The interpreter can handle sensitive operations according to a policy</a:t>
            </a:r>
          </a:p>
          <a:p>
            <a:pPr lvl="2"/>
            <a:r>
              <a:rPr lang="en-US" sz="2800" dirty="0"/>
              <a:t>Ex: All VM disk IO is redirected to backing files in the host OS</a:t>
            </a:r>
          </a:p>
          <a:p>
            <a:pPr lvl="2"/>
            <a:r>
              <a:rPr lang="en-US" sz="2800" dirty="0"/>
              <a:t>Ex: VM cannot access the network at all, or can only access a predefined set of remote IP addresses</a:t>
            </a:r>
          </a:p>
          <a:p>
            <a:r>
              <a:rPr lang="en-US" sz="3200" b="1" dirty="0">
                <a:latin typeface="Segoe UI" panose="020B0502040204020203" pitchFamily="34" charset="0"/>
                <a:cs typeface="Segoe UI" panose="020B0502040204020203" pitchFamily="34" charset="0"/>
              </a:rPr>
              <a:t>Good:</a:t>
            </a:r>
            <a:r>
              <a:rPr lang="en-US" sz="3200" dirty="0"/>
              <a:t> Provides “complete” isolation (no guest instruction is directly executed on host hardware)</a:t>
            </a:r>
          </a:p>
          <a:p>
            <a:r>
              <a:rPr lang="en-US" sz="3200" b="1" dirty="0">
                <a:latin typeface="Segoe UI" panose="020B0502040204020203" pitchFamily="34" charset="0"/>
                <a:cs typeface="Segoe UI" panose="020B0502040204020203" pitchFamily="34" charset="0"/>
              </a:rPr>
              <a:t>Good:</a:t>
            </a:r>
            <a:r>
              <a:rPr lang="en-US" sz="3200" dirty="0"/>
              <a:t> Virtual ISA can be different than the physical ISA</a:t>
            </a:r>
          </a:p>
          <a:p>
            <a:r>
              <a:rPr lang="en-US" sz="3200" b="1" dirty="0">
                <a:latin typeface="Segoe UI" panose="020B0502040204020203" pitchFamily="34" charset="0"/>
                <a:cs typeface="Segoe UI" panose="020B0502040204020203" pitchFamily="34" charset="0"/>
              </a:rPr>
              <a:t>Bad:</a:t>
            </a:r>
            <a:r>
              <a:rPr lang="en-US" sz="3200" dirty="0"/>
              <a:t> Accurately emulating a modern processor is difficult</a:t>
            </a:r>
          </a:p>
          <a:p>
            <a:r>
              <a:rPr lang="en-US" sz="3200" b="1" dirty="0">
                <a:latin typeface="Segoe UI" panose="020B0502040204020203" pitchFamily="34" charset="0"/>
                <a:cs typeface="Segoe UI" panose="020B0502040204020203" pitchFamily="34" charset="0"/>
              </a:rPr>
              <a:t>Bad:</a:t>
            </a:r>
            <a:r>
              <a:rPr lang="en-US" sz="3200" dirty="0"/>
              <a:t> Interpretation is slow! [Ex: </a:t>
            </a:r>
            <a:r>
              <a:rPr lang="en-US" sz="3200" dirty="0" err="1"/>
              <a:t>Bochs</a:t>
            </a:r>
            <a:r>
              <a:rPr lang="en-US" sz="3200" dirty="0"/>
              <a:t> is 2x—3x slower than direct execution]</a:t>
            </a:r>
          </a:p>
          <a:p>
            <a:endParaRPr lang="en-US" sz="3200" dirty="0"/>
          </a:p>
        </p:txBody>
      </p:sp>
    </p:spTree>
    <p:extLst>
      <p:ext uri="{BB962C8B-B14F-4D97-AF65-F5344CB8AC3E}">
        <p14:creationId xmlns:p14="http://schemas.microsoft.com/office/powerpoint/2010/main" val="32959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4816-35B8-48C3-8252-F9AAA3C63D96}"/>
              </a:ext>
            </a:extLst>
          </p:cNvPr>
          <p:cNvSpPr>
            <a:spLocks noGrp="1"/>
          </p:cNvSpPr>
          <p:nvPr>
            <p:ph type="title"/>
          </p:nvPr>
        </p:nvSpPr>
        <p:spPr>
          <a:xfrm>
            <a:off x="838200" y="1215603"/>
            <a:ext cx="10515600" cy="4426794"/>
          </a:xfrm>
        </p:spPr>
        <p:txBody>
          <a:bodyPr>
            <a:normAutofit/>
          </a:bodyPr>
          <a:lstStyle/>
          <a:p>
            <a:r>
              <a:rPr lang="en-US" sz="6000" dirty="0"/>
              <a:t>What If We Assume That The Virtual ISA Is The Same As The Physical ISA?</a:t>
            </a:r>
          </a:p>
        </p:txBody>
      </p:sp>
    </p:spTree>
    <p:extLst>
      <p:ext uri="{BB962C8B-B14F-4D97-AF65-F5344CB8AC3E}">
        <p14:creationId xmlns:p14="http://schemas.microsoft.com/office/powerpoint/2010/main" val="546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01EB67-4573-49D0-A7AD-0DA60BFE862B}"/>
              </a:ext>
            </a:extLst>
          </p:cNvPr>
          <p:cNvSpPr/>
          <p:nvPr/>
        </p:nvSpPr>
        <p:spPr>
          <a:xfrm>
            <a:off x="0" y="182880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9" name="Picture 8">
            <a:extLst>
              <a:ext uri="{FF2B5EF4-FFF2-40B4-BE49-F238E27FC236}">
                <a16:creationId xmlns:a16="http://schemas.microsoft.com/office/drawing/2014/main" id="{47FF404B-C8BB-44C4-8D96-AB1108E10D3F}"/>
              </a:ext>
            </a:extLst>
          </p:cNvPr>
          <p:cNvPicPr>
            <a:picLocks noChangeAspect="1"/>
          </p:cNvPicPr>
          <p:nvPr/>
        </p:nvPicPr>
        <p:blipFill>
          <a:blip r:embed="rId2"/>
          <a:stretch>
            <a:fillRect/>
          </a:stretch>
        </p:blipFill>
        <p:spPr>
          <a:xfrm>
            <a:off x="2354513" y="4219458"/>
            <a:ext cx="9752233" cy="2438059"/>
          </a:xfrm>
          <a:prstGeom prst="rect">
            <a:avLst/>
          </a:prstGeom>
        </p:spPr>
      </p:pic>
    </p:spTree>
    <p:extLst>
      <p:ext uri="{BB962C8B-B14F-4D97-AF65-F5344CB8AC3E}">
        <p14:creationId xmlns:p14="http://schemas.microsoft.com/office/powerpoint/2010/main" val="1548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27130</TotalTime>
  <Words>7614</Words>
  <Application>Microsoft Office PowerPoint</Application>
  <PresentationFormat>Widescreen</PresentationFormat>
  <Paragraphs>647</Paragraphs>
  <Slides>40</Slides>
  <Notes>27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Consolas</vt:lpstr>
      <vt:lpstr>Segoe UI</vt:lpstr>
      <vt:lpstr>Segoe UI Light</vt:lpstr>
      <vt:lpstr>Times New Roman</vt:lpstr>
      <vt:lpstr>Office Theme</vt:lpstr>
      <vt:lpstr>Virtualization</vt:lpstr>
      <vt:lpstr>The Challenge</vt:lpstr>
      <vt:lpstr>Why Is Virtualization Useful?</vt:lpstr>
      <vt:lpstr>Why Is Virtualization Useful?</vt:lpstr>
      <vt:lpstr>How Can We Implement Virtualization?</vt:lpstr>
      <vt:lpstr>Hosted Interpretation</vt:lpstr>
      <vt:lpstr>Hosted Interpretation</vt:lpstr>
      <vt:lpstr>What If We Assume That The Virtual ISA Is The Same As The Physical ISA?</vt:lpstr>
      <vt:lpstr>How Can We Implement Virtualization?</vt:lpstr>
      <vt:lpstr>Popek and Goldberg: Terminology</vt:lpstr>
      <vt:lpstr>Does x86 support Popek-Goldberg virtualization?</vt:lpstr>
      <vt:lpstr>PowerPoint Presentation</vt:lpstr>
      <vt:lpstr>PowerPoint Presentation</vt:lpstr>
      <vt:lpstr>PowerPoint Presentation</vt:lpstr>
      <vt:lpstr>PowerPoint Presentation</vt:lpstr>
      <vt:lpstr>There’s another challenge . . .</vt:lpstr>
      <vt:lpstr>PowerPoint Presentation</vt:lpstr>
      <vt:lpstr>The x86 push instruction was not PG-virtualizable!</vt:lpstr>
      <vt:lpstr>The x86 pushf/popf instructions weren’t PG-virtualizable!</vt:lpstr>
      <vt:lpstr>How Can We Implement Virtualization?</vt:lpstr>
      <vt:lpstr>Dynamic Translation</vt:lpstr>
      <vt:lpstr>Emo kid is still sad!</vt:lpstr>
      <vt:lpstr>How Can We Implement Virtualization?</vt:lpstr>
      <vt:lpstr>PowerPoint Presentation</vt:lpstr>
      <vt:lpstr>Intel VT-x: Sensitive Instructions</vt:lpstr>
      <vt:lpstr>Intel VT-x: Forcing Non-root Ring 1—3 System Calls to Trap to the VMM</vt:lpstr>
      <vt:lpstr>PowerPoint Presentation</vt:lpstr>
      <vt:lpstr>PowerPoint Presentation</vt:lpstr>
      <vt:lpstr>Intel VT-x: Interrupts and Exceptions</vt:lpstr>
      <vt:lpstr>Intel VT-x: Virtualizing the MMU</vt:lpstr>
      <vt:lpstr>Intel VT-x: Extended Page Tables</vt:lpstr>
      <vt:lpstr>Page tables: x86-64</vt:lpstr>
      <vt:lpstr>Intel VT-x: Extended Page Tables</vt:lpstr>
      <vt:lpstr>Page tables: x86-64</vt:lpstr>
      <vt:lpstr>PowerPoint Presentation</vt:lpstr>
      <vt:lpstr>Intel VT-x: Launching and Suspending VMs</vt:lpstr>
      <vt:lpstr>PowerPoint Presentation</vt:lpstr>
      <vt:lpstr>PowerPoint Presentation</vt:lpstr>
      <vt:lpstr>Type 1 vs. Type 2 Hypervisors</vt:lpstr>
      <vt:lpstr>Windows Subsystem for Linux (WSL)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9649</cp:revision>
  <dcterms:created xsi:type="dcterms:W3CDTF">2017-01-17T01:11:39Z</dcterms:created>
  <dcterms:modified xsi:type="dcterms:W3CDTF">2026-04-19T22:31:15Z</dcterms:modified>
</cp:coreProperties>
</file>