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8" r:id="rId4"/>
    <p:sldId id="260" r:id="rId5"/>
    <p:sldId id="362" r:id="rId6"/>
    <p:sldId id="262" r:id="rId7"/>
    <p:sldId id="263" r:id="rId8"/>
    <p:sldId id="355" r:id="rId9"/>
    <p:sldId id="357" r:id="rId10"/>
    <p:sldId id="356" r:id="rId11"/>
    <p:sldId id="358" r:id="rId12"/>
    <p:sldId id="359" r:id="rId13"/>
    <p:sldId id="361" r:id="rId14"/>
    <p:sldId id="261" r:id="rId15"/>
    <p:sldId id="3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  <a:srgbClr val="FFCCCC"/>
    <a:srgbClr val="FFFF66"/>
    <a:srgbClr val="66FF99"/>
    <a:srgbClr val="0099FF"/>
    <a:srgbClr val="CC0000"/>
    <a:srgbClr val="FF7C8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0133" autoAdjust="0"/>
  </p:normalViewPr>
  <p:slideViewPr>
    <p:cSldViewPr snapToGrid="0">
      <p:cViewPr varScale="1">
        <p:scale>
          <a:sx n="61" d="100"/>
          <a:sy n="61" d="100"/>
        </p:scale>
        <p:origin x="1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53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https://lore.kernel.org/lkml/CAHk-=wgXf_wQ9zrJKv2Hy4EpEbLuqty-Cjbs2u00gm7XcYHBfw@mail.gmail.com/]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54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4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https://www.kernel.org/doc/html/v7.0/process/submitting-patches.html]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“M” indicates who patches should be </a:t>
            </a:r>
            <a:r>
              <a:rPr lang="en-US" b="1" u="sng" dirty="0"/>
              <a:t>m</a:t>
            </a:r>
            <a:r>
              <a:rPr lang="en-US" dirty="0"/>
              <a:t>ailed to. “L” indicates the mailing </a:t>
            </a:r>
            <a:r>
              <a:rPr lang="en-US" b="1" u="sng" dirty="0"/>
              <a:t>l</a:t>
            </a:r>
            <a:r>
              <a:rPr lang="en-US" dirty="0"/>
              <a:t>ist that is associated with a kernel subsystem.</a:t>
            </a:r>
          </a:p>
          <a:p>
            <a:endParaRPr lang="en-US" dirty="0"/>
          </a:p>
          <a:p>
            <a:r>
              <a:rPr lang="en-US" dirty="0"/>
              <a:t>[Ref: https://www.kernel.org/doc/linux/MAINTAINERS]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8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https://patchwork.kernel.org/project/qemu-devel/patch/20210416125256.2039734-1-thuth@redhat.com/]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82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https://www.kernel.org/doc/html/v7.0/process/submitting-patches.html]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9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[For a high-level overview of the attack, see Ref [1]. For a more detailed analysis, see Ref [2]. The second reference refers to the attacker leveraging “transient execution”; to understand what that term means, see Ref [3]. The next few slides in this deck simplify the discussion of the snooping attack, eliding exactly how the attacker uses transient execution to inappropriately observe data.]</a:t>
            </a:r>
          </a:p>
          <a:p>
            <a:endParaRPr lang="en-US" dirty="0"/>
          </a:p>
          <a:p>
            <a:r>
              <a:rPr lang="en-US" dirty="0"/>
              <a:t>[Ref: [1] https://www.zdnet.com/article/intel-cpus-vulnerable-to-new-snoop-attack/</a:t>
            </a:r>
          </a:p>
          <a:p>
            <a:r>
              <a:rPr lang="en-US" dirty="0"/>
              <a:t>        [2] https://www.intel.com/content/www/us/en/developer/articles/technical/software-security-guidance/technical-documentation/snoop-assisted-l1-data-sampling.html</a:t>
            </a:r>
          </a:p>
          <a:p>
            <a:r>
              <a:rPr lang="en-US" dirty="0"/>
              <a:t>        [3] https://software.intel.com/security-software-guidance/best-practices/refined-speculative-execution-terminology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4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1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84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7200" y="3749561"/>
            <a:ext cx="3805238" cy="1296365"/>
          </a:xfrm>
          <a:noFill/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 1610</a:t>
            </a:r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4/22/2026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669" y="1750743"/>
            <a:ext cx="6118300" cy="2046248"/>
          </a:xfrm>
          <a:noFill/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Embedded </a:t>
            </a:r>
            <a:r>
              <a:rPr lang="en-US" sz="7200" b="1" dirty="0" err="1">
                <a:solidFill>
                  <a:schemeClr val="bg1"/>
                </a:solidFill>
              </a:rPr>
              <a:t>EthiCS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FCCB5A-0B14-4054-94BE-E0826582D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"/>
          <a:stretch/>
        </p:blipFill>
        <p:spPr bwMode="auto">
          <a:xfrm>
            <a:off x="7453732" y="-16860"/>
            <a:ext cx="4738268" cy="68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97" y="-34914"/>
            <a:ext cx="5880311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D80829-948F-4194-8FEA-35EF1EE8F63B}"/>
              </a:ext>
            </a:extLst>
          </p:cNvPr>
          <p:cNvSpPr txBox="1"/>
          <p:nvPr/>
        </p:nvSpPr>
        <p:spPr>
          <a:xfrm>
            <a:off x="8101474" y="3986946"/>
            <a:ext cx="3973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[Left CPU]</a:t>
            </a:r>
          </a:p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(k) Invalid to shared: CPU reads data that wasn’t in the local cache (but was in the other CPU’s cache)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362056-D9C3-4C9A-B000-31F3E0E33783}"/>
              </a:ext>
            </a:extLst>
          </p:cNvPr>
          <p:cNvCxnSpPr>
            <a:cxnSpLocks/>
          </p:cNvCxnSpPr>
          <p:nvPr/>
        </p:nvCxnSpPr>
        <p:spPr>
          <a:xfrm flipV="1">
            <a:off x="10370634" y="2279487"/>
            <a:ext cx="1396730" cy="1366964"/>
          </a:xfrm>
          <a:prstGeom prst="straightConnector1">
            <a:avLst/>
          </a:prstGeom>
          <a:ln w="28575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924B51-30BF-42D3-A8FE-8641F9F4E6E7}"/>
              </a:ext>
            </a:extLst>
          </p:cNvPr>
          <p:cNvGrpSpPr/>
          <p:nvPr/>
        </p:nvGrpSpPr>
        <p:grpSpPr>
          <a:xfrm>
            <a:off x="0" y="1327752"/>
            <a:ext cx="7490932" cy="2860591"/>
            <a:chOff x="0" y="1327752"/>
            <a:chExt cx="7490932" cy="2860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5FEA0-D35E-432C-BDC6-F1BD2154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413" y="1327753"/>
              <a:ext cx="1451429" cy="14514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67E36-A7D4-4E27-B1FF-B60D1F287DC4}"/>
                </a:ext>
              </a:extLst>
            </p:cNvPr>
            <p:cNvSpPr/>
            <p:nvPr/>
          </p:nvSpPr>
          <p:spPr bwMode="auto">
            <a:xfrm>
              <a:off x="424636" y="3542012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50A34C-E40D-41FB-91FC-EF755715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539090" y="1327752"/>
              <a:ext cx="1451429" cy="1451429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1AD75E-3F73-4302-86D6-944D571859EB}"/>
              </a:ext>
            </a:extLst>
          </p:cNvPr>
          <p:cNvGrpSpPr/>
          <p:nvPr/>
        </p:nvGrpSpPr>
        <p:grpSpPr>
          <a:xfrm>
            <a:off x="722893" y="2923881"/>
            <a:ext cx="2929181" cy="467547"/>
            <a:chOff x="722893" y="2923881"/>
            <a:chExt cx="2929181" cy="46754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E84FFC-964D-4D95-A50B-8C669D7708D7}"/>
                </a:ext>
              </a:extLst>
            </p:cNvPr>
            <p:cNvSpPr txBox="1"/>
            <p:nvPr/>
          </p:nvSpPr>
          <p:spPr>
            <a:xfrm flipH="1">
              <a:off x="722893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382AF9-2AEA-41F8-BFA2-695BB1CE60CB}"/>
                </a:ext>
              </a:extLst>
            </p:cNvPr>
            <p:cNvSpPr txBox="1"/>
            <p:nvPr/>
          </p:nvSpPr>
          <p:spPr>
            <a:xfrm flipH="1">
              <a:off x="1648801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2208F00-EC79-44DC-AD52-5A658D00A72B}"/>
                </a:ext>
              </a:extLst>
            </p:cNvPr>
            <p:cNvSpPr txBox="1"/>
            <p:nvPr/>
          </p:nvSpPr>
          <p:spPr>
            <a:xfrm flipH="1">
              <a:off x="2550504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</a:t>
              </a:r>
              <a:r>
                <a:rPr lang="en-US" sz="2400" b="1" dirty="0">
                  <a:solidFill>
                    <a:srgbClr val="00B0F0"/>
                  </a:solidFill>
                </a:rPr>
                <a:t>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</a:t>
              </a:r>
              <a:r>
                <a:rPr lang="en-US" sz="2400" b="1" dirty="0">
                  <a:solidFill>
                    <a:srgbClr val="00B0F0"/>
                  </a:solidFill>
                </a:rPr>
                <a:t>d</a:t>
              </a:r>
              <a:r>
                <a:rPr lang="en-US" sz="3600" b="1" baseline="-25000" dirty="0">
                  <a:solidFill>
                    <a:srgbClr val="00B0F0"/>
                  </a:solidFill>
                </a:rPr>
                <a:t>0</a:t>
              </a:r>
              <a:endParaRPr lang="en-US" sz="2400" b="1" baseline="-25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1EA4D82-72BE-4269-A2CD-10940A388A5D}"/>
              </a:ext>
            </a:extLst>
          </p:cNvPr>
          <p:cNvSpPr txBox="1"/>
          <p:nvPr/>
        </p:nvSpPr>
        <p:spPr>
          <a:xfrm flipH="1">
            <a:off x="166883" y="780482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onsolas" panose="020B0609020204030204" pitchFamily="49" charset="0"/>
              </a:rPr>
              <a:t>Read x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A56C191-676C-49A7-8F36-76C9B3B8E41C}"/>
              </a:ext>
            </a:extLst>
          </p:cNvPr>
          <p:cNvSpPr/>
          <p:nvPr/>
        </p:nvSpPr>
        <p:spPr>
          <a:xfrm rot="13192720" flipH="1">
            <a:off x="2680085" y="1437838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46885C5-65F2-4AF1-9A8D-3245EBB4AA6B}"/>
              </a:ext>
            </a:extLst>
          </p:cNvPr>
          <p:cNvSpPr txBox="1"/>
          <p:nvPr/>
        </p:nvSpPr>
        <p:spPr>
          <a:xfrm>
            <a:off x="371975" y="3470307"/>
            <a:ext cx="32398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Hey, other cache, do you have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data?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1BA1869D-BBB4-45E7-9114-9886E5575249}"/>
              </a:ext>
            </a:extLst>
          </p:cNvPr>
          <p:cNvSpPr/>
          <p:nvPr/>
        </p:nvSpPr>
        <p:spPr>
          <a:xfrm rot="8407280">
            <a:off x="2881027" y="1453247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9BD9E1E-1934-4BAA-8B66-D1C7CACC93EF}"/>
              </a:ext>
            </a:extLst>
          </p:cNvPr>
          <p:cNvSpPr txBox="1"/>
          <p:nvPr/>
        </p:nvSpPr>
        <p:spPr>
          <a:xfrm>
            <a:off x="572917" y="3473360"/>
            <a:ext cx="32398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Yeah, here it is!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B3485BD-7672-471A-84EA-29677FC18D6B}"/>
              </a:ext>
            </a:extLst>
          </p:cNvPr>
          <p:cNvGrpSpPr/>
          <p:nvPr/>
        </p:nvGrpSpPr>
        <p:grpSpPr>
          <a:xfrm>
            <a:off x="739760" y="2911569"/>
            <a:ext cx="2929181" cy="467547"/>
            <a:chOff x="3795287" y="2923881"/>
            <a:chExt cx="2929181" cy="46754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91E31A8-E083-46D8-AEDB-6987CC116560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</a:rPr>
                <a:t>d</a:t>
              </a:r>
              <a:r>
                <a:rPr lang="en-US" sz="3600" baseline="-25000" dirty="0">
                  <a:solidFill>
                    <a:srgbClr val="00B0F0"/>
                  </a:solidFill>
                </a:rPr>
                <a:t>1</a:t>
              </a:r>
              <a:endParaRPr lang="en-US" sz="2400" baseline="-25000" dirty="0">
                <a:solidFill>
                  <a:srgbClr val="00B0F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5A3EAC2-7630-4BFC-96B8-971CBF8BC04F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</a:rPr>
                <a:t>x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2C08CE2-5AF0-45BF-AFD6-A118B0701418}"/>
                </a:ext>
              </a:extLst>
            </p:cNvPr>
            <p:cNvSpPr txBox="1"/>
            <p:nvPr/>
          </p:nvSpPr>
          <p:spPr>
            <a:xfrm flipH="1">
              <a:off x="5622898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Shared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049447-04E8-4CC0-8046-EDDD2E0144AE}"/>
              </a:ext>
            </a:extLst>
          </p:cNvPr>
          <p:cNvGrpSpPr/>
          <p:nvPr/>
        </p:nvGrpSpPr>
        <p:grpSpPr>
          <a:xfrm>
            <a:off x="3817603" y="2912900"/>
            <a:ext cx="2027478" cy="467546"/>
            <a:chOff x="3795287" y="2923882"/>
            <a:chExt cx="2027478" cy="46754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6057ACD-9E9A-4E7F-AD67-044521F6A6A9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</a:rPr>
                <a:t>d</a:t>
              </a:r>
              <a:r>
                <a:rPr lang="en-US" sz="3600" baseline="-25000" dirty="0">
                  <a:solidFill>
                    <a:srgbClr val="00B0F0"/>
                  </a:solidFill>
                </a:rPr>
                <a:t>1</a:t>
              </a:r>
              <a:endParaRPr lang="en-US" sz="2400" baseline="-25000" dirty="0">
                <a:solidFill>
                  <a:srgbClr val="00B0F0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27A1621-27ED-44E1-82D3-939A19658880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</a:rPr>
                <a:t>x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1E1E1BED-7594-49B5-9A4F-395831F6961D}"/>
              </a:ext>
            </a:extLst>
          </p:cNvPr>
          <p:cNvSpPr txBox="1"/>
          <p:nvPr/>
        </p:nvSpPr>
        <p:spPr>
          <a:xfrm flipH="1">
            <a:off x="5645214" y="2937321"/>
            <a:ext cx="1101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Modified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027E069-EC9D-4652-938F-F9C870F6025D}"/>
              </a:ext>
            </a:extLst>
          </p:cNvPr>
          <p:cNvSpPr txBox="1"/>
          <p:nvPr/>
        </p:nvSpPr>
        <p:spPr>
          <a:xfrm flipH="1">
            <a:off x="5639240" y="2897851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Shared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9E5DFEF-33C7-4239-A131-D2EE9E4955ED}"/>
              </a:ext>
            </a:extLst>
          </p:cNvPr>
          <p:cNvSpPr txBox="1"/>
          <p:nvPr/>
        </p:nvSpPr>
        <p:spPr>
          <a:xfrm>
            <a:off x="8120639" y="4021806"/>
            <a:ext cx="3812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[Right CPU]</a:t>
            </a:r>
          </a:p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(g) Modified to shared: The right CPU lost its exclusive access to the data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746D546-A75F-4212-A623-4566585AF158}"/>
              </a:ext>
            </a:extLst>
          </p:cNvPr>
          <p:cNvSpPr txBox="1"/>
          <p:nvPr/>
        </p:nvSpPr>
        <p:spPr>
          <a:xfrm>
            <a:off x="473352" y="4991302"/>
            <a:ext cx="7090595" cy="10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/>
              <a:t>Now suppose a new thread from the victim address space runs on the left core, and tries to read the cache line . . .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1D00ACE-44E3-4E81-84AD-559C92CB6BF3}"/>
              </a:ext>
            </a:extLst>
          </p:cNvPr>
          <p:cNvGrpSpPr/>
          <p:nvPr/>
        </p:nvGrpSpPr>
        <p:grpSpPr>
          <a:xfrm>
            <a:off x="5496761" y="601934"/>
            <a:ext cx="2292245" cy="735182"/>
            <a:chOff x="5744315" y="756792"/>
            <a:chExt cx="2292245" cy="73518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2B674FF-2FE3-4E99-BBA2-B7EE324B8AFF}"/>
                </a:ext>
              </a:extLst>
            </p:cNvPr>
            <p:cNvSpPr txBox="1"/>
            <p:nvPr/>
          </p:nvSpPr>
          <p:spPr>
            <a:xfrm>
              <a:off x="6268738" y="822545"/>
              <a:ext cx="17678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T0:A</a:t>
              </a:r>
              <a:r>
                <a:rPr lang="en-US" sz="3200" b="1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Evil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76A2BB30-0BD7-4B15-92DF-5B359E40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4315" y="756792"/>
              <a:ext cx="735182" cy="735182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460BA9F-3A9D-4661-A693-823C8BFE5536}"/>
              </a:ext>
            </a:extLst>
          </p:cNvPr>
          <p:cNvGrpSpPr/>
          <p:nvPr/>
        </p:nvGrpSpPr>
        <p:grpSpPr>
          <a:xfrm>
            <a:off x="1906964" y="619959"/>
            <a:ext cx="2639075" cy="735182"/>
            <a:chOff x="5494767" y="630152"/>
            <a:chExt cx="2639075" cy="73518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609C9D-DF46-4F45-81D4-AD0E8B6F1AB6}"/>
                </a:ext>
              </a:extLst>
            </p:cNvPr>
            <p:cNvSpPr txBox="1"/>
            <p:nvPr/>
          </p:nvSpPr>
          <p:spPr>
            <a:xfrm>
              <a:off x="5929908" y="695141"/>
              <a:ext cx="2203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T1:A</a:t>
              </a:r>
              <a:r>
                <a:rPr lang="en-US" sz="3200" baseline="-250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Victim</a:t>
              </a: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E267F23-9EB8-425D-AD19-B6848081C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4767" y="630152"/>
              <a:ext cx="735182" cy="735182"/>
            </a:xfrm>
            <a:prstGeom prst="rect">
              <a:avLst/>
            </a:prstGeom>
          </p:spPr>
        </p:pic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605D494-76A7-4A77-8C66-8EEA56AE7C2E}"/>
              </a:ext>
            </a:extLst>
          </p:cNvPr>
          <p:cNvCxnSpPr>
            <a:cxnSpLocks/>
          </p:cNvCxnSpPr>
          <p:nvPr/>
        </p:nvCxnSpPr>
        <p:spPr>
          <a:xfrm>
            <a:off x="10370634" y="162046"/>
            <a:ext cx="1562865" cy="1608881"/>
          </a:xfrm>
          <a:prstGeom prst="straightConnector1">
            <a:avLst/>
          </a:prstGeom>
          <a:ln w="28575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4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2" grpId="0"/>
      <p:bldP spid="3" grpId="0" animBg="1"/>
      <p:bldP spid="3" grpId="1" animBg="1"/>
      <p:bldP spid="66" grpId="0"/>
      <p:bldP spid="66" grpId="1"/>
      <p:bldP spid="73" grpId="0" animBg="1"/>
      <p:bldP spid="74" grpId="0"/>
      <p:bldP spid="79" grpId="0"/>
      <p:bldP spid="80" grpId="0"/>
      <p:bldP spid="81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17140-CFA0-4534-AC62-3176E8F81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5DB90CD1-3101-4D1D-9FEE-3481D0AAD0A4}"/>
              </a:ext>
            </a:extLst>
          </p:cNvPr>
          <p:cNvSpPr/>
          <p:nvPr/>
        </p:nvSpPr>
        <p:spPr>
          <a:xfrm rot="15222539">
            <a:off x="4332486" y="189305"/>
            <a:ext cx="3265936" cy="4538650"/>
          </a:xfrm>
          <a:prstGeom prst="arc">
            <a:avLst>
              <a:gd name="adj1" fmla="val 15347521"/>
              <a:gd name="adj2" fmla="val 0"/>
            </a:avLst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C2CA1C-A4A2-43EA-A2F7-39D1986C53FB}"/>
              </a:ext>
            </a:extLst>
          </p:cNvPr>
          <p:cNvSpPr/>
          <p:nvPr/>
        </p:nvSpPr>
        <p:spPr>
          <a:xfrm>
            <a:off x="252761" y="4917259"/>
            <a:ext cx="7363522" cy="1967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B711A-75FE-4822-AD1A-3002469BE4CF}"/>
              </a:ext>
            </a:extLst>
          </p:cNvPr>
          <p:cNvSpPr txBox="1"/>
          <p:nvPr/>
        </p:nvSpPr>
        <p:spPr>
          <a:xfrm>
            <a:off x="388155" y="5056320"/>
            <a:ext cx="7480889" cy="138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/>
              <a:t>Intel chips had a hardware bug that allowed 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T0:A</a:t>
            </a:r>
            <a:r>
              <a:rPr lang="en-US" sz="28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Evil</a:t>
            </a:r>
            <a:r>
              <a:rPr lang="en-US" sz="2800" dirty="0"/>
              <a:t> to “snoop” on the cache message sent from the right core to the left one, allowing 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T0:A</a:t>
            </a:r>
            <a:r>
              <a:rPr lang="en-US" sz="28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Evil</a:t>
            </a:r>
            <a:r>
              <a:rPr lang="en-US" sz="2800" dirty="0"/>
              <a:t> to read the cache line from  </a:t>
            </a:r>
            <a:r>
              <a:rPr lang="en-US" sz="2800" dirty="0">
                <a:solidFill>
                  <a:srgbClr val="00B0F0"/>
                </a:solidFill>
                <a:latin typeface="Consolas" panose="020B0609020204030204" pitchFamily="49" charset="0"/>
              </a:rPr>
              <a:t>A</a:t>
            </a:r>
            <a:r>
              <a:rPr lang="en-US" sz="2800" baseline="-25000" dirty="0">
                <a:solidFill>
                  <a:srgbClr val="00B0F0"/>
                </a:solidFill>
                <a:latin typeface="Consolas" panose="020B0609020204030204" pitchFamily="49" charset="0"/>
              </a:rPr>
              <a:t>Victim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018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4995-7ED2-4F4C-858B-DD57559B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66"/>
            <a:ext cx="10515600" cy="903633"/>
          </a:xfrm>
        </p:spPr>
        <p:txBody>
          <a:bodyPr/>
          <a:lstStyle/>
          <a:p>
            <a:r>
              <a:rPr lang="en-US" dirty="0"/>
              <a:t>Patching Linux to Stop the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17E01-F65E-492D-AA05-808CE5F8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330"/>
            <a:ext cx="10515600" cy="2966295"/>
          </a:xfrm>
        </p:spPr>
        <p:txBody>
          <a:bodyPr/>
          <a:lstStyle/>
          <a:p>
            <a:r>
              <a:rPr lang="en-US" dirty="0"/>
              <a:t>An Amazon engineer wrote a kernel patch to address the snooping attack</a:t>
            </a:r>
          </a:p>
          <a:p>
            <a:pPr lvl="1"/>
            <a:r>
              <a:rPr lang="en-US" dirty="0"/>
              <a:t>The patch added a new system call which marked the calling process as wanting to prevent the snooping attack</a:t>
            </a:r>
          </a:p>
          <a:p>
            <a:pPr lvl="1"/>
            <a:r>
              <a:rPr lang="en-US" dirty="0"/>
              <a:t>When Linux context-switched away from such a process, the kernel would force the CPU to flush the cache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EE793A4-BBEB-4240-A6B3-AAD851385A1C}"/>
              </a:ext>
            </a:extLst>
          </p:cNvPr>
          <p:cNvGrpSpPr/>
          <p:nvPr/>
        </p:nvGrpSpPr>
        <p:grpSpPr>
          <a:xfrm>
            <a:off x="1967696" y="2898274"/>
            <a:ext cx="8451204" cy="3959726"/>
            <a:chOff x="1967696" y="2898274"/>
            <a:chExt cx="8451204" cy="3959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E7BC1E-11C2-4D8F-BC8D-E76F9F287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8109" y="3308290"/>
              <a:ext cx="1451429" cy="145142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426F24-4500-4AB3-B05C-2671468EE47D}"/>
                </a:ext>
              </a:extLst>
            </p:cNvPr>
            <p:cNvSpPr/>
            <p:nvPr/>
          </p:nvSpPr>
          <p:spPr bwMode="auto">
            <a:xfrm>
              <a:off x="2392332" y="5522549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F05212-D0F3-4B10-9360-F828A23D5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506786" y="3308289"/>
              <a:ext cx="1451429" cy="1451429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EA5A39D-CFFD-4D81-815B-5EEEEC613970}"/>
                </a:ext>
              </a:extLst>
            </p:cNvPr>
            <p:cNvGrpSpPr/>
            <p:nvPr/>
          </p:nvGrpSpPr>
          <p:grpSpPr>
            <a:xfrm>
              <a:off x="6266773" y="5656267"/>
              <a:ext cx="2172546" cy="1201733"/>
              <a:chOff x="4299077" y="3675730"/>
              <a:chExt cx="2172546" cy="120173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CAB124-45B3-494D-AA1A-27930437E498}"/>
                  </a:ext>
                </a:extLst>
              </p:cNvPr>
              <p:cNvSpPr txBox="1"/>
              <p:nvPr/>
            </p:nvSpPr>
            <p:spPr>
              <a:xfrm flipH="1">
                <a:off x="4299077" y="4415798"/>
                <a:ext cx="19655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Address: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x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759FACD0-9D1E-4BD9-B180-EC1D0E968E1C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 flipV="1">
                <a:off x="5382228" y="4137395"/>
                <a:ext cx="351048" cy="3767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75075-3BC1-474B-89F0-A2500F7F2E65}"/>
                  </a:ext>
                </a:extLst>
              </p:cNvPr>
              <p:cNvSpPr txBox="1"/>
              <p:nvPr/>
            </p:nvSpPr>
            <p:spPr>
              <a:xfrm flipH="1">
                <a:off x="4994930" y="3675730"/>
                <a:ext cx="1476693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Data: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d</a:t>
                </a:r>
                <a:r>
                  <a:rPr lang="en-US" sz="3600" b="1" baseline="-25000" dirty="0">
                    <a:solidFill>
                      <a:srgbClr val="00B0F0"/>
                    </a:solidFill>
                  </a:rPr>
                  <a:t>0</a:t>
                </a:r>
                <a:endParaRPr lang="en-US" sz="2400" b="1" baseline="-250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8437B40-BA3D-47AF-B301-C967F09477B4}"/>
                </a:ext>
              </a:extLst>
            </p:cNvPr>
            <p:cNvGrpSpPr/>
            <p:nvPr/>
          </p:nvGrpSpPr>
          <p:grpSpPr>
            <a:xfrm>
              <a:off x="1967696" y="3931350"/>
              <a:ext cx="7490932" cy="1440615"/>
              <a:chOff x="0" y="1950813"/>
              <a:chExt cx="7490932" cy="144061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732A886-267C-4478-ABFF-891C3BC409EE}"/>
                  </a:ext>
                </a:extLst>
              </p:cNvPr>
              <p:cNvGrpSpPr/>
              <p:nvPr/>
            </p:nvGrpSpPr>
            <p:grpSpPr>
              <a:xfrm>
                <a:off x="838200" y="2984418"/>
                <a:ext cx="2740151" cy="352359"/>
                <a:chOff x="390273" y="5177889"/>
                <a:chExt cx="2740151" cy="352359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CFF31F5-0F0C-4D19-BBEA-8AB1D2284960}"/>
                    </a:ext>
                  </a:extLst>
                </p:cNvPr>
                <p:cNvSpPr/>
                <p:nvPr/>
              </p:nvSpPr>
              <p:spPr bwMode="auto">
                <a:xfrm>
                  <a:off x="390273" y="5177890"/>
                  <a:ext cx="914423" cy="3523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DE902DD-0B9E-4F07-A9A0-4A7BD2E13D45}"/>
                    </a:ext>
                  </a:extLst>
                </p:cNvPr>
                <p:cNvSpPr/>
                <p:nvPr/>
              </p:nvSpPr>
              <p:spPr bwMode="auto">
                <a:xfrm>
                  <a:off x="1304697" y="5177889"/>
                  <a:ext cx="912864" cy="3523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1E0883E-2B8A-4620-A26E-20ABE61D09D2}"/>
                    </a:ext>
                  </a:extLst>
                </p:cNvPr>
                <p:cNvSpPr/>
                <p:nvPr/>
              </p:nvSpPr>
              <p:spPr bwMode="auto">
                <a:xfrm>
                  <a:off x="2217560" y="5177889"/>
                  <a:ext cx="912864" cy="3523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ea typeface="ＭＳ Ｐゴシック" pitchFamily="-96" charset="-128"/>
                  </a:endParaRP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D4CD18-A940-477F-8BFF-8AD35722C4ED}"/>
                  </a:ext>
                </a:extLst>
              </p:cNvPr>
              <p:cNvSpPr txBox="1"/>
              <p:nvPr/>
            </p:nvSpPr>
            <p:spPr>
              <a:xfrm>
                <a:off x="0" y="2271845"/>
                <a:ext cx="918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Data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92CC45-F58C-45E5-8BA2-FE225DB4A679}"/>
                  </a:ext>
                </a:extLst>
              </p:cNvPr>
              <p:cNvSpPr txBox="1"/>
              <p:nvPr/>
            </p:nvSpPr>
            <p:spPr>
              <a:xfrm>
                <a:off x="197532" y="1950814"/>
                <a:ext cx="1281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Address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7AC2DC-9CCF-4EC5-9F89-682EBE571CC8}"/>
                  </a:ext>
                </a:extLst>
              </p:cNvPr>
              <p:cNvSpPr txBox="1"/>
              <p:nvPr/>
            </p:nvSpPr>
            <p:spPr>
              <a:xfrm>
                <a:off x="2839711" y="2271845"/>
                <a:ext cx="901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State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EE6B410-4EB0-41CE-804C-D39DBAA034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0568" y="2639717"/>
                <a:ext cx="2811" cy="3467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A50C3DA-6924-4839-9042-E84A9657E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3700" y="2338886"/>
                <a:ext cx="1052619" cy="6455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78A69CB-52D8-4B91-B45B-ECCE03328038}"/>
                  </a:ext>
                </a:extLst>
              </p:cNvPr>
              <p:cNvCxnSpPr>
                <a:cxnSpLocks/>
                <a:endCxn id="37" idx="0"/>
              </p:cNvCxnSpPr>
              <p:nvPr/>
            </p:nvCxnSpPr>
            <p:spPr>
              <a:xfrm>
                <a:off x="521518" y="2639717"/>
                <a:ext cx="773894" cy="34470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FA58D8F-D145-4280-891B-2FEA8BE90B2C}"/>
                  </a:ext>
                </a:extLst>
              </p:cNvPr>
              <p:cNvGrpSpPr/>
              <p:nvPr/>
            </p:nvGrpSpPr>
            <p:grpSpPr>
              <a:xfrm flipH="1">
                <a:off x="3912581" y="2984417"/>
                <a:ext cx="2740151" cy="352359"/>
                <a:chOff x="390273" y="5177889"/>
                <a:chExt cx="2740151" cy="352359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03AFA0A-A7AE-491A-88AD-CB7C9EFFCF76}"/>
                    </a:ext>
                  </a:extLst>
                </p:cNvPr>
                <p:cNvSpPr/>
                <p:nvPr/>
              </p:nvSpPr>
              <p:spPr bwMode="auto">
                <a:xfrm>
                  <a:off x="390273" y="5177890"/>
                  <a:ext cx="914423" cy="3523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2457868-9558-441A-8F68-1FB398F63265}"/>
                    </a:ext>
                  </a:extLst>
                </p:cNvPr>
                <p:cNvSpPr/>
                <p:nvPr/>
              </p:nvSpPr>
              <p:spPr bwMode="auto">
                <a:xfrm>
                  <a:off x="1304697" y="5177889"/>
                  <a:ext cx="912864" cy="3523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18744C6-D01C-46AC-B341-8E665D31E8E4}"/>
                    </a:ext>
                  </a:extLst>
                </p:cNvPr>
                <p:cNvSpPr/>
                <p:nvPr/>
              </p:nvSpPr>
              <p:spPr bwMode="auto">
                <a:xfrm>
                  <a:off x="2217560" y="5177889"/>
                  <a:ext cx="912864" cy="3523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ea typeface="ＭＳ Ｐゴシック" pitchFamily="-96" charset="-128"/>
                  </a:endParaRP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969584-AEB5-4B7C-9777-52BA4ADAB6F7}"/>
                  </a:ext>
                </a:extLst>
              </p:cNvPr>
              <p:cNvSpPr txBox="1"/>
              <p:nvPr/>
            </p:nvSpPr>
            <p:spPr>
              <a:xfrm flipH="1">
                <a:off x="6572818" y="2271844"/>
                <a:ext cx="918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State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E008E9-9424-4F2C-8E9D-3996761CBA99}"/>
                  </a:ext>
                </a:extLst>
              </p:cNvPr>
              <p:cNvSpPr txBox="1"/>
              <p:nvPr/>
            </p:nvSpPr>
            <p:spPr>
              <a:xfrm flipH="1">
                <a:off x="6012064" y="1950813"/>
                <a:ext cx="1281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Address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3C3156-8A15-42BB-A6E3-0E0A575E2D8B}"/>
                  </a:ext>
                </a:extLst>
              </p:cNvPr>
              <p:cNvSpPr txBox="1"/>
              <p:nvPr/>
            </p:nvSpPr>
            <p:spPr>
              <a:xfrm flipH="1">
                <a:off x="3749508" y="2271844"/>
                <a:ext cx="901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Data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3EBB58A-C2FB-4E40-B8BC-0799FC834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97553" y="2639716"/>
                <a:ext cx="2811" cy="3467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D338B1BC-DF77-43AE-8C71-32E0B48EA1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14613" y="2338885"/>
                <a:ext cx="1052619" cy="6455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B09EDA8F-7270-45F2-9B59-8C8544023BD8}"/>
                  </a:ext>
                </a:extLst>
              </p:cNvPr>
              <p:cNvCxnSpPr>
                <a:cxnSpLocks/>
                <a:endCxn id="34" idx="0"/>
              </p:cNvCxnSpPr>
              <p:nvPr/>
            </p:nvCxnSpPr>
            <p:spPr>
              <a:xfrm flipH="1">
                <a:off x="6195520" y="2639716"/>
                <a:ext cx="773894" cy="34470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02A78E3-23E5-4B92-87D7-D9E9A181109F}"/>
                  </a:ext>
                </a:extLst>
              </p:cNvPr>
              <p:cNvGrpSpPr/>
              <p:nvPr/>
            </p:nvGrpSpPr>
            <p:grpSpPr>
              <a:xfrm>
                <a:off x="722893" y="2923881"/>
                <a:ext cx="2929181" cy="467547"/>
                <a:chOff x="722893" y="2923881"/>
                <a:chExt cx="2929181" cy="467547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59FD804-D18B-482D-AECB-ECF6C1CEF175}"/>
                    </a:ext>
                  </a:extLst>
                </p:cNvPr>
                <p:cNvSpPr txBox="1"/>
                <p:nvPr/>
              </p:nvSpPr>
              <p:spPr>
                <a:xfrm flipH="1">
                  <a:off x="722893" y="2929763"/>
                  <a:ext cx="11015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Invalid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485B5F6-014F-488C-AD07-F3B54A1A6720}"/>
                    </a:ext>
                  </a:extLst>
                </p:cNvPr>
                <p:cNvSpPr txBox="1"/>
                <p:nvPr/>
              </p:nvSpPr>
              <p:spPr>
                <a:xfrm flipH="1">
                  <a:off x="1648801" y="2923882"/>
                  <a:ext cx="11015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Invalid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358D6FD-4CA3-4CAF-B5ED-FA55C663F5E7}"/>
                    </a:ext>
                  </a:extLst>
                </p:cNvPr>
                <p:cNvSpPr txBox="1"/>
                <p:nvPr/>
              </p:nvSpPr>
              <p:spPr>
                <a:xfrm flipH="1">
                  <a:off x="2550504" y="2923881"/>
                  <a:ext cx="11015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Invalid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4615C2C-236C-4EC6-B5DA-A8B3512A03A7}"/>
                  </a:ext>
                </a:extLst>
              </p:cNvPr>
              <p:cNvGrpSpPr/>
              <p:nvPr/>
            </p:nvGrpSpPr>
            <p:grpSpPr>
              <a:xfrm>
                <a:off x="3817603" y="2912900"/>
                <a:ext cx="2027478" cy="467546"/>
                <a:chOff x="3795287" y="2923882"/>
                <a:chExt cx="2027478" cy="467546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48AD17-DF0A-457D-B5AD-6DC3E587471C}"/>
                    </a:ext>
                  </a:extLst>
                </p:cNvPr>
                <p:cNvSpPr txBox="1"/>
                <p:nvPr/>
              </p:nvSpPr>
              <p:spPr>
                <a:xfrm flipH="1">
                  <a:off x="3795287" y="2929763"/>
                  <a:ext cx="11015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00B0F0"/>
                      </a:solidFill>
                    </a:rPr>
                    <a:t>d</a:t>
                  </a:r>
                  <a:r>
                    <a:rPr lang="en-US" sz="3600" baseline="-25000" dirty="0">
                      <a:solidFill>
                        <a:srgbClr val="00B0F0"/>
                      </a:solidFill>
                    </a:rPr>
                    <a:t>1</a:t>
                  </a:r>
                  <a:endParaRPr lang="en-US" sz="2400" baseline="-250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43A33FC-150B-4611-B87C-E78E461BF4C6}"/>
                    </a:ext>
                  </a:extLst>
                </p:cNvPr>
                <p:cNvSpPr txBox="1"/>
                <p:nvPr/>
              </p:nvSpPr>
              <p:spPr>
                <a:xfrm flipH="1">
                  <a:off x="4721195" y="2923882"/>
                  <a:ext cx="11015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00B0F0"/>
                      </a:solidFill>
                    </a:rPr>
                    <a:t>x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5FF3EF-94F5-402B-BB63-7AFFB913AAAE}"/>
                  </a:ext>
                </a:extLst>
              </p:cNvPr>
              <p:cNvSpPr txBox="1"/>
              <p:nvPr/>
            </p:nvSpPr>
            <p:spPr>
              <a:xfrm flipH="1">
                <a:off x="5645214" y="2937321"/>
                <a:ext cx="110157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/>
                  <a:t>Modified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4FD44EB-7561-40DC-BB11-E45372F48C9E}"/>
                </a:ext>
              </a:extLst>
            </p:cNvPr>
            <p:cNvGrpSpPr/>
            <p:nvPr/>
          </p:nvGrpSpPr>
          <p:grpSpPr>
            <a:xfrm>
              <a:off x="7779825" y="2898274"/>
              <a:ext cx="2639075" cy="735182"/>
              <a:chOff x="5494767" y="630152"/>
              <a:chExt cx="2639075" cy="735182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4AAD4E6-28D8-488A-9CB7-438BDABD2FC6}"/>
                  </a:ext>
                </a:extLst>
              </p:cNvPr>
              <p:cNvSpPr txBox="1"/>
              <p:nvPr/>
            </p:nvSpPr>
            <p:spPr>
              <a:xfrm>
                <a:off x="5929908" y="695141"/>
                <a:ext cx="22039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B0F0"/>
                    </a:solidFill>
                    <a:latin typeface="Consolas" panose="020B0609020204030204" pitchFamily="49" charset="0"/>
                  </a:rPr>
                  <a:t>T0:A</a:t>
                </a:r>
                <a:r>
                  <a:rPr lang="en-US" sz="3200" baseline="-25000" dirty="0">
                    <a:solidFill>
                      <a:srgbClr val="00B0F0"/>
                    </a:solidFill>
                    <a:latin typeface="Consolas" panose="020B0609020204030204" pitchFamily="49" charset="0"/>
                  </a:rPr>
                  <a:t>Victim</a:t>
                </a: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565217A-0D36-47FC-BAD9-5A62584B8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4767" y="630152"/>
                <a:ext cx="735182" cy="7351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438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4995-7ED2-4F4C-858B-DD57559B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66"/>
            <a:ext cx="10515600" cy="903633"/>
          </a:xfrm>
        </p:spPr>
        <p:txBody>
          <a:bodyPr/>
          <a:lstStyle/>
          <a:p>
            <a:r>
              <a:rPr lang="en-US" dirty="0"/>
              <a:t>Patching Linux to Stop the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17E01-F65E-492D-AA05-808CE5F8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330"/>
            <a:ext cx="10515600" cy="2966295"/>
          </a:xfrm>
        </p:spPr>
        <p:txBody>
          <a:bodyPr/>
          <a:lstStyle/>
          <a:p>
            <a:r>
              <a:rPr lang="en-US" dirty="0"/>
              <a:t>An Amazon engineer wrote a kernel patch to address the snooping attack</a:t>
            </a:r>
          </a:p>
          <a:p>
            <a:pPr lvl="1"/>
            <a:r>
              <a:rPr lang="en-US" dirty="0"/>
              <a:t>The patch added a new system call which marked the calling process as wanting to prevent the snooping attack</a:t>
            </a:r>
          </a:p>
          <a:p>
            <a:pPr lvl="1"/>
            <a:r>
              <a:rPr lang="en-US" dirty="0"/>
              <a:t>When Linux context-switched away from such a process, the kernel would force the CPU to flush the cache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7BC1E-11C2-4D8F-BC8D-E76F9F287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109" y="3308290"/>
            <a:ext cx="1451429" cy="14514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426F24-4500-4AB3-B05C-2671468EE47D}"/>
              </a:ext>
            </a:extLst>
          </p:cNvPr>
          <p:cNvSpPr/>
          <p:nvPr/>
        </p:nvSpPr>
        <p:spPr bwMode="auto">
          <a:xfrm>
            <a:off x="2392332" y="5522549"/>
            <a:ext cx="668114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a typeface="ＭＳ Ｐゴシック" pitchFamily="-96" charset="-128"/>
              </a:rPr>
              <a:t>RAM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F05212-D0F3-4B10-9360-F828A23D5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06786" y="3308289"/>
            <a:ext cx="1451429" cy="1451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EA5A39D-CFFD-4D81-815B-5EEEEC613970}"/>
              </a:ext>
            </a:extLst>
          </p:cNvPr>
          <p:cNvGrpSpPr/>
          <p:nvPr/>
        </p:nvGrpSpPr>
        <p:grpSpPr>
          <a:xfrm>
            <a:off x="6266773" y="5656267"/>
            <a:ext cx="2172546" cy="1201733"/>
            <a:chOff x="4299077" y="3675730"/>
            <a:chExt cx="2172546" cy="120173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CAB124-45B3-494D-AA1A-27930437E498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</a:t>
              </a:r>
              <a:r>
                <a:rPr lang="en-US" sz="2400" b="1" dirty="0">
                  <a:solidFill>
                    <a:srgbClr val="00B0F0"/>
                  </a:solidFill>
                </a:rPr>
                <a:t>x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59FACD0-9D1E-4BD9-B180-EC1D0E968E1C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075075-3BC1-474B-89F0-A2500F7F2E65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</a:t>
              </a:r>
              <a:r>
                <a:rPr lang="en-US" sz="2400" b="1" dirty="0">
                  <a:solidFill>
                    <a:srgbClr val="00B0F0"/>
                  </a:solidFill>
                </a:rPr>
                <a:t>d</a:t>
              </a:r>
              <a:r>
                <a:rPr lang="en-US" sz="3600" b="1" baseline="-25000" dirty="0">
                  <a:solidFill>
                    <a:srgbClr val="00B0F0"/>
                  </a:solidFill>
                </a:rPr>
                <a:t>0</a:t>
              </a:r>
              <a:endParaRPr lang="en-US" sz="2400" b="1" baseline="-25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32A886-267C-4478-ABFF-891C3BC409EE}"/>
              </a:ext>
            </a:extLst>
          </p:cNvPr>
          <p:cNvGrpSpPr/>
          <p:nvPr/>
        </p:nvGrpSpPr>
        <p:grpSpPr>
          <a:xfrm>
            <a:off x="2805896" y="4964955"/>
            <a:ext cx="2740151" cy="352359"/>
            <a:chOff x="390273" y="5177889"/>
            <a:chExt cx="2740151" cy="35235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FF31F5-0F0C-4D19-BBEA-8AB1D2284960}"/>
                </a:ext>
              </a:extLst>
            </p:cNvPr>
            <p:cNvSpPr/>
            <p:nvPr/>
          </p:nvSpPr>
          <p:spPr bwMode="auto">
            <a:xfrm>
              <a:off x="390273" y="5177890"/>
              <a:ext cx="914423" cy="35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ea typeface="ＭＳ Ｐゴシック" pitchFamily="-96" charset="-12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DE902DD-0B9E-4F07-A9A0-4A7BD2E13D45}"/>
                </a:ext>
              </a:extLst>
            </p:cNvPr>
            <p:cNvSpPr/>
            <p:nvPr/>
          </p:nvSpPr>
          <p:spPr bwMode="auto">
            <a:xfrm>
              <a:off x="1304697" y="5177889"/>
              <a:ext cx="912864" cy="35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ea typeface="ＭＳ Ｐゴシック" pitchFamily="-96" charset="-12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E0883E-2B8A-4620-A26E-20ABE61D09D2}"/>
                </a:ext>
              </a:extLst>
            </p:cNvPr>
            <p:cNvSpPr/>
            <p:nvPr/>
          </p:nvSpPr>
          <p:spPr bwMode="auto">
            <a:xfrm>
              <a:off x="2217560" y="5177889"/>
              <a:ext cx="912864" cy="35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ea typeface="ＭＳ Ｐゴシック" pitchFamily="-96" charset="-128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D4CD18-A940-477F-8BFF-8AD35722C4ED}"/>
              </a:ext>
            </a:extLst>
          </p:cNvPr>
          <p:cNvSpPr txBox="1"/>
          <p:nvPr/>
        </p:nvSpPr>
        <p:spPr>
          <a:xfrm>
            <a:off x="1967696" y="4252382"/>
            <a:ext cx="91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92CC45-F58C-45E5-8BA2-FE225DB4A679}"/>
              </a:ext>
            </a:extLst>
          </p:cNvPr>
          <p:cNvSpPr txBox="1"/>
          <p:nvPr/>
        </p:nvSpPr>
        <p:spPr>
          <a:xfrm>
            <a:off x="2165228" y="3931351"/>
            <a:ext cx="128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Address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7AC2DC-9CCF-4EC5-9F89-682EBE571CC8}"/>
              </a:ext>
            </a:extLst>
          </p:cNvPr>
          <p:cNvSpPr txBox="1"/>
          <p:nvPr/>
        </p:nvSpPr>
        <p:spPr>
          <a:xfrm>
            <a:off x="4807407" y="4252382"/>
            <a:ext cx="901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E6B410-4EB0-41CE-804C-D39DBAA03459}"/>
              </a:ext>
            </a:extLst>
          </p:cNvPr>
          <p:cNvCxnSpPr>
            <a:cxnSpLocks/>
          </p:cNvCxnSpPr>
          <p:nvPr/>
        </p:nvCxnSpPr>
        <p:spPr>
          <a:xfrm>
            <a:off x="5258264" y="4620254"/>
            <a:ext cx="2811" cy="346719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50C3DA-6924-4839-9042-E84A9657E799}"/>
              </a:ext>
            </a:extLst>
          </p:cNvPr>
          <p:cNvCxnSpPr>
            <a:cxnSpLocks/>
          </p:cNvCxnSpPr>
          <p:nvPr/>
        </p:nvCxnSpPr>
        <p:spPr>
          <a:xfrm>
            <a:off x="2891396" y="4319423"/>
            <a:ext cx="1052619" cy="6455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8A69CB-52D8-4B91-B45B-ECCE03328038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2489214" y="4620254"/>
            <a:ext cx="773894" cy="34470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A58D8F-D145-4280-891B-2FEA8BE90B2C}"/>
              </a:ext>
            </a:extLst>
          </p:cNvPr>
          <p:cNvGrpSpPr/>
          <p:nvPr/>
        </p:nvGrpSpPr>
        <p:grpSpPr>
          <a:xfrm flipH="1">
            <a:off x="5880277" y="4964954"/>
            <a:ext cx="2740151" cy="352359"/>
            <a:chOff x="390273" y="5177889"/>
            <a:chExt cx="2740151" cy="3523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03AFA0A-A7AE-491A-88AD-CB7C9EFFCF76}"/>
                </a:ext>
              </a:extLst>
            </p:cNvPr>
            <p:cNvSpPr/>
            <p:nvPr/>
          </p:nvSpPr>
          <p:spPr bwMode="auto">
            <a:xfrm>
              <a:off x="390273" y="5177890"/>
              <a:ext cx="914423" cy="35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ea typeface="ＭＳ Ｐゴシック" pitchFamily="-96" charset="-12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457868-9558-441A-8F68-1FB398F63265}"/>
                </a:ext>
              </a:extLst>
            </p:cNvPr>
            <p:cNvSpPr/>
            <p:nvPr/>
          </p:nvSpPr>
          <p:spPr bwMode="auto">
            <a:xfrm>
              <a:off x="1304697" y="5177889"/>
              <a:ext cx="912864" cy="35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B0F0"/>
                </a:solidFill>
                <a:ea typeface="ＭＳ Ｐゴシック" pitchFamily="-96" charset="-128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18744C6-D01C-46AC-B341-8E665D31E8E4}"/>
                </a:ext>
              </a:extLst>
            </p:cNvPr>
            <p:cNvSpPr/>
            <p:nvPr/>
          </p:nvSpPr>
          <p:spPr bwMode="auto">
            <a:xfrm>
              <a:off x="2217560" y="5177889"/>
              <a:ext cx="912864" cy="35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ea typeface="ＭＳ Ｐゴシック" pitchFamily="-96" charset="-128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8969584-AEB5-4B7C-9777-52BA4ADAB6F7}"/>
              </a:ext>
            </a:extLst>
          </p:cNvPr>
          <p:cNvSpPr txBox="1"/>
          <p:nvPr/>
        </p:nvSpPr>
        <p:spPr>
          <a:xfrm flipH="1">
            <a:off x="8540514" y="4252381"/>
            <a:ext cx="91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E008E9-9424-4F2C-8E9D-3996761CBA99}"/>
              </a:ext>
            </a:extLst>
          </p:cNvPr>
          <p:cNvSpPr txBox="1"/>
          <p:nvPr/>
        </p:nvSpPr>
        <p:spPr>
          <a:xfrm flipH="1">
            <a:off x="7979760" y="3931350"/>
            <a:ext cx="128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Address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3C3156-8A15-42BB-A6E3-0E0A575E2D8B}"/>
              </a:ext>
            </a:extLst>
          </p:cNvPr>
          <p:cNvSpPr txBox="1"/>
          <p:nvPr/>
        </p:nvSpPr>
        <p:spPr>
          <a:xfrm flipH="1">
            <a:off x="5717204" y="4252381"/>
            <a:ext cx="901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EBB58A-C2FB-4E40-B8BC-0799FC834F76}"/>
              </a:ext>
            </a:extLst>
          </p:cNvPr>
          <p:cNvCxnSpPr>
            <a:cxnSpLocks/>
          </p:cNvCxnSpPr>
          <p:nvPr/>
        </p:nvCxnSpPr>
        <p:spPr>
          <a:xfrm flipH="1">
            <a:off x="6165249" y="4620253"/>
            <a:ext cx="2811" cy="346719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38B1BC-DF77-43AE-8C71-32E0B48EA179}"/>
              </a:ext>
            </a:extLst>
          </p:cNvPr>
          <p:cNvCxnSpPr>
            <a:cxnSpLocks/>
          </p:cNvCxnSpPr>
          <p:nvPr/>
        </p:nvCxnSpPr>
        <p:spPr>
          <a:xfrm flipH="1">
            <a:off x="7482309" y="4319422"/>
            <a:ext cx="1052619" cy="6455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9EDA8F-7270-45F2-9B59-8C8544023BD8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8163216" y="4620253"/>
            <a:ext cx="773894" cy="34470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2A78E3-23E5-4B92-87D7-D9E9A181109F}"/>
              </a:ext>
            </a:extLst>
          </p:cNvPr>
          <p:cNvGrpSpPr/>
          <p:nvPr/>
        </p:nvGrpSpPr>
        <p:grpSpPr>
          <a:xfrm>
            <a:off x="2690589" y="4904418"/>
            <a:ext cx="2929181" cy="467547"/>
            <a:chOff x="722893" y="2923881"/>
            <a:chExt cx="2929181" cy="46754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9FD804-D18B-482D-AECB-ECF6C1CEF175}"/>
                </a:ext>
              </a:extLst>
            </p:cNvPr>
            <p:cNvSpPr txBox="1"/>
            <p:nvPr/>
          </p:nvSpPr>
          <p:spPr>
            <a:xfrm flipH="1">
              <a:off x="722893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85B5F6-014F-488C-AD07-F3B54A1A6720}"/>
                </a:ext>
              </a:extLst>
            </p:cNvPr>
            <p:cNvSpPr txBox="1"/>
            <p:nvPr/>
          </p:nvSpPr>
          <p:spPr>
            <a:xfrm flipH="1">
              <a:off x="1648801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58D6FD-4CA3-4CAF-B5ED-FA55C663F5E7}"/>
                </a:ext>
              </a:extLst>
            </p:cNvPr>
            <p:cNvSpPr txBox="1"/>
            <p:nvPr/>
          </p:nvSpPr>
          <p:spPr>
            <a:xfrm flipH="1">
              <a:off x="2550504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A48AD17-DF0A-457D-B5AD-6DC3E587471C}"/>
              </a:ext>
            </a:extLst>
          </p:cNvPr>
          <p:cNvSpPr txBox="1"/>
          <p:nvPr/>
        </p:nvSpPr>
        <p:spPr>
          <a:xfrm flipH="1">
            <a:off x="5785299" y="4899318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d</a:t>
            </a:r>
            <a:r>
              <a:rPr lang="en-US" sz="3600" baseline="-25000" dirty="0">
                <a:solidFill>
                  <a:srgbClr val="00B0F0"/>
                </a:solidFill>
              </a:rPr>
              <a:t>1</a:t>
            </a:r>
            <a:endParaRPr lang="en-US" sz="2400" baseline="-25000" dirty="0">
              <a:solidFill>
                <a:srgbClr val="00B0F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3A33FC-150B-4611-B87C-E78E461BF4C6}"/>
              </a:ext>
            </a:extLst>
          </p:cNvPr>
          <p:cNvSpPr txBox="1"/>
          <p:nvPr/>
        </p:nvSpPr>
        <p:spPr>
          <a:xfrm flipH="1">
            <a:off x="6711207" y="4893437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5FF3EF-94F5-402B-BB63-7AFFB913AAAE}"/>
              </a:ext>
            </a:extLst>
          </p:cNvPr>
          <p:cNvSpPr txBox="1"/>
          <p:nvPr/>
        </p:nvSpPr>
        <p:spPr>
          <a:xfrm flipH="1">
            <a:off x="7612910" y="4917858"/>
            <a:ext cx="1101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Modified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850D998-F0B4-45C9-B68A-C76F66B3FB14}"/>
              </a:ext>
            </a:extLst>
          </p:cNvPr>
          <p:cNvGrpSpPr/>
          <p:nvPr/>
        </p:nvGrpSpPr>
        <p:grpSpPr>
          <a:xfrm>
            <a:off x="7779825" y="2883018"/>
            <a:ext cx="2292245" cy="735182"/>
            <a:chOff x="5744315" y="756792"/>
            <a:chExt cx="2292245" cy="73518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57F2A82-7DF1-4B88-84DA-E8874A9797DE}"/>
                </a:ext>
              </a:extLst>
            </p:cNvPr>
            <p:cNvSpPr txBox="1"/>
            <p:nvPr/>
          </p:nvSpPr>
          <p:spPr>
            <a:xfrm>
              <a:off x="6268738" y="822545"/>
              <a:ext cx="17678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T0:A</a:t>
              </a:r>
              <a:r>
                <a:rPr lang="en-US" sz="3200" b="1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Evil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4FC67CC-B855-459C-BAB0-0E06D5C48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4315" y="756792"/>
              <a:ext cx="735182" cy="735182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F53F965-38CF-4BFC-998F-1FCB33556B94}"/>
              </a:ext>
            </a:extLst>
          </p:cNvPr>
          <p:cNvSpPr txBox="1"/>
          <p:nvPr/>
        </p:nvSpPr>
        <p:spPr>
          <a:xfrm flipH="1">
            <a:off x="5778449" y="4888437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Invalid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B99021-1FB9-411E-809F-E4E1D8E7E687}"/>
              </a:ext>
            </a:extLst>
          </p:cNvPr>
          <p:cNvSpPr txBox="1"/>
          <p:nvPr/>
        </p:nvSpPr>
        <p:spPr>
          <a:xfrm flipH="1">
            <a:off x="6697141" y="4894031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Invalid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BD9E6A-C236-45A7-8797-5071EC5E14CE}"/>
              </a:ext>
            </a:extLst>
          </p:cNvPr>
          <p:cNvSpPr txBox="1"/>
          <p:nvPr/>
        </p:nvSpPr>
        <p:spPr>
          <a:xfrm flipH="1">
            <a:off x="7606060" y="4882555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Invalid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731504-1CD3-4DFA-89A5-58BADB3E24FC}"/>
              </a:ext>
            </a:extLst>
          </p:cNvPr>
          <p:cNvSpPr/>
          <p:nvPr/>
        </p:nvSpPr>
        <p:spPr>
          <a:xfrm>
            <a:off x="7870652" y="5763171"/>
            <a:ext cx="419593" cy="347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9838AD5-E509-4B69-A58A-177F170B6C25}"/>
              </a:ext>
            </a:extLst>
          </p:cNvPr>
          <p:cNvSpPr txBox="1"/>
          <p:nvPr/>
        </p:nvSpPr>
        <p:spPr>
          <a:xfrm flipH="1">
            <a:off x="5784406" y="4895857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d</a:t>
            </a:r>
            <a:r>
              <a:rPr lang="en-US" sz="3600" baseline="-25000" dirty="0">
                <a:solidFill>
                  <a:srgbClr val="00B0F0"/>
                </a:solidFill>
              </a:rPr>
              <a:t>1</a:t>
            </a:r>
            <a:endParaRPr lang="en-US" sz="2400" baseline="-25000" dirty="0">
              <a:solidFill>
                <a:srgbClr val="00B0F0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3D8233-1E48-485A-AFA3-0083509D67C1}"/>
              </a:ext>
            </a:extLst>
          </p:cNvPr>
          <p:cNvGrpSpPr/>
          <p:nvPr/>
        </p:nvGrpSpPr>
        <p:grpSpPr>
          <a:xfrm>
            <a:off x="7779825" y="2898274"/>
            <a:ext cx="2639075" cy="735182"/>
            <a:chOff x="7779825" y="2898274"/>
            <a:chExt cx="2639075" cy="73518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E58866-CA75-401E-A7A4-03586286A674}"/>
                </a:ext>
              </a:extLst>
            </p:cNvPr>
            <p:cNvSpPr txBox="1"/>
            <p:nvPr/>
          </p:nvSpPr>
          <p:spPr>
            <a:xfrm>
              <a:off x="8214966" y="2963263"/>
              <a:ext cx="2203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T0:A</a:t>
              </a:r>
              <a:r>
                <a:rPr lang="en-US" sz="3200" baseline="-250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Victim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A313CFD-F134-4D62-B4DD-A1D82C4C0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9825" y="2898274"/>
              <a:ext cx="735182" cy="735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7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14063 0.10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54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8" grpId="0"/>
      <p:bldP spid="52" grpId="0"/>
      <p:bldP spid="52" grpId="1"/>
      <p:bldP spid="53" grpId="0"/>
      <p:bldP spid="53" grpId="1"/>
      <p:bldP spid="54" grpId="0"/>
      <p:bldP spid="54" grpId="1"/>
      <p:bldP spid="40" grpId="0" animBg="1"/>
      <p:bldP spid="55" grpId="0"/>
      <p:bldP spid="5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18FB92-619F-4EFE-94CC-E798B1FDD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22927"/>
          <a:stretch/>
        </p:blipFill>
        <p:spPr>
          <a:xfrm>
            <a:off x="-1" y="0"/>
            <a:ext cx="790936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D052B-8193-4CFB-9374-3C1E6348CF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47" r="11930"/>
          <a:stretch/>
        </p:blipFill>
        <p:spPr>
          <a:xfrm>
            <a:off x="8481794" y="0"/>
            <a:ext cx="371020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A309BB-52F6-43B6-B9AF-5E8237F649A5}"/>
              </a:ext>
            </a:extLst>
          </p:cNvPr>
          <p:cNvSpPr txBox="1"/>
          <p:nvPr/>
        </p:nvSpPr>
        <p:spPr>
          <a:xfrm>
            <a:off x="8987883" y="5832088"/>
            <a:ext cx="2542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Linus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220CB3-4C38-44C1-B156-188E674EBE83}"/>
              </a:ext>
            </a:extLst>
          </p:cNvPr>
          <p:cNvSpPr/>
          <p:nvPr/>
        </p:nvSpPr>
        <p:spPr>
          <a:xfrm>
            <a:off x="9631497" y="2193823"/>
            <a:ext cx="142236" cy="115600"/>
          </a:xfrm>
          <a:custGeom>
            <a:avLst/>
            <a:gdLst>
              <a:gd name="connsiteX0" fmla="*/ 25459 w 142236"/>
              <a:gd name="connsiteY0" fmla="*/ 2967 h 115600"/>
              <a:gd name="connsiteX1" fmla="*/ 81215 w 142236"/>
              <a:gd name="connsiteY1" fmla="*/ 58723 h 115600"/>
              <a:gd name="connsiteX2" fmla="*/ 125820 w 142236"/>
              <a:gd name="connsiteY2" fmla="*/ 69875 h 115600"/>
              <a:gd name="connsiteX3" fmla="*/ 136971 w 142236"/>
              <a:gd name="connsiteY3" fmla="*/ 114479 h 115600"/>
              <a:gd name="connsiteX4" fmla="*/ 14308 w 142236"/>
              <a:gd name="connsiteY4" fmla="*/ 36421 h 115600"/>
              <a:gd name="connsiteX5" fmla="*/ 14308 w 142236"/>
              <a:gd name="connsiteY5" fmla="*/ 114479 h 115600"/>
              <a:gd name="connsiteX6" fmla="*/ 103518 w 142236"/>
              <a:gd name="connsiteY6" fmla="*/ 92177 h 115600"/>
              <a:gd name="connsiteX7" fmla="*/ 25459 w 142236"/>
              <a:gd name="connsiteY7" fmla="*/ 2967 h 115600"/>
              <a:gd name="connsiteX8" fmla="*/ 58913 w 142236"/>
              <a:gd name="connsiteY8" fmla="*/ 14118 h 115600"/>
              <a:gd name="connsiteX9" fmla="*/ 114669 w 142236"/>
              <a:gd name="connsiteY9" fmla="*/ 36421 h 11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236" h="115600">
                <a:moveTo>
                  <a:pt x="25459" y="2967"/>
                </a:moveTo>
                <a:cubicBezTo>
                  <a:pt x="44044" y="21552"/>
                  <a:pt x="59346" y="44143"/>
                  <a:pt x="81215" y="58723"/>
                </a:cubicBezTo>
                <a:cubicBezTo>
                  <a:pt x="93967" y="67224"/>
                  <a:pt x="114983" y="59038"/>
                  <a:pt x="125820" y="69875"/>
                </a:cubicBezTo>
                <a:cubicBezTo>
                  <a:pt x="136657" y="80712"/>
                  <a:pt x="149723" y="122980"/>
                  <a:pt x="136971" y="114479"/>
                </a:cubicBezTo>
                <a:cubicBezTo>
                  <a:pt x="-16366" y="12253"/>
                  <a:pt x="211225" y="64552"/>
                  <a:pt x="14308" y="36421"/>
                </a:cubicBezTo>
                <a:cubicBezTo>
                  <a:pt x="10901" y="46641"/>
                  <a:pt x="-16109" y="107720"/>
                  <a:pt x="14308" y="114479"/>
                </a:cubicBezTo>
                <a:cubicBezTo>
                  <a:pt x="44230" y="121128"/>
                  <a:pt x="103518" y="92177"/>
                  <a:pt x="103518" y="92177"/>
                </a:cubicBezTo>
                <a:cubicBezTo>
                  <a:pt x="102229" y="91317"/>
                  <a:pt x="-1699" y="43703"/>
                  <a:pt x="25459" y="2967"/>
                </a:cubicBezTo>
                <a:cubicBezTo>
                  <a:pt x="31979" y="-6813"/>
                  <a:pt x="47762" y="10401"/>
                  <a:pt x="58913" y="14118"/>
                </a:cubicBezTo>
                <a:cubicBezTo>
                  <a:pt x="98552" y="40545"/>
                  <a:pt x="78964" y="36421"/>
                  <a:pt x="114669" y="36421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B58A2B-10C9-462E-BF8C-A2E0CC7E346A}"/>
              </a:ext>
            </a:extLst>
          </p:cNvPr>
          <p:cNvSpPr/>
          <p:nvPr/>
        </p:nvSpPr>
        <p:spPr>
          <a:xfrm>
            <a:off x="10723300" y="2193823"/>
            <a:ext cx="142236" cy="115600"/>
          </a:xfrm>
          <a:custGeom>
            <a:avLst/>
            <a:gdLst>
              <a:gd name="connsiteX0" fmla="*/ 25459 w 142236"/>
              <a:gd name="connsiteY0" fmla="*/ 2967 h 115600"/>
              <a:gd name="connsiteX1" fmla="*/ 81215 w 142236"/>
              <a:gd name="connsiteY1" fmla="*/ 58723 h 115600"/>
              <a:gd name="connsiteX2" fmla="*/ 125820 w 142236"/>
              <a:gd name="connsiteY2" fmla="*/ 69875 h 115600"/>
              <a:gd name="connsiteX3" fmla="*/ 136971 w 142236"/>
              <a:gd name="connsiteY3" fmla="*/ 114479 h 115600"/>
              <a:gd name="connsiteX4" fmla="*/ 14308 w 142236"/>
              <a:gd name="connsiteY4" fmla="*/ 36421 h 115600"/>
              <a:gd name="connsiteX5" fmla="*/ 14308 w 142236"/>
              <a:gd name="connsiteY5" fmla="*/ 114479 h 115600"/>
              <a:gd name="connsiteX6" fmla="*/ 103518 w 142236"/>
              <a:gd name="connsiteY6" fmla="*/ 92177 h 115600"/>
              <a:gd name="connsiteX7" fmla="*/ 25459 w 142236"/>
              <a:gd name="connsiteY7" fmla="*/ 2967 h 115600"/>
              <a:gd name="connsiteX8" fmla="*/ 58913 w 142236"/>
              <a:gd name="connsiteY8" fmla="*/ 14118 h 115600"/>
              <a:gd name="connsiteX9" fmla="*/ 114669 w 142236"/>
              <a:gd name="connsiteY9" fmla="*/ 36421 h 11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236" h="115600">
                <a:moveTo>
                  <a:pt x="25459" y="2967"/>
                </a:moveTo>
                <a:cubicBezTo>
                  <a:pt x="44044" y="21552"/>
                  <a:pt x="59346" y="44143"/>
                  <a:pt x="81215" y="58723"/>
                </a:cubicBezTo>
                <a:cubicBezTo>
                  <a:pt x="93967" y="67224"/>
                  <a:pt x="114983" y="59038"/>
                  <a:pt x="125820" y="69875"/>
                </a:cubicBezTo>
                <a:cubicBezTo>
                  <a:pt x="136657" y="80712"/>
                  <a:pt x="149723" y="122980"/>
                  <a:pt x="136971" y="114479"/>
                </a:cubicBezTo>
                <a:cubicBezTo>
                  <a:pt x="-16366" y="12253"/>
                  <a:pt x="211225" y="64552"/>
                  <a:pt x="14308" y="36421"/>
                </a:cubicBezTo>
                <a:cubicBezTo>
                  <a:pt x="10901" y="46641"/>
                  <a:pt x="-16109" y="107720"/>
                  <a:pt x="14308" y="114479"/>
                </a:cubicBezTo>
                <a:cubicBezTo>
                  <a:pt x="44230" y="121128"/>
                  <a:pt x="103518" y="92177"/>
                  <a:pt x="103518" y="92177"/>
                </a:cubicBezTo>
                <a:cubicBezTo>
                  <a:pt x="102229" y="91317"/>
                  <a:pt x="-1699" y="43703"/>
                  <a:pt x="25459" y="2967"/>
                </a:cubicBezTo>
                <a:cubicBezTo>
                  <a:pt x="31979" y="-6813"/>
                  <a:pt x="47762" y="10401"/>
                  <a:pt x="58913" y="14118"/>
                </a:cubicBezTo>
                <a:cubicBezTo>
                  <a:pt x="98552" y="40545"/>
                  <a:pt x="78964" y="36421"/>
                  <a:pt x="114669" y="36421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3586B4-D3BC-4111-9E37-AD0E2CC5C354}"/>
              </a:ext>
            </a:extLst>
          </p:cNvPr>
          <p:cNvSpPr txBox="1"/>
          <p:nvPr/>
        </p:nvSpPr>
        <p:spPr>
          <a:xfrm>
            <a:off x="2655848" y="5140711"/>
            <a:ext cx="6880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Linus was trying to do a cost-benefit analysis.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3C9B03-00C0-4261-945C-4E9A788DD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26" y="147629"/>
            <a:ext cx="8756147" cy="49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5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8DC2-C08B-4359-B095-86295523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dirty="0"/>
              <a:t>Linux Patches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BA9D-EC1C-4E73-BCAB-EE4565588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180"/>
            <a:ext cx="10515600" cy="3646449"/>
          </a:xfrm>
        </p:spPr>
        <p:txBody>
          <a:bodyPr/>
          <a:lstStyle/>
          <a:p>
            <a:r>
              <a:rPr lang="en-US" dirty="0"/>
              <a:t>When a kernel developer wants to patch the kernel (e.g., to fix a bug or improve performance), she has to:</a:t>
            </a:r>
          </a:p>
          <a:p>
            <a:pPr lvl="1"/>
            <a:r>
              <a:rPr lang="en-US" dirty="0"/>
              <a:t>Generate a diff relative to the current kernel source</a:t>
            </a:r>
          </a:p>
          <a:p>
            <a:pPr lvl="1"/>
            <a:r>
              <a:rPr lang="en-US" dirty="0"/>
              <a:t>Write an English-level description of the patch, explaining the “user-visible impact” and quantifying “optimizations and trade-offs”</a:t>
            </a:r>
          </a:p>
          <a:p>
            <a:pPr lvl="1"/>
            <a:r>
              <a:rPr lang="en-US" dirty="0"/>
              <a:t>Find the maintainers for the associated kernel subsystem, and email the patch to those maintainers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7446D7-114F-4FAD-9B4E-138F789FA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921"/>
          <a:stretch/>
        </p:blipFill>
        <p:spPr>
          <a:xfrm>
            <a:off x="401443" y="0"/>
            <a:ext cx="525222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3ABBB-F909-4AAC-B268-23A24ABFDF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921"/>
          <a:stretch/>
        </p:blipFill>
        <p:spPr>
          <a:xfrm>
            <a:off x="6939778" y="0"/>
            <a:ext cx="5252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A18F81-CB21-41FF-8873-A3B55104F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508BF4-7A57-4A42-8AFF-EEE04F47B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8DC2-C08B-4359-B095-86295523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dirty="0"/>
              <a:t>Linux Patches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BA9D-EC1C-4E73-BCAB-EE4565588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180"/>
            <a:ext cx="10515600" cy="3646449"/>
          </a:xfrm>
        </p:spPr>
        <p:txBody>
          <a:bodyPr/>
          <a:lstStyle/>
          <a:p>
            <a:r>
              <a:rPr lang="en-US" dirty="0"/>
              <a:t>When a kernel developer wants to patch the kernel (e.g., to fix a bug or improve performance), she has to:</a:t>
            </a:r>
          </a:p>
          <a:p>
            <a:pPr lvl="1"/>
            <a:r>
              <a:rPr lang="en-US" dirty="0"/>
              <a:t>Generate a diff relative to the current kernel source</a:t>
            </a:r>
          </a:p>
          <a:p>
            <a:pPr lvl="1"/>
            <a:r>
              <a:rPr lang="en-US" dirty="0"/>
              <a:t>Write an English-level description of the patch, explaining the “user-visible impact” and quantifying “optimizations and trade-offs”</a:t>
            </a:r>
          </a:p>
          <a:p>
            <a:pPr lvl="1"/>
            <a:r>
              <a:rPr lang="en-US" dirty="0"/>
              <a:t>Find the maintainers for the associated kernel subsystem, and email the patch to those maintainers</a:t>
            </a:r>
          </a:p>
          <a:p>
            <a:r>
              <a:rPr lang="en-US" dirty="0"/>
              <a:t>The maintainers then test the patch and may or may not merge it into the kernel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76BC6-297F-4724-9DF6-A38898CDB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4873625"/>
            <a:ext cx="10982325" cy="1619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65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9D3D-C0D2-4C6E-BA78-7D790841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068"/>
            <a:ext cx="10515600" cy="301083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How Do We Determine Whether a Patch is “Worth Merging”?</a:t>
            </a:r>
          </a:p>
        </p:txBody>
      </p:sp>
    </p:spTree>
    <p:extLst>
      <p:ext uri="{BB962C8B-B14F-4D97-AF65-F5344CB8AC3E}">
        <p14:creationId xmlns:p14="http://schemas.microsoft.com/office/powerpoint/2010/main" val="15583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08D7C1-D881-447A-9654-A42C12949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97" y="-34914"/>
            <a:ext cx="5880311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685FEA0-D35E-432C-BDC6-F1BD2154C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413" y="1327753"/>
            <a:ext cx="1451429" cy="14514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E467E36-A7D4-4E27-B1FF-B60D1F287DC4}"/>
              </a:ext>
            </a:extLst>
          </p:cNvPr>
          <p:cNvSpPr/>
          <p:nvPr/>
        </p:nvSpPr>
        <p:spPr bwMode="auto">
          <a:xfrm>
            <a:off x="424636" y="3542012"/>
            <a:ext cx="668114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a typeface="ＭＳ Ｐゴシック" pitchFamily="-96" charset="-128"/>
              </a:rPr>
              <a:t>RAM	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D50A34C-E40D-41FB-91FC-EF7557159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39090" y="1327752"/>
            <a:ext cx="1451429" cy="1451429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</a:t>
              </a:r>
              <a:r>
                <a:rPr lang="en-US" sz="2400" b="1" dirty="0">
                  <a:solidFill>
                    <a:srgbClr val="00B0F0"/>
                  </a:solidFill>
                </a:rPr>
                <a:t>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</a:t>
              </a:r>
              <a:r>
                <a:rPr lang="en-US" sz="2400" b="1" dirty="0">
                  <a:solidFill>
                    <a:srgbClr val="00B0F0"/>
                  </a:solidFill>
                </a:rPr>
                <a:t>d</a:t>
              </a:r>
              <a:r>
                <a:rPr lang="en-US" sz="3600" b="1" baseline="-25000" dirty="0">
                  <a:solidFill>
                    <a:srgbClr val="00B0F0"/>
                  </a:solidFill>
                </a:rPr>
                <a:t>0</a:t>
              </a:r>
              <a:endParaRPr lang="en-US" sz="2400" b="1" baseline="-25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097E02-5B3B-46D4-AE98-4443AE0E73AD}"/>
              </a:ext>
            </a:extLst>
          </p:cNvPr>
          <p:cNvGrpSpPr/>
          <p:nvPr/>
        </p:nvGrpSpPr>
        <p:grpSpPr>
          <a:xfrm>
            <a:off x="0" y="1950813"/>
            <a:ext cx="7490932" cy="1440615"/>
            <a:chOff x="0" y="1950813"/>
            <a:chExt cx="7490932" cy="144061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D1AD75E-3F73-4302-86D6-944D571859EB}"/>
                </a:ext>
              </a:extLst>
            </p:cNvPr>
            <p:cNvGrpSpPr/>
            <p:nvPr/>
          </p:nvGrpSpPr>
          <p:grpSpPr>
            <a:xfrm>
              <a:off x="722893" y="2923881"/>
              <a:ext cx="2929181" cy="467547"/>
              <a:chOff x="722893" y="2923881"/>
              <a:chExt cx="2929181" cy="467547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CE84FFC-964D-4D95-A50B-8C669D7708D7}"/>
                  </a:ext>
                </a:extLst>
              </p:cNvPr>
              <p:cNvSpPr txBox="1"/>
              <p:nvPr/>
            </p:nvSpPr>
            <p:spPr>
              <a:xfrm flipH="1">
                <a:off x="722893" y="2929763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Invalid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1382AF9-2AEA-41F8-BFA2-695BB1CE60CB}"/>
                  </a:ext>
                </a:extLst>
              </p:cNvPr>
              <p:cNvSpPr txBox="1"/>
              <p:nvPr/>
            </p:nvSpPr>
            <p:spPr>
              <a:xfrm flipH="1">
                <a:off x="1648801" y="2923882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Invalid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2208F00-EC79-44DC-AD52-5A658D00A72B}"/>
                  </a:ext>
                </a:extLst>
              </p:cNvPr>
              <p:cNvSpPr txBox="1"/>
              <p:nvPr/>
            </p:nvSpPr>
            <p:spPr>
              <a:xfrm flipH="1">
                <a:off x="2550504" y="2923881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Invalid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8049447-04E8-4CC0-8046-EDDD2E0144AE}"/>
                </a:ext>
              </a:extLst>
            </p:cNvPr>
            <p:cNvGrpSpPr/>
            <p:nvPr/>
          </p:nvGrpSpPr>
          <p:grpSpPr>
            <a:xfrm>
              <a:off x="3817603" y="2912900"/>
              <a:ext cx="2027478" cy="467546"/>
              <a:chOff x="3795287" y="2923882"/>
              <a:chExt cx="2027478" cy="467546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6057ACD-9E9A-4E7F-AD67-044521F6A6A9}"/>
                  </a:ext>
                </a:extLst>
              </p:cNvPr>
              <p:cNvSpPr txBox="1"/>
              <p:nvPr/>
            </p:nvSpPr>
            <p:spPr>
              <a:xfrm flipH="1">
                <a:off x="3795287" y="2929763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B0F0"/>
                    </a:solidFill>
                  </a:rPr>
                  <a:t>d</a:t>
                </a:r>
                <a:r>
                  <a:rPr lang="en-US" sz="3600" baseline="-25000" dirty="0">
                    <a:solidFill>
                      <a:srgbClr val="00B0F0"/>
                    </a:solidFill>
                  </a:rPr>
                  <a:t>1</a:t>
                </a:r>
                <a:endParaRPr lang="en-US" sz="2400" baseline="-250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27A1621-27ED-44E1-82D3-939A19658880}"/>
                  </a:ext>
                </a:extLst>
              </p:cNvPr>
              <p:cNvSpPr txBox="1"/>
              <p:nvPr/>
            </p:nvSpPr>
            <p:spPr>
              <a:xfrm flipH="1">
                <a:off x="4721195" y="2923882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B0F0"/>
                    </a:solidFill>
                  </a:rPr>
                  <a:t>x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E1E1BED-7594-49B5-9A4F-395831F6961D}"/>
                </a:ext>
              </a:extLst>
            </p:cNvPr>
            <p:cNvSpPr txBox="1"/>
            <p:nvPr/>
          </p:nvSpPr>
          <p:spPr>
            <a:xfrm flipH="1">
              <a:off x="5645214" y="2937321"/>
              <a:ext cx="110157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/>
                <a:t>Modified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732BDBC-E5D1-473B-B9EA-BCF968717E5F}"/>
              </a:ext>
            </a:extLst>
          </p:cNvPr>
          <p:cNvSpPr txBox="1"/>
          <p:nvPr/>
        </p:nvSpPr>
        <p:spPr>
          <a:xfrm>
            <a:off x="513354" y="5292930"/>
            <a:ext cx="7090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Suppose that the core on the right has a modified cache line that belongs to kernel-visible thread </a:t>
            </a:r>
            <a:r>
              <a:rPr lang="en-US" sz="2800" dirty="0">
                <a:solidFill>
                  <a:srgbClr val="00B0F0"/>
                </a:solidFill>
                <a:latin typeface="Consolas" panose="020B0609020204030204" pitchFamily="49" charset="0"/>
              </a:rPr>
              <a:t>T0</a:t>
            </a:r>
            <a:r>
              <a:rPr lang="en-US" sz="2800" dirty="0"/>
              <a:t> in address space </a:t>
            </a:r>
            <a:r>
              <a:rPr lang="en-US" sz="2800" dirty="0">
                <a:solidFill>
                  <a:srgbClr val="00B0F0"/>
                </a:solidFill>
                <a:latin typeface="Consolas" panose="020B0609020204030204" pitchFamily="49" charset="0"/>
              </a:rPr>
              <a:t>A</a:t>
            </a:r>
            <a:r>
              <a:rPr lang="en-US" sz="2800" baseline="-25000" dirty="0">
                <a:solidFill>
                  <a:srgbClr val="00B0F0"/>
                </a:solidFill>
                <a:latin typeface="Consolas" panose="020B0609020204030204" pitchFamily="49" charset="0"/>
              </a:rPr>
              <a:t>Victim</a:t>
            </a:r>
            <a:r>
              <a:rPr lang="en-US" sz="2800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4CE509-6CDB-48B4-B4EA-0A7AF16E13A7}"/>
              </a:ext>
            </a:extLst>
          </p:cNvPr>
          <p:cNvGrpSpPr/>
          <p:nvPr/>
        </p:nvGrpSpPr>
        <p:grpSpPr>
          <a:xfrm>
            <a:off x="5494767" y="630152"/>
            <a:ext cx="2639075" cy="735182"/>
            <a:chOff x="5494767" y="630152"/>
            <a:chExt cx="2639075" cy="7351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F7F2EB-649D-4283-BE3A-AAE9658DDC2F}"/>
                </a:ext>
              </a:extLst>
            </p:cNvPr>
            <p:cNvSpPr txBox="1"/>
            <p:nvPr/>
          </p:nvSpPr>
          <p:spPr>
            <a:xfrm>
              <a:off x="5929908" y="695141"/>
              <a:ext cx="2203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T0:A</a:t>
              </a:r>
              <a:r>
                <a:rPr lang="en-US" sz="3200" baseline="-250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Victim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75B919-D3A5-4974-BA54-0A0A668BD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4767" y="630152"/>
              <a:ext cx="735182" cy="735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8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97" y="-34914"/>
            <a:ext cx="5880311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685FEA0-D35E-432C-BDC6-F1BD2154C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413" y="1327753"/>
            <a:ext cx="1451429" cy="14514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E467E36-A7D4-4E27-B1FF-B60D1F287DC4}"/>
              </a:ext>
            </a:extLst>
          </p:cNvPr>
          <p:cNvSpPr/>
          <p:nvPr/>
        </p:nvSpPr>
        <p:spPr bwMode="auto">
          <a:xfrm>
            <a:off x="424636" y="3542012"/>
            <a:ext cx="668114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a typeface="ＭＳ Ｐゴシック" pitchFamily="-96" charset="-128"/>
              </a:rPr>
              <a:t>RAM	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D50A34C-E40D-41FB-91FC-EF7557159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39090" y="1327752"/>
            <a:ext cx="1451429" cy="1451429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</a:t>
              </a:r>
              <a:r>
                <a:rPr lang="en-US" sz="2400" b="1" dirty="0">
                  <a:solidFill>
                    <a:srgbClr val="00B0F0"/>
                  </a:solidFill>
                </a:rPr>
                <a:t>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</a:t>
              </a:r>
              <a:r>
                <a:rPr lang="en-US" sz="2400" b="1" dirty="0">
                  <a:solidFill>
                    <a:srgbClr val="00B0F0"/>
                  </a:solidFill>
                </a:rPr>
                <a:t>d</a:t>
              </a:r>
              <a:r>
                <a:rPr lang="en-US" sz="3600" b="1" baseline="-25000" dirty="0">
                  <a:solidFill>
                    <a:srgbClr val="00B0F0"/>
                  </a:solidFill>
                </a:rPr>
                <a:t>0</a:t>
              </a:r>
              <a:endParaRPr lang="en-US" sz="2400" b="1" baseline="-25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097E02-5B3B-46D4-AE98-4443AE0E73AD}"/>
              </a:ext>
            </a:extLst>
          </p:cNvPr>
          <p:cNvGrpSpPr/>
          <p:nvPr/>
        </p:nvGrpSpPr>
        <p:grpSpPr>
          <a:xfrm>
            <a:off x="0" y="1950813"/>
            <a:ext cx="7490932" cy="1440615"/>
            <a:chOff x="0" y="1950813"/>
            <a:chExt cx="7490932" cy="144061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D1AD75E-3F73-4302-86D6-944D571859EB}"/>
                </a:ext>
              </a:extLst>
            </p:cNvPr>
            <p:cNvGrpSpPr/>
            <p:nvPr/>
          </p:nvGrpSpPr>
          <p:grpSpPr>
            <a:xfrm>
              <a:off x="722893" y="2923881"/>
              <a:ext cx="2929181" cy="467547"/>
              <a:chOff x="722893" y="2923881"/>
              <a:chExt cx="2929181" cy="467547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CE84FFC-964D-4D95-A50B-8C669D7708D7}"/>
                  </a:ext>
                </a:extLst>
              </p:cNvPr>
              <p:cNvSpPr txBox="1"/>
              <p:nvPr/>
            </p:nvSpPr>
            <p:spPr>
              <a:xfrm flipH="1">
                <a:off x="722893" y="2929763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Invalid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1382AF9-2AEA-41F8-BFA2-695BB1CE60CB}"/>
                  </a:ext>
                </a:extLst>
              </p:cNvPr>
              <p:cNvSpPr txBox="1"/>
              <p:nvPr/>
            </p:nvSpPr>
            <p:spPr>
              <a:xfrm flipH="1">
                <a:off x="1648801" y="2923882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Invalid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2208F00-EC79-44DC-AD52-5A658D00A72B}"/>
                  </a:ext>
                </a:extLst>
              </p:cNvPr>
              <p:cNvSpPr txBox="1"/>
              <p:nvPr/>
            </p:nvSpPr>
            <p:spPr>
              <a:xfrm flipH="1">
                <a:off x="2550504" y="2923881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Invalid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8049447-04E8-4CC0-8046-EDDD2E0144AE}"/>
                </a:ext>
              </a:extLst>
            </p:cNvPr>
            <p:cNvGrpSpPr/>
            <p:nvPr/>
          </p:nvGrpSpPr>
          <p:grpSpPr>
            <a:xfrm>
              <a:off x="3817603" y="2912900"/>
              <a:ext cx="2027478" cy="467546"/>
              <a:chOff x="3795287" y="2923882"/>
              <a:chExt cx="2027478" cy="467546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6057ACD-9E9A-4E7F-AD67-044521F6A6A9}"/>
                  </a:ext>
                </a:extLst>
              </p:cNvPr>
              <p:cNvSpPr txBox="1"/>
              <p:nvPr/>
            </p:nvSpPr>
            <p:spPr>
              <a:xfrm flipH="1">
                <a:off x="3795287" y="2929763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B0F0"/>
                    </a:solidFill>
                  </a:rPr>
                  <a:t>d</a:t>
                </a:r>
                <a:r>
                  <a:rPr lang="en-US" sz="3600" baseline="-25000" dirty="0">
                    <a:solidFill>
                      <a:srgbClr val="00B0F0"/>
                    </a:solidFill>
                  </a:rPr>
                  <a:t>1</a:t>
                </a:r>
                <a:endParaRPr lang="en-US" sz="2400" baseline="-250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27A1621-27ED-44E1-82D3-939A19658880}"/>
                  </a:ext>
                </a:extLst>
              </p:cNvPr>
              <p:cNvSpPr txBox="1"/>
              <p:nvPr/>
            </p:nvSpPr>
            <p:spPr>
              <a:xfrm flipH="1">
                <a:off x="4721195" y="2923882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B0F0"/>
                    </a:solidFill>
                  </a:rPr>
                  <a:t>x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E1E1BED-7594-49B5-9A4F-395831F6961D}"/>
                </a:ext>
              </a:extLst>
            </p:cNvPr>
            <p:cNvSpPr txBox="1"/>
            <p:nvPr/>
          </p:nvSpPr>
          <p:spPr>
            <a:xfrm flipH="1">
              <a:off x="5645214" y="2937321"/>
              <a:ext cx="110157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/>
                <a:t>Modified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732BDBC-E5D1-473B-B9EA-BCF968717E5F}"/>
              </a:ext>
            </a:extLst>
          </p:cNvPr>
          <p:cNvSpPr txBox="1"/>
          <p:nvPr/>
        </p:nvSpPr>
        <p:spPr>
          <a:xfrm>
            <a:off x="406802" y="4836671"/>
            <a:ext cx="7435374" cy="10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/>
              <a:t>Now suppose that the core on the right starts running a malicious thread from a different address space.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9045207-72E0-4293-B598-93B86DD0C7B5}"/>
              </a:ext>
            </a:extLst>
          </p:cNvPr>
          <p:cNvGrpSpPr/>
          <p:nvPr/>
        </p:nvGrpSpPr>
        <p:grpSpPr>
          <a:xfrm>
            <a:off x="5496761" y="601934"/>
            <a:ext cx="2292245" cy="735182"/>
            <a:chOff x="5744315" y="756792"/>
            <a:chExt cx="2292245" cy="73518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CF17F93-ECD2-48EB-9751-E72B0D4BBE4E}"/>
                </a:ext>
              </a:extLst>
            </p:cNvPr>
            <p:cNvSpPr txBox="1"/>
            <p:nvPr/>
          </p:nvSpPr>
          <p:spPr>
            <a:xfrm>
              <a:off x="6268738" y="822545"/>
              <a:ext cx="17678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T0:A</a:t>
              </a:r>
              <a:r>
                <a:rPr lang="en-US" sz="3200" b="1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Evil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E64E278-A058-4EAB-8326-888100EA2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4315" y="756792"/>
              <a:ext cx="735182" cy="735182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950E555-3389-40F0-8E7E-6FE8E07F3161}"/>
              </a:ext>
            </a:extLst>
          </p:cNvPr>
          <p:cNvGrpSpPr/>
          <p:nvPr/>
        </p:nvGrpSpPr>
        <p:grpSpPr>
          <a:xfrm>
            <a:off x="5494767" y="630152"/>
            <a:ext cx="2639075" cy="735182"/>
            <a:chOff x="5494767" y="630152"/>
            <a:chExt cx="2639075" cy="73518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6E5D07C-3161-4591-B3FD-4F50CD8446B8}"/>
                </a:ext>
              </a:extLst>
            </p:cNvPr>
            <p:cNvSpPr txBox="1"/>
            <p:nvPr/>
          </p:nvSpPr>
          <p:spPr>
            <a:xfrm>
              <a:off x="5929908" y="695141"/>
              <a:ext cx="2203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T0:A</a:t>
              </a:r>
              <a:r>
                <a:rPr lang="en-US" sz="3200" baseline="-250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Victim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95027A0-F76C-4C93-95F3-331168C0B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4767" y="630152"/>
              <a:ext cx="735182" cy="735182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CEBD6FD-D45E-4A20-81FA-BC514DEA9ECB}"/>
              </a:ext>
            </a:extLst>
          </p:cNvPr>
          <p:cNvSpPr txBox="1"/>
          <p:nvPr/>
        </p:nvSpPr>
        <p:spPr>
          <a:xfrm>
            <a:off x="421638" y="6024057"/>
            <a:ext cx="7562639" cy="74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T0:A</a:t>
            </a:r>
            <a:r>
              <a:rPr lang="en-US" sz="28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Evil</a:t>
            </a:r>
            <a:r>
              <a:rPr lang="en-US" sz="2800" dirty="0"/>
              <a:t> should not be able to read the cache line from </a:t>
            </a:r>
            <a:r>
              <a:rPr lang="en-US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A</a:t>
            </a:r>
            <a:r>
              <a:rPr lang="en-US" sz="2800" baseline="-25000" dirty="0" err="1">
                <a:solidFill>
                  <a:srgbClr val="00B0F0"/>
                </a:solidFill>
                <a:latin typeface="Consolas" panose="020B0609020204030204" pitchFamily="49" charset="0"/>
              </a:rPr>
              <a:t>Victim</a:t>
            </a:r>
            <a:r>
              <a:rPr lang="en-US" sz="2800" dirty="0"/>
              <a:t>—the address spaces are different!</a:t>
            </a:r>
          </a:p>
        </p:txBody>
      </p:sp>
    </p:spTree>
    <p:extLst>
      <p:ext uri="{BB962C8B-B14F-4D97-AF65-F5344CB8AC3E}">
        <p14:creationId xmlns:p14="http://schemas.microsoft.com/office/powerpoint/2010/main" val="37638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2" grpId="0"/>
      <p:bldP spid="6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23339</TotalTime>
  <Words>938</Words>
  <Application>Microsoft Office PowerPoint</Application>
  <PresentationFormat>Widescreen</PresentationFormat>
  <Paragraphs>156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Consolas</vt:lpstr>
      <vt:lpstr>Segoe UI</vt:lpstr>
      <vt:lpstr>Segoe UI Light</vt:lpstr>
      <vt:lpstr>Office Theme</vt:lpstr>
      <vt:lpstr>Embedded EthiCS</vt:lpstr>
      <vt:lpstr>Linux Patches</vt:lpstr>
      <vt:lpstr>PowerPoint Presentation</vt:lpstr>
      <vt:lpstr>PowerPoint Presentation</vt:lpstr>
      <vt:lpstr>Linux Patches</vt:lpstr>
      <vt:lpstr>How Do We Determine Whether a Patch is “Worth Merging”?</vt:lpstr>
      <vt:lpstr>PowerPoint Presentation</vt:lpstr>
      <vt:lpstr>The MESI Protocol</vt:lpstr>
      <vt:lpstr>The MESI Protocol</vt:lpstr>
      <vt:lpstr>The MESI Protocol</vt:lpstr>
      <vt:lpstr>PowerPoint Presentation</vt:lpstr>
      <vt:lpstr>Patching Linux to Stop the Attack</vt:lpstr>
      <vt:lpstr>Patching Linux to Stop the Attack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Mickens, James</cp:lastModifiedBy>
  <cp:revision>9132</cp:revision>
  <dcterms:created xsi:type="dcterms:W3CDTF">2017-01-17T01:11:39Z</dcterms:created>
  <dcterms:modified xsi:type="dcterms:W3CDTF">2026-04-24T17:59:53Z</dcterms:modified>
</cp:coreProperties>
</file>