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301" r:id="rId3"/>
    <p:sldId id="292" r:id="rId4"/>
    <p:sldId id="295" r:id="rId5"/>
    <p:sldId id="296" r:id="rId6"/>
    <p:sldId id="297" r:id="rId7"/>
    <p:sldId id="303" r:id="rId8"/>
    <p:sldId id="336" r:id="rId9"/>
    <p:sldId id="337" r:id="rId10"/>
    <p:sldId id="306" r:id="rId11"/>
    <p:sldId id="310" r:id="rId12"/>
    <p:sldId id="311" r:id="rId13"/>
    <p:sldId id="338" r:id="rId14"/>
    <p:sldId id="315" r:id="rId15"/>
    <p:sldId id="316" r:id="rId16"/>
    <p:sldId id="317" r:id="rId17"/>
    <p:sldId id="309" r:id="rId18"/>
    <p:sldId id="320" r:id="rId19"/>
    <p:sldId id="328" r:id="rId20"/>
    <p:sldId id="330" r:id="rId21"/>
    <p:sldId id="329" r:id="rId22"/>
    <p:sldId id="331" r:id="rId23"/>
    <p:sldId id="332" r:id="rId24"/>
    <p:sldId id="333" r:id="rId25"/>
    <p:sldId id="304" r:id="rId26"/>
    <p:sldId id="291" r:id="rId27"/>
    <p:sldId id="258" r:id="rId28"/>
    <p:sldId id="305" r:id="rId29"/>
    <p:sldId id="260" r:id="rId30"/>
    <p:sldId id="261" r:id="rId31"/>
    <p:sldId id="324" r:id="rId32"/>
    <p:sldId id="325" r:id="rId33"/>
    <p:sldId id="263" r:id="rId34"/>
    <p:sldId id="33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99"/>
    <a:srgbClr val="FF9900"/>
    <a:srgbClr val="FF4A01"/>
    <a:srgbClr val="B4F2FA"/>
    <a:srgbClr val="FD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655" autoAdjust="0"/>
  </p:normalViewPr>
  <p:slideViewPr>
    <p:cSldViewPr snapToGrid="0">
      <p:cViewPr varScale="1">
        <p:scale>
          <a:sx n="59" d="100"/>
          <a:sy n="59" d="100"/>
        </p:scale>
        <p:origin x="88" y="104"/>
      </p:cViewPr>
      <p:guideLst>
        <p:guide orient="horz" pos="2160"/>
        <p:guide pos="3840"/>
      </p:guideLst>
    </p:cSldViewPr>
  </p:slideViewPr>
  <p:notesTextViewPr>
    <p:cViewPr>
      <p:scale>
        <a:sx n="1" d="1"/>
        <a:sy n="1" d="1"/>
      </p:scale>
      <p:origin x="0" y="-544"/>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78668C-1383-4E91-907E-8D1B5C92DF52}" type="datetimeFigureOut">
              <a:rPr lang="en-US" smtClean="0"/>
              <a:t>4/27/2026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E435F9-9C11-46D4-B977-888AB3BA3DAE}" type="slidenum">
              <a:rPr lang="en-US" smtClean="0"/>
              <a:t>‹#›</a:t>
            </a:fld>
            <a:endParaRPr lang="en-US"/>
          </a:p>
        </p:txBody>
      </p:sp>
    </p:spTree>
    <p:extLst>
      <p:ext uri="{BB962C8B-B14F-4D97-AF65-F5344CB8AC3E}">
        <p14:creationId xmlns:p14="http://schemas.microsoft.com/office/powerpoint/2010/main" val="4003342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nyu-cds.github.io/python-gpu/02-cuda/" TargetMode="External"/><Relationship Id="rId7" Type="http://schemas.openxmlformats.org/officeDocument/2006/relationships/hyperlink" Target="https://en.wikipedia.org/wiki/Thread_block_(CUDA_programming)#Warps"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en.wikipedia.org/wiki/Thread_block_(CUDA_programming)" TargetMode="External"/><Relationship Id="rId5" Type="http://schemas.openxmlformats.org/officeDocument/2006/relationships/hyperlink" Target="https://www.cis.upenn.edu/~devietti/classes/cis601-spring2016/hipeac-2015.updated.pdf" TargetMode="External"/><Relationship Id="rId4" Type="http://schemas.openxmlformats.org/officeDocument/2006/relationships/hyperlink" Target="http://15418.courses.cs.cmu.edu/spring2017content/lectures/05_gpuarch/05_gpuarch_slides.pdf"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rchive.ece.cmu.edu/~ece740/f13/lib/exe/fetch.php?media=onur-740-fall13-module5.1.3-simd-and-gpus-part3-vliw-dae-systolic.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vw.cac.cornell.edu/GPU/thread_div"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cs.calvin.edu/courses/cs/374/CUDA/CUDA-Thread-Indexing-Cheatsheet.pdf" TargetMode="External"/><Relationship Id="rId5" Type="http://schemas.openxmlformats.org/officeDocument/2006/relationships/hyperlink" Target="https://devblogs.nvidia.com/easy-introduction-cuda-c-and-c/" TargetMode="External"/><Relationship Id="rId4" Type="http://schemas.openxmlformats.org/officeDocument/2006/relationships/hyperlink" Target="https://www.cis.upenn.edu/~devietti/classes/cis601-spring2016/hipeac-2015.updated.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jhui.github.io/2017/03/06/CUDA/"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cis.upenn.edu/~devietti/classes/cis601-spring2016/hipeac-2015.updated.pdf" TargetMode="External"/><Relationship Id="rId5" Type="http://schemas.openxmlformats.org/officeDocument/2006/relationships/hyperlink" Target="https://developer.download.nvidia.com/CUDA/training/register_spilling.pdf" TargetMode="External"/><Relationship Id="rId4" Type="http://schemas.openxmlformats.org/officeDocument/2006/relationships/hyperlink" Target="https://www.microway.com/hpc-tech-tips/gpu-memory-types-performance-comparison/"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n.wikipedia.org/wiki/PCI_Express#History_and_revision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evblogs.nvidia.com/even-easier-introduction-cuda/"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oftware.intel.com/sites/default/files/managed/c5/9a/The-Compute-Architecture-of-Intel-Processor-Graphics-Gen9-v1d0.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rxiv.org/pdf/1907.02064.pdf"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eetasia.com/18083002-a-look-at-apples-vertical-integration/"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github.com/Igalia/intel-osrc-gfx-prm/tree/master/011_kbl_-_2016-2017"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anandtech.com/show/3922/intels-sandy-bridge-architecture-exposed/4" TargetMode="External"/><Relationship Id="rId5" Type="http://schemas.openxmlformats.org/officeDocument/2006/relationships/hyperlink" Target="https://software.intel.com/sites/default/files/managed/db/88/The-Architecture-of-Intel-Processor-Graphics-Gen11_R1new.pdf" TargetMode="External"/><Relationship Id="rId4" Type="http://schemas.openxmlformats.org/officeDocument/2006/relationships/hyperlink" Target="https://software.intel.com/sites/default/files/managed/c5/9a/The-Compute-Architecture-of-Intel-Processor-Graphics-Gen9-v1d0.pdf"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rxiv.org/pdf/1907.02064.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rxiv.org/pdf/1907.02064.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XAfTXYa36f4"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eb.cs.ucdavis.edu/~amenta/f15/amenta-cuda.pdf"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en.wikipedia.org/wiki/Single_instruction,_multiple_threads" TargetMode="External"/><Relationship Id="rId4" Type="http://schemas.openxmlformats.org/officeDocument/2006/relationships/hyperlink" Target="https://www.usenix.org/system/files/conference/nsdi17/nsdi17-go.pdf"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Streaming_SIMD_Extensions"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felixcloutier.com/x86/addps" TargetMode="External"/><Relationship Id="rId4" Type="http://schemas.openxmlformats.org/officeDocument/2006/relationships/hyperlink" Target="https://www.felixcloutier.com/x86/movap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E435F9-9C11-46D4-B977-888AB3BA3DAE}" type="slidenum">
              <a:rPr lang="en-US" smtClean="0"/>
              <a:t>1</a:t>
            </a:fld>
            <a:endParaRPr lang="en-US" dirty="0"/>
          </a:p>
        </p:txBody>
      </p:sp>
    </p:spTree>
    <p:extLst>
      <p:ext uri="{BB962C8B-B14F-4D97-AF65-F5344CB8AC3E}">
        <p14:creationId xmlns:p14="http://schemas.microsoft.com/office/powerpoint/2010/main" val="2880762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grid layout is a convenient abstraction for graphics problems, since you can divide the screen into a grid, and then assign different threads to render different parts of the screen in parallel. The grid layout is also a convenient abstraction for many kinds of problems in machine learning, where training a model can be decomposed into a bunch of parallel tasks.</a:t>
            </a:r>
          </a:p>
          <a:p>
            <a:endParaRPr lang="en-US" dirty="0"/>
          </a:p>
          <a:p>
            <a:r>
              <a:rPr lang="en-US" dirty="0"/>
              <a:t>[Ref: </a:t>
            </a:r>
            <a:r>
              <a:rPr lang="en-US" dirty="0">
                <a:hlinkClick r:id="rId3"/>
              </a:rPr>
              <a:t>https://nyu-cds.github.io/python-gpu/02-cuda/</a:t>
            </a:r>
            <a:endParaRPr lang="en-US" dirty="0"/>
          </a:p>
          <a:p>
            <a:r>
              <a:rPr lang="en-US" dirty="0"/>
              <a:t>        </a:t>
            </a:r>
            <a:r>
              <a:rPr lang="en-US" dirty="0">
                <a:hlinkClick r:id="rId4"/>
              </a:rPr>
              <a:t>http://15418.courses.cs.cmu.edu/spring2017content/lectures/05_gpuarch/05_gpuarch_slides.pdf</a:t>
            </a:r>
            <a:r>
              <a:rPr lang="en-US" dirty="0"/>
              <a:t> //Saved as gpu-arch.pdf</a:t>
            </a:r>
          </a:p>
          <a:p>
            <a:r>
              <a:rPr lang="en-US" dirty="0"/>
              <a:t>        </a:t>
            </a:r>
            <a:r>
              <a:rPr lang="en-US" dirty="0">
                <a:hlinkClick r:id="rId5"/>
              </a:rPr>
              <a:t>https://www.cis.upenn.edu/~devietti/classes/cis601-spring2016/hipeac-2015.updated.pdf</a:t>
            </a:r>
            <a:r>
              <a:rPr lang="en-US" dirty="0"/>
              <a:t> //Saved as gpu-arch3.pdf</a:t>
            </a:r>
          </a:p>
          <a:p>
            <a:r>
              <a:rPr lang="en-US" dirty="0"/>
              <a:t>        </a:t>
            </a:r>
            <a:r>
              <a:rPr lang="en-US" dirty="0">
                <a:hlinkClick r:id="rId6"/>
              </a:rPr>
              <a:t>https://en.wikipedia.org/wiki/Thread_block_(CUDA_programming)</a:t>
            </a:r>
            <a:endParaRPr lang="en-US" dirty="0"/>
          </a:p>
          <a:p>
            <a:r>
              <a:rPr lang="en-US" dirty="0"/>
              <a:t>        </a:t>
            </a:r>
            <a:r>
              <a:rPr lang="en-US" dirty="0">
                <a:hlinkClick r:id="rId7"/>
              </a:rPr>
              <a:t>https://en.wikipedia.org/wiki/Thread_block_(CUDA_programming)#Warps</a:t>
            </a:r>
            <a:endParaRPr lang="en-US" dirty="0"/>
          </a:p>
          <a:p>
            <a:r>
              <a:rPr lang="en-US" dirty="0"/>
              <a:t>]</a:t>
            </a:r>
          </a:p>
        </p:txBody>
      </p:sp>
      <p:sp>
        <p:nvSpPr>
          <p:cNvPr id="4" name="Slide Number Placeholder 3"/>
          <p:cNvSpPr>
            <a:spLocks noGrp="1"/>
          </p:cNvSpPr>
          <p:nvPr>
            <p:ph type="sldNum" sz="quarter" idx="5"/>
          </p:nvPr>
        </p:nvSpPr>
        <p:spPr/>
        <p:txBody>
          <a:bodyPr/>
          <a:lstStyle/>
          <a:p>
            <a:fld id="{E5E435F9-9C11-46D4-B977-888AB3BA3DAE}" type="slidenum">
              <a:rPr lang="en-US" smtClean="0"/>
              <a:t>12</a:t>
            </a:fld>
            <a:endParaRPr lang="en-US"/>
          </a:p>
        </p:txBody>
      </p:sp>
    </p:spTree>
    <p:extLst>
      <p:ext uri="{BB962C8B-B14F-4D97-AF65-F5344CB8AC3E}">
        <p14:creationId xmlns:p14="http://schemas.microsoft.com/office/powerpoint/2010/main" val="293374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a warp has three threads, but as mentioned in the last slide, a real warp has 32 threads in it!</a:t>
            </a:r>
          </a:p>
          <a:p>
            <a:endParaRPr lang="en-US" dirty="0"/>
          </a:p>
          <a:p>
            <a:r>
              <a:rPr lang="en-US" dirty="0"/>
              <a:t>Note that all of the threads in a warp have to exit the pipeline at the same time—this is why the threads are said to be in a warp. However, suppose that, while going through the D-cache stage, one or more threads suffer from a miss; in other words, one or more threads has to block until data can be fetched from RAM and pulled into the D-cache. If this happens, then the SM has to suspend the *entire* warp, only resuming the warp when all of the D-cache results have arrived. [As http://www.cs.fsu.edu/~yuw/pubs/2015-ICS-Yu.pdf states:</a:t>
            </a:r>
          </a:p>
          <a:p>
            <a:r>
              <a:rPr lang="en-US" dirty="0"/>
              <a:t>“Within the lock-step execution model, a warp becomes ready when all of its demanded data is available; warps that have missing data, regardless of the data size, are excluded for execution. This execution model of GPU expects that all cache blocks of each divergent load instruction are cached as a unit when there is locality. However, conventional cache management is unaware of the GPU execution model and the collective nature of divergent memory blocks. As a result, some blocks of a divergent instruction can be evicted while others are still cached, resulting in a varying number of cache misses for individual loads.”]</a:t>
            </a:r>
          </a:p>
          <a:p>
            <a:r>
              <a:rPr lang="en-US" dirty="0"/>
              <a:t>When a particular warp is suspended, the SM can execute other warps.</a:t>
            </a:r>
          </a:p>
          <a:p>
            <a:endParaRPr lang="en-US" dirty="0"/>
          </a:p>
          <a:p>
            <a:r>
              <a:rPr lang="en-US" dirty="0"/>
              <a:t>Each thread gets its own private register set. On Nvidia GPUs, a thread can get have up to 255 registers in its set. Since a single GPU runs hundreds or thousands of threads simultaneously, this means that a single GPU will have </a:t>
            </a:r>
            <a:r>
              <a:rPr lang="en-US" i="1" dirty="0"/>
              <a:t>many thousands</a:t>
            </a:r>
            <a:r>
              <a:rPr lang="en-US" dirty="0"/>
              <a:t> of registers, e.g., </a:t>
            </a:r>
            <a:r>
              <a:rPr lang="en-US" i="1" dirty="0"/>
              <a:t>hundreds of thousands</a:t>
            </a:r>
            <a:r>
              <a:rPr lang="en-US" dirty="0"/>
              <a:t> of registers! This contrasts with a CPU, which only has maybe 16 or 32 general-purpose registers. [For the specs about Nvidia GPUs, see the documentation about “Maximum number of 32-bit registers per thread” here: https://docs.nvidia.com/cuda/cuda-c-programming-guide/index.html#features-and-technical-specifications__technical-specifications-per-compute-capability.]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in this SM, the execute stage has enough ALUs to execute every instruction in a warp in parallel! [In a real-life SM, there may not be enough ALUs so that each thread in a warp gets a dedicated one—see the Intel Iris architecture discussed later in the slide deck.]</a:t>
            </a:r>
          </a:p>
          <a:p>
            <a:endParaRPr lang="en-US" dirty="0"/>
          </a:p>
          <a:p>
            <a:r>
              <a:rPr lang="en-US" dirty="0"/>
              <a:t>[Ref: </a:t>
            </a:r>
            <a:r>
              <a:rPr lang="en-US" dirty="0">
                <a:hlinkClick r:id="rId3"/>
              </a:rPr>
              <a:t>https://www.archive.ece.cmu.edu/~ece740/f13/lib/exe/fetch.php?media=onur-740-fall13-module5.1.3-simd-and-gpus-part3-vliw-dae-systolic.pdf</a:t>
            </a:r>
            <a:r>
              <a:rPr lang="en-US" dirty="0"/>
              <a:t>]</a:t>
            </a:r>
          </a:p>
        </p:txBody>
      </p:sp>
      <p:sp>
        <p:nvSpPr>
          <p:cNvPr id="4" name="Slide Number Placeholder 3"/>
          <p:cNvSpPr>
            <a:spLocks noGrp="1"/>
          </p:cNvSpPr>
          <p:nvPr>
            <p:ph type="sldNum" sz="quarter" idx="5"/>
          </p:nvPr>
        </p:nvSpPr>
        <p:spPr/>
        <p:txBody>
          <a:bodyPr/>
          <a:lstStyle/>
          <a:p>
            <a:fld id="{E5E435F9-9C11-46D4-B977-888AB3BA3DAE}" type="slidenum">
              <a:rPr lang="en-US" smtClean="0"/>
              <a:t>13</a:t>
            </a:fld>
            <a:endParaRPr lang="en-US"/>
          </a:p>
        </p:txBody>
      </p:sp>
    </p:spTree>
    <p:extLst>
      <p:ext uri="{BB962C8B-B14F-4D97-AF65-F5344CB8AC3E}">
        <p14:creationId xmlns:p14="http://schemas.microsoft.com/office/powerpoint/2010/main" val="2308967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wonder why you would use a SIMT approach instead of a SIMD approach if both allow multiple computations to be executed at once. The reason is that the SIMT approach allows for those computations to be executed simultaneously by multiple THREADS, each of which has its own register state and (as we explain in the next slide) its own ability to take different branches in different directions. Thus, the SIMT model is a richer one than the SIMD model in which there’s a single thread with a single register context.</a:t>
            </a:r>
          </a:p>
        </p:txBody>
      </p:sp>
      <p:sp>
        <p:nvSpPr>
          <p:cNvPr id="4" name="Slide Number Placeholder 3"/>
          <p:cNvSpPr>
            <a:spLocks noGrp="1"/>
          </p:cNvSpPr>
          <p:nvPr>
            <p:ph type="sldNum" sz="quarter" idx="5"/>
          </p:nvPr>
        </p:nvSpPr>
        <p:spPr/>
        <p:txBody>
          <a:bodyPr/>
          <a:lstStyle/>
          <a:p>
            <a:fld id="{E5E435F9-9C11-46D4-B977-888AB3BA3DAE}" type="slidenum">
              <a:rPr lang="en-US" smtClean="0"/>
              <a:t>14</a:t>
            </a:fld>
            <a:endParaRPr lang="en-US"/>
          </a:p>
        </p:txBody>
      </p:sp>
    </p:spTree>
    <p:extLst>
      <p:ext uri="{BB962C8B-B14F-4D97-AF65-F5344CB8AC3E}">
        <p14:creationId xmlns:p14="http://schemas.microsoft.com/office/powerpoint/2010/main" val="205268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“number:” stuff wouldn’t appear in the actual source code: those annotations just provide line numbers for the example. Also note that, in this example, `in` and `out` are global variables that are visible to all threads; in contrast, `</a:t>
            </a:r>
            <a:r>
              <a:rPr lang="en-US" dirty="0" err="1"/>
              <a:t>i</a:t>
            </a:r>
            <a:r>
              <a:rPr lang="en-US" dirty="0"/>
              <a:t>` and `r` are thread-local variables.</a:t>
            </a:r>
          </a:p>
          <a:p>
            <a:endParaRPr lang="en-US" dirty="0"/>
          </a:p>
          <a:p>
            <a:r>
              <a:rPr lang="en-US" dirty="0"/>
              <a:t>[Ref: </a:t>
            </a:r>
            <a:r>
              <a:rPr lang="en-US" dirty="0">
                <a:hlinkClick r:id="rId3"/>
              </a:rPr>
              <a:t>https://cvw.cac.cornell.edu/GPU/thread_div</a:t>
            </a:r>
            <a:endParaRPr lang="en-US" dirty="0"/>
          </a:p>
          <a:p>
            <a:r>
              <a:rPr lang="en-US" dirty="0"/>
              <a:t>        </a:t>
            </a:r>
            <a:r>
              <a:rPr lang="en-US" dirty="0">
                <a:hlinkClick r:id="rId4"/>
              </a:rPr>
              <a:t>https://www.cis.upenn.edu/~devietti/classes/cis601-spring2016/hipeac-2015.updated.pdf</a:t>
            </a:r>
            <a:r>
              <a:rPr lang="en-US" dirty="0"/>
              <a:t> //Slide 20, which</a:t>
            </a:r>
          </a:p>
          <a:p>
            <a:r>
              <a:rPr lang="en-US" dirty="0"/>
              <a:t>                                                                                                                          //is the basis for the example above</a:t>
            </a:r>
          </a:p>
          <a:p>
            <a:r>
              <a:rPr lang="en-US" dirty="0"/>
              <a:t>        </a:t>
            </a:r>
            <a:r>
              <a:rPr lang="en-US" dirty="0">
                <a:hlinkClick r:id="rId5"/>
              </a:rPr>
              <a:t>https://devblogs.nvidia.com/easy-introduction-cuda-c-and-c/</a:t>
            </a:r>
            <a:endParaRPr lang="en-US" dirty="0"/>
          </a:p>
          <a:p>
            <a:r>
              <a:rPr lang="en-US" dirty="0"/>
              <a:t>        </a:t>
            </a:r>
            <a:r>
              <a:rPr lang="en-US" dirty="0">
                <a:hlinkClick r:id="rId6"/>
              </a:rPr>
              <a:t>https://cs.calvin.edu/courses/cs/374/CUDA/CUDA-Thread-Indexing-Cheatsheet.pdf</a:t>
            </a:r>
            <a:endParaRPr lang="en-US" dirty="0"/>
          </a:p>
          <a:p>
            <a:r>
              <a:rPr lang="en-US" dirty="0"/>
              <a:t>]</a:t>
            </a:r>
          </a:p>
        </p:txBody>
      </p:sp>
      <p:sp>
        <p:nvSpPr>
          <p:cNvPr id="4" name="Slide Number Placeholder 3"/>
          <p:cNvSpPr>
            <a:spLocks noGrp="1"/>
          </p:cNvSpPr>
          <p:nvPr>
            <p:ph type="sldNum" sz="quarter" idx="5"/>
          </p:nvPr>
        </p:nvSpPr>
        <p:spPr/>
        <p:txBody>
          <a:bodyPr/>
          <a:lstStyle/>
          <a:p>
            <a:fld id="{E5E435F9-9C11-46D4-B977-888AB3BA3DAE}" type="slidenum">
              <a:rPr lang="en-US" smtClean="0"/>
              <a:t>15</a:t>
            </a:fld>
            <a:endParaRPr lang="en-US"/>
          </a:p>
        </p:txBody>
      </p:sp>
    </p:spTree>
    <p:extLst>
      <p:ext uri="{BB962C8B-B14F-4D97-AF65-F5344CB8AC3E}">
        <p14:creationId xmlns:p14="http://schemas.microsoft.com/office/powerpoint/2010/main" val="2144719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Branches hurt performance because they prevent the SIMD pipeline inside each SM from being fully utilized every clock cycles!</a:t>
            </a:r>
          </a:p>
          <a:p>
            <a:endParaRPr lang="en-US" dirty="0"/>
          </a:p>
          <a:p>
            <a:r>
              <a:rPr lang="en-US" dirty="0"/>
              <a:t>The way that you’d ensure that all threads in a warp branch in the same direction is by making sure that you the dimensions of warps, blocks, and grids are such that each warp’s threads will take the same branch directions, even if threads in different warps will take different directions.</a:t>
            </a:r>
          </a:p>
        </p:txBody>
      </p:sp>
      <p:sp>
        <p:nvSpPr>
          <p:cNvPr id="4" name="Slide Number Placeholder 3"/>
          <p:cNvSpPr>
            <a:spLocks noGrp="1"/>
          </p:cNvSpPr>
          <p:nvPr>
            <p:ph type="sldNum" sz="quarter" idx="5"/>
          </p:nvPr>
        </p:nvSpPr>
        <p:spPr/>
        <p:txBody>
          <a:bodyPr/>
          <a:lstStyle/>
          <a:p>
            <a:fld id="{E5E435F9-9C11-46D4-B977-888AB3BA3DAE}" type="slidenum">
              <a:rPr lang="en-US" smtClean="0"/>
              <a:t>16</a:t>
            </a:fld>
            <a:endParaRPr lang="en-US"/>
          </a:p>
        </p:txBody>
      </p:sp>
    </p:spTree>
    <p:extLst>
      <p:ext uri="{BB962C8B-B14F-4D97-AF65-F5344CB8AC3E}">
        <p14:creationId xmlns:p14="http://schemas.microsoft.com/office/powerpoint/2010/main" val="3915313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described by [5], “</a:t>
            </a:r>
            <a:r>
              <a:rPr lang="en-US" b="0" i="0" dirty="0">
                <a:solidFill>
                  <a:srgbClr val="000000"/>
                </a:solidFill>
                <a:effectLst/>
                <a:latin typeface="Trebuchet"/>
              </a:rPr>
              <a:t>Global memory is a 49-bit virtual address space that [is] visible to all threads in the GPU . . . Local memory is private storage for an executing thread and is not visible outside of that thread. It is intended for thread-local data like thread stacks and register spills. Local memory addresses are translated to global virtual addresses . . . Local memory has the same latency as global memory . . . Shared memory is located on chip, so it has much higher bandwidth and much lower latency than either local or global memory.”]</a:t>
            </a:r>
            <a:endParaRPr lang="en-US" dirty="0"/>
          </a:p>
          <a:p>
            <a:endParaRPr lang="en-US" dirty="0"/>
          </a:p>
          <a:p>
            <a:r>
              <a:rPr lang="en-US" dirty="0"/>
              <a:t>[Nvidia uses the term “CUDA core” to refer to an SM. In Nvidia terminology, an “SM” contains multiple CUDA cores (say, 32), the associated registers, as well as shared memory and the scheduler logic which dispatches warps to CUDA cores. For more details, see https://medium.com/@smallfishbigsea/basic-concepts-in-gpu-computing-3388710e9239.]</a:t>
            </a:r>
          </a:p>
          <a:p>
            <a:endParaRPr lang="en-US" dirty="0"/>
          </a:p>
          <a:p>
            <a:r>
              <a:rPr lang="en-US" dirty="0"/>
              <a:t>[Ref:  [1] </a:t>
            </a:r>
            <a:r>
              <a:rPr lang="en-US" dirty="0">
                <a:hlinkClick r:id="rId3"/>
              </a:rPr>
              <a:t>https://jhui.github.io/2017/03/06/CUDA/</a:t>
            </a:r>
            <a:endParaRPr lang="en-US" dirty="0"/>
          </a:p>
          <a:p>
            <a:r>
              <a:rPr lang="en-US" dirty="0"/>
              <a:t>         [2] </a:t>
            </a:r>
            <a:r>
              <a:rPr lang="en-US" dirty="0">
                <a:hlinkClick r:id="rId4"/>
              </a:rPr>
              <a:t>https://www.microway.com/hpc-tech-tips/gpu-memory-types-performance-comparison/</a:t>
            </a:r>
            <a:endParaRPr lang="en-US" dirty="0"/>
          </a:p>
          <a:p>
            <a:r>
              <a:rPr lang="en-US" dirty="0"/>
              <a:t>         [3] </a:t>
            </a:r>
            <a:r>
              <a:rPr lang="en-US" dirty="0">
                <a:hlinkClick r:id="rId5"/>
              </a:rPr>
              <a:t>https://developer.download.nvidia.com/CUDA/training/register_spilling.pdf</a:t>
            </a:r>
            <a:endParaRPr lang="en-US" dirty="0"/>
          </a:p>
          <a:p>
            <a:r>
              <a:rPr lang="en-US" dirty="0">
                <a:hlinkClick r:id="rId6"/>
              </a:rPr>
              <a:t>         [4] https://www.cis.upenn.edu/~devietti/classes/cis601-spring2016/hipeac-2015.updated.pdf</a:t>
            </a:r>
            <a:r>
              <a:rPr lang="en-US" dirty="0"/>
              <a:t>  //gpu-arch3.pdf;</a:t>
            </a:r>
          </a:p>
          <a:p>
            <a:r>
              <a:rPr lang="en-US" dirty="0"/>
              <a:t>                                                                                                                                          //see slides 29, 30, and 38.</a:t>
            </a:r>
          </a:p>
          <a:p>
            <a:r>
              <a:rPr lang="en-US" dirty="0"/>
              <a:t>         [5] https://docs.nvidia.com/nsight-compute/ProfilingGuide/index.html</a:t>
            </a:r>
          </a:p>
          <a:p>
            <a:r>
              <a:rPr lang="en-US" dirty="0"/>
              <a:t>]</a:t>
            </a:r>
          </a:p>
        </p:txBody>
      </p:sp>
      <p:sp>
        <p:nvSpPr>
          <p:cNvPr id="4" name="Slide Number Placeholder 3"/>
          <p:cNvSpPr>
            <a:spLocks noGrp="1"/>
          </p:cNvSpPr>
          <p:nvPr>
            <p:ph type="sldNum" sz="quarter" idx="5"/>
          </p:nvPr>
        </p:nvSpPr>
        <p:spPr/>
        <p:txBody>
          <a:bodyPr/>
          <a:lstStyle/>
          <a:p>
            <a:fld id="{E5E435F9-9C11-46D4-B977-888AB3BA3DAE}" type="slidenum">
              <a:rPr lang="en-US" smtClean="0"/>
              <a:t>17</a:t>
            </a:fld>
            <a:endParaRPr lang="en-US"/>
          </a:p>
        </p:txBody>
      </p:sp>
    </p:spTree>
    <p:extLst>
      <p:ext uri="{BB962C8B-B14F-4D97-AF65-F5344CB8AC3E}">
        <p14:creationId xmlns:p14="http://schemas.microsoft.com/office/powerpoint/2010/main" val="3814094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comment on the previous slide about Nvidia terminology—for example, a “CUDA core” is Nvidia’s term for an SM.</a:t>
            </a:r>
          </a:p>
          <a:p>
            <a:endParaRPr lang="en-US" dirty="0"/>
          </a:p>
          <a:p>
            <a:r>
              <a:rPr lang="en-US" dirty="0"/>
              <a:t>[Note that the RTX A40 (and all of the top GPUs listed above) are top-of-the-line GPUs that target datacenter environments, render farms, and other hard-core scenarios. In contrast, the more modest GTX 1080 only has 2560 CUDA cores (as opposed to the 10752 of the RTX A40) and only 8 GB of RAM (as opposed to the 48 GB of the RTX A40).]</a:t>
            </a:r>
          </a:p>
          <a:p>
            <a:endParaRPr lang="en-US" dirty="0"/>
          </a:p>
          <a:p>
            <a:r>
              <a:rPr lang="en-US" dirty="0"/>
              <a:t>Note that modern Nvidia GPUs have a warp width of 32 threads. [See the </a:t>
            </a:r>
            <a:r>
              <a:rPr lang="en-US" dirty="0" err="1"/>
              <a:t>nVidia</a:t>
            </a:r>
            <a:r>
              <a:rPr lang="en-US" dirty="0"/>
              <a:t> documentation about “Warp size” athttps://docs.nvidia.com/cuda/cuda-c-programming-guide/index.html#features-and-technical-specifications__technical-specifications-per-compute-capability. !!!Check this number next year :-D.]</a:t>
            </a:r>
          </a:p>
          <a:p>
            <a:endParaRPr lang="en-US" dirty="0"/>
          </a:p>
          <a:p>
            <a:r>
              <a:rPr lang="en-US" dirty="0"/>
              <a:t>[Ref: https://gist.github.com/mando7/d2c4464a5991f5787e9752e5950608fb</a:t>
            </a:r>
          </a:p>
          <a:p>
            <a:r>
              <a:rPr lang="en-US" dirty="0"/>
              <a:t>        </a:t>
            </a:r>
            <a:r>
              <a:rPr lang="en-US" dirty="0">
                <a:hlinkClick r:id="rId3"/>
              </a:rPr>
              <a:t>https://en.wikipedia.org/wiki/PCI_Express#History_and_revisions</a:t>
            </a:r>
            <a:r>
              <a:rPr lang="en-US" dirty="0"/>
              <a:t> //Provides PCIe bandwidths. Remember that</a:t>
            </a:r>
          </a:p>
          <a:p>
            <a:r>
              <a:rPr lang="en-US" dirty="0"/>
              <a:t>                                         //a PCIe lane is a full-duplex connection. So, for the RTX A40, there is 32 GB/s of memory</a:t>
            </a:r>
          </a:p>
          <a:p>
            <a:r>
              <a:rPr lang="en-US" dirty="0"/>
              <a:t>                                         //bandwidth from the host RAM to the GPU, and 32 GB/s of bandwidth from host RAM to</a:t>
            </a:r>
          </a:p>
          <a:p>
            <a:r>
              <a:rPr lang="en-US" dirty="0"/>
              <a:t>                                         //the GPU.</a:t>
            </a:r>
          </a:p>
          <a:p>
            <a:r>
              <a:rPr lang="en-US" dirty="0"/>
              <a:t>]</a:t>
            </a:r>
          </a:p>
        </p:txBody>
      </p:sp>
      <p:sp>
        <p:nvSpPr>
          <p:cNvPr id="4" name="Slide Number Placeholder 3"/>
          <p:cNvSpPr>
            <a:spLocks noGrp="1"/>
          </p:cNvSpPr>
          <p:nvPr>
            <p:ph type="sldNum" sz="quarter" idx="5"/>
          </p:nvPr>
        </p:nvSpPr>
        <p:spPr/>
        <p:txBody>
          <a:bodyPr/>
          <a:lstStyle/>
          <a:p>
            <a:fld id="{E5E435F9-9C11-46D4-B977-888AB3BA3DAE}" type="slidenum">
              <a:rPr lang="en-US" smtClean="0"/>
              <a:t>18</a:t>
            </a:fld>
            <a:endParaRPr lang="en-US"/>
          </a:p>
        </p:txBody>
      </p:sp>
    </p:spTree>
    <p:extLst>
      <p:ext uri="{BB962C8B-B14F-4D97-AF65-F5344CB8AC3E}">
        <p14:creationId xmlns:p14="http://schemas.microsoft.com/office/powerpoint/2010/main" val="2174128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a:t>
            </a:r>
            <a:r>
              <a:rPr lang="en-US" dirty="0">
                <a:hlinkClick r:id="rId3"/>
              </a:rPr>
              <a:t>https://devblogs.nvidia.com/even-easier-introduction-cuda/</a:t>
            </a:r>
            <a:r>
              <a:rPr lang="en-US" dirty="0"/>
              <a:t>]</a:t>
            </a:r>
          </a:p>
        </p:txBody>
      </p:sp>
      <p:sp>
        <p:nvSpPr>
          <p:cNvPr id="4" name="Slide Number Placeholder 3"/>
          <p:cNvSpPr>
            <a:spLocks noGrp="1"/>
          </p:cNvSpPr>
          <p:nvPr>
            <p:ph type="sldNum" sz="quarter" idx="5"/>
          </p:nvPr>
        </p:nvSpPr>
        <p:spPr/>
        <p:txBody>
          <a:bodyPr/>
          <a:lstStyle/>
          <a:p>
            <a:fld id="{E5E435F9-9C11-46D4-B977-888AB3BA3DAE}" type="slidenum">
              <a:rPr lang="en-US" smtClean="0"/>
              <a:t>19</a:t>
            </a:fld>
            <a:endParaRPr lang="en-US"/>
          </a:p>
        </p:txBody>
      </p:sp>
    </p:spTree>
    <p:extLst>
      <p:ext uri="{BB962C8B-B14F-4D97-AF65-F5344CB8AC3E}">
        <p14:creationId xmlns:p14="http://schemas.microsoft.com/office/powerpoint/2010/main" val="1977311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49842A-5CF9-4F0B-9230-CA0D438F5D42}" type="slidenum">
              <a:rPr lang="en-US" smtClean="0"/>
              <a:t>26</a:t>
            </a:fld>
            <a:endParaRPr lang="en-US"/>
          </a:p>
        </p:txBody>
      </p:sp>
    </p:spTree>
    <p:extLst>
      <p:ext uri="{BB962C8B-B14F-4D97-AF65-F5344CB8AC3E}">
        <p14:creationId xmlns:p14="http://schemas.microsoft.com/office/powerpoint/2010/main" val="420971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a:t>
            </a:r>
            <a:r>
              <a:rPr lang="en-US" dirty="0">
                <a:hlinkClick r:id="rId3"/>
              </a:rPr>
              <a:t>https://software.intel.com/sites/default/files/managed/c5/9a/The-Compute-Architecture-of-Intel-Processor-Graphics-Gen9-v1d0.pdf</a:t>
            </a:r>
            <a:r>
              <a:rPr lang="en-US" dirty="0"/>
              <a:t>]</a:t>
            </a:r>
          </a:p>
        </p:txBody>
      </p:sp>
      <p:sp>
        <p:nvSpPr>
          <p:cNvPr id="4" name="Slide Number Placeholder 3"/>
          <p:cNvSpPr>
            <a:spLocks noGrp="1"/>
          </p:cNvSpPr>
          <p:nvPr>
            <p:ph type="sldNum" sz="quarter" idx="5"/>
          </p:nvPr>
        </p:nvSpPr>
        <p:spPr/>
        <p:txBody>
          <a:bodyPr/>
          <a:lstStyle/>
          <a:p>
            <a:fld id="{E5E435F9-9C11-46D4-B977-888AB3BA3DAE}" type="slidenum">
              <a:rPr lang="en-US" smtClean="0"/>
              <a:t>29</a:t>
            </a:fld>
            <a:endParaRPr lang="en-US"/>
          </a:p>
        </p:txBody>
      </p:sp>
    </p:spTree>
    <p:extLst>
      <p:ext uri="{BB962C8B-B14F-4D97-AF65-F5344CB8AC3E}">
        <p14:creationId xmlns:p14="http://schemas.microsoft.com/office/powerpoint/2010/main" val="1517558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“Accelerator-level Parallelism” by Hill and </a:t>
            </a:r>
            <a:r>
              <a:rPr lang="en-US" dirty="0" err="1"/>
              <a:t>Reddi</a:t>
            </a:r>
            <a:r>
              <a:rPr lang="en-US" dirty="0"/>
              <a:t> (</a:t>
            </a:r>
            <a:r>
              <a:rPr lang="en-US" dirty="0">
                <a:hlinkClick r:id="rId3"/>
              </a:rPr>
              <a:t>https://arxiv.org/pdf/1907.02064.pdf</a:t>
            </a:r>
            <a:r>
              <a:rPr lang="en-US" dirty="0"/>
              <a:t>)</a:t>
            </a:r>
          </a:p>
          <a:p>
            <a:r>
              <a:rPr lang="en-US" dirty="0"/>
              <a:t>        </a:t>
            </a:r>
            <a:r>
              <a:rPr lang="en-US" dirty="0">
                <a:hlinkClick r:id="rId4"/>
              </a:rPr>
              <a:t>https://www.eetasia.com/18083002-a-look-at-apples-vertical-integration/</a:t>
            </a:r>
            <a:endParaRPr lang="en-US" dirty="0"/>
          </a:p>
          <a:p>
            <a:r>
              <a:rPr lang="en-US" dirty="0"/>
              <a:t>]</a:t>
            </a:r>
          </a:p>
        </p:txBody>
      </p:sp>
      <p:sp>
        <p:nvSpPr>
          <p:cNvPr id="4" name="Slide Number Placeholder 3"/>
          <p:cNvSpPr>
            <a:spLocks noGrp="1"/>
          </p:cNvSpPr>
          <p:nvPr>
            <p:ph type="sldNum" sz="quarter" idx="5"/>
          </p:nvPr>
        </p:nvSpPr>
        <p:spPr/>
        <p:txBody>
          <a:bodyPr/>
          <a:lstStyle/>
          <a:p>
            <a:fld id="{E5E435F9-9C11-46D4-B977-888AB3BA3DAE}" type="slidenum">
              <a:rPr lang="en-US" smtClean="0"/>
              <a:t>3</a:t>
            </a:fld>
            <a:endParaRPr lang="en-US"/>
          </a:p>
        </p:txBody>
      </p:sp>
    </p:spTree>
    <p:extLst>
      <p:ext uri="{BB962C8B-B14F-4D97-AF65-F5344CB8AC3E}">
        <p14:creationId xmlns:p14="http://schemas.microsoft.com/office/powerpoint/2010/main" val="3213021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Iris is not a smartphone GPU—instead, it’s intended for laptops and desktops.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described by Intel, in a SoC, “each on-die core is allocated a slice of cache, and that cache slice is connected as a unique agent on the ring. However, all of the slices work together as a single cache, albeit a shared and distributed cache. An address hashing scheme routes data requests to the cache slice assigned to its address. This distributed LLC is also shared with Intel processor graphics. For both CPU cores and for Intel processor graphics, LLC seeks to reduce apparent latency to system DRAM and to provide higher effective bandwidth.”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 See </a:t>
            </a:r>
            <a:r>
              <a:rPr lang="en-US" dirty="0">
                <a:hlinkClick r:id="rId3"/>
              </a:rPr>
              <a:t>https://github.com/Igalia/intel-osrc-gfx-prm/tree/master/011_kbl_-_2016-2017</a:t>
            </a:r>
            <a:r>
              <a:rPr lang="en-US" dirty="0"/>
              <a:t> for the chapters in the Iris Programmer’s Reference Manual.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Also see Figure 2 of </a:t>
            </a:r>
            <a:r>
              <a:rPr lang="en-US" dirty="0">
                <a:hlinkClick r:id="rId4"/>
              </a:rPr>
              <a:t>https://software.intel.com/sites/default/files/managed/c5/9a/The-Compute-Architecture-of-Intel-Processor-Graphics-Gen9-v1d0.pdf</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See </a:t>
            </a:r>
            <a:r>
              <a:rPr lang="en-US" dirty="0">
                <a:hlinkClick r:id="rId5"/>
              </a:rPr>
              <a:t>https://software.intel.com/sites/default/files/managed/db/88/The-Architecture-of-Intel-Processor-Graphics-Gen11_R1new.pdf</a:t>
            </a:r>
            <a:r>
              <a:rPr lang="en-US" dirty="0"/>
              <a:t>; Figure 7 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particularly relevant for the diagram above, since it depicts each core’s private L1 and L2 caches.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a:hlinkClick r:id="rId6"/>
              </a:rPr>
              <a:t>https://www.anandtech.com/show/3922/intels-sandy-bridge-architecture-exposed/4</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p:txBody>
      </p:sp>
      <p:sp>
        <p:nvSpPr>
          <p:cNvPr id="4" name="Slide Number Placeholder 3"/>
          <p:cNvSpPr>
            <a:spLocks noGrp="1"/>
          </p:cNvSpPr>
          <p:nvPr>
            <p:ph type="sldNum" sz="quarter" idx="5"/>
          </p:nvPr>
        </p:nvSpPr>
        <p:spPr/>
        <p:txBody>
          <a:bodyPr/>
          <a:lstStyle/>
          <a:p>
            <a:fld id="{E5E435F9-9C11-46D4-B977-888AB3BA3DAE}" type="slidenum">
              <a:rPr lang="en-US" smtClean="0"/>
              <a:t>30</a:t>
            </a:fld>
            <a:endParaRPr lang="en-US"/>
          </a:p>
        </p:txBody>
      </p:sp>
    </p:spTree>
    <p:extLst>
      <p:ext uri="{BB962C8B-B14F-4D97-AF65-F5344CB8AC3E}">
        <p14:creationId xmlns:p14="http://schemas.microsoft.com/office/powerpoint/2010/main" val="2506962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E435F9-9C11-46D4-B977-888AB3BA3DAE}" type="slidenum">
              <a:rPr lang="en-US" smtClean="0"/>
              <a:t>31</a:t>
            </a:fld>
            <a:endParaRPr lang="en-US"/>
          </a:p>
        </p:txBody>
      </p:sp>
    </p:spTree>
    <p:extLst>
      <p:ext uri="{BB962C8B-B14F-4D97-AF65-F5344CB8AC3E}">
        <p14:creationId xmlns:p14="http://schemas.microsoft.com/office/powerpoint/2010/main" val="1553667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E435F9-9C11-46D4-B977-888AB3BA3DAE}" type="slidenum">
              <a:rPr lang="en-US" smtClean="0"/>
              <a:t>32</a:t>
            </a:fld>
            <a:endParaRPr lang="en-US"/>
          </a:p>
        </p:txBody>
      </p:sp>
    </p:spTree>
    <p:extLst>
      <p:ext uri="{BB962C8B-B14F-4D97-AF65-F5344CB8AC3E}">
        <p14:creationId xmlns:p14="http://schemas.microsoft.com/office/powerpoint/2010/main" val="2707311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GPU has a private L1/L2/L3 caching layer. The GPU also shares the “normal” L3 cache with the CPUs on the SOC. So, from the perspective of the GPU, the “normal” L3 cache is like an L4 cache that sits in front of the GPU’s private L1/L2/L3 cache.</a:t>
            </a:r>
          </a:p>
        </p:txBody>
      </p:sp>
      <p:sp>
        <p:nvSpPr>
          <p:cNvPr id="4" name="Slide Number Placeholder 3"/>
          <p:cNvSpPr>
            <a:spLocks noGrp="1"/>
          </p:cNvSpPr>
          <p:nvPr>
            <p:ph type="sldNum" sz="quarter" idx="5"/>
          </p:nvPr>
        </p:nvSpPr>
        <p:spPr/>
        <p:txBody>
          <a:bodyPr/>
          <a:lstStyle/>
          <a:p>
            <a:fld id="{E5E435F9-9C11-46D4-B977-888AB3BA3DAE}" type="slidenum">
              <a:rPr lang="en-US" smtClean="0"/>
              <a:t>33</a:t>
            </a:fld>
            <a:endParaRPr lang="en-US"/>
          </a:p>
        </p:txBody>
      </p:sp>
    </p:spTree>
    <p:extLst>
      <p:ext uri="{BB962C8B-B14F-4D97-AF65-F5344CB8AC3E}">
        <p14:creationId xmlns:p14="http://schemas.microsoft.com/office/powerpoint/2010/main" val="603813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E435F9-9C11-46D4-B977-888AB3BA3DAE}" type="slidenum">
              <a:rPr lang="en-US" smtClean="0"/>
              <a:t>34</a:t>
            </a:fld>
            <a:endParaRPr lang="en-US"/>
          </a:p>
        </p:txBody>
      </p:sp>
    </p:spTree>
    <p:extLst>
      <p:ext uri="{BB962C8B-B14F-4D97-AF65-F5344CB8AC3E}">
        <p14:creationId xmlns:p14="http://schemas.microsoft.com/office/powerpoint/2010/main" val="555643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 “Accelerator-level Parallelism” by Hill and </a:t>
            </a:r>
            <a:r>
              <a:rPr lang="en-US" dirty="0" err="1"/>
              <a:t>Reddi</a:t>
            </a:r>
            <a:r>
              <a:rPr lang="en-US" dirty="0"/>
              <a:t> (</a:t>
            </a:r>
            <a:r>
              <a:rPr lang="en-US" dirty="0">
                <a:hlinkClick r:id="rId3"/>
              </a:rPr>
              <a:t>https://arxiv.org/pdf/1907.02064.pdf</a:t>
            </a:r>
            <a:r>
              <a:rPr lang="en-US" dirty="0"/>
              <a:t>)]</a:t>
            </a:r>
          </a:p>
          <a:p>
            <a:endParaRPr lang="en-US" dirty="0"/>
          </a:p>
        </p:txBody>
      </p:sp>
      <p:sp>
        <p:nvSpPr>
          <p:cNvPr id="4" name="Slide Number Placeholder 3"/>
          <p:cNvSpPr>
            <a:spLocks noGrp="1"/>
          </p:cNvSpPr>
          <p:nvPr>
            <p:ph type="sldNum" sz="quarter" idx="5"/>
          </p:nvPr>
        </p:nvSpPr>
        <p:spPr/>
        <p:txBody>
          <a:bodyPr/>
          <a:lstStyle/>
          <a:p>
            <a:fld id="{E5E435F9-9C11-46D4-B977-888AB3BA3DAE}" type="slidenum">
              <a:rPr lang="en-US" smtClean="0"/>
              <a:t>4</a:t>
            </a:fld>
            <a:endParaRPr lang="en-US"/>
          </a:p>
        </p:txBody>
      </p:sp>
    </p:spTree>
    <p:extLst>
      <p:ext uri="{BB962C8B-B14F-4D97-AF65-F5344CB8AC3E}">
        <p14:creationId xmlns:p14="http://schemas.microsoft.com/office/powerpoint/2010/main" val="2432075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 “Accelerator-level Parallelism” by Hill and </a:t>
            </a:r>
            <a:r>
              <a:rPr lang="en-US" dirty="0" err="1"/>
              <a:t>Reddi</a:t>
            </a:r>
            <a:r>
              <a:rPr lang="en-US" dirty="0"/>
              <a:t> (</a:t>
            </a:r>
            <a:r>
              <a:rPr lang="en-US" dirty="0">
                <a:hlinkClick r:id="rId3"/>
              </a:rPr>
              <a:t>https://arxiv.org/pdf/1907.02064.pdf</a:t>
            </a:r>
            <a:r>
              <a:rPr lang="en-US" dirty="0"/>
              <a:t>)]</a:t>
            </a:r>
          </a:p>
        </p:txBody>
      </p:sp>
      <p:sp>
        <p:nvSpPr>
          <p:cNvPr id="4" name="Slide Number Placeholder 3"/>
          <p:cNvSpPr>
            <a:spLocks noGrp="1"/>
          </p:cNvSpPr>
          <p:nvPr>
            <p:ph type="sldNum" sz="quarter" idx="5"/>
          </p:nvPr>
        </p:nvSpPr>
        <p:spPr/>
        <p:txBody>
          <a:bodyPr/>
          <a:lstStyle/>
          <a:p>
            <a:fld id="{E5E435F9-9C11-46D4-B977-888AB3BA3DAE}" type="slidenum">
              <a:rPr lang="en-US" smtClean="0"/>
              <a:t>5</a:t>
            </a:fld>
            <a:endParaRPr lang="en-US"/>
          </a:p>
        </p:txBody>
      </p:sp>
    </p:spTree>
    <p:extLst>
      <p:ext uri="{BB962C8B-B14F-4D97-AF65-F5344CB8AC3E}">
        <p14:creationId xmlns:p14="http://schemas.microsoft.com/office/powerpoint/2010/main" val="1932986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a:t>
            </a:r>
            <a:r>
              <a:rPr lang="en-US" dirty="0">
                <a:hlinkClick r:id="rId3"/>
              </a:rPr>
              <a:t>https://www.youtube.com/watch?v=XAfTXYa36f4</a:t>
            </a:r>
            <a:r>
              <a:rPr lang="en-US" dirty="0"/>
              <a:t>]</a:t>
            </a:r>
          </a:p>
        </p:txBody>
      </p:sp>
      <p:sp>
        <p:nvSpPr>
          <p:cNvPr id="4" name="Slide Number Placeholder 3"/>
          <p:cNvSpPr>
            <a:spLocks noGrp="1"/>
          </p:cNvSpPr>
          <p:nvPr>
            <p:ph type="sldNum" sz="quarter" idx="5"/>
          </p:nvPr>
        </p:nvSpPr>
        <p:spPr/>
        <p:txBody>
          <a:bodyPr/>
          <a:lstStyle/>
          <a:p>
            <a:fld id="{E5E435F9-9C11-46D4-B977-888AB3BA3DAE}" type="slidenum">
              <a:rPr lang="en-US" smtClean="0"/>
              <a:t>6</a:t>
            </a:fld>
            <a:endParaRPr lang="en-US"/>
          </a:p>
        </p:txBody>
      </p:sp>
    </p:spTree>
    <p:extLst>
      <p:ext uri="{BB962C8B-B14F-4D97-AF65-F5344CB8AC3E}">
        <p14:creationId xmlns:p14="http://schemas.microsoft.com/office/powerpoint/2010/main" val="2386734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for images above: https://gfxcourses.stanford.edu/cs149/fall25content/media/gpuarch/07_gpuarch.pdf</a:t>
            </a:r>
          </a:p>
          <a:p>
            <a:r>
              <a:rPr lang="en-US" dirty="0"/>
              <a:t> The slide deck from the link above gives a really nice overview of GPUs---I recommend at least skimming the whole deck!</a:t>
            </a:r>
          </a:p>
          <a:p>
            <a:r>
              <a:rPr lang="en-US" dirty="0"/>
              <a:t>]</a:t>
            </a:r>
          </a:p>
        </p:txBody>
      </p:sp>
      <p:sp>
        <p:nvSpPr>
          <p:cNvPr id="4" name="Slide Number Placeholder 3"/>
          <p:cNvSpPr>
            <a:spLocks noGrp="1"/>
          </p:cNvSpPr>
          <p:nvPr>
            <p:ph type="sldNum" sz="quarter" idx="5"/>
          </p:nvPr>
        </p:nvSpPr>
        <p:spPr/>
        <p:txBody>
          <a:bodyPr/>
          <a:lstStyle/>
          <a:p>
            <a:fld id="{E5E435F9-9C11-46D4-B977-888AB3BA3DAE}" type="slidenum">
              <a:rPr lang="en-US" smtClean="0"/>
              <a:t>8</a:t>
            </a:fld>
            <a:endParaRPr lang="en-US"/>
          </a:p>
        </p:txBody>
      </p:sp>
    </p:spTree>
    <p:extLst>
      <p:ext uri="{BB962C8B-B14F-4D97-AF65-F5344CB8AC3E}">
        <p14:creationId xmlns:p14="http://schemas.microsoft.com/office/powerpoint/2010/main" val="3758515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1EE41-0177-9521-75F0-1E83D7A7BF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9937AA-5BAF-B732-3A94-8FD13C42AB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291132-8188-4ACB-7861-96766CE185F1}"/>
              </a:ext>
            </a:extLst>
          </p:cNvPr>
          <p:cNvSpPr>
            <a:spLocks noGrp="1"/>
          </p:cNvSpPr>
          <p:nvPr>
            <p:ph type="body" idx="1"/>
          </p:nvPr>
        </p:nvSpPr>
        <p:spPr/>
        <p:txBody>
          <a:bodyPr/>
          <a:lstStyle/>
          <a:p>
            <a:r>
              <a:rPr lang="en-US" dirty="0"/>
              <a:t>[Ref: https://www.reddit.com/r/hardware/comments/13oxeyy/understanding_the_different_roles_of_your_cpu_and/</a:t>
            </a:r>
          </a:p>
          <a:p>
            <a:r>
              <a:rPr lang="en-US" dirty="0"/>
              <a:t>        https://www.ituonline.com/tech-definitions/what-is-frame-buffer/</a:t>
            </a:r>
          </a:p>
          <a:p>
            <a:r>
              <a:rPr lang="en-US" dirty="0"/>
              <a:t>]</a:t>
            </a:r>
          </a:p>
        </p:txBody>
      </p:sp>
      <p:sp>
        <p:nvSpPr>
          <p:cNvPr id="4" name="Slide Number Placeholder 3">
            <a:extLst>
              <a:ext uri="{FF2B5EF4-FFF2-40B4-BE49-F238E27FC236}">
                <a16:creationId xmlns:a16="http://schemas.microsoft.com/office/drawing/2014/main" id="{A8455DBE-74FC-B928-0D1E-91AA7C1E4331}"/>
              </a:ext>
            </a:extLst>
          </p:cNvPr>
          <p:cNvSpPr>
            <a:spLocks noGrp="1"/>
          </p:cNvSpPr>
          <p:nvPr>
            <p:ph type="sldNum" sz="quarter" idx="5"/>
          </p:nvPr>
        </p:nvSpPr>
        <p:spPr/>
        <p:txBody>
          <a:bodyPr/>
          <a:lstStyle/>
          <a:p>
            <a:fld id="{E5E435F9-9C11-46D4-B977-888AB3BA3DAE}" type="slidenum">
              <a:rPr lang="en-US" smtClean="0"/>
              <a:t>9</a:t>
            </a:fld>
            <a:endParaRPr lang="en-US"/>
          </a:p>
        </p:txBody>
      </p:sp>
    </p:spTree>
    <p:extLst>
      <p:ext uri="{BB962C8B-B14F-4D97-AF65-F5344CB8AC3E}">
        <p14:creationId xmlns:p14="http://schemas.microsoft.com/office/powerpoint/2010/main" val="1966502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colored diagrams show the relative amount of die area (i.e., the relative number of transistors) that are allocated to various pieces of functionality. [“Control” refers to circuitry that coordinates the overall operation of the chip, e.g., to handle branch prediction and out-of-order execution.]</a:t>
            </a:r>
          </a:p>
          <a:p>
            <a:endParaRPr lang="en-US" dirty="0"/>
          </a:p>
          <a:p>
            <a:r>
              <a:rPr lang="en-US" dirty="0"/>
              <a:t>[Ref: </a:t>
            </a:r>
            <a:r>
              <a:rPr lang="en-US" dirty="0">
                <a:hlinkClick r:id="rId3"/>
              </a:rPr>
              <a:t>https://web.cs.ucdavis.edu/~amenta/f15/amenta-cuda.pdf</a:t>
            </a:r>
            <a:endParaRPr lang="en-US" dirty="0"/>
          </a:p>
          <a:p>
            <a:r>
              <a:rPr lang="en-US" dirty="0"/>
              <a:t>        </a:t>
            </a:r>
            <a:r>
              <a:rPr lang="en-US" dirty="0">
                <a:hlinkClick r:id="rId4"/>
              </a:rPr>
              <a:t>https://www.usenix.org/system/files/conference/nsdi17/nsdi17-go.pdf</a:t>
            </a:r>
            <a:r>
              <a:rPr lang="en-US" dirty="0"/>
              <a:t>  //Section 2 (“Background”)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a:hlinkClick r:id="rId5"/>
              </a:rPr>
              <a:t>https://en.wikipedia.org/wiki/Single_instruction,_multiple_threads</a:t>
            </a:r>
            <a:endParaRPr lang="en-US" dirty="0"/>
          </a:p>
          <a:p>
            <a:r>
              <a:rPr lang="en-US" dirty="0"/>
              <a:t>]</a:t>
            </a:r>
          </a:p>
        </p:txBody>
      </p:sp>
      <p:sp>
        <p:nvSpPr>
          <p:cNvPr id="4" name="Slide Number Placeholder 3"/>
          <p:cNvSpPr>
            <a:spLocks noGrp="1"/>
          </p:cNvSpPr>
          <p:nvPr>
            <p:ph type="sldNum" sz="quarter" idx="5"/>
          </p:nvPr>
        </p:nvSpPr>
        <p:spPr/>
        <p:txBody>
          <a:bodyPr/>
          <a:lstStyle/>
          <a:p>
            <a:fld id="{E5E435F9-9C11-46D4-B977-888AB3BA3DAE}" type="slidenum">
              <a:rPr lang="en-US" smtClean="0"/>
              <a:t>10</a:t>
            </a:fld>
            <a:endParaRPr lang="en-US"/>
          </a:p>
        </p:txBody>
      </p:sp>
    </p:spTree>
    <p:extLst>
      <p:ext uri="{BB962C8B-B14F-4D97-AF65-F5344CB8AC3E}">
        <p14:creationId xmlns:p14="http://schemas.microsoft.com/office/powerpoint/2010/main" val="3022900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movaps</a:t>
            </a:r>
            <a:r>
              <a:rPr lang="en-US" dirty="0"/>
              <a:t>` stands for “move aligned packed single precision” floating-point values. `</a:t>
            </a:r>
            <a:r>
              <a:rPr lang="en-US" dirty="0" err="1"/>
              <a:t>addps</a:t>
            </a:r>
            <a:r>
              <a:rPr lang="en-US" dirty="0"/>
              <a:t>` stands for “add packed single precision” floating-point values.</a:t>
            </a:r>
          </a:p>
          <a:p>
            <a:endParaRPr lang="en-US" dirty="0"/>
          </a:p>
          <a:p>
            <a:r>
              <a:rPr lang="en-US" dirty="0"/>
              <a:t>[Ref: </a:t>
            </a:r>
            <a:r>
              <a:rPr lang="en-US" dirty="0">
                <a:hlinkClick r:id="rId3"/>
              </a:rPr>
              <a:t>https://en.wikipedia.org/wiki/Streaming_SIMD_Extensions</a:t>
            </a:r>
            <a:endParaRPr lang="en-US" dirty="0"/>
          </a:p>
          <a:p>
            <a:r>
              <a:rPr lang="en-US" dirty="0"/>
              <a:t>        </a:t>
            </a:r>
            <a:r>
              <a:rPr lang="en-US" dirty="0">
                <a:hlinkClick r:id="rId4"/>
              </a:rPr>
              <a:t>https://www.felixcloutier.com/x86/movaps</a:t>
            </a:r>
            <a:endParaRPr lang="en-US" dirty="0"/>
          </a:p>
          <a:p>
            <a:r>
              <a:rPr lang="en-US" dirty="0"/>
              <a:t>        </a:t>
            </a:r>
            <a:r>
              <a:rPr lang="en-US" dirty="0">
                <a:hlinkClick r:id="rId5"/>
              </a:rPr>
              <a:t>https://www.felixcloutier.com/x86/addps</a:t>
            </a:r>
            <a:endParaRPr lang="en-US" dirty="0"/>
          </a:p>
          <a:p>
            <a:r>
              <a:rPr lang="en-US" dirty="0"/>
              <a:t>]</a:t>
            </a:r>
          </a:p>
        </p:txBody>
      </p:sp>
      <p:sp>
        <p:nvSpPr>
          <p:cNvPr id="4" name="Slide Number Placeholder 3"/>
          <p:cNvSpPr>
            <a:spLocks noGrp="1"/>
          </p:cNvSpPr>
          <p:nvPr>
            <p:ph type="sldNum" sz="quarter" idx="5"/>
          </p:nvPr>
        </p:nvSpPr>
        <p:spPr/>
        <p:txBody>
          <a:bodyPr/>
          <a:lstStyle/>
          <a:p>
            <a:fld id="{E5E435F9-9C11-46D4-B977-888AB3BA3DAE}" type="slidenum">
              <a:rPr lang="en-US" smtClean="0"/>
              <a:t>11</a:t>
            </a:fld>
            <a:endParaRPr lang="en-US"/>
          </a:p>
        </p:txBody>
      </p:sp>
    </p:spTree>
    <p:extLst>
      <p:ext uri="{BB962C8B-B14F-4D97-AF65-F5344CB8AC3E}">
        <p14:creationId xmlns:p14="http://schemas.microsoft.com/office/powerpoint/2010/main" val="3076885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39F00-9A94-4E7D-8847-A3B3FD7E9C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B50A0B-A799-493C-AAAB-492E011A05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5F7F6C-3239-46BD-BCF5-928C7A7DE8B7}"/>
              </a:ext>
            </a:extLst>
          </p:cNvPr>
          <p:cNvSpPr>
            <a:spLocks noGrp="1"/>
          </p:cNvSpPr>
          <p:nvPr>
            <p:ph type="dt" sz="half" idx="10"/>
          </p:nvPr>
        </p:nvSpPr>
        <p:spPr/>
        <p:txBody>
          <a:bodyPr/>
          <a:lstStyle/>
          <a:p>
            <a:fld id="{D799A60D-F912-4F19-A572-C08725D2401D}" type="datetimeFigureOut">
              <a:rPr lang="en-US" smtClean="0"/>
              <a:t>4/27/2026</a:t>
            </a:fld>
            <a:endParaRPr lang="en-US"/>
          </a:p>
        </p:txBody>
      </p:sp>
      <p:sp>
        <p:nvSpPr>
          <p:cNvPr id="5" name="Footer Placeholder 4">
            <a:extLst>
              <a:ext uri="{FF2B5EF4-FFF2-40B4-BE49-F238E27FC236}">
                <a16:creationId xmlns:a16="http://schemas.microsoft.com/office/drawing/2014/main" id="{AD0FEC72-F9A3-422B-80CB-37F7ABE50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2F3F07-61BE-4CE8-95CE-1B62738F63C7}"/>
              </a:ext>
            </a:extLst>
          </p:cNvPr>
          <p:cNvSpPr>
            <a:spLocks noGrp="1"/>
          </p:cNvSpPr>
          <p:nvPr>
            <p:ph type="sldNum" sz="quarter" idx="12"/>
          </p:nvPr>
        </p:nvSpPr>
        <p:spPr/>
        <p:txBody>
          <a:bodyPr/>
          <a:lstStyle/>
          <a:p>
            <a:fld id="{D73CF467-6D46-439F-8B1E-926511D98E17}" type="slidenum">
              <a:rPr lang="en-US" smtClean="0"/>
              <a:t>‹#›</a:t>
            </a:fld>
            <a:endParaRPr lang="en-US"/>
          </a:p>
        </p:txBody>
      </p:sp>
    </p:spTree>
    <p:extLst>
      <p:ext uri="{BB962C8B-B14F-4D97-AF65-F5344CB8AC3E}">
        <p14:creationId xmlns:p14="http://schemas.microsoft.com/office/powerpoint/2010/main" val="2212380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F2C52-EAD0-4EB3-BB7F-E3917336F2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3E5816-0B32-4AC2-BB1A-FDFA245793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89BF8A-18ED-4910-ACA8-C2744B05D3DC}"/>
              </a:ext>
            </a:extLst>
          </p:cNvPr>
          <p:cNvSpPr>
            <a:spLocks noGrp="1"/>
          </p:cNvSpPr>
          <p:nvPr>
            <p:ph type="dt" sz="half" idx="10"/>
          </p:nvPr>
        </p:nvSpPr>
        <p:spPr/>
        <p:txBody>
          <a:bodyPr/>
          <a:lstStyle/>
          <a:p>
            <a:fld id="{D799A60D-F912-4F19-A572-C08725D2401D}" type="datetimeFigureOut">
              <a:rPr lang="en-US" smtClean="0"/>
              <a:t>4/27/2026</a:t>
            </a:fld>
            <a:endParaRPr lang="en-US"/>
          </a:p>
        </p:txBody>
      </p:sp>
      <p:sp>
        <p:nvSpPr>
          <p:cNvPr id="5" name="Footer Placeholder 4">
            <a:extLst>
              <a:ext uri="{FF2B5EF4-FFF2-40B4-BE49-F238E27FC236}">
                <a16:creationId xmlns:a16="http://schemas.microsoft.com/office/drawing/2014/main" id="{0F4939D1-CB22-4FC8-9A18-0942FBE038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9AAFF-035C-42ED-871A-61D1D95726DD}"/>
              </a:ext>
            </a:extLst>
          </p:cNvPr>
          <p:cNvSpPr>
            <a:spLocks noGrp="1"/>
          </p:cNvSpPr>
          <p:nvPr>
            <p:ph type="sldNum" sz="quarter" idx="12"/>
          </p:nvPr>
        </p:nvSpPr>
        <p:spPr/>
        <p:txBody>
          <a:bodyPr/>
          <a:lstStyle/>
          <a:p>
            <a:fld id="{D73CF467-6D46-439F-8B1E-926511D98E17}" type="slidenum">
              <a:rPr lang="en-US" smtClean="0"/>
              <a:t>‹#›</a:t>
            </a:fld>
            <a:endParaRPr lang="en-US"/>
          </a:p>
        </p:txBody>
      </p:sp>
    </p:spTree>
    <p:extLst>
      <p:ext uri="{BB962C8B-B14F-4D97-AF65-F5344CB8AC3E}">
        <p14:creationId xmlns:p14="http://schemas.microsoft.com/office/powerpoint/2010/main" val="1308200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F17A24-37BC-45F6-8B17-B73896E49B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CFC49B-74D3-41FD-92D0-491F12F9CC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1E43F4-1C30-41FD-B0C8-93B8BCA915A1}"/>
              </a:ext>
            </a:extLst>
          </p:cNvPr>
          <p:cNvSpPr>
            <a:spLocks noGrp="1"/>
          </p:cNvSpPr>
          <p:nvPr>
            <p:ph type="dt" sz="half" idx="10"/>
          </p:nvPr>
        </p:nvSpPr>
        <p:spPr/>
        <p:txBody>
          <a:bodyPr/>
          <a:lstStyle/>
          <a:p>
            <a:fld id="{D799A60D-F912-4F19-A572-C08725D2401D}" type="datetimeFigureOut">
              <a:rPr lang="en-US" smtClean="0"/>
              <a:t>4/27/2026</a:t>
            </a:fld>
            <a:endParaRPr lang="en-US"/>
          </a:p>
        </p:txBody>
      </p:sp>
      <p:sp>
        <p:nvSpPr>
          <p:cNvPr id="5" name="Footer Placeholder 4">
            <a:extLst>
              <a:ext uri="{FF2B5EF4-FFF2-40B4-BE49-F238E27FC236}">
                <a16:creationId xmlns:a16="http://schemas.microsoft.com/office/drawing/2014/main" id="{2F914C4B-4A8E-46BF-808B-CEAD6123B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02B419-2F09-4B41-B9A2-2F63D4E9AC60}"/>
              </a:ext>
            </a:extLst>
          </p:cNvPr>
          <p:cNvSpPr>
            <a:spLocks noGrp="1"/>
          </p:cNvSpPr>
          <p:nvPr>
            <p:ph type="sldNum" sz="quarter" idx="12"/>
          </p:nvPr>
        </p:nvSpPr>
        <p:spPr/>
        <p:txBody>
          <a:bodyPr/>
          <a:lstStyle/>
          <a:p>
            <a:fld id="{D73CF467-6D46-439F-8B1E-926511D98E17}" type="slidenum">
              <a:rPr lang="en-US" smtClean="0"/>
              <a:t>‹#›</a:t>
            </a:fld>
            <a:endParaRPr lang="en-US"/>
          </a:p>
        </p:txBody>
      </p:sp>
    </p:spTree>
    <p:extLst>
      <p:ext uri="{BB962C8B-B14F-4D97-AF65-F5344CB8AC3E}">
        <p14:creationId xmlns:p14="http://schemas.microsoft.com/office/powerpoint/2010/main" val="1190009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6209C-1E3C-4367-8897-A89252B08E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BC6BFC-B8BA-4190-A13B-AEA6C280D2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87F20-350B-454E-9B27-579B807BC416}"/>
              </a:ext>
            </a:extLst>
          </p:cNvPr>
          <p:cNvSpPr>
            <a:spLocks noGrp="1"/>
          </p:cNvSpPr>
          <p:nvPr>
            <p:ph type="dt" sz="half" idx="10"/>
          </p:nvPr>
        </p:nvSpPr>
        <p:spPr/>
        <p:txBody>
          <a:bodyPr/>
          <a:lstStyle/>
          <a:p>
            <a:fld id="{D799A60D-F912-4F19-A572-C08725D2401D}" type="datetimeFigureOut">
              <a:rPr lang="en-US" smtClean="0"/>
              <a:t>4/27/2026</a:t>
            </a:fld>
            <a:endParaRPr lang="en-US"/>
          </a:p>
        </p:txBody>
      </p:sp>
      <p:sp>
        <p:nvSpPr>
          <p:cNvPr id="5" name="Footer Placeholder 4">
            <a:extLst>
              <a:ext uri="{FF2B5EF4-FFF2-40B4-BE49-F238E27FC236}">
                <a16:creationId xmlns:a16="http://schemas.microsoft.com/office/drawing/2014/main" id="{30B6E5A5-F097-4626-B17C-7DEBA9BC1A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5C5331-EAD3-4986-822C-4BDFF6BAF7F8}"/>
              </a:ext>
            </a:extLst>
          </p:cNvPr>
          <p:cNvSpPr>
            <a:spLocks noGrp="1"/>
          </p:cNvSpPr>
          <p:nvPr>
            <p:ph type="sldNum" sz="quarter" idx="12"/>
          </p:nvPr>
        </p:nvSpPr>
        <p:spPr/>
        <p:txBody>
          <a:bodyPr/>
          <a:lstStyle/>
          <a:p>
            <a:fld id="{D73CF467-6D46-439F-8B1E-926511D98E17}" type="slidenum">
              <a:rPr lang="en-US" smtClean="0"/>
              <a:t>‹#›</a:t>
            </a:fld>
            <a:endParaRPr lang="en-US"/>
          </a:p>
        </p:txBody>
      </p:sp>
    </p:spTree>
    <p:extLst>
      <p:ext uri="{BB962C8B-B14F-4D97-AF65-F5344CB8AC3E}">
        <p14:creationId xmlns:p14="http://schemas.microsoft.com/office/powerpoint/2010/main" val="2686030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85EA9-6651-4C33-92EE-BD790A2419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D8ED97-4BA3-4BAF-8305-407779DAD5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D72D7B-4FA5-4119-937D-9317C9DF6CB0}"/>
              </a:ext>
            </a:extLst>
          </p:cNvPr>
          <p:cNvSpPr>
            <a:spLocks noGrp="1"/>
          </p:cNvSpPr>
          <p:nvPr>
            <p:ph type="dt" sz="half" idx="10"/>
          </p:nvPr>
        </p:nvSpPr>
        <p:spPr/>
        <p:txBody>
          <a:bodyPr/>
          <a:lstStyle/>
          <a:p>
            <a:fld id="{D799A60D-F912-4F19-A572-C08725D2401D}" type="datetimeFigureOut">
              <a:rPr lang="en-US" smtClean="0"/>
              <a:t>4/27/2026</a:t>
            </a:fld>
            <a:endParaRPr lang="en-US"/>
          </a:p>
        </p:txBody>
      </p:sp>
      <p:sp>
        <p:nvSpPr>
          <p:cNvPr id="5" name="Footer Placeholder 4">
            <a:extLst>
              <a:ext uri="{FF2B5EF4-FFF2-40B4-BE49-F238E27FC236}">
                <a16:creationId xmlns:a16="http://schemas.microsoft.com/office/drawing/2014/main" id="{533F4D66-5C2D-449B-8B05-5D1BD1F68B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B293C3-7258-4427-8430-0A013D1AB595}"/>
              </a:ext>
            </a:extLst>
          </p:cNvPr>
          <p:cNvSpPr>
            <a:spLocks noGrp="1"/>
          </p:cNvSpPr>
          <p:nvPr>
            <p:ph type="sldNum" sz="quarter" idx="12"/>
          </p:nvPr>
        </p:nvSpPr>
        <p:spPr/>
        <p:txBody>
          <a:bodyPr/>
          <a:lstStyle/>
          <a:p>
            <a:fld id="{D73CF467-6D46-439F-8B1E-926511D98E17}" type="slidenum">
              <a:rPr lang="en-US" smtClean="0"/>
              <a:t>‹#›</a:t>
            </a:fld>
            <a:endParaRPr lang="en-US"/>
          </a:p>
        </p:txBody>
      </p:sp>
    </p:spTree>
    <p:extLst>
      <p:ext uri="{BB962C8B-B14F-4D97-AF65-F5344CB8AC3E}">
        <p14:creationId xmlns:p14="http://schemas.microsoft.com/office/powerpoint/2010/main" val="2447666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0DAD4-B95D-46E2-B4B5-F23FA74E06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37D0B7-B8C7-47DA-9DE5-01ADEC4C72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718885-86C6-425B-ABF5-206CDB9B7D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642B59-05AF-4F85-BEFB-389E01004A87}"/>
              </a:ext>
            </a:extLst>
          </p:cNvPr>
          <p:cNvSpPr>
            <a:spLocks noGrp="1"/>
          </p:cNvSpPr>
          <p:nvPr>
            <p:ph type="dt" sz="half" idx="10"/>
          </p:nvPr>
        </p:nvSpPr>
        <p:spPr/>
        <p:txBody>
          <a:bodyPr/>
          <a:lstStyle/>
          <a:p>
            <a:fld id="{D799A60D-F912-4F19-A572-C08725D2401D}" type="datetimeFigureOut">
              <a:rPr lang="en-US" smtClean="0"/>
              <a:t>4/27/2026</a:t>
            </a:fld>
            <a:endParaRPr lang="en-US"/>
          </a:p>
        </p:txBody>
      </p:sp>
      <p:sp>
        <p:nvSpPr>
          <p:cNvPr id="6" name="Footer Placeholder 5">
            <a:extLst>
              <a:ext uri="{FF2B5EF4-FFF2-40B4-BE49-F238E27FC236}">
                <a16:creationId xmlns:a16="http://schemas.microsoft.com/office/drawing/2014/main" id="{48410679-4598-4B78-9562-4340DBFB95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1EFF92-591D-4D96-BD6B-1ADE5F73D436}"/>
              </a:ext>
            </a:extLst>
          </p:cNvPr>
          <p:cNvSpPr>
            <a:spLocks noGrp="1"/>
          </p:cNvSpPr>
          <p:nvPr>
            <p:ph type="sldNum" sz="quarter" idx="12"/>
          </p:nvPr>
        </p:nvSpPr>
        <p:spPr/>
        <p:txBody>
          <a:bodyPr/>
          <a:lstStyle/>
          <a:p>
            <a:fld id="{D73CF467-6D46-439F-8B1E-926511D98E17}" type="slidenum">
              <a:rPr lang="en-US" smtClean="0"/>
              <a:t>‹#›</a:t>
            </a:fld>
            <a:endParaRPr lang="en-US"/>
          </a:p>
        </p:txBody>
      </p:sp>
    </p:spTree>
    <p:extLst>
      <p:ext uri="{BB962C8B-B14F-4D97-AF65-F5344CB8AC3E}">
        <p14:creationId xmlns:p14="http://schemas.microsoft.com/office/powerpoint/2010/main" val="3622930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12DB4-A0F0-4671-8350-F50888C85E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75D001-A874-40CE-B68B-914BA5489C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0F6643-D1AA-4E4C-A38C-688D81B285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C984A9-8D59-44A7-B414-E5AD1016D4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B48DF3-17DD-44D2-B6FB-9C15FDD06E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A15A28-6192-4A50-A4B3-BF84B4A90C65}"/>
              </a:ext>
            </a:extLst>
          </p:cNvPr>
          <p:cNvSpPr>
            <a:spLocks noGrp="1"/>
          </p:cNvSpPr>
          <p:nvPr>
            <p:ph type="dt" sz="half" idx="10"/>
          </p:nvPr>
        </p:nvSpPr>
        <p:spPr/>
        <p:txBody>
          <a:bodyPr/>
          <a:lstStyle/>
          <a:p>
            <a:fld id="{D799A60D-F912-4F19-A572-C08725D2401D}" type="datetimeFigureOut">
              <a:rPr lang="en-US" smtClean="0"/>
              <a:t>4/27/2026</a:t>
            </a:fld>
            <a:endParaRPr lang="en-US"/>
          </a:p>
        </p:txBody>
      </p:sp>
      <p:sp>
        <p:nvSpPr>
          <p:cNvPr id="8" name="Footer Placeholder 7">
            <a:extLst>
              <a:ext uri="{FF2B5EF4-FFF2-40B4-BE49-F238E27FC236}">
                <a16:creationId xmlns:a16="http://schemas.microsoft.com/office/drawing/2014/main" id="{A5B0EE51-B825-4CD2-944F-0A5A42AE6A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B1E5A3-C679-433F-B199-5B9121A9687F}"/>
              </a:ext>
            </a:extLst>
          </p:cNvPr>
          <p:cNvSpPr>
            <a:spLocks noGrp="1"/>
          </p:cNvSpPr>
          <p:nvPr>
            <p:ph type="sldNum" sz="quarter" idx="12"/>
          </p:nvPr>
        </p:nvSpPr>
        <p:spPr/>
        <p:txBody>
          <a:bodyPr/>
          <a:lstStyle/>
          <a:p>
            <a:fld id="{D73CF467-6D46-439F-8B1E-926511D98E17}" type="slidenum">
              <a:rPr lang="en-US" smtClean="0"/>
              <a:t>‹#›</a:t>
            </a:fld>
            <a:endParaRPr lang="en-US"/>
          </a:p>
        </p:txBody>
      </p:sp>
    </p:spTree>
    <p:extLst>
      <p:ext uri="{BB962C8B-B14F-4D97-AF65-F5344CB8AC3E}">
        <p14:creationId xmlns:p14="http://schemas.microsoft.com/office/powerpoint/2010/main" val="2944758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9D106-3B36-46CB-893E-897624FA1E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E37138-49F0-4FF6-B653-1D3102300ACF}"/>
              </a:ext>
            </a:extLst>
          </p:cNvPr>
          <p:cNvSpPr>
            <a:spLocks noGrp="1"/>
          </p:cNvSpPr>
          <p:nvPr>
            <p:ph type="dt" sz="half" idx="10"/>
          </p:nvPr>
        </p:nvSpPr>
        <p:spPr/>
        <p:txBody>
          <a:bodyPr/>
          <a:lstStyle/>
          <a:p>
            <a:fld id="{D799A60D-F912-4F19-A572-C08725D2401D}" type="datetimeFigureOut">
              <a:rPr lang="en-US" smtClean="0"/>
              <a:t>4/27/2026</a:t>
            </a:fld>
            <a:endParaRPr lang="en-US"/>
          </a:p>
        </p:txBody>
      </p:sp>
      <p:sp>
        <p:nvSpPr>
          <p:cNvPr id="4" name="Footer Placeholder 3">
            <a:extLst>
              <a:ext uri="{FF2B5EF4-FFF2-40B4-BE49-F238E27FC236}">
                <a16:creationId xmlns:a16="http://schemas.microsoft.com/office/drawing/2014/main" id="{B559F886-0DA4-48F0-A6DB-1193F4FD64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B5E717-0C42-41C5-B951-059F030C4FC7}"/>
              </a:ext>
            </a:extLst>
          </p:cNvPr>
          <p:cNvSpPr>
            <a:spLocks noGrp="1"/>
          </p:cNvSpPr>
          <p:nvPr>
            <p:ph type="sldNum" sz="quarter" idx="12"/>
          </p:nvPr>
        </p:nvSpPr>
        <p:spPr/>
        <p:txBody>
          <a:bodyPr/>
          <a:lstStyle/>
          <a:p>
            <a:fld id="{D73CF467-6D46-439F-8B1E-926511D98E17}" type="slidenum">
              <a:rPr lang="en-US" smtClean="0"/>
              <a:t>‹#›</a:t>
            </a:fld>
            <a:endParaRPr lang="en-US"/>
          </a:p>
        </p:txBody>
      </p:sp>
    </p:spTree>
    <p:extLst>
      <p:ext uri="{BB962C8B-B14F-4D97-AF65-F5344CB8AC3E}">
        <p14:creationId xmlns:p14="http://schemas.microsoft.com/office/powerpoint/2010/main" val="1306775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D81A2A-782E-4F3B-8CFE-108B6F00FD5A}"/>
              </a:ext>
            </a:extLst>
          </p:cNvPr>
          <p:cNvSpPr>
            <a:spLocks noGrp="1"/>
          </p:cNvSpPr>
          <p:nvPr>
            <p:ph type="dt" sz="half" idx="10"/>
          </p:nvPr>
        </p:nvSpPr>
        <p:spPr/>
        <p:txBody>
          <a:bodyPr/>
          <a:lstStyle/>
          <a:p>
            <a:fld id="{D799A60D-F912-4F19-A572-C08725D2401D}" type="datetimeFigureOut">
              <a:rPr lang="en-US" smtClean="0"/>
              <a:t>4/27/2026</a:t>
            </a:fld>
            <a:endParaRPr lang="en-US"/>
          </a:p>
        </p:txBody>
      </p:sp>
      <p:sp>
        <p:nvSpPr>
          <p:cNvPr id="3" name="Footer Placeholder 2">
            <a:extLst>
              <a:ext uri="{FF2B5EF4-FFF2-40B4-BE49-F238E27FC236}">
                <a16:creationId xmlns:a16="http://schemas.microsoft.com/office/drawing/2014/main" id="{4F517438-14F1-4D97-9E3D-C25FF31EEB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F7B884-C680-46C7-A5FF-692221CE8942}"/>
              </a:ext>
            </a:extLst>
          </p:cNvPr>
          <p:cNvSpPr>
            <a:spLocks noGrp="1"/>
          </p:cNvSpPr>
          <p:nvPr>
            <p:ph type="sldNum" sz="quarter" idx="12"/>
          </p:nvPr>
        </p:nvSpPr>
        <p:spPr/>
        <p:txBody>
          <a:bodyPr/>
          <a:lstStyle/>
          <a:p>
            <a:fld id="{D73CF467-6D46-439F-8B1E-926511D98E17}" type="slidenum">
              <a:rPr lang="en-US" smtClean="0"/>
              <a:t>‹#›</a:t>
            </a:fld>
            <a:endParaRPr lang="en-US"/>
          </a:p>
        </p:txBody>
      </p:sp>
    </p:spTree>
    <p:extLst>
      <p:ext uri="{BB962C8B-B14F-4D97-AF65-F5344CB8AC3E}">
        <p14:creationId xmlns:p14="http://schemas.microsoft.com/office/powerpoint/2010/main" val="1325192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73628-1B22-4053-950F-8528F3BD49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3B598E-2071-42F5-A482-37219504A8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3B30F6-AB3D-4B45-94D6-B4C1A958C9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F45-94FA-40A9-8CE8-7B1935056486}"/>
              </a:ext>
            </a:extLst>
          </p:cNvPr>
          <p:cNvSpPr>
            <a:spLocks noGrp="1"/>
          </p:cNvSpPr>
          <p:nvPr>
            <p:ph type="dt" sz="half" idx="10"/>
          </p:nvPr>
        </p:nvSpPr>
        <p:spPr/>
        <p:txBody>
          <a:bodyPr/>
          <a:lstStyle/>
          <a:p>
            <a:fld id="{D799A60D-F912-4F19-A572-C08725D2401D}" type="datetimeFigureOut">
              <a:rPr lang="en-US" smtClean="0"/>
              <a:t>4/27/2026</a:t>
            </a:fld>
            <a:endParaRPr lang="en-US"/>
          </a:p>
        </p:txBody>
      </p:sp>
      <p:sp>
        <p:nvSpPr>
          <p:cNvPr id="6" name="Footer Placeholder 5">
            <a:extLst>
              <a:ext uri="{FF2B5EF4-FFF2-40B4-BE49-F238E27FC236}">
                <a16:creationId xmlns:a16="http://schemas.microsoft.com/office/drawing/2014/main" id="{2FA7C552-A1A5-412E-8D0E-69A44F237E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41FA8F-7831-4565-B20D-D513400C0CA6}"/>
              </a:ext>
            </a:extLst>
          </p:cNvPr>
          <p:cNvSpPr>
            <a:spLocks noGrp="1"/>
          </p:cNvSpPr>
          <p:nvPr>
            <p:ph type="sldNum" sz="quarter" idx="12"/>
          </p:nvPr>
        </p:nvSpPr>
        <p:spPr/>
        <p:txBody>
          <a:bodyPr/>
          <a:lstStyle/>
          <a:p>
            <a:fld id="{D73CF467-6D46-439F-8B1E-926511D98E17}" type="slidenum">
              <a:rPr lang="en-US" smtClean="0"/>
              <a:t>‹#›</a:t>
            </a:fld>
            <a:endParaRPr lang="en-US"/>
          </a:p>
        </p:txBody>
      </p:sp>
    </p:spTree>
    <p:extLst>
      <p:ext uri="{BB962C8B-B14F-4D97-AF65-F5344CB8AC3E}">
        <p14:creationId xmlns:p14="http://schemas.microsoft.com/office/powerpoint/2010/main" val="2142157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534A6-FE5D-466F-A170-1C6EEFDA32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9D2149-C8DD-4EC7-BD7E-74DC0C9D4D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752A16-8263-4D19-BCDD-E1BF358B6E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2E6F35-F025-4572-9C34-54DD348A2CCC}"/>
              </a:ext>
            </a:extLst>
          </p:cNvPr>
          <p:cNvSpPr>
            <a:spLocks noGrp="1"/>
          </p:cNvSpPr>
          <p:nvPr>
            <p:ph type="dt" sz="half" idx="10"/>
          </p:nvPr>
        </p:nvSpPr>
        <p:spPr/>
        <p:txBody>
          <a:bodyPr/>
          <a:lstStyle/>
          <a:p>
            <a:fld id="{D799A60D-F912-4F19-A572-C08725D2401D}" type="datetimeFigureOut">
              <a:rPr lang="en-US" smtClean="0"/>
              <a:t>4/27/2026</a:t>
            </a:fld>
            <a:endParaRPr lang="en-US"/>
          </a:p>
        </p:txBody>
      </p:sp>
      <p:sp>
        <p:nvSpPr>
          <p:cNvPr id="6" name="Footer Placeholder 5">
            <a:extLst>
              <a:ext uri="{FF2B5EF4-FFF2-40B4-BE49-F238E27FC236}">
                <a16:creationId xmlns:a16="http://schemas.microsoft.com/office/drawing/2014/main" id="{D357FC14-1BBC-47DE-93EC-E580896E9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7C15E-80EA-4077-B703-C977E70DADDA}"/>
              </a:ext>
            </a:extLst>
          </p:cNvPr>
          <p:cNvSpPr>
            <a:spLocks noGrp="1"/>
          </p:cNvSpPr>
          <p:nvPr>
            <p:ph type="sldNum" sz="quarter" idx="12"/>
          </p:nvPr>
        </p:nvSpPr>
        <p:spPr/>
        <p:txBody>
          <a:bodyPr/>
          <a:lstStyle/>
          <a:p>
            <a:fld id="{D73CF467-6D46-439F-8B1E-926511D98E17}" type="slidenum">
              <a:rPr lang="en-US" smtClean="0"/>
              <a:t>‹#›</a:t>
            </a:fld>
            <a:endParaRPr lang="en-US"/>
          </a:p>
        </p:txBody>
      </p:sp>
    </p:spTree>
    <p:extLst>
      <p:ext uri="{BB962C8B-B14F-4D97-AF65-F5344CB8AC3E}">
        <p14:creationId xmlns:p14="http://schemas.microsoft.com/office/powerpoint/2010/main" val="4240593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1BE482-6608-4257-9F76-F1CE14E22E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19F66ED-2580-40DB-B0D8-03B2F92B9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44809FB-2C7A-456C-83FB-523C84B85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9A60D-F912-4F19-A572-C08725D2401D}" type="datetimeFigureOut">
              <a:rPr lang="en-US" smtClean="0"/>
              <a:t>4/27/2026</a:t>
            </a:fld>
            <a:endParaRPr lang="en-US"/>
          </a:p>
        </p:txBody>
      </p:sp>
      <p:sp>
        <p:nvSpPr>
          <p:cNvPr id="5" name="Footer Placeholder 4">
            <a:extLst>
              <a:ext uri="{FF2B5EF4-FFF2-40B4-BE49-F238E27FC236}">
                <a16:creationId xmlns:a16="http://schemas.microsoft.com/office/drawing/2014/main" id="{FC256BB5-E51A-45A8-8B83-044CD40718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FD0B08-33FF-4065-86F0-22C1CA7231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CF467-6D46-439F-8B1E-926511D98E17}" type="slidenum">
              <a:rPr lang="en-US" smtClean="0"/>
              <a:t>‹#›</a:t>
            </a:fld>
            <a:endParaRPr lang="en-US"/>
          </a:p>
        </p:txBody>
      </p:sp>
    </p:spTree>
    <p:extLst>
      <p:ext uri="{BB962C8B-B14F-4D97-AF65-F5344CB8AC3E}">
        <p14:creationId xmlns:p14="http://schemas.microsoft.com/office/powerpoint/2010/main" val="2610727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b="1"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5.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5.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1EE7A94-C46A-4655-AC23-3F2779A9C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12176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95B0CD76-6C90-409E-8768-C57A8CD3D42A}"/>
              </a:ext>
            </a:extLst>
          </p:cNvPr>
          <p:cNvSpPr>
            <a:spLocks noGrp="1"/>
          </p:cNvSpPr>
          <p:nvPr>
            <p:ph type="subTitle" idx="1"/>
          </p:nvPr>
        </p:nvSpPr>
        <p:spPr>
          <a:xfrm>
            <a:off x="2189330" y="913314"/>
            <a:ext cx="5693090" cy="1220286"/>
          </a:xfrm>
          <a:noFill/>
          <a:ln>
            <a:noFill/>
          </a:ln>
        </p:spPr>
        <p:txBody>
          <a:bodyPr>
            <a:noAutofit/>
          </a:bodyPr>
          <a:lstStyle/>
          <a:p>
            <a:pPr>
              <a:lnSpc>
                <a:spcPts val="2500"/>
              </a:lnSpc>
            </a:pPr>
            <a:r>
              <a:rPr lang="en-US" sz="3000" b="1" dirty="0">
                <a:latin typeface="Segoe UI" panose="020B0502040204020203" pitchFamily="34" charset="0"/>
                <a:cs typeface="Segoe UI" panose="020B0502040204020203" pitchFamily="34" charset="0"/>
              </a:rPr>
              <a:t>CS 1610: Lecture 22</a:t>
            </a:r>
          </a:p>
          <a:p>
            <a:pPr>
              <a:lnSpc>
                <a:spcPts val="2500"/>
              </a:lnSpc>
            </a:pPr>
            <a:r>
              <a:rPr lang="en-US" sz="3000" b="1" dirty="0">
                <a:latin typeface="Segoe UI" panose="020B0502040204020203" pitchFamily="34" charset="0"/>
                <a:cs typeface="Segoe UI" panose="020B0502040204020203" pitchFamily="34" charset="0"/>
              </a:rPr>
              <a:t>4/27/2026</a:t>
            </a:r>
          </a:p>
        </p:txBody>
      </p:sp>
      <p:sp>
        <p:nvSpPr>
          <p:cNvPr id="5" name="Title 1">
            <a:extLst>
              <a:ext uri="{FF2B5EF4-FFF2-40B4-BE49-F238E27FC236}">
                <a16:creationId xmlns:a16="http://schemas.microsoft.com/office/drawing/2014/main" id="{36890407-7F8D-412F-97C8-95D453954D60}"/>
              </a:ext>
            </a:extLst>
          </p:cNvPr>
          <p:cNvSpPr>
            <a:spLocks noGrp="1"/>
          </p:cNvSpPr>
          <p:nvPr>
            <p:ph type="ctrTitle"/>
          </p:nvPr>
        </p:nvSpPr>
        <p:spPr>
          <a:xfrm>
            <a:off x="2290928" y="-400364"/>
            <a:ext cx="5693091" cy="1487963"/>
          </a:xfrm>
          <a:noFill/>
          <a:ln>
            <a:noFill/>
          </a:ln>
        </p:spPr>
        <p:txBody>
          <a:bodyPr>
            <a:normAutofit/>
          </a:bodyPr>
          <a:lstStyle/>
          <a:p>
            <a:r>
              <a:rPr lang="en-US" sz="7200" dirty="0"/>
              <a:t>GPUs</a:t>
            </a:r>
          </a:p>
        </p:txBody>
      </p:sp>
    </p:spTree>
    <p:extLst>
      <p:ext uri="{BB962C8B-B14F-4D97-AF65-F5344CB8AC3E}">
        <p14:creationId xmlns:p14="http://schemas.microsoft.com/office/powerpoint/2010/main" val="64241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C8FDC-484E-4456-B153-A786D9212623}"/>
              </a:ext>
            </a:extLst>
          </p:cNvPr>
          <p:cNvSpPr>
            <a:spLocks noGrp="1"/>
          </p:cNvSpPr>
          <p:nvPr>
            <p:ph type="title"/>
          </p:nvPr>
        </p:nvSpPr>
        <p:spPr>
          <a:xfrm>
            <a:off x="838200" y="9358"/>
            <a:ext cx="10515600" cy="704326"/>
          </a:xfrm>
        </p:spPr>
        <p:txBody>
          <a:bodyPr/>
          <a:lstStyle/>
          <a:p>
            <a:r>
              <a:rPr lang="en-US" dirty="0"/>
              <a:t>Overview of GPU Architecture</a:t>
            </a:r>
          </a:p>
        </p:txBody>
      </p:sp>
      <p:sp>
        <p:nvSpPr>
          <p:cNvPr id="3" name="Content Placeholder 2">
            <a:extLst>
              <a:ext uri="{FF2B5EF4-FFF2-40B4-BE49-F238E27FC236}">
                <a16:creationId xmlns:a16="http://schemas.microsoft.com/office/drawing/2014/main" id="{586AD6FD-A349-4C3E-B612-473543A5ED25}"/>
              </a:ext>
            </a:extLst>
          </p:cNvPr>
          <p:cNvSpPr>
            <a:spLocks noGrp="1"/>
          </p:cNvSpPr>
          <p:nvPr>
            <p:ph idx="1"/>
          </p:nvPr>
        </p:nvSpPr>
        <p:spPr>
          <a:xfrm>
            <a:off x="504592" y="563547"/>
            <a:ext cx="11182815" cy="4958077"/>
          </a:xfrm>
        </p:spPr>
        <p:txBody>
          <a:bodyPr>
            <a:normAutofit/>
          </a:bodyPr>
          <a:lstStyle/>
          <a:p>
            <a:r>
              <a:rPr lang="en-US" dirty="0"/>
              <a:t>GPU hardware is specialized for highly-parallel, computationally-bound applications with simple control flows</a:t>
            </a:r>
          </a:p>
          <a:p>
            <a:endParaRPr lang="en-US" sz="1600" dirty="0"/>
          </a:p>
          <a:p>
            <a:endParaRPr lang="en-US" dirty="0"/>
          </a:p>
          <a:p>
            <a:endParaRPr lang="en-US" dirty="0"/>
          </a:p>
          <a:p>
            <a:endParaRPr lang="en-US" dirty="0"/>
          </a:p>
          <a:p>
            <a:endParaRPr lang="en-US" dirty="0"/>
          </a:p>
          <a:p>
            <a:endParaRPr lang="en-US" dirty="0"/>
          </a:p>
          <a:p>
            <a:r>
              <a:rPr lang="en-US" dirty="0"/>
              <a:t>The CPU offloads graphics computations to the GPU, and runs general-purpose code in parallel as the GPU works</a:t>
            </a:r>
          </a:p>
        </p:txBody>
      </p:sp>
      <p:grpSp>
        <p:nvGrpSpPr>
          <p:cNvPr id="34" name="Group 33">
            <a:extLst>
              <a:ext uri="{FF2B5EF4-FFF2-40B4-BE49-F238E27FC236}">
                <a16:creationId xmlns:a16="http://schemas.microsoft.com/office/drawing/2014/main" id="{6F23CF61-AACF-4AB8-A6EA-F2F89F1665A9}"/>
              </a:ext>
            </a:extLst>
          </p:cNvPr>
          <p:cNvGrpSpPr/>
          <p:nvPr/>
        </p:nvGrpSpPr>
        <p:grpSpPr>
          <a:xfrm>
            <a:off x="990600" y="1380965"/>
            <a:ext cx="4850331" cy="3102059"/>
            <a:chOff x="990600" y="3811927"/>
            <a:chExt cx="4850331" cy="3102059"/>
          </a:xfrm>
        </p:grpSpPr>
        <p:grpSp>
          <p:nvGrpSpPr>
            <p:cNvPr id="4" name="Group 3">
              <a:extLst>
                <a:ext uri="{FF2B5EF4-FFF2-40B4-BE49-F238E27FC236}">
                  <a16:creationId xmlns:a16="http://schemas.microsoft.com/office/drawing/2014/main" id="{6492D284-BBCF-4F72-82B0-66E05E00903E}"/>
                </a:ext>
              </a:extLst>
            </p:cNvPr>
            <p:cNvGrpSpPr/>
            <p:nvPr/>
          </p:nvGrpSpPr>
          <p:grpSpPr>
            <a:xfrm>
              <a:off x="990600" y="4880498"/>
              <a:ext cx="4826620" cy="538052"/>
              <a:chOff x="6074978" y="2169882"/>
              <a:chExt cx="6416560" cy="657480"/>
            </a:xfrm>
          </p:grpSpPr>
          <p:sp>
            <p:nvSpPr>
              <p:cNvPr id="5" name="Rectangle 4">
                <a:extLst>
                  <a:ext uri="{FF2B5EF4-FFF2-40B4-BE49-F238E27FC236}">
                    <a16:creationId xmlns:a16="http://schemas.microsoft.com/office/drawing/2014/main" id="{A4857B58-EF05-4553-85B0-B73C8E1350E4}"/>
                  </a:ext>
                </a:extLst>
              </p:cNvPr>
              <p:cNvSpPr/>
              <p:nvPr/>
            </p:nvSpPr>
            <p:spPr>
              <a:xfrm>
                <a:off x="6074978" y="2242587"/>
                <a:ext cx="6416560" cy="584775"/>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EC49079-135A-4E93-A5D1-A2A83C4EA7BE}"/>
                  </a:ext>
                </a:extLst>
              </p:cNvPr>
              <p:cNvSpPr txBox="1"/>
              <p:nvPr/>
            </p:nvSpPr>
            <p:spPr>
              <a:xfrm>
                <a:off x="8234256" y="2169882"/>
                <a:ext cx="2098004" cy="584774"/>
              </a:xfrm>
              <a:prstGeom prst="rect">
                <a:avLst/>
              </a:prstGeom>
              <a:noFill/>
            </p:spPr>
            <p:txBody>
              <a:bodyPr wrap="square" rtlCol="0">
                <a:spAutoFit/>
              </a:bodyPr>
              <a:lstStyle/>
              <a:p>
                <a:pPr algn="ctr"/>
                <a:r>
                  <a:rPr lang="en-US" sz="3200" b="1" dirty="0">
                    <a:latin typeface="Segoe UI" panose="020B0502040204020203" pitchFamily="34" charset="0"/>
                    <a:cs typeface="Segoe UI" panose="020B0502040204020203" pitchFamily="34" charset="0"/>
                  </a:rPr>
                  <a:t>Cache</a:t>
                </a:r>
              </a:p>
            </p:txBody>
          </p:sp>
        </p:grpSp>
        <p:grpSp>
          <p:nvGrpSpPr>
            <p:cNvPr id="7" name="Group 6">
              <a:extLst>
                <a:ext uri="{FF2B5EF4-FFF2-40B4-BE49-F238E27FC236}">
                  <a16:creationId xmlns:a16="http://schemas.microsoft.com/office/drawing/2014/main" id="{F04BFA95-D028-4EC4-972E-67E4175EA1DD}"/>
                </a:ext>
              </a:extLst>
            </p:cNvPr>
            <p:cNvGrpSpPr/>
            <p:nvPr/>
          </p:nvGrpSpPr>
          <p:grpSpPr>
            <a:xfrm>
              <a:off x="990600" y="5509433"/>
              <a:ext cx="4826620" cy="851143"/>
              <a:chOff x="6074978" y="2242587"/>
              <a:chExt cx="6416560" cy="584775"/>
            </a:xfrm>
            <a:solidFill>
              <a:srgbClr val="00FF99"/>
            </a:solidFill>
          </p:grpSpPr>
          <p:sp>
            <p:nvSpPr>
              <p:cNvPr id="8" name="Rectangle 7">
                <a:extLst>
                  <a:ext uri="{FF2B5EF4-FFF2-40B4-BE49-F238E27FC236}">
                    <a16:creationId xmlns:a16="http://schemas.microsoft.com/office/drawing/2014/main" id="{74469B28-FC6E-4ED4-8590-A225DD7DADC1}"/>
                  </a:ext>
                </a:extLst>
              </p:cNvPr>
              <p:cNvSpPr/>
              <p:nvPr/>
            </p:nvSpPr>
            <p:spPr>
              <a:xfrm>
                <a:off x="6074978" y="2242587"/>
                <a:ext cx="6416560" cy="584775"/>
              </a:xfrm>
              <a:prstGeom prst="rect">
                <a:avLst/>
              </a:prstGeom>
              <a:solidFill>
                <a:srgbClr val="FF99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418F4B2-FA49-4344-B250-4EDFD72EA48B}"/>
                  </a:ext>
                </a:extLst>
              </p:cNvPr>
              <p:cNvSpPr txBox="1"/>
              <p:nvPr/>
            </p:nvSpPr>
            <p:spPr>
              <a:xfrm>
                <a:off x="8234256" y="2334090"/>
                <a:ext cx="2098004" cy="401768"/>
              </a:xfrm>
              <a:prstGeom prst="rect">
                <a:avLst/>
              </a:prstGeom>
              <a:noFill/>
            </p:spPr>
            <p:txBody>
              <a:bodyPr wrap="square" rtlCol="0">
                <a:spAutoFit/>
              </a:bodyPr>
              <a:lstStyle/>
              <a:p>
                <a:pPr algn="ctr"/>
                <a:r>
                  <a:rPr lang="en-US" sz="3200" b="1" dirty="0">
                    <a:latin typeface="Segoe UI" panose="020B0502040204020203" pitchFamily="34" charset="0"/>
                    <a:cs typeface="Segoe UI" panose="020B0502040204020203" pitchFamily="34" charset="0"/>
                  </a:rPr>
                  <a:t>DRAM</a:t>
                </a:r>
              </a:p>
            </p:txBody>
          </p:sp>
        </p:grpSp>
        <p:grpSp>
          <p:nvGrpSpPr>
            <p:cNvPr id="10" name="Group 9">
              <a:extLst>
                <a:ext uri="{FF2B5EF4-FFF2-40B4-BE49-F238E27FC236}">
                  <a16:creationId xmlns:a16="http://schemas.microsoft.com/office/drawing/2014/main" id="{3CAB92B7-5FBF-475E-BFC4-53061D502FE7}"/>
                </a:ext>
              </a:extLst>
            </p:cNvPr>
            <p:cNvGrpSpPr/>
            <p:nvPr/>
          </p:nvGrpSpPr>
          <p:grpSpPr>
            <a:xfrm>
              <a:off x="990600" y="3891779"/>
              <a:ext cx="2321312" cy="957334"/>
              <a:chOff x="5872376" y="1342119"/>
              <a:chExt cx="3085977" cy="843329"/>
            </a:xfrm>
          </p:grpSpPr>
          <p:sp>
            <p:nvSpPr>
              <p:cNvPr id="11" name="Rectangle 10">
                <a:extLst>
                  <a:ext uri="{FF2B5EF4-FFF2-40B4-BE49-F238E27FC236}">
                    <a16:creationId xmlns:a16="http://schemas.microsoft.com/office/drawing/2014/main" id="{AE1BB6D5-7576-4016-80D9-987B229A4BD3}"/>
                  </a:ext>
                </a:extLst>
              </p:cNvPr>
              <p:cNvSpPr/>
              <p:nvPr/>
            </p:nvSpPr>
            <p:spPr>
              <a:xfrm>
                <a:off x="5872376" y="1342119"/>
                <a:ext cx="3085977" cy="843329"/>
              </a:xfrm>
              <a:prstGeom prst="rect">
                <a:avLst/>
              </a:prstGeom>
              <a:solidFill>
                <a:srgbClr val="FF4A0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4072884-57B2-4B27-91FC-D0F76213D6B3}"/>
                  </a:ext>
                </a:extLst>
              </p:cNvPr>
              <p:cNvSpPr txBox="1"/>
              <p:nvPr/>
            </p:nvSpPr>
            <p:spPr>
              <a:xfrm>
                <a:off x="6090955" y="1523287"/>
                <a:ext cx="2648819" cy="515137"/>
              </a:xfrm>
              <a:prstGeom prst="rect">
                <a:avLst/>
              </a:prstGeom>
              <a:noFill/>
            </p:spPr>
            <p:txBody>
              <a:bodyPr wrap="square" rtlCol="0">
                <a:spAutoFit/>
              </a:bodyPr>
              <a:lstStyle/>
              <a:p>
                <a:pPr algn="ctr"/>
                <a:r>
                  <a:rPr lang="en-US" sz="3200" b="1" dirty="0">
                    <a:latin typeface="Segoe UI" panose="020B0502040204020203" pitchFamily="34" charset="0"/>
                    <a:cs typeface="Segoe UI" panose="020B0502040204020203" pitchFamily="34" charset="0"/>
                  </a:rPr>
                  <a:t>Control</a:t>
                </a:r>
              </a:p>
            </p:txBody>
          </p:sp>
        </p:grpSp>
        <p:grpSp>
          <p:nvGrpSpPr>
            <p:cNvPr id="25" name="Group 24">
              <a:extLst>
                <a:ext uri="{FF2B5EF4-FFF2-40B4-BE49-F238E27FC236}">
                  <a16:creationId xmlns:a16="http://schemas.microsoft.com/office/drawing/2014/main" id="{1C124976-3DFB-47A6-8520-75A63EEFE60C}"/>
                </a:ext>
              </a:extLst>
            </p:cNvPr>
            <p:cNvGrpSpPr/>
            <p:nvPr/>
          </p:nvGrpSpPr>
          <p:grpSpPr>
            <a:xfrm>
              <a:off x="3411264" y="3811927"/>
              <a:ext cx="2429667" cy="501028"/>
              <a:chOff x="3411264" y="4296768"/>
              <a:chExt cx="2429667" cy="566342"/>
            </a:xfrm>
          </p:grpSpPr>
          <p:grpSp>
            <p:nvGrpSpPr>
              <p:cNvPr id="16" name="Group 15">
                <a:extLst>
                  <a:ext uri="{FF2B5EF4-FFF2-40B4-BE49-F238E27FC236}">
                    <a16:creationId xmlns:a16="http://schemas.microsoft.com/office/drawing/2014/main" id="{1E78EEAA-6616-46A1-883A-BA5FA2258697}"/>
                  </a:ext>
                </a:extLst>
              </p:cNvPr>
              <p:cNvGrpSpPr/>
              <p:nvPr/>
            </p:nvGrpSpPr>
            <p:grpSpPr>
              <a:xfrm>
                <a:off x="3411264" y="4296784"/>
                <a:ext cx="1173729" cy="566326"/>
                <a:chOff x="6051692" y="1187443"/>
                <a:chExt cx="2688082" cy="998005"/>
              </a:xfrm>
            </p:grpSpPr>
            <p:sp>
              <p:nvSpPr>
                <p:cNvPr id="17" name="Rectangle 16">
                  <a:extLst>
                    <a:ext uri="{FF2B5EF4-FFF2-40B4-BE49-F238E27FC236}">
                      <a16:creationId xmlns:a16="http://schemas.microsoft.com/office/drawing/2014/main" id="{78C3B440-1CD2-42ED-ABB8-BC0A35B488CF}"/>
                    </a:ext>
                  </a:extLst>
                </p:cNvPr>
                <p:cNvSpPr/>
                <p:nvPr/>
              </p:nvSpPr>
              <p:spPr>
                <a:xfrm>
                  <a:off x="6051692" y="1342119"/>
                  <a:ext cx="2648821" cy="843329"/>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797AF595-4D41-40C7-92DD-B6B416F051A5}"/>
                    </a:ext>
                  </a:extLst>
                </p:cNvPr>
                <p:cNvSpPr txBox="1"/>
                <p:nvPr/>
              </p:nvSpPr>
              <p:spPr>
                <a:xfrm>
                  <a:off x="6090953" y="1187443"/>
                  <a:ext cx="2648821" cy="515136"/>
                </a:xfrm>
                <a:prstGeom prst="rect">
                  <a:avLst/>
                </a:prstGeom>
                <a:noFill/>
              </p:spPr>
              <p:txBody>
                <a:bodyPr wrap="square" rtlCol="0">
                  <a:spAutoFit/>
                </a:bodyPr>
                <a:lstStyle/>
                <a:p>
                  <a:pPr algn="ctr"/>
                  <a:r>
                    <a:rPr lang="en-US" sz="3200" b="1" dirty="0">
                      <a:latin typeface="Segoe UI" panose="020B0502040204020203" pitchFamily="34" charset="0"/>
                      <a:cs typeface="Segoe UI" panose="020B0502040204020203" pitchFamily="34" charset="0"/>
                    </a:rPr>
                    <a:t>ALU</a:t>
                  </a:r>
                </a:p>
              </p:txBody>
            </p:sp>
          </p:grpSp>
          <p:grpSp>
            <p:nvGrpSpPr>
              <p:cNvPr id="22" name="Group 21">
                <a:extLst>
                  <a:ext uri="{FF2B5EF4-FFF2-40B4-BE49-F238E27FC236}">
                    <a16:creationId xmlns:a16="http://schemas.microsoft.com/office/drawing/2014/main" id="{061CD214-4879-45C3-A68C-0EADD5683502}"/>
                  </a:ext>
                </a:extLst>
              </p:cNvPr>
              <p:cNvGrpSpPr/>
              <p:nvPr/>
            </p:nvGrpSpPr>
            <p:grpSpPr>
              <a:xfrm>
                <a:off x="4667202" y="4296768"/>
                <a:ext cx="1173729" cy="566337"/>
                <a:chOff x="6051692" y="1187421"/>
                <a:chExt cx="2688082" cy="998027"/>
              </a:xfrm>
            </p:grpSpPr>
            <p:sp>
              <p:nvSpPr>
                <p:cNvPr id="23" name="Rectangle 22">
                  <a:extLst>
                    <a:ext uri="{FF2B5EF4-FFF2-40B4-BE49-F238E27FC236}">
                      <a16:creationId xmlns:a16="http://schemas.microsoft.com/office/drawing/2014/main" id="{7F5B2DCC-39D2-4F3B-889A-569C534DDBCE}"/>
                    </a:ext>
                  </a:extLst>
                </p:cNvPr>
                <p:cNvSpPr/>
                <p:nvPr/>
              </p:nvSpPr>
              <p:spPr>
                <a:xfrm>
                  <a:off x="6051692" y="1342119"/>
                  <a:ext cx="2648821" cy="843329"/>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6578AD3A-DC21-435D-B4B8-54029F803386}"/>
                    </a:ext>
                  </a:extLst>
                </p:cNvPr>
                <p:cNvSpPr txBox="1"/>
                <p:nvPr/>
              </p:nvSpPr>
              <p:spPr>
                <a:xfrm>
                  <a:off x="6090953" y="1187421"/>
                  <a:ext cx="2648821" cy="515139"/>
                </a:xfrm>
                <a:prstGeom prst="rect">
                  <a:avLst/>
                </a:prstGeom>
                <a:noFill/>
              </p:spPr>
              <p:txBody>
                <a:bodyPr wrap="square" rtlCol="0">
                  <a:spAutoFit/>
                </a:bodyPr>
                <a:lstStyle/>
                <a:p>
                  <a:pPr algn="ctr"/>
                  <a:r>
                    <a:rPr lang="en-US" sz="3200" b="1" dirty="0">
                      <a:latin typeface="Segoe UI" panose="020B0502040204020203" pitchFamily="34" charset="0"/>
                      <a:cs typeface="Segoe UI" panose="020B0502040204020203" pitchFamily="34" charset="0"/>
                    </a:rPr>
                    <a:t>ALU</a:t>
                  </a:r>
                </a:p>
              </p:txBody>
            </p:sp>
          </p:grpSp>
        </p:grpSp>
        <p:grpSp>
          <p:nvGrpSpPr>
            <p:cNvPr id="26" name="Group 25">
              <a:extLst>
                <a:ext uri="{FF2B5EF4-FFF2-40B4-BE49-F238E27FC236}">
                  <a16:creationId xmlns:a16="http://schemas.microsoft.com/office/drawing/2014/main" id="{6F6CFFB9-82E9-4B08-AA46-80F61797607C}"/>
                </a:ext>
              </a:extLst>
            </p:cNvPr>
            <p:cNvGrpSpPr/>
            <p:nvPr/>
          </p:nvGrpSpPr>
          <p:grpSpPr>
            <a:xfrm>
              <a:off x="3411264" y="4346005"/>
              <a:ext cx="2429667" cy="501025"/>
              <a:chOff x="3411264" y="4296770"/>
              <a:chExt cx="2429667" cy="566340"/>
            </a:xfrm>
          </p:grpSpPr>
          <p:grpSp>
            <p:nvGrpSpPr>
              <p:cNvPr id="27" name="Group 26">
                <a:extLst>
                  <a:ext uri="{FF2B5EF4-FFF2-40B4-BE49-F238E27FC236}">
                    <a16:creationId xmlns:a16="http://schemas.microsoft.com/office/drawing/2014/main" id="{C1B364F3-D747-4092-9610-A43BA777001E}"/>
                  </a:ext>
                </a:extLst>
              </p:cNvPr>
              <p:cNvGrpSpPr/>
              <p:nvPr/>
            </p:nvGrpSpPr>
            <p:grpSpPr>
              <a:xfrm>
                <a:off x="3411264" y="4296791"/>
                <a:ext cx="1173729" cy="566319"/>
                <a:chOff x="6051692" y="1187456"/>
                <a:chExt cx="2688082" cy="997992"/>
              </a:xfrm>
            </p:grpSpPr>
            <p:sp>
              <p:nvSpPr>
                <p:cNvPr id="31" name="Rectangle 30">
                  <a:extLst>
                    <a:ext uri="{FF2B5EF4-FFF2-40B4-BE49-F238E27FC236}">
                      <a16:creationId xmlns:a16="http://schemas.microsoft.com/office/drawing/2014/main" id="{C0600E74-451E-4909-966C-24A08AECBA9F}"/>
                    </a:ext>
                  </a:extLst>
                </p:cNvPr>
                <p:cNvSpPr/>
                <p:nvPr/>
              </p:nvSpPr>
              <p:spPr>
                <a:xfrm>
                  <a:off x="6051692" y="1342119"/>
                  <a:ext cx="2648821" cy="843329"/>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0C4BDDF9-3FFF-4AEB-ADF3-AAE9E44219D9}"/>
                    </a:ext>
                  </a:extLst>
                </p:cNvPr>
                <p:cNvSpPr txBox="1"/>
                <p:nvPr/>
              </p:nvSpPr>
              <p:spPr>
                <a:xfrm>
                  <a:off x="6090953" y="1187456"/>
                  <a:ext cx="2648821" cy="515137"/>
                </a:xfrm>
                <a:prstGeom prst="rect">
                  <a:avLst/>
                </a:prstGeom>
                <a:noFill/>
              </p:spPr>
              <p:txBody>
                <a:bodyPr wrap="square" rtlCol="0">
                  <a:spAutoFit/>
                </a:bodyPr>
                <a:lstStyle/>
                <a:p>
                  <a:pPr algn="ctr"/>
                  <a:r>
                    <a:rPr lang="en-US" sz="3200" b="1" dirty="0">
                      <a:latin typeface="Segoe UI" panose="020B0502040204020203" pitchFamily="34" charset="0"/>
                      <a:cs typeface="Segoe UI" panose="020B0502040204020203" pitchFamily="34" charset="0"/>
                    </a:rPr>
                    <a:t>ALU</a:t>
                  </a:r>
                </a:p>
              </p:txBody>
            </p:sp>
          </p:grpSp>
          <p:grpSp>
            <p:nvGrpSpPr>
              <p:cNvPr id="28" name="Group 27">
                <a:extLst>
                  <a:ext uri="{FF2B5EF4-FFF2-40B4-BE49-F238E27FC236}">
                    <a16:creationId xmlns:a16="http://schemas.microsoft.com/office/drawing/2014/main" id="{87382EFC-D160-4489-A83E-C60685FF1E12}"/>
                  </a:ext>
                </a:extLst>
              </p:cNvPr>
              <p:cNvGrpSpPr/>
              <p:nvPr/>
            </p:nvGrpSpPr>
            <p:grpSpPr>
              <a:xfrm>
                <a:off x="4667202" y="4296770"/>
                <a:ext cx="1173729" cy="566336"/>
                <a:chOff x="6051692" y="1187423"/>
                <a:chExt cx="2688082" cy="998025"/>
              </a:xfrm>
            </p:grpSpPr>
            <p:sp>
              <p:nvSpPr>
                <p:cNvPr id="29" name="Rectangle 28">
                  <a:extLst>
                    <a:ext uri="{FF2B5EF4-FFF2-40B4-BE49-F238E27FC236}">
                      <a16:creationId xmlns:a16="http://schemas.microsoft.com/office/drawing/2014/main" id="{50A8EFF8-6DB3-41F9-974D-6F57E88CD645}"/>
                    </a:ext>
                  </a:extLst>
                </p:cNvPr>
                <p:cNvSpPr/>
                <p:nvPr/>
              </p:nvSpPr>
              <p:spPr>
                <a:xfrm>
                  <a:off x="6051692" y="1342119"/>
                  <a:ext cx="2648821" cy="843329"/>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162BEF42-B0A3-415C-86D3-518F0A6BF91C}"/>
                    </a:ext>
                  </a:extLst>
                </p:cNvPr>
                <p:cNvSpPr txBox="1"/>
                <p:nvPr/>
              </p:nvSpPr>
              <p:spPr>
                <a:xfrm>
                  <a:off x="6090953" y="1187423"/>
                  <a:ext cx="2648821" cy="515138"/>
                </a:xfrm>
                <a:prstGeom prst="rect">
                  <a:avLst/>
                </a:prstGeom>
                <a:noFill/>
              </p:spPr>
              <p:txBody>
                <a:bodyPr wrap="square" rtlCol="0">
                  <a:spAutoFit/>
                </a:bodyPr>
                <a:lstStyle/>
                <a:p>
                  <a:pPr algn="ctr"/>
                  <a:r>
                    <a:rPr lang="en-US" sz="3200" b="1" dirty="0">
                      <a:latin typeface="Segoe UI" panose="020B0502040204020203" pitchFamily="34" charset="0"/>
                      <a:cs typeface="Segoe UI" panose="020B0502040204020203" pitchFamily="34" charset="0"/>
                    </a:rPr>
                    <a:t>ALU</a:t>
                  </a:r>
                </a:p>
              </p:txBody>
            </p:sp>
          </p:grpSp>
        </p:grpSp>
        <p:sp>
          <p:nvSpPr>
            <p:cNvPr id="33" name="TextBox 32">
              <a:extLst>
                <a:ext uri="{FF2B5EF4-FFF2-40B4-BE49-F238E27FC236}">
                  <a16:creationId xmlns:a16="http://schemas.microsoft.com/office/drawing/2014/main" id="{4054680B-03A6-4403-9306-768BFB2F95FF}"/>
                </a:ext>
              </a:extLst>
            </p:cNvPr>
            <p:cNvSpPr txBox="1"/>
            <p:nvPr/>
          </p:nvSpPr>
          <p:spPr>
            <a:xfrm>
              <a:off x="2797203" y="6329211"/>
              <a:ext cx="1029417" cy="584775"/>
            </a:xfrm>
            <a:prstGeom prst="rect">
              <a:avLst/>
            </a:prstGeom>
            <a:noFill/>
          </p:spPr>
          <p:txBody>
            <a:bodyPr wrap="square" rtlCol="0">
              <a:spAutoFit/>
            </a:bodyPr>
            <a:lstStyle/>
            <a:p>
              <a:pPr algn="ctr"/>
              <a:r>
                <a:rPr lang="en-US" sz="3200" b="1" dirty="0">
                  <a:latin typeface="Segoe UI" panose="020B0502040204020203" pitchFamily="34" charset="0"/>
                  <a:cs typeface="Segoe UI" panose="020B0502040204020203" pitchFamily="34" charset="0"/>
                </a:rPr>
                <a:t>CPU</a:t>
              </a:r>
            </a:p>
          </p:txBody>
        </p:sp>
      </p:grpSp>
      <p:grpSp>
        <p:nvGrpSpPr>
          <p:cNvPr id="167" name="Group 166">
            <a:extLst>
              <a:ext uri="{FF2B5EF4-FFF2-40B4-BE49-F238E27FC236}">
                <a16:creationId xmlns:a16="http://schemas.microsoft.com/office/drawing/2014/main" id="{E97C797D-EDC9-47A5-A3C9-991E96167BCA}"/>
              </a:ext>
            </a:extLst>
          </p:cNvPr>
          <p:cNvGrpSpPr/>
          <p:nvPr/>
        </p:nvGrpSpPr>
        <p:grpSpPr>
          <a:xfrm>
            <a:off x="6607097" y="1458260"/>
            <a:ext cx="4746703" cy="3024763"/>
            <a:chOff x="6607097" y="3889222"/>
            <a:chExt cx="4746703" cy="3024763"/>
          </a:xfrm>
        </p:grpSpPr>
        <p:grpSp>
          <p:nvGrpSpPr>
            <p:cNvPr id="37" name="Group 36">
              <a:extLst>
                <a:ext uri="{FF2B5EF4-FFF2-40B4-BE49-F238E27FC236}">
                  <a16:creationId xmlns:a16="http://schemas.microsoft.com/office/drawing/2014/main" id="{3DBA839D-6735-4489-97F2-90E9D864B64C}"/>
                </a:ext>
              </a:extLst>
            </p:cNvPr>
            <p:cNvGrpSpPr/>
            <p:nvPr/>
          </p:nvGrpSpPr>
          <p:grpSpPr>
            <a:xfrm>
              <a:off x="6607097" y="5505527"/>
              <a:ext cx="4746703" cy="851143"/>
              <a:chOff x="6074978" y="2242587"/>
              <a:chExt cx="6416560" cy="584775"/>
            </a:xfrm>
            <a:solidFill>
              <a:srgbClr val="00FF99"/>
            </a:solidFill>
          </p:grpSpPr>
          <p:sp>
            <p:nvSpPr>
              <p:cNvPr id="56" name="Rectangle 55">
                <a:extLst>
                  <a:ext uri="{FF2B5EF4-FFF2-40B4-BE49-F238E27FC236}">
                    <a16:creationId xmlns:a16="http://schemas.microsoft.com/office/drawing/2014/main" id="{BAD10608-AEDD-487E-AC53-D3BE110CC4B6}"/>
                  </a:ext>
                </a:extLst>
              </p:cNvPr>
              <p:cNvSpPr/>
              <p:nvPr/>
            </p:nvSpPr>
            <p:spPr>
              <a:xfrm>
                <a:off x="6074978" y="2242587"/>
                <a:ext cx="6416560" cy="584775"/>
              </a:xfrm>
              <a:prstGeom prst="rect">
                <a:avLst/>
              </a:prstGeom>
              <a:solidFill>
                <a:srgbClr val="FF99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F7D0839A-3D9C-4B78-9783-FBBB0890075F}"/>
                  </a:ext>
                </a:extLst>
              </p:cNvPr>
              <p:cNvSpPr txBox="1"/>
              <p:nvPr/>
            </p:nvSpPr>
            <p:spPr>
              <a:xfrm>
                <a:off x="8234256" y="2334090"/>
                <a:ext cx="2098004" cy="401768"/>
              </a:xfrm>
              <a:prstGeom prst="rect">
                <a:avLst/>
              </a:prstGeom>
              <a:noFill/>
            </p:spPr>
            <p:txBody>
              <a:bodyPr wrap="square" rtlCol="0">
                <a:spAutoFit/>
              </a:bodyPr>
              <a:lstStyle/>
              <a:p>
                <a:pPr algn="ctr"/>
                <a:r>
                  <a:rPr lang="en-US" sz="3200" b="1" dirty="0">
                    <a:latin typeface="Segoe UI" panose="020B0502040204020203" pitchFamily="34" charset="0"/>
                    <a:cs typeface="Segoe UI" panose="020B0502040204020203" pitchFamily="34" charset="0"/>
                  </a:rPr>
                  <a:t>DRAM</a:t>
                </a:r>
              </a:p>
            </p:txBody>
          </p:sp>
        </p:grpSp>
        <p:sp>
          <p:nvSpPr>
            <p:cNvPr id="41" name="TextBox 40">
              <a:extLst>
                <a:ext uri="{FF2B5EF4-FFF2-40B4-BE49-F238E27FC236}">
                  <a16:creationId xmlns:a16="http://schemas.microsoft.com/office/drawing/2014/main" id="{611932CF-6738-4C35-BA20-42DD368B4920}"/>
                </a:ext>
              </a:extLst>
            </p:cNvPr>
            <p:cNvSpPr txBox="1"/>
            <p:nvPr/>
          </p:nvSpPr>
          <p:spPr>
            <a:xfrm>
              <a:off x="8465739" y="6329210"/>
              <a:ext cx="1029417" cy="584775"/>
            </a:xfrm>
            <a:prstGeom prst="rect">
              <a:avLst/>
            </a:prstGeom>
            <a:noFill/>
          </p:spPr>
          <p:txBody>
            <a:bodyPr wrap="square" rtlCol="0">
              <a:spAutoFit/>
            </a:bodyPr>
            <a:lstStyle/>
            <a:p>
              <a:pPr algn="ctr"/>
              <a:r>
                <a:rPr lang="en-US" sz="3200" b="1" dirty="0">
                  <a:latin typeface="Segoe UI" panose="020B0502040204020203" pitchFamily="34" charset="0"/>
                  <a:cs typeface="Segoe UI" panose="020B0502040204020203" pitchFamily="34" charset="0"/>
                </a:rPr>
                <a:t>GPU</a:t>
              </a:r>
            </a:p>
          </p:txBody>
        </p:sp>
        <p:grpSp>
          <p:nvGrpSpPr>
            <p:cNvPr id="86" name="Group 85">
              <a:extLst>
                <a:ext uri="{FF2B5EF4-FFF2-40B4-BE49-F238E27FC236}">
                  <a16:creationId xmlns:a16="http://schemas.microsoft.com/office/drawing/2014/main" id="{44751CC8-3DA0-44B8-AD00-DA1575FE1C69}"/>
                </a:ext>
              </a:extLst>
            </p:cNvPr>
            <p:cNvGrpSpPr/>
            <p:nvPr/>
          </p:nvGrpSpPr>
          <p:grpSpPr>
            <a:xfrm>
              <a:off x="6607097" y="3889222"/>
              <a:ext cx="4717770" cy="213782"/>
              <a:chOff x="6607096" y="3885756"/>
              <a:chExt cx="4717770" cy="213782"/>
            </a:xfrm>
          </p:grpSpPr>
          <p:sp>
            <p:nvSpPr>
              <p:cNvPr id="54" name="Rectangle 53">
                <a:extLst>
                  <a:ext uri="{FF2B5EF4-FFF2-40B4-BE49-F238E27FC236}">
                    <a16:creationId xmlns:a16="http://schemas.microsoft.com/office/drawing/2014/main" id="{C425CDCA-EEC6-4E75-B013-2EC20923A921}"/>
                  </a:ext>
                </a:extLst>
              </p:cNvPr>
              <p:cNvSpPr/>
              <p:nvPr/>
            </p:nvSpPr>
            <p:spPr>
              <a:xfrm>
                <a:off x="6607097" y="3887873"/>
                <a:ext cx="395869" cy="87639"/>
              </a:xfrm>
              <a:prstGeom prst="rect">
                <a:avLst/>
              </a:prstGeom>
              <a:solidFill>
                <a:srgbClr val="FF4A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9DD4F109-D7BC-4DC9-A341-440D056691FF}"/>
                  </a:ext>
                </a:extLst>
              </p:cNvPr>
              <p:cNvSpPr/>
              <p:nvPr/>
            </p:nvSpPr>
            <p:spPr>
              <a:xfrm>
                <a:off x="6607096" y="4011898"/>
                <a:ext cx="395869" cy="87639"/>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5" name="Group 84">
                <a:extLst>
                  <a:ext uri="{FF2B5EF4-FFF2-40B4-BE49-F238E27FC236}">
                    <a16:creationId xmlns:a16="http://schemas.microsoft.com/office/drawing/2014/main" id="{72DB7B0C-6E3A-40B6-B7E9-1160106F8AAE}"/>
                  </a:ext>
                </a:extLst>
              </p:cNvPr>
              <p:cNvGrpSpPr/>
              <p:nvPr/>
            </p:nvGrpSpPr>
            <p:grpSpPr>
              <a:xfrm>
                <a:off x="7074748" y="3885756"/>
                <a:ext cx="4250118" cy="213782"/>
                <a:chOff x="7074748" y="3885756"/>
                <a:chExt cx="4250118" cy="213782"/>
              </a:xfrm>
            </p:grpSpPr>
            <p:grpSp>
              <p:nvGrpSpPr>
                <p:cNvPr id="72" name="Group 71">
                  <a:extLst>
                    <a:ext uri="{FF2B5EF4-FFF2-40B4-BE49-F238E27FC236}">
                      <a16:creationId xmlns:a16="http://schemas.microsoft.com/office/drawing/2014/main" id="{0951B25C-8653-4DEA-BF0C-2A086AA6A6D8}"/>
                    </a:ext>
                  </a:extLst>
                </p:cNvPr>
                <p:cNvGrpSpPr/>
                <p:nvPr/>
              </p:nvGrpSpPr>
              <p:grpSpPr>
                <a:xfrm>
                  <a:off x="7074748" y="3887856"/>
                  <a:ext cx="1653530" cy="211682"/>
                  <a:chOff x="7074748" y="3887856"/>
                  <a:chExt cx="1653530" cy="211682"/>
                </a:xfrm>
              </p:grpSpPr>
              <p:sp>
                <p:nvSpPr>
                  <p:cNvPr id="46" name="Rectangle 45">
                    <a:extLst>
                      <a:ext uri="{FF2B5EF4-FFF2-40B4-BE49-F238E27FC236}">
                        <a16:creationId xmlns:a16="http://schemas.microsoft.com/office/drawing/2014/main" id="{9B373CD3-DA31-4A5B-A1A9-9EF898C1E2C0}"/>
                      </a:ext>
                    </a:extLst>
                  </p:cNvPr>
                  <p:cNvSpPr/>
                  <p:nvPr/>
                </p:nvSpPr>
                <p:spPr>
                  <a:xfrm>
                    <a:off x="7074748"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559B4EE9-96E5-42CC-8C0C-C3E76DB4F2A6}"/>
                      </a:ext>
                    </a:extLst>
                  </p:cNvPr>
                  <p:cNvSpPr/>
                  <p:nvPr/>
                </p:nvSpPr>
                <p:spPr>
                  <a:xfrm>
                    <a:off x="7507562"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B6861E43-84A4-4B90-8F57-00E65B0A07F5}"/>
                      </a:ext>
                    </a:extLst>
                  </p:cNvPr>
                  <p:cNvSpPr/>
                  <p:nvPr/>
                </p:nvSpPr>
                <p:spPr>
                  <a:xfrm>
                    <a:off x="7934432"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60FBF7CD-B9AC-40CF-98E3-1DF99732DFEC}"/>
                      </a:ext>
                    </a:extLst>
                  </p:cNvPr>
                  <p:cNvSpPr/>
                  <p:nvPr/>
                </p:nvSpPr>
                <p:spPr>
                  <a:xfrm>
                    <a:off x="8367246"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72">
                  <a:extLst>
                    <a:ext uri="{FF2B5EF4-FFF2-40B4-BE49-F238E27FC236}">
                      <a16:creationId xmlns:a16="http://schemas.microsoft.com/office/drawing/2014/main" id="{FF1329E6-0B03-4CF7-968B-CFF2D87A9A26}"/>
                    </a:ext>
                  </a:extLst>
                </p:cNvPr>
                <p:cNvGrpSpPr/>
                <p:nvPr/>
              </p:nvGrpSpPr>
              <p:grpSpPr>
                <a:xfrm>
                  <a:off x="8800060" y="3887855"/>
                  <a:ext cx="1653530" cy="211682"/>
                  <a:chOff x="7074748" y="3887856"/>
                  <a:chExt cx="1653530" cy="211682"/>
                </a:xfrm>
              </p:grpSpPr>
              <p:sp>
                <p:nvSpPr>
                  <p:cNvPr id="74" name="Rectangle 73">
                    <a:extLst>
                      <a:ext uri="{FF2B5EF4-FFF2-40B4-BE49-F238E27FC236}">
                        <a16:creationId xmlns:a16="http://schemas.microsoft.com/office/drawing/2014/main" id="{0864267E-1D80-4A4B-800E-318CC908DD02}"/>
                      </a:ext>
                    </a:extLst>
                  </p:cNvPr>
                  <p:cNvSpPr/>
                  <p:nvPr/>
                </p:nvSpPr>
                <p:spPr>
                  <a:xfrm>
                    <a:off x="7074748"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DCEBDE39-492E-40C9-9ACF-CF00BDF669A2}"/>
                      </a:ext>
                    </a:extLst>
                  </p:cNvPr>
                  <p:cNvSpPr/>
                  <p:nvPr/>
                </p:nvSpPr>
                <p:spPr>
                  <a:xfrm>
                    <a:off x="7507562"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A9B4E807-1847-4895-BDC0-BDF2E5405583}"/>
                      </a:ext>
                    </a:extLst>
                  </p:cNvPr>
                  <p:cNvSpPr/>
                  <p:nvPr/>
                </p:nvSpPr>
                <p:spPr>
                  <a:xfrm>
                    <a:off x="7934432"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3A2794D9-1588-4512-A88A-A8C70795CA96}"/>
                      </a:ext>
                    </a:extLst>
                  </p:cNvPr>
                  <p:cNvSpPr/>
                  <p:nvPr/>
                </p:nvSpPr>
                <p:spPr>
                  <a:xfrm>
                    <a:off x="8367246"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3" name="Rectangle 82">
                  <a:extLst>
                    <a:ext uri="{FF2B5EF4-FFF2-40B4-BE49-F238E27FC236}">
                      <a16:creationId xmlns:a16="http://schemas.microsoft.com/office/drawing/2014/main" id="{B2976DA1-5A60-47DA-A09E-EBDD7E80A96C}"/>
                    </a:ext>
                  </a:extLst>
                </p:cNvPr>
                <p:cNvSpPr/>
                <p:nvPr/>
              </p:nvSpPr>
              <p:spPr>
                <a:xfrm>
                  <a:off x="10528950" y="3887855"/>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1984D699-B5F3-42FD-A44D-28FB2D95484A}"/>
                    </a:ext>
                  </a:extLst>
                </p:cNvPr>
                <p:cNvSpPr/>
                <p:nvPr/>
              </p:nvSpPr>
              <p:spPr>
                <a:xfrm>
                  <a:off x="10963834" y="38857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87" name="Group 86">
              <a:extLst>
                <a:ext uri="{FF2B5EF4-FFF2-40B4-BE49-F238E27FC236}">
                  <a16:creationId xmlns:a16="http://schemas.microsoft.com/office/drawing/2014/main" id="{B7C826DE-BA7B-4D51-8DBD-CA9D9B1EC62B}"/>
                </a:ext>
              </a:extLst>
            </p:cNvPr>
            <p:cNvGrpSpPr/>
            <p:nvPr/>
          </p:nvGrpSpPr>
          <p:grpSpPr>
            <a:xfrm>
              <a:off x="6607097" y="4148792"/>
              <a:ext cx="4717770" cy="213782"/>
              <a:chOff x="6607096" y="3885756"/>
              <a:chExt cx="4717770" cy="213782"/>
            </a:xfrm>
          </p:grpSpPr>
          <p:sp>
            <p:nvSpPr>
              <p:cNvPr id="88" name="Rectangle 87">
                <a:extLst>
                  <a:ext uri="{FF2B5EF4-FFF2-40B4-BE49-F238E27FC236}">
                    <a16:creationId xmlns:a16="http://schemas.microsoft.com/office/drawing/2014/main" id="{C3D18707-5058-4695-98CC-954B3D58BF76}"/>
                  </a:ext>
                </a:extLst>
              </p:cNvPr>
              <p:cNvSpPr/>
              <p:nvPr/>
            </p:nvSpPr>
            <p:spPr>
              <a:xfrm>
                <a:off x="6607097" y="3887873"/>
                <a:ext cx="395869" cy="87639"/>
              </a:xfrm>
              <a:prstGeom prst="rect">
                <a:avLst/>
              </a:prstGeom>
              <a:solidFill>
                <a:srgbClr val="FF4A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a16="http://schemas.microsoft.com/office/drawing/2014/main" id="{FBAC3343-1B83-4C35-B5AA-8CFD1DF2311A}"/>
                  </a:ext>
                </a:extLst>
              </p:cNvPr>
              <p:cNvSpPr/>
              <p:nvPr/>
            </p:nvSpPr>
            <p:spPr>
              <a:xfrm>
                <a:off x="6607096" y="4011898"/>
                <a:ext cx="395869" cy="87639"/>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0" name="Group 89">
                <a:extLst>
                  <a:ext uri="{FF2B5EF4-FFF2-40B4-BE49-F238E27FC236}">
                    <a16:creationId xmlns:a16="http://schemas.microsoft.com/office/drawing/2014/main" id="{1A267D7F-5E14-4670-A009-7D975BF7C871}"/>
                  </a:ext>
                </a:extLst>
              </p:cNvPr>
              <p:cNvGrpSpPr/>
              <p:nvPr/>
            </p:nvGrpSpPr>
            <p:grpSpPr>
              <a:xfrm>
                <a:off x="7074748" y="3885756"/>
                <a:ext cx="4250118" cy="213782"/>
                <a:chOff x="7074748" y="3885756"/>
                <a:chExt cx="4250118" cy="213782"/>
              </a:xfrm>
            </p:grpSpPr>
            <p:grpSp>
              <p:nvGrpSpPr>
                <p:cNvPr id="91" name="Group 90">
                  <a:extLst>
                    <a:ext uri="{FF2B5EF4-FFF2-40B4-BE49-F238E27FC236}">
                      <a16:creationId xmlns:a16="http://schemas.microsoft.com/office/drawing/2014/main" id="{55AD0B6A-4599-43A4-9F66-0702311F4CF7}"/>
                    </a:ext>
                  </a:extLst>
                </p:cNvPr>
                <p:cNvGrpSpPr/>
                <p:nvPr/>
              </p:nvGrpSpPr>
              <p:grpSpPr>
                <a:xfrm>
                  <a:off x="7074748" y="3887856"/>
                  <a:ext cx="1653530" cy="211682"/>
                  <a:chOff x="7074748" y="3887856"/>
                  <a:chExt cx="1653530" cy="211682"/>
                </a:xfrm>
              </p:grpSpPr>
              <p:sp>
                <p:nvSpPr>
                  <p:cNvPr id="99" name="Rectangle 98">
                    <a:extLst>
                      <a:ext uri="{FF2B5EF4-FFF2-40B4-BE49-F238E27FC236}">
                        <a16:creationId xmlns:a16="http://schemas.microsoft.com/office/drawing/2014/main" id="{39D45DAA-545D-4358-8DBD-C7F34C04491B}"/>
                      </a:ext>
                    </a:extLst>
                  </p:cNvPr>
                  <p:cNvSpPr/>
                  <p:nvPr/>
                </p:nvSpPr>
                <p:spPr>
                  <a:xfrm>
                    <a:off x="7074748"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578AE90F-9F58-4962-A207-6D9E98CFC99E}"/>
                      </a:ext>
                    </a:extLst>
                  </p:cNvPr>
                  <p:cNvSpPr/>
                  <p:nvPr/>
                </p:nvSpPr>
                <p:spPr>
                  <a:xfrm>
                    <a:off x="7507562"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extLst>
                      <a:ext uri="{FF2B5EF4-FFF2-40B4-BE49-F238E27FC236}">
                        <a16:creationId xmlns:a16="http://schemas.microsoft.com/office/drawing/2014/main" id="{C80DBC13-D960-4C0B-9C5A-B360C97551FA}"/>
                      </a:ext>
                    </a:extLst>
                  </p:cNvPr>
                  <p:cNvSpPr/>
                  <p:nvPr/>
                </p:nvSpPr>
                <p:spPr>
                  <a:xfrm>
                    <a:off x="7934432"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a:extLst>
                      <a:ext uri="{FF2B5EF4-FFF2-40B4-BE49-F238E27FC236}">
                        <a16:creationId xmlns:a16="http://schemas.microsoft.com/office/drawing/2014/main" id="{97EAE264-2D13-4558-9888-097676098B70}"/>
                      </a:ext>
                    </a:extLst>
                  </p:cNvPr>
                  <p:cNvSpPr/>
                  <p:nvPr/>
                </p:nvSpPr>
                <p:spPr>
                  <a:xfrm>
                    <a:off x="8367246"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2" name="Group 91">
                  <a:extLst>
                    <a:ext uri="{FF2B5EF4-FFF2-40B4-BE49-F238E27FC236}">
                      <a16:creationId xmlns:a16="http://schemas.microsoft.com/office/drawing/2014/main" id="{F3290C48-B422-4C50-B421-5C315684F111}"/>
                    </a:ext>
                  </a:extLst>
                </p:cNvPr>
                <p:cNvGrpSpPr/>
                <p:nvPr/>
              </p:nvGrpSpPr>
              <p:grpSpPr>
                <a:xfrm>
                  <a:off x="8800060" y="3887855"/>
                  <a:ext cx="1653530" cy="211682"/>
                  <a:chOff x="7074748" y="3887856"/>
                  <a:chExt cx="1653530" cy="211682"/>
                </a:xfrm>
              </p:grpSpPr>
              <p:sp>
                <p:nvSpPr>
                  <p:cNvPr id="95" name="Rectangle 94">
                    <a:extLst>
                      <a:ext uri="{FF2B5EF4-FFF2-40B4-BE49-F238E27FC236}">
                        <a16:creationId xmlns:a16="http://schemas.microsoft.com/office/drawing/2014/main" id="{D769EEF0-3498-4926-9C70-D2B552AF22C1}"/>
                      </a:ext>
                    </a:extLst>
                  </p:cNvPr>
                  <p:cNvSpPr/>
                  <p:nvPr/>
                </p:nvSpPr>
                <p:spPr>
                  <a:xfrm>
                    <a:off x="7074748"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F5871626-2D78-400F-9CF3-1F137A4CEE4D}"/>
                      </a:ext>
                    </a:extLst>
                  </p:cNvPr>
                  <p:cNvSpPr/>
                  <p:nvPr/>
                </p:nvSpPr>
                <p:spPr>
                  <a:xfrm>
                    <a:off x="7507562"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a:extLst>
                      <a:ext uri="{FF2B5EF4-FFF2-40B4-BE49-F238E27FC236}">
                        <a16:creationId xmlns:a16="http://schemas.microsoft.com/office/drawing/2014/main" id="{39804E10-492A-4589-98CE-B42F901D15C5}"/>
                      </a:ext>
                    </a:extLst>
                  </p:cNvPr>
                  <p:cNvSpPr/>
                  <p:nvPr/>
                </p:nvSpPr>
                <p:spPr>
                  <a:xfrm>
                    <a:off x="7934432"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98230FCD-D8BD-4EF2-863B-7499B2B49765}"/>
                      </a:ext>
                    </a:extLst>
                  </p:cNvPr>
                  <p:cNvSpPr/>
                  <p:nvPr/>
                </p:nvSpPr>
                <p:spPr>
                  <a:xfrm>
                    <a:off x="8367246"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3" name="Rectangle 92">
                  <a:extLst>
                    <a:ext uri="{FF2B5EF4-FFF2-40B4-BE49-F238E27FC236}">
                      <a16:creationId xmlns:a16="http://schemas.microsoft.com/office/drawing/2014/main" id="{08E1354F-6026-4531-ADA9-8221ADF53B6D}"/>
                    </a:ext>
                  </a:extLst>
                </p:cNvPr>
                <p:cNvSpPr/>
                <p:nvPr/>
              </p:nvSpPr>
              <p:spPr>
                <a:xfrm>
                  <a:off x="10528950" y="3887855"/>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028967BE-8CFB-43F1-959B-CC92BBC5341E}"/>
                    </a:ext>
                  </a:extLst>
                </p:cNvPr>
                <p:cNvSpPr/>
                <p:nvPr/>
              </p:nvSpPr>
              <p:spPr>
                <a:xfrm>
                  <a:off x="10963834" y="38857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03" name="Group 102">
              <a:extLst>
                <a:ext uri="{FF2B5EF4-FFF2-40B4-BE49-F238E27FC236}">
                  <a16:creationId xmlns:a16="http://schemas.microsoft.com/office/drawing/2014/main" id="{E7F5D1BE-4F23-404E-B1B8-6B2252A92903}"/>
                </a:ext>
              </a:extLst>
            </p:cNvPr>
            <p:cNvGrpSpPr/>
            <p:nvPr/>
          </p:nvGrpSpPr>
          <p:grpSpPr>
            <a:xfrm>
              <a:off x="6607097" y="4408257"/>
              <a:ext cx="4717770" cy="213782"/>
              <a:chOff x="6607096" y="3885756"/>
              <a:chExt cx="4717770" cy="213782"/>
            </a:xfrm>
          </p:grpSpPr>
          <p:sp>
            <p:nvSpPr>
              <p:cNvPr id="104" name="Rectangle 103">
                <a:extLst>
                  <a:ext uri="{FF2B5EF4-FFF2-40B4-BE49-F238E27FC236}">
                    <a16:creationId xmlns:a16="http://schemas.microsoft.com/office/drawing/2014/main" id="{3751EBDB-396A-4884-8318-AAA360C97D32}"/>
                  </a:ext>
                </a:extLst>
              </p:cNvPr>
              <p:cNvSpPr/>
              <p:nvPr/>
            </p:nvSpPr>
            <p:spPr>
              <a:xfrm>
                <a:off x="6607097" y="3887873"/>
                <a:ext cx="395869" cy="87639"/>
              </a:xfrm>
              <a:prstGeom prst="rect">
                <a:avLst/>
              </a:prstGeom>
              <a:solidFill>
                <a:srgbClr val="FF4A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a:extLst>
                  <a:ext uri="{FF2B5EF4-FFF2-40B4-BE49-F238E27FC236}">
                    <a16:creationId xmlns:a16="http://schemas.microsoft.com/office/drawing/2014/main" id="{EF3E9D1E-F7F9-4376-B15D-C149C17F71FB}"/>
                  </a:ext>
                </a:extLst>
              </p:cNvPr>
              <p:cNvSpPr/>
              <p:nvPr/>
            </p:nvSpPr>
            <p:spPr>
              <a:xfrm>
                <a:off x="6607096" y="4011898"/>
                <a:ext cx="395869" cy="87639"/>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6" name="Group 105">
                <a:extLst>
                  <a:ext uri="{FF2B5EF4-FFF2-40B4-BE49-F238E27FC236}">
                    <a16:creationId xmlns:a16="http://schemas.microsoft.com/office/drawing/2014/main" id="{8242D819-1D32-4946-B730-CB0854D20A56}"/>
                  </a:ext>
                </a:extLst>
              </p:cNvPr>
              <p:cNvGrpSpPr/>
              <p:nvPr/>
            </p:nvGrpSpPr>
            <p:grpSpPr>
              <a:xfrm>
                <a:off x="7074748" y="3885756"/>
                <a:ext cx="4250118" cy="213782"/>
                <a:chOff x="7074748" y="3885756"/>
                <a:chExt cx="4250118" cy="213782"/>
              </a:xfrm>
            </p:grpSpPr>
            <p:grpSp>
              <p:nvGrpSpPr>
                <p:cNvPr id="107" name="Group 106">
                  <a:extLst>
                    <a:ext uri="{FF2B5EF4-FFF2-40B4-BE49-F238E27FC236}">
                      <a16:creationId xmlns:a16="http://schemas.microsoft.com/office/drawing/2014/main" id="{3CE2A79C-FA3F-4859-8354-F8E634961E28}"/>
                    </a:ext>
                  </a:extLst>
                </p:cNvPr>
                <p:cNvGrpSpPr/>
                <p:nvPr/>
              </p:nvGrpSpPr>
              <p:grpSpPr>
                <a:xfrm>
                  <a:off x="7074748" y="3887856"/>
                  <a:ext cx="1653530" cy="211682"/>
                  <a:chOff x="7074748" y="3887856"/>
                  <a:chExt cx="1653530" cy="211682"/>
                </a:xfrm>
              </p:grpSpPr>
              <p:sp>
                <p:nvSpPr>
                  <p:cNvPr id="115" name="Rectangle 114">
                    <a:extLst>
                      <a:ext uri="{FF2B5EF4-FFF2-40B4-BE49-F238E27FC236}">
                        <a16:creationId xmlns:a16="http://schemas.microsoft.com/office/drawing/2014/main" id="{65DFCCF3-27B3-4834-8B60-9957CF025873}"/>
                      </a:ext>
                    </a:extLst>
                  </p:cNvPr>
                  <p:cNvSpPr/>
                  <p:nvPr/>
                </p:nvSpPr>
                <p:spPr>
                  <a:xfrm>
                    <a:off x="7074748"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115">
                    <a:extLst>
                      <a:ext uri="{FF2B5EF4-FFF2-40B4-BE49-F238E27FC236}">
                        <a16:creationId xmlns:a16="http://schemas.microsoft.com/office/drawing/2014/main" id="{CBF42851-A5B9-43CA-AE7A-980B3A46CE3C}"/>
                      </a:ext>
                    </a:extLst>
                  </p:cNvPr>
                  <p:cNvSpPr/>
                  <p:nvPr/>
                </p:nvSpPr>
                <p:spPr>
                  <a:xfrm>
                    <a:off x="7507562"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116">
                    <a:extLst>
                      <a:ext uri="{FF2B5EF4-FFF2-40B4-BE49-F238E27FC236}">
                        <a16:creationId xmlns:a16="http://schemas.microsoft.com/office/drawing/2014/main" id="{FCE1BEAD-F88E-446D-8C4A-E924B52659DF}"/>
                      </a:ext>
                    </a:extLst>
                  </p:cNvPr>
                  <p:cNvSpPr/>
                  <p:nvPr/>
                </p:nvSpPr>
                <p:spPr>
                  <a:xfrm>
                    <a:off x="7934432"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117">
                    <a:extLst>
                      <a:ext uri="{FF2B5EF4-FFF2-40B4-BE49-F238E27FC236}">
                        <a16:creationId xmlns:a16="http://schemas.microsoft.com/office/drawing/2014/main" id="{3AD97648-EBDE-43E3-8665-76D1AD559A37}"/>
                      </a:ext>
                    </a:extLst>
                  </p:cNvPr>
                  <p:cNvSpPr/>
                  <p:nvPr/>
                </p:nvSpPr>
                <p:spPr>
                  <a:xfrm>
                    <a:off x="8367246"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8" name="Group 107">
                  <a:extLst>
                    <a:ext uri="{FF2B5EF4-FFF2-40B4-BE49-F238E27FC236}">
                      <a16:creationId xmlns:a16="http://schemas.microsoft.com/office/drawing/2014/main" id="{15698E61-AF7C-4A14-BB18-50A5BE5DAF10}"/>
                    </a:ext>
                  </a:extLst>
                </p:cNvPr>
                <p:cNvGrpSpPr/>
                <p:nvPr/>
              </p:nvGrpSpPr>
              <p:grpSpPr>
                <a:xfrm>
                  <a:off x="8800060" y="3887855"/>
                  <a:ext cx="1653530" cy="211682"/>
                  <a:chOff x="7074748" y="3887856"/>
                  <a:chExt cx="1653530" cy="211682"/>
                </a:xfrm>
              </p:grpSpPr>
              <p:sp>
                <p:nvSpPr>
                  <p:cNvPr id="111" name="Rectangle 110">
                    <a:extLst>
                      <a:ext uri="{FF2B5EF4-FFF2-40B4-BE49-F238E27FC236}">
                        <a16:creationId xmlns:a16="http://schemas.microsoft.com/office/drawing/2014/main" id="{EB93F60E-BCBD-4943-BA91-05CAD6AFF435}"/>
                      </a:ext>
                    </a:extLst>
                  </p:cNvPr>
                  <p:cNvSpPr/>
                  <p:nvPr/>
                </p:nvSpPr>
                <p:spPr>
                  <a:xfrm>
                    <a:off x="7074748"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C6F4650D-1E7E-4D96-8DE2-2A52A5478FB0}"/>
                      </a:ext>
                    </a:extLst>
                  </p:cNvPr>
                  <p:cNvSpPr/>
                  <p:nvPr/>
                </p:nvSpPr>
                <p:spPr>
                  <a:xfrm>
                    <a:off x="7507562"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ectangle 112">
                    <a:extLst>
                      <a:ext uri="{FF2B5EF4-FFF2-40B4-BE49-F238E27FC236}">
                        <a16:creationId xmlns:a16="http://schemas.microsoft.com/office/drawing/2014/main" id="{E7AEAF0F-BA5E-4382-A9CC-58C581E439B4}"/>
                      </a:ext>
                    </a:extLst>
                  </p:cNvPr>
                  <p:cNvSpPr/>
                  <p:nvPr/>
                </p:nvSpPr>
                <p:spPr>
                  <a:xfrm>
                    <a:off x="7934432"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a:extLst>
                      <a:ext uri="{FF2B5EF4-FFF2-40B4-BE49-F238E27FC236}">
                        <a16:creationId xmlns:a16="http://schemas.microsoft.com/office/drawing/2014/main" id="{46FF01B4-DE55-4B25-A153-FD00E520C9FE}"/>
                      </a:ext>
                    </a:extLst>
                  </p:cNvPr>
                  <p:cNvSpPr/>
                  <p:nvPr/>
                </p:nvSpPr>
                <p:spPr>
                  <a:xfrm>
                    <a:off x="8367246"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9" name="Rectangle 108">
                  <a:extLst>
                    <a:ext uri="{FF2B5EF4-FFF2-40B4-BE49-F238E27FC236}">
                      <a16:creationId xmlns:a16="http://schemas.microsoft.com/office/drawing/2014/main" id="{968CC357-40A8-4865-9AEA-16A4D7DC83B4}"/>
                    </a:ext>
                  </a:extLst>
                </p:cNvPr>
                <p:cNvSpPr/>
                <p:nvPr/>
              </p:nvSpPr>
              <p:spPr>
                <a:xfrm>
                  <a:off x="10528950" y="3887855"/>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ectangle 109">
                  <a:extLst>
                    <a:ext uri="{FF2B5EF4-FFF2-40B4-BE49-F238E27FC236}">
                      <a16:creationId xmlns:a16="http://schemas.microsoft.com/office/drawing/2014/main" id="{E2E76E06-7E48-4F87-B471-0B2A74191E03}"/>
                    </a:ext>
                  </a:extLst>
                </p:cNvPr>
                <p:cNvSpPr/>
                <p:nvPr/>
              </p:nvSpPr>
              <p:spPr>
                <a:xfrm>
                  <a:off x="10963834" y="38857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19" name="Group 118">
              <a:extLst>
                <a:ext uri="{FF2B5EF4-FFF2-40B4-BE49-F238E27FC236}">
                  <a16:creationId xmlns:a16="http://schemas.microsoft.com/office/drawing/2014/main" id="{542D587C-94DD-47CF-BC0F-1AD75FF79339}"/>
                </a:ext>
              </a:extLst>
            </p:cNvPr>
            <p:cNvGrpSpPr/>
            <p:nvPr/>
          </p:nvGrpSpPr>
          <p:grpSpPr>
            <a:xfrm>
              <a:off x="6607097" y="4674518"/>
              <a:ext cx="4717770" cy="213782"/>
              <a:chOff x="6607096" y="3885756"/>
              <a:chExt cx="4717770" cy="213782"/>
            </a:xfrm>
          </p:grpSpPr>
          <p:sp>
            <p:nvSpPr>
              <p:cNvPr id="120" name="Rectangle 119">
                <a:extLst>
                  <a:ext uri="{FF2B5EF4-FFF2-40B4-BE49-F238E27FC236}">
                    <a16:creationId xmlns:a16="http://schemas.microsoft.com/office/drawing/2014/main" id="{F7610B96-CC4F-48EA-9F50-CE4C96438E66}"/>
                  </a:ext>
                </a:extLst>
              </p:cNvPr>
              <p:cNvSpPr/>
              <p:nvPr/>
            </p:nvSpPr>
            <p:spPr>
              <a:xfrm>
                <a:off x="6607097" y="3887873"/>
                <a:ext cx="395869" cy="87639"/>
              </a:xfrm>
              <a:prstGeom prst="rect">
                <a:avLst/>
              </a:prstGeom>
              <a:solidFill>
                <a:srgbClr val="FF4A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Rectangle 120">
                <a:extLst>
                  <a:ext uri="{FF2B5EF4-FFF2-40B4-BE49-F238E27FC236}">
                    <a16:creationId xmlns:a16="http://schemas.microsoft.com/office/drawing/2014/main" id="{E5A6CCCC-E9F2-46D6-BA71-B7C20D9780B3}"/>
                  </a:ext>
                </a:extLst>
              </p:cNvPr>
              <p:cNvSpPr/>
              <p:nvPr/>
            </p:nvSpPr>
            <p:spPr>
              <a:xfrm>
                <a:off x="6607096" y="4011898"/>
                <a:ext cx="395869" cy="87639"/>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2" name="Group 121">
                <a:extLst>
                  <a:ext uri="{FF2B5EF4-FFF2-40B4-BE49-F238E27FC236}">
                    <a16:creationId xmlns:a16="http://schemas.microsoft.com/office/drawing/2014/main" id="{8270BCCC-548F-41AE-9288-5E2525B5BE3C}"/>
                  </a:ext>
                </a:extLst>
              </p:cNvPr>
              <p:cNvGrpSpPr/>
              <p:nvPr/>
            </p:nvGrpSpPr>
            <p:grpSpPr>
              <a:xfrm>
                <a:off x="7074748" y="3885756"/>
                <a:ext cx="4250118" cy="213782"/>
                <a:chOff x="7074748" y="3885756"/>
                <a:chExt cx="4250118" cy="213782"/>
              </a:xfrm>
            </p:grpSpPr>
            <p:grpSp>
              <p:nvGrpSpPr>
                <p:cNvPr id="123" name="Group 122">
                  <a:extLst>
                    <a:ext uri="{FF2B5EF4-FFF2-40B4-BE49-F238E27FC236}">
                      <a16:creationId xmlns:a16="http://schemas.microsoft.com/office/drawing/2014/main" id="{E14F99CB-EB92-4D87-8ED6-D5C9A1D2B4B5}"/>
                    </a:ext>
                  </a:extLst>
                </p:cNvPr>
                <p:cNvGrpSpPr/>
                <p:nvPr/>
              </p:nvGrpSpPr>
              <p:grpSpPr>
                <a:xfrm>
                  <a:off x="7074748" y="3887856"/>
                  <a:ext cx="1653530" cy="211682"/>
                  <a:chOff x="7074748" y="3887856"/>
                  <a:chExt cx="1653530" cy="211682"/>
                </a:xfrm>
              </p:grpSpPr>
              <p:sp>
                <p:nvSpPr>
                  <p:cNvPr id="131" name="Rectangle 130">
                    <a:extLst>
                      <a:ext uri="{FF2B5EF4-FFF2-40B4-BE49-F238E27FC236}">
                        <a16:creationId xmlns:a16="http://schemas.microsoft.com/office/drawing/2014/main" id="{E519AF09-3494-4C3C-AA80-D065590A6567}"/>
                      </a:ext>
                    </a:extLst>
                  </p:cNvPr>
                  <p:cNvSpPr/>
                  <p:nvPr/>
                </p:nvSpPr>
                <p:spPr>
                  <a:xfrm>
                    <a:off x="7074748"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Rectangle 131">
                    <a:extLst>
                      <a:ext uri="{FF2B5EF4-FFF2-40B4-BE49-F238E27FC236}">
                        <a16:creationId xmlns:a16="http://schemas.microsoft.com/office/drawing/2014/main" id="{BB5960A5-DF05-4728-A3A8-4DE5C7B11EA3}"/>
                      </a:ext>
                    </a:extLst>
                  </p:cNvPr>
                  <p:cNvSpPr/>
                  <p:nvPr/>
                </p:nvSpPr>
                <p:spPr>
                  <a:xfrm>
                    <a:off x="7507562"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Rectangle 132">
                    <a:extLst>
                      <a:ext uri="{FF2B5EF4-FFF2-40B4-BE49-F238E27FC236}">
                        <a16:creationId xmlns:a16="http://schemas.microsoft.com/office/drawing/2014/main" id="{5747ED98-5B42-4C9B-8B1A-53FC2019062D}"/>
                      </a:ext>
                    </a:extLst>
                  </p:cNvPr>
                  <p:cNvSpPr/>
                  <p:nvPr/>
                </p:nvSpPr>
                <p:spPr>
                  <a:xfrm>
                    <a:off x="7934432"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ectangle 133">
                    <a:extLst>
                      <a:ext uri="{FF2B5EF4-FFF2-40B4-BE49-F238E27FC236}">
                        <a16:creationId xmlns:a16="http://schemas.microsoft.com/office/drawing/2014/main" id="{70102E7F-278C-44CC-B7D5-B8BFA66D5578}"/>
                      </a:ext>
                    </a:extLst>
                  </p:cNvPr>
                  <p:cNvSpPr/>
                  <p:nvPr/>
                </p:nvSpPr>
                <p:spPr>
                  <a:xfrm>
                    <a:off x="8367246"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4" name="Group 123">
                  <a:extLst>
                    <a:ext uri="{FF2B5EF4-FFF2-40B4-BE49-F238E27FC236}">
                      <a16:creationId xmlns:a16="http://schemas.microsoft.com/office/drawing/2014/main" id="{AFD448BC-D476-4EC7-88B1-BF41D7281BD6}"/>
                    </a:ext>
                  </a:extLst>
                </p:cNvPr>
                <p:cNvGrpSpPr/>
                <p:nvPr/>
              </p:nvGrpSpPr>
              <p:grpSpPr>
                <a:xfrm>
                  <a:off x="8800060" y="3887855"/>
                  <a:ext cx="1653530" cy="211682"/>
                  <a:chOff x="7074748" y="3887856"/>
                  <a:chExt cx="1653530" cy="211682"/>
                </a:xfrm>
              </p:grpSpPr>
              <p:sp>
                <p:nvSpPr>
                  <p:cNvPr id="127" name="Rectangle 126">
                    <a:extLst>
                      <a:ext uri="{FF2B5EF4-FFF2-40B4-BE49-F238E27FC236}">
                        <a16:creationId xmlns:a16="http://schemas.microsoft.com/office/drawing/2014/main" id="{219F8E25-03CC-4C37-9E1C-C357431C945D}"/>
                      </a:ext>
                    </a:extLst>
                  </p:cNvPr>
                  <p:cNvSpPr/>
                  <p:nvPr/>
                </p:nvSpPr>
                <p:spPr>
                  <a:xfrm>
                    <a:off x="7074748"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ectangle 127">
                    <a:extLst>
                      <a:ext uri="{FF2B5EF4-FFF2-40B4-BE49-F238E27FC236}">
                        <a16:creationId xmlns:a16="http://schemas.microsoft.com/office/drawing/2014/main" id="{A9CF4706-2148-4BED-A4F8-CDD203D4B5DE}"/>
                      </a:ext>
                    </a:extLst>
                  </p:cNvPr>
                  <p:cNvSpPr/>
                  <p:nvPr/>
                </p:nvSpPr>
                <p:spPr>
                  <a:xfrm>
                    <a:off x="7507562"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a:extLst>
                      <a:ext uri="{FF2B5EF4-FFF2-40B4-BE49-F238E27FC236}">
                        <a16:creationId xmlns:a16="http://schemas.microsoft.com/office/drawing/2014/main" id="{A4DCEEE1-30E6-4327-A943-5AD7EDDBC2F2}"/>
                      </a:ext>
                    </a:extLst>
                  </p:cNvPr>
                  <p:cNvSpPr/>
                  <p:nvPr/>
                </p:nvSpPr>
                <p:spPr>
                  <a:xfrm>
                    <a:off x="7934432"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Rectangle 129">
                    <a:extLst>
                      <a:ext uri="{FF2B5EF4-FFF2-40B4-BE49-F238E27FC236}">
                        <a16:creationId xmlns:a16="http://schemas.microsoft.com/office/drawing/2014/main" id="{A187B308-A537-4F88-A15C-063DF43BFC96}"/>
                      </a:ext>
                    </a:extLst>
                  </p:cNvPr>
                  <p:cNvSpPr/>
                  <p:nvPr/>
                </p:nvSpPr>
                <p:spPr>
                  <a:xfrm>
                    <a:off x="8367246"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5" name="Rectangle 124">
                  <a:extLst>
                    <a:ext uri="{FF2B5EF4-FFF2-40B4-BE49-F238E27FC236}">
                      <a16:creationId xmlns:a16="http://schemas.microsoft.com/office/drawing/2014/main" id="{83E228ED-6A2F-49F3-AC79-722D947C800D}"/>
                    </a:ext>
                  </a:extLst>
                </p:cNvPr>
                <p:cNvSpPr/>
                <p:nvPr/>
              </p:nvSpPr>
              <p:spPr>
                <a:xfrm>
                  <a:off x="10528950" y="3887855"/>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5">
                  <a:extLst>
                    <a:ext uri="{FF2B5EF4-FFF2-40B4-BE49-F238E27FC236}">
                      <a16:creationId xmlns:a16="http://schemas.microsoft.com/office/drawing/2014/main" id="{500D7979-FE6F-4E69-BD00-D9E867CF2B86}"/>
                    </a:ext>
                  </a:extLst>
                </p:cNvPr>
                <p:cNvSpPr/>
                <p:nvPr/>
              </p:nvSpPr>
              <p:spPr>
                <a:xfrm>
                  <a:off x="10963834" y="38857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35" name="Group 134">
              <a:extLst>
                <a:ext uri="{FF2B5EF4-FFF2-40B4-BE49-F238E27FC236}">
                  <a16:creationId xmlns:a16="http://schemas.microsoft.com/office/drawing/2014/main" id="{3448BA7A-B640-48D2-A1E5-5B78EB35C06C}"/>
                </a:ext>
              </a:extLst>
            </p:cNvPr>
            <p:cNvGrpSpPr/>
            <p:nvPr/>
          </p:nvGrpSpPr>
          <p:grpSpPr>
            <a:xfrm>
              <a:off x="6607097" y="4939996"/>
              <a:ext cx="4717770" cy="213782"/>
              <a:chOff x="6607096" y="3885756"/>
              <a:chExt cx="4717770" cy="213782"/>
            </a:xfrm>
          </p:grpSpPr>
          <p:sp>
            <p:nvSpPr>
              <p:cNvPr id="136" name="Rectangle 135">
                <a:extLst>
                  <a:ext uri="{FF2B5EF4-FFF2-40B4-BE49-F238E27FC236}">
                    <a16:creationId xmlns:a16="http://schemas.microsoft.com/office/drawing/2014/main" id="{8EDF2B19-901D-47A6-9E12-D3D72BDBF496}"/>
                  </a:ext>
                </a:extLst>
              </p:cNvPr>
              <p:cNvSpPr/>
              <p:nvPr/>
            </p:nvSpPr>
            <p:spPr>
              <a:xfrm>
                <a:off x="6607097" y="3887873"/>
                <a:ext cx="395869" cy="87639"/>
              </a:xfrm>
              <a:prstGeom prst="rect">
                <a:avLst/>
              </a:prstGeom>
              <a:solidFill>
                <a:srgbClr val="FF4A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Rectangle 136">
                <a:extLst>
                  <a:ext uri="{FF2B5EF4-FFF2-40B4-BE49-F238E27FC236}">
                    <a16:creationId xmlns:a16="http://schemas.microsoft.com/office/drawing/2014/main" id="{B55E0443-6765-436B-8D13-089821DBC8C5}"/>
                  </a:ext>
                </a:extLst>
              </p:cNvPr>
              <p:cNvSpPr/>
              <p:nvPr/>
            </p:nvSpPr>
            <p:spPr>
              <a:xfrm>
                <a:off x="6607096" y="4011898"/>
                <a:ext cx="395869" cy="87639"/>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8" name="Group 137">
                <a:extLst>
                  <a:ext uri="{FF2B5EF4-FFF2-40B4-BE49-F238E27FC236}">
                    <a16:creationId xmlns:a16="http://schemas.microsoft.com/office/drawing/2014/main" id="{0131E01F-DE25-4DA4-8038-96C8E3740966}"/>
                  </a:ext>
                </a:extLst>
              </p:cNvPr>
              <p:cNvGrpSpPr/>
              <p:nvPr/>
            </p:nvGrpSpPr>
            <p:grpSpPr>
              <a:xfrm>
                <a:off x="7074748" y="3885756"/>
                <a:ext cx="4250118" cy="213782"/>
                <a:chOff x="7074748" y="3885756"/>
                <a:chExt cx="4250118" cy="213782"/>
              </a:xfrm>
            </p:grpSpPr>
            <p:grpSp>
              <p:nvGrpSpPr>
                <p:cNvPr id="139" name="Group 138">
                  <a:extLst>
                    <a:ext uri="{FF2B5EF4-FFF2-40B4-BE49-F238E27FC236}">
                      <a16:creationId xmlns:a16="http://schemas.microsoft.com/office/drawing/2014/main" id="{66A4C584-25E7-45F8-B9CE-9FF1DCB5CFBB}"/>
                    </a:ext>
                  </a:extLst>
                </p:cNvPr>
                <p:cNvGrpSpPr/>
                <p:nvPr/>
              </p:nvGrpSpPr>
              <p:grpSpPr>
                <a:xfrm>
                  <a:off x="7074748" y="3887856"/>
                  <a:ext cx="1653530" cy="211682"/>
                  <a:chOff x="7074748" y="3887856"/>
                  <a:chExt cx="1653530" cy="211682"/>
                </a:xfrm>
              </p:grpSpPr>
              <p:sp>
                <p:nvSpPr>
                  <p:cNvPr id="147" name="Rectangle 146">
                    <a:extLst>
                      <a:ext uri="{FF2B5EF4-FFF2-40B4-BE49-F238E27FC236}">
                        <a16:creationId xmlns:a16="http://schemas.microsoft.com/office/drawing/2014/main" id="{8C60CFE2-4214-42CE-A20B-CDD1C4BB2E71}"/>
                      </a:ext>
                    </a:extLst>
                  </p:cNvPr>
                  <p:cNvSpPr/>
                  <p:nvPr/>
                </p:nvSpPr>
                <p:spPr>
                  <a:xfrm>
                    <a:off x="7074748"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ectangle 147">
                    <a:extLst>
                      <a:ext uri="{FF2B5EF4-FFF2-40B4-BE49-F238E27FC236}">
                        <a16:creationId xmlns:a16="http://schemas.microsoft.com/office/drawing/2014/main" id="{777BF330-EED7-442E-B536-E972D50280F1}"/>
                      </a:ext>
                    </a:extLst>
                  </p:cNvPr>
                  <p:cNvSpPr/>
                  <p:nvPr/>
                </p:nvSpPr>
                <p:spPr>
                  <a:xfrm>
                    <a:off x="7507562"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Rectangle 148">
                    <a:extLst>
                      <a:ext uri="{FF2B5EF4-FFF2-40B4-BE49-F238E27FC236}">
                        <a16:creationId xmlns:a16="http://schemas.microsoft.com/office/drawing/2014/main" id="{160AE7FC-11C5-4CC1-BCB3-77FB1B58CC88}"/>
                      </a:ext>
                    </a:extLst>
                  </p:cNvPr>
                  <p:cNvSpPr/>
                  <p:nvPr/>
                </p:nvSpPr>
                <p:spPr>
                  <a:xfrm>
                    <a:off x="7934432"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Rectangle 149">
                    <a:extLst>
                      <a:ext uri="{FF2B5EF4-FFF2-40B4-BE49-F238E27FC236}">
                        <a16:creationId xmlns:a16="http://schemas.microsoft.com/office/drawing/2014/main" id="{9A32D88F-DA63-49DB-AE4D-65E9D17D4EA7}"/>
                      </a:ext>
                    </a:extLst>
                  </p:cNvPr>
                  <p:cNvSpPr/>
                  <p:nvPr/>
                </p:nvSpPr>
                <p:spPr>
                  <a:xfrm>
                    <a:off x="8367246"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0" name="Group 139">
                  <a:extLst>
                    <a:ext uri="{FF2B5EF4-FFF2-40B4-BE49-F238E27FC236}">
                      <a16:creationId xmlns:a16="http://schemas.microsoft.com/office/drawing/2014/main" id="{99504F4E-6A78-481B-BCDD-1501FEB22310}"/>
                    </a:ext>
                  </a:extLst>
                </p:cNvPr>
                <p:cNvGrpSpPr/>
                <p:nvPr/>
              </p:nvGrpSpPr>
              <p:grpSpPr>
                <a:xfrm>
                  <a:off x="8800060" y="3887855"/>
                  <a:ext cx="1653530" cy="211682"/>
                  <a:chOff x="7074748" y="3887856"/>
                  <a:chExt cx="1653530" cy="211682"/>
                </a:xfrm>
              </p:grpSpPr>
              <p:sp>
                <p:nvSpPr>
                  <p:cNvPr id="143" name="Rectangle 142">
                    <a:extLst>
                      <a:ext uri="{FF2B5EF4-FFF2-40B4-BE49-F238E27FC236}">
                        <a16:creationId xmlns:a16="http://schemas.microsoft.com/office/drawing/2014/main" id="{EA3E3B17-8DFD-4D14-AE27-D49FA40B34C3}"/>
                      </a:ext>
                    </a:extLst>
                  </p:cNvPr>
                  <p:cNvSpPr/>
                  <p:nvPr/>
                </p:nvSpPr>
                <p:spPr>
                  <a:xfrm>
                    <a:off x="7074748"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Rectangle 143">
                    <a:extLst>
                      <a:ext uri="{FF2B5EF4-FFF2-40B4-BE49-F238E27FC236}">
                        <a16:creationId xmlns:a16="http://schemas.microsoft.com/office/drawing/2014/main" id="{C4843D04-24A9-4185-9C0D-7A4AC2565A82}"/>
                      </a:ext>
                    </a:extLst>
                  </p:cNvPr>
                  <p:cNvSpPr/>
                  <p:nvPr/>
                </p:nvSpPr>
                <p:spPr>
                  <a:xfrm>
                    <a:off x="7507562"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BC9120B3-F0FD-46B7-B460-7B6EA8B8369C}"/>
                      </a:ext>
                    </a:extLst>
                  </p:cNvPr>
                  <p:cNvSpPr/>
                  <p:nvPr/>
                </p:nvSpPr>
                <p:spPr>
                  <a:xfrm>
                    <a:off x="7934432"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ectangle 145">
                    <a:extLst>
                      <a:ext uri="{FF2B5EF4-FFF2-40B4-BE49-F238E27FC236}">
                        <a16:creationId xmlns:a16="http://schemas.microsoft.com/office/drawing/2014/main" id="{28745ED8-F3DF-4C36-9F6B-27D274AAD126}"/>
                      </a:ext>
                    </a:extLst>
                  </p:cNvPr>
                  <p:cNvSpPr/>
                  <p:nvPr/>
                </p:nvSpPr>
                <p:spPr>
                  <a:xfrm>
                    <a:off x="8367246"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1" name="Rectangle 140">
                  <a:extLst>
                    <a:ext uri="{FF2B5EF4-FFF2-40B4-BE49-F238E27FC236}">
                      <a16:creationId xmlns:a16="http://schemas.microsoft.com/office/drawing/2014/main" id="{E4D0B0F6-9EE4-4F2A-99F5-A18001549937}"/>
                    </a:ext>
                  </a:extLst>
                </p:cNvPr>
                <p:cNvSpPr/>
                <p:nvPr/>
              </p:nvSpPr>
              <p:spPr>
                <a:xfrm>
                  <a:off x="10528950" y="3887855"/>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Rectangle 141">
                  <a:extLst>
                    <a:ext uri="{FF2B5EF4-FFF2-40B4-BE49-F238E27FC236}">
                      <a16:creationId xmlns:a16="http://schemas.microsoft.com/office/drawing/2014/main" id="{A07E80DC-C030-464C-9A55-946944A6AED3}"/>
                    </a:ext>
                  </a:extLst>
                </p:cNvPr>
                <p:cNvSpPr/>
                <p:nvPr/>
              </p:nvSpPr>
              <p:spPr>
                <a:xfrm>
                  <a:off x="10963834" y="38857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51" name="Group 150">
              <a:extLst>
                <a:ext uri="{FF2B5EF4-FFF2-40B4-BE49-F238E27FC236}">
                  <a16:creationId xmlns:a16="http://schemas.microsoft.com/office/drawing/2014/main" id="{F3B28A83-6D06-43DB-8588-77095FE3702B}"/>
                </a:ext>
              </a:extLst>
            </p:cNvPr>
            <p:cNvGrpSpPr/>
            <p:nvPr/>
          </p:nvGrpSpPr>
          <p:grpSpPr>
            <a:xfrm>
              <a:off x="6607097" y="5206257"/>
              <a:ext cx="4717770" cy="213782"/>
              <a:chOff x="6607096" y="3885756"/>
              <a:chExt cx="4717770" cy="213782"/>
            </a:xfrm>
          </p:grpSpPr>
          <p:sp>
            <p:nvSpPr>
              <p:cNvPr id="152" name="Rectangle 151">
                <a:extLst>
                  <a:ext uri="{FF2B5EF4-FFF2-40B4-BE49-F238E27FC236}">
                    <a16:creationId xmlns:a16="http://schemas.microsoft.com/office/drawing/2014/main" id="{0BBB622D-812E-4B57-81CD-5E1355DEFB0B}"/>
                  </a:ext>
                </a:extLst>
              </p:cNvPr>
              <p:cNvSpPr/>
              <p:nvPr/>
            </p:nvSpPr>
            <p:spPr>
              <a:xfrm>
                <a:off x="6607097" y="3887873"/>
                <a:ext cx="395869" cy="87639"/>
              </a:xfrm>
              <a:prstGeom prst="rect">
                <a:avLst/>
              </a:prstGeom>
              <a:solidFill>
                <a:srgbClr val="FF4A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Rectangle 152">
                <a:extLst>
                  <a:ext uri="{FF2B5EF4-FFF2-40B4-BE49-F238E27FC236}">
                    <a16:creationId xmlns:a16="http://schemas.microsoft.com/office/drawing/2014/main" id="{E35ED3D5-0E36-4EB4-ACA1-35694D888EDE}"/>
                  </a:ext>
                </a:extLst>
              </p:cNvPr>
              <p:cNvSpPr/>
              <p:nvPr/>
            </p:nvSpPr>
            <p:spPr>
              <a:xfrm>
                <a:off x="6607096" y="4011898"/>
                <a:ext cx="395869" cy="87639"/>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4" name="Group 153">
                <a:extLst>
                  <a:ext uri="{FF2B5EF4-FFF2-40B4-BE49-F238E27FC236}">
                    <a16:creationId xmlns:a16="http://schemas.microsoft.com/office/drawing/2014/main" id="{46CAB78A-EE8A-446D-9576-06F2378992F8}"/>
                  </a:ext>
                </a:extLst>
              </p:cNvPr>
              <p:cNvGrpSpPr/>
              <p:nvPr/>
            </p:nvGrpSpPr>
            <p:grpSpPr>
              <a:xfrm>
                <a:off x="7074748" y="3885756"/>
                <a:ext cx="4250118" cy="213782"/>
                <a:chOff x="7074748" y="3885756"/>
                <a:chExt cx="4250118" cy="213782"/>
              </a:xfrm>
            </p:grpSpPr>
            <p:grpSp>
              <p:nvGrpSpPr>
                <p:cNvPr id="155" name="Group 154">
                  <a:extLst>
                    <a:ext uri="{FF2B5EF4-FFF2-40B4-BE49-F238E27FC236}">
                      <a16:creationId xmlns:a16="http://schemas.microsoft.com/office/drawing/2014/main" id="{F7F952A4-9AA5-4A9C-B7B2-6C034CD48BA5}"/>
                    </a:ext>
                  </a:extLst>
                </p:cNvPr>
                <p:cNvGrpSpPr/>
                <p:nvPr/>
              </p:nvGrpSpPr>
              <p:grpSpPr>
                <a:xfrm>
                  <a:off x="7074748" y="3887856"/>
                  <a:ext cx="1653530" cy="211682"/>
                  <a:chOff x="7074748" y="3887856"/>
                  <a:chExt cx="1653530" cy="211682"/>
                </a:xfrm>
              </p:grpSpPr>
              <p:sp>
                <p:nvSpPr>
                  <p:cNvPr id="163" name="Rectangle 162">
                    <a:extLst>
                      <a:ext uri="{FF2B5EF4-FFF2-40B4-BE49-F238E27FC236}">
                        <a16:creationId xmlns:a16="http://schemas.microsoft.com/office/drawing/2014/main" id="{B44246F8-E9F1-462C-8024-120BC6346328}"/>
                      </a:ext>
                    </a:extLst>
                  </p:cNvPr>
                  <p:cNvSpPr/>
                  <p:nvPr/>
                </p:nvSpPr>
                <p:spPr>
                  <a:xfrm>
                    <a:off x="7074748"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Rectangle 163">
                    <a:extLst>
                      <a:ext uri="{FF2B5EF4-FFF2-40B4-BE49-F238E27FC236}">
                        <a16:creationId xmlns:a16="http://schemas.microsoft.com/office/drawing/2014/main" id="{EE1BC7C8-58A5-4DC9-ACDF-2F26257900EF}"/>
                      </a:ext>
                    </a:extLst>
                  </p:cNvPr>
                  <p:cNvSpPr/>
                  <p:nvPr/>
                </p:nvSpPr>
                <p:spPr>
                  <a:xfrm>
                    <a:off x="7507562"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Rectangle 164">
                    <a:extLst>
                      <a:ext uri="{FF2B5EF4-FFF2-40B4-BE49-F238E27FC236}">
                        <a16:creationId xmlns:a16="http://schemas.microsoft.com/office/drawing/2014/main" id="{6BE0CD9F-CD7E-4637-A539-7F2863F6715B}"/>
                      </a:ext>
                    </a:extLst>
                  </p:cNvPr>
                  <p:cNvSpPr/>
                  <p:nvPr/>
                </p:nvSpPr>
                <p:spPr>
                  <a:xfrm>
                    <a:off x="7934432"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Rectangle 165">
                    <a:extLst>
                      <a:ext uri="{FF2B5EF4-FFF2-40B4-BE49-F238E27FC236}">
                        <a16:creationId xmlns:a16="http://schemas.microsoft.com/office/drawing/2014/main" id="{16A330BF-0B9E-4504-90C0-DEA2370FAD60}"/>
                      </a:ext>
                    </a:extLst>
                  </p:cNvPr>
                  <p:cNvSpPr/>
                  <p:nvPr/>
                </p:nvSpPr>
                <p:spPr>
                  <a:xfrm>
                    <a:off x="8367246"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6" name="Group 155">
                  <a:extLst>
                    <a:ext uri="{FF2B5EF4-FFF2-40B4-BE49-F238E27FC236}">
                      <a16:creationId xmlns:a16="http://schemas.microsoft.com/office/drawing/2014/main" id="{1A956C12-C846-4B12-9E2C-2510D69DAE60}"/>
                    </a:ext>
                  </a:extLst>
                </p:cNvPr>
                <p:cNvGrpSpPr/>
                <p:nvPr/>
              </p:nvGrpSpPr>
              <p:grpSpPr>
                <a:xfrm>
                  <a:off x="8800060" y="3887855"/>
                  <a:ext cx="1653530" cy="211682"/>
                  <a:chOff x="7074748" y="3887856"/>
                  <a:chExt cx="1653530" cy="211682"/>
                </a:xfrm>
              </p:grpSpPr>
              <p:sp>
                <p:nvSpPr>
                  <p:cNvPr id="159" name="Rectangle 158">
                    <a:extLst>
                      <a:ext uri="{FF2B5EF4-FFF2-40B4-BE49-F238E27FC236}">
                        <a16:creationId xmlns:a16="http://schemas.microsoft.com/office/drawing/2014/main" id="{14C03718-7AEA-4436-A26E-FE3AE93A31FC}"/>
                      </a:ext>
                    </a:extLst>
                  </p:cNvPr>
                  <p:cNvSpPr/>
                  <p:nvPr/>
                </p:nvSpPr>
                <p:spPr>
                  <a:xfrm>
                    <a:off x="7074748"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Rectangle 159">
                    <a:extLst>
                      <a:ext uri="{FF2B5EF4-FFF2-40B4-BE49-F238E27FC236}">
                        <a16:creationId xmlns:a16="http://schemas.microsoft.com/office/drawing/2014/main" id="{A7907B72-060C-4EE4-B53D-E7DA9730C518}"/>
                      </a:ext>
                    </a:extLst>
                  </p:cNvPr>
                  <p:cNvSpPr/>
                  <p:nvPr/>
                </p:nvSpPr>
                <p:spPr>
                  <a:xfrm>
                    <a:off x="7507562"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Rectangle 160">
                    <a:extLst>
                      <a:ext uri="{FF2B5EF4-FFF2-40B4-BE49-F238E27FC236}">
                        <a16:creationId xmlns:a16="http://schemas.microsoft.com/office/drawing/2014/main" id="{66FAA275-36ED-4AD3-BF95-EF50C63092FC}"/>
                      </a:ext>
                    </a:extLst>
                  </p:cNvPr>
                  <p:cNvSpPr/>
                  <p:nvPr/>
                </p:nvSpPr>
                <p:spPr>
                  <a:xfrm>
                    <a:off x="7934432"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Rectangle 161">
                    <a:extLst>
                      <a:ext uri="{FF2B5EF4-FFF2-40B4-BE49-F238E27FC236}">
                        <a16:creationId xmlns:a16="http://schemas.microsoft.com/office/drawing/2014/main" id="{24FEA359-93E6-4048-8A4A-5C2FD9ACE1B5}"/>
                      </a:ext>
                    </a:extLst>
                  </p:cNvPr>
                  <p:cNvSpPr/>
                  <p:nvPr/>
                </p:nvSpPr>
                <p:spPr>
                  <a:xfrm>
                    <a:off x="8367246" y="38878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7" name="Rectangle 156">
                  <a:extLst>
                    <a:ext uri="{FF2B5EF4-FFF2-40B4-BE49-F238E27FC236}">
                      <a16:creationId xmlns:a16="http://schemas.microsoft.com/office/drawing/2014/main" id="{3FDE52A8-9922-466D-9EEE-7621B87B20B6}"/>
                    </a:ext>
                  </a:extLst>
                </p:cNvPr>
                <p:cNvSpPr/>
                <p:nvPr/>
              </p:nvSpPr>
              <p:spPr>
                <a:xfrm>
                  <a:off x="10528950" y="3887855"/>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Rectangle 157">
                  <a:extLst>
                    <a:ext uri="{FF2B5EF4-FFF2-40B4-BE49-F238E27FC236}">
                      <a16:creationId xmlns:a16="http://schemas.microsoft.com/office/drawing/2014/main" id="{A4D59208-8545-4DE0-AFEB-B2CA5136631C}"/>
                    </a:ext>
                  </a:extLst>
                </p:cNvPr>
                <p:cNvSpPr/>
                <p:nvPr/>
              </p:nvSpPr>
              <p:spPr>
                <a:xfrm>
                  <a:off x="10963834" y="3885756"/>
                  <a:ext cx="361032" cy="211682"/>
                </a:xfrm>
                <a:prstGeom prst="rect">
                  <a:avLst/>
                </a:prstGeom>
                <a:solidFill>
                  <a:srgbClr val="00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173" name="Group 172">
            <a:extLst>
              <a:ext uri="{FF2B5EF4-FFF2-40B4-BE49-F238E27FC236}">
                <a16:creationId xmlns:a16="http://schemas.microsoft.com/office/drawing/2014/main" id="{8AD75EDC-280A-45C5-AC86-236F144B0122}"/>
              </a:ext>
            </a:extLst>
          </p:cNvPr>
          <p:cNvGrpSpPr/>
          <p:nvPr/>
        </p:nvGrpSpPr>
        <p:grpSpPr>
          <a:xfrm>
            <a:off x="407802" y="5163047"/>
            <a:ext cx="11146156" cy="523220"/>
            <a:chOff x="407802" y="5163047"/>
            <a:chExt cx="11146156" cy="523220"/>
          </a:xfrm>
        </p:grpSpPr>
        <p:cxnSp>
          <p:nvCxnSpPr>
            <p:cNvPr id="168" name="Straight Arrow Connector 167">
              <a:extLst>
                <a:ext uri="{FF2B5EF4-FFF2-40B4-BE49-F238E27FC236}">
                  <a16:creationId xmlns:a16="http://schemas.microsoft.com/office/drawing/2014/main" id="{6E02D4FE-71C1-47EB-A5AB-3D6EA22D831F}"/>
                </a:ext>
              </a:extLst>
            </p:cNvPr>
            <p:cNvCxnSpPr>
              <a:cxnSpLocks/>
            </p:cNvCxnSpPr>
            <p:nvPr/>
          </p:nvCxnSpPr>
          <p:spPr>
            <a:xfrm>
              <a:off x="1270768" y="5434882"/>
              <a:ext cx="10283190" cy="3429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7C0AF9A8-1854-4229-9247-D284176C31A2}"/>
                </a:ext>
              </a:extLst>
            </p:cNvPr>
            <p:cNvSpPr txBox="1"/>
            <p:nvPr/>
          </p:nvSpPr>
          <p:spPr>
            <a:xfrm>
              <a:off x="407802" y="5163047"/>
              <a:ext cx="939166" cy="523220"/>
            </a:xfrm>
            <a:prstGeom prst="rect">
              <a:avLst/>
            </a:prstGeom>
            <a:noFill/>
          </p:spPr>
          <p:txBody>
            <a:bodyPr wrap="square" rtlCol="0">
              <a:spAutoFit/>
            </a:bodyPr>
            <a:lstStyle/>
            <a:p>
              <a:pPr algn="ctr"/>
              <a:r>
                <a:rPr lang="en-US" sz="2800" b="1" dirty="0">
                  <a:latin typeface="Segoe UI" panose="020B0502040204020203" pitchFamily="34" charset="0"/>
                  <a:cs typeface="Segoe UI" panose="020B0502040204020203" pitchFamily="34" charset="0"/>
                </a:rPr>
                <a:t>CPU</a:t>
              </a:r>
            </a:p>
          </p:txBody>
        </p:sp>
      </p:grpSp>
      <p:grpSp>
        <p:nvGrpSpPr>
          <p:cNvPr id="183" name="Group 182">
            <a:extLst>
              <a:ext uri="{FF2B5EF4-FFF2-40B4-BE49-F238E27FC236}">
                <a16:creationId xmlns:a16="http://schemas.microsoft.com/office/drawing/2014/main" id="{70C34F7C-D525-4FE6-A09E-DCCDCA10B6C7}"/>
              </a:ext>
            </a:extLst>
          </p:cNvPr>
          <p:cNvGrpSpPr/>
          <p:nvPr/>
        </p:nvGrpSpPr>
        <p:grpSpPr>
          <a:xfrm>
            <a:off x="566376" y="5434882"/>
            <a:ext cx="2338870" cy="1174291"/>
            <a:chOff x="566376" y="5434882"/>
            <a:chExt cx="2338870" cy="1174291"/>
          </a:xfrm>
        </p:grpSpPr>
        <p:sp>
          <p:nvSpPr>
            <p:cNvPr id="171" name="TextBox 170">
              <a:extLst>
                <a:ext uri="{FF2B5EF4-FFF2-40B4-BE49-F238E27FC236}">
                  <a16:creationId xmlns:a16="http://schemas.microsoft.com/office/drawing/2014/main" id="{1371414C-6C9B-4652-90E6-AD63C8F48091}"/>
                </a:ext>
              </a:extLst>
            </p:cNvPr>
            <p:cNvSpPr txBox="1"/>
            <p:nvPr/>
          </p:nvSpPr>
          <p:spPr>
            <a:xfrm>
              <a:off x="566376" y="5711455"/>
              <a:ext cx="1924262" cy="707886"/>
            </a:xfrm>
            <a:prstGeom prst="rect">
              <a:avLst/>
            </a:prstGeom>
            <a:noFill/>
          </p:spPr>
          <p:txBody>
            <a:bodyPr wrap="square" rtlCol="0">
              <a:spAutoFit/>
            </a:bodyPr>
            <a:lstStyle/>
            <a:p>
              <a:pPr algn="ctr">
                <a:lnSpc>
                  <a:spcPts val="2400"/>
                </a:lnSpc>
              </a:pPr>
              <a:r>
                <a:rPr lang="en-US" sz="2400" dirty="0">
                  <a:latin typeface="Segoe UI" panose="020B0502040204020203" pitchFamily="34" charset="0"/>
                  <a:cs typeface="Segoe UI" panose="020B0502040204020203" pitchFamily="34" charset="0"/>
                </a:rPr>
                <a:t>Launch GPU threads</a:t>
              </a:r>
            </a:p>
          </p:txBody>
        </p:sp>
        <p:cxnSp>
          <p:nvCxnSpPr>
            <p:cNvPr id="172" name="Straight Arrow Connector 171">
              <a:extLst>
                <a:ext uri="{FF2B5EF4-FFF2-40B4-BE49-F238E27FC236}">
                  <a16:creationId xmlns:a16="http://schemas.microsoft.com/office/drawing/2014/main" id="{7E4AEFA9-0079-46AA-8F8D-C93D4A24F61F}"/>
                </a:ext>
              </a:extLst>
            </p:cNvPr>
            <p:cNvCxnSpPr>
              <a:cxnSpLocks/>
            </p:cNvCxnSpPr>
            <p:nvPr/>
          </p:nvCxnSpPr>
          <p:spPr>
            <a:xfrm>
              <a:off x="2210499" y="5434882"/>
              <a:ext cx="694747" cy="117429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4B49197C-D6B9-44EF-9912-BBCB0455AC0D}"/>
              </a:ext>
            </a:extLst>
          </p:cNvPr>
          <p:cNvGrpSpPr/>
          <p:nvPr/>
        </p:nvGrpSpPr>
        <p:grpSpPr>
          <a:xfrm>
            <a:off x="407802" y="6347563"/>
            <a:ext cx="11146156" cy="523220"/>
            <a:chOff x="407802" y="5163047"/>
            <a:chExt cx="11146156" cy="523220"/>
          </a:xfrm>
        </p:grpSpPr>
        <p:cxnSp>
          <p:nvCxnSpPr>
            <p:cNvPr id="175" name="Straight Arrow Connector 174">
              <a:extLst>
                <a:ext uri="{FF2B5EF4-FFF2-40B4-BE49-F238E27FC236}">
                  <a16:creationId xmlns:a16="http://schemas.microsoft.com/office/drawing/2014/main" id="{1B2A10EA-BEDA-4D4D-A72F-65161BF7E142}"/>
                </a:ext>
              </a:extLst>
            </p:cNvPr>
            <p:cNvCxnSpPr>
              <a:cxnSpLocks/>
            </p:cNvCxnSpPr>
            <p:nvPr/>
          </p:nvCxnSpPr>
          <p:spPr>
            <a:xfrm>
              <a:off x="1270768" y="5434882"/>
              <a:ext cx="10283190" cy="3429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BD4F3627-5560-4ED0-9790-860CEA3D061B}"/>
                </a:ext>
              </a:extLst>
            </p:cNvPr>
            <p:cNvSpPr txBox="1"/>
            <p:nvPr/>
          </p:nvSpPr>
          <p:spPr>
            <a:xfrm>
              <a:off x="407802" y="5163047"/>
              <a:ext cx="939166" cy="523220"/>
            </a:xfrm>
            <a:prstGeom prst="rect">
              <a:avLst/>
            </a:prstGeom>
            <a:noFill/>
          </p:spPr>
          <p:txBody>
            <a:bodyPr wrap="square" rtlCol="0">
              <a:spAutoFit/>
            </a:bodyPr>
            <a:lstStyle/>
            <a:p>
              <a:pPr algn="ctr"/>
              <a:r>
                <a:rPr lang="en-US" sz="2800" b="1" dirty="0">
                  <a:latin typeface="Segoe UI" panose="020B0502040204020203" pitchFamily="34" charset="0"/>
                  <a:cs typeface="Segoe UI" panose="020B0502040204020203" pitchFamily="34" charset="0"/>
                </a:rPr>
                <a:t>GPU</a:t>
              </a:r>
            </a:p>
          </p:txBody>
        </p:sp>
      </p:grpSp>
      <p:grpSp>
        <p:nvGrpSpPr>
          <p:cNvPr id="184" name="Group 183">
            <a:extLst>
              <a:ext uri="{FF2B5EF4-FFF2-40B4-BE49-F238E27FC236}">
                <a16:creationId xmlns:a16="http://schemas.microsoft.com/office/drawing/2014/main" id="{2704DB80-4489-472B-B737-5CB74537D65F}"/>
              </a:ext>
            </a:extLst>
          </p:cNvPr>
          <p:cNvGrpSpPr/>
          <p:nvPr/>
        </p:nvGrpSpPr>
        <p:grpSpPr>
          <a:xfrm>
            <a:off x="3495772" y="5455696"/>
            <a:ext cx="1880800" cy="1174291"/>
            <a:chOff x="3495772" y="5455696"/>
            <a:chExt cx="1880800" cy="1174291"/>
          </a:xfrm>
        </p:grpSpPr>
        <p:cxnSp>
          <p:nvCxnSpPr>
            <p:cNvPr id="180" name="Straight Arrow Connector 179">
              <a:extLst>
                <a:ext uri="{FF2B5EF4-FFF2-40B4-BE49-F238E27FC236}">
                  <a16:creationId xmlns:a16="http://schemas.microsoft.com/office/drawing/2014/main" id="{C8606EDB-C519-4AE3-AF5C-1C4E01C455EC}"/>
                </a:ext>
              </a:extLst>
            </p:cNvPr>
            <p:cNvCxnSpPr>
              <a:cxnSpLocks/>
            </p:cNvCxnSpPr>
            <p:nvPr/>
          </p:nvCxnSpPr>
          <p:spPr>
            <a:xfrm flipV="1">
              <a:off x="4681825" y="5455696"/>
              <a:ext cx="694747" cy="117429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82" name="TextBox 181">
              <a:extLst>
                <a:ext uri="{FF2B5EF4-FFF2-40B4-BE49-F238E27FC236}">
                  <a16:creationId xmlns:a16="http://schemas.microsoft.com/office/drawing/2014/main" id="{AE03E771-2C40-420A-A1D6-B9DC556782A5}"/>
                </a:ext>
              </a:extLst>
            </p:cNvPr>
            <p:cNvSpPr txBox="1"/>
            <p:nvPr/>
          </p:nvSpPr>
          <p:spPr>
            <a:xfrm>
              <a:off x="3495772" y="5694417"/>
              <a:ext cx="1455366" cy="707886"/>
            </a:xfrm>
            <a:prstGeom prst="rect">
              <a:avLst/>
            </a:prstGeom>
            <a:noFill/>
          </p:spPr>
          <p:txBody>
            <a:bodyPr wrap="square" rtlCol="0">
              <a:spAutoFit/>
            </a:bodyPr>
            <a:lstStyle/>
            <a:p>
              <a:pPr algn="ctr">
                <a:lnSpc>
                  <a:spcPts val="2400"/>
                </a:lnSpc>
              </a:pPr>
              <a:r>
                <a:rPr lang="en-US" sz="2400" dirty="0">
                  <a:latin typeface="Segoe UI" panose="020B0502040204020203" pitchFamily="34" charset="0"/>
                  <a:cs typeface="Segoe UI" panose="020B0502040204020203" pitchFamily="34" charset="0"/>
                </a:rPr>
                <a:t>Threads complete</a:t>
              </a:r>
            </a:p>
          </p:txBody>
        </p:sp>
      </p:grpSp>
      <p:grpSp>
        <p:nvGrpSpPr>
          <p:cNvPr id="185" name="Group 184">
            <a:extLst>
              <a:ext uri="{FF2B5EF4-FFF2-40B4-BE49-F238E27FC236}">
                <a16:creationId xmlns:a16="http://schemas.microsoft.com/office/drawing/2014/main" id="{165FFA50-DA80-472F-8377-3FEDDEC07350}"/>
              </a:ext>
            </a:extLst>
          </p:cNvPr>
          <p:cNvGrpSpPr/>
          <p:nvPr/>
        </p:nvGrpSpPr>
        <p:grpSpPr>
          <a:xfrm>
            <a:off x="9149941" y="5472512"/>
            <a:ext cx="1880800" cy="1174291"/>
            <a:chOff x="3495772" y="5455696"/>
            <a:chExt cx="1880800" cy="1174291"/>
          </a:xfrm>
        </p:grpSpPr>
        <p:cxnSp>
          <p:nvCxnSpPr>
            <p:cNvPr id="186" name="Straight Arrow Connector 185">
              <a:extLst>
                <a:ext uri="{FF2B5EF4-FFF2-40B4-BE49-F238E27FC236}">
                  <a16:creationId xmlns:a16="http://schemas.microsoft.com/office/drawing/2014/main" id="{411667D3-E26D-458A-B3E4-D71A5A79ECE6}"/>
                </a:ext>
              </a:extLst>
            </p:cNvPr>
            <p:cNvCxnSpPr>
              <a:cxnSpLocks/>
            </p:cNvCxnSpPr>
            <p:nvPr/>
          </p:nvCxnSpPr>
          <p:spPr>
            <a:xfrm flipV="1">
              <a:off x="4681825" y="5455696"/>
              <a:ext cx="694747" cy="117429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87" name="TextBox 186">
              <a:extLst>
                <a:ext uri="{FF2B5EF4-FFF2-40B4-BE49-F238E27FC236}">
                  <a16:creationId xmlns:a16="http://schemas.microsoft.com/office/drawing/2014/main" id="{B1A890A5-9EDB-4A7A-94AA-0106A7275860}"/>
                </a:ext>
              </a:extLst>
            </p:cNvPr>
            <p:cNvSpPr txBox="1"/>
            <p:nvPr/>
          </p:nvSpPr>
          <p:spPr>
            <a:xfrm>
              <a:off x="3495772" y="5694417"/>
              <a:ext cx="1455366" cy="707886"/>
            </a:xfrm>
            <a:prstGeom prst="rect">
              <a:avLst/>
            </a:prstGeom>
            <a:noFill/>
          </p:spPr>
          <p:txBody>
            <a:bodyPr wrap="square" rtlCol="0">
              <a:spAutoFit/>
            </a:bodyPr>
            <a:lstStyle/>
            <a:p>
              <a:pPr algn="ctr">
                <a:lnSpc>
                  <a:spcPts val="2400"/>
                </a:lnSpc>
              </a:pPr>
              <a:r>
                <a:rPr lang="en-US" sz="2400" dirty="0">
                  <a:latin typeface="Segoe UI" panose="020B0502040204020203" pitchFamily="34" charset="0"/>
                  <a:cs typeface="Segoe UI" panose="020B0502040204020203" pitchFamily="34" charset="0"/>
                </a:rPr>
                <a:t>Threads complete</a:t>
              </a:r>
            </a:p>
          </p:txBody>
        </p:sp>
      </p:grpSp>
      <p:grpSp>
        <p:nvGrpSpPr>
          <p:cNvPr id="188" name="Group 187">
            <a:extLst>
              <a:ext uri="{FF2B5EF4-FFF2-40B4-BE49-F238E27FC236}">
                <a16:creationId xmlns:a16="http://schemas.microsoft.com/office/drawing/2014/main" id="{D05A01CD-15EF-4F41-8D51-0DA7A24BA579}"/>
              </a:ext>
            </a:extLst>
          </p:cNvPr>
          <p:cNvGrpSpPr/>
          <p:nvPr/>
        </p:nvGrpSpPr>
        <p:grpSpPr>
          <a:xfrm>
            <a:off x="6730567" y="5451595"/>
            <a:ext cx="2338870" cy="1174291"/>
            <a:chOff x="566376" y="5434882"/>
            <a:chExt cx="2338870" cy="1174291"/>
          </a:xfrm>
        </p:grpSpPr>
        <p:sp>
          <p:nvSpPr>
            <p:cNvPr id="189" name="TextBox 188">
              <a:extLst>
                <a:ext uri="{FF2B5EF4-FFF2-40B4-BE49-F238E27FC236}">
                  <a16:creationId xmlns:a16="http://schemas.microsoft.com/office/drawing/2014/main" id="{2AFE511C-3A41-4BEA-91EF-01C1830920E1}"/>
                </a:ext>
              </a:extLst>
            </p:cNvPr>
            <p:cNvSpPr txBox="1"/>
            <p:nvPr/>
          </p:nvSpPr>
          <p:spPr>
            <a:xfrm>
              <a:off x="566376" y="5711455"/>
              <a:ext cx="1924262" cy="707886"/>
            </a:xfrm>
            <a:prstGeom prst="rect">
              <a:avLst/>
            </a:prstGeom>
            <a:noFill/>
          </p:spPr>
          <p:txBody>
            <a:bodyPr wrap="square" rtlCol="0">
              <a:spAutoFit/>
            </a:bodyPr>
            <a:lstStyle/>
            <a:p>
              <a:pPr algn="ctr">
                <a:lnSpc>
                  <a:spcPts val="2400"/>
                </a:lnSpc>
              </a:pPr>
              <a:r>
                <a:rPr lang="en-US" sz="2400" dirty="0">
                  <a:latin typeface="Segoe UI" panose="020B0502040204020203" pitchFamily="34" charset="0"/>
                  <a:cs typeface="Segoe UI" panose="020B0502040204020203" pitchFamily="34" charset="0"/>
                </a:rPr>
                <a:t>Launch GPU threads</a:t>
              </a:r>
            </a:p>
          </p:txBody>
        </p:sp>
        <p:cxnSp>
          <p:nvCxnSpPr>
            <p:cNvPr id="190" name="Straight Arrow Connector 189">
              <a:extLst>
                <a:ext uri="{FF2B5EF4-FFF2-40B4-BE49-F238E27FC236}">
                  <a16:creationId xmlns:a16="http://schemas.microsoft.com/office/drawing/2014/main" id="{06E3CC54-A95D-4024-902A-166594F1AC72}"/>
                </a:ext>
              </a:extLst>
            </p:cNvPr>
            <p:cNvCxnSpPr>
              <a:cxnSpLocks/>
            </p:cNvCxnSpPr>
            <p:nvPr/>
          </p:nvCxnSpPr>
          <p:spPr>
            <a:xfrm>
              <a:off x="2210499" y="5434882"/>
              <a:ext cx="694747" cy="117429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97" name="Group 196">
            <a:extLst>
              <a:ext uri="{FF2B5EF4-FFF2-40B4-BE49-F238E27FC236}">
                <a16:creationId xmlns:a16="http://schemas.microsoft.com/office/drawing/2014/main" id="{6F4BA9E9-B681-4629-939C-8151109368B7}"/>
              </a:ext>
            </a:extLst>
          </p:cNvPr>
          <p:cNvGrpSpPr/>
          <p:nvPr/>
        </p:nvGrpSpPr>
        <p:grpSpPr>
          <a:xfrm>
            <a:off x="5840931" y="1237785"/>
            <a:ext cx="4746702" cy="4544955"/>
            <a:chOff x="5840931" y="1237785"/>
            <a:chExt cx="4746702" cy="4544955"/>
          </a:xfrm>
        </p:grpSpPr>
        <p:sp>
          <p:nvSpPr>
            <p:cNvPr id="191" name="Oval 190">
              <a:extLst>
                <a:ext uri="{FF2B5EF4-FFF2-40B4-BE49-F238E27FC236}">
                  <a16:creationId xmlns:a16="http://schemas.microsoft.com/office/drawing/2014/main" id="{8E167675-DA89-44D5-AE21-FBC27E6B48F9}"/>
                </a:ext>
              </a:extLst>
            </p:cNvPr>
            <p:cNvSpPr/>
            <p:nvPr/>
          </p:nvSpPr>
          <p:spPr>
            <a:xfrm>
              <a:off x="6491169" y="1237785"/>
              <a:ext cx="609249" cy="193285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2" name="Straight Arrow Connector 191">
              <a:extLst>
                <a:ext uri="{FF2B5EF4-FFF2-40B4-BE49-F238E27FC236}">
                  <a16:creationId xmlns:a16="http://schemas.microsoft.com/office/drawing/2014/main" id="{948224DA-0B0D-4277-8E11-22EA5C595DE8}"/>
                </a:ext>
              </a:extLst>
            </p:cNvPr>
            <p:cNvCxnSpPr>
              <a:cxnSpLocks/>
            </p:cNvCxnSpPr>
            <p:nvPr/>
          </p:nvCxnSpPr>
          <p:spPr>
            <a:xfrm flipH="1">
              <a:off x="6143283" y="2916166"/>
              <a:ext cx="440625" cy="1699698"/>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96" name="TextBox 195">
              <a:extLst>
                <a:ext uri="{FF2B5EF4-FFF2-40B4-BE49-F238E27FC236}">
                  <a16:creationId xmlns:a16="http://schemas.microsoft.com/office/drawing/2014/main" id="{018703B4-E3CA-48EF-93E4-133669A72955}"/>
                </a:ext>
              </a:extLst>
            </p:cNvPr>
            <p:cNvSpPr txBox="1"/>
            <p:nvPr/>
          </p:nvSpPr>
          <p:spPr>
            <a:xfrm>
              <a:off x="5840931" y="4582411"/>
              <a:ext cx="4746702" cy="1200329"/>
            </a:xfrm>
            <a:prstGeom prst="rect">
              <a:avLst/>
            </a:prstGeom>
            <a:noFill/>
          </p:spPr>
          <p:txBody>
            <a:bodyPr wrap="square" rtlCol="0">
              <a:spAutoFit/>
            </a:bodyPr>
            <a:lstStyle/>
            <a:p>
              <a:r>
                <a:rPr lang="en-US" sz="2400" b="1" dirty="0">
                  <a:ln>
                    <a:solidFill>
                      <a:sysClr val="windowText" lastClr="000000"/>
                    </a:solidFill>
                  </a:ln>
                  <a:solidFill>
                    <a:srgbClr val="FF0000"/>
                  </a:solidFill>
                  <a:latin typeface="Segoe UI" panose="020B0502040204020203" pitchFamily="34" charset="0"/>
                  <a:cs typeface="Segoe UI" panose="020B0502040204020203" pitchFamily="34" charset="0"/>
                </a:rPr>
                <a:t>Doesn’t implement fancy stuff like out-of-order execution or branch prediction</a:t>
              </a:r>
            </a:p>
          </p:txBody>
        </p:sp>
      </p:grpSp>
      <p:grpSp>
        <p:nvGrpSpPr>
          <p:cNvPr id="170" name="Group 169">
            <a:extLst>
              <a:ext uri="{FF2B5EF4-FFF2-40B4-BE49-F238E27FC236}">
                <a16:creationId xmlns:a16="http://schemas.microsoft.com/office/drawing/2014/main" id="{5A934E40-2471-4893-958F-776D26EAC441}"/>
              </a:ext>
            </a:extLst>
          </p:cNvPr>
          <p:cNvGrpSpPr/>
          <p:nvPr/>
        </p:nvGrpSpPr>
        <p:grpSpPr>
          <a:xfrm>
            <a:off x="507802" y="1398685"/>
            <a:ext cx="4746702" cy="4371843"/>
            <a:chOff x="5840931" y="1410897"/>
            <a:chExt cx="4746702" cy="4371843"/>
          </a:xfrm>
        </p:grpSpPr>
        <p:sp>
          <p:nvSpPr>
            <p:cNvPr id="177" name="Oval 176">
              <a:extLst>
                <a:ext uri="{FF2B5EF4-FFF2-40B4-BE49-F238E27FC236}">
                  <a16:creationId xmlns:a16="http://schemas.microsoft.com/office/drawing/2014/main" id="{641726FE-07A9-46C3-88DB-054AA137AF57}"/>
                </a:ext>
              </a:extLst>
            </p:cNvPr>
            <p:cNvSpPr/>
            <p:nvPr/>
          </p:nvSpPr>
          <p:spPr>
            <a:xfrm>
              <a:off x="6257891" y="1410897"/>
              <a:ext cx="2492754" cy="11263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8" name="Straight Arrow Connector 177">
              <a:extLst>
                <a:ext uri="{FF2B5EF4-FFF2-40B4-BE49-F238E27FC236}">
                  <a16:creationId xmlns:a16="http://schemas.microsoft.com/office/drawing/2014/main" id="{4BB04F8B-4959-436A-9600-24E3C56B0491}"/>
                </a:ext>
              </a:extLst>
            </p:cNvPr>
            <p:cNvCxnSpPr>
              <a:cxnSpLocks/>
            </p:cNvCxnSpPr>
            <p:nvPr/>
          </p:nvCxnSpPr>
          <p:spPr>
            <a:xfrm flipH="1">
              <a:off x="6143283" y="2469123"/>
              <a:ext cx="928255" cy="2146741"/>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79" name="TextBox 178">
              <a:extLst>
                <a:ext uri="{FF2B5EF4-FFF2-40B4-BE49-F238E27FC236}">
                  <a16:creationId xmlns:a16="http://schemas.microsoft.com/office/drawing/2014/main" id="{AD027F5E-DF62-4316-AE94-EC93E6CF4DD5}"/>
                </a:ext>
              </a:extLst>
            </p:cNvPr>
            <p:cNvSpPr txBox="1"/>
            <p:nvPr/>
          </p:nvSpPr>
          <p:spPr>
            <a:xfrm>
              <a:off x="5840931" y="4582411"/>
              <a:ext cx="4746702" cy="1200329"/>
            </a:xfrm>
            <a:prstGeom prst="rect">
              <a:avLst/>
            </a:prstGeom>
            <a:noFill/>
          </p:spPr>
          <p:txBody>
            <a:bodyPr wrap="square" rtlCol="0">
              <a:spAutoFit/>
            </a:bodyPr>
            <a:lstStyle/>
            <a:p>
              <a:r>
                <a:rPr lang="en-US" sz="2400" b="1" dirty="0">
                  <a:ln>
                    <a:solidFill>
                      <a:sysClr val="windowText" lastClr="000000"/>
                    </a:solidFill>
                  </a:ln>
                  <a:solidFill>
                    <a:srgbClr val="FF0000"/>
                  </a:solidFill>
                  <a:latin typeface="Segoe UI" panose="020B0502040204020203" pitchFamily="34" charset="0"/>
                  <a:cs typeface="Segoe UI" panose="020B0502040204020203" pitchFamily="34" charset="0"/>
                </a:rPr>
                <a:t>Implements fancy stuff like out-of-order execution and branch prediction</a:t>
              </a:r>
            </a:p>
          </p:txBody>
        </p:sp>
      </p:grpSp>
    </p:spTree>
    <p:extLst>
      <p:ext uri="{BB962C8B-B14F-4D97-AF65-F5344CB8AC3E}">
        <p14:creationId xmlns:p14="http://schemas.microsoft.com/office/powerpoint/2010/main" val="35879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7"/>
                                        </p:tgtEl>
                                      </p:cBhvr>
                                    </p:animEffect>
                                    <p:set>
                                      <p:cBhvr>
                                        <p:cTn id="7" dur="1" fill="hold">
                                          <p:stCondLst>
                                            <p:cond delay="499"/>
                                          </p:stCondLst>
                                        </p:cTn>
                                        <p:tgtEl>
                                          <p:spTgt spid="19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70"/>
                                        </p:tgtEl>
                                      </p:cBhvr>
                                    </p:animEffect>
                                    <p:set>
                                      <p:cBhvr>
                                        <p:cTn id="10" dur="1" fill="hold">
                                          <p:stCondLst>
                                            <p:cond delay="499"/>
                                          </p:stCondLst>
                                        </p:cTn>
                                        <p:tgtEl>
                                          <p:spTgt spid="170"/>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73"/>
                                        </p:tgtEl>
                                        <p:attrNameLst>
                                          <p:attrName>style.visibility</p:attrName>
                                        </p:attrNameLst>
                                      </p:cBhvr>
                                      <p:to>
                                        <p:strVal val="visible"/>
                                      </p:to>
                                    </p:set>
                                    <p:animEffect transition="in" filter="fade">
                                      <p:cBhvr>
                                        <p:cTn id="16" dur="500"/>
                                        <p:tgtEl>
                                          <p:spTgt spid="173"/>
                                        </p:tgtEl>
                                      </p:cBhvr>
                                    </p:animEffect>
                                  </p:childTnLst>
                                </p:cTn>
                              </p:par>
                              <p:par>
                                <p:cTn id="17" presetID="10" presetClass="entr" presetSubtype="0" fill="hold" nodeType="withEffect">
                                  <p:stCondLst>
                                    <p:cond delay="0"/>
                                  </p:stCondLst>
                                  <p:childTnLst>
                                    <p:set>
                                      <p:cBhvr>
                                        <p:cTn id="18" dur="1" fill="hold">
                                          <p:stCondLst>
                                            <p:cond delay="0"/>
                                          </p:stCondLst>
                                        </p:cTn>
                                        <p:tgtEl>
                                          <p:spTgt spid="174"/>
                                        </p:tgtEl>
                                        <p:attrNameLst>
                                          <p:attrName>style.visibility</p:attrName>
                                        </p:attrNameLst>
                                      </p:cBhvr>
                                      <p:to>
                                        <p:strVal val="visible"/>
                                      </p:to>
                                    </p:set>
                                    <p:animEffect transition="in" filter="fade">
                                      <p:cBhvr>
                                        <p:cTn id="19" dur="500"/>
                                        <p:tgtEl>
                                          <p:spTgt spid="174"/>
                                        </p:tgtEl>
                                      </p:cBhvr>
                                    </p:animEffect>
                                  </p:childTnLst>
                                </p:cTn>
                              </p:par>
                              <p:par>
                                <p:cTn id="20" presetID="10" presetClass="entr" presetSubtype="0" fill="hold" nodeType="withEffect">
                                  <p:stCondLst>
                                    <p:cond delay="0"/>
                                  </p:stCondLst>
                                  <p:childTnLst>
                                    <p:set>
                                      <p:cBhvr>
                                        <p:cTn id="21" dur="1" fill="hold">
                                          <p:stCondLst>
                                            <p:cond delay="0"/>
                                          </p:stCondLst>
                                        </p:cTn>
                                        <p:tgtEl>
                                          <p:spTgt spid="183"/>
                                        </p:tgtEl>
                                        <p:attrNameLst>
                                          <p:attrName>style.visibility</p:attrName>
                                        </p:attrNameLst>
                                      </p:cBhvr>
                                      <p:to>
                                        <p:strVal val="visible"/>
                                      </p:to>
                                    </p:set>
                                    <p:animEffect transition="in" filter="fade">
                                      <p:cBhvr>
                                        <p:cTn id="22" dur="500"/>
                                        <p:tgtEl>
                                          <p:spTgt spid="183"/>
                                        </p:tgtEl>
                                      </p:cBhvr>
                                    </p:animEffect>
                                  </p:childTnLst>
                                </p:cTn>
                              </p:par>
                              <p:par>
                                <p:cTn id="23" presetID="10" presetClass="entr" presetSubtype="0" fill="hold" nodeType="withEffect">
                                  <p:stCondLst>
                                    <p:cond delay="0"/>
                                  </p:stCondLst>
                                  <p:childTnLst>
                                    <p:set>
                                      <p:cBhvr>
                                        <p:cTn id="24" dur="1" fill="hold">
                                          <p:stCondLst>
                                            <p:cond delay="0"/>
                                          </p:stCondLst>
                                        </p:cTn>
                                        <p:tgtEl>
                                          <p:spTgt spid="184"/>
                                        </p:tgtEl>
                                        <p:attrNameLst>
                                          <p:attrName>style.visibility</p:attrName>
                                        </p:attrNameLst>
                                      </p:cBhvr>
                                      <p:to>
                                        <p:strVal val="visible"/>
                                      </p:to>
                                    </p:set>
                                    <p:animEffect transition="in" filter="fade">
                                      <p:cBhvr>
                                        <p:cTn id="25" dur="500"/>
                                        <p:tgtEl>
                                          <p:spTgt spid="184"/>
                                        </p:tgtEl>
                                      </p:cBhvr>
                                    </p:animEffect>
                                  </p:childTnLst>
                                </p:cTn>
                              </p:par>
                              <p:par>
                                <p:cTn id="26" presetID="10" presetClass="entr" presetSubtype="0" fill="hold" nodeType="withEffect">
                                  <p:stCondLst>
                                    <p:cond delay="0"/>
                                  </p:stCondLst>
                                  <p:childTnLst>
                                    <p:set>
                                      <p:cBhvr>
                                        <p:cTn id="27" dur="1" fill="hold">
                                          <p:stCondLst>
                                            <p:cond delay="0"/>
                                          </p:stCondLst>
                                        </p:cTn>
                                        <p:tgtEl>
                                          <p:spTgt spid="188"/>
                                        </p:tgtEl>
                                        <p:attrNameLst>
                                          <p:attrName>style.visibility</p:attrName>
                                        </p:attrNameLst>
                                      </p:cBhvr>
                                      <p:to>
                                        <p:strVal val="visible"/>
                                      </p:to>
                                    </p:set>
                                    <p:animEffect transition="in" filter="fade">
                                      <p:cBhvr>
                                        <p:cTn id="28" dur="500"/>
                                        <p:tgtEl>
                                          <p:spTgt spid="188"/>
                                        </p:tgtEl>
                                      </p:cBhvr>
                                    </p:animEffect>
                                  </p:childTnLst>
                                </p:cTn>
                              </p:par>
                              <p:par>
                                <p:cTn id="29" presetID="10" presetClass="entr" presetSubtype="0" fill="hold" nodeType="withEffect">
                                  <p:stCondLst>
                                    <p:cond delay="0"/>
                                  </p:stCondLst>
                                  <p:childTnLst>
                                    <p:set>
                                      <p:cBhvr>
                                        <p:cTn id="30" dur="1" fill="hold">
                                          <p:stCondLst>
                                            <p:cond delay="0"/>
                                          </p:stCondLst>
                                        </p:cTn>
                                        <p:tgtEl>
                                          <p:spTgt spid="185"/>
                                        </p:tgtEl>
                                        <p:attrNameLst>
                                          <p:attrName>style.visibility</p:attrName>
                                        </p:attrNameLst>
                                      </p:cBhvr>
                                      <p:to>
                                        <p:strVal val="visible"/>
                                      </p:to>
                                    </p:set>
                                    <p:animEffect transition="in" filter="fade">
                                      <p:cBhvr>
                                        <p:cTn id="31" dur="5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145A5-1A49-4D3A-A145-C2D8D56C65F6}"/>
              </a:ext>
            </a:extLst>
          </p:cNvPr>
          <p:cNvSpPr>
            <a:spLocks noGrp="1"/>
          </p:cNvSpPr>
          <p:nvPr>
            <p:ph type="title"/>
          </p:nvPr>
        </p:nvSpPr>
        <p:spPr>
          <a:xfrm>
            <a:off x="0" y="-58618"/>
            <a:ext cx="12192000" cy="794604"/>
          </a:xfrm>
        </p:spPr>
        <p:txBody>
          <a:bodyPr/>
          <a:lstStyle/>
          <a:p>
            <a:r>
              <a:rPr lang="en-US" dirty="0"/>
              <a:t>Maximizing Parallelization: SIMD vs. SIMT</a:t>
            </a:r>
          </a:p>
        </p:txBody>
      </p:sp>
      <p:sp>
        <p:nvSpPr>
          <p:cNvPr id="3" name="Content Placeholder 2">
            <a:extLst>
              <a:ext uri="{FF2B5EF4-FFF2-40B4-BE49-F238E27FC236}">
                <a16:creationId xmlns:a16="http://schemas.microsoft.com/office/drawing/2014/main" id="{80DA4429-CA02-4999-9E07-0B117A40F808}"/>
              </a:ext>
            </a:extLst>
          </p:cNvPr>
          <p:cNvSpPr>
            <a:spLocks noGrp="1"/>
          </p:cNvSpPr>
          <p:nvPr>
            <p:ph idx="1"/>
          </p:nvPr>
        </p:nvSpPr>
        <p:spPr>
          <a:xfrm>
            <a:off x="381001" y="568721"/>
            <a:ext cx="10515600" cy="5251410"/>
          </a:xfrm>
        </p:spPr>
        <p:txBody>
          <a:bodyPr/>
          <a:lstStyle/>
          <a:p>
            <a:r>
              <a:rPr lang="en-US" dirty="0"/>
              <a:t>SIMD (“single instruction, multiple data”) increases the number of calculations that are performed by one instruction</a:t>
            </a:r>
          </a:p>
          <a:p>
            <a:r>
              <a:rPr lang="en-US" dirty="0"/>
              <a:t>Starting in 2006, Intel has added a variety of SIMD instructions to accelerate scientific, multimedia, and cryptographic workloads</a:t>
            </a:r>
          </a:p>
          <a:p>
            <a:pPr lvl="1"/>
            <a:r>
              <a:rPr lang="en-US" b="1" dirty="0">
                <a:latin typeface="Consolas" panose="020B0609020204030204" pitchFamily="49" charset="0"/>
              </a:rPr>
              <a:t>%xmm0—%xmm15</a:t>
            </a:r>
            <a:r>
              <a:rPr lang="en-US" dirty="0"/>
              <a:t> are 128-bit registers for use by SIMD instructions</a:t>
            </a:r>
          </a:p>
          <a:p>
            <a:pPr lvl="1"/>
            <a:r>
              <a:rPr lang="en-US" dirty="0"/>
              <a:t>An </a:t>
            </a:r>
            <a:r>
              <a:rPr lang="en-US" b="1" dirty="0">
                <a:latin typeface="Consolas" panose="020B0609020204030204" pitchFamily="49" charset="0"/>
              </a:rPr>
              <a:t>%</a:t>
            </a:r>
            <a:r>
              <a:rPr lang="en-US" b="1" dirty="0" err="1">
                <a:latin typeface="Consolas" panose="020B0609020204030204" pitchFamily="49" charset="0"/>
              </a:rPr>
              <a:t>xmm</a:t>
            </a:r>
            <a:r>
              <a:rPr lang="en-US" dirty="0"/>
              <a:t> register is treated differently by different SIMD                                 instructions, e.g., as</a:t>
            </a:r>
          </a:p>
          <a:p>
            <a:pPr lvl="2"/>
            <a:r>
              <a:rPr lang="en-US" sz="2400" dirty="0"/>
              <a:t>Two 64-bit floats</a:t>
            </a:r>
          </a:p>
          <a:p>
            <a:pPr lvl="2"/>
            <a:r>
              <a:rPr lang="en-US" sz="2400" dirty="0"/>
              <a:t>Four 32-bit floats</a:t>
            </a:r>
          </a:p>
          <a:p>
            <a:pPr lvl="2"/>
            <a:r>
              <a:rPr lang="en-US" sz="2400" dirty="0"/>
              <a:t>Eight 16-bit shorts</a:t>
            </a:r>
          </a:p>
          <a:p>
            <a:pPr lvl="2"/>
            <a:r>
              <a:rPr lang="en-US" sz="2400" dirty="0"/>
              <a:t>Sixteen 8-bit bytes</a:t>
            </a:r>
          </a:p>
          <a:p>
            <a:pPr lvl="1"/>
            <a:r>
              <a:rPr lang="en-US" dirty="0"/>
              <a:t>Example: vector addition</a:t>
            </a:r>
          </a:p>
          <a:p>
            <a:pPr lvl="2"/>
            <a:endParaRPr lang="en-US" dirty="0"/>
          </a:p>
        </p:txBody>
      </p:sp>
      <p:sp>
        <p:nvSpPr>
          <p:cNvPr id="4" name="Rectangle 3">
            <a:extLst>
              <a:ext uri="{FF2B5EF4-FFF2-40B4-BE49-F238E27FC236}">
                <a16:creationId xmlns:a16="http://schemas.microsoft.com/office/drawing/2014/main" id="{D25B03D6-202F-450A-9EE2-B52F5A1ADD6E}"/>
              </a:ext>
            </a:extLst>
          </p:cNvPr>
          <p:cNvSpPr/>
          <p:nvPr/>
        </p:nvSpPr>
        <p:spPr>
          <a:xfrm>
            <a:off x="8277922" y="2722072"/>
            <a:ext cx="3631581" cy="1631216"/>
          </a:xfrm>
          <a:prstGeom prst="rect">
            <a:avLst/>
          </a:prstGeom>
          <a:solidFill>
            <a:schemeClr val="bg1">
              <a:lumMod val="85000"/>
            </a:schemeClr>
          </a:solidFill>
          <a:ln w="19050">
            <a:solidFill>
              <a:schemeClr val="tx1"/>
            </a:solidFill>
          </a:ln>
        </p:spPr>
        <p:txBody>
          <a:bodyPr wrap="square">
            <a:spAutoFit/>
          </a:bodyPr>
          <a:lstStyle/>
          <a:p>
            <a:r>
              <a:rPr lang="en-US" sz="2000" b="1" dirty="0">
                <a:latin typeface="Consolas" panose="020B0609020204030204" pitchFamily="49" charset="0"/>
              </a:rPr>
              <a:t>//C code</a:t>
            </a:r>
          </a:p>
          <a:p>
            <a:r>
              <a:rPr lang="en-US" sz="2000" b="1" dirty="0" err="1">
                <a:latin typeface="Consolas" panose="020B0609020204030204" pitchFamily="49" charset="0"/>
              </a:rPr>
              <a:t>vec_out.w</a:t>
            </a:r>
            <a:r>
              <a:rPr lang="en-US" sz="2000" b="1" dirty="0">
                <a:latin typeface="Consolas" panose="020B0609020204030204" pitchFamily="49" charset="0"/>
              </a:rPr>
              <a:t> = v1.w + v2.w;</a:t>
            </a:r>
          </a:p>
          <a:p>
            <a:r>
              <a:rPr lang="en-US" sz="2000" b="1" dirty="0" err="1">
                <a:latin typeface="Consolas" panose="020B0609020204030204" pitchFamily="49" charset="0"/>
              </a:rPr>
              <a:t>vec_out.x</a:t>
            </a:r>
            <a:r>
              <a:rPr lang="en-US" sz="2000" b="1" dirty="0">
                <a:latin typeface="Consolas" panose="020B0609020204030204" pitchFamily="49" charset="0"/>
              </a:rPr>
              <a:t> = v1.x + v2.x;</a:t>
            </a:r>
          </a:p>
          <a:p>
            <a:r>
              <a:rPr lang="en-US" sz="2000" b="1" dirty="0" err="1">
                <a:latin typeface="Consolas" panose="020B0609020204030204" pitchFamily="49" charset="0"/>
              </a:rPr>
              <a:t>vec_out.y</a:t>
            </a:r>
            <a:r>
              <a:rPr lang="en-US" sz="2000" b="1" dirty="0">
                <a:latin typeface="Consolas" panose="020B0609020204030204" pitchFamily="49" charset="0"/>
              </a:rPr>
              <a:t> = v1.y + v2.y;</a:t>
            </a:r>
          </a:p>
          <a:p>
            <a:r>
              <a:rPr lang="en-US" sz="2000" b="1" dirty="0" err="1">
                <a:latin typeface="Consolas" panose="020B0609020204030204" pitchFamily="49" charset="0"/>
              </a:rPr>
              <a:t>vec_out.z</a:t>
            </a:r>
            <a:r>
              <a:rPr lang="en-US" sz="2000" b="1" dirty="0">
                <a:latin typeface="Consolas" panose="020B0609020204030204" pitchFamily="49" charset="0"/>
              </a:rPr>
              <a:t> = v1.z + v2.z;</a:t>
            </a:r>
          </a:p>
        </p:txBody>
      </p:sp>
      <p:sp>
        <p:nvSpPr>
          <p:cNvPr id="5" name="Rectangle 4">
            <a:extLst>
              <a:ext uri="{FF2B5EF4-FFF2-40B4-BE49-F238E27FC236}">
                <a16:creationId xmlns:a16="http://schemas.microsoft.com/office/drawing/2014/main" id="{BBEC680D-77DC-4945-9BCB-719C077E1E1C}"/>
              </a:ext>
            </a:extLst>
          </p:cNvPr>
          <p:cNvSpPr/>
          <p:nvPr/>
        </p:nvSpPr>
        <p:spPr>
          <a:xfrm>
            <a:off x="4884236" y="4485538"/>
            <a:ext cx="7025267" cy="2246769"/>
          </a:xfrm>
          <a:prstGeom prst="rect">
            <a:avLst/>
          </a:prstGeom>
          <a:solidFill>
            <a:schemeClr val="bg1">
              <a:lumMod val="85000"/>
            </a:schemeClr>
          </a:solidFill>
          <a:ln w="19050">
            <a:solidFill>
              <a:schemeClr val="tx1"/>
            </a:solidFill>
          </a:ln>
        </p:spPr>
        <p:txBody>
          <a:bodyPr wrap="square">
            <a:spAutoFit/>
          </a:bodyPr>
          <a:lstStyle/>
          <a:p>
            <a:r>
              <a:rPr lang="en-US" sz="2000" b="1" dirty="0" err="1">
                <a:solidFill>
                  <a:srgbClr val="0070C0"/>
                </a:solidFill>
                <a:latin typeface="Consolas" panose="020B0609020204030204" pitchFamily="49" charset="0"/>
              </a:rPr>
              <a:t>movaps</a:t>
            </a:r>
            <a:r>
              <a:rPr lang="en-US" sz="2000" b="1" dirty="0">
                <a:latin typeface="Consolas" panose="020B0609020204030204" pitchFamily="49" charset="0"/>
              </a:rPr>
              <a:t> (</a:t>
            </a:r>
            <a:r>
              <a:rPr lang="en-US" sz="2000" b="1" dirty="0">
                <a:solidFill>
                  <a:srgbClr val="002060"/>
                </a:solidFill>
                <a:latin typeface="Consolas" panose="020B0609020204030204" pitchFamily="49" charset="0"/>
              </a:rPr>
              <a:t>v1</a:t>
            </a:r>
            <a:r>
              <a:rPr lang="en-US" sz="2000" b="1" dirty="0">
                <a:latin typeface="Consolas" panose="020B0609020204030204" pitchFamily="49" charset="0"/>
              </a:rPr>
              <a:t>), </a:t>
            </a:r>
            <a:r>
              <a:rPr lang="en-US" sz="2000" b="1" dirty="0">
                <a:solidFill>
                  <a:srgbClr val="002060"/>
                </a:solidFill>
                <a:latin typeface="Consolas" panose="020B0609020204030204" pitchFamily="49" charset="0"/>
              </a:rPr>
              <a:t>%xmm0</a:t>
            </a:r>
            <a:r>
              <a:rPr lang="en-US" sz="2000" b="1" dirty="0">
                <a:latin typeface="Consolas" panose="020B0609020204030204" pitchFamily="49" charset="0"/>
              </a:rPr>
              <a:t>       //%xmm0 = v1.z | v1.y | </a:t>
            </a:r>
          </a:p>
          <a:p>
            <a:r>
              <a:rPr lang="en-US" sz="2000" b="1" dirty="0">
                <a:latin typeface="Consolas" panose="020B0609020204030204" pitchFamily="49" charset="0"/>
              </a:rPr>
              <a:t>                         //        v1.x | v1.w </a:t>
            </a:r>
          </a:p>
          <a:p>
            <a:r>
              <a:rPr lang="en-US" sz="2000" b="1" dirty="0" err="1">
                <a:solidFill>
                  <a:srgbClr val="0070C0"/>
                </a:solidFill>
                <a:latin typeface="Consolas" panose="020B0609020204030204" pitchFamily="49" charset="0"/>
              </a:rPr>
              <a:t>addps</a:t>
            </a:r>
            <a:r>
              <a:rPr lang="en-US" sz="2000" b="1" dirty="0">
                <a:latin typeface="Consolas" panose="020B0609020204030204" pitchFamily="49" charset="0"/>
              </a:rPr>
              <a:t> (</a:t>
            </a:r>
            <a:r>
              <a:rPr lang="en-US" sz="2000" b="1" dirty="0">
                <a:solidFill>
                  <a:srgbClr val="002060"/>
                </a:solidFill>
                <a:latin typeface="Consolas" panose="020B0609020204030204" pitchFamily="49" charset="0"/>
              </a:rPr>
              <a:t>v2</a:t>
            </a:r>
            <a:r>
              <a:rPr lang="en-US" sz="2000" b="1" dirty="0">
                <a:latin typeface="Consolas" panose="020B0609020204030204" pitchFamily="49" charset="0"/>
              </a:rPr>
              <a:t>), </a:t>
            </a:r>
            <a:r>
              <a:rPr lang="en-US" sz="2000" b="1" dirty="0">
                <a:solidFill>
                  <a:srgbClr val="002060"/>
                </a:solidFill>
                <a:latin typeface="Consolas" panose="020B0609020204030204" pitchFamily="49" charset="0"/>
              </a:rPr>
              <a:t>%xmm0</a:t>
            </a:r>
            <a:r>
              <a:rPr lang="en-US" sz="2000" b="1" dirty="0">
                <a:latin typeface="Consolas" panose="020B0609020204030204" pitchFamily="49" charset="0"/>
              </a:rPr>
              <a:t>        //%xmm0 = v1.z+v2.z | </a:t>
            </a:r>
          </a:p>
          <a:p>
            <a:r>
              <a:rPr lang="en-US" sz="2000" b="1" dirty="0">
                <a:latin typeface="Consolas" panose="020B0609020204030204" pitchFamily="49" charset="0"/>
              </a:rPr>
              <a:t>                         //        v1.y+v2.y | </a:t>
            </a:r>
          </a:p>
          <a:p>
            <a:r>
              <a:rPr lang="en-US" sz="2000" b="1" dirty="0">
                <a:latin typeface="Consolas" panose="020B0609020204030204" pitchFamily="49" charset="0"/>
              </a:rPr>
              <a:t>                         //        v1.x+v2.x | </a:t>
            </a:r>
          </a:p>
          <a:p>
            <a:r>
              <a:rPr lang="en-US" sz="2000" b="1" dirty="0">
                <a:latin typeface="Consolas" panose="020B0609020204030204" pitchFamily="49" charset="0"/>
              </a:rPr>
              <a:t>                         //        v1.w+v2.w</a:t>
            </a:r>
          </a:p>
          <a:p>
            <a:r>
              <a:rPr lang="en-US" sz="2000" b="1" dirty="0" err="1">
                <a:solidFill>
                  <a:srgbClr val="0070C0"/>
                </a:solidFill>
                <a:latin typeface="Consolas" panose="020B0609020204030204" pitchFamily="49" charset="0"/>
              </a:rPr>
              <a:t>movaps</a:t>
            </a:r>
            <a:r>
              <a:rPr lang="en-US" sz="2000" b="1" dirty="0">
                <a:latin typeface="Consolas" panose="020B0609020204030204" pitchFamily="49" charset="0"/>
              </a:rPr>
              <a:t> </a:t>
            </a:r>
            <a:r>
              <a:rPr lang="en-US" sz="2000" b="1" dirty="0">
                <a:solidFill>
                  <a:srgbClr val="002060"/>
                </a:solidFill>
                <a:latin typeface="Consolas" panose="020B0609020204030204" pitchFamily="49" charset="0"/>
              </a:rPr>
              <a:t>%xmm0</a:t>
            </a:r>
            <a:r>
              <a:rPr lang="en-US" sz="2000" b="1" dirty="0">
                <a:latin typeface="Consolas" panose="020B0609020204030204" pitchFamily="49" charset="0"/>
              </a:rPr>
              <a:t>, (</a:t>
            </a:r>
            <a:r>
              <a:rPr lang="en-US" sz="2000" b="1" dirty="0" err="1">
                <a:solidFill>
                  <a:srgbClr val="002060"/>
                </a:solidFill>
                <a:latin typeface="Consolas" panose="020B0609020204030204" pitchFamily="49" charset="0"/>
              </a:rPr>
              <a:t>vec_out</a:t>
            </a:r>
            <a:r>
              <a:rPr lang="en-US" sz="2000" b="1" dirty="0">
                <a:latin typeface="Consolas" panose="020B0609020204030204" pitchFamily="49" charset="0"/>
              </a:rPr>
              <a:t>)</a:t>
            </a:r>
          </a:p>
        </p:txBody>
      </p:sp>
      <p:cxnSp>
        <p:nvCxnSpPr>
          <p:cNvPr id="9" name="Connector: Elbow 8">
            <a:extLst>
              <a:ext uri="{FF2B5EF4-FFF2-40B4-BE49-F238E27FC236}">
                <a16:creationId xmlns:a16="http://schemas.microsoft.com/office/drawing/2014/main" id="{318E832C-63AD-4F53-A07D-3167C55ECB8C}"/>
              </a:ext>
            </a:extLst>
          </p:cNvPr>
          <p:cNvCxnSpPr>
            <a:stCxn id="4" idx="3"/>
            <a:endCxn id="5" idx="3"/>
          </p:cNvCxnSpPr>
          <p:nvPr/>
        </p:nvCxnSpPr>
        <p:spPr>
          <a:xfrm>
            <a:off x="11909503" y="3537680"/>
            <a:ext cx="12700" cy="2071243"/>
          </a:xfrm>
          <a:prstGeom prst="bentConnector3">
            <a:avLst>
              <a:gd name="adj1" fmla="val 1448780"/>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B407BD1B-8219-4A3C-8EEA-C86723FEDCE6}"/>
              </a:ext>
            </a:extLst>
          </p:cNvPr>
          <p:cNvCxnSpPr>
            <a:cxnSpLocks/>
            <a:endCxn id="4" idx="1"/>
          </p:cNvCxnSpPr>
          <p:nvPr/>
        </p:nvCxnSpPr>
        <p:spPr>
          <a:xfrm flipV="1">
            <a:off x="4326673" y="3537680"/>
            <a:ext cx="3951249" cy="1708752"/>
          </a:xfrm>
          <a:prstGeom prst="bentConnector3">
            <a:avLst>
              <a:gd name="adj1" fmla="val 7103"/>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540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 name="Group 159">
            <a:extLst>
              <a:ext uri="{FF2B5EF4-FFF2-40B4-BE49-F238E27FC236}">
                <a16:creationId xmlns:a16="http://schemas.microsoft.com/office/drawing/2014/main" id="{EFE3380F-088E-46D1-9966-CCE3DBCEA4D7}"/>
              </a:ext>
            </a:extLst>
          </p:cNvPr>
          <p:cNvGrpSpPr/>
          <p:nvPr/>
        </p:nvGrpSpPr>
        <p:grpSpPr>
          <a:xfrm>
            <a:off x="-24719" y="5717907"/>
            <a:ext cx="5726973" cy="1178994"/>
            <a:chOff x="0" y="5657671"/>
            <a:chExt cx="5726973" cy="1178994"/>
          </a:xfrm>
        </p:grpSpPr>
        <p:pic>
          <p:nvPicPr>
            <p:cNvPr id="163" name="Picture 2">
              <a:extLst>
                <a:ext uri="{FF2B5EF4-FFF2-40B4-BE49-F238E27FC236}">
                  <a16:creationId xmlns:a16="http://schemas.microsoft.com/office/drawing/2014/main" id="{032DE7DA-2BF8-4AAF-B509-7984320613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32" t="5495" r="7729" b="8781"/>
            <a:stretch/>
          </p:blipFill>
          <p:spPr bwMode="auto">
            <a:xfrm>
              <a:off x="0" y="5657671"/>
              <a:ext cx="1201801" cy="1178994"/>
            </a:xfrm>
            <a:prstGeom prst="rect">
              <a:avLst/>
            </a:prstGeom>
            <a:noFill/>
            <a:extLst>
              <a:ext uri="{909E8E84-426E-40DD-AFC4-6F175D3DCCD1}">
                <a14:hiddenFill xmlns:a14="http://schemas.microsoft.com/office/drawing/2010/main">
                  <a:solidFill>
                    <a:srgbClr val="FFFFFF"/>
                  </a:solidFill>
                </a14:hiddenFill>
              </a:ext>
            </a:extLst>
          </p:spPr>
        </p:pic>
        <p:sp>
          <p:nvSpPr>
            <p:cNvPr id="164" name="TextBox 163">
              <a:extLst>
                <a:ext uri="{FF2B5EF4-FFF2-40B4-BE49-F238E27FC236}">
                  <a16:creationId xmlns:a16="http://schemas.microsoft.com/office/drawing/2014/main" id="{206E47C0-6100-44CC-B990-61E36B23AB80}"/>
                </a:ext>
              </a:extLst>
            </p:cNvPr>
            <p:cNvSpPr txBox="1"/>
            <p:nvPr/>
          </p:nvSpPr>
          <p:spPr>
            <a:xfrm>
              <a:off x="1100764" y="5773421"/>
              <a:ext cx="4626209" cy="1015663"/>
            </a:xfrm>
            <a:prstGeom prst="rect">
              <a:avLst/>
            </a:prstGeom>
            <a:noFill/>
          </p:spPr>
          <p:txBody>
            <a:bodyPr wrap="square" rtlCol="0">
              <a:spAutoFit/>
            </a:bodyPr>
            <a:lstStyle/>
            <a:p>
              <a:pPr>
                <a:lnSpc>
                  <a:spcPts val="2400"/>
                </a:lnSpc>
              </a:pPr>
              <a:r>
                <a:rPr lang="en-US" sz="2400" b="1" dirty="0">
                  <a:latin typeface="Segoe UI" panose="020B0502040204020203" pitchFamily="34" charset="0"/>
                  <a:cs typeface="Segoe UI" panose="020B0502040204020203" pitchFamily="34" charset="0"/>
                </a:rPr>
                <a:t>A “kernel” refers to a set of mathematical operations to perform—</a:t>
              </a:r>
              <a:r>
                <a:rPr lang="en-US" sz="2400" b="1" u="sng" dirty="0">
                  <a:latin typeface="Segoe UI" panose="020B0502040204020203" pitchFamily="34" charset="0"/>
                  <a:cs typeface="Segoe UI" panose="020B0502040204020203" pitchFamily="34" charset="0"/>
                </a:rPr>
                <a:t>not</a:t>
              </a:r>
              <a:r>
                <a:rPr lang="en-US" sz="2400" b="1" dirty="0">
                  <a:latin typeface="Segoe UI" panose="020B0502040204020203" pitchFamily="34" charset="0"/>
                  <a:cs typeface="Segoe UI" panose="020B0502040204020203" pitchFamily="34" charset="0"/>
                </a:rPr>
                <a:t> to an OS kernel!</a:t>
              </a:r>
            </a:p>
          </p:txBody>
        </p:sp>
      </p:grpSp>
      <p:sp>
        <p:nvSpPr>
          <p:cNvPr id="2" name="Title 1">
            <a:extLst>
              <a:ext uri="{FF2B5EF4-FFF2-40B4-BE49-F238E27FC236}">
                <a16:creationId xmlns:a16="http://schemas.microsoft.com/office/drawing/2014/main" id="{A2F145A5-1A49-4D3A-A145-C2D8D56C65F6}"/>
              </a:ext>
            </a:extLst>
          </p:cNvPr>
          <p:cNvSpPr>
            <a:spLocks noGrp="1"/>
          </p:cNvSpPr>
          <p:nvPr>
            <p:ph type="title"/>
          </p:nvPr>
        </p:nvSpPr>
        <p:spPr>
          <a:xfrm>
            <a:off x="0" y="-58618"/>
            <a:ext cx="12192000" cy="794604"/>
          </a:xfrm>
        </p:spPr>
        <p:txBody>
          <a:bodyPr/>
          <a:lstStyle/>
          <a:p>
            <a:r>
              <a:rPr lang="en-US" dirty="0"/>
              <a:t>Maximizing Parallelization: SIMD vs. SIMT</a:t>
            </a:r>
          </a:p>
        </p:txBody>
      </p:sp>
      <p:sp>
        <p:nvSpPr>
          <p:cNvPr id="3" name="Content Placeholder 2">
            <a:extLst>
              <a:ext uri="{FF2B5EF4-FFF2-40B4-BE49-F238E27FC236}">
                <a16:creationId xmlns:a16="http://schemas.microsoft.com/office/drawing/2014/main" id="{80DA4429-CA02-4999-9E07-0B117A40F808}"/>
              </a:ext>
            </a:extLst>
          </p:cNvPr>
          <p:cNvSpPr>
            <a:spLocks noGrp="1"/>
          </p:cNvSpPr>
          <p:nvPr>
            <p:ph idx="1"/>
          </p:nvPr>
        </p:nvSpPr>
        <p:spPr>
          <a:xfrm>
            <a:off x="381001" y="568721"/>
            <a:ext cx="10156901" cy="1795338"/>
          </a:xfrm>
        </p:spPr>
        <p:txBody>
          <a:bodyPr>
            <a:normAutofit/>
          </a:bodyPr>
          <a:lstStyle/>
          <a:p>
            <a:r>
              <a:rPr lang="en-US" dirty="0"/>
              <a:t>SIMD (“single instruction, multiple data”) increases the number of calculations that are performed by one instruction</a:t>
            </a:r>
          </a:p>
          <a:p>
            <a:r>
              <a:rPr lang="en-US" dirty="0"/>
              <a:t>SIMT (“single instruction, multiple threads”) is used by GPUs to increase parallelism</a:t>
            </a:r>
          </a:p>
        </p:txBody>
      </p:sp>
      <p:sp>
        <p:nvSpPr>
          <p:cNvPr id="8" name="Content Placeholder 2">
            <a:extLst>
              <a:ext uri="{FF2B5EF4-FFF2-40B4-BE49-F238E27FC236}">
                <a16:creationId xmlns:a16="http://schemas.microsoft.com/office/drawing/2014/main" id="{CA65C6C3-E496-4848-A294-10402FFDF65F}"/>
              </a:ext>
            </a:extLst>
          </p:cNvPr>
          <p:cNvSpPr txBox="1">
            <a:spLocks/>
          </p:cNvSpPr>
          <p:nvPr/>
        </p:nvSpPr>
        <p:spPr>
          <a:xfrm>
            <a:off x="325246" y="2249688"/>
            <a:ext cx="6059328" cy="474212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Thread: A sequence of scalar (i.e., non-SIMD) instructions</a:t>
            </a:r>
          </a:p>
          <a:p>
            <a:pPr lvl="1"/>
            <a:r>
              <a:rPr lang="en-US" dirty="0"/>
              <a:t>Block: A group of multiple threads where each thread: </a:t>
            </a:r>
          </a:p>
          <a:p>
            <a:pPr lvl="2"/>
            <a:r>
              <a:rPr lang="en-US" sz="2200" dirty="0"/>
              <a:t>Contains the same instruction sequence</a:t>
            </a:r>
          </a:p>
          <a:p>
            <a:pPr lvl="2"/>
            <a:r>
              <a:rPr lang="en-US" sz="2200" dirty="0"/>
              <a:t>Has separate registers and local variables!</a:t>
            </a:r>
          </a:p>
          <a:p>
            <a:pPr lvl="2"/>
            <a:r>
              <a:rPr lang="en-US" sz="2200" dirty="0"/>
              <a:t>Runs on the same streaming multiprocessor (SM)</a:t>
            </a:r>
          </a:p>
          <a:p>
            <a:pPr lvl="2"/>
            <a:r>
              <a:rPr lang="en-US" sz="2200" dirty="0"/>
              <a:t>Knows its thread id and block id</a:t>
            </a:r>
          </a:p>
          <a:p>
            <a:pPr lvl="1"/>
            <a:r>
              <a:rPr lang="en-US" dirty="0"/>
              <a:t>Grid: A collection of blocks that belong to the same computational “kernel”</a:t>
            </a:r>
          </a:p>
          <a:p>
            <a:pPr lvl="1"/>
            <a:r>
              <a:rPr lang="en-US" dirty="0"/>
              <a:t>Warp: A subset of threads in a block (32 on Nvidia GPUs) that </a:t>
            </a:r>
            <a:r>
              <a:rPr lang="en-US" i="1" dirty="0"/>
              <a:t>simultaneously</a:t>
            </a:r>
            <a:r>
              <a:rPr lang="en-US" dirty="0"/>
              <a:t> execute on the same SM</a:t>
            </a:r>
            <a:endParaRPr lang="en-US" sz="2200" dirty="0"/>
          </a:p>
        </p:txBody>
      </p:sp>
      <p:cxnSp>
        <p:nvCxnSpPr>
          <p:cNvPr id="5" name="Straight Connector 4">
            <a:extLst>
              <a:ext uri="{FF2B5EF4-FFF2-40B4-BE49-F238E27FC236}">
                <a16:creationId xmlns:a16="http://schemas.microsoft.com/office/drawing/2014/main" id="{7D1B9B7E-2252-35FE-DC40-9EFC0B3F6B9B}"/>
              </a:ext>
            </a:extLst>
          </p:cNvPr>
          <p:cNvCxnSpPr>
            <a:cxnSpLocks/>
          </p:cNvCxnSpPr>
          <p:nvPr/>
        </p:nvCxnSpPr>
        <p:spPr>
          <a:xfrm flipH="1">
            <a:off x="8892862" y="4515314"/>
            <a:ext cx="728566" cy="12488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2FA5B76-C993-12C5-C376-60F86295334A}"/>
              </a:ext>
            </a:extLst>
          </p:cNvPr>
          <p:cNvCxnSpPr>
            <a:cxnSpLocks/>
          </p:cNvCxnSpPr>
          <p:nvPr/>
        </p:nvCxnSpPr>
        <p:spPr>
          <a:xfrm>
            <a:off x="9094307" y="3781095"/>
            <a:ext cx="375176" cy="10091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DBB44CA5-4B8D-945A-741D-272B02477D55}"/>
              </a:ext>
            </a:extLst>
          </p:cNvPr>
          <p:cNvGrpSpPr/>
          <p:nvPr/>
        </p:nvGrpSpPr>
        <p:grpSpPr>
          <a:xfrm>
            <a:off x="6451223" y="2769130"/>
            <a:ext cx="1646502" cy="2853312"/>
            <a:chOff x="6451223" y="2769130"/>
            <a:chExt cx="1646502" cy="2853312"/>
          </a:xfrm>
        </p:grpSpPr>
        <p:grpSp>
          <p:nvGrpSpPr>
            <p:cNvPr id="152" name="Group 151">
              <a:extLst>
                <a:ext uri="{FF2B5EF4-FFF2-40B4-BE49-F238E27FC236}">
                  <a16:creationId xmlns:a16="http://schemas.microsoft.com/office/drawing/2014/main" id="{347EE839-F463-BC5F-6211-416A021D42D5}"/>
                </a:ext>
              </a:extLst>
            </p:cNvPr>
            <p:cNvGrpSpPr>
              <a:grpSpLocks noChangeAspect="1"/>
            </p:cNvGrpSpPr>
            <p:nvPr/>
          </p:nvGrpSpPr>
          <p:grpSpPr>
            <a:xfrm>
              <a:off x="6601522" y="3314117"/>
              <a:ext cx="1345907" cy="2308325"/>
              <a:chOff x="6601522" y="2812316"/>
              <a:chExt cx="1345907" cy="2308325"/>
            </a:xfrm>
          </p:grpSpPr>
          <p:sp>
            <p:nvSpPr>
              <p:cNvPr id="165" name="TextBox 164">
                <a:extLst>
                  <a:ext uri="{FF2B5EF4-FFF2-40B4-BE49-F238E27FC236}">
                    <a16:creationId xmlns:a16="http://schemas.microsoft.com/office/drawing/2014/main" id="{64A95461-67A8-849E-2513-8CE12C302979}"/>
                  </a:ext>
                </a:extLst>
              </p:cNvPr>
              <p:cNvSpPr txBox="1"/>
              <p:nvPr/>
            </p:nvSpPr>
            <p:spPr>
              <a:xfrm>
                <a:off x="6601524" y="2812316"/>
                <a:ext cx="1345905" cy="461665"/>
              </a:xfrm>
              <a:prstGeom prst="rect">
                <a:avLst/>
              </a:prstGeom>
              <a:solidFill>
                <a:srgbClr val="00FF99"/>
              </a:solidFill>
              <a:ln w="38100">
                <a:solidFill>
                  <a:schemeClr val="tx1"/>
                </a:solidFill>
              </a:ln>
            </p:spPr>
            <p:txBody>
              <a:bodyPr wrap="square" rtlCol="0">
                <a:spAutoFit/>
              </a:bodyPr>
              <a:lstStyle/>
              <a:p>
                <a:pPr algn="ctr"/>
                <a:r>
                  <a:rPr lang="en-US" sz="2400" b="1" dirty="0">
                    <a:latin typeface="Consolas" panose="020B0609020204030204" pitchFamily="49" charset="0"/>
                  </a:rPr>
                  <a:t>instr</a:t>
                </a:r>
                <a:r>
                  <a:rPr lang="en-US" sz="3600" b="1" baseline="-25000" dirty="0">
                    <a:latin typeface="Consolas" panose="020B0609020204030204" pitchFamily="49" charset="0"/>
                  </a:rPr>
                  <a:t>0</a:t>
                </a:r>
                <a:endParaRPr lang="en-US" sz="2400" b="1" baseline="-25000" dirty="0">
                  <a:latin typeface="Consolas" panose="020B0609020204030204" pitchFamily="49" charset="0"/>
                </a:endParaRPr>
              </a:p>
            </p:txBody>
          </p:sp>
          <p:sp>
            <p:nvSpPr>
              <p:cNvPr id="166" name="TextBox 165">
                <a:extLst>
                  <a:ext uri="{FF2B5EF4-FFF2-40B4-BE49-F238E27FC236}">
                    <a16:creationId xmlns:a16="http://schemas.microsoft.com/office/drawing/2014/main" id="{CDACE0FF-7FB1-6C6E-E468-EEF7FB754905}"/>
                  </a:ext>
                </a:extLst>
              </p:cNvPr>
              <p:cNvSpPr txBox="1"/>
              <p:nvPr/>
            </p:nvSpPr>
            <p:spPr>
              <a:xfrm>
                <a:off x="6601523" y="3273981"/>
                <a:ext cx="1345905" cy="461665"/>
              </a:xfrm>
              <a:prstGeom prst="rect">
                <a:avLst/>
              </a:prstGeom>
              <a:solidFill>
                <a:srgbClr val="FF4A01"/>
              </a:solidFill>
              <a:ln w="38100">
                <a:solidFill>
                  <a:schemeClr val="tx1"/>
                </a:solidFill>
              </a:ln>
            </p:spPr>
            <p:txBody>
              <a:bodyPr wrap="square" rtlCol="0">
                <a:spAutoFit/>
              </a:bodyPr>
              <a:lstStyle/>
              <a:p>
                <a:pPr algn="ctr"/>
                <a:r>
                  <a:rPr lang="en-US" sz="2400" b="1" dirty="0">
                    <a:latin typeface="Consolas" panose="020B0609020204030204" pitchFamily="49" charset="0"/>
                  </a:rPr>
                  <a:t>instr</a:t>
                </a:r>
                <a:r>
                  <a:rPr lang="en-US" sz="3600" b="1" baseline="-25000" dirty="0">
                    <a:latin typeface="Consolas" panose="020B0609020204030204" pitchFamily="49" charset="0"/>
                  </a:rPr>
                  <a:t>1</a:t>
                </a:r>
                <a:endParaRPr lang="en-US" sz="2400" b="1" baseline="-25000" dirty="0">
                  <a:latin typeface="Consolas" panose="020B0609020204030204" pitchFamily="49" charset="0"/>
                </a:endParaRPr>
              </a:p>
            </p:txBody>
          </p:sp>
          <p:sp>
            <p:nvSpPr>
              <p:cNvPr id="167" name="TextBox 166">
                <a:extLst>
                  <a:ext uri="{FF2B5EF4-FFF2-40B4-BE49-F238E27FC236}">
                    <a16:creationId xmlns:a16="http://schemas.microsoft.com/office/drawing/2014/main" id="{571BFA59-C50E-65DD-6A71-1B572B931634}"/>
                  </a:ext>
                </a:extLst>
              </p:cNvPr>
              <p:cNvSpPr txBox="1"/>
              <p:nvPr/>
            </p:nvSpPr>
            <p:spPr>
              <a:xfrm>
                <a:off x="6601522" y="3735646"/>
                <a:ext cx="1345905" cy="461665"/>
              </a:xfrm>
              <a:prstGeom prst="rect">
                <a:avLst/>
              </a:prstGeom>
              <a:solidFill>
                <a:schemeClr val="tx1"/>
              </a:solidFill>
              <a:ln w="38100">
                <a:solidFill>
                  <a:schemeClr val="tx1"/>
                </a:solidFill>
              </a:ln>
            </p:spPr>
            <p:txBody>
              <a:bodyPr wrap="square" rtlCol="0">
                <a:spAutoFit/>
              </a:bodyPr>
              <a:lstStyle/>
              <a:p>
                <a:pPr algn="ctr"/>
                <a:r>
                  <a:rPr lang="en-US" sz="2400" b="1" dirty="0">
                    <a:solidFill>
                      <a:schemeClr val="bg1"/>
                    </a:solidFill>
                    <a:latin typeface="Consolas" panose="020B0609020204030204" pitchFamily="49" charset="0"/>
                  </a:rPr>
                  <a:t>instr</a:t>
                </a:r>
                <a:r>
                  <a:rPr lang="en-US" sz="3600" b="1" baseline="-25000" dirty="0">
                    <a:solidFill>
                      <a:schemeClr val="bg1"/>
                    </a:solidFill>
                    <a:latin typeface="Consolas" panose="020B0609020204030204" pitchFamily="49" charset="0"/>
                  </a:rPr>
                  <a:t>2</a:t>
                </a:r>
                <a:endParaRPr lang="en-US" sz="2400" b="1" baseline="-25000" dirty="0">
                  <a:solidFill>
                    <a:schemeClr val="bg1"/>
                  </a:solidFill>
                  <a:latin typeface="Consolas" panose="020B0609020204030204" pitchFamily="49" charset="0"/>
                </a:endParaRPr>
              </a:p>
            </p:txBody>
          </p:sp>
          <p:sp>
            <p:nvSpPr>
              <p:cNvPr id="168" name="TextBox 167">
                <a:extLst>
                  <a:ext uri="{FF2B5EF4-FFF2-40B4-BE49-F238E27FC236}">
                    <a16:creationId xmlns:a16="http://schemas.microsoft.com/office/drawing/2014/main" id="{DC9D59D7-D722-C031-3198-4C353A6FC6B9}"/>
                  </a:ext>
                </a:extLst>
              </p:cNvPr>
              <p:cNvSpPr txBox="1"/>
              <p:nvPr/>
            </p:nvSpPr>
            <p:spPr>
              <a:xfrm>
                <a:off x="6601522" y="4197311"/>
                <a:ext cx="1345905" cy="461665"/>
              </a:xfrm>
              <a:prstGeom prst="rect">
                <a:avLst/>
              </a:prstGeom>
              <a:solidFill>
                <a:srgbClr val="FFFF00"/>
              </a:solidFill>
              <a:ln w="38100">
                <a:solidFill>
                  <a:schemeClr val="tx1"/>
                </a:solidFill>
              </a:ln>
            </p:spPr>
            <p:txBody>
              <a:bodyPr wrap="square" rtlCol="0">
                <a:spAutoFit/>
              </a:bodyPr>
              <a:lstStyle/>
              <a:p>
                <a:pPr algn="ctr"/>
                <a:r>
                  <a:rPr lang="en-US" sz="2400" b="1" dirty="0">
                    <a:latin typeface="Consolas" panose="020B0609020204030204" pitchFamily="49" charset="0"/>
                  </a:rPr>
                  <a:t>instr</a:t>
                </a:r>
                <a:r>
                  <a:rPr lang="en-US" sz="3600" b="1" baseline="-25000" dirty="0">
                    <a:latin typeface="Consolas" panose="020B0609020204030204" pitchFamily="49" charset="0"/>
                  </a:rPr>
                  <a:t>3</a:t>
                </a:r>
                <a:endParaRPr lang="en-US" sz="2400" b="1" baseline="-25000" dirty="0">
                  <a:latin typeface="Consolas" panose="020B0609020204030204" pitchFamily="49" charset="0"/>
                </a:endParaRPr>
              </a:p>
            </p:txBody>
          </p:sp>
          <p:sp>
            <p:nvSpPr>
              <p:cNvPr id="169" name="TextBox 168">
                <a:extLst>
                  <a:ext uri="{FF2B5EF4-FFF2-40B4-BE49-F238E27FC236}">
                    <a16:creationId xmlns:a16="http://schemas.microsoft.com/office/drawing/2014/main" id="{BBFF65CF-C8B8-B3BA-9FCC-F66D5289066F}"/>
                  </a:ext>
                </a:extLst>
              </p:cNvPr>
              <p:cNvSpPr txBox="1"/>
              <p:nvPr/>
            </p:nvSpPr>
            <p:spPr>
              <a:xfrm>
                <a:off x="6601522" y="4658976"/>
                <a:ext cx="1345905" cy="461665"/>
              </a:xfrm>
              <a:prstGeom prst="rect">
                <a:avLst/>
              </a:prstGeom>
              <a:solidFill>
                <a:schemeClr val="accent4">
                  <a:lumMod val="50000"/>
                </a:schemeClr>
              </a:solidFill>
              <a:ln w="38100">
                <a:solidFill>
                  <a:schemeClr val="tx1"/>
                </a:solidFill>
              </a:ln>
            </p:spPr>
            <p:txBody>
              <a:bodyPr wrap="square" rtlCol="0">
                <a:spAutoFit/>
              </a:bodyPr>
              <a:lstStyle/>
              <a:p>
                <a:pPr algn="ctr"/>
                <a:r>
                  <a:rPr lang="en-US" sz="2400" b="1" dirty="0">
                    <a:solidFill>
                      <a:schemeClr val="bg1"/>
                    </a:solidFill>
                    <a:latin typeface="Consolas" panose="020B0609020204030204" pitchFamily="49" charset="0"/>
                  </a:rPr>
                  <a:t>instr</a:t>
                </a:r>
                <a:r>
                  <a:rPr lang="en-US" sz="3600" b="1" baseline="-25000" dirty="0">
                    <a:solidFill>
                      <a:schemeClr val="bg1"/>
                    </a:solidFill>
                    <a:latin typeface="Consolas" panose="020B0609020204030204" pitchFamily="49" charset="0"/>
                  </a:rPr>
                  <a:t>4</a:t>
                </a:r>
                <a:endParaRPr lang="en-US" sz="2400" b="1" baseline="-25000" dirty="0">
                  <a:solidFill>
                    <a:schemeClr val="bg1"/>
                  </a:solidFill>
                  <a:latin typeface="Consolas" panose="020B0609020204030204" pitchFamily="49" charset="0"/>
                </a:endParaRPr>
              </a:p>
            </p:txBody>
          </p:sp>
        </p:grpSp>
        <p:sp>
          <p:nvSpPr>
            <p:cNvPr id="159" name="TextBox 158">
              <a:extLst>
                <a:ext uri="{FF2B5EF4-FFF2-40B4-BE49-F238E27FC236}">
                  <a16:creationId xmlns:a16="http://schemas.microsoft.com/office/drawing/2014/main" id="{3DEDDFE3-F69B-932C-7A22-D1938FD2575F}"/>
                </a:ext>
              </a:extLst>
            </p:cNvPr>
            <p:cNvSpPr txBox="1"/>
            <p:nvPr/>
          </p:nvSpPr>
          <p:spPr>
            <a:xfrm>
              <a:off x="6451223" y="2769130"/>
              <a:ext cx="1646502" cy="554383"/>
            </a:xfrm>
            <a:prstGeom prst="rect">
              <a:avLst/>
            </a:prstGeom>
            <a:noFill/>
          </p:spPr>
          <p:txBody>
            <a:bodyPr wrap="square" rtlCol="0">
              <a:spAutoFit/>
            </a:bodyPr>
            <a:lstStyle/>
            <a:p>
              <a:pPr algn="ctr">
                <a:lnSpc>
                  <a:spcPts val="1800"/>
                </a:lnSpc>
              </a:pPr>
              <a:r>
                <a:rPr lang="en-US" sz="2000" b="1" dirty="0">
                  <a:latin typeface="Segoe UI" panose="020B0502040204020203" pitchFamily="34" charset="0"/>
                  <a:cs typeface="Segoe UI" panose="020B0502040204020203" pitchFamily="34" charset="0"/>
                </a:rPr>
                <a:t>Thread instructions</a:t>
              </a:r>
            </a:p>
          </p:txBody>
        </p:sp>
      </p:grpSp>
      <p:sp>
        <p:nvSpPr>
          <p:cNvPr id="170" name="TextBox 169">
            <a:extLst>
              <a:ext uri="{FF2B5EF4-FFF2-40B4-BE49-F238E27FC236}">
                <a16:creationId xmlns:a16="http://schemas.microsoft.com/office/drawing/2014/main" id="{23C221B0-301E-826E-713F-D06A5B26627E}"/>
              </a:ext>
            </a:extLst>
          </p:cNvPr>
          <p:cNvSpPr txBox="1"/>
          <p:nvPr/>
        </p:nvSpPr>
        <p:spPr>
          <a:xfrm>
            <a:off x="10071366" y="2502912"/>
            <a:ext cx="1646502" cy="554383"/>
          </a:xfrm>
          <a:prstGeom prst="rect">
            <a:avLst/>
          </a:prstGeom>
          <a:noFill/>
        </p:spPr>
        <p:txBody>
          <a:bodyPr wrap="square" rtlCol="0">
            <a:spAutoFit/>
          </a:bodyPr>
          <a:lstStyle/>
          <a:p>
            <a:pPr algn="ctr">
              <a:lnSpc>
                <a:spcPts val="1800"/>
              </a:lnSpc>
            </a:pPr>
            <a:r>
              <a:rPr lang="en-US" sz="2000" b="1" dirty="0">
                <a:latin typeface="Segoe UI" panose="020B0502040204020203" pitchFamily="34" charset="0"/>
                <a:cs typeface="Segoe UI" panose="020B0502040204020203" pitchFamily="34" charset="0"/>
              </a:rPr>
              <a:t>Structure of </a:t>
            </a:r>
            <a:r>
              <a:rPr lang="en-US" sz="2000" b="1" u="sng" dirty="0">
                <a:latin typeface="Segoe UI" panose="020B0502040204020203" pitchFamily="34" charset="0"/>
                <a:cs typeface="Segoe UI" panose="020B0502040204020203" pitchFamily="34" charset="0"/>
              </a:rPr>
              <a:t>a kernel</a:t>
            </a:r>
          </a:p>
        </p:txBody>
      </p:sp>
      <p:grpSp>
        <p:nvGrpSpPr>
          <p:cNvPr id="171" name="Group 170">
            <a:extLst>
              <a:ext uri="{FF2B5EF4-FFF2-40B4-BE49-F238E27FC236}">
                <a16:creationId xmlns:a16="http://schemas.microsoft.com/office/drawing/2014/main" id="{E121147C-7347-CCBE-6B89-5229CAC9340B}"/>
              </a:ext>
            </a:extLst>
          </p:cNvPr>
          <p:cNvGrpSpPr/>
          <p:nvPr/>
        </p:nvGrpSpPr>
        <p:grpSpPr>
          <a:xfrm>
            <a:off x="8376685" y="3031625"/>
            <a:ext cx="1136911" cy="839211"/>
            <a:chOff x="8376685" y="3031625"/>
            <a:chExt cx="1136911" cy="839211"/>
          </a:xfrm>
        </p:grpSpPr>
        <p:grpSp>
          <p:nvGrpSpPr>
            <p:cNvPr id="172" name="Group 171">
              <a:extLst>
                <a:ext uri="{FF2B5EF4-FFF2-40B4-BE49-F238E27FC236}">
                  <a16:creationId xmlns:a16="http://schemas.microsoft.com/office/drawing/2014/main" id="{7943FDE7-0458-58A0-5AE3-8241C6A80612}"/>
                </a:ext>
              </a:extLst>
            </p:cNvPr>
            <p:cNvGrpSpPr>
              <a:grpSpLocks noChangeAspect="1"/>
            </p:cNvGrpSpPr>
            <p:nvPr/>
          </p:nvGrpSpPr>
          <p:grpSpPr>
            <a:xfrm>
              <a:off x="8793619" y="3314117"/>
              <a:ext cx="330983" cy="556719"/>
              <a:chOff x="6601522" y="2812316"/>
              <a:chExt cx="1345907" cy="2263840"/>
            </a:xfrm>
          </p:grpSpPr>
          <p:sp>
            <p:nvSpPr>
              <p:cNvPr id="174" name="TextBox 173">
                <a:extLst>
                  <a:ext uri="{FF2B5EF4-FFF2-40B4-BE49-F238E27FC236}">
                    <a16:creationId xmlns:a16="http://schemas.microsoft.com/office/drawing/2014/main" id="{192EA5A5-B725-3597-289B-A255CD9CC93A}"/>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75" name="TextBox 174">
                <a:extLst>
                  <a:ext uri="{FF2B5EF4-FFF2-40B4-BE49-F238E27FC236}">
                    <a16:creationId xmlns:a16="http://schemas.microsoft.com/office/drawing/2014/main" id="{8A40865A-56AF-831F-8E63-D8B87FEB97A6}"/>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76" name="TextBox 175">
                <a:extLst>
                  <a:ext uri="{FF2B5EF4-FFF2-40B4-BE49-F238E27FC236}">
                    <a16:creationId xmlns:a16="http://schemas.microsoft.com/office/drawing/2014/main" id="{A9DD9092-B7F1-065A-91AC-641CFC324E1F}"/>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177" name="TextBox 176">
                <a:extLst>
                  <a:ext uri="{FF2B5EF4-FFF2-40B4-BE49-F238E27FC236}">
                    <a16:creationId xmlns:a16="http://schemas.microsoft.com/office/drawing/2014/main" id="{78FE3B8A-D215-A2B4-A450-21982DEAF269}"/>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78" name="TextBox 177">
                <a:extLst>
                  <a:ext uri="{FF2B5EF4-FFF2-40B4-BE49-F238E27FC236}">
                    <a16:creationId xmlns:a16="http://schemas.microsoft.com/office/drawing/2014/main" id="{A28232B5-0170-7CBE-7437-098E543CDE13}"/>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sp>
          <p:nvSpPr>
            <p:cNvPr id="173" name="TextBox 172">
              <a:extLst>
                <a:ext uri="{FF2B5EF4-FFF2-40B4-BE49-F238E27FC236}">
                  <a16:creationId xmlns:a16="http://schemas.microsoft.com/office/drawing/2014/main" id="{39D227D7-CE3C-04D7-ACDC-105C516081A7}"/>
                </a:ext>
              </a:extLst>
            </p:cNvPr>
            <p:cNvSpPr txBox="1"/>
            <p:nvPr/>
          </p:nvSpPr>
          <p:spPr>
            <a:xfrm>
              <a:off x="8376685" y="3031625"/>
              <a:ext cx="1136911" cy="323550"/>
            </a:xfrm>
            <a:prstGeom prst="rect">
              <a:avLst/>
            </a:prstGeom>
            <a:noFill/>
          </p:spPr>
          <p:txBody>
            <a:bodyPr wrap="square" rtlCol="0">
              <a:spAutoFit/>
            </a:bodyPr>
            <a:lstStyle/>
            <a:p>
              <a:pPr algn="ctr">
                <a:lnSpc>
                  <a:spcPts val="1800"/>
                </a:lnSpc>
              </a:pPr>
              <a:r>
                <a:rPr lang="en-US" sz="2000" b="1" dirty="0">
                  <a:latin typeface="Segoe UI" panose="020B0502040204020203" pitchFamily="34" charset="0"/>
                  <a:cs typeface="Segoe UI" panose="020B0502040204020203" pitchFamily="34" charset="0"/>
                </a:rPr>
                <a:t>Thread</a:t>
              </a:r>
            </a:p>
          </p:txBody>
        </p:sp>
      </p:grpSp>
      <p:grpSp>
        <p:nvGrpSpPr>
          <p:cNvPr id="179" name="Group 178">
            <a:extLst>
              <a:ext uri="{FF2B5EF4-FFF2-40B4-BE49-F238E27FC236}">
                <a16:creationId xmlns:a16="http://schemas.microsoft.com/office/drawing/2014/main" id="{92D4A813-9CCE-7FEE-1CAE-32F9AC980C5B}"/>
              </a:ext>
            </a:extLst>
          </p:cNvPr>
          <p:cNvGrpSpPr/>
          <p:nvPr/>
        </p:nvGrpSpPr>
        <p:grpSpPr>
          <a:xfrm>
            <a:off x="8897580" y="5468023"/>
            <a:ext cx="2954227" cy="928483"/>
            <a:chOff x="8897580" y="5468023"/>
            <a:chExt cx="2954227" cy="928483"/>
          </a:xfrm>
        </p:grpSpPr>
        <p:grpSp>
          <p:nvGrpSpPr>
            <p:cNvPr id="180" name="Group 179">
              <a:extLst>
                <a:ext uri="{FF2B5EF4-FFF2-40B4-BE49-F238E27FC236}">
                  <a16:creationId xmlns:a16="http://schemas.microsoft.com/office/drawing/2014/main" id="{1FA96EA4-6A4B-15C7-6A14-7BCD03D97284}"/>
                </a:ext>
              </a:extLst>
            </p:cNvPr>
            <p:cNvGrpSpPr/>
            <p:nvPr/>
          </p:nvGrpSpPr>
          <p:grpSpPr>
            <a:xfrm>
              <a:off x="8899152" y="5775640"/>
              <a:ext cx="735822" cy="154709"/>
              <a:chOff x="8698434" y="5273839"/>
              <a:chExt cx="735822" cy="154709"/>
            </a:xfrm>
          </p:grpSpPr>
          <p:grpSp>
            <p:nvGrpSpPr>
              <p:cNvPr id="200" name="Group 199">
                <a:extLst>
                  <a:ext uri="{FF2B5EF4-FFF2-40B4-BE49-F238E27FC236}">
                    <a16:creationId xmlns:a16="http://schemas.microsoft.com/office/drawing/2014/main" id="{3E3E5031-A561-4B82-42FE-972A6186B5D1}"/>
                  </a:ext>
                </a:extLst>
              </p:cNvPr>
              <p:cNvGrpSpPr>
                <a:grpSpLocks noChangeAspect="1"/>
              </p:cNvGrpSpPr>
              <p:nvPr/>
            </p:nvGrpSpPr>
            <p:grpSpPr>
              <a:xfrm>
                <a:off x="8698434" y="5273839"/>
                <a:ext cx="735822" cy="154709"/>
                <a:chOff x="9268765" y="3735646"/>
                <a:chExt cx="2647852" cy="556719"/>
              </a:xfrm>
            </p:grpSpPr>
            <p:grpSp>
              <p:nvGrpSpPr>
                <p:cNvPr id="202" name="Group 201">
                  <a:extLst>
                    <a:ext uri="{FF2B5EF4-FFF2-40B4-BE49-F238E27FC236}">
                      <a16:creationId xmlns:a16="http://schemas.microsoft.com/office/drawing/2014/main" id="{793478C1-01BE-695E-95AA-E3DBB90D59AA}"/>
                    </a:ext>
                  </a:extLst>
                </p:cNvPr>
                <p:cNvGrpSpPr/>
                <p:nvPr/>
              </p:nvGrpSpPr>
              <p:grpSpPr>
                <a:xfrm>
                  <a:off x="9268765" y="3735646"/>
                  <a:ext cx="661965" cy="556719"/>
                  <a:chOff x="9268765" y="3735646"/>
                  <a:chExt cx="661965" cy="556719"/>
                </a:xfrm>
              </p:grpSpPr>
              <p:grpSp>
                <p:nvGrpSpPr>
                  <p:cNvPr id="242" name="Group 241">
                    <a:extLst>
                      <a:ext uri="{FF2B5EF4-FFF2-40B4-BE49-F238E27FC236}">
                        <a16:creationId xmlns:a16="http://schemas.microsoft.com/office/drawing/2014/main" id="{534CF3AF-2BF1-4C57-92C4-864643DEE10D}"/>
                      </a:ext>
                    </a:extLst>
                  </p:cNvPr>
                  <p:cNvGrpSpPr>
                    <a:grpSpLocks noChangeAspect="1"/>
                  </p:cNvGrpSpPr>
                  <p:nvPr/>
                </p:nvGrpSpPr>
                <p:grpSpPr>
                  <a:xfrm>
                    <a:off x="9268765" y="3735646"/>
                    <a:ext cx="330983" cy="556719"/>
                    <a:chOff x="6601522" y="2812316"/>
                    <a:chExt cx="1345907" cy="2263840"/>
                  </a:xfrm>
                </p:grpSpPr>
                <p:sp>
                  <p:nvSpPr>
                    <p:cNvPr id="249" name="TextBox 248">
                      <a:extLst>
                        <a:ext uri="{FF2B5EF4-FFF2-40B4-BE49-F238E27FC236}">
                          <a16:creationId xmlns:a16="http://schemas.microsoft.com/office/drawing/2014/main" id="{BD1D73F5-3DFD-931C-6B02-C0BBD7F2CA92}"/>
                        </a:ext>
                      </a:extLst>
                    </p:cNvPr>
                    <p:cNvSpPr txBox="1"/>
                    <p:nvPr/>
                  </p:nvSpPr>
                  <p:spPr>
                    <a:xfrm>
                      <a:off x="6601526" y="2812316"/>
                      <a:ext cx="1345903" cy="625770"/>
                    </a:xfrm>
                    <a:prstGeom prst="rect">
                      <a:avLst/>
                    </a:prstGeom>
                    <a:solidFill>
                      <a:srgbClr val="00FF99"/>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50" name="TextBox 249">
                      <a:extLst>
                        <a:ext uri="{FF2B5EF4-FFF2-40B4-BE49-F238E27FC236}">
                          <a16:creationId xmlns:a16="http://schemas.microsoft.com/office/drawing/2014/main" id="{2C52BF8B-7FBE-71A0-C97F-B04904782FEB}"/>
                        </a:ext>
                      </a:extLst>
                    </p:cNvPr>
                    <p:cNvSpPr txBox="1"/>
                    <p:nvPr/>
                  </p:nvSpPr>
                  <p:spPr>
                    <a:xfrm>
                      <a:off x="6601522" y="3273982"/>
                      <a:ext cx="1345903" cy="625770"/>
                    </a:xfrm>
                    <a:prstGeom prst="rect">
                      <a:avLst/>
                    </a:prstGeom>
                    <a:solidFill>
                      <a:srgbClr val="FF4A01"/>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51" name="TextBox 250">
                      <a:extLst>
                        <a:ext uri="{FF2B5EF4-FFF2-40B4-BE49-F238E27FC236}">
                          <a16:creationId xmlns:a16="http://schemas.microsoft.com/office/drawing/2014/main" id="{023D32F4-0A6B-681C-640F-03911E4321D3}"/>
                        </a:ext>
                      </a:extLst>
                    </p:cNvPr>
                    <p:cNvSpPr txBox="1"/>
                    <p:nvPr/>
                  </p:nvSpPr>
                  <p:spPr>
                    <a:xfrm>
                      <a:off x="6601522" y="3735648"/>
                      <a:ext cx="1345903" cy="625770"/>
                    </a:xfrm>
                    <a:prstGeom prst="rect">
                      <a:avLst/>
                    </a:prstGeom>
                    <a:solidFill>
                      <a:schemeClr val="tx1"/>
                    </a:solidFill>
                    <a:ln w="63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252" name="TextBox 251">
                      <a:extLst>
                        <a:ext uri="{FF2B5EF4-FFF2-40B4-BE49-F238E27FC236}">
                          <a16:creationId xmlns:a16="http://schemas.microsoft.com/office/drawing/2014/main" id="{1D31A8C4-A437-C6BC-B6C3-633184E9AE7D}"/>
                        </a:ext>
                      </a:extLst>
                    </p:cNvPr>
                    <p:cNvSpPr txBox="1"/>
                    <p:nvPr/>
                  </p:nvSpPr>
                  <p:spPr>
                    <a:xfrm>
                      <a:off x="6601522" y="4197310"/>
                      <a:ext cx="1345903" cy="625770"/>
                    </a:xfrm>
                    <a:prstGeom prst="rect">
                      <a:avLst/>
                    </a:prstGeom>
                    <a:solidFill>
                      <a:srgbClr val="FFFF00"/>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53" name="TextBox 252">
                      <a:extLst>
                        <a:ext uri="{FF2B5EF4-FFF2-40B4-BE49-F238E27FC236}">
                          <a16:creationId xmlns:a16="http://schemas.microsoft.com/office/drawing/2014/main" id="{AA0D5AC0-4F68-E43D-D63A-49481EF7CA40}"/>
                        </a:ext>
                      </a:extLst>
                    </p:cNvPr>
                    <p:cNvSpPr txBox="1"/>
                    <p:nvPr/>
                  </p:nvSpPr>
                  <p:spPr>
                    <a:xfrm>
                      <a:off x="6601522" y="4658976"/>
                      <a:ext cx="1345903" cy="417180"/>
                    </a:xfrm>
                    <a:prstGeom prst="rect">
                      <a:avLst/>
                    </a:prstGeom>
                    <a:solidFill>
                      <a:schemeClr val="accent4">
                        <a:lumMod val="50000"/>
                      </a:schemeClr>
                    </a:solidFill>
                    <a:ln w="63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nvGrpSpPr>
                  <p:cNvPr id="243" name="Group 242">
                    <a:extLst>
                      <a:ext uri="{FF2B5EF4-FFF2-40B4-BE49-F238E27FC236}">
                        <a16:creationId xmlns:a16="http://schemas.microsoft.com/office/drawing/2014/main" id="{7CD3E260-5286-7C21-E4C6-9CE4DF2A7D31}"/>
                      </a:ext>
                    </a:extLst>
                  </p:cNvPr>
                  <p:cNvGrpSpPr>
                    <a:grpSpLocks noChangeAspect="1"/>
                  </p:cNvGrpSpPr>
                  <p:nvPr/>
                </p:nvGrpSpPr>
                <p:grpSpPr>
                  <a:xfrm>
                    <a:off x="9599747" y="3735646"/>
                    <a:ext cx="330983" cy="556719"/>
                    <a:chOff x="6601522" y="2812316"/>
                    <a:chExt cx="1345907" cy="2263840"/>
                  </a:xfrm>
                </p:grpSpPr>
                <p:sp>
                  <p:nvSpPr>
                    <p:cNvPr id="244" name="TextBox 243">
                      <a:extLst>
                        <a:ext uri="{FF2B5EF4-FFF2-40B4-BE49-F238E27FC236}">
                          <a16:creationId xmlns:a16="http://schemas.microsoft.com/office/drawing/2014/main" id="{EE0A5396-744D-E655-B4D3-2C74E3AFFFA6}"/>
                        </a:ext>
                      </a:extLst>
                    </p:cNvPr>
                    <p:cNvSpPr txBox="1"/>
                    <p:nvPr/>
                  </p:nvSpPr>
                  <p:spPr>
                    <a:xfrm>
                      <a:off x="6601526" y="2812316"/>
                      <a:ext cx="1345903" cy="625770"/>
                    </a:xfrm>
                    <a:prstGeom prst="rect">
                      <a:avLst/>
                    </a:prstGeom>
                    <a:solidFill>
                      <a:srgbClr val="00FF99"/>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45" name="TextBox 244">
                      <a:extLst>
                        <a:ext uri="{FF2B5EF4-FFF2-40B4-BE49-F238E27FC236}">
                          <a16:creationId xmlns:a16="http://schemas.microsoft.com/office/drawing/2014/main" id="{C3A0ADA2-6698-2BC1-8364-8845879BB705}"/>
                        </a:ext>
                      </a:extLst>
                    </p:cNvPr>
                    <p:cNvSpPr txBox="1"/>
                    <p:nvPr/>
                  </p:nvSpPr>
                  <p:spPr>
                    <a:xfrm>
                      <a:off x="6601522" y="3273982"/>
                      <a:ext cx="1345903" cy="625770"/>
                    </a:xfrm>
                    <a:prstGeom prst="rect">
                      <a:avLst/>
                    </a:prstGeom>
                    <a:solidFill>
                      <a:srgbClr val="FF4A01"/>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46" name="TextBox 245">
                      <a:extLst>
                        <a:ext uri="{FF2B5EF4-FFF2-40B4-BE49-F238E27FC236}">
                          <a16:creationId xmlns:a16="http://schemas.microsoft.com/office/drawing/2014/main" id="{7EBC17AF-CCA8-C366-26EC-5F67BA7BA79D}"/>
                        </a:ext>
                      </a:extLst>
                    </p:cNvPr>
                    <p:cNvSpPr txBox="1"/>
                    <p:nvPr/>
                  </p:nvSpPr>
                  <p:spPr>
                    <a:xfrm>
                      <a:off x="6601522" y="3735648"/>
                      <a:ext cx="1345903" cy="625770"/>
                    </a:xfrm>
                    <a:prstGeom prst="rect">
                      <a:avLst/>
                    </a:prstGeom>
                    <a:solidFill>
                      <a:schemeClr val="tx1"/>
                    </a:solidFill>
                    <a:ln w="63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247" name="TextBox 246">
                      <a:extLst>
                        <a:ext uri="{FF2B5EF4-FFF2-40B4-BE49-F238E27FC236}">
                          <a16:creationId xmlns:a16="http://schemas.microsoft.com/office/drawing/2014/main" id="{AE65D8D6-C23D-AE0C-A4A4-C84A44D52860}"/>
                        </a:ext>
                      </a:extLst>
                    </p:cNvPr>
                    <p:cNvSpPr txBox="1"/>
                    <p:nvPr/>
                  </p:nvSpPr>
                  <p:spPr>
                    <a:xfrm>
                      <a:off x="6601522" y="4197310"/>
                      <a:ext cx="1345903" cy="625770"/>
                    </a:xfrm>
                    <a:prstGeom prst="rect">
                      <a:avLst/>
                    </a:prstGeom>
                    <a:solidFill>
                      <a:srgbClr val="FFFF00"/>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48" name="TextBox 247">
                      <a:extLst>
                        <a:ext uri="{FF2B5EF4-FFF2-40B4-BE49-F238E27FC236}">
                          <a16:creationId xmlns:a16="http://schemas.microsoft.com/office/drawing/2014/main" id="{4B74C6CB-EBA3-52C6-658E-32BBF9D31088}"/>
                        </a:ext>
                      </a:extLst>
                    </p:cNvPr>
                    <p:cNvSpPr txBox="1"/>
                    <p:nvPr/>
                  </p:nvSpPr>
                  <p:spPr>
                    <a:xfrm>
                      <a:off x="6601522" y="4658976"/>
                      <a:ext cx="1345903" cy="417180"/>
                    </a:xfrm>
                    <a:prstGeom prst="rect">
                      <a:avLst/>
                    </a:prstGeom>
                    <a:solidFill>
                      <a:schemeClr val="accent4">
                        <a:lumMod val="50000"/>
                      </a:schemeClr>
                    </a:solidFill>
                    <a:ln w="63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grpSp>
              <p:nvGrpSpPr>
                <p:cNvPr id="203" name="Group 202">
                  <a:extLst>
                    <a:ext uri="{FF2B5EF4-FFF2-40B4-BE49-F238E27FC236}">
                      <a16:creationId xmlns:a16="http://schemas.microsoft.com/office/drawing/2014/main" id="{D16D84FB-5157-7F5F-315E-2FDB33E4A422}"/>
                    </a:ext>
                  </a:extLst>
                </p:cNvPr>
                <p:cNvGrpSpPr/>
                <p:nvPr/>
              </p:nvGrpSpPr>
              <p:grpSpPr>
                <a:xfrm>
                  <a:off x="9930728" y="3735646"/>
                  <a:ext cx="661965" cy="556719"/>
                  <a:chOff x="9268765" y="3735646"/>
                  <a:chExt cx="661965" cy="556719"/>
                </a:xfrm>
              </p:grpSpPr>
              <p:grpSp>
                <p:nvGrpSpPr>
                  <p:cNvPr id="230" name="Group 229">
                    <a:extLst>
                      <a:ext uri="{FF2B5EF4-FFF2-40B4-BE49-F238E27FC236}">
                        <a16:creationId xmlns:a16="http://schemas.microsoft.com/office/drawing/2014/main" id="{051D4B81-4F2B-7348-434C-F56517376C8C}"/>
                      </a:ext>
                    </a:extLst>
                  </p:cNvPr>
                  <p:cNvGrpSpPr>
                    <a:grpSpLocks noChangeAspect="1"/>
                  </p:cNvGrpSpPr>
                  <p:nvPr/>
                </p:nvGrpSpPr>
                <p:grpSpPr>
                  <a:xfrm>
                    <a:off x="9268765" y="3735646"/>
                    <a:ext cx="330983" cy="556719"/>
                    <a:chOff x="6601522" y="2812316"/>
                    <a:chExt cx="1345907" cy="2263840"/>
                  </a:xfrm>
                </p:grpSpPr>
                <p:sp>
                  <p:nvSpPr>
                    <p:cNvPr id="237" name="TextBox 236">
                      <a:extLst>
                        <a:ext uri="{FF2B5EF4-FFF2-40B4-BE49-F238E27FC236}">
                          <a16:creationId xmlns:a16="http://schemas.microsoft.com/office/drawing/2014/main" id="{70F54A36-2478-5ACA-7FEC-C866FAECEA84}"/>
                        </a:ext>
                      </a:extLst>
                    </p:cNvPr>
                    <p:cNvSpPr txBox="1"/>
                    <p:nvPr/>
                  </p:nvSpPr>
                  <p:spPr>
                    <a:xfrm>
                      <a:off x="6601526" y="2812316"/>
                      <a:ext cx="1345903" cy="625770"/>
                    </a:xfrm>
                    <a:prstGeom prst="rect">
                      <a:avLst/>
                    </a:prstGeom>
                    <a:solidFill>
                      <a:srgbClr val="00FF99"/>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38" name="TextBox 237">
                      <a:extLst>
                        <a:ext uri="{FF2B5EF4-FFF2-40B4-BE49-F238E27FC236}">
                          <a16:creationId xmlns:a16="http://schemas.microsoft.com/office/drawing/2014/main" id="{20DD0D24-F8F0-8AFC-C059-509BD8BFD418}"/>
                        </a:ext>
                      </a:extLst>
                    </p:cNvPr>
                    <p:cNvSpPr txBox="1"/>
                    <p:nvPr/>
                  </p:nvSpPr>
                  <p:spPr>
                    <a:xfrm>
                      <a:off x="6601522" y="3273982"/>
                      <a:ext cx="1345903" cy="625770"/>
                    </a:xfrm>
                    <a:prstGeom prst="rect">
                      <a:avLst/>
                    </a:prstGeom>
                    <a:solidFill>
                      <a:srgbClr val="FF4A01"/>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39" name="TextBox 238">
                      <a:extLst>
                        <a:ext uri="{FF2B5EF4-FFF2-40B4-BE49-F238E27FC236}">
                          <a16:creationId xmlns:a16="http://schemas.microsoft.com/office/drawing/2014/main" id="{2E97AA58-26B9-A0FC-A7DC-88B1C78FFD10}"/>
                        </a:ext>
                      </a:extLst>
                    </p:cNvPr>
                    <p:cNvSpPr txBox="1"/>
                    <p:nvPr/>
                  </p:nvSpPr>
                  <p:spPr>
                    <a:xfrm>
                      <a:off x="6601522" y="3735648"/>
                      <a:ext cx="1345903" cy="625770"/>
                    </a:xfrm>
                    <a:prstGeom prst="rect">
                      <a:avLst/>
                    </a:prstGeom>
                    <a:solidFill>
                      <a:schemeClr val="tx1"/>
                    </a:solidFill>
                    <a:ln w="63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240" name="TextBox 239">
                      <a:extLst>
                        <a:ext uri="{FF2B5EF4-FFF2-40B4-BE49-F238E27FC236}">
                          <a16:creationId xmlns:a16="http://schemas.microsoft.com/office/drawing/2014/main" id="{4988B72C-41DD-F504-E63E-6432DC7A6885}"/>
                        </a:ext>
                      </a:extLst>
                    </p:cNvPr>
                    <p:cNvSpPr txBox="1"/>
                    <p:nvPr/>
                  </p:nvSpPr>
                  <p:spPr>
                    <a:xfrm>
                      <a:off x="6601522" y="4197310"/>
                      <a:ext cx="1345903" cy="625770"/>
                    </a:xfrm>
                    <a:prstGeom prst="rect">
                      <a:avLst/>
                    </a:prstGeom>
                    <a:solidFill>
                      <a:srgbClr val="FFFF00"/>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41" name="TextBox 240">
                      <a:extLst>
                        <a:ext uri="{FF2B5EF4-FFF2-40B4-BE49-F238E27FC236}">
                          <a16:creationId xmlns:a16="http://schemas.microsoft.com/office/drawing/2014/main" id="{E7EF21AF-3745-79E7-D87C-A5FA3EB0B87C}"/>
                        </a:ext>
                      </a:extLst>
                    </p:cNvPr>
                    <p:cNvSpPr txBox="1"/>
                    <p:nvPr/>
                  </p:nvSpPr>
                  <p:spPr>
                    <a:xfrm>
                      <a:off x="6601522" y="4658976"/>
                      <a:ext cx="1345903" cy="417180"/>
                    </a:xfrm>
                    <a:prstGeom prst="rect">
                      <a:avLst/>
                    </a:prstGeom>
                    <a:solidFill>
                      <a:schemeClr val="accent4">
                        <a:lumMod val="50000"/>
                      </a:schemeClr>
                    </a:solidFill>
                    <a:ln w="63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nvGrpSpPr>
                  <p:cNvPr id="231" name="Group 230">
                    <a:extLst>
                      <a:ext uri="{FF2B5EF4-FFF2-40B4-BE49-F238E27FC236}">
                        <a16:creationId xmlns:a16="http://schemas.microsoft.com/office/drawing/2014/main" id="{6694F577-C6D8-0DF0-B127-B4E29DC69E5C}"/>
                      </a:ext>
                    </a:extLst>
                  </p:cNvPr>
                  <p:cNvGrpSpPr>
                    <a:grpSpLocks noChangeAspect="1"/>
                  </p:cNvGrpSpPr>
                  <p:nvPr/>
                </p:nvGrpSpPr>
                <p:grpSpPr>
                  <a:xfrm>
                    <a:off x="9599747" y="3735646"/>
                    <a:ext cx="330983" cy="556719"/>
                    <a:chOff x="6601522" y="2812316"/>
                    <a:chExt cx="1345907" cy="2263840"/>
                  </a:xfrm>
                </p:grpSpPr>
                <p:sp>
                  <p:nvSpPr>
                    <p:cNvPr id="232" name="TextBox 231">
                      <a:extLst>
                        <a:ext uri="{FF2B5EF4-FFF2-40B4-BE49-F238E27FC236}">
                          <a16:creationId xmlns:a16="http://schemas.microsoft.com/office/drawing/2014/main" id="{1036C640-7D16-9D9D-3C45-6418842C7E68}"/>
                        </a:ext>
                      </a:extLst>
                    </p:cNvPr>
                    <p:cNvSpPr txBox="1"/>
                    <p:nvPr/>
                  </p:nvSpPr>
                  <p:spPr>
                    <a:xfrm>
                      <a:off x="6601526" y="2812316"/>
                      <a:ext cx="1345903" cy="625770"/>
                    </a:xfrm>
                    <a:prstGeom prst="rect">
                      <a:avLst/>
                    </a:prstGeom>
                    <a:solidFill>
                      <a:srgbClr val="00FF99"/>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33" name="TextBox 232">
                      <a:extLst>
                        <a:ext uri="{FF2B5EF4-FFF2-40B4-BE49-F238E27FC236}">
                          <a16:creationId xmlns:a16="http://schemas.microsoft.com/office/drawing/2014/main" id="{7873D296-2F35-93CD-2B80-D9DC729607B4}"/>
                        </a:ext>
                      </a:extLst>
                    </p:cNvPr>
                    <p:cNvSpPr txBox="1"/>
                    <p:nvPr/>
                  </p:nvSpPr>
                  <p:spPr>
                    <a:xfrm>
                      <a:off x="6601522" y="3273982"/>
                      <a:ext cx="1345903" cy="625770"/>
                    </a:xfrm>
                    <a:prstGeom prst="rect">
                      <a:avLst/>
                    </a:prstGeom>
                    <a:solidFill>
                      <a:srgbClr val="FF4A01"/>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34" name="TextBox 233">
                      <a:extLst>
                        <a:ext uri="{FF2B5EF4-FFF2-40B4-BE49-F238E27FC236}">
                          <a16:creationId xmlns:a16="http://schemas.microsoft.com/office/drawing/2014/main" id="{4E698C1C-7EEA-8AF4-64B3-07F400028A92}"/>
                        </a:ext>
                      </a:extLst>
                    </p:cNvPr>
                    <p:cNvSpPr txBox="1"/>
                    <p:nvPr/>
                  </p:nvSpPr>
                  <p:spPr>
                    <a:xfrm>
                      <a:off x="6601522" y="3735648"/>
                      <a:ext cx="1345903" cy="625770"/>
                    </a:xfrm>
                    <a:prstGeom prst="rect">
                      <a:avLst/>
                    </a:prstGeom>
                    <a:solidFill>
                      <a:schemeClr val="tx1"/>
                    </a:solidFill>
                    <a:ln w="63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235" name="TextBox 234">
                      <a:extLst>
                        <a:ext uri="{FF2B5EF4-FFF2-40B4-BE49-F238E27FC236}">
                          <a16:creationId xmlns:a16="http://schemas.microsoft.com/office/drawing/2014/main" id="{AC7E3784-9841-87E7-45D7-9A15B3092FA4}"/>
                        </a:ext>
                      </a:extLst>
                    </p:cNvPr>
                    <p:cNvSpPr txBox="1"/>
                    <p:nvPr/>
                  </p:nvSpPr>
                  <p:spPr>
                    <a:xfrm>
                      <a:off x="6601522" y="4197310"/>
                      <a:ext cx="1345903" cy="625770"/>
                    </a:xfrm>
                    <a:prstGeom prst="rect">
                      <a:avLst/>
                    </a:prstGeom>
                    <a:solidFill>
                      <a:srgbClr val="FFFF00"/>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36" name="TextBox 235">
                      <a:extLst>
                        <a:ext uri="{FF2B5EF4-FFF2-40B4-BE49-F238E27FC236}">
                          <a16:creationId xmlns:a16="http://schemas.microsoft.com/office/drawing/2014/main" id="{C65768B0-5153-AB81-D75D-98E118D5BA46}"/>
                        </a:ext>
                      </a:extLst>
                    </p:cNvPr>
                    <p:cNvSpPr txBox="1"/>
                    <p:nvPr/>
                  </p:nvSpPr>
                  <p:spPr>
                    <a:xfrm>
                      <a:off x="6601522" y="4658976"/>
                      <a:ext cx="1345903" cy="417180"/>
                    </a:xfrm>
                    <a:prstGeom prst="rect">
                      <a:avLst/>
                    </a:prstGeom>
                    <a:solidFill>
                      <a:schemeClr val="accent4">
                        <a:lumMod val="50000"/>
                      </a:schemeClr>
                    </a:solidFill>
                    <a:ln w="63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grpSp>
              <p:nvGrpSpPr>
                <p:cNvPr id="204" name="Group 203">
                  <a:extLst>
                    <a:ext uri="{FF2B5EF4-FFF2-40B4-BE49-F238E27FC236}">
                      <a16:creationId xmlns:a16="http://schemas.microsoft.com/office/drawing/2014/main" id="{46189557-8F25-813E-A6AE-428C9CB3EE3F}"/>
                    </a:ext>
                  </a:extLst>
                </p:cNvPr>
                <p:cNvGrpSpPr/>
                <p:nvPr/>
              </p:nvGrpSpPr>
              <p:grpSpPr>
                <a:xfrm>
                  <a:off x="10592689" y="3735646"/>
                  <a:ext cx="661965" cy="556719"/>
                  <a:chOff x="9268765" y="3735646"/>
                  <a:chExt cx="661965" cy="556719"/>
                </a:xfrm>
              </p:grpSpPr>
              <p:grpSp>
                <p:nvGrpSpPr>
                  <p:cNvPr id="218" name="Group 217">
                    <a:extLst>
                      <a:ext uri="{FF2B5EF4-FFF2-40B4-BE49-F238E27FC236}">
                        <a16:creationId xmlns:a16="http://schemas.microsoft.com/office/drawing/2014/main" id="{14A628FD-60B3-B248-229F-065DFA41752C}"/>
                      </a:ext>
                    </a:extLst>
                  </p:cNvPr>
                  <p:cNvGrpSpPr>
                    <a:grpSpLocks noChangeAspect="1"/>
                  </p:cNvGrpSpPr>
                  <p:nvPr/>
                </p:nvGrpSpPr>
                <p:grpSpPr>
                  <a:xfrm>
                    <a:off x="9268765" y="3735646"/>
                    <a:ext cx="330983" cy="556719"/>
                    <a:chOff x="6601522" y="2812316"/>
                    <a:chExt cx="1345907" cy="2263840"/>
                  </a:xfrm>
                </p:grpSpPr>
                <p:sp>
                  <p:nvSpPr>
                    <p:cNvPr id="225" name="TextBox 224">
                      <a:extLst>
                        <a:ext uri="{FF2B5EF4-FFF2-40B4-BE49-F238E27FC236}">
                          <a16:creationId xmlns:a16="http://schemas.microsoft.com/office/drawing/2014/main" id="{91B7E215-FAD7-615D-6D2E-A9C274F47235}"/>
                        </a:ext>
                      </a:extLst>
                    </p:cNvPr>
                    <p:cNvSpPr txBox="1"/>
                    <p:nvPr/>
                  </p:nvSpPr>
                  <p:spPr>
                    <a:xfrm>
                      <a:off x="6601526" y="2812316"/>
                      <a:ext cx="1345903" cy="625770"/>
                    </a:xfrm>
                    <a:prstGeom prst="rect">
                      <a:avLst/>
                    </a:prstGeom>
                    <a:solidFill>
                      <a:srgbClr val="00FF99"/>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26" name="TextBox 225">
                      <a:extLst>
                        <a:ext uri="{FF2B5EF4-FFF2-40B4-BE49-F238E27FC236}">
                          <a16:creationId xmlns:a16="http://schemas.microsoft.com/office/drawing/2014/main" id="{A70AA638-2CE8-6A54-7A22-4D62DAD678F8}"/>
                        </a:ext>
                      </a:extLst>
                    </p:cNvPr>
                    <p:cNvSpPr txBox="1"/>
                    <p:nvPr/>
                  </p:nvSpPr>
                  <p:spPr>
                    <a:xfrm>
                      <a:off x="6601522" y="3273982"/>
                      <a:ext cx="1345903" cy="625770"/>
                    </a:xfrm>
                    <a:prstGeom prst="rect">
                      <a:avLst/>
                    </a:prstGeom>
                    <a:solidFill>
                      <a:srgbClr val="FF4A01"/>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27" name="TextBox 226">
                      <a:extLst>
                        <a:ext uri="{FF2B5EF4-FFF2-40B4-BE49-F238E27FC236}">
                          <a16:creationId xmlns:a16="http://schemas.microsoft.com/office/drawing/2014/main" id="{7A632EAB-5843-BEA5-8F52-5FFF9479FB1B}"/>
                        </a:ext>
                      </a:extLst>
                    </p:cNvPr>
                    <p:cNvSpPr txBox="1"/>
                    <p:nvPr/>
                  </p:nvSpPr>
                  <p:spPr>
                    <a:xfrm>
                      <a:off x="6601522" y="3735648"/>
                      <a:ext cx="1345903" cy="625770"/>
                    </a:xfrm>
                    <a:prstGeom prst="rect">
                      <a:avLst/>
                    </a:prstGeom>
                    <a:solidFill>
                      <a:schemeClr val="tx1"/>
                    </a:solidFill>
                    <a:ln w="63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228" name="TextBox 227">
                      <a:extLst>
                        <a:ext uri="{FF2B5EF4-FFF2-40B4-BE49-F238E27FC236}">
                          <a16:creationId xmlns:a16="http://schemas.microsoft.com/office/drawing/2014/main" id="{B5131B56-CAF3-7765-007F-5F91C0D95497}"/>
                        </a:ext>
                      </a:extLst>
                    </p:cNvPr>
                    <p:cNvSpPr txBox="1"/>
                    <p:nvPr/>
                  </p:nvSpPr>
                  <p:spPr>
                    <a:xfrm>
                      <a:off x="6601522" y="4197310"/>
                      <a:ext cx="1345903" cy="625770"/>
                    </a:xfrm>
                    <a:prstGeom prst="rect">
                      <a:avLst/>
                    </a:prstGeom>
                    <a:solidFill>
                      <a:srgbClr val="FFFF00"/>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29" name="TextBox 228">
                      <a:extLst>
                        <a:ext uri="{FF2B5EF4-FFF2-40B4-BE49-F238E27FC236}">
                          <a16:creationId xmlns:a16="http://schemas.microsoft.com/office/drawing/2014/main" id="{2AC6C70B-F98F-C8EB-6EBC-9E70BE650260}"/>
                        </a:ext>
                      </a:extLst>
                    </p:cNvPr>
                    <p:cNvSpPr txBox="1"/>
                    <p:nvPr/>
                  </p:nvSpPr>
                  <p:spPr>
                    <a:xfrm>
                      <a:off x="6601522" y="4658976"/>
                      <a:ext cx="1345903" cy="417180"/>
                    </a:xfrm>
                    <a:prstGeom prst="rect">
                      <a:avLst/>
                    </a:prstGeom>
                    <a:solidFill>
                      <a:schemeClr val="accent4">
                        <a:lumMod val="50000"/>
                      </a:schemeClr>
                    </a:solidFill>
                    <a:ln w="63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nvGrpSpPr>
                  <p:cNvPr id="219" name="Group 218">
                    <a:extLst>
                      <a:ext uri="{FF2B5EF4-FFF2-40B4-BE49-F238E27FC236}">
                        <a16:creationId xmlns:a16="http://schemas.microsoft.com/office/drawing/2014/main" id="{56A89946-EBA5-5098-5F90-71549D84ABBC}"/>
                      </a:ext>
                    </a:extLst>
                  </p:cNvPr>
                  <p:cNvGrpSpPr>
                    <a:grpSpLocks noChangeAspect="1"/>
                  </p:cNvGrpSpPr>
                  <p:nvPr/>
                </p:nvGrpSpPr>
                <p:grpSpPr>
                  <a:xfrm>
                    <a:off x="9599747" y="3735646"/>
                    <a:ext cx="330983" cy="556719"/>
                    <a:chOff x="6601522" y="2812316"/>
                    <a:chExt cx="1345907" cy="2263840"/>
                  </a:xfrm>
                </p:grpSpPr>
                <p:sp>
                  <p:nvSpPr>
                    <p:cNvPr id="220" name="TextBox 219">
                      <a:extLst>
                        <a:ext uri="{FF2B5EF4-FFF2-40B4-BE49-F238E27FC236}">
                          <a16:creationId xmlns:a16="http://schemas.microsoft.com/office/drawing/2014/main" id="{A0D9C3B4-1117-B1DE-72AE-F1A4FAB44604}"/>
                        </a:ext>
                      </a:extLst>
                    </p:cNvPr>
                    <p:cNvSpPr txBox="1"/>
                    <p:nvPr/>
                  </p:nvSpPr>
                  <p:spPr>
                    <a:xfrm>
                      <a:off x="6601526" y="2812316"/>
                      <a:ext cx="1345903" cy="625770"/>
                    </a:xfrm>
                    <a:prstGeom prst="rect">
                      <a:avLst/>
                    </a:prstGeom>
                    <a:solidFill>
                      <a:srgbClr val="00FF99"/>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21" name="TextBox 220">
                      <a:extLst>
                        <a:ext uri="{FF2B5EF4-FFF2-40B4-BE49-F238E27FC236}">
                          <a16:creationId xmlns:a16="http://schemas.microsoft.com/office/drawing/2014/main" id="{1CAB2C3B-57F2-CCB6-DE77-54FB167AEA9D}"/>
                        </a:ext>
                      </a:extLst>
                    </p:cNvPr>
                    <p:cNvSpPr txBox="1"/>
                    <p:nvPr/>
                  </p:nvSpPr>
                  <p:spPr>
                    <a:xfrm>
                      <a:off x="6601522" y="3273982"/>
                      <a:ext cx="1345903" cy="625770"/>
                    </a:xfrm>
                    <a:prstGeom prst="rect">
                      <a:avLst/>
                    </a:prstGeom>
                    <a:solidFill>
                      <a:srgbClr val="FF4A01"/>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22" name="TextBox 221">
                      <a:extLst>
                        <a:ext uri="{FF2B5EF4-FFF2-40B4-BE49-F238E27FC236}">
                          <a16:creationId xmlns:a16="http://schemas.microsoft.com/office/drawing/2014/main" id="{7B6DACCF-EBE5-CD92-536B-56850746DB9A}"/>
                        </a:ext>
                      </a:extLst>
                    </p:cNvPr>
                    <p:cNvSpPr txBox="1"/>
                    <p:nvPr/>
                  </p:nvSpPr>
                  <p:spPr>
                    <a:xfrm>
                      <a:off x="6601522" y="3735648"/>
                      <a:ext cx="1345903" cy="625770"/>
                    </a:xfrm>
                    <a:prstGeom prst="rect">
                      <a:avLst/>
                    </a:prstGeom>
                    <a:solidFill>
                      <a:schemeClr val="tx1"/>
                    </a:solidFill>
                    <a:ln w="63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223" name="TextBox 222">
                      <a:extLst>
                        <a:ext uri="{FF2B5EF4-FFF2-40B4-BE49-F238E27FC236}">
                          <a16:creationId xmlns:a16="http://schemas.microsoft.com/office/drawing/2014/main" id="{1C0AF13B-398F-8700-4778-5A9A65D4BD78}"/>
                        </a:ext>
                      </a:extLst>
                    </p:cNvPr>
                    <p:cNvSpPr txBox="1"/>
                    <p:nvPr/>
                  </p:nvSpPr>
                  <p:spPr>
                    <a:xfrm>
                      <a:off x="6601522" y="4197310"/>
                      <a:ext cx="1345903" cy="625770"/>
                    </a:xfrm>
                    <a:prstGeom prst="rect">
                      <a:avLst/>
                    </a:prstGeom>
                    <a:solidFill>
                      <a:srgbClr val="FFFF00"/>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24" name="TextBox 223">
                      <a:extLst>
                        <a:ext uri="{FF2B5EF4-FFF2-40B4-BE49-F238E27FC236}">
                          <a16:creationId xmlns:a16="http://schemas.microsoft.com/office/drawing/2014/main" id="{593789C5-CC9A-4B59-FBDB-97D3996FA41B}"/>
                        </a:ext>
                      </a:extLst>
                    </p:cNvPr>
                    <p:cNvSpPr txBox="1"/>
                    <p:nvPr/>
                  </p:nvSpPr>
                  <p:spPr>
                    <a:xfrm>
                      <a:off x="6601522" y="4658976"/>
                      <a:ext cx="1345903" cy="417180"/>
                    </a:xfrm>
                    <a:prstGeom prst="rect">
                      <a:avLst/>
                    </a:prstGeom>
                    <a:solidFill>
                      <a:schemeClr val="accent4">
                        <a:lumMod val="50000"/>
                      </a:schemeClr>
                    </a:solidFill>
                    <a:ln w="63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grpSp>
              <p:nvGrpSpPr>
                <p:cNvPr id="205" name="Group 204">
                  <a:extLst>
                    <a:ext uri="{FF2B5EF4-FFF2-40B4-BE49-F238E27FC236}">
                      <a16:creationId xmlns:a16="http://schemas.microsoft.com/office/drawing/2014/main" id="{0F58FFAA-AA2B-53D3-0E14-19D7D6FD9CD7}"/>
                    </a:ext>
                  </a:extLst>
                </p:cNvPr>
                <p:cNvGrpSpPr/>
                <p:nvPr/>
              </p:nvGrpSpPr>
              <p:grpSpPr>
                <a:xfrm>
                  <a:off x="11254652" y="3735646"/>
                  <a:ext cx="661965" cy="556719"/>
                  <a:chOff x="9268765" y="3735646"/>
                  <a:chExt cx="661965" cy="556719"/>
                </a:xfrm>
              </p:grpSpPr>
              <p:grpSp>
                <p:nvGrpSpPr>
                  <p:cNvPr id="206" name="Group 205">
                    <a:extLst>
                      <a:ext uri="{FF2B5EF4-FFF2-40B4-BE49-F238E27FC236}">
                        <a16:creationId xmlns:a16="http://schemas.microsoft.com/office/drawing/2014/main" id="{4787EED1-A343-B803-E441-02187AB8FB46}"/>
                      </a:ext>
                    </a:extLst>
                  </p:cNvPr>
                  <p:cNvGrpSpPr>
                    <a:grpSpLocks noChangeAspect="1"/>
                  </p:cNvGrpSpPr>
                  <p:nvPr/>
                </p:nvGrpSpPr>
                <p:grpSpPr>
                  <a:xfrm>
                    <a:off x="9268765" y="3735646"/>
                    <a:ext cx="330983" cy="556719"/>
                    <a:chOff x="6601522" y="2812316"/>
                    <a:chExt cx="1345907" cy="2263840"/>
                  </a:xfrm>
                </p:grpSpPr>
                <p:sp>
                  <p:nvSpPr>
                    <p:cNvPr id="213" name="TextBox 212">
                      <a:extLst>
                        <a:ext uri="{FF2B5EF4-FFF2-40B4-BE49-F238E27FC236}">
                          <a16:creationId xmlns:a16="http://schemas.microsoft.com/office/drawing/2014/main" id="{375EE8AD-9941-DA07-BCD5-203F3656A286}"/>
                        </a:ext>
                      </a:extLst>
                    </p:cNvPr>
                    <p:cNvSpPr txBox="1"/>
                    <p:nvPr/>
                  </p:nvSpPr>
                  <p:spPr>
                    <a:xfrm>
                      <a:off x="6601526" y="2812316"/>
                      <a:ext cx="1345903" cy="625770"/>
                    </a:xfrm>
                    <a:prstGeom prst="rect">
                      <a:avLst/>
                    </a:prstGeom>
                    <a:solidFill>
                      <a:srgbClr val="00FF99"/>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14" name="TextBox 213">
                      <a:extLst>
                        <a:ext uri="{FF2B5EF4-FFF2-40B4-BE49-F238E27FC236}">
                          <a16:creationId xmlns:a16="http://schemas.microsoft.com/office/drawing/2014/main" id="{ACAEC33C-F236-4358-191C-6C32C8457893}"/>
                        </a:ext>
                      </a:extLst>
                    </p:cNvPr>
                    <p:cNvSpPr txBox="1"/>
                    <p:nvPr/>
                  </p:nvSpPr>
                  <p:spPr>
                    <a:xfrm>
                      <a:off x="6601522" y="3273982"/>
                      <a:ext cx="1345903" cy="625770"/>
                    </a:xfrm>
                    <a:prstGeom prst="rect">
                      <a:avLst/>
                    </a:prstGeom>
                    <a:solidFill>
                      <a:srgbClr val="FF4A01"/>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15" name="TextBox 214">
                      <a:extLst>
                        <a:ext uri="{FF2B5EF4-FFF2-40B4-BE49-F238E27FC236}">
                          <a16:creationId xmlns:a16="http://schemas.microsoft.com/office/drawing/2014/main" id="{88CAA213-690C-6AC8-B822-7E72A88E1D4E}"/>
                        </a:ext>
                      </a:extLst>
                    </p:cNvPr>
                    <p:cNvSpPr txBox="1"/>
                    <p:nvPr/>
                  </p:nvSpPr>
                  <p:spPr>
                    <a:xfrm>
                      <a:off x="6601522" y="3735648"/>
                      <a:ext cx="1345903" cy="625770"/>
                    </a:xfrm>
                    <a:prstGeom prst="rect">
                      <a:avLst/>
                    </a:prstGeom>
                    <a:solidFill>
                      <a:schemeClr val="tx1"/>
                    </a:solidFill>
                    <a:ln w="63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216" name="TextBox 215">
                      <a:extLst>
                        <a:ext uri="{FF2B5EF4-FFF2-40B4-BE49-F238E27FC236}">
                          <a16:creationId xmlns:a16="http://schemas.microsoft.com/office/drawing/2014/main" id="{3704D793-57F1-50D3-4312-EA772C481BFA}"/>
                        </a:ext>
                      </a:extLst>
                    </p:cNvPr>
                    <p:cNvSpPr txBox="1"/>
                    <p:nvPr/>
                  </p:nvSpPr>
                  <p:spPr>
                    <a:xfrm>
                      <a:off x="6601522" y="4197310"/>
                      <a:ext cx="1345903" cy="625770"/>
                    </a:xfrm>
                    <a:prstGeom prst="rect">
                      <a:avLst/>
                    </a:prstGeom>
                    <a:solidFill>
                      <a:srgbClr val="FFFF00"/>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17" name="TextBox 216">
                      <a:extLst>
                        <a:ext uri="{FF2B5EF4-FFF2-40B4-BE49-F238E27FC236}">
                          <a16:creationId xmlns:a16="http://schemas.microsoft.com/office/drawing/2014/main" id="{18A59EF9-4E76-518F-D9C8-9D97A69F8D9F}"/>
                        </a:ext>
                      </a:extLst>
                    </p:cNvPr>
                    <p:cNvSpPr txBox="1"/>
                    <p:nvPr/>
                  </p:nvSpPr>
                  <p:spPr>
                    <a:xfrm>
                      <a:off x="6601522" y="4658976"/>
                      <a:ext cx="1345903" cy="417180"/>
                    </a:xfrm>
                    <a:prstGeom prst="rect">
                      <a:avLst/>
                    </a:prstGeom>
                    <a:solidFill>
                      <a:schemeClr val="accent4">
                        <a:lumMod val="50000"/>
                      </a:schemeClr>
                    </a:solidFill>
                    <a:ln w="63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nvGrpSpPr>
                  <p:cNvPr id="207" name="Group 206">
                    <a:extLst>
                      <a:ext uri="{FF2B5EF4-FFF2-40B4-BE49-F238E27FC236}">
                        <a16:creationId xmlns:a16="http://schemas.microsoft.com/office/drawing/2014/main" id="{6E07B121-94D4-3B11-6D4E-9F7ABF9D28D2}"/>
                      </a:ext>
                    </a:extLst>
                  </p:cNvPr>
                  <p:cNvGrpSpPr>
                    <a:grpSpLocks noChangeAspect="1"/>
                  </p:cNvGrpSpPr>
                  <p:nvPr/>
                </p:nvGrpSpPr>
                <p:grpSpPr>
                  <a:xfrm>
                    <a:off x="9599747" y="3735646"/>
                    <a:ext cx="330983" cy="556719"/>
                    <a:chOff x="6601522" y="2812316"/>
                    <a:chExt cx="1345907" cy="2263840"/>
                  </a:xfrm>
                </p:grpSpPr>
                <p:sp>
                  <p:nvSpPr>
                    <p:cNvPr id="208" name="TextBox 207">
                      <a:extLst>
                        <a:ext uri="{FF2B5EF4-FFF2-40B4-BE49-F238E27FC236}">
                          <a16:creationId xmlns:a16="http://schemas.microsoft.com/office/drawing/2014/main" id="{0DEDA765-AD3A-C7DE-69F6-FFE61DEEE2D2}"/>
                        </a:ext>
                      </a:extLst>
                    </p:cNvPr>
                    <p:cNvSpPr txBox="1"/>
                    <p:nvPr/>
                  </p:nvSpPr>
                  <p:spPr>
                    <a:xfrm>
                      <a:off x="6601526" y="2812316"/>
                      <a:ext cx="1345903" cy="625770"/>
                    </a:xfrm>
                    <a:prstGeom prst="rect">
                      <a:avLst/>
                    </a:prstGeom>
                    <a:solidFill>
                      <a:srgbClr val="00FF99"/>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09" name="TextBox 208">
                      <a:extLst>
                        <a:ext uri="{FF2B5EF4-FFF2-40B4-BE49-F238E27FC236}">
                          <a16:creationId xmlns:a16="http://schemas.microsoft.com/office/drawing/2014/main" id="{D60B66D6-E22E-C8DD-FFAF-BAC32ECC0571}"/>
                        </a:ext>
                      </a:extLst>
                    </p:cNvPr>
                    <p:cNvSpPr txBox="1"/>
                    <p:nvPr/>
                  </p:nvSpPr>
                  <p:spPr>
                    <a:xfrm>
                      <a:off x="6601522" y="3273982"/>
                      <a:ext cx="1345903" cy="625770"/>
                    </a:xfrm>
                    <a:prstGeom prst="rect">
                      <a:avLst/>
                    </a:prstGeom>
                    <a:solidFill>
                      <a:srgbClr val="FF4A01"/>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10" name="TextBox 209">
                      <a:extLst>
                        <a:ext uri="{FF2B5EF4-FFF2-40B4-BE49-F238E27FC236}">
                          <a16:creationId xmlns:a16="http://schemas.microsoft.com/office/drawing/2014/main" id="{B601F952-1187-CB57-4D67-FE17EBE2DE44}"/>
                        </a:ext>
                      </a:extLst>
                    </p:cNvPr>
                    <p:cNvSpPr txBox="1"/>
                    <p:nvPr/>
                  </p:nvSpPr>
                  <p:spPr>
                    <a:xfrm>
                      <a:off x="6601522" y="3735648"/>
                      <a:ext cx="1345903" cy="625770"/>
                    </a:xfrm>
                    <a:prstGeom prst="rect">
                      <a:avLst/>
                    </a:prstGeom>
                    <a:solidFill>
                      <a:schemeClr val="tx1"/>
                    </a:solidFill>
                    <a:ln w="63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211" name="TextBox 210">
                      <a:extLst>
                        <a:ext uri="{FF2B5EF4-FFF2-40B4-BE49-F238E27FC236}">
                          <a16:creationId xmlns:a16="http://schemas.microsoft.com/office/drawing/2014/main" id="{D9F03031-A51A-9BED-DD2A-3B52EB79FAF8}"/>
                        </a:ext>
                      </a:extLst>
                    </p:cNvPr>
                    <p:cNvSpPr txBox="1"/>
                    <p:nvPr/>
                  </p:nvSpPr>
                  <p:spPr>
                    <a:xfrm>
                      <a:off x="6601522" y="4197310"/>
                      <a:ext cx="1345903" cy="625770"/>
                    </a:xfrm>
                    <a:prstGeom prst="rect">
                      <a:avLst/>
                    </a:prstGeom>
                    <a:solidFill>
                      <a:srgbClr val="FFFF00"/>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12" name="TextBox 211">
                      <a:extLst>
                        <a:ext uri="{FF2B5EF4-FFF2-40B4-BE49-F238E27FC236}">
                          <a16:creationId xmlns:a16="http://schemas.microsoft.com/office/drawing/2014/main" id="{0041F6D0-713B-5975-897D-75D7DD43E891}"/>
                        </a:ext>
                      </a:extLst>
                    </p:cNvPr>
                    <p:cNvSpPr txBox="1"/>
                    <p:nvPr/>
                  </p:nvSpPr>
                  <p:spPr>
                    <a:xfrm>
                      <a:off x="6601522" y="4658976"/>
                      <a:ext cx="1345903" cy="417180"/>
                    </a:xfrm>
                    <a:prstGeom prst="rect">
                      <a:avLst/>
                    </a:prstGeom>
                    <a:solidFill>
                      <a:schemeClr val="accent4">
                        <a:lumMod val="50000"/>
                      </a:schemeClr>
                    </a:solidFill>
                    <a:ln w="63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grpSp>
          <p:sp>
            <p:nvSpPr>
              <p:cNvPr id="201" name="Rectangle 200">
                <a:extLst>
                  <a:ext uri="{FF2B5EF4-FFF2-40B4-BE49-F238E27FC236}">
                    <a16:creationId xmlns:a16="http://schemas.microsoft.com/office/drawing/2014/main" id="{768F48AD-0D1D-2AD9-A5E2-C66DC8899D2C}"/>
                  </a:ext>
                </a:extLst>
              </p:cNvPr>
              <p:cNvSpPr/>
              <p:nvPr/>
            </p:nvSpPr>
            <p:spPr>
              <a:xfrm>
                <a:off x="8698434" y="5273839"/>
                <a:ext cx="735822" cy="15388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1" name="Rectangle 180">
              <a:extLst>
                <a:ext uri="{FF2B5EF4-FFF2-40B4-BE49-F238E27FC236}">
                  <a16:creationId xmlns:a16="http://schemas.microsoft.com/office/drawing/2014/main" id="{9304FE17-958C-BC91-FD8C-33733CDD30EE}"/>
                </a:ext>
              </a:extLst>
            </p:cNvPr>
            <p:cNvSpPr/>
            <p:nvPr/>
          </p:nvSpPr>
          <p:spPr>
            <a:xfrm>
              <a:off x="9643802" y="5775640"/>
              <a:ext cx="737394"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E2EE1268-948A-6EF4-3E80-B232C1E4DD49}"/>
                </a:ext>
              </a:extLst>
            </p:cNvPr>
            <p:cNvSpPr/>
            <p:nvPr/>
          </p:nvSpPr>
          <p:spPr>
            <a:xfrm>
              <a:off x="10382768" y="5775640"/>
              <a:ext cx="7358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795F049E-2141-2962-98AB-749F1E39F1BE}"/>
                </a:ext>
              </a:extLst>
            </p:cNvPr>
            <p:cNvSpPr/>
            <p:nvPr/>
          </p:nvSpPr>
          <p:spPr>
            <a:xfrm>
              <a:off x="11115985" y="5775640"/>
              <a:ext cx="7358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4" name="Group 183">
              <a:extLst>
                <a:ext uri="{FF2B5EF4-FFF2-40B4-BE49-F238E27FC236}">
                  <a16:creationId xmlns:a16="http://schemas.microsoft.com/office/drawing/2014/main" id="{D08ACEC2-5F7E-FC29-DE91-4920524D80B7}"/>
                </a:ext>
              </a:extLst>
            </p:cNvPr>
            <p:cNvGrpSpPr/>
            <p:nvPr/>
          </p:nvGrpSpPr>
          <p:grpSpPr>
            <a:xfrm>
              <a:off x="8897580" y="5931305"/>
              <a:ext cx="2954227" cy="154490"/>
              <a:chOff x="8696862" y="5429504"/>
              <a:chExt cx="2954227" cy="154490"/>
            </a:xfrm>
          </p:grpSpPr>
          <p:sp>
            <p:nvSpPr>
              <p:cNvPr id="196" name="Rectangle 195">
                <a:extLst>
                  <a:ext uri="{FF2B5EF4-FFF2-40B4-BE49-F238E27FC236}">
                    <a16:creationId xmlns:a16="http://schemas.microsoft.com/office/drawing/2014/main" id="{3D444DBE-3E17-4D64-3EA8-B4EA90CDADAA}"/>
                  </a:ext>
                </a:extLst>
              </p:cNvPr>
              <p:cNvSpPr/>
              <p:nvPr/>
            </p:nvSpPr>
            <p:spPr>
              <a:xfrm>
                <a:off x="9444656" y="5429504"/>
                <a:ext cx="7358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D801847B-2A60-69EA-FA4F-5C6B84E85D30}"/>
                  </a:ext>
                </a:extLst>
              </p:cNvPr>
              <p:cNvSpPr/>
              <p:nvPr/>
            </p:nvSpPr>
            <p:spPr>
              <a:xfrm>
                <a:off x="10182050" y="5429504"/>
                <a:ext cx="7358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6E527180-5DA7-2B19-D203-6757BEE865C2}"/>
                  </a:ext>
                </a:extLst>
              </p:cNvPr>
              <p:cNvSpPr/>
              <p:nvPr/>
            </p:nvSpPr>
            <p:spPr>
              <a:xfrm>
                <a:off x="10915267" y="5429504"/>
                <a:ext cx="7358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E754AC8E-14D7-72F3-2B35-339072707F8F}"/>
                  </a:ext>
                </a:extLst>
              </p:cNvPr>
              <p:cNvSpPr/>
              <p:nvPr/>
            </p:nvSpPr>
            <p:spPr>
              <a:xfrm>
                <a:off x="8696862" y="5430106"/>
                <a:ext cx="7462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a:extLst>
                <a:ext uri="{FF2B5EF4-FFF2-40B4-BE49-F238E27FC236}">
                  <a16:creationId xmlns:a16="http://schemas.microsoft.com/office/drawing/2014/main" id="{92369B0C-CFCA-8E61-F6F1-30A8B7E8745A}"/>
                </a:ext>
              </a:extLst>
            </p:cNvPr>
            <p:cNvGrpSpPr/>
            <p:nvPr/>
          </p:nvGrpSpPr>
          <p:grpSpPr>
            <a:xfrm>
              <a:off x="8897580" y="6085193"/>
              <a:ext cx="2954227" cy="154490"/>
              <a:chOff x="8696862" y="5429504"/>
              <a:chExt cx="2954227" cy="154490"/>
            </a:xfrm>
          </p:grpSpPr>
          <p:sp>
            <p:nvSpPr>
              <p:cNvPr id="192" name="Rectangle 191">
                <a:extLst>
                  <a:ext uri="{FF2B5EF4-FFF2-40B4-BE49-F238E27FC236}">
                    <a16:creationId xmlns:a16="http://schemas.microsoft.com/office/drawing/2014/main" id="{6D0F10DC-409E-AB81-B74C-81DB287FFBD1}"/>
                  </a:ext>
                </a:extLst>
              </p:cNvPr>
              <p:cNvSpPr/>
              <p:nvPr/>
            </p:nvSpPr>
            <p:spPr>
              <a:xfrm>
                <a:off x="9444656" y="5429504"/>
                <a:ext cx="7358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66AB07DD-350B-EB58-A5CC-E5086EC9A3C2}"/>
                  </a:ext>
                </a:extLst>
              </p:cNvPr>
              <p:cNvSpPr/>
              <p:nvPr/>
            </p:nvSpPr>
            <p:spPr>
              <a:xfrm>
                <a:off x="10182050" y="5429504"/>
                <a:ext cx="7358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BFF156DB-A278-A101-3E22-72746BEE6F45}"/>
                  </a:ext>
                </a:extLst>
              </p:cNvPr>
              <p:cNvSpPr/>
              <p:nvPr/>
            </p:nvSpPr>
            <p:spPr>
              <a:xfrm>
                <a:off x="10915267" y="5429504"/>
                <a:ext cx="7358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CCDABD9B-BEA4-8E80-BDB1-CE8406511E8F}"/>
                  </a:ext>
                </a:extLst>
              </p:cNvPr>
              <p:cNvSpPr/>
              <p:nvPr/>
            </p:nvSpPr>
            <p:spPr>
              <a:xfrm>
                <a:off x="8696862" y="5430106"/>
                <a:ext cx="7462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a:extLst>
                <a:ext uri="{FF2B5EF4-FFF2-40B4-BE49-F238E27FC236}">
                  <a16:creationId xmlns:a16="http://schemas.microsoft.com/office/drawing/2014/main" id="{7CCAAFA2-E940-A55B-FB6D-90EC22C42C04}"/>
                </a:ext>
              </a:extLst>
            </p:cNvPr>
            <p:cNvGrpSpPr/>
            <p:nvPr/>
          </p:nvGrpSpPr>
          <p:grpSpPr>
            <a:xfrm>
              <a:off x="8897580" y="6242016"/>
              <a:ext cx="2954227" cy="154490"/>
              <a:chOff x="8696862" y="5429504"/>
              <a:chExt cx="2954227" cy="154490"/>
            </a:xfrm>
          </p:grpSpPr>
          <p:sp>
            <p:nvSpPr>
              <p:cNvPr id="188" name="Rectangle 187">
                <a:extLst>
                  <a:ext uri="{FF2B5EF4-FFF2-40B4-BE49-F238E27FC236}">
                    <a16:creationId xmlns:a16="http://schemas.microsoft.com/office/drawing/2014/main" id="{F7B9C53B-D223-3304-168F-4C4D1131CB64}"/>
                  </a:ext>
                </a:extLst>
              </p:cNvPr>
              <p:cNvSpPr/>
              <p:nvPr/>
            </p:nvSpPr>
            <p:spPr>
              <a:xfrm>
                <a:off x="9444656" y="5429504"/>
                <a:ext cx="7358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BDBB0DAE-6A2A-C8F0-EBF7-BDE9CD9691B1}"/>
                  </a:ext>
                </a:extLst>
              </p:cNvPr>
              <p:cNvSpPr/>
              <p:nvPr/>
            </p:nvSpPr>
            <p:spPr>
              <a:xfrm>
                <a:off x="10182050" y="5429504"/>
                <a:ext cx="7358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28132D73-B2F7-9FC8-32D2-B399C97B61FF}"/>
                  </a:ext>
                </a:extLst>
              </p:cNvPr>
              <p:cNvSpPr/>
              <p:nvPr/>
            </p:nvSpPr>
            <p:spPr>
              <a:xfrm>
                <a:off x="10915267" y="5429504"/>
                <a:ext cx="7358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7744D677-8252-BE16-E594-DDC41BF93290}"/>
                  </a:ext>
                </a:extLst>
              </p:cNvPr>
              <p:cNvSpPr/>
              <p:nvPr/>
            </p:nvSpPr>
            <p:spPr>
              <a:xfrm>
                <a:off x="8696862" y="5430106"/>
                <a:ext cx="7462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7" name="TextBox 186">
              <a:extLst>
                <a:ext uri="{FF2B5EF4-FFF2-40B4-BE49-F238E27FC236}">
                  <a16:creationId xmlns:a16="http://schemas.microsoft.com/office/drawing/2014/main" id="{2531BCE2-60A9-6942-3A23-B18879F6D688}"/>
                </a:ext>
              </a:extLst>
            </p:cNvPr>
            <p:cNvSpPr txBox="1"/>
            <p:nvPr/>
          </p:nvSpPr>
          <p:spPr>
            <a:xfrm>
              <a:off x="11024007" y="5468023"/>
              <a:ext cx="777861" cy="323550"/>
            </a:xfrm>
            <a:prstGeom prst="rect">
              <a:avLst/>
            </a:prstGeom>
            <a:noFill/>
          </p:spPr>
          <p:txBody>
            <a:bodyPr wrap="square" rtlCol="0">
              <a:spAutoFit/>
            </a:bodyPr>
            <a:lstStyle/>
            <a:p>
              <a:pPr algn="ctr">
                <a:lnSpc>
                  <a:spcPts val="1800"/>
                </a:lnSpc>
              </a:pPr>
              <a:r>
                <a:rPr lang="en-US" sz="2000" b="1" dirty="0">
                  <a:latin typeface="Segoe UI" panose="020B0502040204020203" pitchFamily="34" charset="0"/>
                  <a:cs typeface="Segoe UI" panose="020B0502040204020203" pitchFamily="34" charset="0"/>
                </a:rPr>
                <a:t>Grid</a:t>
              </a:r>
            </a:p>
          </p:txBody>
        </p:sp>
      </p:grpSp>
      <p:cxnSp>
        <p:nvCxnSpPr>
          <p:cNvPr id="254" name="Straight Connector 253">
            <a:extLst>
              <a:ext uri="{FF2B5EF4-FFF2-40B4-BE49-F238E27FC236}">
                <a16:creationId xmlns:a16="http://schemas.microsoft.com/office/drawing/2014/main" id="{2765E6C4-D44D-AF83-D3D3-D406F0ED7C4B}"/>
              </a:ext>
            </a:extLst>
          </p:cNvPr>
          <p:cNvCxnSpPr>
            <a:cxnSpLocks/>
          </p:cNvCxnSpPr>
          <p:nvPr/>
        </p:nvCxnSpPr>
        <p:spPr>
          <a:xfrm>
            <a:off x="9134763" y="3313373"/>
            <a:ext cx="663093" cy="9252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1B2CEE67-87A6-984F-CDD8-1C27D559BC87}"/>
              </a:ext>
            </a:extLst>
          </p:cNvPr>
          <p:cNvCxnSpPr>
            <a:cxnSpLocks/>
          </p:cNvCxnSpPr>
          <p:nvPr/>
        </p:nvCxnSpPr>
        <p:spPr>
          <a:xfrm flipH="1">
            <a:off x="9632322" y="4828442"/>
            <a:ext cx="2366594" cy="942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FDB0F0EC-0FA4-3D31-F16A-AFFDD3CF6E3E}"/>
              </a:ext>
            </a:extLst>
          </p:cNvPr>
          <p:cNvCxnSpPr>
            <a:cxnSpLocks/>
          </p:cNvCxnSpPr>
          <p:nvPr/>
        </p:nvCxnSpPr>
        <p:spPr>
          <a:xfrm>
            <a:off x="6391750" y="2354767"/>
            <a:ext cx="0" cy="45032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B0EE2441-8DA8-0420-1A45-CD0AB2BC54FF}"/>
              </a:ext>
            </a:extLst>
          </p:cNvPr>
          <p:cNvCxnSpPr>
            <a:cxnSpLocks/>
          </p:cNvCxnSpPr>
          <p:nvPr/>
        </p:nvCxnSpPr>
        <p:spPr>
          <a:xfrm flipH="1" flipV="1">
            <a:off x="6391750" y="2354767"/>
            <a:ext cx="5800250" cy="92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8" name="TextBox 257">
            <a:extLst>
              <a:ext uri="{FF2B5EF4-FFF2-40B4-BE49-F238E27FC236}">
                <a16:creationId xmlns:a16="http://schemas.microsoft.com/office/drawing/2014/main" id="{5AA16DA2-11D1-ED98-AA43-DD31759CF3BD}"/>
              </a:ext>
            </a:extLst>
          </p:cNvPr>
          <p:cNvSpPr txBox="1"/>
          <p:nvPr/>
        </p:nvSpPr>
        <p:spPr>
          <a:xfrm>
            <a:off x="11347298" y="3888965"/>
            <a:ext cx="865280" cy="323550"/>
          </a:xfrm>
          <a:prstGeom prst="rect">
            <a:avLst/>
          </a:prstGeom>
          <a:noFill/>
        </p:spPr>
        <p:txBody>
          <a:bodyPr wrap="square" rtlCol="0">
            <a:spAutoFit/>
          </a:bodyPr>
          <a:lstStyle/>
          <a:p>
            <a:pPr algn="ctr">
              <a:lnSpc>
                <a:spcPts val="1800"/>
              </a:lnSpc>
            </a:pPr>
            <a:r>
              <a:rPr lang="en-US" sz="2000" b="1" dirty="0">
                <a:latin typeface="Segoe UI" panose="020B0502040204020203" pitchFamily="34" charset="0"/>
                <a:cs typeface="Segoe UI" panose="020B0502040204020203" pitchFamily="34" charset="0"/>
              </a:rPr>
              <a:t>Block</a:t>
            </a:r>
          </a:p>
        </p:txBody>
      </p:sp>
      <p:grpSp>
        <p:nvGrpSpPr>
          <p:cNvPr id="259" name="Group 258">
            <a:extLst>
              <a:ext uri="{FF2B5EF4-FFF2-40B4-BE49-F238E27FC236}">
                <a16:creationId xmlns:a16="http://schemas.microsoft.com/office/drawing/2014/main" id="{C6CD70CB-6406-EB08-65E2-D0389E24F8F0}"/>
              </a:ext>
            </a:extLst>
          </p:cNvPr>
          <p:cNvGrpSpPr/>
          <p:nvPr/>
        </p:nvGrpSpPr>
        <p:grpSpPr>
          <a:xfrm>
            <a:off x="9469483" y="4237447"/>
            <a:ext cx="2529434" cy="556719"/>
            <a:chOff x="9469483" y="4237447"/>
            <a:chExt cx="2529434" cy="556719"/>
          </a:xfrm>
        </p:grpSpPr>
        <p:grpSp>
          <p:nvGrpSpPr>
            <p:cNvPr id="260" name="Group 259">
              <a:extLst>
                <a:ext uri="{FF2B5EF4-FFF2-40B4-BE49-F238E27FC236}">
                  <a16:creationId xmlns:a16="http://schemas.microsoft.com/office/drawing/2014/main" id="{480A1BA1-EB91-0BC0-63B2-D975A4EFA0A3}"/>
                </a:ext>
              </a:extLst>
            </p:cNvPr>
            <p:cNvGrpSpPr/>
            <p:nvPr/>
          </p:nvGrpSpPr>
          <p:grpSpPr>
            <a:xfrm>
              <a:off x="9469483" y="4237447"/>
              <a:ext cx="2248385" cy="556719"/>
              <a:chOff x="9268765" y="3735646"/>
              <a:chExt cx="2647852" cy="556719"/>
            </a:xfrm>
          </p:grpSpPr>
          <p:grpSp>
            <p:nvGrpSpPr>
              <p:cNvPr id="267" name="Group 266">
                <a:extLst>
                  <a:ext uri="{FF2B5EF4-FFF2-40B4-BE49-F238E27FC236}">
                    <a16:creationId xmlns:a16="http://schemas.microsoft.com/office/drawing/2014/main" id="{7E49C2B9-2996-2D3F-EE36-496B834C42A9}"/>
                  </a:ext>
                </a:extLst>
              </p:cNvPr>
              <p:cNvGrpSpPr/>
              <p:nvPr/>
            </p:nvGrpSpPr>
            <p:grpSpPr>
              <a:xfrm>
                <a:off x="9268765" y="3735646"/>
                <a:ext cx="661965" cy="556719"/>
                <a:chOff x="9268765" y="3735646"/>
                <a:chExt cx="661965" cy="556719"/>
              </a:xfrm>
            </p:grpSpPr>
            <p:grpSp>
              <p:nvGrpSpPr>
                <p:cNvPr id="307" name="Group 306">
                  <a:extLst>
                    <a:ext uri="{FF2B5EF4-FFF2-40B4-BE49-F238E27FC236}">
                      <a16:creationId xmlns:a16="http://schemas.microsoft.com/office/drawing/2014/main" id="{0A6ED8AD-835A-8209-3E46-51883B9723FF}"/>
                    </a:ext>
                  </a:extLst>
                </p:cNvPr>
                <p:cNvGrpSpPr>
                  <a:grpSpLocks noChangeAspect="1"/>
                </p:cNvGrpSpPr>
                <p:nvPr/>
              </p:nvGrpSpPr>
              <p:grpSpPr>
                <a:xfrm>
                  <a:off x="9268765" y="3735646"/>
                  <a:ext cx="330983" cy="556719"/>
                  <a:chOff x="6601522" y="2812316"/>
                  <a:chExt cx="1345907" cy="2263840"/>
                </a:xfrm>
              </p:grpSpPr>
              <p:sp>
                <p:nvSpPr>
                  <p:cNvPr id="314" name="TextBox 313">
                    <a:extLst>
                      <a:ext uri="{FF2B5EF4-FFF2-40B4-BE49-F238E27FC236}">
                        <a16:creationId xmlns:a16="http://schemas.microsoft.com/office/drawing/2014/main" id="{7CC2240D-AAA1-AF07-37D7-FE453F679A29}"/>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15" name="TextBox 314">
                    <a:extLst>
                      <a:ext uri="{FF2B5EF4-FFF2-40B4-BE49-F238E27FC236}">
                        <a16:creationId xmlns:a16="http://schemas.microsoft.com/office/drawing/2014/main" id="{6D78B5A5-CFA2-240D-E9C3-F698FEB16EC2}"/>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16" name="TextBox 315">
                    <a:extLst>
                      <a:ext uri="{FF2B5EF4-FFF2-40B4-BE49-F238E27FC236}">
                        <a16:creationId xmlns:a16="http://schemas.microsoft.com/office/drawing/2014/main" id="{9D98A8BD-C0D0-B41A-C997-1045221E6030}"/>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317" name="TextBox 316">
                    <a:extLst>
                      <a:ext uri="{FF2B5EF4-FFF2-40B4-BE49-F238E27FC236}">
                        <a16:creationId xmlns:a16="http://schemas.microsoft.com/office/drawing/2014/main" id="{1D861B73-2072-051D-A2C1-B5D51781E4B7}"/>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18" name="TextBox 317">
                    <a:extLst>
                      <a:ext uri="{FF2B5EF4-FFF2-40B4-BE49-F238E27FC236}">
                        <a16:creationId xmlns:a16="http://schemas.microsoft.com/office/drawing/2014/main" id="{DF7201A1-B78D-9F3C-B53C-AB9BC2612A6F}"/>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nvGrpSpPr>
                <p:cNvPr id="308" name="Group 307">
                  <a:extLst>
                    <a:ext uri="{FF2B5EF4-FFF2-40B4-BE49-F238E27FC236}">
                      <a16:creationId xmlns:a16="http://schemas.microsoft.com/office/drawing/2014/main" id="{FC9BB7B0-9D17-E6E3-DC8B-5AB4AD1EB42F}"/>
                    </a:ext>
                  </a:extLst>
                </p:cNvPr>
                <p:cNvGrpSpPr>
                  <a:grpSpLocks noChangeAspect="1"/>
                </p:cNvGrpSpPr>
                <p:nvPr/>
              </p:nvGrpSpPr>
              <p:grpSpPr>
                <a:xfrm>
                  <a:off x="9599747" y="3735646"/>
                  <a:ext cx="330983" cy="556719"/>
                  <a:chOff x="6601522" y="2812316"/>
                  <a:chExt cx="1345907" cy="2263840"/>
                </a:xfrm>
              </p:grpSpPr>
              <p:sp>
                <p:nvSpPr>
                  <p:cNvPr id="309" name="TextBox 308">
                    <a:extLst>
                      <a:ext uri="{FF2B5EF4-FFF2-40B4-BE49-F238E27FC236}">
                        <a16:creationId xmlns:a16="http://schemas.microsoft.com/office/drawing/2014/main" id="{4D771B8C-3662-AAF0-3452-37DD5C9CF3AE}"/>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10" name="TextBox 309">
                    <a:extLst>
                      <a:ext uri="{FF2B5EF4-FFF2-40B4-BE49-F238E27FC236}">
                        <a16:creationId xmlns:a16="http://schemas.microsoft.com/office/drawing/2014/main" id="{7F623C74-F4B4-4A1F-B7C2-D06DD04363E3}"/>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11" name="TextBox 310">
                    <a:extLst>
                      <a:ext uri="{FF2B5EF4-FFF2-40B4-BE49-F238E27FC236}">
                        <a16:creationId xmlns:a16="http://schemas.microsoft.com/office/drawing/2014/main" id="{79D4B7FA-362E-2B4F-A18D-55B38EA9A3ED}"/>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312" name="TextBox 311">
                    <a:extLst>
                      <a:ext uri="{FF2B5EF4-FFF2-40B4-BE49-F238E27FC236}">
                        <a16:creationId xmlns:a16="http://schemas.microsoft.com/office/drawing/2014/main" id="{32F48424-10DC-D062-53C9-7ED183123B1B}"/>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13" name="TextBox 312">
                    <a:extLst>
                      <a:ext uri="{FF2B5EF4-FFF2-40B4-BE49-F238E27FC236}">
                        <a16:creationId xmlns:a16="http://schemas.microsoft.com/office/drawing/2014/main" id="{76217044-D118-13C6-7CCE-70633602B9AA}"/>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grpSp>
            <p:nvGrpSpPr>
              <p:cNvPr id="268" name="Group 267">
                <a:extLst>
                  <a:ext uri="{FF2B5EF4-FFF2-40B4-BE49-F238E27FC236}">
                    <a16:creationId xmlns:a16="http://schemas.microsoft.com/office/drawing/2014/main" id="{8F521456-334C-8D47-A871-271225A430DA}"/>
                  </a:ext>
                </a:extLst>
              </p:cNvPr>
              <p:cNvGrpSpPr/>
              <p:nvPr/>
            </p:nvGrpSpPr>
            <p:grpSpPr>
              <a:xfrm>
                <a:off x="9930728" y="3735646"/>
                <a:ext cx="661965" cy="556719"/>
                <a:chOff x="9268765" y="3735646"/>
                <a:chExt cx="661965" cy="556719"/>
              </a:xfrm>
            </p:grpSpPr>
            <p:grpSp>
              <p:nvGrpSpPr>
                <p:cNvPr id="295" name="Group 294">
                  <a:extLst>
                    <a:ext uri="{FF2B5EF4-FFF2-40B4-BE49-F238E27FC236}">
                      <a16:creationId xmlns:a16="http://schemas.microsoft.com/office/drawing/2014/main" id="{4FD83D68-E736-09DD-5ED1-6186A4B5C3E2}"/>
                    </a:ext>
                  </a:extLst>
                </p:cNvPr>
                <p:cNvGrpSpPr>
                  <a:grpSpLocks noChangeAspect="1"/>
                </p:cNvGrpSpPr>
                <p:nvPr/>
              </p:nvGrpSpPr>
              <p:grpSpPr>
                <a:xfrm>
                  <a:off x="9268765" y="3735646"/>
                  <a:ext cx="330983" cy="556719"/>
                  <a:chOff x="6601522" y="2812316"/>
                  <a:chExt cx="1345907" cy="2263840"/>
                </a:xfrm>
              </p:grpSpPr>
              <p:sp>
                <p:nvSpPr>
                  <p:cNvPr id="302" name="TextBox 301">
                    <a:extLst>
                      <a:ext uri="{FF2B5EF4-FFF2-40B4-BE49-F238E27FC236}">
                        <a16:creationId xmlns:a16="http://schemas.microsoft.com/office/drawing/2014/main" id="{A077054E-3518-B58C-BDD5-BC2094E908A9}"/>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03" name="TextBox 302">
                    <a:extLst>
                      <a:ext uri="{FF2B5EF4-FFF2-40B4-BE49-F238E27FC236}">
                        <a16:creationId xmlns:a16="http://schemas.microsoft.com/office/drawing/2014/main" id="{86023DE2-CE4E-0BDC-B6AF-69F4E4C8F340}"/>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04" name="TextBox 303">
                    <a:extLst>
                      <a:ext uri="{FF2B5EF4-FFF2-40B4-BE49-F238E27FC236}">
                        <a16:creationId xmlns:a16="http://schemas.microsoft.com/office/drawing/2014/main" id="{69C517C9-252E-F402-7FC7-F915A4081711}"/>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305" name="TextBox 304">
                    <a:extLst>
                      <a:ext uri="{FF2B5EF4-FFF2-40B4-BE49-F238E27FC236}">
                        <a16:creationId xmlns:a16="http://schemas.microsoft.com/office/drawing/2014/main" id="{0023342A-EB79-92FC-9F22-F06968382777}"/>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06" name="TextBox 305">
                    <a:extLst>
                      <a:ext uri="{FF2B5EF4-FFF2-40B4-BE49-F238E27FC236}">
                        <a16:creationId xmlns:a16="http://schemas.microsoft.com/office/drawing/2014/main" id="{8A8A1ACE-CA39-4CAA-1DFB-B68C0A6C4714}"/>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nvGrpSpPr>
                <p:cNvPr id="296" name="Group 295">
                  <a:extLst>
                    <a:ext uri="{FF2B5EF4-FFF2-40B4-BE49-F238E27FC236}">
                      <a16:creationId xmlns:a16="http://schemas.microsoft.com/office/drawing/2014/main" id="{F990081F-55B6-275D-41E1-D1742C4748FA}"/>
                    </a:ext>
                  </a:extLst>
                </p:cNvPr>
                <p:cNvGrpSpPr>
                  <a:grpSpLocks noChangeAspect="1"/>
                </p:cNvGrpSpPr>
                <p:nvPr/>
              </p:nvGrpSpPr>
              <p:grpSpPr>
                <a:xfrm>
                  <a:off x="9599747" y="3735646"/>
                  <a:ext cx="330983" cy="556719"/>
                  <a:chOff x="6601522" y="2812316"/>
                  <a:chExt cx="1345907" cy="2263840"/>
                </a:xfrm>
              </p:grpSpPr>
              <p:sp>
                <p:nvSpPr>
                  <p:cNvPr id="297" name="TextBox 296">
                    <a:extLst>
                      <a:ext uri="{FF2B5EF4-FFF2-40B4-BE49-F238E27FC236}">
                        <a16:creationId xmlns:a16="http://schemas.microsoft.com/office/drawing/2014/main" id="{6C368122-071A-D6D9-336D-A37998643741}"/>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98" name="TextBox 297">
                    <a:extLst>
                      <a:ext uri="{FF2B5EF4-FFF2-40B4-BE49-F238E27FC236}">
                        <a16:creationId xmlns:a16="http://schemas.microsoft.com/office/drawing/2014/main" id="{C79D06A2-5CAF-AC29-4D28-8A0FA810B828}"/>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99" name="TextBox 298">
                    <a:extLst>
                      <a:ext uri="{FF2B5EF4-FFF2-40B4-BE49-F238E27FC236}">
                        <a16:creationId xmlns:a16="http://schemas.microsoft.com/office/drawing/2014/main" id="{BCE6521D-21F8-BABC-C66E-EC66F5167FA2}"/>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300" name="TextBox 299">
                    <a:extLst>
                      <a:ext uri="{FF2B5EF4-FFF2-40B4-BE49-F238E27FC236}">
                        <a16:creationId xmlns:a16="http://schemas.microsoft.com/office/drawing/2014/main" id="{A9F9DFF6-15C7-0316-91EF-00A2656FEE38}"/>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01" name="TextBox 300">
                    <a:extLst>
                      <a:ext uri="{FF2B5EF4-FFF2-40B4-BE49-F238E27FC236}">
                        <a16:creationId xmlns:a16="http://schemas.microsoft.com/office/drawing/2014/main" id="{DE14FA97-116E-F6D7-B523-021D76C87354}"/>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grpSp>
            <p:nvGrpSpPr>
              <p:cNvPr id="269" name="Group 268">
                <a:extLst>
                  <a:ext uri="{FF2B5EF4-FFF2-40B4-BE49-F238E27FC236}">
                    <a16:creationId xmlns:a16="http://schemas.microsoft.com/office/drawing/2014/main" id="{BCCA663F-3B98-526F-61D5-88815ADB4ACB}"/>
                  </a:ext>
                </a:extLst>
              </p:cNvPr>
              <p:cNvGrpSpPr/>
              <p:nvPr/>
            </p:nvGrpSpPr>
            <p:grpSpPr>
              <a:xfrm>
                <a:off x="10592689" y="3735646"/>
                <a:ext cx="661965" cy="556719"/>
                <a:chOff x="9268765" y="3735646"/>
                <a:chExt cx="661965" cy="556719"/>
              </a:xfrm>
            </p:grpSpPr>
            <p:grpSp>
              <p:nvGrpSpPr>
                <p:cNvPr id="283" name="Group 282">
                  <a:extLst>
                    <a:ext uri="{FF2B5EF4-FFF2-40B4-BE49-F238E27FC236}">
                      <a16:creationId xmlns:a16="http://schemas.microsoft.com/office/drawing/2014/main" id="{BB550133-A815-3175-C7AE-CC1CE740985E}"/>
                    </a:ext>
                  </a:extLst>
                </p:cNvPr>
                <p:cNvGrpSpPr>
                  <a:grpSpLocks noChangeAspect="1"/>
                </p:cNvGrpSpPr>
                <p:nvPr/>
              </p:nvGrpSpPr>
              <p:grpSpPr>
                <a:xfrm>
                  <a:off x="9268765" y="3735646"/>
                  <a:ext cx="330983" cy="556719"/>
                  <a:chOff x="6601522" y="2812316"/>
                  <a:chExt cx="1345907" cy="2263840"/>
                </a:xfrm>
              </p:grpSpPr>
              <p:sp>
                <p:nvSpPr>
                  <p:cNvPr id="290" name="TextBox 289">
                    <a:extLst>
                      <a:ext uri="{FF2B5EF4-FFF2-40B4-BE49-F238E27FC236}">
                        <a16:creationId xmlns:a16="http://schemas.microsoft.com/office/drawing/2014/main" id="{27099553-0267-AC60-CF56-C89DE36083EC}"/>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91" name="TextBox 290">
                    <a:extLst>
                      <a:ext uri="{FF2B5EF4-FFF2-40B4-BE49-F238E27FC236}">
                        <a16:creationId xmlns:a16="http://schemas.microsoft.com/office/drawing/2014/main" id="{685AE175-E93B-C147-CDCB-4E6F33BC3571}"/>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92" name="TextBox 291">
                    <a:extLst>
                      <a:ext uri="{FF2B5EF4-FFF2-40B4-BE49-F238E27FC236}">
                        <a16:creationId xmlns:a16="http://schemas.microsoft.com/office/drawing/2014/main" id="{B9BC201B-32C5-F93D-8309-B534DC068E4A}"/>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293" name="TextBox 292">
                    <a:extLst>
                      <a:ext uri="{FF2B5EF4-FFF2-40B4-BE49-F238E27FC236}">
                        <a16:creationId xmlns:a16="http://schemas.microsoft.com/office/drawing/2014/main" id="{A8E2EB04-29B8-B699-6019-DBD264593396}"/>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94" name="TextBox 293">
                    <a:extLst>
                      <a:ext uri="{FF2B5EF4-FFF2-40B4-BE49-F238E27FC236}">
                        <a16:creationId xmlns:a16="http://schemas.microsoft.com/office/drawing/2014/main" id="{738A0B03-24DB-C9A3-1D9F-53E6FE0D64DC}"/>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nvGrpSpPr>
                <p:cNvPr id="284" name="Group 283">
                  <a:extLst>
                    <a:ext uri="{FF2B5EF4-FFF2-40B4-BE49-F238E27FC236}">
                      <a16:creationId xmlns:a16="http://schemas.microsoft.com/office/drawing/2014/main" id="{2FEEF001-0069-6872-17C1-2D1E8E5332CA}"/>
                    </a:ext>
                  </a:extLst>
                </p:cNvPr>
                <p:cNvGrpSpPr>
                  <a:grpSpLocks noChangeAspect="1"/>
                </p:cNvGrpSpPr>
                <p:nvPr/>
              </p:nvGrpSpPr>
              <p:grpSpPr>
                <a:xfrm>
                  <a:off x="9599747" y="3735646"/>
                  <a:ext cx="330983" cy="556719"/>
                  <a:chOff x="6601522" y="2812316"/>
                  <a:chExt cx="1345907" cy="2263840"/>
                </a:xfrm>
              </p:grpSpPr>
              <p:sp>
                <p:nvSpPr>
                  <p:cNvPr id="285" name="TextBox 284">
                    <a:extLst>
                      <a:ext uri="{FF2B5EF4-FFF2-40B4-BE49-F238E27FC236}">
                        <a16:creationId xmlns:a16="http://schemas.microsoft.com/office/drawing/2014/main" id="{4A26E468-D83D-2FB2-A653-B1C993842A11}"/>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86" name="TextBox 285">
                    <a:extLst>
                      <a:ext uri="{FF2B5EF4-FFF2-40B4-BE49-F238E27FC236}">
                        <a16:creationId xmlns:a16="http://schemas.microsoft.com/office/drawing/2014/main" id="{1C119FCE-A15C-6941-E00E-833AE9FB55A8}"/>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87" name="TextBox 286">
                    <a:extLst>
                      <a:ext uri="{FF2B5EF4-FFF2-40B4-BE49-F238E27FC236}">
                        <a16:creationId xmlns:a16="http://schemas.microsoft.com/office/drawing/2014/main" id="{114E73DB-25D3-F2D5-DEFB-A07033FC0C94}"/>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288" name="TextBox 287">
                    <a:extLst>
                      <a:ext uri="{FF2B5EF4-FFF2-40B4-BE49-F238E27FC236}">
                        <a16:creationId xmlns:a16="http://schemas.microsoft.com/office/drawing/2014/main" id="{9FE4DABF-39C5-1C3B-049E-7AF95357F0F8}"/>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89" name="TextBox 288">
                    <a:extLst>
                      <a:ext uri="{FF2B5EF4-FFF2-40B4-BE49-F238E27FC236}">
                        <a16:creationId xmlns:a16="http://schemas.microsoft.com/office/drawing/2014/main" id="{A726664D-0C5D-CB0A-8042-6EEFB0763806}"/>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grpSp>
            <p:nvGrpSpPr>
              <p:cNvPr id="270" name="Group 269">
                <a:extLst>
                  <a:ext uri="{FF2B5EF4-FFF2-40B4-BE49-F238E27FC236}">
                    <a16:creationId xmlns:a16="http://schemas.microsoft.com/office/drawing/2014/main" id="{40E346D6-D8D3-14C9-8F5E-9F048FC6DBE5}"/>
                  </a:ext>
                </a:extLst>
              </p:cNvPr>
              <p:cNvGrpSpPr/>
              <p:nvPr/>
            </p:nvGrpSpPr>
            <p:grpSpPr>
              <a:xfrm>
                <a:off x="11254652" y="3735646"/>
                <a:ext cx="661965" cy="556719"/>
                <a:chOff x="9268765" y="3735646"/>
                <a:chExt cx="661965" cy="556719"/>
              </a:xfrm>
            </p:grpSpPr>
            <p:grpSp>
              <p:nvGrpSpPr>
                <p:cNvPr id="271" name="Group 270">
                  <a:extLst>
                    <a:ext uri="{FF2B5EF4-FFF2-40B4-BE49-F238E27FC236}">
                      <a16:creationId xmlns:a16="http://schemas.microsoft.com/office/drawing/2014/main" id="{D501C3A8-36EB-C28B-969C-6425EB728EEF}"/>
                    </a:ext>
                  </a:extLst>
                </p:cNvPr>
                <p:cNvGrpSpPr>
                  <a:grpSpLocks noChangeAspect="1"/>
                </p:cNvGrpSpPr>
                <p:nvPr/>
              </p:nvGrpSpPr>
              <p:grpSpPr>
                <a:xfrm>
                  <a:off x="9268765" y="3735646"/>
                  <a:ext cx="330983" cy="556719"/>
                  <a:chOff x="6601522" y="2812316"/>
                  <a:chExt cx="1345907" cy="2263840"/>
                </a:xfrm>
              </p:grpSpPr>
              <p:sp>
                <p:nvSpPr>
                  <p:cNvPr id="278" name="TextBox 277">
                    <a:extLst>
                      <a:ext uri="{FF2B5EF4-FFF2-40B4-BE49-F238E27FC236}">
                        <a16:creationId xmlns:a16="http://schemas.microsoft.com/office/drawing/2014/main" id="{4D6C45F2-AED8-FF08-E9C8-7C12ABA10239}"/>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79" name="TextBox 278">
                    <a:extLst>
                      <a:ext uri="{FF2B5EF4-FFF2-40B4-BE49-F238E27FC236}">
                        <a16:creationId xmlns:a16="http://schemas.microsoft.com/office/drawing/2014/main" id="{6069A214-75AB-EF78-3344-DAFD79DCE497}"/>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80" name="TextBox 279">
                    <a:extLst>
                      <a:ext uri="{FF2B5EF4-FFF2-40B4-BE49-F238E27FC236}">
                        <a16:creationId xmlns:a16="http://schemas.microsoft.com/office/drawing/2014/main" id="{208DE453-0953-1BF3-DEB8-95D7879F35A3}"/>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281" name="TextBox 280">
                    <a:extLst>
                      <a:ext uri="{FF2B5EF4-FFF2-40B4-BE49-F238E27FC236}">
                        <a16:creationId xmlns:a16="http://schemas.microsoft.com/office/drawing/2014/main" id="{F57E26F1-7007-EB97-F079-4A4F44D76A98}"/>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82" name="TextBox 281">
                    <a:extLst>
                      <a:ext uri="{FF2B5EF4-FFF2-40B4-BE49-F238E27FC236}">
                        <a16:creationId xmlns:a16="http://schemas.microsoft.com/office/drawing/2014/main" id="{97DDD1B6-BA86-E374-6CAF-F8C718AA6628}"/>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nvGrpSpPr>
                <p:cNvPr id="272" name="Group 271">
                  <a:extLst>
                    <a:ext uri="{FF2B5EF4-FFF2-40B4-BE49-F238E27FC236}">
                      <a16:creationId xmlns:a16="http://schemas.microsoft.com/office/drawing/2014/main" id="{9AE3E984-676D-DA75-1E71-FDCAFC2E8CE2}"/>
                    </a:ext>
                  </a:extLst>
                </p:cNvPr>
                <p:cNvGrpSpPr>
                  <a:grpSpLocks noChangeAspect="1"/>
                </p:cNvGrpSpPr>
                <p:nvPr/>
              </p:nvGrpSpPr>
              <p:grpSpPr>
                <a:xfrm>
                  <a:off x="9599747" y="3735646"/>
                  <a:ext cx="330983" cy="556719"/>
                  <a:chOff x="6601522" y="2812316"/>
                  <a:chExt cx="1345907" cy="2263840"/>
                </a:xfrm>
              </p:grpSpPr>
              <p:sp>
                <p:nvSpPr>
                  <p:cNvPr id="273" name="TextBox 272">
                    <a:extLst>
                      <a:ext uri="{FF2B5EF4-FFF2-40B4-BE49-F238E27FC236}">
                        <a16:creationId xmlns:a16="http://schemas.microsoft.com/office/drawing/2014/main" id="{12A7F0E9-F004-65B3-8440-ADF8362FD280}"/>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74" name="TextBox 273">
                    <a:extLst>
                      <a:ext uri="{FF2B5EF4-FFF2-40B4-BE49-F238E27FC236}">
                        <a16:creationId xmlns:a16="http://schemas.microsoft.com/office/drawing/2014/main" id="{AD6ECA56-BC61-BF9F-29F5-48A515D2A04D}"/>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75" name="TextBox 274">
                    <a:extLst>
                      <a:ext uri="{FF2B5EF4-FFF2-40B4-BE49-F238E27FC236}">
                        <a16:creationId xmlns:a16="http://schemas.microsoft.com/office/drawing/2014/main" id="{667E5021-BE52-D941-8469-A6AEE367E1B7}"/>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276" name="TextBox 275">
                    <a:extLst>
                      <a:ext uri="{FF2B5EF4-FFF2-40B4-BE49-F238E27FC236}">
                        <a16:creationId xmlns:a16="http://schemas.microsoft.com/office/drawing/2014/main" id="{2B6348D8-6B47-4811-BDFA-60301C3670B5}"/>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77" name="TextBox 276">
                    <a:extLst>
                      <a:ext uri="{FF2B5EF4-FFF2-40B4-BE49-F238E27FC236}">
                        <a16:creationId xmlns:a16="http://schemas.microsoft.com/office/drawing/2014/main" id="{7EFD4845-9AFF-A6BC-05B2-4C8D85124829}"/>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grpSp>
        <p:grpSp>
          <p:nvGrpSpPr>
            <p:cNvPr id="261" name="Group 260">
              <a:extLst>
                <a:ext uri="{FF2B5EF4-FFF2-40B4-BE49-F238E27FC236}">
                  <a16:creationId xmlns:a16="http://schemas.microsoft.com/office/drawing/2014/main" id="{CA8A82E6-A996-72FE-511C-0B5546E75BF3}"/>
                </a:ext>
              </a:extLst>
            </p:cNvPr>
            <p:cNvGrpSpPr/>
            <p:nvPr/>
          </p:nvGrpSpPr>
          <p:grpSpPr>
            <a:xfrm>
              <a:off x="11717868" y="4237447"/>
              <a:ext cx="281049" cy="556719"/>
              <a:chOff x="11589219" y="4389847"/>
              <a:chExt cx="281049" cy="556719"/>
            </a:xfrm>
          </p:grpSpPr>
          <p:sp>
            <p:nvSpPr>
              <p:cNvPr id="262" name="TextBox 261">
                <a:extLst>
                  <a:ext uri="{FF2B5EF4-FFF2-40B4-BE49-F238E27FC236}">
                    <a16:creationId xmlns:a16="http://schemas.microsoft.com/office/drawing/2014/main" id="{34353219-E465-6B4F-70F8-B32A6057B0A8}"/>
                  </a:ext>
                </a:extLst>
              </p:cNvPr>
              <p:cNvSpPr txBox="1"/>
              <p:nvPr/>
            </p:nvSpPr>
            <p:spPr>
              <a:xfrm>
                <a:off x="11589220" y="4389847"/>
                <a:ext cx="281048" cy="153888"/>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63" name="TextBox 262">
                <a:extLst>
                  <a:ext uri="{FF2B5EF4-FFF2-40B4-BE49-F238E27FC236}">
                    <a16:creationId xmlns:a16="http://schemas.microsoft.com/office/drawing/2014/main" id="{68CA8A6B-4A42-E79D-539E-85EEC9675CE0}"/>
                  </a:ext>
                </a:extLst>
              </p:cNvPr>
              <p:cNvSpPr txBox="1"/>
              <p:nvPr/>
            </p:nvSpPr>
            <p:spPr>
              <a:xfrm>
                <a:off x="11589219" y="4503379"/>
                <a:ext cx="281048" cy="153888"/>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64" name="TextBox 263">
                <a:extLst>
                  <a:ext uri="{FF2B5EF4-FFF2-40B4-BE49-F238E27FC236}">
                    <a16:creationId xmlns:a16="http://schemas.microsoft.com/office/drawing/2014/main" id="{7D559576-10A6-8D66-A707-B1DEB6E358B9}"/>
                  </a:ext>
                </a:extLst>
              </p:cNvPr>
              <p:cNvSpPr txBox="1"/>
              <p:nvPr/>
            </p:nvSpPr>
            <p:spPr>
              <a:xfrm>
                <a:off x="11589219" y="4616911"/>
                <a:ext cx="281048" cy="153888"/>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265" name="TextBox 264">
                <a:extLst>
                  <a:ext uri="{FF2B5EF4-FFF2-40B4-BE49-F238E27FC236}">
                    <a16:creationId xmlns:a16="http://schemas.microsoft.com/office/drawing/2014/main" id="{0DD8418E-043D-8E85-04C6-9EA8923ADD2C}"/>
                  </a:ext>
                </a:extLst>
              </p:cNvPr>
              <p:cNvSpPr txBox="1"/>
              <p:nvPr/>
            </p:nvSpPr>
            <p:spPr>
              <a:xfrm>
                <a:off x="11589219" y="4730442"/>
                <a:ext cx="281048" cy="153888"/>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66" name="TextBox 265">
                <a:extLst>
                  <a:ext uri="{FF2B5EF4-FFF2-40B4-BE49-F238E27FC236}">
                    <a16:creationId xmlns:a16="http://schemas.microsoft.com/office/drawing/2014/main" id="{27AF3109-7B05-3E63-6422-EB83B11FC630}"/>
                  </a:ext>
                </a:extLst>
              </p:cNvPr>
              <p:cNvSpPr txBox="1"/>
              <p:nvPr/>
            </p:nvSpPr>
            <p:spPr>
              <a:xfrm>
                <a:off x="11589219" y="4843974"/>
                <a:ext cx="281048" cy="102592"/>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spTree>
    <p:extLst>
      <p:ext uri="{BB962C8B-B14F-4D97-AF65-F5344CB8AC3E}">
        <p14:creationId xmlns:p14="http://schemas.microsoft.com/office/powerpoint/2010/main" val="302503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0"/>
                                        </p:tgtEl>
                                      </p:cBhvr>
                                    </p:animEffect>
                                    <p:set>
                                      <p:cBhvr>
                                        <p:cTn id="7" dur="1" fill="hold">
                                          <p:stCondLst>
                                            <p:cond delay="499"/>
                                          </p:stCondLst>
                                        </p:cTn>
                                        <p:tgtEl>
                                          <p:spTgt spid="160"/>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7" end="7"/>
                                            </p:txEl>
                                          </p:spTgt>
                                        </p:tgtEl>
                                        <p:attrNameLst>
                                          <p:attrName>style.visibility</p:attrName>
                                        </p:attrNameLst>
                                      </p:cBhvr>
                                      <p:to>
                                        <p:strVal val="visible"/>
                                      </p:to>
                                    </p:set>
                                    <p:animEffect transition="in" filter="fade">
                                      <p:cBhvr>
                                        <p:cTn id="11" dur="500"/>
                                        <p:tgtEl>
                                          <p:spTgt spid="8">
                                            <p:txEl>
                                              <p:pRg st="7" end="7"/>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0"/>
                                        </p:tgtEl>
                                        <p:attrNameLst>
                                          <p:attrName>style.visibility</p:attrName>
                                        </p:attrNameLst>
                                      </p:cBhvr>
                                      <p:to>
                                        <p:strVal val="visible"/>
                                      </p:to>
                                    </p:set>
                                    <p:animEffect transition="in" filter="fade">
                                      <p:cBhvr>
                                        <p:cTn id="16" dur="500"/>
                                        <p:tgtEl>
                                          <p:spTgt spid="170"/>
                                        </p:tgtEl>
                                      </p:cBhvr>
                                    </p:animEffect>
                                  </p:childTnLst>
                                </p:cTn>
                              </p:par>
                              <p:par>
                                <p:cTn id="17" presetID="10" presetClass="entr" presetSubtype="0" fill="hold" nodeType="withEffect">
                                  <p:stCondLst>
                                    <p:cond delay="0"/>
                                  </p:stCondLst>
                                  <p:childTnLst>
                                    <p:set>
                                      <p:cBhvr>
                                        <p:cTn id="18" dur="1" fill="hold">
                                          <p:stCondLst>
                                            <p:cond delay="0"/>
                                          </p:stCondLst>
                                        </p:cTn>
                                        <p:tgtEl>
                                          <p:spTgt spid="171"/>
                                        </p:tgtEl>
                                        <p:attrNameLst>
                                          <p:attrName>style.visibility</p:attrName>
                                        </p:attrNameLst>
                                      </p:cBhvr>
                                      <p:to>
                                        <p:strVal val="visible"/>
                                      </p:to>
                                    </p:set>
                                    <p:animEffect transition="in" filter="fade">
                                      <p:cBhvr>
                                        <p:cTn id="19" dur="500"/>
                                        <p:tgtEl>
                                          <p:spTgt spid="171"/>
                                        </p:tgtEl>
                                      </p:cBhvr>
                                    </p:animEffect>
                                  </p:childTnLst>
                                </p:cTn>
                              </p:par>
                              <p:par>
                                <p:cTn id="20" presetID="10" presetClass="entr" presetSubtype="0" fill="hold" nodeType="withEffect">
                                  <p:stCondLst>
                                    <p:cond delay="0"/>
                                  </p:stCondLst>
                                  <p:childTnLst>
                                    <p:set>
                                      <p:cBhvr>
                                        <p:cTn id="21" dur="1" fill="hold">
                                          <p:stCondLst>
                                            <p:cond delay="0"/>
                                          </p:stCondLst>
                                        </p:cTn>
                                        <p:tgtEl>
                                          <p:spTgt spid="259"/>
                                        </p:tgtEl>
                                        <p:attrNameLst>
                                          <p:attrName>style.visibility</p:attrName>
                                        </p:attrNameLst>
                                      </p:cBhvr>
                                      <p:to>
                                        <p:strVal val="visible"/>
                                      </p:to>
                                    </p:set>
                                    <p:animEffect transition="in" filter="fade">
                                      <p:cBhvr>
                                        <p:cTn id="22" dur="500"/>
                                        <p:tgtEl>
                                          <p:spTgt spid="259"/>
                                        </p:tgtEl>
                                      </p:cBhvr>
                                    </p:animEffect>
                                  </p:childTnLst>
                                </p:cTn>
                              </p:par>
                              <p:par>
                                <p:cTn id="23" presetID="10" presetClass="entr" presetSubtype="0" fill="hold" nodeType="withEffect">
                                  <p:stCondLst>
                                    <p:cond delay="0"/>
                                  </p:stCondLst>
                                  <p:childTnLst>
                                    <p:set>
                                      <p:cBhvr>
                                        <p:cTn id="24" dur="1" fill="hold">
                                          <p:stCondLst>
                                            <p:cond delay="0"/>
                                          </p:stCondLst>
                                        </p:cTn>
                                        <p:tgtEl>
                                          <p:spTgt spid="254"/>
                                        </p:tgtEl>
                                        <p:attrNameLst>
                                          <p:attrName>style.visibility</p:attrName>
                                        </p:attrNameLst>
                                      </p:cBhvr>
                                      <p:to>
                                        <p:strVal val="visible"/>
                                      </p:to>
                                    </p:set>
                                    <p:animEffect transition="in" filter="fade">
                                      <p:cBhvr>
                                        <p:cTn id="25" dur="500"/>
                                        <p:tgtEl>
                                          <p:spTgt spid="254"/>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8"/>
                                        </p:tgtEl>
                                        <p:attrNameLst>
                                          <p:attrName>style.visibility</p:attrName>
                                        </p:attrNameLst>
                                      </p:cBhvr>
                                      <p:to>
                                        <p:strVal val="visible"/>
                                      </p:to>
                                    </p:set>
                                    <p:animEffect transition="in" filter="fade">
                                      <p:cBhvr>
                                        <p:cTn id="31" dur="500"/>
                                        <p:tgtEl>
                                          <p:spTgt spid="258"/>
                                        </p:tgtEl>
                                      </p:cBhvr>
                                    </p:animEffect>
                                  </p:childTnLst>
                                </p:cTn>
                              </p:par>
                              <p:par>
                                <p:cTn id="32" presetID="10" presetClass="entr" presetSubtype="0" fill="hold" nodeType="withEffect">
                                  <p:stCondLst>
                                    <p:cond delay="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0"/>
                                  </p:stCondLst>
                                  <p:childTnLst>
                                    <p:set>
                                      <p:cBhvr>
                                        <p:cTn id="36" dur="1" fill="hold">
                                          <p:stCondLst>
                                            <p:cond delay="0"/>
                                          </p:stCondLst>
                                        </p:cTn>
                                        <p:tgtEl>
                                          <p:spTgt spid="255"/>
                                        </p:tgtEl>
                                        <p:attrNameLst>
                                          <p:attrName>style.visibility</p:attrName>
                                        </p:attrNameLst>
                                      </p:cBhvr>
                                      <p:to>
                                        <p:strVal val="visible"/>
                                      </p:to>
                                    </p:set>
                                    <p:animEffect transition="in" filter="fade">
                                      <p:cBhvr>
                                        <p:cTn id="37" dur="500"/>
                                        <p:tgtEl>
                                          <p:spTgt spid="255"/>
                                        </p:tgtEl>
                                      </p:cBhvr>
                                    </p:animEffect>
                                  </p:childTnLst>
                                </p:cTn>
                              </p:par>
                              <p:par>
                                <p:cTn id="38" presetID="10"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p:bldP spid="25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5" name="Straight Connector 324">
            <a:extLst>
              <a:ext uri="{FF2B5EF4-FFF2-40B4-BE49-F238E27FC236}">
                <a16:creationId xmlns:a16="http://schemas.microsoft.com/office/drawing/2014/main" id="{982B4C73-C69E-886A-A520-949B6F962D34}"/>
              </a:ext>
            </a:extLst>
          </p:cNvPr>
          <p:cNvCxnSpPr>
            <a:cxnSpLocks/>
          </p:cNvCxnSpPr>
          <p:nvPr/>
        </p:nvCxnSpPr>
        <p:spPr>
          <a:xfrm flipH="1">
            <a:off x="9632322" y="4828442"/>
            <a:ext cx="2366594" cy="942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6" name="Group 325">
            <a:extLst>
              <a:ext uri="{FF2B5EF4-FFF2-40B4-BE49-F238E27FC236}">
                <a16:creationId xmlns:a16="http://schemas.microsoft.com/office/drawing/2014/main" id="{9AA19535-EC79-46AE-0483-8F26580E78D1}"/>
              </a:ext>
            </a:extLst>
          </p:cNvPr>
          <p:cNvGrpSpPr/>
          <p:nvPr/>
        </p:nvGrpSpPr>
        <p:grpSpPr>
          <a:xfrm>
            <a:off x="9469483" y="4237447"/>
            <a:ext cx="2529434" cy="556719"/>
            <a:chOff x="9469483" y="4237447"/>
            <a:chExt cx="2529434" cy="556719"/>
          </a:xfrm>
        </p:grpSpPr>
        <p:grpSp>
          <p:nvGrpSpPr>
            <p:cNvPr id="327" name="Group 326">
              <a:extLst>
                <a:ext uri="{FF2B5EF4-FFF2-40B4-BE49-F238E27FC236}">
                  <a16:creationId xmlns:a16="http://schemas.microsoft.com/office/drawing/2014/main" id="{15012ED0-CF26-E1AF-A4DB-70031EEE4359}"/>
                </a:ext>
              </a:extLst>
            </p:cNvPr>
            <p:cNvGrpSpPr/>
            <p:nvPr/>
          </p:nvGrpSpPr>
          <p:grpSpPr>
            <a:xfrm>
              <a:off x="9469483" y="4237447"/>
              <a:ext cx="2248385" cy="556719"/>
              <a:chOff x="9268765" y="3735646"/>
              <a:chExt cx="2647852" cy="556719"/>
            </a:xfrm>
          </p:grpSpPr>
          <p:grpSp>
            <p:nvGrpSpPr>
              <p:cNvPr id="334" name="Group 333">
                <a:extLst>
                  <a:ext uri="{FF2B5EF4-FFF2-40B4-BE49-F238E27FC236}">
                    <a16:creationId xmlns:a16="http://schemas.microsoft.com/office/drawing/2014/main" id="{8616A45A-90D2-88A2-6260-8E74154D2985}"/>
                  </a:ext>
                </a:extLst>
              </p:cNvPr>
              <p:cNvGrpSpPr/>
              <p:nvPr/>
            </p:nvGrpSpPr>
            <p:grpSpPr>
              <a:xfrm>
                <a:off x="9268765" y="3735646"/>
                <a:ext cx="661965" cy="556719"/>
                <a:chOff x="9268765" y="3735646"/>
                <a:chExt cx="661965" cy="556719"/>
              </a:xfrm>
            </p:grpSpPr>
            <p:grpSp>
              <p:nvGrpSpPr>
                <p:cNvPr id="374" name="Group 373">
                  <a:extLst>
                    <a:ext uri="{FF2B5EF4-FFF2-40B4-BE49-F238E27FC236}">
                      <a16:creationId xmlns:a16="http://schemas.microsoft.com/office/drawing/2014/main" id="{1121A738-CFBB-61DE-0F59-27FDA0D20547}"/>
                    </a:ext>
                  </a:extLst>
                </p:cNvPr>
                <p:cNvGrpSpPr>
                  <a:grpSpLocks noChangeAspect="1"/>
                </p:cNvGrpSpPr>
                <p:nvPr/>
              </p:nvGrpSpPr>
              <p:grpSpPr>
                <a:xfrm>
                  <a:off x="9268765" y="3735646"/>
                  <a:ext cx="330983" cy="556719"/>
                  <a:chOff x="6601522" y="2812316"/>
                  <a:chExt cx="1345907" cy="2263840"/>
                </a:xfrm>
              </p:grpSpPr>
              <p:sp>
                <p:nvSpPr>
                  <p:cNvPr id="381" name="TextBox 380">
                    <a:extLst>
                      <a:ext uri="{FF2B5EF4-FFF2-40B4-BE49-F238E27FC236}">
                        <a16:creationId xmlns:a16="http://schemas.microsoft.com/office/drawing/2014/main" id="{780AD80B-AF10-A321-A571-8DE267079233}"/>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82" name="TextBox 381">
                    <a:extLst>
                      <a:ext uri="{FF2B5EF4-FFF2-40B4-BE49-F238E27FC236}">
                        <a16:creationId xmlns:a16="http://schemas.microsoft.com/office/drawing/2014/main" id="{1A4512A6-EA9B-0359-CA78-77D6D57F8C2B}"/>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83" name="TextBox 382">
                    <a:extLst>
                      <a:ext uri="{FF2B5EF4-FFF2-40B4-BE49-F238E27FC236}">
                        <a16:creationId xmlns:a16="http://schemas.microsoft.com/office/drawing/2014/main" id="{7AD16F75-F347-5A27-4652-B4545518DB19}"/>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384" name="TextBox 383">
                    <a:extLst>
                      <a:ext uri="{FF2B5EF4-FFF2-40B4-BE49-F238E27FC236}">
                        <a16:creationId xmlns:a16="http://schemas.microsoft.com/office/drawing/2014/main" id="{1008F4BC-EE77-A25F-99A2-360AF8794B29}"/>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85" name="TextBox 384">
                    <a:extLst>
                      <a:ext uri="{FF2B5EF4-FFF2-40B4-BE49-F238E27FC236}">
                        <a16:creationId xmlns:a16="http://schemas.microsoft.com/office/drawing/2014/main" id="{328A31F7-59A1-47CD-B55E-47B611A37610}"/>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nvGrpSpPr>
                <p:cNvPr id="375" name="Group 374">
                  <a:extLst>
                    <a:ext uri="{FF2B5EF4-FFF2-40B4-BE49-F238E27FC236}">
                      <a16:creationId xmlns:a16="http://schemas.microsoft.com/office/drawing/2014/main" id="{A70AC1D0-4FB5-6346-EF1A-38E2616DAF47}"/>
                    </a:ext>
                  </a:extLst>
                </p:cNvPr>
                <p:cNvGrpSpPr>
                  <a:grpSpLocks noChangeAspect="1"/>
                </p:cNvGrpSpPr>
                <p:nvPr/>
              </p:nvGrpSpPr>
              <p:grpSpPr>
                <a:xfrm>
                  <a:off x="9599747" y="3735646"/>
                  <a:ext cx="330983" cy="556719"/>
                  <a:chOff x="6601522" y="2812316"/>
                  <a:chExt cx="1345907" cy="2263840"/>
                </a:xfrm>
              </p:grpSpPr>
              <p:sp>
                <p:nvSpPr>
                  <p:cNvPr id="376" name="TextBox 375">
                    <a:extLst>
                      <a:ext uri="{FF2B5EF4-FFF2-40B4-BE49-F238E27FC236}">
                        <a16:creationId xmlns:a16="http://schemas.microsoft.com/office/drawing/2014/main" id="{2E7BD3BF-B1A9-B5A1-6D44-B1913976DF39}"/>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77" name="TextBox 376">
                    <a:extLst>
                      <a:ext uri="{FF2B5EF4-FFF2-40B4-BE49-F238E27FC236}">
                        <a16:creationId xmlns:a16="http://schemas.microsoft.com/office/drawing/2014/main" id="{EAAA3462-E73A-F915-627A-4BAA16E999E0}"/>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78" name="TextBox 377">
                    <a:extLst>
                      <a:ext uri="{FF2B5EF4-FFF2-40B4-BE49-F238E27FC236}">
                        <a16:creationId xmlns:a16="http://schemas.microsoft.com/office/drawing/2014/main" id="{409DCEDA-7344-7F85-EDB5-15BFA62F0392}"/>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379" name="TextBox 378">
                    <a:extLst>
                      <a:ext uri="{FF2B5EF4-FFF2-40B4-BE49-F238E27FC236}">
                        <a16:creationId xmlns:a16="http://schemas.microsoft.com/office/drawing/2014/main" id="{C5E632DB-F4B0-7B51-4887-1CC7156A579E}"/>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80" name="TextBox 379">
                    <a:extLst>
                      <a:ext uri="{FF2B5EF4-FFF2-40B4-BE49-F238E27FC236}">
                        <a16:creationId xmlns:a16="http://schemas.microsoft.com/office/drawing/2014/main" id="{CCF18AEA-0E74-0080-50B2-F40EC7674238}"/>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grpSp>
            <p:nvGrpSpPr>
              <p:cNvPr id="335" name="Group 334">
                <a:extLst>
                  <a:ext uri="{FF2B5EF4-FFF2-40B4-BE49-F238E27FC236}">
                    <a16:creationId xmlns:a16="http://schemas.microsoft.com/office/drawing/2014/main" id="{24A979BB-AFA3-7A93-A39D-F2CD8E5D34B9}"/>
                  </a:ext>
                </a:extLst>
              </p:cNvPr>
              <p:cNvGrpSpPr/>
              <p:nvPr/>
            </p:nvGrpSpPr>
            <p:grpSpPr>
              <a:xfrm>
                <a:off x="9930728" y="3735646"/>
                <a:ext cx="661965" cy="556719"/>
                <a:chOff x="9268765" y="3735646"/>
                <a:chExt cx="661965" cy="556719"/>
              </a:xfrm>
            </p:grpSpPr>
            <p:grpSp>
              <p:nvGrpSpPr>
                <p:cNvPr id="362" name="Group 361">
                  <a:extLst>
                    <a:ext uri="{FF2B5EF4-FFF2-40B4-BE49-F238E27FC236}">
                      <a16:creationId xmlns:a16="http://schemas.microsoft.com/office/drawing/2014/main" id="{39EEFEFE-46AE-EACA-9077-8E55C616B2E6}"/>
                    </a:ext>
                  </a:extLst>
                </p:cNvPr>
                <p:cNvGrpSpPr>
                  <a:grpSpLocks noChangeAspect="1"/>
                </p:cNvGrpSpPr>
                <p:nvPr/>
              </p:nvGrpSpPr>
              <p:grpSpPr>
                <a:xfrm>
                  <a:off x="9268765" y="3735646"/>
                  <a:ext cx="330983" cy="556719"/>
                  <a:chOff x="6601522" y="2812316"/>
                  <a:chExt cx="1345907" cy="2263840"/>
                </a:xfrm>
              </p:grpSpPr>
              <p:sp>
                <p:nvSpPr>
                  <p:cNvPr id="369" name="TextBox 368">
                    <a:extLst>
                      <a:ext uri="{FF2B5EF4-FFF2-40B4-BE49-F238E27FC236}">
                        <a16:creationId xmlns:a16="http://schemas.microsoft.com/office/drawing/2014/main" id="{548134CD-A4C5-D66B-4F67-7B783AAA4CD3}"/>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70" name="TextBox 369">
                    <a:extLst>
                      <a:ext uri="{FF2B5EF4-FFF2-40B4-BE49-F238E27FC236}">
                        <a16:creationId xmlns:a16="http://schemas.microsoft.com/office/drawing/2014/main" id="{5E469C4B-C5B3-8570-268F-40E8A8BECF2D}"/>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71" name="TextBox 370">
                    <a:extLst>
                      <a:ext uri="{FF2B5EF4-FFF2-40B4-BE49-F238E27FC236}">
                        <a16:creationId xmlns:a16="http://schemas.microsoft.com/office/drawing/2014/main" id="{648C5D99-8A56-9706-B787-C46023AD1BAE}"/>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372" name="TextBox 371">
                    <a:extLst>
                      <a:ext uri="{FF2B5EF4-FFF2-40B4-BE49-F238E27FC236}">
                        <a16:creationId xmlns:a16="http://schemas.microsoft.com/office/drawing/2014/main" id="{553224B4-5142-B233-D592-1DD0B6867A7B}"/>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73" name="TextBox 372">
                    <a:extLst>
                      <a:ext uri="{FF2B5EF4-FFF2-40B4-BE49-F238E27FC236}">
                        <a16:creationId xmlns:a16="http://schemas.microsoft.com/office/drawing/2014/main" id="{28E4AA87-995B-8035-E5E3-044E2D62C9AF}"/>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nvGrpSpPr>
                <p:cNvPr id="363" name="Group 362">
                  <a:extLst>
                    <a:ext uri="{FF2B5EF4-FFF2-40B4-BE49-F238E27FC236}">
                      <a16:creationId xmlns:a16="http://schemas.microsoft.com/office/drawing/2014/main" id="{6DF8866C-F808-7452-E98D-78ED51F97E2B}"/>
                    </a:ext>
                  </a:extLst>
                </p:cNvPr>
                <p:cNvGrpSpPr>
                  <a:grpSpLocks noChangeAspect="1"/>
                </p:cNvGrpSpPr>
                <p:nvPr/>
              </p:nvGrpSpPr>
              <p:grpSpPr>
                <a:xfrm>
                  <a:off x="9599747" y="3735646"/>
                  <a:ext cx="330983" cy="556719"/>
                  <a:chOff x="6601522" y="2812316"/>
                  <a:chExt cx="1345907" cy="2263840"/>
                </a:xfrm>
              </p:grpSpPr>
              <p:sp>
                <p:nvSpPr>
                  <p:cNvPr id="364" name="TextBox 363">
                    <a:extLst>
                      <a:ext uri="{FF2B5EF4-FFF2-40B4-BE49-F238E27FC236}">
                        <a16:creationId xmlns:a16="http://schemas.microsoft.com/office/drawing/2014/main" id="{DBE562EB-1FDA-D954-8998-B268E5B0DF9A}"/>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65" name="TextBox 364">
                    <a:extLst>
                      <a:ext uri="{FF2B5EF4-FFF2-40B4-BE49-F238E27FC236}">
                        <a16:creationId xmlns:a16="http://schemas.microsoft.com/office/drawing/2014/main" id="{105F7E5C-AB31-4072-AAD0-523F86FC5ADF}"/>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66" name="TextBox 365">
                    <a:extLst>
                      <a:ext uri="{FF2B5EF4-FFF2-40B4-BE49-F238E27FC236}">
                        <a16:creationId xmlns:a16="http://schemas.microsoft.com/office/drawing/2014/main" id="{8EAC3CA0-7CC4-F892-1778-B6FC2675C3BD}"/>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367" name="TextBox 366">
                    <a:extLst>
                      <a:ext uri="{FF2B5EF4-FFF2-40B4-BE49-F238E27FC236}">
                        <a16:creationId xmlns:a16="http://schemas.microsoft.com/office/drawing/2014/main" id="{4298BA18-30CE-7BD9-9E8A-C55C22A4E374}"/>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68" name="TextBox 367">
                    <a:extLst>
                      <a:ext uri="{FF2B5EF4-FFF2-40B4-BE49-F238E27FC236}">
                        <a16:creationId xmlns:a16="http://schemas.microsoft.com/office/drawing/2014/main" id="{A164B73C-6712-DF02-5653-1CBFAAAA4C98}"/>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grpSp>
            <p:nvGrpSpPr>
              <p:cNvPr id="336" name="Group 335">
                <a:extLst>
                  <a:ext uri="{FF2B5EF4-FFF2-40B4-BE49-F238E27FC236}">
                    <a16:creationId xmlns:a16="http://schemas.microsoft.com/office/drawing/2014/main" id="{2B1D6314-083F-ACD9-A52E-A6F3E457A26A}"/>
                  </a:ext>
                </a:extLst>
              </p:cNvPr>
              <p:cNvGrpSpPr/>
              <p:nvPr/>
            </p:nvGrpSpPr>
            <p:grpSpPr>
              <a:xfrm>
                <a:off x="10592689" y="3735646"/>
                <a:ext cx="661965" cy="556719"/>
                <a:chOff x="9268765" y="3735646"/>
                <a:chExt cx="661965" cy="556719"/>
              </a:xfrm>
            </p:grpSpPr>
            <p:grpSp>
              <p:nvGrpSpPr>
                <p:cNvPr id="350" name="Group 349">
                  <a:extLst>
                    <a:ext uri="{FF2B5EF4-FFF2-40B4-BE49-F238E27FC236}">
                      <a16:creationId xmlns:a16="http://schemas.microsoft.com/office/drawing/2014/main" id="{BC0DC88D-BE64-791C-CABA-A22C5FE223A1}"/>
                    </a:ext>
                  </a:extLst>
                </p:cNvPr>
                <p:cNvGrpSpPr>
                  <a:grpSpLocks noChangeAspect="1"/>
                </p:cNvGrpSpPr>
                <p:nvPr/>
              </p:nvGrpSpPr>
              <p:grpSpPr>
                <a:xfrm>
                  <a:off x="9268765" y="3735646"/>
                  <a:ext cx="330983" cy="556719"/>
                  <a:chOff x="6601522" y="2812316"/>
                  <a:chExt cx="1345907" cy="2263840"/>
                </a:xfrm>
              </p:grpSpPr>
              <p:sp>
                <p:nvSpPr>
                  <p:cNvPr id="357" name="TextBox 356">
                    <a:extLst>
                      <a:ext uri="{FF2B5EF4-FFF2-40B4-BE49-F238E27FC236}">
                        <a16:creationId xmlns:a16="http://schemas.microsoft.com/office/drawing/2014/main" id="{6C927EB0-C4B4-463D-4620-54114CB59EAB}"/>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58" name="TextBox 357">
                    <a:extLst>
                      <a:ext uri="{FF2B5EF4-FFF2-40B4-BE49-F238E27FC236}">
                        <a16:creationId xmlns:a16="http://schemas.microsoft.com/office/drawing/2014/main" id="{50EA09FA-6722-3217-9521-7D19BC51E985}"/>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59" name="TextBox 358">
                    <a:extLst>
                      <a:ext uri="{FF2B5EF4-FFF2-40B4-BE49-F238E27FC236}">
                        <a16:creationId xmlns:a16="http://schemas.microsoft.com/office/drawing/2014/main" id="{ECE133BE-CFA6-8595-CBCA-B44DDE73D026}"/>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360" name="TextBox 359">
                    <a:extLst>
                      <a:ext uri="{FF2B5EF4-FFF2-40B4-BE49-F238E27FC236}">
                        <a16:creationId xmlns:a16="http://schemas.microsoft.com/office/drawing/2014/main" id="{9C6C51AD-8966-02F1-50C4-900A66684799}"/>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61" name="TextBox 360">
                    <a:extLst>
                      <a:ext uri="{FF2B5EF4-FFF2-40B4-BE49-F238E27FC236}">
                        <a16:creationId xmlns:a16="http://schemas.microsoft.com/office/drawing/2014/main" id="{A911F71B-3EAC-CB12-DD61-FAE556EB98CA}"/>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nvGrpSpPr>
                <p:cNvPr id="351" name="Group 350">
                  <a:extLst>
                    <a:ext uri="{FF2B5EF4-FFF2-40B4-BE49-F238E27FC236}">
                      <a16:creationId xmlns:a16="http://schemas.microsoft.com/office/drawing/2014/main" id="{3CBA702F-19A2-5F95-B554-0CB678718849}"/>
                    </a:ext>
                  </a:extLst>
                </p:cNvPr>
                <p:cNvGrpSpPr>
                  <a:grpSpLocks noChangeAspect="1"/>
                </p:cNvGrpSpPr>
                <p:nvPr/>
              </p:nvGrpSpPr>
              <p:grpSpPr>
                <a:xfrm>
                  <a:off x="9599747" y="3735646"/>
                  <a:ext cx="330983" cy="556719"/>
                  <a:chOff x="6601522" y="2812316"/>
                  <a:chExt cx="1345907" cy="2263840"/>
                </a:xfrm>
              </p:grpSpPr>
              <p:sp>
                <p:nvSpPr>
                  <p:cNvPr id="352" name="TextBox 351">
                    <a:extLst>
                      <a:ext uri="{FF2B5EF4-FFF2-40B4-BE49-F238E27FC236}">
                        <a16:creationId xmlns:a16="http://schemas.microsoft.com/office/drawing/2014/main" id="{F48439FF-AA71-A2A1-1DDE-7F5C60268FEE}"/>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53" name="TextBox 352">
                    <a:extLst>
                      <a:ext uri="{FF2B5EF4-FFF2-40B4-BE49-F238E27FC236}">
                        <a16:creationId xmlns:a16="http://schemas.microsoft.com/office/drawing/2014/main" id="{8899B880-E61E-CDD5-12BB-9B50FE7A8246}"/>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54" name="TextBox 353">
                    <a:extLst>
                      <a:ext uri="{FF2B5EF4-FFF2-40B4-BE49-F238E27FC236}">
                        <a16:creationId xmlns:a16="http://schemas.microsoft.com/office/drawing/2014/main" id="{F58F8035-AE9D-EE8F-D633-95ABF5AC05BF}"/>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355" name="TextBox 354">
                    <a:extLst>
                      <a:ext uri="{FF2B5EF4-FFF2-40B4-BE49-F238E27FC236}">
                        <a16:creationId xmlns:a16="http://schemas.microsoft.com/office/drawing/2014/main" id="{4627EE8E-3EF0-F798-8242-A8634A65A759}"/>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56" name="TextBox 355">
                    <a:extLst>
                      <a:ext uri="{FF2B5EF4-FFF2-40B4-BE49-F238E27FC236}">
                        <a16:creationId xmlns:a16="http://schemas.microsoft.com/office/drawing/2014/main" id="{E508FE03-4F6D-0F5B-3F59-CCCEFEE12479}"/>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grpSp>
            <p:nvGrpSpPr>
              <p:cNvPr id="337" name="Group 336">
                <a:extLst>
                  <a:ext uri="{FF2B5EF4-FFF2-40B4-BE49-F238E27FC236}">
                    <a16:creationId xmlns:a16="http://schemas.microsoft.com/office/drawing/2014/main" id="{894C59D6-F5D3-FBDE-50C5-46B37E7320BA}"/>
                  </a:ext>
                </a:extLst>
              </p:cNvPr>
              <p:cNvGrpSpPr/>
              <p:nvPr/>
            </p:nvGrpSpPr>
            <p:grpSpPr>
              <a:xfrm>
                <a:off x="11254652" y="3735646"/>
                <a:ext cx="661965" cy="556719"/>
                <a:chOff x="9268765" y="3735646"/>
                <a:chExt cx="661965" cy="556719"/>
              </a:xfrm>
            </p:grpSpPr>
            <p:grpSp>
              <p:nvGrpSpPr>
                <p:cNvPr id="338" name="Group 337">
                  <a:extLst>
                    <a:ext uri="{FF2B5EF4-FFF2-40B4-BE49-F238E27FC236}">
                      <a16:creationId xmlns:a16="http://schemas.microsoft.com/office/drawing/2014/main" id="{A5EC3864-F371-427F-67F4-51EFD2B51AB2}"/>
                    </a:ext>
                  </a:extLst>
                </p:cNvPr>
                <p:cNvGrpSpPr>
                  <a:grpSpLocks noChangeAspect="1"/>
                </p:cNvGrpSpPr>
                <p:nvPr/>
              </p:nvGrpSpPr>
              <p:grpSpPr>
                <a:xfrm>
                  <a:off x="9268765" y="3735646"/>
                  <a:ext cx="330983" cy="556719"/>
                  <a:chOff x="6601522" y="2812316"/>
                  <a:chExt cx="1345907" cy="2263840"/>
                </a:xfrm>
              </p:grpSpPr>
              <p:sp>
                <p:nvSpPr>
                  <p:cNvPr id="345" name="TextBox 344">
                    <a:extLst>
                      <a:ext uri="{FF2B5EF4-FFF2-40B4-BE49-F238E27FC236}">
                        <a16:creationId xmlns:a16="http://schemas.microsoft.com/office/drawing/2014/main" id="{AE3FBC77-2DC6-33A8-5D75-CD996611648E}"/>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46" name="TextBox 345">
                    <a:extLst>
                      <a:ext uri="{FF2B5EF4-FFF2-40B4-BE49-F238E27FC236}">
                        <a16:creationId xmlns:a16="http://schemas.microsoft.com/office/drawing/2014/main" id="{AD9B91A8-A111-D6A4-A0B5-896A88B9AB91}"/>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47" name="TextBox 346">
                    <a:extLst>
                      <a:ext uri="{FF2B5EF4-FFF2-40B4-BE49-F238E27FC236}">
                        <a16:creationId xmlns:a16="http://schemas.microsoft.com/office/drawing/2014/main" id="{EA092B1D-B8F4-2279-16A0-91CB0D33BBF8}"/>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348" name="TextBox 347">
                    <a:extLst>
                      <a:ext uri="{FF2B5EF4-FFF2-40B4-BE49-F238E27FC236}">
                        <a16:creationId xmlns:a16="http://schemas.microsoft.com/office/drawing/2014/main" id="{485B9E68-BD2C-BC4F-84D8-41EED6B5FAF2}"/>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49" name="TextBox 348">
                    <a:extLst>
                      <a:ext uri="{FF2B5EF4-FFF2-40B4-BE49-F238E27FC236}">
                        <a16:creationId xmlns:a16="http://schemas.microsoft.com/office/drawing/2014/main" id="{D125B2D7-AF25-428C-D3B4-B2D42447D8EE}"/>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nvGrpSpPr>
                <p:cNvPr id="339" name="Group 338">
                  <a:extLst>
                    <a:ext uri="{FF2B5EF4-FFF2-40B4-BE49-F238E27FC236}">
                      <a16:creationId xmlns:a16="http://schemas.microsoft.com/office/drawing/2014/main" id="{53B56563-DA65-A8DD-BCD4-A51DDC89E255}"/>
                    </a:ext>
                  </a:extLst>
                </p:cNvPr>
                <p:cNvGrpSpPr>
                  <a:grpSpLocks noChangeAspect="1"/>
                </p:cNvGrpSpPr>
                <p:nvPr/>
              </p:nvGrpSpPr>
              <p:grpSpPr>
                <a:xfrm>
                  <a:off x="9599747" y="3735646"/>
                  <a:ext cx="330983" cy="556719"/>
                  <a:chOff x="6601522" y="2812316"/>
                  <a:chExt cx="1345907" cy="2263840"/>
                </a:xfrm>
              </p:grpSpPr>
              <p:sp>
                <p:nvSpPr>
                  <p:cNvPr id="340" name="TextBox 339">
                    <a:extLst>
                      <a:ext uri="{FF2B5EF4-FFF2-40B4-BE49-F238E27FC236}">
                        <a16:creationId xmlns:a16="http://schemas.microsoft.com/office/drawing/2014/main" id="{15013952-9642-488F-E2F3-E0DC8329FFA3}"/>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41" name="TextBox 340">
                    <a:extLst>
                      <a:ext uri="{FF2B5EF4-FFF2-40B4-BE49-F238E27FC236}">
                        <a16:creationId xmlns:a16="http://schemas.microsoft.com/office/drawing/2014/main" id="{0C99F615-0CD6-2963-4E98-8E4E9F8B82BE}"/>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42" name="TextBox 341">
                    <a:extLst>
                      <a:ext uri="{FF2B5EF4-FFF2-40B4-BE49-F238E27FC236}">
                        <a16:creationId xmlns:a16="http://schemas.microsoft.com/office/drawing/2014/main" id="{D41B7AC5-002B-1AA2-7A86-C760194EE1AB}"/>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343" name="TextBox 342">
                    <a:extLst>
                      <a:ext uri="{FF2B5EF4-FFF2-40B4-BE49-F238E27FC236}">
                        <a16:creationId xmlns:a16="http://schemas.microsoft.com/office/drawing/2014/main" id="{5D4F1010-83C1-DFC4-9802-400693D9267F}"/>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44" name="TextBox 343">
                    <a:extLst>
                      <a:ext uri="{FF2B5EF4-FFF2-40B4-BE49-F238E27FC236}">
                        <a16:creationId xmlns:a16="http://schemas.microsoft.com/office/drawing/2014/main" id="{494BF1B7-1ABE-5301-5401-90126F1D686E}"/>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grpSp>
        <p:grpSp>
          <p:nvGrpSpPr>
            <p:cNvPr id="328" name="Group 327">
              <a:extLst>
                <a:ext uri="{FF2B5EF4-FFF2-40B4-BE49-F238E27FC236}">
                  <a16:creationId xmlns:a16="http://schemas.microsoft.com/office/drawing/2014/main" id="{5CA1D375-A059-091C-23C1-C48F3B85F000}"/>
                </a:ext>
              </a:extLst>
            </p:cNvPr>
            <p:cNvGrpSpPr/>
            <p:nvPr/>
          </p:nvGrpSpPr>
          <p:grpSpPr>
            <a:xfrm>
              <a:off x="11717868" y="4237447"/>
              <a:ext cx="281049" cy="556719"/>
              <a:chOff x="11589219" y="4389847"/>
              <a:chExt cx="281049" cy="556719"/>
            </a:xfrm>
          </p:grpSpPr>
          <p:sp>
            <p:nvSpPr>
              <p:cNvPr id="329" name="TextBox 328">
                <a:extLst>
                  <a:ext uri="{FF2B5EF4-FFF2-40B4-BE49-F238E27FC236}">
                    <a16:creationId xmlns:a16="http://schemas.microsoft.com/office/drawing/2014/main" id="{0794C44A-3085-D6F5-E2CC-3BDAFCD24965}"/>
                  </a:ext>
                </a:extLst>
              </p:cNvPr>
              <p:cNvSpPr txBox="1"/>
              <p:nvPr/>
            </p:nvSpPr>
            <p:spPr>
              <a:xfrm>
                <a:off x="11589220" y="4389847"/>
                <a:ext cx="281048" cy="153888"/>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30" name="TextBox 329">
                <a:extLst>
                  <a:ext uri="{FF2B5EF4-FFF2-40B4-BE49-F238E27FC236}">
                    <a16:creationId xmlns:a16="http://schemas.microsoft.com/office/drawing/2014/main" id="{DA3CA2CF-9167-7165-B97B-D0391721BDDC}"/>
                  </a:ext>
                </a:extLst>
              </p:cNvPr>
              <p:cNvSpPr txBox="1"/>
              <p:nvPr/>
            </p:nvSpPr>
            <p:spPr>
              <a:xfrm>
                <a:off x="11589219" y="4503379"/>
                <a:ext cx="281048" cy="153888"/>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31" name="TextBox 330">
                <a:extLst>
                  <a:ext uri="{FF2B5EF4-FFF2-40B4-BE49-F238E27FC236}">
                    <a16:creationId xmlns:a16="http://schemas.microsoft.com/office/drawing/2014/main" id="{733D99FA-0011-50A5-BC67-BF763F1EEDFF}"/>
                  </a:ext>
                </a:extLst>
              </p:cNvPr>
              <p:cNvSpPr txBox="1"/>
              <p:nvPr/>
            </p:nvSpPr>
            <p:spPr>
              <a:xfrm>
                <a:off x="11589219" y="4616911"/>
                <a:ext cx="281048" cy="153888"/>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332" name="TextBox 331">
                <a:extLst>
                  <a:ext uri="{FF2B5EF4-FFF2-40B4-BE49-F238E27FC236}">
                    <a16:creationId xmlns:a16="http://schemas.microsoft.com/office/drawing/2014/main" id="{2DA2BDDC-07B2-FAEE-7BCE-8D752B898DAB}"/>
                  </a:ext>
                </a:extLst>
              </p:cNvPr>
              <p:cNvSpPr txBox="1"/>
              <p:nvPr/>
            </p:nvSpPr>
            <p:spPr>
              <a:xfrm>
                <a:off x="11589219" y="4730442"/>
                <a:ext cx="281048" cy="153888"/>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33" name="TextBox 332">
                <a:extLst>
                  <a:ext uri="{FF2B5EF4-FFF2-40B4-BE49-F238E27FC236}">
                    <a16:creationId xmlns:a16="http://schemas.microsoft.com/office/drawing/2014/main" id="{F58D9271-1486-DBFD-2DE1-A87922A48416}"/>
                  </a:ext>
                </a:extLst>
              </p:cNvPr>
              <p:cNvSpPr txBox="1"/>
              <p:nvPr/>
            </p:nvSpPr>
            <p:spPr>
              <a:xfrm>
                <a:off x="11589219" y="4843974"/>
                <a:ext cx="281048" cy="102592"/>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cxnSp>
        <p:nvCxnSpPr>
          <p:cNvPr id="254" name="Straight Connector 253">
            <a:extLst>
              <a:ext uri="{FF2B5EF4-FFF2-40B4-BE49-F238E27FC236}">
                <a16:creationId xmlns:a16="http://schemas.microsoft.com/office/drawing/2014/main" id="{1DDC3B29-B6FC-4EC2-AC12-30D70A8E4648}"/>
              </a:ext>
            </a:extLst>
          </p:cNvPr>
          <p:cNvCxnSpPr>
            <a:cxnSpLocks/>
          </p:cNvCxnSpPr>
          <p:nvPr/>
        </p:nvCxnSpPr>
        <p:spPr>
          <a:xfrm flipH="1">
            <a:off x="8897155" y="4804858"/>
            <a:ext cx="576621" cy="9656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04C3A695-FE38-4823-99F6-83D8BDC81745}"/>
              </a:ext>
            </a:extLst>
          </p:cNvPr>
          <p:cNvCxnSpPr>
            <a:cxnSpLocks/>
          </p:cNvCxnSpPr>
          <p:nvPr/>
        </p:nvCxnSpPr>
        <p:spPr>
          <a:xfrm>
            <a:off x="9094307" y="3781095"/>
            <a:ext cx="375176" cy="10091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B93B7824-9F4E-4668-A73B-D938E16EEB56}"/>
              </a:ext>
            </a:extLst>
          </p:cNvPr>
          <p:cNvGrpSpPr>
            <a:grpSpLocks noChangeAspect="1"/>
          </p:cNvGrpSpPr>
          <p:nvPr/>
        </p:nvGrpSpPr>
        <p:grpSpPr>
          <a:xfrm>
            <a:off x="6601522" y="3314117"/>
            <a:ext cx="1345907" cy="2308325"/>
            <a:chOff x="6601522" y="2812316"/>
            <a:chExt cx="1345907" cy="2308325"/>
          </a:xfrm>
        </p:grpSpPr>
        <p:sp>
          <p:nvSpPr>
            <p:cNvPr id="14" name="TextBox 13">
              <a:extLst>
                <a:ext uri="{FF2B5EF4-FFF2-40B4-BE49-F238E27FC236}">
                  <a16:creationId xmlns:a16="http://schemas.microsoft.com/office/drawing/2014/main" id="{AA2D42F6-494F-4C07-9A49-A198EC8CB8E6}"/>
                </a:ext>
              </a:extLst>
            </p:cNvPr>
            <p:cNvSpPr txBox="1"/>
            <p:nvPr/>
          </p:nvSpPr>
          <p:spPr>
            <a:xfrm>
              <a:off x="6601524" y="2812316"/>
              <a:ext cx="1345905" cy="461665"/>
            </a:xfrm>
            <a:prstGeom prst="rect">
              <a:avLst/>
            </a:prstGeom>
            <a:solidFill>
              <a:srgbClr val="00FF99"/>
            </a:solidFill>
            <a:ln w="38100">
              <a:solidFill>
                <a:schemeClr val="tx1"/>
              </a:solidFill>
            </a:ln>
          </p:spPr>
          <p:txBody>
            <a:bodyPr wrap="square" rtlCol="0">
              <a:spAutoFit/>
            </a:bodyPr>
            <a:lstStyle/>
            <a:p>
              <a:pPr algn="ctr"/>
              <a:r>
                <a:rPr lang="en-US" sz="2400" b="1" dirty="0">
                  <a:latin typeface="Consolas" panose="020B0609020204030204" pitchFamily="49" charset="0"/>
                </a:rPr>
                <a:t>instr</a:t>
              </a:r>
              <a:r>
                <a:rPr lang="en-US" sz="3600" b="1" baseline="-25000" dirty="0">
                  <a:latin typeface="Consolas" panose="020B0609020204030204" pitchFamily="49" charset="0"/>
                </a:rPr>
                <a:t>0</a:t>
              </a:r>
              <a:endParaRPr lang="en-US" sz="2400" b="1" baseline="-25000" dirty="0">
                <a:latin typeface="Consolas" panose="020B0609020204030204" pitchFamily="49" charset="0"/>
              </a:endParaRPr>
            </a:p>
          </p:txBody>
        </p:sp>
        <p:sp>
          <p:nvSpPr>
            <p:cNvPr id="15" name="TextBox 14">
              <a:extLst>
                <a:ext uri="{FF2B5EF4-FFF2-40B4-BE49-F238E27FC236}">
                  <a16:creationId xmlns:a16="http://schemas.microsoft.com/office/drawing/2014/main" id="{902D4134-14D2-42D6-92AC-5820AF060237}"/>
                </a:ext>
              </a:extLst>
            </p:cNvPr>
            <p:cNvSpPr txBox="1"/>
            <p:nvPr/>
          </p:nvSpPr>
          <p:spPr>
            <a:xfrm>
              <a:off x="6601523" y="3273981"/>
              <a:ext cx="1345905" cy="461665"/>
            </a:xfrm>
            <a:prstGeom prst="rect">
              <a:avLst/>
            </a:prstGeom>
            <a:solidFill>
              <a:srgbClr val="FF4A01"/>
            </a:solidFill>
            <a:ln w="38100">
              <a:solidFill>
                <a:schemeClr val="tx1"/>
              </a:solidFill>
            </a:ln>
          </p:spPr>
          <p:txBody>
            <a:bodyPr wrap="square" rtlCol="0">
              <a:spAutoFit/>
            </a:bodyPr>
            <a:lstStyle/>
            <a:p>
              <a:pPr algn="ctr"/>
              <a:r>
                <a:rPr lang="en-US" sz="2400" b="1" dirty="0">
                  <a:latin typeface="Consolas" panose="020B0609020204030204" pitchFamily="49" charset="0"/>
                </a:rPr>
                <a:t>instr</a:t>
              </a:r>
              <a:r>
                <a:rPr lang="en-US" sz="3600" b="1" baseline="-25000" dirty="0">
                  <a:latin typeface="Consolas" panose="020B0609020204030204" pitchFamily="49" charset="0"/>
                </a:rPr>
                <a:t>1</a:t>
              </a:r>
              <a:endParaRPr lang="en-US" sz="2400" b="1" baseline="-25000" dirty="0">
                <a:latin typeface="Consolas" panose="020B0609020204030204" pitchFamily="49" charset="0"/>
              </a:endParaRPr>
            </a:p>
          </p:txBody>
        </p:sp>
        <p:sp>
          <p:nvSpPr>
            <p:cNvPr id="16" name="TextBox 15">
              <a:extLst>
                <a:ext uri="{FF2B5EF4-FFF2-40B4-BE49-F238E27FC236}">
                  <a16:creationId xmlns:a16="http://schemas.microsoft.com/office/drawing/2014/main" id="{BBCDD6E1-A408-4A09-AA8D-64B7A2CD7517}"/>
                </a:ext>
              </a:extLst>
            </p:cNvPr>
            <p:cNvSpPr txBox="1"/>
            <p:nvPr/>
          </p:nvSpPr>
          <p:spPr>
            <a:xfrm>
              <a:off x="6601522" y="3735646"/>
              <a:ext cx="1345905" cy="461665"/>
            </a:xfrm>
            <a:prstGeom prst="rect">
              <a:avLst/>
            </a:prstGeom>
            <a:solidFill>
              <a:schemeClr val="tx1"/>
            </a:solidFill>
            <a:ln w="38100">
              <a:solidFill>
                <a:schemeClr val="tx1"/>
              </a:solidFill>
            </a:ln>
          </p:spPr>
          <p:txBody>
            <a:bodyPr wrap="square" rtlCol="0">
              <a:spAutoFit/>
            </a:bodyPr>
            <a:lstStyle/>
            <a:p>
              <a:pPr algn="ctr"/>
              <a:r>
                <a:rPr lang="en-US" sz="2400" b="1" dirty="0">
                  <a:solidFill>
                    <a:schemeClr val="bg1"/>
                  </a:solidFill>
                  <a:latin typeface="Consolas" panose="020B0609020204030204" pitchFamily="49" charset="0"/>
                </a:rPr>
                <a:t>instr</a:t>
              </a:r>
              <a:r>
                <a:rPr lang="en-US" sz="3600" b="1" baseline="-25000" dirty="0">
                  <a:solidFill>
                    <a:schemeClr val="bg1"/>
                  </a:solidFill>
                  <a:latin typeface="Consolas" panose="020B0609020204030204" pitchFamily="49" charset="0"/>
                </a:rPr>
                <a:t>2</a:t>
              </a:r>
              <a:endParaRPr lang="en-US" sz="2400" b="1" baseline="-25000" dirty="0">
                <a:solidFill>
                  <a:schemeClr val="bg1"/>
                </a:solidFill>
                <a:latin typeface="Consolas" panose="020B0609020204030204" pitchFamily="49" charset="0"/>
              </a:endParaRPr>
            </a:p>
          </p:txBody>
        </p:sp>
        <p:sp>
          <p:nvSpPr>
            <p:cNvPr id="17" name="TextBox 16">
              <a:extLst>
                <a:ext uri="{FF2B5EF4-FFF2-40B4-BE49-F238E27FC236}">
                  <a16:creationId xmlns:a16="http://schemas.microsoft.com/office/drawing/2014/main" id="{5DF1022D-91FF-4B7F-8FAC-842C68C9CA57}"/>
                </a:ext>
              </a:extLst>
            </p:cNvPr>
            <p:cNvSpPr txBox="1"/>
            <p:nvPr/>
          </p:nvSpPr>
          <p:spPr>
            <a:xfrm>
              <a:off x="6601522" y="4197311"/>
              <a:ext cx="1345905" cy="461665"/>
            </a:xfrm>
            <a:prstGeom prst="rect">
              <a:avLst/>
            </a:prstGeom>
            <a:solidFill>
              <a:srgbClr val="FFFF00"/>
            </a:solidFill>
            <a:ln w="38100">
              <a:solidFill>
                <a:schemeClr val="tx1"/>
              </a:solidFill>
            </a:ln>
          </p:spPr>
          <p:txBody>
            <a:bodyPr wrap="square" rtlCol="0">
              <a:spAutoFit/>
            </a:bodyPr>
            <a:lstStyle/>
            <a:p>
              <a:pPr algn="ctr"/>
              <a:r>
                <a:rPr lang="en-US" sz="2400" b="1" dirty="0">
                  <a:latin typeface="Consolas" panose="020B0609020204030204" pitchFamily="49" charset="0"/>
                </a:rPr>
                <a:t>instr</a:t>
              </a:r>
              <a:r>
                <a:rPr lang="en-US" sz="3600" b="1" baseline="-25000" dirty="0">
                  <a:latin typeface="Consolas" panose="020B0609020204030204" pitchFamily="49" charset="0"/>
                </a:rPr>
                <a:t>3</a:t>
              </a:r>
              <a:endParaRPr lang="en-US" sz="2400" b="1" baseline="-25000" dirty="0">
                <a:latin typeface="Consolas" panose="020B0609020204030204" pitchFamily="49" charset="0"/>
              </a:endParaRPr>
            </a:p>
          </p:txBody>
        </p:sp>
        <p:sp>
          <p:nvSpPr>
            <p:cNvPr id="18" name="TextBox 17">
              <a:extLst>
                <a:ext uri="{FF2B5EF4-FFF2-40B4-BE49-F238E27FC236}">
                  <a16:creationId xmlns:a16="http://schemas.microsoft.com/office/drawing/2014/main" id="{BD3D5F60-8A05-4AFA-BB80-9098B94046BE}"/>
                </a:ext>
              </a:extLst>
            </p:cNvPr>
            <p:cNvSpPr txBox="1"/>
            <p:nvPr/>
          </p:nvSpPr>
          <p:spPr>
            <a:xfrm>
              <a:off x="6601522" y="4658976"/>
              <a:ext cx="1345905" cy="461665"/>
            </a:xfrm>
            <a:prstGeom prst="rect">
              <a:avLst/>
            </a:prstGeom>
            <a:solidFill>
              <a:schemeClr val="accent4">
                <a:lumMod val="50000"/>
              </a:schemeClr>
            </a:solidFill>
            <a:ln w="38100">
              <a:solidFill>
                <a:schemeClr val="tx1"/>
              </a:solidFill>
            </a:ln>
          </p:spPr>
          <p:txBody>
            <a:bodyPr wrap="square" rtlCol="0">
              <a:spAutoFit/>
            </a:bodyPr>
            <a:lstStyle/>
            <a:p>
              <a:pPr algn="ctr"/>
              <a:r>
                <a:rPr lang="en-US" sz="2400" b="1" dirty="0">
                  <a:solidFill>
                    <a:schemeClr val="bg1"/>
                  </a:solidFill>
                  <a:latin typeface="Consolas" panose="020B0609020204030204" pitchFamily="49" charset="0"/>
                </a:rPr>
                <a:t>instr</a:t>
              </a:r>
              <a:r>
                <a:rPr lang="en-US" sz="3600" b="1" baseline="-25000" dirty="0">
                  <a:solidFill>
                    <a:schemeClr val="bg1"/>
                  </a:solidFill>
                  <a:latin typeface="Consolas" panose="020B0609020204030204" pitchFamily="49" charset="0"/>
                </a:rPr>
                <a:t>4</a:t>
              </a:r>
              <a:endParaRPr lang="en-US" sz="2400" b="1" baseline="-25000" dirty="0">
                <a:solidFill>
                  <a:schemeClr val="bg1"/>
                </a:solidFill>
                <a:latin typeface="Consolas" panose="020B0609020204030204" pitchFamily="49" charset="0"/>
              </a:endParaRPr>
            </a:p>
          </p:txBody>
        </p:sp>
      </p:grpSp>
      <p:sp>
        <p:nvSpPr>
          <p:cNvPr id="19" name="TextBox 18">
            <a:extLst>
              <a:ext uri="{FF2B5EF4-FFF2-40B4-BE49-F238E27FC236}">
                <a16:creationId xmlns:a16="http://schemas.microsoft.com/office/drawing/2014/main" id="{A97C4658-BE54-4355-B822-7E742DC40EA5}"/>
              </a:ext>
            </a:extLst>
          </p:cNvPr>
          <p:cNvSpPr txBox="1"/>
          <p:nvPr/>
        </p:nvSpPr>
        <p:spPr>
          <a:xfrm>
            <a:off x="6451223" y="2769130"/>
            <a:ext cx="1646502" cy="554383"/>
          </a:xfrm>
          <a:prstGeom prst="rect">
            <a:avLst/>
          </a:prstGeom>
          <a:noFill/>
        </p:spPr>
        <p:txBody>
          <a:bodyPr wrap="square" rtlCol="0">
            <a:spAutoFit/>
          </a:bodyPr>
          <a:lstStyle/>
          <a:p>
            <a:pPr algn="ctr">
              <a:lnSpc>
                <a:spcPts val="1800"/>
              </a:lnSpc>
            </a:pPr>
            <a:r>
              <a:rPr lang="en-US" sz="2000" b="1" dirty="0">
                <a:latin typeface="Segoe UI" panose="020B0502040204020203" pitchFamily="34" charset="0"/>
                <a:cs typeface="Segoe UI" panose="020B0502040204020203" pitchFamily="34" charset="0"/>
              </a:rPr>
              <a:t>Thread instructions</a:t>
            </a:r>
          </a:p>
        </p:txBody>
      </p:sp>
      <p:grpSp>
        <p:nvGrpSpPr>
          <p:cNvPr id="22" name="Group 21">
            <a:extLst>
              <a:ext uri="{FF2B5EF4-FFF2-40B4-BE49-F238E27FC236}">
                <a16:creationId xmlns:a16="http://schemas.microsoft.com/office/drawing/2014/main" id="{4F4B0D89-5756-455D-B2F0-A29F281A93B3}"/>
              </a:ext>
            </a:extLst>
          </p:cNvPr>
          <p:cNvGrpSpPr>
            <a:grpSpLocks noChangeAspect="1"/>
          </p:cNvGrpSpPr>
          <p:nvPr/>
        </p:nvGrpSpPr>
        <p:grpSpPr>
          <a:xfrm>
            <a:off x="8793619" y="3314117"/>
            <a:ext cx="330983" cy="556719"/>
            <a:chOff x="6601522" y="2812316"/>
            <a:chExt cx="1345907" cy="2263840"/>
          </a:xfrm>
        </p:grpSpPr>
        <p:sp>
          <p:nvSpPr>
            <p:cNvPr id="23" name="TextBox 22">
              <a:extLst>
                <a:ext uri="{FF2B5EF4-FFF2-40B4-BE49-F238E27FC236}">
                  <a16:creationId xmlns:a16="http://schemas.microsoft.com/office/drawing/2014/main" id="{705FCD6E-308A-4C24-890D-0ABDBFC31A0C}"/>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4" name="TextBox 23">
              <a:extLst>
                <a:ext uri="{FF2B5EF4-FFF2-40B4-BE49-F238E27FC236}">
                  <a16:creationId xmlns:a16="http://schemas.microsoft.com/office/drawing/2014/main" id="{D93BD360-0507-4D86-B4FD-47AC1A8D98A8}"/>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5" name="TextBox 24">
              <a:extLst>
                <a:ext uri="{FF2B5EF4-FFF2-40B4-BE49-F238E27FC236}">
                  <a16:creationId xmlns:a16="http://schemas.microsoft.com/office/drawing/2014/main" id="{69DA4ACD-8812-43B4-8190-358DBD611FF2}"/>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26" name="TextBox 25">
              <a:extLst>
                <a:ext uri="{FF2B5EF4-FFF2-40B4-BE49-F238E27FC236}">
                  <a16:creationId xmlns:a16="http://schemas.microsoft.com/office/drawing/2014/main" id="{C6949761-8FAD-41FB-AEBF-B1899E236489}"/>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7" name="TextBox 26">
              <a:extLst>
                <a:ext uri="{FF2B5EF4-FFF2-40B4-BE49-F238E27FC236}">
                  <a16:creationId xmlns:a16="http://schemas.microsoft.com/office/drawing/2014/main" id="{EA04330F-E4EC-4F4D-9379-5D2FFA03C1C1}"/>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nvGrpSpPr>
          <p:cNvPr id="162" name="Group 161">
            <a:extLst>
              <a:ext uri="{FF2B5EF4-FFF2-40B4-BE49-F238E27FC236}">
                <a16:creationId xmlns:a16="http://schemas.microsoft.com/office/drawing/2014/main" id="{1B997B8A-844E-46CD-B244-5F7CAE18382C}"/>
              </a:ext>
            </a:extLst>
          </p:cNvPr>
          <p:cNvGrpSpPr/>
          <p:nvPr/>
        </p:nvGrpSpPr>
        <p:grpSpPr>
          <a:xfrm>
            <a:off x="8899152" y="5775640"/>
            <a:ext cx="735822" cy="154709"/>
            <a:chOff x="8698434" y="5273839"/>
            <a:chExt cx="735822" cy="154709"/>
          </a:xfrm>
        </p:grpSpPr>
        <p:grpSp>
          <p:nvGrpSpPr>
            <p:cNvPr id="108" name="Group 107">
              <a:extLst>
                <a:ext uri="{FF2B5EF4-FFF2-40B4-BE49-F238E27FC236}">
                  <a16:creationId xmlns:a16="http://schemas.microsoft.com/office/drawing/2014/main" id="{4034BB26-5D5F-4D85-9895-F25EEB5F4996}"/>
                </a:ext>
              </a:extLst>
            </p:cNvPr>
            <p:cNvGrpSpPr>
              <a:grpSpLocks noChangeAspect="1"/>
            </p:cNvGrpSpPr>
            <p:nvPr/>
          </p:nvGrpSpPr>
          <p:grpSpPr>
            <a:xfrm>
              <a:off x="8698434" y="5273839"/>
              <a:ext cx="735822" cy="154709"/>
              <a:chOff x="9268765" y="3735646"/>
              <a:chExt cx="2647852" cy="556719"/>
            </a:xfrm>
          </p:grpSpPr>
          <p:grpSp>
            <p:nvGrpSpPr>
              <p:cNvPr id="109" name="Group 108">
                <a:extLst>
                  <a:ext uri="{FF2B5EF4-FFF2-40B4-BE49-F238E27FC236}">
                    <a16:creationId xmlns:a16="http://schemas.microsoft.com/office/drawing/2014/main" id="{0B97A1CF-B2CD-41E7-AE74-1B6FDE263729}"/>
                  </a:ext>
                </a:extLst>
              </p:cNvPr>
              <p:cNvGrpSpPr/>
              <p:nvPr/>
            </p:nvGrpSpPr>
            <p:grpSpPr>
              <a:xfrm>
                <a:off x="9268765" y="3735646"/>
                <a:ext cx="661965" cy="556719"/>
                <a:chOff x="9268765" y="3735646"/>
                <a:chExt cx="661965" cy="556719"/>
              </a:xfrm>
            </p:grpSpPr>
            <p:grpSp>
              <p:nvGrpSpPr>
                <p:cNvPr id="149" name="Group 148">
                  <a:extLst>
                    <a:ext uri="{FF2B5EF4-FFF2-40B4-BE49-F238E27FC236}">
                      <a16:creationId xmlns:a16="http://schemas.microsoft.com/office/drawing/2014/main" id="{E55F0F8C-4254-4C60-81BA-71DA8724185B}"/>
                    </a:ext>
                  </a:extLst>
                </p:cNvPr>
                <p:cNvGrpSpPr>
                  <a:grpSpLocks noChangeAspect="1"/>
                </p:cNvGrpSpPr>
                <p:nvPr/>
              </p:nvGrpSpPr>
              <p:grpSpPr>
                <a:xfrm>
                  <a:off x="9268765" y="3735646"/>
                  <a:ext cx="330983" cy="556719"/>
                  <a:chOff x="6601522" y="2812316"/>
                  <a:chExt cx="1345907" cy="2263840"/>
                </a:xfrm>
              </p:grpSpPr>
              <p:sp>
                <p:nvSpPr>
                  <p:cNvPr id="156" name="TextBox 155">
                    <a:extLst>
                      <a:ext uri="{FF2B5EF4-FFF2-40B4-BE49-F238E27FC236}">
                        <a16:creationId xmlns:a16="http://schemas.microsoft.com/office/drawing/2014/main" id="{8B729717-276D-4904-9E9A-B85F97B68B69}"/>
                      </a:ext>
                    </a:extLst>
                  </p:cNvPr>
                  <p:cNvSpPr txBox="1"/>
                  <p:nvPr/>
                </p:nvSpPr>
                <p:spPr>
                  <a:xfrm>
                    <a:off x="6601526" y="2812316"/>
                    <a:ext cx="1345903" cy="625770"/>
                  </a:xfrm>
                  <a:prstGeom prst="rect">
                    <a:avLst/>
                  </a:prstGeom>
                  <a:solidFill>
                    <a:srgbClr val="00FF99"/>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57" name="TextBox 156">
                    <a:extLst>
                      <a:ext uri="{FF2B5EF4-FFF2-40B4-BE49-F238E27FC236}">
                        <a16:creationId xmlns:a16="http://schemas.microsoft.com/office/drawing/2014/main" id="{EFB9420D-443C-4522-B619-362835158022}"/>
                      </a:ext>
                    </a:extLst>
                  </p:cNvPr>
                  <p:cNvSpPr txBox="1"/>
                  <p:nvPr/>
                </p:nvSpPr>
                <p:spPr>
                  <a:xfrm>
                    <a:off x="6601522" y="3273982"/>
                    <a:ext cx="1345903" cy="625770"/>
                  </a:xfrm>
                  <a:prstGeom prst="rect">
                    <a:avLst/>
                  </a:prstGeom>
                  <a:solidFill>
                    <a:srgbClr val="FF4A01"/>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58" name="TextBox 157">
                    <a:extLst>
                      <a:ext uri="{FF2B5EF4-FFF2-40B4-BE49-F238E27FC236}">
                        <a16:creationId xmlns:a16="http://schemas.microsoft.com/office/drawing/2014/main" id="{5508A6BF-0911-475C-80C1-386929FF5D9C}"/>
                      </a:ext>
                    </a:extLst>
                  </p:cNvPr>
                  <p:cNvSpPr txBox="1"/>
                  <p:nvPr/>
                </p:nvSpPr>
                <p:spPr>
                  <a:xfrm>
                    <a:off x="6601522" y="3735648"/>
                    <a:ext cx="1345903" cy="625770"/>
                  </a:xfrm>
                  <a:prstGeom prst="rect">
                    <a:avLst/>
                  </a:prstGeom>
                  <a:solidFill>
                    <a:schemeClr val="tx1"/>
                  </a:solidFill>
                  <a:ln w="63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159" name="TextBox 158">
                    <a:extLst>
                      <a:ext uri="{FF2B5EF4-FFF2-40B4-BE49-F238E27FC236}">
                        <a16:creationId xmlns:a16="http://schemas.microsoft.com/office/drawing/2014/main" id="{72D5D750-FAB7-4563-9F69-BDA816ADCB7A}"/>
                      </a:ext>
                    </a:extLst>
                  </p:cNvPr>
                  <p:cNvSpPr txBox="1"/>
                  <p:nvPr/>
                </p:nvSpPr>
                <p:spPr>
                  <a:xfrm>
                    <a:off x="6601522" y="4197310"/>
                    <a:ext cx="1345903" cy="625770"/>
                  </a:xfrm>
                  <a:prstGeom prst="rect">
                    <a:avLst/>
                  </a:prstGeom>
                  <a:solidFill>
                    <a:srgbClr val="FFFF00"/>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60" name="TextBox 159">
                    <a:extLst>
                      <a:ext uri="{FF2B5EF4-FFF2-40B4-BE49-F238E27FC236}">
                        <a16:creationId xmlns:a16="http://schemas.microsoft.com/office/drawing/2014/main" id="{9E5E39E2-A273-4245-A5C7-28D4D97EBC9F}"/>
                      </a:ext>
                    </a:extLst>
                  </p:cNvPr>
                  <p:cNvSpPr txBox="1"/>
                  <p:nvPr/>
                </p:nvSpPr>
                <p:spPr>
                  <a:xfrm>
                    <a:off x="6601522" y="4658976"/>
                    <a:ext cx="1345903" cy="417180"/>
                  </a:xfrm>
                  <a:prstGeom prst="rect">
                    <a:avLst/>
                  </a:prstGeom>
                  <a:solidFill>
                    <a:schemeClr val="accent4">
                      <a:lumMod val="50000"/>
                    </a:schemeClr>
                  </a:solidFill>
                  <a:ln w="63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nvGrpSpPr>
                <p:cNvPr id="150" name="Group 149">
                  <a:extLst>
                    <a:ext uri="{FF2B5EF4-FFF2-40B4-BE49-F238E27FC236}">
                      <a16:creationId xmlns:a16="http://schemas.microsoft.com/office/drawing/2014/main" id="{A3B76D5F-D2A3-4750-988A-D317F7DA734F}"/>
                    </a:ext>
                  </a:extLst>
                </p:cNvPr>
                <p:cNvGrpSpPr>
                  <a:grpSpLocks noChangeAspect="1"/>
                </p:cNvGrpSpPr>
                <p:nvPr/>
              </p:nvGrpSpPr>
              <p:grpSpPr>
                <a:xfrm>
                  <a:off x="9599747" y="3735646"/>
                  <a:ext cx="330983" cy="556719"/>
                  <a:chOff x="6601522" y="2812316"/>
                  <a:chExt cx="1345907" cy="2263840"/>
                </a:xfrm>
              </p:grpSpPr>
              <p:sp>
                <p:nvSpPr>
                  <p:cNvPr id="151" name="TextBox 150">
                    <a:extLst>
                      <a:ext uri="{FF2B5EF4-FFF2-40B4-BE49-F238E27FC236}">
                        <a16:creationId xmlns:a16="http://schemas.microsoft.com/office/drawing/2014/main" id="{02B4AB5D-27D3-465A-ACB6-A988E17B8BDC}"/>
                      </a:ext>
                    </a:extLst>
                  </p:cNvPr>
                  <p:cNvSpPr txBox="1"/>
                  <p:nvPr/>
                </p:nvSpPr>
                <p:spPr>
                  <a:xfrm>
                    <a:off x="6601526" y="2812316"/>
                    <a:ext cx="1345903" cy="625770"/>
                  </a:xfrm>
                  <a:prstGeom prst="rect">
                    <a:avLst/>
                  </a:prstGeom>
                  <a:solidFill>
                    <a:srgbClr val="00FF99"/>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52" name="TextBox 151">
                    <a:extLst>
                      <a:ext uri="{FF2B5EF4-FFF2-40B4-BE49-F238E27FC236}">
                        <a16:creationId xmlns:a16="http://schemas.microsoft.com/office/drawing/2014/main" id="{5914FFF6-FADB-46E7-8905-19954A7598FB}"/>
                      </a:ext>
                    </a:extLst>
                  </p:cNvPr>
                  <p:cNvSpPr txBox="1"/>
                  <p:nvPr/>
                </p:nvSpPr>
                <p:spPr>
                  <a:xfrm>
                    <a:off x="6601522" y="3273982"/>
                    <a:ext cx="1345903" cy="625770"/>
                  </a:xfrm>
                  <a:prstGeom prst="rect">
                    <a:avLst/>
                  </a:prstGeom>
                  <a:solidFill>
                    <a:srgbClr val="FF4A01"/>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53" name="TextBox 152">
                    <a:extLst>
                      <a:ext uri="{FF2B5EF4-FFF2-40B4-BE49-F238E27FC236}">
                        <a16:creationId xmlns:a16="http://schemas.microsoft.com/office/drawing/2014/main" id="{0C2690F1-A3C0-46BE-9D47-8A2FE2EA4CCE}"/>
                      </a:ext>
                    </a:extLst>
                  </p:cNvPr>
                  <p:cNvSpPr txBox="1"/>
                  <p:nvPr/>
                </p:nvSpPr>
                <p:spPr>
                  <a:xfrm>
                    <a:off x="6601522" y="3735648"/>
                    <a:ext cx="1345903" cy="625770"/>
                  </a:xfrm>
                  <a:prstGeom prst="rect">
                    <a:avLst/>
                  </a:prstGeom>
                  <a:solidFill>
                    <a:schemeClr val="tx1"/>
                  </a:solidFill>
                  <a:ln w="63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154" name="TextBox 153">
                    <a:extLst>
                      <a:ext uri="{FF2B5EF4-FFF2-40B4-BE49-F238E27FC236}">
                        <a16:creationId xmlns:a16="http://schemas.microsoft.com/office/drawing/2014/main" id="{EE08888C-2563-4E2E-911F-56309D05B5FE}"/>
                      </a:ext>
                    </a:extLst>
                  </p:cNvPr>
                  <p:cNvSpPr txBox="1"/>
                  <p:nvPr/>
                </p:nvSpPr>
                <p:spPr>
                  <a:xfrm>
                    <a:off x="6601522" y="4197310"/>
                    <a:ext cx="1345903" cy="625770"/>
                  </a:xfrm>
                  <a:prstGeom prst="rect">
                    <a:avLst/>
                  </a:prstGeom>
                  <a:solidFill>
                    <a:srgbClr val="FFFF00"/>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55" name="TextBox 154">
                    <a:extLst>
                      <a:ext uri="{FF2B5EF4-FFF2-40B4-BE49-F238E27FC236}">
                        <a16:creationId xmlns:a16="http://schemas.microsoft.com/office/drawing/2014/main" id="{D6DB4E3B-0FFB-4F89-9E86-FE764EE217A7}"/>
                      </a:ext>
                    </a:extLst>
                  </p:cNvPr>
                  <p:cNvSpPr txBox="1"/>
                  <p:nvPr/>
                </p:nvSpPr>
                <p:spPr>
                  <a:xfrm>
                    <a:off x="6601522" y="4658976"/>
                    <a:ext cx="1345903" cy="417180"/>
                  </a:xfrm>
                  <a:prstGeom prst="rect">
                    <a:avLst/>
                  </a:prstGeom>
                  <a:solidFill>
                    <a:schemeClr val="accent4">
                      <a:lumMod val="50000"/>
                    </a:schemeClr>
                  </a:solidFill>
                  <a:ln w="63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grpSp>
            <p:nvGrpSpPr>
              <p:cNvPr id="110" name="Group 109">
                <a:extLst>
                  <a:ext uri="{FF2B5EF4-FFF2-40B4-BE49-F238E27FC236}">
                    <a16:creationId xmlns:a16="http://schemas.microsoft.com/office/drawing/2014/main" id="{D98664A1-7C86-45F5-9286-FEE94A41DD07}"/>
                  </a:ext>
                </a:extLst>
              </p:cNvPr>
              <p:cNvGrpSpPr/>
              <p:nvPr/>
            </p:nvGrpSpPr>
            <p:grpSpPr>
              <a:xfrm>
                <a:off x="9930728" y="3735646"/>
                <a:ext cx="661965" cy="556719"/>
                <a:chOff x="9268765" y="3735646"/>
                <a:chExt cx="661965" cy="556719"/>
              </a:xfrm>
            </p:grpSpPr>
            <p:grpSp>
              <p:nvGrpSpPr>
                <p:cNvPr id="137" name="Group 136">
                  <a:extLst>
                    <a:ext uri="{FF2B5EF4-FFF2-40B4-BE49-F238E27FC236}">
                      <a16:creationId xmlns:a16="http://schemas.microsoft.com/office/drawing/2014/main" id="{4F056F95-FD26-423D-9927-7E1E784FCAE6}"/>
                    </a:ext>
                  </a:extLst>
                </p:cNvPr>
                <p:cNvGrpSpPr>
                  <a:grpSpLocks noChangeAspect="1"/>
                </p:cNvGrpSpPr>
                <p:nvPr/>
              </p:nvGrpSpPr>
              <p:grpSpPr>
                <a:xfrm>
                  <a:off x="9268765" y="3735646"/>
                  <a:ext cx="330983" cy="556719"/>
                  <a:chOff x="6601522" y="2812316"/>
                  <a:chExt cx="1345907" cy="2263840"/>
                </a:xfrm>
              </p:grpSpPr>
              <p:sp>
                <p:nvSpPr>
                  <p:cNvPr id="144" name="TextBox 143">
                    <a:extLst>
                      <a:ext uri="{FF2B5EF4-FFF2-40B4-BE49-F238E27FC236}">
                        <a16:creationId xmlns:a16="http://schemas.microsoft.com/office/drawing/2014/main" id="{0BCBA253-84F5-4FAB-8B62-95EDE68B7EE1}"/>
                      </a:ext>
                    </a:extLst>
                  </p:cNvPr>
                  <p:cNvSpPr txBox="1"/>
                  <p:nvPr/>
                </p:nvSpPr>
                <p:spPr>
                  <a:xfrm>
                    <a:off x="6601526" y="2812316"/>
                    <a:ext cx="1345903" cy="625770"/>
                  </a:xfrm>
                  <a:prstGeom prst="rect">
                    <a:avLst/>
                  </a:prstGeom>
                  <a:solidFill>
                    <a:srgbClr val="00FF99"/>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45" name="TextBox 144">
                    <a:extLst>
                      <a:ext uri="{FF2B5EF4-FFF2-40B4-BE49-F238E27FC236}">
                        <a16:creationId xmlns:a16="http://schemas.microsoft.com/office/drawing/2014/main" id="{E01526D7-E3BE-4031-85B9-D4ECA44A5354}"/>
                      </a:ext>
                    </a:extLst>
                  </p:cNvPr>
                  <p:cNvSpPr txBox="1"/>
                  <p:nvPr/>
                </p:nvSpPr>
                <p:spPr>
                  <a:xfrm>
                    <a:off x="6601522" y="3273982"/>
                    <a:ext cx="1345903" cy="625770"/>
                  </a:xfrm>
                  <a:prstGeom prst="rect">
                    <a:avLst/>
                  </a:prstGeom>
                  <a:solidFill>
                    <a:srgbClr val="FF4A01"/>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46" name="TextBox 145">
                    <a:extLst>
                      <a:ext uri="{FF2B5EF4-FFF2-40B4-BE49-F238E27FC236}">
                        <a16:creationId xmlns:a16="http://schemas.microsoft.com/office/drawing/2014/main" id="{6B8E473F-F388-4790-8A30-676CC4556AD6}"/>
                      </a:ext>
                    </a:extLst>
                  </p:cNvPr>
                  <p:cNvSpPr txBox="1"/>
                  <p:nvPr/>
                </p:nvSpPr>
                <p:spPr>
                  <a:xfrm>
                    <a:off x="6601522" y="3735648"/>
                    <a:ext cx="1345903" cy="625770"/>
                  </a:xfrm>
                  <a:prstGeom prst="rect">
                    <a:avLst/>
                  </a:prstGeom>
                  <a:solidFill>
                    <a:schemeClr val="tx1"/>
                  </a:solidFill>
                  <a:ln w="63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147" name="TextBox 146">
                    <a:extLst>
                      <a:ext uri="{FF2B5EF4-FFF2-40B4-BE49-F238E27FC236}">
                        <a16:creationId xmlns:a16="http://schemas.microsoft.com/office/drawing/2014/main" id="{D96EFC8A-DD3A-47A4-8A6D-0835592579C0}"/>
                      </a:ext>
                    </a:extLst>
                  </p:cNvPr>
                  <p:cNvSpPr txBox="1"/>
                  <p:nvPr/>
                </p:nvSpPr>
                <p:spPr>
                  <a:xfrm>
                    <a:off x="6601522" y="4197310"/>
                    <a:ext cx="1345903" cy="625770"/>
                  </a:xfrm>
                  <a:prstGeom prst="rect">
                    <a:avLst/>
                  </a:prstGeom>
                  <a:solidFill>
                    <a:srgbClr val="FFFF00"/>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48" name="TextBox 147">
                    <a:extLst>
                      <a:ext uri="{FF2B5EF4-FFF2-40B4-BE49-F238E27FC236}">
                        <a16:creationId xmlns:a16="http://schemas.microsoft.com/office/drawing/2014/main" id="{92AAF18F-2399-44F3-A4BF-DC0312DC1490}"/>
                      </a:ext>
                    </a:extLst>
                  </p:cNvPr>
                  <p:cNvSpPr txBox="1"/>
                  <p:nvPr/>
                </p:nvSpPr>
                <p:spPr>
                  <a:xfrm>
                    <a:off x="6601522" y="4658976"/>
                    <a:ext cx="1345903" cy="417180"/>
                  </a:xfrm>
                  <a:prstGeom prst="rect">
                    <a:avLst/>
                  </a:prstGeom>
                  <a:solidFill>
                    <a:schemeClr val="accent4">
                      <a:lumMod val="50000"/>
                    </a:schemeClr>
                  </a:solidFill>
                  <a:ln w="63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nvGrpSpPr>
                <p:cNvPr id="138" name="Group 137">
                  <a:extLst>
                    <a:ext uri="{FF2B5EF4-FFF2-40B4-BE49-F238E27FC236}">
                      <a16:creationId xmlns:a16="http://schemas.microsoft.com/office/drawing/2014/main" id="{BF0622DA-4003-46A7-813E-F9105D68BD4B}"/>
                    </a:ext>
                  </a:extLst>
                </p:cNvPr>
                <p:cNvGrpSpPr>
                  <a:grpSpLocks noChangeAspect="1"/>
                </p:cNvGrpSpPr>
                <p:nvPr/>
              </p:nvGrpSpPr>
              <p:grpSpPr>
                <a:xfrm>
                  <a:off x="9599747" y="3735646"/>
                  <a:ext cx="330983" cy="556719"/>
                  <a:chOff x="6601522" y="2812316"/>
                  <a:chExt cx="1345907" cy="2263840"/>
                </a:xfrm>
              </p:grpSpPr>
              <p:sp>
                <p:nvSpPr>
                  <p:cNvPr id="139" name="TextBox 138">
                    <a:extLst>
                      <a:ext uri="{FF2B5EF4-FFF2-40B4-BE49-F238E27FC236}">
                        <a16:creationId xmlns:a16="http://schemas.microsoft.com/office/drawing/2014/main" id="{D63E64D9-AFED-41DE-BAA7-B4A005DA9A55}"/>
                      </a:ext>
                    </a:extLst>
                  </p:cNvPr>
                  <p:cNvSpPr txBox="1"/>
                  <p:nvPr/>
                </p:nvSpPr>
                <p:spPr>
                  <a:xfrm>
                    <a:off x="6601526" y="2812316"/>
                    <a:ext cx="1345903" cy="625770"/>
                  </a:xfrm>
                  <a:prstGeom prst="rect">
                    <a:avLst/>
                  </a:prstGeom>
                  <a:solidFill>
                    <a:srgbClr val="00FF99"/>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40" name="TextBox 139">
                    <a:extLst>
                      <a:ext uri="{FF2B5EF4-FFF2-40B4-BE49-F238E27FC236}">
                        <a16:creationId xmlns:a16="http://schemas.microsoft.com/office/drawing/2014/main" id="{E9ADE886-0479-4CA3-8213-7EFF4F9CFC8A}"/>
                      </a:ext>
                    </a:extLst>
                  </p:cNvPr>
                  <p:cNvSpPr txBox="1"/>
                  <p:nvPr/>
                </p:nvSpPr>
                <p:spPr>
                  <a:xfrm>
                    <a:off x="6601522" y="3273982"/>
                    <a:ext cx="1345903" cy="625770"/>
                  </a:xfrm>
                  <a:prstGeom prst="rect">
                    <a:avLst/>
                  </a:prstGeom>
                  <a:solidFill>
                    <a:srgbClr val="FF4A01"/>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41" name="TextBox 140">
                    <a:extLst>
                      <a:ext uri="{FF2B5EF4-FFF2-40B4-BE49-F238E27FC236}">
                        <a16:creationId xmlns:a16="http://schemas.microsoft.com/office/drawing/2014/main" id="{AA16E26C-FB78-431C-917A-633BDDFA7614}"/>
                      </a:ext>
                    </a:extLst>
                  </p:cNvPr>
                  <p:cNvSpPr txBox="1"/>
                  <p:nvPr/>
                </p:nvSpPr>
                <p:spPr>
                  <a:xfrm>
                    <a:off x="6601522" y="3735648"/>
                    <a:ext cx="1345903" cy="625770"/>
                  </a:xfrm>
                  <a:prstGeom prst="rect">
                    <a:avLst/>
                  </a:prstGeom>
                  <a:solidFill>
                    <a:schemeClr val="tx1"/>
                  </a:solidFill>
                  <a:ln w="63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142" name="TextBox 141">
                    <a:extLst>
                      <a:ext uri="{FF2B5EF4-FFF2-40B4-BE49-F238E27FC236}">
                        <a16:creationId xmlns:a16="http://schemas.microsoft.com/office/drawing/2014/main" id="{75341278-D989-4742-A559-59B187B33447}"/>
                      </a:ext>
                    </a:extLst>
                  </p:cNvPr>
                  <p:cNvSpPr txBox="1"/>
                  <p:nvPr/>
                </p:nvSpPr>
                <p:spPr>
                  <a:xfrm>
                    <a:off x="6601522" y="4197310"/>
                    <a:ext cx="1345903" cy="625770"/>
                  </a:xfrm>
                  <a:prstGeom prst="rect">
                    <a:avLst/>
                  </a:prstGeom>
                  <a:solidFill>
                    <a:srgbClr val="FFFF00"/>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43" name="TextBox 142">
                    <a:extLst>
                      <a:ext uri="{FF2B5EF4-FFF2-40B4-BE49-F238E27FC236}">
                        <a16:creationId xmlns:a16="http://schemas.microsoft.com/office/drawing/2014/main" id="{BD76B782-4266-4870-B50A-178422C26B93}"/>
                      </a:ext>
                    </a:extLst>
                  </p:cNvPr>
                  <p:cNvSpPr txBox="1"/>
                  <p:nvPr/>
                </p:nvSpPr>
                <p:spPr>
                  <a:xfrm>
                    <a:off x="6601522" y="4658976"/>
                    <a:ext cx="1345903" cy="417180"/>
                  </a:xfrm>
                  <a:prstGeom prst="rect">
                    <a:avLst/>
                  </a:prstGeom>
                  <a:solidFill>
                    <a:schemeClr val="accent4">
                      <a:lumMod val="50000"/>
                    </a:schemeClr>
                  </a:solidFill>
                  <a:ln w="63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grpSp>
            <p:nvGrpSpPr>
              <p:cNvPr id="111" name="Group 110">
                <a:extLst>
                  <a:ext uri="{FF2B5EF4-FFF2-40B4-BE49-F238E27FC236}">
                    <a16:creationId xmlns:a16="http://schemas.microsoft.com/office/drawing/2014/main" id="{DF2C644C-B49B-47C5-9D2F-2C2D13DDC1C3}"/>
                  </a:ext>
                </a:extLst>
              </p:cNvPr>
              <p:cNvGrpSpPr/>
              <p:nvPr/>
            </p:nvGrpSpPr>
            <p:grpSpPr>
              <a:xfrm>
                <a:off x="10592689" y="3735646"/>
                <a:ext cx="661965" cy="556719"/>
                <a:chOff x="9268765" y="3735646"/>
                <a:chExt cx="661965" cy="556719"/>
              </a:xfrm>
            </p:grpSpPr>
            <p:grpSp>
              <p:nvGrpSpPr>
                <p:cNvPr id="125" name="Group 124">
                  <a:extLst>
                    <a:ext uri="{FF2B5EF4-FFF2-40B4-BE49-F238E27FC236}">
                      <a16:creationId xmlns:a16="http://schemas.microsoft.com/office/drawing/2014/main" id="{017C2EEB-B7EB-49F9-B64D-865530A92A3F}"/>
                    </a:ext>
                  </a:extLst>
                </p:cNvPr>
                <p:cNvGrpSpPr>
                  <a:grpSpLocks noChangeAspect="1"/>
                </p:cNvGrpSpPr>
                <p:nvPr/>
              </p:nvGrpSpPr>
              <p:grpSpPr>
                <a:xfrm>
                  <a:off x="9268765" y="3735646"/>
                  <a:ext cx="330983" cy="556719"/>
                  <a:chOff x="6601522" y="2812316"/>
                  <a:chExt cx="1345907" cy="2263840"/>
                </a:xfrm>
              </p:grpSpPr>
              <p:sp>
                <p:nvSpPr>
                  <p:cNvPr id="132" name="TextBox 131">
                    <a:extLst>
                      <a:ext uri="{FF2B5EF4-FFF2-40B4-BE49-F238E27FC236}">
                        <a16:creationId xmlns:a16="http://schemas.microsoft.com/office/drawing/2014/main" id="{2DCA8435-E9BF-4416-93DE-E603053C5E17}"/>
                      </a:ext>
                    </a:extLst>
                  </p:cNvPr>
                  <p:cNvSpPr txBox="1"/>
                  <p:nvPr/>
                </p:nvSpPr>
                <p:spPr>
                  <a:xfrm>
                    <a:off x="6601526" y="2812316"/>
                    <a:ext cx="1345903" cy="625770"/>
                  </a:xfrm>
                  <a:prstGeom prst="rect">
                    <a:avLst/>
                  </a:prstGeom>
                  <a:solidFill>
                    <a:srgbClr val="00FF99"/>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33" name="TextBox 132">
                    <a:extLst>
                      <a:ext uri="{FF2B5EF4-FFF2-40B4-BE49-F238E27FC236}">
                        <a16:creationId xmlns:a16="http://schemas.microsoft.com/office/drawing/2014/main" id="{E4D8F071-8503-4B8C-8C11-1FE032E58F49}"/>
                      </a:ext>
                    </a:extLst>
                  </p:cNvPr>
                  <p:cNvSpPr txBox="1"/>
                  <p:nvPr/>
                </p:nvSpPr>
                <p:spPr>
                  <a:xfrm>
                    <a:off x="6601522" y="3273982"/>
                    <a:ext cx="1345903" cy="625770"/>
                  </a:xfrm>
                  <a:prstGeom prst="rect">
                    <a:avLst/>
                  </a:prstGeom>
                  <a:solidFill>
                    <a:srgbClr val="FF4A01"/>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34" name="TextBox 133">
                    <a:extLst>
                      <a:ext uri="{FF2B5EF4-FFF2-40B4-BE49-F238E27FC236}">
                        <a16:creationId xmlns:a16="http://schemas.microsoft.com/office/drawing/2014/main" id="{F6F042C2-C175-48A7-84CD-6F47B9F13F37}"/>
                      </a:ext>
                    </a:extLst>
                  </p:cNvPr>
                  <p:cNvSpPr txBox="1"/>
                  <p:nvPr/>
                </p:nvSpPr>
                <p:spPr>
                  <a:xfrm>
                    <a:off x="6601522" y="3735648"/>
                    <a:ext cx="1345903" cy="625770"/>
                  </a:xfrm>
                  <a:prstGeom prst="rect">
                    <a:avLst/>
                  </a:prstGeom>
                  <a:solidFill>
                    <a:schemeClr val="tx1"/>
                  </a:solidFill>
                  <a:ln w="63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135" name="TextBox 134">
                    <a:extLst>
                      <a:ext uri="{FF2B5EF4-FFF2-40B4-BE49-F238E27FC236}">
                        <a16:creationId xmlns:a16="http://schemas.microsoft.com/office/drawing/2014/main" id="{39965B8F-EF27-49A1-9AF5-572DD3D6A3A4}"/>
                      </a:ext>
                    </a:extLst>
                  </p:cNvPr>
                  <p:cNvSpPr txBox="1"/>
                  <p:nvPr/>
                </p:nvSpPr>
                <p:spPr>
                  <a:xfrm>
                    <a:off x="6601522" y="4197310"/>
                    <a:ext cx="1345903" cy="625770"/>
                  </a:xfrm>
                  <a:prstGeom prst="rect">
                    <a:avLst/>
                  </a:prstGeom>
                  <a:solidFill>
                    <a:srgbClr val="FFFF00"/>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36" name="TextBox 135">
                    <a:extLst>
                      <a:ext uri="{FF2B5EF4-FFF2-40B4-BE49-F238E27FC236}">
                        <a16:creationId xmlns:a16="http://schemas.microsoft.com/office/drawing/2014/main" id="{89CEF6F9-9754-4FB0-B60B-D204F143679F}"/>
                      </a:ext>
                    </a:extLst>
                  </p:cNvPr>
                  <p:cNvSpPr txBox="1"/>
                  <p:nvPr/>
                </p:nvSpPr>
                <p:spPr>
                  <a:xfrm>
                    <a:off x="6601522" y="4658976"/>
                    <a:ext cx="1345903" cy="417180"/>
                  </a:xfrm>
                  <a:prstGeom prst="rect">
                    <a:avLst/>
                  </a:prstGeom>
                  <a:solidFill>
                    <a:schemeClr val="accent4">
                      <a:lumMod val="50000"/>
                    </a:schemeClr>
                  </a:solidFill>
                  <a:ln w="63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nvGrpSpPr>
                <p:cNvPr id="126" name="Group 125">
                  <a:extLst>
                    <a:ext uri="{FF2B5EF4-FFF2-40B4-BE49-F238E27FC236}">
                      <a16:creationId xmlns:a16="http://schemas.microsoft.com/office/drawing/2014/main" id="{4F61DD86-D61F-448B-AB8C-A237BC3461DE}"/>
                    </a:ext>
                  </a:extLst>
                </p:cNvPr>
                <p:cNvGrpSpPr>
                  <a:grpSpLocks noChangeAspect="1"/>
                </p:cNvGrpSpPr>
                <p:nvPr/>
              </p:nvGrpSpPr>
              <p:grpSpPr>
                <a:xfrm>
                  <a:off x="9599747" y="3735646"/>
                  <a:ext cx="330983" cy="556719"/>
                  <a:chOff x="6601522" y="2812316"/>
                  <a:chExt cx="1345907" cy="2263840"/>
                </a:xfrm>
              </p:grpSpPr>
              <p:sp>
                <p:nvSpPr>
                  <p:cNvPr id="127" name="TextBox 126">
                    <a:extLst>
                      <a:ext uri="{FF2B5EF4-FFF2-40B4-BE49-F238E27FC236}">
                        <a16:creationId xmlns:a16="http://schemas.microsoft.com/office/drawing/2014/main" id="{164895A8-952A-456A-8B17-9E49EC45B422}"/>
                      </a:ext>
                    </a:extLst>
                  </p:cNvPr>
                  <p:cNvSpPr txBox="1"/>
                  <p:nvPr/>
                </p:nvSpPr>
                <p:spPr>
                  <a:xfrm>
                    <a:off x="6601526" y="2812316"/>
                    <a:ext cx="1345903" cy="625770"/>
                  </a:xfrm>
                  <a:prstGeom prst="rect">
                    <a:avLst/>
                  </a:prstGeom>
                  <a:solidFill>
                    <a:srgbClr val="00FF99"/>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28" name="TextBox 127">
                    <a:extLst>
                      <a:ext uri="{FF2B5EF4-FFF2-40B4-BE49-F238E27FC236}">
                        <a16:creationId xmlns:a16="http://schemas.microsoft.com/office/drawing/2014/main" id="{313BA756-958E-4AA3-89D0-67FF12E0DB78}"/>
                      </a:ext>
                    </a:extLst>
                  </p:cNvPr>
                  <p:cNvSpPr txBox="1"/>
                  <p:nvPr/>
                </p:nvSpPr>
                <p:spPr>
                  <a:xfrm>
                    <a:off x="6601522" y="3273982"/>
                    <a:ext cx="1345903" cy="625770"/>
                  </a:xfrm>
                  <a:prstGeom prst="rect">
                    <a:avLst/>
                  </a:prstGeom>
                  <a:solidFill>
                    <a:srgbClr val="FF4A01"/>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29" name="TextBox 128">
                    <a:extLst>
                      <a:ext uri="{FF2B5EF4-FFF2-40B4-BE49-F238E27FC236}">
                        <a16:creationId xmlns:a16="http://schemas.microsoft.com/office/drawing/2014/main" id="{49227ED2-87A6-47B6-A3B2-C835DD4CCD1D}"/>
                      </a:ext>
                    </a:extLst>
                  </p:cNvPr>
                  <p:cNvSpPr txBox="1"/>
                  <p:nvPr/>
                </p:nvSpPr>
                <p:spPr>
                  <a:xfrm>
                    <a:off x="6601522" y="3735648"/>
                    <a:ext cx="1345903" cy="625770"/>
                  </a:xfrm>
                  <a:prstGeom prst="rect">
                    <a:avLst/>
                  </a:prstGeom>
                  <a:solidFill>
                    <a:schemeClr val="tx1"/>
                  </a:solidFill>
                  <a:ln w="63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130" name="TextBox 129">
                    <a:extLst>
                      <a:ext uri="{FF2B5EF4-FFF2-40B4-BE49-F238E27FC236}">
                        <a16:creationId xmlns:a16="http://schemas.microsoft.com/office/drawing/2014/main" id="{316711AE-00B8-4E8B-A41F-C2AECB1EDA0E}"/>
                      </a:ext>
                    </a:extLst>
                  </p:cNvPr>
                  <p:cNvSpPr txBox="1"/>
                  <p:nvPr/>
                </p:nvSpPr>
                <p:spPr>
                  <a:xfrm>
                    <a:off x="6601522" y="4197310"/>
                    <a:ext cx="1345903" cy="625770"/>
                  </a:xfrm>
                  <a:prstGeom prst="rect">
                    <a:avLst/>
                  </a:prstGeom>
                  <a:solidFill>
                    <a:srgbClr val="FFFF00"/>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31" name="TextBox 130">
                    <a:extLst>
                      <a:ext uri="{FF2B5EF4-FFF2-40B4-BE49-F238E27FC236}">
                        <a16:creationId xmlns:a16="http://schemas.microsoft.com/office/drawing/2014/main" id="{587E3E93-CD41-4F47-A08E-99F89A9F0B4B}"/>
                      </a:ext>
                    </a:extLst>
                  </p:cNvPr>
                  <p:cNvSpPr txBox="1"/>
                  <p:nvPr/>
                </p:nvSpPr>
                <p:spPr>
                  <a:xfrm>
                    <a:off x="6601522" y="4658976"/>
                    <a:ext cx="1345903" cy="417180"/>
                  </a:xfrm>
                  <a:prstGeom prst="rect">
                    <a:avLst/>
                  </a:prstGeom>
                  <a:solidFill>
                    <a:schemeClr val="accent4">
                      <a:lumMod val="50000"/>
                    </a:schemeClr>
                  </a:solidFill>
                  <a:ln w="63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grpSp>
            <p:nvGrpSpPr>
              <p:cNvPr id="112" name="Group 111">
                <a:extLst>
                  <a:ext uri="{FF2B5EF4-FFF2-40B4-BE49-F238E27FC236}">
                    <a16:creationId xmlns:a16="http://schemas.microsoft.com/office/drawing/2014/main" id="{D9826CDF-2E6F-4D13-B1FA-7A82E4DD9AFA}"/>
                  </a:ext>
                </a:extLst>
              </p:cNvPr>
              <p:cNvGrpSpPr/>
              <p:nvPr/>
            </p:nvGrpSpPr>
            <p:grpSpPr>
              <a:xfrm>
                <a:off x="11254652" y="3735646"/>
                <a:ext cx="661965" cy="556719"/>
                <a:chOff x="9268765" y="3735646"/>
                <a:chExt cx="661965" cy="556719"/>
              </a:xfrm>
            </p:grpSpPr>
            <p:grpSp>
              <p:nvGrpSpPr>
                <p:cNvPr id="113" name="Group 112">
                  <a:extLst>
                    <a:ext uri="{FF2B5EF4-FFF2-40B4-BE49-F238E27FC236}">
                      <a16:creationId xmlns:a16="http://schemas.microsoft.com/office/drawing/2014/main" id="{9B8A302C-EA28-4224-8F0B-F5EDE434DFF1}"/>
                    </a:ext>
                  </a:extLst>
                </p:cNvPr>
                <p:cNvGrpSpPr>
                  <a:grpSpLocks noChangeAspect="1"/>
                </p:cNvGrpSpPr>
                <p:nvPr/>
              </p:nvGrpSpPr>
              <p:grpSpPr>
                <a:xfrm>
                  <a:off x="9268765" y="3735646"/>
                  <a:ext cx="330983" cy="556719"/>
                  <a:chOff x="6601522" y="2812316"/>
                  <a:chExt cx="1345907" cy="2263840"/>
                </a:xfrm>
              </p:grpSpPr>
              <p:sp>
                <p:nvSpPr>
                  <p:cNvPr id="120" name="TextBox 119">
                    <a:extLst>
                      <a:ext uri="{FF2B5EF4-FFF2-40B4-BE49-F238E27FC236}">
                        <a16:creationId xmlns:a16="http://schemas.microsoft.com/office/drawing/2014/main" id="{E7E027DE-F221-45C4-B521-EE4BCD04D55F}"/>
                      </a:ext>
                    </a:extLst>
                  </p:cNvPr>
                  <p:cNvSpPr txBox="1"/>
                  <p:nvPr/>
                </p:nvSpPr>
                <p:spPr>
                  <a:xfrm>
                    <a:off x="6601526" y="2812316"/>
                    <a:ext cx="1345903" cy="625770"/>
                  </a:xfrm>
                  <a:prstGeom prst="rect">
                    <a:avLst/>
                  </a:prstGeom>
                  <a:solidFill>
                    <a:srgbClr val="00FF99"/>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21" name="TextBox 120">
                    <a:extLst>
                      <a:ext uri="{FF2B5EF4-FFF2-40B4-BE49-F238E27FC236}">
                        <a16:creationId xmlns:a16="http://schemas.microsoft.com/office/drawing/2014/main" id="{FC88D67F-7CE5-4DBF-9813-1FF4912514D9}"/>
                      </a:ext>
                    </a:extLst>
                  </p:cNvPr>
                  <p:cNvSpPr txBox="1"/>
                  <p:nvPr/>
                </p:nvSpPr>
                <p:spPr>
                  <a:xfrm>
                    <a:off x="6601522" y="3273982"/>
                    <a:ext cx="1345903" cy="625770"/>
                  </a:xfrm>
                  <a:prstGeom prst="rect">
                    <a:avLst/>
                  </a:prstGeom>
                  <a:solidFill>
                    <a:srgbClr val="FF4A01"/>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22" name="TextBox 121">
                    <a:extLst>
                      <a:ext uri="{FF2B5EF4-FFF2-40B4-BE49-F238E27FC236}">
                        <a16:creationId xmlns:a16="http://schemas.microsoft.com/office/drawing/2014/main" id="{4E1CE974-D416-4975-9F77-C26715609FCB}"/>
                      </a:ext>
                    </a:extLst>
                  </p:cNvPr>
                  <p:cNvSpPr txBox="1"/>
                  <p:nvPr/>
                </p:nvSpPr>
                <p:spPr>
                  <a:xfrm>
                    <a:off x="6601522" y="3735648"/>
                    <a:ext cx="1345903" cy="625770"/>
                  </a:xfrm>
                  <a:prstGeom prst="rect">
                    <a:avLst/>
                  </a:prstGeom>
                  <a:solidFill>
                    <a:schemeClr val="tx1"/>
                  </a:solidFill>
                  <a:ln w="63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123" name="TextBox 122">
                    <a:extLst>
                      <a:ext uri="{FF2B5EF4-FFF2-40B4-BE49-F238E27FC236}">
                        <a16:creationId xmlns:a16="http://schemas.microsoft.com/office/drawing/2014/main" id="{A7E57B59-6B2B-4366-97C7-969CFB93B1CB}"/>
                      </a:ext>
                    </a:extLst>
                  </p:cNvPr>
                  <p:cNvSpPr txBox="1"/>
                  <p:nvPr/>
                </p:nvSpPr>
                <p:spPr>
                  <a:xfrm>
                    <a:off x="6601522" y="4197310"/>
                    <a:ext cx="1345903" cy="625770"/>
                  </a:xfrm>
                  <a:prstGeom prst="rect">
                    <a:avLst/>
                  </a:prstGeom>
                  <a:solidFill>
                    <a:srgbClr val="FFFF00"/>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24" name="TextBox 123">
                    <a:extLst>
                      <a:ext uri="{FF2B5EF4-FFF2-40B4-BE49-F238E27FC236}">
                        <a16:creationId xmlns:a16="http://schemas.microsoft.com/office/drawing/2014/main" id="{737ABC5B-9AE4-4C77-947F-10A161FE10F4}"/>
                      </a:ext>
                    </a:extLst>
                  </p:cNvPr>
                  <p:cNvSpPr txBox="1"/>
                  <p:nvPr/>
                </p:nvSpPr>
                <p:spPr>
                  <a:xfrm>
                    <a:off x="6601522" y="4658976"/>
                    <a:ext cx="1345903" cy="417180"/>
                  </a:xfrm>
                  <a:prstGeom prst="rect">
                    <a:avLst/>
                  </a:prstGeom>
                  <a:solidFill>
                    <a:schemeClr val="accent4">
                      <a:lumMod val="50000"/>
                    </a:schemeClr>
                  </a:solidFill>
                  <a:ln w="63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nvGrpSpPr>
                <p:cNvPr id="114" name="Group 113">
                  <a:extLst>
                    <a:ext uri="{FF2B5EF4-FFF2-40B4-BE49-F238E27FC236}">
                      <a16:creationId xmlns:a16="http://schemas.microsoft.com/office/drawing/2014/main" id="{4604B012-66F0-4CDA-812E-E446DDAD9CB1}"/>
                    </a:ext>
                  </a:extLst>
                </p:cNvPr>
                <p:cNvGrpSpPr>
                  <a:grpSpLocks noChangeAspect="1"/>
                </p:cNvGrpSpPr>
                <p:nvPr/>
              </p:nvGrpSpPr>
              <p:grpSpPr>
                <a:xfrm>
                  <a:off x="9599747" y="3735646"/>
                  <a:ext cx="330983" cy="556719"/>
                  <a:chOff x="6601522" y="2812316"/>
                  <a:chExt cx="1345907" cy="2263840"/>
                </a:xfrm>
              </p:grpSpPr>
              <p:sp>
                <p:nvSpPr>
                  <p:cNvPr id="115" name="TextBox 114">
                    <a:extLst>
                      <a:ext uri="{FF2B5EF4-FFF2-40B4-BE49-F238E27FC236}">
                        <a16:creationId xmlns:a16="http://schemas.microsoft.com/office/drawing/2014/main" id="{262CF708-4EAB-4617-AB91-A56CD0BE88A8}"/>
                      </a:ext>
                    </a:extLst>
                  </p:cNvPr>
                  <p:cNvSpPr txBox="1"/>
                  <p:nvPr/>
                </p:nvSpPr>
                <p:spPr>
                  <a:xfrm>
                    <a:off x="6601526" y="2812316"/>
                    <a:ext cx="1345903" cy="625770"/>
                  </a:xfrm>
                  <a:prstGeom prst="rect">
                    <a:avLst/>
                  </a:prstGeom>
                  <a:solidFill>
                    <a:srgbClr val="00FF99"/>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16" name="TextBox 115">
                    <a:extLst>
                      <a:ext uri="{FF2B5EF4-FFF2-40B4-BE49-F238E27FC236}">
                        <a16:creationId xmlns:a16="http://schemas.microsoft.com/office/drawing/2014/main" id="{E0484CF7-274E-46ED-921A-DBCFDB241B10}"/>
                      </a:ext>
                    </a:extLst>
                  </p:cNvPr>
                  <p:cNvSpPr txBox="1"/>
                  <p:nvPr/>
                </p:nvSpPr>
                <p:spPr>
                  <a:xfrm>
                    <a:off x="6601522" y="3273982"/>
                    <a:ext cx="1345903" cy="625770"/>
                  </a:xfrm>
                  <a:prstGeom prst="rect">
                    <a:avLst/>
                  </a:prstGeom>
                  <a:solidFill>
                    <a:srgbClr val="FF4A01"/>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17" name="TextBox 116">
                    <a:extLst>
                      <a:ext uri="{FF2B5EF4-FFF2-40B4-BE49-F238E27FC236}">
                        <a16:creationId xmlns:a16="http://schemas.microsoft.com/office/drawing/2014/main" id="{CF267100-83CB-4F39-A71F-8218E2A3B499}"/>
                      </a:ext>
                    </a:extLst>
                  </p:cNvPr>
                  <p:cNvSpPr txBox="1"/>
                  <p:nvPr/>
                </p:nvSpPr>
                <p:spPr>
                  <a:xfrm>
                    <a:off x="6601522" y="3735648"/>
                    <a:ext cx="1345903" cy="625770"/>
                  </a:xfrm>
                  <a:prstGeom prst="rect">
                    <a:avLst/>
                  </a:prstGeom>
                  <a:solidFill>
                    <a:schemeClr val="tx1"/>
                  </a:solidFill>
                  <a:ln w="63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118" name="TextBox 117">
                    <a:extLst>
                      <a:ext uri="{FF2B5EF4-FFF2-40B4-BE49-F238E27FC236}">
                        <a16:creationId xmlns:a16="http://schemas.microsoft.com/office/drawing/2014/main" id="{6C99D3AF-CA8E-47BD-9A14-C6CD15D551C2}"/>
                      </a:ext>
                    </a:extLst>
                  </p:cNvPr>
                  <p:cNvSpPr txBox="1"/>
                  <p:nvPr/>
                </p:nvSpPr>
                <p:spPr>
                  <a:xfrm>
                    <a:off x="6601522" y="4197310"/>
                    <a:ext cx="1345903" cy="625770"/>
                  </a:xfrm>
                  <a:prstGeom prst="rect">
                    <a:avLst/>
                  </a:prstGeom>
                  <a:solidFill>
                    <a:srgbClr val="FFFF00"/>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19" name="TextBox 118">
                    <a:extLst>
                      <a:ext uri="{FF2B5EF4-FFF2-40B4-BE49-F238E27FC236}">
                        <a16:creationId xmlns:a16="http://schemas.microsoft.com/office/drawing/2014/main" id="{F447C5C1-6A2F-469A-886A-45F81731ED93}"/>
                      </a:ext>
                    </a:extLst>
                  </p:cNvPr>
                  <p:cNvSpPr txBox="1"/>
                  <p:nvPr/>
                </p:nvSpPr>
                <p:spPr>
                  <a:xfrm>
                    <a:off x="6601522" y="4658976"/>
                    <a:ext cx="1345903" cy="417180"/>
                  </a:xfrm>
                  <a:prstGeom prst="rect">
                    <a:avLst/>
                  </a:prstGeom>
                  <a:solidFill>
                    <a:schemeClr val="accent4">
                      <a:lumMod val="50000"/>
                    </a:schemeClr>
                  </a:solidFill>
                  <a:ln w="63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grpSp>
        <p:sp>
          <p:nvSpPr>
            <p:cNvPr id="161" name="Rectangle 160">
              <a:extLst>
                <a:ext uri="{FF2B5EF4-FFF2-40B4-BE49-F238E27FC236}">
                  <a16:creationId xmlns:a16="http://schemas.microsoft.com/office/drawing/2014/main" id="{71BC244C-D5A3-4C47-BD03-F2DB851126F1}"/>
                </a:ext>
              </a:extLst>
            </p:cNvPr>
            <p:cNvSpPr/>
            <p:nvPr/>
          </p:nvSpPr>
          <p:spPr>
            <a:xfrm>
              <a:off x="8698434" y="5273839"/>
              <a:ext cx="735822" cy="15388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5" name="Rectangle 164">
            <a:extLst>
              <a:ext uri="{FF2B5EF4-FFF2-40B4-BE49-F238E27FC236}">
                <a16:creationId xmlns:a16="http://schemas.microsoft.com/office/drawing/2014/main" id="{1E2D4732-2989-4E37-9DB0-6B40C6261F7A}"/>
              </a:ext>
            </a:extLst>
          </p:cNvPr>
          <p:cNvSpPr/>
          <p:nvPr/>
        </p:nvSpPr>
        <p:spPr>
          <a:xfrm>
            <a:off x="9643802" y="5775640"/>
            <a:ext cx="737394"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19D1D348-8A26-48DB-88B3-A9AE883EC0FD}"/>
              </a:ext>
            </a:extLst>
          </p:cNvPr>
          <p:cNvSpPr/>
          <p:nvPr/>
        </p:nvSpPr>
        <p:spPr>
          <a:xfrm>
            <a:off x="10382768" y="5775640"/>
            <a:ext cx="7358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F0646FF5-EE6D-435B-9038-045A77F04990}"/>
              </a:ext>
            </a:extLst>
          </p:cNvPr>
          <p:cNvSpPr/>
          <p:nvPr/>
        </p:nvSpPr>
        <p:spPr>
          <a:xfrm>
            <a:off x="11115985" y="5775640"/>
            <a:ext cx="7358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4" name="Group 223">
            <a:extLst>
              <a:ext uri="{FF2B5EF4-FFF2-40B4-BE49-F238E27FC236}">
                <a16:creationId xmlns:a16="http://schemas.microsoft.com/office/drawing/2014/main" id="{69C476CF-BD5E-4D99-B2D3-81A7158030DA}"/>
              </a:ext>
            </a:extLst>
          </p:cNvPr>
          <p:cNvGrpSpPr/>
          <p:nvPr/>
        </p:nvGrpSpPr>
        <p:grpSpPr>
          <a:xfrm>
            <a:off x="8897580" y="5931305"/>
            <a:ext cx="2954227" cy="154490"/>
            <a:chOff x="8696862" y="5429504"/>
            <a:chExt cx="2954227" cy="154490"/>
          </a:xfrm>
        </p:grpSpPr>
        <p:sp>
          <p:nvSpPr>
            <p:cNvPr id="220" name="Rectangle 219">
              <a:extLst>
                <a:ext uri="{FF2B5EF4-FFF2-40B4-BE49-F238E27FC236}">
                  <a16:creationId xmlns:a16="http://schemas.microsoft.com/office/drawing/2014/main" id="{C3C77038-77F8-4A1D-957A-588323E34E5E}"/>
                </a:ext>
              </a:extLst>
            </p:cNvPr>
            <p:cNvSpPr/>
            <p:nvPr/>
          </p:nvSpPr>
          <p:spPr>
            <a:xfrm>
              <a:off x="9444656" y="5429504"/>
              <a:ext cx="7358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66209806-FFEF-4568-ADC3-F1E5BBE23ACB}"/>
                </a:ext>
              </a:extLst>
            </p:cNvPr>
            <p:cNvSpPr/>
            <p:nvPr/>
          </p:nvSpPr>
          <p:spPr>
            <a:xfrm>
              <a:off x="10182050" y="5429504"/>
              <a:ext cx="7358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1328D95E-168A-4ADC-AFA5-193746ADF2F7}"/>
                </a:ext>
              </a:extLst>
            </p:cNvPr>
            <p:cNvSpPr/>
            <p:nvPr/>
          </p:nvSpPr>
          <p:spPr>
            <a:xfrm>
              <a:off x="10915267" y="5429504"/>
              <a:ext cx="7358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2733B96A-B4D9-48AD-ADD9-CBE522A96B4B}"/>
                </a:ext>
              </a:extLst>
            </p:cNvPr>
            <p:cNvSpPr/>
            <p:nvPr/>
          </p:nvSpPr>
          <p:spPr>
            <a:xfrm>
              <a:off x="8696862" y="5430106"/>
              <a:ext cx="7462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5" name="Group 224">
            <a:extLst>
              <a:ext uri="{FF2B5EF4-FFF2-40B4-BE49-F238E27FC236}">
                <a16:creationId xmlns:a16="http://schemas.microsoft.com/office/drawing/2014/main" id="{62AC2C66-BE78-4FEB-BFC0-D3EAE3C46EFF}"/>
              </a:ext>
            </a:extLst>
          </p:cNvPr>
          <p:cNvGrpSpPr/>
          <p:nvPr/>
        </p:nvGrpSpPr>
        <p:grpSpPr>
          <a:xfrm>
            <a:off x="8897580" y="6085193"/>
            <a:ext cx="2954227" cy="154490"/>
            <a:chOff x="8696862" y="5429504"/>
            <a:chExt cx="2954227" cy="154490"/>
          </a:xfrm>
        </p:grpSpPr>
        <p:sp>
          <p:nvSpPr>
            <p:cNvPr id="226" name="Rectangle 225">
              <a:extLst>
                <a:ext uri="{FF2B5EF4-FFF2-40B4-BE49-F238E27FC236}">
                  <a16:creationId xmlns:a16="http://schemas.microsoft.com/office/drawing/2014/main" id="{95373739-8662-4FB6-A99C-47DD8C040852}"/>
                </a:ext>
              </a:extLst>
            </p:cNvPr>
            <p:cNvSpPr/>
            <p:nvPr/>
          </p:nvSpPr>
          <p:spPr>
            <a:xfrm>
              <a:off x="9444656" y="5429504"/>
              <a:ext cx="7358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E7CADC50-7EF2-4FDC-9BEB-2BB26D06DD9B}"/>
                </a:ext>
              </a:extLst>
            </p:cNvPr>
            <p:cNvSpPr/>
            <p:nvPr/>
          </p:nvSpPr>
          <p:spPr>
            <a:xfrm>
              <a:off x="10182050" y="5429504"/>
              <a:ext cx="7358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33035788-52C7-4F8B-A7A8-DA9DD58EB7EC}"/>
                </a:ext>
              </a:extLst>
            </p:cNvPr>
            <p:cNvSpPr/>
            <p:nvPr/>
          </p:nvSpPr>
          <p:spPr>
            <a:xfrm>
              <a:off x="10915267" y="5429504"/>
              <a:ext cx="7358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DE5C0DBE-1F90-46A8-9AAD-AF73E830C2CC}"/>
                </a:ext>
              </a:extLst>
            </p:cNvPr>
            <p:cNvSpPr/>
            <p:nvPr/>
          </p:nvSpPr>
          <p:spPr>
            <a:xfrm>
              <a:off x="8696862" y="5430106"/>
              <a:ext cx="7462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229">
            <a:extLst>
              <a:ext uri="{FF2B5EF4-FFF2-40B4-BE49-F238E27FC236}">
                <a16:creationId xmlns:a16="http://schemas.microsoft.com/office/drawing/2014/main" id="{16BA9F13-CC13-4227-8746-181AF22C95D8}"/>
              </a:ext>
            </a:extLst>
          </p:cNvPr>
          <p:cNvGrpSpPr/>
          <p:nvPr/>
        </p:nvGrpSpPr>
        <p:grpSpPr>
          <a:xfrm>
            <a:off x="8897580" y="6242016"/>
            <a:ext cx="2954227" cy="154490"/>
            <a:chOff x="8696862" y="5429504"/>
            <a:chExt cx="2954227" cy="154490"/>
          </a:xfrm>
        </p:grpSpPr>
        <p:sp>
          <p:nvSpPr>
            <p:cNvPr id="231" name="Rectangle 230">
              <a:extLst>
                <a:ext uri="{FF2B5EF4-FFF2-40B4-BE49-F238E27FC236}">
                  <a16:creationId xmlns:a16="http://schemas.microsoft.com/office/drawing/2014/main" id="{3D281CF1-E8BB-433A-9B5C-4DEFE0E67DE4}"/>
                </a:ext>
              </a:extLst>
            </p:cNvPr>
            <p:cNvSpPr/>
            <p:nvPr/>
          </p:nvSpPr>
          <p:spPr>
            <a:xfrm>
              <a:off x="9444656" y="5429504"/>
              <a:ext cx="7358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D58F7E65-8616-4437-AE67-592B1C05BEC5}"/>
                </a:ext>
              </a:extLst>
            </p:cNvPr>
            <p:cNvSpPr/>
            <p:nvPr/>
          </p:nvSpPr>
          <p:spPr>
            <a:xfrm>
              <a:off x="10182050" y="5429504"/>
              <a:ext cx="7358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336550CA-907D-4805-8F7D-31E091DBE754}"/>
                </a:ext>
              </a:extLst>
            </p:cNvPr>
            <p:cNvSpPr/>
            <p:nvPr/>
          </p:nvSpPr>
          <p:spPr>
            <a:xfrm>
              <a:off x="10915267" y="5429504"/>
              <a:ext cx="7358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34893335-B501-4093-8896-6D5FA3BA4483}"/>
                </a:ext>
              </a:extLst>
            </p:cNvPr>
            <p:cNvSpPr/>
            <p:nvPr/>
          </p:nvSpPr>
          <p:spPr>
            <a:xfrm>
              <a:off x="8696862" y="5430106"/>
              <a:ext cx="7462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5" name="TextBox 234">
            <a:extLst>
              <a:ext uri="{FF2B5EF4-FFF2-40B4-BE49-F238E27FC236}">
                <a16:creationId xmlns:a16="http://schemas.microsoft.com/office/drawing/2014/main" id="{45BDF989-57A5-4035-B87B-1A404EA6E53C}"/>
              </a:ext>
            </a:extLst>
          </p:cNvPr>
          <p:cNvSpPr txBox="1"/>
          <p:nvPr/>
        </p:nvSpPr>
        <p:spPr>
          <a:xfrm>
            <a:off x="8376685" y="3031625"/>
            <a:ext cx="1136911" cy="323550"/>
          </a:xfrm>
          <a:prstGeom prst="rect">
            <a:avLst/>
          </a:prstGeom>
          <a:noFill/>
        </p:spPr>
        <p:txBody>
          <a:bodyPr wrap="square" rtlCol="0">
            <a:spAutoFit/>
          </a:bodyPr>
          <a:lstStyle/>
          <a:p>
            <a:pPr algn="ctr">
              <a:lnSpc>
                <a:spcPts val="1800"/>
              </a:lnSpc>
            </a:pPr>
            <a:r>
              <a:rPr lang="en-US" sz="2000" b="1" dirty="0">
                <a:latin typeface="Segoe UI" panose="020B0502040204020203" pitchFamily="34" charset="0"/>
                <a:cs typeface="Segoe UI" panose="020B0502040204020203" pitchFamily="34" charset="0"/>
              </a:rPr>
              <a:t>Thread</a:t>
            </a:r>
          </a:p>
        </p:txBody>
      </p:sp>
      <p:sp>
        <p:nvSpPr>
          <p:cNvPr id="236" name="TextBox 235">
            <a:extLst>
              <a:ext uri="{FF2B5EF4-FFF2-40B4-BE49-F238E27FC236}">
                <a16:creationId xmlns:a16="http://schemas.microsoft.com/office/drawing/2014/main" id="{C23E1F5E-6E0C-4DCB-A39B-77D7DE441B82}"/>
              </a:ext>
            </a:extLst>
          </p:cNvPr>
          <p:cNvSpPr txBox="1"/>
          <p:nvPr/>
        </p:nvSpPr>
        <p:spPr>
          <a:xfrm>
            <a:off x="11347298" y="3888965"/>
            <a:ext cx="865280" cy="323550"/>
          </a:xfrm>
          <a:prstGeom prst="rect">
            <a:avLst/>
          </a:prstGeom>
          <a:noFill/>
        </p:spPr>
        <p:txBody>
          <a:bodyPr wrap="square" rtlCol="0">
            <a:spAutoFit/>
          </a:bodyPr>
          <a:lstStyle/>
          <a:p>
            <a:pPr algn="ctr">
              <a:lnSpc>
                <a:spcPts val="1800"/>
              </a:lnSpc>
            </a:pPr>
            <a:r>
              <a:rPr lang="en-US" sz="2000" b="1" dirty="0">
                <a:latin typeface="Segoe UI" panose="020B0502040204020203" pitchFamily="34" charset="0"/>
                <a:cs typeface="Segoe UI" panose="020B0502040204020203" pitchFamily="34" charset="0"/>
              </a:rPr>
              <a:t>Block</a:t>
            </a:r>
          </a:p>
        </p:txBody>
      </p:sp>
      <p:sp>
        <p:nvSpPr>
          <p:cNvPr id="237" name="TextBox 236">
            <a:extLst>
              <a:ext uri="{FF2B5EF4-FFF2-40B4-BE49-F238E27FC236}">
                <a16:creationId xmlns:a16="http://schemas.microsoft.com/office/drawing/2014/main" id="{E6010942-1503-4B43-89E9-1974020528AF}"/>
              </a:ext>
            </a:extLst>
          </p:cNvPr>
          <p:cNvSpPr txBox="1"/>
          <p:nvPr/>
        </p:nvSpPr>
        <p:spPr>
          <a:xfrm>
            <a:off x="11024007" y="5468023"/>
            <a:ext cx="777861" cy="323550"/>
          </a:xfrm>
          <a:prstGeom prst="rect">
            <a:avLst/>
          </a:prstGeom>
          <a:noFill/>
        </p:spPr>
        <p:txBody>
          <a:bodyPr wrap="square" rtlCol="0">
            <a:spAutoFit/>
          </a:bodyPr>
          <a:lstStyle/>
          <a:p>
            <a:pPr algn="ctr">
              <a:lnSpc>
                <a:spcPts val="1800"/>
              </a:lnSpc>
            </a:pPr>
            <a:r>
              <a:rPr lang="en-US" sz="2000" b="1" dirty="0">
                <a:latin typeface="Segoe UI" panose="020B0502040204020203" pitchFamily="34" charset="0"/>
                <a:cs typeface="Segoe UI" panose="020B0502040204020203" pitchFamily="34" charset="0"/>
              </a:rPr>
              <a:t>Grid</a:t>
            </a:r>
          </a:p>
        </p:txBody>
      </p:sp>
      <p:cxnSp>
        <p:nvCxnSpPr>
          <p:cNvPr id="249" name="Straight Connector 248">
            <a:extLst>
              <a:ext uri="{FF2B5EF4-FFF2-40B4-BE49-F238E27FC236}">
                <a16:creationId xmlns:a16="http://schemas.microsoft.com/office/drawing/2014/main" id="{9212EB8A-F6E8-44E3-AE76-AB7623D24A3E}"/>
              </a:ext>
            </a:extLst>
          </p:cNvPr>
          <p:cNvCxnSpPr>
            <a:cxnSpLocks/>
          </p:cNvCxnSpPr>
          <p:nvPr/>
        </p:nvCxnSpPr>
        <p:spPr>
          <a:xfrm>
            <a:off x="9134763" y="3313373"/>
            <a:ext cx="663093" cy="9252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9B4B8D9F-00DB-489D-A970-14FB4C99E93F}"/>
              </a:ext>
            </a:extLst>
          </p:cNvPr>
          <p:cNvSpPr/>
          <p:nvPr/>
        </p:nvSpPr>
        <p:spPr>
          <a:xfrm>
            <a:off x="9438628" y="4212515"/>
            <a:ext cx="865234" cy="614150"/>
          </a:xfrm>
          <a:prstGeom prst="roundRect">
            <a:avLst/>
          </a:prstGeom>
          <a:noFill/>
          <a:ln w="47625"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Rounded Corners 165">
            <a:extLst>
              <a:ext uri="{FF2B5EF4-FFF2-40B4-BE49-F238E27FC236}">
                <a16:creationId xmlns:a16="http://schemas.microsoft.com/office/drawing/2014/main" id="{1FC1C5F4-5E62-4A0A-9169-7098F725E11F}"/>
              </a:ext>
            </a:extLst>
          </p:cNvPr>
          <p:cNvSpPr/>
          <p:nvPr/>
        </p:nvSpPr>
        <p:spPr>
          <a:xfrm>
            <a:off x="10302096" y="4211692"/>
            <a:ext cx="865235" cy="611743"/>
          </a:xfrm>
          <a:prstGeom prst="roundRect">
            <a:avLst/>
          </a:prstGeom>
          <a:noFill/>
          <a:ln w="47625"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a:extLst>
              <a:ext uri="{FF2B5EF4-FFF2-40B4-BE49-F238E27FC236}">
                <a16:creationId xmlns:a16="http://schemas.microsoft.com/office/drawing/2014/main" id="{2EBCF49B-EF7E-405A-B7ED-D994A4EB171D}"/>
              </a:ext>
            </a:extLst>
          </p:cNvPr>
          <p:cNvSpPr txBox="1"/>
          <p:nvPr/>
        </p:nvSpPr>
        <p:spPr>
          <a:xfrm>
            <a:off x="9612292" y="3907026"/>
            <a:ext cx="855165" cy="323165"/>
          </a:xfrm>
          <a:prstGeom prst="rect">
            <a:avLst/>
          </a:prstGeom>
          <a:noFill/>
        </p:spPr>
        <p:txBody>
          <a:bodyPr wrap="square" rtlCol="0">
            <a:spAutoFit/>
          </a:bodyPr>
          <a:lstStyle/>
          <a:p>
            <a:pPr algn="ctr">
              <a:lnSpc>
                <a:spcPts val="1800"/>
              </a:lnSpc>
            </a:pPr>
            <a:r>
              <a:rPr lang="en-US" sz="1600" b="1" dirty="0">
                <a:latin typeface="Segoe UI" panose="020B0502040204020203" pitchFamily="34" charset="0"/>
                <a:cs typeface="Segoe UI" panose="020B0502040204020203" pitchFamily="34" charset="0"/>
              </a:rPr>
              <a:t>Warp0</a:t>
            </a:r>
          </a:p>
        </p:txBody>
      </p:sp>
      <p:sp>
        <p:nvSpPr>
          <p:cNvPr id="170" name="TextBox 169">
            <a:extLst>
              <a:ext uri="{FF2B5EF4-FFF2-40B4-BE49-F238E27FC236}">
                <a16:creationId xmlns:a16="http://schemas.microsoft.com/office/drawing/2014/main" id="{1ED18FCB-43CB-4CD8-9FAC-654FC34292E2}"/>
              </a:ext>
            </a:extLst>
          </p:cNvPr>
          <p:cNvSpPr txBox="1"/>
          <p:nvPr/>
        </p:nvSpPr>
        <p:spPr>
          <a:xfrm>
            <a:off x="10463608" y="3906640"/>
            <a:ext cx="855165" cy="323165"/>
          </a:xfrm>
          <a:prstGeom prst="rect">
            <a:avLst/>
          </a:prstGeom>
          <a:noFill/>
        </p:spPr>
        <p:txBody>
          <a:bodyPr wrap="square" rtlCol="0">
            <a:spAutoFit/>
          </a:bodyPr>
          <a:lstStyle/>
          <a:p>
            <a:pPr algn="ctr">
              <a:lnSpc>
                <a:spcPts val="1800"/>
              </a:lnSpc>
            </a:pPr>
            <a:r>
              <a:rPr lang="en-US" sz="1600" b="1" dirty="0">
                <a:latin typeface="Segoe UI" panose="020B0502040204020203" pitchFamily="34" charset="0"/>
                <a:cs typeface="Segoe UI" panose="020B0502040204020203" pitchFamily="34" charset="0"/>
              </a:rPr>
              <a:t>Warp1</a:t>
            </a:r>
          </a:p>
        </p:txBody>
      </p:sp>
      <p:grpSp>
        <p:nvGrpSpPr>
          <p:cNvPr id="310" name="Group 309">
            <a:extLst>
              <a:ext uri="{FF2B5EF4-FFF2-40B4-BE49-F238E27FC236}">
                <a16:creationId xmlns:a16="http://schemas.microsoft.com/office/drawing/2014/main" id="{D534397C-8CB9-4E5E-A2A2-D434A4712FB0}"/>
              </a:ext>
            </a:extLst>
          </p:cNvPr>
          <p:cNvGrpSpPr/>
          <p:nvPr/>
        </p:nvGrpSpPr>
        <p:grpSpPr>
          <a:xfrm>
            <a:off x="2355170" y="3622682"/>
            <a:ext cx="3433852" cy="714023"/>
            <a:chOff x="2355170" y="3622682"/>
            <a:chExt cx="3433852" cy="714023"/>
          </a:xfrm>
        </p:grpSpPr>
        <p:sp>
          <p:nvSpPr>
            <p:cNvPr id="198" name="Arrow: Chevron 197">
              <a:extLst>
                <a:ext uri="{FF2B5EF4-FFF2-40B4-BE49-F238E27FC236}">
                  <a16:creationId xmlns:a16="http://schemas.microsoft.com/office/drawing/2014/main" id="{1EF9173C-67B4-4AAD-A6AC-9DC2B9F88F49}"/>
                </a:ext>
              </a:extLst>
            </p:cNvPr>
            <p:cNvSpPr/>
            <p:nvPr/>
          </p:nvSpPr>
          <p:spPr>
            <a:xfrm rot="5400000">
              <a:off x="2587551" y="3647124"/>
              <a:ext cx="457200" cy="921961"/>
            </a:xfrm>
            <a:prstGeom prst="chevron">
              <a:avLst/>
            </a:prstGeom>
            <a:solidFill>
              <a:schemeClr val="bg1">
                <a:lumMod val="85000"/>
                <a:alpha val="54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9" name="Arrow: Chevron 198">
              <a:extLst>
                <a:ext uri="{FF2B5EF4-FFF2-40B4-BE49-F238E27FC236}">
                  <a16:creationId xmlns:a16="http://schemas.microsoft.com/office/drawing/2014/main" id="{74A7DFA1-FC9C-4F14-A1AB-998DAC95E53C}"/>
                </a:ext>
              </a:extLst>
            </p:cNvPr>
            <p:cNvSpPr/>
            <p:nvPr/>
          </p:nvSpPr>
          <p:spPr>
            <a:xfrm rot="5400000">
              <a:off x="5099442" y="3645456"/>
              <a:ext cx="457200" cy="921961"/>
            </a:xfrm>
            <a:prstGeom prst="chevron">
              <a:avLst/>
            </a:prstGeom>
            <a:solidFill>
              <a:schemeClr val="bg1">
                <a:lumMod val="85000"/>
                <a:alpha val="54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0" name="Arrow: Chevron 199">
              <a:extLst>
                <a:ext uri="{FF2B5EF4-FFF2-40B4-BE49-F238E27FC236}">
                  <a16:creationId xmlns:a16="http://schemas.microsoft.com/office/drawing/2014/main" id="{1FACC0EC-82A7-4B57-BF4C-EDE49D5E5EED}"/>
                </a:ext>
              </a:extLst>
            </p:cNvPr>
            <p:cNvSpPr/>
            <p:nvPr/>
          </p:nvSpPr>
          <p:spPr>
            <a:xfrm rot="5400000">
              <a:off x="3863740" y="3645456"/>
              <a:ext cx="457200" cy="921961"/>
            </a:xfrm>
            <a:prstGeom prst="chevron">
              <a:avLst/>
            </a:prstGeom>
            <a:solidFill>
              <a:schemeClr val="bg1">
                <a:lumMod val="85000"/>
                <a:alpha val="54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243" name="Group 242">
              <a:extLst>
                <a:ext uri="{FF2B5EF4-FFF2-40B4-BE49-F238E27FC236}">
                  <a16:creationId xmlns:a16="http://schemas.microsoft.com/office/drawing/2014/main" id="{F982C769-2939-40DD-8747-F1BA8D83A8E6}"/>
                </a:ext>
              </a:extLst>
            </p:cNvPr>
            <p:cNvGrpSpPr/>
            <p:nvPr/>
          </p:nvGrpSpPr>
          <p:grpSpPr>
            <a:xfrm>
              <a:off x="2608529" y="3622682"/>
              <a:ext cx="412846" cy="366812"/>
              <a:chOff x="1872643" y="3845703"/>
              <a:chExt cx="412846" cy="366812"/>
            </a:xfrm>
          </p:grpSpPr>
          <p:cxnSp>
            <p:nvCxnSpPr>
              <p:cNvPr id="208" name="Straight Arrow Connector 207">
                <a:extLst>
                  <a:ext uri="{FF2B5EF4-FFF2-40B4-BE49-F238E27FC236}">
                    <a16:creationId xmlns:a16="http://schemas.microsoft.com/office/drawing/2014/main" id="{EFCC7ED1-0572-4A87-83E8-17F06AE1536C}"/>
                  </a:ext>
                </a:extLst>
              </p:cNvPr>
              <p:cNvCxnSpPr>
                <a:cxnSpLocks/>
              </p:cNvCxnSpPr>
              <p:nvPr/>
            </p:nvCxnSpPr>
            <p:spPr>
              <a:xfrm>
                <a:off x="1872643"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9784F5FA-8222-4230-9DFF-994E2A0C7791}"/>
                  </a:ext>
                </a:extLst>
              </p:cNvPr>
              <p:cNvCxnSpPr>
                <a:cxnSpLocks/>
              </p:cNvCxnSpPr>
              <p:nvPr/>
            </p:nvCxnSpPr>
            <p:spPr>
              <a:xfrm>
                <a:off x="2285489"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212" name="Group 211">
              <a:extLst>
                <a:ext uri="{FF2B5EF4-FFF2-40B4-BE49-F238E27FC236}">
                  <a16:creationId xmlns:a16="http://schemas.microsoft.com/office/drawing/2014/main" id="{462CB0CE-E969-4EC0-A9EE-CE009804B5CE}"/>
                </a:ext>
              </a:extLst>
            </p:cNvPr>
            <p:cNvGrpSpPr/>
            <p:nvPr/>
          </p:nvGrpSpPr>
          <p:grpSpPr>
            <a:xfrm>
              <a:off x="3885917" y="3622682"/>
              <a:ext cx="412846" cy="366812"/>
              <a:chOff x="1872643" y="3845703"/>
              <a:chExt cx="412846" cy="366812"/>
            </a:xfrm>
          </p:grpSpPr>
          <p:cxnSp>
            <p:nvCxnSpPr>
              <p:cNvPr id="213" name="Straight Arrow Connector 212">
                <a:extLst>
                  <a:ext uri="{FF2B5EF4-FFF2-40B4-BE49-F238E27FC236}">
                    <a16:creationId xmlns:a16="http://schemas.microsoft.com/office/drawing/2014/main" id="{CC3BBF07-7A70-4A54-B94C-11127B7A12A4}"/>
                  </a:ext>
                </a:extLst>
              </p:cNvPr>
              <p:cNvCxnSpPr>
                <a:cxnSpLocks/>
              </p:cNvCxnSpPr>
              <p:nvPr/>
            </p:nvCxnSpPr>
            <p:spPr>
              <a:xfrm>
                <a:off x="1872643"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14" name="Straight Arrow Connector 213">
                <a:extLst>
                  <a:ext uri="{FF2B5EF4-FFF2-40B4-BE49-F238E27FC236}">
                    <a16:creationId xmlns:a16="http://schemas.microsoft.com/office/drawing/2014/main" id="{4DBC02C0-2FC8-4A06-A0D5-BA79F0B42E22}"/>
                  </a:ext>
                </a:extLst>
              </p:cNvPr>
              <p:cNvCxnSpPr>
                <a:cxnSpLocks/>
              </p:cNvCxnSpPr>
              <p:nvPr/>
            </p:nvCxnSpPr>
            <p:spPr>
              <a:xfrm>
                <a:off x="2285489"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215" name="Group 214">
              <a:extLst>
                <a:ext uri="{FF2B5EF4-FFF2-40B4-BE49-F238E27FC236}">
                  <a16:creationId xmlns:a16="http://schemas.microsoft.com/office/drawing/2014/main" id="{99BC032F-6DD0-4FE3-B68D-1A14CDEE436C}"/>
                </a:ext>
              </a:extLst>
            </p:cNvPr>
            <p:cNvGrpSpPr/>
            <p:nvPr/>
          </p:nvGrpSpPr>
          <p:grpSpPr>
            <a:xfrm>
              <a:off x="5121619" y="3622682"/>
              <a:ext cx="412846" cy="366812"/>
              <a:chOff x="1872643" y="3845703"/>
              <a:chExt cx="412846" cy="366812"/>
            </a:xfrm>
          </p:grpSpPr>
          <p:cxnSp>
            <p:nvCxnSpPr>
              <p:cNvPr id="216" name="Straight Arrow Connector 215">
                <a:extLst>
                  <a:ext uri="{FF2B5EF4-FFF2-40B4-BE49-F238E27FC236}">
                    <a16:creationId xmlns:a16="http://schemas.microsoft.com/office/drawing/2014/main" id="{8DEECCFE-B6F0-4BED-AA72-FBEE02FAB534}"/>
                  </a:ext>
                </a:extLst>
              </p:cNvPr>
              <p:cNvCxnSpPr>
                <a:cxnSpLocks/>
              </p:cNvCxnSpPr>
              <p:nvPr/>
            </p:nvCxnSpPr>
            <p:spPr>
              <a:xfrm>
                <a:off x="1872643"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17" name="Straight Arrow Connector 216">
                <a:extLst>
                  <a:ext uri="{FF2B5EF4-FFF2-40B4-BE49-F238E27FC236}">
                    <a16:creationId xmlns:a16="http://schemas.microsoft.com/office/drawing/2014/main" id="{CA94A941-6D1B-4E0D-9522-9B1E35BF4826}"/>
                  </a:ext>
                </a:extLst>
              </p:cNvPr>
              <p:cNvCxnSpPr>
                <a:cxnSpLocks/>
              </p:cNvCxnSpPr>
              <p:nvPr/>
            </p:nvCxnSpPr>
            <p:spPr>
              <a:xfrm>
                <a:off x="2285489"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grpSp>
        <p:nvGrpSpPr>
          <p:cNvPr id="307" name="Group 306">
            <a:extLst>
              <a:ext uri="{FF2B5EF4-FFF2-40B4-BE49-F238E27FC236}">
                <a16:creationId xmlns:a16="http://schemas.microsoft.com/office/drawing/2014/main" id="{952AD51B-929A-45A5-AB74-F2E6B030B7C5}"/>
              </a:ext>
            </a:extLst>
          </p:cNvPr>
          <p:cNvGrpSpPr/>
          <p:nvPr/>
        </p:nvGrpSpPr>
        <p:grpSpPr>
          <a:xfrm>
            <a:off x="2355171" y="1828804"/>
            <a:ext cx="3430872" cy="1005470"/>
            <a:chOff x="2355171" y="1828804"/>
            <a:chExt cx="3430872" cy="1005470"/>
          </a:xfrm>
        </p:grpSpPr>
        <p:sp>
          <p:nvSpPr>
            <p:cNvPr id="28" name="Rectangle 27">
              <a:extLst>
                <a:ext uri="{FF2B5EF4-FFF2-40B4-BE49-F238E27FC236}">
                  <a16:creationId xmlns:a16="http://schemas.microsoft.com/office/drawing/2014/main" id="{BC8DD61B-DFCB-4D5F-80D8-21630E9E3042}"/>
                </a:ext>
              </a:extLst>
            </p:cNvPr>
            <p:cNvSpPr/>
            <p:nvPr/>
          </p:nvSpPr>
          <p:spPr>
            <a:xfrm>
              <a:off x="2355171" y="2279891"/>
              <a:ext cx="3430872" cy="554383"/>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egoe UI" panose="020B0502040204020203" pitchFamily="34" charset="0"/>
                  <a:cs typeface="Segoe UI" panose="020B0502040204020203" pitchFamily="34" charset="0"/>
                </a:rPr>
                <a:t>Fetch</a:t>
              </a:r>
            </a:p>
          </p:txBody>
        </p:sp>
        <p:cxnSp>
          <p:nvCxnSpPr>
            <p:cNvPr id="252" name="Straight Arrow Connector 251">
              <a:extLst>
                <a:ext uri="{FF2B5EF4-FFF2-40B4-BE49-F238E27FC236}">
                  <a16:creationId xmlns:a16="http://schemas.microsoft.com/office/drawing/2014/main" id="{5B794B5F-EE89-4F00-BC1A-6247E4121B91}"/>
                </a:ext>
              </a:extLst>
            </p:cNvPr>
            <p:cNvCxnSpPr>
              <a:cxnSpLocks/>
              <a:stCxn id="10" idx="2"/>
              <a:endCxn id="28" idx="0"/>
            </p:cNvCxnSpPr>
            <p:nvPr/>
          </p:nvCxnSpPr>
          <p:spPr>
            <a:xfrm flipH="1">
              <a:off x="4070607" y="1828804"/>
              <a:ext cx="1" cy="451087"/>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309" name="Group 308">
            <a:extLst>
              <a:ext uri="{FF2B5EF4-FFF2-40B4-BE49-F238E27FC236}">
                <a16:creationId xmlns:a16="http://schemas.microsoft.com/office/drawing/2014/main" id="{77DC3A98-AF18-4CBB-B9A0-9C1788DDDA2B}"/>
              </a:ext>
            </a:extLst>
          </p:cNvPr>
          <p:cNvGrpSpPr/>
          <p:nvPr/>
        </p:nvGrpSpPr>
        <p:grpSpPr>
          <a:xfrm>
            <a:off x="1185576" y="2834274"/>
            <a:ext cx="4600467" cy="788408"/>
            <a:chOff x="1185576" y="2834274"/>
            <a:chExt cx="4600467" cy="788408"/>
          </a:xfrm>
        </p:grpSpPr>
        <p:sp>
          <p:nvSpPr>
            <p:cNvPr id="195" name="Rectangle 194">
              <a:extLst>
                <a:ext uri="{FF2B5EF4-FFF2-40B4-BE49-F238E27FC236}">
                  <a16:creationId xmlns:a16="http://schemas.microsoft.com/office/drawing/2014/main" id="{957DBD7F-302B-4AF5-85ED-3404354BFC3E}"/>
                </a:ext>
              </a:extLst>
            </p:cNvPr>
            <p:cNvSpPr/>
            <p:nvPr/>
          </p:nvSpPr>
          <p:spPr>
            <a:xfrm>
              <a:off x="2355171" y="3068299"/>
              <a:ext cx="3430872" cy="554383"/>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egoe UI" panose="020B0502040204020203" pitchFamily="34" charset="0"/>
                  <a:cs typeface="Segoe UI" panose="020B0502040204020203" pitchFamily="34" charset="0"/>
                </a:rPr>
                <a:t>Decode</a:t>
              </a:r>
            </a:p>
          </p:txBody>
        </p:sp>
        <p:cxnSp>
          <p:nvCxnSpPr>
            <p:cNvPr id="244" name="Straight Arrow Connector 243">
              <a:extLst>
                <a:ext uri="{FF2B5EF4-FFF2-40B4-BE49-F238E27FC236}">
                  <a16:creationId xmlns:a16="http://schemas.microsoft.com/office/drawing/2014/main" id="{1365372E-D914-43DD-B0CC-4670CB155C13}"/>
                </a:ext>
              </a:extLst>
            </p:cNvPr>
            <p:cNvCxnSpPr>
              <a:cxnSpLocks/>
              <a:stCxn id="28" idx="2"/>
              <a:endCxn id="195" idx="0"/>
            </p:cNvCxnSpPr>
            <p:nvPr/>
          </p:nvCxnSpPr>
          <p:spPr>
            <a:xfrm>
              <a:off x="4070607" y="2834274"/>
              <a:ext cx="0" cy="234025"/>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308" name="Group 307">
              <a:extLst>
                <a:ext uri="{FF2B5EF4-FFF2-40B4-BE49-F238E27FC236}">
                  <a16:creationId xmlns:a16="http://schemas.microsoft.com/office/drawing/2014/main" id="{13F048FB-93F0-4201-ACC4-94EDAF15FD9F}"/>
                </a:ext>
              </a:extLst>
            </p:cNvPr>
            <p:cNvGrpSpPr/>
            <p:nvPr/>
          </p:nvGrpSpPr>
          <p:grpSpPr>
            <a:xfrm>
              <a:off x="1185576" y="2834274"/>
              <a:ext cx="1712919" cy="708202"/>
              <a:chOff x="1185576" y="2834274"/>
              <a:chExt cx="1712919" cy="708202"/>
            </a:xfrm>
          </p:grpSpPr>
          <p:grpSp>
            <p:nvGrpSpPr>
              <p:cNvPr id="286" name="Group 285">
                <a:extLst>
                  <a:ext uri="{FF2B5EF4-FFF2-40B4-BE49-F238E27FC236}">
                    <a16:creationId xmlns:a16="http://schemas.microsoft.com/office/drawing/2014/main" id="{958821C8-D333-4C50-B358-D2CF912EDAB2}"/>
                  </a:ext>
                </a:extLst>
              </p:cNvPr>
              <p:cNvGrpSpPr/>
              <p:nvPr/>
            </p:nvGrpSpPr>
            <p:grpSpPr>
              <a:xfrm>
                <a:off x="1588542" y="3143672"/>
                <a:ext cx="1309953" cy="398804"/>
                <a:chOff x="135327" y="3248603"/>
                <a:chExt cx="1309953" cy="398804"/>
              </a:xfrm>
            </p:grpSpPr>
            <p:grpSp>
              <p:nvGrpSpPr>
                <p:cNvPr id="275" name="Group 274">
                  <a:extLst>
                    <a:ext uri="{FF2B5EF4-FFF2-40B4-BE49-F238E27FC236}">
                      <a16:creationId xmlns:a16="http://schemas.microsoft.com/office/drawing/2014/main" id="{17620897-C1D4-436E-B543-552D3B7FC9DD}"/>
                    </a:ext>
                  </a:extLst>
                </p:cNvPr>
                <p:cNvGrpSpPr/>
                <p:nvPr/>
              </p:nvGrpSpPr>
              <p:grpSpPr>
                <a:xfrm>
                  <a:off x="135327" y="3248603"/>
                  <a:ext cx="1308979" cy="175578"/>
                  <a:chOff x="135327" y="3248603"/>
                  <a:chExt cx="1308979" cy="175578"/>
                </a:xfrm>
              </p:grpSpPr>
              <p:grpSp>
                <p:nvGrpSpPr>
                  <p:cNvPr id="268" name="Group 267">
                    <a:extLst>
                      <a:ext uri="{FF2B5EF4-FFF2-40B4-BE49-F238E27FC236}">
                        <a16:creationId xmlns:a16="http://schemas.microsoft.com/office/drawing/2014/main" id="{89BD365A-AD0F-4439-9EF3-677E1E2381B3}"/>
                      </a:ext>
                    </a:extLst>
                  </p:cNvPr>
                  <p:cNvGrpSpPr/>
                  <p:nvPr/>
                </p:nvGrpSpPr>
                <p:grpSpPr>
                  <a:xfrm>
                    <a:off x="1041461" y="3248604"/>
                    <a:ext cx="402845" cy="175577"/>
                    <a:chOff x="1041461" y="3248604"/>
                    <a:chExt cx="402845" cy="175577"/>
                  </a:xfrm>
                </p:grpSpPr>
                <p:sp>
                  <p:nvSpPr>
                    <p:cNvPr id="259" name="Rectangle 258">
                      <a:extLst>
                        <a:ext uri="{FF2B5EF4-FFF2-40B4-BE49-F238E27FC236}">
                          <a16:creationId xmlns:a16="http://schemas.microsoft.com/office/drawing/2014/main" id="{72CB5B4A-835F-4518-B9C0-7CE50149B0F5}"/>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a:extLst>
                        <a:ext uri="{FF2B5EF4-FFF2-40B4-BE49-F238E27FC236}">
                          <a16:creationId xmlns:a16="http://schemas.microsoft.com/office/drawing/2014/main" id="{BA697C5F-6A07-4490-9F80-FD2EAB873707}"/>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9" name="Group 268">
                    <a:extLst>
                      <a:ext uri="{FF2B5EF4-FFF2-40B4-BE49-F238E27FC236}">
                        <a16:creationId xmlns:a16="http://schemas.microsoft.com/office/drawing/2014/main" id="{330083E4-0BBB-4197-90BC-F18A03751374}"/>
                      </a:ext>
                    </a:extLst>
                  </p:cNvPr>
                  <p:cNvGrpSpPr/>
                  <p:nvPr/>
                </p:nvGrpSpPr>
                <p:grpSpPr>
                  <a:xfrm>
                    <a:off x="586924" y="3248604"/>
                    <a:ext cx="402845" cy="175577"/>
                    <a:chOff x="1041461" y="3248604"/>
                    <a:chExt cx="402845" cy="175577"/>
                  </a:xfrm>
                </p:grpSpPr>
                <p:sp>
                  <p:nvSpPr>
                    <p:cNvPr id="270" name="Rectangle 269">
                      <a:extLst>
                        <a:ext uri="{FF2B5EF4-FFF2-40B4-BE49-F238E27FC236}">
                          <a16:creationId xmlns:a16="http://schemas.microsoft.com/office/drawing/2014/main" id="{C42FD3AC-B256-4900-AA4C-B28EEA81DA7B}"/>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1A4493CC-8076-48F9-B92D-D9F371BCDD5F}"/>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2" name="Group 271">
                    <a:extLst>
                      <a:ext uri="{FF2B5EF4-FFF2-40B4-BE49-F238E27FC236}">
                        <a16:creationId xmlns:a16="http://schemas.microsoft.com/office/drawing/2014/main" id="{1EBAE059-4E3E-4E53-8591-587103855BD1}"/>
                      </a:ext>
                    </a:extLst>
                  </p:cNvPr>
                  <p:cNvGrpSpPr/>
                  <p:nvPr/>
                </p:nvGrpSpPr>
                <p:grpSpPr>
                  <a:xfrm>
                    <a:off x="135327" y="3248603"/>
                    <a:ext cx="402845" cy="175577"/>
                    <a:chOff x="1041461" y="3248604"/>
                    <a:chExt cx="402845" cy="175577"/>
                  </a:xfrm>
                </p:grpSpPr>
                <p:sp>
                  <p:nvSpPr>
                    <p:cNvPr id="273" name="Rectangle 272">
                      <a:extLst>
                        <a:ext uri="{FF2B5EF4-FFF2-40B4-BE49-F238E27FC236}">
                          <a16:creationId xmlns:a16="http://schemas.microsoft.com/office/drawing/2014/main" id="{1ED8C4FE-8712-4F40-BEE8-77B9C6E52A2A}"/>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32A0DC27-7E43-4C48-AAA3-EF260A254BAB}"/>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6" name="Group 275">
                  <a:extLst>
                    <a:ext uri="{FF2B5EF4-FFF2-40B4-BE49-F238E27FC236}">
                      <a16:creationId xmlns:a16="http://schemas.microsoft.com/office/drawing/2014/main" id="{2F033EC8-5303-4350-9DD0-85650C89C4C4}"/>
                    </a:ext>
                  </a:extLst>
                </p:cNvPr>
                <p:cNvGrpSpPr/>
                <p:nvPr/>
              </p:nvGrpSpPr>
              <p:grpSpPr>
                <a:xfrm>
                  <a:off x="136301" y="3471829"/>
                  <a:ext cx="1308979" cy="175578"/>
                  <a:chOff x="135327" y="3248603"/>
                  <a:chExt cx="1308979" cy="175578"/>
                </a:xfrm>
              </p:grpSpPr>
              <p:grpSp>
                <p:nvGrpSpPr>
                  <p:cNvPr id="277" name="Group 276">
                    <a:extLst>
                      <a:ext uri="{FF2B5EF4-FFF2-40B4-BE49-F238E27FC236}">
                        <a16:creationId xmlns:a16="http://schemas.microsoft.com/office/drawing/2014/main" id="{D427F4C6-D81E-4E39-9396-C6CFAA13CF6E}"/>
                      </a:ext>
                    </a:extLst>
                  </p:cNvPr>
                  <p:cNvGrpSpPr/>
                  <p:nvPr/>
                </p:nvGrpSpPr>
                <p:grpSpPr>
                  <a:xfrm>
                    <a:off x="1041461" y="3248604"/>
                    <a:ext cx="402845" cy="175577"/>
                    <a:chOff x="1041461" y="3248604"/>
                    <a:chExt cx="402845" cy="175577"/>
                  </a:xfrm>
                </p:grpSpPr>
                <p:sp>
                  <p:nvSpPr>
                    <p:cNvPr id="284" name="Rectangle 283">
                      <a:extLst>
                        <a:ext uri="{FF2B5EF4-FFF2-40B4-BE49-F238E27FC236}">
                          <a16:creationId xmlns:a16="http://schemas.microsoft.com/office/drawing/2014/main" id="{2752A54E-1A88-4BD1-B86C-8A88F82268DA}"/>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a:extLst>
                        <a:ext uri="{FF2B5EF4-FFF2-40B4-BE49-F238E27FC236}">
                          <a16:creationId xmlns:a16="http://schemas.microsoft.com/office/drawing/2014/main" id="{3690D270-0616-4519-9859-54D903F890E6}"/>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8" name="Group 277">
                    <a:extLst>
                      <a:ext uri="{FF2B5EF4-FFF2-40B4-BE49-F238E27FC236}">
                        <a16:creationId xmlns:a16="http://schemas.microsoft.com/office/drawing/2014/main" id="{560A240D-CF40-4ABD-9C5F-7FD1EC1E8AFB}"/>
                      </a:ext>
                    </a:extLst>
                  </p:cNvPr>
                  <p:cNvGrpSpPr/>
                  <p:nvPr/>
                </p:nvGrpSpPr>
                <p:grpSpPr>
                  <a:xfrm>
                    <a:off x="586924" y="3248604"/>
                    <a:ext cx="402845" cy="175577"/>
                    <a:chOff x="1041461" y="3248604"/>
                    <a:chExt cx="402845" cy="175577"/>
                  </a:xfrm>
                </p:grpSpPr>
                <p:sp>
                  <p:nvSpPr>
                    <p:cNvPr id="282" name="Rectangle 281">
                      <a:extLst>
                        <a:ext uri="{FF2B5EF4-FFF2-40B4-BE49-F238E27FC236}">
                          <a16:creationId xmlns:a16="http://schemas.microsoft.com/office/drawing/2014/main" id="{614E2A0A-9C52-4C71-B48D-964AADE3101E}"/>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56DCD14E-761A-4293-9282-1DE86830262B}"/>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9" name="Group 278">
                    <a:extLst>
                      <a:ext uri="{FF2B5EF4-FFF2-40B4-BE49-F238E27FC236}">
                        <a16:creationId xmlns:a16="http://schemas.microsoft.com/office/drawing/2014/main" id="{F0C3A19F-B92E-477C-882F-383B7CC7536E}"/>
                      </a:ext>
                    </a:extLst>
                  </p:cNvPr>
                  <p:cNvGrpSpPr/>
                  <p:nvPr/>
                </p:nvGrpSpPr>
                <p:grpSpPr>
                  <a:xfrm>
                    <a:off x="135327" y="3248603"/>
                    <a:ext cx="402845" cy="175577"/>
                    <a:chOff x="1041461" y="3248604"/>
                    <a:chExt cx="402845" cy="175577"/>
                  </a:xfrm>
                </p:grpSpPr>
                <p:sp>
                  <p:nvSpPr>
                    <p:cNvPr id="280" name="Rectangle 279">
                      <a:extLst>
                        <a:ext uri="{FF2B5EF4-FFF2-40B4-BE49-F238E27FC236}">
                          <a16:creationId xmlns:a16="http://schemas.microsoft.com/office/drawing/2014/main" id="{00436AE8-F7CC-476B-A5CC-3AC122C0EFF0}"/>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E4F0FFA8-7C7B-4450-B674-A5FAB281FDE2}"/>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7" name="TextBox 286">
                <a:extLst>
                  <a:ext uri="{FF2B5EF4-FFF2-40B4-BE49-F238E27FC236}">
                    <a16:creationId xmlns:a16="http://schemas.microsoft.com/office/drawing/2014/main" id="{A978C0A7-4C7B-4781-AD44-6B22583E1FAE}"/>
                  </a:ext>
                </a:extLst>
              </p:cNvPr>
              <p:cNvSpPr txBox="1"/>
              <p:nvPr/>
            </p:nvSpPr>
            <p:spPr>
              <a:xfrm>
                <a:off x="1185576" y="2834274"/>
                <a:ext cx="1228394" cy="335156"/>
              </a:xfrm>
              <a:prstGeom prst="rect">
                <a:avLst/>
              </a:prstGeom>
              <a:noFill/>
            </p:spPr>
            <p:txBody>
              <a:bodyPr wrap="square" rtlCol="0">
                <a:spAutoFit/>
              </a:bodyPr>
              <a:lstStyle/>
              <a:p>
                <a:pPr algn="ctr">
                  <a:lnSpc>
                    <a:spcPts val="1800"/>
                  </a:lnSpc>
                </a:pPr>
                <a:r>
                  <a:rPr lang="en-US" b="1" dirty="0">
                    <a:latin typeface="Segoe UI" panose="020B0502040204020203" pitchFamily="34" charset="0"/>
                    <a:cs typeface="Segoe UI" panose="020B0502040204020203" pitchFamily="34" charset="0"/>
                  </a:rPr>
                  <a:t>Registers</a:t>
                </a:r>
              </a:p>
            </p:txBody>
          </p:sp>
        </p:grpSp>
      </p:grpSp>
      <p:grpSp>
        <p:nvGrpSpPr>
          <p:cNvPr id="312" name="Group 311">
            <a:extLst>
              <a:ext uri="{FF2B5EF4-FFF2-40B4-BE49-F238E27FC236}">
                <a16:creationId xmlns:a16="http://schemas.microsoft.com/office/drawing/2014/main" id="{39307E9E-8036-42C5-B004-2795E74C90D8}"/>
              </a:ext>
            </a:extLst>
          </p:cNvPr>
          <p:cNvGrpSpPr/>
          <p:nvPr/>
        </p:nvGrpSpPr>
        <p:grpSpPr>
          <a:xfrm>
            <a:off x="211724" y="4632157"/>
            <a:ext cx="3876496" cy="2010163"/>
            <a:chOff x="211724" y="4632157"/>
            <a:chExt cx="3876496" cy="2010163"/>
          </a:xfrm>
        </p:grpSpPr>
        <p:sp>
          <p:nvSpPr>
            <p:cNvPr id="257" name="TextBox 256">
              <a:extLst>
                <a:ext uri="{FF2B5EF4-FFF2-40B4-BE49-F238E27FC236}">
                  <a16:creationId xmlns:a16="http://schemas.microsoft.com/office/drawing/2014/main" id="{D4D379D0-AC72-4A0A-8BEA-A4FE42C5D817}"/>
                </a:ext>
              </a:extLst>
            </p:cNvPr>
            <p:cNvSpPr txBox="1"/>
            <p:nvPr/>
          </p:nvSpPr>
          <p:spPr>
            <a:xfrm>
              <a:off x="660232" y="6183540"/>
              <a:ext cx="1137071" cy="458780"/>
            </a:xfrm>
            <a:prstGeom prst="rect">
              <a:avLst/>
            </a:prstGeom>
            <a:noFill/>
          </p:spPr>
          <p:txBody>
            <a:bodyPr wrap="square" rtlCol="0">
              <a:spAutoFit/>
            </a:bodyPr>
            <a:lstStyle/>
            <a:p>
              <a:pPr algn="ctr">
                <a:lnSpc>
                  <a:spcPts val="1400"/>
                </a:lnSpc>
              </a:pPr>
              <a:r>
                <a:rPr lang="en-US" b="1" dirty="0">
                  <a:latin typeface="Segoe UI" panose="020B0502040204020203" pitchFamily="34" charset="0"/>
                  <a:cs typeface="Segoe UI" panose="020B0502040204020203" pitchFamily="34" charset="0"/>
                </a:rPr>
                <a:t>All data arrives</a:t>
              </a:r>
            </a:p>
          </p:txBody>
        </p:sp>
        <p:cxnSp>
          <p:nvCxnSpPr>
            <p:cNvPr id="300" name="Straight Arrow Connector 299">
              <a:extLst>
                <a:ext uri="{FF2B5EF4-FFF2-40B4-BE49-F238E27FC236}">
                  <a16:creationId xmlns:a16="http://schemas.microsoft.com/office/drawing/2014/main" id="{D949A480-5A23-4399-B0FE-4D90F7CAB3B9}"/>
                </a:ext>
              </a:extLst>
            </p:cNvPr>
            <p:cNvCxnSpPr>
              <a:cxnSpLocks/>
            </p:cNvCxnSpPr>
            <p:nvPr/>
          </p:nvCxnSpPr>
          <p:spPr>
            <a:xfrm flipV="1">
              <a:off x="1686434" y="6133762"/>
              <a:ext cx="0" cy="263978"/>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66" name="Straight Arrow Connector 265">
              <a:extLst>
                <a:ext uri="{FF2B5EF4-FFF2-40B4-BE49-F238E27FC236}">
                  <a16:creationId xmlns:a16="http://schemas.microsoft.com/office/drawing/2014/main" id="{5603B8B9-086A-4234-B54C-B02870E818EB}"/>
                </a:ext>
              </a:extLst>
            </p:cNvPr>
            <p:cNvCxnSpPr>
              <a:cxnSpLocks/>
            </p:cNvCxnSpPr>
            <p:nvPr/>
          </p:nvCxnSpPr>
          <p:spPr>
            <a:xfrm>
              <a:off x="1686434" y="6380596"/>
              <a:ext cx="500231" cy="0"/>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nvGrpSpPr>
            <p:cNvPr id="288" name="Group 287">
              <a:extLst>
                <a:ext uri="{FF2B5EF4-FFF2-40B4-BE49-F238E27FC236}">
                  <a16:creationId xmlns:a16="http://schemas.microsoft.com/office/drawing/2014/main" id="{1219CC4D-0B22-41C5-9FE0-8742DE3B0048}"/>
                </a:ext>
              </a:extLst>
            </p:cNvPr>
            <p:cNvGrpSpPr/>
            <p:nvPr/>
          </p:nvGrpSpPr>
          <p:grpSpPr>
            <a:xfrm flipH="1">
              <a:off x="232851" y="5396731"/>
              <a:ext cx="3280146" cy="323550"/>
              <a:chOff x="1098592" y="1393082"/>
              <a:chExt cx="3280146" cy="323550"/>
            </a:xfrm>
          </p:grpSpPr>
          <p:grpSp>
            <p:nvGrpSpPr>
              <p:cNvPr id="289" name="Group 288">
                <a:extLst>
                  <a:ext uri="{FF2B5EF4-FFF2-40B4-BE49-F238E27FC236}">
                    <a16:creationId xmlns:a16="http://schemas.microsoft.com/office/drawing/2014/main" id="{C55683D7-0427-4660-9927-92D62912EFA5}"/>
                  </a:ext>
                </a:extLst>
              </p:cNvPr>
              <p:cNvGrpSpPr>
                <a:grpSpLocks noChangeAspect="1"/>
              </p:cNvGrpSpPr>
              <p:nvPr/>
            </p:nvGrpSpPr>
            <p:grpSpPr>
              <a:xfrm>
                <a:off x="1098592" y="1393082"/>
                <a:ext cx="2165776" cy="246147"/>
                <a:chOff x="11000876" y="4236643"/>
                <a:chExt cx="992943" cy="112851"/>
              </a:xfrm>
            </p:grpSpPr>
            <p:sp>
              <p:nvSpPr>
                <p:cNvPr id="291" name="TextBox 290">
                  <a:extLst>
                    <a:ext uri="{FF2B5EF4-FFF2-40B4-BE49-F238E27FC236}">
                      <a16:creationId xmlns:a16="http://schemas.microsoft.com/office/drawing/2014/main" id="{F7C46C81-28F9-4914-AF28-2C235AD72424}"/>
                    </a:ext>
                  </a:extLst>
                </p:cNvPr>
                <p:cNvSpPr txBox="1"/>
                <p:nvPr/>
              </p:nvSpPr>
              <p:spPr>
                <a:xfrm>
                  <a:off x="11000876" y="4236643"/>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92" name="TextBox 291">
                  <a:extLst>
                    <a:ext uri="{FF2B5EF4-FFF2-40B4-BE49-F238E27FC236}">
                      <a16:creationId xmlns:a16="http://schemas.microsoft.com/office/drawing/2014/main" id="{2A0B1FF1-C873-4E06-9B25-D2AEA5D5FD7C}"/>
                    </a:ext>
                  </a:extLst>
                </p:cNvPr>
                <p:cNvSpPr txBox="1"/>
                <p:nvPr/>
              </p:nvSpPr>
              <p:spPr>
                <a:xfrm>
                  <a:off x="11331855" y="4236643"/>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93" name="TextBox 292">
                  <a:extLst>
                    <a:ext uri="{FF2B5EF4-FFF2-40B4-BE49-F238E27FC236}">
                      <a16:creationId xmlns:a16="http://schemas.microsoft.com/office/drawing/2014/main" id="{4902432B-3B23-4BF1-9C5E-9041E6749B9A}"/>
                    </a:ext>
                  </a:extLst>
                </p:cNvPr>
                <p:cNvSpPr txBox="1"/>
                <p:nvPr/>
              </p:nvSpPr>
              <p:spPr>
                <a:xfrm>
                  <a:off x="11662837" y="4236643"/>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sp>
            <p:nvSpPr>
              <p:cNvPr id="290" name="TextBox 289">
                <a:extLst>
                  <a:ext uri="{FF2B5EF4-FFF2-40B4-BE49-F238E27FC236}">
                    <a16:creationId xmlns:a16="http://schemas.microsoft.com/office/drawing/2014/main" id="{0C2155FD-B1F6-49E3-80B7-1DEC0B184A83}"/>
                  </a:ext>
                </a:extLst>
              </p:cNvPr>
              <p:cNvSpPr txBox="1"/>
              <p:nvPr/>
            </p:nvSpPr>
            <p:spPr>
              <a:xfrm>
                <a:off x="3260795" y="1393082"/>
                <a:ext cx="1117943" cy="323550"/>
              </a:xfrm>
              <a:prstGeom prst="rect">
                <a:avLst/>
              </a:prstGeom>
              <a:noFill/>
            </p:spPr>
            <p:txBody>
              <a:bodyPr wrap="square" rtlCol="0">
                <a:spAutoFit/>
              </a:bodyPr>
              <a:lstStyle/>
              <a:p>
                <a:pPr algn="ctr">
                  <a:lnSpc>
                    <a:spcPts val="1800"/>
                  </a:lnSpc>
                </a:pPr>
                <a:r>
                  <a:rPr lang="en-US" sz="2000" b="1" dirty="0">
                    <a:latin typeface="Segoe UI" panose="020B0502040204020203" pitchFamily="34" charset="0"/>
                    <a:cs typeface="Segoe UI" panose="020B0502040204020203" pitchFamily="34" charset="0"/>
                  </a:rPr>
                  <a:t>Warp0</a:t>
                </a:r>
              </a:p>
            </p:txBody>
          </p:sp>
        </p:grpSp>
        <p:grpSp>
          <p:nvGrpSpPr>
            <p:cNvPr id="294" name="Group 293">
              <a:extLst>
                <a:ext uri="{FF2B5EF4-FFF2-40B4-BE49-F238E27FC236}">
                  <a16:creationId xmlns:a16="http://schemas.microsoft.com/office/drawing/2014/main" id="{7236506C-1851-41C4-AF8B-521F5E47C4EF}"/>
                </a:ext>
              </a:extLst>
            </p:cNvPr>
            <p:cNvGrpSpPr/>
            <p:nvPr/>
          </p:nvGrpSpPr>
          <p:grpSpPr>
            <a:xfrm flipH="1">
              <a:off x="370575" y="5582096"/>
              <a:ext cx="3280146" cy="323550"/>
              <a:chOff x="1098592" y="1393082"/>
              <a:chExt cx="3280146" cy="323550"/>
            </a:xfrm>
          </p:grpSpPr>
          <p:grpSp>
            <p:nvGrpSpPr>
              <p:cNvPr id="295" name="Group 294">
                <a:extLst>
                  <a:ext uri="{FF2B5EF4-FFF2-40B4-BE49-F238E27FC236}">
                    <a16:creationId xmlns:a16="http://schemas.microsoft.com/office/drawing/2014/main" id="{1B9D7383-CCF5-4ECF-B72D-F790998AB907}"/>
                  </a:ext>
                </a:extLst>
              </p:cNvPr>
              <p:cNvGrpSpPr>
                <a:grpSpLocks noChangeAspect="1"/>
              </p:cNvGrpSpPr>
              <p:nvPr/>
            </p:nvGrpSpPr>
            <p:grpSpPr>
              <a:xfrm>
                <a:off x="1098592" y="1393082"/>
                <a:ext cx="2165776" cy="246147"/>
                <a:chOff x="11000876" y="4236643"/>
                <a:chExt cx="992943" cy="112851"/>
              </a:xfrm>
            </p:grpSpPr>
            <p:sp>
              <p:nvSpPr>
                <p:cNvPr id="297" name="TextBox 296">
                  <a:extLst>
                    <a:ext uri="{FF2B5EF4-FFF2-40B4-BE49-F238E27FC236}">
                      <a16:creationId xmlns:a16="http://schemas.microsoft.com/office/drawing/2014/main" id="{1FFAAA8B-6237-4E0C-A373-D8229F4A1125}"/>
                    </a:ext>
                  </a:extLst>
                </p:cNvPr>
                <p:cNvSpPr txBox="1"/>
                <p:nvPr/>
              </p:nvSpPr>
              <p:spPr>
                <a:xfrm>
                  <a:off x="11000876" y="4236643"/>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98" name="TextBox 297">
                  <a:extLst>
                    <a:ext uri="{FF2B5EF4-FFF2-40B4-BE49-F238E27FC236}">
                      <a16:creationId xmlns:a16="http://schemas.microsoft.com/office/drawing/2014/main" id="{2A2AFC7E-345C-4A55-8B8B-A96EEB04929A}"/>
                    </a:ext>
                  </a:extLst>
                </p:cNvPr>
                <p:cNvSpPr txBox="1"/>
                <p:nvPr/>
              </p:nvSpPr>
              <p:spPr>
                <a:xfrm>
                  <a:off x="11331855" y="4236643"/>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99" name="TextBox 298">
                  <a:extLst>
                    <a:ext uri="{FF2B5EF4-FFF2-40B4-BE49-F238E27FC236}">
                      <a16:creationId xmlns:a16="http://schemas.microsoft.com/office/drawing/2014/main" id="{3F69462B-D788-480A-A9B1-C870B5C5417D}"/>
                    </a:ext>
                  </a:extLst>
                </p:cNvPr>
                <p:cNvSpPr txBox="1"/>
                <p:nvPr/>
              </p:nvSpPr>
              <p:spPr>
                <a:xfrm>
                  <a:off x="11662837" y="4236643"/>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sp>
            <p:nvSpPr>
              <p:cNvPr id="296" name="TextBox 295">
                <a:extLst>
                  <a:ext uri="{FF2B5EF4-FFF2-40B4-BE49-F238E27FC236}">
                    <a16:creationId xmlns:a16="http://schemas.microsoft.com/office/drawing/2014/main" id="{A0DEE8A8-C45F-4967-89C9-51410DFC5199}"/>
                  </a:ext>
                </a:extLst>
              </p:cNvPr>
              <p:cNvSpPr txBox="1"/>
              <p:nvPr/>
            </p:nvSpPr>
            <p:spPr>
              <a:xfrm>
                <a:off x="3260795" y="1393082"/>
                <a:ext cx="1117943" cy="323550"/>
              </a:xfrm>
              <a:prstGeom prst="rect">
                <a:avLst/>
              </a:prstGeom>
              <a:noFill/>
            </p:spPr>
            <p:txBody>
              <a:bodyPr wrap="square" rtlCol="0">
                <a:spAutoFit/>
              </a:bodyPr>
              <a:lstStyle/>
              <a:p>
                <a:pPr algn="ctr">
                  <a:lnSpc>
                    <a:spcPts val="1800"/>
                  </a:lnSpc>
                </a:pPr>
                <a:r>
                  <a:rPr lang="en-US" sz="2000" b="1" dirty="0">
                    <a:latin typeface="Segoe UI" panose="020B0502040204020203" pitchFamily="34" charset="0"/>
                    <a:cs typeface="Segoe UI" panose="020B0502040204020203" pitchFamily="34" charset="0"/>
                  </a:rPr>
                  <a:t>Warp2</a:t>
                </a:r>
              </a:p>
            </p:txBody>
          </p:sp>
        </p:grpSp>
        <p:sp>
          <p:nvSpPr>
            <p:cNvPr id="240" name="TextBox 239">
              <a:extLst>
                <a:ext uri="{FF2B5EF4-FFF2-40B4-BE49-F238E27FC236}">
                  <a16:creationId xmlns:a16="http://schemas.microsoft.com/office/drawing/2014/main" id="{B709A8D0-AB89-45DE-8CED-7CD8EB6EE16D}"/>
                </a:ext>
              </a:extLst>
            </p:cNvPr>
            <p:cNvSpPr txBox="1"/>
            <p:nvPr/>
          </p:nvSpPr>
          <p:spPr>
            <a:xfrm>
              <a:off x="211724" y="4632157"/>
              <a:ext cx="2026544" cy="784830"/>
            </a:xfrm>
            <a:prstGeom prst="rect">
              <a:avLst/>
            </a:prstGeom>
            <a:noFill/>
          </p:spPr>
          <p:txBody>
            <a:bodyPr wrap="square" rtlCol="0">
              <a:spAutoFit/>
            </a:bodyPr>
            <a:lstStyle/>
            <a:p>
              <a:pPr algn="ctr">
                <a:lnSpc>
                  <a:spcPts val="1800"/>
                </a:lnSpc>
              </a:pPr>
              <a:r>
                <a:rPr lang="en-US" sz="1600" b="1" dirty="0">
                  <a:latin typeface="Segoe UI" panose="020B0502040204020203" pitchFamily="34" charset="0"/>
                  <a:cs typeface="Segoe UI" panose="020B0502040204020203" pitchFamily="34" charset="0"/>
                </a:rPr>
                <a:t>At least one thread misses: </a:t>
              </a:r>
              <a:r>
                <a:rPr lang="en-US" sz="1600" b="1" i="1" dirty="0">
                  <a:latin typeface="Segoe UI" panose="020B0502040204020203" pitchFamily="34" charset="0"/>
                  <a:cs typeface="Segoe UI" panose="020B0502040204020203" pitchFamily="34" charset="0"/>
                </a:rPr>
                <a:t>entire warp</a:t>
              </a:r>
              <a:r>
                <a:rPr lang="en-US" sz="1600" b="1" dirty="0">
                  <a:latin typeface="Segoe UI" panose="020B0502040204020203" pitchFamily="34" charset="0"/>
                  <a:cs typeface="Segoe UI" panose="020B0502040204020203" pitchFamily="34" charset="0"/>
                </a:rPr>
                <a:t> is suspended!</a:t>
              </a:r>
            </a:p>
          </p:txBody>
        </p:sp>
        <p:grpSp>
          <p:nvGrpSpPr>
            <p:cNvPr id="251" name="Group 250">
              <a:extLst>
                <a:ext uri="{FF2B5EF4-FFF2-40B4-BE49-F238E27FC236}">
                  <a16:creationId xmlns:a16="http://schemas.microsoft.com/office/drawing/2014/main" id="{8CC80606-A2F1-4981-9A77-01D17CD05B27}"/>
                </a:ext>
              </a:extLst>
            </p:cNvPr>
            <p:cNvGrpSpPr/>
            <p:nvPr/>
          </p:nvGrpSpPr>
          <p:grpSpPr>
            <a:xfrm>
              <a:off x="1922407" y="5131907"/>
              <a:ext cx="2165813" cy="262307"/>
              <a:chOff x="1922407" y="5131907"/>
              <a:chExt cx="2165813" cy="262307"/>
            </a:xfrm>
          </p:grpSpPr>
          <p:cxnSp>
            <p:nvCxnSpPr>
              <p:cNvPr id="245" name="Straight Arrow Connector 244">
                <a:extLst>
                  <a:ext uri="{FF2B5EF4-FFF2-40B4-BE49-F238E27FC236}">
                    <a16:creationId xmlns:a16="http://schemas.microsoft.com/office/drawing/2014/main" id="{41782B16-B049-47E5-A65F-50CF0D69921E}"/>
                  </a:ext>
                </a:extLst>
              </p:cNvPr>
              <p:cNvCxnSpPr>
                <a:cxnSpLocks/>
              </p:cNvCxnSpPr>
              <p:nvPr/>
            </p:nvCxnSpPr>
            <p:spPr>
              <a:xfrm>
                <a:off x="1922407" y="5212861"/>
                <a:ext cx="0" cy="181353"/>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42DC4E3E-62AF-4D2C-9791-DCF058A22E53}"/>
                  </a:ext>
                </a:extLst>
              </p:cNvPr>
              <p:cNvCxnSpPr>
                <a:cxnSpLocks/>
              </p:cNvCxnSpPr>
              <p:nvPr/>
            </p:nvCxnSpPr>
            <p:spPr>
              <a:xfrm flipH="1">
                <a:off x="1933302" y="5230399"/>
                <a:ext cx="2154918" cy="0"/>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53" name="Straight Arrow Connector 252">
                <a:extLst>
                  <a:ext uri="{FF2B5EF4-FFF2-40B4-BE49-F238E27FC236}">
                    <a16:creationId xmlns:a16="http://schemas.microsoft.com/office/drawing/2014/main" id="{7AA46A05-0F2A-45AA-B7B2-1955FD228531}"/>
                  </a:ext>
                </a:extLst>
              </p:cNvPr>
              <p:cNvCxnSpPr>
                <a:cxnSpLocks/>
              </p:cNvCxnSpPr>
              <p:nvPr/>
            </p:nvCxnSpPr>
            <p:spPr>
              <a:xfrm>
                <a:off x="4088220" y="5131907"/>
                <a:ext cx="0" cy="117427"/>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pic>
          <p:nvPicPr>
            <p:cNvPr id="256" name="Picture 255">
              <a:extLst>
                <a:ext uri="{FF2B5EF4-FFF2-40B4-BE49-F238E27FC236}">
                  <a16:creationId xmlns:a16="http://schemas.microsoft.com/office/drawing/2014/main" id="{0573AC5A-F04E-4BE4-AD3A-5DCC9BA24C8B}"/>
                </a:ext>
              </a:extLst>
            </p:cNvPr>
            <p:cNvPicPr>
              <a:picLocks noChangeAspect="1"/>
            </p:cNvPicPr>
            <p:nvPr/>
          </p:nvPicPr>
          <p:blipFill>
            <a:blip r:embed="rId3"/>
            <a:stretch>
              <a:fillRect/>
            </a:stretch>
          </p:blipFill>
          <p:spPr>
            <a:xfrm>
              <a:off x="1227432" y="5366007"/>
              <a:ext cx="904796" cy="904796"/>
            </a:xfrm>
            <a:prstGeom prst="rect">
              <a:avLst/>
            </a:prstGeom>
          </p:spPr>
        </p:pic>
        <p:cxnSp>
          <p:nvCxnSpPr>
            <p:cNvPr id="260" name="Straight Arrow Connector 259">
              <a:extLst>
                <a:ext uri="{FF2B5EF4-FFF2-40B4-BE49-F238E27FC236}">
                  <a16:creationId xmlns:a16="http://schemas.microsoft.com/office/drawing/2014/main" id="{C6C267A6-A609-49A4-9508-E68E4BF5C9F8}"/>
                </a:ext>
              </a:extLst>
            </p:cNvPr>
            <p:cNvCxnSpPr>
              <a:cxnSpLocks/>
            </p:cNvCxnSpPr>
            <p:nvPr/>
          </p:nvCxnSpPr>
          <p:spPr>
            <a:xfrm>
              <a:off x="3690803" y="5881505"/>
              <a:ext cx="0" cy="159970"/>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7F5F29CA-285A-4A9D-B297-BAFF1D20AD72}"/>
                </a:ext>
              </a:extLst>
            </p:cNvPr>
            <p:cNvCxnSpPr>
              <a:cxnSpLocks/>
            </p:cNvCxnSpPr>
            <p:nvPr/>
          </p:nvCxnSpPr>
          <p:spPr>
            <a:xfrm flipH="1">
              <a:off x="2174857" y="5892987"/>
              <a:ext cx="1532784" cy="0"/>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64" name="Straight Arrow Connector 263">
              <a:extLst>
                <a:ext uri="{FF2B5EF4-FFF2-40B4-BE49-F238E27FC236}">
                  <a16:creationId xmlns:a16="http://schemas.microsoft.com/office/drawing/2014/main" id="{C38C9088-AA63-4C7D-9551-30FFFAC1CF88}"/>
                </a:ext>
              </a:extLst>
            </p:cNvPr>
            <p:cNvCxnSpPr>
              <a:cxnSpLocks/>
            </p:cNvCxnSpPr>
            <p:nvPr/>
          </p:nvCxnSpPr>
          <p:spPr>
            <a:xfrm flipH="1">
              <a:off x="2180552" y="5881505"/>
              <a:ext cx="564" cy="514399"/>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173105FA-5AAD-B36C-45D1-355267218012}"/>
              </a:ext>
            </a:extLst>
          </p:cNvPr>
          <p:cNvGrpSpPr/>
          <p:nvPr/>
        </p:nvGrpSpPr>
        <p:grpSpPr>
          <a:xfrm>
            <a:off x="123217" y="3341744"/>
            <a:ext cx="5891882" cy="3405516"/>
            <a:chOff x="123217" y="3341744"/>
            <a:chExt cx="5891882" cy="3405516"/>
          </a:xfrm>
        </p:grpSpPr>
        <p:cxnSp>
          <p:nvCxnSpPr>
            <p:cNvPr id="248" name="Straight Arrow Connector 247">
              <a:extLst>
                <a:ext uri="{FF2B5EF4-FFF2-40B4-BE49-F238E27FC236}">
                  <a16:creationId xmlns:a16="http://schemas.microsoft.com/office/drawing/2014/main" id="{B9F10531-A2EC-4046-B815-F1FA66A58165}"/>
                </a:ext>
              </a:extLst>
            </p:cNvPr>
            <p:cNvCxnSpPr>
              <a:cxnSpLocks/>
            </p:cNvCxnSpPr>
            <p:nvPr/>
          </p:nvCxnSpPr>
          <p:spPr>
            <a:xfrm>
              <a:off x="4382838" y="5140810"/>
              <a:ext cx="0" cy="900665"/>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E259C1C0-399B-0B2E-8A6A-F1EF28C98FC3}"/>
                </a:ext>
              </a:extLst>
            </p:cNvPr>
            <p:cNvGrpSpPr/>
            <p:nvPr/>
          </p:nvGrpSpPr>
          <p:grpSpPr>
            <a:xfrm>
              <a:off x="123217" y="3341744"/>
              <a:ext cx="5891882" cy="3405516"/>
              <a:chOff x="123217" y="3341744"/>
              <a:chExt cx="5891882" cy="3405516"/>
            </a:xfrm>
          </p:grpSpPr>
          <p:sp>
            <p:nvSpPr>
              <p:cNvPr id="197" name="Rectangle 196">
                <a:extLst>
                  <a:ext uri="{FF2B5EF4-FFF2-40B4-BE49-F238E27FC236}">
                    <a16:creationId xmlns:a16="http://schemas.microsoft.com/office/drawing/2014/main" id="{0745797C-46D6-4130-BD4E-C216FE1DEE38}"/>
                  </a:ext>
                </a:extLst>
              </p:cNvPr>
              <p:cNvSpPr/>
              <p:nvPr/>
            </p:nvSpPr>
            <p:spPr>
              <a:xfrm>
                <a:off x="2355171" y="6058331"/>
                <a:ext cx="3430872" cy="554383"/>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egoe UI" panose="020B0502040204020203" pitchFamily="34" charset="0"/>
                    <a:cs typeface="Segoe UI" panose="020B0502040204020203" pitchFamily="34" charset="0"/>
                  </a:rPr>
                  <a:t>Writeback</a:t>
                </a:r>
              </a:p>
            </p:txBody>
          </p:sp>
          <p:grpSp>
            <p:nvGrpSpPr>
              <p:cNvPr id="311" name="Group 310">
                <a:extLst>
                  <a:ext uri="{FF2B5EF4-FFF2-40B4-BE49-F238E27FC236}">
                    <a16:creationId xmlns:a16="http://schemas.microsoft.com/office/drawing/2014/main" id="{696651A4-269F-46EB-A601-7D9DCF0D9688}"/>
                  </a:ext>
                </a:extLst>
              </p:cNvPr>
              <p:cNvGrpSpPr/>
              <p:nvPr/>
            </p:nvGrpSpPr>
            <p:grpSpPr>
              <a:xfrm>
                <a:off x="2355171" y="4335036"/>
                <a:ext cx="3430872" cy="805774"/>
                <a:chOff x="2355171" y="4335036"/>
                <a:chExt cx="3430872" cy="805774"/>
              </a:xfrm>
            </p:grpSpPr>
            <p:sp>
              <p:nvSpPr>
                <p:cNvPr id="196" name="Rectangle 195">
                  <a:extLst>
                    <a:ext uri="{FF2B5EF4-FFF2-40B4-BE49-F238E27FC236}">
                      <a16:creationId xmlns:a16="http://schemas.microsoft.com/office/drawing/2014/main" id="{31B99AC8-2B71-4969-AACD-F45709163317}"/>
                    </a:ext>
                  </a:extLst>
                </p:cNvPr>
                <p:cNvSpPr/>
                <p:nvPr/>
              </p:nvSpPr>
              <p:spPr>
                <a:xfrm>
                  <a:off x="2355171" y="4586427"/>
                  <a:ext cx="3430872" cy="554383"/>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egoe UI" panose="020B0502040204020203" pitchFamily="34" charset="0"/>
                      <a:cs typeface="Segoe UI" panose="020B0502040204020203" pitchFamily="34" charset="0"/>
                    </a:rPr>
                    <a:t>D-Cache</a:t>
                  </a:r>
                </a:p>
              </p:txBody>
            </p:sp>
            <p:cxnSp>
              <p:nvCxnSpPr>
                <p:cNvPr id="201" name="Straight Arrow Connector 200">
                  <a:extLst>
                    <a:ext uri="{FF2B5EF4-FFF2-40B4-BE49-F238E27FC236}">
                      <a16:creationId xmlns:a16="http://schemas.microsoft.com/office/drawing/2014/main" id="{DFC6D6AE-7FEA-4C96-9ED3-05F4E47730B4}"/>
                    </a:ext>
                  </a:extLst>
                </p:cNvPr>
                <p:cNvCxnSpPr>
                  <a:cxnSpLocks/>
                  <a:stCxn id="199" idx="3"/>
                </p:cNvCxnSpPr>
                <p:nvPr/>
              </p:nvCxnSpPr>
              <p:spPr>
                <a:xfrm>
                  <a:off x="5328042" y="4335037"/>
                  <a:ext cx="0" cy="239043"/>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60B32B91-286A-45B0-828D-C63218687727}"/>
                    </a:ext>
                  </a:extLst>
                </p:cNvPr>
                <p:cNvCxnSpPr>
                  <a:cxnSpLocks/>
                </p:cNvCxnSpPr>
                <p:nvPr/>
              </p:nvCxnSpPr>
              <p:spPr>
                <a:xfrm>
                  <a:off x="4092340" y="4335036"/>
                  <a:ext cx="0" cy="239043"/>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2AD67886-64F5-4BED-87F6-08BC6704AEC0}"/>
                    </a:ext>
                  </a:extLst>
                </p:cNvPr>
                <p:cNvCxnSpPr>
                  <a:cxnSpLocks/>
                </p:cNvCxnSpPr>
                <p:nvPr/>
              </p:nvCxnSpPr>
              <p:spPr>
                <a:xfrm>
                  <a:off x="2816151" y="4335036"/>
                  <a:ext cx="0" cy="239043"/>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sp>
            <p:nvSpPr>
              <p:cNvPr id="238" name="TextBox 237">
                <a:extLst>
                  <a:ext uri="{FF2B5EF4-FFF2-40B4-BE49-F238E27FC236}">
                    <a16:creationId xmlns:a16="http://schemas.microsoft.com/office/drawing/2014/main" id="{1B9FCC24-3749-4815-95C7-8475C721EA3E}"/>
                  </a:ext>
                </a:extLst>
              </p:cNvPr>
              <p:cNvSpPr txBox="1"/>
              <p:nvPr/>
            </p:nvSpPr>
            <p:spPr>
              <a:xfrm>
                <a:off x="4282576" y="5184961"/>
                <a:ext cx="1732523" cy="810478"/>
              </a:xfrm>
              <a:prstGeom prst="rect">
                <a:avLst/>
              </a:prstGeom>
              <a:noFill/>
            </p:spPr>
            <p:txBody>
              <a:bodyPr wrap="square" rtlCol="0">
                <a:spAutoFit/>
              </a:bodyPr>
              <a:lstStyle/>
              <a:p>
                <a:pPr algn="ctr">
                  <a:lnSpc>
                    <a:spcPts val="1400"/>
                  </a:lnSpc>
                </a:pPr>
                <a:r>
                  <a:rPr lang="en-US" sz="1300" b="1" dirty="0">
                    <a:latin typeface="Segoe UI" panose="020B0502040204020203" pitchFamily="34" charset="0"/>
                    <a:cs typeface="Segoe UI" panose="020B0502040204020203" pitchFamily="34" charset="0"/>
                  </a:rPr>
                  <a:t>All threads in warp hit in D-cache: all proceed to Writeback</a:t>
                </a:r>
              </a:p>
            </p:txBody>
          </p:sp>
          <p:cxnSp>
            <p:nvCxnSpPr>
              <p:cNvPr id="301" name="Straight Arrow Connector 300">
                <a:extLst>
                  <a:ext uri="{FF2B5EF4-FFF2-40B4-BE49-F238E27FC236}">
                    <a16:creationId xmlns:a16="http://schemas.microsoft.com/office/drawing/2014/main" id="{54140F90-4CB2-4D45-A0F5-76F9DF651581}"/>
                  </a:ext>
                </a:extLst>
              </p:cNvPr>
              <p:cNvCxnSpPr>
                <a:cxnSpLocks/>
              </p:cNvCxnSpPr>
              <p:nvPr/>
            </p:nvCxnSpPr>
            <p:spPr>
              <a:xfrm flipV="1">
                <a:off x="123217" y="3341744"/>
                <a:ext cx="1421684" cy="13051"/>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02" name="Straight Arrow Connector 301">
                <a:extLst>
                  <a:ext uri="{FF2B5EF4-FFF2-40B4-BE49-F238E27FC236}">
                    <a16:creationId xmlns:a16="http://schemas.microsoft.com/office/drawing/2014/main" id="{7CEA9D42-CE99-41AD-9D97-C15D464872F8}"/>
                  </a:ext>
                </a:extLst>
              </p:cNvPr>
              <p:cNvCxnSpPr>
                <a:cxnSpLocks/>
              </p:cNvCxnSpPr>
              <p:nvPr/>
            </p:nvCxnSpPr>
            <p:spPr>
              <a:xfrm>
                <a:off x="134368" y="3355747"/>
                <a:ext cx="20268" cy="3391513"/>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303" name="Straight Arrow Connector 302">
                <a:extLst>
                  <a:ext uri="{FF2B5EF4-FFF2-40B4-BE49-F238E27FC236}">
                    <a16:creationId xmlns:a16="http://schemas.microsoft.com/office/drawing/2014/main" id="{1E2C3417-EFA0-4C28-82CA-B01E0DD4C585}"/>
                  </a:ext>
                </a:extLst>
              </p:cNvPr>
              <p:cNvCxnSpPr>
                <a:cxnSpLocks/>
              </p:cNvCxnSpPr>
              <p:nvPr/>
            </p:nvCxnSpPr>
            <p:spPr>
              <a:xfrm flipH="1">
                <a:off x="155653" y="6721718"/>
                <a:ext cx="3932567" cy="0"/>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304" name="Straight Arrow Connector 303">
                <a:extLst>
                  <a:ext uri="{FF2B5EF4-FFF2-40B4-BE49-F238E27FC236}">
                    <a16:creationId xmlns:a16="http://schemas.microsoft.com/office/drawing/2014/main" id="{82B5CAB7-B1CA-4D55-A24C-3B5264ACF269}"/>
                  </a:ext>
                </a:extLst>
              </p:cNvPr>
              <p:cNvCxnSpPr>
                <a:cxnSpLocks/>
                <a:stCxn id="197" idx="2"/>
              </p:cNvCxnSpPr>
              <p:nvPr/>
            </p:nvCxnSpPr>
            <p:spPr>
              <a:xfrm>
                <a:off x="4070607" y="6612714"/>
                <a:ext cx="0" cy="109004"/>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grpSp>
      <p:cxnSp>
        <p:nvCxnSpPr>
          <p:cNvPr id="52" name="Straight Connector 51">
            <a:extLst>
              <a:ext uri="{FF2B5EF4-FFF2-40B4-BE49-F238E27FC236}">
                <a16:creationId xmlns:a16="http://schemas.microsoft.com/office/drawing/2014/main" id="{FD85D728-C7A1-4D7C-90D5-5C58AA1FD606}"/>
              </a:ext>
            </a:extLst>
          </p:cNvPr>
          <p:cNvCxnSpPr>
            <a:cxnSpLocks/>
          </p:cNvCxnSpPr>
          <p:nvPr/>
        </p:nvCxnSpPr>
        <p:spPr>
          <a:xfrm>
            <a:off x="6096000" y="0"/>
            <a:ext cx="0" cy="6858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61" name="TextBox 260">
            <a:extLst>
              <a:ext uri="{FF2B5EF4-FFF2-40B4-BE49-F238E27FC236}">
                <a16:creationId xmlns:a16="http://schemas.microsoft.com/office/drawing/2014/main" id="{AF0B1F31-8997-413C-BCB0-54CE93805E1C}"/>
              </a:ext>
            </a:extLst>
          </p:cNvPr>
          <p:cNvSpPr txBox="1"/>
          <p:nvPr/>
        </p:nvSpPr>
        <p:spPr>
          <a:xfrm>
            <a:off x="54688" y="1887686"/>
            <a:ext cx="1421684" cy="1460272"/>
          </a:xfrm>
          <a:prstGeom prst="rect">
            <a:avLst/>
          </a:prstGeom>
          <a:noFill/>
        </p:spPr>
        <p:txBody>
          <a:bodyPr wrap="square" rtlCol="0">
            <a:spAutoFit/>
          </a:bodyPr>
          <a:lstStyle/>
          <a:p>
            <a:pPr>
              <a:lnSpc>
                <a:spcPts val="1800"/>
              </a:lnSpc>
            </a:pPr>
            <a:r>
              <a:rPr lang="en-US" sz="1400" b="1" dirty="0">
                <a:latin typeface="Segoe UI" panose="020B0502040204020203" pitchFamily="34" charset="0"/>
                <a:cs typeface="Segoe UI" panose="020B0502040204020203" pitchFamily="34" charset="0"/>
              </a:rPr>
              <a:t>Each thread has its own register set (e.g., up to 255 on an Nvidia GPU)</a:t>
            </a:r>
          </a:p>
        </p:txBody>
      </p:sp>
      <p:grpSp>
        <p:nvGrpSpPr>
          <p:cNvPr id="5" name="Group 4">
            <a:extLst>
              <a:ext uri="{FF2B5EF4-FFF2-40B4-BE49-F238E27FC236}">
                <a16:creationId xmlns:a16="http://schemas.microsoft.com/office/drawing/2014/main" id="{203CDA86-873C-167A-3D91-09777D245065}"/>
              </a:ext>
            </a:extLst>
          </p:cNvPr>
          <p:cNvGrpSpPr/>
          <p:nvPr/>
        </p:nvGrpSpPr>
        <p:grpSpPr>
          <a:xfrm>
            <a:off x="647131" y="81816"/>
            <a:ext cx="5138913" cy="1746988"/>
            <a:chOff x="647131" y="81816"/>
            <a:chExt cx="5138913" cy="1746988"/>
          </a:xfrm>
        </p:grpSpPr>
        <p:sp>
          <p:nvSpPr>
            <p:cNvPr id="10" name="Rectangle: Rounded Corners 9">
              <a:extLst>
                <a:ext uri="{FF2B5EF4-FFF2-40B4-BE49-F238E27FC236}">
                  <a16:creationId xmlns:a16="http://schemas.microsoft.com/office/drawing/2014/main" id="{055D15E9-9E58-4548-BE02-1E9D0B7768F8}"/>
                </a:ext>
              </a:extLst>
            </p:cNvPr>
            <p:cNvSpPr/>
            <p:nvPr/>
          </p:nvSpPr>
          <p:spPr>
            <a:xfrm>
              <a:off x="2355171" y="430088"/>
              <a:ext cx="3430873" cy="1398716"/>
            </a:xfrm>
            <a:prstGeom prst="round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TextBox 191">
              <a:extLst>
                <a:ext uri="{FF2B5EF4-FFF2-40B4-BE49-F238E27FC236}">
                  <a16:creationId xmlns:a16="http://schemas.microsoft.com/office/drawing/2014/main" id="{D5A2C124-B418-40A6-BCB7-1566C78D3123}"/>
                </a:ext>
              </a:extLst>
            </p:cNvPr>
            <p:cNvSpPr txBox="1"/>
            <p:nvPr/>
          </p:nvSpPr>
          <p:spPr>
            <a:xfrm>
              <a:off x="3068404" y="81816"/>
              <a:ext cx="2004406" cy="335156"/>
            </a:xfrm>
            <a:prstGeom prst="rect">
              <a:avLst/>
            </a:prstGeom>
            <a:noFill/>
          </p:spPr>
          <p:txBody>
            <a:bodyPr wrap="square" rtlCol="0">
              <a:spAutoFit/>
            </a:bodyPr>
            <a:lstStyle/>
            <a:p>
              <a:pPr algn="ctr">
                <a:lnSpc>
                  <a:spcPts val="1800"/>
                </a:lnSpc>
              </a:pPr>
              <a:r>
                <a:rPr lang="en-US" sz="2400" b="1" dirty="0">
                  <a:latin typeface="Segoe UI" panose="020B0502040204020203" pitchFamily="34" charset="0"/>
                  <a:cs typeface="Segoe UI" panose="020B0502040204020203" pitchFamily="34" charset="0"/>
                </a:rPr>
                <a:t>Warp queue</a:t>
              </a:r>
            </a:p>
          </p:txBody>
        </p:sp>
        <p:grpSp>
          <p:nvGrpSpPr>
            <p:cNvPr id="415" name="Group 414">
              <a:extLst>
                <a:ext uri="{FF2B5EF4-FFF2-40B4-BE49-F238E27FC236}">
                  <a16:creationId xmlns:a16="http://schemas.microsoft.com/office/drawing/2014/main" id="{7C00C0A2-0091-AE52-2F42-6A0F0037EECC}"/>
                </a:ext>
              </a:extLst>
            </p:cNvPr>
            <p:cNvGrpSpPr/>
            <p:nvPr/>
          </p:nvGrpSpPr>
          <p:grpSpPr>
            <a:xfrm>
              <a:off x="3095095" y="470270"/>
              <a:ext cx="725642" cy="864800"/>
              <a:chOff x="3832325" y="544096"/>
              <a:chExt cx="725642" cy="1219606"/>
            </a:xfrm>
          </p:grpSpPr>
          <p:grpSp>
            <p:nvGrpSpPr>
              <p:cNvPr id="391" name="Group 390">
                <a:extLst>
                  <a:ext uri="{FF2B5EF4-FFF2-40B4-BE49-F238E27FC236}">
                    <a16:creationId xmlns:a16="http://schemas.microsoft.com/office/drawing/2014/main" id="{C6773BDC-6947-70ED-F5F5-9D3D013ACCDD}"/>
                  </a:ext>
                </a:extLst>
              </p:cNvPr>
              <p:cNvGrpSpPr>
                <a:grpSpLocks noChangeAspect="1"/>
              </p:cNvGrpSpPr>
              <p:nvPr/>
            </p:nvGrpSpPr>
            <p:grpSpPr>
              <a:xfrm>
                <a:off x="3832325" y="1271377"/>
                <a:ext cx="725343" cy="246178"/>
                <a:chOff x="10961870" y="4290268"/>
                <a:chExt cx="992950" cy="112865"/>
              </a:xfrm>
            </p:grpSpPr>
            <p:sp>
              <p:nvSpPr>
                <p:cNvPr id="392" name="TextBox 391">
                  <a:extLst>
                    <a:ext uri="{FF2B5EF4-FFF2-40B4-BE49-F238E27FC236}">
                      <a16:creationId xmlns:a16="http://schemas.microsoft.com/office/drawing/2014/main" id="{94A0B8FA-2E6A-149F-7467-F9B1BF8A1253}"/>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93" name="TextBox 392">
                  <a:extLst>
                    <a:ext uri="{FF2B5EF4-FFF2-40B4-BE49-F238E27FC236}">
                      <a16:creationId xmlns:a16="http://schemas.microsoft.com/office/drawing/2014/main" id="{E46D8EA8-ACA4-F57E-00ED-023FA242FF5B}"/>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94" name="TextBox 393">
                  <a:extLst>
                    <a:ext uri="{FF2B5EF4-FFF2-40B4-BE49-F238E27FC236}">
                      <a16:creationId xmlns:a16="http://schemas.microsoft.com/office/drawing/2014/main" id="{B1C28048-3E10-C439-E8F1-317460CC7210}"/>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395" name="Group 394">
                <a:extLst>
                  <a:ext uri="{FF2B5EF4-FFF2-40B4-BE49-F238E27FC236}">
                    <a16:creationId xmlns:a16="http://schemas.microsoft.com/office/drawing/2014/main" id="{CC023B65-0C83-91D4-C144-14523A1A357F}"/>
                  </a:ext>
                </a:extLst>
              </p:cNvPr>
              <p:cNvGrpSpPr>
                <a:grpSpLocks noChangeAspect="1"/>
              </p:cNvGrpSpPr>
              <p:nvPr/>
            </p:nvGrpSpPr>
            <p:grpSpPr>
              <a:xfrm>
                <a:off x="3832325" y="1517524"/>
                <a:ext cx="725343" cy="246178"/>
                <a:chOff x="10961870" y="4290268"/>
                <a:chExt cx="992950" cy="112865"/>
              </a:xfrm>
            </p:grpSpPr>
            <p:sp>
              <p:nvSpPr>
                <p:cNvPr id="396" name="TextBox 395">
                  <a:extLst>
                    <a:ext uri="{FF2B5EF4-FFF2-40B4-BE49-F238E27FC236}">
                      <a16:creationId xmlns:a16="http://schemas.microsoft.com/office/drawing/2014/main" id="{BA1C63A0-9DD8-484F-F582-805B8E7BFC55}"/>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97" name="TextBox 396">
                  <a:extLst>
                    <a:ext uri="{FF2B5EF4-FFF2-40B4-BE49-F238E27FC236}">
                      <a16:creationId xmlns:a16="http://schemas.microsoft.com/office/drawing/2014/main" id="{ECBA1646-A1A3-25C5-FB75-65A0139E460D}"/>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98" name="TextBox 397">
                  <a:extLst>
                    <a:ext uri="{FF2B5EF4-FFF2-40B4-BE49-F238E27FC236}">
                      <a16:creationId xmlns:a16="http://schemas.microsoft.com/office/drawing/2014/main" id="{A72E1DE0-3985-BC9F-9392-CA9BE79A20D7}"/>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399" name="Group 398">
                <a:extLst>
                  <a:ext uri="{FF2B5EF4-FFF2-40B4-BE49-F238E27FC236}">
                    <a16:creationId xmlns:a16="http://schemas.microsoft.com/office/drawing/2014/main" id="{F0FA8FE4-D7D7-B407-A6B5-5C7E76C5C1B0}"/>
                  </a:ext>
                </a:extLst>
              </p:cNvPr>
              <p:cNvGrpSpPr/>
              <p:nvPr/>
            </p:nvGrpSpPr>
            <p:grpSpPr>
              <a:xfrm>
                <a:off x="3832325" y="1032199"/>
                <a:ext cx="725343" cy="246178"/>
                <a:chOff x="2420813" y="1047866"/>
                <a:chExt cx="2165790" cy="246178"/>
              </a:xfrm>
            </p:grpSpPr>
            <p:sp>
              <p:nvSpPr>
                <p:cNvPr id="400" name="TextBox 399">
                  <a:extLst>
                    <a:ext uri="{FF2B5EF4-FFF2-40B4-BE49-F238E27FC236}">
                      <a16:creationId xmlns:a16="http://schemas.microsoft.com/office/drawing/2014/main" id="{B42F36E8-87BB-F65F-8007-DB34BC917CD8}"/>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01" name="TextBox 400">
                  <a:extLst>
                    <a:ext uri="{FF2B5EF4-FFF2-40B4-BE49-F238E27FC236}">
                      <a16:creationId xmlns:a16="http://schemas.microsoft.com/office/drawing/2014/main" id="{FF79E569-1B8C-7217-538B-356DD4880608}"/>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02" name="TextBox 401">
                  <a:extLst>
                    <a:ext uri="{FF2B5EF4-FFF2-40B4-BE49-F238E27FC236}">
                      <a16:creationId xmlns:a16="http://schemas.microsoft.com/office/drawing/2014/main" id="{502AE665-6419-0744-B374-B1BE24DAC78F}"/>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07" name="Group 406">
                <a:extLst>
                  <a:ext uri="{FF2B5EF4-FFF2-40B4-BE49-F238E27FC236}">
                    <a16:creationId xmlns:a16="http://schemas.microsoft.com/office/drawing/2014/main" id="{CD5C94C1-A908-4939-AE5C-035D8DB5C124}"/>
                  </a:ext>
                </a:extLst>
              </p:cNvPr>
              <p:cNvGrpSpPr>
                <a:grpSpLocks noChangeAspect="1"/>
              </p:cNvGrpSpPr>
              <p:nvPr/>
            </p:nvGrpSpPr>
            <p:grpSpPr>
              <a:xfrm>
                <a:off x="3832624" y="544096"/>
                <a:ext cx="725343" cy="246178"/>
                <a:chOff x="10961870" y="4290268"/>
                <a:chExt cx="992950" cy="112865"/>
              </a:xfrm>
            </p:grpSpPr>
            <p:sp>
              <p:nvSpPr>
                <p:cNvPr id="408" name="TextBox 407">
                  <a:extLst>
                    <a:ext uri="{FF2B5EF4-FFF2-40B4-BE49-F238E27FC236}">
                      <a16:creationId xmlns:a16="http://schemas.microsoft.com/office/drawing/2014/main" id="{404A4CD6-6F76-2BB8-07C4-F5F1606B7A9E}"/>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09" name="TextBox 408">
                  <a:extLst>
                    <a:ext uri="{FF2B5EF4-FFF2-40B4-BE49-F238E27FC236}">
                      <a16:creationId xmlns:a16="http://schemas.microsoft.com/office/drawing/2014/main" id="{7CB9C5C1-6E04-8873-8FC6-BC27B478F892}"/>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10" name="TextBox 409">
                  <a:extLst>
                    <a:ext uri="{FF2B5EF4-FFF2-40B4-BE49-F238E27FC236}">
                      <a16:creationId xmlns:a16="http://schemas.microsoft.com/office/drawing/2014/main" id="{AE104C96-6538-D556-EE55-5F24DD8B429A}"/>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11" name="Group 410">
                <a:extLst>
                  <a:ext uri="{FF2B5EF4-FFF2-40B4-BE49-F238E27FC236}">
                    <a16:creationId xmlns:a16="http://schemas.microsoft.com/office/drawing/2014/main" id="{CFC1C837-270C-7BDA-432E-A4CBF0E089AD}"/>
                  </a:ext>
                </a:extLst>
              </p:cNvPr>
              <p:cNvGrpSpPr>
                <a:grpSpLocks noChangeAspect="1"/>
              </p:cNvGrpSpPr>
              <p:nvPr/>
            </p:nvGrpSpPr>
            <p:grpSpPr>
              <a:xfrm>
                <a:off x="3832624" y="790243"/>
                <a:ext cx="725343" cy="246178"/>
                <a:chOff x="10961870" y="4290268"/>
                <a:chExt cx="992950" cy="112865"/>
              </a:xfrm>
            </p:grpSpPr>
            <p:sp>
              <p:nvSpPr>
                <p:cNvPr id="412" name="TextBox 411">
                  <a:extLst>
                    <a:ext uri="{FF2B5EF4-FFF2-40B4-BE49-F238E27FC236}">
                      <a16:creationId xmlns:a16="http://schemas.microsoft.com/office/drawing/2014/main" id="{9E7D3D14-7F73-B0D7-7F92-1236FD6D71F8}"/>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13" name="TextBox 412">
                  <a:extLst>
                    <a:ext uri="{FF2B5EF4-FFF2-40B4-BE49-F238E27FC236}">
                      <a16:creationId xmlns:a16="http://schemas.microsoft.com/office/drawing/2014/main" id="{095658B8-2147-FE72-E1CF-382D5BEB2A17}"/>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14" name="TextBox 413">
                  <a:extLst>
                    <a:ext uri="{FF2B5EF4-FFF2-40B4-BE49-F238E27FC236}">
                      <a16:creationId xmlns:a16="http://schemas.microsoft.com/office/drawing/2014/main" id="{32512D42-36AC-5C33-EFE8-86CB46469159}"/>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grpSp>
          <p:nvGrpSpPr>
            <p:cNvPr id="417" name="Group 416">
              <a:extLst>
                <a:ext uri="{FF2B5EF4-FFF2-40B4-BE49-F238E27FC236}">
                  <a16:creationId xmlns:a16="http://schemas.microsoft.com/office/drawing/2014/main" id="{97A3850B-D9F0-917D-D037-EA389687B558}"/>
                </a:ext>
              </a:extLst>
            </p:cNvPr>
            <p:cNvGrpSpPr/>
            <p:nvPr/>
          </p:nvGrpSpPr>
          <p:grpSpPr>
            <a:xfrm>
              <a:off x="2821441" y="691784"/>
              <a:ext cx="725642" cy="864800"/>
              <a:chOff x="3832325" y="544096"/>
              <a:chExt cx="725642" cy="1219606"/>
            </a:xfrm>
          </p:grpSpPr>
          <p:grpSp>
            <p:nvGrpSpPr>
              <p:cNvPr id="418" name="Group 417">
                <a:extLst>
                  <a:ext uri="{FF2B5EF4-FFF2-40B4-BE49-F238E27FC236}">
                    <a16:creationId xmlns:a16="http://schemas.microsoft.com/office/drawing/2014/main" id="{469F39BB-34EE-94C7-3B05-218149C0E811}"/>
                  </a:ext>
                </a:extLst>
              </p:cNvPr>
              <p:cNvGrpSpPr>
                <a:grpSpLocks noChangeAspect="1"/>
              </p:cNvGrpSpPr>
              <p:nvPr/>
            </p:nvGrpSpPr>
            <p:grpSpPr>
              <a:xfrm>
                <a:off x="3832325" y="1271377"/>
                <a:ext cx="725343" cy="246178"/>
                <a:chOff x="10961870" y="4290268"/>
                <a:chExt cx="992950" cy="112865"/>
              </a:xfrm>
            </p:grpSpPr>
            <p:sp>
              <p:nvSpPr>
                <p:cNvPr id="435" name="TextBox 434">
                  <a:extLst>
                    <a:ext uri="{FF2B5EF4-FFF2-40B4-BE49-F238E27FC236}">
                      <a16:creationId xmlns:a16="http://schemas.microsoft.com/office/drawing/2014/main" id="{7FC7FB68-906B-C5D6-CF76-E13F5DF1D6C8}"/>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36" name="TextBox 435">
                  <a:extLst>
                    <a:ext uri="{FF2B5EF4-FFF2-40B4-BE49-F238E27FC236}">
                      <a16:creationId xmlns:a16="http://schemas.microsoft.com/office/drawing/2014/main" id="{B5EB9FE2-B4AC-40AE-C1D9-2B44E3667E2D}"/>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37" name="TextBox 436">
                  <a:extLst>
                    <a:ext uri="{FF2B5EF4-FFF2-40B4-BE49-F238E27FC236}">
                      <a16:creationId xmlns:a16="http://schemas.microsoft.com/office/drawing/2014/main" id="{6DD355BE-A40A-8E7C-F052-4434B82668E1}"/>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19" name="Group 418">
                <a:extLst>
                  <a:ext uri="{FF2B5EF4-FFF2-40B4-BE49-F238E27FC236}">
                    <a16:creationId xmlns:a16="http://schemas.microsoft.com/office/drawing/2014/main" id="{19687F6A-FA48-5917-6E7A-4089EF5A1C0E}"/>
                  </a:ext>
                </a:extLst>
              </p:cNvPr>
              <p:cNvGrpSpPr>
                <a:grpSpLocks noChangeAspect="1"/>
              </p:cNvGrpSpPr>
              <p:nvPr/>
            </p:nvGrpSpPr>
            <p:grpSpPr>
              <a:xfrm>
                <a:off x="3832325" y="1517524"/>
                <a:ext cx="725343" cy="246178"/>
                <a:chOff x="10961870" y="4290268"/>
                <a:chExt cx="992950" cy="112865"/>
              </a:xfrm>
            </p:grpSpPr>
            <p:sp>
              <p:nvSpPr>
                <p:cNvPr id="432" name="TextBox 431">
                  <a:extLst>
                    <a:ext uri="{FF2B5EF4-FFF2-40B4-BE49-F238E27FC236}">
                      <a16:creationId xmlns:a16="http://schemas.microsoft.com/office/drawing/2014/main" id="{BA1D9767-88CC-5AEB-90C6-456825137C08}"/>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33" name="TextBox 432">
                  <a:extLst>
                    <a:ext uri="{FF2B5EF4-FFF2-40B4-BE49-F238E27FC236}">
                      <a16:creationId xmlns:a16="http://schemas.microsoft.com/office/drawing/2014/main" id="{365F3432-2878-080A-E6FC-1938A6368B2A}"/>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34" name="TextBox 433">
                  <a:extLst>
                    <a:ext uri="{FF2B5EF4-FFF2-40B4-BE49-F238E27FC236}">
                      <a16:creationId xmlns:a16="http://schemas.microsoft.com/office/drawing/2014/main" id="{1C91D427-AF62-F49A-886E-11198D754A26}"/>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20" name="Group 419">
                <a:extLst>
                  <a:ext uri="{FF2B5EF4-FFF2-40B4-BE49-F238E27FC236}">
                    <a16:creationId xmlns:a16="http://schemas.microsoft.com/office/drawing/2014/main" id="{C45BFBE1-843E-5E9D-3F40-781AB9BABB06}"/>
                  </a:ext>
                </a:extLst>
              </p:cNvPr>
              <p:cNvGrpSpPr/>
              <p:nvPr/>
            </p:nvGrpSpPr>
            <p:grpSpPr>
              <a:xfrm>
                <a:off x="3832325" y="1032199"/>
                <a:ext cx="725343" cy="246178"/>
                <a:chOff x="2420813" y="1047866"/>
                <a:chExt cx="2165790" cy="246178"/>
              </a:xfrm>
            </p:grpSpPr>
            <p:sp>
              <p:nvSpPr>
                <p:cNvPr id="429" name="TextBox 428">
                  <a:extLst>
                    <a:ext uri="{FF2B5EF4-FFF2-40B4-BE49-F238E27FC236}">
                      <a16:creationId xmlns:a16="http://schemas.microsoft.com/office/drawing/2014/main" id="{3C160071-7594-13DF-8090-7DD8B4A07B33}"/>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30" name="TextBox 429">
                  <a:extLst>
                    <a:ext uri="{FF2B5EF4-FFF2-40B4-BE49-F238E27FC236}">
                      <a16:creationId xmlns:a16="http://schemas.microsoft.com/office/drawing/2014/main" id="{3DF4A324-1667-2661-C823-3AB29031415E}"/>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31" name="TextBox 430">
                  <a:extLst>
                    <a:ext uri="{FF2B5EF4-FFF2-40B4-BE49-F238E27FC236}">
                      <a16:creationId xmlns:a16="http://schemas.microsoft.com/office/drawing/2014/main" id="{B5436383-3A70-FE0E-0358-83FB39E1695E}"/>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21" name="Group 420">
                <a:extLst>
                  <a:ext uri="{FF2B5EF4-FFF2-40B4-BE49-F238E27FC236}">
                    <a16:creationId xmlns:a16="http://schemas.microsoft.com/office/drawing/2014/main" id="{A2EF4E5B-2A1A-10D0-C16F-AE16C0B413EA}"/>
                  </a:ext>
                </a:extLst>
              </p:cNvPr>
              <p:cNvGrpSpPr>
                <a:grpSpLocks noChangeAspect="1"/>
              </p:cNvGrpSpPr>
              <p:nvPr/>
            </p:nvGrpSpPr>
            <p:grpSpPr>
              <a:xfrm>
                <a:off x="3832624" y="544096"/>
                <a:ext cx="725343" cy="246178"/>
                <a:chOff x="10961870" y="4290268"/>
                <a:chExt cx="992950" cy="112865"/>
              </a:xfrm>
            </p:grpSpPr>
            <p:sp>
              <p:nvSpPr>
                <p:cNvPr id="426" name="TextBox 425">
                  <a:extLst>
                    <a:ext uri="{FF2B5EF4-FFF2-40B4-BE49-F238E27FC236}">
                      <a16:creationId xmlns:a16="http://schemas.microsoft.com/office/drawing/2014/main" id="{05350338-9CF5-AB77-6566-A1AB9E3D08DF}"/>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27" name="TextBox 426">
                  <a:extLst>
                    <a:ext uri="{FF2B5EF4-FFF2-40B4-BE49-F238E27FC236}">
                      <a16:creationId xmlns:a16="http://schemas.microsoft.com/office/drawing/2014/main" id="{1D8FA29E-6C7A-151F-B3E1-8D6009BBC5AE}"/>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28" name="TextBox 427">
                  <a:extLst>
                    <a:ext uri="{FF2B5EF4-FFF2-40B4-BE49-F238E27FC236}">
                      <a16:creationId xmlns:a16="http://schemas.microsoft.com/office/drawing/2014/main" id="{90697BD0-8B5C-0728-284E-61A21FAEF767}"/>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22" name="Group 421">
                <a:extLst>
                  <a:ext uri="{FF2B5EF4-FFF2-40B4-BE49-F238E27FC236}">
                    <a16:creationId xmlns:a16="http://schemas.microsoft.com/office/drawing/2014/main" id="{FACFE01B-AB7C-933A-B73A-2DF379DC9B8A}"/>
                  </a:ext>
                </a:extLst>
              </p:cNvPr>
              <p:cNvGrpSpPr>
                <a:grpSpLocks noChangeAspect="1"/>
              </p:cNvGrpSpPr>
              <p:nvPr/>
            </p:nvGrpSpPr>
            <p:grpSpPr>
              <a:xfrm>
                <a:off x="3832624" y="790243"/>
                <a:ext cx="725343" cy="246178"/>
                <a:chOff x="10961870" y="4290268"/>
                <a:chExt cx="992950" cy="112865"/>
              </a:xfrm>
            </p:grpSpPr>
            <p:sp>
              <p:nvSpPr>
                <p:cNvPr id="423" name="TextBox 422">
                  <a:extLst>
                    <a:ext uri="{FF2B5EF4-FFF2-40B4-BE49-F238E27FC236}">
                      <a16:creationId xmlns:a16="http://schemas.microsoft.com/office/drawing/2014/main" id="{0A476C77-EAC4-474B-E627-63CBE2F37451}"/>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24" name="TextBox 423">
                  <a:extLst>
                    <a:ext uri="{FF2B5EF4-FFF2-40B4-BE49-F238E27FC236}">
                      <a16:creationId xmlns:a16="http://schemas.microsoft.com/office/drawing/2014/main" id="{5544ECD3-2EA7-A014-B405-98D1ABB06829}"/>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25" name="TextBox 424">
                  <a:extLst>
                    <a:ext uri="{FF2B5EF4-FFF2-40B4-BE49-F238E27FC236}">
                      <a16:creationId xmlns:a16="http://schemas.microsoft.com/office/drawing/2014/main" id="{42862DB8-9238-B835-AF82-17561BF96D47}"/>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grpSp>
          <p:nvGrpSpPr>
            <p:cNvPr id="438" name="Group 437">
              <a:extLst>
                <a:ext uri="{FF2B5EF4-FFF2-40B4-BE49-F238E27FC236}">
                  <a16:creationId xmlns:a16="http://schemas.microsoft.com/office/drawing/2014/main" id="{5E6213E2-B369-66CA-FA3E-861F8CE4C433}"/>
                </a:ext>
              </a:extLst>
            </p:cNvPr>
            <p:cNvGrpSpPr/>
            <p:nvPr/>
          </p:nvGrpSpPr>
          <p:grpSpPr>
            <a:xfrm>
              <a:off x="2554549" y="912593"/>
              <a:ext cx="725642" cy="864800"/>
              <a:chOff x="3832325" y="544096"/>
              <a:chExt cx="725642" cy="1219606"/>
            </a:xfrm>
          </p:grpSpPr>
          <p:grpSp>
            <p:nvGrpSpPr>
              <p:cNvPr id="439" name="Group 438">
                <a:extLst>
                  <a:ext uri="{FF2B5EF4-FFF2-40B4-BE49-F238E27FC236}">
                    <a16:creationId xmlns:a16="http://schemas.microsoft.com/office/drawing/2014/main" id="{8B22C069-E408-F92B-5F50-376EF7B60EE7}"/>
                  </a:ext>
                </a:extLst>
              </p:cNvPr>
              <p:cNvGrpSpPr>
                <a:grpSpLocks noChangeAspect="1"/>
              </p:cNvGrpSpPr>
              <p:nvPr/>
            </p:nvGrpSpPr>
            <p:grpSpPr>
              <a:xfrm>
                <a:off x="3832325" y="1271377"/>
                <a:ext cx="725343" cy="246178"/>
                <a:chOff x="10961870" y="4290268"/>
                <a:chExt cx="992950" cy="112865"/>
              </a:xfrm>
            </p:grpSpPr>
            <p:sp>
              <p:nvSpPr>
                <p:cNvPr id="456" name="TextBox 455">
                  <a:extLst>
                    <a:ext uri="{FF2B5EF4-FFF2-40B4-BE49-F238E27FC236}">
                      <a16:creationId xmlns:a16="http://schemas.microsoft.com/office/drawing/2014/main" id="{DEFB5D70-C3A8-C0D6-23BA-639F74B6D0AF}"/>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57" name="TextBox 456">
                  <a:extLst>
                    <a:ext uri="{FF2B5EF4-FFF2-40B4-BE49-F238E27FC236}">
                      <a16:creationId xmlns:a16="http://schemas.microsoft.com/office/drawing/2014/main" id="{CB66ABD9-0AC9-470A-A47C-0201AE073C5D}"/>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58" name="TextBox 457">
                  <a:extLst>
                    <a:ext uri="{FF2B5EF4-FFF2-40B4-BE49-F238E27FC236}">
                      <a16:creationId xmlns:a16="http://schemas.microsoft.com/office/drawing/2014/main" id="{5F60A256-6A8B-4524-0157-A56C9FEB385A}"/>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40" name="Group 439">
                <a:extLst>
                  <a:ext uri="{FF2B5EF4-FFF2-40B4-BE49-F238E27FC236}">
                    <a16:creationId xmlns:a16="http://schemas.microsoft.com/office/drawing/2014/main" id="{611E26C2-5AEF-5063-4AA0-CF152074B2C6}"/>
                  </a:ext>
                </a:extLst>
              </p:cNvPr>
              <p:cNvGrpSpPr>
                <a:grpSpLocks noChangeAspect="1"/>
              </p:cNvGrpSpPr>
              <p:nvPr/>
            </p:nvGrpSpPr>
            <p:grpSpPr>
              <a:xfrm>
                <a:off x="3832325" y="1517524"/>
                <a:ext cx="725343" cy="246178"/>
                <a:chOff x="10961870" y="4290268"/>
                <a:chExt cx="992950" cy="112865"/>
              </a:xfrm>
            </p:grpSpPr>
            <p:sp>
              <p:nvSpPr>
                <p:cNvPr id="453" name="TextBox 452">
                  <a:extLst>
                    <a:ext uri="{FF2B5EF4-FFF2-40B4-BE49-F238E27FC236}">
                      <a16:creationId xmlns:a16="http://schemas.microsoft.com/office/drawing/2014/main" id="{C5D046F1-F414-84A0-D0C8-E44C8FC8814C}"/>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54" name="TextBox 453">
                  <a:extLst>
                    <a:ext uri="{FF2B5EF4-FFF2-40B4-BE49-F238E27FC236}">
                      <a16:creationId xmlns:a16="http://schemas.microsoft.com/office/drawing/2014/main" id="{347E197A-1181-8346-8CD4-429C48AF0CBF}"/>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55" name="TextBox 454">
                  <a:extLst>
                    <a:ext uri="{FF2B5EF4-FFF2-40B4-BE49-F238E27FC236}">
                      <a16:creationId xmlns:a16="http://schemas.microsoft.com/office/drawing/2014/main" id="{51135DD4-CF67-3912-A58F-14710E942A91}"/>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41" name="Group 440">
                <a:extLst>
                  <a:ext uri="{FF2B5EF4-FFF2-40B4-BE49-F238E27FC236}">
                    <a16:creationId xmlns:a16="http://schemas.microsoft.com/office/drawing/2014/main" id="{C0A52543-83C3-B1BA-A837-0D7228AAD932}"/>
                  </a:ext>
                </a:extLst>
              </p:cNvPr>
              <p:cNvGrpSpPr/>
              <p:nvPr/>
            </p:nvGrpSpPr>
            <p:grpSpPr>
              <a:xfrm>
                <a:off x="3832325" y="1032199"/>
                <a:ext cx="725343" cy="246178"/>
                <a:chOff x="2420813" y="1047866"/>
                <a:chExt cx="2165790" cy="246178"/>
              </a:xfrm>
            </p:grpSpPr>
            <p:sp>
              <p:nvSpPr>
                <p:cNvPr id="450" name="TextBox 449">
                  <a:extLst>
                    <a:ext uri="{FF2B5EF4-FFF2-40B4-BE49-F238E27FC236}">
                      <a16:creationId xmlns:a16="http://schemas.microsoft.com/office/drawing/2014/main" id="{25467A77-E91E-51A1-F2FF-11ABB64AC49D}"/>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51" name="TextBox 450">
                  <a:extLst>
                    <a:ext uri="{FF2B5EF4-FFF2-40B4-BE49-F238E27FC236}">
                      <a16:creationId xmlns:a16="http://schemas.microsoft.com/office/drawing/2014/main" id="{0960BE3F-B05A-EC79-2538-ED8646193BAA}"/>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52" name="TextBox 451">
                  <a:extLst>
                    <a:ext uri="{FF2B5EF4-FFF2-40B4-BE49-F238E27FC236}">
                      <a16:creationId xmlns:a16="http://schemas.microsoft.com/office/drawing/2014/main" id="{A5E5D0AD-538D-9759-F2D1-8DD838DE3FE8}"/>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42" name="Group 441">
                <a:extLst>
                  <a:ext uri="{FF2B5EF4-FFF2-40B4-BE49-F238E27FC236}">
                    <a16:creationId xmlns:a16="http://schemas.microsoft.com/office/drawing/2014/main" id="{0C341C7D-06D5-ABD8-FEB3-3A1523615AD4}"/>
                  </a:ext>
                </a:extLst>
              </p:cNvPr>
              <p:cNvGrpSpPr>
                <a:grpSpLocks noChangeAspect="1"/>
              </p:cNvGrpSpPr>
              <p:nvPr/>
            </p:nvGrpSpPr>
            <p:grpSpPr>
              <a:xfrm>
                <a:off x="3832624" y="544096"/>
                <a:ext cx="725343" cy="246178"/>
                <a:chOff x="10961870" y="4290268"/>
                <a:chExt cx="992950" cy="112865"/>
              </a:xfrm>
            </p:grpSpPr>
            <p:sp>
              <p:nvSpPr>
                <p:cNvPr id="447" name="TextBox 446">
                  <a:extLst>
                    <a:ext uri="{FF2B5EF4-FFF2-40B4-BE49-F238E27FC236}">
                      <a16:creationId xmlns:a16="http://schemas.microsoft.com/office/drawing/2014/main" id="{777BFF76-3449-0D26-3C0E-745964EA6AC7}"/>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48" name="TextBox 447">
                  <a:extLst>
                    <a:ext uri="{FF2B5EF4-FFF2-40B4-BE49-F238E27FC236}">
                      <a16:creationId xmlns:a16="http://schemas.microsoft.com/office/drawing/2014/main" id="{FA151F22-66C7-EEEC-E0DE-7B6DA0C2D780}"/>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49" name="TextBox 448">
                  <a:extLst>
                    <a:ext uri="{FF2B5EF4-FFF2-40B4-BE49-F238E27FC236}">
                      <a16:creationId xmlns:a16="http://schemas.microsoft.com/office/drawing/2014/main" id="{883F7761-A3D5-9E20-33F6-FDD7E6E96270}"/>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43" name="Group 442">
                <a:extLst>
                  <a:ext uri="{FF2B5EF4-FFF2-40B4-BE49-F238E27FC236}">
                    <a16:creationId xmlns:a16="http://schemas.microsoft.com/office/drawing/2014/main" id="{AE6AEA58-1B68-35F2-2D38-8CC08F020527}"/>
                  </a:ext>
                </a:extLst>
              </p:cNvPr>
              <p:cNvGrpSpPr>
                <a:grpSpLocks noChangeAspect="1"/>
              </p:cNvGrpSpPr>
              <p:nvPr/>
            </p:nvGrpSpPr>
            <p:grpSpPr>
              <a:xfrm>
                <a:off x="3832624" y="790243"/>
                <a:ext cx="725343" cy="246178"/>
                <a:chOff x="10961870" y="4290268"/>
                <a:chExt cx="992950" cy="112865"/>
              </a:xfrm>
            </p:grpSpPr>
            <p:sp>
              <p:nvSpPr>
                <p:cNvPr id="444" name="TextBox 443">
                  <a:extLst>
                    <a:ext uri="{FF2B5EF4-FFF2-40B4-BE49-F238E27FC236}">
                      <a16:creationId xmlns:a16="http://schemas.microsoft.com/office/drawing/2014/main" id="{6A9EE739-6255-1DBC-D41D-92E131FCC528}"/>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45" name="TextBox 444">
                  <a:extLst>
                    <a:ext uri="{FF2B5EF4-FFF2-40B4-BE49-F238E27FC236}">
                      <a16:creationId xmlns:a16="http://schemas.microsoft.com/office/drawing/2014/main" id="{520728FF-8B99-2F71-B5E7-00FA7B2C18BB}"/>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46" name="TextBox 445">
                  <a:extLst>
                    <a:ext uri="{FF2B5EF4-FFF2-40B4-BE49-F238E27FC236}">
                      <a16:creationId xmlns:a16="http://schemas.microsoft.com/office/drawing/2014/main" id="{A1289EC2-A56A-ABAF-E3EC-26C17993DAD5}"/>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grpSp>
          <p:nvGrpSpPr>
            <p:cNvPr id="459" name="Group 458">
              <a:extLst>
                <a:ext uri="{FF2B5EF4-FFF2-40B4-BE49-F238E27FC236}">
                  <a16:creationId xmlns:a16="http://schemas.microsoft.com/office/drawing/2014/main" id="{2EF03A8A-04FA-3D67-5967-459B507B6C39}"/>
                </a:ext>
              </a:extLst>
            </p:cNvPr>
            <p:cNvGrpSpPr/>
            <p:nvPr/>
          </p:nvGrpSpPr>
          <p:grpSpPr>
            <a:xfrm>
              <a:off x="4797691" y="473579"/>
              <a:ext cx="725642" cy="864800"/>
              <a:chOff x="3832325" y="544096"/>
              <a:chExt cx="725642" cy="1219606"/>
            </a:xfrm>
          </p:grpSpPr>
          <p:grpSp>
            <p:nvGrpSpPr>
              <p:cNvPr id="460" name="Group 459">
                <a:extLst>
                  <a:ext uri="{FF2B5EF4-FFF2-40B4-BE49-F238E27FC236}">
                    <a16:creationId xmlns:a16="http://schemas.microsoft.com/office/drawing/2014/main" id="{42864205-3659-C714-3179-A3CB0BF1732C}"/>
                  </a:ext>
                </a:extLst>
              </p:cNvPr>
              <p:cNvGrpSpPr>
                <a:grpSpLocks noChangeAspect="1"/>
              </p:cNvGrpSpPr>
              <p:nvPr/>
            </p:nvGrpSpPr>
            <p:grpSpPr>
              <a:xfrm>
                <a:off x="3832325" y="1271377"/>
                <a:ext cx="725343" cy="246178"/>
                <a:chOff x="10961870" y="4290268"/>
                <a:chExt cx="992950" cy="112865"/>
              </a:xfrm>
            </p:grpSpPr>
            <p:sp>
              <p:nvSpPr>
                <p:cNvPr id="477" name="TextBox 476">
                  <a:extLst>
                    <a:ext uri="{FF2B5EF4-FFF2-40B4-BE49-F238E27FC236}">
                      <a16:creationId xmlns:a16="http://schemas.microsoft.com/office/drawing/2014/main" id="{9239F3E3-10F4-1281-CB6F-3945B250A355}"/>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78" name="TextBox 477">
                  <a:extLst>
                    <a:ext uri="{FF2B5EF4-FFF2-40B4-BE49-F238E27FC236}">
                      <a16:creationId xmlns:a16="http://schemas.microsoft.com/office/drawing/2014/main" id="{6CBAA873-0349-2143-0FA8-C00E3413F330}"/>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79" name="TextBox 478">
                  <a:extLst>
                    <a:ext uri="{FF2B5EF4-FFF2-40B4-BE49-F238E27FC236}">
                      <a16:creationId xmlns:a16="http://schemas.microsoft.com/office/drawing/2014/main" id="{B5176042-37D6-03CA-7F85-0DDBB044BDDA}"/>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61" name="Group 460">
                <a:extLst>
                  <a:ext uri="{FF2B5EF4-FFF2-40B4-BE49-F238E27FC236}">
                    <a16:creationId xmlns:a16="http://schemas.microsoft.com/office/drawing/2014/main" id="{7706CB07-E04E-07AD-F2CA-792CD2EC24EC}"/>
                  </a:ext>
                </a:extLst>
              </p:cNvPr>
              <p:cNvGrpSpPr>
                <a:grpSpLocks noChangeAspect="1"/>
              </p:cNvGrpSpPr>
              <p:nvPr/>
            </p:nvGrpSpPr>
            <p:grpSpPr>
              <a:xfrm>
                <a:off x="3832325" y="1517524"/>
                <a:ext cx="725343" cy="246178"/>
                <a:chOff x="10961870" y="4290268"/>
                <a:chExt cx="992950" cy="112865"/>
              </a:xfrm>
            </p:grpSpPr>
            <p:sp>
              <p:nvSpPr>
                <p:cNvPr id="474" name="TextBox 473">
                  <a:extLst>
                    <a:ext uri="{FF2B5EF4-FFF2-40B4-BE49-F238E27FC236}">
                      <a16:creationId xmlns:a16="http://schemas.microsoft.com/office/drawing/2014/main" id="{29EE4E62-2637-FF10-B081-3C20BC134F28}"/>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75" name="TextBox 474">
                  <a:extLst>
                    <a:ext uri="{FF2B5EF4-FFF2-40B4-BE49-F238E27FC236}">
                      <a16:creationId xmlns:a16="http://schemas.microsoft.com/office/drawing/2014/main" id="{1C711F1D-8613-25F0-928F-380A6C64A608}"/>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76" name="TextBox 475">
                  <a:extLst>
                    <a:ext uri="{FF2B5EF4-FFF2-40B4-BE49-F238E27FC236}">
                      <a16:creationId xmlns:a16="http://schemas.microsoft.com/office/drawing/2014/main" id="{7FE66FC5-BF43-2109-8C00-7F887C09BBB7}"/>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62" name="Group 461">
                <a:extLst>
                  <a:ext uri="{FF2B5EF4-FFF2-40B4-BE49-F238E27FC236}">
                    <a16:creationId xmlns:a16="http://schemas.microsoft.com/office/drawing/2014/main" id="{5EEC27D0-B9A5-ECD2-A91E-C69645405038}"/>
                  </a:ext>
                </a:extLst>
              </p:cNvPr>
              <p:cNvGrpSpPr/>
              <p:nvPr/>
            </p:nvGrpSpPr>
            <p:grpSpPr>
              <a:xfrm>
                <a:off x="3832325" y="1032199"/>
                <a:ext cx="725343" cy="246178"/>
                <a:chOff x="2420813" y="1047866"/>
                <a:chExt cx="2165790" cy="246178"/>
              </a:xfrm>
            </p:grpSpPr>
            <p:sp>
              <p:nvSpPr>
                <p:cNvPr id="471" name="TextBox 470">
                  <a:extLst>
                    <a:ext uri="{FF2B5EF4-FFF2-40B4-BE49-F238E27FC236}">
                      <a16:creationId xmlns:a16="http://schemas.microsoft.com/office/drawing/2014/main" id="{D3D5C65A-1E80-7860-236C-306395EC61E6}"/>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72" name="TextBox 471">
                  <a:extLst>
                    <a:ext uri="{FF2B5EF4-FFF2-40B4-BE49-F238E27FC236}">
                      <a16:creationId xmlns:a16="http://schemas.microsoft.com/office/drawing/2014/main" id="{4454A73B-A10C-0F21-85F7-2F0F99DE399D}"/>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73" name="TextBox 472">
                  <a:extLst>
                    <a:ext uri="{FF2B5EF4-FFF2-40B4-BE49-F238E27FC236}">
                      <a16:creationId xmlns:a16="http://schemas.microsoft.com/office/drawing/2014/main" id="{953C3C4D-3490-AEE7-7B12-10A45E4808A4}"/>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63" name="Group 462">
                <a:extLst>
                  <a:ext uri="{FF2B5EF4-FFF2-40B4-BE49-F238E27FC236}">
                    <a16:creationId xmlns:a16="http://schemas.microsoft.com/office/drawing/2014/main" id="{42527180-2630-D3D0-3E57-D490C9D08ADB}"/>
                  </a:ext>
                </a:extLst>
              </p:cNvPr>
              <p:cNvGrpSpPr>
                <a:grpSpLocks noChangeAspect="1"/>
              </p:cNvGrpSpPr>
              <p:nvPr/>
            </p:nvGrpSpPr>
            <p:grpSpPr>
              <a:xfrm>
                <a:off x="3832624" y="544096"/>
                <a:ext cx="725343" cy="246178"/>
                <a:chOff x="10961870" y="4290268"/>
                <a:chExt cx="992950" cy="112865"/>
              </a:xfrm>
            </p:grpSpPr>
            <p:sp>
              <p:nvSpPr>
                <p:cNvPr id="468" name="TextBox 467">
                  <a:extLst>
                    <a:ext uri="{FF2B5EF4-FFF2-40B4-BE49-F238E27FC236}">
                      <a16:creationId xmlns:a16="http://schemas.microsoft.com/office/drawing/2014/main" id="{5722C029-0EB4-17ED-7F94-CDC755B173FB}"/>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69" name="TextBox 468">
                  <a:extLst>
                    <a:ext uri="{FF2B5EF4-FFF2-40B4-BE49-F238E27FC236}">
                      <a16:creationId xmlns:a16="http://schemas.microsoft.com/office/drawing/2014/main" id="{7AE61F19-7F76-2240-2447-53A98C660D62}"/>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70" name="TextBox 469">
                  <a:extLst>
                    <a:ext uri="{FF2B5EF4-FFF2-40B4-BE49-F238E27FC236}">
                      <a16:creationId xmlns:a16="http://schemas.microsoft.com/office/drawing/2014/main" id="{A2C51B47-D746-5EA4-AE4B-FA12B4FDC5BB}"/>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64" name="Group 463">
                <a:extLst>
                  <a:ext uri="{FF2B5EF4-FFF2-40B4-BE49-F238E27FC236}">
                    <a16:creationId xmlns:a16="http://schemas.microsoft.com/office/drawing/2014/main" id="{A064410C-13C2-7016-2233-67E0444C1F91}"/>
                  </a:ext>
                </a:extLst>
              </p:cNvPr>
              <p:cNvGrpSpPr>
                <a:grpSpLocks noChangeAspect="1"/>
              </p:cNvGrpSpPr>
              <p:nvPr/>
            </p:nvGrpSpPr>
            <p:grpSpPr>
              <a:xfrm>
                <a:off x="3832624" y="790243"/>
                <a:ext cx="725343" cy="246178"/>
                <a:chOff x="10961870" y="4290268"/>
                <a:chExt cx="992950" cy="112865"/>
              </a:xfrm>
            </p:grpSpPr>
            <p:sp>
              <p:nvSpPr>
                <p:cNvPr id="465" name="TextBox 464">
                  <a:extLst>
                    <a:ext uri="{FF2B5EF4-FFF2-40B4-BE49-F238E27FC236}">
                      <a16:creationId xmlns:a16="http://schemas.microsoft.com/office/drawing/2014/main" id="{74F0122C-F31A-A0E6-C1E6-EAFB335715E3}"/>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66" name="TextBox 465">
                  <a:extLst>
                    <a:ext uri="{FF2B5EF4-FFF2-40B4-BE49-F238E27FC236}">
                      <a16:creationId xmlns:a16="http://schemas.microsoft.com/office/drawing/2014/main" id="{80141B5A-0E6C-FD2D-058C-639657C4EEF5}"/>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67" name="TextBox 466">
                  <a:extLst>
                    <a:ext uri="{FF2B5EF4-FFF2-40B4-BE49-F238E27FC236}">
                      <a16:creationId xmlns:a16="http://schemas.microsoft.com/office/drawing/2014/main" id="{35BCED1C-43BE-76A8-5DD7-C836A159B66B}"/>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grpSp>
          <p:nvGrpSpPr>
            <p:cNvPr id="480" name="Group 479">
              <a:extLst>
                <a:ext uri="{FF2B5EF4-FFF2-40B4-BE49-F238E27FC236}">
                  <a16:creationId xmlns:a16="http://schemas.microsoft.com/office/drawing/2014/main" id="{31911218-6C16-CBF6-8BCF-A28312FF0721}"/>
                </a:ext>
              </a:extLst>
            </p:cNvPr>
            <p:cNvGrpSpPr/>
            <p:nvPr/>
          </p:nvGrpSpPr>
          <p:grpSpPr>
            <a:xfrm>
              <a:off x="4524037" y="695093"/>
              <a:ext cx="725642" cy="864800"/>
              <a:chOff x="3832325" y="544096"/>
              <a:chExt cx="725642" cy="1219606"/>
            </a:xfrm>
          </p:grpSpPr>
          <p:grpSp>
            <p:nvGrpSpPr>
              <p:cNvPr id="481" name="Group 480">
                <a:extLst>
                  <a:ext uri="{FF2B5EF4-FFF2-40B4-BE49-F238E27FC236}">
                    <a16:creationId xmlns:a16="http://schemas.microsoft.com/office/drawing/2014/main" id="{E5EAD113-7B3A-16CC-BC26-0CC14E6B22D2}"/>
                  </a:ext>
                </a:extLst>
              </p:cNvPr>
              <p:cNvGrpSpPr>
                <a:grpSpLocks noChangeAspect="1"/>
              </p:cNvGrpSpPr>
              <p:nvPr/>
            </p:nvGrpSpPr>
            <p:grpSpPr>
              <a:xfrm>
                <a:off x="3832325" y="1271377"/>
                <a:ext cx="725343" cy="246178"/>
                <a:chOff x="10961870" y="4290268"/>
                <a:chExt cx="992950" cy="112865"/>
              </a:xfrm>
            </p:grpSpPr>
            <p:sp>
              <p:nvSpPr>
                <p:cNvPr id="498" name="TextBox 497">
                  <a:extLst>
                    <a:ext uri="{FF2B5EF4-FFF2-40B4-BE49-F238E27FC236}">
                      <a16:creationId xmlns:a16="http://schemas.microsoft.com/office/drawing/2014/main" id="{0A242215-780F-B758-D54C-DB7C437696BA}"/>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99" name="TextBox 498">
                  <a:extLst>
                    <a:ext uri="{FF2B5EF4-FFF2-40B4-BE49-F238E27FC236}">
                      <a16:creationId xmlns:a16="http://schemas.microsoft.com/office/drawing/2014/main" id="{4F298859-E1D1-A01A-25BE-CA6431D6471B}"/>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00" name="TextBox 499">
                  <a:extLst>
                    <a:ext uri="{FF2B5EF4-FFF2-40B4-BE49-F238E27FC236}">
                      <a16:creationId xmlns:a16="http://schemas.microsoft.com/office/drawing/2014/main" id="{71BE170C-C79B-82C9-7317-C016149C8FA2}"/>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82" name="Group 481">
                <a:extLst>
                  <a:ext uri="{FF2B5EF4-FFF2-40B4-BE49-F238E27FC236}">
                    <a16:creationId xmlns:a16="http://schemas.microsoft.com/office/drawing/2014/main" id="{35285661-17CC-1D3B-0CF8-E564BBDA4B94}"/>
                  </a:ext>
                </a:extLst>
              </p:cNvPr>
              <p:cNvGrpSpPr>
                <a:grpSpLocks noChangeAspect="1"/>
              </p:cNvGrpSpPr>
              <p:nvPr/>
            </p:nvGrpSpPr>
            <p:grpSpPr>
              <a:xfrm>
                <a:off x="3832325" y="1517524"/>
                <a:ext cx="725343" cy="246178"/>
                <a:chOff x="10961870" y="4290268"/>
                <a:chExt cx="992950" cy="112865"/>
              </a:xfrm>
            </p:grpSpPr>
            <p:sp>
              <p:nvSpPr>
                <p:cNvPr id="495" name="TextBox 494">
                  <a:extLst>
                    <a:ext uri="{FF2B5EF4-FFF2-40B4-BE49-F238E27FC236}">
                      <a16:creationId xmlns:a16="http://schemas.microsoft.com/office/drawing/2014/main" id="{51F3083D-516A-DF44-E869-936A76BA6B18}"/>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96" name="TextBox 495">
                  <a:extLst>
                    <a:ext uri="{FF2B5EF4-FFF2-40B4-BE49-F238E27FC236}">
                      <a16:creationId xmlns:a16="http://schemas.microsoft.com/office/drawing/2014/main" id="{F18C1514-7AC1-AB46-6B88-64A5CDDF1C50}"/>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97" name="TextBox 496">
                  <a:extLst>
                    <a:ext uri="{FF2B5EF4-FFF2-40B4-BE49-F238E27FC236}">
                      <a16:creationId xmlns:a16="http://schemas.microsoft.com/office/drawing/2014/main" id="{2FBFD1B0-D5A4-4DD3-36D6-1D912A3DBE8A}"/>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83" name="Group 482">
                <a:extLst>
                  <a:ext uri="{FF2B5EF4-FFF2-40B4-BE49-F238E27FC236}">
                    <a16:creationId xmlns:a16="http://schemas.microsoft.com/office/drawing/2014/main" id="{FD6A2074-5D1D-024A-9E0A-10A13E1C15D9}"/>
                  </a:ext>
                </a:extLst>
              </p:cNvPr>
              <p:cNvGrpSpPr/>
              <p:nvPr/>
            </p:nvGrpSpPr>
            <p:grpSpPr>
              <a:xfrm>
                <a:off x="3832325" y="1032199"/>
                <a:ext cx="725343" cy="246178"/>
                <a:chOff x="2420813" y="1047866"/>
                <a:chExt cx="2165790" cy="246178"/>
              </a:xfrm>
            </p:grpSpPr>
            <p:sp>
              <p:nvSpPr>
                <p:cNvPr id="492" name="TextBox 491">
                  <a:extLst>
                    <a:ext uri="{FF2B5EF4-FFF2-40B4-BE49-F238E27FC236}">
                      <a16:creationId xmlns:a16="http://schemas.microsoft.com/office/drawing/2014/main" id="{50569E14-A598-2B8E-9445-D169D24D74E1}"/>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93" name="TextBox 492">
                  <a:extLst>
                    <a:ext uri="{FF2B5EF4-FFF2-40B4-BE49-F238E27FC236}">
                      <a16:creationId xmlns:a16="http://schemas.microsoft.com/office/drawing/2014/main" id="{6CBD6C2D-84E8-91C3-47C6-0314B1290752}"/>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94" name="TextBox 493">
                  <a:extLst>
                    <a:ext uri="{FF2B5EF4-FFF2-40B4-BE49-F238E27FC236}">
                      <a16:creationId xmlns:a16="http://schemas.microsoft.com/office/drawing/2014/main" id="{CE45EE1B-47E0-0142-BB00-2B0A3BA020B9}"/>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84" name="Group 483">
                <a:extLst>
                  <a:ext uri="{FF2B5EF4-FFF2-40B4-BE49-F238E27FC236}">
                    <a16:creationId xmlns:a16="http://schemas.microsoft.com/office/drawing/2014/main" id="{A237BE67-543A-E9C9-122A-07F155FE1158}"/>
                  </a:ext>
                </a:extLst>
              </p:cNvPr>
              <p:cNvGrpSpPr>
                <a:grpSpLocks noChangeAspect="1"/>
              </p:cNvGrpSpPr>
              <p:nvPr/>
            </p:nvGrpSpPr>
            <p:grpSpPr>
              <a:xfrm>
                <a:off x="3832624" y="544096"/>
                <a:ext cx="725343" cy="246178"/>
                <a:chOff x="10961870" y="4290268"/>
                <a:chExt cx="992950" cy="112865"/>
              </a:xfrm>
            </p:grpSpPr>
            <p:sp>
              <p:nvSpPr>
                <p:cNvPr id="489" name="TextBox 488">
                  <a:extLst>
                    <a:ext uri="{FF2B5EF4-FFF2-40B4-BE49-F238E27FC236}">
                      <a16:creationId xmlns:a16="http://schemas.microsoft.com/office/drawing/2014/main" id="{FB2159B0-41D0-35B6-D6E7-A3505A744713}"/>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90" name="TextBox 489">
                  <a:extLst>
                    <a:ext uri="{FF2B5EF4-FFF2-40B4-BE49-F238E27FC236}">
                      <a16:creationId xmlns:a16="http://schemas.microsoft.com/office/drawing/2014/main" id="{BCB1AC8D-B8BA-8281-D07A-CD78C7AD0367}"/>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91" name="TextBox 490">
                  <a:extLst>
                    <a:ext uri="{FF2B5EF4-FFF2-40B4-BE49-F238E27FC236}">
                      <a16:creationId xmlns:a16="http://schemas.microsoft.com/office/drawing/2014/main" id="{ADB753E5-FF92-3293-938E-A16205129A08}"/>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85" name="Group 484">
                <a:extLst>
                  <a:ext uri="{FF2B5EF4-FFF2-40B4-BE49-F238E27FC236}">
                    <a16:creationId xmlns:a16="http://schemas.microsoft.com/office/drawing/2014/main" id="{E029C11B-1764-7B41-FE88-F12613555DDD}"/>
                  </a:ext>
                </a:extLst>
              </p:cNvPr>
              <p:cNvGrpSpPr>
                <a:grpSpLocks noChangeAspect="1"/>
              </p:cNvGrpSpPr>
              <p:nvPr/>
            </p:nvGrpSpPr>
            <p:grpSpPr>
              <a:xfrm>
                <a:off x="3832624" y="790243"/>
                <a:ext cx="725343" cy="246178"/>
                <a:chOff x="10961870" y="4290268"/>
                <a:chExt cx="992950" cy="112865"/>
              </a:xfrm>
            </p:grpSpPr>
            <p:sp>
              <p:nvSpPr>
                <p:cNvPr id="486" name="TextBox 485">
                  <a:extLst>
                    <a:ext uri="{FF2B5EF4-FFF2-40B4-BE49-F238E27FC236}">
                      <a16:creationId xmlns:a16="http://schemas.microsoft.com/office/drawing/2014/main" id="{A5CB8E9D-57C5-EA38-E091-E6233801438F}"/>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87" name="TextBox 486">
                  <a:extLst>
                    <a:ext uri="{FF2B5EF4-FFF2-40B4-BE49-F238E27FC236}">
                      <a16:creationId xmlns:a16="http://schemas.microsoft.com/office/drawing/2014/main" id="{72CD0260-BE2E-8720-3D00-73BFDAE879E2}"/>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88" name="TextBox 487">
                  <a:extLst>
                    <a:ext uri="{FF2B5EF4-FFF2-40B4-BE49-F238E27FC236}">
                      <a16:creationId xmlns:a16="http://schemas.microsoft.com/office/drawing/2014/main" id="{AA3202B4-1623-F33D-D78C-C2209BE03E2A}"/>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grpSp>
          <p:nvGrpSpPr>
            <p:cNvPr id="501" name="Group 500">
              <a:extLst>
                <a:ext uri="{FF2B5EF4-FFF2-40B4-BE49-F238E27FC236}">
                  <a16:creationId xmlns:a16="http://schemas.microsoft.com/office/drawing/2014/main" id="{F50BCC03-5A2C-B125-965A-0FA1A23428C7}"/>
                </a:ext>
              </a:extLst>
            </p:cNvPr>
            <p:cNvGrpSpPr/>
            <p:nvPr/>
          </p:nvGrpSpPr>
          <p:grpSpPr>
            <a:xfrm>
              <a:off x="4257145" y="915902"/>
              <a:ext cx="725642" cy="864800"/>
              <a:chOff x="3832325" y="544096"/>
              <a:chExt cx="725642" cy="1219606"/>
            </a:xfrm>
          </p:grpSpPr>
          <p:grpSp>
            <p:nvGrpSpPr>
              <p:cNvPr id="502" name="Group 501">
                <a:extLst>
                  <a:ext uri="{FF2B5EF4-FFF2-40B4-BE49-F238E27FC236}">
                    <a16:creationId xmlns:a16="http://schemas.microsoft.com/office/drawing/2014/main" id="{9039E5AE-0CB4-C27D-3C25-DFDAF697DCF2}"/>
                  </a:ext>
                </a:extLst>
              </p:cNvPr>
              <p:cNvGrpSpPr>
                <a:grpSpLocks noChangeAspect="1"/>
              </p:cNvGrpSpPr>
              <p:nvPr/>
            </p:nvGrpSpPr>
            <p:grpSpPr>
              <a:xfrm>
                <a:off x="3832325" y="1271377"/>
                <a:ext cx="725343" cy="246178"/>
                <a:chOff x="10961870" y="4290268"/>
                <a:chExt cx="992950" cy="112865"/>
              </a:xfrm>
            </p:grpSpPr>
            <p:sp>
              <p:nvSpPr>
                <p:cNvPr id="519" name="TextBox 518">
                  <a:extLst>
                    <a:ext uri="{FF2B5EF4-FFF2-40B4-BE49-F238E27FC236}">
                      <a16:creationId xmlns:a16="http://schemas.microsoft.com/office/drawing/2014/main" id="{369CECEC-643C-B589-AD73-839D09EFB1BE}"/>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20" name="TextBox 519">
                  <a:extLst>
                    <a:ext uri="{FF2B5EF4-FFF2-40B4-BE49-F238E27FC236}">
                      <a16:creationId xmlns:a16="http://schemas.microsoft.com/office/drawing/2014/main" id="{7CA1701D-8C43-58B0-CDB0-C660295A0A98}"/>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21" name="TextBox 520">
                  <a:extLst>
                    <a:ext uri="{FF2B5EF4-FFF2-40B4-BE49-F238E27FC236}">
                      <a16:creationId xmlns:a16="http://schemas.microsoft.com/office/drawing/2014/main" id="{AAAF5875-1FB6-CF9B-96D8-F85E97DFA7C3}"/>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503" name="Group 502">
                <a:extLst>
                  <a:ext uri="{FF2B5EF4-FFF2-40B4-BE49-F238E27FC236}">
                    <a16:creationId xmlns:a16="http://schemas.microsoft.com/office/drawing/2014/main" id="{7588C75C-D81A-FB50-0E7E-136FAA1B6604}"/>
                  </a:ext>
                </a:extLst>
              </p:cNvPr>
              <p:cNvGrpSpPr>
                <a:grpSpLocks noChangeAspect="1"/>
              </p:cNvGrpSpPr>
              <p:nvPr/>
            </p:nvGrpSpPr>
            <p:grpSpPr>
              <a:xfrm>
                <a:off x="3832325" y="1517524"/>
                <a:ext cx="725343" cy="246178"/>
                <a:chOff x="10961870" y="4290268"/>
                <a:chExt cx="992950" cy="112865"/>
              </a:xfrm>
            </p:grpSpPr>
            <p:sp>
              <p:nvSpPr>
                <p:cNvPr id="516" name="TextBox 515">
                  <a:extLst>
                    <a:ext uri="{FF2B5EF4-FFF2-40B4-BE49-F238E27FC236}">
                      <a16:creationId xmlns:a16="http://schemas.microsoft.com/office/drawing/2014/main" id="{F3368AA1-D4B1-DA38-07EE-5EB7BBE91333}"/>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17" name="TextBox 516">
                  <a:extLst>
                    <a:ext uri="{FF2B5EF4-FFF2-40B4-BE49-F238E27FC236}">
                      <a16:creationId xmlns:a16="http://schemas.microsoft.com/office/drawing/2014/main" id="{DC880CA3-CBBB-4B7F-7E85-26611D60B36A}"/>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18" name="TextBox 517">
                  <a:extLst>
                    <a:ext uri="{FF2B5EF4-FFF2-40B4-BE49-F238E27FC236}">
                      <a16:creationId xmlns:a16="http://schemas.microsoft.com/office/drawing/2014/main" id="{E8FF5091-78EC-36E8-8157-71FF6A50FF94}"/>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504" name="Group 503">
                <a:extLst>
                  <a:ext uri="{FF2B5EF4-FFF2-40B4-BE49-F238E27FC236}">
                    <a16:creationId xmlns:a16="http://schemas.microsoft.com/office/drawing/2014/main" id="{CBA5A226-61DD-D5D5-E714-8C2F8BA5CF49}"/>
                  </a:ext>
                </a:extLst>
              </p:cNvPr>
              <p:cNvGrpSpPr/>
              <p:nvPr/>
            </p:nvGrpSpPr>
            <p:grpSpPr>
              <a:xfrm>
                <a:off x="3832325" y="1032199"/>
                <a:ext cx="725343" cy="246178"/>
                <a:chOff x="2420813" y="1047866"/>
                <a:chExt cx="2165790" cy="246178"/>
              </a:xfrm>
            </p:grpSpPr>
            <p:sp>
              <p:nvSpPr>
                <p:cNvPr id="513" name="TextBox 512">
                  <a:extLst>
                    <a:ext uri="{FF2B5EF4-FFF2-40B4-BE49-F238E27FC236}">
                      <a16:creationId xmlns:a16="http://schemas.microsoft.com/office/drawing/2014/main" id="{410BFC65-E6E0-23CC-4D6B-592A1587BA22}"/>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14" name="TextBox 513">
                  <a:extLst>
                    <a:ext uri="{FF2B5EF4-FFF2-40B4-BE49-F238E27FC236}">
                      <a16:creationId xmlns:a16="http://schemas.microsoft.com/office/drawing/2014/main" id="{7178D1F9-89C4-5E0D-0C63-F758F13E7591}"/>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15" name="TextBox 514">
                  <a:extLst>
                    <a:ext uri="{FF2B5EF4-FFF2-40B4-BE49-F238E27FC236}">
                      <a16:creationId xmlns:a16="http://schemas.microsoft.com/office/drawing/2014/main" id="{4C2B76DE-E933-C1AC-F9E5-8E7CF273A142}"/>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505" name="Group 504">
                <a:extLst>
                  <a:ext uri="{FF2B5EF4-FFF2-40B4-BE49-F238E27FC236}">
                    <a16:creationId xmlns:a16="http://schemas.microsoft.com/office/drawing/2014/main" id="{5BBB1BA4-8360-0142-163E-FC2356DB05CB}"/>
                  </a:ext>
                </a:extLst>
              </p:cNvPr>
              <p:cNvGrpSpPr>
                <a:grpSpLocks noChangeAspect="1"/>
              </p:cNvGrpSpPr>
              <p:nvPr/>
            </p:nvGrpSpPr>
            <p:grpSpPr>
              <a:xfrm>
                <a:off x="3832624" y="544096"/>
                <a:ext cx="725343" cy="246178"/>
                <a:chOff x="10961870" y="4290268"/>
                <a:chExt cx="992950" cy="112865"/>
              </a:xfrm>
            </p:grpSpPr>
            <p:sp>
              <p:nvSpPr>
                <p:cNvPr id="510" name="TextBox 509">
                  <a:extLst>
                    <a:ext uri="{FF2B5EF4-FFF2-40B4-BE49-F238E27FC236}">
                      <a16:creationId xmlns:a16="http://schemas.microsoft.com/office/drawing/2014/main" id="{D3526F12-7ED0-38CF-19C0-EE8CCF87B8FE}"/>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11" name="TextBox 510">
                  <a:extLst>
                    <a:ext uri="{FF2B5EF4-FFF2-40B4-BE49-F238E27FC236}">
                      <a16:creationId xmlns:a16="http://schemas.microsoft.com/office/drawing/2014/main" id="{9B361B37-A5E5-F628-451F-A97AC1E0C0B9}"/>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12" name="TextBox 511">
                  <a:extLst>
                    <a:ext uri="{FF2B5EF4-FFF2-40B4-BE49-F238E27FC236}">
                      <a16:creationId xmlns:a16="http://schemas.microsoft.com/office/drawing/2014/main" id="{5F86C289-21F7-091D-4DA8-3B842DA57C38}"/>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506" name="Group 505">
                <a:extLst>
                  <a:ext uri="{FF2B5EF4-FFF2-40B4-BE49-F238E27FC236}">
                    <a16:creationId xmlns:a16="http://schemas.microsoft.com/office/drawing/2014/main" id="{712A2C25-FA93-6C65-E543-5903313F24E3}"/>
                  </a:ext>
                </a:extLst>
              </p:cNvPr>
              <p:cNvGrpSpPr>
                <a:grpSpLocks noChangeAspect="1"/>
              </p:cNvGrpSpPr>
              <p:nvPr/>
            </p:nvGrpSpPr>
            <p:grpSpPr>
              <a:xfrm>
                <a:off x="3832624" y="790243"/>
                <a:ext cx="725343" cy="246178"/>
                <a:chOff x="10961870" y="4290268"/>
                <a:chExt cx="992950" cy="112865"/>
              </a:xfrm>
            </p:grpSpPr>
            <p:sp>
              <p:nvSpPr>
                <p:cNvPr id="507" name="TextBox 506">
                  <a:extLst>
                    <a:ext uri="{FF2B5EF4-FFF2-40B4-BE49-F238E27FC236}">
                      <a16:creationId xmlns:a16="http://schemas.microsoft.com/office/drawing/2014/main" id="{2EB287BE-61DA-7D6E-1873-1D2387A5EBFD}"/>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08" name="TextBox 507">
                  <a:extLst>
                    <a:ext uri="{FF2B5EF4-FFF2-40B4-BE49-F238E27FC236}">
                      <a16:creationId xmlns:a16="http://schemas.microsoft.com/office/drawing/2014/main" id="{8C679301-0CC6-08E5-6246-2EB6D179CBB5}"/>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09" name="TextBox 508">
                  <a:extLst>
                    <a:ext uri="{FF2B5EF4-FFF2-40B4-BE49-F238E27FC236}">
                      <a16:creationId xmlns:a16="http://schemas.microsoft.com/office/drawing/2014/main" id="{4952B306-C38D-B41C-8357-2EF1599D59A5}"/>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pic>
          <p:nvPicPr>
            <p:cNvPr id="522" name="Picture 521">
              <a:extLst>
                <a:ext uri="{FF2B5EF4-FFF2-40B4-BE49-F238E27FC236}">
                  <a16:creationId xmlns:a16="http://schemas.microsoft.com/office/drawing/2014/main" id="{C3FBCCD3-A628-F8D5-60C7-492BB201A866}"/>
                </a:ext>
              </a:extLst>
            </p:cNvPr>
            <p:cNvPicPr>
              <a:picLocks noChangeAspect="1"/>
            </p:cNvPicPr>
            <p:nvPr/>
          </p:nvPicPr>
          <p:blipFill>
            <a:blip r:embed="rId4"/>
            <a:stretch>
              <a:fillRect/>
            </a:stretch>
          </p:blipFill>
          <p:spPr>
            <a:xfrm>
              <a:off x="1255931" y="612683"/>
              <a:ext cx="997680" cy="997680"/>
            </a:xfrm>
            <a:prstGeom prst="rect">
              <a:avLst/>
            </a:prstGeom>
          </p:spPr>
        </p:pic>
        <p:sp>
          <p:nvSpPr>
            <p:cNvPr id="523" name="TextBox 522">
              <a:extLst>
                <a:ext uri="{FF2B5EF4-FFF2-40B4-BE49-F238E27FC236}">
                  <a16:creationId xmlns:a16="http://schemas.microsoft.com/office/drawing/2014/main" id="{283AE253-2035-C8C1-8A77-D71C926E0099}"/>
                </a:ext>
              </a:extLst>
            </p:cNvPr>
            <p:cNvSpPr txBox="1"/>
            <p:nvPr/>
          </p:nvSpPr>
          <p:spPr>
            <a:xfrm>
              <a:off x="647131" y="126042"/>
              <a:ext cx="2237812" cy="565989"/>
            </a:xfrm>
            <a:prstGeom prst="rect">
              <a:avLst/>
            </a:prstGeom>
            <a:noFill/>
          </p:spPr>
          <p:txBody>
            <a:bodyPr wrap="square" rtlCol="0">
              <a:spAutoFit/>
            </a:bodyPr>
            <a:lstStyle/>
            <a:p>
              <a:pPr algn="ctr">
                <a:lnSpc>
                  <a:spcPts val="1800"/>
                </a:lnSpc>
              </a:pPr>
              <a:r>
                <a:rPr lang="en-US" sz="2400" b="1" dirty="0">
                  <a:latin typeface="Segoe UI" panose="020B0502040204020203" pitchFamily="34" charset="0"/>
                  <a:cs typeface="Segoe UI" panose="020B0502040204020203" pitchFamily="34" charset="0"/>
                </a:rPr>
                <a:t>SM scheduler logic </a:t>
              </a:r>
            </a:p>
          </p:txBody>
        </p:sp>
      </p:grpSp>
      <p:sp>
        <p:nvSpPr>
          <p:cNvPr id="524" name="Rectangle 523">
            <a:extLst>
              <a:ext uri="{FF2B5EF4-FFF2-40B4-BE49-F238E27FC236}">
                <a16:creationId xmlns:a16="http://schemas.microsoft.com/office/drawing/2014/main" id="{5FFECD5B-6B2E-6BE6-6AAD-87D6EAFCFFDE}"/>
              </a:ext>
            </a:extLst>
          </p:cNvPr>
          <p:cNvSpPr/>
          <p:nvPr/>
        </p:nvSpPr>
        <p:spPr>
          <a:xfrm>
            <a:off x="-37990" y="3731308"/>
            <a:ext cx="3430872" cy="55438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egoe UI" panose="020B0502040204020203" pitchFamily="34" charset="0"/>
                <a:cs typeface="Segoe UI" panose="020B0502040204020203" pitchFamily="34" charset="0"/>
              </a:rPr>
              <a:t>Execute</a:t>
            </a:r>
          </a:p>
        </p:txBody>
      </p:sp>
      <p:sp>
        <p:nvSpPr>
          <p:cNvPr id="2" name="TextBox 1">
            <a:extLst>
              <a:ext uri="{FF2B5EF4-FFF2-40B4-BE49-F238E27FC236}">
                <a16:creationId xmlns:a16="http://schemas.microsoft.com/office/drawing/2014/main" id="{5DD47CDF-AF57-FF1F-CA63-3F37B9A3D7B0}"/>
              </a:ext>
            </a:extLst>
          </p:cNvPr>
          <p:cNvSpPr txBox="1"/>
          <p:nvPr/>
        </p:nvSpPr>
        <p:spPr>
          <a:xfrm>
            <a:off x="6015099" y="78519"/>
            <a:ext cx="6411951" cy="523220"/>
          </a:xfrm>
          <a:prstGeom prst="rect">
            <a:avLst/>
          </a:prstGeom>
          <a:noFill/>
        </p:spPr>
        <p:txBody>
          <a:bodyPr wrap="square" rtlCol="0">
            <a:spAutoFit/>
          </a:bodyPr>
          <a:lstStyle/>
          <a:p>
            <a:pPr algn="ctr"/>
            <a:r>
              <a:rPr lang="en-US" sz="2800" b="1" dirty="0">
                <a:latin typeface="Segoe UI" panose="020B0502040204020203" pitchFamily="34" charset="0"/>
                <a:cs typeface="Segoe UI" panose="020B0502040204020203" pitchFamily="34" charset="0"/>
              </a:rPr>
              <a:t>Inside a streaming multiprocessor</a:t>
            </a:r>
          </a:p>
        </p:txBody>
      </p:sp>
      <p:sp>
        <p:nvSpPr>
          <p:cNvPr id="3" name="Arrow: Down 2">
            <a:extLst>
              <a:ext uri="{FF2B5EF4-FFF2-40B4-BE49-F238E27FC236}">
                <a16:creationId xmlns:a16="http://schemas.microsoft.com/office/drawing/2014/main" id="{322BFCA4-FDBC-EF87-1894-C611BFA19386}"/>
              </a:ext>
            </a:extLst>
          </p:cNvPr>
          <p:cNvSpPr/>
          <p:nvPr/>
        </p:nvSpPr>
        <p:spPr>
          <a:xfrm rot="5400000">
            <a:off x="5780835" y="60533"/>
            <a:ext cx="581983" cy="571567"/>
          </a:xfrm>
          <a:prstGeom prst="downArrow">
            <a:avLst>
              <a:gd name="adj1" fmla="val 50000"/>
              <a:gd name="adj2" fmla="val 4024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74A5D516-0A41-EAA6-BC3B-D7D8A093697D}"/>
              </a:ext>
            </a:extLst>
          </p:cNvPr>
          <p:cNvGrpSpPr/>
          <p:nvPr/>
        </p:nvGrpSpPr>
        <p:grpSpPr>
          <a:xfrm>
            <a:off x="28965" y="3585807"/>
            <a:ext cx="3566982" cy="3270923"/>
            <a:chOff x="28965" y="3563505"/>
            <a:chExt cx="3566982" cy="3270923"/>
          </a:xfrm>
        </p:grpSpPr>
        <p:pic>
          <p:nvPicPr>
            <p:cNvPr id="9" name="Picture 8">
              <a:extLst>
                <a:ext uri="{FF2B5EF4-FFF2-40B4-BE49-F238E27FC236}">
                  <a16:creationId xmlns:a16="http://schemas.microsoft.com/office/drawing/2014/main" id="{E71C9AF9-1245-927A-BEBF-36C435353C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977" y="3563505"/>
              <a:ext cx="3228249" cy="3228249"/>
            </a:xfrm>
            <a:prstGeom prst="rect">
              <a:avLst/>
            </a:prstGeom>
          </p:spPr>
        </p:pic>
        <p:sp>
          <p:nvSpPr>
            <p:cNvPr id="11" name="TextBox 10">
              <a:extLst>
                <a:ext uri="{FF2B5EF4-FFF2-40B4-BE49-F238E27FC236}">
                  <a16:creationId xmlns:a16="http://schemas.microsoft.com/office/drawing/2014/main" id="{C1A138F3-98AE-E326-A757-626CB8D42A72}"/>
                </a:ext>
              </a:extLst>
            </p:cNvPr>
            <p:cNvSpPr txBox="1"/>
            <p:nvPr/>
          </p:nvSpPr>
          <p:spPr>
            <a:xfrm>
              <a:off x="28965" y="6203486"/>
              <a:ext cx="3566982" cy="630942"/>
            </a:xfrm>
            <a:prstGeom prst="rect">
              <a:avLst/>
            </a:prstGeom>
            <a:noFill/>
          </p:spPr>
          <p:txBody>
            <a:bodyPr wrap="square" rtlCol="0">
              <a:spAutoFit/>
            </a:bodyPr>
            <a:lstStyle/>
            <a:p>
              <a:pPr algn="ctr"/>
              <a:r>
                <a:rPr lang="en-US" sz="1750" b="1" dirty="0">
                  <a:solidFill>
                    <a:schemeClr val="bg1"/>
                  </a:solidFill>
                  <a:latin typeface="Segoe UI" panose="020B0502040204020203" pitchFamily="34" charset="0"/>
                  <a:cs typeface="Segoe UI" panose="020B0502040204020203" pitchFamily="34" charset="0"/>
                </a:rPr>
                <a:t>One GPU: MANY THOUSANDS of registers!</a:t>
              </a:r>
            </a:p>
          </p:txBody>
        </p:sp>
      </p:grpSp>
    </p:spTree>
    <p:extLst>
      <p:ext uri="{BB962C8B-B14F-4D97-AF65-F5344CB8AC3E}">
        <p14:creationId xmlns:p14="http://schemas.microsoft.com/office/powerpoint/2010/main" val="417996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2000" fill="hold" grpId="0" nodeType="withEffect">
                                  <p:stCondLst>
                                    <p:cond delay="0"/>
                                  </p:stCondLst>
                                  <p:childTnLst>
                                    <p:animRot by="120000">
                                      <p:cBhvr>
                                        <p:cTn id="12" dur="100" fill="hold">
                                          <p:stCondLst>
                                            <p:cond delay="0"/>
                                          </p:stCondLst>
                                        </p:cTn>
                                        <p:tgtEl>
                                          <p:spTgt spid="166"/>
                                        </p:tgtEl>
                                        <p:attrNameLst>
                                          <p:attrName>r</p:attrName>
                                        </p:attrNameLst>
                                      </p:cBhvr>
                                    </p:animRot>
                                    <p:animRot by="-240000">
                                      <p:cBhvr>
                                        <p:cTn id="13" dur="200" fill="hold">
                                          <p:stCondLst>
                                            <p:cond delay="200"/>
                                          </p:stCondLst>
                                        </p:cTn>
                                        <p:tgtEl>
                                          <p:spTgt spid="166"/>
                                        </p:tgtEl>
                                        <p:attrNameLst>
                                          <p:attrName>r</p:attrName>
                                        </p:attrNameLst>
                                      </p:cBhvr>
                                    </p:animRot>
                                    <p:animRot by="240000">
                                      <p:cBhvr>
                                        <p:cTn id="14" dur="200" fill="hold">
                                          <p:stCondLst>
                                            <p:cond delay="400"/>
                                          </p:stCondLst>
                                        </p:cTn>
                                        <p:tgtEl>
                                          <p:spTgt spid="166"/>
                                        </p:tgtEl>
                                        <p:attrNameLst>
                                          <p:attrName>r</p:attrName>
                                        </p:attrNameLst>
                                      </p:cBhvr>
                                    </p:animRot>
                                    <p:animRot by="-240000">
                                      <p:cBhvr>
                                        <p:cTn id="15" dur="200" fill="hold">
                                          <p:stCondLst>
                                            <p:cond delay="600"/>
                                          </p:stCondLst>
                                        </p:cTn>
                                        <p:tgtEl>
                                          <p:spTgt spid="166"/>
                                        </p:tgtEl>
                                        <p:attrNameLst>
                                          <p:attrName>r</p:attrName>
                                        </p:attrNameLst>
                                      </p:cBhvr>
                                    </p:animRot>
                                    <p:animRot by="120000">
                                      <p:cBhvr>
                                        <p:cTn id="16" dur="200" fill="hold">
                                          <p:stCondLst>
                                            <p:cond delay="800"/>
                                          </p:stCondLst>
                                        </p:cTn>
                                        <p:tgtEl>
                                          <p:spTgt spid="16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5"/>
                                        </p:tgtEl>
                                        <p:attrNameLst>
                                          <p:attrName>r</p:attrName>
                                        </p:attrNameLst>
                                      </p:cBhvr>
                                    </p:animRot>
                                    <p:animRot by="-240000">
                                      <p:cBhvr>
                                        <p:cTn id="30" dur="200" fill="hold">
                                          <p:stCondLst>
                                            <p:cond delay="200"/>
                                          </p:stCondLst>
                                        </p:cTn>
                                        <p:tgtEl>
                                          <p:spTgt spid="5"/>
                                        </p:tgtEl>
                                        <p:attrNameLst>
                                          <p:attrName>r</p:attrName>
                                        </p:attrNameLst>
                                      </p:cBhvr>
                                    </p:animRot>
                                    <p:animRot by="240000">
                                      <p:cBhvr>
                                        <p:cTn id="31" dur="200" fill="hold">
                                          <p:stCondLst>
                                            <p:cond delay="400"/>
                                          </p:stCondLst>
                                        </p:cTn>
                                        <p:tgtEl>
                                          <p:spTgt spid="5"/>
                                        </p:tgtEl>
                                        <p:attrNameLst>
                                          <p:attrName>r</p:attrName>
                                        </p:attrNameLst>
                                      </p:cBhvr>
                                    </p:animRot>
                                    <p:animRot by="-240000">
                                      <p:cBhvr>
                                        <p:cTn id="32" dur="200" fill="hold">
                                          <p:stCondLst>
                                            <p:cond delay="600"/>
                                          </p:stCondLst>
                                        </p:cTn>
                                        <p:tgtEl>
                                          <p:spTgt spid="5"/>
                                        </p:tgtEl>
                                        <p:attrNameLst>
                                          <p:attrName>r</p:attrName>
                                        </p:attrNameLst>
                                      </p:cBhvr>
                                    </p:animRot>
                                    <p:animRot by="120000">
                                      <p:cBhvr>
                                        <p:cTn id="33" dur="200" fill="hold">
                                          <p:stCondLst>
                                            <p:cond delay="800"/>
                                          </p:stCondLst>
                                        </p:cTn>
                                        <p:tgtEl>
                                          <p:spTgt spid="5"/>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307"/>
                                        </p:tgtEl>
                                        <p:attrNameLst>
                                          <p:attrName>style.visibility</p:attrName>
                                        </p:attrNameLst>
                                      </p:cBhvr>
                                      <p:to>
                                        <p:strVal val="visible"/>
                                      </p:to>
                                    </p:set>
                                    <p:animEffect transition="in" filter="fade">
                                      <p:cBhvr>
                                        <p:cTn id="36" dur="500"/>
                                        <p:tgtEl>
                                          <p:spTgt spid="307"/>
                                        </p:tgtEl>
                                      </p:cBhvr>
                                    </p:animEffect>
                                  </p:childTnLst>
                                </p:cTn>
                              </p:par>
                              <p:par>
                                <p:cTn id="37" presetID="32" presetClass="emph" presetSubtype="0" fill="hold" nodeType="withEffect">
                                  <p:stCondLst>
                                    <p:cond delay="0"/>
                                  </p:stCondLst>
                                  <p:childTnLst>
                                    <p:animRot by="120000">
                                      <p:cBhvr>
                                        <p:cTn id="38" dur="100" fill="hold">
                                          <p:stCondLst>
                                            <p:cond delay="0"/>
                                          </p:stCondLst>
                                        </p:cTn>
                                        <p:tgtEl>
                                          <p:spTgt spid="307"/>
                                        </p:tgtEl>
                                        <p:attrNameLst>
                                          <p:attrName>r</p:attrName>
                                        </p:attrNameLst>
                                      </p:cBhvr>
                                    </p:animRot>
                                    <p:animRot by="-240000">
                                      <p:cBhvr>
                                        <p:cTn id="39" dur="200" fill="hold">
                                          <p:stCondLst>
                                            <p:cond delay="200"/>
                                          </p:stCondLst>
                                        </p:cTn>
                                        <p:tgtEl>
                                          <p:spTgt spid="307"/>
                                        </p:tgtEl>
                                        <p:attrNameLst>
                                          <p:attrName>r</p:attrName>
                                        </p:attrNameLst>
                                      </p:cBhvr>
                                    </p:animRot>
                                    <p:animRot by="240000">
                                      <p:cBhvr>
                                        <p:cTn id="40" dur="200" fill="hold">
                                          <p:stCondLst>
                                            <p:cond delay="400"/>
                                          </p:stCondLst>
                                        </p:cTn>
                                        <p:tgtEl>
                                          <p:spTgt spid="307"/>
                                        </p:tgtEl>
                                        <p:attrNameLst>
                                          <p:attrName>r</p:attrName>
                                        </p:attrNameLst>
                                      </p:cBhvr>
                                    </p:animRot>
                                    <p:animRot by="-240000">
                                      <p:cBhvr>
                                        <p:cTn id="41" dur="200" fill="hold">
                                          <p:stCondLst>
                                            <p:cond delay="600"/>
                                          </p:stCondLst>
                                        </p:cTn>
                                        <p:tgtEl>
                                          <p:spTgt spid="307"/>
                                        </p:tgtEl>
                                        <p:attrNameLst>
                                          <p:attrName>r</p:attrName>
                                        </p:attrNameLst>
                                      </p:cBhvr>
                                    </p:animRot>
                                    <p:animRot by="120000">
                                      <p:cBhvr>
                                        <p:cTn id="42" dur="200" fill="hold">
                                          <p:stCondLst>
                                            <p:cond delay="800"/>
                                          </p:stCondLst>
                                        </p:cTn>
                                        <p:tgtEl>
                                          <p:spTgt spid="307"/>
                                        </p:tgtEl>
                                        <p:attrNameLst>
                                          <p:attrName>r</p:attrName>
                                        </p:attrNameLst>
                                      </p:cBhvr>
                                    </p:animRot>
                                  </p:childTnLst>
                                </p:cTn>
                              </p:par>
                              <p:par>
                                <p:cTn id="43" presetID="10" presetClass="entr" presetSubtype="0" fill="hold" nodeType="withEffect">
                                  <p:stCondLst>
                                    <p:cond delay="0"/>
                                  </p:stCondLst>
                                  <p:childTnLst>
                                    <p:set>
                                      <p:cBhvr>
                                        <p:cTn id="44" dur="1" fill="hold">
                                          <p:stCondLst>
                                            <p:cond delay="0"/>
                                          </p:stCondLst>
                                        </p:cTn>
                                        <p:tgtEl>
                                          <p:spTgt spid="309"/>
                                        </p:tgtEl>
                                        <p:attrNameLst>
                                          <p:attrName>style.visibility</p:attrName>
                                        </p:attrNameLst>
                                      </p:cBhvr>
                                      <p:to>
                                        <p:strVal val="visible"/>
                                      </p:to>
                                    </p:set>
                                    <p:animEffect transition="in" filter="fade">
                                      <p:cBhvr>
                                        <p:cTn id="45" dur="500"/>
                                        <p:tgtEl>
                                          <p:spTgt spid="30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61"/>
                                        </p:tgtEl>
                                        <p:attrNameLst>
                                          <p:attrName>style.visibility</p:attrName>
                                        </p:attrNameLst>
                                      </p:cBhvr>
                                      <p:to>
                                        <p:strVal val="visible"/>
                                      </p:to>
                                    </p:set>
                                    <p:animEffect transition="in" filter="fade">
                                      <p:cBhvr>
                                        <p:cTn id="48" dur="500"/>
                                        <p:tgtEl>
                                          <p:spTgt spid="261"/>
                                        </p:tgtEl>
                                      </p:cBhvr>
                                    </p:animEffect>
                                  </p:childTnLst>
                                </p:cTn>
                              </p:par>
                              <p:par>
                                <p:cTn id="49" presetID="32" presetClass="emph" presetSubtype="0" fill="hold" nodeType="withEffect">
                                  <p:stCondLst>
                                    <p:cond delay="0"/>
                                  </p:stCondLst>
                                  <p:childTnLst>
                                    <p:animRot by="120000">
                                      <p:cBhvr>
                                        <p:cTn id="50" dur="100" fill="hold">
                                          <p:stCondLst>
                                            <p:cond delay="0"/>
                                          </p:stCondLst>
                                        </p:cTn>
                                        <p:tgtEl>
                                          <p:spTgt spid="309"/>
                                        </p:tgtEl>
                                        <p:attrNameLst>
                                          <p:attrName>r</p:attrName>
                                        </p:attrNameLst>
                                      </p:cBhvr>
                                    </p:animRot>
                                    <p:animRot by="-240000">
                                      <p:cBhvr>
                                        <p:cTn id="51" dur="200" fill="hold">
                                          <p:stCondLst>
                                            <p:cond delay="200"/>
                                          </p:stCondLst>
                                        </p:cTn>
                                        <p:tgtEl>
                                          <p:spTgt spid="309"/>
                                        </p:tgtEl>
                                        <p:attrNameLst>
                                          <p:attrName>r</p:attrName>
                                        </p:attrNameLst>
                                      </p:cBhvr>
                                    </p:animRot>
                                    <p:animRot by="240000">
                                      <p:cBhvr>
                                        <p:cTn id="52" dur="200" fill="hold">
                                          <p:stCondLst>
                                            <p:cond delay="400"/>
                                          </p:stCondLst>
                                        </p:cTn>
                                        <p:tgtEl>
                                          <p:spTgt spid="309"/>
                                        </p:tgtEl>
                                        <p:attrNameLst>
                                          <p:attrName>r</p:attrName>
                                        </p:attrNameLst>
                                      </p:cBhvr>
                                    </p:animRot>
                                    <p:animRot by="-240000">
                                      <p:cBhvr>
                                        <p:cTn id="53" dur="200" fill="hold">
                                          <p:stCondLst>
                                            <p:cond delay="600"/>
                                          </p:stCondLst>
                                        </p:cTn>
                                        <p:tgtEl>
                                          <p:spTgt spid="309"/>
                                        </p:tgtEl>
                                        <p:attrNameLst>
                                          <p:attrName>r</p:attrName>
                                        </p:attrNameLst>
                                      </p:cBhvr>
                                    </p:animRot>
                                    <p:animRot by="120000">
                                      <p:cBhvr>
                                        <p:cTn id="54" dur="200" fill="hold">
                                          <p:stCondLst>
                                            <p:cond delay="800"/>
                                          </p:stCondLst>
                                        </p:cTn>
                                        <p:tgtEl>
                                          <p:spTgt spid="309"/>
                                        </p:tgtEl>
                                        <p:attrNameLst>
                                          <p:attrName>r</p:attrName>
                                        </p:attrNameLst>
                                      </p:cBhvr>
                                    </p:animRot>
                                  </p:childTnLst>
                                </p:cTn>
                              </p:par>
                              <p:par>
                                <p:cTn id="55" presetID="32" presetClass="emph" presetSubtype="0" fill="hold" grpId="1" nodeType="withEffect">
                                  <p:stCondLst>
                                    <p:cond delay="0"/>
                                  </p:stCondLst>
                                  <p:childTnLst>
                                    <p:animRot by="120000">
                                      <p:cBhvr>
                                        <p:cTn id="56" dur="100" fill="hold">
                                          <p:stCondLst>
                                            <p:cond delay="0"/>
                                          </p:stCondLst>
                                        </p:cTn>
                                        <p:tgtEl>
                                          <p:spTgt spid="261"/>
                                        </p:tgtEl>
                                        <p:attrNameLst>
                                          <p:attrName>r</p:attrName>
                                        </p:attrNameLst>
                                      </p:cBhvr>
                                    </p:animRot>
                                    <p:animRot by="-240000">
                                      <p:cBhvr>
                                        <p:cTn id="57" dur="200" fill="hold">
                                          <p:stCondLst>
                                            <p:cond delay="200"/>
                                          </p:stCondLst>
                                        </p:cTn>
                                        <p:tgtEl>
                                          <p:spTgt spid="261"/>
                                        </p:tgtEl>
                                        <p:attrNameLst>
                                          <p:attrName>r</p:attrName>
                                        </p:attrNameLst>
                                      </p:cBhvr>
                                    </p:animRot>
                                    <p:animRot by="240000">
                                      <p:cBhvr>
                                        <p:cTn id="58" dur="200" fill="hold">
                                          <p:stCondLst>
                                            <p:cond delay="400"/>
                                          </p:stCondLst>
                                        </p:cTn>
                                        <p:tgtEl>
                                          <p:spTgt spid="261"/>
                                        </p:tgtEl>
                                        <p:attrNameLst>
                                          <p:attrName>r</p:attrName>
                                        </p:attrNameLst>
                                      </p:cBhvr>
                                    </p:animRot>
                                    <p:animRot by="-240000">
                                      <p:cBhvr>
                                        <p:cTn id="59" dur="200" fill="hold">
                                          <p:stCondLst>
                                            <p:cond delay="600"/>
                                          </p:stCondLst>
                                        </p:cTn>
                                        <p:tgtEl>
                                          <p:spTgt spid="261"/>
                                        </p:tgtEl>
                                        <p:attrNameLst>
                                          <p:attrName>r</p:attrName>
                                        </p:attrNameLst>
                                      </p:cBhvr>
                                    </p:animRot>
                                    <p:animRot by="120000">
                                      <p:cBhvr>
                                        <p:cTn id="60" dur="200" fill="hold">
                                          <p:stCondLst>
                                            <p:cond delay="800"/>
                                          </p:stCondLst>
                                        </p:cTn>
                                        <p:tgtEl>
                                          <p:spTgt spid="261"/>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8"/>
                                        </p:tgtEl>
                                      </p:cBhvr>
                                    </p:animEffect>
                                    <p:set>
                                      <p:cBhvr>
                                        <p:cTn id="70" dur="1" fill="hold">
                                          <p:stCondLst>
                                            <p:cond delay="499"/>
                                          </p:stCondLst>
                                        </p:cTn>
                                        <p:tgtEl>
                                          <p:spTgt spid="8"/>
                                        </p:tgtEl>
                                        <p:attrNameLst>
                                          <p:attrName>style.visibility</p:attrName>
                                        </p:attrNameLst>
                                      </p:cBhvr>
                                      <p:to>
                                        <p:strVal val="hidden"/>
                                      </p:to>
                                    </p:se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310"/>
                                        </p:tgtEl>
                                        <p:attrNameLst>
                                          <p:attrName>style.visibility</p:attrName>
                                        </p:attrNameLst>
                                      </p:cBhvr>
                                      <p:to>
                                        <p:strVal val="visible"/>
                                      </p:to>
                                    </p:set>
                                    <p:animEffect transition="in" filter="fade">
                                      <p:cBhvr>
                                        <p:cTn id="74" dur="500"/>
                                        <p:tgtEl>
                                          <p:spTgt spid="31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24"/>
                                        </p:tgtEl>
                                        <p:attrNameLst>
                                          <p:attrName>style.visibility</p:attrName>
                                        </p:attrNameLst>
                                      </p:cBhvr>
                                      <p:to>
                                        <p:strVal val="visible"/>
                                      </p:to>
                                    </p:set>
                                    <p:animEffect transition="in" filter="fade">
                                      <p:cBhvr>
                                        <p:cTn id="77" dur="500"/>
                                        <p:tgtEl>
                                          <p:spTgt spid="524"/>
                                        </p:tgtEl>
                                      </p:cBhvr>
                                    </p:animEffect>
                                  </p:childTnLst>
                                </p:cTn>
                              </p:par>
                              <p:par>
                                <p:cTn id="78" presetID="32" presetClass="emph" presetSubtype="0" fill="hold" nodeType="withEffect">
                                  <p:stCondLst>
                                    <p:cond delay="0"/>
                                  </p:stCondLst>
                                  <p:childTnLst>
                                    <p:animRot by="120000">
                                      <p:cBhvr>
                                        <p:cTn id="79" dur="100" fill="hold">
                                          <p:stCondLst>
                                            <p:cond delay="0"/>
                                          </p:stCondLst>
                                        </p:cTn>
                                        <p:tgtEl>
                                          <p:spTgt spid="310"/>
                                        </p:tgtEl>
                                        <p:attrNameLst>
                                          <p:attrName>r</p:attrName>
                                        </p:attrNameLst>
                                      </p:cBhvr>
                                    </p:animRot>
                                    <p:animRot by="-240000">
                                      <p:cBhvr>
                                        <p:cTn id="80" dur="200" fill="hold">
                                          <p:stCondLst>
                                            <p:cond delay="200"/>
                                          </p:stCondLst>
                                        </p:cTn>
                                        <p:tgtEl>
                                          <p:spTgt spid="310"/>
                                        </p:tgtEl>
                                        <p:attrNameLst>
                                          <p:attrName>r</p:attrName>
                                        </p:attrNameLst>
                                      </p:cBhvr>
                                    </p:animRot>
                                    <p:animRot by="240000">
                                      <p:cBhvr>
                                        <p:cTn id="81" dur="200" fill="hold">
                                          <p:stCondLst>
                                            <p:cond delay="400"/>
                                          </p:stCondLst>
                                        </p:cTn>
                                        <p:tgtEl>
                                          <p:spTgt spid="310"/>
                                        </p:tgtEl>
                                        <p:attrNameLst>
                                          <p:attrName>r</p:attrName>
                                        </p:attrNameLst>
                                      </p:cBhvr>
                                    </p:animRot>
                                    <p:animRot by="-240000">
                                      <p:cBhvr>
                                        <p:cTn id="82" dur="200" fill="hold">
                                          <p:stCondLst>
                                            <p:cond delay="600"/>
                                          </p:stCondLst>
                                        </p:cTn>
                                        <p:tgtEl>
                                          <p:spTgt spid="310"/>
                                        </p:tgtEl>
                                        <p:attrNameLst>
                                          <p:attrName>r</p:attrName>
                                        </p:attrNameLst>
                                      </p:cBhvr>
                                    </p:animRot>
                                    <p:animRot by="120000">
                                      <p:cBhvr>
                                        <p:cTn id="83" dur="200" fill="hold">
                                          <p:stCondLst>
                                            <p:cond delay="800"/>
                                          </p:stCondLst>
                                        </p:cTn>
                                        <p:tgtEl>
                                          <p:spTgt spid="310"/>
                                        </p:tgtEl>
                                        <p:attrNameLst>
                                          <p:attrName>r</p:attrName>
                                        </p:attrNameLst>
                                      </p:cBhvr>
                                    </p:animRot>
                                  </p:childTnLst>
                                </p:cTn>
                              </p:par>
                              <p:par>
                                <p:cTn id="84" presetID="32" presetClass="emph" presetSubtype="0" fill="hold" grpId="1" nodeType="withEffect">
                                  <p:stCondLst>
                                    <p:cond delay="0"/>
                                  </p:stCondLst>
                                  <p:childTnLst>
                                    <p:animRot by="120000">
                                      <p:cBhvr>
                                        <p:cTn id="85" dur="100" fill="hold">
                                          <p:stCondLst>
                                            <p:cond delay="0"/>
                                          </p:stCondLst>
                                        </p:cTn>
                                        <p:tgtEl>
                                          <p:spTgt spid="524"/>
                                        </p:tgtEl>
                                        <p:attrNameLst>
                                          <p:attrName>r</p:attrName>
                                        </p:attrNameLst>
                                      </p:cBhvr>
                                    </p:animRot>
                                    <p:animRot by="-240000">
                                      <p:cBhvr>
                                        <p:cTn id="86" dur="200" fill="hold">
                                          <p:stCondLst>
                                            <p:cond delay="200"/>
                                          </p:stCondLst>
                                        </p:cTn>
                                        <p:tgtEl>
                                          <p:spTgt spid="524"/>
                                        </p:tgtEl>
                                        <p:attrNameLst>
                                          <p:attrName>r</p:attrName>
                                        </p:attrNameLst>
                                      </p:cBhvr>
                                    </p:animRot>
                                    <p:animRot by="240000">
                                      <p:cBhvr>
                                        <p:cTn id="87" dur="200" fill="hold">
                                          <p:stCondLst>
                                            <p:cond delay="400"/>
                                          </p:stCondLst>
                                        </p:cTn>
                                        <p:tgtEl>
                                          <p:spTgt spid="524"/>
                                        </p:tgtEl>
                                        <p:attrNameLst>
                                          <p:attrName>r</p:attrName>
                                        </p:attrNameLst>
                                      </p:cBhvr>
                                    </p:animRot>
                                    <p:animRot by="-240000">
                                      <p:cBhvr>
                                        <p:cTn id="88" dur="200" fill="hold">
                                          <p:stCondLst>
                                            <p:cond delay="600"/>
                                          </p:stCondLst>
                                        </p:cTn>
                                        <p:tgtEl>
                                          <p:spTgt spid="524"/>
                                        </p:tgtEl>
                                        <p:attrNameLst>
                                          <p:attrName>r</p:attrName>
                                        </p:attrNameLst>
                                      </p:cBhvr>
                                    </p:animRot>
                                    <p:animRot by="120000">
                                      <p:cBhvr>
                                        <p:cTn id="89" dur="200" fill="hold">
                                          <p:stCondLst>
                                            <p:cond delay="800"/>
                                          </p:stCondLst>
                                        </p:cTn>
                                        <p:tgtEl>
                                          <p:spTgt spid="524"/>
                                        </p:tgtEl>
                                        <p:attrNameLst>
                                          <p:attrName>r</p:attrName>
                                        </p:attrNameLst>
                                      </p:cBhvr>
                                    </p:animRot>
                                  </p:childTnLst>
                                </p:cTn>
                              </p:par>
                              <p:par>
                                <p:cTn id="90" presetID="10" presetClass="entr" presetSubtype="0" fill="hold" nodeType="withEffect">
                                  <p:stCondLst>
                                    <p:cond delay="0"/>
                                  </p:stCondLst>
                                  <p:childTnLst>
                                    <p:set>
                                      <p:cBhvr>
                                        <p:cTn id="91" dur="1" fill="hold">
                                          <p:stCondLst>
                                            <p:cond delay="0"/>
                                          </p:stCondLst>
                                        </p:cTn>
                                        <p:tgtEl>
                                          <p:spTgt spid="7"/>
                                        </p:tgtEl>
                                        <p:attrNameLst>
                                          <p:attrName>style.visibility</p:attrName>
                                        </p:attrNameLst>
                                      </p:cBhvr>
                                      <p:to>
                                        <p:strVal val="visible"/>
                                      </p:to>
                                    </p:set>
                                    <p:animEffect transition="in" filter="fade">
                                      <p:cBhvr>
                                        <p:cTn id="92" dur="500"/>
                                        <p:tgtEl>
                                          <p:spTgt spid="7"/>
                                        </p:tgtEl>
                                      </p:cBhvr>
                                    </p:animEffect>
                                  </p:childTnLst>
                                </p:cTn>
                              </p:par>
                              <p:par>
                                <p:cTn id="93" presetID="32" presetClass="emph" presetSubtype="0" fill="hold" nodeType="withEffect">
                                  <p:stCondLst>
                                    <p:cond delay="0"/>
                                  </p:stCondLst>
                                  <p:childTnLst>
                                    <p:animRot by="120000">
                                      <p:cBhvr>
                                        <p:cTn id="94" dur="100" fill="hold">
                                          <p:stCondLst>
                                            <p:cond delay="0"/>
                                          </p:stCondLst>
                                        </p:cTn>
                                        <p:tgtEl>
                                          <p:spTgt spid="7"/>
                                        </p:tgtEl>
                                        <p:attrNameLst>
                                          <p:attrName>r</p:attrName>
                                        </p:attrNameLst>
                                      </p:cBhvr>
                                    </p:animRot>
                                    <p:animRot by="-240000">
                                      <p:cBhvr>
                                        <p:cTn id="95" dur="200" fill="hold">
                                          <p:stCondLst>
                                            <p:cond delay="200"/>
                                          </p:stCondLst>
                                        </p:cTn>
                                        <p:tgtEl>
                                          <p:spTgt spid="7"/>
                                        </p:tgtEl>
                                        <p:attrNameLst>
                                          <p:attrName>r</p:attrName>
                                        </p:attrNameLst>
                                      </p:cBhvr>
                                    </p:animRot>
                                    <p:animRot by="240000">
                                      <p:cBhvr>
                                        <p:cTn id="96" dur="200" fill="hold">
                                          <p:stCondLst>
                                            <p:cond delay="400"/>
                                          </p:stCondLst>
                                        </p:cTn>
                                        <p:tgtEl>
                                          <p:spTgt spid="7"/>
                                        </p:tgtEl>
                                        <p:attrNameLst>
                                          <p:attrName>r</p:attrName>
                                        </p:attrNameLst>
                                      </p:cBhvr>
                                    </p:animRot>
                                    <p:animRot by="-240000">
                                      <p:cBhvr>
                                        <p:cTn id="97" dur="200" fill="hold">
                                          <p:stCondLst>
                                            <p:cond delay="600"/>
                                          </p:stCondLst>
                                        </p:cTn>
                                        <p:tgtEl>
                                          <p:spTgt spid="7"/>
                                        </p:tgtEl>
                                        <p:attrNameLst>
                                          <p:attrName>r</p:attrName>
                                        </p:attrNameLst>
                                      </p:cBhvr>
                                    </p:animRot>
                                    <p:animRot by="120000">
                                      <p:cBhvr>
                                        <p:cTn id="98" dur="200" fill="hold">
                                          <p:stCondLst>
                                            <p:cond delay="800"/>
                                          </p:stCondLst>
                                        </p:cTn>
                                        <p:tgtEl>
                                          <p:spTgt spid="7"/>
                                        </p:tgtEl>
                                        <p:attrNameLst>
                                          <p:attrName>r</p:attrName>
                                        </p:attrNameLst>
                                      </p:cBhvr>
                                    </p:animRot>
                                  </p:childTnLst>
                                </p:cTn>
                              </p:par>
                              <p:par>
                                <p:cTn id="99" presetID="10" presetClass="entr" presetSubtype="0" fill="hold" nodeType="withEffect">
                                  <p:stCondLst>
                                    <p:cond delay="0"/>
                                  </p:stCondLst>
                                  <p:childTnLst>
                                    <p:set>
                                      <p:cBhvr>
                                        <p:cTn id="100" dur="1" fill="hold">
                                          <p:stCondLst>
                                            <p:cond delay="0"/>
                                          </p:stCondLst>
                                        </p:cTn>
                                        <p:tgtEl>
                                          <p:spTgt spid="312"/>
                                        </p:tgtEl>
                                        <p:attrNameLst>
                                          <p:attrName>style.visibility</p:attrName>
                                        </p:attrNameLst>
                                      </p:cBhvr>
                                      <p:to>
                                        <p:strVal val="visible"/>
                                      </p:to>
                                    </p:set>
                                    <p:animEffect transition="in" filter="fade">
                                      <p:cBhvr>
                                        <p:cTn id="101" dur="500"/>
                                        <p:tgtEl>
                                          <p:spTgt spid="312"/>
                                        </p:tgtEl>
                                      </p:cBhvr>
                                    </p:animEffect>
                                  </p:childTnLst>
                                </p:cTn>
                              </p:par>
                              <p:par>
                                <p:cTn id="102" presetID="32" presetClass="emph" presetSubtype="0" fill="hold" nodeType="withEffect">
                                  <p:stCondLst>
                                    <p:cond delay="0"/>
                                  </p:stCondLst>
                                  <p:childTnLst>
                                    <p:animRot by="120000">
                                      <p:cBhvr>
                                        <p:cTn id="103" dur="100" fill="hold">
                                          <p:stCondLst>
                                            <p:cond delay="0"/>
                                          </p:stCondLst>
                                        </p:cTn>
                                        <p:tgtEl>
                                          <p:spTgt spid="312"/>
                                        </p:tgtEl>
                                        <p:attrNameLst>
                                          <p:attrName>r</p:attrName>
                                        </p:attrNameLst>
                                      </p:cBhvr>
                                    </p:animRot>
                                    <p:animRot by="-240000">
                                      <p:cBhvr>
                                        <p:cTn id="104" dur="200" fill="hold">
                                          <p:stCondLst>
                                            <p:cond delay="200"/>
                                          </p:stCondLst>
                                        </p:cTn>
                                        <p:tgtEl>
                                          <p:spTgt spid="312"/>
                                        </p:tgtEl>
                                        <p:attrNameLst>
                                          <p:attrName>r</p:attrName>
                                        </p:attrNameLst>
                                      </p:cBhvr>
                                    </p:animRot>
                                    <p:animRot by="240000">
                                      <p:cBhvr>
                                        <p:cTn id="105" dur="200" fill="hold">
                                          <p:stCondLst>
                                            <p:cond delay="400"/>
                                          </p:stCondLst>
                                        </p:cTn>
                                        <p:tgtEl>
                                          <p:spTgt spid="312"/>
                                        </p:tgtEl>
                                        <p:attrNameLst>
                                          <p:attrName>r</p:attrName>
                                        </p:attrNameLst>
                                      </p:cBhvr>
                                    </p:animRot>
                                    <p:animRot by="-240000">
                                      <p:cBhvr>
                                        <p:cTn id="106" dur="200" fill="hold">
                                          <p:stCondLst>
                                            <p:cond delay="600"/>
                                          </p:stCondLst>
                                        </p:cTn>
                                        <p:tgtEl>
                                          <p:spTgt spid="312"/>
                                        </p:tgtEl>
                                        <p:attrNameLst>
                                          <p:attrName>r</p:attrName>
                                        </p:attrNameLst>
                                      </p:cBhvr>
                                    </p:animRot>
                                    <p:animRot by="120000">
                                      <p:cBhvr>
                                        <p:cTn id="107" dur="200" fill="hold">
                                          <p:stCondLst>
                                            <p:cond delay="800"/>
                                          </p:stCondLst>
                                        </p:cTn>
                                        <p:tgtEl>
                                          <p:spTgt spid="3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6" grpId="0" animBg="1"/>
      <p:bldP spid="261" grpId="0"/>
      <p:bldP spid="261" grpId="1"/>
      <p:bldP spid="524" grpId="0"/>
      <p:bldP spid="524" grpId="1"/>
      <p:bldP spid="2"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Straight Connector 51">
            <a:extLst>
              <a:ext uri="{FF2B5EF4-FFF2-40B4-BE49-F238E27FC236}">
                <a16:creationId xmlns:a16="http://schemas.microsoft.com/office/drawing/2014/main" id="{FD85D728-C7A1-4D7C-90D5-5C58AA1FD606}"/>
              </a:ext>
            </a:extLst>
          </p:cNvPr>
          <p:cNvCxnSpPr>
            <a:cxnSpLocks/>
          </p:cNvCxnSpPr>
          <p:nvPr/>
        </p:nvCxnSpPr>
        <p:spPr>
          <a:xfrm>
            <a:off x="6096000" y="0"/>
            <a:ext cx="0" cy="6858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1690715-1D33-4530-936D-289C4163F3DA}"/>
              </a:ext>
            </a:extLst>
          </p:cNvPr>
          <p:cNvSpPr txBox="1"/>
          <p:nvPr/>
        </p:nvSpPr>
        <p:spPr>
          <a:xfrm>
            <a:off x="6015099" y="78519"/>
            <a:ext cx="6411951" cy="523220"/>
          </a:xfrm>
          <a:prstGeom prst="rect">
            <a:avLst/>
          </a:prstGeom>
          <a:noFill/>
        </p:spPr>
        <p:txBody>
          <a:bodyPr wrap="square" rtlCol="0">
            <a:spAutoFit/>
          </a:bodyPr>
          <a:lstStyle/>
          <a:p>
            <a:pPr algn="ctr"/>
            <a:r>
              <a:rPr lang="en-US" sz="2800" b="1" dirty="0">
                <a:latin typeface="Segoe UI" panose="020B0502040204020203" pitchFamily="34" charset="0"/>
                <a:cs typeface="Segoe UI" panose="020B0502040204020203" pitchFamily="34" charset="0"/>
              </a:rPr>
              <a:t>Inside a streaming multiprocessor</a:t>
            </a:r>
          </a:p>
        </p:txBody>
      </p:sp>
      <p:sp>
        <p:nvSpPr>
          <p:cNvPr id="305" name="Arrow: Down 304">
            <a:extLst>
              <a:ext uri="{FF2B5EF4-FFF2-40B4-BE49-F238E27FC236}">
                <a16:creationId xmlns:a16="http://schemas.microsoft.com/office/drawing/2014/main" id="{6F3C7E24-6D8B-46EE-A7A2-0D1FD1683BAB}"/>
              </a:ext>
            </a:extLst>
          </p:cNvPr>
          <p:cNvSpPr/>
          <p:nvPr/>
        </p:nvSpPr>
        <p:spPr>
          <a:xfrm rot="5400000">
            <a:off x="5780835" y="60533"/>
            <a:ext cx="581983" cy="571567"/>
          </a:xfrm>
          <a:prstGeom prst="downArrow">
            <a:avLst>
              <a:gd name="adj1" fmla="val 50000"/>
              <a:gd name="adj2" fmla="val 4024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Brace 1">
            <a:extLst>
              <a:ext uri="{FF2B5EF4-FFF2-40B4-BE49-F238E27FC236}">
                <a16:creationId xmlns:a16="http://schemas.microsoft.com/office/drawing/2014/main" id="{91CFC11C-3C60-4D2F-8FBD-56E69CB2AD86}"/>
              </a:ext>
            </a:extLst>
          </p:cNvPr>
          <p:cNvSpPr/>
          <p:nvPr/>
        </p:nvSpPr>
        <p:spPr>
          <a:xfrm>
            <a:off x="6195563" y="2279891"/>
            <a:ext cx="763315" cy="4373062"/>
          </a:xfrm>
          <a:prstGeom prst="rightBrace">
            <a:avLst>
              <a:gd name="adj1" fmla="val 0"/>
              <a:gd name="adj2" fmla="val 12151"/>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3" name="Content Placeholder 2">
            <a:extLst>
              <a:ext uri="{FF2B5EF4-FFF2-40B4-BE49-F238E27FC236}">
                <a16:creationId xmlns:a16="http://schemas.microsoft.com/office/drawing/2014/main" id="{1CDD9E38-D2DF-414A-89EA-8D6059BB3956}"/>
              </a:ext>
            </a:extLst>
          </p:cNvPr>
          <p:cNvSpPr>
            <a:spLocks noGrp="1"/>
          </p:cNvSpPr>
          <p:nvPr>
            <p:ph idx="1"/>
          </p:nvPr>
        </p:nvSpPr>
        <p:spPr>
          <a:xfrm>
            <a:off x="7030132" y="2557082"/>
            <a:ext cx="5172747" cy="4351338"/>
          </a:xfrm>
        </p:spPr>
        <p:txBody>
          <a:bodyPr/>
          <a:lstStyle/>
          <a:p>
            <a:pPr marL="0" indent="0">
              <a:buNone/>
            </a:pPr>
            <a:r>
              <a:rPr lang="en-US" dirty="0"/>
              <a:t>This part is similar to a traditional SIMD pipeline</a:t>
            </a:r>
          </a:p>
          <a:p>
            <a:pPr lvl="1"/>
            <a:r>
              <a:rPr lang="en-US" dirty="0"/>
              <a:t>However, there are multiple threads executing the same instruction on different inputs, not one instruction operating on multiple inputs</a:t>
            </a:r>
          </a:p>
          <a:p>
            <a:pPr lvl="1"/>
            <a:r>
              <a:rPr lang="en-US" dirty="0"/>
              <a:t>In SIMT, what happens if . . .</a:t>
            </a:r>
          </a:p>
          <a:p>
            <a:pPr lvl="2"/>
            <a:r>
              <a:rPr lang="en-US" dirty="0"/>
              <a:t>The instruction to execute is a branch, and</a:t>
            </a:r>
          </a:p>
          <a:p>
            <a:pPr lvl="2"/>
            <a:r>
              <a:rPr lang="en-US" dirty="0"/>
              <a:t>Different threads evaluate the branch condition differently?</a:t>
            </a:r>
          </a:p>
          <a:p>
            <a:pPr lvl="1"/>
            <a:endParaRPr lang="en-US" dirty="0"/>
          </a:p>
        </p:txBody>
      </p:sp>
      <p:grpSp>
        <p:nvGrpSpPr>
          <p:cNvPr id="364" name="Group 363">
            <a:extLst>
              <a:ext uri="{FF2B5EF4-FFF2-40B4-BE49-F238E27FC236}">
                <a16:creationId xmlns:a16="http://schemas.microsoft.com/office/drawing/2014/main" id="{19839ADE-A90E-3A17-C819-B21011C692C2}"/>
              </a:ext>
            </a:extLst>
          </p:cNvPr>
          <p:cNvGrpSpPr/>
          <p:nvPr/>
        </p:nvGrpSpPr>
        <p:grpSpPr>
          <a:xfrm>
            <a:off x="2355170" y="3622682"/>
            <a:ext cx="3433852" cy="714023"/>
            <a:chOff x="2355170" y="3622682"/>
            <a:chExt cx="3433852" cy="714023"/>
          </a:xfrm>
        </p:grpSpPr>
        <p:sp>
          <p:nvSpPr>
            <p:cNvPr id="365" name="Arrow: Chevron 364">
              <a:extLst>
                <a:ext uri="{FF2B5EF4-FFF2-40B4-BE49-F238E27FC236}">
                  <a16:creationId xmlns:a16="http://schemas.microsoft.com/office/drawing/2014/main" id="{F986E2E7-D7F2-D92C-514B-BB4EA2540C2C}"/>
                </a:ext>
              </a:extLst>
            </p:cNvPr>
            <p:cNvSpPr/>
            <p:nvPr/>
          </p:nvSpPr>
          <p:spPr>
            <a:xfrm rot="5400000">
              <a:off x="2587551" y="3647124"/>
              <a:ext cx="457200" cy="921961"/>
            </a:xfrm>
            <a:prstGeom prst="chevron">
              <a:avLst/>
            </a:prstGeom>
            <a:solidFill>
              <a:schemeClr val="bg1">
                <a:lumMod val="85000"/>
                <a:alpha val="54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6" name="Arrow: Chevron 365">
              <a:extLst>
                <a:ext uri="{FF2B5EF4-FFF2-40B4-BE49-F238E27FC236}">
                  <a16:creationId xmlns:a16="http://schemas.microsoft.com/office/drawing/2014/main" id="{DB7CC69F-C3E2-F946-066E-C33EC04756E8}"/>
                </a:ext>
              </a:extLst>
            </p:cNvPr>
            <p:cNvSpPr/>
            <p:nvPr/>
          </p:nvSpPr>
          <p:spPr>
            <a:xfrm rot="5400000">
              <a:off x="5099442" y="3645456"/>
              <a:ext cx="457200" cy="921961"/>
            </a:xfrm>
            <a:prstGeom prst="chevron">
              <a:avLst/>
            </a:prstGeom>
            <a:solidFill>
              <a:schemeClr val="bg1">
                <a:lumMod val="85000"/>
                <a:alpha val="54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7" name="Arrow: Chevron 366">
              <a:extLst>
                <a:ext uri="{FF2B5EF4-FFF2-40B4-BE49-F238E27FC236}">
                  <a16:creationId xmlns:a16="http://schemas.microsoft.com/office/drawing/2014/main" id="{508D88BA-BE37-40F9-CD9E-55719DA92E25}"/>
                </a:ext>
              </a:extLst>
            </p:cNvPr>
            <p:cNvSpPr/>
            <p:nvPr/>
          </p:nvSpPr>
          <p:spPr>
            <a:xfrm rot="5400000">
              <a:off x="3863740" y="3645456"/>
              <a:ext cx="457200" cy="921961"/>
            </a:xfrm>
            <a:prstGeom prst="chevron">
              <a:avLst/>
            </a:prstGeom>
            <a:solidFill>
              <a:schemeClr val="bg1">
                <a:lumMod val="85000"/>
                <a:alpha val="54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68" name="Group 367">
              <a:extLst>
                <a:ext uri="{FF2B5EF4-FFF2-40B4-BE49-F238E27FC236}">
                  <a16:creationId xmlns:a16="http://schemas.microsoft.com/office/drawing/2014/main" id="{7C10CEBC-C570-CABD-A8F5-3ACF946D5630}"/>
                </a:ext>
              </a:extLst>
            </p:cNvPr>
            <p:cNvGrpSpPr/>
            <p:nvPr/>
          </p:nvGrpSpPr>
          <p:grpSpPr>
            <a:xfrm>
              <a:off x="2608529" y="3622682"/>
              <a:ext cx="412846" cy="366812"/>
              <a:chOff x="1872643" y="3845703"/>
              <a:chExt cx="412846" cy="366812"/>
            </a:xfrm>
          </p:grpSpPr>
          <p:cxnSp>
            <p:nvCxnSpPr>
              <p:cNvPr id="375" name="Straight Arrow Connector 374">
                <a:extLst>
                  <a:ext uri="{FF2B5EF4-FFF2-40B4-BE49-F238E27FC236}">
                    <a16:creationId xmlns:a16="http://schemas.microsoft.com/office/drawing/2014/main" id="{A9092174-0B16-C09F-BF72-8BD2995646BE}"/>
                  </a:ext>
                </a:extLst>
              </p:cNvPr>
              <p:cNvCxnSpPr>
                <a:cxnSpLocks/>
              </p:cNvCxnSpPr>
              <p:nvPr/>
            </p:nvCxnSpPr>
            <p:spPr>
              <a:xfrm>
                <a:off x="1872643"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76" name="Straight Arrow Connector 375">
                <a:extLst>
                  <a:ext uri="{FF2B5EF4-FFF2-40B4-BE49-F238E27FC236}">
                    <a16:creationId xmlns:a16="http://schemas.microsoft.com/office/drawing/2014/main" id="{30DFBF1B-D2CB-7081-D165-9DDD93EBD3C1}"/>
                  </a:ext>
                </a:extLst>
              </p:cNvPr>
              <p:cNvCxnSpPr>
                <a:cxnSpLocks/>
              </p:cNvCxnSpPr>
              <p:nvPr/>
            </p:nvCxnSpPr>
            <p:spPr>
              <a:xfrm>
                <a:off x="2285489"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369" name="Group 368">
              <a:extLst>
                <a:ext uri="{FF2B5EF4-FFF2-40B4-BE49-F238E27FC236}">
                  <a16:creationId xmlns:a16="http://schemas.microsoft.com/office/drawing/2014/main" id="{15C17200-1806-40BE-2EAB-E4484FE2789C}"/>
                </a:ext>
              </a:extLst>
            </p:cNvPr>
            <p:cNvGrpSpPr/>
            <p:nvPr/>
          </p:nvGrpSpPr>
          <p:grpSpPr>
            <a:xfrm>
              <a:off x="3885917" y="3622682"/>
              <a:ext cx="412846" cy="366812"/>
              <a:chOff x="1872643" y="3845703"/>
              <a:chExt cx="412846" cy="366812"/>
            </a:xfrm>
          </p:grpSpPr>
          <p:cxnSp>
            <p:nvCxnSpPr>
              <p:cNvPr id="373" name="Straight Arrow Connector 372">
                <a:extLst>
                  <a:ext uri="{FF2B5EF4-FFF2-40B4-BE49-F238E27FC236}">
                    <a16:creationId xmlns:a16="http://schemas.microsoft.com/office/drawing/2014/main" id="{AF1BE959-EE6B-E655-C7E0-FA6300C1CA54}"/>
                  </a:ext>
                </a:extLst>
              </p:cNvPr>
              <p:cNvCxnSpPr>
                <a:cxnSpLocks/>
              </p:cNvCxnSpPr>
              <p:nvPr/>
            </p:nvCxnSpPr>
            <p:spPr>
              <a:xfrm>
                <a:off x="1872643"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74" name="Straight Arrow Connector 373">
                <a:extLst>
                  <a:ext uri="{FF2B5EF4-FFF2-40B4-BE49-F238E27FC236}">
                    <a16:creationId xmlns:a16="http://schemas.microsoft.com/office/drawing/2014/main" id="{FB521463-FE9D-6DED-D4B7-6AFE659BE129}"/>
                  </a:ext>
                </a:extLst>
              </p:cNvPr>
              <p:cNvCxnSpPr>
                <a:cxnSpLocks/>
              </p:cNvCxnSpPr>
              <p:nvPr/>
            </p:nvCxnSpPr>
            <p:spPr>
              <a:xfrm>
                <a:off x="2285489"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370" name="Group 369">
              <a:extLst>
                <a:ext uri="{FF2B5EF4-FFF2-40B4-BE49-F238E27FC236}">
                  <a16:creationId xmlns:a16="http://schemas.microsoft.com/office/drawing/2014/main" id="{8F8C7A65-BCFB-5341-3313-77AEC97E8C0B}"/>
                </a:ext>
              </a:extLst>
            </p:cNvPr>
            <p:cNvGrpSpPr/>
            <p:nvPr/>
          </p:nvGrpSpPr>
          <p:grpSpPr>
            <a:xfrm>
              <a:off x="5121619" y="3622682"/>
              <a:ext cx="412846" cy="366812"/>
              <a:chOff x="1872643" y="3845703"/>
              <a:chExt cx="412846" cy="366812"/>
            </a:xfrm>
          </p:grpSpPr>
          <p:cxnSp>
            <p:nvCxnSpPr>
              <p:cNvPr id="371" name="Straight Arrow Connector 370">
                <a:extLst>
                  <a:ext uri="{FF2B5EF4-FFF2-40B4-BE49-F238E27FC236}">
                    <a16:creationId xmlns:a16="http://schemas.microsoft.com/office/drawing/2014/main" id="{B49C198C-A26C-EE72-603D-73C085B1CD7C}"/>
                  </a:ext>
                </a:extLst>
              </p:cNvPr>
              <p:cNvCxnSpPr>
                <a:cxnSpLocks/>
              </p:cNvCxnSpPr>
              <p:nvPr/>
            </p:nvCxnSpPr>
            <p:spPr>
              <a:xfrm>
                <a:off x="1872643"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72" name="Straight Arrow Connector 371">
                <a:extLst>
                  <a:ext uri="{FF2B5EF4-FFF2-40B4-BE49-F238E27FC236}">
                    <a16:creationId xmlns:a16="http://schemas.microsoft.com/office/drawing/2014/main" id="{56B088A5-717D-6CD5-1884-93191C496814}"/>
                  </a:ext>
                </a:extLst>
              </p:cNvPr>
              <p:cNvCxnSpPr>
                <a:cxnSpLocks/>
              </p:cNvCxnSpPr>
              <p:nvPr/>
            </p:nvCxnSpPr>
            <p:spPr>
              <a:xfrm>
                <a:off x="2285489"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grpSp>
        <p:nvGrpSpPr>
          <p:cNvPr id="377" name="Group 376">
            <a:extLst>
              <a:ext uri="{FF2B5EF4-FFF2-40B4-BE49-F238E27FC236}">
                <a16:creationId xmlns:a16="http://schemas.microsoft.com/office/drawing/2014/main" id="{2AD76199-2859-8CEE-1595-B4150071861D}"/>
              </a:ext>
            </a:extLst>
          </p:cNvPr>
          <p:cNvGrpSpPr/>
          <p:nvPr/>
        </p:nvGrpSpPr>
        <p:grpSpPr>
          <a:xfrm>
            <a:off x="2355171" y="1828804"/>
            <a:ext cx="3430872" cy="1005470"/>
            <a:chOff x="2355171" y="1828804"/>
            <a:chExt cx="3430872" cy="1005470"/>
          </a:xfrm>
        </p:grpSpPr>
        <p:sp>
          <p:nvSpPr>
            <p:cNvPr id="378" name="Rectangle 377">
              <a:extLst>
                <a:ext uri="{FF2B5EF4-FFF2-40B4-BE49-F238E27FC236}">
                  <a16:creationId xmlns:a16="http://schemas.microsoft.com/office/drawing/2014/main" id="{F02989EE-DB0B-1DB6-3C7A-7E3952F5591D}"/>
                </a:ext>
              </a:extLst>
            </p:cNvPr>
            <p:cNvSpPr/>
            <p:nvPr/>
          </p:nvSpPr>
          <p:spPr>
            <a:xfrm>
              <a:off x="2355171" y="2279891"/>
              <a:ext cx="3430872" cy="554383"/>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egoe UI" panose="020B0502040204020203" pitchFamily="34" charset="0"/>
                  <a:cs typeface="Segoe UI" panose="020B0502040204020203" pitchFamily="34" charset="0"/>
                </a:rPr>
                <a:t>Fetch</a:t>
              </a:r>
            </a:p>
          </p:txBody>
        </p:sp>
        <p:cxnSp>
          <p:nvCxnSpPr>
            <p:cNvPr id="379" name="Straight Arrow Connector 378">
              <a:extLst>
                <a:ext uri="{FF2B5EF4-FFF2-40B4-BE49-F238E27FC236}">
                  <a16:creationId xmlns:a16="http://schemas.microsoft.com/office/drawing/2014/main" id="{F0A50441-94CC-DA54-C126-335C2246FC93}"/>
                </a:ext>
              </a:extLst>
            </p:cNvPr>
            <p:cNvCxnSpPr>
              <a:cxnSpLocks/>
              <a:stCxn id="448" idx="2"/>
              <a:endCxn id="378" idx="0"/>
            </p:cNvCxnSpPr>
            <p:nvPr/>
          </p:nvCxnSpPr>
          <p:spPr>
            <a:xfrm flipH="1">
              <a:off x="4070607" y="1828804"/>
              <a:ext cx="1" cy="451087"/>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380" name="Group 379">
            <a:extLst>
              <a:ext uri="{FF2B5EF4-FFF2-40B4-BE49-F238E27FC236}">
                <a16:creationId xmlns:a16="http://schemas.microsoft.com/office/drawing/2014/main" id="{94382D92-C333-2046-6C7C-B7A61CF9FA86}"/>
              </a:ext>
            </a:extLst>
          </p:cNvPr>
          <p:cNvGrpSpPr/>
          <p:nvPr/>
        </p:nvGrpSpPr>
        <p:grpSpPr>
          <a:xfrm>
            <a:off x="1185576" y="2834274"/>
            <a:ext cx="4600467" cy="788408"/>
            <a:chOff x="1185576" y="2834274"/>
            <a:chExt cx="4600467" cy="788408"/>
          </a:xfrm>
        </p:grpSpPr>
        <p:sp>
          <p:nvSpPr>
            <p:cNvPr id="381" name="Rectangle 380">
              <a:extLst>
                <a:ext uri="{FF2B5EF4-FFF2-40B4-BE49-F238E27FC236}">
                  <a16:creationId xmlns:a16="http://schemas.microsoft.com/office/drawing/2014/main" id="{6FC1EE4A-D7F9-F60E-5136-FA7546F40491}"/>
                </a:ext>
              </a:extLst>
            </p:cNvPr>
            <p:cNvSpPr/>
            <p:nvPr/>
          </p:nvSpPr>
          <p:spPr>
            <a:xfrm>
              <a:off x="2355171" y="3068299"/>
              <a:ext cx="3430872" cy="554383"/>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egoe UI" panose="020B0502040204020203" pitchFamily="34" charset="0"/>
                  <a:cs typeface="Segoe UI" panose="020B0502040204020203" pitchFamily="34" charset="0"/>
                </a:rPr>
                <a:t>Decode</a:t>
              </a:r>
            </a:p>
          </p:txBody>
        </p:sp>
        <p:cxnSp>
          <p:nvCxnSpPr>
            <p:cNvPr id="382" name="Straight Arrow Connector 381">
              <a:extLst>
                <a:ext uri="{FF2B5EF4-FFF2-40B4-BE49-F238E27FC236}">
                  <a16:creationId xmlns:a16="http://schemas.microsoft.com/office/drawing/2014/main" id="{CC75067C-3D51-15E4-2D8B-64D485628111}"/>
                </a:ext>
              </a:extLst>
            </p:cNvPr>
            <p:cNvCxnSpPr>
              <a:cxnSpLocks/>
              <a:stCxn id="378" idx="2"/>
              <a:endCxn id="381" idx="0"/>
            </p:cNvCxnSpPr>
            <p:nvPr/>
          </p:nvCxnSpPr>
          <p:spPr>
            <a:xfrm>
              <a:off x="4070607" y="2834274"/>
              <a:ext cx="0" cy="234025"/>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383" name="Group 382">
              <a:extLst>
                <a:ext uri="{FF2B5EF4-FFF2-40B4-BE49-F238E27FC236}">
                  <a16:creationId xmlns:a16="http://schemas.microsoft.com/office/drawing/2014/main" id="{FBCFA8CC-6B0F-3F48-014B-40BAEC27F6DC}"/>
                </a:ext>
              </a:extLst>
            </p:cNvPr>
            <p:cNvGrpSpPr/>
            <p:nvPr/>
          </p:nvGrpSpPr>
          <p:grpSpPr>
            <a:xfrm>
              <a:off x="1185576" y="2834274"/>
              <a:ext cx="1712919" cy="708202"/>
              <a:chOff x="1185576" y="2834274"/>
              <a:chExt cx="1712919" cy="708202"/>
            </a:xfrm>
          </p:grpSpPr>
          <p:grpSp>
            <p:nvGrpSpPr>
              <p:cNvPr id="384" name="Group 383">
                <a:extLst>
                  <a:ext uri="{FF2B5EF4-FFF2-40B4-BE49-F238E27FC236}">
                    <a16:creationId xmlns:a16="http://schemas.microsoft.com/office/drawing/2014/main" id="{9A74E374-0EE1-433D-B7D0-62E5D238D5AB}"/>
                  </a:ext>
                </a:extLst>
              </p:cNvPr>
              <p:cNvGrpSpPr/>
              <p:nvPr/>
            </p:nvGrpSpPr>
            <p:grpSpPr>
              <a:xfrm>
                <a:off x="1588542" y="3143672"/>
                <a:ext cx="1309953" cy="398804"/>
                <a:chOff x="135327" y="3248603"/>
                <a:chExt cx="1309953" cy="398804"/>
              </a:xfrm>
            </p:grpSpPr>
            <p:grpSp>
              <p:nvGrpSpPr>
                <p:cNvPr id="386" name="Group 385">
                  <a:extLst>
                    <a:ext uri="{FF2B5EF4-FFF2-40B4-BE49-F238E27FC236}">
                      <a16:creationId xmlns:a16="http://schemas.microsoft.com/office/drawing/2014/main" id="{D9B8F756-A03D-18E7-1468-3380B04DBD02}"/>
                    </a:ext>
                  </a:extLst>
                </p:cNvPr>
                <p:cNvGrpSpPr/>
                <p:nvPr/>
              </p:nvGrpSpPr>
              <p:grpSpPr>
                <a:xfrm>
                  <a:off x="135327" y="3248603"/>
                  <a:ext cx="1308979" cy="175578"/>
                  <a:chOff x="135327" y="3248603"/>
                  <a:chExt cx="1308979" cy="175578"/>
                </a:xfrm>
              </p:grpSpPr>
              <p:grpSp>
                <p:nvGrpSpPr>
                  <p:cNvPr id="397" name="Group 396">
                    <a:extLst>
                      <a:ext uri="{FF2B5EF4-FFF2-40B4-BE49-F238E27FC236}">
                        <a16:creationId xmlns:a16="http://schemas.microsoft.com/office/drawing/2014/main" id="{B45F4C06-DA59-4A2D-F988-9A9FCB43FDD7}"/>
                      </a:ext>
                    </a:extLst>
                  </p:cNvPr>
                  <p:cNvGrpSpPr/>
                  <p:nvPr/>
                </p:nvGrpSpPr>
                <p:grpSpPr>
                  <a:xfrm>
                    <a:off x="1041461" y="3248604"/>
                    <a:ext cx="402845" cy="175577"/>
                    <a:chOff x="1041461" y="3248604"/>
                    <a:chExt cx="402845" cy="175577"/>
                  </a:xfrm>
                </p:grpSpPr>
                <p:sp>
                  <p:nvSpPr>
                    <p:cNvPr id="404" name="Rectangle 403">
                      <a:extLst>
                        <a:ext uri="{FF2B5EF4-FFF2-40B4-BE49-F238E27FC236}">
                          <a16:creationId xmlns:a16="http://schemas.microsoft.com/office/drawing/2014/main" id="{AE0BC237-372E-F80B-393E-7FE4785712BD}"/>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Rectangle 404">
                      <a:extLst>
                        <a:ext uri="{FF2B5EF4-FFF2-40B4-BE49-F238E27FC236}">
                          <a16:creationId xmlns:a16="http://schemas.microsoft.com/office/drawing/2014/main" id="{9A4D9BFD-1EF7-E828-96AB-EECA1662BFDE}"/>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8" name="Group 397">
                    <a:extLst>
                      <a:ext uri="{FF2B5EF4-FFF2-40B4-BE49-F238E27FC236}">
                        <a16:creationId xmlns:a16="http://schemas.microsoft.com/office/drawing/2014/main" id="{3E9D9E3D-8971-DF57-4A97-F021393BEA72}"/>
                      </a:ext>
                    </a:extLst>
                  </p:cNvPr>
                  <p:cNvGrpSpPr/>
                  <p:nvPr/>
                </p:nvGrpSpPr>
                <p:grpSpPr>
                  <a:xfrm>
                    <a:off x="586924" y="3248604"/>
                    <a:ext cx="402845" cy="175577"/>
                    <a:chOff x="1041461" y="3248604"/>
                    <a:chExt cx="402845" cy="175577"/>
                  </a:xfrm>
                </p:grpSpPr>
                <p:sp>
                  <p:nvSpPr>
                    <p:cNvPr id="402" name="Rectangle 401">
                      <a:extLst>
                        <a:ext uri="{FF2B5EF4-FFF2-40B4-BE49-F238E27FC236}">
                          <a16:creationId xmlns:a16="http://schemas.microsoft.com/office/drawing/2014/main" id="{6087B73C-BE5F-79B5-18C8-33352B95E3C6}"/>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ectangle 402">
                      <a:extLst>
                        <a:ext uri="{FF2B5EF4-FFF2-40B4-BE49-F238E27FC236}">
                          <a16:creationId xmlns:a16="http://schemas.microsoft.com/office/drawing/2014/main" id="{D75A52D5-8C67-4FEA-CFA7-D323A8F4CC27}"/>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9" name="Group 398">
                    <a:extLst>
                      <a:ext uri="{FF2B5EF4-FFF2-40B4-BE49-F238E27FC236}">
                        <a16:creationId xmlns:a16="http://schemas.microsoft.com/office/drawing/2014/main" id="{D26003F1-87F3-9A3F-D821-6751401E6F6E}"/>
                      </a:ext>
                    </a:extLst>
                  </p:cNvPr>
                  <p:cNvGrpSpPr/>
                  <p:nvPr/>
                </p:nvGrpSpPr>
                <p:grpSpPr>
                  <a:xfrm>
                    <a:off x="135327" y="3248603"/>
                    <a:ext cx="402845" cy="175577"/>
                    <a:chOff x="1041461" y="3248604"/>
                    <a:chExt cx="402845" cy="175577"/>
                  </a:xfrm>
                </p:grpSpPr>
                <p:sp>
                  <p:nvSpPr>
                    <p:cNvPr id="400" name="Rectangle 399">
                      <a:extLst>
                        <a:ext uri="{FF2B5EF4-FFF2-40B4-BE49-F238E27FC236}">
                          <a16:creationId xmlns:a16="http://schemas.microsoft.com/office/drawing/2014/main" id="{BA29B6B3-0070-A158-ACE8-49D2AA906E31}"/>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Rectangle 400">
                      <a:extLst>
                        <a:ext uri="{FF2B5EF4-FFF2-40B4-BE49-F238E27FC236}">
                          <a16:creationId xmlns:a16="http://schemas.microsoft.com/office/drawing/2014/main" id="{563BE7FD-AA10-958C-CEAA-198DBFAEF3C7}"/>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7" name="Group 386">
                  <a:extLst>
                    <a:ext uri="{FF2B5EF4-FFF2-40B4-BE49-F238E27FC236}">
                      <a16:creationId xmlns:a16="http://schemas.microsoft.com/office/drawing/2014/main" id="{359F37EC-B160-6571-7E02-8E7192FDDF21}"/>
                    </a:ext>
                  </a:extLst>
                </p:cNvPr>
                <p:cNvGrpSpPr/>
                <p:nvPr/>
              </p:nvGrpSpPr>
              <p:grpSpPr>
                <a:xfrm>
                  <a:off x="136301" y="3471829"/>
                  <a:ext cx="1308979" cy="175578"/>
                  <a:chOff x="135327" y="3248603"/>
                  <a:chExt cx="1308979" cy="175578"/>
                </a:xfrm>
              </p:grpSpPr>
              <p:grpSp>
                <p:nvGrpSpPr>
                  <p:cNvPr id="388" name="Group 387">
                    <a:extLst>
                      <a:ext uri="{FF2B5EF4-FFF2-40B4-BE49-F238E27FC236}">
                        <a16:creationId xmlns:a16="http://schemas.microsoft.com/office/drawing/2014/main" id="{7B9F9A78-E869-A8D1-F100-3D914B4ADFBD}"/>
                      </a:ext>
                    </a:extLst>
                  </p:cNvPr>
                  <p:cNvGrpSpPr/>
                  <p:nvPr/>
                </p:nvGrpSpPr>
                <p:grpSpPr>
                  <a:xfrm>
                    <a:off x="1041461" y="3248604"/>
                    <a:ext cx="402845" cy="175577"/>
                    <a:chOff x="1041461" y="3248604"/>
                    <a:chExt cx="402845" cy="175577"/>
                  </a:xfrm>
                </p:grpSpPr>
                <p:sp>
                  <p:nvSpPr>
                    <p:cNvPr id="395" name="Rectangle 394">
                      <a:extLst>
                        <a:ext uri="{FF2B5EF4-FFF2-40B4-BE49-F238E27FC236}">
                          <a16:creationId xmlns:a16="http://schemas.microsoft.com/office/drawing/2014/main" id="{50A1D4DA-ED1A-B0C7-6C5A-F6DE337712AB}"/>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Rectangle 395">
                      <a:extLst>
                        <a:ext uri="{FF2B5EF4-FFF2-40B4-BE49-F238E27FC236}">
                          <a16:creationId xmlns:a16="http://schemas.microsoft.com/office/drawing/2014/main" id="{6BC80279-0E7E-350F-ADD8-1007912FBF88}"/>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9" name="Group 388">
                    <a:extLst>
                      <a:ext uri="{FF2B5EF4-FFF2-40B4-BE49-F238E27FC236}">
                        <a16:creationId xmlns:a16="http://schemas.microsoft.com/office/drawing/2014/main" id="{4AEC0B1B-C39B-9D0E-05C0-8FCFEC8D05B9}"/>
                      </a:ext>
                    </a:extLst>
                  </p:cNvPr>
                  <p:cNvGrpSpPr/>
                  <p:nvPr/>
                </p:nvGrpSpPr>
                <p:grpSpPr>
                  <a:xfrm>
                    <a:off x="586924" y="3248604"/>
                    <a:ext cx="402845" cy="175577"/>
                    <a:chOff x="1041461" y="3248604"/>
                    <a:chExt cx="402845" cy="175577"/>
                  </a:xfrm>
                </p:grpSpPr>
                <p:sp>
                  <p:nvSpPr>
                    <p:cNvPr id="393" name="Rectangle 392">
                      <a:extLst>
                        <a:ext uri="{FF2B5EF4-FFF2-40B4-BE49-F238E27FC236}">
                          <a16:creationId xmlns:a16="http://schemas.microsoft.com/office/drawing/2014/main" id="{1698DF8B-EF8F-ADEC-8972-A06E60F3774C}"/>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ectangle 393">
                      <a:extLst>
                        <a:ext uri="{FF2B5EF4-FFF2-40B4-BE49-F238E27FC236}">
                          <a16:creationId xmlns:a16="http://schemas.microsoft.com/office/drawing/2014/main" id="{A93844EE-CAB4-1CFA-D912-2741203124A7}"/>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0" name="Group 389">
                    <a:extLst>
                      <a:ext uri="{FF2B5EF4-FFF2-40B4-BE49-F238E27FC236}">
                        <a16:creationId xmlns:a16="http://schemas.microsoft.com/office/drawing/2014/main" id="{2560747D-824E-678E-E1B6-3086D2DC8656}"/>
                      </a:ext>
                    </a:extLst>
                  </p:cNvPr>
                  <p:cNvGrpSpPr/>
                  <p:nvPr/>
                </p:nvGrpSpPr>
                <p:grpSpPr>
                  <a:xfrm>
                    <a:off x="135327" y="3248603"/>
                    <a:ext cx="402845" cy="175577"/>
                    <a:chOff x="1041461" y="3248604"/>
                    <a:chExt cx="402845" cy="175577"/>
                  </a:xfrm>
                </p:grpSpPr>
                <p:sp>
                  <p:nvSpPr>
                    <p:cNvPr id="391" name="Rectangle 390">
                      <a:extLst>
                        <a:ext uri="{FF2B5EF4-FFF2-40B4-BE49-F238E27FC236}">
                          <a16:creationId xmlns:a16="http://schemas.microsoft.com/office/drawing/2014/main" id="{631DAEB5-CE32-E0E3-9559-2162B04380BA}"/>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Rectangle 391">
                      <a:extLst>
                        <a:ext uri="{FF2B5EF4-FFF2-40B4-BE49-F238E27FC236}">
                          <a16:creationId xmlns:a16="http://schemas.microsoft.com/office/drawing/2014/main" id="{1EC46BA5-D539-1D14-EBBE-C0AC4378A4EB}"/>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85" name="TextBox 384">
                <a:extLst>
                  <a:ext uri="{FF2B5EF4-FFF2-40B4-BE49-F238E27FC236}">
                    <a16:creationId xmlns:a16="http://schemas.microsoft.com/office/drawing/2014/main" id="{E5727832-02F1-0E74-11FE-8EC69A23A102}"/>
                  </a:ext>
                </a:extLst>
              </p:cNvPr>
              <p:cNvSpPr txBox="1"/>
              <p:nvPr/>
            </p:nvSpPr>
            <p:spPr>
              <a:xfrm>
                <a:off x="1185576" y="2834274"/>
                <a:ext cx="1228394" cy="335156"/>
              </a:xfrm>
              <a:prstGeom prst="rect">
                <a:avLst/>
              </a:prstGeom>
              <a:noFill/>
            </p:spPr>
            <p:txBody>
              <a:bodyPr wrap="square" rtlCol="0">
                <a:spAutoFit/>
              </a:bodyPr>
              <a:lstStyle/>
              <a:p>
                <a:pPr algn="ctr">
                  <a:lnSpc>
                    <a:spcPts val="1800"/>
                  </a:lnSpc>
                </a:pPr>
                <a:r>
                  <a:rPr lang="en-US" b="1" dirty="0">
                    <a:latin typeface="Segoe UI" panose="020B0502040204020203" pitchFamily="34" charset="0"/>
                    <a:cs typeface="Segoe UI" panose="020B0502040204020203" pitchFamily="34" charset="0"/>
                  </a:rPr>
                  <a:t>Registers</a:t>
                </a:r>
              </a:p>
            </p:txBody>
          </p:sp>
        </p:grpSp>
      </p:grpSp>
      <p:grpSp>
        <p:nvGrpSpPr>
          <p:cNvPr id="406" name="Group 405">
            <a:extLst>
              <a:ext uri="{FF2B5EF4-FFF2-40B4-BE49-F238E27FC236}">
                <a16:creationId xmlns:a16="http://schemas.microsoft.com/office/drawing/2014/main" id="{29EC17F7-5C08-A391-F835-90F8C82F8884}"/>
              </a:ext>
            </a:extLst>
          </p:cNvPr>
          <p:cNvGrpSpPr/>
          <p:nvPr/>
        </p:nvGrpSpPr>
        <p:grpSpPr>
          <a:xfrm>
            <a:off x="211724" y="4632157"/>
            <a:ext cx="3876496" cy="2010163"/>
            <a:chOff x="211724" y="4632157"/>
            <a:chExt cx="3876496" cy="2010163"/>
          </a:xfrm>
        </p:grpSpPr>
        <p:sp>
          <p:nvSpPr>
            <p:cNvPr id="407" name="TextBox 406">
              <a:extLst>
                <a:ext uri="{FF2B5EF4-FFF2-40B4-BE49-F238E27FC236}">
                  <a16:creationId xmlns:a16="http://schemas.microsoft.com/office/drawing/2014/main" id="{729236FC-7DA2-0AB7-1635-4303DCFA364B}"/>
                </a:ext>
              </a:extLst>
            </p:cNvPr>
            <p:cNvSpPr txBox="1"/>
            <p:nvPr/>
          </p:nvSpPr>
          <p:spPr>
            <a:xfrm>
              <a:off x="660232" y="6183540"/>
              <a:ext cx="1137071" cy="458780"/>
            </a:xfrm>
            <a:prstGeom prst="rect">
              <a:avLst/>
            </a:prstGeom>
            <a:noFill/>
          </p:spPr>
          <p:txBody>
            <a:bodyPr wrap="square" rtlCol="0">
              <a:spAutoFit/>
            </a:bodyPr>
            <a:lstStyle/>
            <a:p>
              <a:pPr algn="ctr">
                <a:lnSpc>
                  <a:spcPts val="1400"/>
                </a:lnSpc>
              </a:pPr>
              <a:r>
                <a:rPr lang="en-US" b="1" dirty="0">
                  <a:latin typeface="Segoe UI" panose="020B0502040204020203" pitchFamily="34" charset="0"/>
                  <a:cs typeface="Segoe UI" panose="020B0502040204020203" pitchFamily="34" charset="0"/>
                </a:rPr>
                <a:t>All data arrives</a:t>
              </a:r>
            </a:p>
          </p:txBody>
        </p:sp>
        <p:cxnSp>
          <p:nvCxnSpPr>
            <p:cNvPr id="408" name="Straight Arrow Connector 407">
              <a:extLst>
                <a:ext uri="{FF2B5EF4-FFF2-40B4-BE49-F238E27FC236}">
                  <a16:creationId xmlns:a16="http://schemas.microsoft.com/office/drawing/2014/main" id="{1C9227D0-70CF-5868-0E6C-2BDBF6A9E20A}"/>
                </a:ext>
              </a:extLst>
            </p:cNvPr>
            <p:cNvCxnSpPr>
              <a:cxnSpLocks/>
            </p:cNvCxnSpPr>
            <p:nvPr/>
          </p:nvCxnSpPr>
          <p:spPr>
            <a:xfrm flipV="1">
              <a:off x="1686434" y="6133762"/>
              <a:ext cx="0" cy="263978"/>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409" name="Straight Arrow Connector 408">
              <a:extLst>
                <a:ext uri="{FF2B5EF4-FFF2-40B4-BE49-F238E27FC236}">
                  <a16:creationId xmlns:a16="http://schemas.microsoft.com/office/drawing/2014/main" id="{215EC951-911B-AD95-F635-C368C14B8BAC}"/>
                </a:ext>
              </a:extLst>
            </p:cNvPr>
            <p:cNvCxnSpPr>
              <a:cxnSpLocks/>
            </p:cNvCxnSpPr>
            <p:nvPr/>
          </p:nvCxnSpPr>
          <p:spPr>
            <a:xfrm>
              <a:off x="1686434" y="6380596"/>
              <a:ext cx="500231" cy="0"/>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nvGrpSpPr>
            <p:cNvPr id="410" name="Group 409">
              <a:extLst>
                <a:ext uri="{FF2B5EF4-FFF2-40B4-BE49-F238E27FC236}">
                  <a16:creationId xmlns:a16="http://schemas.microsoft.com/office/drawing/2014/main" id="{A9067149-D5EB-9ED3-5214-E307328B7834}"/>
                </a:ext>
              </a:extLst>
            </p:cNvPr>
            <p:cNvGrpSpPr/>
            <p:nvPr/>
          </p:nvGrpSpPr>
          <p:grpSpPr>
            <a:xfrm flipH="1">
              <a:off x="232851" y="5396731"/>
              <a:ext cx="3280146" cy="323550"/>
              <a:chOff x="1098592" y="1393082"/>
              <a:chExt cx="3280146" cy="323550"/>
            </a:xfrm>
          </p:grpSpPr>
          <p:grpSp>
            <p:nvGrpSpPr>
              <p:cNvPr id="426" name="Group 425">
                <a:extLst>
                  <a:ext uri="{FF2B5EF4-FFF2-40B4-BE49-F238E27FC236}">
                    <a16:creationId xmlns:a16="http://schemas.microsoft.com/office/drawing/2014/main" id="{A641D9FE-D9D1-9027-9B2D-C31B76011EF1}"/>
                  </a:ext>
                </a:extLst>
              </p:cNvPr>
              <p:cNvGrpSpPr>
                <a:grpSpLocks noChangeAspect="1"/>
              </p:cNvGrpSpPr>
              <p:nvPr/>
            </p:nvGrpSpPr>
            <p:grpSpPr>
              <a:xfrm>
                <a:off x="1098592" y="1393082"/>
                <a:ext cx="2165776" cy="246147"/>
                <a:chOff x="11000876" y="4236643"/>
                <a:chExt cx="992943" cy="112851"/>
              </a:xfrm>
            </p:grpSpPr>
            <p:sp>
              <p:nvSpPr>
                <p:cNvPr id="428" name="TextBox 427">
                  <a:extLst>
                    <a:ext uri="{FF2B5EF4-FFF2-40B4-BE49-F238E27FC236}">
                      <a16:creationId xmlns:a16="http://schemas.microsoft.com/office/drawing/2014/main" id="{246A3F20-C2C4-202C-4A94-219A70D2967D}"/>
                    </a:ext>
                  </a:extLst>
                </p:cNvPr>
                <p:cNvSpPr txBox="1"/>
                <p:nvPr/>
              </p:nvSpPr>
              <p:spPr>
                <a:xfrm>
                  <a:off x="11000876" y="4236643"/>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29" name="TextBox 428">
                  <a:extLst>
                    <a:ext uri="{FF2B5EF4-FFF2-40B4-BE49-F238E27FC236}">
                      <a16:creationId xmlns:a16="http://schemas.microsoft.com/office/drawing/2014/main" id="{CC834784-77E9-48C4-D46D-F2A1C8A81361}"/>
                    </a:ext>
                  </a:extLst>
                </p:cNvPr>
                <p:cNvSpPr txBox="1"/>
                <p:nvPr/>
              </p:nvSpPr>
              <p:spPr>
                <a:xfrm>
                  <a:off x="11331855" y="4236643"/>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30" name="TextBox 429">
                  <a:extLst>
                    <a:ext uri="{FF2B5EF4-FFF2-40B4-BE49-F238E27FC236}">
                      <a16:creationId xmlns:a16="http://schemas.microsoft.com/office/drawing/2014/main" id="{9576AED6-8942-3820-21B9-4BEBEDA3A26D}"/>
                    </a:ext>
                  </a:extLst>
                </p:cNvPr>
                <p:cNvSpPr txBox="1"/>
                <p:nvPr/>
              </p:nvSpPr>
              <p:spPr>
                <a:xfrm>
                  <a:off x="11662837" y="4236643"/>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sp>
            <p:nvSpPr>
              <p:cNvPr id="427" name="TextBox 426">
                <a:extLst>
                  <a:ext uri="{FF2B5EF4-FFF2-40B4-BE49-F238E27FC236}">
                    <a16:creationId xmlns:a16="http://schemas.microsoft.com/office/drawing/2014/main" id="{5CF19274-45E4-ADF1-D128-B88267892E47}"/>
                  </a:ext>
                </a:extLst>
              </p:cNvPr>
              <p:cNvSpPr txBox="1"/>
              <p:nvPr/>
            </p:nvSpPr>
            <p:spPr>
              <a:xfrm>
                <a:off x="3260795" y="1393082"/>
                <a:ext cx="1117943" cy="323550"/>
              </a:xfrm>
              <a:prstGeom prst="rect">
                <a:avLst/>
              </a:prstGeom>
              <a:noFill/>
            </p:spPr>
            <p:txBody>
              <a:bodyPr wrap="square" rtlCol="0">
                <a:spAutoFit/>
              </a:bodyPr>
              <a:lstStyle/>
              <a:p>
                <a:pPr algn="ctr">
                  <a:lnSpc>
                    <a:spcPts val="1800"/>
                  </a:lnSpc>
                </a:pPr>
                <a:r>
                  <a:rPr lang="en-US" sz="2000" b="1" dirty="0">
                    <a:latin typeface="Segoe UI" panose="020B0502040204020203" pitchFamily="34" charset="0"/>
                    <a:cs typeface="Segoe UI" panose="020B0502040204020203" pitchFamily="34" charset="0"/>
                  </a:rPr>
                  <a:t>Warp0</a:t>
                </a:r>
              </a:p>
            </p:txBody>
          </p:sp>
        </p:grpSp>
        <p:grpSp>
          <p:nvGrpSpPr>
            <p:cNvPr id="411" name="Group 410">
              <a:extLst>
                <a:ext uri="{FF2B5EF4-FFF2-40B4-BE49-F238E27FC236}">
                  <a16:creationId xmlns:a16="http://schemas.microsoft.com/office/drawing/2014/main" id="{3292250A-74F1-B139-2134-A16ABF28CF91}"/>
                </a:ext>
              </a:extLst>
            </p:cNvPr>
            <p:cNvGrpSpPr/>
            <p:nvPr/>
          </p:nvGrpSpPr>
          <p:grpSpPr>
            <a:xfrm flipH="1">
              <a:off x="370575" y="5582096"/>
              <a:ext cx="3280146" cy="323550"/>
              <a:chOff x="1098592" y="1393082"/>
              <a:chExt cx="3280146" cy="323550"/>
            </a:xfrm>
          </p:grpSpPr>
          <p:grpSp>
            <p:nvGrpSpPr>
              <p:cNvPr id="421" name="Group 420">
                <a:extLst>
                  <a:ext uri="{FF2B5EF4-FFF2-40B4-BE49-F238E27FC236}">
                    <a16:creationId xmlns:a16="http://schemas.microsoft.com/office/drawing/2014/main" id="{0D2668B6-C418-A857-0C50-F684636795D3}"/>
                  </a:ext>
                </a:extLst>
              </p:cNvPr>
              <p:cNvGrpSpPr>
                <a:grpSpLocks noChangeAspect="1"/>
              </p:cNvGrpSpPr>
              <p:nvPr/>
            </p:nvGrpSpPr>
            <p:grpSpPr>
              <a:xfrm>
                <a:off x="1098592" y="1393082"/>
                <a:ext cx="2165776" cy="246147"/>
                <a:chOff x="11000876" y="4236643"/>
                <a:chExt cx="992943" cy="112851"/>
              </a:xfrm>
            </p:grpSpPr>
            <p:sp>
              <p:nvSpPr>
                <p:cNvPr id="423" name="TextBox 422">
                  <a:extLst>
                    <a:ext uri="{FF2B5EF4-FFF2-40B4-BE49-F238E27FC236}">
                      <a16:creationId xmlns:a16="http://schemas.microsoft.com/office/drawing/2014/main" id="{EEB450FD-DC65-ABB5-F545-BBA2C1C72264}"/>
                    </a:ext>
                  </a:extLst>
                </p:cNvPr>
                <p:cNvSpPr txBox="1"/>
                <p:nvPr/>
              </p:nvSpPr>
              <p:spPr>
                <a:xfrm>
                  <a:off x="11000876" y="4236643"/>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24" name="TextBox 423">
                  <a:extLst>
                    <a:ext uri="{FF2B5EF4-FFF2-40B4-BE49-F238E27FC236}">
                      <a16:creationId xmlns:a16="http://schemas.microsoft.com/office/drawing/2014/main" id="{285BD3F9-95A5-0E21-ABF1-1121CE94725B}"/>
                    </a:ext>
                  </a:extLst>
                </p:cNvPr>
                <p:cNvSpPr txBox="1"/>
                <p:nvPr/>
              </p:nvSpPr>
              <p:spPr>
                <a:xfrm>
                  <a:off x="11331855" y="4236643"/>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25" name="TextBox 424">
                  <a:extLst>
                    <a:ext uri="{FF2B5EF4-FFF2-40B4-BE49-F238E27FC236}">
                      <a16:creationId xmlns:a16="http://schemas.microsoft.com/office/drawing/2014/main" id="{EFC0F0E6-9136-9DBA-15D3-F11764F9C48D}"/>
                    </a:ext>
                  </a:extLst>
                </p:cNvPr>
                <p:cNvSpPr txBox="1"/>
                <p:nvPr/>
              </p:nvSpPr>
              <p:spPr>
                <a:xfrm>
                  <a:off x="11662837" y="4236643"/>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sp>
            <p:nvSpPr>
              <p:cNvPr id="422" name="TextBox 421">
                <a:extLst>
                  <a:ext uri="{FF2B5EF4-FFF2-40B4-BE49-F238E27FC236}">
                    <a16:creationId xmlns:a16="http://schemas.microsoft.com/office/drawing/2014/main" id="{94FADDE2-884A-9DA3-E88B-E6877511747B}"/>
                  </a:ext>
                </a:extLst>
              </p:cNvPr>
              <p:cNvSpPr txBox="1"/>
              <p:nvPr/>
            </p:nvSpPr>
            <p:spPr>
              <a:xfrm>
                <a:off x="3260795" y="1393082"/>
                <a:ext cx="1117943" cy="323550"/>
              </a:xfrm>
              <a:prstGeom prst="rect">
                <a:avLst/>
              </a:prstGeom>
              <a:noFill/>
            </p:spPr>
            <p:txBody>
              <a:bodyPr wrap="square" rtlCol="0">
                <a:spAutoFit/>
              </a:bodyPr>
              <a:lstStyle/>
              <a:p>
                <a:pPr algn="ctr">
                  <a:lnSpc>
                    <a:spcPts val="1800"/>
                  </a:lnSpc>
                </a:pPr>
                <a:r>
                  <a:rPr lang="en-US" sz="2000" b="1" dirty="0">
                    <a:latin typeface="Segoe UI" panose="020B0502040204020203" pitchFamily="34" charset="0"/>
                    <a:cs typeface="Segoe UI" panose="020B0502040204020203" pitchFamily="34" charset="0"/>
                  </a:rPr>
                  <a:t>Warp2</a:t>
                </a:r>
              </a:p>
            </p:txBody>
          </p:sp>
        </p:grpSp>
        <p:sp>
          <p:nvSpPr>
            <p:cNvPr id="412" name="TextBox 411">
              <a:extLst>
                <a:ext uri="{FF2B5EF4-FFF2-40B4-BE49-F238E27FC236}">
                  <a16:creationId xmlns:a16="http://schemas.microsoft.com/office/drawing/2014/main" id="{E6C466CE-9887-F578-E546-DF903F51213E}"/>
                </a:ext>
              </a:extLst>
            </p:cNvPr>
            <p:cNvSpPr txBox="1"/>
            <p:nvPr/>
          </p:nvSpPr>
          <p:spPr>
            <a:xfrm>
              <a:off x="211724" y="4632157"/>
              <a:ext cx="2026544" cy="784830"/>
            </a:xfrm>
            <a:prstGeom prst="rect">
              <a:avLst/>
            </a:prstGeom>
            <a:noFill/>
          </p:spPr>
          <p:txBody>
            <a:bodyPr wrap="square" rtlCol="0">
              <a:spAutoFit/>
            </a:bodyPr>
            <a:lstStyle/>
            <a:p>
              <a:pPr algn="ctr">
                <a:lnSpc>
                  <a:spcPts val="1800"/>
                </a:lnSpc>
              </a:pPr>
              <a:r>
                <a:rPr lang="en-US" sz="1600" b="1" dirty="0">
                  <a:latin typeface="Segoe UI" panose="020B0502040204020203" pitchFamily="34" charset="0"/>
                  <a:cs typeface="Segoe UI" panose="020B0502040204020203" pitchFamily="34" charset="0"/>
                </a:rPr>
                <a:t>At least one thread misses: </a:t>
              </a:r>
              <a:r>
                <a:rPr lang="en-US" sz="1600" b="1" i="1" dirty="0">
                  <a:latin typeface="Segoe UI" panose="020B0502040204020203" pitchFamily="34" charset="0"/>
                  <a:cs typeface="Segoe UI" panose="020B0502040204020203" pitchFamily="34" charset="0"/>
                </a:rPr>
                <a:t>entire warp</a:t>
              </a:r>
              <a:r>
                <a:rPr lang="en-US" sz="1600" b="1" dirty="0">
                  <a:latin typeface="Segoe UI" panose="020B0502040204020203" pitchFamily="34" charset="0"/>
                  <a:cs typeface="Segoe UI" panose="020B0502040204020203" pitchFamily="34" charset="0"/>
                </a:rPr>
                <a:t> is suspended!</a:t>
              </a:r>
            </a:p>
          </p:txBody>
        </p:sp>
        <p:grpSp>
          <p:nvGrpSpPr>
            <p:cNvPr id="413" name="Group 412">
              <a:extLst>
                <a:ext uri="{FF2B5EF4-FFF2-40B4-BE49-F238E27FC236}">
                  <a16:creationId xmlns:a16="http://schemas.microsoft.com/office/drawing/2014/main" id="{95E5F6DD-13CA-8347-0180-6A432BF62CFC}"/>
                </a:ext>
              </a:extLst>
            </p:cNvPr>
            <p:cNvGrpSpPr/>
            <p:nvPr/>
          </p:nvGrpSpPr>
          <p:grpSpPr>
            <a:xfrm>
              <a:off x="1922407" y="5131907"/>
              <a:ext cx="2165813" cy="262307"/>
              <a:chOff x="1922407" y="5131907"/>
              <a:chExt cx="2165813" cy="262307"/>
            </a:xfrm>
          </p:grpSpPr>
          <p:cxnSp>
            <p:nvCxnSpPr>
              <p:cNvPr id="418" name="Straight Arrow Connector 417">
                <a:extLst>
                  <a:ext uri="{FF2B5EF4-FFF2-40B4-BE49-F238E27FC236}">
                    <a16:creationId xmlns:a16="http://schemas.microsoft.com/office/drawing/2014/main" id="{2C4D0B3F-4D4F-1A28-05DC-4402C5CDD3FC}"/>
                  </a:ext>
                </a:extLst>
              </p:cNvPr>
              <p:cNvCxnSpPr>
                <a:cxnSpLocks/>
              </p:cNvCxnSpPr>
              <p:nvPr/>
            </p:nvCxnSpPr>
            <p:spPr>
              <a:xfrm>
                <a:off x="1922407" y="5212861"/>
                <a:ext cx="0" cy="181353"/>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19" name="Straight Arrow Connector 418">
                <a:extLst>
                  <a:ext uri="{FF2B5EF4-FFF2-40B4-BE49-F238E27FC236}">
                    <a16:creationId xmlns:a16="http://schemas.microsoft.com/office/drawing/2014/main" id="{9D5D4A1E-D904-A97C-FC0B-FB9BBA051D8F}"/>
                  </a:ext>
                </a:extLst>
              </p:cNvPr>
              <p:cNvCxnSpPr>
                <a:cxnSpLocks/>
              </p:cNvCxnSpPr>
              <p:nvPr/>
            </p:nvCxnSpPr>
            <p:spPr>
              <a:xfrm flipH="1">
                <a:off x="1933302" y="5230399"/>
                <a:ext cx="2154918" cy="0"/>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420" name="Straight Arrow Connector 419">
                <a:extLst>
                  <a:ext uri="{FF2B5EF4-FFF2-40B4-BE49-F238E27FC236}">
                    <a16:creationId xmlns:a16="http://schemas.microsoft.com/office/drawing/2014/main" id="{260A0364-EA02-4B39-F5FD-73226386A3AC}"/>
                  </a:ext>
                </a:extLst>
              </p:cNvPr>
              <p:cNvCxnSpPr>
                <a:cxnSpLocks/>
              </p:cNvCxnSpPr>
              <p:nvPr/>
            </p:nvCxnSpPr>
            <p:spPr>
              <a:xfrm>
                <a:off x="4088220" y="5131907"/>
                <a:ext cx="0" cy="117427"/>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pic>
          <p:nvPicPr>
            <p:cNvPr id="414" name="Picture 413">
              <a:extLst>
                <a:ext uri="{FF2B5EF4-FFF2-40B4-BE49-F238E27FC236}">
                  <a16:creationId xmlns:a16="http://schemas.microsoft.com/office/drawing/2014/main" id="{634D605E-B7BA-8FC1-957C-BCB21589D68A}"/>
                </a:ext>
              </a:extLst>
            </p:cNvPr>
            <p:cNvPicPr>
              <a:picLocks noChangeAspect="1"/>
            </p:cNvPicPr>
            <p:nvPr/>
          </p:nvPicPr>
          <p:blipFill>
            <a:blip r:embed="rId3"/>
            <a:stretch>
              <a:fillRect/>
            </a:stretch>
          </p:blipFill>
          <p:spPr>
            <a:xfrm>
              <a:off x="1227432" y="5366007"/>
              <a:ext cx="904796" cy="904796"/>
            </a:xfrm>
            <a:prstGeom prst="rect">
              <a:avLst/>
            </a:prstGeom>
          </p:spPr>
        </p:pic>
        <p:cxnSp>
          <p:nvCxnSpPr>
            <p:cNvPr id="415" name="Straight Arrow Connector 414">
              <a:extLst>
                <a:ext uri="{FF2B5EF4-FFF2-40B4-BE49-F238E27FC236}">
                  <a16:creationId xmlns:a16="http://schemas.microsoft.com/office/drawing/2014/main" id="{3FE6C1C6-ABD9-B04C-403B-EDEA12D13AFE}"/>
                </a:ext>
              </a:extLst>
            </p:cNvPr>
            <p:cNvCxnSpPr>
              <a:cxnSpLocks/>
            </p:cNvCxnSpPr>
            <p:nvPr/>
          </p:nvCxnSpPr>
          <p:spPr>
            <a:xfrm>
              <a:off x="3690803" y="5881505"/>
              <a:ext cx="0" cy="159970"/>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16" name="Straight Arrow Connector 415">
              <a:extLst>
                <a:ext uri="{FF2B5EF4-FFF2-40B4-BE49-F238E27FC236}">
                  <a16:creationId xmlns:a16="http://schemas.microsoft.com/office/drawing/2014/main" id="{DB042215-197C-502A-3F57-E06229CFB5A2}"/>
                </a:ext>
              </a:extLst>
            </p:cNvPr>
            <p:cNvCxnSpPr>
              <a:cxnSpLocks/>
            </p:cNvCxnSpPr>
            <p:nvPr/>
          </p:nvCxnSpPr>
          <p:spPr>
            <a:xfrm flipH="1">
              <a:off x="2174857" y="5892987"/>
              <a:ext cx="1532784" cy="0"/>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417" name="Straight Arrow Connector 416">
              <a:extLst>
                <a:ext uri="{FF2B5EF4-FFF2-40B4-BE49-F238E27FC236}">
                  <a16:creationId xmlns:a16="http://schemas.microsoft.com/office/drawing/2014/main" id="{95C76B0B-9CCE-14C9-FB53-70BDAB8D1F7A}"/>
                </a:ext>
              </a:extLst>
            </p:cNvPr>
            <p:cNvCxnSpPr>
              <a:cxnSpLocks/>
            </p:cNvCxnSpPr>
            <p:nvPr/>
          </p:nvCxnSpPr>
          <p:spPr>
            <a:xfrm flipH="1">
              <a:off x="2180552" y="5881505"/>
              <a:ext cx="564" cy="514399"/>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grpSp>
        <p:nvGrpSpPr>
          <p:cNvPr id="431" name="Group 430">
            <a:extLst>
              <a:ext uri="{FF2B5EF4-FFF2-40B4-BE49-F238E27FC236}">
                <a16:creationId xmlns:a16="http://schemas.microsoft.com/office/drawing/2014/main" id="{86AD5703-2401-09ED-209E-A91C789629FF}"/>
              </a:ext>
            </a:extLst>
          </p:cNvPr>
          <p:cNvGrpSpPr/>
          <p:nvPr/>
        </p:nvGrpSpPr>
        <p:grpSpPr>
          <a:xfrm>
            <a:off x="123217" y="3341744"/>
            <a:ext cx="5891882" cy="3405516"/>
            <a:chOff x="123217" y="3341744"/>
            <a:chExt cx="5891882" cy="3405516"/>
          </a:xfrm>
        </p:grpSpPr>
        <p:cxnSp>
          <p:nvCxnSpPr>
            <p:cNvPr id="432" name="Straight Arrow Connector 431">
              <a:extLst>
                <a:ext uri="{FF2B5EF4-FFF2-40B4-BE49-F238E27FC236}">
                  <a16:creationId xmlns:a16="http://schemas.microsoft.com/office/drawing/2014/main" id="{FB15D6DE-9E76-BC0C-0BE5-85385E7BD2A9}"/>
                </a:ext>
              </a:extLst>
            </p:cNvPr>
            <p:cNvCxnSpPr>
              <a:cxnSpLocks/>
            </p:cNvCxnSpPr>
            <p:nvPr/>
          </p:nvCxnSpPr>
          <p:spPr>
            <a:xfrm>
              <a:off x="4382838" y="5140810"/>
              <a:ext cx="0" cy="900665"/>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433" name="Group 432">
              <a:extLst>
                <a:ext uri="{FF2B5EF4-FFF2-40B4-BE49-F238E27FC236}">
                  <a16:creationId xmlns:a16="http://schemas.microsoft.com/office/drawing/2014/main" id="{69BCED96-C4F4-3BC3-95B1-3F2CE6AED396}"/>
                </a:ext>
              </a:extLst>
            </p:cNvPr>
            <p:cNvGrpSpPr/>
            <p:nvPr/>
          </p:nvGrpSpPr>
          <p:grpSpPr>
            <a:xfrm>
              <a:off x="123217" y="3341744"/>
              <a:ext cx="5891882" cy="3405516"/>
              <a:chOff x="123217" y="3341744"/>
              <a:chExt cx="5891882" cy="3405516"/>
            </a:xfrm>
          </p:grpSpPr>
          <p:sp>
            <p:nvSpPr>
              <p:cNvPr id="434" name="Rectangle 433">
                <a:extLst>
                  <a:ext uri="{FF2B5EF4-FFF2-40B4-BE49-F238E27FC236}">
                    <a16:creationId xmlns:a16="http://schemas.microsoft.com/office/drawing/2014/main" id="{83997D6F-C55C-96A4-D015-70A99DD5AA3B}"/>
                  </a:ext>
                </a:extLst>
              </p:cNvPr>
              <p:cNvSpPr/>
              <p:nvPr/>
            </p:nvSpPr>
            <p:spPr>
              <a:xfrm>
                <a:off x="2355171" y="6058331"/>
                <a:ext cx="3430872" cy="554383"/>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egoe UI" panose="020B0502040204020203" pitchFamily="34" charset="0"/>
                    <a:cs typeface="Segoe UI" panose="020B0502040204020203" pitchFamily="34" charset="0"/>
                  </a:rPr>
                  <a:t>Writeback</a:t>
                </a:r>
              </a:p>
            </p:txBody>
          </p:sp>
          <p:grpSp>
            <p:nvGrpSpPr>
              <p:cNvPr id="435" name="Group 434">
                <a:extLst>
                  <a:ext uri="{FF2B5EF4-FFF2-40B4-BE49-F238E27FC236}">
                    <a16:creationId xmlns:a16="http://schemas.microsoft.com/office/drawing/2014/main" id="{4CB34DEA-8BE1-5199-6617-920018B9EE98}"/>
                  </a:ext>
                </a:extLst>
              </p:cNvPr>
              <p:cNvGrpSpPr/>
              <p:nvPr/>
            </p:nvGrpSpPr>
            <p:grpSpPr>
              <a:xfrm>
                <a:off x="2355171" y="4335036"/>
                <a:ext cx="3430872" cy="805774"/>
                <a:chOff x="2355171" y="4335036"/>
                <a:chExt cx="3430872" cy="805774"/>
              </a:xfrm>
            </p:grpSpPr>
            <p:sp>
              <p:nvSpPr>
                <p:cNvPr id="441" name="Rectangle 440">
                  <a:extLst>
                    <a:ext uri="{FF2B5EF4-FFF2-40B4-BE49-F238E27FC236}">
                      <a16:creationId xmlns:a16="http://schemas.microsoft.com/office/drawing/2014/main" id="{F3775061-BA51-C25D-E218-C861BE653D56}"/>
                    </a:ext>
                  </a:extLst>
                </p:cNvPr>
                <p:cNvSpPr/>
                <p:nvPr/>
              </p:nvSpPr>
              <p:spPr>
                <a:xfrm>
                  <a:off x="2355171" y="4586427"/>
                  <a:ext cx="3430872" cy="554383"/>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egoe UI" panose="020B0502040204020203" pitchFamily="34" charset="0"/>
                      <a:cs typeface="Segoe UI" panose="020B0502040204020203" pitchFamily="34" charset="0"/>
                    </a:rPr>
                    <a:t>D-Cache</a:t>
                  </a:r>
                </a:p>
              </p:txBody>
            </p:sp>
            <p:cxnSp>
              <p:nvCxnSpPr>
                <p:cNvPr id="442" name="Straight Arrow Connector 441">
                  <a:extLst>
                    <a:ext uri="{FF2B5EF4-FFF2-40B4-BE49-F238E27FC236}">
                      <a16:creationId xmlns:a16="http://schemas.microsoft.com/office/drawing/2014/main" id="{34142DD1-259E-B1AE-6C41-4C2D7E851EDB}"/>
                    </a:ext>
                  </a:extLst>
                </p:cNvPr>
                <p:cNvCxnSpPr>
                  <a:cxnSpLocks/>
                  <a:stCxn id="366" idx="3"/>
                </p:cNvCxnSpPr>
                <p:nvPr/>
              </p:nvCxnSpPr>
              <p:spPr>
                <a:xfrm>
                  <a:off x="5328042" y="4335037"/>
                  <a:ext cx="0" cy="239043"/>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43" name="Straight Arrow Connector 442">
                  <a:extLst>
                    <a:ext uri="{FF2B5EF4-FFF2-40B4-BE49-F238E27FC236}">
                      <a16:creationId xmlns:a16="http://schemas.microsoft.com/office/drawing/2014/main" id="{513F8107-B9D3-D8D4-57D0-D308597E09BC}"/>
                    </a:ext>
                  </a:extLst>
                </p:cNvPr>
                <p:cNvCxnSpPr>
                  <a:cxnSpLocks/>
                </p:cNvCxnSpPr>
                <p:nvPr/>
              </p:nvCxnSpPr>
              <p:spPr>
                <a:xfrm>
                  <a:off x="4092340" y="4335036"/>
                  <a:ext cx="0" cy="239043"/>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44" name="Straight Arrow Connector 443">
                  <a:extLst>
                    <a:ext uri="{FF2B5EF4-FFF2-40B4-BE49-F238E27FC236}">
                      <a16:creationId xmlns:a16="http://schemas.microsoft.com/office/drawing/2014/main" id="{032792D8-0F27-67F7-DD4D-530D7C247340}"/>
                    </a:ext>
                  </a:extLst>
                </p:cNvPr>
                <p:cNvCxnSpPr>
                  <a:cxnSpLocks/>
                </p:cNvCxnSpPr>
                <p:nvPr/>
              </p:nvCxnSpPr>
              <p:spPr>
                <a:xfrm>
                  <a:off x="2816151" y="4335036"/>
                  <a:ext cx="0" cy="239043"/>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sp>
            <p:nvSpPr>
              <p:cNvPr id="436" name="TextBox 435">
                <a:extLst>
                  <a:ext uri="{FF2B5EF4-FFF2-40B4-BE49-F238E27FC236}">
                    <a16:creationId xmlns:a16="http://schemas.microsoft.com/office/drawing/2014/main" id="{E6082FBE-C5D5-5278-828A-E6E2BD42F7DA}"/>
                  </a:ext>
                </a:extLst>
              </p:cNvPr>
              <p:cNvSpPr txBox="1"/>
              <p:nvPr/>
            </p:nvSpPr>
            <p:spPr>
              <a:xfrm>
                <a:off x="4282576" y="5184961"/>
                <a:ext cx="1732523" cy="810478"/>
              </a:xfrm>
              <a:prstGeom prst="rect">
                <a:avLst/>
              </a:prstGeom>
              <a:noFill/>
            </p:spPr>
            <p:txBody>
              <a:bodyPr wrap="square" rtlCol="0">
                <a:spAutoFit/>
              </a:bodyPr>
              <a:lstStyle/>
              <a:p>
                <a:pPr algn="ctr">
                  <a:lnSpc>
                    <a:spcPts val="1400"/>
                  </a:lnSpc>
                </a:pPr>
                <a:r>
                  <a:rPr lang="en-US" sz="1300" b="1" dirty="0">
                    <a:latin typeface="Segoe UI" panose="020B0502040204020203" pitchFamily="34" charset="0"/>
                    <a:cs typeface="Segoe UI" panose="020B0502040204020203" pitchFamily="34" charset="0"/>
                  </a:rPr>
                  <a:t>All threads in warp hit in D-cache: all proceed to Writeback</a:t>
                </a:r>
              </a:p>
            </p:txBody>
          </p:sp>
          <p:cxnSp>
            <p:nvCxnSpPr>
              <p:cNvPr id="437" name="Straight Arrow Connector 436">
                <a:extLst>
                  <a:ext uri="{FF2B5EF4-FFF2-40B4-BE49-F238E27FC236}">
                    <a16:creationId xmlns:a16="http://schemas.microsoft.com/office/drawing/2014/main" id="{40717670-F022-37FF-6A14-563EFD2E6172}"/>
                  </a:ext>
                </a:extLst>
              </p:cNvPr>
              <p:cNvCxnSpPr>
                <a:cxnSpLocks/>
              </p:cNvCxnSpPr>
              <p:nvPr/>
            </p:nvCxnSpPr>
            <p:spPr>
              <a:xfrm flipV="1">
                <a:off x="123217" y="3341744"/>
                <a:ext cx="1421684" cy="13051"/>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38" name="Straight Arrow Connector 437">
                <a:extLst>
                  <a:ext uri="{FF2B5EF4-FFF2-40B4-BE49-F238E27FC236}">
                    <a16:creationId xmlns:a16="http://schemas.microsoft.com/office/drawing/2014/main" id="{53E28182-0882-0F5D-7925-F107E5BA123E}"/>
                  </a:ext>
                </a:extLst>
              </p:cNvPr>
              <p:cNvCxnSpPr>
                <a:cxnSpLocks/>
              </p:cNvCxnSpPr>
              <p:nvPr/>
            </p:nvCxnSpPr>
            <p:spPr>
              <a:xfrm>
                <a:off x="134368" y="3355747"/>
                <a:ext cx="20268" cy="3391513"/>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439" name="Straight Arrow Connector 438">
                <a:extLst>
                  <a:ext uri="{FF2B5EF4-FFF2-40B4-BE49-F238E27FC236}">
                    <a16:creationId xmlns:a16="http://schemas.microsoft.com/office/drawing/2014/main" id="{1114F20B-7470-57DB-9855-681B3CAF44A2}"/>
                  </a:ext>
                </a:extLst>
              </p:cNvPr>
              <p:cNvCxnSpPr>
                <a:cxnSpLocks/>
              </p:cNvCxnSpPr>
              <p:nvPr/>
            </p:nvCxnSpPr>
            <p:spPr>
              <a:xfrm flipH="1">
                <a:off x="155653" y="6721718"/>
                <a:ext cx="3932567" cy="0"/>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440" name="Straight Arrow Connector 439">
                <a:extLst>
                  <a:ext uri="{FF2B5EF4-FFF2-40B4-BE49-F238E27FC236}">
                    <a16:creationId xmlns:a16="http://schemas.microsoft.com/office/drawing/2014/main" id="{58B65193-67CA-8BB6-DECE-A45D9787835F}"/>
                  </a:ext>
                </a:extLst>
              </p:cNvPr>
              <p:cNvCxnSpPr>
                <a:cxnSpLocks/>
                <a:stCxn id="434" idx="2"/>
              </p:cNvCxnSpPr>
              <p:nvPr/>
            </p:nvCxnSpPr>
            <p:spPr>
              <a:xfrm>
                <a:off x="4070607" y="6612714"/>
                <a:ext cx="0" cy="109004"/>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grpSp>
      <p:sp>
        <p:nvSpPr>
          <p:cNvPr id="446" name="TextBox 445">
            <a:extLst>
              <a:ext uri="{FF2B5EF4-FFF2-40B4-BE49-F238E27FC236}">
                <a16:creationId xmlns:a16="http://schemas.microsoft.com/office/drawing/2014/main" id="{83DA7501-928D-ED3F-011F-D0D3620238E8}"/>
              </a:ext>
            </a:extLst>
          </p:cNvPr>
          <p:cNvSpPr txBox="1"/>
          <p:nvPr/>
        </p:nvSpPr>
        <p:spPr>
          <a:xfrm>
            <a:off x="54688" y="1887686"/>
            <a:ext cx="1421684" cy="1460272"/>
          </a:xfrm>
          <a:prstGeom prst="rect">
            <a:avLst/>
          </a:prstGeom>
          <a:noFill/>
        </p:spPr>
        <p:txBody>
          <a:bodyPr wrap="square" rtlCol="0">
            <a:spAutoFit/>
          </a:bodyPr>
          <a:lstStyle/>
          <a:p>
            <a:pPr>
              <a:lnSpc>
                <a:spcPts val="1800"/>
              </a:lnSpc>
            </a:pPr>
            <a:r>
              <a:rPr lang="en-US" sz="1400" b="1" dirty="0">
                <a:latin typeface="Segoe UI" panose="020B0502040204020203" pitchFamily="34" charset="0"/>
                <a:cs typeface="Segoe UI" panose="020B0502040204020203" pitchFamily="34" charset="0"/>
              </a:rPr>
              <a:t>Each thread has its own register set (e.g., up to 255 on an Nvidia GPU)</a:t>
            </a:r>
          </a:p>
        </p:txBody>
      </p:sp>
      <p:grpSp>
        <p:nvGrpSpPr>
          <p:cNvPr id="447" name="Group 446">
            <a:extLst>
              <a:ext uri="{FF2B5EF4-FFF2-40B4-BE49-F238E27FC236}">
                <a16:creationId xmlns:a16="http://schemas.microsoft.com/office/drawing/2014/main" id="{7FF4645B-3809-D44E-0D60-1F5967DC0703}"/>
              </a:ext>
            </a:extLst>
          </p:cNvPr>
          <p:cNvGrpSpPr/>
          <p:nvPr/>
        </p:nvGrpSpPr>
        <p:grpSpPr>
          <a:xfrm>
            <a:off x="647131" y="81816"/>
            <a:ext cx="5138913" cy="1746988"/>
            <a:chOff x="647131" y="81816"/>
            <a:chExt cx="5138913" cy="1746988"/>
          </a:xfrm>
        </p:grpSpPr>
        <p:sp>
          <p:nvSpPr>
            <p:cNvPr id="448" name="Rectangle: Rounded Corners 447">
              <a:extLst>
                <a:ext uri="{FF2B5EF4-FFF2-40B4-BE49-F238E27FC236}">
                  <a16:creationId xmlns:a16="http://schemas.microsoft.com/office/drawing/2014/main" id="{CF274BE7-B83F-1FA1-B17C-DE88B34A45F0}"/>
                </a:ext>
              </a:extLst>
            </p:cNvPr>
            <p:cNvSpPr/>
            <p:nvPr/>
          </p:nvSpPr>
          <p:spPr>
            <a:xfrm>
              <a:off x="2355171" y="430088"/>
              <a:ext cx="3430873" cy="1398716"/>
            </a:xfrm>
            <a:prstGeom prst="round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9" name="TextBox 448">
              <a:extLst>
                <a:ext uri="{FF2B5EF4-FFF2-40B4-BE49-F238E27FC236}">
                  <a16:creationId xmlns:a16="http://schemas.microsoft.com/office/drawing/2014/main" id="{4EFFA885-DC44-3F2B-A08A-AC09EF187539}"/>
                </a:ext>
              </a:extLst>
            </p:cNvPr>
            <p:cNvSpPr txBox="1"/>
            <p:nvPr/>
          </p:nvSpPr>
          <p:spPr>
            <a:xfrm>
              <a:off x="3068404" y="81816"/>
              <a:ext cx="2004406" cy="335156"/>
            </a:xfrm>
            <a:prstGeom prst="rect">
              <a:avLst/>
            </a:prstGeom>
            <a:noFill/>
          </p:spPr>
          <p:txBody>
            <a:bodyPr wrap="square" rtlCol="0">
              <a:spAutoFit/>
            </a:bodyPr>
            <a:lstStyle/>
            <a:p>
              <a:pPr algn="ctr">
                <a:lnSpc>
                  <a:spcPts val="1800"/>
                </a:lnSpc>
              </a:pPr>
              <a:r>
                <a:rPr lang="en-US" sz="2400" b="1" dirty="0">
                  <a:latin typeface="Segoe UI" panose="020B0502040204020203" pitchFamily="34" charset="0"/>
                  <a:cs typeface="Segoe UI" panose="020B0502040204020203" pitchFamily="34" charset="0"/>
                </a:rPr>
                <a:t>Warp queue</a:t>
              </a:r>
            </a:p>
          </p:txBody>
        </p:sp>
        <p:grpSp>
          <p:nvGrpSpPr>
            <p:cNvPr id="450" name="Group 449">
              <a:extLst>
                <a:ext uri="{FF2B5EF4-FFF2-40B4-BE49-F238E27FC236}">
                  <a16:creationId xmlns:a16="http://schemas.microsoft.com/office/drawing/2014/main" id="{707E9F02-5613-24DC-651F-05C1A29A1CF9}"/>
                </a:ext>
              </a:extLst>
            </p:cNvPr>
            <p:cNvGrpSpPr/>
            <p:nvPr/>
          </p:nvGrpSpPr>
          <p:grpSpPr>
            <a:xfrm>
              <a:off x="3095095" y="470270"/>
              <a:ext cx="725642" cy="864800"/>
              <a:chOff x="3832325" y="544096"/>
              <a:chExt cx="725642" cy="1219606"/>
            </a:xfrm>
          </p:grpSpPr>
          <p:grpSp>
            <p:nvGrpSpPr>
              <p:cNvPr id="558" name="Group 557">
                <a:extLst>
                  <a:ext uri="{FF2B5EF4-FFF2-40B4-BE49-F238E27FC236}">
                    <a16:creationId xmlns:a16="http://schemas.microsoft.com/office/drawing/2014/main" id="{B46D09B5-A411-8F52-BB2A-01B000A6AB5E}"/>
                  </a:ext>
                </a:extLst>
              </p:cNvPr>
              <p:cNvGrpSpPr>
                <a:grpSpLocks noChangeAspect="1"/>
              </p:cNvGrpSpPr>
              <p:nvPr/>
            </p:nvGrpSpPr>
            <p:grpSpPr>
              <a:xfrm>
                <a:off x="3832325" y="1271377"/>
                <a:ext cx="725343" cy="246178"/>
                <a:chOff x="10961870" y="4290268"/>
                <a:chExt cx="992950" cy="112865"/>
              </a:xfrm>
            </p:grpSpPr>
            <p:sp>
              <p:nvSpPr>
                <p:cNvPr id="575" name="TextBox 574">
                  <a:extLst>
                    <a:ext uri="{FF2B5EF4-FFF2-40B4-BE49-F238E27FC236}">
                      <a16:creationId xmlns:a16="http://schemas.microsoft.com/office/drawing/2014/main" id="{F0057B8A-3F77-0BAB-7041-3723DCC05F11}"/>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76" name="TextBox 575">
                  <a:extLst>
                    <a:ext uri="{FF2B5EF4-FFF2-40B4-BE49-F238E27FC236}">
                      <a16:creationId xmlns:a16="http://schemas.microsoft.com/office/drawing/2014/main" id="{CD383571-D149-6037-D84D-94DAC7BE09A6}"/>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77" name="TextBox 576">
                  <a:extLst>
                    <a:ext uri="{FF2B5EF4-FFF2-40B4-BE49-F238E27FC236}">
                      <a16:creationId xmlns:a16="http://schemas.microsoft.com/office/drawing/2014/main" id="{FE2BEA37-6CE6-F778-3586-C8B2CB0C9685}"/>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559" name="Group 558">
                <a:extLst>
                  <a:ext uri="{FF2B5EF4-FFF2-40B4-BE49-F238E27FC236}">
                    <a16:creationId xmlns:a16="http://schemas.microsoft.com/office/drawing/2014/main" id="{EC2592C9-E4E3-C895-4839-8B80A5A28ED4}"/>
                  </a:ext>
                </a:extLst>
              </p:cNvPr>
              <p:cNvGrpSpPr>
                <a:grpSpLocks noChangeAspect="1"/>
              </p:cNvGrpSpPr>
              <p:nvPr/>
            </p:nvGrpSpPr>
            <p:grpSpPr>
              <a:xfrm>
                <a:off x="3832325" y="1517524"/>
                <a:ext cx="725343" cy="246178"/>
                <a:chOff x="10961870" y="4290268"/>
                <a:chExt cx="992950" cy="112865"/>
              </a:xfrm>
            </p:grpSpPr>
            <p:sp>
              <p:nvSpPr>
                <p:cNvPr id="572" name="TextBox 571">
                  <a:extLst>
                    <a:ext uri="{FF2B5EF4-FFF2-40B4-BE49-F238E27FC236}">
                      <a16:creationId xmlns:a16="http://schemas.microsoft.com/office/drawing/2014/main" id="{935359B7-AC82-ABD9-2FB5-2E9FFAF2E634}"/>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73" name="TextBox 572">
                  <a:extLst>
                    <a:ext uri="{FF2B5EF4-FFF2-40B4-BE49-F238E27FC236}">
                      <a16:creationId xmlns:a16="http://schemas.microsoft.com/office/drawing/2014/main" id="{6B52739E-485C-4080-607B-E3926A212A0B}"/>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74" name="TextBox 573">
                  <a:extLst>
                    <a:ext uri="{FF2B5EF4-FFF2-40B4-BE49-F238E27FC236}">
                      <a16:creationId xmlns:a16="http://schemas.microsoft.com/office/drawing/2014/main" id="{1FD28D18-68CC-5B57-C746-D69FD446228C}"/>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560" name="Group 559">
                <a:extLst>
                  <a:ext uri="{FF2B5EF4-FFF2-40B4-BE49-F238E27FC236}">
                    <a16:creationId xmlns:a16="http://schemas.microsoft.com/office/drawing/2014/main" id="{E5DD85C1-7DD6-09CC-F6EA-6CB18D6BF40B}"/>
                  </a:ext>
                </a:extLst>
              </p:cNvPr>
              <p:cNvGrpSpPr/>
              <p:nvPr/>
            </p:nvGrpSpPr>
            <p:grpSpPr>
              <a:xfrm>
                <a:off x="3832325" y="1032199"/>
                <a:ext cx="725343" cy="246178"/>
                <a:chOff x="2420813" y="1047866"/>
                <a:chExt cx="2165790" cy="246178"/>
              </a:xfrm>
            </p:grpSpPr>
            <p:sp>
              <p:nvSpPr>
                <p:cNvPr id="569" name="TextBox 568">
                  <a:extLst>
                    <a:ext uri="{FF2B5EF4-FFF2-40B4-BE49-F238E27FC236}">
                      <a16:creationId xmlns:a16="http://schemas.microsoft.com/office/drawing/2014/main" id="{02F6C4A4-902E-F92B-2E38-08F2BDCDE1FC}"/>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70" name="TextBox 569">
                  <a:extLst>
                    <a:ext uri="{FF2B5EF4-FFF2-40B4-BE49-F238E27FC236}">
                      <a16:creationId xmlns:a16="http://schemas.microsoft.com/office/drawing/2014/main" id="{D031D50F-5F33-385B-16EA-2F5A25FD6D98}"/>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71" name="TextBox 570">
                  <a:extLst>
                    <a:ext uri="{FF2B5EF4-FFF2-40B4-BE49-F238E27FC236}">
                      <a16:creationId xmlns:a16="http://schemas.microsoft.com/office/drawing/2014/main" id="{32EAA238-E17F-9470-FDE4-FA7BF227A0BD}"/>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561" name="Group 560">
                <a:extLst>
                  <a:ext uri="{FF2B5EF4-FFF2-40B4-BE49-F238E27FC236}">
                    <a16:creationId xmlns:a16="http://schemas.microsoft.com/office/drawing/2014/main" id="{33DECBCC-AC19-C243-690D-B957D6D4AE95}"/>
                  </a:ext>
                </a:extLst>
              </p:cNvPr>
              <p:cNvGrpSpPr>
                <a:grpSpLocks noChangeAspect="1"/>
              </p:cNvGrpSpPr>
              <p:nvPr/>
            </p:nvGrpSpPr>
            <p:grpSpPr>
              <a:xfrm>
                <a:off x="3832624" y="544096"/>
                <a:ext cx="725343" cy="246178"/>
                <a:chOff x="10961870" y="4290268"/>
                <a:chExt cx="992950" cy="112865"/>
              </a:xfrm>
            </p:grpSpPr>
            <p:sp>
              <p:nvSpPr>
                <p:cNvPr id="566" name="TextBox 565">
                  <a:extLst>
                    <a:ext uri="{FF2B5EF4-FFF2-40B4-BE49-F238E27FC236}">
                      <a16:creationId xmlns:a16="http://schemas.microsoft.com/office/drawing/2014/main" id="{635C3F0C-C7D9-F812-75E1-AF43E5612273}"/>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67" name="TextBox 566">
                  <a:extLst>
                    <a:ext uri="{FF2B5EF4-FFF2-40B4-BE49-F238E27FC236}">
                      <a16:creationId xmlns:a16="http://schemas.microsoft.com/office/drawing/2014/main" id="{CAFCE7A7-3581-5E97-7C61-D9205378BCE9}"/>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68" name="TextBox 567">
                  <a:extLst>
                    <a:ext uri="{FF2B5EF4-FFF2-40B4-BE49-F238E27FC236}">
                      <a16:creationId xmlns:a16="http://schemas.microsoft.com/office/drawing/2014/main" id="{15B63C76-CB7F-CDDD-E00D-0F30026D6549}"/>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562" name="Group 561">
                <a:extLst>
                  <a:ext uri="{FF2B5EF4-FFF2-40B4-BE49-F238E27FC236}">
                    <a16:creationId xmlns:a16="http://schemas.microsoft.com/office/drawing/2014/main" id="{7334C431-A541-BC8B-1AC2-705C66047EAD}"/>
                  </a:ext>
                </a:extLst>
              </p:cNvPr>
              <p:cNvGrpSpPr>
                <a:grpSpLocks noChangeAspect="1"/>
              </p:cNvGrpSpPr>
              <p:nvPr/>
            </p:nvGrpSpPr>
            <p:grpSpPr>
              <a:xfrm>
                <a:off x="3832624" y="790243"/>
                <a:ext cx="725343" cy="246178"/>
                <a:chOff x="10961870" y="4290268"/>
                <a:chExt cx="992950" cy="112865"/>
              </a:xfrm>
            </p:grpSpPr>
            <p:sp>
              <p:nvSpPr>
                <p:cNvPr id="563" name="TextBox 562">
                  <a:extLst>
                    <a:ext uri="{FF2B5EF4-FFF2-40B4-BE49-F238E27FC236}">
                      <a16:creationId xmlns:a16="http://schemas.microsoft.com/office/drawing/2014/main" id="{25092A81-210A-1560-A6D4-CED8560E6A9E}"/>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64" name="TextBox 563">
                  <a:extLst>
                    <a:ext uri="{FF2B5EF4-FFF2-40B4-BE49-F238E27FC236}">
                      <a16:creationId xmlns:a16="http://schemas.microsoft.com/office/drawing/2014/main" id="{94D0C35C-E58B-D847-CEEC-6078F28C0C74}"/>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65" name="TextBox 564">
                  <a:extLst>
                    <a:ext uri="{FF2B5EF4-FFF2-40B4-BE49-F238E27FC236}">
                      <a16:creationId xmlns:a16="http://schemas.microsoft.com/office/drawing/2014/main" id="{131B42D0-5AFD-7771-8E18-F6199012A242}"/>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grpSp>
          <p:nvGrpSpPr>
            <p:cNvPr id="451" name="Group 450">
              <a:extLst>
                <a:ext uri="{FF2B5EF4-FFF2-40B4-BE49-F238E27FC236}">
                  <a16:creationId xmlns:a16="http://schemas.microsoft.com/office/drawing/2014/main" id="{D2D25503-42CD-77E0-08B5-71F2B49A66F5}"/>
                </a:ext>
              </a:extLst>
            </p:cNvPr>
            <p:cNvGrpSpPr/>
            <p:nvPr/>
          </p:nvGrpSpPr>
          <p:grpSpPr>
            <a:xfrm>
              <a:off x="2821441" y="691784"/>
              <a:ext cx="725642" cy="864800"/>
              <a:chOff x="3832325" y="544096"/>
              <a:chExt cx="725642" cy="1219606"/>
            </a:xfrm>
          </p:grpSpPr>
          <p:grpSp>
            <p:nvGrpSpPr>
              <p:cNvPr id="538" name="Group 537">
                <a:extLst>
                  <a:ext uri="{FF2B5EF4-FFF2-40B4-BE49-F238E27FC236}">
                    <a16:creationId xmlns:a16="http://schemas.microsoft.com/office/drawing/2014/main" id="{2F06C458-CB03-8E91-567E-63DC5A2F32FF}"/>
                  </a:ext>
                </a:extLst>
              </p:cNvPr>
              <p:cNvGrpSpPr>
                <a:grpSpLocks noChangeAspect="1"/>
              </p:cNvGrpSpPr>
              <p:nvPr/>
            </p:nvGrpSpPr>
            <p:grpSpPr>
              <a:xfrm>
                <a:off x="3832325" y="1271377"/>
                <a:ext cx="725343" cy="246178"/>
                <a:chOff x="10961870" y="4290268"/>
                <a:chExt cx="992950" cy="112865"/>
              </a:xfrm>
            </p:grpSpPr>
            <p:sp>
              <p:nvSpPr>
                <p:cNvPr id="555" name="TextBox 554">
                  <a:extLst>
                    <a:ext uri="{FF2B5EF4-FFF2-40B4-BE49-F238E27FC236}">
                      <a16:creationId xmlns:a16="http://schemas.microsoft.com/office/drawing/2014/main" id="{E9BC2202-C891-18F7-426A-1E198E4612CA}"/>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56" name="TextBox 555">
                  <a:extLst>
                    <a:ext uri="{FF2B5EF4-FFF2-40B4-BE49-F238E27FC236}">
                      <a16:creationId xmlns:a16="http://schemas.microsoft.com/office/drawing/2014/main" id="{75A441CD-50A2-313C-A0AB-76B98A32C2A0}"/>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57" name="TextBox 556">
                  <a:extLst>
                    <a:ext uri="{FF2B5EF4-FFF2-40B4-BE49-F238E27FC236}">
                      <a16:creationId xmlns:a16="http://schemas.microsoft.com/office/drawing/2014/main" id="{3A87A91A-492B-392C-F68A-CBAAA4C3D148}"/>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539" name="Group 538">
                <a:extLst>
                  <a:ext uri="{FF2B5EF4-FFF2-40B4-BE49-F238E27FC236}">
                    <a16:creationId xmlns:a16="http://schemas.microsoft.com/office/drawing/2014/main" id="{C8806A0E-9096-C00D-E680-E8913844AAFF}"/>
                  </a:ext>
                </a:extLst>
              </p:cNvPr>
              <p:cNvGrpSpPr>
                <a:grpSpLocks noChangeAspect="1"/>
              </p:cNvGrpSpPr>
              <p:nvPr/>
            </p:nvGrpSpPr>
            <p:grpSpPr>
              <a:xfrm>
                <a:off x="3832325" y="1517524"/>
                <a:ext cx="725343" cy="246178"/>
                <a:chOff x="10961870" y="4290268"/>
                <a:chExt cx="992950" cy="112865"/>
              </a:xfrm>
            </p:grpSpPr>
            <p:sp>
              <p:nvSpPr>
                <p:cNvPr id="552" name="TextBox 551">
                  <a:extLst>
                    <a:ext uri="{FF2B5EF4-FFF2-40B4-BE49-F238E27FC236}">
                      <a16:creationId xmlns:a16="http://schemas.microsoft.com/office/drawing/2014/main" id="{DCC53228-2A6B-E9CE-6E17-F47DAB6C2C8E}"/>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53" name="TextBox 552">
                  <a:extLst>
                    <a:ext uri="{FF2B5EF4-FFF2-40B4-BE49-F238E27FC236}">
                      <a16:creationId xmlns:a16="http://schemas.microsoft.com/office/drawing/2014/main" id="{84F41F71-0186-F795-5DDA-D28721C79E26}"/>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54" name="TextBox 553">
                  <a:extLst>
                    <a:ext uri="{FF2B5EF4-FFF2-40B4-BE49-F238E27FC236}">
                      <a16:creationId xmlns:a16="http://schemas.microsoft.com/office/drawing/2014/main" id="{C33DFA37-2774-121A-810B-83B6BFAAA78F}"/>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540" name="Group 539">
                <a:extLst>
                  <a:ext uri="{FF2B5EF4-FFF2-40B4-BE49-F238E27FC236}">
                    <a16:creationId xmlns:a16="http://schemas.microsoft.com/office/drawing/2014/main" id="{D21C5F6C-D2DB-C157-A7BF-6B7249C71385}"/>
                  </a:ext>
                </a:extLst>
              </p:cNvPr>
              <p:cNvGrpSpPr/>
              <p:nvPr/>
            </p:nvGrpSpPr>
            <p:grpSpPr>
              <a:xfrm>
                <a:off x="3832325" y="1032199"/>
                <a:ext cx="725343" cy="246178"/>
                <a:chOff x="2420813" y="1047866"/>
                <a:chExt cx="2165790" cy="246178"/>
              </a:xfrm>
            </p:grpSpPr>
            <p:sp>
              <p:nvSpPr>
                <p:cNvPr id="549" name="TextBox 548">
                  <a:extLst>
                    <a:ext uri="{FF2B5EF4-FFF2-40B4-BE49-F238E27FC236}">
                      <a16:creationId xmlns:a16="http://schemas.microsoft.com/office/drawing/2014/main" id="{D18C3883-ED29-5BF5-FCC4-8338D838C887}"/>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50" name="TextBox 549">
                  <a:extLst>
                    <a:ext uri="{FF2B5EF4-FFF2-40B4-BE49-F238E27FC236}">
                      <a16:creationId xmlns:a16="http://schemas.microsoft.com/office/drawing/2014/main" id="{93A96F51-1C53-5340-C1E5-998007EA5CF7}"/>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51" name="TextBox 550">
                  <a:extLst>
                    <a:ext uri="{FF2B5EF4-FFF2-40B4-BE49-F238E27FC236}">
                      <a16:creationId xmlns:a16="http://schemas.microsoft.com/office/drawing/2014/main" id="{5979BB10-7AEE-BB1F-523C-27DECE916E2C}"/>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541" name="Group 540">
                <a:extLst>
                  <a:ext uri="{FF2B5EF4-FFF2-40B4-BE49-F238E27FC236}">
                    <a16:creationId xmlns:a16="http://schemas.microsoft.com/office/drawing/2014/main" id="{1071092A-6D0B-D898-DF8E-BD9E2A75975F}"/>
                  </a:ext>
                </a:extLst>
              </p:cNvPr>
              <p:cNvGrpSpPr>
                <a:grpSpLocks noChangeAspect="1"/>
              </p:cNvGrpSpPr>
              <p:nvPr/>
            </p:nvGrpSpPr>
            <p:grpSpPr>
              <a:xfrm>
                <a:off x="3832624" y="544096"/>
                <a:ext cx="725343" cy="246178"/>
                <a:chOff x="10961870" y="4290268"/>
                <a:chExt cx="992950" cy="112865"/>
              </a:xfrm>
            </p:grpSpPr>
            <p:sp>
              <p:nvSpPr>
                <p:cNvPr id="546" name="TextBox 545">
                  <a:extLst>
                    <a:ext uri="{FF2B5EF4-FFF2-40B4-BE49-F238E27FC236}">
                      <a16:creationId xmlns:a16="http://schemas.microsoft.com/office/drawing/2014/main" id="{A45F44C7-2FF9-4C46-491E-49102A4F186E}"/>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47" name="TextBox 546">
                  <a:extLst>
                    <a:ext uri="{FF2B5EF4-FFF2-40B4-BE49-F238E27FC236}">
                      <a16:creationId xmlns:a16="http://schemas.microsoft.com/office/drawing/2014/main" id="{CAE29425-D298-D1A8-C916-4826409D9E30}"/>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48" name="TextBox 547">
                  <a:extLst>
                    <a:ext uri="{FF2B5EF4-FFF2-40B4-BE49-F238E27FC236}">
                      <a16:creationId xmlns:a16="http://schemas.microsoft.com/office/drawing/2014/main" id="{601E2C39-C4AA-530B-AA95-86D12463AFFC}"/>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542" name="Group 541">
                <a:extLst>
                  <a:ext uri="{FF2B5EF4-FFF2-40B4-BE49-F238E27FC236}">
                    <a16:creationId xmlns:a16="http://schemas.microsoft.com/office/drawing/2014/main" id="{BF4D825F-302F-3B61-83BF-A97C3BACD17A}"/>
                  </a:ext>
                </a:extLst>
              </p:cNvPr>
              <p:cNvGrpSpPr>
                <a:grpSpLocks noChangeAspect="1"/>
              </p:cNvGrpSpPr>
              <p:nvPr/>
            </p:nvGrpSpPr>
            <p:grpSpPr>
              <a:xfrm>
                <a:off x="3832624" y="790243"/>
                <a:ext cx="725343" cy="246178"/>
                <a:chOff x="10961870" y="4290268"/>
                <a:chExt cx="992950" cy="112865"/>
              </a:xfrm>
            </p:grpSpPr>
            <p:sp>
              <p:nvSpPr>
                <p:cNvPr id="543" name="TextBox 542">
                  <a:extLst>
                    <a:ext uri="{FF2B5EF4-FFF2-40B4-BE49-F238E27FC236}">
                      <a16:creationId xmlns:a16="http://schemas.microsoft.com/office/drawing/2014/main" id="{5BE94281-E09B-4898-2DD9-FC42ED319EA2}"/>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44" name="TextBox 543">
                  <a:extLst>
                    <a:ext uri="{FF2B5EF4-FFF2-40B4-BE49-F238E27FC236}">
                      <a16:creationId xmlns:a16="http://schemas.microsoft.com/office/drawing/2014/main" id="{38EACC85-72F6-D2FB-D882-265EB35ADF08}"/>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45" name="TextBox 544">
                  <a:extLst>
                    <a:ext uri="{FF2B5EF4-FFF2-40B4-BE49-F238E27FC236}">
                      <a16:creationId xmlns:a16="http://schemas.microsoft.com/office/drawing/2014/main" id="{93C981D4-4AFF-0BC6-968C-6B80A0E40A82}"/>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grpSp>
          <p:nvGrpSpPr>
            <p:cNvPr id="452" name="Group 451">
              <a:extLst>
                <a:ext uri="{FF2B5EF4-FFF2-40B4-BE49-F238E27FC236}">
                  <a16:creationId xmlns:a16="http://schemas.microsoft.com/office/drawing/2014/main" id="{7A26B057-EBCF-D8A0-D5D5-A21AAD0A4EAF}"/>
                </a:ext>
              </a:extLst>
            </p:cNvPr>
            <p:cNvGrpSpPr/>
            <p:nvPr/>
          </p:nvGrpSpPr>
          <p:grpSpPr>
            <a:xfrm>
              <a:off x="2554549" y="912593"/>
              <a:ext cx="725642" cy="864800"/>
              <a:chOff x="3832325" y="544096"/>
              <a:chExt cx="725642" cy="1219606"/>
            </a:xfrm>
          </p:grpSpPr>
          <p:grpSp>
            <p:nvGrpSpPr>
              <p:cNvPr id="518" name="Group 517">
                <a:extLst>
                  <a:ext uri="{FF2B5EF4-FFF2-40B4-BE49-F238E27FC236}">
                    <a16:creationId xmlns:a16="http://schemas.microsoft.com/office/drawing/2014/main" id="{E9C235A1-E6FE-9BDF-8E07-1D456BA08576}"/>
                  </a:ext>
                </a:extLst>
              </p:cNvPr>
              <p:cNvGrpSpPr>
                <a:grpSpLocks noChangeAspect="1"/>
              </p:cNvGrpSpPr>
              <p:nvPr/>
            </p:nvGrpSpPr>
            <p:grpSpPr>
              <a:xfrm>
                <a:off x="3832325" y="1271377"/>
                <a:ext cx="725343" cy="246178"/>
                <a:chOff x="10961870" y="4290268"/>
                <a:chExt cx="992950" cy="112865"/>
              </a:xfrm>
            </p:grpSpPr>
            <p:sp>
              <p:nvSpPr>
                <p:cNvPr id="535" name="TextBox 534">
                  <a:extLst>
                    <a:ext uri="{FF2B5EF4-FFF2-40B4-BE49-F238E27FC236}">
                      <a16:creationId xmlns:a16="http://schemas.microsoft.com/office/drawing/2014/main" id="{8DBA7AEB-6D39-8596-6F3A-C4BEB3F0D21F}"/>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36" name="TextBox 535">
                  <a:extLst>
                    <a:ext uri="{FF2B5EF4-FFF2-40B4-BE49-F238E27FC236}">
                      <a16:creationId xmlns:a16="http://schemas.microsoft.com/office/drawing/2014/main" id="{1F08FEB9-1DF1-A02E-99DD-ACD4FEB4D052}"/>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37" name="TextBox 536">
                  <a:extLst>
                    <a:ext uri="{FF2B5EF4-FFF2-40B4-BE49-F238E27FC236}">
                      <a16:creationId xmlns:a16="http://schemas.microsoft.com/office/drawing/2014/main" id="{3C16211C-C062-8506-8F6A-D6981EC47D91}"/>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519" name="Group 518">
                <a:extLst>
                  <a:ext uri="{FF2B5EF4-FFF2-40B4-BE49-F238E27FC236}">
                    <a16:creationId xmlns:a16="http://schemas.microsoft.com/office/drawing/2014/main" id="{77C96653-4DDE-77BD-E9AC-6F5070A3AE06}"/>
                  </a:ext>
                </a:extLst>
              </p:cNvPr>
              <p:cNvGrpSpPr>
                <a:grpSpLocks noChangeAspect="1"/>
              </p:cNvGrpSpPr>
              <p:nvPr/>
            </p:nvGrpSpPr>
            <p:grpSpPr>
              <a:xfrm>
                <a:off x="3832325" y="1517524"/>
                <a:ext cx="725343" cy="246178"/>
                <a:chOff x="10961870" y="4290268"/>
                <a:chExt cx="992950" cy="112865"/>
              </a:xfrm>
            </p:grpSpPr>
            <p:sp>
              <p:nvSpPr>
                <p:cNvPr id="532" name="TextBox 531">
                  <a:extLst>
                    <a:ext uri="{FF2B5EF4-FFF2-40B4-BE49-F238E27FC236}">
                      <a16:creationId xmlns:a16="http://schemas.microsoft.com/office/drawing/2014/main" id="{564ECACD-B34F-DACE-5EC0-DDD358A61C87}"/>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33" name="TextBox 532">
                  <a:extLst>
                    <a:ext uri="{FF2B5EF4-FFF2-40B4-BE49-F238E27FC236}">
                      <a16:creationId xmlns:a16="http://schemas.microsoft.com/office/drawing/2014/main" id="{65C38006-7740-CBF5-E3B4-4709B0C7FEC3}"/>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34" name="TextBox 533">
                  <a:extLst>
                    <a:ext uri="{FF2B5EF4-FFF2-40B4-BE49-F238E27FC236}">
                      <a16:creationId xmlns:a16="http://schemas.microsoft.com/office/drawing/2014/main" id="{5D2DD924-C890-4818-C369-C2C61605B5A4}"/>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520" name="Group 519">
                <a:extLst>
                  <a:ext uri="{FF2B5EF4-FFF2-40B4-BE49-F238E27FC236}">
                    <a16:creationId xmlns:a16="http://schemas.microsoft.com/office/drawing/2014/main" id="{668830DC-8A34-5A11-4C7F-C559AAB4E4E6}"/>
                  </a:ext>
                </a:extLst>
              </p:cNvPr>
              <p:cNvGrpSpPr/>
              <p:nvPr/>
            </p:nvGrpSpPr>
            <p:grpSpPr>
              <a:xfrm>
                <a:off x="3832325" y="1032199"/>
                <a:ext cx="725343" cy="246178"/>
                <a:chOff x="2420813" y="1047866"/>
                <a:chExt cx="2165790" cy="246178"/>
              </a:xfrm>
            </p:grpSpPr>
            <p:sp>
              <p:nvSpPr>
                <p:cNvPr id="529" name="TextBox 528">
                  <a:extLst>
                    <a:ext uri="{FF2B5EF4-FFF2-40B4-BE49-F238E27FC236}">
                      <a16:creationId xmlns:a16="http://schemas.microsoft.com/office/drawing/2014/main" id="{BEF4BC39-77F0-4B2A-9CBB-C6AEDE2492CF}"/>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30" name="TextBox 529">
                  <a:extLst>
                    <a:ext uri="{FF2B5EF4-FFF2-40B4-BE49-F238E27FC236}">
                      <a16:creationId xmlns:a16="http://schemas.microsoft.com/office/drawing/2014/main" id="{4AF5DD27-36A5-76ED-6767-7631AAFE9FCF}"/>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31" name="TextBox 530">
                  <a:extLst>
                    <a:ext uri="{FF2B5EF4-FFF2-40B4-BE49-F238E27FC236}">
                      <a16:creationId xmlns:a16="http://schemas.microsoft.com/office/drawing/2014/main" id="{2D385B9C-7CFA-0EAF-85C2-2D833C309071}"/>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521" name="Group 520">
                <a:extLst>
                  <a:ext uri="{FF2B5EF4-FFF2-40B4-BE49-F238E27FC236}">
                    <a16:creationId xmlns:a16="http://schemas.microsoft.com/office/drawing/2014/main" id="{435FB62A-A4D7-B200-29B4-435FF02399ED}"/>
                  </a:ext>
                </a:extLst>
              </p:cNvPr>
              <p:cNvGrpSpPr>
                <a:grpSpLocks noChangeAspect="1"/>
              </p:cNvGrpSpPr>
              <p:nvPr/>
            </p:nvGrpSpPr>
            <p:grpSpPr>
              <a:xfrm>
                <a:off x="3832624" y="544096"/>
                <a:ext cx="725343" cy="246178"/>
                <a:chOff x="10961870" y="4290268"/>
                <a:chExt cx="992950" cy="112865"/>
              </a:xfrm>
            </p:grpSpPr>
            <p:sp>
              <p:nvSpPr>
                <p:cNvPr id="526" name="TextBox 525">
                  <a:extLst>
                    <a:ext uri="{FF2B5EF4-FFF2-40B4-BE49-F238E27FC236}">
                      <a16:creationId xmlns:a16="http://schemas.microsoft.com/office/drawing/2014/main" id="{C2487BD1-7EA1-3DCB-DA9D-B2BA470A39BB}"/>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27" name="TextBox 526">
                  <a:extLst>
                    <a:ext uri="{FF2B5EF4-FFF2-40B4-BE49-F238E27FC236}">
                      <a16:creationId xmlns:a16="http://schemas.microsoft.com/office/drawing/2014/main" id="{E6A88078-BE34-BB90-95B2-D8C7285414C5}"/>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28" name="TextBox 527">
                  <a:extLst>
                    <a:ext uri="{FF2B5EF4-FFF2-40B4-BE49-F238E27FC236}">
                      <a16:creationId xmlns:a16="http://schemas.microsoft.com/office/drawing/2014/main" id="{D85DA132-C0F4-43F0-2199-BB7A88ADAE86}"/>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522" name="Group 521">
                <a:extLst>
                  <a:ext uri="{FF2B5EF4-FFF2-40B4-BE49-F238E27FC236}">
                    <a16:creationId xmlns:a16="http://schemas.microsoft.com/office/drawing/2014/main" id="{E6A6CBF8-5DC6-8ADC-60C0-10BA4292EBF0}"/>
                  </a:ext>
                </a:extLst>
              </p:cNvPr>
              <p:cNvGrpSpPr>
                <a:grpSpLocks noChangeAspect="1"/>
              </p:cNvGrpSpPr>
              <p:nvPr/>
            </p:nvGrpSpPr>
            <p:grpSpPr>
              <a:xfrm>
                <a:off x="3832624" y="790243"/>
                <a:ext cx="725343" cy="246178"/>
                <a:chOff x="10961870" y="4290268"/>
                <a:chExt cx="992950" cy="112865"/>
              </a:xfrm>
            </p:grpSpPr>
            <p:sp>
              <p:nvSpPr>
                <p:cNvPr id="523" name="TextBox 522">
                  <a:extLst>
                    <a:ext uri="{FF2B5EF4-FFF2-40B4-BE49-F238E27FC236}">
                      <a16:creationId xmlns:a16="http://schemas.microsoft.com/office/drawing/2014/main" id="{09B59DEF-4CD4-2BAC-FB4A-69F45B9C4198}"/>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24" name="TextBox 523">
                  <a:extLst>
                    <a:ext uri="{FF2B5EF4-FFF2-40B4-BE49-F238E27FC236}">
                      <a16:creationId xmlns:a16="http://schemas.microsoft.com/office/drawing/2014/main" id="{B1A36FD3-904E-197F-91F3-1BB9AB09D186}"/>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25" name="TextBox 524">
                  <a:extLst>
                    <a:ext uri="{FF2B5EF4-FFF2-40B4-BE49-F238E27FC236}">
                      <a16:creationId xmlns:a16="http://schemas.microsoft.com/office/drawing/2014/main" id="{CDF55C2C-7889-0DE7-1560-2B3663B20BA9}"/>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grpSp>
          <p:nvGrpSpPr>
            <p:cNvPr id="453" name="Group 452">
              <a:extLst>
                <a:ext uri="{FF2B5EF4-FFF2-40B4-BE49-F238E27FC236}">
                  <a16:creationId xmlns:a16="http://schemas.microsoft.com/office/drawing/2014/main" id="{A322C0D5-66BB-543D-33B7-C85154237AC5}"/>
                </a:ext>
              </a:extLst>
            </p:cNvPr>
            <p:cNvGrpSpPr/>
            <p:nvPr/>
          </p:nvGrpSpPr>
          <p:grpSpPr>
            <a:xfrm>
              <a:off x="4797691" y="473579"/>
              <a:ext cx="725642" cy="864800"/>
              <a:chOff x="3832325" y="544096"/>
              <a:chExt cx="725642" cy="1219606"/>
            </a:xfrm>
          </p:grpSpPr>
          <p:grpSp>
            <p:nvGrpSpPr>
              <p:cNvPr id="498" name="Group 497">
                <a:extLst>
                  <a:ext uri="{FF2B5EF4-FFF2-40B4-BE49-F238E27FC236}">
                    <a16:creationId xmlns:a16="http://schemas.microsoft.com/office/drawing/2014/main" id="{D67018E4-D5F4-1E7B-ABBA-67DAE41F7FE6}"/>
                  </a:ext>
                </a:extLst>
              </p:cNvPr>
              <p:cNvGrpSpPr>
                <a:grpSpLocks noChangeAspect="1"/>
              </p:cNvGrpSpPr>
              <p:nvPr/>
            </p:nvGrpSpPr>
            <p:grpSpPr>
              <a:xfrm>
                <a:off x="3832325" y="1271377"/>
                <a:ext cx="725343" cy="246178"/>
                <a:chOff x="10961870" y="4290268"/>
                <a:chExt cx="992950" cy="112865"/>
              </a:xfrm>
            </p:grpSpPr>
            <p:sp>
              <p:nvSpPr>
                <p:cNvPr id="515" name="TextBox 514">
                  <a:extLst>
                    <a:ext uri="{FF2B5EF4-FFF2-40B4-BE49-F238E27FC236}">
                      <a16:creationId xmlns:a16="http://schemas.microsoft.com/office/drawing/2014/main" id="{772C5BB8-BB52-A33C-8DAB-D528ACFC9C0A}"/>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16" name="TextBox 515">
                  <a:extLst>
                    <a:ext uri="{FF2B5EF4-FFF2-40B4-BE49-F238E27FC236}">
                      <a16:creationId xmlns:a16="http://schemas.microsoft.com/office/drawing/2014/main" id="{23BDA23E-DB8E-E329-817B-78204BC534A5}"/>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17" name="TextBox 516">
                  <a:extLst>
                    <a:ext uri="{FF2B5EF4-FFF2-40B4-BE49-F238E27FC236}">
                      <a16:creationId xmlns:a16="http://schemas.microsoft.com/office/drawing/2014/main" id="{C71706F1-C7E7-72E6-FB3E-D1432A777AB7}"/>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99" name="Group 498">
                <a:extLst>
                  <a:ext uri="{FF2B5EF4-FFF2-40B4-BE49-F238E27FC236}">
                    <a16:creationId xmlns:a16="http://schemas.microsoft.com/office/drawing/2014/main" id="{34AAD45F-3D42-2220-27A4-5562E4FA9933}"/>
                  </a:ext>
                </a:extLst>
              </p:cNvPr>
              <p:cNvGrpSpPr>
                <a:grpSpLocks noChangeAspect="1"/>
              </p:cNvGrpSpPr>
              <p:nvPr/>
            </p:nvGrpSpPr>
            <p:grpSpPr>
              <a:xfrm>
                <a:off x="3832325" y="1517524"/>
                <a:ext cx="725343" cy="246178"/>
                <a:chOff x="10961870" y="4290268"/>
                <a:chExt cx="992950" cy="112865"/>
              </a:xfrm>
            </p:grpSpPr>
            <p:sp>
              <p:nvSpPr>
                <p:cNvPr id="512" name="TextBox 511">
                  <a:extLst>
                    <a:ext uri="{FF2B5EF4-FFF2-40B4-BE49-F238E27FC236}">
                      <a16:creationId xmlns:a16="http://schemas.microsoft.com/office/drawing/2014/main" id="{A64E7236-FEDC-915C-04E1-6C5A958CE693}"/>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13" name="TextBox 512">
                  <a:extLst>
                    <a:ext uri="{FF2B5EF4-FFF2-40B4-BE49-F238E27FC236}">
                      <a16:creationId xmlns:a16="http://schemas.microsoft.com/office/drawing/2014/main" id="{41993D48-0719-0A60-E5D6-02D8DC1CABF3}"/>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14" name="TextBox 513">
                  <a:extLst>
                    <a:ext uri="{FF2B5EF4-FFF2-40B4-BE49-F238E27FC236}">
                      <a16:creationId xmlns:a16="http://schemas.microsoft.com/office/drawing/2014/main" id="{3255C828-78B7-0125-D33C-B2127E147DB4}"/>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500" name="Group 499">
                <a:extLst>
                  <a:ext uri="{FF2B5EF4-FFF2-40B4-BE49-F238E27FC236}">
                    <a16:creationId xmlns:a16="http://schemas.microsoft.com/office/drawing/2014/main" id="{D8CE8E66-C018-BBB1-E1D4-30EA6E1057F2}"/>
                  </a:ext>
                </a:extLst>
              </p:cNvPr>
              <p:cNvGrpSpPr/>
              <p:nvPr/>
            </p:nvGrpSpPr>
            <p:grpSpPr>
              <a:xfrm>
                <a:off x="3832325" y="1032199"/>
                <a:ext cx="725343" cy="246178"/>
                <a:chOff x="2420813" y="1047866"/>
                <a:chExt cx="2165790" cy="246178"/>
              </a:xfrm>
            </p:grpSpPr>
            <p:sp>
              <p:nvSpPr>
                <p:cNvPr id="509" name="TextBox 508">
                  <a:extLst>
                    <a:ext uri="{FF2B5EF4-FFF2-40B4-BE49-F238E27FC236}">
                      <a16:creationId xmlns:a16="http://schemas.microsoft.com/office/drawing/2014/main" id="{979802A0-A50D-8295-7126-5456A667B76E}"/>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10" name="TextBox 509">
                  <a:extLst>
                    <a:ext uri="{FF2B5EF4-FFF2-40B4-BE49-F238E27FC236}">
                      <a16:creationId xmlns:a16="http://schemas.microsoft.com/office/drawing/2014/main" id="{81A397E3-B409-B887-B3E6-DEAB5B5C7030}"/>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11" name="TextBox 510">
                  <a:extLst>
                    <a:ext uri="{FF2B5EF4-FFF2-40B4-BE49-F238E27FC236}">
                      <a16:creationId xmlns:a16="http://schemas.microsoft.com/office/drawing/2014/main" id="{1009EBE4-3850-F7FF-1D68-C4FA14764457}"/>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501" name="Group 500">
                <a:extLst>
                  <a:ext uri="{FF2B5EF4-FFF2-40B4-BE49-F238E27FC236}">
                    <a16:creationId xmlns:a16="http://schemas.microsoft.com/office/drawing/2014/main" id="{E2972842-B056-209E-F8EB-E381714078AA}"/>
                  </a:ext>
                </a:extLst>
              </p:cNvPr>
              <p:cNvGrpSpPr>
                <a:grpSpLocks noChangeAspect="1"/>
              </p:cNvGrpSpPr>
              <p:nvPr/>
            </p:nvGrpSpPr>
            <p:grpSpPr>
              <a:xfrm>
                <a:off x="3832624" y="544096"/>
                <a:ext cx="725343" cy="246178"/>
                <a:chOff x="10961870" y="4290268"/>
                <a:chExt cx="992950" cy="112865"/>
              </a:xfrm>
            </p:grpSpPr>
            <p:sp>
              <p:nvSpPr>
                <p:cNvPr id="506" name="TextBox 505">
                  <a:extLst>
                    <a:ext uri="{FF2B5EF4-FFF2-40B4-BE49-F238E27FC236}">
                      <a16:creationId xmlns:a16="http://schemas.microsoft.com/office/drawing/2014/main" id="{6E81BEA6-AA33-2D63-C1CE-1EE55D0D217D}"/>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07" name="TextBox 506">
                  <a:extLst>
                    <a:ext uri="{FF2B5EF4-FFF2-40B4-BE49-F238E27FC236}">
                      <a16:creationId xmlns:a16="http://schemas.microsoft.com/office/drawing/2014/main" id="{50E420E3-1C23-1C18-0BEB-D06FB58BCBD4}"/>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08" name="TextBox 507">
                  <a:extLst>
                    <a:ext uri="{FF2B5EF4-FFF2-40B4-BE49-F238E27FC236}">
                      <a16:creationId xmlns:a16="http://schemas.microsoft.com/office/drawing/2014/main" id="{C7530CD7-F0BE-069F-E6A8-87EFE2EA7E7A}"/>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502" name="Group 501">
                <a:extLst>
                  <a:ext uri="{FF2B5EF4-FFF2-40B4-BE49-F238E27FC236}">
                    <a16:creationId xmlns:a16="http://schemas.microsoft.com/office/drawing/2014/main" id="{1471BC79-6898-EE38-E026-50E7A7D25BA8}"/>
                  </a:ext>
                </a:extLst>
              </p:cNvPr>
              <p:cNvGrpSpPr>
                <a:grpSpLocks noChangeAspect="1"/>
              </p:cNvGrpSpPr>
              <p:nvPr/>
            </p:nvGrpSpPr>
            <p:grpSpPr>
              <a:xfrm>
                <a:off x="3832624" y="790243"/>
                <a:ext cx="725343" cy="246178"/>
                <a:chOff x="10961870" y="4290268"/>
                <a:chExt cx="992950" cy="112865"/>
              </a:xfrm>
            </p:grpSpPr>
            <p:sp>
              <p:nvSpPr>
                <p:cNvPr id="503" name="TextBox 502">
                  <a:extLst>
                    <a:ext uri="{FF2B5EF4-FFF2-40B4-BE49-F238E27FC236}">
                      <a16:creationId xmlns:a16="http://schemas.microsoft.com/office/drawing/2014/main" id="{3D35C74A-1C97-1350-7B6C-516DEECAB405}"/>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04" name="TextBox 503">
                  <a:extLst>
                    <a:ext uri="{FF2B5EF4-FFF2-40B4-BE49-F238E27FC236}">
                      <a16:creationId xmlns:a16="http://schemas.microsoft.com/office/drawing/2014/main" id="{EF9F0368-3AFE-D635-AF03-9963701BA621}"/>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05" name="TextBox 504">
                  <a:extLst>
                    <a:ext uri="{FF2B5EF4-FFF2-40B4-BE49-F238E27FC236}">
                      <a16:creationId xmlns:a16="http://schemas.microsoft.com/office/drawing/2014/main" id="{AB72212D-1261-3B8B-525D-EDC5A4B7CE4F}"/>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grpSp>
          <p:nvGrpSpPr>
            <p:cNvPr id="454" name="Group 453">
              <a:extLst>
                <a:ext uri="{FF2B5EF4-FFF2-40B4-BE49-F238E27FC236}">
                  <a16:creationId xmlns:a16="http://schemas.microsoft.com/office/drawing/2014/main" id="{33240DB8-43D2-90C4-7481-8F6C4FBDA471}"/>
                </a:ext>
              </a:extLst>
            </p:cNvPr>
            <p:cNvGrpSpPr/>
            <p:nvPr/>
          </p:nvGrpSpPr>
          <p:grpSpPr>
            <a:xfrm>
              <a:off x="4524037" y="695093"/>
              <a:ext cx="725642" cy="864800"/>
              <a:chOff x="3832325" y="544096"/>
              <a:chExt cx="725642" cy="1219606"/>
            </a:xfrm>
          </p:grpSpPr>
          <p:grpSp>
            <p:nvGrpSpPr>
              <p:cNvPr id="478" name="Group 477">
                <a:extLst>
                  <a:ext uri="{FF2B5EF4-FFF2-40B4-BE49-F238E27FC236}">
                    <a16:creationId xmlns:a16="http://schemas.microsoft.com/office/drawing/2014/main" id="{540CAD81-45FC-CF0F-4B58-80519CEA3518}"/>
                  </a:ext>
                </a:extLst>
              </p:cNvPr>
              <p:cNvGrpSpPr>
                <a:grpSpLocks noChangeAspect="1"/>
              </p:cNvGrpSpPr>
              <p:nvPr/>
            </p:nvGrpSpPr>
            <p:grpSpPr>
              <a:xfrm>
                <a:off x="3832325" y="1271377"/>
                <a:ext cx="725343" cy="246178"/>
                <a:chOff x="10961870" y="4290268"/>
                <a:chExt cx="992950" cy="112865"/>
              </a:xfrm>
            </p:grpSpPr>
            <p:sp>
              <p:nvSpPr>
                <p:cNvPr id="495" name="TextBox 494">
                  <a:extLst>
                    <a:ext uri="{FF2B5EF4-FFF2-40B4-BE49-F238E27FC236}">
                      <a16:creationId xmlns:a16="http://schemas.microsoft.com/office/drawing/2014/main" id="{B8D86CD7-D567-08C6-405C-92CB82157BB9}"/>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96" name="TextBox 495">
                  <a:extLst>
                    <a:ext uri="{FF2B5EF4-FFF2-40B4-BE49-F238E27FC236}">
                      <a16:creationId xmlns:a16="http://schemas.microsoft.com/office/drawing/2014/main" id="{F9037D52-2BEE-EDF0-677A-2D77D6CC87C5}"/>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97" name="TextBox 496">
                  <a:extLst>
                    <a:ext uri="{FF2B5EF4-FFF2-40B4-BE49-F238E27FC236}">
                      <a16:creationId xmlns:a16="http://schemas.microsoft.com/office/drawing/2014/main" id="{51E9088B-11F1-3451-DB2A-468FF13696A9}"/>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79" name="Group 478">
                <a:extLst>
                  <a:ext uri="{FF2B5EF4-FFF2-40B4-BE49-F238E27FC236}">
                    <a16:creationId xmlns:a16="http://schemas.microsoft.com/office/drawing/2014/main" id="{89F66F00-5DDF-1EF1-CD00-285CB626CBCD}"/>
                  </a:ext>
                </a:extLst>
              </p:cNvPr>
              <p:cNvGrpSpPr>
                <a:grpSpLocks noChangeAspect="1"/>
              </p:cNvGrpSpPr>
              <p:nvPr/>
            </p:nvGrpSpPr>
            <p:grpSpPr>
              <a:xfrm>
                <a:off x="3832325" y="1517524"/>
                <a:ext cx="725343" cy="246178"/>
                <a:chOff x="10961870" y="4290268"/>
                <a:chExt cx="992950" cy="112865"/>
              </a:xfrm>
            </p:grpSpPr>
            <p:sp>
              <p:nvSpPr>
                <p:cNvPr id="492" name="TextBox 491">
                  <a:extLst>
                    <a:ext uri="{FF2B5EF4-FFF2-40B4-BE49-F238E27FC236}">
                      <a16:creationId xmlns:a16="http://schemas.microsoft.com/office/drawing/2014/main" id="{574784AE-7A91-2A7F-C888-9B6BF80917D3}"/>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93" name="TextBox 492">
                  <a:extLst>
                    <a:ext uri="{FF2B5EF4-FFF2-40B4-BE49-F238E27FC236}">
                      <a16:creationId xmlns:a16="http://schemas.microsoft.com/office/drawing/2014/main" id="{EEFD7375-DBD2-476D-F310-BDEE530CE599}"/>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94" name="TextBox 493">
                  <a:extLst>
                    <a:ext uri="{FF2B5EF4-FFF2-40B4-BE49-F238E27FC236}">
                      <a16:creationId xmlns:a16="http://schemas.microsoft.com/office/drawing/2014/main" id="{B4FC464C-70D0-6786-6ACE-AE5AD14FFA2E}"/>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80" name="Group 479">
                <a:extLst>
                  <a:ext uri="{FF2B5EF4-FFF2-40B4-BE49-F238E27FC236}">
                    <a16:creationId xmlns:a16="http://schemas.microsoft.com/office/drawing/2014/main" id="{7227D0F3-E3C7-F90B-3D09-B051CE81846D}"/>
                  </a:ext>
                </a:extLst>
              </p:cNvPr>
              <p:cNvGrpSpPr/>
              <p:nvPr/>
            </p:nvGrpSpPr>
            <p:grpSpPr>
              <a:xfrm>
                <a:off x="3832325" y="1032199"/>
                <a:ext cx="725343" cy="246178"/>
                <a:chOff x="2420813" y="1047866"/>
                <a:chExt cx="2165790" cy="246178"/>
              </a:xfrm>
            </p:grpSpPr>
            <p:sp>
              <p:nvSpPr>
                <p:cNvPr id="489" name="TextBox 488">
                  <a:extLst>
                    <a:ext uri="{FF2B5EF4-FFF2-40B4-BE49-F238E27FC236}">
                      <a16:creationId xmlns:a16="http://schemas.microsoft.com/office/drawing/2014/main" id="{983C8FEE-1EDA-BC6C-ECF0-D67727396A76}"/>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90" name="TextBox 489">
                  <a:extLst>
                    <a:ext uri="{FF2B5EF4-FFF2-40B4-BE49-F238E27FC236}">
                      <a16:creationId xmlns:a16="http://schemas.microsoft.com/office/drawing/2014/main" id="{48588629-9428-5B95-616E-9142DA1FC0C4}"/>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91" name="TextBox 490">
                  <a:extLst>
                    <a:ext uri="{FF2B5EF4-FFF2-40B4-BE49-F238E27FC236}">
                      <a16:creationId xmlns:a16="http://schemas.microsoft.com/office/drawing/2014/main" id="{8AAD21F2-3ED8-C3C7-1A5D-64AB0A068FBE}"/>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81" name="Group 480">
                <a:extLst>
                  <a:ext uri="{FF2B5EF4-FFF2-40B4-BE49-F238E27FC236}">
                    <a16:creationId xmlns:a16="http://schemas.microsoft.com/office/drawing/2014/main" id="{67DAFA0D-5DD2-9131-5DEA-616CE93FD5BB}"/>
                  </a:ext>
                </a:extLst>
              </p:cNvPr>
              <p:cNvGrpSpPr>
                <a:grpSpLocks noChangeAspect="1"/>
              </p:cNvGrpSpPr>
              <p:nvPr/>
            </p:nvGrpSpPr>
            <p:grpSpPr>
              <a:xfrm>
                <a:off x="3832624" y="544096"/>
                <a:ext cx="725343" cy="246178"/>
                <a:chOff x="10961870" y="4290268"/>
                <a:chExt cx="992950" cy="112865"/>
              </a:xfrm>
            </p:grpSpPr>
            <p:sp>
              <p:nvSpPr>
                <p:cNvPr id="486" name="TextBox 485">
                  <a:extLst>
                    <a:ext uri="{FF2B5EF4-FFF2-40B4-BE49-F238E27FC236}">
                      <a16:creationId xmlns:a16="http://schemas.microsoft.com/office/drawing/2014/main" id="{5C8C80E9-AE26-DADF-7A0D-8E7AA08013A1}"/>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87" name="TextBox 486">
                  <a:extLst>
                    <a:ext uri="{FF2B5EF4-FFF2-40B4-BE49-F238E27FC236}">
                      <a16:creationId xmlns:a16="http://schemas.microsoft.com/office/drawing/2014/main" id="{1AD203EA-FB92-8DDE-486D-C76DF762FE20}"/>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88" name="TextBox 487">
                  <a:extLst>
                    <a:ext uri="{FF2B5EF4-FFF2-40B4-BE49-F238E27FC236}">
                      <a16:creationId xmlns:a16="http://schemas.microsoft.com/office/drawing/2014/main" id="{4FC5C1A4-FD3C-FB53-6B7C-3C9BD5718C58}"/>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82" name="Group 481">
                <a:extLst>
                  <a:ext uri="{FF2B5EF4-FFF2-40B4-BE49-F238E27FC236}">
                    <a16:creationId xmlns:a16="http://schemas.microsoft.com/office/drawing/2014/main" id="{39DB9F58-CA47-8B77-7FDD-FBF25AC1DB4C}"/>
                  </a:ext>
                </a:extLst>
              </p:cNvPr>
              <p:cNvGrpSpPr>
                <a:grpSpLocks noChangeAspect="1"/>
              </p:cNvGrpSpPr>
              <p:nvPr/>
            </p:nvGrpSpPr>
            <p:grpSpPr>
              <a:xfrm>
                <a:off x="3832624" y="790243"/>
                <a:ext cx="725343" cy="246178"/>
                <a:chOff x="10961870" y="4290268"/>
                <a:chExt cx="992950" cy="112865"/>
              </a:xfrm>
            </p:grpSpPr>
            <p:sp>
              <p:nvSpPr>
                <p:cNvPr id="483" name="TextBox 482">
                  <a:extLst>
                    <a:ext uri="{FF2B5EF4-FFF2-40B4-BE49-F238E27FC236}">
                      <a16:creationId xmlns:a16="http://schemas.microsoft.com/office/drawing/2014/main" id="{591FCA3A-492F-6B8D-83F0-E98CE8E0386F}"/>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84" name="TextBox 483">
                  <a:extLst>
                    <a:ext uri="{FF2B5EF4-FFF2-40B4-BE49-F238E27FC236}">
                      <a16:creationId xmlns:a16="http://schemas.microsoft.com/office/drawing/2014/main" id="{3F7CF725-E253-EC69-E24A-88970E7CBCCD}"/>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85" name="TextBox 484">
                  <a:extLst>
                    <a:ext uri="{FF2B5EF4-FFF2-40B4-BE49-F238E27FC236}">
                      <a16:creationId xmlns:a16="http://schemas.microsoft.com/office/drawing/2014/main" id="{0972DEA5-F16E-C691-CEC4-D97E5B67B191}"/>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grpSp>
          <p:nvGrpSpPr>
            <p:cNvPr id="455" name="Group 454">
              <a:extLst>
                <a:ext uri="{FF2B5EF4-FFF2-40B4-BE49-F238E27FC236}">
                  <a16:creationId xmlns:a16="http://schemas.microsoft.com/office/drawing/2014/main" id="{8F0B57A9-8B8B-DB48-BC33-7DB04B627609}"/>
                </a:ext>
              </a:extLst>
            </p:cNvPr>
            <p:cNvGrpSpPr/>
            <p:nvPr/>
          </p:nvGrpSpPr>
          <p:grpSpPr>
            <a:xfrm>
              <a:off x="4257145" y="915902"/>
              <a:ext cx="725642" cy="864800"/>
              <a:chOff x="3832325" y="544096"/>
              <a:chExt cx="725642" cy="1219606"/>
            </a:xfrm>
          </p:grpSpPr>
          <p:grpSp>
            <p:nvGrpSpPr>
              <p:cNvPr id="458" name="Group 457">
                <a:extLst>
                  <a:ext uri="{FF2B5EF4-FFF2-40B4-BE49-F238E27FC236}">
                    <a16:creationId xmlns:a16="http://schemas.microsoft.com/office/drawing/2014/main" id="{22F8466F-1D3A-DB5A-4DFC-EE7E38574B5C}"/>
                  </a:ext>
                </a:extLst>
              </p:cNvPr>
              <p:cNvGrpSpPr>
                <a:grpSpLocks noChangeAspect="1"/>
              </p:cNvGrpSpPr>
              <p:nvPr/>
            </p:nvGrpSpPr>
            <p:grpSpPr>
              <a:xfrm>
                <a:off x="3832325" y="1271377"/>
                <a:ext cx="725343" cy="246178"/>
                <a:chOff x="10961870" y="4290268"/>
                <a:chExt cx="992950" cy="112865"/>
              </a:xfrm>
            </p:grpSpPr>
            <p:sp>
              <p:nvSpPr>
                <p:cNvPr id="475" name="TextBox 474">
                  <a:extLst>
                    <a:ext uri="{FF2B5EF4-FFF2-40B4-BE49-F238E27FC236}">
                      <a16:creationId xmlns:a16="http://schemas.microsoft.com/office/drawing/2014/main" id="{2E5D260F-36FD-7F9F-CB60-E5DC10EB7DBD}"/>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76" name="TextBox 475">
                  <a:extLst>
                    <a:ext uri="{FF2B5EF4-FFF2-40B4-BE49-F238E27FC236}">
                      <a16:creationId xmlns:a16="http://schemas.microsoft.com/office/drawing/2014/main" id="{9B97BA90-DCF4-3DE3-08C7-1D8ECEE55A4A}"/>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77" name="TextBox 476">
                  <a:extLst>
                    <a:ext uri="{FF2B5EF4-FFF2-40B4-BE49-F238E27FC236}">
                      <a16:creationId xmlns:a16="http://schemas.microsoft.com/office/drawing/2014/main" id="{E382DDAE-DE2C-66B7-CA13-279FBE980EC7}"/>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59" name="Group 458">
                <a:extLst>
                  <a:ext uri="{FF2B5EF4-FFF2-40B4-BE49-F238E27FC236}">
                    <a16:creationId xmlns:a16="http://schemas.microsoft.com/office/drawing/2014/main" id="{B2ADA4AA-FC69-E9C4-E9DD-19D1807483A2}"/>
                  </a:ext>
                </a:extLst>
              </p:cNvPr>
              <p:cNvGrpSpPr>
                <a:grpSpLocks noChangeAspect="1"/>
              </p:cNvGrpSpPr>
              <p:nvPr/>
            </p:nvGrpSpPr>
            <p:grpSpPr>
              <a:xfrm>
                <a:off x="3832325" y="1517524"/>
                <a:ext cx="725343" cy="246178"/>
                <a:chOff x="10961870" y="4290268"/>
                <a:chExt cx="992950" cy="112865"/>
              </a:xfrm>
            </p:grpSpPr>
            <p:sp>
              <p:nvSpPr>
                <p:cNvPr id="472" name="TextBox 471">
                  <a:extLst>
                    <a:ext uri="{FF2B5EF4-FFF2-40B4-BE49-F238E27FC236}">
                      <a16:creationId xmlns:a16="http://schemas.microsoft.com/office/drawing/2014/main" id="{62E7F430-643E-821B-3953-A847517A02EF}"/>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73" name="TextBox 472">
                  <a:extLst>
                    <a:ext uri="{FF2B5EF4-FFF2-40B4-BE49-F238E27FC236}">
                      <a16:creationId xmlns:a16="http://schemas.microsoft.com/office/drawing/2014/main" id="{84EF96A0-934F-116C-9F60-9E7F98FD4655}"/>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74" name="TextBox 473">
                  <a:extLst>
                    <a:ext uri="{FF2B5EF4-FFF2-40B4-BE49-F238E27FC236}">
                      <a16:creationId xmlns:a16="http://schemas.microsoft.com/office/drawing/2014/main" id="{FBD34AE1-463B-328D-8837-7FA6B17BC2CA}"/>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60" name="Group 459">
                <a:extLst>
                  <a:ext uri="{FF2B5EF4-FFF2-40B4-BE49-F238E27FC236}">
                    <a16:creationId xmlns:a16="http://schemas.microsoft.com/office/drawing/2014/main" id="{62E4E2EB-885C-A3FB-FE1A-7F0F0002134A}"/>
                  </a:ext>
                </a:extLst>
              </p:cNvPr>
              <p:cNvGrpSpPr/>
              <p:nvPr/>
            </p:nvGrpSpPr>
            <p:grpSpPr>
              <a:xfrm>
                <a:off x="3832325" y="1032199"/>
                <a:ext cx="725343" cy="246178"/>
                <a:chOff x="2420813" y="1047866"/>
                <a:chExt cx="2165790" cy="246178"/>
              </a:xfrm>
            </p:grpSpPr>
            <p:sp>
              <p:nvSpPr>
                <p:cNvPr id="469" name="TextBox 468">
                  <a:extLst>
                    <a:ext uri="{FF2B5EF4-FFF2-40B4-BE49-F238E27FC236}">
                      <a16:creationId xmlns:a16="http://schemas.microsoft.com/office/drawing/2014/main" id="{522CC105-24C4-3C7A-8C1D-AB8CCC438B66}"/>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70" name="TextBox 469">
                  <a:extLst>
                    <a:ext uri="{FF2B5EF4-FFF2-40B4-BE49-F238E27FC236}">
                      <a16:creationId xmlns:a16="http://schemas.microsoft.com/office/drawing/2014/main" id="{A45DF34D-66D9-C183-1777-F071A37A2437}"/>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71" name="TextBox 470">
                  <a:extLst>
                    <a:ext uri="{FF2B5EF4-FFF2-40B4-BE49-F238E27FC236}">
                      <a16:creationId xmlns:a16="http://schemas.microsoft.com/office/drawing/2014/main" id="{7345C124-E540-49F5-BAC6-E47D203A7832}"/>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61" name="Group 460">
                <a:extLst>
                  <a:ext uri="{FF2B5EF4-FFF2-40B4-BE49-F238E27FC236}">
                    <a16:creationId xmlns:a16="http://schemas.microsoft.com/office/drawing/2014/main" id="{031E56EF-36A0-70DF-7ABE-E696B23AD10C}"/>
                  </a:ext>
                </a:extLst>
              </p:cNvPr>
              <p:cNvGrpSpPr>
                <a:grpSpLocks noChangeAspect="1"/>
              </p:cNvGrpSpPr>
              <p:nvPr/>
            </p:nvGrpSpPr>
            <p:grpSpPr>
              <a:xfrm>
                <a:off x="3832624" y="544096"/>
                <a:ext cx="725343" cy="246178"/>
                <a:chOff x="10961870" y="4290268"/>
                <a:chExt cx="992950" cy="112865"/>
              </a:xfrm>
            </p:grpSpPr>
            <p:sp>
              <p:nvSpPr>
                <p:cNvPr id="466" name="TextBox 465">
                  <a:extLst>
                    <a:ext uri="{FF2B5EF4-FFF2-40B4-BE49-F238E27FC236}">
                      <a16:creationId xmlns:a16="http://schemas.microsoft.com/office/drawing/2014/main" id="{309817DB-9346-A044-3282-EA0DD9FE15B8}"/>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67" name="TextBox 466">
                  <a:extLst>
                    <a:ext uri="{FF2B5EF4-FFF2-40B4-BE49-F238E27FC236}">
                      <a16:creationId xmlns:a16="http://schemas.microsoft.com/office/drawing/2014/main" id="{F90FDA65-E465-15EF-4A7E-B3A7A7A59A6F}"/>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68" name="TextBox 467">
                  <a:extLst>
                    <a:ext uri="{FF2B5EF4-FFF2-40B4-BE49-F238E27FC236}">
                      <a16:creationId xmlns:a16="http://schemas.microsoft.com/office/drawing/2014/main" id="{AB8762B3-7886-1FD8-C9DA-F9515D16A24A}"/>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62" name="Group 461">
                <a:extLst>
                  <a:ext uri="{FF2B5EF4-FFF2-40B4-BE49-F238E27FC236}">
                    <a16:creationId xmlns:a16="http://schemas.microsoft.com/office/drawing/2014/main" id="{1669A46C-2D1A-CC0A-7E4C-D39DA58A1BF4}"/>
                  </a:ext>
                </a:extLst>
              </p:cNvPr>
              <p:cNvGrpSpPr>
                <a:grpSpLocks noChangeAspect="1"/>
              </p:cNvGrpSpPr>
              <p:nvPr/>
            </p:nvGrpSpPr>
            <p:grpSpPr>
              <a:xfrm>
                <a:off x="3832624" y="790243"/>
                <a:ext cx="725343" cy="246178"/>
                <a:chOff x="10961870" y="4290268"/>
                <a:chExt cx="992950" cy="112865"/>
              </a:xfrm>
            </p:grpSpPr>
            <p:sp>
              <p:nvSpPr>
                <p:cNvPr id="463" name="TextBox 462">
                  <a:extLst>
                    <a:ext uri="{FF2B5EF4-FFF2-40B4-BE49-F238E27FC236}">
                      <a16:creationId xmlns:a16="http://schemas.microsoft.com/office/drawing/2014/main" id="{498BBF1D-4091-22F9-BBA7-E879CDDE7724}"/>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64" name="TextBox 463">
                  <a:extLst>
                    <a:ext uri="{FF2B5EF4-FFF2-40B4-BE49-F238E27FC236}">
                      <a16:creationId xmlns:a16="http://schemas.microsoft.com/office/drawing/2014/main" id="{2C286326-8A30-0E67-6722-92E0DAF3CA25}"/>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65" name="TextBox 464">
                  <a:extLst>
                    <a:ext uri="{FF2B5EF4-FFF2-40B4-BE49-F238E27FC236}">
                      <a16:creationId xmlns:a16="http://schemas.microsoft.com/office/drawing/2014/main" id="{A9F020A0-C1C1-CE2F-58BC-3C0A6EE8FC2A}"/>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pic>
          <p:nvPicPr>
            <p:cNvPr id="456" name="Picture 455">
              <a:extLst>
                <a:ext uri="{FF2B5EF4-FFF2-40B4-BE49-F238E27FC236}">
                  <a16:creationId xmlns:a16="http://schemas.microsoft.com/office/drawing/2014/main" id="{B89DBD8A-455E-10BC-C1F6-8C51EDE9BEBB}"/>
                </a:ext>
              </a:extLst>
            </p:cNvPr>
            <p:cNvPicPr>
              <a:picLocks noChangeAspect="1"/>
            </p:cNvPicPr>
            <p:nvPr/>
          </p:nvPicPr>
          <p:blipFill>
            <a:blip r:embed="rId4"/>
            <a:stretch>
              <a:fillRect/>
            </a:stretch>
          </p:blipFill>
          <p:spPr>
            <a:xfrm>
              <a:off x="1255931" y="612683"/>
              <a:ext cx="997680" cy="997680"/>
            </a:xfrm>
            <a:prstGeom prst="rect">
              <a:avLst/>
            </a:prstGeom>
          </p:spPr>
        </p:pic>
        <p:sp>
          <p:nvSpPr>
            <p:cNvPr id="457" name="TextBox 456">
              <a:extLst>
                <a:ext uri="{FF2B5EF4-FFF2-40B4-BE49-F238E27FC236}">
                  <a16:creationId xmlns:a16="http://schemas.microsoft.com/office/drawing/2014/main" id="{71CC231C-4605-AC98-9719-1FE795259567}"/>
                </a:ext>
              </a:extLst>
            </p:cNvPr>
            <p:cNvSpPr txBox="1"/>
            <p:nvPr/>
          </p:nvSpPr>
          <p:spPr>
            <a:xfrm>
              <a:off x="647131" y="126042"/>
              <a:ext cx="2237812" cy="565989"/>
            </a:xfrm>
            <a:prstGeom prst="rect">
              <a:avLst/>
            </a:prstGeom>
            <a:noFill/>
          </p:spPr>
          <p:txBody>
            <a:bodyPr wrap="square" rtlCol="0">
              <a:spAutoFit/>
            </a:bodyPr>
            <a:lstStyle/>
            <a:p>
              <a:pPr algn="ctr">
                <a:lnSpc>
                  <a:spcPts val="1800"/>
                </a:lnSpc>
              </a:pPr>
              <a:r>
                <a:rPr lang="en-US" sz="2400" b="1" dirty="0">
                  <a:latin typeface="Segoe UI" panose="020B0502040204020203" pitchFamily="34" charset="0"/>
                  <a:cs typeface="Segoe UI" panose="020B0502040204020203" pitchFamily="34" charset="0"/>
                </a:rPr>
                <a:t>SM scheduler logic </a:t>
              </a:r>
            </a:p>
          </p:txBody>
        </p:sp>
      </p:grpSp>
      <p:sp>
        <p:nvSpPr>
          <p:cNvPr id="578" name="Rectangle 577">
            <a:extLst>
              <a:ext uri="{FF2B5EF4-FFF2-40B4-BE49-F238E27FC236}">
                <a16:creationId xmlns:a16="http://schemas.microsoft.com/office/drawing/2014/main" id="{B4AF06BC-BC63-C4EB-90D7-E72E94978EE4}"/>
              </a:ext>
            </a:extLst>
          </p:cNvPr>
          <p:cNvSpPr/>
          <p:nvPr/>
        </p:nvSpPr>
        <p:spPr>
          <a:xfrm>
            <a:off x="-37990" y="3731308"/>
            <a:ext cx="3430872" cy="55438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egoe UI" panose="020B0502040204020203" pitchFamily="34" charset="0"/>
                <a:cs typeface="Segoe UI" panose="020B0502040204020203" pitchFamily="34" charset="0"/>
              </a:rPr>
              <a:t>Execute</a:t>
            </a:r>
          </a:p>
        </p:txBody>
      </p:sp>
    </p:spTree>
    <p:extLst>
      <p:ext uri="{BB962C8B-B14F-4D97-AF65-F5344CB8AC3E}">
        <p14:creationId xmlns:p14="http://schemas.microsoft.com/office/powerpoint/2010/main" val="341340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041AE8-08B8-48D4-92B2-A671B2572F24}"/>
              </a:ext>
            </a:extLst>
          </p:cNvPr>
          <p:cNvPicPr>
            <a:picLocks noChangeAspect="1"/>
          </p:cNvPicPr>
          <p:nvPr/>
        </p:nvPicPr>
        <p:blipFill>
          <a:blip r:embed="rId3"/>
          <a:stretch>
            <a:fillRect/>
          </a:stretch>
        </p:blipFill>
        <p:spPr>
          <a:xfrm>
            <a:off x="0" y="0"/>
            <a:ext cx="4870739" cy="6858000"/>
          </a:xfrm>
          <a:prstGeom prst="rect">
            <a:avLst/>
          </a:prstGeom>
        </p:spPr>
      </p:pic>
      <p:sp>
        <p:nvSpPr>
          <p:cNvPr id="5" name="TextBox 4">
            <a:extLst>
              <a:ext uri="{FF2B5EF4-FFF2-40B4-BE49-F238E27FC236}">
                <a16:creationId xmlns:a16="http://schemas.microsoft.com/office/drawing/2014/main" id="{B4E75427-3508-4BD8-B136-7C80E209369C}"/>
              </a:ext>
            </a:extLst>
          </p:cNvPr>
          <p:cNvSpPr txBox="1"/>
          <p:nvPr/>
        </p:nvSpPr>
        <p:spPr>
          <a:xfrm>
            <a:off x="189571" y="66912"/>
            <a:ext cx="4527395" cy="1200329"/>
          </a:xfrm>
          <a:prstGeom prst="rect">
            <a:avLst/>
          </a:prstGeom>
          <a:noFill/>
        </p:spPr>
        <p:txBody>
          <a:bodyPr wrap="square" rtlCol="0">
            <a:spAutoFit/>
          </a:bodyPr>
          <a:lstStyle/>
          <a:p>
            <a:r>
              <a:rPr lang="en-US" sz="3600" b="1" dirty="0">
                <a:solidFill>
                  <a:schemeClr val="bg1"/>
                </a:solidFill>
                <a:latin typeface="Segoe UI" panose="020B0502040204020203" pitchFamily="34" charset="0"/>
                <a:cs typeface="Segoe UI" panose="020B0502040204020203" pitchFamily="34" charset="0"/>
              </a:rPr>
              <a:t>UGGGGGHGHHHHHHHHHHGHGHKJ</a:t>
            </a:r>
          </a:p>
        </p:txBody>
      </p:sp>
      <p:sp>
        <p:nvSpPr>
          <p:cNvPr id="6" name="Rectangle 5">
            <a:extLst>
              <a:ext uri="{FF2B5EF4-FFF2-40B4-BE49-F238E27FC236}">
                <a16:creationId xmlns:a16="http://schemas.microsoft.com/office/drawing/2014/main" id="{80E975D7-AEDE-462E-8200-D1320958E0C0}"/>
              </a:ext>
            </a:extLst>
          </p:cNvPr>
          <p:cNvSpPr/>
          <p:nvPr/>
        </p:nvSpPr>
        <p:spPr>
          <a:xfrm>
            <a:off x="4816039" y="-8681"/>
            <a:ext cx="7401025"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B660E5A8-448E-4A68-9999-31CAD2F2EF98}"/>
              </a:ext>
            </a:extLst>
          </p:cNvPr>
          <p:cNvSpPr>
            <a:spLocks noGrp="1"/>
          </p:cNvSpPr>
          <p:nvPr>
            <p:ph type="title"/>
          </p:nvPr>
        </p:nvSpPr>
        <p:spPr>
          <a:xfrm>
            <a:off x="4816039" y="-9779"/>
            <a:ext cx="7401025" cy="869169"/>
          </a:xfrm>
        </p:spPr>
        <p:txBody>
          <a:bodyPr>
            <a:normAutofit/>
          </a:bodyPr>
          <a:lstStyle/>
          <a:p>
            <a:r>
              <a:rPr lang="en-US" sz="4200" dirty="0"/>
              <a:t>There Is A (Janky) Solution!</a:t>
            </a:r>
          </a:p>
        </p:txBody>
      </p:sp>
      <p:sp>
        <p:nvSpPr>
          <p:cNvPr id="8" name="Content Placeholder 2">
            <a:extLst>
              <a:ext uri="{FF2B5EF4-FFF2-40B4-BE49-F238E27FC236}">
                <a16:creationId xmlns:a16="http://schemas.microsoft.com/office/drawing/2014/main" id="{87ECE813-4956-4E53-B155-B019F6121CD4}"/>
              </a:ext>
            </a:extLst>
          </p:cNvPr>
          <p:cNvSpPr>
            <a:spLocks noGrp="1"/>
          </p:cNvSpPr>
          <p:nvPr>
            <p:ph idx="1"/>
          </p:nvPr>
        </p:nvSpPr>
        <p:spPr>
          <a:xfrm>
            <a:off x="5060310" y="680974"/>
            <a:ext cx="7035234" cy="2987778"/>
          </a:xfrm>
        </p:spPr>
        <p:txBody>
          <a:bodyPr>
            <a:normAutofit lnSpcReduction="10000"/>
          </a:bodyPr>
          <a:lstStyle/>
          <a:p>
            <a:r>
              <a:rPr lang="en-US" dirty="0"/>
              <a:t>All threads in a warp execute the branch test at the same time</a:t>
            </a:r>
          </a:p>
          <a:p>
            <a:pPr lvl="1"/>
            <a:r>
              <a:rPr lang="en-US" dirty="0"/>
              <a:t>The “test succeeds” threads then execute the if-path while the other threads in the warp are idle</a:t>
            </a:r>
          </a:p>
          <a:p>
            <a:pPr lvl="1"/>
            <a:r>
              <a:rPr lang="en-US" dirty="0"/>
              <a:t>Afterwards, the “test fails” threads execute the else-path while the other threads in the warp are idle</a:t>
            </a:r>
          </a:p>
          <a:p>
            <a:r>
              <a:rPr lang="en-US" dirty="0"/>
              <a:t>So, the two execution paths execute serially!</a:t>
            </a:r>
          </a:p>
        </p:txBody>
      </p:sp>
      <p:cxnSp>
        <p:nvCxnSpPr>
          <p:cNvPr id="11" name="Straight Connector 10">
            <a:extLst>
              <a:ext uri="{FF2B5EF4-FFF2-40B4-BE49-F238E27FC236}">
                <a16:creationId xmlns:a16="http://schemas.microsoft.com/office/drawing/2014/main" id="{AE45A0DE-8C69-43E7-A0E0-ACE3805671D9}"/>
              </a:ext>
            </a:extLst>
          </p:cNvPr>
          <p:cNvCxnSpPr>
            <a:cxnSpLocks/>
          </p:cNvCxnSpPr>
          <p:nvPr/>
        </p:nvCxnSpPr>
        <p:spPr>
          <a:xfrm>
            <a:off x="4801839" y="3487225"/>
            <a:ext cx="74010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7B2AC68-7F83-04AF-D855-D026DCF25DBE}"/>
              </a:ext>
            </a:extLst>
          </p:cNvPr>
          <p:cNvSpPr txBox="1"/>
          <p:nvPr/>
        </p:nvSpPr>
        <p:spPr>
          <a:xfrm>
            <a:off x="5070176" y="3478559"/>
            <a:ext cx="4207641" cy="3477875"/>
          </a:xfrm>
          <a:prstGeom prst="rect">
            <a:avLst/>
          </a:prstGeom>
          <a:noFill/>
        </p:spPr>
        <p:txBody>
          <a:bodyPr wrap="square" rtlCol="0">
            <a:spAutoFit/>
          </a:bodyPr>
          <a:lstStyle/>
          <a:p>
            <a:r>
              <a:rPr lang="en-US" sz="2200" b="1" dirty="0">
                <a:latin typeface="Consolas" panose="020B0609020204030204" pitchFamily="49" charset="0"/>
              </a:rPr>
              <a:t>   in[] = {</a:t>
            </a:r>
            <a:r>
              <a:rPr lang="en-US" sz="2200" b="1" dirty="0">
                <a:solidFill>
                  <a:srgbClr val="00B050"/>
                </a:solidFill>
                <a:latin typeface="Consolas" panose="020B0609020204030204" pitchFamily="49" charset="0"/>
              </a:rPr>
              <a:t>4</a:t>
            </a:r>
            <a:r>
              <a:rPr lang="en-US" sz="2200" b="1" dirty="0">
                <a:latin typeface="Consolas" panose="020B0609020204030204" pitchFamily="49" charset="0"/>
              </a:rPr>
              <a:t>,</a:t>
            </a:r>
            <a:r>
              <a:rPr lang="en-US" sz="2200" b="1" dirty="0">
                <a:solidFill>
                  <a:srgbClr val="00B050"/>
                </a:solidFill>
                <a:latin typeface="Consolas" panose="020B0609020204030204" pitchFamily="49" charset="0"/>
              </a:rPr>
              <a:t>8</a:t>
            </a:r>
            <a:r>
              <a:rPr lang="en-US" sz="2200" b="1" dirty="0">
                <a:latin typeface="Consolas" panose="020B0609020204030204" pitchFamily="49" charset="0"/>
              </a:rPr>
              <a:t>,</a:t>
            </a:r>
            <a:r>
              <a:rPr lang="en-US" sz="2200" b="1" dirty="0">
                <a:solidFill>
                  <a:srgbClr val="00B050"/>
                </a:solidFill>
                <a:latin typeface="Consolas" panose="020B0609020204030204" pitchFamily="49" charset="0"/>
              </a:rPr>
              <a:t>12</a:t>
            </a:r>
            <a:r>
              <a:rPr lang="en-US" sz="2200" b="1" dirty="0">
                <a:latin typeface="Consolas" panose="020B0609020204030204" pitchFamily="49" charset="0"/>
              </a:rPr>
              <a:t>}; //1D</a:t>
            </a:r>
          </a:p>
          <a:p>
            <a:r>
              <a:rPr lang="en-US" sz="2200" b="1" dirty="0">
                <a:latin typeface="Consolas" panose="020B0609020204030204" pitchFamily="49" charset="0"/>
              </a:rPr>
              <a:t>     //global input array</a:t>
            </a:r>
          </a:p>
          <a:p>
            <a:r>
              <a:rPr lang="en-US" sz="2200" b="1" dirty="0">
                <a:solidFill>
                  <a:srgbClr val="0070C0"/>
                </a:solidFill>
                <a:latin typeface="Consolas" panose="020B0609020204030204" pitchFamily="49" charset="0"/>
              </a:rPr>
              <a:t>1:</a:t>
            </a:r>
            <a:r>
              <a:rPr lang="en-US" sz="2200" b="1" dirty="0">
                <a:latin typeface="Consolas" panose="020B0609020204030204" pitchFamily="49" charset="0"/>
              </a:rPr>
              <a:t> </a:t>
            </a:r>
            <a:r>
              <a:rPr lang="en-US" sz="2200" b="1" dirty="0" err="1">
                <a:latin typeface="Consolas" panose="020B0609020204030204" pitchFamily="49" charset="0"/>
              </a:rPr>
              <a:t>i</a:t>
            </a:r>
            <a:r>
              <a:rPr lang="en-US" sz="2200" b="1" dirty="0">
                <a:latin typeface="Consolas" panose="020B0609020204030204" pitchFamily="49" charset="0"/>
              </a:rPr>
              <a:t> = in[</a:t>
            </a:r>
            <a:r>
              <a:rPr lang="en-US" sz="2200" b="1" dirty="0" err="1">
                <a:latin typeface="Consolas" panose="020B0609020204030204" pitchFamily="49" charset="0"/>
              </a:rPr>
              <a:t>threadIdx.x</a:t>
            </a:r>
            <a:r>
              <a:rPr lang="en-US" sz="2200" b="1" dirty="0">
                <a:latin typeface="Consolas" panose="020B0609020204030204" pitchFamily="49" charset="0"/>
              </a:rPr>
              <a:t>]; </a:t>
            </a:r>
          </a:p>
          <a:p>
            <a:r>
              <a:rPr lang="en-US" sz="2200" b="1" dirty="0">
                <a:latin typeface="Consolas" panose="020B0609020204030204" pitchFamily="49" charset="0"/>
              </a:rPr>
              <a:t>     //Thread offset in</a:t>
            </a:r>
          </a:p>
          <a:p>
            <a:r>
              <a:rPr lang="en-US" sz="2200" b="1" dirty="0">
                <a:latin typeface="Consolas" panose="020B0609020204030204" pitchFamily="49" charset="0"/>
              </a:rPr>
              <a:t>     //the 1D input data</a:t>
            </a:r>
          </a:p>
          <a:p>
            <a:r>
              <a:rPr lang="en-US" sz="2200" b="1" dirty="0">
                <a:solidFill>
                  <a:srgbClr val="0070C0"/>
                </a:solidFill>
                <a:latin typeface="Consolas" panose="020B0609020204030204" pitchFamily="49" charset="0"/>
              </a:rPr>
              <a:t>2:</a:t>
            </a:r>
            <a:r>
              <a:rPr lang="en-US" sz="2200" b="1" dirty="0">
                <a:latin typeface="Consolas" panose="020B0609020204030204" pitchFamily="49" charset="0"/>
              </a:rPr>
              <a:t> if(</a:t>
            </a:r>
            <a:r>
              <a:rPr lang="en-US" sz="2200" b="1" dirty="0" err="1">
                <a:latin typeface="Consolas" panose="020B0609020204030204" pitchFamily="49" charset="0"/>
              </a:rPr>
              <a:t>i</a:t>
            </a:r>
            <a:r>
              <a:rPr lang="en-US" sz="2200" b="1" dirty="0">
                <a:latin typeface="Consolas" panose="020B0609020204030204" pitchFamily="49" charset="0"/>
              </a:rPr>
              <a:t> &lt; </a:t>
            </a:r>
            <a:r>
              <a:rPr lang="en-US" sz="2200" b="1" dirty="0">
                <a:solidFill>
                  <a:srgbClr val="00B050"/>
                </a:solidFill>
                <a:latin typeface="Consolas" panose="020B0609020204030204" pitchFamily="49" charset="0"/>
              </a:rPr>
              <a:t>10</a:t>
            </a:r>
            <a:r>
              <a:rPr lang="en-US" sz="2200" b="1" dirty="0">
                <a:latin typeface="Consolas" panose="020B0609020204030204" pitchFamily="49" charset="0"/>
              </a:rPr>
              <a:t>)</a:t>
            </a:r>
          </a:p>
          <a:p>
            <a:r>
              <a:rPr lang="en-US" sz="2200" b="1" dirty="0">
                <a:solidFill>
                  <a:srgbClr val="0070C0"/>
                </a:solidFill>
                <a:latin typeface="Consolas" panose="020B0609020204030204" pitchFamily="49" charset="0"/>
              </a:rPr>
              <a:t>3:</a:t>
            </a:r>
            <a:r>
              <a:rPr lang="en-US" sz="2200" b="1" dirty="0">
                <a:latin typeface="Consolas" panose="020B0609020204030204" pitchFamily="49" charset="0"/>
              </a:rPr>
              <a:t>    r = </a:t>
            </a:r>
            <a:r>
              <a:rPr lang="en-US" sz="2200" b="1" dirty="0">
                <a:solidFill>
                  <a:srgbClr val="00B050"/>
                </a:solidFill>
                <a:latin typeface="Consolas" panose="020B0609020204030204" pitchFamily="49" charset="0"/>
              </a:rPr>
              <a:t>0</a:t>
            </a:r>
            <a:r>
              <a:rPr lang="en-US" sz="2200" b="1" dirty="0">
                <a:latin typeface="Consolas" panose="020B0609020204030204" pitchFamily="49" charset="0"/>
              </a:rPr>
              <a:t>;</a:t>
            </a:r>
          </a:p>
          <a:p>
            <a:r>
              <a:rPr lang="en-US" sz="2200" b="1" dirty="0">
                <a:latin typeface="Consolas" panose="020B0609020204030204" pitchFamily="49" charset="0"/>
              </a:rPr>
              <a:t>   else</a:t>
            </a:r>
          </a:p>
          <a:p>
            <a:r>
              <a:rPr lang="en-US" sz="2200" b="1" dirty="0">
                <a:solidFill>
                  <a:srgbClr val="0070C0"/>
                </a:solidFill>
                <a:latin typeface="Consolas" panose="020B0609020204030204" pitchFamily="49" charset="0"/>
              </a:rPr>
              <a:t>4:</a:t>
            </a:r>
            <a:r>
              <a:rPr lang="en-US" sz="2200" b="1" dirty="0">
                <a:latin typeface="Consolas" panose="020B0609020204030204" pitchFamily="49" charset="0"/>
              </a:rPr>
              <a:t>    r = </a:t>
            </a:r>
            <a:r>
              <a:rPr lang="en-US" sz="2200" b="1" dirty="0">
                <a:solidFill>
                  <a:srgbClr val="00B050"/>
                </a:solidFill>
                <a:latin typeface="Consolas" panose="020B0609020204030204" pitchFamily="49" charset="0"/>
              </a:rPr>
              <a:t>1</a:t>
            </a:r>
            <a:r>
              <a:rPr lang="en-US" sz="2200" b="1" dirty="0">
                <a:latin typeface="Consolas" panose="020B0609020204030204" pitchFamily="49" charset="0"/>
              </a:rPr>
              <a:t>;</a:t>
            </a:r>
          </a:p>
          <a:p>
            <a:r>
              <a:rPr lang="en-US" sz="2200" b="1" dirty="0">
                <a:solidFill>
                  <a:srgbClr val="0070C0"/>
                </a:solidFill>
                <a:latin typeface="Consolas" panose="020B0609020204030204" pitchFamily="49" charset="0"/>
              </a:rPr>
              <a:t>5:</a:t>
            </a:r>
            <a:r>
              <a:rPr lang="en-US" sz="2200" b="1" dirty="0">
                <a:latin typeface="Consolas" panose="020B0609020204030204" pitchFamily="49" charset="0"/>
              </a:rPr>
              <a:t> out[</a:t>
            </a:r>
            <a:r>
              <a:rPr lang="en-US" sz="2200" b="1" dirty="0" err="1">
                <a:latin typeface="Consolas" panose="020B0609020204030204" pitchFamily="49" charset="0"/>
              </a:rPr>
              <a:t>threadIdx.x</a:t>
            </a:r>
            <a:r>
              <a:rPr lang="en-US" sz="2200" b="1" dirty="0">
                <a:latin typeface="Consolas" panose="020B0609020204030204" pitchFamily="49" charset="0"/>
              </a:rPr>
              <a:t>] = r;</a:t>
            </a:r>
          </a:p>
        </p:txBody>
      </p:sp>
      <p:cxnSp>
        <p:nvCxnSpPr>
          <p:cNvPr id="3" name="Straight Connector 2">
            <a:extLst>
              <a:ext uri="{FF2B5EF4-FFF2-40B4-BE49-F238E27FC236}">
                <a16:creationId xmlns:a16="http://schemas.microsoft.com/office/drawing/2014/main" id="{3DA35989-FA7B-63FB-5209-D7123E008113}"/>
              </a:ext>
            </a:extLst>
          </p:cNvPr>
          <p:cNvCxnSpPr>
            <a:cxnSpLocks/>
          </p:cNvCxnSpPr>
          <p:nvPr/>
        </p:nvCxnSpPr>
        <p:spPr>
          <a:xfrm>
            <a:off x="4801839" y="3487225"/>
            <a:ext cx="74010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639126C-353F-B809-BCE4-65A4921E988E}"/>
              </a:ext>
            </a:extLst>
          </p:cNvPr>
          <p:cNvGrpSpPr/>
          <p:nvPr/>
        </p:nvGrpSpPr>
        <p:grpSpPr>
          <a:xfrm>
            <a:off x="9861829" y="4346615"/>
            <a:ext cx="1971940" cy="461665"/>
            <a:chOff x="9729041" y="3791277"/>
            <a:chExt cx="1971940" cy="461665"/>
          </a:xfrm>
        </p:grpSpPr>
        <p:sp>
          <p:nvSpPr>
            <p:cNvPr id="17" name="TextBox 16">
              <a:extLst>
                <a:ext uri="{FF2B5EF4-FFF2-40B4-BE49-F238E27FC236}">
                  <a16:creationId xmlns:a16="http://schemas.microsoft.com/office/drawing/2014/main" id="{D564EDDC-426E-207B-2441-F237993C93A7}"/>
                </a:ext>
              </a:extLst>
            </p:cNvPr>
            <p:cNvSpPr txBox="1"/>
            <p:nvPr/>
          </p:nvSpPr>
          <p:spPr>
            <a:xfrm>
              <a:off x="9729041" y="3791277"/>
              <a:ext cx="412595" cy="461665"/>
            </a:xfrm>
            <a:prstGeom prst="rect">
              <a:avLst/>
            </a:prstGeom>
            <a:noFill/>
            <a:ln w="38100">
              <a:solidFill>
                <a:schemeClr val="tx1"/>
              </a:solidFill>
            </a:ln>
          </p:spPr>
          <p:txBody>
            <a:bodyPr wrap="square" rtlCol="0">
              <a:spAutoFit/>
            </a:bodyPr>
            <a:lstStyle/>
            <a:p>
              <a:pPr algn="ctr"/>
              <a:r>
                <a:rPr lang="en-US" sz="2400" b="1" dirty="0">
                  <a:solidFill>
                    <a:srgbClr val="0070C0"/>
                  </a:solidFill>
                  <a:latin typeface="Consolas" panose="020B0609020204030204" pitchFamily="49" charset="0"/>
                </a:rPr>
                <a:t>1</a:t>
              </a:r>
            </a:p>
          </p:txBody>
        </p:sp>
        <p:sp>
          <p:nvSpPr>
            <p:cNvPr id="43" name="TextBox 42">
              <a:extLst>
                <a:ext uri="{FF2B5EF4-FFF2-40B4-BE49-F238E27FC236}">
                  <a16:creationId xmlns:a16="http://schemas.microsoft.com/office/drawing/2014/main" id="{0756A1B3-6F34-7310-1B45-6185D250E259}"/>
                </a:ext>
              </a:extLst>
            </p:cNvPr>
            <p:cNvSpPr txBox="1"/>
            <p:nvPr/>
          </p:nvSpPr>
          <p:spPr>
            <a:xfrm>
              <a:off x="10141636" y="3791277"/>
              <a:ext cx="521631" cy="461665"/>
            </a:xfrm>
            <a:prstGeom prst="rect">
              <a:avLst/>
            </a:prstGeom>
            <a:solidFill>
              <a:srgbClr val="FFFF00"/>
            </a:solidFill>
            <a:ln w="38100">
              <a:solidFill>
                <a:schemeClr val="tx1"/>
              </a:solidFill>
            </a:ln>
          </p:spPr>
          <p:txBody>
            <a:bodyPr wrap="square" rtlCol="0">
              <a:spAutoFit/>
            </a:bodyPr>
            <a:lstStyle/>
            <a:p>
              <a:pPr algn="ctr"/>
              <a:r>
                <a:rPr lang="en-US" sz="2400" b="1" dirty="0">
                  <a:latin typeface="Consolas" panose="020B0609020204030204" pitchFamily="49" charset="0"/>
                </a:rPr>
                <a:t>T0</a:t>
              </a:r>
            </a:p>
          </p:txBody>
        </p:sp>
        <p:sp>
          <p:nvSpPr>
            <p:cNvPr id="44" name="TextBox 43">
              <a:extLst>
                <a:ext uri="{FF2B5EF4-FFF2-40B4-BE49-F238E27FC236}">
                  <a16:creationId xmlns:a16="http://schemas.microsoft.com/office/drawing/2014/main" id="{16585280-DB0D-8551-2B4B-336C9D6BDBC3}"/>
                </a:ext>
              </a:extLst>
            </p:cNvPr>
            <p:cNvSpPr txBox="1"/>
            <p:nvPr/>
          </p:nvSpPr>
          <p:spPr>
            <a:xfrm>
              <a:off x="10657719" y="3791277"/>
              <a:ext cx="521631" cy="461665"/>
            </a:xfrm>
            <a:prstGeom prst="rect">
              <a:avLst/>
            </a:prstGeom>
            <a:solidFill>
              <a:srgbClr val="FFFF00"/>
            </a:solidFill>
            <a:ln w="38100">
              <a:solidFill>
                <a:schemeClr val="tx1"/>
              </a:solidFill>
            </a:ln>
          </p:spPr>
          <p:txBody>
            <a:bodyPr wrap="square" rtlCol="0">
              <a:spAutoFit/>
            </a:bodyPr>
            <a:lstStyle/>
            <a:p>
              <a:pPr algn="ctr"/>
              <a:r>
                <a:rPr lang="en-US" sz="2400" b="1" dirty="0">
                  <a:latin typeface="Consolas" panose="020B0609020204030204" pitchFamily="49" charset="0"/>
                </a:rPr>
                <a:t>T1</a:t>
              </a:r>
            </a:p>
          </p:txBody>
        </p:sp>
        <p:sp>
          <p:nvSpPr>
            <p:cNvPr id="46" name="TextBox 45">
              <a:extLst>
                <a:ext uri="{FF2B5EF4-FFF2-40B4-BE49-F238E27FC236}">
                  <a16:creationId xmlns:a16="http://schemas.microsoft.com/office/drawing/2014/main" id="{48B01022-541E-5AD9-894F-8E52855B6BEE}"/>
                </a:ext>
              </a:extLst>
            </p:cNvPr>
            <p:cNvSpPr txBox="1"/>
            <p:nvPr/>
          </p:nvSpPr>
          <p:spPr>
            <a:xfrm>
              <a:off x="11179350" y="3791277"/>
              <a:ext cx="521631" cy="461665"/>
            </a:xfrm>
            <a:prstGeom prst="rect">
              <a:avLst/>
            </a:prstGeom>
            <a:solidFill>
              <a:srgbClr val="FFFF00"/>
            </a:solidFill>
            <a:ln w="38100">
              <a:solidFill>
                <a:schemeClr val="tx1"/>
              </a:solidFill>
            </a:ln>
          </p:spPr>
          <p:txBody>
            <a:bodyPr wrap="square" rtlCol="0">
              <a:spAutoFit/>
            </a:bodyPr>
            <a:lstStyle/>
            <a:p>
              <a:pPr algn="ctr"/>
              <a:r>
                <a:rPr lang="en-US" sz="2400" b="1" dirty="0">
                  <a:latin typeface="Consolas" panose="020B0609020204030204" pitchFamily="49" charset="0"/>
                </a:rPr>
                <a:t>T2</a:t>
              </a:r>
            </a:p>
          </p:txBody>
        </p:sp>
      </p:grpSp>
      <p:grpSp>
        <p:nvGrpSpPr>
          <p:cNvPr id="47" name="Group 46">
            <a:extLst>
              <a:ext uri="{FF2B5EF4-FFF2-40B4-BE49-F238E27FC236}">
                <a16:creationId xmlns:a16="http://schemas.microsoft.com/office/drawing/2014/main" id="{46B7B955-D7F0-2669-A13F-7DD0DC7F13DC}"/>
              </a:ext>
            </a:extLst>
          </p:cNvPr>
          <p:cNvGrpSpPr/>
          <p:nvPr/>
        </p:nvGrpSpPr>
        <p:grpSpPr>
          <a:xfrm>
            <a:off x="9861829" y="4808280"/>
            <a:ext cx="1971940" cy="461665"/>
            <a:chOff x="9729041" y="3791277"/>
            <a:chExt cx="1971940" cy="461665"/>
          </a:xfrm>
        </p:grpSpPr>
        <p:sp>
          <p:nvSpPr>
            <p:cNvPr id="48" name="TextBox 47">
              <a:extLst>
                <a:ext uri="{FF2B5EF4-FFF2-40B4-BE49-F238E27FC236}">
                  <a16:creationId xmlns:a16="http://schemas.microsoft.com/office/drawing/2014/main" id="{E356BF61-D68E-E414-715C-AC1E61B6773E}"/>
                </a:ext>
              </a:extLst>
            </p:cNvPr>
            <p:cNvSpPr txBox="1"/>
            <p:nvPr/>
          </p:nvSpPr>
          <p:spPr>
            <a:xfrm>
              <a:off x="9729041" y="3791277"/>
              <a:ext cx="412595" cy="461665"/>
            </a:xfrm>
            <a:prstGeom prst="rect">
              <a:avLst/>
            </a:prstGeom>
            <a:noFill/>
            <a:ln w="38100">
              <a:solidFill>
                <a:schemeClr val="tx1"/>
              </a:solidFill>
            </a:ln>
          </p:spPr>
          <p:txBody>
            <a:bodyPr wrap="square" rtlCol="0">
              <a:spAutoFit/>
            </a:bodyPr>
            <a:lstStyle/>
            <a:p>
              <a:pPr algn="ctr"/>
              <a:r>
                <a:rPr lang="en-US" sz="2400" b="1" dirty="0">
                  <a:solidFill>
                    <a:srgbClr val="0070C0"/>
                  </a:solidFill>
                  <a:latin typeface="Consolas" panose="020B0609020204030204" pitchFamily="49" charset="0"/>
                </a:rPr>
                <a:t>2</a:t>
              </a:r>
            </a:p>
          </p:txBody>
        </p:sp>
        <p:sp>
          <p:nvSpPr>
            <p:cNvPr id="49" name="TextBox 48">
              <a:extLst>
                <a:ext uri="{FF2B5EF4-FFF2-40B4-BE49-F238E27FC236}">
                  <a16:creationId xmlns:a16="http://schemas.microsoft.com/office/drawing/2014/main" id="{129C387E-ED80-5F2E-AA4D-AB91A186A1FA}"/>
                </a:ext>
              </a:extLst>
            </p:cNvPr>
            <p:cNvSpPr txBox="1"/>
            <p:nvPr/>
          </p:nvSpPr>
          <p:spPr>
            <a:xfrm>
              <a:off x="10141636" y="3791277"/>
              <a:ext cx="521631" cy="461665"/>
            </a:xfrm>
            <a:prstGeom prst="rect">
              <a:avLst/>
            </a:prstGeom>
            <a:solidFill>
              <a:srgbClr val="92D050"/>
            </a:solidFill>
            <a:ln w="38100">
              <a:solidFill>
                <a:schemeClr val="tx1"/>
              </a:solidFill>
            </a:ln>
          </p:spPr>
          <p:txBody>
            <a:bodyPr wrap="square" rtlCol="0">
              <a:spAutoFit/>
            </a:bodyPr>
            <a:lstStyle/>
            <a:p>
              <a:pPr algn="ctr"/>
              <a:r>
                <a:rPr lang="en-US" sz="2400" b="1" dirty="0">
                  <a:latin typeface="Consolas" panose="020B0609020204030204" pitchFamily="49" charset="0"/>
                </a:rPr>
                <a:t>T0</a:t>
              </a:r>
            </a:p>
          </p:txBody>
        </p:sp>
        <p:sp>
          <p:nvSpPr>
            <p:cNvPr id="50" name="TextBox 49">
              <a:extLst>
                <a:ext uri="{FF2B5EF4-FFF2-40B4-BE49-F238E27FC236}">
                  <a16:creationId xmlns:a16="http://schemas.microsoft.com/office/drawing/2014/main" id="{C76162CC-9C00-A6F5-C701-993D0F49DDBA}"/>
                </a:ext>
              </a:extLst>
            </p:cNvPr>
            <p:cNvSpPr txBox="1"/>
            <p:nvPr/>
          </p:nvSpPr>
          <p:spPr>
            <a:xfrm>
              <a:off x="10657719" y="3791277"/>
              <a:ext cx="521631" cy="461665"/>
            </a:xfrm>
            <a:prstGeom prst="rect">
              <a:avLst/>
            </a:prstGeom>
            <a:solidFill>
              <a:srgbClr val="92D050"/>
            </a:solidFill>
            <a:ln w="38100">
              <a:solidFill>
                <a:schemeClr val="tx1"/>
              </a:solidFill>
            </a:ln>
          </p:spPr>
          <p:txBody>
            <a:bodyPr wrap="square" rtlCol="0">
              <a:spAutoFit/>
            </a:bodyPr>
            <a:lstStyle/>
            <a:p>
              <a:pPr algn="ctr"/>
              <a:r>
                <a:rPr lang="en-US" sz="2400" b="1" dirty="0">
                  <a:latin typeface="Consolas" panose="020B0609020204030204" pitchFamily="49" charset="0"/>
                </a:rPr>
                <a:t>T1</a:t>
              </a:r>
            </a:p>
          </p:txBody>
        </p:sp>
        <p:sp>
          <p:nvSpPr>
            <p:cNvPr id="51" name="TextBox 50">
              <a:extLst>
                <a:ext uri="{FF2B5EF4-FFF2-40B4-BE49-F238E27FC236}">
                  <a16:creationId xmlns:a16="http://schemas.microsoft.com/office/drawing/2014/main" id="{6BCF2E3F-E6D6-6ED1-195B-088E8EEAE8FE}"/>
                </a:ext>
              </a:extLst>
            </p:cNvPr>
            <p:cNvSpPr txBox="1"/>
            <p:nvPr/>
          </p:nvSpPr>
          <p:spPr>
            <a:xfrm>
              <a:off x="11179350" y="3791277"/>
              <a:ext cx="521631" cy="461665"/>
            </a:xfrm>
            <a:prstGeom prst="rect">
              <a:avLst/>
            </a:prstGeom>
            <a:solidFill>
              <a:srgbClr val="92D050"/>
            </a:solidFill>
            <a:ln w="38100">
              <a:solidFill>
                <a:schemeClr val="tx1"/>
              </a:solidFill>
            </a:ln>
          </p:spPr>
          <p:txBody>
            <a:bodyPr wrap="square" rtlCol="0">
              <a:spAutoFit/>
            </a:bodyPr>
            <a:lstStyle/>
            <a:p>
              <a:pPr algn="ctr"/>
              <a:r>
                <a:rPr lang="en-US" sz="2400" b="1" dirty="0">
                  <a:latin typeface="Consolas" panose="020B0609020204030204" pitchFamily="49" charset="0"/>
                </a:rPr>
                <a:t>T2</a:t>
              </a:r>
            </a:p>
          </p:txBody>
        </p:sp>
      </p:grpSp>
      <p:grpSp>
        <p:nvGrpSpPr>
          <p:cNvPr id="52" name="Group 51">
            <a:extLst>
              <a:ext uri="{FF2B5EF4-FFF2-40B4-BE49-F238E27FC236}">
                <a16:creationId xmlns:a16="http://schemas.microsoft.com/office/drawing/2014/main" id="{78E045F1-E4B6-808C-5729-DCA82CDE57EA}"/>
              </a:ext>
            </a:extLst>
          </p:cNvPr>
          <p:cNvGrpSpPr/>
          <p:nvPr/>
        </p:nvGrpSpPr>
        <p:grpSpPr>
          <a:xfrm>
            <a:off x="9861829" y="6193275"/>
            <a:ext cx="1971940" cy="461665"/>
            <a:chOff x="9729041" y="3791277"/>
            <a:chExt cx="1971940" cy="461665"/>
          </a:xfrm>
        </p:grpSpPr>
        <p:sp>
          <p:nvSpPr>
            <p:cNvPr id="53" name="TextBox 52">
              <a:extLst>
                <a:ext uri="{FF2B5EF4-FFF2-40B4-BE49-F238E27FC236}">
                  <a16:creationId xmlns:a16="http://schemas.microsoft.com/office/drawing/2014/main" id="{27AEB557-203F-5D2B-BB76-FD8C5639C6E4}"/>
                </a:ext>
              </a:extLst>
            </p:cNvPr>
            <p:cNvSpPr txBox="1"/>
            <p:nvPr/>
          </p:nvSpPr>
          <p:spPr>
            <a:xfrm>
              <a:off x="9729041" y="3791277"/>
              <a:ext cx="412595" cy="461665"/>
            </a:xfrm>
            <a:prstGeom prst="rect">
              <a:avLst/>
            </a:prstGeom>
            <a:noFill/>
            <a:ln w="38100">
              <a:solidFill>
                <a:schemeClr val="tx1"/>
              </a:solidFill>
            </a:ln>
          </p:spPr>
          <p:txBody>
            <a:bodyPr wrap="square" rtlCol="0">
              <a:spAutoFit/>
            </a:bodyPr>
            <a:lstStyle/>
            <a:p>
              <a:pPr algn="ctr"/>
              <a:r>
                <a:rPr lang="en-US" sz="2400" b="1" dirty="0">
                  <a:solidFill>
                    <a:srgbClr val="0070C0"/>
                  </a:solidFill>
                  <a:latin typeface="Consolas" panose="020B0609020204030204" pitchFamily="49" charset="0"/>
                </a:rPr>
                <a:t>5</a:t>
              </a:r>
            </a:p>
          </p:txBody>
        </p:sp>
        <p:sp>
          <p:nvSpPr>
            <p:cNvPr id="54" name="TextBox 53">
              <a:extLst>
                <a:ext uri="{FF2B5EF4-FFF2-40B4-BE49-F238E27FC236}">
                  <a16:creationId xmlns:a16="http://schemas.microsoft.com/office/drawing/2014/main" id="{6CA52226-8DA8-9315-5AD7-8DAFD4AE2888}"/>
                </a:ext>
              </a:extLst>
            </p:cNvPr>
            <p:cNvSpPr txBox="1"/>
            <p:nvPr/>
          </p:nvSpPr>
          <p:spPr>
            <a:xfrm>
              <a:off x="10141636" y="3791277"/>
              <a:ext cx="521631" cy="461665"/>
            </a:xfrm>
            <a:prstGeom prst="rect">
              <a:avLst/>
            </a:prstGeom>
            <a:solidFill>
              <a:srgbClr val="E265FF"/>
            </a:solidFill>
            <a:ln w="38100">
              <a:solidFill>
                <a:schemeClr val="tx1"/>
              </a:solidFill>
            </a:ln>
          </p:spPr>
          <p:txBody>
            <a:bodyPr wrap="square" rtlCol="0">
              <a:spAutoFit/>
            </a:bodyPr>
            <a:lstStyle/>
            <a:p>
              <a:pPr algn="ctr"/>
              <a:r>
                <a:rPr lang="en-US" sz="2400" b="1" dirty="0">
                  <a:latin typeface="Consolas" panose="020B0609020204030204" pitchFamily="49" charset="0"/>
                </a:rPr>
                <a:t>T0</a:t>
              </a:r>
            </a:p>
          </p:txBody>
        </p:sp>
        <p:sp>
          <p:nvSpPr>
            <p:cNvPr id="55" name="TextBox 54">
              <a:extLst>
                <a:ext uri="{FF2B5EF4-FFF2-40B4-BE49-F238E27FC236}">
                  <a16:creationId xmlns:a16="http://schemas.microsoft.com/office/drawing/2014/main" id="{A83837B3-A8DF-6B13-D385-C6B5B124E484}"/>
                </a:ext>
              </a:extLst>
            </p:cNvPr>
            <p:cNvSpPr txBox="1"/>
            <p:nvPr/>
          </p:nvSpPr>
          <p:spPr>
            <a:xfrm>
              <a:off x="10657719" y="3791277"/>
              <a:ext cx="521631" cy="461665"/>
            </a:xfrm>
            <a:prstGeom prst="rect">
              <a:avLst/>
            </a:prstGeom>
            <a:solidFill>
              <a:srgbClr val="E265FF"/>
            </a:solidFill>
            <a:ln w="38100">
              <a:solidFill>
                <a:schemeClr val="tx1"/>
              </a:solidFill>
            </a:ln>
          </p:spPr>
          <p:txBody>
            <a:bodyPr wrap="square" rtlCol="0">
              <a:spAutoFit/>
            </a:bodyPr>
            <a:lstStyle/>
            <a:p>
              <a:pPr algn="ctr"/>
              <a:r>
                <a:rPr lang="en-US" sz="2400" b="1" dirty="0">
                  <a:latin typeface="Consolas" panose="020B0609020204030204" pitchFamily="49" charset="0"/>
                </a:rPr>
                <a:t>T1</a:t>
              </a:r>
            </a:p>
          </p:txBody>
        </p:sp>
        <p:sp>
          <p:nvSpPr>
            <p:cNvPr id="56" name="TextBox 55">
              <a:extLst>
                <a:ext uri="{FF2B5EF4-FFF2-40B4-BE49-F238E27FC236}">
                  <a16:creationId xmlns:a16="http://schemas.microsoft.com/office/drawing/2014/main" id="{78421D85-3744-31A2-FA21-1067071A3338}"/>
                </a:ext>
              </a:extLst>
            </p:cNvPr>
            <p:cNvSpPr txBox="1"/>
            <p:nvPr/>
          </p:nvSpPr>
          <p:spPr>
            <a:xfrm>
              <a:off x="11179350" y="3791277"/>
              <a:ext cx="521631" cy="461665"/>
            </a:xfrm>
            <a:prstGeom prst="rect">
              <a:avLst/>
            </a:prstGeom>
            <a:solidFill>
              <a:srgbClr val="E265FF"/>
            </a:solidFill>
            <a:ln w="38100">
              <a:solidFill>
                <a:schemeClr val="tx1"/>
              </a:solidFill>
            </a:ln>
          </p:spPr>
          <p:txBody>
            <a:bodyPr wrap="square" rtlCol="0">
              <a:spAutoFit/>
            </a:bodyPr>
            <a:lstStyle/>
            <a:p>
              <a:pPr algn="ctr"/>
              <a:r>
                <a:rPr lang="en-US" sz="2400" b="1" dirty="0">
                  <a:latin typeface="Consolas" panose="020B0609020204030204" pitchFamily="49" charset="0"/>
                </a:rPr>
                <a:t>T2</a:t>
              </a:r>
            </a:p>
          </p:txBody>
        </p:sp>
      </p:grpSp>
      <p:grpSp>
        <p:nvGrpSpPr>
          <p:cNvPr id="57" name="Group 56">
            <a:extLst>
              <a:ext uri="{FF2B5EF4-FFF2-40B4-BE49-F238E27FC236}">
                <a16:creationId xmlns:a16="http://schemas.microsoft.com/office/drawing/2014/main" id="{982E19FB-F66B-54AC-48A3-704D69658332}"/>
              </a:ext>
            </a:extLst>
          </p:cNvPr>
          <p:cNvGrpSpPr/>
          <p:nvPr/>
        </p:nvGrpSpPr>
        <p:grpSpPr>
          <a:xfrm>
            <a:off x="9861829" y="5269945"/>
            <a:ext cx="1971940" cy="461665"/>
            <a:chOff x="9729041" y="4714607"/>
            <a:chExt cx="1971940" cy="461665"/>
          </a:xfrm>
        </p:grpSpPr>
        <p:grpSp>
          <p:nvGrpSpPr>
            <p:cNvPr id="58" name="Group 57">
              <a:extLst>
                <a:ext uri="{FF2B5EF4-FFF2-40B4-BE49-F238E27FC236}">
                  <a16:creationId xmlns:a16="http://schemas.microsoft.com/office/drawing/2014/main" id="{B8B9247F-D662-CD6A-EF3D-9009F6861E36}"/>
                </a:ext>
              </a:extLst>
            </p:cNvPr>
            <p:cNvGrpSpPr/>
            <p:nvPr/>
          </p:nvGrpSpPr>
          <p:grpSpPr>
            <a:xfrm>
              <a:off x="9729041" y="4714607"/>
              <a:ext cx="1971940" cy="461665"/>
              <a:chOff x="9729041" y="3791277"/>
              <a:chExt cx="1971940" cy="461665"/>
            </a:xfrm>
          </p:grpSpPr>
          <p:sp>
            <p:nvSpPr>
              <p:cNvPr id="60" name="TextBox 59">
                <a:extLst>
                  <a:ext uri="{FF2B5EF4-FFF2-40B4-BE49-F238E27FC236}">
                    <a16:creationId xmlns:a16="http://schemas.microsoft.com/office/drawing/2014/main" id="{FB7CB2B9-DF72-538C-BDBE-9AE061707788}"/>
                  </a:ext>
                </a:extLst>
              </p:cNvPr>
              <p:cNvSpPr txBox="1"/>
              <p:nvPr/>
            </p:nvSpPr>
            <p:spPr>
              <a:xfrm>
                <a:off x="9729041" y="3791277"/>
                <a:ext cx="412595" cy="461665"/>
              </a:xfrm>
              <a:prstGeom prst="rect">
                <a:avLst/>
              </a:prstGeom>
              <a:noFill/>
              <a:ln w="38100">
                <a:solidFill>
                  <a:schemeClr val="tx1"/>
                </a:solidFill>
              </a:ln>
            </p:spPr>
            <p:txBody>
              <a:bodyPr wrap="square" rtlCol="0">
                <a:spAutoFit/>
              </a:bodyPr>
              <a:lstStyle/>
              <a:p>
                <a:pPr algn="ctr"/>
                <a:r>
                  <a:rPr lang="en-US" sz="2400" b="1" dirty="0">
                    <a:solidFill>
                      <a:srgbClr val="0070C0"/>
                    </a:solidFill>
                    <a:latin typeface="Consolas" panose="020B0609020204030204" pitchFamily="49" charset="0"/>
                  </a:rPr>
                  <a:t>3</a:t>
                </a:r>
              </a:p>
            </p:txBody>
          </p:sp>
          <p:sp>
            <p:nvSpPr>
              <p:cNvPr id="61" name="TextBox 60">
                <a:extLst>
                  <a:ext uri="{FF2B5EF4-FFF2-40B4-BE49-F238E27FC236}">
                    <a16:creationId xmlns:a16="http://schemas.microsoft.com/office/drawing/2014/main" id="{95D12314-97A8-92CF-78C9-5517FA188464}"/>
                  </a:ext>
                </a:extLst>
              </p:cNvPr>
              <p:cNvSpPr txBox="1"/>
              <p:nvPr/>
            </p:nvSpPr>
            <p:spPr>
              <a:xfrm>
                <a:off x="10141636" y="3791277"/>
                <a:ext cx="521631" cy="461665"/>
              </a:xfrm>
              <a:prstGeom prst="rect">
                <a:avLst/>
              </a:prstGeom>
              <a:solidFill>
                <a:srgbClr val="FF0000"/>
              </a:solidFill>
              <a:ln w="38100">
                <a:solidFill>
                  <a:schemeClr val="tx1"/>
                </a:solidFill>
              </a:ln>
            </p:spPr>
            <p:txBody>
              <a:bodyPr wrap="square" rtlCol="0">
                <a:spAutoFit/>
              </a:bodyPr>
              <a:lstStyle/>
              <a:p>
                <a:pPr algn="ctr"/>
                <a:r>
                  <a:rPr lang="en-US" sz="2400" b="1" dirty="0">
                    <a:latin typeface="Consolas" panose="020B0609020204030204" pitchFamily="49" charset="0"/>
                  </a:rPr>
                  <a:t>T0</a:t>
                </a:r>
              </a:p>
            </p:txBody>
          </p:sp>
          <p:sp>
            <p:nvSpPr>
              <p:cNvPr id="62" name="TextBox 61">
                <a:extLst>
                  <a:ext uri="{FF2B5EF4-FFF2-40B4-BE49-F238E27FC236}">
                    <a16:creationId xmlns:a16="http://schemas.microsoft.com/office/drawing/2014/main" id="{9E4DA8E1-F7F3-B350-C566-3668208E99FB}"/>
                  </a:ext>
                </a:extLst>
              </p:cNvPr>
              <p:cNvSpPr txBox="1"/>
              <p:nvPr/>
            </p:nvSpPr>
            <p:spPr>
              <a:xfrm>
                <a:off x="10657719" y="3791277"/>
                <a:ext cx="521631" cy="461665"/>
              </a:xfrm>
              <a:prstGeom prst="rect">
                <a:avLst/>
              </a:prstGeom>
              <a:solidFill>
                <a:srgbClr val="FF0000"/>
              </a:solidFill>
              <a:ln w="38100">
                <a:solidFill>
                  <a:schemeClr val="tx1"/>
                </a:solidFill>
              </a:ln>
            </p:spPr>
            <p:txBody>
              <a:bodyPr wrap="square" rtlCol="0">
                <a:spAutoFit/>
              </a:bodyPr>
              <a:lstStyle/>
              <a:p>
                <a:pPr algn="ctr"/>
                <a:r>
                  <a:rPr lang="en-US" sz="2400" b="1" dirty="0">
                    <a:latin typeface="Consolas" panose="020B0609020204030204" pitchFamily="49" charset="0"/>
                  </a:rPr>
                  <a:t>T1</a:t>
                </a:r>
              </a:p>
            </p:txBody>
          </p:sp>
          <p:sp>
            <p:nvSpPr>
              <p:cNvPr id="63" name="TextBox 62">
                <a:extLst>
                  <a:ext uri="{FF2B5EF4-FFF2-40B4-BE49-F238E27FC236}">
                    <a16:creationId xmlns:a16="http://schemas.microsoft.com/office/drawing/2014/main" id="{0F7E9033-9A09-3C8C-1D3D-AE460CB5E7A1}"/>
                  </a:ext>
                </a:extLst>
              </p:cNvPr>
              <p:cNvSpPr txBox="1"/>
              <p:nvPr/>
            </p:nvSpPr>
            <p:spPr>
              <a:xfrm>
                <a:off x="11179350" y="3791277"/>
                <a:ext cx="521631" cy="461665"/>
              </a:xfrm>
              <a:prstGeom prst="rect">
                <a:avLst/>
              </a:prstGeom>
              <a:solidFill>
                <a:srgbClr val="FF0000"/>
              </a:solidFill>
              <a:ln w="38100">
                <a:solidFill>
                  <a:schemeClr val="tx1"/>
                </a:solidFill>
              </a:ln>
            </p:spPr>
            <p:txBody>
              <a:bodyPr wrap="square" rtlCol="0">
                <a:spAutoFit/>
              </a:bodyPr>
              <a:lstStyle/>
              <a:p>
                <a:pPr algn="ctr"/>
                <a:r>
                  <a:rPr lang="en-US" sz="2400" b="1" dirty="0">
                    <a:latin typeface="Consolas" panose="020B0609020204030204" pitchFamily="49" charset="0"/>
                  </a:rPr>
                  <a:t>T2</a:t>
                </a:r>
              </a:p>
            </p:txBody>
          </p:sp>
        </p:grpSp>
        <p:sp>
          <p:nvSpPr>
            <p:cNvPr id="59" name="Rectangle 58">
              <a:extLst>
                <a:ext uri="{FF2B5EF4-FFF2-40B4-BE49-F238E27FC236}">
                  <a16:creationId xmlns:a16="http://schemas.microsoft.com/office/drawing/2014/main" id="{68879167-DD1E-1168-647D-9A60347C142B}"/>
                </a:ext>
              </a:extLst>
            </p:cNvPr>
            <p:cNvSpPr/>
            <p:nvPr/>
          </p:nvSpPr>
          <p:spPr>
            <a:xfrm>
              <a:off x="11179350" y="4714607"/>
              <a:ext cx="516083" cy="461665"/>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4" name="Group 63">
            <a:extLst>
              <a:ext uri="{FF2B5EF4-FFF2-40B4-BE49-F238E27FC236}">
                <a16:creationId xmlns:a16="http://schemas.microsoft.com/office/drawing/2014/main" id="{0A96D3C6-2193-C01D-67BC-E5CE402BEB71}"/>
              </a:ext>
            </a:extLst>
          </p:cNvPr>
          <p:cNvGrpSpPr/>
          <p:nvPr/>
        </p:nvGrpSpPr>
        <p:grpSpPr>
          <a:xfrm>
            <a:off x="9861829" y="5730812"/>
            <a:ext cx="1971940" cy="462463"/>
            <a:chOff x="9729041" y="5175474"/>
            <a:chExt cx="1971940" cy="462463"/>
          </a:xfrm>
        </p:grpSpPr>
        <p:grpSp>
          <p:nvGrpSpPr>
            <p:cNvPr id="65" name="Group 64">
              <a:extLst>
                <a:ext uri="{FF2B5EF4-FFF2-40B4-BE49-F238E27FC236}">
                  <a16:creationId xmlns:a16="http://schemas.microsoft.com/office/drawing/2014/main" id="{0161B83C-F114-1577-B1E2-FFC38D9DBF01}"/>
                </a:ext>
              </a:extLst>
            </p:cNvPr>
            <p:cNvGrpSpPr/>
            <p:nvPr/>
          </p:nvGrpSpPr>
          <p:grpSpPr>
            <a:xfrm>
              <a:off x="9729041" y="5176272"/>
              <a:ext cx="1971940" cy="461665"/>
              <a:chOff x="9729041" y="3791277"/>
              <a:chExt cx="1971940" cy="461665"/>
            </a:xfrm>
          </p:grpSpPr>
          <p:sp>
            <p:nvSpPr>
              <p:cNvPr id="67" name="TextBox 66">
                <a:extLst>
                  <a:ext uri="{FF2B5EF4-FFF2-40B4-BE49-F238E27FC236}">
                    <a16:creationId xmlns:a16="http://schemas.microsoft.com/office/drawing/2014/main" id="{4F9DBD7D-315B-D3F3-3881-7FD25A24E93F}"/>
                  </a:ext>
                </a:extLst>
              </p:cNvPr>
              <p:cNvSpPr txBox="1"/>
              <p:nvPr/>
            </p:nvSpPr>
            <p:spPr>
              <a:xfrm>
                <a:off x="9729041" y="3791277"/>
                <a:ext cx="412595" cy="461665"/>
              </a:xfrm>
              <a:prstGeom prst="rect">
                <a:avLst/>
              </a:prstGeom>
              <a:noFill/>
              <a:ln w="38100">
                <a:solidFill>
                  <a:schemeClr val="tx1"/>
                </a:solidFill>
              </a:ln>
            </p:spPr>
            <p:txBody>
              <a:bodyPr wrap="square" rtlCol="0">
                <a:spAutoFit/>
              </a:bodyPr>
              <a:lstStyle/>
              <a:p>
                <a:pPr algn="ctr"/>
                <a:r>
                  <a:rPr lang="en-US" sz="2400" b="1" dirty="0">
                    <a:solidFill>
                      <a:srgbClr val="0070C0"/>
                    </a:solidFill>
                    <a:latin typeface="Consolas" panose="020B0609020204030204" pitchFamily="49" charset="0"/>
                  </a:rPr>
                  <a:t>4</a:t>
                </a:r>
              </a:p>
            </p:txBody>
          </p:sp>
          <p:sp>
            <p:nvSpPr>
              <p:cNvPr id="68" name="TextBox 67">
                <a:extLst>
                  <a:ext uri="{FF2B5EF4-FFF2-40B4-BE49-F238E27FC236}">
                    <a16:creationId xmlns:a16="http://schemas.microsoft.com/office/drawing/2014/main" id="{E3010BED-B993-F9C3-8360-73BFE75F1759}"/>
                  </a:ext>
                </a:extLst>
              </p:cNvPr>
              <p:cNvSpPr txBox="1"/>
              <p:nvPr/>
            </p:nvSpPr>
            <p:spPr>
              <a:xfrm>
                <a:off x="10141636" y="3791277"/>
                <a:ext cx="521631" cy="461665"/>
              </a:xfrm>
              <a:prstGeom prst="rect">
                <a:avLst/>
              </a:prstGeom>
              <a:solidFill>
                <a:srgbClr val="00B0F0"/>
              </a:solidFill>
              <a:ln w="38100">
                <a:solidFill>
                  <a:schemeClr val="tx1"/>
                </a:solidFill>
              </a:ln>
            </p:spPr>
            <p:txBody>
              <a:bodyPr wrap="square" rtlCol="0">
                <a:spAutoFit/>
              </a:bodyPr>
              <a:lstStyle/>
              <a:p>
                <a:pPr algn="ctr"/>
                <a:r>
                  <a:rPr lang="en-US" sz="2400" b="1" dirty="0">
                    <a:latin typeface="Consolas" panose="020B0609020204030204" pitchFamily="49" charset="0"/>
                  </a:rPr>
                  <a:t>T0</a:t>
                </a:r>
              </a:p>
            </p:txBody>
          </p:sp>
          <p:sp>
            <p:nvSpPr>
              <p:cNvPr id="69" name="TextBox 68">
                <a:extLst>
                  <a:ext uri="{FF2B5EF4-FFF2-40B4-BE49-F238E27FC236}">
                    <a16:creationId xmlns:a16="http://schemas.microsoft.com/office/drawing/2014/main" id="{CFA8F365-DC3D-6390-27FF-07AEE9FBA847}"/>
                  </a:ext>
                </a:extLst>
              </p:cNvPr>
              <p:cNvSpPr txBox="1"/>
              <p:nvPr/>
            </p:nvSpPr>
            <p:spPr>
              <a:xfrm>
                <a:off x="10657719" y="3791277"/>
                <a:ext cx="521631" cy="461665"/>
              </a:xfrm>
              <a:prstGeom prst="rect">
                <a:avLst/>
              </a:prstGeom>
              <a:solidFill>
                <a:srgbClr val="00B0F0"/>
              </a:solidFill>
              <a:ln w="38100">
                <a:solidFill>
                  <a:schemeClr val="tx1"/>
                </a:solidFill>
              </a:ln>
            </p:spPr>
            <p:txBody>
              <a:bodyPr wrap="square" rtlCol="0">
                <a:spAutoFit/>
              </a:bodyPr>
              <a:lstStyle/>
              <a:p>
                <a:pPr algn="ctr"/>
                <a:r>
                  <a:rPr lang="en-US" sz="2400" b="1" dirty="0">
                    <a:latin typeface="Consolas" panose="020B0609020204030204" pitchFamily="49" charset="0"/>
                  </a:rPr>
                  <a:t>T1</a:t>
                </a:r>
              </a:p>
            </p:txBody>
          </p:sp>
          <p:sp>
            <p:nvSpPr>
              <p:cNvPr id="70" name="TextBox 69">
                <a:extLst>
                  <a:ext uri="{FF2B5EF4-FFF2-40B4-BE49-F238E27FC236}">
                    <a16:creationId xmlns:a16="http://schemas.microsoft.com/office/drawing/2014/main" id="{4295E870-23E7-051E-57A2-AE6EFD4F13C9}"/>
                  </a:ext>
                </a:extLst>
              </p:cNvPr>
              <p:cNvSpPr txBox="1"/>
              <p:nvPr/>
            </p:nvSpPr>
            <p:spPr>
              <a:xfrm>
                <a:off x="11179350" y="3791277"/>
                <a:ext cx="521631" cy="461665"/>
              </a:xfrm>
              <a:prstGeom prst="rect">
                <a:avLst/>
              </a:prstGeom>
              <a:solidFill>
                <a:srgbClr val="00B0F0"/>
              </a:solidFill>
              <a:ln w="38100">
                <a:solidFill>
                  <a:schemeClr val="tx1"/>
                </a:solidFill>
              </a:ln>
            </p:spPr>
            <p:txBody>
              <a:bodyPr wrap="square" rtlCol="0">
                <a:spAutoFit/>
              </a:bodyPr>
              <a:lstStyle/>
              <a:p>
                <a:pPr algn="ctr"/>
                <a:r>
                  <a:rPr lang="en-US" sz="2400" b="1" dirty="0">
                    <a:latin typeface="Consolas" panose="020B0609020204030204" pitchFamily="49" charset="0"/>
                  </a:rPr>
                  <a:t>T2</a:t>
                </a:r>
              </a:p>
            </p:txBody>
          </p:sp>
        </p:grpSp>
        <p:sp>
          <p:nvSpPr>
            <p:cNvPr id="66" name="Rectangle 65">
              <a:extLst>
                <a:ext uri="{FF2B5EF4-FFF2-40B4-BE49-F238E27FC236}">
                  <a16:creationId xmlns:a16="http://schemas.microsoft.com/office/drawing/2014/main" id="{8C3DE725-96BB-A4AE-6CAA-26FEE5D1BF39}"/>
                </a:ext>
              </a:extLst>
            </p:cNvPr>
            <p:cNvSpPr/>
            <p:nvPr/>
          </p:nvSpPr>
          <p:spPr>
            <a:xfrm>
              <a:off x="10149519" y="5175474"/>
              <a:ext cx="1032166" cy="461665"/>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71" name="Straight Connector 70">
            <a:extLst>
              <a:ext uri="{FF2B5EF4-FFF2-40B4-BE49-F238E27FC236}">
                <a16:creationId xmlns:a16="http://schemas.microsoft.com/office/drawing/2014/main" id="{0C8DE440-4DA2-F9BC-1FDE-7B9147C25FFC}"/>
              </a:ext>
            </a:extLst>
          </p:cNvPr>
          <p:cNvCxnSpPr>
            <a:cxnSpLocks/>
          </p:cNvCxnSpPr>
          <p:nvPr/>
        </p:nvCxnSpPr>
        <p:spPr>
          <a:xfrm flipH="1" flipV="1">
            <a:off x="9445081" y="3478559"/>
            <a:ext cx="9866" cy="33707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38795276-B099-5233-A047-726A92DA63B4}"/>
              </a:ext>
            </a:extLst>
          </p:cNvPr>
          <p:cNvSpPr txBox="1"/>
          <p:nvPr/>
        </p:nvSpPr>
        <p:spPr>
          <a:xfrm>
            <a:off x="9899218" y="3745873"/>
            <a:ext cx="1897163" cy="554383"/>
          </a:xfrm>
          <a:prstGeom prst="rect">
            <a:avLst/>
          </a:prstGeom>
          <a:noFill/>
        </p:spPr>
        <p:txBody>
          <a:bodyPr wrap="square" rtlCol="0">
            <a:spAutoFit/>
          </a:bodyPr>
          <a:lstStyle/>
          <a:p>
            <a:pPr algn="ctr">
              <a:lnSpc>
                <a:spcPts val="1800"/>
              </a:lnSpc>
            </a:pPr>
            <a:r>
              <a:rPr lang="en-US" sz="2000" b="1" dirty="0">
                <a:latin typeface="Segoe UI" panose="020B0502040204020203" pitchFamily="34" charset="0"/>
                <a:cs typeface="Segoe UI" panose="020B0502040204020203" pitchFamily="34" charset="0"/>
              </a:rPr>
              <a:t>SM execution of the warp</a:t>
            </a:r>
          </a:p>
        </p:txBody>
      </p:sp>
    </p:spTree>
    <p:extLst>
      <p:ext uri="{BB962C8B-B14F-4D97-AF65-F5344CB8AC3E}">
        <p14:creationId xmlns:p14="http://schemas.microsoft.com/office/powerpoint/2010/main" val="387790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519A0D-54A2-46DF-9151-48B849C79C43}"/>
              </a:ext>
            </a:extLst>
          </p:cNvPr>
          <p:cNvPicPr>
            <a:picLocks noChangeAspect="1"/>
          </p:cNvPicPr>
          <p:nvPr/>
        </p:nvPicPr>
        <p:blipFill>
          <a:blip r:embed="rId3"/>
          <a:stretch>
            <a:fillRect/>
          </a:stretch>
        </p:blipFill>
        <p:spPr>
          <a:xfrm>
            <a:off x="0" y="-1"/>
            <a:ext cx="12192000" cy="6867525"/>
          </a:xfrm>
          <a:prstGeom prst="rect">
            <a:avLst/>
          </a:prstGeom>
        </p:spPr>
      </p:pic>
      <p:sp>
        <p:nvSpPr>
          <p:cNvPr id="2" name="Title 1">
            <a:extLst>
              <a:ext uri="{FF2B5EF4-FFF2-40B4-BE49-F238E27FC236}">
                <a16:creationId xmlns:a16="http://schemas.microsoft.com/office/drawing/2014/main" id="{2063EE74-3A85-400A-BCDF-A59E41FBD3CF}"/>
              </a:ext>
            </a:extLst>
          </p:cNvPr>
          <p:cNvSpPr>
            <a:spLocks noGrp="1"/>
          </p:cNvSpPr>
          <p:nvPr>
            <p:ph type="title"/>
          </p:nvPr>
        </p:nvSpPr>
        <p:spPr>
          <a:xfrm>
            <a:off x="4889339" y="411423"/>
            <a:ext cx="7302661" cy="1325563"/>
          </a:xfrm>
        </p:spPr>
        <p:txBody>
          <a:bodyPr/>
          <a:lstStyle/>
          <a:p>
            <a:r>
              <a:rPr lang="en-US" dirty="0">
                <a:ln>
                  <a:solidFill>
                    <a:sysClr val="windowText" lastClr="000000"/>
                  </a:solidFill>
                </a:ln>
                <a:solidFill>
                  <a:srgbClr val="B4F2FA"/>
                </a:solidFill>
              </a:rPr>
              <a:t>TRY TO AVOID BRANCHES IN GPU CODE</a:t>
            </a:r>
          </a:p>
        </p:txBody>
      </p:sp>
      <p:sp>
        <p:nvSpPr>
          <p:cNvPr id="3" name="Title 1">
            <a:extLst>
              <a:ext uri="{FF2B5EF4-FFF2-40B4-BE49-F238E27FC236}">
                <a16:creationId xmlns:a16="http://schemas.microsoft.com/office/drawing/2014/main" id="{D7BC0FBB-59E8-6DE0-0D61-20A4E7F9F34E}"/>
              </a:ext>
            </a:extLst>
          </p:cNvPr>
          <p:cNvSpPr txBox="1">
            <a:spLocks/>
          </p:cNvSpPr>
          <p:nvPr/>
        </p:nvSpPr>
        <p:spPr>
          <a:xfrm>
            <a:off x="7431315" y="1490243"/>
            <a:ext cx="4760685" cy="21963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Segoe UI" panose="020B0502040204020203" pitchFamily="34" charset="0"/>
                <a:ea typeface="+mj-ea"/>
                <a:cs typeface="Segoe UI" panose="020B0502040204020203" pitchFamily="34" charset="0"/>
              </a:defRPr>
            </a:lvl1pPr>
          </a:lstStyle>
          <a:p>
            <a:pPr algn="l"/>
            <a:r>
              <a:rPr lang="en-US" sz="2800" dirty="0">
                <a:ln>
                  <a:solidFill>
                    <a:sysClr val="windowText" lastClr="000000"/>
                  </a:solidFill>
                </a:ln>
                <a:solidFill>
                  <a:srgbClr val="B4F2FA"/>
                </a:solidFill>
              </a:rPr>
              <a:t>OR MAKE SURE THAT</a:t>
            </a:r>
          </a:p>
          <a:p>
            <a:pPr algn="l"/>
            <a:r>
              <a:rPr lang="en-US" sz="2800" dirty="0">
                <a:ln>
                  <a:solidFill>
                    <a:sysClr val="windowText" lastClr="000000"/>
                  </a:solidFill>
                </a:ln>
                <a:solidFill>
                  <a:srgbClr val="B4F2FA"/>
                </a:solidFill>
              </a:rPr>
              <a:t>ALL THREADS IN A WARP WILL BRANCH IN THE</a:t>
            </a:r>
          </a:p>
          <a:p>
            <a:pPr algn="l"/>
            <a:r>
              <a:rPr lang="en-US" sz="2800" dirty="0">
                <a:ln>
                  <a:solidFill>
                    <a:sysClr val="windowText" lastClr="000000"/>
                  </a:solidFill>
                </a:ln>
                <a:solidFill>
                  <a:srgbClr val="B4F2FA"/>
                </a:solidFill>
              </a:rPr>
              <a:t>SAME DIRECTION!</a:t>
            </a:r>
          </a:p>
        </p:txBody>
      </p:sp>
    </p:spTree>
    <p:extLst>
      <p:ext uri="{BB962C8B-B14F-4D97-AF65-F5344CB8AC3E}">
        <p14:creationId xmlns:p14="http://schemas.microsoft.com/office/powerpoint/2010/main" val="18877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3FB84-3F27-46C8-B6F9-F40DC5E8BF1E}"/>
              </a:ext>
            </a:extLst>
          </p:cNvPr>
          <p:cNvSpPr>
            <a:spLocks noGrp="1"/>
          </p:cNvSpPr>
          <p:nvPr>
            <p:ph type="title"/>
          </p:nvPr>
        </p:nvSpPr>
        <p:spPr>
          <a:xfrm>
            <a:off x="226060" y="-79254"/>
            <a:ext cx="6073144" cy="1210950"/>
          </a:xfrm>
        </p:spPr>
        <p:txBody>
          <a:bodyPr>
            <a:noAutofit/>
          </a:bodyPr>
          <a:lstStyle/>
          <a:p>
            <a:r>
              <a:rPr lang="en-US" sz="3600" dirty="0"/>
              <a:t>Thread-Accessible Memory (Nvidia-style External GPU)</a:t>
            </a:r>
          </a:p>
        </p:txBody>
      </p:sp>
      <p:sp>
        <p:nvSpPr>
          <p:cNvPr id="8" name="Content Placeholder 2">
            <a:extLst>
              <a:ext uri="{FF2B5EF4-FFF2-40B4-BE49-F238E27FC236}">
                <a16:creationId xmlns:a16="http://schemas.microsoft.com/office/drawing/2014/main" id="{7E031C14-3111-456D-9784-56B949CE637B}"/>
              </a:ext>
            </a:extLst>
          </p:cNvPr>
          <p:cNvSpPr>
            <a:spLocks noGrp="1"/>
          </p:cNvSpPr>
          <p:nvPr>
            <p:ph idx="1"/>
          </p:nvPr>
        </p:nvSpPr>
        <p:spPr>
          <a:xfrm>
            <a:off x="6257798" y="-13752"/>
            <a:ext cx="5914444" cy="6960964"/>
          </a:xfrm>
        </p:spPr>
        <p:txBody>
          <a:bodyPr>
            <a:normAutofit fontScale="85000" lnSpcReduction="10000"/>
          </a:bodyPr>
          <a:lstStyle/>
          <a:p>
            <a:r>
              <a:rPr lang="en-US" dirty="0"/>
              <a:t>Global memory</a:t>
            </a:r>
          </a:p>
          <a:p>
            <a:pPr lvl="1"/>
            <a:r>
              <a:rPr lang="en-US" sz="2600" dirty="0"/>
              <a:t>Visible to all threads in the application</a:t>
            </a:r>
          </a:p>
          <a:p>
            <a:pPr lvl="1"/>
            <a:r>
              <a:rPr lang="en-US" sz="2600" dirty="0"/>
              <a:t>Persists for as long as the application runs</a:t>
            </a:r>
          </a:p>
          <a:p>
            <a:r>
              <a:rPr lang="en-US" dirty="0"/>
              <a:t>Local memory</a:t>
            </a:r>
          </a:p>
          <a:p>
            <a:pPr lvl="1"/>
            <a:r>
              <a:rPr lang="en-US" sz="2600" dirty="0"/>
              <a:t>Only visible to a thread</a:t>
            </a:r>
          </a:p>
          <a:p>
            <a:pPr lvl="1"/>
            <a:r>
              <a:rPr lang="en-US" sz="2600" dirty="0"/>
              <a:t>Only persists for the lifetime of the thread</a:t>
            </a:r>
          </a:p>
          <a:p>
            <a:pPr lvl="1"/>
            <a:r>
              <a:rPr lang="en-US" sz="2600" dirty="0"/>
              <a:t>Bytes are actually stored in global memory! [In other words, local memory semantics are provided by the compiler]</a:t>
            </a:r>
          </a:p>
          <a:p>
            <a:r>
              <a:rPr lang="en-US" dirty="0"/>
              <a:t>Shared memory</a:t>
            </a:r>
          </a:p>
          <a:p>
            <a:pPr lvl="1"/>
            <a:r>
              <a:rPr lang="en-US" sz="2600" dirty="0"/>
              <a:t>Visible to all threads in a block</a:t>
            </a:r>
          </a:p>
          <a:p>
            <a:pPr lvl="1"/>
            <a:r>
              <a:rPr lang="en-US" sz="2600" dirty="0"/>
              <a:t>Only persists for the lifetime of the block</a:t>
            </a:r>
          </a:p>
          <a:p>
            <a:pPr lvl="1"/>
            <a:r>
              <a:rPr lang="en-US" sz="2600" dirty="0"/>
              <a:t>Bytes typically live in per-SM RAM (e.g., 64 KB)</a:t>
            </a:r>
          </a:p>
          <a:p>
            <a:pPr lvl="1"/>
            <a:r>
              <a:rPr lang="en-US" sz="2600" dirty="0"/>
              <a:t>Allows threads in the block to communicate with each other</a:t>
            </a:r>
          </a:p>
          <a:p>
            <a:r>
              <a:rPr lang="en-US" dirty="0"/>
              <a:t>Developers annotate variables (e.g., as </a:t>
            </a:r>
            <a:r>
              <a:rPr lang="en-US" dirty="0">
                <a:latin typeface="Consolas" panose="020B0609020204030204" pitchFamily="49" charset="0"/>
              </a:rPr>
              <a:t>__shared__</a:t>
            </a:r>
            <a:r>
              <a:rPr lang="en-US" dirty="0"/>
              <a:t>) and the compiler (e.g., the CUDA compiler for Nvidia GPUs) is responsible for generating the right kind  of memory accesses to variables</a:t>
            </a:r>
          </a:p>
        </p:txBody>
      </p:sp>
      <p:sp>
        <p:nvSpPr>
          <p:cNvPr id="110" name="Rectangle 109">
            <a:extLst>
              <a:ext uri="{FF2B5EF4-FFF2-40B4-BE49-F238E27FC236}">
                <a16:creationId xmlns:a16="http://schemas.microsoft.com/office/drawing/2014/main" id="{6F083996-C1D1-4EAA-9748-CB5C74333525}"/>
              </a:ext>
            </a:extLst>
          </p:cNvPr>
          <p:cNvSpPr/>
          <p:nvPr/>
        </p:nvSpPr>
        <p:spPr>
          <a:xfrm>
            <a:off x="40365" y="1699784"/>
            <a:ext cx="6193165" cy="4524216"/>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TextBox 191">
            <a:extLst>
              <a:ext uri="{FF2B5EF4-FFF2-40B4-BE49-F238E27FC236}">
                <a16:creationId xmlns:a16="http://schemas.microsoft.com/office/drawing/2014/main" id="{F02AADF4-FFDE-4DCF-B1CC-1BA1261AD4FE}"/>
              </a:ext>
            </a:extLst>
          </p:cNvPr>
          <p:cNvSpPr txBox="1"/>
          <p:nvPr/>
        </p:nvSpPr>
        <p:spPr>
          <a:xfrm>
            <a:off x="1113041" y="5700780"/>
            <a:ext cx="954122" cy="523220"/>
          </a:xfrm>
          <a:prstGeom prst="rect">
            <a:avLst/>
          </a:prstGeom>
          <a:noFill/>
        </p:spPr>
        <p:txBody>
          <a:bodyPr wrap="square" rtlCol="0">
            <a:spAutoFit/>
          </a:bodyPr>
          <a:lstStyle/>
          <a:p>
            <a:pPr algn="ctr"/>
            <a:r>
              <a:rPr lang="en-US" sz="2800" b="1" dirty="0">
                <a:latin typeface="Segoe UI" panose="020B0502040204020203" pitchFamily="34" charset="0"/>
                <a:cs typeface="Segoe UI" panose="020B0502040204020203" pitchFamily="34" charset="0"/>
              </a:rPr>
              <a:t>SM</a:t>
            </a:r>
          </a:p>
        </p:txBody>
      </p:sp>
      <p:sp>
        <p:nvSpPr>
          <p:cNvPr id="274" name="TextBox 273">
            <a:extLst>
              <a:ext uri="{FF2B5EF4-FFF2-40B4-BE49-F238E27FC236}">
                <a16:creationId xmlns:a16="http://schemas.microsoft.com/office/drawing/2014/main" id="{49886CCA-38DE-47C6-9814-5263DBD22DC5}"/>
              </a:ext>
            </a:extLst>
          </p:cNvPr>
          <p:cNvSpPr txBox="1"/>
          <p:nvPr/>
        </p:nvSpPr>
        <p:spPr>
          <a:xfrm>
            <a:off x="4228911" y="5700781"/>
            <a:ext cx="954122" cy="523220"/>
          </a:xfrm>
          <a:prstGeom prst="rect">
            <a:avLst/>
          </a:prstGeom>
          <a:noFill/>
        </p:spPr>
        <p:txBody>
          <a:bodyPr wrap="square" rtlCol="0">
            <a:spAutoFit/>
          </a:bodyPr>
          <a:lstStyle/>
          <a:p>
            <a:pPr algn="ctr"/>
            <a:r>
              <a:rPr lang="en-US" sz="2800" b="1" dirty="0">
                <a:latin typeface="Segoe UI" panose="020B0502040204020203" pitchFamily="34" charset="0"/>
                <a:cs typeface="Segoe UI" panose="020B0502040204020203" pitchFamily="34" charset="0"/>
              </a:rPr>
              <a:t>SM</a:t>
            </a:r>
          </a:p>
        </p:txBody>
      </p:sp>
      <p:sp>
        <p:nvSpPr>
          <p:cNvPr id="275" name="Rectangle 274">
            <a:extLst>
              <a:ext uri="{FF2B5EF4-FFF2-40B4-BE49-F238E27FC236}">
                <a16:creationId xmlns:a16="http://schemas.microsoft.com/office/drawing/2014/main" id="{B7D3484E-F91F-4046-9A30-4D385F4680EA}"/>
              </a:ext>
            </a:extLst>
          </p:cNvPr>
          <p:cNvSpPr/>
          <p:nvPr/>
        </p:nvSpPr>
        <p:spPr>
          <a:xfrm>
            <a:off x="173953" y="1820289"/>
            <a:ext cx="5975050" cy="623367"/>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Segoe UI" panose="020B0502040204020203" pitchFamily="34" charset="0"/>
                <a:cs typeface="Segoe UI" panose="020B0502040204020203" pitchFamily="34" charset="0"/>
              </a:rPr>
              <a:t>Global memory</a:t>
            </a:r>
          </a:p>
        </p:txBody>
      </p:sp>
      <p:sp>
        <p:nvSpPr>
          <p:cNvPr id="276" name="TextBox 275">
            <a:extLst>
              <a:ext uri="{FF2B5EF4-FFF2-40B4-BE49-F238E27FC236}">
                <a16:creationId xmlns:a16="http://schemas.microsoft.com/office/drawing/2014/main" id="{53F9AFB5-5C40-4D2B-AA9A-C05FB310F884}"/>
              </a:ext>
            </a:extLst>
          </p:cNvPr>
          <p:cNvSpPr txBox="1"/>
          <p:nvPr/>
        </p:nvSpPr>
        <p:spPr>
          <a:xfrm>
            <a:off x="2659886" y="1136569"/>
            <a:ext cx="954122" cy="523220"/>
          </a:xfrm>
          <a:prstGeom prst="rect">
            <a:avLst/>
          </a:prstGeom>
          <a:noFill/>
        </p:spPr>
        <p:txBody>
          <a:bodyPr wrap="square" rtlCol="0">
            <a:spAutoFit/>
          </a:bodyPr>
          <a:lstStyle/>
          <a:p>
            <a:pPr algn="ctr"/>
            <a:r>
              <a:rPr lang="en-US" sz="2800" b="1" dirty="0">
                <a:latin typeface="Segoe UI" panose="020B0502040204020203" pitchFamily="34" charset="0"/>
                <a:cs typeface="Segoe UI" panose="020B0502040204020203" pitchFamily="34" charset="0"/>
              </a:rPr>
              <a:t>GPU</a:t>
            </a:r>
          </a:p>
        </p:txBody>
      </p:sp>
      <p:grpSp>
        <p:nvGrpSpPr>
          <p:cNvPr id="300" name="Group 299">
            <a:extLst>
              <a:ext uri="{FF2B5EF4-FFF2-40B4-BE49-F238E27FC236}">
                <a16:creationId xmlns:a16="http://schemas.microsoft.com/office/drawing/2014/main" id="{EC0D02E2-7C44-18E4-93EB-768225B711C0}"/>
              </a:ext>
            </a:extLst>
          </p:cNvPr>
          <p:cNvGrpSpPr/>
          <p:nvPr/>
        </p:nvGrpSpPr>
        <p:grpSpPr>
          <a:xfrm>
            <a:off x="173953" y="2571411"/>
            <a:ext cx="2859180" cy="3182657"/>
            <a:chOff x="173953" y="2571411"/>
            <a:chExt cx="2859180" cy="3182657"/>
          </a:xfrm>
        </p:grpSpPr>
        <p:grpSp>
          <p:nvGrpSpPr>
            <p:cNvPr id="111" name="Group 110">
              <a:extLst>
                <a:ext uri="{FF2B5EF4-FFF2-40B4-BE49-F238E27FC236}">
                  <a16:creationId xmlns:a16="http://schemas.microsoft.com/office/drawing/2014/main" id="{C027D2A5-8370-4BF0-BDC7-D8C1322903FE}"/>
                </a:ext>
              </a:extLst>
            </p:cNvPr>
            <p:cNvGrpSpPr/>
            <p:nvPr/>
          </p:nvGrpSpPr>
          <p:grpSpPr>
            <a:xfrm>
              <a:off x="173953" y="2571411"/>
              <a:ext cx="2859180" cy="3182657"/>
              <a:chOff x="1244469" y="3503313"/>
              <a:chExt cx="2859180" cy="3182657"/>
            </a:xfrm>
          </p:grpSpPr>
          <p:sp>
            <p:nvSpPr>
              <p:cNvPr id="112" name="Rectangle 111">
                <a:extLst>
                  <a:ext uri="{FF2B5EF4-FFF2-40B4-BE49-F238E27FC236}">
                    <a16:creationId xmlns:a16="http://schemas.microsoft.com/office/drawing/2014/main" id="{246A88DA-B1F8-43ED-90BF-AE74200BAC96}"/>
                  </a:ext>
                </a:extLst>
              </p:cNvPr>
              <p:cNvSpPr/>
              <p:nvPr/>
            </p:nvSpPr>
            <p:spPr>
              <a:xfrm>
                <a:off x="1244469" y="3503313"/>
                <a:ext cx="2859180" cy="318265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Rounded Corners 112">
                <a:extLst>
                  <a:ext uri="{FF2B5EF4-FFF2-40B4-BE49-F238E27FC236}">
                    <a16:creationId xmlns:a16="http://schemas.microsoft.com/office/drawing/2014/main" id="{97A7CC2C-21C5-4082-9153-1A780191B30D}"/>
                  </a:ext>
                </a:extLst>
              </p:cNvPr>
              <p:cNvSpPr/>
              <p:nvPr/>
            </p:nvSpPr>
            <p:spPr>
              <a:xfrm>
                <a:off x="2253665" y="3569256"/>
                <a:ext cx="1310457" cy="544720"/>
              </a:xfrm>
              <a:prstGeom prst="round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117" name="Picture 116">
                <a:extLst>
                  <a:ext uri="{FF2B5EF4-FFF2-40B4-BE49-F238E27FC236}">
                    <a16:creationId xmlns:a16="http://schemas.microsoft.com/office/drawing/2014/main" id="{9DFFB925-B3CC-42EC-8FAE-DB8CFCA18C97}"/>
                  </a:ext>
                </a:extLst>
              </p:cNvPr>
              <p:cNvPicPr>
                <a:picLocks noChangeAspect="1"/>
              </p:cNvPicPr>
              <p:nvPr/>
            </p:nvPicPr>
            <p:blipFill rotWithShape="1">
              <a:blip r:embed="rId3"/>
              <a:srcRect l="16687" r="14707"/>
              <a:stretch/>
            </p:blipFill>
            <p:spPr>
              <a:xfrm>
                <a:off x="1714745" y="3509701"/>
                <a:ext cx="491114" cy="715832"/>
              </a:xfrm>
              <a:prstGeom prst="rect">
                <a:avLst/>
              </a:prstGeom>
            </p:spPr>
          </p:pic>
          <p:sp>
            <p:nvSpPr>
              <p:cNvPr id="118" name="Rectangle 117">
                <a:extLst>
                  <a:ext uri="{FF2B5EF4-FFF2-40B4-BE49-F238E27FC236}">
                    <a16:creationId xmlns:a16="http://schemas.microsoft.com/office/drawing/2014/main" id="{A2240808-07DF-41C0-8B06-85ECC87B6CF4}"/>
                  </a:ext>
                </a:extLst>
              </p:cNvPr>
              <p:cNvSpPr/>
              <p:nvPr/>
            </p:nvSpPr>
            <p:spPr>
              <a:xfrm>
                <a:off x="1772105" y="6323148"/>
                <a:ext cx="1792017" cy="289566"/>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Segoe UI" panose="020B0502040204020203" pitchFamily="34" charset="0"/>
                    <a:cs typeface="Segoe UI" panose="020B0502040204020203" pitchFamily="34" charset="0"/>
                  </a:rPr>
                  <a:t>Writeback</a:t>
                </a:r>
              </a:p>
            </p:txBody>
          </p:sp>
          <p:grpSp>
            <p:nvGrpSpPr>
              <p:cNvPr id="119" name="Group 118">
                <a:extLst>
                  <a:ext uri="{FF2B5EF4-FFF2-40B4-BE49-F238E27FC236}">
                    <a16:creationId xmlns:a16="http://schemas.microsoft.com/office/drawing/2014/main" id="{7B58129F-3BCD-41A4-AA20-CF9300A0D79D}"/>
                  </a:ext>
                </a:extLst>
              </p:cNvPr>
              <p:cNvGrpSpPr/>
              <p:nvPr/>
            </p:nvGrpSpPr>
            <p:grpSpPr>
              <a:xfrm>
                <a:off x="1772105" y="5423035"/>
                <a:ext cx="1792017" cy="420873"/>
                <a:chOff x="2355171" y="4335036"/>
                <a:chExt cx="3430872" cy="805774"/>
              </a:xfrm>
            </p:grpSpPr>
            <p:sp>
              <p:nvSpPr>
                <p:cNvPr id="178" name="Rectangle 177">
                  <a:extLst>
                    <a:ext uri="{FF2B5EF4-FFF2-40B4-BE49-F238E27FC236}">
                      <a16:creationId xmlns:a16="http://schemas.microsoft.com/office/drawing/2014/main" id="{D7CFF985-D9D0-46E7-A163-B5C5B3198CD8}"/>
                    </a:ext>
                  </a:extLst>
                </p:cNvPr>
                <p:cNvSpPr/>
                <p:nvPr/>
              </p:nvSpPr>
              <p:spPr>
                <a:xfrm>
                  <a:off x="2355171" y="4586427"/>
                  <a:ext cx="3430872" cy="554383"/>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Segoe UI" panose="020B0502040204020203" pitchFamily="34" charset="0"/>
                      <a:cs typeface="Segoe UI" panose="020B0502040204020203" pitchFamily="34" charset="0"/>
                    </a:rPr>
                    <a:t>D-Cache</a:t>
                  </a:r>
                </a:p>
              </p:txBody>
            </p:sp>
            <p:cxnSp>
              <p:nvCxnSpPr>
                <p:cNvPr id="179" name="Straight Arrow Connector 178">
                  <a:extLst>
                    <a:ext uri="{FF2B5EF4-FFF2-40B4-BE49-F238E27FC236}">
                      <a16:creationId xmlns:a16="http://schemas.microsoft.com/office/drawing/2014/main" id="{623B924E-0920-4EE5-89E0-232B195320B0}"/>
                    </a:ext>
                  </a:extLst>
                </p:cNvPr>
                <p:cNvCxnSpPr>
                  <a:cxnSpLocks/>
                  <a:stCxn id="167" idx="3"/>
                </p:cNvCxnSpPr>
                <p:nvPr/>
              </p:nvCxnSpPr>
              <p:spPr>
                <a:xfrm>
                  <a:off x="5328042" y="4335037"/>
                  <a:ext cx="0" cy="239043"/>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DF1B67EA-5B58-48E7-A392-41402E24047E}"/>
                    </a:ext>
                  </a:extLst>
                </p:cNvPr>
                <p:cNvCxnSpPr>
                  <a:cxnSpLocks/>
                </p:cNvCxnSpPr>
                <p:nvPr/>
              </p:nvCxnSpPr>
              <p:spPr>
                <a:xfrm>
                  <a:off x="4092340" y="4335036"/>
                  <a:ext cx="0" cy="239043"/>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12F9CF44-D2DA-43EF-AD56-600047BD0ED5}"/>
                    </a:ext>
                  </a:extLst>
                </p:cNvPr>
                <p:cNvCxnSpPr>
                  <a:cxnSpLocks/>
                </p:cNvCxnSpPr>
                <p:nvPr/>
              </p:nvCxnSpPr>
              <p:spPr>
                <a:xfrm>
                  <a:off x="2816151" y="4335036"/>
                  <a:ext cx="0" cy="239043"/>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82A359BF-67DE-4871-A4DB-6F2140E30F1C}"/>
                  </a:ext>
                </a:extLst>
              </p:cNvPr>
              <p:cNvGrpSpPr/>
              <p:nvPr/>
            </p:nvGrpSpPr>
            <p:grpSpPr>
              <a:xfrm>
                <a:off x="1772105" y="5050957"/>
                <a:ext cx="1793573" cy="372949"/>
                <a:chOff x="2355170" y="3622682"/>
                <a:chExt cx="3433852" cy="714023"/>
              </a:xfrm>
            </p:grpSpPr>
            <p:sp>
              <p:nvSpPr>
                <p:cNvPr id="166" name="Arrow: Chevron 165">
                  <a:extLst>
                    <a:ext uri="{FF2B5EF4-FFF2-40B4-BE49-F238E27FC236}">
                      <a16:creationId xmlns:a16="http://schemas.microsoft.com/office/drawing/2014/main" id="{65B5EA9A-94BD-4097-956A-4B77F7BAFFCD}"/>
                    </a:ext>
                  </a:extLst>
                </p:cNvPr>
                <p:cNvSpPr/>
                <p:nvPr/>
              </p:nvSpPr>
              <p:spPr>
                <a:xfrm rot="5400000">
                  <a:off x="2587551" y="3647124"/>
                  <a:ext cx="457200" cy="921961"/>
                </a:xfrm>
                <a:prstGeom prst="chevron">
                  <a:avLst/>
                </a:prstGeom>
                <a:solidFill>
                  <a:schemeClr val="bg1">
                    <a:lumMod val="85000"/>
                    <a:alpha val="54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167" name="Arrow: Chevron 166">
                  <a:extLst>
                    <a:ext uri="{FF2B5EF4-FFF2-40B4-BE49-F238E27FC236}">
                      <a16:creationId xmlns:a16="http://schemas.microsoft.com/office/drawing/2014/main" id="{2CCCC425-4BF7-4D0C-909B-E22805D4CEAC}"/>
                    </a:ext>
                  </a:extLst>
                </p:cNvPr>
                <p:cNvSpPr/>
                <p:nvPr/>
              </p:nvSpPr>
              <p:spPr>
                <a:xfrm rot="5400000">
                  <a:off x="5099442" y="3645456"/>
                  <a:ext cx="457200" cy="921961"/>
                </a:xfrm>
                <a:prstGeom prst="chevron">
                  <a:avLst/>
                </a:prstGeom>
                <a:solidFill>
                  <a:schemeClr val="bg1">
                    <a:lumMod val="85000"/>
                    <a:alpha val="54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168" name="Arrow: Chevron 167">
                  <a:extLst>
                    <a:ext uri="{FF2B5EF4-FFF2-40B4-BE49-F238E27FC236}">
                      <a16:creationId xmlns:a16="http://schemas.microsoft.com/office/drawing/2014/main" id="{520EA281-DCF9-499C-8801-58DB6CF72718}"/>
                    </a:ext>
                  </a:extLst>
                </p:cNvPr>
                <p:cNvSpPr/>
                <p:nvPr/>
              </p:nvSpPr>
              <p:spPr>
                <a:xfrm rot="5400000">
                  <a:off x="3863740" y="3645456"/>
                  <a:ext cx="457200" cy="921961"/>
                </a:xfrm>
                <a:prstGeom prst="chevron">
                  <a:avLst/>
                </a:prstGeom>
                <a:solidFill>
                  <a:schemeClr val="bg1">
                    <a:lumMod val="85000"/>
                    <a:alpha val="54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grpSp>
              <p:nvGrpSpPr>
                <p:cNvPr id="169" name="Group 168">
                  <a:extLst>
                    <a:ext uri="{FF2B5EF4-FFF2-40B4-BE49-F238E27FC236}">
                      <a16:creationId xmlns:a16="http://schemas.microsoft.com/office/drawing/2014/main" id="{CFEB7D77-E76B-42DD-80A4-E2903E5D6821}"/>
                    </a:ext>
                  </a:extLst>
                </p:cNvPr>
                <p:cNvGrpSpPr/>
                <p:nvPr/>
              </p:nvGrpSpPr>
              <p:grpSpPr>
                <a:xfrm>
                  <a:off x="2608529" y="3622682"/>
                  <a:ext cx="412846" cy="366812"/>
                  <a:chOff x="1872643" y="3845703"/>
                  <a:chExt cx="412846" cy="366812"/>
                </a:xfrm>
              </p:grpSpPr>
              <p:cxnSp>
                <p:nvCxnSpPr>
                  <p:cNvPr id="176" name="Straight Arrow Connector 175">
                    <a:extLst>
                      <a:ext uri="{FF2B5EF4-FFF2-40B4-BE49-F238E27FC236}">
                        <a16:creationId xmlns:a16="http://schemas.microsoft.com/office/drawing/2014/main" id="{A733E85F-CB99-49FA-8502-36937826289A}"/>
                      </a:ext>
                    </a:extLst>
                  </p:cNvPr>
                  <p:cNvCxnSpPr>
                    <a:cxnSpLocks/>
                  </p:cNvCxnSpPr>
                  <p:nvPr/>
                </p:nvCxnSpPr>
                <p:spPr>
                  <a:xfrm>
                    <a:off x="1872643"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F32E59DA-AC6D-4374-B0C2-670092225CF7}"/>
                      </a:ext>
                    </a:extLst>
                  </p:cNvPr>
                  <p:cNvCxnSpPr>
                    <a:cxnSpLocks/>
                  </p:cNvCxnSpPr>
                  <p:nvPr/>
                </p:nvCxnSpPr>
                <p:spPr>
                  <a:xfrm>
                    <a:off x="2285489"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170" name="Group 169">
                  <a:extLst>
                    <a:ext uri="{FF2B5EF4-FFF2-40B4-BE49-F238E27FC236}">
                      <a16:creationId xmlns:a16="http://schemas.microsoft.com/office/drawing/2014/main" id="{D9005AA9-AAC6-4297-885F-7DD9692ACDC6}"/>
                    </a:ext>
                  </a:extLst>
                </p:cNvPr>
                <p:cNvGrpSpPr/>
                <p:nvPr/>
              </p:nvGrpSpPr>
              <p:grpSpPr>
                <a:xfrm>
                  <a:off x="3885917" y="3622682"/>
                  <a:ext cx="412846" cy="366812"/>
                  <a:chOff x="1872643" y="3845703"/>
                  <a:chExt cx="412846" cy="366812"/>
                </a:xfrm>
              </p:grpSpPr>
              <p:cxnSp>
                <p:nvCxnSpPr>
                  <p:cNvPr id="174" name="Straight Arrow Connector 173">
                    <a:extLst>
                      <a:ext uri="{FF2B5EF4-FFF2-40B4-BE49-F238E27FC236}">
                        <a16:creationId xmlns:a16="http://schemas.microsoft.com/office/drawing/2014/main" id="{28B0705D-50EB-4934-89F5-8878E65A78CC}"/>
                      </a:ext>
                    </a:extLst>
                  </p:cNvPr>
                  <p:cNvCxnSpPr>
                    <a:cxnSpLocks/>
                  </p:cNvCxnSpPr>
                  <p:nvPr/>
                </p:nvCxnSpPr>
                <p:spPr>
                  <a:xfrm>
                    <a:off x="1872643"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CA4400C9-3EA3-4CDD-ABEC-65719E5F1317}"/>
                      </a:ext>
                    </a:extLst>
                  </p:cNvPr>
                  <p:cNvCxnSpPr>
                    <a:cxnSpLocks/>
                  </p:cNvCxnSpPr>
                  <p:nvPr/>
                </p:nvCxnSpPr>
                <p:spPr>
                  <a:xfrm>
                    <a:off x="2285489"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a16="http://schemas.microsoft.com/office/drawing/2014/main" id="{8C764228-ECE4-4721-9CA0-65CEF14CE936}"/>
                    </a:ext>
                  </a:extLst>
                </p:cNvPr>
                <p:cNvGrpSpPr/>
                <p:nvPr/>
              </p:nvGrpSpPr>
              <p:grpSpPr>
                <a:xfrm>
                  <a:off x="5121619" y="3622682"/>
                  <a:ext cx="412846" cy="366812"/>
                  <a:chOff x="1872643" y="3845703"/>
                  <a:chExt cx="412846" cy="366812"/>
                </a:xfrm>
              </p:grpSpPr>
              <p:cxnSp>
                <p:nvCxnSpPr>
                  <p:cNvPr id="172" name="Straight Arrow Connector 171">
                    <a:extLst>
                      <a:ext uri="{FF2B5EF4-FFF2-40B4-BE49-F238E27FC236}">
                        <a16:creationId xmlns:a16="http://schemas.microsoft.com/office/drawing/2014/main" id="{B1223248-F3C1-4EDA-A01E-00BD5B784738}"/>
                      </a:ext>
                    </a:extLst>
                  </p:cNvPr>
                  <p:cNvCxnSpPr>
                    <a:cxnSpLocks/>
                  </p:cNvCxnSpPr>
                  <p:nvPr/>
                </p:nvCxnSpPr>
                <p:spPr>
                  <a:xfrm>
                    <a:off x="1872643"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02F69110-0A75-4982-8764-75DC386B457B}"/>
                      </a:ext>
                    </a:extLst>
                  </p:cNvPr>
                  <p:cNvCxnSpPr>
                    <a:cxnSpLocks/>
                  </p:cNvCxnSpPr>
                  <p:nvPr/>
                </p:nvCxnSpPr>
                <p:spPr>
                  <a:xfrm>
                    <a:off x="2285489"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cxnSp>
            <p:nvCxnSpPr>
              <p:cNvPr id="121" name="Straight Arrow Connector 120">
                <a:extLst>
                  <a:ext uri="{FF2B5EF4-FFF2-40B4-BE49-F238E27FC236}">
                    <a16:creationId xmlns:a16="http://schemas.microsoft.com/office/drawing/2014/main" id="{7CAFEA31-4299-4A1C-B416-FFFAFD59169D}"/>
                  </a:ext>
                </a:extLst>
              </p:cNvPr>
              <p:cNvCxnSpPr>
                <a:cxnSpLocks/>
              </p:cNvCxnSpPr>
              <p:nvPr/>
            </p:nvCxnSpPr>
            <p:spPr>
              <a:xfrm>
                <a:off x="2831198" y="5843907"/>
                <a:ext cx="0" cy="479241"/>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122" name="Group 121">
                <a:extLst>
                  <a:ext uri="{FF2B5EF4-FFF2-40B4-BE49-F238E27FC236}">
                    <a16:creationId xmlns:a16="http://schemas.microsoft.com/office/drawing/2014/main" id="{F71F8BB7-2C4D-4E58-8950-F0BD63DB8E23}"/>
                  </a:ext>
                </a:extLst>
              </p:cNvPr>
              <p:cNvGrpSpPr/>
              <p:nvPr/>
            </p:nvGrpSpPr>
            <p:grpSpPr>
              <a:xfrm>
                <a:off x="1772105" y="4101477"/>
                <a:ext cx="1792017" cy="537678"/>
                <a:chOff x="2355171" y="1804873"/>
                <a:chExt cx="3430872" cy="1029401"/>
              </a:xfrm>
            </p:grpSpPr>
            <p:sp>
              <p:nvSpPr>
                <p:cNvPr id="164" name="Rectangle 163">
                  <a:extLst>
                    <a:ext uri="{FF2B5EF4-FFF2-40B4-BE49-F238E27FC236}">
                      <a16:creationId xmlns:a16="http://schemas.microsoft.com/office/drawing/2014/main" id="{6FB24703-E17D-459D-9C83-9EC7BA603654}"/>
                    </a:ext>
                  </a:extLst>
                </p:cNvPr>
                <p:cNvSpPr/>
                <p:nvPr/>
              </p:nvSpPr>
              <p:spPr>
                <a:xfrm>
                  <a:off x="2355171" y="2279891"/>
                  <a:ext cx="3430872" cy="554383"/>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Segoe UI" panose="020B0502040204020203" pitchFamily="34" charset="0"/>
                      <a:cs typeface="Segoe UI" panose="020B0502040204020203" pitchFamily="34" charset="0"/>
                    </a:rPr>
                    <a:t>Fetch</a:t>
                  </a:r>
                </a:p>
              </p:txBody>
            </p:sp>
            <p:cxnSp>
              <p:nvCxnSpPr>
                <p:cNvPr id="165" name="Straight Arrow Connector 164">
                  <a:extLst>
                    <a:ext uri="{FF2B5EF4-FFF2-40B4-BE49-F238E27FC236}">
                      <a16:creationId xmlns:a16="http://schemas.microsoft.com/office/drawing/2014/main" id="{B71EF173-E8BA-4814-98A3-546AA273DECE}"/>
                    </a:ext>
                  </a:extLst>
                </p:cNvPr>
                <p:cNvCxnSpPr>
                  <a:cxnSpLocks/>
                  <a:endCxn id="164" idx="0"/>
                </p:cNvCxnSpPr>
                <p:nvPr/>
              </p:nvCxnSpPr>
              <p:spPr>
                <a:xfrm>
                  <a:off x="4070608" y="1804873"/>
                  <a:ext cx="0" cy="475018"/>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grpSp>
          <p:sp>
            <p:nvSpPr>
              <p:cNvPr id="123" name="Rectangle 122">
                <a:extLst>
                  <a:ext uri="{FF2B5EF4-FFF2-40B4-BE49-F238E27FC236}">
                    <a16:creationId xmlns:a16="http://schemas.microsoft.com/office/drawing/2014/main" id="{731B9E4B-7D91-4B4E-825B-E68BC11995EB}"/>
                  </a:ext>
                </a:extLst>
              </p:cNvPr>
              <p:cNvSpPr/>
              <p:nvPr/>
            </p:nvSpPr>
            <p:spPr>
              <a:xfrm>
                <a:off x="1772105" y="4761391"/>
                <a:ext cx="1792017" cy="289566"/>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Segoe UI" panose="020B0502040204020203" pitchFamily="34" charset="0"/>
                    <a:cs typeface="Segoe UI" panose="020B0502040204020203" pitchFamily="34" charset="0"/>
                  </a:rPr>
                  <a:t>Decode</a:t>
                </a:r>
              </a:p>
            </p:txBody>
          </p:sp>
          <p:cxnSp>
            <p:nvCxnSpPr>
              <p:cNvPr id="124" name="Straight Arrow Connector 123">
                <a:extLst>
                  <a:ext uri="{FF2B5EF4-FFF2-40B4-BE49-F238E27FC236}">
                    <a16:creationId xmlns:a16="http://schemas.microsoft.com/office/drawing/2014/main" id="{6F7827A7-3967-45A6-AAE1-AD7377A70385}"/>
                  </a:ext>
                </a:extLst>
              </p:cNvPr>
              <p:cNvCxnSpPr>
                <a:cxnSpLocks/>
                <a:stCxn id="164" idx="2"/>
                <a:endCxn id="123" idx="0"/>
              </p:cNvCxnSpPr>
              <p:nvPr/>
            </p:nvCxnSpPr>
            <p:spPr>
              <a:xfrm>
                <a:off x="2668114" y="4639155"/>
                <a:ext cx="0" cy="122236"/>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grpSp>
            <p:nvGrpSpPr>
              <p:cNvPr id="125" name="Group 124">
                <a:extLst>
                  <a:ext uri="{FF2B5EF4-FFF2-40B4-BE49-F238E27FC236}">
                    <a16:creationId xmlns:a16="http://schemas.microsoft.com/office/drawing/2014/main" id="{371AAF8A-37F9-4B2E-AA03-2CC4E051E818}"/>
                  </a:ext>
                </a:extLst>
              </p:cNvPr>
              <p:cNvGrpSpPr/>
              <p:nvPr/>
            </p:nvGrpSpPr>
            <p:grpSpPr>
              <a:xfrm>
                <a:off x="1500464" y="4800760"/>
                <a:ext cx="684216" cy="208304"/>
                <a:chOff x="135327" y="3248603"/>
                <a:chExt cx="1309953" cy="398804"/>
              </a:xfrm>
            </p:grpSpPr>
            <p:grpSp>
              <p:nvGrpSpPr>
                <p:cNvPr id="144" name="Group 143">
                  <a:extLst>
                    <a:ext uri="{FF2B5EF4-FFF2-40B4-BE49-F238E27FC236}">
                      <a16:creationId xmlns:a16="http://schemas.microsoft.com/office/drawing/2014/main" id="{5020315D-67EB-4CF5-B50D-ADBD1529ECAF}"/>
                    </a:ext>
                  </a:extLst>
                </p:cNvPr>
                <p:cNvGrpSpPr/>
                <p:nvPr/>
              </p:nvGrpSpPr>
              <p:grpSpPr>
                <a:xfrm>
                  <a:off x="135327" y="3248603"/>
                  <a:ext cx="1308979" cy="175578"/>
                  <a:chOff x="135327" y="3248603"/>
                  <a:chExt cx="1308979" cy="175578"/>
                </a:xfrm>
              </p:grpSpPr>
              <p:grpSp>
                <p:nvGrpSpPr>
                  <p:cNvPr id="155" name="Group 154">
                    <a:extLst>
                      <a:ext uri="{FF2B5EF4-FFF2-40B4-BE49-F238E27FC236}">
                        <a16:creationId xmlns:a16="http://schemas.microsoft.com/office/drawing/2014/main" id="{637E10F8-0E7C-4B91-ADBB-0F6803BA464B}"/>
                      </a:ext>
                    </a:extLst>
                  </p:cNvPr>
                  <p:cNvGrpSpPr/>
                  <p:nvPr/>
                </p:nvGrpSpPr>
                <p:grpSpPr>
                  <a:xfrm>
                    <a:off x="1041461" y="3248604"/>
                    <a:ext cx="402845" cy="175577"/>
                    <a:chOff x="1041461" y="3248604"/>
                    <a:chExt cx="402845" cy="175577"/>
                  </a:xfrm>
                </p:grpSpPr>
                <p:sp>
                  <p:nvSpPr>
                    <p:cNvPr id="162" name="Rectangle 161">
                      <a:extLst>
                        <a:ext uri="{FF2B5EF4-FFF2-40B4-BE49-F238E27FC236}">
                          <a16:creationId xmlns:a16="http://schemas.microsoft.com/office/drawing/2014/main" id="{13F65319-380C-4516-973B-8410C7B56E93}"/>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63" name="Rectangle 162">
                      <a:extLst>
                        <a:ext uri="{FF2B5EF4-FFF2-40B4-BE49-F238E27FC236}">
                          <a16:creationId xmlns:a16="http://schemas.microsoft.com/office/drawing/2014/main" id="{A346B84C-54F2-4680-83FF-06A12FBBB58B}"/>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grpSp>
                <p:nvGrpSpPr>
                  <p:cNvPr id="156" name="Group 155">
                    <a:extLst>
                      <a:ext uri="{FF2B5EF4-FFF2-40B4-BE49-F238E27FC236}">
                        <a16:creationId xmlns:a16="http://schemas.microsoft.com/office/drawing/2014/main" id="{D5AC0F6E-546B-41F6-AABF-C8755D9BBCA9}"/>
                      </a:ext>
                    </a:extLst>
                  </p:cNvPr>
                  <p:cNvGrpSpPr/>
                  <p:nvPr/>
                </p:nvGrpSpPr>
                <p:grpSpPr>
                  <a:xfrm>
                    <a:off x="586924" y="3248604"/>
                    <a:ext cx="402845" cy="175577"/>
                    <a:chOff x="1041461" y="3248604"/>
                    <a:chExt cx="402845" cy="175577"/>
                  </a:xfrm>
                </p:grpSpPr>
                <p:sp>
                  <p:nvSpPr>
                    <p:cNvPr id="160" name="Rectangle 159">
                      <a:extLst>
                        <a:ext uri="{FF2B5EF4-FFF2-40B4-BE49-F238E27FC236}">
                          <a16:creationId xmlns:a16="http://schemas.microsoft.com/office/drawing/2014/main" id="{DDAB7434-99A3-438D-A4E5-04A1C6E6F5F6}"/>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61" name="Rectangle 160">
                      <a:extLst>
                        <a:ext uri="{FF2B5EF4-FFF2-40B4-BE49-F238E27FC236}">
                          <a16:creationId xmlns:a16="http://schemas.microsoft.com/office/drawing/2014/main" id="{5BDBC9DD-A2B3-4DCD-BD52-53D52606C37F}"/>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grpSp>
                <p:nvGrpSpPr>
                  <p:cNvPr id="157" name="Group 156">
                    <a:extLst>
                      <a:ext uri="{FF2B5EF4-FFF2-40B4-BE49-F238E27FC236}">
                        <a16:creationId xmlns:a16="http://schemas.microsoft.com/office/drawing/2014/main" id="{45FA836C-6987-4B74-8C51-8A635A3FDFF2}"/>
                      </a:ext>
                    </a:extLst>
                  </p:cNvPr>
                  <p:cNvGrpSpPr/>
                  <p:nvPr/>
                </p:nvGrpSpPr>
                <p:grpSpPr>
                  <a:xfrm>
                    <a:off x="135327" y="3248603"/>
                    <a:ext cx="402845" cy="175577"/>
                    <a:chOff x="1041461" y="3248604"/>
                    <a:chExt cx="402845" cy="175577"/>
                  </a:xfrm>
                </p:grpSpPr>
                <p:sp>
                  <p:nvSpPr>
                    <p:cNvPr id="158" name="Rectangle 157">
                      <a:extLst>
                        <a:ext uri="{FF2B5EF4-FFF2-40B4-BE49-F238E27FC236}">
                          <a16:creationId xmlns:a16="http://schemas.microsoft.com/office/drawing/2014/main" id="{AF5112BD-0DE6-404B-879C-359E6338B988}"/>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59" name="Rectangle 158">
                      <a:extLst>
                        <a:ext uri="{FF2B5EF4-FFF2-40B4-BE49-F238E27FC236}">
                          <a16:creationId xmlns:a16="http://schemas.microsoft.com/office/drawing/2014/main" id="{5BBE16E1-846B-43CF-AEAA-E85D1DCAD3BD}"/>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grpSp>
            <p:grpSp>
              <p:nvGrpSpPr>
                <p:cNvPr id="145" name="Group 144">
                  <a:extLst>
                    <a:ext uri="{FF2B5EF4-FFF2-40B4-BE49-F238E27FC236}">
                      <a16:creationId xmlns:a16="http://schemas.microsoft.com/office/drawing/2014/main" id="{1056EF86-64E1-4071-A336-6A6071352D03}"/>
                    </a:ext>
                  </a:extLst>
                </p:cNvPr>
                <p:cNvGrpSpPr/>
                <p:nvPr/>
              </p:nvGrpSpPr>
              <p:grpSpPr>
                <a:xfrm>
                  <a:off x="136301" y="3471829"/>
                  <a:ext cx="1308979" cy="175578"/>
                  <a:chOff x="135327" y="3248603"/>
                  <a:chExt cx="1308979" cy="175578"/>
                </a:xfrm>
              </p:grpSpPr>
              <p:grpSp>
                <p:nvGrpSpPr>
                  <p:cNvPr id="146" name="Group 145">
                    <a:extLst>
                      <a:ext uri="{FF2B5EF4-FFF2-40B4-BE49-F238E27FC236}">
                        <a16:creationId xmlns:a16="http://schemas.microsoft.com/office/drawing/2014/main" id="{8CFA2207-9872-4FC6-8ECB-F9A5515EDADA}"/>
                      </a:ext>
                    </a:extLst>
                  </p:cNvPr>
                  <p:cNvGrpSpPr/>
                  <p:nvPr/>
                </p:nvGrpSpPr>
                <p:grpSpPr>
                  <a:xfrm>
                    <a:off x="1041461" y="3248604"/>
                    <a:ext cx="402845" cy="175577"/>
                    <a:chOff x="1041461" y="3248604"/>
                    <a:chExt cx="402845" cy="175577"/>
                  </a:xfrm>
                </p:grpSpPr>
                <p:sp>
                  <p:nvSpPr>
                    <p:cNvPr id="153" name="Rectangle 152">
                      <a:extLst>
                        <a:ext uri="{FF2B5EF4-FFF2-40B4-BE49-F238E27FC236}">
                          <a16:creationId xmlns:a16="http://schemas.microsoft.com/office/drawing/2014/main" id="{8B0E456A-5FAB-4C28-82D0-2C84B690A1D9}"/>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54" name="Rectangle 153">
                      <a:extLst>
                        <a:ext uri="{FF2B5EF4-FFF2-40B4-BE49-F238E27FC236}">
                          <a16:creationId xmlns:a16="http://schemas.microsoft.com/office/drawing/2014/main" id="{3B9EDD89-6D84-4866-A13B-A29409DC6F56}"/>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grpSp>
                <p:nvGrpSpPr>
                  <p:cNvPr id="147" name="Group 146">
                    <a:extLst>
                      <a:ext uri="{FF2B5EF4-FFF2-40B4-BE49-F238E27FC236}">
                        <a16:creationId xmlns:a16="http://schemas.microsoft.com/office/drawing/2014/main" id="{1527057C-A652-414A-9638-F5DEBC357731}"/>
                      </a:ext>
                    </a:extLst>
                  </p:cNvPr>
                  <p:cNvGrpSpPr/>
                  <p:nvPr/>
                </p:nvGrpSpPr>
                <p:grpSpPr>
                  <a:xfrm>
                    <a:off x="586924" y="3248604"/>
                    <a:ext cx="402845" cy="175577"/>
                    <a:chOff x="1041461" y="3248604"/>
                    <a:chExt cx="402845" cy="175577"/>
                  </a:xfrm>
                </p:grpSpPr>
                <p:sp>
                  <p:nvSpPr>
                    <p:cNvPr id="151" name="Rectangle 150">
                      <a:extLst>
                        <a:ext uri="{FF2B5EF4-FFF2-40B4-BE49-F238E27FC236}">
                          <a16:creationId xmlns:a16="http://schemas.microsoft.com/office/drawing/2014/main" id="{B37CFED9-AD4B-4ED6-A16D-49C1312A48BA}"/>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52" name="Rectangle 151">
                      <a:extLst>
                        <a:ext uri="{FF2B5EF4-FFF2-40B4-BE49-F238E27FC236}">
                          <a16:creationId xmlns:a16="http://schemas.microsoft.com/office/drawing/2014/main" id="{6764EE48-7C67-4CB4-8299-4E475495166F}"/>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grpSp>
                <p:nvGrpSpPr>
                  <p:cNvPr id="148" name="Group 147">
                    <a:extLst>
                      <a:ext uri="{FF2B5EF4-FFF2-40B4-BE49-F238E27FC236}">
                        <a16:creationId xmlns:a16="http://schemas.microsoft.com/office/drawing/2014/main" id="{20D68A48-187B-487B-8948-74AEF91CED15}"/>
                      </a:ext>
                    </a:extLst>
                  </p:cNvPr>
                  <p:cNvGrpSpPr/>
                  <p:nvPr/>
                </p:nvGrpSpPr>
                <p:grpSpPr>
                  <a:xfrm>
                    <a:off x="135327" y="3248603"/>
                    <a:ext cx="402845" cy="175577"/>
                    <a:chOff x="1041461" y="3248604"/>
                    <a:chExt cx="402845" cy="175577"/>
                  </a:xfrm>
                </p:grpSpPr>
                <p:sp>
                  <p:nvSpPr>
                    <p:cNvPr id="149" name="Rectangle 148">
                      <a:extLst>
                        <a:ext uri="{FF2B5EF4-FFF2-40B4-BE49-F238E27FC236}">
                          <a16:creationId xmlns:a16="http://schemas.microsoft.com/office/drawing/2014/main" id="{34427644-FD21-4C95-9D56-99A137742E73}"/>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50" name="Rectangle 149">
                      <a:extLst>
                        <a:ext uri="{FF2B5EF4-FFF2-40B4-BE49-F238E27FC236}">
                          <a16:creationId xmlns:a16="http://schemas.microsoft.com/office/drawing/2014/main" id="{BA4DD90E-16DB-4EBA-B01A-E89BCEC76516}"/>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grpSp>
          </p:grpSp>
          <p:cxnSp>
            <p:nvCxnSpPr>
              <p:cNvPr id="126" name="Straight Arrow Connector 125">
                <a:extLst>
                  <a:ext uri="{FF2B5EF4-FFF2-40B4-BE49-F238E27FC236}">
                    <a16:creationId xmlns:a16="http://schemas.microsoft.com/office/drawing/2014/main" id="{E68520F1-C9E1-4A9D-A128-DF4A1C68A1A2}"/>
                  </a:ext>
                </a:extLst>
              </p:cNvPr>
              <p:cNvCxnSpPr>
                <a:cxnSpLocks/>
              </p:cNvCxnSpPr>
              <p:nvPr/>
            </p:nvCxnSpPr>
            <p:spPr>
              <a:xfrm flipV="1">
                <a:off x="1524404" y="6362547"/>
                <a:ext cx="0" cy="137881"/>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42972361-9D6B-4ABB-B362-0EA884FE9C51}"/>
                  </a:ext>
                </a:extLst>
              </p:cNvPr>
              <p:cNvCxnSpPr>
                <a:cxnSpLocks/>
              </p:cNvCxnSpPr>
              <p:nvPr/>
            </p:nvCxnSpPr>
            <p:spPr>
              <a:xfrm>
                <a:off x="1509458" y="6491473"/>
                <a:ext cx="222263" cy="0"/>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4B8D13DF-733A-4AA5-AFC9-497935EAD152}"/>
                  </a:ext>
                </a:extLst>
              </p:cNvPr>
              <p:cNvGrpSpPr>
                <a:grpSpLocks noChangeAspect="1"/>
              </p:cNvGrpSpPr>
              <p:nvPr/>
            </p:nvGrpSpPr>
            <p:grpSpPr>
              <a:xfrm flipH="1">
                <a:off x="1321024" y="5977575"/>
                <a:ext cx="1131231" cy="102591"/>
                <a:chOff x="11000876" y="4236643"/>
                <a:chExt cx="992943" cy="90050"/>
              </a:xfrm>
            </p:grpSpPr>
            <p:sp>
              <p:nvSpPr>
                <p:cNvPr id="141" name="TextBox 140">
                  <a:extLst>
                    <a:ext uri="{FF2B5EF4-FFF2-40B4-BE49-F238E27FC236}">
                      <a16:creationId xmlns:a16="http://schemas.microsoft.com/office/drawing/2014/main" id="{F23E6D96-0E54-411A-AE34-34D66A1B1A4A}"/>
                    </a:ext>
                  </a:extLst>
                </p:cNvPr>
                <p:cNvSpPr txBox="1"/>
                <p:nvPr/>
              </p:nvSpPr>
              <p:spPr>
                <a:xfrm>
                  <a:off x="11000876" y="4236643"/>
                  <a:ext cx="330982" cy="90050"/>
                </a:xfrm>
                <a:prstGeom prst="rect">
                  <a:avLst/>
                </a:prstGeom>
                <a:solidFill>
                  <a:srgbClr val="00FF99"/>
                </a:solidFill>
                <a:ln w="19050">
                  <a:solidFill>
                    <a:schemeClr val="tx1"/>
                  </a:solidFill>
                </a:ln>
              </p:spPr>
              <p:txBody>
                <a:bodyPr wrap="square" rtlCol="0">
                  <a:spAutoFit/>
                </a:bodyPr>
                <a:lstStyle/>
                <a:p>
                  <a:pPr algn="ctr"/>
                  <a:endParaRPr lang="en-US" sz="100" b="1" baseline="-25000" dirty="0">
                    <a:latin typeface="Consolas" panose="020B0609020204030204" pitchFamily="49" charset="0"/>
                  </a:endParaRPr>
                </a:p>
              </p:txBody>
            </p:sp>
            <p:sp>
              <p:nvSpPr>
                <p:cNvPr id="142" name="TextBox 141">
                  <a:extLst>
                    <a:ext uri="{FF2B5EF4-FFF2-40B4-BE49-F238E27FC236}">
                      <a16:creationId xmlns:a16="http://schemas.microsoft.com/office/drawing/2014/main" id="{F2FDDBE2-98A5-412A-9DD3-CE930D18AE34}"/>
                    </a:ext>
                  </a:extLst>
                </p:cNvPr>
                <p:cNvSpPr txBox="1"/>
                <p:nvPr/>
              </p:nvSpPr>
              <p:spPr>
                <a:xfrm>
                  <a:off x="11331855" y="4236643"/>
                  <a:ext cx="330982" cy="90050"/>
                </a:xfrm>
                <a:prstGeom prst="rect">
                  <a:avLst/>
                </a:prstGeom>
                <a:solidFill>
                  <a:srgbClr val="00FF99"/>
                </a:solidFill>
                <a:ln w="19050">
                  <a:solidFill>
                    <a:schemeClr val="tx1"/>
                  </a:solidFill>
                </a:ln>
              </p:spPr>
              <p:txBody>
                <a:bodyPr wrap="square" rtlCol="0">
                  <a:spAutoFit/>
                </a:bodyPr>
                <a:lstStyle/>
                <a:p>
                  <a:pPr algn="ctr"/>
                  <a:endParaRPr lang="en-US" sz="100" b="1" baseline="-25000" dirty="0">
                    <a:latin typeface="Consolas" panose="020B0609020204030204" pitchFamily="49" charset="0"/>
                  </a:endParaRPr>
                </a:p>
              </p:txBody>
            </p:sp>
            <p:sp>
              <p:nvSpPr>
                <p:cNvPr id="143" name="TextBox 142">
                  <a:extLst>
                    <a:ext uri="{FF2B5EF4-FFF2-40B4-BE49-F238E27FC236}">
                      <a16:creationId xmlns:a16="http://schemas.microsoft.com/office/drawing/2014/main" id="{9BB6A52A-8BAA-4C5A-AD90-56CF53192B58}"/>
                    </a:ext>
                  </a:extLst>
                </p:cNvPr>
                <p:cNvSpPr txBox="1"/>
                <p:nvPr/>
              </p:nvSpPr>
              <p:spPr>
                <a:xfrm>
                  <a:off x="11662837" y="4236643"/>
                  <a:ext cx="330982" cy="90050"/>
                </a:xfrm>
                <a:prstGeom prst="rect">
                  <a:avLst/>
                </a:prstGeom>
                <a:solidFill>
                  <a:srgbClr val="00FF99"/>
                </a:solidFill>
                <a:ln w="19050">
                  <a:solidFill>
                    <a:schemeClr val="tx1"/>
                  </a:solidFill>
                </a:ln>
              </p:spPr>
              <p:txBody>
                <a:bodyPr wrap="square" rtlCol="0">
                  <a:spAutoFit/>
                </a:bodyPr>
                <a:lstStyle/>
                <a:p>
                  <a:pPr algn="ctr"/>
                  <a:endParaRPr lang="en-US" sz="100" b="1" baseline="-25000" dirty="0">
                    <a:latin typeface="Consolas" panose="020B0609020204030204" pitchFamily="49" charset="0"/>
                  </a:endParaRPr>
                </a:p>
              </p:txBody>
            </p:sp>
          </p:grpSp>
          <p:grpSp>
            <p:nvGrpSpPr>
              <p:cNvPr id="129" name="Group 128">
                <a:extLst>
                  <a:ext uri="{FF2B5EF4-FFF2-40B4-BE49-F238E27FC236}">
                    <a16:creationId xmlns:a16="http://schemas.microsoft.com/office/drawing/2014/main" id="{601C23E8-D695-4F23-BBF9-66BF35546510}"/>
                  </a:ext>
                </a:extLst>
              </p:cNvPr>
              <p:cNvGrpSpPr>
                <a:grpSpLocks noChangeAspect="1"/>
              </p:cNvGrpSpPr>
              <p:nvPr/>
            </p:nvGrpSpPr>
            <p:grpSpPr>
              <a:xfrm flipH="1">
                <a:off x="1425158" y="6074395"/>
                <a:ext cx="1131231" cy="102591"/>
                <a:chOff x="11000876" y="4236643"/>
                <a:chExt cx="992943" cy="90050"/>
              </a:xfrm>
            </p:grpSpPr>
            <p:sp>
              <p:nvSpPr>
                <p:cNvPr id="138" name="TextBox 137">
                  <a:extLst>
                    <a:ext uri="{FF2B5EF4-FFF2-40B4-BE49-F238E27FC236}">
                      <a16:creationId xmlns:a16="http://schemas.microsoft.com/office/drawing/2014/main" id="{2CF91736-9679-4EE0-BE0F-0170104FBA65}"/>
                    </a:ext>
                  </a:extLst>
                </p:cNvPr>
                <p:cNvSpPr txBox="1"/>
                <p:nvPr/>
              </p:nvSpPr>
              <p:spPr>
                <a:xfrm>
                  <a:off x="11000876" y="4236643"/>
                  <a:ext cx="330982" cy="90050"/>
                </a:xfrm>
                <a:prstGeom prst="rect">
                  <a:avLst/>
                </a:prstGeom>
                <a:solidFill>
                  <a:srgbClr val="00FF99"/>
                </a:solidFill>
                <a:ln w="19050">
                  <a:solidFill>
                    <a:schemeClr val="tx1"/>
                  </a:solidFill>
                </a:ln>
              </p:spPr>
              <p:txBody>
                <a:bodyPr wrap="square" rtlCol="0">
                  <a:spAutoFit/>
                </a:bodyPr>
                <a:lstStyle/>
                <a:p>
                  <a:pPr algn="ctr"/>
                  <a:endParaRPr lang="en-US" sz="100" b="1" baseline="-25000" dirty="0">
                    <a:latin typeface="Consolas" panose="020B0609020204030204" pitchFamily="49" charset="0"/>
                  </a:endParaRPr>
                </a:p>
              </p:txBody>
            </p:sp>
            <p:sp>
              <p:nvSpPr>
                <p:cNvPr id="139" name="TextBox 138">
                  <a:extLst>
                    <a:ext uri="{FF2B5EF4-FFF2-40B4-BE49-F238E27FC236}">
                      <a16:creationId xmlns:a16="http://schemas.microsoft.com/office/drawing/2014/main" id="{39D00BAC-1986-4D20-AC62-625794726CB6}"/>
                    </a:ext>
                  </a:extLst>
                </p:cNvPr>
                <p:cNvSpPr txBox="1"/>
                <p:nvPr/>
              </p:nvSpPr>
              <p:spPr>
                <a:xfrm>
                  <a:off x="11331855" y="4236643"/>
                  <a:ext cx="330982" cy="90050"/>
                </a:xfrm>
                <a:prstGeom prst="rect">
                  <a:avLst/>
                </a:prstGeom>
                <a:solidFill>
                  <a:srgbClr val="00FF99"/>
                </a:solidFill>
                <a:ln w="19050">
                  <a:solidFill>
                    <a:schemeClr val="tx1"/>
                  </a:solidFill>
                </a:ln>
              </p:spPr>
              <p:txBody>
                <a:bodyPr wrap="square" rtlCol="0">
                  <a:spAutoFit/>
                </a:bodyPr>
                <a:lstStyle/>
                <a:p>
                  <a:pPr algn="ctr"/>
                  <a:endParaRPr lang="en-US" sz="100" b="1" baseline="-25000" dirty="0">
                    <a:latin typeface="Consolas" panose="020B0609020204030204" pitchFamily="49" charset="0"/>
                  </a:endParaRPr>
                </a:p>
              </p:txBody>
            </p:sp>
            <p:sp>
              <p:nvSpPr>
                <p:cNvPr id="140" name="TextBox 139">
                  <a:extLst>
                    <a:ext uri="{FF2B5EF4-FFF2-40B4-BE49-F238E27FC236}">
                      <a16:creationId xmlns:a16="http://schemas.microsoft.com/office/drawing/2014/main" id="{97A5AA5E-8C4C-4655-B9C7-B55717287AF3}"/>
                    </a:ext>
                  </a:extLst>
                </p:cNvPr>
                <p:cNvSpPr txBox="1"/>
                <p:nvPr/>
              </p:nvSpPr>
              <p:spPr>
                <a:xfrm>
                  <a:off x="11662837" y="4236643"/>
                  <a:ext cx="330982" cy="90050"/>
                </a:xfrm>
                <a:prstGeom prst="rect">
                  <a:avLst/>
                </a:prstGeom>
                <a:solidFill>
                  <a:srgbClr val="00FF99"/>
                </a:solidFill>
                <a:ln w="19050">
                  <a:solidFill>
                    <a:schemeClr val="tx1"/>
                  </a:solidFill>
                </a:ln>
              </p:spPr>
              <p:txBody>
                <a:bodyPr wrap="square" rtlCol="0">
                  <a:spAutoFit/>
                </a:bodyPr>
                <a:lstStyle/>
                <a:p>
                  <a:pPr algn="ctr"/>
                  <a:endParaRPr lang="en-US" sz="100" b="1" baseline="-25000" dirty="0">
                    <a:latin typeface="Consolas" panose="020B0609020204030204" pitchFamily="49" charset="0"/>
                  </a:endParaRPr>
                </a:p>
              </p:txBody>
            </p:sp>
          </p:grpSp>
          <p:grpSp>
            <p:nvGrpSpPr>
              <p:cNvPr id="130" name="Group 129">
                <a:extLst>
                  <a:ext uri="{FF2B5EF4-FFF2-40B4-BE49-F238E27FC236}">
                    <a16:creationId xmlns:a16="http://schemas.microsoft.com/office/drawing/2014/main" id="{669B484C-FDF4-461D-AE1C-5ECF493D8914}"/>
                  </a:ext>
                </a:extLst>
              </p:cNvPr>
              <p:cNvGrpSpPr/>
              <p:nvPr/>
            </p:nvGrpSpPr>
            <p:grpSpPr>
              <a:xfrm>
                <a:off x="1552502" y="5839257"/>
                <a:ext cx="1131250" cy="137008"/>
                <a:chOff x="1922407" y="5131907"/>
                <a:chExt cx="2165813" cy="262307"/>
              </a:xfrm>
            </p:grpSpPr>
            <p:cxnSp>
              <p:nvCxnSpPr>
                <p:cNvPr id="135" name="Straight Arrow Connector 134">
                  <a:extLst>
                    <a:ext uri="{FF2B5EF4-FFF2-40B4-BE49-F238E27FC236}">
                      <a16:creationId xmlns:a16="http://schemas.microsoft.com/office/drawing/2014/main" id="{BA39191A-5106-40E2-990C-9BD754928AAB}"/>
                    </a:ext>
                  </a:extLst>
                </p:cNvPr>
                <p:cNvCxnSpPr>
                  <a:cxnSpLocks/>
                </p:cNvCxnSpPr>
                <p:nvPr/>
              </p:nvCxnSpPr>
              <p:spPr>
                <a:xfrm>
                  <a:off x="1922407" y="5212861"/>
                  <a:ext cx="0" cy="181353"/>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651B85A6-B687-4FFD-A5ED-D22D064D7855}"/>
                    </a:ext>
                  </a:extLst>
                </p:cNvPr>
                <p:cNvCxnSpPr>
                  <a:cxnSpLocks/>
                </p:cNvCxnSpPr>
                <p:nvPr/>
              </p:nvCxnSpPr>
              <p:spPr>
                <a:xfrm flipH="1">
                  <a:off x="1933302" y="5230399"/>
                  <a:ext cx="2154918" cy="0"/>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AEBCB745-3A3C-467E-AF24-A77B40D41116}"/>
                    </a:ext>
                  </a:extLst>
                </p:cNvPr>
                <p:cNvCxnSpPr>
                  <a:cxnSpLocks/>
                </p:cNvCxnSpPr>
                <p:nvPr/>
              </p:nvCxnSpPr>
              <p:spPr>
                <a:xfrm>
                  <a:off x="4088220" y="5131907"/>
                  <a:ext cx="0" cy="117427"/>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pic>
            <p:nvPicPr>
              <p:cNvPr id="131" name="Picture 130">
                <a:extLst>
                  <a:ext uri="{FF2B5EF4-FFF2-40B4-BE49-F238E27FC236}">
                    <a16:creationId xmlns:a16="http://schemas.microsoft.com/office/drawing/2014/main" id="{ADDF8D1E-A248-4C28-8E47-D1A5761A53A4}"/>
                  </a:ext>
                </a:extLst>
              </p:cNvPr>
              <p:cNvPicPr>
                <a:picLocks noChangeAspect="1"/>
              </p:cNvPicPr>
              <p:nvPr/>
            </p:nvPicPr>
            <p:blipFill>
              <a:blip r:embed="rId4"/>
              <a:stretch>
                <a:fillRect/>
              </a:stretch>
            </p:blipFill>
            <p:spPr>
              <a:xfrm>
                <a:off x="1266771" y="5961532"/>
                <a:ext cx="472594" cy="472594"/>
              </a:xfrm>
              <a:prstGeom prst="rect">
                <a:avLst/>
              </a:prstGeom>
            </p:spPr>
          </p:pic>
          <p:cxnSp>
            <p:nvCxnSpPr>
              <p:cNvPr id="132" name="Straight Arrow Connector 131">
                <a:extLst>
                  <a:ext uri="{FF2B5EF4-FFF2-40B4-BE49-F238E27FC236}">
                    <a16:creationId xmlns:a16="http://schemas.microsoft.com/office/drawing/2014/main" id="{AE995945-1EBF-466D-8AB0-CF7CCE01339F}"/>
                  </a:ext>
                </a:extLst>
              </p:cNvPr>
              <p:cNvCxnSpPr>
                <a:cxnSpLocks/>
              </p:cNvCxnSpPr>
              <p:nvPr/>
            </p:nvCxnSpPr>
            <p:spPr>
              <a:xfrm>
                <a:off x="2508371" y="6230788"/>
                <a:ext cx="0" cy="83556"/>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2D532F71-3360-4F2A-B5DE-5E6AADC5B041}"/>
                  </a:ext>
                </a:extLst>
              </p:cNvPr>
              <p:cNvCxnSpPr>
                <a:cxnSpLocks/>
              </p:cNvCxnSpPr>
              <p:nvPr/>
            </p:nvCxnSpPr>
            <p:spPr>
              <a:xfrm flipH="1">
                <a:off x="1716560" y="6236785"/>
                <a:ext cx="800605" cy="0"/>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A6B787BB-2EB9-4B88-91BA-8937F4B10A35}"/>
                  </a:ext>
                </a:extLst>
              </p:cNvPr>
              <p:cNvCxnSpPr>
                <a:cxnSpLocks/>
              </p:cNvCxnSpPr>
              <p:nvPr/>
            </p:nvCxnSpPr>
            <p:spPr>
              <a:xfrm flipH="1">
                <a:off x="1719535" y="6230788"/>
                <a:ext cx="295" cy="268681"/>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A8C7FC2E-4E49-7795-50A9-87B938A505FE}"/>
                </a:ext>
              </a:extLst>
            </p:cNvPr>
            <p:cNvGrpSpPr/>
            <p:nvPr/>
          </p:nvGrpSpPr>
          <p:grpSpPr>
            <a:xfrm>
              <a:off x="1239419" y="2693857"/>
              <a:ext cx="374231" cy="422814"/>
              <a:chOff x="1263275" y="2693857"/>
              <a:chExt cx="374231" cy="422814"/>
            </a:xfrm>
          </p:grpSpPr>
          <p:grpSp>
            <p:nvGrpSpPr>
              <p:cNvPr id="9" name="Group 8">
                <a:extLst>
                  <a:ext uri="{FF2B5EF4-FFF2-40B4-BE49-F238E27FC236}">
                    <a16:creationId xmlns:a16="http://schemas.microsoft.com/office/drawing/2014/main" id="{40AEF74A-D7F3-5258-CC6D-5E371BA54AE1}"/>
                  </a:ext>
                </a:extLst>
              </p:cNvPr>
              <p:cNvGrpSpPr>
                <a:grpSpLocks noChangeAspect="1"/>
              </p:cNvGrpSpPr>
              <p:nvPr/>
            </p:nvGrpSpPr>
            <p:grpSpPr>
              <a:xfrm>
                <a:off x="1263275" y="2824123"/>
                <a:ext cx="245473" cy="292548"/>
                <a:chOff x="3832325" y="544096"/>
                <a:chExt cx="725642" cy="1219606"/>
              </a:xfrm>
            </p:grpSpPr>
            <p:grpSp>
              <p:nvGrpSpPr>
                <p:cNvPr id="75" name="Group 74">
                  <a:extLst>
                    <a:ext uri="{FF2B5EF4-FFF2-40B4-BE49-F238E27FC236}">
                      <a16:creationId xmlns:a16="http://schemas.microsoft.com/office/drawing/2014/main" id="{3EE944C2-ABAE-2292-89C9-4C7A2D38C996}"/>
                    </a:ext>
                  </a:extLst>
                </p:cNvPr>
                <p:cNvGrpSpPr>
                  <a:grpSpLocks noChangeAspect="1"/>
                </p:cNvGrpSpPr>
                <p:nvPr/>
              </p:nvGrpSpPr>
              <p:grpSpPr>
                <a:xfrm>
                  <a:off x="3832325" y="1271377"/>
                  <a:ext cx="725343" cy="246178"/>
                  <a:chOff x="10961870" y="4290268"/>
                  <a:chExt cx="992950" cy="112865"/>
                </a:xfrm>
              </p:grpSpPr>
              <p:sp>
                <p:nvSpPr>
                  <p:cNvPr id="92" name="TextBox 91">
                    <a:extLst>
                      <a:ext uri="{FF2B5EF4-FFF2-40B4-BE49-F238E27FC236}">
                        <a16:creationId xmlns:a16="http://schemas.microsoft.com/office/drawing/2014/main" id="{6AF716F3-747D-8770-0FD8-386CAB2842B3}"/>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93" name="TextBox 92">
                    <a:extLst>
                      <a:ext uri="{FF2B5EF4-FFF2-40B4-BE49-F238E27FC236}">
                        <a16:creationId xmlns:a16="http://schemas.microsoft.com/office/drawing/2014/main" id="{C95D49AB-A422-A6E6-A9B7-5FFE6D95C6CE}"/>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94" name="TextBox 93">
                    <a:extLst>
                      <a:ext uri="{FF2B5EF4-FFF2-40B4-BE49-F238E27FC236}">
                        <a16:creationId xmlns:a16="http://schemas.microsoft.com/office/drawing/2014/main" id="{2BF8E29F-A0FE-6852-E5D7-99E813126EA4}"/>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76" name="Group 75">
                  <a:extLst>
                    <a:ext uri="{FF2B5EF4-FFF2-40B4-BE49-F238E27FC236}">
                      <a16:creationId xmlns:a16="http://schemas.microsoft.com/office/drawing/2014/main" id="{2E8D0464-DAD3-7130-7FED-80E98D978FD1}"/>
                    </a:ext>
                  </a:extLst>
                </p:cNvPr>
                <p:cNvGrpSpPr>
                  <a:grpSpLocks noChangeAspect="1"/>
                </p:cNvGrpSpPr>
                <p:nvPr/>
              </p:nvGrpSpPr>
              <p:grpSpPr>
                <a:xfrm>
                  <a:off x="3832325" y="1517524"/>
                  <a:ext cx="725343" cy="246178"/>
                  <a:chOff x="10961870" y="4290268"/>
                  <a:chExt cx="992950" cy="112865"/>
                </a:xfrm>
              </p:grpSpPr>
              <p:sp>
                <p:nvSpPr>
                  <p:cNvPr id="89" name="TextBox 88">
                    <a:extLst>
                      <a:ext uri="{FF2B5EF4-FFF2-40B4-BE49-F238E27FC236}">
                        <a16:creationId xmlns:a16="http://schemas.microsoft.com/office/drawing/2014/main" id="{9FFACFC7-BFBB-01D4-143F-8B4CA1F0DBDA}"/>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90" name="TextBox 89">
                    <a:extLst>
                      <a:ext uri="{FF2B5EF4-FFF2-40B4-BE49-F238E27FC236}">
                        <a16:creationId xmlns:a16="http://schemas.microsoft.com/office/drawing/2014/main" id="{373B8385-134E-18AB-B29C-A2988F0902C1}"/>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91" name="TextBox 90">
                    <a:extLst>
                      <a:ext uri="{FF2B5EF4-FFF2-40B4-BE49-F238E27FC236}">
                        <a16:creationId xmlns:a16="http://schemas.microsoft.com/office/drawing/2014/main" id="{E11F5A5F-2A59-70BC-13A5-88ECD4236152}"/>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77" name="Group 76">
                  <a:extLst>
                    <a:ext uri="{FF2B5EF4-FFF2-40B4-BE49-F238E27FC236}">
                      <a16:creationId xmlns:a16="http://schemas.microsoft.com/office/drawing/2014/main" id="{9B71B71E-092C-C798-BF58-D2574728227D}"/>
                    </a:ext>
                  </a:extLst>
                </p:cNvPr>
                <p:cNvGrpSpPr/>
                <p:nvPr/>
              </p:nvGrpSpPr>
              <p:grpSpPr>
                <a:xfrm>
                  <a:off x="3832325" y="1032199"/>
                  <a:ext cx="725343" cy="246178"/>
                  <a:chOff x="2420813" y="1047866"/>
                  <a:chExt cx="2165790" cy="246178"/>
                </a:xfrm>
              </p:grpSpPr>
              <p:sp>
                <p:nvSpPr>
                  <p:cNvPr id="86" name="TextBox 85">
                    <a:extLst>
                      <a:ext uri="{FF2B5EF4-FFF2-40B4-BE49-F238E27FC236}">
                        <a16:creationId xmlns:a16="http://schemas.microsoft.com/office/drawing/2014/main" id="{06E041E4-FAA8-0E80-4C3B-4D6E4C6A821C}"/>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87" name="TextBox 86">
                    <a:extLst>
                      <a:ext uri="{FF2B5EF4-FFF2-40B4-BE49-F238E27FC236}">
                        <a16:creationId xmlns:a16="http://schemas.microsoft.com/office/drawing/2014/main" id="{06A06592-7059-5169-92AC-2EBA221D64BF}"/>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88" name="TextBox 87">
                    <a:extLst>
                      <a:ext uri="{FF2B5EF4-FFF2-40B4-BE49-F238E27FC236}">
                        <a16:creationId xmlns:a16="http://schemas.microsoft.com/office/drawing/2014/main" id="{97E9A655-F17B-544C-1C13-471888132499}"/>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78" name="Group 77">
                  <a:extLst>
                    <a:ext uri="{FF2B5EF4-FFF2-40B4-BE49-F238E27FC236}">
                      <a16:creationId xmlns:a16="http://schemas.microsoft.com/office/drawing/2014/main" id="{20BBAEFE-8AB9-172B-5856-72A1635572F0}"/>
                    </a:ext>
                  </a:extLst>
                </p:cNvPr>
                <p:cNvGrpSpPr>
                  <a:grpSpLocks noChangeAspect="1"/>
                </p:cNvGrpSpPr>
                <p:nvPr/>
              </p:nvGrpSpPr>
              <p:grpSpPr>
                <a:xfrm>
                  <a:off x="3832624" y="544096"/>
                  <a:ext cx="725343" cy="246178"/>
                  <a:chOff x="10961870" y="4290268"/>
                  <a:chExt cx="992950" cy="112865"/>
                </a:xfrm>
              </p:grpSpPr>
              <p:sp>
                <p:nvSpPr>
                  <p:cNvPr id="83" name="TextBox 82">
                    <a:extLst>
                      <a:ext uri="{FF2B5EF4-FFF2-40B4-BE49-F238E27FC236}">
                        <a16:creationId xmlns:a16="http://schemas.microsoft.com/office/drawing/2014/main" id="{30369F50-A3EB-693D-8FA8-CF56D6DD4231}"/>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84" name="TextBox 83">
                    <a:extLst>
                      <a:ext uri="{FF2B5EF4-FFF2-40B4-BE49-F238E27FC236}">
                        <a16:creationId xmlns:a16="http://schemas.microsoft.com/office/drawing/2014/main" id="{26DAF300-60BB-7534-BB64-A1E4A4186D88}"/>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85" name="TextBox 84">
                    <a:extLst>
                      <a:ext uri="{FF2B5EF4-FFF2-40B4-BE49-F238E27FC236}">
                        <a16:creationId xmlns:a16="http://schemas.microsoft.com/office/drawing/2014/main" id="{8FDB7BF2-5824-FA7F-8B9A-175A217626E6}"/>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79" name="Group 78">
                  <a:extLst>
                    <a:ext uri="{FF2B5EF4-FFF2-40B4-BE49-F238E27FC236}">
                      <a16:creationId xmlns:a16="http://schemas.microsoft.com/office/drawing/2014/main" id="{4D545C49-DE57-16F4-AF0A-7E1D0D766855}"/>
                    </a:ext>
                  </a:extLst>
                </p:cNvPr>
                <p:cNvGrpSpPr>
                  <a:grpSpLocks noChangeAspect="1"/>
                </p:cNvGrpSpPr>
                <p:nvPr/>
              </p:nvGrpSpPr>
              <p:grpSpPr>
                <a:xfrm>
                  <a:off x="3832624" y="790243"/>
                  <a:ext cx="725343" cy="246178"/>
                  <a:chOff x="10961870" y="4290268"/>
                  <a:chExt cx="992950" cy="112865"/>
                </a:xfrm>
              </p:grpSpPr>
              <p:sp>
                <p:nvSpPr>
                  <p:cNvPr id="80" name="TextBox 79">
                    <a:extLst>
                      <a:ext uri="{FF2B5EF4-FFF2-40B4-BE49-F238E27FC236}">
                        <a16:creationId xmlns:a16="http://schemas.microsoft.com/office/drawing/2014/main" id="{391AB9DA-458D-A4D5-0D18-CAEDB286D04A}"/>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81" name="TextBox 80">
                    <a:extLst>
                      <a:ext uri="{FF2B5EF4-FFF2-40B4-BE49-F238E27FC236}">
                        <a16:creationId xmlns:a16="http://schemas.microsoft.com/office/drawing/2014/main" id="{84A3C231-5EDD-8278-9118-F3631DC12668}"/>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82" name="TextBox 81">
                    <a:extLst>
                      <a:ext uri="{FF2B5EF4-FFF2-40B4-BE49-F238E27FC236}">
                        <a16:creationId xmlns:a16="http://schemas.microsoft.com/office/drawing/2014/main" id="{9FC179D6-3288-B1F5-71A0-A6D0CF81DF1D}"/>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grpSp>
            <p:nvGrpSpPr>
              <p:cNvPr id="3" name="Group 2">
                <a:extLst>
                  <a:ext uri="{FF2B5EF4-FFF2-40B4-BE49-F238E27FC236}">
                    <a16:creationId xmlns:a16="http://schemas.microsoft.com/office/drawing/2014/main" id="{0AEE57A8-A47D-3756-FE5D-2AB56FA225F9}"/>
                  </a:ext>
                </a:extLst>
              </p:cNvPr>
              <p:cNvGrpSpPr>
                <a:grpSpLocks noChangeAspect="1"/>
              </p:cNvGrpSpPr>
              <p:nvPr/>
            </p:nvGrpSpPr>
            <p:grpSpPr>
              <a:xfrm>
                <a:off x="1392033" y="2693857"/>
                <a:ext cx="245473" cy="292548"/>
                <a:chOff x="3832325" y="544096"/>
                <a:chExt cx="725642" cy="1219606"/>
              </a:xfrm>
            </p:grpSpPr>
            <p:grpSp>
              <p:nvGrpSpPr>
                <p:cNvPr id="4" name="Group 3">
                  <a:extLst>
                    <a:ext uri="{FF2B5EF4-FFF2-40B4-BE49-F238E27FC236}">
                      <a16:creationId xmlns:a16="http://schemas.microsoft.com/office/drawing/2014/main" id="{22279448-EAB4-E3C2-6A35-C16A131C6E62}"/>
                    </a:ext>
                  </a:extLst>
                </p:cNvPr>
                <p:cNvGrpSpPr>
                  <a:grpSpLocks noChangeAspect="1"/>
                </p:cNvGrpSpPr>
                <p:nvPr/>
              </p:nvGrpSpPr>
              <p:grpSpPr>
                <a:xfrm>
                  <a:off x="3832325" y="1271377"/>
                  <a:ext cx="725343" cy="246178"/>
                  <a:chOff x="10961870" y="4290268"/>
                  <a:chExt cx="992950" cy="112865"/>
                </a:xfrm>
              </p:grpSpPr>
              <p:sp>
                <p:nvSpPr>
                  <p:cNvPr id="23" name="TextBox 22">
                    <a:extLst>
                      <a:ext uri="{FF2B5EF4-FFF2-40B4-BE49-F238E27FC236}">
                        <a16:creationId xmlns:a16="http://schemas.microsoft.com/office/drawing/2014/main" id="{3B8AD337-2D53-FFDC-FD7E-488413C0EB09}"/>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4" name="TextBox 23">
                    <a:extLst>
                      <a:ext uri="{FF2B5EF4-FFF2-40B4-BE49-F238E27FC236}">
                        <a16:creationId xmlns:a16="http://schemas.microsoft.com/office/drawing/2014/main" id="{D1541D00-C7DF-2BCB-AA49-EBD2126D6244}"/>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5" name="TextBox 24">
                    <a:extLst>
                      <a:ext uri="{FF2B5EF4-FFF2-40B4-BE49-F238E27FC236}">
                        <a16:creationId xmlns:a16="http://schemas.microsoft.com/office/drawing/2014/main" id="{7985382D-BC3B-198E-2A3C-698EF0D37273}"/>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5" name="Group 4">
                  <a:extLst>
                    <a:ext uri="{FF2B5EF4-FFF2-40B4-BE49-F238E27FC236}">
                      <a16:creationId xmlns:a16="http://schemas.microsoft.com/office/drawing/2014/main" id="{3E893D77-7487-0BA2-DB44-28381DCA265D}"/>
                    </a:ext>
                  </a:extLst>
                </p:cNvPr>
                <p:cNvGrpSpPr>
                  <a:grpSpLocks noChangeAspect="1"/>
                </p:cNvGrpSpPr>
                <p:nvPr/>
              </p:nvGrpSpPr>
              <p:grpSpPr>
                <a:xfrm>
                  <a:off x="3832325" y="1517524"/>
                  <a:ext cx="725343" cy="246178"/>
                  <a:chOff x="10961870" y="4290268"/>
                  <a:chExt cx="992950" cy="112865"/>
                </a:xfrm>
              </p:grpSpPr>
              <p:sp>
                <p:nvSpPr>
                  <p:cNvPr id="20" name="TextBox 19">
                    <a:extLst>
                      <a:ext uri="{FF2B5EF4-FFF2-40B4-BE49-F238E27FC236}">
                        <a16:creationId xmlns:a16="http://schemas.microsoft.com/office/drawing/2014/main" id="{C17C4DE1-2508-0E63-5283-61F0BA77907B}"/>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1" name="TextBox 20">
                    <a:extLst>
                      <a:ext uri="{FF2B5EF4-FFF2-40B4-BE49-F238E27FC236}">
                        <a16:creationId xmlns:a16="http://schemas.microsoft.com/office/drawing/2014/main" id="{FCE4232A-3800-A137-6E48-A9773D3A6654}"/>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2" name="TextBox 21">
                    <a:extLst>
                      <a:ext uri="{FF2B5EF4-FFF2-40B4-BE49-F238E27FC236}">
                        <a16:creationId xmlns:a16="http://schemas.microsoft.com/office/drawing/2014/main" id="{43DC0B57-C5A2-8F15-5555-CCAC7AF24EF2}"/>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6" name="Group 5">
                  <a:extLst>
                    <a:ext uri="{FF2B5EF4-FFF2-40B4-BE49-F238E27FC236}">
                      <a16:creationId xmlns:a16="http://schemas.microsoft.com/office/drawing/2014/main" id="{2AD7A76F-18AE-A7AC-7547-4635F13A54E1}"/>
                    </a:ext>
                  </a:extLst>
                </p:cNvPr>
                <p:cNvGrpSpPr/>
                <p:nvPr/>
              </p:nvGrpSpPr>
              <p:grpSpPr>
                <a:xfrm>
                  <a:off x="3832325" y="1032199"/>
                  <a:ext cx="725343" cy="246178"/>
                  <a:chOff x="2420813" y="1047866"/>
                  <a:chExt cx="2165790" cy="246178"/>
                </a:xfrm>
              </p:grpSpPr>
              <p:sp>
                <p:nvSpPr>
                  <p:cNvPr id="17" name="TextBox 16">
                    <a:extLst>
                      <a:ext uri="{FF2B5EF4-FFF2-40B4-BE49-F238E27FC236}">
                        <a16:creationId xmlns:a16="http://schemas.microsoft.com/office/drawing/2014/main" id="{97BB3340-539A-53F1-3C33-9633661759D1}"/>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8" name="TextBox 17">
                    <a:extLst>
                      <a:ext uri="{FF2B5EF4-FFF2-40B4-BE49-F238E27FC236}">
                        <a16:creationId xmlns:a16="http://schemas.microsoft.com/office/drawing/2014/main" id="{74D57366-75A2-4059-3A53-6211514F9F1F}"/>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9" name="TextBox 18">
                    <a:extLst>
                      <a:ext uri="{FF2B5EF4-FFF2-40B4-BE49-F238E27FC236}">
                        <a16:creationId xmlns:a16="http://schemas.microsoft.com/office/drawing/2014/main" id="{AF1B5153-BB14-8ADF-4CE0-80E8DFF49704}"/>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7" name="Group 6">
                  <a:extLst>
                    <a:ext uri="{FF2B5EF4-FFF2-40B4-BE49-F238E27FC236}">
                      <a16:creationId xmlns:a16="http://schemas.microsoft.com/office/drawing/2014/main" id="{70FA7FD6-4042-3EB8-86E8-B199D8E01DC5}"/>
                    </a:ext>
                  </a:extLst>
                </p:cNvPr>
                <p:cNvGrpSpPr>
                  <a:grpSpLocks noChangeAspect="1"/>
                </p:cNvGrpSpPr>
                <p:nvPr/>
              </p:nvGrpSpPr>
              <p:grpSpPr>
                <a:xfrm>
                  <a:off x="3832624" y="544096"/>
                  <a:ext cx="725343" cy="246178"/>
                  <a:chOff x="10961870" y="4290268"/>
                  <a:chExt cx="992950" cy="112865"/>
                </a:xfrm>
              </p:grpSpPr>
              <p:sp>
                <p:nvSpPr>
                  <p:cNvPr id="14" name="TextBox 13">
                    <a:extLst>
                      <a:ext uri="{FF2B5EF4-FFF2-40B4-BE49-F238E27FC236}">
                        <a16:creationId xmlns:a16="http://schemas.microsoft.com/office/drawing/2014/main" id="{F501A26E-2A27-517D-E693-1C303109F4B8}"/>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5" name="TextBox 14">
                    <a:extLst>
                      <a:ext uri="{FF2B5EF4-FFF2-40B4-BE49-F238E27FC236}">
                        <a16:creationId xmlns:a16="http://schemas.microsoft.com/office/drawing/2014/main" id="{FCB2D00C-8A21-0015-6C83-CEFBEF4DB0D4}"/>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6" name="TextBox 15">
                    <a:extLst>
                      <a:ext uri="{FF2B5EF4-FFF2-40B4-BE49-F238E27FC236}">
                        <a16:creationId xmlns:a16="http://schemas.microsoft.com/office/drawing/2014/main" id="{488308E1-E549-023E-CF75-7F90066BAF44}"/>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10" name="Group 9">
                  <a:extLst>
                    <a:ext uri="{FF2B5EF4-FFF2-40B4-BE49-F238E27FC236}">
                      <a16:creationId xmlns:a16="http://schemas.microsoft.com/office/drawing/2014/main" id="{D103BDF3-6D65-AE7D-CB1F-A44C15B102CA}"/>
                    </a:ext>
                  </a:extLst>
                </p:cNvPr>
                <p:cNvGrpSpPr>
                  <a:grpSpLocks noChangeAspect="1"/>
                </p:cNvGrpSpPr>
                <p:nvPr/>
              </p:nvGrpSpPr>
              <p:grpSpPr>
                <a:xfrm>
                  <a:off x="3832624" y="790243"/>
                  <a:ext cx="725343" cy="246178"/>
                  <a:chOff x="10961870" y="4290268"/>
                  <a:chExt cx="992950" cy="112865"/>
                </a:xfrm>
              </p:grpSpPr>
              <p:sp>
                <p:nvSpPr>
                  <p:cNvPr id="11" name="TextBox 10">
                    <a:extLst>
                      <a:ext uri="{FF2B5EF4-FFF2-40B4-BE49-F238E27FC236}">
                        <a16:creationId xmlns:a16="http://schemas.microsoft.com/office/drawing/2014/main" id="{59B23DDB-E8FE-77E5-89B5-4C786C39EC7D}"/>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2" name="TextBox 11">
                    <a:extLst>
                      <a:ext uri="{FF2B5EF4-FFF2-40B4-BE49-F238E27FC236}">
                        <a16:creationId xmlns:a16="http://schemas.microsoft.com/office/drawing/2014/main" id="{0DE9A26F-F484-1B3D-4560-ECAE5DEF1B26}"/>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3" name="TextBox 12">
                    <a:extLst>
                      <a:ext uri="{FF2B5EF4-FFF2-40B4-BE49-F238E27FC236}">
                        <a16:creationId xmlns:a16="http://schemas.microsoft.com/office/drawing/2014/main" id="{E6775C40-1D43-8A66-B076-BD7CD562CB6C}"/>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grpSp>
        <p:grpSp>
          <p:nvGrpSpPr>
            <p:cNvPr id="27" name="Group 26">
              <a:extLst>
                <a:ext uri="{FF2B5EF4-FFF2-40B4-BE49-F238E27FC236}">
                  <a16:creationId xmlns:a16="http://schemas.microsoft.com/office/drawing/2014/main" id="{0D14A2EB-BBDB-9FAD-0BA1-EDDE6484C228}"/>
                </a:ext>
              </a:extLst>
            </p:cNvPr>
            <p:cNvGrpSpPr/>
            <p:nvPr/>
          </p:nvGrpSpPr>
          <p:grpSpPr>
            <a:xfrm>
              <a:off x="2067163" y="2698307"/>
              <a:ext cx="374231" cy="422814"/>
              <a:chOff x="1263275" y="2693857"/>
              <a:chExt cx="374231" cy="422814"/>
            </a:xfrm>
          </p:grpSpPr>
          <p:grpSp>
            <p:nvGrpSpPr>
              <p:cNvPr id="28" name="Group 27">
                <a:extLst>
                  <a:ext uri="{FF2B5EF4-FFF2-40B4-BE49-F238E27FC236}">
                    <a16:creationId xmlns:a16="http://schemas.microsoft.com/office/drawing/2014/main" id="{CB9A5314-D9C7-069E-95A9-9F04E6C6039A}"/>
                  </a:ext>
                </a:extLst>
              </p:cNvPr>
              <p:cNvGrpSpPr>
                <a:grpSpLocks noChangeAspect="1"/>
              </p:cNvGrpSpPr>
              <p:nvPr/>
            </p:nvGrpSpPr>
            <p:grpSpPr>
              <a:xfrm>
                <a:off x="1263275" y="2824123"/>
                <a:ext cx="245473" cy="292548"/>
                <a:chOff x="3832325" y="544096"/>
                <a:chExt cx="725642" cy="1219606"/>
              </a:xfrm>
            </p:grpSpPr>
            <p:grpSp>
              <p:nvGrpSpPr>
                <p:cNvPr id="50" name="Group 49">
                  <a:extLst>
                    <a:ext uri="{FF2B5EF4-FFF2-40B4-BE49-F238E27FC236}">
                      <a16:creationId xmlns:a16="http://schemas.microsoft.com/office/drawing/2014/main" id="{1C0E156C-FBED-55C7-946F-A4CB2118A75F}"/>
                    </a:ext>
                  </a:extLst>
                </p:cNvPr>
                <p:cNvGrpSpPr>
                  <a:grpSpLocks noChangeAspect="1"/>
                </p:cNvGrpSpPr>
                <p:nvPr/>
              </p:nvGrpSpPr>
              <p:grpSpPr>
                <a:xfrm>
                  <a:off x="3832325" y="1271377"/>
                  <a:ext cx="725343" cy="246178"/>
                  <a:chOff x="10961870" y="4290268"/>
                  <a:chExt cx="992950" cy="112865"/>
                </a:xfrm>
              </p:grpSpPr>
              <p:sp>
                <p:nvSpPr>
                  <p:cNvPr id="67" name="TextBox 66">
                    <a:extLst>
                      <a:ext uri="{FF2B5EF4-FFF2-40B4-BE49-F238E27FC236}">
                        <a16:creationId xmlns:a16="http://schemas.microsoft.com/office/drawing/2014/main" id="{8B779971-D190-8D1A-3455-77F2FCC06FAB}"/>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68" name="TextBox 67">
                    <a:extLst>
                      <a:ext uri="{FF2B5EF4-FFF2-40B4-BE49-F238E27FC236}">
                        <a16:creationId xmlns:a16="http://schemas.microsoft.com/office/drawing/2014/main" id="{6D8F9E9D-514A-6331-2BB1-973BDDE520F7}"/>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69" name="TextBox 68">
                    <a:extLst>
                      <a:ext uri="{FF2B5EF4-FFF2-40B4-BE49-F238E27FC236}">
                        <a16:creationId xmlns:a16="http://schemas.microsoft.com/office/drawing/2014/main" id="{3EF72CC1-65B0-1060-2181-6FDB2AEE0845}"/>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51" name="Group 50">
                  <a:extLst>
                    <a:ext uri="{FF2B5EF4-FFF2-40B4-BE49-F238E27FC236}">
                      <a16:creationId xmlns:a16="http://schemas.microsoft.com/office/drawing/2014/main" id="{D4227444-1145-6969-D2C6-9C588342880C}"/>
                    </a:ext>
                  </a:extLst>
                </p:cNvPr>
                <p:cNvGrpSpPr>
                  <a:grpSpLocks noChangeAspect="1"/>
                </p:cNvGrpSpPr>
                <p:nvPr/>
              </p:nvGrpSpPr>
              <p:grpSpPr>
                <a:xfrm>
                  <a:off x="3832325" y="1517524"/>
                  <a:ext cx="725343" cy="246178"/>
                  <a:chOff x="10961870" y="4290268"/>
                  <a:chExt cx="992950" cy="112865"/>
                </a:xfrm>
              </p:grpSpPr>
              <p:sp>
                <p:nvSpPr>
                  <p:cNvPr id="64" name="TextBox 63">
                    <a:extLst>
                      <a:ext uri="{FF2B5EF4-FFF2-40B4-BE49-F238E27FC236}">
                        <a16:creationId xmlns:a16="http://schemas.microsoft.com/office/drawing/2014/main" id="{05A0EE5A-A92F-D079-7FEA-CFBD190F8C57}"/>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65" name="TextBox 64">
                    <a:extLst>
                      <a:ext uri="{FF2B5EF4-FFF2-40B4-BE49-F238E27FC236}">
                        <a16:creationId xmlns:a16="http://schemas.microsoft.com/office/drawing/2014/main" id="{23334006-6BEE-D7B9-2F7F-9581E7220538}"/>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66" name="TextBox 65">
                    <a:extLst>
                      <a:ext uri="{FF2B5EF4-FFF2-40B4-BE49-F238E27FC236}">
                        <a16:creationId xmlns:a16="http://schemas.microsoft.com/office/drawing/2014/main" id="{36A9CC0F-8102-15A5-E6FF-854332A58198}"/>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52" name="Group 51">
                  <a:extLst>
                    <a:ext uri="{FF2B5EF4-FFF2-40B4-BE49-F238E27FC236}">
                      <a16:creationId xmlns:a16="http://schemas.microsoft.com/office/drawing/2014/main" id="{BFE0F1FB-4DE0-8206-94DB-86AE9FE313EF}"/>
                    </a:ext>
                  </a:extLst>
                </p:cNvPr>
                <p:cNvGrpSpPr/>
                <p:nvPr/>
              </p:nvGrpSpPr>
              <p:grpSpPr>
                <a:xfrm>
                  <a:off x="3832325" y="1032199"/>
                  <a:ext cx="725343" cy="246178"/>
                  <a:chOff x="2420813" y="1047866"/>
                  <a:chExt cx="2165790" cy="246178"/>
                </a:xfrm>
              </p:grpSpPr>
              <p:sp>
                <p:nvSpPr>
                  <p:cNvPr id="61" name="TextBox 60">
                    <a:extLst>
                      <a:ext uri="{FF2B5EF4-FFF2-40B4-BE49-F238E27FC236}">
                        <a16:creationId xmlns:a16="http://schemas.microsoft.com/office/drawing/2014/main" id="{BDF1C046-ABFC-3C68-1E73-7F051F692258}"/>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62" name="TextBox 61">
                    <a:extLst>
                      <a:ext uri="{FF2B5EF4-FFF2-40B4-BE49-F238E27FC236}">
                        <a16:creationId xmlns:a16="http://schemas.microsoft.com/office/drawing/2014/main" id="{FF4064BA-2BDD-13EF-097A-77C8A4F1BDD4}"/>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63" name="TextBox 62">
                    <a:extLst>
                      <a:ext uri="{FF2B5EF4-FFF2-40B4-BE49-F238E27FC236}">
                        <a16:creationId xmlns:a16="http://schemas.microsoft.com/office/drawing/2014/main" id="{E19150B8-F96F-F8D6-BDCC-EF838BA77F23}"/>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53" name="Group 52">
                  <a:extLst>
                    <a:ext uri="{FF2B5EF4-FFF2-40B4-BE49-F238E27FC236}">
                      <a16:creationId xmlns:a16="http://schemas.microsoft.com/office/drawing/2014/main" id="{A7743877-2E02-C9D7-9B42-743C19ADE016}"/>
                    </a:ext>
                  </a:extLst>
                </p:cNvPr>
                <p:cNvGrpSpPr>
                  <a:grpSpLocks noChangeAspect="1"/>
                </p:cNvGrpSpPr>
                <p:nvPr/>
              </p:nvGrpSpPr>
              <p:grpSpPr>
                <a:xfrm>
                  <a:off x="3832624" y="544096"/>
                  <a:ext cx="725343" cy="246178"/>
                  <a:chOff x="10961870" y="4290268"/>
                  <a:chExt cx="992950" cy="112865"/>
                </a:xfrm>
              </p:grpSpPr>
              <p:sp>
                <p:nvSpPr>
                  <p:cNvPr id="58" name="TextBox 57">
                    <a:extLst>
                      <a:ext uri="{FF2B5EF4-FFF2-40B4-BE49-F238E27FC236}">
                        <a16:creationId xmlns:a16="http://schemas.microsoft.com/office/drawing/2014/main" id="{27F7AF5E-3DC1-56C7-ACC4-829CEF27C77A}"/>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9" name="TextBox 58">
                    <a:extLst>
                      <a:ext uri="{FF2B5EF4-FFF2-40B4-BE49-F238E27FC236}">
                        <a16:creationId xmlns:a16="http://schemas.microsoft.com/office/drawing/2014/main" id="{56A522FC-E861-37E0-87D0-9C3A3740AD34}"/>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60" name="TextBox 59">
                    <a:extLst>
                      <a:ext uri="{FF2B5EF4-FFF2-40B4-BE49-F238E27FC236}">
                        <a16:creationId xmlns:a16="http://schemas.microsoft.com/office/drawing/2014/main" id="{94CDC8C7-5ADB-1BA3-B371-136AE245518A}"/>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54" name="Group 53">
                  <a:extLst>
                    <a:ext uri="{FF2B5EF4-FFF2-40B4-BE49-F238E27FC236}">
                      <a16:creationId xmlns:a16="http://schemas.microsoft.com/office/drawing/2014/main" id="{E1D27190-4C60-37D1-F43C-1EB061AB5C3D}"/>
                    </a:ext>
                  </a:extLst>
                </p:cNvPr>
                <p:cNvGrpSpPr>
                  <a:grpSpLocks noChangeAspect="1"/>
                </p:cNvGrpSpPr>
                <p:nvPr/>
              </p:nvGrpSpPr>
              <p:grpSpPr>
                <a:xfrm>
                  <a:off x="3832624" y="790243"/>
                  <a:ext cx="725343" cy="246178"/>
                  <a:chOff x="10961870" y="4290268"/>
                  <a:chExt cx="992950" cy="112865"/>
                </a:xfrm>
              </p:grpSpPr>
              <p:sp>
                <p:nvSpPr>
                  <p:cNvPr id="55" name="TextBox 54">
                    <a:extLst>
                      <a:ext uri="{FF2B5EF4-FFF2-40B4-BE49-F238E27FC236}">
                        <a16:creationId xmlns:a16="http://schemas.microsoft.com/office/drawing/2014/main" id="{687B1A08-C84F-905A-67AC-418A66C79C45}"/>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6" name="TextBox 55">
                    <a:extLst>
                      <a:ext uri="{FF2B5EF4-FFF2-40B4-BE49-F238E27FC236}">
                        <a16:creationId xmlns:a16="http://schemas.microsoft.com/office/drawing/2014/main" id="{38D1C840-B558-F9F5-292A-BBCBBFB7AE01}"/>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57" name="TextBox 56">
                    <a:extLst>
                      <a:ext uri="{FF2B5EF4-FFF2-40B4-BE49-F238E27FC236}">
                        <a16:creationId xmlns:a16="http://schemas.microsoft.com/office/drawing/2014/main" id="{0FA916A5-86AF-7815-52E4-1075D4606B57}"/>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grpSp>
            <p:nvGrpSpPr>
              <p:cNvPr id="29" name="Group 28">
                <a:extLst>
                  <a:ext uri="{FF2B5EF4-FFF2-40B4-BE49-F238E27FC236}">
                    <a16:creationId xmlns:a16="http://schemas.microsoft.com/office/drawing/2014/main" id="{1F3DE79A-FE8A-2E39-0ED8-5A9297AE0865}"/>
                  </a:ext>
                </a:extLst>
              </p:cNvPr>
              <p:cNvGrpSpPr>
                <a:grpSpLocks noChangeAspect="1"/>
              </p:cNvGrpSpPr>
              <p:nvPr/>
            </p:nvGrpSpPr>
            <p:grpSpPr>
              <a:xfrm>
                <a:off x="1392033" y="2693857"/>
                <a:ext cx="245473" cy="292548"/>
                <a:chOff x="3832325" y="544096"/>
                <a:chExt cx="725642" cy="1219606"/>
              </a:xfrm>
            </p:grpSpPr>
            <p:grpSp>
              <p:nvGrpSpPr>
                <p:cNvPr id="30" name="Group 29">
                  <a:extLst>
                    <a:ext uri="{FF2B5EF4-FFF2-40B4-BE49-F238E27FC236}">
                      <a16:creationId xmlns:a16="http://schemas.microsoft.com/office/drawing/2014/main" id="{672488E5-4F3D-DAD3-63D6-6EC2CE7B8F0C}"/>
                    </a:ext>
                  </a:extLst>
                </p:cNvPr>
                <p:cNvGrpSpPr>
                  <a:grpSpLocks noChangeAspect="1"/>
                </p:cNvGrpSpPr>
                <p:nvPr/>
              </p:nvGrpSpPr>
              <p:grpSpPr>
                <a:xfrm>
                  <a:off x="3832325" y="1271377"/>
                  <a:ext cx="725343" cy="246178"/>
                  <a:chOff x="10961870" y="4290268"/>
                  <a:chExt cx="992950" cy="112865"/>
                </a:xfrm>
              </p:grpSpPr>
              <p:sp>
                <p:nvSpPr>
                  <p:cNvPr id="47" name="TextBox 46">
                    <a:extLst>
                      <a:ext uri="{FF2B5EF4-FFF2-40B4-BE49-F238E27FC236}">
                        <a16:creationId xmlns:a16="http://schemas.microsoft.com/office/drawing/2014/main" id="{E2E04791-E010-E827-CE61-4B3ADED330D4}"/>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8" name="TextBox 47">
                    <a:extLst>
                      <a:ext uri="{FF2B5EF4-FFF2-40B4-BE49-F238E27FC236}">
                        <a16:creationId xmlns:a16="http://schemas.microsoft.com/office/drawing/2014/main" id="{F65ABDDD-7905-F691-2B4F-6F415E460023}"/>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9" name="TextBox 48">
                    <a:extLst>
                      <a:ext uri="{FF2B5EF4-FFF2-40B4-BE49-F238E27FC236}">
                        <a16:creationId xmlns:a16="http://schemas.microsoft.com/office/drawing/2014/main" id="{72611FAB-CB41-8E0A-F68E-AB054FFDBB7D}"/>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31" name="Group 30">
                  <a:extLst>
                    <a:ext uri="{FF2B5EF4-FFF2-40B4-BE49-F238E27FC236}">
                      <a16:creationId xmlns:a16="http://schemas.microsoft.com/office/drawing/2014/main" id="{970AD18B-B604-F850-BCD8-CCABA8D853DC}"/>
                    </a:ext>
                  </a:extLst>
                </p:cNvPr>
                <p:cNvGrpSpPr>
                  <a:grpSpLocks noChangeAspect="1"/>
                </p:cNvGrpSpPr>
                <p:nvPr/>
              </p:nvGrpSpPr>
              <p:grpSpPr>
                <a:xfrm>
                  <a:off x="3832325" y="1517524"/>
                  <a:ext cx="725343" cy="246178"/>
                  <a:chOff x="10961870" y="4290268"/>
                  <a:chExt cx="992950" cy="112865"/>
                </a:xfrm>
              </p:grpSpPr>
              <p:sp>
                <p:nvSpPr>
                  <p:cNvPr id="44" name="TextBox 43">
                    <a:extLst>
                      <a:ext uri="{FF2B5EF4-FFF2-40B4-BE49-F238E27FC236}">
                        <a16:creationId xmlns:a16="http://schemas.microsoft.com/office/drawing/2014/main" id="{061FF590-4EE7-E9EB-4C41-E1E05D2FB0E7}"/>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5" name="TextBox 44">
                    <a:extLst>
                      <a:ext uri="{FF2B5EF4-FFF2-40B4-BE49-F238E27FC236}">
                        <a16:creationId xmlns:a16="http://schemas.microsoft.com/office/drawing/2014/main" id="{7D437396-3D59-EC09-CB9F-A72A8D053498}"/>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6" name="TextBox 45">
                    <a:extLst>
                      <a:ext uri="{FF2B5EF4-FFF2-40B4-BE49-F238E27FC236}">
                        <a16:creationId xmlns:a16="http://schemas.microsoft.com/office/drawing/2014/main" id="{5BAD8AE9-3F15-2B57-2BDC-4945CAFB352A}"/>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32" name="Group 31">
                  <a:extLst>
                    <a:ext uri="{FF2B5EF4-FFF2-40B4-BE49-F238E27FC236}">
                      <a16:creationId xmlns:a16="http://schemas.microsoft.com/office/drawing/2014/main" id="{97F9BA25-495E-BD5D-F82A-26228338F7B7}"/>
                    </a:ext>
                  </a:extLst>
                </p:cNvPr>
                <p:cNvGrpSpPr/>
                <p:nvPr/>
              </p:nvGrpSpPr>
              <p:grpSpPr>
                <a:xfrm>
                  <a:off x="3832325" y="1032199"/>
                  <a:ext cx="725343" cy="246178"/>
                  <a:chOff x="2420813" y="1047866"/>
                  <a:chExt cx="2165790" cy="246178"/>
                </a:xfrm>
              </p:grpSpPr>
              <p:sp>
                <p:nvSpPr>
                  <p:cNvPr id="41" name="TextBox 40">
                    <a:extLst>
                      <a:ext uri="{FF2B5EF4-FFF2-40B4-BE49-F238E27FC236}">
                        <a16:creationId xmlns:a16="http://schemas.microsoft.com/office/drawing/2014/main" id="{63AC867D-1E95-4770-EBD9-97179B6614D6}"/>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2" name="TextBox 41">
                    <a:extLst>
                      <a:ext uri="{FF2B5EF4-FFF2-40B4-BE49-F238E27FC236}">
                        <a16:creationId xmlns:a16="http://schemas.microsoft.com/office/drawing/2014/main" id="{03464D83-4D9D-D77A-2F52-855E7C12B073}"/>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3" name="TextBox 42">
                    <a:extLst>
                      <a:ext uri="{FF2B5EF4-FFF2-40B4-BE49-F238E27FC236}">
                        <a16:creationId xmlns:a16="http://schemas.microsoft.com/office/drawing/2014/main" id="{F4F1D573-7573-91BB-5E6D-F85711CE861C}"/>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33" name="Group 32">
                  <a:extLst>
                    <a:ext uri="{FF2B5EF4-FFF2-40B4-BE49-F238E27FC236}">
                      <a16:creationId xmlns:a16="http://schemas.microsoft.com/office/drawing/2014/main" id="{C76EE659-EF12-078F-65BA-D1C032E3DD6D}"/>
                    </a:ext>
                  </a:extLst>
                </p:cNvPr>
                <p:cNvGrpSpPr>
                  <a:grpSpLocks noChangeAspect="1"/>
                </p:cNvGrpSpPr>
                <p:nvPr/>
              </p:nvGrpSpPr>
              <p:grpSpPr>
                <a:xfrm>
                  <a:off x="3832624" y="544096"/>
                  <a:ext cx="725343" cy="246178"/>
                  <a:chOff x="10961870" y="4290268"/>
                  <a:chExt cx="992950" cy="112865"/>
                </a:xfrm>
              </p:grpSpPr>
              <p:sp>
                <p:nvSpPr>
                  <p:cNvPr id="38" name="TextBox 37">
                    <a:extLst>
                      <a:ext uri="{FF2B5EF4-FFF2-40B4-BE49-F238E27FC236}">
                        <a16:creationId xmlns:a16="http://schemas.microsoft.com/office/drawing/2014/main" id="{F7F1556E-1729-680A-00C1-88DC995A0D42}"/>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9" name="TextBox 38">
                    <a:extLst>
                      <a:ext uri="{FF2B5EF4-FFF2-40B4-BE49-F238E27FC236}">
                        <a16:creationId xmlns:a16="http://schemas.microsoft.com/office/drawing/2014/main" id="{CDDA2803-65C3-9DDE-9B96-BF07EA27A60D}"/>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0" name="TextBox 39">
                    <a:extLst>
                      <a:ext uri="{FF2B5EF4-FFF2-40B4-BE49-F238E27FC236}">
                        <a16:creationId xmlns:a16="http://schemas.microsoft.com/office/drawing/2014/main" id="{1234E9B1-D481-2E72-A556-9BF6789302C9}"/>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34" name="Group 33">
                  <a:extLst>
                    <a:ext uri="{FF2B5EF4-FFF2-40B4-BE49-F238E27FC236}">
                      <a16:creationId xmlns:a16="http://schemas.microsoft.com/office/drawing/2014/main" id="{1639F20C-FA17-1810-795A-C66541989E67}"/>
                    </a:ext>
                  </a:extLst>
                </p:cNvPr>
                <p:cNvGrpSpPr>
                  <a:grpSpLocks noChangeAspect="1"/>
                </p:cNvGrpSpPr>
                <p:nvPr/>
              </p:nvGrpSpPr>
              <p:grpSpPr>
                <a:xfrm>
                  <a:off x="3832624" y="790243"/>
                  <a:ext cx="725343" cy="246178"/>
                  <a:chOff x="10961870" y="4290268"/>
                  <a:chExt cx="992950" cy="112865"/>
                </a:xfrm>
              </p:grpSpPr>
              <p:sp>
                <p:nvSpPr>
                  <p:cNvPr id="35" name="TextBox 34">
                    <a:extLst>
                      <a:ext uri="{FF2B5EF4-FFF2-40B4-BE49-F238E27FC236}">
                        <a16:creationId xmlns:a16="http://schemas.microsoft.com/office/drawing/2014/main" id="{77D416DF-7F03-960C-910B-137D8FDD40CD}"/>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6" name="TextBox 35">
                    <a:extLst>
                      <a:ext uri="{FF2B5EF4-FFF2-40B4-BE49-F238E27FC236}">
                        <a16:creationId xmlns:a16="http://schemas.microsoft.com/office/drawing/2014/main" id="{8BB6C2B1-6B03-2EBF-0357-81F5E3FD5584}"/>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7" name="TextBox 36">
                    <a:extLst>
                      <a:ext uri="{FF2B5EF4-FFF2-40B4-BE49-F238E27FC236}">
                        <a16:creationId xmlns:a16="http://schemas.microsoft.com/office/drawing/2014/main" id="{58888BAB-C571-713F-4EAA-2087E569A2BE}"/>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grpSp>
        <p:grpSp>
          <p:nvGrpSpPr>
            <p:cNvPr id="70" name="Group 69">
              <a:extLst>
                <a:ext uri="{FF2B5EF4-FFF2-40B4-BE49-F238E27FC236}">
                  <a16:creationId xmlns:a16="http://schemas.microsoft.com/office/drawing/2014/main" id="{B68C8571-8525-80F5-1B1B-6AFE609D9781}"/>
                </a:ext>
              </a:extLst>
            </p:cNvPr>
            <p:cNvGrpSpPr/>
            <p:nvPr/>
          </p:nvGrpSpPr>
          <p:grpSpPr>
            <a:xfrm>
              <a:off x="1655237" y="2692636"/>
              <a:ext cx="374231" cy="422814"/>
              <a:chOff x="1263275" y="2693857"/>
              <a:chExt cx="374231" cy="422814"/>
            </a:xfrm>
          </p:grpSpPr>
          <p:grpSp>
            <p:nvGrpSpPr>
              <p:cNvPr id="71" name="Group 70">
                <a:extLst>
                  <a:ext uri="{FF2B5EF4-FFF2-40B4-BE49-F238E27FC236}">
                    <a16:creationId xmlns:a16="http://schemas.microsoft.com/office/drawing/2014/main" id="{5EA985D4-5D3C-F1F8-73CC-99388DFEA0F2}"/>
                  </a:ext>
                </a:extLst>
              </p:cNvPr>
              <p:cNvGrpSpPr>
                <a:grpSpLocks noChangeAspect="1"/>
              </p:cNvGrpSpPr>
              <p:nvPr/>
            </p:nvGrpSpPr>
            <p:grpSpPr>
              <a:xfrm>
                <a:off x="1263275" y="2824123"/>
                <a:ext cx="245473" cy="292548"/>
                <a:chOff x="3832325" y="544096"/>
                <a:chExt cx="725642" cy="1219606"/>
              </a:xfrm>
            </p:grpSpPr>
            <p:grpSp>
              <p:nvGrpSpPr>
                <p:cNvPr id="280" name="Group 279">
                  <a:extLst>
                    <a:ext uri="{FF2B5EF4-FFF2-40B4-BE49-F238E27FC236}">
                      <a16:creationId xmlns:a16="http://schemas.microsoft.com/office/drawing/2014/main" id="{8E58B0BF-58EB-BB70-5262-7903FFF3C7A1}"/>
                    </a:ext>
                  </a:extLst>
                </p:cNvPr>
                <p:cNvGrpSpPr>
                  <a:grpSpLocks noChangeAspect="1"/>
                </p:cNvGrpSpPr>
                <p:nvPr/>
              </p:nvGrpSpPr>
              <p:grpSpPr>
                <a:xfrm>
                  <a:off x="3832325" y="1271377"/>
                  <a:ext cx="725343" cy="246178"/>
                  <a:chOff x="10961870" y="4290268"/>
                  <a:chExt cx="992950" cy="112865"/>
                </a:xfrm>
              </p:grpSpPr>
              <p:sp>
                <p:nvSpPr>
                  <p:cNvPr id="297" name="TextBox 296">
                    <a:extLst>
                      <a:ext uri="{FF2B5EF4-FFF2-40B4-BE49-F238E27FC236}">
                        <a16:creationId xmlns:a16="http://schemas.microsoft.com/office/drawing/2014/main" id="{68C3A8C2-C638-B25F-966E-2F5362FBA4AF}"/>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98" name="TextBox 297">
                    <a:extLst>
                      <a:ext uri="{FF2B5EF4-FFF2-40B4-BE49-F238E27FC236}">
                        <a16:creationId xmlns:a16="http://schemas.microsoft.com/office/drawing/2014/main" id="{ADE675BE-7556-A4E0-43E5-C980F26CD5A3}"/>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99" name="TextBox 298">
                    <a:extLst>
                      <a:ext uri="{FF2B5EF4-FFF2-40B4-BE49-F238E27FC236}">
                        <a16:creationId xmlns:a16="http://schemas.microsoft.com/office/drawing/2014/main" id="{ED39FD18-8C81-BA5D-E940-5243B7367F58}"/>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281" name="Group 280">
                  <a:extLst>
                    <a:ext uri="{FF2B5EF4-FFF2-40B4-BE49-F238E27FC236}">
                      <a16:creationId xmlns:a16="http://schemas.microsoft.com/office/drawing/2014/main" id="{9698F5C3-9C0D-3EE9-65A5-91A504ADEF08}"/>
                    </a:ext>
                  </a:extLst>
                </p:cNvPr>
                <p:cNvGrpSpPr>
                  <a:grpSpLocks noChangeAspect="1"/>
                </p:cNvGrpSpPr>
                <p:nvPr/>
              </p:nvGrpSpPr>
              <p:grpSpPr>
                <a:xfrm>
                  <a:off x="3832325" y="1517524"/>
                  <a:ext cx="725343" cy="246178"/>
                  <a:chOff x="10961870" y="4290268"/>
                  <a:chExt cx="992950" cy="112865"/>
                </a:xfrm>
              </p:grpSpPr>
              <p:sp>
                <p:nvSpPr>
                  <p:cNvPr id="294" name="TextBox 293">
                    <a:extLst>
                      <a:ext uri="{FF2B5EF4-FFF2-40B4-BE49-F238E27FC236}">
                        <a16:creationId xmlns:a16="http://schemas.microsoft.com/office/drawing/2014/main" id="{04E2AE82-4DA5-AB8A-B66E-3DBAF6F57B4E}"/>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95" name="TextBox 294">
                    <a:extLst>
                      <a:ext uri="{FF2B5EF4-FFF2-40B4-BE49-F238E27FC236}">
                        <a16:creationId xmlns:a16="http://schemas.microsoft.com/office/drawing/2014/main" id="{D6BDAC40-1B28-AAC3-ACB7-811E0846B83C}"/>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96" name="TextBox 295">
                    <a:extLst>
                      <a:ext uri="{FF2B5EF4-FFF2-40B4-BE49-F238E27FC236}">
                        <a16:creationId xmlns:a16="http://schemas.microsoft.com/office/drawing/2014/main" id="{DE48D790-1102-6B82-B398-ACB1BC6199F9}"/>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282" name="Group 281">
                  <a:extLst>
                    <a:ext uri="{FF2B5EF4-FFF2-40B4-BE49-F238E27FC236}">
                      <a16:creationId xmlns:a16="http://schemas.microsoft.com/office/drawing/2014/main" id="{065284D2-72E6-0BB7-D858-98E6A986F123}"/>
                    </a:ext>
                  </a:extLst>
                </p:cNvPr>
                <p:cNvGrpSpPr/>
                <p:nvPr/>
              </p:nvGrpSpPr>
              <p:grpSpPr>
                <a:xfrm>
                  <a:off x="3832325" y="1032199"/>
                  <a:ext cx="725343" cy="246178"/>
                  <a:chOff x="2420813" y="1047866"/>
                  <a:chExt cx="2165790" cy="246178"/>
                </a:xfrm>
              </p:grpSpPr>
              <p:sp>
                <p:nvSpPr>
                  <p:cNvPr id="291" name="TextBox 290">
                    <a:extLst>
                      <a:ext uri="{FF2B5EF4-FFF2-40B4-BE49-F238E27FC236}">
                        <a16:creationId xmlns:a16="http://schemas.microsoft.com/office/drawing/2014/main" id="{5C39C4EA-7FAA-AEE0-6E42-9F2E18EA33EC}"/>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92" name="TextBox 291">
                    <a:extLst>
                      <a:ext uri="{FF2B5EF4-FFF2-40B4-BE49-F238E27FC236}">
                        <a16:creationId xmlns:a16="http://schemas.microsoft.com/office/drawing/2014/main" id="{D375EEDA-B930-801D-886C-22E0404246CD}"/>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93" name="TextBox 292">
                    <a:extLst>
                      <a:ext uri="{FF2B5EF4-FFF2-40B4-BE49-F238E27FC236}">
                        <a16:creationId xmlns:a16="http://schemas.microsoft.com/office/drawing/2014/main" id="{785A5C59-9C89-ABBC-C6E0-009DA5F8F920}"/>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283" name="Group 282">
                  <a:extLst>
                    <a:ext uri="{FF2B5EF4-FFF2-40B4-BE49-F238E27FC236}">
                      <a16:creationId xmlns:a16="http://schemas.microsoft.com/office/drawing/2014/main" id="{56A0BCAF-E8A5-74F8-EA7E-A16319C100BB}"/>
                    </a:ext>
                  </a:extLst>
                </p:cNvPr>
                <p:cNvGrpSpPr>
                  <a:grpSpLocks noChangeAspect="1"/>
                </p:cNvGrpSpPr>
                <p:nvPr/>
              </p:nvGrpSpPr>
              <p:grpSpPr>
                <a:xfrm>
                  <a:off x="3832624" y="544096"/>
                  <a:ext cx="725343" cy="246178"/>
                  <a:chOff x="10961870" y="4290268"/>
                  <a:chExt cx="992950" cy="112865"/>
                </a:xfrm>
              </p:grpSpPr>
              <p:sp>
                <p:nvSpPr>
                  <p:cNvPr id="288" name="TextBox 287">
                    <a:extLst>
                      <a:ext uri="{FF2B5EF4-FFF2-40B4-BE49-F238E27FC236}">
                        <a16:creationId xmlns:a16="http://schemas.microsoft.com/office/drawing/2014/main" id="{A8C2DF29-CB19-C45C-ACD8-4C2A51C02BDD}"/>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89" name="TextBox 288">
                    <a:extLst>
                      <a:ext uri="{FF2B5EF4-FFF2-40B4-BE49-F238E27FC236}">
                        <a16:creationId xmlns:a16="http://schemas.microsoft.com/office/drawing/2014/main" id="{649A2B25-738E-9D3C-3F57-45656E4B9524}"/>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90" name="TextBox 289">
                    <a:extLst>
                      <a:ext uri="{FF2B5EF4-FFF2-40B4-BE49-F238E27FC236}">
                        <a16:creationId xmlns:a16="http://schemas.microsoft.com/office/drawing/2014/main" id="{85D0BFBA-40B7-69D7-E081-826A930AD9F4}"/>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284" name="Group 283">
                  <a:extLst>
                    <a:ext uri="{FF2B5EF4-FFF2-40B4-BE49-F238E27FC236}">
                      <a16:creationId xmlns:a16="http://schemas.microsoft.com/office/drawing/2014/main" id="{A4C75813-497A-0EA7-B02E-8E2905BE32E6}"/>
                    </a:ext>
                  </a:extLst>
                </p:cNvPr>
                <p:cNvGrpSpPr>
                  <a:grpSpLocks noChangeAspect="1"/>
                </p:cNvGrpSpPr>
                <p:nvPr/>
              </p:nvGrpSpPr>
              <p:grpSpPr>
                <a:xfrm>
                  <a:off x="3832624" y="790243"/>
                  <a:ext cx="725343" cy="246178"/>
                  <a:chOff x="10961870" y="4290268"/>
                  <a:chExt cx="992950" cy="112865"/>
                </a:xfrm>
              </p:grpSpPr>
              <p:sp>
                <p:nvSpPr>
                  <p:cNvPr id="285" name="TextBox 284">
                    <a:extLst>
                      <a:ext uri="{FF2B5EF4-FFF2-40B4-BE49-F238E27FC236}">
                        <a16:creationId xmlns:a16="http://schemas.microsoft.com/office/drawing/2014/main" id="{8CF2C56C-7B46-D692-AF8C-207A3A6085FD}"/>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86" name="TextBox 285">
                    <a:extLst>
                      <a:ext uri="{FF2B5EF4-FFF2-40B4-BE49-F238E27FC236}">
                        <a16:creationId xmlns:a16="http://schemas.microsoft.com/office/drawing/2014/main" id="{38F1F54D-FEAB-06CD-8C02-B5BE0903B1FB}"/>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87" name="TextBox 286">
                    <a:extLst>
                      <a:ext uri="{FF2B5EF4-FFF2-40B4-BE49-F238E27FC236}">
                        <a16:creationId xmlns:a16="http://schemas.microsoft.com/office/drawing/2014/main" id="{44D2FBD0-6DC4-B45B-DE37-FB10407BED12}"/>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grpSp>
            <p:nvGrpSpPr>
              <p:cNvPr id="72" name="Group 71">
                <a:extLst>
                  <a:ext uri="{FF2B5EF4-FFF2-40B4-BE49-F238E27FC236}">
                    <a16:creationId xmlns:a16="http://schemas.microsoft.com/office/drawing/2014/main" id="{2ABF36F5-7AA4-5EE0-1916-67C831A33EB7}"/>
                  </a:ext>
                </a:extLst>
              </p:cNvPr>
              <p:cNvGrpSpPr>
                <a:grpSpLocks noChangeAspect="1"/>
              </p:cNvGrpSpPr>
              <p:nvPr/>
            </p:nvGrpSpPr>
            <p:grpSpPr>
              <a:xfrm>
                <a:off x="1392033" y="2693857"/>
                <a:ext cx="245473" cy="292548"/>
                <a:chOff x="3832325" y="544096"/>
                <a:chExt cx="725642" cy="1219606"/>
              </a:xfrm>
            </p:grpSpPr>
            <p:grpSp>
              <p:nvGrpSpPr>
                <p:cNvPr id="73" name="Group 72">
                  <a:extLst>
                    <a:ext uri="{FF2B5EF4-FFF2-40B4-BE49-F238E27FC236}">
                      <a16:creationId xmlns:a16="http://schemas.microsoft.com/office/drawing/2014/main" id="{0EDFEF0E-40D5-8561-1543-E96EDA3EDECC}"/>
                    </a:ext>
                  </a:extLst>
                </p:cNvPr>
                <p:cNvGrpSpPr>
                  <a:grpSpLocks noChangeAspect="1"/>
                </p:cNvGrpSpPr>
                <p:nvPr/>
              </p:nvGrpSpPr>
              <p:grpSpPr>
                <a:xfrm>
                  <a:off x="3832325" y="1271377"/>
                  <a:ext cx="725343" cy="246178"/>
                  <a:chOff x="10961870" y="4290268"/>
                  <a:chExt cx="992950" cy="112865"/>
                </a:xfrm>
              </p:grpSpPr>
              <p:sp>
                <p:nvSpPr>
                  <p:cNvPr id="277" name="TextBox 276">
                    <a:extLst>
                      <a:ext uri="{FF2B5EF4-FFF2-40B4-BE49-F238E27FC236}">
                        <a16:creationId xmlns:a16="http://schemas.microsoft.com/office/drawing/2014/main" id="{0A4A1550-098A-8C48-A0D2-B33C6543ACC9}"/>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78" name="TextBox 277">
                    <a:extLst>
                      <a:ext uri="{FF2B5EF4-FFF2-40B4-BE49-F238E27FC236}">
                        <a16:creationId xmlns:a16="http://schemas.microsoft.com/office/drawing/2014/main" id="{22D4CE09-1E5A-F1C3-2D42-FEEE4761C7D8}"/>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79" name="TextBox 278">
                    <a:extLst>
                      <a:ext uri="{FF2B5EF4-FFF2-40B4-BE49-F238E27FC236}">
                        <a16:creationId xmlns:a16="http://schemas.microsoft.com/office/drawing/2014/main" id="{6BE6EFF1-9219-9428-7B78-605440733F08}"/>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74" name="Group 73">
                  <a:extLst>
                    <a:ext uri="{FF2B5EF4-FFF2-40B4-BE49-F238E27FC236}">
                      <a16:creationId xmlns:a16="http://schemas.microsoft.com/office/drawing/2014/main" id="{F1B1F2D8-0270-2890-2F7C-110F286E3547}"/>
                    </a:ext>
                  </a:extLst>
                </p:cNvPr>
                <p:cNvGrpSpPr>
                  <a:grpSpLocks noChangeAspect="1"/>
                </p:cNvGrpSpPr>
                <p:nvPr/>
              </p:nvGrpSpPr>
              <p:grpSpPr>
                <a:xfrm>
                  <a:off x="3832325" y="1517524"/>
                  <a:ext cx="725343" cy="246178"/>
                  <a:chOff x="10961870" y="4290268"/>
                  <a:chExt cx="992950" cy="112865"/>
                </a:xfrm>
              </p:grpSpPr>
              <p:sp>
                <p:nvSpPr>
                  <p:cNvPr id="107" name="TextBox 106">
                    <a:extLst>
                      <a:ext uri="{FF2B5EF4-FFF2-40B4-BE49-F238E27FC236}">
                        <a16:creationId xmlns:a16="http://schemas.microsoft.com/office/drawing/2014/main" id="{C19C19D3-1020-38C9-14B9-861B5E6E223C}"/>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08" name="TextBox 107">
                    <a:extLst>
                      <a:ext uri="{FF2B5EF4-FFF2-40B4-BE49-F238E27FC236}">
                        <a16:creationId xmlns:a16="http://schemas.microsoft.com/office/drawing/2014/main" id="{29BA5790-A9AC-55B3-2621-7D58485E1B8D}"/>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09" name="TextBox 108">
                    <a:extLst>
                      <a:ext uri="{FF2B5EF4-FFF2-40B4-BE49-F238E27FC236}">
                        <a16:creationId xmlns:a16="http://schemas.microsoft.com/office/drawing/2014/main" id="{FE359C88-5AC9-49ED-CFF6-763B62C7DDE9}"/>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95" name="Group 94">
                  <a:extLst>
                    <a:ext uri="{FF2B5EF4-FFF2-40B4-BE49-F238E27FC236}">
                      <a16:creationId xmlns:a16="http://schemas.microsoft.com/office/drawing/2014/main" id="{E73A4B4A-69B1-C05E-EF94-C52351ED1173}"/>
                    </a:ext>
                  </a:extLst>
                </p:cNvPr>
                <p:cNvGrpSpPr/>
                <p:nvPr/>
              </p:nvGrpSpPr>
              <p:grpSpPr>
                <a:xfrm>
                  <a:off x="3832325" y="1032199"/>
                  <a:ext cx="725343" cy="246178"/>
                  <a:chOff x="2420813" y="1047866"/>
                  <a:chExt cx="2165790" cy="246178"/>
                </a:xfrm>
              </p:grpSpPr>
              <p:sp>
                <p:nvSpPr>
                  <p:cNvPr id="104" name="TextBox 103">
                    <a:extLst>
                      <a:ext uri="{FF2B5EF4-FFF2-40B4-BE49-F238E27FC236}">
                        <a16:creationId xmlns:a16="http://schemas.microsoft.com/office/drawing/2014/main" id="{E4A6EA4C-ACE0-D450-4E7D-448A6578A49F}"/>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05" name="TextBox 104">
                    <a:extLst>
                      <a:ext uri="{FF2B5EF4-FFF2-40B4-BE49-F238E27FC236}">
                        <a16:creationId xmlns:a16="http://schemas.microsoft.com/office/drawing/2014/main" id="{D9348A3E-57DC-96AA-B5FC-BA1B5F720A27}"/>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06" name="TextBox 105">
                    <a:extLst>
                      <a:ext uri="{FF2B5EF4-FFF2-40B4-BE49-F238E27FC236}">
                        <a16:creationId xmlns:a16="http://schemas.microsoft.com/office/drawing/2014/main" id="{675CE317-652B-BFB7-362F-0BFA7CC4CB85}"/>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96" name="Group 95">
                  <a:extLst>
                    <a:ext uri="{FF2B5EF4-FFF2-40B4-BE49-F238E27FC236}">
                      <a16:creationId xmlns:a16="http://schemas.microsoft.com/office/drawing/2014/main" id="{66EFE916-1B15-3E80-6F0D-E2FC8B20CFA5}"/>
                    </a:ext>
                  </a:extLst>
                </p:cNvPr>
                <p:cNvGrpSpPr>
                  <a:grpSpLocks noChangeAspect="1"/>
                </p:cNvGrpSpPr>
                <p:nvPr/>
              </p:nvGrpSpPr>
              <p:grpSpPr>
                <a:xfrm>
                  <a:off x="3832624" y="544096"/>
                  <a:ext cx="725343" cy="246178"/>
                  <a:chOff x="10961870" y="4290268"/>
                  <a:chExt cx="992950" cy="112865"/>
                </a:xfrm>
              </p:grpSpPr>
              <p:sp>
                <p:nvSpPr>
                  <p:cNvPr id="101" name="TextBox 100">
                    <a:extLst>
                      <a:ext uri="{FF2B5EF4-FFF2-40B4-BE49-F238E27FC236}">
                        <a16:creationId xmlns:a16="http://schemas.microsoft.com/office/drawing/2014/main" id="{E6F2C152-C331-5432-F377-8B6217CF9773}"/>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02" name="TextBox 101">
                    <a:extLst>
                      <a:ext uri="{FF2B5EF4-FFF2-40B4-BE49-F238E27FC236}">
                        <a16:creationId xmlns:a16="http://schemas.microsoft.com/office/drawing/2014/main" id="{FEFEFF59-08AD-6280-04D7-AB1334ACBFB2}"/>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03" name="TextBox 102">
                    <a:extLst>
                      <a:ext uri="{FF2B5EF4-FFF2-40B4-BE49-F238E27FC236}">
                        <a16:creationId xmlns:a16="http://schemas.microsoft.com/office/drawing/2014/main" id="{4D50617F-4FDF-247C-5544-F077A4E1519A}"/>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97" name="Group 96">
                  <a:extLst>
                    <a:ext uri="{FF2B5EF4-FFF2-40B4-BE49-F238E27FC236}">
                      <a16:creationId xmlns:a16="http://schemas.microsoft.com/office/drawing/2014/main" id="{58489C17-82F3-7112-00FC-3D31DFB64BFD}"/>
                    </a:ext>
                  </a:extLst>
                </p:cNvPr>
                <p:cNvGrpSpPr>
                  <a:grpSpLocks noChangeAspect="1"/>
                </p:cNvGrpSpPr>
                <p:nvPr/>
              </p:nvGrpSpPr>
              <p:grpSpPr>
                <a:xfrm>
                  <a:off x="3832624" y="790243"/>
                  <a:ext cx="725343" cy="246178"/>
                  <a:chOff x="10961870" y="4290268"/>
                  <a:chExt cx="992950" cy="112865"/>
                </a:xfrm>
              </p:grpSpPr>
              <p:sp>
                <p:nvSpPr>
                  <p:cNvPr id="98" name="TextBox 97">
                    <a:extLst>
                      <a:ext uri="{FF2B5EF4-FFF2-40B4-BE49-F238E27FC236}">
                        <a16:creationId xmlns:a16="http://schemas.microsoft.com/office/drawing/2014/main" id="{2501DEBF-F337-1BB0-FAA1-63BF72430668}"/>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99" name="TextBox 98">
                    <a:extLst>
                      <a:ext uri="{FF2B5EF4-FFF2-40B4-BE49-F238E27FC236}">
                        <a16:creationId xmlns:a16="http://schemas.microsoft.com/office/drawing/2014/main" id="{1D56EDB1-77F5-A0BB-D356-10942EF72F78}"/>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00" name="TextBox 99">
                    <a:extLst>
                      <a:ext uri="{FF2B5EF4-FFF2-40B4-BE49-F238E27FC236}">
                        <a16:creationId xmlns:a16="http://schemas.microsoft.com/office/drawing/2014/main" id="{3C237BA6-65AC-9F26-BCB4-0D37CD763FBB}"/>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grpSp>
      </p:grpSp>
      <p:grpSp>
        <p:nvGrpSpPr>
          <p:cNvPr id="301" name="Group 300">
            <a:extLst>
              <a:ext uri="{FF2B5EF4-FFF2-40B4-BE49-F238E27FC236}">
                <a16:creationId xmlns:a16="http://schemas.microsoft.com/office/drawing/2014/main" id="{EC795470-C041-28BC-663B-AE3CCA173FAC}"/>
              </a:ext>
            </a:extLst>
          </p:cNvPr>
          <p:cNvGrpSpPr/>
          <p:nvPr/>
        </p:nvGrpSpPr>
        <p:grpSpPr>
          <a:xfrm>
            <a:off x="3273717" y="2560885"/>
            <a:ext cx="2859180" cy="3182657"/>
            <a:chOff x="173953" y="2571411"/>
            <a:chExt cx="2859180" cy="3182657"/>
          </a:xfrm>
        </p:grpSpPr>
        <p:grpSp>
          <p:nvGrpSpPr>
            <p:cNvPr id="302" name="Group 301">
              <a:extLst>
                <a:ext uri="{FF2B5EF4-FFF2-40B4-BE49-F238E27FC236}">
                  <a16:creationId xmlns:a16="http://schemas.microsoft.com/office/drawing/2014/main" id="{9FE7FF58-285E-3C27-28C8-9042D015EE78}"/>
                </a:ext>
              </a:extLst>
            </p:cNvPr>
            <p:cNvGrpSpPr/>
            <p:nvPr/>
          </p:nvGrpSpPr>
          <p:grpSpPr>
            <a:xfrm>
              <a:off x="173953" y="2571411"/>
              <a:ext cx="2859180" cy="3182657"/>
              <a:chOff x="1244469" y="3503313"/>
              <a:chExt cx="2859180" cy="3182657"/>
            </a:xfrm>
          </p:grpSpPr>
          <p:sp>
            <p:nvSpPr>
              <p:cNvPr id="432" name="Rectangle 431">
                <a:extLst>
                  <a:ext uri="{FF2B5EF4-FFF2-40B4-BE49-F238E27FC236}">
                    <a16:creationId xmlns:a16="http://schemas.microsoft.com/office/drawing/2014/main" id="{CFFD6F62-497A-0EE7-A51A-E1AC0D9CE092}"/>
                  </a:ext>
                </a:extLst>
              </p:cNvPr>
              <p:cNvSpPr/>
              <p:nvPr/>
            </p:nvSpPr>
            <p:spPr>
              <a:xfrm>
                <a:off x="1244469" y="3503313"/>
                <a:ext cx="2859180" cy="318265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Rectangle: Rounded Corners 432">
                <a:extLst>
                  <a:ext uri="{FF2B5EF4-FFF2-40B4-BE49-F238E27FC236}">
                    <a16:creationId xmlns:a16="http://schemas.microsoft.com/office/drawing/2014/main" id="{223ECBA0-E862-FC47-9E4F-5A9030D8535B}"/>
                  </a:ext>
                </a:extLst>
              </p:cNvPr>
              <p:cNvSpPr/>
              <p:nvPr/>
            </p:nvSpPr>
            <p:spPr>
              <a:xfrm>
                <a:off x="2253665" y="3569256"/>
                <a:ext cx="1310457" cy="544720"/>
              </a:xfrm>
              <a:prstGeom prst="round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434" name="Picture 433">
                <a:extLst>
                  <a:ext uri="{FF2B5EF4-FFF2-40B4-BE49-F238E27FC236}">
                    <a16:creationId xmlns:a16="http://schemas.microsoft.com/office/drawing/2014/main" id="{4D1B1866-7383-1480-E5DA-EF8630AF3974}"/>
                  </a:ext>
                </a:extLst>
              </p:cNvPr>
              <p:cNvPicPr>
                <a:picLocks noChangeAspect="1"/>
              </p:cNvPicPr>
              <p:nvPr/>
            </p:nvPicPr>
            <p:blipFill rotWithShape="1">
              <a:blip r:embed="rId3"/>
              <a:srcRect l="16687" r="14707"/>
              <a:stretch/>
            </p:blipFill>
            <p:spPr>
              <a:xfrm>
                <a:off x="1714745" y="3509701"/>
                <a:ext cx="491114" cy="715832"/>
              </a:xfrm>
              <a:prstGeom prst="rect">
                <a:avLst/>
              </a:prstGeom>
            </p:spPr>
          </p:pic>
          <p:sp>
            <p:nvSpPr>
              <p:cNvPr id="435" name="Rectangle 434">
                <a:extLst>
                  <a:ext uri="{FF2B5EF4-FFF2-40B4-BE49-F238E27FC236}">
                    <a16:creationId xmlns:a16="http://schemas.microsoft.com/office/drawing/2014/main" id="{CA36B2F3-0269-1A02-0725-F95F97517434}"/>
                  </a:ext>
                </a:extLst>
              </p:cNvPr>
              <p:cNvSpPr/>
              <p:nvPr/>
            </p:nvSpPr>
            <p:spPr>
              <a:xfrm>
                <a:off x="1772105" y="6323148"/>
                <a:ext cx="1792017" cy="289566"/>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Segoe UI" panose="020B0502040204020203" pitchFamily="34" charset="0"/>
                    <a:cs typeface="Segoe UI" panose="020B0502040204020203" pitchFamily="34" charset="0"/>
                  </a:rPr>
                  <a:t>Writeback</a:t>
                </a:r>
              </a:p>
            </p:txBody>
          </p:sp>
          <p:grpSp>
            <p:nvGrpSpPr>
              <p:cNvPr id="436" name="Group 435">
                <a:extLst>
                  <a:ext uri="{FF2B5EF4-FFF2-40B4-BE49-F238E27FC236}">
                    <a16:creationId xmlns:a16="http://schemas.microsoft.com/office/drawing/2014/main" id="{20B302CA-068C-13B1-C5A9-FB6EDF6C9CF4}"/>
                  </a:ext>
                </a:extLst>
              </p:cNvPr>
              <p:cNvGrpSpPr/>
              <p:nvPr/>
            </p:nvGrpSpPr>
            <p:grpSpPr>
              <a:xfrm>
                <a:off x="1772105" y="5423035"/>
                <a:ext cx="1792017" cy="420873"/>
                <a:chOff x="2355171" y="4335036"/>
                <a:chExt cx="3430872" cy="805774"/>
              </a:xfrm>
            </p:grpSpPr>
            <p:sp>
              <p:nvSpPr>
                <p:cNvPr id="495" name="Rectangle 494">
                  <a:extLst>
                    <a:ext uri="{FF2B5EF4-FFF2-40B4-BE49-F238E27FC236}">
                      <a16:creationId xmlns:a16="http://schemas.microsoft.com/office/drawing/2014/main" id="{BF27CDA9-CD61-BCBE-966C-AEFDCE745687}"/>
                    </a:ext>
                  </a:extLst>
                </p:cNvPr>
                <p:cNvSpPr/>
                <p:nvPr/>
              </p:nvSpPr>
              <p:spPr>
                <a:xfrm>
                  <a:off x="2355171" y="4586427"/>
                  <a:ext cx="3430872" cy="554383"/>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Segoe UI" panose="020B0502040204020203" pitchFamily="34" charset="0"/>
                      <a:cs typeface="Segoe UI" panose="020B0502040204020203" pitchFamily="34" charset="0"/>
                    </a:rPr>
                    <a:t>D-Cache</a:t>
                  </a:r>
                </a:p>
              </p:txBody>
            </p:sp>
            <p:cxnSp>
              <p:nvCxnSpPr>
                <p:cNvPr id="496" name="Straight Arrow Connector 495">
                  <a:extLst>
                    <a:ext uri="{FF2B5EF4-FFF2-40B4-BE49-F238E27FC236}">
                      <a16:creationId xmlns:a16="http://schemas.microsoft.com/office/drawing/2014/main" id="{56DD2F9D-DC27-81AF-4948-07B7BB94115D}"/>
                    </a:ext>
                  </a:extLst>
                </p:cNvPr>
                <p:cNvCxnSpPr>
                  <a:cxnSpLocks/>
                  <a:stCxn id="484" idx="3"/>
                </p:cNvCxnSpPr>
                <p:nvPr/>
              </p:nvCxnSpPr>
              <p:spPr>
                <a:xfrm>
                  <a:off x="5328042" y="4335037"/>
                  <a:ext cx="0" cy="239043"/>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497" name="Straight Arrow Connector 496">
                  <a:extLst>
                    <a:ext uri="{FF2B5EF4-FFF2-40B4-BE49-F238E27FC236}">
                      <a16:creationId xmlns:a16="http://schemas.microsoft.com/office/drawing/2014/main" id="{A503F1DA-76F5-7AEC-A939-0F8E60B75154}"/>
                    </a:ext>
                  </a:extLst>
                </p:cNvPr>
                <p:cNvCxnSpPr>
                  <a:cxnSpLocks/>
                </p:cNvCxnSpPr>
                <p:nvPr/>
              </p:nvCxnSpPr>
              <p:spPr>
                <a:xfrm>
                  <a:off x="4092340" y="4335036"/>
                  <a:ext cx="0" cy="239043"/>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498" name="Straight Arrow Connector 497">
                  <a:extLst>
                    <a:ext uri="{FF2B5EF4-FFF2-40B4-BE49-F238E27FC236}">
                      <a16:creationId xmlns:a16="http://schemas.microsoft.com/office/drawing/2014/main" id="{D91B6F71-3C31-F7A9-7254-3AB05CEC7EB7}"/>
                    </a:ext>
                  </a:extLst>
                </p:cNvPr>
                <p:cNvCxnSpPr>
                  <a:cxnSpLocks/>
                </p:cNvCxnSpPr>
                <p:nvPr/>
              </p:nvCxnSpPr>
              <p:spPr>
                <a:xfrm>
                  <a:off x="2816151" y="4335036"/>
                  <a:ext cx="0" cy="239043"/>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grpSp>
          <p:grpSp>
            <p:nvGrpSpPr>
              <p:cNvPr id="437" name="Group 436">
                <a:extLst>
                  <a:ext uri="{FF2B5EF4-FFF2-40B4-BE49-F238E27FC236}">
                    <a16:creationId xmlns:a16="http://schemas.microsoft.com/office/drawing/2014/main" id="{E2E704B3-D14D-5094-9D6C-40632DB5C3C3}"/>
                  </a:ext>
                </a:extLst>
              </p:cNvPr>
              <p:cNvGrpSpPr/>
              <p:nvPr/>
            </p:nvGrpSpPr>
            <p:grpSpPr>
              <a:xfrm>
                <a:off x="1772105" y="5050957"/>
                <a:ext cx="1793573" cy="372949"/>
                <a:chOff x="2355170" y="3622682"/>
                <a:chExt cx="3433852" cy="714023"/>
              </a:xfrm>
            </p:grpSpPr>
            <p:sp>
              <p:nvSpPr>
                <p:cNvPr id="483" name="Arrow: Chevron 482">
                  <a:extLst>
                    <a:ext uri="{FF2B5EF4-FFF2-40B4-BE49-F238E27FC236}">
                      <a16:creationId xmlns:a16="http://schemas.microsoft.com/office/drawing/2014/main" id="{8F41E0AD-41D8-1931-8E06-A3A887B46489}"/>
                    </a:ext>
                  </a:extLst>
                </p:cNvPr>
                <p:cNvSpPr/>
                <p:nvPr/>
              </p:nvSpPr>
              <p:spPr>
                <a:xfrm rot="5400000">
                  <a:off x="2587551" y="3647124"/>
                  <a:ext cx="457200" cy="921961"/>
                </a:xfrm>
                <a:prstGeom prst="chevron">
                  <a:avLst/>
                </a:prstGeom>
                <a:solidFill>
                  <a:schemeClr val="bg1">
                    <a:lumMod val="85000"/>
                    <a:alpha val="54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484" name="Arrow: Chevron 483">
                  <a:extLst>
                    <a:ext uri="{FF2B5EF4-FFF2-40B4-BE49-F238E27FC236}">
                      <a16:creationId xmlns:a16="http://schemas.microsoft.com/office/drawing/2014/main" id="{4082F28E-D3ED-D442-6E33-E05948918A3A}"/>
                    </a:ext>
                  </a:extLst>
                </p:cNvPr>
                <p:cNvSpPr/>
                <p:nvPr/>
              </p:nvSpPr>
              <p:spPr>
                <a:xfrm rot="5400000">
                  <a:off x="5099442" y="3645456"/>
                  <a:ext cx="457200" cy="921961"/>
                </a:xfrm>
                <a:prstGeom prst="chevron">
                  <a:avLst/>
                </a:prstGeom>
                <a:solidFill>
                  <a:schemeClr val="bg1">
                    <a:lumMod val="85000"/>
                    <a:alpha val="54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485" name="Arrow: Chevron 484">
                  <a:extLst>
                    <a:ext uri="{FF2B5EF4-FFF2-40B4-BE49-F238E27FC236}">
                      <a16:creationId xmlns:a16="http://schemas.microsoft.com/office/drawing/2014/main" id="{BC0CFB66-0816-BC38-BE0C-F19AFAD8389E}"/>
                    </a:ext>
                  </a:extLst>
                </p:cNvPr>
                <p:cNvSpPr/>
                <p:nvPr/>
              </p:nvSpPr>
              <p:spPr>
                <a:xfrm rot="5400000">
                  <a:off x="3863740" y="3645456"/>
                  <a:ext cx="457200" cy="921961"/>
                </a:xfrm>
                <a:prstGeom prst="chevron">
                  <a:avLst/>
                </a:prstGeom>
                <a:solidFill>
                  <a:schemeClr val="bg1">
                    <a:lumMod val="85000"/>
                    <a:alpha val="54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grpSp>
              <p:nvGrpSpPr>
                <p:cNvPr id="486" name="Group 485">
                  <a:extLst>
                    <a:ext uri="{FF2B5EF4-FFF2-40B4-BE49-F238E27FC236}">
                      <a16:creationId xmlns:a16="http://schemas.microsoft.com/office/drawing/2014/main" id="{79F21212-2F02-18CF-46BC-7703DF80E908}"/>
                    </a:ext>
                  </a:extLst>
                </p:cNvPr>
                <p:cNvGrpSpPr/>
                <p:nvPr/>
              </p:nvGrpSpPr>
              <p:grpSpPr>
                <a:xfrm>
                  <a:off x="2608529" y="3622682"/>
                  <a:ext cx="412846" cy="366812"/>
                  <a:chOff x="1872643" y="3845703"/>
                  <a:chExt cx="412846" cy="366812"/>
                </a:xfrm>
              </p:grpSpPr>
              <p:cxnSp>
                <p:nvCxnSpPr>
                  <p:cNvPr id="493" name="Straight Arrow Connector 492">
                    <a:extLst>
                      <a:ext uri="{FF2B5EF4-FFF2-40B4-BE49-F238E27FC236}">
                        <a16:creationId xmlns:a16="http://schemas.microsoft.com/office/drawing/2014/main" id="{83242BFB-CCF3-9D75-82C1-2FE50DF2222B}"/>
                      </a:ext>
                    </a:extLst>
                  </p:cNvPr>
                  <p:cNvCxnSpPr>
                    <a:cxnSpLocks/>
                  </p:cNvCxnSpPr>
                  <p:nvPr/>
                </p:nvCxnSpPr>
                <p:spPr>
                  <a:xfrm>
                    <a:off x="1872643"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94" name="Straight Arrow Connector 493">
                    <a:extLst>
                      <a:ext uri="{FF2B5EF4-FFF2-40B4-BE49-F238E27FC236}">
                        <a16:creationId xmlns:a16="http://schemas.microsoft.com/office/drawing/2014/main" id="{07ABD675-C4A3-429B-3C8F-83441F4005BA}"/>
                      </a:ext>
                    </a:extLst>
                  </p:cNvPr>
                  <p:cNvCxnSpPr>
                    <a:cxnSpLocks/>
                  </p:cNvCxnSpPr>
                  <p:nvPr/>
                </p:nvCxnSpPr>
                <p:spPr>
                  <a:xfrm>
                    <a:off x="2285489"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487" name="Group 486">
                  <a:extLst>
                    <a:ext uri="{FF2B5EF4-FFF2-40B4-BE49-F238E27FC236}">
                      <a16:creationId xmlns:a16="http://schemas.microsoft.com/office/drawing/2014/main" id="{AD84C77C-359A-BED7-E1D2-A7AFC4FB8092}"/>
                    </a:ext>
                  </a:extLst>
                </p:cNvPr>
                <p:cNvGrpSpPr/>
                <p:nvPr/>
              </p:nvGrpSpPr>
              <p:grpSpPr>
                <a:xfrm>
                  <a:off x="3885917" y="3622682"/>
                  <a:ext cx="412846" cy="366812"/>
                  <a:chOff x="1872643" y="3845703"/>
                  <a:chExt cx="412846" cy="366812"/>
                </a:xfrm>
              </p:grpSpPr>
              <p:cxnSp>
                <p:nvCxnSpPr>
                  <p:cNvPr id="491" name="Straight Arrow Connector 490">
                    <a:extLst>
                      <a:ext uri="{FF2B5EF4-FFF2-40B4-BE49-F238E27FC236}">
                        <a16:creationId xmlns:a16="http://schemas.microsoft.com/office/drawing/2014/main" id="{0DF2A741-3AB8-343A-4378-27AEAF843A78}"/>
                      </a:ext>
                    </a:extLst>
                  </p:cNvPr>
                  <p:cNvCxnSpPr>
                    <a:cxnSpLocks/>
                  </p:cNvCxnSpPr>
                  <p:nvPr/>
                </p:nvCxnSpPr>
                <p:spPr>
                  <a:xfrm>
                    <a:off x="1872643"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92" name="Straight Arrow Connector 491">
                    <a:extLst>
                      <a:ext uri="{FF2B5EF4-FFF2-40B4-BE49-F238E27FC236}">
                        <a16:creationId xmlns:a16="http://schemas.microsoft.com/office/drawing/2014/main" id="{89712879-AA66-9007-A8CC-BE0E71E0BFAC}"/>
                      </a:ext>
                    </a:extLst>
                  </p:cNvPr>
                  <p:cNvCxnSpPr>
                    <a:cxnSpLocks/>
                  </p:cNvCxnSpPr>
                  <p:nvPr/>
                </p:nvCxnSpPr>
                <p:spPr>
                  <a:xfrm>
                    <a:off x="2285489"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488" name="Group 487">
                  <a:extLst>
                    <a:ext uri="{FF2B5EF4-FFF2-40B4-BE49-F238E27FC236}">
                      <a16:creationId xmlns:a16="http://schemas.microsoft.com/office/drawing/2014/main" id="{26860D49-CC18-3183-FDD2-E06CFC3B42E3}"/>
                    </a:ext>
                  </a:extLst>
                </p:cNvPr>
                <p:cNvGrpSpPr/>
                <p:nvPr/>
              </p:nvGrpSpPr>
              <p:grpSpPr>
                <a:xfrm>
                  <a:off x="5121619" y="3622682"/>
                  <a:ext cx="412846" cy="366812"/>
                  <a:chOff x="1872643" y="3845703"/>
                  <a:chExt cx="412846" cy="366812"/>
                </a:xfrm>
              </p:grpSpPr>
              <p:cxnSp>
                <p:nvCxnSpPr>
                  <p:cNvPr id="489" name="Straight Arrow Connector 488">
                    <a:extLst>
                      <a:ext uri="{FF2B5EF4-FFF2-40B4-BE49-F238E27FC236}">
                        <a16:creationId xmlns:a16="http://schemas.microsoft.com/office/drawing/2014/main" id="{D4C5E053-8F37-96D8-D40C-0D8ECA1057BB}"/>
                      </a:ext>
                    </a:extLst>
                  </p:cNvPr>
                  <p:cNvCxnSpPr>
                    <a:cxnSpLocks/>
                  </p:cNvCxnSpPr>
                  <p:nvPr/>
                </p:nvCxnSpPr>
                <p:spPr>
                  <a:xfrm>
                    <a:off x="1872643"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90" name="Straight Arrow Connector 489">
                    <a:extLst>
                      <a:ext uri="{FF2B5EF4-FFF2-40B4-BE49-F238E27FC236}">
                        <a16:creationId xmlns:a16="http://schemas.microsoft.com/office/drawing/2014/main" id="{C24118B7-9634-76AE-7D3B-12A7445831CB}"/>
                      </a:ext>
                    </a:extLst>
                  </p:cNvPr>
                  <p:cNvCxnSpPr>
                    <a:cxnSpLocks/>
                  </p:cNvCxnSpPr>
                  <p:nvPr/>
                </p:nvCxnSpPr>
                <p:spPr>
                  <a:xfrm>
                    <a:off x="2285489"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cxnSp>
            <p:nvCxnSpPr>
              <p:cNvPr id="438" name="Straight Arrow Connector 437">
                <a:extLst>
                  <a:ext uri="{FF2B5EF4-FFF2-40B4-BE49-F238E27FC236}">
                    <a16:creationId xmlns:a16="http://schemas.microsoft.com/office/drawing/2014/main" id="{25FA9013-CF90-9F73-D695-C4B65A4EA7B9}"/>
                  </a:ext>
                </a:extLst>
              </p:cNvPr>
              <p:cNvCxnSpPr>
                <a:cxnSpLocks/>
              </p:cNvCxnSpPr>
              <p:nvPr/>
            </p:nvCxnSpPr>
            <p:spPr>
              <a:xfrm>
                <a:off x="2831198" y="5843907"/>
                <a:ext cx="0" cy="479241"/>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439" name="Group 438">
                <a:extLst>
                  <a:ext uri="{FF2B5EF4-FFF2-40B4-BE49-F238E27FC236}">
                    <a16:creationId xmlns:a16="http://schemas.microsoft.com/office/drawing/2014/main" id="{3C898D6C-CD0D-65EF-A36D-06FF93E1BA9C}"/>
                  </a:ext>
                </a:extLst>
              </p:cNvPr>
              <p:cNvGrpSpPr/>
              <p:nvPr/>
            </p:nvGrpSpPr>
            <p:grpSpPr>
              <a:xfrm>
                <a:off x="1772105" y="4101477"/>
                <a:ext cx="1792017" cy="537678"/>
                <a:chOff x="2355171" y="1804873"/>
                <a:chExt cx="3430872" cy="1029401"/>
              </a:xfrm>
            </p:grpSpPr>
            <p:sp>
              <p:nvSpPr>
                <p:cNvPr id="481" name="Rectangle 480">
                  <a:extLst>
                    <a:ext uri="{FF2B5EF4-FFF2-40B4-BE49-F238E27FC236}">
                      <a16:creationId xmlns:a16="http://schemas.microsoft.com/office/drawing/2014/main" id="{36D9B7B3-DBCE-F735-6299-814C500E9734}"/>
                    </a:ext>
                  </a:extLst>
                </p:cNvPr>
                <p:cNvSpPr/>
                <p:nvPr/>
              </p:nvSpPr>
              <p:spPr>
                <a:xfrm>
                  <a:off x="2355171" y="2279891"/>
                  <a:ext cx="3430872" cy="554383"/>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Segoe UI" panose="020B0502040204020203" pitchFamily="34" charset="0"/>
                      <a:cs typeface="Segoe UI" panose="020B0502040204020203" pitchFamily="34" charset="0"/>
                    </a:rPr>
                    <a:t>Fetch</a:t>
                  </a:r>
                </a:p>
              </p:txBody>
            </p:sp>
            <p:cxnSp>
              <p:nvCxnSpPr>
                <p:cNvPr id="482" name="Straight Arrow Connector 481">
                  <a:extLst>
                    <a:ext uri="{FF2B5EF4-FFF2-40B4-BE49-F238E27FC236}">
                      <a16:creationId xmlns:a16="http://schemas.microsoft.com/office/drawing/2014/main" id="{3CCE4F0C-0BDD-DFBD-3EC7-DB54760FDE23}"/>
                    </a:ext>
                  </a:extLst>
                </p:cNvPr>
                <p:cNvCxnSpPr>
                  <a:cxnSpLocks/>
                  <a:endCxn id="481" idx="0"/>
                </p:cNvCxnSpPr>
                <p:nvPr/>
              </p:nvCxnSpPr>
              <p:spPr>
                <a:xfrm>
                  <a:off x="4070608" y="1804873"/>
                  <a:ext cx="0" cy="475018"/>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grpSp>
          <p:sp>
            <p:nvSpPr>
              <p:cNvPr id="440" name="Rectangle 439">
                <a:extLst>
                  <a:ext uri="{FF2B5EF4-FFF2-40B4-BE49-F238E27FC236}">
                    <a16:creationId xmlns:a16="http://schemas.microsoft.com/office/drawing/2014/main" id="{36E79BFF-89B4-2952-2784-7F7BD7728549}"/>
                  </a:ext>
                </a:extLst>
              </p:cNvPr>
              <p:cNvSpPr/>
              <p:nvPr/>
            </p:nvSpPr>
            <p:spPr>
              <a:xfrm>
                <a:off x="1772105" y="4761391"/>
                <a:ext cx="1792017" cy="289566"/>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Segoe UI" panose="020B0502040204020203" pitchFamily="34" charset="0"/>
                    <a:cs typeface="Segoe UI" panose="020B0502040204020203" pitchFamily="34" charset="0"/>
                  </a:rPr>
                  <a:t>Decode</a:t>
                </a:r>
              </a:p>
            </p:txBody>
          </p:sp>
          <p:cxnSp>
            <p:nvCxnSpPr>
              <p:cNvPr id="441" name="Straight Arrow Connector 440">
                <a:extLst>
                  <a:ext uri="{FF2B5EF4-FFF2-40B4-BE49-F238E27FC236}">
                    <a16:creationId xmlns:a16="http://schemas.microsoft.com/office/drawing/2014/main" id="{A2E01CF0-C314-4DF2-5FA4-46117798216D}"/>
                  </a:ext>
                </a:extLst>
              </p:cNvPr>
              <p:cNvCxnSpPr>
                <a:cxnSpLocks/>
                <a:stCxn id="481" idx="2"/>
                <a:endCxn id="440" idx="0"/>
              </p:cNvCxnSpPr>
              <p:nvPr/>
            </p:nvCxnSpPr>
            <p:spPr>
              <a:xfrm>
                <a:off x="2668114" y="4639155"/>
                <a:ext cx="0" cy="122236"/>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grpSp>
            <p:nvGrpSpPr>
              <p:cNvPr id="442" name="Group 441">
                <a:extLst>
                  <a:ext uri="{FF2B5EF4-FFF2-40B4-BE49-F238E27FC236}">
                    <a16:creationId xmlns:a16="http://schemas.microsoft.com/office/drawing/2014/main" id="{D350D9A2-3DD8-1506-26E1-E6F6A234575B}"/>
                  </a:ext>
                </a:extLst>
              </p:cNvPr>
              <p:cNvGrpSpPr/>
              <p:nvPr/>
            </p:nvGrpSpPr>
            <p:grpSpPr>
              <a:xfrm>
                <a:off x="1500464" y="4800760"/>
                <a:ext cx="684216" cy="208304"/>
                <a:chOff x="135327" y="3248603"/>
                <a:chExt cx="1309953" cy="398804"/>
              </a:xfrm>
            </p:grpSpPr>
            <p:grpSp>
              <p:nvGrpSpPr>
                <p:cNvPr id="461" name="Group 460">
                  <a:extLst>
                    <a:ext uri="{FF2B5EF4-FFF2-40B4-BE49-F238E27FC236}">
                      <a16:creationId xmlns:a16="http://schemas.microsoft.com/office/drawing/2014/main" id="{BE3D2E1A-1539-CCA5-26FF-3A3905DD528C}"/>
                    </a:ext>
                  </a:extLst>
                </p:cNvPr>
                <p:cNvGrpSpPr/>
                <p:nvPr/>
              </p:nvGrpSpPr>
              <p:grpSpPr>
                <a:xfrm>
                  <a:off x="135327" y="3248603"/>
                  <a:ext cx="1308979" cy="175578"/>
                  <a:chOff x="135327" y="3248603"/>
                  <a:chExt cx="1308979" cy="175578"/>
                </a:xfrm>
              </p:grpSpPr>
              <p:grpSp>
                <p:nvGrpSpPr>
                  <p:cNvPr id="472" name="Group 471">
                    <a:extLst>
                      <a:ext uri="{FF2B5EF4-FFF2-40B4-BE49-F238E27FC236}">
                        <a16:creationId xmlns:a16="http://schemas.microsoft.com/office/drawing/2014/main" id="{FCFF7B6E-C113-DC81-8613-C1B7E201F226}"/>
                      </a:ext>
                    </a:extLst>
                  </p:cNvPr>
                  <p:cNvGrpSpPr/>
                  <p:nvPr/>
                </p:nvGrpSpPr>
                <p:grpSpPr>
                  <a:xfrm>
                    <a:off x="1041461" y="3248604"/>
                    <a:ext cx="402845" cy="175577"/>
                    <a:chOff x="1041461" y="3248604"/>
                    <a:chExt cx="402845" cy="175577"/>
                  </a:xfrm>
                </p:grpSpPr>
                <p:sp>
                  <p:nvSpPr>
                    <p:cNvPr id="479" name="Rectangle 478">
                      <a:extLst>
                        <a:ext uri="{FF2B5EF4-FFF2-40B4-BE49-F238E27FC236}">
                          <a16:creationId xmlns:a16="http://schemas.microsoft.com/office/drawing/2014/main" id="{4ADBC2C4-5F1B-A05E-9A15-2DB6BA095F08}"/>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80" name="Rectangle 479">
                      <a:extLst>
                        <a:ext uri="{FF2B5EF4-FFF2-40B4-BE49-F238E27FC236}">
                          <a16:creationId xmlns:a16="http://schemas.microsoft.com/office/drawing/2014/main" id="{86976630-37A8-84B0-AAB3-B2631BB2F2D1}"/>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grpSp>
                <p:nvGrpSpPr>
                  <p:cNvPr id="473" name="Group 472">
                    <a:extLst>
                      <a:ext uri="{FF2B5EF4-FFF2-40B4-BE49-F238E27FC236}">
                        <a16:creationId xmlns:a16="http://schemas.microsoft.com/office/drawing/2014/main" id="{EAFF967A-87FE-1576-E619-565B507EE445}"/>
                      </a:ext>
                    </a:extLst>
                  </p:cNvPr>
                  <p:cNvGrpSpPr/>
                  <p:nvPr/>
                </p:nvGrpSpPr>
                <p:grpSpPr>
                  <a:xfrm>
                    <a:off x="586924" y="3248604"/>
                    <a:ext cx="402845" cy="175577"/>
                    <a:chOff x="1041461" y="3248604"/>
                    <a:chExt cx="402845" cy="175577"/>
                  </a:xfrm>
                </p:grpSpPr>
                <p:sp>
                  <p:nvSpPr>
                    <p:cNvPr id="477" name="Rectangle 476">
                      <a:extLst>
                        <a:ext uri="{FF2B5EF4-FFF2-40B4-BE49-F238E27FC236}">
                          <a16:creationId xmlns:a16="http://schemas.microsoft.com/office/drawing/2014/main" id="{EDE1C997-8777-087E-FBAB-5A2280625A68}"/>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78" name="Rectangle 477">
                      <a:extLst>
                        <a:ext uri="{FF2B5EF4-FFF2-40B4-BE49-F238E27FC236}">
                          <a16:creationId xmlns:a16="http://schemas.microsoft.com/office/drawing/2014/main" id="{06E1D3A6-FDD8-F6D4-473C-95544E3856A7}"/>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grpSp>
                <p:nvGrpSpPr>
                  <p:cNvPr id="474" name="Group 473">
                    <a:extLst>
                      <a:ext uri="{FF2B5EF4-FFF2-40B4-BE49-F238E27FC236}">
                        <a16:creationId xmlns:a16="http://schemas.microsoft.com/office/drawing/2014/main" id="{1107829A-BF62-5E9F-8B6C-E4ADB609212F}"/>
                      </a:ext>
                    </a:extLst>
                  </p:cNvPr>
                  <p:cNvGrpSpPr/>
                  <p:nvPr/>
                </p:nvGrpSpPr>
                <p:grpSpPr>
                  <a:xfrm>
                    <a:off x="135327" y="3248603"/>
                    <a:ext cx="402845" cy="175577"/>
                    <a:chOff x="1041461" y="3248604"/>
                    <a:chExt cx="402845" cy="175577"/>
                  </a:xfrm>
                </p:grpSpPr>
                <p:sp>
                  <p:nvSpPr>
                    <p:cNvPr id="475" name="Rectangle 474">
                      <a:extLst>
                        <a:ext uri="{FF2B5EF4-FFF2-40B4-BE49-F238E27FC236}">
                          <a16:creationId xmlns:a16="http://schemas.microsoft.com/office/drawing/2014/main" id="{59D14565-8F11-B13A-EDEA-2983E26BEDD8}"/>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76" name="Rectangle 475">
                      <a:extLst>
                        <a:ext uri="{FF2B5EF4-FFF2-40B4-BE49-F238E27FC236}">
                          <a16:creationId xmlns:a16="http://schemas.microsoft.com/office/drawing/2014/main" id="{7CF30912-C591-4631-F455-25B11F26C5C3}"/>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grpSp>
            <p:grpSp>
              <p:nvGrpSpPr>
                <p:cNvPr id="462" name="Group 461">
                  <a:extLst>
                    <a:ext uri="{FF2B5EF4-FFF2-40B4-BE49-F238E27FC236}">
                      <a16:creationId xmlns:a16="http://schemas.microsoft.com/office/drawing/2014/main" id="{1562FA45-9077-20E6-B583-D6CE511EA98D}"/>
                    </a:ext>
                  </a:extLst>
                </p:cNvPr>
                <p:cNvGrpSpPr/>
                <p:nvPr/>
              </p:nvGrpSpPr>
              <p:grpSpPr>
                <a:xfrm>
                  <a:off x="136301" y="3471829"/>
                  <a:ext cx="1308979" cy="175578"/>
                  <a:chOff x="135327" y="3248603"/>
                  <a:chExt cx="1308979" cy="175578"/>
                </a:xfrm>
              </p:grpSpPr>
              <p:grpSp>
                <p:nvGrpSpPr>
                  <p:cNvPr id="463" name="Group 462">
                    <a:extLst>
                      <a:ext uri="{FF2B5EF4-FFF2-40B4-BE49-F238E27FC236}">
                        <a16:creationId xmlns:a16="http://schemas.microsoft.com/office/drawing/2014/main" id="{17C9CF3A-4E6D-E093-10BF-8A19340F18E9}"/>
                      </a:ext>
                    </a:extLst>
                  </p:cNvPr>
                  <p:cNvGrpSpPr/>
                  <p:nvPr/>
                </p:nvGrpSpPr>
                <p:grpSpPr>
                  <a:xfrm>
                    <a:off x="1041461" y="3248604"/>
                    <a:ext cx="402845" cy="175577"/>
                    <a:chOff x="1041461" y="3248604"/>
                    <a:chExt cx="402845" cy="175577"/>
                  </a:xfrm>
                </p:grpSpPr>
                <p:sp>
                  <p:nvSpPr>
                    <p:cNvPr id="470" name="Rectangle 469">
                      <a:extLst>
                        <a:ext uri="{FF2B5EF4-FFF2-40B4-BE49-F238E27FC236}">
                          <a16:creationId xmlns:a16="http://schemas.microsoft.com/office/drawing/2014/main" id="{628B814E-974F-C474-65C7-F0719BB8B121}"/>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71" name="Rectangle 470">
                      <a:extLst>
                        <a:ext uri="{FF2B5EF4-FFF2-40B4-BE49-F238E27FC236}">
                          <a16:creationId xmlns:a16="http://schemas.microsoft.com/office/drawing/2014/main" id="{A92B5918-E0BF-0BF2-85D4-B8C814EDA2BB}"/>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grpSp>
                <p:nvGrpSpPr>
                  <p:cNvPr id="464" name="Group 463">
                    <a:extLst>
                      <a:ext uri="{FF2B5EF4-FFF2-40B4-BE49-F238E27FC236}">
                        <a16:creationId xmlns:a16="http://schemas.microsoft.com/office/drawing/2014/main" id="{43169F88-EBDB-A98A-6FF4-590CB6150F79}"/>
                      </a:ext>
                    </a:extLst>
                  </p:cNvPr>
                  <p:cNvGrpSpPr/>
                  <p:nvPr/>
                </p:nvGrpSpPr>
                <p:grpSpPr>
                  <a:xfrm>
                    <a:off x="586924" y="3248604"/>
                    <a:ext cx="402845" cy="175577"/>
                    <a:chOff x="1041461" y="3248604"/>
                    <a:chExt cx="402845" cy="175577"/>
                  </a:xfrm>
                </p:grpSpPr>
                <p:sp>
                  <p:nvSpPr>
                    <p:cNvPr id="468" name="Rectangle 467">
                      <a:extLst>
                        <a:ext uri="{FF2B5EF4-FFF2-40B4-BE49-F238E27FC236}">
                          <a16:creationId xmlns:a16="http://schemas.microsoft.com/office/drawing/2014/main" id="{61862CC6-5613-183F-C584-14B770CFC48C}"/>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69" name="Rectangle 468">
                      <a:extLst>
                        <a:ext uri="{FF2B5EF4-FFF2-40B4-BE49-F238E27FC236}">
                          <a16:creationId xmlns:a16="http://schemas.microsoft.com/office/drawing/2014/main" id="{F2C2228D-DE0C-5098-AF75-5F3159DFDD1C}"/>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grpSp>
                <p:nvGrpSpPr>
                  <p:cNvPr id="465" name="Group 464">
                    <a:extLst>
                      <a:ext uri="{FF2B5EF4-FFF2-40B4-BE49-F238E27FC236}">
                        <a16:creationId xmlns:a16="http://schemas.microsoft.com/office/drawing/2014/main" id="{B14B77CB-E65A-2573-FA7A-E1266E5755BE}"/>
                      </a:ext>
                    </a:extLst>
                  </p:cNvPr>
                  <p:cNvGrpSpPr/>
                  <p:nvPr/>
                </p:nvGrpSpPr>
                <p:grpSpPr>
                  <a:xfrm>
                    <a:off x="135327" y="3248603"/>
                    <a:ext cx="402845" cy="175577"/>
                    <a:chOff x="1041461" y="3248604"/>
                    <a:chExt cx="402845" cy="175577"/>
                  </a:xfrm>
                </p:grpSpPr>
                <p:sp>
                  <p:nvSpPr>
                    <p:cNvPr id="466" name="Rectangle 465">
                      <a:extLst>
                        <a:ext uri="{FF2B5EF4-FFF2-40B4-BE49-F238E27FC236}">
                          <a16:creationId xmlns:a16="http://schemas.microsoft.com/office/drawing/2014/main" id="{F1849846-2B9D-7A76-D4E4-ADECE7418D29}"/>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67" name="Rectangle 466">
                      <a:extLst>
                        <a:ext uri="{FF2B5EF4-FFF2-40B4-BE49-F238E27FC236}">
                          <a16:creationId xmlns:a16="http://schemas.microsoft.com/office/drawing/2014/main" id="{A19600EF-DDDB-7AF5-3AE7-3923BFA4BDB5}"/>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grpSp>
          </p:grpSp>
          <p:cxnSp>
            <p:nvCxnSpPr>
              <p:cNvPr id="443" name="Straight Arrow Connector 442">
                <a:extLst>
                  <a:ext uri="{FF2B5EF4-FFF2-40B4-BE49-F238E27FC236}">
                    <a16:creationId xmlns:a16="http://schemas.microsoft.com/office/drawing/2014/main" id="{883895A7-CCDB-96C5-01CE-C4F8B984F9A9}"/>
                  </a:ext>
                </a:extLst>
              </p:cNvPr>
              <p:cNvCxnSpPr>
                <a:cxnSpLocks/>
              </p:cNvCxnSpPr>
              <p:nvPr/>
            </p:nvCxnSpPr>
            <p:spPr>
              <a:xfrm flipV="1">
                <a:off x="1524404" y="6362547"/>
                <a:ext cx="0" cy="137881"/>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444" name="Straight Arrow Connector 443">
                <a:extLst>
                  <a:ext uri="{FF2B5EF4-FFF2-40B4-BE49-F238E27FC236}">
                    <a16:creationId xmlns:a16="http://schemas.microsoft.com/office/drawing/2014/main" id="{8FC2637F-8BA5-6351-AF53-E5616734367A}"/>
                  </a:ext>
                </a:extLst>
              </p:cNvPr>
              <p:cNvCxnSpPr>
                <a:cxnSpLocks/>
              </p:cNvCxnSpPr>
              <p:nvPr/>
            </p:nvCxnSpPr>
            <p:spPr>
              <a:xfrm>
                <a:off x="1509458" y="6491473"/>
                <a:ext cx="222263" cy="0"/>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nvGrpSpPr>
              <p:cNvPr id="445" name="Group 444">
                <a:extLst>
                  <a:ext uri="{FF2B5EF4-FFF2-40B4-BE49-F238E27FC236}">
                    <a16:creationId xmlns:a16="http://schemas.microsoft.com/office/drawing/2014/main" id="{B25F4172-D20A-49E8-3347-574AFC368CC5}"/>
                  </a:ext>
                </a:extLst>
              </p:cNvPr>
              <p:cNvGrpSpPr>
                <a:grpSpLocks noChangeAspect="1"/>
              </p:cNvGrpSpPr>
              <p:nvPr/>
            </p:nvGrpSpPr>
            <p:grpSpPr>
              <a:xfrm flipH="1">
                <a:off x="1321024" y="5977575"/>
                <a:ext cx="1131231" cy="102591"/>
                <a:chOff x="11000876" y="4236643"/>
                <a:chExt cx="992943" cy="90050"/>
              </a:xfrm>
            </p:grpSpPr>
            <p:sp>
              <p:nvSpPr>
                <p:cNvPr id="458" name="TextBox 457">
                  <a:extLst>
                    <a:ext uri="{FF2B5EF4-FFF2-40B4-BE49-F238E27FC236}">
                      <a16:creationId xmlns:a16="http://schemas.microsoft.com/office/drawing/2014/main" id="{E67EB347-A577-3A61-7A1C-89F012091A4D}"/>
                    </a:ext>
                  </a:extLst>
                </p:cNvPr>
                <p:cNvSpPr txBox="1"/>
                <p:nvPr/>
              </p:nvSpPr>
              <p:spPr>
                <a:xfrm>
                  <a:off x="11000876" y="4236643"/>
                  <a:ext cx="330982" cy="90050"/>
                </a:xfrm>
                <a:prstGeom prst="rect">
                  <a:avLst/>
                </a:prstGeom>
                <a:solidFill>
                  <a:srgbClr val="00FF99"/>
                </a:solidFill>
                <a:ln w="19050">
                  <a:solidFill>
                    <a:schemeClr val="tx1"/>
                  </a:solidFill>
                </a:ln>
              </p:spPr>
              <p:txBody>
                <a:bodyPr wrap="square" rtlCol="0">
                  <a:spAutoFit/>
                </a:bodyPr>
                <a:lstStyle/>
                <a:p>
                  <a:pPr algn="ctr"/>
                  <a:endParaRPr lang="en-US" sz="100" b="1" baseline="-25000" dirty="0">
                    <a:latin typeface="Consolas" panose="020B0609020204030204" pitchFamily="49" charset="0"/>
                  </a:endParaRPr>
                </a:p>
              </p:txBody>
            </p:sp>
            <p:sp>
              <p:nvSpPr>
                <p:cNvPr id="459" name="TextBox 458">
                  <a:extLst>
                    <a:ext uri="{FF2B5EF4-FFF2-40B4-BE49-F238E27FC236}">
                      <a16:creationId xmlns:a16="http://schemas.microsoft.com/office/drawing/2014/main" id="{3AE84A53-A03E-C8CF-8196-E4B70C4BD3CE}"/>
                    </a:ext>
                  </a:extLst>
                </p:cNvPr>
                <p:cNvSpPr txBox="1"/>
                <p:nvPr/>
              </p:nvSpPr>
              <p:spPr>
                <a:xfrm>
                  <a:off x="11331855" y="4236643"/>
                  <a:ext cx="330982" cy="90050"/>
                </a:xfrm>
                <a:prstGeom prst="rect">
                  <a:avLst/>
                </a:prstGeom>
                <a:solidFill>
                  <a:srgbClr val="00FF99"/>
                </a:solidFill>
                <a:ln w="19050">
                  <a:solidFill>
                    <a:schemeClr val="tx1"/>
                  </a:solidFill>
                </a:ln>
              </p:spPr>
              <p:txBody>
                <a:bodyPr wrap="square" rtlCol="0">
                  <a:spAutoFit/>
                </a:bodyPr>
                <a:lstStyle/>
                <a:p>
                  <a:pPr algn="ctr"/>
                  <a:endParaRPr lang="en-US" sz="100" b="1" baseline="-25000" dirty="0">
                    <a:latin typeface="Consolas" panose="020B0609020204030204" pitchFamily="49" charset="0"/>
                  </a:endParaRPr>
                </a:p>
              </p:txBody>
            </p:sp>
            <p:sp>
              <p:nvSpPr>
                <p:cNvPr id="460" name="TextBox 459">
                  <a:extLst>
                    <a:ext uri="{FF2B5EF4-FFF2-40B4-BE49-F238E27FC236}">
                      <a16:creationId xmlns:a16="http://schemas.microsoft.com/office/drawing/2014/main" id="{066C6556-C461-5CCB-79BC-4364DFB70082}"/>
                    </a:ext>
                  </a:extLst>
                </p:cNvPr>
                <p:cNvSpPr txBox="1"/>
                <p:nvPr/>
              </p:nvSpPr>
              <p:spPr>
                <a:xfrm>
                  <a:off x="11662837" y="4236643"/>
                  <a:ext cx="330982" cy="90050"/>
                </a:xfrm>
                <a:prstGeom prst="rect">
                  <a:avLst/>
                </a:prstGeom>
                <a:solidFill>
                  <a:srgbClr val="00FF99"/>
                </a:solidFill>
                <a:ln w="19050">
                  <a:solidFill>
                    <a:schemeClr val="tx1"/>
                  </a:solidFill>
                </a:ln>
              </p:spPr>
              <p:txBody>
                <a:bodyPr wrap="square" rtlCol="0">
                  <a:spAutoFit/>
                </a:bodyPr>
                <a:lstStyle/>
                <a:p>
                  <a:pPr algn="ctr"/>
                  <a:endParaRPr lang="en-US" sz="100" b="1" baseline="-25000" dirty="0">
                    <a:latin typeface="Consolas" panose="020B0609020204030204" pitchFamily="49" charset="0"/>
                  </a:endParaRPr>
                </a:p>
              </p:txBody>
            </p:sp>
          </p:grpSp>
          <p:grpSp>
            <p:nvGrpSpPr>
              <p:cNvPr id="446" name="Group 445">
                <a:extLst>
                  <a:ext uri="{FF2B5EF4-FFF2-40B4-BE49-F238E27FC236}">
                    <a16:creationId xmlns:a16="http://schemas.microsoft.com/office/drawing/2014/main" id="{6960D53A-11A8-5D45-5B5B-838FDAC6DDF6}"/>
                  </a:ext>
                </a:extLst>
              </p:cNvPr>
              <p:cNvGrpSpPr>
                <a:grpSpLocks noChangeAspect="1"/>
              </p:cNvGrpSpPr>
              <p:nvPr/>
            </p:nvGrpSpPr>
            <p:grpSpPr>
              <a:xfrm flipH="1">
                <a:off x="1425158" y="6074395"/>
                <a:ext cx="1131231" cy="102591"/>
                <a:chOff x="11000876" y="4236643"/>
                <a:chExt cx="992943" cy="90050"/>
              </a:xfrm>
            </p:grpSpPr>
            <p:sp>
              <p:nvSpPr>
                <p:cNvPr id="455" name="TextBox 454">
                  <a:extLst>
                    <a:ext uri="{FF2B5EF4-FFF2-40B4-BE49-F238E27FC236}">
                      <a16:creationId xmlns:a16="http://schemas.microsoft.com/office/drawing/2014/main" id="{E3C6FB79-4008-D1D4-4945-5A1C42257FA1}"/>
                    </a:ext>
                  </a:extLst>
                </p:cNvPr>
                <p:cNvSpPr txBox="1"/>
                <p:nvPr/>
              </p:nvSpPr>
              <p:spPr>
                <a:xfrm>
                  <a:off x="11000876" y="4236643"/>
                  <a:ext cx="330982" cy="90050"/>
                </a:xfrm>
                <a:prstGeom prst="rect">
                  <a:avLst/>
                </a:prstGeom>
                <a:solidFill>
                  <a:srgbClr val="00FF99"/>
                </a:solidFill>
                <a:ln w="19050">
                  <a:solidFill>
                    <a:schemeClr val="tx1"/>
                  </a:solidFill>
                </a:ln>
              </p:spPr>
              <p:txBody>
                <a:bodyPr wrap="square" rtlCol="0">
                  <a:spAutoFit/>
                </a:bodyPr>
                <a:lstStyle/>
                <a:p>
                  <a:pPr algn="ctr"/>
                  <a:endParaRPr lang="en-US" sz="100" b="1" baseline="-25000" dirty="0">
                    <a:latin typeface="Consolas" panose="020B0609020204030204" pitchFamily="49" charset="0"/>
                  </a:endParaRPr>
                </a:p>
              </p:txBody>
            </p:sp>
            <p:sp>
              <p:nvSpPr>
                <p:cNvPr id="456" name="TextBox 455">
                  <a:extLst>
                    <a:ext uri="{FF2B5EF4-FFF2-40B4-BE49-F238E27FC236}">
                      <a16:creationId xmlns:a16="http://schemas.microsoft.com/office/drawing/2014/main" id="{A22382FB-D176-D928-7EF0-B99A169E0F51}"/>
                    </a:ext>
                  </a:extLst>
                </p:cNvPr>
                <p:cNvSpPr txBox="1"/>
                <p:nvPr/>
              </p:nvSpPr>
              <p:spPr>
                <a:xfrm>
                  <a:off x="11331855" y="4236643"/>
                  <a:ext cx="330982" cy="90050"/>
                </a:xfrm>
                <a:prstGeom prst="rect">
                  <a:avLst/>
                </a:prstGeom>
                <a:solidFill>
                  <a:srgbClr val="00FF99"/>
                </a:solidFill>
                <a:ln w="19050">
                  <a:solidFill>
                    <a:schemeClr val="tx1"/>
                  </a:solidFill>
                </a:ln>
              </p:spPr>
              <p:txBody>
                <a:bodyPr wrap="square" rtlCol="0">
                  <a:spAutoFit/>
                </a:bodyPr>
                <a:lstStyle/>
                <a:p>
                  <a:pPr algn="ctr"/>
                  <a:endParaRPr lang="en-US" sz="100" b="1" baseline="-25000" dirty="0">
                    <a:latin typeface="Consolas" panose="020B0609020204030204" pitchFamily="49" charset="0"/>
                  </a:endParaRPr>
                </a:p>
              </p:txBody>
            </p:sp>
            <p:sp>
              <p:nvSpPr>
                <p:cNvPr id="457" name="TextBox 456">
                  <a:extLst>
                    <a:ext uri="{FF2B5EF4-FFF2-40B4-BE49-F238E27FC236}">
                      <a16:creationId xmlns:a16="http://schemas.microsoft.com/office/drawing/2014/main" id="{7ACED7AF-D4B7-FFC9-8C83-55954B6FD4F1}"/>
                    </a:ext>
                  </a:extLst>
                </p:cNvPr>
                <p:cNvSpPr txBox="1"/>
                <p:nvPr/>
              </p:nvSpPr>
              <p:spPr>
                <a:xfrm>
                  <a:off x="11662837" y="4236643"/>
                  <a:ext cx="330982" cy="90050"/>
                </a:xfrm>
                <a:prstGeom prst="rect">
                  <a:avLst/>
                </a:prstGeom>
                <a:solidFill>
                  <a:srgbClr val="00FF99"/>
                </a:solidFill>
                <a:ln w="19050">
                  <a:solidFill>
                    <a:schemeClr val="tx1"/>
                  </a:solidFill>
                </a:ln>
              </p:spPr>
              <p:txBody>
                <a:bodyPr wrap="square" rtlCol="0">
                  <a:spAutoFit/>
                </a:bodyPr>
                <a:lstStyle/>
                <a:p>
                  <a:pPr algn="ctr"/>
                  <a:endParaRPr lang="en-US" sz="100" b="1" baseline="-25000" dirty="0">
                    <a:latin typeface="Consolas" panose="020B0609020204030204" pitchFamily="49" charset="0"/>
                  </a:endParaRPr>
                </a:p>
              </p:txBody>
            </p:sp>
          </p:grpSp>
          <p:grpSp>
            <p:nvGrpSpPr>
              <p:cNvPr id="447" name="Group 446">
                <a:extLst>
                  <a:ext uri="{FF2B5EF4-FFF2-40B4-BE49-F238E27FC236}">
                    <a16:creationId xmlns:a16="http://schemas.microsoft.com/office/drawing/2014/main" id="{87F77B07-D343-3333-E872-1130E8D4E708}"/>
                  </a:ext>
                </a:extLst>
              </p:cNvPr>
              <p:cNvGrpSpPr/>
              <p:nvPr/>
            </p:nvGrpSpPr>
            <p:grpSpPr>
              <a:xfrm>
                <a:off x="1552502" y="5839257"/>
                <a:ext cx="1131250" cy="137008"/>
                <a:chOff x="1922407" y="5131907"/>
                <a:chExt cx="2165813" cy="262307"/>
              </a:xfrm>
            </p:grpSpPr>
            <p:cxnSp>
              <p:nvCxnSpPr>
                <p:cNvPr id="452" name="Straight Arrow Connector 451">
                  <a:extLst>
                    <a:ext uri="{FF2B5EF4-FFF2-40B4-BE49-F238E27FC236}">
                      <a16:creationId xmlns:a16="http://schemas.microsoft.com/office/drawing/2014/main" id="{3D602AC1-C940-0FED-9DAA-F6DC90863F35}"/>
                    </a:ext>
                  </a:extLst>
                </p:cNvPr>
                <p:cNvCxnSpPr>
                  <a:cxnSpLocks/>
                </p:cNvCxnSpPr>
                <p:nvPr/>
              </p:nvCxnSpPr>
              <p:spPr>
                <a:xfrm>
                  <a:off x="1922407" y="5212861"/>
                  <a:ext cx="0" cy="181353"/>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53" name="Straight Arrow Connector 452">
                  <a:extLst>
                    <a:ext uri="{FF2B5EF4-FFF2-40B4-BE49-F238E27FC236}">
                      <a16:creationId xmlns:a16="http://schemas.microsoft.com/office/drawing/2014/main" id="{92DCC0DB-B645-E8B2-3BB3-17C39A70A21B}"/>
                    </a:ext>
                  </a:extLst>
                </p:cNvPr>
                <p:cNvCxnSpPr>
                  <a:cxnSpLocks/>
                </p:cNvCxnSpPr>
                <p:nvPr/>
              </p:nvCxnSpPr>
              <p:spPr>
                <a:xfrm flipH="1">
                  <a:off x="1933302" y="5230399"/>
                  <a:ext cx="2154918" cy="0"/>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454" name="Straight Arrow Connector 453">
                  <a:extLst>
                    <a:ext uri="{FF2B5EF4-FFF2-40B4-BE49-F238E27FC236}">
                      <a16:creationId xmlns:a16="http://schemas.microsoft.com/office/drawing/2014/main" id="{FF0BEA77-631C-E08B-5B67-C5D3890716C6}"/>
                    </a:ext>
                  </a:extLst>
                </p:cNvPr>
                <p:cNvCxnSpPr>
                  <a:cxnSpLocks/>
                </p:cNvCxnSpPr>
                <p:nvPr/>
              </p:nvCxnSpPr>
              <p:spPr>
                <a:xfrm>
                  <a:off x="4088220" y="5131907"/>
                  <a:ext cx="0" cy="117427"/>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pic>
            <p:nvPicPr>
              <p:cNvPr id="448" name="Picture 447">
                <a:extLst>
                  <a:ext uri="{FF2B5EF4-FFF2-40B4-BE49-F238E27FC236}">
                    <a16:creationId xmlns:a16="http://schemas.microsoft.com/office/drawing/2014/main" id="{F1405332-C008-9442-3251-4560A10B965A}"/>
                  </a:ext>
                </a:extLst>
              </p:cNvPr>
              <p:cNvPicPr>
                <a:picLocks noChangeAspect="1"/>
              </p:cNvPicPr>
              <p:nvPr/>
            </p:nvPicPr>
            <p:blipFill>
              <a:blip r:embed="rId4"/>
              <a:stretch>
                <a:fillRect/>
              </a:stretch>
            </p:blipFill>
            <p:spPr>
              <a:xfrm>
                <a:off x="1266771" y="5961532"/>
                <a:ext cx="472594" cy="472594"/>
              </a:xfrm>
              <a:prstGeom prst="rect">
                <a:avLst/>
              </a:prstGeom>
            </p:spPr>
          </p:pic>
          <p:cxnSp>
            <p:nvCxnSpPr>
              <p:cNvPr id="449" name="Straight Arrow Connector 448">
                <a:extLst>
                  <a:ext uri="{FF2B5EF4-FFF2-40B4-BE49-F238E27FC236}">
                    <a16:creationId xmlns:a16="http://schemas.microsoft.com/office/drawing/2014/main" id="{BA42364C-E6D5-CC20-7EE3-E1470D5097E5}"/>
                  </a:ext>
                </a:extLst>
              </p:cNvPr>
              <p:cNvCxnSpPr>
                <a:cxnSpLocks/>
              </p:cNvCxnSpPr>
              <p:nvPr/>
            </p:nvCxnSpPr>
            <p:spPr>
              <a:xfrm>
                <a:off x="2508371" y="6230788"/>
                <a:ext cx="0" cy="83556"/>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50" name="Straight Arrow Connector 449">
                <a:extLst>
                  <a:ext uri="{FF2B5EF4-FFF2-40B4-BE49-F238E27FC236}">
                    <a16:creationId xmlns:a16="http://schemas.microsoft.com/office/drawing/2014/main" id="{5E5D92D6-F9F4-C614-75EA-FEAC9FC03573}"/>
                  </a:ext>
                </a:extLst>
              </p:cNvPr>
              <p:cNvCxnSpPr>
                <a:cxnSpLocks/>
              </p:cNvCxnSpPr>
              <p:nvPr/>
            </p:nvCxnSpPr>
            <p:spPr>
              <a:xfrm flipH="1">
                <a:off x="1716560" y="6236785"/>
                <a:ext cx="800605" cy="0"/>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451" name="Straight Arrow Connector 450">
                <a:extLst>
                  <a:ext uri="{FF2B5EF4-FFF2-40B4-BE49-F238E27FC236}">
                    <a16:creationId xmlns:a16="http://schemas.microsoft.com/office/drawing/2014/main" id="{B69539AD-0691-2670-BBED-8C1BC527CF84}"/>
                  </a:ext>
                </a:extLst>
              </p:cNvPr>
              <p:cNvCxnSpPr>
                <a:cxnSpLocks/>
              </p:cNvCxnSpPr>
              <p:nvPr/>
            </p:nvCxnSpPr>
            <p:spPr>
              <a:xfrm flipH="1">
                <a:off x="1719535" y="6230788"/>
                <a:ext cx="295" cy="268681"/>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grpSp>
          <p:nvGrpSpPr>
            <p:cNvPr id="303" name="Group 302">
              <a:extLst>
                <a:ext uri="{FF2B5EF4-FFF2-40B4-BE49-F238E27FC236}">
                  <a16:creationId xmlns:a16="http://schemas.microsoft.com/office/drawing/2014/main" id="{76398408-29A0-E19A-9418-CE93707178F7}"/>
                </a:ext>
              </a:extLst>
            </p:cNvPr>
            <p:cNvGrpSpPr/>
            <p:nvPr/>
          </p:nvGrpSpPr>
          <p:grpSpPr>
            <a:xfrm>
              <a:off x="1239419" y="2693857"/>
              <a:ext cx="374231" cy="422814"/>
              <a:chOff x="1263275" y="2693857"/>
              <a:chExt cx="374231" cy="422814"/>
            </a:xfrm>
          </p:grpSpPr>
          <p:grpSp>
            <p:nvGrpSpPr>
              <p:cNvPr id="390" name="Group 389">
                <a:extLst>
                  <a:ext uri="{FF2B5EF4-FFF2-40B4-BE49-F238E27FC236}">
                    <a16:creationId xmlns:a16="http://schemas.microsoft.com/office/drawing/2014/main" id="{A7D54534-079B-C582-0745-A07A02FFDC96}"/>
                  </a:ext>
                </a:extLst>
              </p:cNvPr>
              <p:cNvGrpSpPr>
                <a:grpSpLocks noChangeAspect="1"/>
              </p:cNvGrpSpPr>
              <p:nvPr/>
            </p:nvGrpSpPr>
            <p:grpSpPr>
              <a:xfrm>
                <a:off x="1263275" y="2824123"/>
                <a:ext cx="245473" cy="292548"/>
                <a:chOff x="3832325" y="544096"/>
                <a:chExt cx="725642" cy="1219606"/>
              </a:xfrm>
            </p:grpSpPr>
            <p:grpSp>
              <p:nvGrpSpPr>
                <p:cNvPr id="412" name="Group 411">
                  <a:extLst>
                    <a:ext uri="{FF2B5EF4-FFF2-40B4-BE49-F238E27FC236}">
                      <a16:creationId xmlns:a16="http://schemas.microsoft.com/office/drawing/2014/main" id="{1B94C865-583C-0914-6A2E-74AA71A0A120}"/>
                    </a:ext>
                  </a:extLst>
                </p:cNvPr>
                <p:cNvGrpSpPr>
                  <a:grpSpLocks noChangeAspect="1"/>
                </p:cNvGrpSpPr>
                <p:nvPr/>
              </p:nvGrpSpPr>
              <p:grpSpPr>
                <a:xfrm>
                  <a:off x="3832325" y="1271377"/>
                  <a:ext cx="725343" cy="246178"/>
                  <a:chOff x="10961870" y="4290268"/>
                  <a:chExt cx="992950" cy="112865"/>
                </a:xfrm>
              </p:grpSpPr>
              <p:sp>
                <p:nvSpPr>
                  <p:cNvPr id="429" name="TextBox 428">
                    <a:extLst>
                      <a:ext uri="{FF2B5EF4-FFF2-40B4-BE49-F238E27FC236}">
                        <a16:creationId xmlns:a16="http://schemas.microsoft.com/office/drawing/2014/main" id="{D5C97F62-F362-CA0A-335E-3B6B8D257850}"/>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30" name="TextBox 429">
                    <a:extLst>
                      <a:ext uri="{FF2B5EF4-FFF2-40B4-BE49-F238E27FC236}">
                        <a16:creationId xmlns:a16="http://schemas.microsoft.com/office/drawing/2014/main" id="{7B6E5906-2C8C-F50C-7C17-26703B136B9B}"/>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31" name="TextBox 430">
                    <a:extLst>
                      <a:ext uri="{FF2B5EF4-FFF2-40B4-BE49-F238E27FC236}">
                        <a16:creationId xmlns:a16="http://schemas.microsoft.com/office/drawing/2014/main" id="{CF15DC85-B8F7-789F-0053-6BF1C7D55E6E}"/>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13" name="Group 412">
                  <a:extLst>
                    <a:ext uri="{FF2B5EF4-FFF2-40B4-BE49-F238E27FC236}">
                      <a16:creationId xmlns:a16="http://schemas.microsoft.com/office/drawing/2014/main" id="{5C595F2F-666D-81AA-0958-3DC3EF0E6D47}"/>
                    </a:ext>
                  </a:extLst>
                </p:cNvPr>
                <p:cNvGrpSpPr>
                  <a:grpSpLocks noChangeAspect="1"/>
                </p:cNvGrpSpPr>
                <p:nvPr/>
              </p:nvGrpSpPr>
              <p:grpSpPr>
                <a:xfrm>
                  <a:off x="3832325" y="1517524"/>
                  <a:ext cx="725343" cy="246178"/>
                  <a:chOff x="10961870" y="4290268"/>
                  <a:chExt cx="992950" cy="112865"/>
                </a:xfrm>
              </p:grpSpPr>
              <p:sp>
                <p:nvSpPr>
                  <p:cNvPr id="426" name="TextBox 425">
                    <a:extLst>
                      <a:ext uri="{FF2B5EF4-FFF2-40B4-BE49-F238E27FC236}">
                        <a16:creationId xmlns:a16="http://schemas.microsoft.com/office/drawing/2014/main" id="{C7E97454-2BE0-9CC0-3A9A-9D691767D024}"/>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27" name="TextBox 426">
                    <a:extLst>
                      <a:ext uri="{FF2B5EF4-FFF2-40B4-BE49-F238E27FC236}">
                        <a16:creationId xmlns:a16="http://schemas.microsoft.com/office/drawing/2014/main" id="{EBFA9FCB-8382-7827-9D7B-C08E2D635ECA}"/>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28" name="TextBox 427">
                    <a:extLst>
                      <a:ext uri="{FF2B5EF4-FFF2-40B4-BE49-F238E27FC236}">
                        <a16:creationId xmlns:a16="http://schemas.microsoft.com/office/drawing/2014/main" id="{20C59397-0D23-D647-F693-98F934FD020F}"/>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14" name="Group 413">
                  <a:extLst>
                    <a:ext uri="{FF2B5EF4-FFF2-40B4-BE49-F238E27FC236}">
                      <a16:creationId xmlns:a16="http://schemas.microsoft.com/office/drawing/2014/main" id="{45F871DB-4517-073A-8689-59BD478829EB}"/>
                    </a:ext>
                  </a:extLst>
                </p:cNvPr>
                <p:cNvGrpSpPr/>
                <p:nvPr/>
              </p:nvGrpSpPr>
              <p:grpSpPr>
                <a:xfrm>
                  <a:off x="3832325" y="1032199"/>
                  <a:ext cx="725343" cy="246178"/>
                  <a:chOff x="2420813" y="1047866"/>
                  <a:chExt cx="2165790" cy="246178"/>
                </a:xfrm>
              </p:grpSpPr>
              <p:sp>
                <p:nvSpPr>
                  <p:cNvPr id="423" name="TextBox 422">
                    <a:extLst>
                      <a:ext uri="{FF2B5EF4-FFF2-40B4-BE49-F238E27FC236}">
                        <a16:creationId xmlns:a16="http://schemas.microsoft.com/office/drawing/2014/main" id="{72AA76A3-AD09-F36D-0C30-76DEB44F1213}"/>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24" name="TextBox 423">
                    <a:extLst>
                      <a:ext uri="{FF2B5EF4-FFF2-40B4-BE49-F238E27FC236}">
                        <a16:creationId xmlns:a16="http://schemas.microsoft.com/office/drawing/2014/main" id="{F44178D1-6CA0-CBC4-4B20-E30537FD8023}"/>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25" name="TextBox 424">
                    <a:extLst>
                      <a:ext uri="{FF2B5EF4-FFF2-40B4-BE49-F238E27FC236}">
                        <a16:creationId xmlns:a16="http://schemas.microsoft.com/office/drawing/2014/main" id="{9B06C0E5-FB9C-AD2E-3E58-77DA2ECB1924}"/>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15" name="Group 414">
                  <a:extLst>
                    <a:ext uri="{FF2B5EF4-FFF2-40B4-BE49-F238E27FC236}">
                      <a16:creationId xmlns:a16="http://schemas.microsoft.com/office/drawing/2014/main" id="{0D44CEF7-44C0-90FE-428A-E19F7F1E282C}"/>
                    </a:ext>
                  </a:extLst>
                </p:cNvPr>
                <p:cNvGrpSpPr>
                  <a:grpSpLocks noChangeAspect="1"/>
                </p:cNvGrpSpPr>
                <p:nvPr/>
              </p:nvGrpSpPr>
              <p:grpSpPr>
                <a:xfrm>
                  <a:off x="3832624" y="544096"/>
                  <a:ext cx="725343" cy="246178"/>
                  <a:chOff x="10961870" y="4290268"/>
                  <a:chExt cx="992950" cy="112865"/>
                </a:xfrm>
              </p:grpSpPr>
              <p:sp>
                <p:nvSpPr>
                  <p:cNvPr id="420" name="TextBox 419">
                    <a:extLst>
                      <a:ext uri="{FF2B5EF4-FFF2-40B4-BE49-F238E27FC236}">
                        <a16:creationId xmlns:a16="http://schemas.microsoft.com/office/drawing/2014/main" id="{D1F46CF6-BB96-77F0-F53C-DB7DE84CF733}"/>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21" name="TextBox 420">
                    <a:extLst>
                      <a:ext uri="{FF2B5EF4-FFF2-40B4-BE49-F238E27FC236}">
                        <a16:creationId xmlns:a16="http://schemas.microsoft.com/office/drawing/2014/main" id="{D8658AE6-748F-7B35-A78F-70E3EBA9D094}"/>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22" name="TextBox 421">
                    <a:extLst>
                      <a:ext uri="{FF2B5EF4-FFF2-40B4-BE49-F238E27FC236}">
                        <a16:creationId xmlns:a16="http://schemas.microsoft.com/office/drawing/2014/main" id="{D525B663-277B-32B7-9132-5053926CA457}"/>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416" name="Group 415">
                  <a:extLst>
                    <a:ext uri="{FF2B5EF4-FFF2-40B4-BE49-F238E27FC236}">
                      <a16:creationId xmlns:a16="http://schemas.microsoft.com/office/drawing/2014/main" id="{916F3195-E2E3-3D96-85FC-9AF940DFDB2D}"/>
                    </a:ext>
                  </a:extLst>
                </p:cNvPr>
                <p:cNvGrpSpPr>
                  <a:grpSpLocks noChangeAspect="1"/>
                </p:cNvGrpSpPr>
                <p:nvPr/>
              </p:nvGrpSpPr>
              <p:grpSpPr>
                <a:xfrm>
                  <a:off x="3832624" y="790243"/>
                  <a:ext cx="725343" cy="246178"/>
                  <a:chOff x="10961870" y="4290268"/>
                  <a:chExt cx="992950" cy="112865"/>
                </a:xfrm>
              </p:grpSpPr>
              <p:sp>
                <p:nvSpPr>
                  <p:cNvPr id="417" name="TextBox 416">
                    <a:extLst>
                      <a:ext uri="{FF2B5EF4-FFF2-40B4-BE49-F238E27FC236}">
                        <a16:creationId xmlns:a16="http://schemas.microsoft.com/office/drawing/2014/main" id="{400CB2BB-68F7-BAB9-165A-AE2FE9001F39}"/>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18" name="TextBox 417">
                    <a:extLst>
                      <a:ext uri="{FF2B5EF4-FFF2-40B4-BE49-F238E27FC236}">
                        <a16:creationId xmlns:a16="http://schemas.microsoft.com/office/drawing/2014/main" id="{3C09DD47-A64D-D5B8-10E7-30AA336AAE49}"/>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19" name="TextBox 418">
                    <a:extLst>
                      <a:ext uri="{FF2B5EF4-FFF2-40B4-BE49-F238E27FC236}">
                        <a16:creationId xmlns:a16="http://schemas.microsoft.com/office/drawing/2014/main" id="{ED0E93C0-C750-BBA4-7455-AE08D592E390}"/>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grpSp>
            <p:nvGrpSpPr>
              <p:cNvPr id="391" name="Group 390">
                <a:extLst>
                  <a:ext uri="{FF2B5EF4-FFF2-40B4-BE49-F238E27FC236}">
                    <a16:creationId xmlns:a16="http://schemas.microsoft.com/office/drawing/2014/main" id="{0E1A4B4A-D9E2-3E00-CC18-BDE41EFA84E7}"/>
                  </a:ext>
                </a:extLst>
              </p:cNvPr>
              <p:cNvGrpSpPr>
                <a:grpSpLocks noChangeAspect="1"/>
              </p:cNvGrpSpPr>
              <p:nvPr/>
            </p:nvGrpSpPr>
            <p:grpSpPr>
              <a:xfrm>
                <a:off x="1392033" y="2693857"/>
                <a:ext cx="245473" cy="292548"/>
                <a:chOff x="3832325" y="544096"/>
                <a:chExt cx="725642" cy="1219606"/>
              </a:xfrm>
            </p:grpSpPr>
            <p:grpSp>
              <p:nvGrpSpPr>
                <p:cNvPr id="392" name="Group 391">
                  <a:extLst>
                    <a:ext uri="{FF2B5EF4-FFF2-40B4-BE49-F238E27FC236}">
                      <a16:creationId xmlns:a16="http://schemas.microsoft.com/office/drawing/2014/main" id="{79F25A28-957C-3861-E61D-7E89DDED4815}"/>
                    </a:ext>
                  </a:extLst>
                </p:cNvPr>
                <p:cNvGrpSpPr>
                  <a:grpSpLocks noChangeAspect="1"/>
                </p:cNvGrpSpPr>
                <p:nvPr/>
              </p:nvGrpSpPr>
              <p:grpSpPr>
                <a:xfrm>
                  <a:off x="3832325" y="1271377"/>
                  <a:ext cx="725343" cy="246178"/>
                  <a:chOff x="10961870" y="4290268"/>
                  <a:chExt cx="992950" cy="112865"/>
                </a:xfrm>
              </p:grpSpPr>
              <p:sp>
                <p:nvSpPr>
                  <p:cNvPr id="409" name="TextBox 408">
                    <a:extLst>
                      <a:ext uri="{FF2B5EF4-FFF2-40B4-BE49-F238E27FC236}">
                        <a16:creationId xmlns:a16="http://schemas.microsoft.com/office/drawing/2014/main" id="{7DB0834F-CFF2-53AA-FFDF-02320EB1B296}"/>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10" name="TextBox 409">
                    <a:extLst>
                      <a:ext uri="{FF2B5EF4-FFF2-40B4-BE49-F238E27FC236}">
                        <a16:creationId xmlns:a16="http://schemas.microsoft.com/office/drawing/2014/main" id="{F2D262C9-D110-EC9F-7772-00FB21A1722E}"/>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11" name="TextBox 410">
                    <a:extLst>
                      <a:ext uri="{FF2B5EF4-FFF2-40B4-BE49-F238E27FC236}">
                        <a16:creationId xmlns:a16="http://schemas.microsoft.com/office/drawing/2014/main" id="{FB9433DF-1C2C-3FAA-44C3-2ED43051D9E8}"/>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393" name="Group 392">
                  <a:extLst>
                    <a:ext uri="{FF2B5EF4-FFF2-40B4-BE49-F238E27FC236}">
                      <a16:creationId xmlns:a16="http://schemas.microsoft.com/office/drawing/2014/main" id="{8809E7BC-5A31-3470-7640-F75CC6477088}"/>
                    </a:ext>
                  </a:extLst>
                </p:cNvPr>
                <p:cNvGrpSpPr>
                  <a:grpSpLocks noChangeAspect="1"/>
                </p:cNvGrpSpPr>
                <p:nvPr/>
              </p:nvGrpSpPr>
              <p:grpSpPr>
                <a:xfrm>
                  <a:off x="3832325" y="1517524"/>
                  <a:ext cx="725343" cy="246178"/>
                  <a:chOff x="10961870" y="4290268"/>
                  <a:chExt cx="992950" cy="112865"/>
                </a:xfrm>
              </p:grpSpPr>
              <p:sp>
                <p:nvSpPr>
                  <p:cNvPr id="406" name="TextBox 405">
                    <a:extLst>
                      <a:ext uri="{FF2B5EF4-FFF2-40B4-BE49-F238E27FC236}">
                        <a16:creationId xmlns:a16="http://schemas.microsoft.com/office/drawing/2014/main" id="{5B5ABFCE-4EB7-ABAD-0543-37F0EAE9BB03}"/>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07" name="TextBox 406">
                    <a:extLst>
                      <a:ext uri="{FF2B5EF4-FFF2-40B4-BE49-F238E27FC236}">
                        <a16:creationId xmlns:a16="http://schemas.microsoft.com/office/drawing/2014/main" id="{5EE2E3FA-2B3C-4FFC-241C-322626682B36}"/>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08" name="TextBox 407">
                    <a:extLst>
                      <a:ext uri="{FF2B5EF4-FFF2-40B4-BE49-F238E27FC236}">
                        <a16:creationId xmlns:a16="http://schemas.microsoft.com/office/drawing/2014/main" id="{0CA0AB88-3EBF-04E0-BCCC-1A299CBD04FB}"/>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394" name="Group 393">
                  <a:extLst>
                    <a:ext uri="{FF2B5EF4-FFF2-40B4-BE49-F238E27FC236}">
                      <a16:creationId xmlns:a16="http://schemas.microsoft.com/office/drawing/2014/main" id="{99944CF3-A044-8629-8650-830FD77BAAC1}"/>
                    </a:ext>
                  </a:extLst>
                </p:cNvPr>
                <p:cNvGrpSpPr/>
                <p:nvPr/>
              </p:nvGrpSpPr>
              <p:grpSpPr>
                <a:xfrm>
                  <a:off x="3832325" y="1032199"/>
                  <a:ext cx="725343" cy="246178"/>
                  <a:chOff x="2420813" y="1047866"/>
                  <a:chExt cx="2165790" cy="246178"/>
                </a:xfrm>
              </p:grpSpPr>
              <p:sp>
                <p:nvSpPr>
                  <p:cNvPr id="403" name="TextBox 402">
                    <a:extLst>
                      <a:ext uri="{FF2B5EF4-FFF2-40B4-BE49-F238E27FC236}">
                        <a16:creationId xmlns:a16="http://schemas.microsoft.com/office/drawing/2014/main" id="{F48D2D0E-8799-1F99-71A3-F81EA923350B}"/>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04" name="TextBox 403">
                    <a:extLst>
                      <a:ext uri="{FF2B5EF4-FFF2-40B4-BE49-F238E27FC236}">
                        <a16:creationId xmlns:a16="http://schemas.microsoft.com/office/drawing/2014/main" id="{0B6C6A52-CF1E-5B82-9542-89D26CCA350B}"/>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05" name="TextBox 404">
                    <a:extLst>
                      <a:ext uri="{FF2B5EF4-FFF2-40B4-BE49-F238E27FC236}">
                        <a16:creationId xmlns:a16="http://schemas.microsoft.com/office/drawing/2014/main" id="{B754BF14-687B-7995-2483-846173CE72B2}"/>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395" name="Group 394">
                  <a:extLst>
                    <a:ext uri="{FF2B5EF4-FFF2-40B4-BE49-F238E27FC236}">
                      <a16:creationId xmlns:a16="http://schemas.microsoft.com/office/drawing/2014/main" id="{D8E8CF34-CF66-9C02-F009-B6E64708DD7F}"/>
                    </a:ext>
                  </a:extLst>
                </p:cNvPr>
                <p:cNvGrpSpPr>
                  <a:grpSpLocks noChangeAspect="1"/>
                </p:cNvGrpSpPr>
                <p:nvPr/>
              </p:nvGrpSpPr>
              <p:grpSpPr>
                <a:xfrm>
                  <a:off x="3832624" y="544096"/>
                  <a:ext cx="725343" cy="246178"/>
                  <a:chOff x="10961870" y="4290268"/>
                  <a:chExt cx="992950" cy="112865"/>
                </a:xfrm>
              </p:grpSpPr>
              <p:sp>
                <p:nvSpPr>
                  <p:cNvPr id="400" name="TextBox 399">
                    <a:extLst>
                      <a:ext uri="{FF2B5EF4-FFF2-40B4-BE49-F238E27FC236}">
                        <a16:creationId xmlns:a16="http://schemas.microsoft.com/office/drawing/2014/main" id="{5B9095A0-5478-7468-D1DB-57218A222FDF}"/>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01" name="TextBox 400">
                    <a:extLst>
                      <a:ext uri="{FF2B5EF4-FFF2-40B4-BE49-F238E27FC236}">
                        <a16:creationId xmlns:a16="http://schemas.microsoft.com/office/drawing/2014/main" id="{5511FFBD-9823-F4FA-2E2D-16B899B2B4A1}"/>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402" name="TextBox 401">
                    <a:extLst>
                      <a:ext uri="{FF2B5EF4-FFF2-40B4-BE49-F238E27FC236}">
                        <a16:creationId xmlns:a16="http://schemas.microsoft.com/office/drawing/2014/main" id="{1E1DD928-C720-D069-BDA7-C38225CFAC2E}"/>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396" name="Group 395">
                  <a:extLst>
                    <a:ext uri="{FF2B5EF4-FFF2-40B4-BE49-F238E27FC236}">
                      <a16:creationId xmlns:a16="http://schemas.microsoft.com/office/drawing/2014/main" id="{34CB8AC8-1AB7-06D8-6053-74A0A06DF473}"/>
                    </a:ext>
                  </a:extLst>
                </p:cNvPr>
                <p:cNvGrpSpPr>
                  <a:grpSpLocks noChangeAspect="1"/>
                </p:cNvGrpSpPr>
                <p:nvPr/>
              </p:nvGrpSpPr>
              <p:grpSpPr>
                <a:xfrm>
                  <a:off x="3832624" y="790243"/>
                  <a:ext cx="725343" cy="246178"/>
                  <a:chOff x="10961870" y="4290268"/>
                  <a:chExt cx="992950" cy="112865"/>
                </a:xfrm>
              </p:grpSpPr>
              <p:sp>
                <p:nvSpPr>
                  <p:cNvPr id="397" name="TextBox 396">
                    <a:extLst>
                      <a:ext uri="{FF2B5EF4-FFF2-40B4-BE49-F238E27FC236}">
                        <a16:creationId xmlns:a16="http://schemas.microsoft.com/office/drawing/2014/main" id="{AFDB33D4-726C-DC65-CD22-878987FDEF0C}"/>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98" name="TextBox 397">
                    <a:extLst>
                      <a:ext uri="{FF2B5EF4-FFF2-40B4-BE49-F238E27FC236}">
                        <a16:creationId xmlns:a16="http://schemas.microsoft.com/office/drawing/2014/main" id="{FCDC2CC5-015D-3CA0-C455-2EF3679F2461}"/>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99" name="TextBox 398">
                    <a:extLst>
                      <a:ext uri="{FF2B5EF4-FFF2-40B4-BE49-F238E27FC236}">
                        <a16:creationId xmlns:a16="http://schemas.microsoft.com/office/drawing/2014/main" id="{A320E144-C0BB-D39B-AD9C-ADB7B6C45B0E}"/>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grpSp>
        <p:grpSp>
          <p:nvGrpSpPr>
            <p:cNvPr id="304" name="Group 303">
              <a:extLst>
                <a:ext uri="{FF2B5EF4-FFF2-40B4-BE49-F238E27FC236}">
                  <a16:creationId xmlns:a16="http://schemas.microsoft.com/office/drawing/2014/main" id="{0158DF93-07D8-D985-952B-35F0D81BA169}"/>
                </a:ext>
              </a:extLst>
            </p:cNvPr>
            <p:cNvGrpSpPr/>
            <p:nvPr/>
          </p:nvGrpSpPr>
          <p:grpSpPr>
            <a:xfrm>
              <a:off x="2067163" y="2698307"/>
              <a:ext cx="374231" cy="422814"/>
              <a:chOff x="1263275" y="2693857"/>
              <a:chExt cx="374231" cy="422814"/>
            </a:xfrm>
          </p:grpSpPr>
          <p:grpSp>
            <p:nvGrpSpPr>
              <p:cNvPr id="348" name="Group 347">
                <a:extLst>
                  <a:ext uri="{FF2B5EF4-FFF2-40B4-BE49-F238E27FC236}">
                    <a16:creationId xmlns:a16="http://schemas.microsoft.com/office/drawing/2014/main" id="{D8EA2310-FD49-665E-9CBC-7BBB2EDBC549}"/>
                  </a:ext>
                </a:extLst>
              </p:cNvPr>
              <p:cNvGrpSpPr>
                <a:grpSpLocks noChangeAspect="1"/>
              </p:cNvGrpSpPr>
              <p:nvPr/>
            </p:nvGrpSpPr>
            <p:grpSpPr>
              <a:xfrm>
                <a:off x="1263275" y="2824123"/>
                <a:ext cx="245473" cy="292548"/>
                <a:chOff x="3832325" y="544096"/>
                <a:chExt cx="725642" cy="1219606"/>
              </a:xfrm>
            </p:grpSpPr>
            <p:grpSp>
              <p:nvGrpSpPr>
                <p:cNvPr id="370" name="Group 369">
                  <a:extLst>
                    <a:ext uri="{FF2B5EF4-FFF2-40B4-BE49-F238E27FC236}">
                      <a16:creationId xmlns:a16="http://schemas.microsoft.com/office/drawing/2014/main" id="{943CDE2E-E3FB-11FB-1F98-4937E82E9EE0}"/>
                    </a:ext>
                  </a:extLst>
                </p:cNvPr>
                <p:cNvGrpSpPr>
                  <a:grpSpLocks noChangeAspect="1"/>
                </p:cNvGrpSpPr>
                <p:nvPr/>
              </p:nvGrpSpPr>
              <p:grpSpPr>
                <a:xfrm>
                  <a:off x="3832325" y="1271377"/>
                  <a:ext cx="725343" cy="246178"/>
                  <a:chOff x="10961870" y="4290268"/>
                  <a:chExt cx="992950" cy="112865"/>
                </a:xfrm>
              </p:grpSpPr>
              <p:sp>
                <p:nvSpPr>
                  <p:cNvPr id="387" name="TextBox 386">
                    <a:extLst>
                      <a:ext uri="{FF2B5EF4-FFF2-40B4-BE49-F238E27FC236}">
                        <a16:creationId xmlns:a16="http://schemas.microsoft.com/office/drawing/2014/main" id="{3E8E6910-8238-0A5D-8528-2E605C9913EC}"/>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88" name="TextBox 387">
                    <a:extLst>
                      <a:ext uri="{FF2B5EF4-FFF2-40B4-BE49-F238E27FC236}">
                        <a16:creationId xmlns:a16="http://schemas.microsoft.com/office/drawing/2014/main" id="{B4B32D55-1C16-2CA0-CEFA-5E8ECA6D236B}"/>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89" name="TextBox 388">
                    <a:extLst>
                      <a:ext uri="{FF2B5EF4-FFF2-40B4-BE49-F238E27FC236}">
                        <a16:creationId xmlns:a16="http://schemas.microsoft.com/office/drawing/2014/main" id="{1601165C-2C0E-DF56-7D46-4484C3068983}"/>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371" name="Group 370">
                  <a:extLst>
                    <a:ext uri="{FF2B5EF4-FFF2-40B4-BE49-F238E27FC236}">
                      <a16:creationId xmlns:a16="http://schemas.microsoft.com/office/drawing/2014/main" id="{7574DFFB-3F78-151A-62C1-B2B133F191CE}"/>
                    </a:ext>
                  </a:extLst>
                </p:cNvPr>
                <p:cNvGrpSpPr>
                  <a:grpSpLocks noChangeAspect="1"/>
                </p:cNvGrpSpPr>
                <p:nvPr/>
              </p:nvGrpSpPr>
              <p:grpSpPr>
                <a:xfrm>
                  <a:off x="3832325" y="1517524"/>
                  <a:ext cx="725343" cy="246178"/>
                  <a:chOff x="10961870" y="4290268"/>
                  <a:chExt cx="992950" cy="112865"/>
                </a:xfrm>
              </p:grpSpPr>
              <p:sp>
                <p:nvSpPr>
                  <p:cNvPr id="384" name="TextBox 383">
                    <a:extLst>
                      <a:ext uri="{FF2B5EF4-FFF2-40B4-BE49-F238E27FC236}">
                        <a16:creationId xmlns:a16="http://schemas.microsoft.com/office/drawing/2014/main" id="{96CF88A5-5ABE-7351-DF4D-12CA0DE19EC1}"/>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85" name="TextBox 384">
                    <a:extLst>
                      <a:ext uri="{FF2B5EF4-FFF2-40B4-BE49-F238E27FC236}">
                        <a16:creationId xmlns:a16="http://schemas.microsoft.com/office/drawing/2014/main" id="{2A39FE7C-9F98-8F92-2B20-5D3E370EBECB}"/>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86" name="TextBox 385">
                    <a:extLst>
                      <a:ext uri="{FF2B5EF4-FFF2-40B4-BE49-F238E27FC236}">
                        <a16:creationId xmlns:a16="http://schemas.microsoft.com/office/drawing/2014/main" id="{702D318A-D9DD-F5E2-16F1-1A0CC812CD0B}"/>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372" name="Group 371">
                  <a:extLst>
                    <a:ext uri="{FF2B5EF4-FFF2-40B4-BE49-F238E27FC236}">
                      <a16:creationId xmlns:a16="http://schemas.microsoft.com/office/drawing/2014/main" id="{6D1EE7B0-7068-111A-CD3D-2832C5E03B43}"/>
                    </a:ext>
                  </a:extLst>
                </p:cNvPr>
                <p:cNvGrpSpPr/>
                <p:nvPr/>
              </p:nvGrpSpPr>
              <p:grpSpPr>
                <a:xfrm>
                  <a:off x="3832325" y="1032199"/>
                  <a:ext cx="725343" cy="246178"/>
                  <a:chOff x="2420813" y="1047866"/>
                  <a:chExt cx="2165790" cy="246178"/>
                </a:xfrm>
              </p:grpSpPr>
              <p:sp>
                <p:nvSpPr>
                  <p:cNvPr id="381" name="TextBox 380">
                    <a:extLst>
                      <a:ext uri="{FF2B5EF4-FFF2-40B4-BE49-F238E27FC236}">
                        <a16:creationId xmlns:a16="http://schemas.microsoft.com/office/drawing/2014/main" id="{A0A88C17-1A50-B614-520F-173132C95224}"/>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82" name="TextBox 381">
                    <a:extLst>
                      <a:ext uri="{FF2B5EF4-FFF2-40B4-BE49-F238E27FC236}">
                        <a16:creationId xmlns:a16="http://schemas.microsoft.com/office/drawing/2014/main" id="{59F8A4F1-DD60-0405-1A0C-4FC60E42D0B0}"/>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83" name="TextBox 382">
                    <a:extLst>
                      <a:ext uri="{FF2B5EF4-FFF2-40B4-BE49-F238E27FC236}">
                        <a16:creationId xmlns:a16="http://schemas.microsoft.com/office/drawing/2014/main" id="{06BADC83-86E9-4DA9-3EE2-8A3154692853}"/>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373" name="Group 372">
                  <a:extLst>
                    <a:ext uri="{FF2B5EF4-FFF2-40B4-BE49-F238E27FC236}">
                      <a16:creationId xmlns:a16="http://schemas.microsoft.com/office/drawing/2014/main" id="{167D1B7B-D5FF-AF3A-337B-4C7EFED6FDD5}"/>
                    </a:ext>
                  </a:extLst>
                </p:cNvPr>
                <p:cNvGrpSpPr>
                  <a:grpSpLocks noChangeAspect="1"/>
                </p:cNvGrpSpPr>
                <p:nvPr/>
              </p:nvGrpSpPr>
              <p:grpSpPr>
                <a:xfrm>
                  <a:off x="3832624" y="544096"/>
                  <a:ext cx="725343" cy="246178"/>
                  <a:chOff x="10961870" y="4290268"/>
                  <a:chExt cx="992950" cy="112865"/>
                </a:xfrm>
              </p:grpSpPr>
              <p:sp>
                <p:nvSpPr>
                  <p:cNvPr id="378" name="TextBox 377">
                    <a:extLst>
                      <a:ext uri="{FF2B5EF4-FFF2-40B4-BE49-F238E27FC236}">
                        <a16:creationId xmlns:a16="http://schemas.microsoft.com/office/drawing/2014/main" id="{4C09E189-AA4F-BD00-80E3-924477E35AE7}"/>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79" name="TextBox 378">
                    <a:extLst>
                      <a:ext uri="{FF2B5EF4-FFF2-40B4-BE49-F238E27FC236}">
                        <a16:creationId xmlns:a16="http://schemas.microsoft.com/office/drawing/2014/main" id="{D4EAF460-BF49-6EE5-41AF-79BF2AD1030D}"/>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80" name="TextBox 379">
                    <a:extLst>
                      <a:ext uri="{FF2B5EF4-FFF2-40B4-BE49-F238E27FC236}">
                        <a16:creationId xmlns:a16="http://schemas.microsoft.com/office/drawing/2014/main" id="{FBF4E64D-06F3-4753-7DE7-8492422C9F4F}"/>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374" name="Group 373">
                  <a:extLst>
                    <a:ext uri="{FF2B5EF4-FFF2-40B4-BE49-F238E27FC236}">
                      <a16:creationId xmlns:a16="http://schemas.microsoft.com/office/drawing/2014/main" id="{E629FBEA-9596-CAD6-8382-89372EB90418}"/>
                    </a:ext>
                  </a:extLst>
                </p:cNvPr>
                <p:cNvGrpSpPr>
                  <a:grpSpLocks noChangeAspect="1"/>
                </p:cNvGrpSpPr>
                <p:nvPr/>
              </p:nvGrpSpPr>
              <p:grpSpPr>
                <a:xfrm>
                  <a:off x="3832624" y="790243"/>
                  <a:ext cx="725343" cy="246178"/>
                  <a:chOff x="10961870" y="4290268"/>
                  <a:chExt cx="992950" cy="112865"/>
                </a:xfrm>
              </p:grpSpPr>
              <p:sp>
                <p:nvSpPr>
                  <p:cNvPr id="375" name="TextBox 374">
                    <a:extLst>
                      <a:ext uri="{FF2B5EF4-FFF2-40B4-BE49-F238E27FC236}">
                        <a16:creationId xmlns:a16="http://schemas.microsoft.com/office/drawing/2014/main" id="{F7DFB8A5-EBCA-4572-3384-3D16B1964798}"/>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76" name="TextBox 375">
                    <a:extLst>
                      <a:ext uri="{FF2B5EF4-FFF2-40B4-BE49-F238E27FC236}">
                        <a16:creationId xmlns:a16="http://schemas.microsoft.com/office/drawing/2014/main" id="{49D3BB80-C7E0-C771-F481-6E0553665D8C}"/>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77" name="TextBox 376">
                    <a:extLst>
                      <a:ext uri="{FF2B5EF4-FFF2-40B4-BE49-F238E27FC236}">
                        <a16:creationId xmlns:a16="http://schemas.microsoft.com/office/drawing/2014/main" id="{F40DDD8E-200E-166E-428B-A06071A7828A}"/>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grpSp>
            <p:nvGrpSpPr>
              <p:cNvPr id="349" name="Group 348">
                <a:extLst>
                  <a:ext uri="{FF2B5EF4-FFF2-40B4-BE49-F238E27FC236}">
                    <a16:creationId xmlns:a16="http://schemas.microsoft.com/office/drawing/2014/main" id="{0C32AA55-FE40-70CA-6F52-758D6C0E908E}"/>
                  </a:ext>
                </a:extLst>
              </p:cNvPr>
              <p:cNvGrpSpPr>
                <a:grpSpLocks noChangeAspect="1"/>
              </p:cNvGrpSpPr>
              <p:nvPr/>
            </p:nvGrpSpPr>
            <p:grpSpPr>
              <a:xfrm>
                <a:off x="1392033" y="2693857"/>
                <a:ext cx="245473" cy="292548"/>
                <a:chOff x="3832325" y="544096"/>
                <a:chExt cx="725642" cy="1219606"/>
              </a:xfrm>
            </p:grpSpPr>
            <p:grpSp>
              <p:nvGrpSpPr>
                <p:cNvPr id="350" name="Group 349">
                  <a:extLst>
                    <a:ext uri="{FF2B5EF4-FFF2-40B4-BE49-F238E27FC236}">
                      <a16:creationId xmlns:a16="http://schemas.microsoft.com/office/drawing/2014/main" id="{791CA9CF-7AC2-6E63-242A-884FF607DDF8}"/>
                    </a:ext>
                  </a:extLst>
                </p:cNvPr>
                <p:cNvGrpSpPr>
                  <a:grpSpLocks noChangeAspect="1"/>
                </p:cNvGrpSpPr>
                <p:nvPr/>
              </p:nvGrpSpPr>
              <p:grpSpPr>
                <a:xfrm>
                  <a:off x="3832325" y="1271377"/>
                  <a:ext cx="725343" cy="246178"/>
                  <a:chOff x="10961870" y="4290268"/>
                  <a:chExt cx="992950" cy="112865"/>
                </a:xfrm>
              </p:grpSpPr>
              <p:sp>
                <p:nvSpPr>
                  <p:cNvPr id="367" name="TextBox 366">
                    <a:extLst>
                      <a:ext uri="{FF2B5EF4-FFF2-40B4-BE49-F238E27FC236}">
                        <a16:creationId xmlns:a16="http://schemas.microsoft.com/office/drawing/2014/main" id="{3448D955-50A2-37C7-3BB2-210C68012D7D}"/>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68" name="TextBox 367">
                    <a:extLst>
                      <a:ext uri="{FF2B5EF4-FFF2-40B4-BE49-F238E27FC236}">
                        <a16:creationId xmlns:a16="http://schemas.microsoft.com/office/drawing/2014/main" id="{C86F43E5-56F6-C60A-23A8-8F5DB0C9623A}"/>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69" name="TextBox 368">
                    <a:extLst>
                      <a:ext uri="{FF2B5EF4-FFF2-40B4-BE49-F238E27FC236}">
                        <a16:creationId xmlns:a16="http://schemas.microsoft.com/office/drawing/2014/main" id="{73CDF65B-6BC2-DE68-F7B0-90ED5B5C80C7}"/>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351" name="Group 350">
                  <a:extLst>
                    <a:ext uri="{FF2B5EF4-FFF2-40B4-BE49-F238E27FC236}">
                      <a16:creationId xmlns:a16="http://schemas.microsoft.com/office/drawing/2014/main" id="{D48480FD-C341-EC03-B471-3DFF1CE1BF35}"/>
                    </a:ext>
                  </a:extLst>
                </p:cNvPr>
                <p:cNvGrpSpPr>
                  <a:grpSpLocks noChangeAspect="1"/>
                </p:cNvGrpSpPr>
                <p:nvPr/>
              </p:nvGrpSpPr>
              <p:grpSpPr>
                <a:xfrm>
                  <a:off x="3832325" y="1517524"/>
                  <a:ext cx="725343" cy="246178"/>
                  <a:chOff x="10961870" y="4290268"/>
                  <a:chExt cx="992950" cy="112865"/>
                </a:xfrm>
              </p:grpSpPr>
              <p:sp>
                <p:nvSpPr>
                  <p:cNvPr id="364" name="TextBox 363">
                    <a:extLst>
                      <a:ext uri="{FF2B5EF4-FFF2-40B4-BE49-F238E27FC236}">
                        <a16:creationId xmlns:a16="http://schemas.microsoft.com/office/drawing/2014/main" id="{6B378AF9-D57A-2E84-5697-B0EA22EDE70F}"/>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65" name="TextBox 364">
                    <a:extLst>
                      <a:ext uri="{FF2B5EF4-FFF2-40B4-BE49-F238E27FC236}">
                        <a16:creationId xmlns:a16="http://schemas.microsoft.com/office/drawing/2014/main" id="{6C4E1050-3520-DDCA-A2B6-558732ED065F}"/>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66" name="TextBox 365">
                    <a:extLst>
                      <a:ext uri="{FF2B5EF4-FFF2-40B4-BE49-F238E27FC236}">
                        <a16:creationId xmlns:a16="http://schemas.microsoft.com/office/drawing/2014/main" id="{6FCC9CF9-70B9-63A7-CED9-E70060C94919}"/>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352" name="Group 351">
                  <a:extLst>
                    <a:ext uri="{FF2B5EF4-FFF2-40B4-BE49-F238E27FC236}">
                      <a16:creationId xmlns:a16="http://schemas.microsoft.com/office/drawing/2014/main" id="{856D3604-0ED2-C6B8-85F8-7EA2217DD7FD}"/>
                    </a:ext>
                  </a:extLst>
                </p:cNvPr>
                <p:cNvGrpSpPr/>
                <p:nvPr/>
              </p:nvGrpSpPr>
              <p:grpSpPr>
                <a:xfrm>
                  <a:off x="3832325" y="1032199"/>
                  <a:ext cx="725343" cy="246178"/>
                  <a:chOff x="2420813" y="1047866"/>
                  <a:chExt cx="2165790" cy="246178"/>
                </a:xfrm>
              </p:grpSpPr>
              <p:sp>
                <p:nvSpPr>
                  <p:cNvPr id="361" name="TextBox 360">
                    <a:extLst>
                      <a:ext uri="{FF2B5EF4-FFF2-40B4-BE49-F238E27FC236}">
                        <a16:creationId xmlns:a16="http://schemas.microsoft.com/office/drawing/2014/main" id="{7C9E3F6F-30E8-668E-4CB6-22C2B3490E4D}"/>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62" name="TextBox 361">
                    <a:extLst>
                      <a:ext uri="{FF2B5EF4-FFF2-40B4-BE49-F238E27FC236}">
                        <a16:creationId xmlns:a16="http://schemas.microsoft.com/office/drawing/2014/main" id="{2EC63369-8936-3321-DDD4-D5BFC51B3DB5}"/>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63" name="TextBox 362">
                    <a:extLst>
                      <a:ext uri="{FF2B5EF4-FFF2-40B4-BE49-F238E27FC236}">
                        <a16:creationId xmlns:a16="http://schemas.microsoft.com/office/drawing/2014/main" id="{0B22D4E1-47D4-5507-4CEE-E6836ACB6094}"/>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353" name="Group 352">
                  <a:extLst>
                    <a:ext uri="{FF2B5EF4-FFF2-40B4-BE49-F238E27FC236}">
                      <a16:creationId xmlns:a16="http://schemas.microsoft.com/office/drawing/2014/main" id="{92A656E3-DDE3-B61D-8942-289706FEBDAC}"/>
                    </a:ext>
                  </a:extLst>
                </p:cNvPr>
                <p:cNvGrpSpPr>
                  <a:grpSpLocks noChangeAspect="1"/>
                </p:cNvGrpSpPr>
                <p:nvPr/>
              </p:nvGrpSpPr>
              <p:grpSpPr>
                <a:xfrm>
                  <a:off x="3832624" y="544096"/>
                  <a:ext cx="725343" cy="246178"/>
                  <a:chOff x="10961870" y="4290268"/>
                  <a:chExt cx="992950" cy="112865"/>
                </a:xfrm>
              </p:grpSpPr>
              <p:sp>
                <p:nvSpPr>
                  <p:cNvPr id="358" name="TextBox 357">
                    <a:extLst>
                      <a:ext uri="{FF2B5EF4-FFF2-40B4-BE49-F238E27FC236}">
                        <a16:creationId xmlns:a16="http://schemas.microsoft.com/office/drawing/2014/main" id="{3807B005-4456-74B0-4BEE-8C50AA2947B1}"/>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59" name="TextBox 358">
                    <a:extLst>
                      <a:ext uri="{FF2B5EF4-FFF2-40B4-BE49-F238E27FC236}">
                        <a16:creationId xmlns:a16="http://schemas.microsoft.com/office/drawing/2014/main" id="{52C700B7-B271-F5DE-07C2-2F90FD5FBE82}"/>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60" name="TextBox 359">
                    <a:extLst>
                      <a:ext uri="{FF2B5EF4-FFF2-40B4-BE49-F238E27FC236}">
                        <a16:creationId xmlns:a16="http://schemas.microsoft.com/office/drawing/2014/main" id="{76AB4238-1D0D-CBC0-7EE4-21D4DA1A129F}"/>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354" name="Group 353">
                  <a:extLst>
                    <a:ext uri="{FF2B5EF4-FFF2-40B4-BE49-F238E27FC236}">
                      <a16:creationId xmlns:a16="http://schemas.microsoft.com/office/drawing/2014/main" id="{4885F6B7-DC02-8877-760D-32C3A1583CF5}"/>
                    </a:ext>
                  </a:extLst>
                </p:cNvPr>
                <p:cNvGrpSpPr>
                  <a:grpSpLocks noChangeAspect="1"/>
                </p:cNvGrpSpPr>
                <p:nvPr/>
              </p:nvGrpSpPr>
              <p:grpSpPr>
                <a:xfrm>
                  <a:off x="3832624" y="790243"/>
                  <a:ext cx="725343" cy="246178"/>
                  <a:chOff x="10961870" y="4290268"/>
                  <a:chExt cx="992950" cy="112865"/>
                </a:xfrm>
              </p:grpSpPr>
              <p:sp>
                <p:nvSpPr>
                  <p:cNvPr id="355" name="TextBox 354">
                    <a:extLst>
                      <a:ext uri="{FF2B5EF4-FFF2-40B4-BE49-F238E27FC236}">
                        <a16:creationId xmlns:a16="http://schemas.microsoft.com/office/drawing/2014/main" id="{680366FF-DB36-C1DA-0E80-B4B57C841E39}"/>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56" name="TextBox 355">
                    <a:extLst>
                      <a:ext uri="{FF2B5EF4-FFF2-40B4-BE49-F238E27FC236}">
                        <a16:creationId xmlns:a16="http://schemas.microsoft.com/office/drawing/2014/main" id="{BD226AE2-693B-F9BE-BD4F-AE2A90BBD8C9}"/>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57" name="TextBox 356">
                    <a:extLst>
                      <a:ext uri="{FF2B5EF4-FFF2-40B4-BE49-F238E27FC236}">
                        <a16:creationId xmlns:a16="http://schemas.microsoft.com/office/drawing/2014/main" id="{F7C3B0D5-8CCD-DA33-93C2-9AD677F324DA}"/>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grpSp>
        <p:grpSp>
          <p:nvGrpSpPr>
            <p:cNvPr id="305" name="Group 304">
              <a:extLst>
                <a:ext uri="{FF2B5EF4-FFF2-40B4-BE49-F238E27FC236}">
                  <a16:creationId xmlns:a16="http://schemas.microsoft.com/office/drawing/2014/main" id="{8861545B-BF45-1059-B6EC-686256B458DD}"/>
                </a:ext>
              </a:extLst>
            </p:cNvPr>
            <p:cNvGrpSpPr/>
            <p:nvPr/>
          </p:nvGrpSpPr>
          <p:grpSpPr>
            <a:xfrm>
              <a:off x="1655237" y="2692636"/>
              <a:ext cx="374231" cy="422814"/>
              <a:chOff x="1263275" y="2693857"/>
              <a:chExt cx="374231" cy="422814"/>
            </a:xfrm>
          </p:grpSpPr>
          <p:grpSp>
            <p:nvGrpSpPr>
              <p:cNvPr id="306" name="Group 305">
                <a:extLst>
                  <a:ext uri="{FF2B5EF4-FFF2-40B4-BE49-F238E27FC236}">
                    <a16:creationId xmlns:a16="http://schemas.microsoft.com/office/drawing/2014/main" id="{8DC95E44-5356-63FB-50CA-B6C10E549AE4}"/>
                  </a:ext>
                </a:extLst>
              </p:cNvPr>
              <p:cNvGrpSpPr>
                <a:grpSpLocks noChangeAspect="1"/>
              </p:cNvGrpSpPr>
              <p:nvPr/>
            </p:nvGrpSpPr>
            <p:grpSpPr>
              <a:xfrm>
                <a:off x="1263275" y="2824123"/>
                <a:ext cx="245473" cy="292548"/>
                <a:chOff x="3832325" y="544096"/>
                <a:chExt cx="725642" cy="1219606"/>
              </a:xfrm>
            </p:grpSpPr>
            <p:grpSp>
              <p:nvGrpSpPr>
                <p:cNvPr id="328" name="Group 327">
                  <a:extLst>
                    <a:ext uri="{FF2B5EF4-FFF2-40B4-BE49-F238E27FC236}">
                      <a16:creationId xmlns:a16="http://schemas.microsoft.com/office/drawing/2014/main" id="{BD3E2F39-ABC1-EEBB-EA10-2FCAD3632332}"/>
                    </a:ext>
                  </a:extLst>
                </p:cNvPr>
                <p:cNvGrpSpPr>
                  <a:grpSpLocks noChangeAspect="1"/>
                </p:cNvGrpSpPr>
                <p:nvPr/>
              </p:nvGrpSpPr>
              <p:grpSpPr>
                <a:xfrm>
                  <a:off x="3832325" y="1271377"/>
                  <a:ext cx="725343" cy="246178"/>
                  <a:chOff x="10961870" y="4290268"/>
                  <a:chExt cx="992950" cy="112865"/>
                </a:xfrm>
              </p:grpSpPr>
              <p:sp>
                <p:nvSpPr>
                  <p:cNvPr id="345" name="TextBox 344">
                    <a:extLst>
                      <a:ext uri="{FF2B5EF4-FFF2-40B4-BE49-F238E27FC236}">
                        <a16:creationId xmlns:a16="http://schemas.microsoft.com/office/drawing/2014/main" id="{89132EF5-6DD2-55F3-94CC-22D91F45B9DD}"/>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46" name="TextBox 345">
                    <a:extLst>
                      <a:ext uri="{FF2B5EF4-FFF2-40B4-BE49-F238E27FC236}">
                        <a16:creationId xmlns:a16="http://schemas.microsoft.com/office/drawing/2014/main" id="{72A26F41-D127-802F-FB7F-36C529667016}"/>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47" name="TextBox 346">
                    <a:extLst>
                      <a:ext uri="{FF2B5EF4-FFF2-40B4-BE49-F238E27FC236}">
                        <a16:creationId xmlns:a16="http://schemas.microsoft.com/office/drawing/2014/main" id="{3D24801E-DFEE-1363-A80E-03D733EAD723}"/>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329" name="Group 328">
                  <a:extLst>
                    <a:ext uri="{FF2B5EF4-FFF2-40B4-BE49-F238E27FC236}">
                      <a16:creationId xmlns:a16="http://schemas.microsoft.com/office/drawing/2014/main" id="{4F6C4758-B917-DB0F-B13B-259329B90299}"/>
                    </a:ext>
                  </a:extLst>
                </p:cNvPr>
                <p:cNvGrpSpPr>
                  <a:grpSpLocks noChangeAspect="1"/>
                </p:cNvGrpSpPr>
                <p:nvPr/>
              </p:nvGrpSpPr>
              <p:grpSpPr>
                <a:xfrm>
                  <a:off x="3832325" y="1517524"/>
                  <a:ext cx="725343" cy="246178"/>
                  <a:chOff x="10961870" y="4290268"/>
                  <a:chExt cx="992950" cy="112865"/>
                </a:xfrm>
              </p:grpSpPr>
              <p:sp>
                <p:nvSpPr>
                  <p:cNvPr id="342" name="TextBox 341">
                    <a:extLst>
                      <a:ext uri="{FF2B5EF4-FFF2-40B4-BE49-F238E27FC236}">
                        <a16:creationId xmlns:a16="http://schemas.microsoft.com/office/drawing/2014/main" id="{220B06CE-9B5C-7119-58F1-B79C574ABB88}"/>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43" name="TextBox 342">
                    <a:extLst>
                      <a:ext uri="{FF2B5EF4-FFF2-40B4-BE49-F238E27FC236}">
                        <a16:creationId xmlns:a16="http://schemas.microsoft.com/office/drawing/2014/main" id="{CE0E01D0-D8C9-6EA2-30A4-0C1A7EFA508E}"/>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44" name="TextBox 343">
                    <a:extLst>
                      <a:ext uri="{FF2B5EF4-FFF2-40B4-BE49-F238E27FC236}">
                        <a16:creationId xmlns:a16="http://schemas.microsoft.com/office/drawing/2014/main" id="{8A6398A1-07AC-DCD7-824C-E936F1662D07}"/>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330" name="Group 329">
                  <a:extLst>
                    <a:ext uri="{FF2B5EF4-FFF2-40B4-BE49-F238E27FC236}">
                      <a16:creationId xmlns:a16="http://schemas.microsoft.com/office/drawing/2014/main" id="{7D21B853-A703-BC6B-1682-C58156B47468}"/>
                    </a:ext>
                  </a:extLst>
                </p:cNvPr>
                <p:cNvGrpSpPr/>
                <p:nvPr/>
              </p:nvGrpSpPr>
              <p:grpSpPr>
                <a:xfrm>
                  <a:off x="3832325" y="1032199"/>
                  <a:ext cx="725343" cy="246178"/>
                  <a:chOff x="2420813" y="1047866"/>
                  <a:chExt cx="2165790" cy="246178"/>
                </a:xfrm>
              </p:grpSpPr>
              <p:sp>
                <p:nvSpPr>
                  <p:cNvPr id="339" name="TextBox 338">
                    <a:extLst>
                      <a:ext uri="{FF2B5EF4-FFF2-40B4-BE49-F238E27FC236}">
                        <a16:creationId xmlns:a16="http://schemas.microsoft.com/office/drawing/2014/main" id="{DD55879E-51EA-EE37-29BD-FC5E4570426C}"/>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40" name="TextBox 339">
                    <a:extLst>
                      <a:ext uri="{FF2B5EF4-FFF2-40B4-BE49-F238E27FC236}">
                        <a16:creationId xmlns:a16="http://schemas.microsoft.com/office/drawing/2014/main" id="{A4199558-C3C6-C690-778F-E4E1ED019A3F}"/>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41" name="TextBox 340">
                    <a:extLst>
                      <a:ext uri="{FF2B5EF4-FFF2-40B4-BE49-F238E27FC236}">
                        <a16:creationId xmlns:a16="http://schemas.microsoft.com/office/drawing/2014/main" id="{F7C4F257-89E5-8764-559A-AC77E2AD616B}"/>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331" name="Group 330">
                  <a:extLst>
                    <a:ext uri="{FF2B5EF4-FFF2-40B4-BE49-F238E27FC236}">
                      <a16:creationId xmlns:a16="http://schemas.microsoft.com/office/drawing/2014/main" id="{7633F0D7-A06F-1DE0-5750-F7F8EFF71546}"/>
                    </a:ext>
                  </a:extLst>
                </p:cNvPr>
                <p:cNvGrpSpPr>
                  <a:grpSpLocks noChangeAspect="1"/>
                </p:cNvGrpSpPr>
                <p:nvPr/>
              </p:nvGrpSpPr>
              <p:grpSpPr>
                <a:xfrm>
                  <a:off x="3832624" y="544096"/>
                  <a:ext cx="725343" cy="246178"/>
                  <a:chOff x="10961870" y="4290268"/>
                  <a:chExt cx="992950" cy="112865"/>
                </a:xfrm>
              </p:grpSpPr>
              <p:sp>
                <p:nvSpPr>
                  <p:cNvPr id="336" name="TextBox 335">
                    <a:extLst>
                      <a:ext uri="{FF2B5EF4-FFF2-40B4-BE49-F238E27FC236}">
                        <a16:creationId xmlns:a16="http://schemas.microsoft.com/office/drawing/2014/main" id="{B9F6E15B-F2C3-448E-EA01-301835C4133A}"/>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37" name="TextBox 336">
                    <a:extLst>
                      <a:ext uri="{FF2B5EF4-FFF2-40B4-BE49-F238E27FC236}">
                        <a16:creationId xmlns:a16="http://schemas.microsoft.com/office/drawing/2014/main" id="{02B32B21-8347-6361-256C-0E7FB526914E}"/>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38" name="TextBox 337">
                    <a:extLst>
                      <a:ext uri="{FF2B5EF4-FFF2-40B4-BE49-F238E27FC236}">
                        <a16:creationId xmlns:a16="http://schemas.microsoft.com/office/drawing/2014/main" id="{AD89D0C1-1DA2-FFF4-E865-9BE40C7333B3}"/>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332" name="Group 331">
                  <a:extLst>
                    <a:ext uri="{FF2B5EF4-FFF2-40B4-BE49-F238E27FC236}">
                      <a16:creationId xmlns:a16="http://schemas.microsoft.com/office/drawing/2014/main" id="{762A4B4F-BDEA-9747-657C-C2016BF8E8C9}"/>
                    </a:ext>
                  </a:extLst>
                </p:cNvPr>
                <p:cNvGrpSpPr>
                  <a:grpSpLocks noChangeAspect="1"/>
                </p:cNvGrpSpPr>
                <p:nvPr/>
              </p:nvGrpSpPr>
              <p:grpSpPr>
                <a:xfrm>
                  <a:off x="3832624" y="790243"/>
                  <a:ext cx="725343" cy="246178"/>
                  <a:chOff x="10961870" y="4290268"/>
                  <a:chExt cx="992950" cy="112865"/>
                </a:xfrm>
              </p:grpSpPr>
              <p:sp>
                <p:nvSpPr>
                  <p:cNvPr id="333" name="TextBox 332">
                    <a:extLst>
                      <a:ext uri="{FF2B5EF4-FFF2-40B4-BE49-F238E27FC236}">
                        <a16:creationId xmlns:a16="http://schemas.microsoft.com/office/drawing/2014/main" id="{593B9082-1FAF-713B-EC8F-9192FC05FB85}"/>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34" name="TextBox 333">
                    <a:extLst>
                      <a:ext uri="{FF2B5EF4-FFF2-40B4-BE49-F238E27FC236}">
                        <a16:creationId xmlns:a16="http://schemas.microsoft.com/office/drawing/2014/main" id="{DD49E9CD-698B-A9B7-776B-B4433ADA3102}"/>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35" name="TextBox 334">
                    <a:extLst>
                      <a:ext uri="{FF2B5EF4-FFF2-40B4-BE49-F238E27FC236}">
                        <a16:creationId xmlns:a16="http://schemas.microsoft.com/office/drawing/2014/main" id="{3E2ECA9D-D2DB-3B9E-DC00-F6034BCBF2A8}"/>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grpSp>
            <p:nvGrpSpPr>
              <p:cNvPr id="307" name="Group 306">
                <a:extLst>
                  <a:ext uri="{FF2B5EF4-FFF2-40B4-BE49-F238E27FC236}">
                    <a16:creationId xmlns:a16="http://schemas.microsoft.com/office/drawing/2014/main" id="{1418B09A-5675-9758-0791-ACFBF0124B9F}"/>
                  </a:ext>
                </a:extLst>
              </p:cNvPr>
              <p:cNvGrpSpPr>
                <a:grpSpLocks noChangeAspect="1"/>
              </p:cNvGrpSpPr>
              <p:nvPr/>
            </p:nvGrpSpPr>
            <p:grpSpPr>
              <a:xfrm>
                <a:off x="1392033" y="2693857"/>
                <a:ext cx="245473" cy="292548"/>
                <a:chOff x="3832325" y="544096"/>
                <a:chExt cx="725642" cy="1219606"/>
              </a:xfrm>
            </p:grpSpPr>
            <p:grpSp>
              <p:nvGrpSpPr>
                <p:cNvPr id="308" name="Group 307">
                  <a:extLst>
                    <a:ext uri="{FF2B5EF4-FFF2-40B4-BE49-F238E27FC236}">
                      <a16:creationId xmlns:a16="http://schemas.microsoft.com/office/drawing/2014/main" id="{1BEF49D9-07FE-98AB-FC48-2E99D64604B7}"/>
                    </a:ext>
                  </a:extLst>
                </p:cNvPr>
                <p:cNvGrpSpPr>
                  <a:grpSpLocks noChangeAspect="1"/>
                </p:cNvGrpSpPr>
                <p:nvPr/>
              </p:nvGrpSpPr>
              <p:grpSpPr>
                <a:xfrm>
                  <a:off x="3832325" y="1271377"/>
                  <a:ext cx="725343" cy="246178"/>
                  <a:chOff x="10961870" y="4290268"/>
                  <a:chExt cx="992950" cy="112865"/>
                </a:xfrm>
              </p:grpSpPr>
              <p:sp>
                <p:nvSpPr>
                  <p:cNvPr id="325" name="TextBox 324">
                    <a:extLst>
                      <a:ext uri="{FF2B5EF4-FFF2-40B4-BE49-F238E27FC236}">
                        <a16:creationId xmlns:a16="http://schemas.microsoft.com/office/drawing/2014/main" id="{1FCCED6E-917A-56AD-AEE3-C785F900CA0B}"/>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26" name="TextBox 325">
                    <a:extLst>
                      <a:ext uri="{FF2B5EF4-FFF2-40B4-BE49-F238E27FC236}">
                        <a16:creationId xmlns:a16="http://schemas.microsoft.com/office/drawing/2014/main" id="{762C6E96-1CE2-9F13-0ABE-D6C9FAC3A271}"/>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27" name="TextBox 326">
                    <a:extLst>
                      <a:ext uri="{FF2B5EF4-FFF2-40B4-BE49-F238E27FC236}">
                        <a16:creationId xmlns:a16="http://schemas.microsoft.com/office/drawing/2014/main" id="{6D631904-1FD7-D783-99FD-12950B5DB025}"/>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309" name="Group 308">
                  <a:extLst>
                    <a:ext uri="{FF2B5EF4-FFF2-40B4-BE49-F238E27FC236}">
                      <a16:creationId xmlns:a16="http://schemas.microsoft.com/office/drawing/2014/main" id="{4A8F4314-94BC-7C42-B16F-E78F0EC51809}"/>
                    </a:ext>
                  </a:extLst>
                </p:cNvPr>
                <p:cNvGrpSpPr>
                  <a:grpSpLocks noChangeAspect="1"/>
                </p:cNvGrpSpPr>
                <p:nvPr/>
              </p:nvGrpSpPr>
              <p:grpSpPr>
                <a:xfrm>
                  <a:off x="3832325" y="1517524"/>
                  <a:ext cx="725343" cy="246178"/>
                  <a:chOff x="10961870" y="4290268"/>
                  <a:chExt cx="992950" cy="112865"/>
                </a:xfrm>
              </p:grpSpPr>
              <p:sp>
                <p:nvSpPr>
                  <p:cNvPr id="322" name="TextBox 321">
                    <a:extLst>
                      <a:ext uri="{FF2B5EF4-FFF2-40B4-BE49-F238E27FC236}">
                        <a16:creationId xmlns:a16="http://schemas.microsoft.com/office/drawing/2014/main" id="{54A9DB92-A014-268D-7F92-054D3E2BBAD2}"/>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23" name="TextBox 322">
                    <a:extLst>
                      <a:ext uri="{FF2B5EF4-FFF2-40B4-BE49-F238E27FC236}">
                        <a16:creationId xmlns:a16="http://schemas.microsoft.com/office/drawing/2014/main" id="{98BB0CC5-77F7-4A1B-1239-42F7FAD1784A}"/>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24" name="TextBox 323">
                    <a:extLst>
                      <a:ext uri="{FF2B5EF4-FFF2-40B4-BE49-F238E27FC236}">
                        <a16:creationId xmlns:a16="http://schemas.microsoft.com/office/drawing/2014/main" id="{9B9BEAD3-5721-87D7-0833-6053C76FAF20}"/>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310" name="Group 309">
                  <a:extLst>
                    <a:ext uri="{FF2B5EF4-FFF2-40B4-BE49-F238E27FC236}">
                      <a16:creationId xmlns:a16="http://schemas.microsoft.com/office/drawing/2014/main" id="{18ACAA7D-7A1F-DBE8-411F-77819BD17AA2}"/>
                    </a:ext>
                  </a:extLst>
                </p:cNvPr>
                <p:cNvGrpSpPr/>
                <p:nvPr/>
              </p:nvGrpSpPr>
              <p:grpSpPr>
                <a:xfrm>
                  <a:off x="3832325" y="1032199"/>
                  <a:ext cx="725343" cy="246178"/>
                  <a:chOff x="2420813" y="1047866"/>
                  <a:chExt cx="2165790" cy="246178"/>
                </a:xfrm>
              </p:grpSpPr>
              <p:sp>
                <p:nvSpPr>
                  <p:cNvPr id="319" name="TextBox 318">
                    <a:extLst>
                      <a:ext uri="{FF2B5EF4-FFF2-40B4-BE49-F238E27FC236}">
                        <a16:creationId xmlns:a16="http://schemas.microsoft.com/office/drawing/2014/main" id="{543D6B2E-1A3C-2B48-619F-D7F7406FC531}"/>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20" name="TextBox 319">
                    <a:extLst>
                      <a:ext uri="{FF2B5EF4-FFF2-40B4-BE49-F238E27FC236}">
                        <a16:creationId xmlns:a16="http://schemas.microsoft.com/office/drawing/2014/main" id="{1D01B665-39DC-F7AF-2E64-77FEAC76C8D7}"/>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21" name="TextBox 320">
                    <a:extLst>
                      <a:ext uri="{FF2B5EF4-FFF2-40B4-BE49-F238E27FC236}">
                        <a16:creationId xmlns:a16="http://schemas.microsoft.com/office/drawing/2014/main" id="{8AAFC0EE-6D82-33C7-EC58-89963AFFD86E}"/>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311" name="Group 310">
                  <a:extLst>
                    <a:ext uri="{FF2B5EF4-FFF2-40B4-BE49-F238E27FC236}">
                      <a16:creationId xmlns:a16="http://schemas.microsoft.com/office/drawing/2014/main" id="{B1E4421F-0F4E-6357-C6DB-118F5303132F}"/>
                    </a:ext>
                  </a:extLst>
                </p:cNvPr>
                <p:cNvGrpSpPr>
                  <a:grpSpLocks noChangeAspect="1"/>
                </p:cNvGrpSpPr>
                <p:nvPr/>
              </p:nvGrpSpPr>
              <p:grpSpPr>
                <a:xfrm>
                  <a:off x="3832624" y="544096"/>
                  <a:ext cx="725343" cy="246178"/>
                  <a:chOff x="10961870" y="4290268"/>
                  <a:chExt cx="992950" cy="112865"/>
                </a:xfrm>
              </p:grpSpPr>
              <p:sp>
                <p:nvSpPr>
                  <p:cNvPr id="316" name="TextBox 315">
                    <a:extLst>
                      <a:ext uri="{FF2B5EF4-FFF2-40B4-BE49-F238E27FC236}">
                        <a16:creationId xmlns:a16="http://schemas.microsoft.com/office/drawing/2014/main" id="{C56FE33D-21CF-5B5A-534B-2A46C958CC03}"/>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17" name="TextBox 316">
                    <a:extLst>
                      <a:ext uri="{FF2B5EF4-FFF2-40B4-BE49-F238E27FC236}">
                        <a16:creationId xmlns:a16="http://schemas.microsoft.com/office/drawing/2014/main" id="{A3249F9C-5983-E0E8-AB8E-3059A57BEB5F}"/>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18" name="TextBox 317">
                    <a:extLst>
                      <a:ext uri="{FF2B5EF4-FFF2-40B4-BE49-F238E27FC236}">
                        <a16:creationId xmlns:a16="http://schemas.microsoft.com/office/drawing/2014/main" id="{0FF88B05-59F6-6831-BDCA-0A931DEB6F18}"/>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312" name="Group 311">
                  <a:extLst>
                    <a:ext uri="{FF2B5EF4-FFF2-40B4-BE49-F238E27FC236}">
                      <a16:creationId xmlns:a16="http://schemas.microsoft.com/office/drawing/2014/main" id="{826CAAEA-63CA-2426-5F92-F59A086C155F}"/>
                    </a:ext>
                  </a:extLst>
                </p:cNvPr>
                <p:cNvGrpSpPr>
                  <a:grpSpLocks noChangeAspect="1"/>
                </p:cNvGrpSpPr>
                <p:nvPr/>
              </p:nvGrpSpPr>
              <p:grpSpPr>
                <a:xfrm>
                  <a:off x="3832624" y="790243"/>
                  <a:ext cx="725343" cy="246178"/>
                  <a:chOff x="10961870" y="4290268"/>
                  <a:chExt cx="992950" cy="112865"/>
                </a:xfrm>
              </p:grpSpPr>
              <p:sp>
                <p:nvSpPr>
                  <p:cNvPr id="313" name="TextBox 312">
                    <a:extLst>
                      <a:ext uri="{FF2B5EF4-FFF2-40B4-BE49-F238E27FC236}">
                        <a16:creationId xmlns:a16="http://schemas.microsoft.com/office/drawing/2014/main" id="{C882EAB0-E1B3-50D1-9D60-E699D0F0D600}"/>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14" name="TextBox 313">
                    <a:extLst>
                      <a:ext uri="{FF2B5EF4-FFF2-40B4-BE49-F238E27FC236}">
                        <a16:creationId xmlns:a16="http://schemas.microsoft.com/office/drawing/2014/main" id="{CB56C976-4F96-CBF2-D97A-27AA2903085B}"/>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15" name="TextBox 314">
                    <a:extLst>
                      <a:ext uri="{FF2B5EF4-FFF2-40B4-BE49-F238E27FC236}">
                        <a16:creationId xmlns:a16="http://schemas.microsoft.com/office/drawing/2014/main" id="{23CB7258-D4AC-2B0B-C6BC-5035E25BEB88}"/>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grpSp>
      </p:grpSp>
      <p:sp>
        <p:nvSpPr>
          <p:cNvPr id="191" name="Rectangle 190">
            <a:extLst>
              <a:ext uri="{FF2B5EF4-FFF2-40B4-BE49-F238E27FC236}">
                <a16:creationId xmlns:a16="http://schemas.microsoft.com/office/drawing/2014/main" id="{4F6D3979-AB8E-42C9-AB71-757172187D62}"/>
              </a:ext>
            </a:extLst>
          </p:cNvPr>
          <p:cNvSpPr/>
          <p:nvPr/>
        </p:nvSpPr>
        <p:spPr>
          <a:xfrm rot="5400000">
            <a:off x="1242357" y="3993071"/>
            <a:ext cx="3043457" cy="332030"/>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Segoe UI" panose="020B0502040204020203" pitchFamily="34" charset="0"/>
                <a:cs typeface="Segoe UI" panose="020B0502040204020203" pitchFamily="34" charset="0"/>
              </a:rPr>
              <a:t>Shared memory</a:t>
            </a:r>
          </a:p>
        </p:txBody>
      </p:sp>
      <p:sp>
        <p:nvSpPr>
          <p:cNvPr id="273" name="Rectangle 272">
            <a:extLst>
              <a:ext uri="{FF2B5EF4-FFF2-40B4-BE49-F238E27FC236}">
                <a16:creationId xmlns:a16="http://schemas.microsoft.com/office/drawing/2014/main" id="{CDF24DC2-D388-4633-907D-7171E48BD7B5}"/>
              </a:ext>
            </a:extLst>
          </p:cNvPr>
          <p:cNvSpPr/>
          <p:nvPr/>
        </p:nvSpPr>
        <p:spPr>
          <a:xfrm rot="5400000">
            <a:off x="4358227" y="3993072"/>
            <a:ext cx="3043457" cy="332030"/>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Segoe UI" panose="020B0502040204020203" pitchFamily="34" charset="0"/>
                <a:cs typeface="Segoe UI" panose="020B0502040204020203" pitchFamily="34" charset="0"/>
              </a:rPr>
              <a:t>Shared memory</a:t>
            </a:r>
          </a:p>
        </p:txBody>
      </p:sp>
    </p:spTree>
    <p:extLst>
      <p:ext uri="{BB962C8B-B14F-4D97-AF65-F5344CB8AC3E}">
        <p14:creationId xmlns:p14="http://schemas.microsoft.com/office/powerpoint/2010/main" val="6576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708465E-4A6A-4C5A-B4B6-0958E51C4791}"/>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A3D34A1-27F9-4E6E-B8E2-9B5B13E7C33E}"/>
              </a:ext>
            </a:extLst>
          </p:cNvPr>
          <p:cNvPicPr>
            <a:picLocks noChangeAspect="1"/>
          </p:cNvPicPr>
          <p:nvPr/>
        </p:nvPicPr>
        <p:blipFill>
          <a:blip r:embed="rId4"/>
          <a:stretch>
            <a:fillRect/>
          </a:stretch>
        </p:blipFill>
        <p:spPr>
          <a:xfrm>
            <a:off x="11353800" y="0"/>
            <a:ext cx="838200" cy="1172049"/>
          </a:xfrm>
          <a:prstGeom prst="rect">
            <a:avLst/>
          </a:prstGeom>
        </p:spPr>
      </p:pic>
      <p:sp>
        <p:nvSpPr>
          <p:cNvPr id="8" name="Rectangle 7">
            <a:extLst>
              <a:ext uri="{FF2B5EF4-FFF2-40B4-BE49-F238E27FC236}">
                <a16:creationId xmlns:a16="http://schemas.microsoft.com/office/drawing/2014/main" id="{365807DA-826B-4449-B87B-D56BFD210232}"/>
              </a:ext>
            </a:extLst>
          </p:cNvPr>
          <p:cNvSpPr/>
          <p:nvPr/>
        </p:nvSpPr>
        <p:spPr>
          <a:xfrm>
            <a:off x="1678084" y="4559749"/>
            <a:ext cx="7945417" cy="454118"/>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55F07A3-F704-425B-9B01-EDFA631B92E7}"/>
              </a:ext>
            </a:extLst>
          </p:cNvPr>
          <p:cNvSpPr txBox="1">
            <a:spLocks/>
          </p:cNvSpPr>
          <p:nvPr/>
        </p:nvSpPr>
        <p:spPr>
          <a:xfrm>
            <a:off x="6907538" y="2463663"/>
            <a:ext cx="4594016" cy="721902"/>
          </a:xfrm>
          <a:prstGeom prst="rect">
            <a:avLst/>
          </a:prstGeom>
          <a:solidFill>
            <a:schemeClr val="bg1"/>
          </a:solidFill>
          <a:ln w="38100">
            <a:solidFill>
              <a:schemeClr val="tx1"/>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tx1"/>
                </a:solidFill>
                <a:latin typeface="Segoe UI" panose="020B0502040204020203" pitchFamily="34" charset="0"/>
                <a:ea typeface="+mj-ea"/>
                <a:cs typeface="Segoe UI" panose="020B0502040204020203" pitchFamily="34" charset="0"/>
              </a:defRPr>
            </a:lvl1pPr>
          </a:lstStyle>
          <a:p>
            <a:r>
              <a:rPr lang="en-US" sz="2400" dirty="0">
                <a:solidFill>
                  <a:srgbClr val="00B0F0"/>
                </a:solidFill>
              </a:rPr>
              <a:t>A single </a:t>
            </a:r>
            <a:r>
              <a:rPr lang="en-US" sz="2400" dirty="0" err="1">
                <a:solidFill>
                  <a:srgbClr val="00B0F0"/>
                </a:solidFill>
              </a:rPr>
              <a:t>nVidia</a:t>
            </a:r>
            <a:r>
              <a:rPr lang="en-US" sz="2400" dirty="0">
                <a:solidFill>
                  <a:srgbClr val="00B0F0"/>
                </a:solidFill>
              </a:rPr>
              <a:t> CUDA core has a warp width of 32!  </a:t>
            </a:r>
          </a:p>
        </p:txBody>
      </p:sp>
      <p:sp>
        <p:nvSpPr>
          <p:cNvPr id="10" name="Title 1">
            <a:extLst>
              <a:ext uri="{FF2B5EF4-FFF2-40B4-BE49-F238E27FC236}">
                <a16:creationId xmlns:a16="http://schemas.microsoft.com/office/drawing/2014/main" id="{DB8FA9E1-6624-474D-A5BF-25023C6AB41B}"/>
              </a:ext>
            </a:extLst>
          </p:cNvPr>
          <p:cNvSpPr txBox="1">
            <a:spLocks/>
          </p:cNvSpPr>
          <p:nvPr/>
        </p:nvSpPr>
        <p:spPr>
          <a:xfrm>
            <a:off x="6907538" y="1846461"/>
            <a:ext cx="4594016" cy="873366"/>
          </a:xfrm>
          <a:prstGeom prst="rect">
            <a:avLst/>
          </a:prstGeom>
        </p:spPr>
        <p:txBody>
          <a:bodyPr vert="horz" lIns="91440" tIns="45720" rIns="91440" bIns="45720" rtlCol="0" anchor="ctr">
            <a:normAutofit fontScale="85000" lnSpcReduction="10000"/>
          </a:bodyPr>
          <a:lstStyle>
            <a:lvl1pPr algn="ctr" defTabSz="914400" rtl="0" eaLnBrk="1" latinLnBrk="0" hangingPunct="1">
              <a:lnSpc>
                <a:spcPct val="90000"/>
              </a:lnSpc>
              <a:spcBef>
                <a:spcPct val="0"/>
              </a:spcBef>
              <a:buNone/>
              <a:defRPr sz="4400" b="1" kern="1200">
                <a:solidFill>
                  <a:schemeClr val="tx1"/>
                </a:solidFill>
                <a:latin typeface="Segoe UI" panose="020B0502040204020203" pitchFamily="34" charset="0"/>
                <a:ea typeface="+mj-ea"/>
                <a:cs typeface="Segoe UI" panose="020B0502040204020203" pitchFamily="34" charset="0"/>
              </a:defRPr>
            </a:lvl1pPr>
          </a:lstStyle>
          <a:p>
            <a:r>
              <a:rPr lang="en-US" sz="3200" dirty="0">
                <a:solidFill>
                  <a:srgbClr val="00B0F0"/>
                </a:solidFill>
              </a:rPr>
              <a:t>PCIe v4.0 x16: 32 GB/s host-&gt;GPU and GPU-&gt;host</a:t>
            </a:r>
          </a:p>
          <a:p>
            <a:endParaRPr lang="en-US" sz="3200" dirty="0">
              <a:solidFill>
                <a:srgbClr val="00B0F0"/>
              </a:solidFill>
            </a:endParaRPr>
          </a:p>
        </p:txBody>
      </p:sp>
      <p:pic>
        <p:nvPicPr>
          <p:cNvPr id="17" name="Picture 16">
            <a:extLst>
              <a:ext uri="{FF2B5EF4-FFF2-40B4-BE49-F238E27FC236}">
                <a16:creationId xmlns:a16="http://schemas.microsoft.com/office/drawing/2014/main" id="{4F76BA31-7CA2-4061-A757-412788FCDE2B}"/>
              </a:ext>
            </a:extLst>
          </p:cNvPr>
          <p:cNvPicPr>
            <a:picLocks noChangeAspect="1"/>
          </p:cNvPicPr>
          <p:nvPr/>
        </p:nvPicPr>
        <p:blipFill>
          <a:blip r:embed="rId5"/>
          <a:stretch>
            <a:fillRect/>
          </a:stretch>
        </p:blipFill>
        <p:spPr>
          <a:xfrm>
            <a:off x="2987454" y="1368125"/>
            <a:ext cx="3704346" cy="2999346"/>
          </a:xfrm>
          <a:prstGeom prst="rect">
            <a:avLst/>
          </a:prstGeom>
          <a:ln w="76200">
            <a:solidFill>
              <a:srgbClr val="00B0F0"/>
            </a:solidFill>
          </a:ln>
        </p:spPr>
      </p:pic>
    </p:spTree>
    <p:extLst>
      <p:ext uri="{BB962C8B-B14F-4D97-AF65-F5344CB8AC3E}">
        <p14:creationId xmlns:p14="http://schemas.microsoft.com/office/powerpoint/2010/main" val="328746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32" presetClass="emph" presetSubtype="0" fill="hold" grpId="1" nodeType="withEffect">
                                  <p:stCondLst>
                                    <p:cond delay="0"/>
                                  </p:stCondLst>
                                  <p:childTnLst>
                                    <p:animRot by="120000">
                                      <p:cBhvr>
                                        <p:cTn id="24" dur="100" fill="hold">
                                          <p:stCondLst>
                                            <p:cond delay="0"/>
                                          </p:stCondLst>
                                        </p:cTn>
                                        <p:tgtEl>
                                          <p:spTgt spid="9"/>
                                        </p:tgtEl>
                                        <p:attrNameLst>
                                          <p:attrName>r</p:attrName>
                                        </p:attrNameLst>
                                      </p:cBhvr>
                                    </p:animRot>
                                    <p:animRot by="-240000">
                                      <p:cBhvr>
                                        <p:cTn id="25" dur="200" fill="hold">
                                          <p:stCondLst>
                                            <p:cond delay="200"/>
                                          </p:stCondLst>
                                        </p:cTn>
                                        <p:tgtEl>
                                          <p:spTgt spid="9"/>
                                        </p:tgtEl>
                                        <p:attrNameLst>
                                          <p:attrName>r</p:attrName>
                                        </p:attrNameLst>
                                      </p:cBhvr>
                                    </p:animRot>
                                    <p:animRot by="240000">
                                      <p:cBhvr>
                                        <p:cTn id="26" dur="200" fill="hold">
                                          <p:stCondLst>
                                            <p:cond delay="400"/>
                                          </p:stCondLst>
                                        </p:cTn>
                                        <p:tgtEl>
                                          <p:spTgt spid="9"/>
                                        </p:tgtEl>
                                        <p:attrNameLst>
                                          <p:attrName>r</p:attrName>
                                        </p:attrNameLst>
                                      </p:cBhvr>
                                    </p:animRot>
                                    <p:animRot by="-240000">
                                      <p:cBhvr>
                                        <p:cTn id="27" dur="200" fill="hold">
                                          <p:stCondLst>
                                            <p:cond delay="600"/>
                                          </p:stCondLst>
                                        </p:cTn>
                                        <p:tgtEl>
                                          <p:spTgt spid="9"/>
                                        </p:tgtEl>
                                        <p:attrNameLst>
                                          <p:attrName>r</p:attrName>
                                        </p:attrNameLst>
                                      </p:cBhvr>
                                    </p:animRot>
                                    <p:animRot by="120000">
                                      <p:cBhvr>
                                        <p:cTn id="2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08EEC8-C044-46A6-AB97-CFA4FDED6F7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1982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7FAF3-CBDF-42BB-92B4-222AFA4E2302}"/>
              </a:ext>
            </a:extLst>
          </p:cNvPr>
          <p:cNvSpPr>
            <a:spLocks noGrp="1"/>
          </p:cNvSpPr>
          <p:nvPr>
            <p:ph type="title"/>
          </p:nvPr>
        </p:nvSpPr>
        <p:spPr/>
        <p:txBody>
          <a:bodyPr>
            <a:normAutofit/>
          </a:bodyPr>
          <a:lstStyle/>
          <a:p>
            <a:r>
              <a:rPr lang="en-US" sz="6000" dirty="0"/>
              <a:t>Outline</a:t>
            </a:r>
          </a:p>
        </p:txBody>
      </p:sp>
      <p:sp>
        <p:nvSpPr>
          <p:cNvPr id="3" name="Content Placeholder 2">
            <a:extLst>
              <a:ext uri="{FF2B5EF4-FFF2-40B4-BE49-F238E27FC236}">
                <a16:creationId xmlns:a16="http://schemas.microsoft.com/office/drawing/2014/main" id="{722EA16B-D54B-4CCE-B5BD-B53280C1168A}"/>
              </a:ext>
            </a:extLst>
          </p:cNvPr>
          <p:cNvSpPr>
            <a:spLocks noGrp="1"/>
          </p:cNvSpPr>
          <p:nvPr>
            <p:ph idx="1"/>
          </p:nvPr>
        </p:nvSpPr>
        <p:spPr/>
        <p:txBody>
          <a:bodyPr>
            <a:normAutofit/>
          </a:bodyPr>
          <a:lstStyle/>
          <a:p>
            <a:r>
              <a:rPr lang="en-US" sz="5400" dirty="0"/>
              <a:t>Trends in Hardware Design</a:t>
            </a:r>
          </a:p>
          <a:p>
            <a:r>
              <a:rPr lang="en-US" sz="5400" dirty="0"/>
              <a:t>The GPU Programming Model</a:t>
            </a:r>
          </a:p>
          <a:p>
            <a:r>
              <a:rPr lang="en-US" sz="5400" dirty="0"/>
              <a:t>Types of GPUs</a:t>
            </a:r>
          </a:p>
          <a:p>
            <a:r>
              <a:rPr lang="en-US" sz="5400" dirty="0"/>
              <a:t>Case study: Intel’s Iris GPU</a:t>
            </a:r>
          </a:p>
          <a:p>
            <a:endParaRPr lang="en-US" sz="5400" dirty="0"/>
          </a:p>
          <a:p>
            <a:endParaRPr lang="en-US" sz="5400" dirty="0"/>
          </a:p>
          <a:p>
            <a:endParaRPr lang="en-US" sz="5400" dirty="0"/>
          </a:p>
        </p:txBody>
      </p:sp>
    </p:spTree>
    <p:extLst>
      <p:ext uri="{BB962C8B-B14F-4D97-AF65-F5344CB8AC3E}">
        <p14:creationId xmlns:p14="http://schemas.microsoft.com/office/powerpoint/2010/main" val="134064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1C8FF31-A943-4A6A-A979-C65EF79E0136}"/>
              </a:ext>
            </a:extLst>
          </p:cNvPr>
          <p:cNvSpPr>
            <a:spLocks noGrp="1"/>
          </p:cNvSpPr>
          <p:nvPr>
            <p:ph type="title"/>
          </p:nvPr>
        </p:nvSpPr>
        <p:spPr>
          <a:xfrm>
            <a:off x="838200" y="2263698"/>
            <a:ext cx="10515600" cy="2330604"/>
          </a:xfrm>
        </p:spPr>
        <p:txBody>
          <a:bodyPr>
            <a:normAutofit/>
          </a:bodyPr>
          <a:lstStyle/>
          <a:p>
            <a:r>
              <a:rPr lang="en-US" sz="6000" dirty="0">
                <a:solidFill>
                  <a:schemeClr val="bg1"/>
                </a:solidFill>
              </a:rPr>
              <a:t>Goal: Do a Vector-Addition</a:t>
            </a:r>
            <a:br>
              <a:rPr lang="en-US" sz="6000" dirty="0">
                <a:solidFill>
                  <a:schemeClr val="bg1"/>
                </a:solidFill>
              </a:rPr>
            </a:br>
            <a:r>
              <a:rPr lang="en-US" sz="6000" dirty="0">
                <a:solidFill>
                  <a:schemeClr val="bg1"/>
                </a:solidFill>
              </a:rPr>
              <a:t>of Two Large Arrays</a:t>
            </a:r>
          </a:p>
        </p:txBody>
      </p:sp>
    </p:spTree>
    <p:extLst>
      <p:ext uri="{BB962C8B-B14F-4D97-AF65-F5344CB8AC3E}">
        <p14:creationId xmlns:p14="http://schemas.microsoft.com/office/powerpoint/2010/main" val="302435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CB7675-67D5-4CFD-B655-DDD2CDEDCF72}"/>
              </a:ext>
            </a:extLst>
          </p:cNvPr>
          <p:cNvSpPr/>
          <p:nvPr/>
        </p:nvSpPr>
        <p:spPr>
          <a:xfrm>
            <a:off x="0" y="657921"/>
            <a:ext cx="6345044" cy="1695336"/>
          </a:xfrm>
          <a:prstGeom prst="rect">
            <a:avLst/>
          </a:prstGeom>
        </p:spPr>
        <p:txBody>
          <a:bodyPr wrap="square">
            <a:spAutoFit/>
          </a:bodyPr>
          <a:lstStyle/>
          <a:p>
            <a:pPr>
              <a:lnSpc>
                <a:spcPts val="2500"/>
              </a:lnSpc>
            </a:pPr>
            <a:r>
              <a:rPr lang="en-US" sz="2400" dirty="0">
                <a:latin typeface="Consolas" panose="020B0609020204030204" pitchFamily="49" charset="0"/>
              </a:rPr>
              <a:t>//Vector-add two arrays.</a:t>
            </a:r>
          </a:p>
          <a:p>
            <a:pPr>
              <a:lnSpc>
                <a:spcPts val="2500"/>
              </a:lnSpc>
            </a:pPr>
            <a:r>
              <a:rPr lang="en-US" sz="2400" dirty="0">
                <a:solidFill>
                  <a:srgbClr val="0070C0"/>
                </a:solidFill>
                <a:latin typeface="Consolas" panose="020B0609020204030204" pitchFamily="49" charset="0"/>
              </a:rPr>
              <a:t>void</a:t>
            </a:r>
            <a:r>
              <a:rPr lang="en-US" sz="2400" dirty="0">
                <a:latin typeface="Consolas" panose="020B0609020204030204" pitchFamily="49" charset="0"/>
              </a:rPr>
              <a:t> add(</a:t>
            </a:r>
            <a:r>
              <a:rPr lang="en-US" sz="2400" dirty="0">
                <a:solidFill>
                  <a:srgbClr val="0070C0"/>
                </a:solidFill>
                <a:latin typeface="Consolas" panose="020B0609020204030204" pitchFamily="49" charset="0"/>
              </a:rPr>
              <a:t>int</a:t>
            </a:r>
            <a:r>
              <a:rPr lang="en-US" sz="2400" dirty="0">
                <a:latin typeface="Consolas" panose="020B0609020204030204" pitchFamily="49" charset="0"/>
              </a:rPr>
              <a:t> n, </a:t>
            </a:r>
            <a:r>
              <a:rPr lang="en-US" sz="2400" dirty="0">
                <a:solidFill>
                  <a:srgbClr val="0070C0"/>
                </a:solidFill>
                <a:latin typeface="Consolas" panose="020B0609020204030204" pitchFamily="49" charset="0"/>
              </a:rPr>
              <a:t>float</a:t>
            </a:r>
            <a:r>
              <a:rPr lang="en-US" sz="2400" dirty="0">
                <a:latin typeface="Consolas" panose="020B0609020204030204" pitchFamily="49" charset="0"/>
              </a:rPr>
              <a:t> *x, </a:t>
            </a:r>
            <a:r>
              <a:rPr lang="en-US" sz="2400" dirty="0">
                <a:solidFill>
                  <a:srgbClr val="0070C0"/>
                </a:solidFill>
                <a:latin typeface="Consolas" panose="020B0609020204030204" pitchFamily="49" charset="0"/>
              </a:rPr>
              <a:t>float</a:t>
            </a:r>
            <a:r>
              <a:rPr lang="en-US" sz="2400" dirty="0">
                <a:latin typeface="Consolas" panose="020B0609020204030204" pitchFamily="49" charset="0"/>
              </a:rPr>
              <a:t> *y){</a:t>
            </a:r>
          </a:p>
          <a:p>
            <a:pPr>
              <a:lnSpc>
                <a:spcPts val="2500"/>
              </a:lnSpc>
            </a:pPr>
            <a:r>
              <a:rPr lang="en-US" sz="2400" dirty="0">
                <a:latin typeface="Consolas" panose="020B0609020204030204" pitchFamily="49" charset="0"/>
              </a:rPr>
              <a:t>  </a:t>
            </a:r>
            <a:r>
              <a:rPr lang="en-US" sz="2400" dirty="0">
                <a:solidFill>
                  <a:srgbClr val="0070C0"/>
                </a:solidFill>
                <a:latin typeface="Consolas" panose="020B0609020204030204" pitchFamily="49" charset="0"/>
              </a:rPr>
              <a:t>for</a:t>
            </a:r>
            <a:r>
              <a:rPr lang="en-US" sz="2400" dirty="0">
                <a:latin typeface="Consolas" panose="020B0609020204030204" pitchFamily="49" charset="0"/>
              </a:rPr>
              <a:t> (</a:t>
            </a:r>
            <a:r>
              <a:rPr lang="en-US" sz="2400" dirty="0">
                <a:solidFill>
                  <a:srgbClr val="0070C0"/>
                </a:solidFill>
                <a:latin typeface="Consolas" panose="020B0609020204030204" pitchFamily="49" charset="0"/>
              </a:rPr>
              <a:t>int</a:t>
            </a:r>
            <a:r>
              <a:rPr lang="en-US" sz="2400" dirty="0">
                <a:latin typeface="Consolas" panose="020B0609020204030204" pitchFamily="49" charset="0"/>
              </a:rPr>
              <a:t> </a:t>
            </a:r>
            <a:r>
              <a:rPr lang="en-US" sz="2400" dirty="0" err="1">
                <a:latin typeface="Consolas" panose="020B0609020204030204" pitchFamily="49" charset="0"/>
              </a:rPr>
              <a:t>i</a:t>
            </a:r>
            <a:r>
              <a:rPr lang="en-US" sz="2400" dirty="0">
                <a:latin typeface="Consolas" panose="020B0609020204030204" pitchFamily="49" charset="0"/>
              </a:rPr>
              <a:t> = </a:t>
            </a:r>
            <a:r>
              <a:rPr lang="en-US" sz="2400" dirty="0">
                <a:solidFill>
                  <a:srgbClr val="00B050"/>
                </a:solidFill>
                <a:latin typeface="Consolas" panose="020B0609020204030204" pitchFamily="49" charset="0"/>
              </a:rPr>
              <a:t>0</a:t>
            </a:r>
            <a:r>
              <a:rPr lang="en-US" sz="2400" dirty="0">
                <a:latin typeface="Consolas" panose="020B0609020204030204" pitchFamily="49" charset="0"/>
              </a:rPr>
              <a:t>; </a:t>
            </a:r>
            <a:r>
              <a:rPr lang="en-US" sz="2400" dirty="0" err="1">
                <a:latin typeface="Consolas" panose="020B0609020204030204" pitchFamily="49" charset="0"/>
              </a:rPr>
              <a:t>i</a:t>
            </a:r>
            <a:r>
              <a:rPr lang="en-US" sz="2400" dirty="0">
                <a:latin typeface="Consolas" panose="020B0609020204030204" pitchFamily="49" charset="0"/>
              </a:rPr>
              <a:t> &lt; n; </a:t>
            </a:r>
            <a:r>
              <a:rPr lang="en-US" sz="2400" dirty="0" err="1">
                <a:latin typeface="Consolas" panose="020B0609020204030204" pitchFamily="49" charset="0"/>
              </a:rPr>
              <a:t>i</a:t>
            </a:r>
            <a:r>
              <a:rPr lang="en-US" sz="2400" dirty="0">
                <a:latin typeface="Consolas" panose="020B0609020204030204" pitchFamily="49" charset="0"/>
              </a:rPr>
              <a:t>++)</a:t>
            </a:r>
          </a:p>
          <a:p>
            <a:pPr>
              <a:lnSpc>
                <a:spcPts val="2500"/>
              </a:lnSpc>
            </a:pPr>
            <a:r>
              <a:rPr lang="en-US" sz="2400" dirty="0">
                <a:latin typeface="Consolas" panose="020B0609020204030204" pitchFamily="49" charset="0"/>
              </a:rPr>
              <a:t>    y[</a:t>
            </a:r>
            <a:r>
              <a:rPr lang="en-US" sz="2400" dirty="0" err="1">
                <a:latin typeface="Consolas" panose="020B0609020204030204" pitchFamily="49" charset="0"/>
              </a:rPr>
              <a:t>i</a:t>
            </a:r>
            <a:r>
              <a:rPr lang="en-US" sz="2400" dirty="0">
                <a:latin typeface="Consolas" panose="020B0609020204030204" pitchFamily="49" charset="0"/>
              </a:rPr>
              <a:t>] = x[</a:t>
            </a:r>
            <a:r>
              <a:rPr lang="en-US" sz="2400" dirty="0" err="1">
                <a:latin typeface="Consolas" panose="020B0609020204030204" pitchFamily="49" charset="0"/>
              </a:rPr>
              <a:t>i</a:t>
            </a:r>
            <a:r>
              <a:rPr lang="en-US" sz="2400" dirty="0">
                <a:latin typeface="Consolas" panose="020B0609020204030204" pitchFamily="49" charset="0"/>
              </a:rPr>
              <a:t>] + y[</a:t>
            </a:r>
            <a:r>
              <a:rPr lang="en-US" sz="2400" dirty="0" err="1">
                <a:latin typeface="Consolas" panose="020B0609020204030204" pitchFamily="49" charset="0"/>
              </a:rPr>
              <a:t>i</a:t>
            </a:r>
            <a:r>
              <a:rPr lang="en-US" sz="2400" dirty="0">
                <a:latin typeface="Consolas" panose="020B0609020204030204" pitchFamily="49" charset="0"/>
              </a:rPr>
              <a:t>];</a:t>
            </a:r>
          </a:p>
          <a:p>
            <a:pPr>
              <a:lnSpc>
                <a:spcPts val="2500"/>
              </a:lnSpc>
            </a:pPr>
            <a:r>
              <a:rPr lang="en-US" sz="2400" dirty="0">
                <a:latin typeface="Consolas" panose="020B0609020204030204" pitchFamily="49" charset="0"/>
              </a:rPr>
              <a:t>}</a:t>
            </a:r>
          </a:p>
        </p:txBody>
      </p:sp>
      <p:sp>
        <p:nvSpPr>
          <p:cNvPr id="5" name="Rectangle 4">
            <a:extLst>
              <a:ext uri="{FF2B5EF4-FFF2-40B4-BE49-F238E27FC236}">
                <a16:creationId xmlns:a16="http://schemas.microsoft.com/office/drawing/2014/main" id="{00D1AD1B-4925-4DD3-B202-45D4775C8E9C}"/>
              </a:ext>
            </a:extLst>
          </p:cNvPr>
          <p:cNvSpPr/>
          <p:nvPr/>
        </p:nvSpPr>
        <p:spPr>
          <a:xfrm>
            <a:off x="6560632" y="657921"/>
            <a:ext cx="5497553" cy="6183744"/>
          </a:xfrm>
          <a:prstGeom prst="rect">
            <a:avLst/>
          </a:prstGeom>
        </p:spPr>
        <p:txBody>
          <a:bodyPr wrap="square">
            <a:spAutoFit/>
          </a:bodyPr>
          <a:lstStyle/>
          <a:p>
            <a:pPr>
              <a:lnSpc>
                <a:spcPts val="2500"/>
              </a:lnSpc>
            </a:pPr>
            <a:r>
              <a:rPr lang="en-US" sz="2400" dirty="0">
                <a:solidFill>
                  <a:srgbClr val="0070C0"/>
                </a:solidFill>
                <a:latin typeface="Consolas" panose="020B0609020204030204" pitchFamily="49" charset="0"/>
              </a:rPr>
              <a:t>int</a:t>
            </a:r>
            <a:r>
              <a:rPr lang="en-US" sz="2400" dirty="0">
                <a:latin typeface="Consolas" panose="020B0609020204030204" pitchFamily="49" charset="0"/>
              </a:rPr>
              <a:t> main(){</a:t>
            </a:r>
          </a:p>
          <a:p>
            <a:pPr>
              <a:lnSpc>
                <a:spcPts val="2500"/>
              </a:lnSpc>
            </a:pPr>
            <a:r>
              <a:rPr lang="en-US" sz="2400" dirty="0">
                <a:latin typeface="Consolas" panose="020B0609020204030204" pitchFamily="49" charset="0"/>
              </a:rPr>
              <a:t>  </a:t>
            </a:r>
            <a:r>
              <a:rPr lang="en-US" sz="2400" dirty="0">
                <a:solidFill>
                  <a:srgbClr val="0070C0"/>
                </a:solidFill>
                <a:latin typeface="Consolas" panose="020B0609020204030204" pitchFamily="49" charset="0"/>
              </a:rPr>
              <a:t>int</a:t>
            </a:r>
            <a:r>
              <a:rPr lang="en-US" sz="2400" dirty="0">
                <a:latin typeface="Consolas" panose="020B0609020204030204" pitchFamily="49" charset="0"/>
              </a:rPr>
              <a:t> N = </a:t>
            </a:r>
            <a:r>
              <a:rPr lang="en-US" sz="2400" dirty="0">
                <a:solidFill>
                  <a:srgbClr val="00B050"/>
                </a:solidFill>
                <a:latin typeface="Consolas" panose="020B0609020204030204" pitchFamily="49" charset="0"/>
              </a:rPr>
              <a:t>1</a:t>
            </a:r>
            <a:r>
              <a:rPr lang="en-US" sz="2400" dirty="0">
                <a:latin typeface="Consolas" panose="020B0609020204030204" pitchFamily="49" charset="0"/>
              </a:rPr>
              <a:t>&lt;&lt;</a:t>
            </a:r>
            <a:r>
              <a:rPr lang="en-US" sz="2400" dirty="0">
                <a:solidFill>
                  <a:srgbClr val="00B050"/>
                </a:solidFill>
                <a:latin typeface="Consolas" panose="020B0609020204030204" pitchFamily="49" charset="0"/>
              </a:rPr>
              <a:t>20</a:t>
            </a:r>
            <a:r>
              <a:rPr lang="en-US" sz="2400" dirty="0">
                <a:latin typeface="Consolas" panose="020B0609020204030204" pitchFamily="49" charset="0"/>
              </a:rPr>
              <a:t>; // 1M elements</a:t>
            </a:r>
          </a:p>
          <a:p>
            <a:pPr>
              <a:lnSpc>
                <a:spcPts val="2500"/>
              </a:lnSpc>
            </a:pPr>
            <a:endParaRPr lang="en-US" sz="2400" dirty="0">
              <a:latin typeface="Consolas" panose="020B0609020204030204" pitchFamily="49" charset="0"/>
            </a:endParaRPr>
          </a:p>
          <a:p>
            <a:pPr>
              <a:lnSpc>
                <a:spcPts val="2500"/>
              </a:lnSpc>
            </a:pPr>
            <a:r>
              <a:rPr lang="en-US" sz="2400" dirty="0">
                <a:latin typeface="Consolas" panose="020B0609020204030204" pitchFamily="49" charset="0"/>
              </a:rPr>
              <a:t>  </a:t>
            </a:r>
            <a:r>
              <a:rPr lang="en-US" sz="2400" dirty="0">
                <a:solidFill>
                  <a:srgbClr val="0070C0"/>
                </a:solidFill>
                <a:latin typeface="Consolas" panose="020B0609020204030204" pitchFamily="49" charset="0"/>
              </a:rPr>
              <a:t>float</a:t>
            </a:r>
            <a:r>
              <a:rPr lang="en-US" sz="2400" dirty="0">
                <a:latin typeface="Consolas" panose="020B0609020204030204" pitchFamily="49" charset="0"/>
              </a:rPr>
              <a:t> *x = new </a:t>
            </a:r>
            <a:r>
              <a:rPr lang="en-US" sz="2400" dirty="0">
                <a:solidFill>
                  <a:srgbClr val="0070C0"/>
                </a:solidFill>
                <a:latin typeface="Consolas" panose="020B0609020204030204" pitchFamily="49" charset="0"/>
              </a:rPr>
              <a:t>float</a:t>
            </a:r>
            <a:r>
              <a:rPr lang="en-US" sz="2400" dirty="0">
                <a:latin typeface="Consolas" panose="020B0609020204030204" pitchFamily="49" charset="0"/>
              </a:rPr>
              <a:t>[N];</a:t>
            </a:r>
          </a:p>
          <a:p>
            <a:pPr>
              <a:lnSpc>
                <a:spcPts val="2500"/>
              </a:lnSpc>
            </a:pPr>
            <a:r>
              <a:rPr lang="en-US" sz="2400" dirty="0">
                <a:latin typeface="Consolas" panose="020B0609020204030204" pitchFamily="49" charset="0"/>
              </a:rPr>
              <a:t>  </a:t>
            </a:r>
            <a:r>
              <a:rPr lang="en-US" sz="2400" dirty="0">
                <a:solidFill>
                  <a:srgbClr val="0070C0"/>
                </a:solidFill>
                <a:latin typeface="Consolas" panose="020B0609020204030204" pitchFamily="49" charset="0"/>
              </a:rPr>
              <a:t>float</a:t>
            </a:r>
            <a:r>
              <a:rPr lang="en-US" sz="2400" dirty="0">
                <a:latin typeface="Consolas" panose="020B0609020204030204" pitchFamily="49" charset="0"/>
              </a:rPr>
              <a:t> *y = new </a:t>
            </a:r>
            <a:r>
              <a:rPr lang="en-US" sz="2400" dirty="0">
                <a:solidFill>
                  <a:srgbClr val="0070C0"/>
                </a:solidFill>
                <a:latin typeface="Consolas" panose="020B0609020204030204" pitchFamily="49" charset="0"/>
              </a:rPr>
              <a:t>float</a:t>
            </a:r>
            <a:r>
              <a:rPr lang="en-US" sz="2400" dirty="0">
                <a:latin typeface="Consolas" panose="020B0609020204030204" pitchFamily="49" charset="0"/>
              </a:rPr>
              <a:t>[N];</a:t>
            </a:r>
          </a:p>
          <a:p>
            <a:pPr>
              <a:lnSpc>
                <a:spcPts val="2500"/>
              </a:lnSpc>
            </a:pPr>
            <a:endParaRPr lang="en-US" sz="2400" dirty="0">
              <a:latin typeface="Consolas" panose="020B0609020204030204" pitchFamily="49" charset="0"/>
            </a:endParaRPr>
          </a:p>
          <a:p>
            <a:pPr>
              <a:lnSpc>
                <a:spcPts val="2500"/>
              </a:lnSpc>
            </a:pPr>
            <a:r>
              <a:rPr lang="en-US" sz="2400" dirty="0">
                <a:latin typeface="Consolas" panose="020B0609020204030204" pitchFamily="49" charset="0"/>
              </a:rPr>
              <a:t>  //Initialize the arrays.</a:t>
            </a:r>
          </a:p>
          <a:p>
            <a:pPr>
              <a:lnSpc>
                <a:spcPts val="2500"/>
              </a:lnSpc>
            </a:pPr>
            <a:r>
              <a:rPr lang="en-US" sz="2400" dirty="0">
                <a:latin typeface="Consolas" panose="020B0609020204030204" pitchFamily="49" charset="0"/>
              </a:rPr>
              <a:t>  </a:t>
            </a:r>
            <a:r>
              <a:rPr lang="en-US" sz="2400" dirty="0">
                <a:solidFill>
                  <a:srgbClr val="0070C0"/>
                </a:solidFill>
                <a:latin typeface="Consolas" panose="020B0609020204030204" pitchFamily="49" charset="0"/>
              </a:rPr>
              <a:t>for</a:t>
            </a:r>
            <a:r>
              <a:rPr lang="en-US" sz="2400" dirty="0">
                <a:latin typeface="Consolas" panose="020B0609020204030204" pitchFamily="49" charset="0"/>
              </a:rPr>
              <a:t> (</a:t>
            </a:r>
            <a:r>
              <a:rPr lang="en-US" sz="2400" dirty="0">
                <a:solidFill>
                  <a:srgbClr val="0070C0"/>
                </a:solidFill>
                <a:latin typeface="Consolas" panose="020B0609020204030204" pitchFamily="49" charset="0"/>
              </a:rPr>
              <a:t>int</a:t>
            </a:r>
            <a:r>
              <a:rPr lang="en-US" sz="2400" dirty="0">
                <a:latin typeface="Consolas" panose="020B0609020204030204" pitchFamily="49" charset="0"/>
              </a:rPr>
              <a:t> </a:t>
            </a:r>
            <a:r>
              <a:rPr lang="en-US" sz="2400" dirty="0" err="1">
                <a:latin typeface="Consolas" panose="020B0609020204030204" pitchFamily="49" charset="0"/>
              </a:rPr>
              <a:t>i</a:t>
            </a:r>
            <a:r>
              <a:rPr lang="en-US" sz="2400" dirty="0">
                <a:latin typeface="Consolas" panose="020B0609020204030204" pitchFamily="49" charset="0"/>
              </a:rPr>
              <a:t> = </a:t>
            </a:r>
            <a:r>
              <a:rPr lang="en-US" sz="2400" dirty="0">
                <a:solidFill>
                  <a:srgbClr val="00B050"/>
                </a:solidFill>
                <a:latin typeface="Consolas" panose="020B0609020204030204" pitchFamily="49" charset="0"/>
              </a:rPr>
              <a:t>0</a:t>
            </a:r>
            <a:r>
              <a:rPr lang="en-US" sz="2400" dirty="0">
                <a:latin typeface="Consolas" panose="020B0609020204030204" pitchFamily="49" charset="0"/>
              </a:rPr>
              <a:t>; </a:t>
            </a:r>
            <a:r>
              <a:rPr lang="en-US" sz="2400" dirty="0" err="1">
                <a:latin typeface="Consolas" panose="020B0609020204030204" pitchFamily="49" charset="0"/>
              </a:rPr>
              <a:t>i</a:t>
            </a:r>
            <a:r>
              <a:rPr lang="en-US" sz="2400" dirty="0">
                <a:latin typeface="Consolas" panose="020B0609020204030204" pitchFamily="49" charset="0"/>
              </a:rPr>
              <a:t> &lt; N; </a:t>
            </a:r>
            <a:r>
              <a:rPr lang="en-US" sz="2400" dirty="0" err="1">
                <a:latin typeface="Consolas" panose="020B0609020204030204" pitchFamily="49" charset="0"/>
              </a:rPr>
              <a:t>i</a:t>
            </a:r>
            <a:r>
              <a:rPr lang="en-US" sz="2400" dirty="0">
                <a:latin typeface="Consolas" panose="020B0609020204030204" pitchFamily="49" charset="0"/>
              </a:rPr>
              <a:t>++) {</a:t>
            </a:r>
          </a:p>
          <a:p>
            <a:pPr>
              <a:lnSpc>
                <a:spcPts val="2500"/>
              </a:lnSpc>
            </a:pPr>
            <a:r>
              <a:rPr lang="en-US" sz="2400" dirty="0">
                <a:latin typeface="Consolas" panose="020B0609020204030204" pitchFamily="49" charset="0"/>
              </a:rPr>
              <a:t>    x[</a:t>
            </a:r>
            <a:r>
              <a:rPr lang="en-US" sz="2400" dirty="0" err="1">
                <a:latin typeface="Consolas" panose="020B0609020204030204" pitchFamily="49" charset="0"/>
              </a:rPr>
              <a:t>i</a:t>
            </a:r>
            <a:r>
              <a:rPr lang="en-US" sz="2400" dirty="0">
                <a:latin typeface="Consolas" panose="020B0609020204030204" pitchFamily="49" charset="0"/>
              </a:rPr>
              <a:t>] = </a:t>
            </a:r>
            <a:r>
              <a:rPr lang="en-US" sz="2400" dirty="0">
                <a:solidFill>
                  <a:srgbClr val="00B050"/>
                </a:solidFill>
                <a:latin typeface="Consolas" panose="020B0609020204030204" pitchFamily="49" charset="0"/>
              </a:rPr>
              <a:t>1.0f</a:t>
            </a:r>
            <a:r>
              <a:rPr lang="en-US" sz="2400" dirty="0">
                <a:latin typeface="Consolas" panose="020B0609020204030204" pitchFamily="49" charset="0"/>
              </a:rPr>
              <a:t>;</a:t>
            </a:r>
          </a:p>
          <a:p>
            <a:pPr>
              <a:lnSpc>
                <a:spcPts val="2500"/>
              </a:lnSpc>
            </a:pPr>
            <a:r>
              <a:rPr lang="en-US" sz="2400" dirty="0">
                <a:latin typeface="Consolas" panose="020B0609020204030204" pitchFamily="49" charset="0"/>
              </a:rPr>
              <a:t>    y[</a:t>
            </a:r>
            <a:r>
              <a:rPr lang="en-US" sz="2400" dirty="0" err="1">
                <a:latin typeface="Consolas" panose="020B0609020204030204" pitchFamily="49" charset="0"/>
              </a:rPr>
              <a:t>i</a:t>
            </a:r>
            <a:r>
              <a:rPr lang="en-US" sz="2400" dirty="0">
                <a:latin typeface="Consolas" panose="020B0609020204030204" pitchFamily="49" charset="0"/>
              </a:rPr>
              <a:t>] = </a:t>
            </a:r>
            <a:r>
              <a:rPr lang="en-US" sz="2400" dirty="0">
                <a:solidFill>
                  <a:srgbClr val="00B050"/>
                </a:solidFill>
                <a:latin typeface="Consolas" panose="020B0609020204030204" pitchFamily="49" charset="0"/>
              </a:rPr>
              <a:t>2.0f</a:t>
            </a:r>
            <a:r>
              <a:rPr lang="en-US" sz="2400" dirty="0">
                <a:latin typeface="Consolas" panose="020B0609020204030204" pitchFamily="49" charset="0"/>
              </a:rPr>
              <a:t>;</a:t>
            </a:r>
          </a:p>
          <a:p>
            <a:pPr>
              <a:lnSpc>
                <a:spcPts val="2500"/>
              </a:lnSpc>
            </a:pPr>
            <a:r>
              <a:rPr lang="en-US" sz="2400" dirty="0">
                <a:latin typeface="Consolas" panose="020B0609020204030204" pitchFamily="49" charset="0"/>
              </a:rPr>
              <a:t>  }</a:t>
            </a:r>
          </a:p>
          <a:p>
            <a:pPr>
              <a:lnSpc>
                <a:spcPts val="2500"/>
              </a:lnSpc>
            </a:pPr>
            <a:endParaRPr lang="en-US" sz="2400" dirty="0">
              <a:latin typeface="Consolas" panose="020B0609020204030204" pitchFamily="49" charset="0"/>
            </a:endParaRPr>
          </a:p>
          <a:p>
            <a:pPr>
              <a:lnSpc>
                <a:spcPts val="2500"/>
              </a:lnSpc>
            </a:pPr>
            <a:r>
              <a:rPr lang="en-US" sz="2400" dirty="0">
                <a:latin typeface="Consolas" panose="020B0609020204030204" pitchFamily="49" charset="0"/>
              </a:rPr>
              <a:t>  //Run kernel.</a:t>
            </a:r>
          </a:p>
          <a:p>
            <a:pPr>
              <a:lnSpc>
                <a:spcPts val="2500"/>
              </a:lnSpc>
            </a:pPr>
            <a:r>
              <a:rPr lang="en-US" sz="2400" dirty="0">
                <a:latin typeface="Consolas" panose="020B0609020204030204" pitchFamily="49" charset="0"/>
              </a:rPr>
              <a:t>  add(N, x, y);</a:t>
            </a:r>
          </a:p>
          <a:p>
            <a:pPr>
              <a:lnSpc>
                <a:spcPts val="2500"/>
              </a:lnSpc>
            </a:pPr>
            <a:endParaRPr lang="en-US" sz="2400" dirty="0">
              <a:latin typeface="Consolas" panose="020B0609020204030204" pitchFamily="49" charset="0"/>
            </a:endParaRPr>
          </a:p>
          <a:p>
            <a:pPr>
              <a:lnSpc>
                <a:spcPts val="2500"/>
              </a:lnSpc>
            </a:pPr>
            <a:r>
              <a:rPr lang="en-US" sz="2400" dirty="0">
                <a:latin typeface="Consolas" panose="020B0609020204030204" pitchFamily="49" charset="0"/>
              </a:rPr>
              <a:t>  </a:t>
            </a:r>
            <a:r>
              <a:rPr lang="en-US" sz="2400" dirty="0">
                <a:solidFill>
                  <a:srgbClr val="0070C0"/>
                </a:solidFill>
                <a:latin typeface="Consolas" panose="020B0609020204030204" pitchFamily="49" charset="0"/>
              </a:rPr>
              <a:t>delete</a:t>
            </a:r>
            <a:r>
              <a:rPr lang="en-US" sz="2400" dirty="0">
                <a:latin typeface="Consolas" panose="020B0609020204030204" pitchFamily="49" charset="0"/>
              </a:rPr>
              <a:t> [] x;</a:t>
            </a:r>
          </a:p>
          <a:p>
            <a:pPr>
              <a:lnSpc>
                <a:spcPts val="2500"/>
              </a:lnSpc>
            </a:pPr>
            <a:r>
              <a:rPr lang="en-US" sz="2400" dirty="0">
                <a:latin typeface="Consolas" panose="020B0609020204030204" pitchFamily="49" charset="0"/>
              </a:rPr>
              <a:t>  </a:t>
            </a:r>
            <a:r>
              <a:rPr lang="en-US" sz="2400" dirty="0">
                <a:solidFill>
                  <a:srgbClr val="0070C0"/>
                </a:solidFill>
                <a:latin typeface="Consolas" panose="020B0609020204030204" pitchFamily="49" charset="0"/>
              </a:rPr>
              <a:t>delete</a:t>
            </a:r>
            <a:r>
              <a:rPr lang="en-US" sz="2400" dirty="0">
                <a:latin typeface="Consolas" panose="020B0609020204030204" pitchFamily="49" charset="0"/>
              </a:rPr>
              <a:t> [] y;</a:t>
            </a:r>
          </a:p>
          <a:p>
            <a:pPr>
              <a:lnSpc>
                <a:spcPts val="2500"/>
              </a:lnSpc>
            </a:pPr>
            <a:r>
              <a:rPr lang="en-US" sz="2400" dirty="0">
                <a:latin typeface="Consolas" panose="020B0609020204030204" pitchFamily="49" charset="0"/>
              </a:rPr>
              <a:t>  </a:t>
            </a:r>
            <a:r>
              <a:rPr lang="en-US" sz="2400" dirty="0">
                <a:solidFill>
                  <a:srgbClr val="0070C0"/>
                </a:solidFill>
                <a:latin typeface="Consolas" panose="020B0609020204030204" pitchFamily="49" charset="0"/>
              </a:rPr>
              <a:t>return</a:t>
            </a:r>
            <a:r>
              <a:rPr lang="en-US" sz="2400" dirty="0">
                <a:latin typeface="Consolas" panose="020B0609020204030204" pitchFamily="49" charset="0"/>
              </a:rPr>
              <a:t> </a:t>
            </a:r>
            <a:r>
              <a:rPr lang="en-US" sz="2400" dirty="0">
                <a:solidFill>
                  <a:srgbClr val="00B050"/>
                </a:solidFill>
                <a:latin typeface="Consolas" panose="020B0609020204030204" pitchFamily="49" charset="0"/>
              </a:rPr>
              <a:t>0</a:t>
            </a:r>
            <a:r>
              <a:rPr lang="en-US" sz="2400" dirty="0">
                <a:latin typeface="Consolas" panose="020B0609020204030204" pitchFamily="49" charset="0"/>
              </a:rPr>
              <a:t>;</a:t>
            </a:r>
          </a:p>
          <a:p>
            <a:pPr>
              <a:lnSpc>
                <a:spcPts val="2500"/>
              </a:lnSpc>
            </a:pPr>
            <a:r>
              <a:rPr lang="en-US" sz="2400" dirty="0">
                <a:latin typeface="Consolas" panose="020B0609020204030204" pitchFamily="49" charset="0"/>
              </a:rPr>
              <a:t>}</a:t>
            </a:r>
          </a:p>
        </p:txBody>
      </p:sp>
      <p:sp>
        <p:nvSpPr>
          <p:cNvPr id="8" name="Title 1">
            <a:extLst>
              <a:ext uri="{FF2B5EF4-FFF2-40B4-BE49-F238E27FC236}">
                <a16:creationId xmlns:a16="http://schemas.microsoft.com/office/drawing/2014/main" id="{D0B0C96E-A1DF-4633-B107-B3D1ADB129D8}"/>
              </a:ext>
            </a:extLst>
          </p:cNvPr>
          <p:cNvSpPr>
            <a:spLocks noGrp="1"/>
          </p:cNvSpPr>
          <p:nvPr>
            <p:ph type="title"/>
          </p:nvPr>
        </p:nvSpPr>
        <p:spPr>
          <a:xfrm>
            <a:off x="838200" y="8290"/>
            <a:ext cx="10515600" cy="761148"/>
          </a:xfrm>
        </p:spPr>
        <p:txBody>
          <a:bodyPr>
            <a:normAutofit/>
          </a:bodyPr>
          <a:lstStyle/>
          <a:p>
            <a:r>
              <a:rPr lang="en-US" dirty="0"/>
              <a:t>Version 1: Regular C++ Code</a:t>
            </a:r>
          </a:p>
        </p:txBody>
      </p:sp>
      <p:cxnSp>
        <p:nvCxnSpPr>
          <p:cNvPr id="9" name="Straight Connector 8">
            <a:extLst>
              <a:ext uri="{FF2B5EF4-FFF2-40B4-BE49-F238E27FC236}">
                <a16:creationId xmlns:a16="http://schemas.microsoft.com/office/drawing/2014/main" id="{0D1510B4-6F7F-4C10-BA34-9E70817A7259}"/>
              </a:ext>
            </a:extLst>
          </p:cNvPr>
          <p:cNvCxnSpPr/>
          <p:nvPr/>
        </p:nvCxnSpPr>
        <p:spPr>
          <a:xfrm>
            <a:off x="6400797" y="676634"/>
            <a:ext cx="0" cy="602421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53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CB7675-67D5-4CFD-B655-DDD2CDEDCF72}"/>
              </a:ext>
            </a:extLst>
          </p:cNvPr>
          <p:cNvSpPr/>
          <p:nvPr/>
        </p:nvSpPr>
        <p:spPr>
          <a:xfrm>
            <a:off x="0" y="657921"/>
            <a:ext cx="6345044" cy="4260141"/>
          </a:xfrm>
          <a:prstGeom prst="rect">
            <a:avLst/>
          </a:prstGeom>
        </p:spPr>
        <p:txBody>
          <a:bodyPr wrap="square">
            <a:spAutoFit/>
          </a:bodyPr>
          <a:lstStyle/>
          <a:p>
            <a:pPr>
              <a:lnSpc>
                <a:spcPts val="2500"/>
              </a:lnSpc>
            </a:pPr>
            <a:r>
              <a:rPr lang="en-US" sz="2100" dirty="0">
                <a:latin typeface="Consolas" panose="020B0609020204030204" pitchFamily="49" charset="0"/>
              </a:rPr>
              <a:t>//Vector-add two arrays.</a:t>
            </a:r>
          </a:p>
          <a:p>
            <a:pPr>
              <a:lnSpc>
                <a:spcPts val="2500"/>
              </a:lnSpc>
            </a:pPr>
            <a:r>
              <a:rPr lang="en-US" sz="2100" dirty="0">
                <a:solidFill>
                  <a:srgbClr val="0070C0"/>
                </a:solidFill>
                <a:latin typeface="Consolas" panose="020B0609020204030204" pitchFamily="49" charset="0"/>
              </a:rPr>
              <a:t>__global__ </a:t>
            </a:r>
            <a:r>
              <a:rPr lang="en-US" sz="2100" dirty="0">
                <a:latin typeface="Consolas" panose="020B0609020204030204" pitchFamily="49" charset="0"/>
              </a:rPr>
              <a:t>//Tells CUDA that add()</a:t>
            </a:r>
          </a:p>
          <a:p>
            <a:pPr>
              <a:lnSpc>
                <a:spcPts val="2500"/>
              </a:lnSpc>
            </a:pPr>
            <a:r>
              <a:rPr lang="en-US" sz="2100" dirty="0">
                <a:latin typeface="Consolas" panose="020B0609020204030204" pitchFamily="49" charset="0"/>
              </a:rPr>
              <a:t>           //is a kernel that runs</a:t>
            </a:r>
          </a:p>
          <a:p>
            <a:pPr>
              <a:lnSpc>
                <a:spcPts val="2500"/>
              </a:lnSpc>
            </a:pPr>
            <a:r>
              <a:rPr lang="en-US" sz="2100" dirty="0">
                <a:latin typeface="Consolas" panose="020B0609020204030204" pitchFamily="49" charset="0"/>
              </a:rPr>
              <a:t>           //on a GPU, and can be</a:t>
            </a:r>
          </a:p>
          <a:p>
            <a:pPr>
              <a:lnSpc>
                <a:spcPts val="2500"/>
              </a:lnSpc>
            </a:pPr>
            <a:r>
              <a:rPr lang="en-US" sz="2100" dirty="0">
                <a:latin typeface="Consolas" panose="020B0609020204030204" pitchFamily="49" charset="0"/>
              </a:rPr>
              <a:t>           //invoked by a CPU.</a:t>
            </a:r>
          </a:p>
          <a:p>
            <a:pPr>
              <a:lnSpc>
                <a:spcPts val="2500"/>
              </a:lnSpc>
            </a:pPr>
            <a:r>
              <a:rPr lang="en-US" sz="2100" dirty="0">
                <a:solidFill>
                  <a:srgbClr val="0070C0"/>
                </a:solidFill>
                <a:latin typeface="Consolas" panose="020B0609020204030204" pitchFamily="49" charset="0"/>
              </a:rPr>
              <a:t>void</a:t>
            </a:r>
            <a:r>
              <a:rPr lang="en-US" sz="2100" dirty="0">
                <a:latin typeface="Consolas" panose="020B0609020204030204" pitchFamily="49" charset="0"/>
              </a:rPr>
              <a:t> add(</a:t>
            </a:r>
            <a:r>
              <a:rPr lang="en-US" sz="2100" dirty="0">
                <a:solidFill>
                  <a:srgbClr val="0070C0"/>
                </a:solidFill>
                <a:latin typeface="Consolas" panose="020B0609020204030204" pitchFamily="49" charset="0"/>
              </a:rPr>
              <a:t>int</a:t>
            </a:r>
            <a:r>
              <a:rPr lang="en-US" sz="2100" dirty="0">
                <a:latin typeface="Consolas" panose="020B0609020204030204" pitchFamily="49" charset="0"/>
              </a:rPr>
              <a:t> n, </a:t>
            </a:r>
            <a:r>
              <a:rPr lang="en-US" sz="2100" dirty="0">
                <a:solidFill>
                  <a:srgbClr val="0070C0"/>
                </a:solidFill>
                <a:latin typeface="Consolas" panose="020B0609020204030204" pitchFamily="49" charset="0"/>
              </a:rPr>
              <a:t>float</a:t>
            </a:r>
            <a:r>
              <a:rPr lang="en-US" sz="2100" dirty="0">
                <a:latin typeface="Consolas" panose="020B0609020204030204" pitchFamily="49" charset="0"/>
              </a:rPr>
              <a:t> *x, </a:t>
            </a:r>
            <a:r>
              <a:rPr lang="en-US" sz="2100" dirty="0">
                <a:solidFill>
                  <a:srgbClr val="0070C0"/>
                </a:solidFill>
                <a:latin typeface="Consolas" panose="020B0609020204030204" pitchFamily="49" charset="0"/>
              </a:rPr>
              <a:t>float</a:t>
            </a:r>
            <a:r>
              <a:rPr lang="en-US" sz="2100" dirty="0">
                <a:latin typeface="Consolas" panose="020B0609020204030204" pitchFamily="49" charset="0"/>
              </a:rPr>
              <a:t> *y){</a:t>
            </a:r>
          </a:p>
          <a:p>
            <a:pPr>
              <a:lnSpc>
                <a:spcPts val="2500"/>
              </a:lnSpc>
            </a:pPr>
            <a:r>
              <a:rPr lang="en-US" sz="2100" dirty="0">
                <a:latin typeface="Consolas" panose="020B0609020204030204" pitchFamily="49" charset="0"/>
              </a:rPr>
              <a:t>  </a:t>
            </a:r>
            <a:r>
              <a:rPr lang="en-US" sz="2100" dirty="0">
                <a:solidFill>
                  <a:srgbClr val="0070C0"/>
                </a:solidFill>
                <a:latin typeface="Consolas" panose="020B0609020204030204" pitchFamily="49" charset="0"/>
              </a:rPr>
              <a:t>int</a:t>
            </a:r>
            <a:r>
              <a:rPr lang="en-US" sz="2100" dirty="0">
                <a:latin typeface="Consolas" panose="020B0609020204030204" pitchFamily="49" charset="0"/>
              </a:rPr>
              <a:t> index = </a:t>
            </a:r>
            <a:r>
              <a:rPr lang="en-US" sz="2100" dirty="0" err="1">
                <a:latin typeface="Consolas" panose="020B0609020204030204" pitchFamily="49" charset="0"/>
              </a:rPr>
              <a:t>threadIdx.x</a:t>
            </a:r>
            <a:r>
              <a:rPr lang="en-US" sz="2100" dirty="0">
                <a:latin typeface="Consolas" panose="020B0609020204030204" pitchFamily="49" charset="0"/>
              </a:rPr>
              <a:t>; //Index of the</a:t>
            </a:r>
          </a:p>
          <a:p>
            <a:pPr>
              <a:lnSpc>
                <a:spcPts val="2500"/>
              </a:lnSpc>
            </a:pPr>
            <a:r>
              <a:rPr lang="en-US" sz="2100" dirty="0">
                <a:latin typeface="Consolas" panose="020B0609020204030204" pitchFamily="49" charset="0"/>
              </a:rPr>
              <a:t>       //current thread in the 1D block.</a:t>
            </a:r>
          </a:p>
          <a:p>
            <a:pPr>
              <a:lnSpc>
                <a:spcPts val="2500"/>
              </a:lnSpc>
            </a:pPr>
            <a:r>
              <a:rPr lang="en-US" sz="2100" dirty="0">
                <a:latin typeface="Consolas" panose="020B0609020204030204" pitchFamily="49" charset="0"/>
              </a:rPr>
              <a:t>  </a:t>
            </a:r>
            <a:r>
              <a:rPr lang="en-US" sz="2100" dirty="0">
                <a:solidFill>
                  <a:srgbClr val="0070C0"/>
                </a:solidFill>
                <a:latin typeface="Consolas" panose="020B0609020204030204" pitchFamily="49" charset="0"/>
              </a:rPr>
              <a:t>int</a:t>
            </a:r>
            <a:r>
              <a:rPr lang="en-US" sz="2100" dirty="0">
                <a:latin typeface="Consolas" panose="020B0609020204030204" pitchFamily="49" charset="0"/>
              </a:rPr>
              <a:t> stride = </a:t>
            </a:r>
            <a:r>
              <a:rPr lang="en-US" sz="2100" dirty="0" err="1">
                <a:latin typeface="Consolas" panose="020B0609020204030204" pitchFamily="49" charset="0"/>
              </a:rPr>
              <a:t>blockDim.x</a:t>
            </a:r>
            <a:r>
              <a:rPr lang="en-US" sz="2100" dirty="0">
                <a:latin typeface="Consolas" panose="020B0609020204030204" pitchFamily="49" charset="0"/>
              </a:rPr>
              <a:t>; //Total number</a:t>
            </a:r>
          </a:p>
          <a:p>
            <a:pPr>
              <a:lnSpc>
                <a:spcPts val="2500"/>
              </a:lnSpc>
            </a:pPr>
            <a:r>
              <a:rPr lang="en-US" sz="2100" dirty="0">
                <a:latin typeface="Consolas" panose="020B0609020204030204" pitchFamily="49" charset="0"/>
              </a:rPr>
              <a:t>       //of threads in the 1D block.</a:t>
            </a:r>
          </a:p>
          <a:p>
            <a:pPr>
              <a:lnSpc>
                <a:spcPts val="2500"/>
              </a:lnSpc>
            </a:pPr>
            <a:r>
              <a:rPr lang="en-US" sz="2100" dirty="0">
                <a:latin typeface="Consolas" panose="020B0609020204030204" pitchFamily="49" charset="0"/>
              </a:rPr>
              <a:t>  </a:t>
            </a:r>
            <a:r>
              <a:rPr lang="en-US" sz="2100" dirty="0">
                <a:solidFill>
                  <a:srgbClr val="0070C0"/>
                </a:solidFill>
                <a:latin typeface="Consolas" panose="020B0609020204030204" pitchFamily="49" charset="0"/>
              </a:rPr>
              <a:t>for</a:t>
            </a:r>
            <a:r>
              <a:rPr lang="en-US" sz="2100" dirty="0">
                <a:latin typeface="Consolas" panose="020B0609020204030204" pitchFamily="49" charset="0"/>
              </a:rPr>
              <a:t> (</a:t>
            </a:r>
            <a:r>
              <a:rPr lang="en-US" sz="2100" dirty="0">
                <a:solidFill>
                  <a:srgbClr val="0070C0"/>
                </a:solidFill>
                <a:latin typeface="Consolas" panose="020B0609020204030204" pitchFamily="49" charset="0"/>
              </a:rPr>
              <a:t>int</a:t>
            </a:r>
            <a:r>
              <a:rPr lang="en-US" sz="2100" dirty="0">
                <a:latin typeface="Consolas" panose="020B0609020204030204" pitchFamily="49" charset="0"/>
              </a:rPr>
              <a:t> </a:t>
            </a:r>
            <a:r>
              <a:rPr lang="en-US" sz="2100" dirty="0" err="1">
                <a:latin typeface="Consolas" panose="020B0609020204030204" pitchFamily="49" charset="0"/>
              </a:rPr>
              <a:t>i</a:t>
            </a:r>
            <a:r>
              <a:rPr lang="en-US" sz="2100" dirty="0">
                <a:latin typeface="Consolas" panose="020B0609020204030204" pitchFamily="49" charset="0"/>
              </a:rPr>
              <a:t> = index; </a:t>
            </a:r>
            <a:r>
              <a:rPr lang="en-US" sz="2100" dirty="0" err="1">
                <a:latin typeface="Consolas" panose="020B0609020204030204" pitchFamily="49" charset="0"/>
              </a:rPr>
              <a:t>i</a:t>
            </a:r>
            <a:r>
              <a:rPr lang="en-US" sz="2100" dirty="0">
                <a:latin typeface="Consolas" panose="020B0609020204030204" pitchFamily="49" charset="0"/>
              </a:rPr>
              <a:t> &lt; n; </a:t>
            </a:r>
            <a:r>
              <a:rPr lang="en-US" sz="2100" dirty="0" err="1">
                <a:latin typeface="Consolas" panose="020B0609020204030204" pitchFamily="49" charset="0"/>
              </a:rPr>
              <a:t>i</a:t>
            </a:r>
            <a:r>
              <a:rPr lang="en-US" sz="2100" dirty="0">
                <a:latin typeface="Consolas" panose="020B0609020204030204" pitchFamily="49" charset="0"/>
              </a:rPr>
              <a:t> += stride)</a:t>
            </a:r>
          </a:p>
          <a:p>
            <a:pPr>
              <a:lnSpc>
                <a:spcPts val="2500"/>
              </a:lnSpc>
            </a:pPr>
            <a:r>
              <a:rPr lang="en-US" sz="2100" dirty="0">
                <a:latin typeface="Consolas" panose="020B0609020204030204" pitchFamily="49" charset="0"/>
              </a:rPr>
              <a:t>    y[</a:t>
            </a:r>
            <a:r>
              <a:rPr lang="en-US" sz="2100" dirty="0" err="1">
                <a:latin typeface="Consolas" panose="020B0609020204030204" pitchFamily="49" charset="0"/>
              </a:rPr>
              <a:t>i</a:t>
            </a:r>
            <a:r>
              <a:rPr lang="en-US" sz="2100" dirty="0">
                <a:latin typeface="Consolas" panose="020B0609020204030204" pitchFamily="49" charset="0"/>
              </a:rPr>
              <a:t>] = x[</a:t>
            </a:r>
            <a:r>
              <a:rPr lang="en-US" sz="2100" dirty="0" err="1">
                <a:latin typeface="Consolas" panose="020B0609020204030204" pitchFamily="49" charset="0"/>
              </a:rPr>
              <a:t>i</a:t>
            </a:r>
            <a:r>
              <a:rPr lang="en-US" sz="2100" dirty="0">
                <a:latin typeface="Consolas" panose="020B0609020204030204" pitchFamily="49" charset="0"/>
              </a:rPr>
              <a:t>] + y[</a:t>
            </a:r>
            <a:r>
              <a:rPr lang="en-US" sz="2100" dirty="0" err="1">
                <a:latin typeface="Consolas" panose="020B0609020204030204" pitchFamily="49" charset="0"/>
              </a:rPr>
              <a:t>i</a:t>
            </a:r>
            <a:r>
              <a:rPr lang="en-US" sz="2100" dirty="0">
                <a:latin typeface="Consolas" panose="020B0609020204030204" pitchFamily="49" charset="0"/>
              </a:rPr>
              <a:t>];</a:t>
            </a:r>
          </a:p>
          <a:p>
            <a:pPr>
              <a:lnSpc>
                <a:spcPts val="2500"/>
              </a:lnSpc>
            </a:pPr>
            <a:r>
              <a:rPr lang="en-US" sz="2100" dirty="0">
                <a:latin typeface="Consolas" panose="020B0609020204030204" pitchFamily="49" charset="0"/>
              </a:rPr>
              <a:t>}</a:t>
            </a:r>
          </a:p>
        </p:txBody>
      </p:sp>
      <p:sp>
        <p:nvSpPr>
          <p:cNvPr id="5" name="Rectangle 4">
            <a:extLst>
              <a:ext uri="{FF2B5EF4-FFF2-40B4-BE49-F238E27FC236}">
                <a16:creationId xmlns:a16="http://schemas.microsoft.com/office/drawing/2014/main" id="{00D1AD1B-4925-4DD3-B202-45D4775C8E9C}"/>
              </a:ext>
            </a:extLst>
          </p:cNvPr>
          <p:cNvSpPr/>
          <p:nvPr/>
        </p:nvSpPr>
        <p:spPr>
          <a:xfrm>
            <a:off x="6333892" y="657921"/>
            <a:ext cx="5813502" cy="6017032"/>
          </a:xfrm>
          <a:prstGeom prst="rect">
            <a:avLst/>
          </a:prstGeom>
        </p:spPr>
        <p:txBody>
          <a:bodyPr wrap="square">
            <a:spAutoFit/>
          </a:bodyPr>
          <a:lstStyle/>
          <a:p>
            <a:pPr>
              <a:lnSpc>
                <a:spcPts val="2100"/>
              </a:lnSpc>
            </a:pPr>
            <a:r>
              <a:rPr lang="en-US" sz="1900" dirty="0">
                <a:solidFill>
                  <a:srgbClr val="0070C0"/>
                </a:solidFill>
                <a:latin typeface="Consolas" panose="020B0609020204030204" pitchFamily="49" charset="0"/>
              </a:rPr>
              <a:t>int</a:t>
            </a:r>
            <a:r>
              <a:rPr lang="en-US" sz="1900" dirty="0">
                <a:latin typeface="Consolas" panose="020B0609020204030204" pitchFamily="49" charset="0"/>
              </a:rPr>
              <a:t> main(){</a:t>
            </a:r>
          </a:p>
          <a:p>
            <a:pPr>
              <a:lnSpc>
                <a:spcPts val="2100"/>
              </a:lnSpc>
            </a:pPr>
            <a:r>
              <a:rPr lang="en-US" sz="1900" dirty="0">
                <a:latin typeface="Consolas" panose="020B0609020204030204" pitchFamily="49" charset="0"/>
              </a:rPr>
              <a:t>  </a:t>
            </a:r>
            <a:r>
              <a:rPr lang="en-US" sz="1900" dirty="0">
                <a:solidFill>
                  <a:srgbClr val="0070C0"/>
                </a:solidFill>
                <a:latin typeface="Consolas" panose="020B0609020204030204" pitchFamily="49" charset="0"/>
              </a:rPr>
              <a:t>int</a:t>
            </a:r>
            <a:r>
              <a:rPr lang="en-US" sz="1900" dirty="0">
                <a:latin typeface="Consolas" panose="020B0609020204030204" pitchFamily="49" charset="0"/>
              </a:rPr>
              <a:t> N = </a:t>
            </a:r>
            <a:r>
              <a:rPr lang="en-US" sz="1900" dirty="0">
                <a:solidFill>
                  <a:srgbClr val="00B050"/>
                </a:solidFill>
                <a:latin typeface="Consolas" panose="020B0609020204030204" pitchFamily="49" charset="0"/>
              </a:rPr>
              <a:t>1</a:t>
            </a:r>
            <a:r>
              <a:rPr lang="en-US" sz="1900" dirty="0">
                <a:latin typeface="Consolas" panose="020B0609020204030204" pitchFamily="49" charset="0"/>
              </a:rPr>
              <a:t>&lt;&lt;</a:t>
            </a:r>
            <a:r>
              <a:rPr lang="en-US" sz="1900" dirty="0">
                <a:solidFill>
                  <a:srgbClr val="00B050"/>
                </a:solidFill>
                <a:latin typeface="Consolas" panose="020B0609020204030204" pitchFamily="49" charset="0"/>
              </a:rPr>
              <a:t>20</a:t>
            </a:r>
            <a:r>
              <a:rPr lang="en-US" sz="1900" dirty="0">
                <a:latin typeface="Consolas" panose="020B0609020204030204" pitchFamily="49" charset="0"/>
              </a:rPr>
              <a:t>; // 1M elements</a:t>
            </a:r>
          </a:p>
          <a:p>
            <a:pPr>
              <a:lnSpc>
                <a:spcPts val="2100"/>
              </a:lnSpc>
            </a:pPr>
            <a:endParaRPr lang="en-US" sz="1900" dirty="0">
              <a:latin typeface="Consolas" panose="020B0609020204030204" pitchFamily="49" charset="0"/>
            </a:endParaRPr>
          </a:p>
          <a:p>
            <a:pPr>
              <a:lnSpc>
                <a:spcPts val="2100"/>
              </a:lnSpc>
            </a:pPr>
            <a:r>
              <a:rPr lang="en-US" sz="1900" dirty="0">
                <a:latin typeface="Consolas" panose="020B0609020204030204" pitchFamily="49" charset="0"/>
              </a:rPr>
              <a:t>  //Allocate "unified memory" that's</a:t>
            </a:r>
          </a:p>
          <a:p>
            <a:pPr>
              <a:lnSpc>
                <a:spcPts val="2100"/>
              </a:lnSpc>
            </a:pPr>
            <a:r>
              <a:rPr lang="en-US" sz="1900" dirty="0">
                <a:latin typeface="Consolas" panose="020B0609020204030204" pitchFamily="49" charset="0"/>
              </a:rPr>
              <a:t>  //accessible from both CPU and GPU.</a:t>
            </a:r>
          </a:p>
          <a:p>
            <a:pPr>
              <a:lnSpc>
                <a:spcPts val="2100"/>
              </a:lnSpc>
            </a:pPr>
            <a:r>
              <a:rPr lang="en-US" sz="1900" dirty="0">
                <a:latin typeface="Consolas" panose="020B0609020204030204" pitchFamily="49" charset="0"/>
              </a:rPr>
              <a:t>  </a:t>
            </a:r>
            <a:r>
              <a:rPr lang="en-US" sz="1900" dirty="0">
                <a:solidFill>
                  <a:srgbClr val="0070C0"/>
                </a:solidFill>
                <a:latin typeface="Consolas" panose="020B0609020204030204" pitchFamily="49" charset="0"/>
              </a:rPr>
              <a:t>float</a:t>
            </a:r>
            <a:r>
              <a:rPr lang="en-US" sz="1900" dirty="0">
                <a:latin typeface="Consolas" panose="020B0609020204030204" pitchFamily="49" charset="0"/>
              </a:rPr>
              <a:t> *x, *y;</a:t>
            </a:r>
          </a:p>
          <a:p>
            <a:pPr>
              <a:lnSpc>
                <a:spcPts val="2100"/>
              </a:lnSpc>
            </a:pPr>
            <a:r>
              <a:rPr lang="en-US" sz="1900" dirty="0">
                <a:latin typeface="Consolas" panose="020B0609020204030204" pitchFamily="49" charset="0"/>
              </a:rPr>
              <a:t>  </a:t>
            </a:r>
            <a:r>
              <a:rPr lang="en-US" sz="1900" dirty="0" err="1">
                <a:latin typeface="Consolas" panose="020B0609020204030204" pitchFamily="49" charset="0"/>
              </a:rPr>
              <a:t>cudaMallocManaged</a:t>
            </a:r>
            <a:r>
              <a:rPr lang="en-US" sz="1900" dirty="0">
                <a:latin typeface="Consolas" panose="020B0609020204030204" pitchFamily="49" charset="0"/>
              </a:rPr>
              <a:t>(&amp;x, N*</a:t>
            </a:r>
            <a:r>
              <a:rPr lang="en-US" sz="1900" dirty="0" err="1">
                <a:solidFill>
                  <a:srgbClr val="0070C0"/>
                </a:solidFill>
                <a:latin typeface="Consolas" panose="020B0609020204030204" pitchFamily="49" charset="0"/>
              </a:rPr>
              <a:t>sizeof</a:t>
            </a:r>
            <a:r>
              <a:rPr lang="en-US" sz="1900" dirty="0">
                <a:latin typeface="Consolas" panose="020B0609020204030204" pitchFamily="49" charset="0"/>
              </a:rPr>
              <a:t>(</a:t>
            </a:r>
            <a:r>
              <a:rPr lang="en-US" sz="1900" dirty="0">
                <a:solidFill>
                  <a:srgbClr val="0070C0"/>
                </a:solidFill>
                <a:latin typeface="Consolas" panose="020B0609020204030204" pitchFamily="49" charset="0"/>
              </a:rPr>
              <a:t>float</a:t>
            </a:r>
            <a:r>
              <a:rPr lang="en-US" sz="1900" dirty="0">
                <a:latin typeface="Consolas" panose="020B0609020204030204" pitchFamily="49" charset="0"/>
              </a:rPr>
              <a:t>));</a:t>
            </a:r>
          </a:p>
          <a:p>
            <a:pPr>
              <a:lnSpc>
                <a:spcPts val="2100"/>
              </a:lnSpc>
            </a:pPr>
            <a:r>
              <a:rPr lang="en-US" sz="1900" dirty="0">
                <a:latin typeface="Consolas" panose="020B0609020204030204" pitchFamily="49" charset="0"/>
              </a:rPr>
              <a:t>  </a:t>
            </a:r>
            <a:r>
              <a:rPr lang="en-US" sz="1900" dirty="0" err="1">
                <a:latin typeface="Consolas" panose="020B0609020204030204" pitchFamily="49" charset="0"/>
              </a:rPr>
              <a:t>cudaMallocManaged</a:t>
            </a:r>
            <a:r>
              <a:rPr lang="en-US" sz="1900" dirty="0">
                <a:latin typeface="Consolas" panose="020B0609020204030204" pitchFamily="49" charset="0"/>
              </a:rPr>
              <a:t>(&amp;y, N*</a:t>
            </a:r>
            <a:r>
              <a:rPr lang="en-US" sz="1900" dirty="0" err="1">
                <a:solidFill>
                  <a:srgbClr val="0070C0"/>
                </a:solidFill>
                <a:latin typeface="Consolas" panose="020B0609020204030204" pitchFamily="49" charset="0"/>
              </a:rPr>
              <a:t>sizeof</a:t>
            </a:r>
            <a:r>
              <a:rPr lang="en-US" sz="1900" dirty="0">
                <a:latin typeface="Consolas" panose="020B0609020204030204" pitchFamily="49" charset="0"/>
              </a:rPr>
              <a:t>(</a:t>
            </a:r>
            <a:r>
              <a:rPr lang="en-US" sz="1900" dirty="0">
                <a:solidFill>
                  <a:srgbClr val="0070C0"/>
                </a:solidFill>
                <a:latin typeface="Consolas" panose="020B0609020204030204" pitchFamily="49" charset="0"/>
              </a:rPr>
              <a:t>float</a:t>
            </a:r>
            <a:r>
              <a:rPr lang="en-US" sz="1900" dirty="0">
                <a:latin typeface="Consolas" panose="020B0609020204030204" pitchFamily="49" charset="0"/>
              </a:rPr>
              <a:t>));</a:t>
            </a:r>
          </a:p>
          <a:p>
            <a:pPr>
              <a:lnSpc>
                <a:spcPts val="2100"/>
              </a:lnSpc>
            </a:pPr>
            <a:r>
              <a:rPr lang="en-US" sz="1900" dirty="0">
                <a:latin typeface="Consolas" panose="020B0609020204030204" pitchFamily="49" charset="0"/>
              </a:rPr>
              <a:t>  </a:t>
            </a:r>
          </a:p>
          <a:p>
            <a:pPr>
              <a:lnSpc>
                <a:spcPts val="2100"/>
              </a:lnSpc>
            </a:pPr>
            <a:r>
              <a:rPr lang="en-US" sz="1900" dirty="0">
                <a:latin typeface="Consolas" panose="020B0609020204030204" pitchFamily="49" charset="0"/>
              </a:rPr>
              <a:t>  //Initialize the arrays.</a:t>
            </a:r>
          </a:p>
          <a:p>
            <a:pPr>
              <a:lnSpc>
                <a:spcPts val="2100"/>
              </a:lnSpc>
            </a:pPr>
            <a:r>
              <a:rPr lang="en-US" sz="1900" dirty="0">
                <a:latin typeface="Consolas" panose="020B0609020204030204" pitchFamily="49" charset="0"/>
              </a:rPr>
              <a:t>  </a:t>
            </a:r>
            <a:r>
              <a:rPr lang="en-US" sz="1900" dirty="0">
                <a:solidFill>
                  <a:srgbClr val="0070C0"/>
                </a:solidFill>
                <a:latin typeface="Consolas" panose="020B0609020204030204" pitchFamily="49" charset="0"/>
              </a:rPr>
              <a:t>for</a:t>
            </a:r>
            <a:r>
              <a:rPr lang="en-US" sz="1900" dirty="0">
                <a:latin typeface="Consolas" panose="020B0609020204030204" pitchFamily="49" charset="0"/>
              </a:rPr>
              <a:t> (</a:t>
            </a:r>
            <a:r>
              <a:rPr lang="en-US" sz="1900" dirty="0">
                <a:solidFill>
                  <a:srgbClr val="0070C0"/>
                </a:solidFill>
                <a:latin typeface="Consolas" panose="020B0609020204030204" pitchFamily="49" charset="0"/>
              </a:rPr>
              <a:t>int</a:t>
            </a:r>
            <a:r>
              <a:rPr lang="en-US" sz="1900" dirty="0">
                <a:latin typeface="Consolas" panose="020B0609020204030204" pitchFamily="49" charset="0"/>
              </a:rPr>
              <a:t> </a:t>
            </a:r>
            <a:r>
              <a:rPr lang="en-US" sz="1900" dirty="0" err="1">
                <a:latin typeface="Consolas" panose="020B0609020204030204" pitchFamily="49" charset="0"/>
              </a:rPr>
              <a:t>i</a:t>
            </a:r>
            <a:r>
              <a:rPr lang="en-US" sz="1900" dirty="0">
                <a:latin typeface="Consolas" panose="020B0609020204030204" pitchFamily="49" charset="0"/>
              </a:rPr>
              <a:t> = </a:t>
            </a:r>
            <a:r>
              <a:rPr lang="en-US" sz="1900" dirty="0">
                <a:solidFill>
                  <a:srgbClr val="00B050"/>
                </a:solidFill>
                <a:latin typeface="Consolas" panose="020B0609020204030204" pitchFamily="49" charset="0"/>
              </a:rPr>
              <a:t>0</a:t>
            </a:r>
            <a:r>
              <a:rPr lang="en-US" sz="1900" dirty="0">
                <a:latin typeface="Consolas" panose="020B0609020204030204" pitchFamily="49" charset="0"/>
              </a:rPr>
              <a:t>; </a:t>
            </a:r>
            <a:r>
              <a:rPr lang="en-US" sz="1900" dirty="0" err="1">
                <a:latin typeface="Consolas" panose="020B0609020204030204" pitchFamily="49" charset="0"/>
              </a:rPr>
              <a:t>i</a:t>
            </a:r>
            <a:r>
              <a:rPr lang="en-US" sz="1900" dirty="0">
                <a:latin typeface="Consolas" panose="020B0609020204030204" pitchFamily="49" charset="0"/>
              </a:rPr>
              <a:t> &lt; N; </a:t>
            </a:r>
            <a:r>
              <a:rPr lang="en-US" sz="1900" dirty="0" err="1">
                <a:latin typeface="Consolas" panose="020B0609020204030204" pitchFamily="49" charset="0"/>
              </a:rPr>
              <a:t>i</a:t>
            </a:r>
            <a:r>
              <a:rPr lang="en-US" sz="1900" dirty="0">
                <a:latin typeface="Consolas" panose="020B0609020204030204" pitchFamily="49" charset="0"/>
              </a:rPr>
              <a:t>++) {</a:t>
            </a:r>
          </a:p>
          <a:p>
            <a:pPr>
              <a:lnSpc>
                <a:spcPts val="2100"/>
              </a:lnSpc>
            </a:pPr>
            <a:r>
              <a:rPr lang="en-US" sz="1900" dirty="0">
                <a:latin typeface="Consolas" panose="020B0609020204030204" pitchFamily="49" charset="0"/>
              </a:rPr>
              <a:t>    x[</a:t>
            </a:r>
            <a:r>
              <a:rPr lang="en-US" sz="1900" dirty="0" err="1">
                <a:latin typeface="Consolas" panose="020B0609020204030204" pitchFamily="49" charset="0"/>
              </a:rPr>
              <a:t>i</a:t>
            </a:r>
            <a:r>
              <a:rPr lang="en-US" sz="1900" dirty="0">
                <a:latin typeface="Consolas" panose="020B0609020204030204" pitchFamily="49" charset="0"/>
              </a:rPr>
              <a:t>] = </a:t>
            </a:r>
            <a:r>
              <a:rPr lang="en-US" sz="1900" dirty="0">
                <a:solidFill>
                  <a:srgbClr val="00B050"/>
                </a:solidFill>
                <a:latin typeface="Consolas" panose="020B0609020204030204" pitchFamily="49" charset="0"/>
              </a:rPr>
              <a:t>1.0f</a:t>
            </a:r>
            <a:r>
              <a:rPr lang="en-US" sz="1900" dirty="0">
                <a:latin typeface="Consolas" panose="020B0609020204030204" pitchFamily="49" charset="0"/>
              </a:rPr>
              <a:t>; y[</a:t>
            </a:r>
            <a:r>
              <a:rPr lang="en-US" sz="1900" dirty="0" err="1">
                <a:latin typeface="Consolas" panose="020B0609020204030204" pitchFamily="49" charset="0"/>
              </a:rPr>
              <a:t>i</a:t>
            </a:r>
            <a:r>
              <a:rPr lang="en-US" sz="1900" dirty="0">
                <a:latin typeface="Consolas" panose="020B0609020204030204" pitchFamily="49" charset="0"/>
              </a:rPr>
              <a:t>] = </a:t>
            </a:r>
            <a:r>
              <a:rPr lang="en-US" sz="1900" dirty="0">
                <a:solidFill>
                  <a:srgbClr val="00B050"/>
                </a:solidFill>
                <a:latin typeface="Consolas" panose="020B0609020204030204" pitchFamily="49" charset="0"/>
              </a:rPr>
              <a:t>2.0f</a:t>
            </a:r>
            <a:r>
              <a:rPr lang="en-US" sz="1900" dirty="0">
                <a:latin typeface="Consolas" panose="020B0609020204030204" pitchFamily="49" charset="0"/>
              </a:rPr>
              <a:t>;</a:t>
            </a:r>
          </a:p>
          <a:p>
            <a:pPr>
              <a:lnSpc>
                <a:spcPts val="2100"/>
              </a:lnSpc>
            </a:pPr>
            <a:r>
              <a:rPr lang="en-US" sz="1900" dirty="0">
                <a:latin typeface="Consolas" panose="020B0609020204030204" pitchFamily="49" charset="0"/>
              </a:rPr>
              <a:t>  }</a:t>
            </a:r>
          </a:p>
          <a:p>
            <a:pPr>
              <a:lnSpc>
                <a:spcPts val="2100"/>
              </a:lnSpc>
            </a:pPr>
            <a:endParaRPr lang="en-US" sz="1900" dirty="0">
              <a:latin typeface="Consolas" panose="020B0609020204030204" pitchFamily="49" charset="0"/>
            </a:endParaRPr>
          </a:p>
          <a:p>
            <a:pPr>
              <a:lnSpc>
                <a:spcPts val="2100"/>
              </a:lnSpc>
            </a:pPr>
            <a:r>
              <a:rPr lang="en-US" sz="1900" dirty="0">
                <a:latin typeface="Consolas" panose="020B0609020204030204" pitchFamily="49" charset="0"/>
              </a:rPr>
              <a:t>  //Run kernel (1 block with 256 threads)</a:t>
            </a:r>
          </a:p>
          <a:p>
            <a:pPr>
              <a:lnSpc>
                <a:spcPts val="2100"/>
              </a:lnSpc>
            </a:pPr>
            <a:r>
              <a:rPr lang="en-US" sz="1900" dirty="0">
                <a:latin typeface="Consolas" panose="020B0609020204030204" pitchFamily="49" charset="0"/>
              </a:rPr>
              <a:t>  </a:t>
            </a:r>
            <a:r>
              <a:rPr lang="es-ES" sz="1900" dirty="0" err="1">
                <a:latin typeface="Consolas" panose="020B0609020204030204" pitchFamily="49" charset="0"/>
              </a:rPr>
              <a:t>add</a:t>
            </a:r>
            <a:r>
              <a:rPr lang="es-ES" sz="1900" dirty="0">
                <a:latin typeface="Consolas" panose="020B0609020204030204" pitchFamily="49" charset="0"/>
              </a:rPr>
              <a:t>&lt;&lt;&lt;</a:t>
            </a:r>
            <a:r>
              <a:rPr lang="es-ES" sz="1900" dirty="0">
                <a:solidFill>
                  <a:srgbClr val="00B050"/>
                </a:solidFill>
                <a:latin typeface="Consolas" panose="020B0609020204030204" pitchFamily="49" charset="0"/>
              </a:rPr>
              <a:t>1</a:t>
            </a:r>
            <a:r>
              <a:rPr lang="es-ES" sz="1900" dirty="0">
                <a:latin typeface="Consolas" panose="020B0609020204030204" pitchFamily="49" charset="0"/>
              </a:rPr>
              <a:t>, </a:t>
            </a:r>
            <a:r>
              <a:rPr lang="es-ES" sz="1900" dirty="0">
                <a:solidFill>
                  <a:srgbClr val="00B050"/>
                </a:solidFill>
                <a:latin typeface="Consolas" panose="020B0609020204030204" pitchFamily="49" charset="0"/>
              </a:rPr>
              <a:t>256</a:t>
            </a:r>
            <a:r>
              <a:rPr lang="es-ES" sz="1900" dirty="0">
                <a:latin typeface="Consolas" panose="020B0609020204030204" pitchFamily="49" charset="0"/>
              </a:rPr>
              <a:t>&gt;&gt;&gt;(N, x, y);</a:t>
            </a:r>
          </a:p>
          <a:p>
            <a:pPr>
              <a:lnSpc>
                <a:spcPts val="2100"/>
              </a:lnSpc>
            </a:pPr>
            <a:endParaRPr lang="es-ES" sz="1900" dirty="0">
              <a:latin typeface="Consolas" panose="020B0609020204030204" pitchFamily="49" charset="0"/>
            </a:endParaRPr>
          </a:p>
          <a:p>
            <a:pPr>
              <a:lnSpc>
                <a:spcPts val="2100"/>
              </a:lnSpc>
            </a:pPr>
            <a:r>
              <a:rPr lang="es-ES" sz="1900" dirty="0">
                <a:latin typeface="Consolas" panose="020B0609020204030204" pitchFamily="49" charset="0"/>
              </a:rPr>
              <a:t>  </a:t>
            </a:r>
            <a:r>
              <a:rPr lang="en-US" sz="1900" dirty="0">
                <a:latin typeface="Consolas" panose="020B0609020204030204" pitchFamily="49" charset="0"/>
              </a:rPr>
              <a:t>//Wait for GPU to finish.</a:t>
            </a:r>
          </a:p>
          <a:p>
            <a:pPr>
              <a:lnSpc>
                <a:spcPts val="2100"/>
              </a:lnSpc>
            </a:pPr>
            <a:r>
              <a:rPr lang="en-US" sz="1900" dirty="0">
                <a:latin typeface="Consolas" panose="020B0609020204030204" pitchFamily="49" charset="0"/>
              </a:rPr>
              <a:t>  </a:t>
            </a:r>
            <a:r>
              <a:rPr lang="en-US" sz="1900" dirty="0" err="1">
                <a:latin typeface="Consolas" panose="020B0609020204030204" pitchFamily="49" charset="0"/>
              </a:rPr>
              <a:t>cudaDeviceSynchronize</a:t>
            </a:r>
            <a:r>
              <a:rPr lang="en-US" sz="1900" dirty="0">
                <a:latin typeface="Consolas" panose="020B0609020204030204" pitchFamily="49" charset="0"/>
              </a:rPr>
              <a:t>();</a:t>
            </a:r>
            <a:endParaRPr lang="es-ES" sz="1900" dirty="0">
              <a:latin typeface="Consolas" panose="020B0609020204030204" pitchFamily="49" charset="0"/>
            </a:endParaRPr>
          </a:p>
          <a:p>
            <a:pPr>
              <a:lnSpc>
                <a:spcPts val="2100"/>
              </a:lnSpc>
            </a:pPr>
            <a:endParaRPr lang="en-US" sz="1900" dirty="0">
              <a:latin typeface="Consolas" panose="020B0609020204030204" pitchFamily="49" charset="0"/>
            </a:endParaRPr>
          </a:p>
          <a:p>
            <a:pPr>
              <a:lnSpc>
                <a:spcPts val="2100"/>
              </a:lnSpc>
            </a:pPr>
            <a:r>
              <a:rPr lang="en-US" sz="1900" dirty="0">
                <a:latin typeface="Consolas" panose="020B0609020204030204" pitchFamily="49" charset="0"/>
              </a:rPr>
              <a:t>  </a:t>
            </a:r>
            <a:r>
              <a:rPr lang="en-US" sz="1900" dirty="0" err="1">
                <a:latin typeface="Consolas" panose="020B0609020204030204" pitchFamily="49" charset="0"/>
              </a:rPr>
              <a:t>cudaFree</a:t>
            </a:r>
            <a:r>
              <a:rPr lang="en-US" sz="1900" dirty="0">
                <a:latin typeface="Consolas" panose="020B0609020204030204" pitchFamily="49" charset="0"/>
              </a:rPr>
              <a:t>(x); </a:t>
            </a:r>
            <a:r>
              <a:rPr lang="en-US" sz="1900" dirty="0" err="1">
                <a:latin typeface="Consolas" panose="020B0609020204030204" pitchFamily="49" charset="0"/>
              </a:rPr>
              <a:t>cudaFree</a:t>
            </a:r>
            <a:r>
              <a:rPr lang="en-US" sz="1900" dirty="0">
                <a:latin typeface="Consolas" panose="020B0609020204030204" pitchFamily="49" charset="0"/>
              </a:rPr>
              <a:t>(y); </a:t>
            </a:r>
            <a:r>
              <a:rPr lang="en-US" sz="1900" dirty="0">
                <a:solidFill>
                  <a:srgbClr val="0070C0"/>
                </a:solidFill>
                <a:latin typeface="Consolas" panose="020B0609020204030204" pitchFamily="49" charset="0"/>
              </a:rPr>
              <a:t>return</a:t>
            </a:r>
            <a:r>
              <a:rPr lang="en-US" sz="1900" dirty="0">
                <a:latin typeface="Consolas" panose="020B0609020204030204" pitchFamily="49" charset="0"/>
              </a:rPr>
              <a:t> </a:t>
            </a:r>
            <a:r>
              <a:rPr lang="en-US" sz="1900" dirty="0">
                <a:solidFill>
                  <a:srgbClr val="00B050"/>
                </a:solidFill>
                <a:latin typeface="Consolas" panose="020B0609020204030204" pitchFamily="49" charset="0"/>
              </a:rPr>
              <a:t>0</a:t>
            </a:r>
            <a:r>
              <a:rPr lang="en-US" sz="1900" dirty="0">
                <a:latin typeface="Consolas" panose="020B0609020204030204" pitchFamily="49" charset="0"/>
              </a:rPr>
              <a:t>;</a:t>
            </a:r>
          </a:p>
          <a:p>
            <a:pPr>
              <a:lnSpc>
                <a:spcPts val="2100"/>
              </a:lnSpc>
            </a:pPr>
            <a:r>
              <a:rPr lang="en-US" sz="1900" dirty="0">
                <a:latin typeface="Consolas" panose="020B0609020204030204" pitchFamily="49" charset="0"/>
              </a:rPr>
              <a:t>}</a:t>
            </a:r>
          </a:p>
        </p:txBody>
      </p:sp>
      <p:sp>
        <p:nvSpPr>
          <p:cNvPr id="8" name="Title 1">
            <a:extLst>
              <a:ext uri="{FF2B5EF4-FFF2-40B4-BE49-F238E27FC236}">
                <a16:creationId xmlns:a16="http://schemas.microsoft.com/office/drawing/2014/main" id="{D0B0C96E-A1DF-4633-B107-B3D1ADB129D8}"/>
              </a:ext>
            </a:extLst>
          </p:cNvPr>
          <p:cNvSpPr>
            <a:spLocks noGrp="1"/>
          </p:cNvSpPr>
          <p:nvPr>
            <p:ph type="title"/>
          </p:nvPr>
        </p:nvSpPr>
        <p:spPr>
          <a:xfrm>
            <a:off x="0" y="8290"/>
            <a:ext cx="12192000" cy="761148"/>
          </a:xfrm>
        </p:spPr>
        <p:txBody>
          <a:bodyPr>
            <a:normAutofit/>
          </a:bodyPr>
          <a:lstStyle/>
          <a:p>
            <a:r>
              <a:rPr lang="en-US" dirty="0"/>
              <a:t>Version 2: CUDA (1 block with 256 threads)</a:t>
            </a:r>
          </a:p>
        </p:txBody>
      </p:sp>
      <p:cxnSp>
        <p:nvCxnSpPr>
          <p:cNvPr id="6" name="Straight Connector 5">
            <a:extLst>
              <a:ext uri="{FF2B5EF4-FFF2-40B4-BE49-F238E27FC236}">
                <a16:creationId xmlns:a16="http://schemas.microsoft.com/office/drawing/2014/main" id="{D1BC5807-8A05-453A-8AAB-8419ACBA3735}"/>
              </a:ext>
            </a:extLst>
          </p:cNvPr>
          <p:cNvCxnSpPr/>
          <p:nvPr/>
        </p:nvCxnSpPr>
        <p:spPr>
          <a:xfrm>
            <a:off x="6278136" y="676634"/>
            <a:ext cx="0" cy="602421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06387C1E-2CA3-43A7-88E1-6BCFB93BC4C4}"/>
              </a:ext>
            </a:extLst>
          </p:cNvPr>
          <p:cNvGrpSpPr/>
          <p:nvPr/>
        </p:nvGrpSpPr>
        <p:grpSpPr>
          <a:xfrm>
            <a:off x="1030488" y="4818223"/>
            <a:ext cx="4426628" cy="1762541"/>
            <a:chOff x="1030488" y="4818223"/>
            <a:chExt cx="4426628" cy="1762541"/>
          </a:xfrm>
        </p:grpSpPr>
        <p:cxnSp>
          <p:nvCxnSpPr>
            <p:cNvPr id="7" name="Straight Connector 6">
              <a:extLst>
                <a:ext uri="{FF2B5EF4-FFF2-40B4-BE49-F238E27FC236}">
                  <a16:creationId xmlns:a16="http://schemas.microsoft.com/office/drawing/2014/main" id="{B113F4E4-E00C-4418-BD1B-95D13DF7079E}"/>
                </a:ext>
              </a:extLst>
            </p:cNvPr>
            <p:cNvCxnSpPr>
              <a:cxnSpLocks/>
            </p:cNvCxnSpPr>
            <p:nvPr/>
          </p:nvCxnSpPr>
          <p:spPr>
            <a:xfrm>
              <a:off x="1748110" y="5567693"/>
              <a:ext cx="375176" cy="10091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90F48F6C-86E5-4E96-920A-886AA905D003}"/>
                </a:ext>
              </a:extLst>
            </p:cNvPr>
            <p:cNvGrpSpPr/>
            <p:nvPr/>
          </p:nvGrpSpPr>
          <p:grpSpPr>
            <a:xfrm>
              <a:off x="2123286" y="6024045"/>
              <a:ext cx="2647852" cy="556719"/>
              <a:chOff x="9268765" y="3735646"/>
              <a:chExt cx="2647852" cy="556719"/>
            </a:xfrm>
          </p:grpSpPr>
          <p:grpSp>
            <p:nvGrpSpPr>
              <p:cNvPr id="10" name="Group 9">
                <a:extLst>
                  <a:ext uri="{FF2B5EF4-FFF2-40B4-BE49-F238E27FC236}">
                    <a16:creationId xmlns:a16="http://schemas.microsoft.com/office/drawing/2014/main" id="{AD1E0CF5-D057-4BE0-B943-F13E257C48CA}"/>
                  </a:ext>
                </a:extLst>
              </p:cNvPr>
              <p:cNvGrpSpPr/>
              <p:nvPr/>
            </p:nvGrpSpPr>
            <p:grpSpPr>
              <a:xfrm>
                <a:off x="9268765" y="3735646"/>
                <a:ext cx="661965" cy="556719"/>
                <a:chOff x="9268765" y="3735646"/>
                <a:chExt cx="661965" cy="556719"/>
              </a:xfrm>
            </p:grpSpPr>
            <p:grpSp>
              <p:nvGrpSpPr>
                <p:cNvPr id="50" name="Group 49">
                  <a:extLst>
                    <a:ext uri="{FF2B5EF4-FFF2-40B4-BE49-F238E27FC236}">
                      <a16:creationId xmlns:a16="http://schemas.microsoft.com/office/drawing/2014/main" id="{B476F5A6-525B-45E4-B82F-6DF7866C935B}"/>
                    </a:ext>
                  </a:extLst>
                </p:cNvPr>
                <p:cNvGrpSpPr>
                  <a:grpSpLocks noChangeAspect="1"/>
                </p:cNvGrpSpPr>
                <p:nvPr/>
              </p:nvGrpSpPr>
              <p:grpSpPr>
                <a:xfrm>
                  <a:off x="9268765" y="3735646"/>
                  <a:ext cx="330983" cy="556719"/>
                  <a:chOff x="6601522" y="2812316"/>
                  <a:chExt cx="1345907" cy="2263840"/>
                </a:xfrm>
              </p:grpSpPr>
              <p:sp>
                <p:nvSpPr>
                  <p:cNvPr id="57" name="TextBox 56">
                    <a:extLst>
                      <a:ext uri="{FF2B5EF4-FFF2-40B4-BE49-F238E27FC236}">
                        <a16:creationId xmlns:a16="http://schemas.microsoft.com/office/drawing/2014/main" id="{1897EF6A-3EC6-4E50-B07B-64F19231347F}"/>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58" name="TextBox 57">
                    <a:extLst>
                      <a:ext uri="{FF2B5EF4-FFF2-40B4-BE49-F238E27FC236}">
                        <a16:creationId xmlns:a16="http://schemas.microsoft.com/office/drawing/2014/main" id="{80287FE3-C550-4FAE-B0A8-CE02DDB99482}"/>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59" name="TextBox 58">
                    <a:extLst>
                      <a:ext uri="{FF2B5EF4-FFF2-40B4-BE49-F238E27FC236}">
                        <a16:creationId xmlns:a16="http://schemas.microsoft.com/office/drawing/2014/main" id="{4F39CDC6-C5B5-4903-AE9F-5A5AB4BD76EF}"/>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60" name="TextBox 59">
                    <a:extLst>
                      <a:ext uri="{FF2B5EF4-FFF2-40B4-BE49-F238E27FC236}">
                        <a16:creationId xmlns:a16="http://schemas.microsoft.com/office/drawing/2014/main" id="{80341DBF-87D7-4114-BAE3-D4315D28F67C}"/>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61" name="TextBox 60">
                    <a:extLst>
                      <a:ext uri="{FF2B5EF4-FFF2-40B4-BE49-F238E27FC236}">
                        <a16:creationId xmlns:a16="http://schemas.microsoft.com/office/drawing/2014/main" id="{9AD99CB6-F166-4686-862E-AF8CFD79A0DD}"/>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nvGrpSpPr>
                <p:cNvPr id="51" name="Group 50">
                  <a:extLst>
                    <a:ext uri="{FF2B5EF4-FFF2-40B4-BE49-F238E27FC236}">
                      <a16:creationId xmlns:a16="http://schemas.microsoft.com/office/drawing/2014/main" id="{7DE58787-4894-4BA1-A860-129E9557D41B}"/>
                    </a:ext>
                  </a:extLst>
                </p:cNvPr>
                <p:cNvGrpSpPr>
                  <a:grpSpLocks noChangeAspect="1"/>
                </p:cNvGrpSpPr>
                <p:nvPr/>
              </p:nvGrpSpPr>
              <p:grpSpPr>
                <a:xfrm>
                  <a:off x="9599747" y="3735646"/>
                  <a:ext cx="330983" cy="556719"/>
                  <a:chOff x="6601522" y="2812316"/>
                  <a:chExt cx="1345907" cy="2263840"/>
                </a:xfrm>
              </p:grpSpPr>
              <p:sp>
                <p:nvSpPr>
                  <p:cNvPr id="52" name="TextBox 51">
                    <a:extLst>
                      <a:ext uri="{FF2B5EF4-FFF2-40B4-BE49-F238E27FC236}">
                        <a16:creationId xmlns:a16="http://schemas.microsoft.com/office/drawing/2014/main" id="{63F03181-76CC-430B-A4C9-78C099A41CE8}"/>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53" name="TextBox 52">
                    <a:extLst>
                      <a:ext uri="{FF2B5EF4-FFF2-40B4-BE49-F238E27FC236}">
                        <a16:creationId xmlns:a16="http://schemas.microsoft.com/office/drawing/2014/main" id="{F5D12BB9-794F-4322-B27B-9A806624FA58}"/>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54" name="TextBox 53">
                    <a:extLst>
                      <a:ext uri="{FF2B5EF4-FFF2-40B4-BE49-F238E27FC236}">
                        <a16:creationId xmlns:a16="http://schemas.microsoft.com/office/drawing/2014/main" id="{73356321-E974-4687-B226-41907CA9340D}"/>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55" name="TextBox 54">
                    <a:extLst>
                      <a:ext uri="{FF2B5EF4-FFF2-40B4-BE49-F238E27FC236}">
                        <a16:creationId xmlns:a16="http://schemas.microsoft.com/office/drawing/2014/main" id="{D41B6456-33ED-44C7-9B16-0880197CFF5A}"/>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56" name="TextBox 55">
                    <a:extLst>
                      <a:ext uri="{FF2B5EF4-FFF2-40B4-BE49-F238E27FC236}">
                        <a16:creationId xmlns:a16="http://schemas.microsoft.com/office/drawing/2014/main" id="{D660221F-B268-4ECD-8CE1-1E725900D0C0}"/>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grpSp>
            <p:nvGrpSpPr>
              <p:cNvPr id="11" name="Group 10">
                <a:extLst>
                  <a:ext uri="{FF2B5EF4-FFF2-40B4-BE49-F238E27FC236}">
                    <a16:creationId xmlns:a16="http://schemas.microsoft.com/office/drawing/2014/main" id="{A915C176-F98C-44A9-A22F-D9881E453934}"/>
                  </a:ext>
                </a:extLst>
              </p:cNvPr>
              <p:cNvGrpSpPr/>
              <p:nvPr/>
            </p:nvGrpSpPr>
            <p:grpSpPr>
              <a:xfrm>
                <a:off x="9930728" y="3735646"/>
                <a:ext cx="661965" cy="556719"/>
                <a:chOff x="9268765" y="3735646"/>
                <a:chExt cx="661965" cy="556719"/>
              </a:xfrm>
            </p:grpSpPr>
            <p:grpSp>
              <p:nvGrpSpPr>
                <p:cNvPr id="38" name="Group 37">
                  <a:extLst>
                    <a:ext uri="{FF2B5EF4-FFF2-40B4-BE49-F238E27FC236}">
                      <a16:creationId xmlns:a16="http://schemas.microsoft.com/office/drawing/2014/main" id="{6238B65B-15CD-4C62-8D99-04FD070B8910}"/>
                    </a:ext>
                  </a:extLst>
                </p:cNvPr>
                <p:cNvGrpSpPr>
                  <a:grpSpLocks noChangeAspect="1"/>
                </p:cNvGrpSpPr>
                <p:nvPr/>
              </p:nvGrpSpPr>
              <p:grpSpPr>
                <a:xfrm>
                  <a:off x="9268765" y="3735646"/>
                  <a:ext cx="330983" cy="556719"/>
                  <a:chOff x="6601522" y="2812316"/>
                  <a:chExt cx="1345907" cy="2263840"/>
                </a:xfrm>
              </p:grpSpPr>
              <p:sp>
                <p:nvSpPr>
                  <p:cNvPr id="45" name="TextBox 44">
                    <a:extLst>
                      <a:ext uri="{FF2B5EF4-FFF2-40B4-BE49-F238E27FC236}">
                        <a16:creationId xmlns:a16="http://schemas.microsoft.com/office/drawing/2014/main" id="{6B4064F4-4ACB-4375-911B-22E1B6732F66}"/>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46" name="TextBox 45">
                    <a:extLst>
                      <a:ext uri="{FF2B5EF4-FFF2-40B4-BE49-F238E27FC236}">
                        <a16:creationId xmlns:a16="http://schemas.microsoft.com/office/drawing/2014/main" id="{35CC2ADF-8739-47CA-A67B-975CEB9BEB8E}"/>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47" name="TextBox 46">
                    <a:extLst>
                      <a:ext uri="{FF2B5EF4-FFF2-40B4-BE49-F238E27FC236}">
                        <a16:creationId xmlns:a16="http://schemas.microsoft.com/office/drawing/2014/main" id="{B8A6B93F-A91D-4B7E-8128-DC537CE2C6F8}"/>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48" name="TextBox 47">
                    <a:extLst>
                      <a:ext uri="{FF2B5EF4-FFF2-40B4-BE49-F238E27FC236}">
                        <a16:creationId xmlns:a16="http://schemas.microsoft.com/office/drawing/2014/main" id="{45B9ED54-477B-450E-9543-B5F775EA6007}"/>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49" name="TextBox 48">
                    <a:extLst>
                      <a:ext uri="{FF2B5EF4-FFF2-40B4-BE49-F238E27FC236}">
                        <a16:creationId xmlns:a16="http://schemas.microsoft.com/office/drawing/2014/main" id="{DEE4BB99-6124-4203-9EC0-8071F62CABB3}"/>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nvGrpSpPr>
                <p:cNvPr id="39" name="Group 38">
                  <a:extLst>
                    <a:ext uri="{FF2B5EF4-FFF2-40B4-BE49-F238E27FC236}">
                      <a16:creationId xmlns:a16="http://schemas.microsoft.com/office/drawing/2014/main" id="{0803B6DC-A1DF-471B-AD49-3BBC1B218FF8}"/>
                    </a:ext>
                  </a:extLst>
                </p:cNvPr>
                <p:cNvGrpSpPr>
                  <a:grpSpLocks noChangeAspect="1"/>
                </p:cNvGrpSpPr>
                <p:nvPr/>
              </p:nvGrpSpPr>
              <p:grpSpPr>
                <a:xfrm>
                  <a:off x="9599747" y="3735646"/>
                  <a:ext cx="330983" cy="556719"/>
                  <a:chOff x="6601522" y="2812316"/>
                  <a:chExt cx="1345907" cy="2263840"/>
                </a:xfrm>
              </p:grpSpPr>
              <p:sp>
                <p:nvSpPr>
                  <p:cNvPr id="40" name="TextBox 39">
                    <a:extLst>
                      <a:ext uri="{FF2B5EF4-FFF2-40B4-BE49-F238E27FC236}">
                        <a16:creationId xmlns:a16="http://schemas.microsoft.com/office/drawing/2014/main" id="{67BB0AA0-821C-4428-88F7-3BDF75F141A8}"/>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41" name="TextBox 40">
                    <a:extLst>
                      <a:ext uri="{FF2B5EF4-FFF2-40B4-BE49-F238E27FC236}">
                        <a16:creationId xmlns:a16="http://schemas.microsoft.com/office/drawing/2014/main" id="{0580168F-C2A0-4377-9DED-19174FD668C1}"/>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42" name="TextBox 41">
                    <a:extLst>
                      <a:ext uri="{FF2B5EF4-FFF2-40B4-BE49-F238E27FC236}">
                        <a16:creationId xmlns:a16="http://schemas.microsoft.com/office/drawing/2014/main" id="{255EF2D3-87A8-459E-875C-C5F9AAF3CE05}"/>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43" name="TextBox 42">
                    <a:extLst>
                      <a:ext uri="{FF2B5EF4-FFF2-40B4-BE49-F238E27FC236}">
                        <a16:creationId xmlns:a16="http://schemas.microsoft.com/office/drawing/2014/main" id="{A126D4AD-4F41-479B-AC1A-772952F00119}"/>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44" name="TextBox 43">
                    <a:extLst>
                      <a:ext uri="{FF2B5EF4-FFF2-40B4-BE49-F238E27FC236}">
                        <a16:creationId xmlns:a16="http://schemas.microsoft.com/office/drawing/2014/main" id="{80E9C58A-379B-4EDC-A53F-8CD5991875F6}"/>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grpSp>
            <p:nvGrpSpPr>
              <p:cNvPr id="12" name="Group 11">
                <a:extLst>
                  <a:ext uri="{FF2B5EF4-FFF2-40B4-BE49-F238E27FC236}">
                    <a16:creationId xmlns:a16="http://schemas.microsoft.com/office/drawing/2014/main" id="{FDFD9E30-5FB5-4FD5-AA15-E33A8E3950D4}"/>
                  </a:ext>
                </a:extLst>
              </p:cNvPr>
              <p:cNvGrpSpPr/>
              <p:nvPr/>
            </p:nvGrpSpPr>
            <p:grpSpPr>
              <a:xfrm>
                <a:off x="10592689" y="3735646"/>
                <a:ext cx="661965" cy="556719"/>
                <a:chOff x="9268765" y="3735646"/>
                <a:chExt cx="661965" cy="556719"/>
              </a:xfrm>
            </p:grpSpPr>
            <p:grpSp>
              <p:nvGrpSpPr>
                <p:cNvPr id="26" name="Group 25">
                  <a:extLst>
                    <a:ext uri="{FF2B5EF4-FFF2-40B4-BE49-F238E27FC236}">
                      <a16:creationId xmlns:a16="http://schemas.microsoft.com/office/drawing/2014/main" id="{BB573CFE-BB92-42DD-97B1-927BC45D9FBB}"/>
                    </a:ext>
                  </a:extLst>
                </p:cNvPr>
                <p:cNvGrpSpPr>
                  <a:grpSpLocks noChangeAspect="1"/>
                </p:cNvGrpSpPr>
                <p:nvPr/>
              </p:nvGrpSpPr>
              <p:grpSpPr>
                <a:xfrm>
                  <a:off x="9268765" y="3735646"/>
                  <a:ext cx="330983" cy="556719"/>
                  <a:chOff x="6601522" y="2812316"/>
                  <a:chExt cx="1345907" cy="2263840"/>
                </a:xfrm>
              </p:grpSpPr>
              <p:sp>
                <p:nvSpPr>
                  <p:cNvPr id="33" name="TextBox 32">
                    <a:extLst>
                      <a:ext uri="{FF2B5EF4-FFF2-40B4-BE49-F238E27FC236}">
                        <a16:creationId xmlns:a16="http://schemas.microsoft.com/office/drawing/2014/main" id="{FAAEB7D2-4AD9-4F90-8C83-5DD4398037E4}"/>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4" name="TextBox 33">
                    <a:extLst>
                      <a:ext uri="{FF2B5EF4-FFF2-40B4-BE49-F238E27FC236}">
                        <a16:creationId xmlns:a16="http://schemas.microsoft.com/office/drawing/2014/main" id="{AA954675-A585-409B-A374-066B608D993B}"/>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5" name="TextBox 34">
                    <a:extLst>
                      <a:ext uri="{FF2B5EF4-FFF2-40B4-BE49-F238E27FC236}">
                        <a16:creationId xmlns:a16="http://schemas.microsoft.com/office/drawing/2014/main" id="{62DBEDD3-7656-4FCC-8C85-A503EC2F1862}"/>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36" name="TextBox 35">
                    <a:extLst>
                      <a:ext uri="{FF2B5EF4-FFF2-40B4-BE49-F238E27FC236}">
                        <a16:creationId xmlns:a16="http://schemas.microsoft.com/office/drawing/2014/main" id="{A9C6DA5D-24C3-4584-A957-E035CFA613E3}"/>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7" name="TextBox 36">
                    <a:extLst>
                      <a:ext uri="{FF2B5EF4-FFF2-40B4-BE49-F238E27FC236}">
                        <a16:creationId xmlns:a16="http://schemas.microsoft.com/office/drawing/2014/main" id="{EE074205-8919-439A-8A28-555B0A2DFF9D}"/>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nvGrpSpPr>
                <p:cNvPr id="27" name="Group 26">
                  <a:extLst>
                    <a:ext uri="{FF2B5EF4-FFF2-40B4-BE49-F238E27FC236}">
                      <a16:creationId xmlns:a16="http://schemas.microsoft.com/office/drawing/2014/main" id="{9295901D-4799-40BF-803C-4667E9F27934}"/>
                    </a:ext>
                  </a:extLst>
                </p:cNvPr>
                <p:cNvGrpSpPr>
                  <a:grpSpLocks noChangeAspect="1"/>
                </p:cNvGrpSpPr>
                <p:nvPr/>
              </p:nvGrpSpPr>
              <p:grpSpPr>
                <a:xfrm>
                  <a:off x="9599747" y="3735646"/>
                  <a:ext cx="330983" cy="556719"/>
                  <a:chOff x="6601522" y="2812316"/>
                  <a:chExt cx="1345907" cy="2263840"/>
                </a:xfrm>
              </p:grpSpPr>
              <p:sp>
                <p:nvSpPr>
                  <p:cNvPr id="28" name="TextBox 27">
                    <a:extLst>
                      <a:ext uri="{FF2B5EF4-FFF2-40B4-BE49-F238E27FC236}">
                        <a16:creationId xmlns:a16="http://schemas.microsoft.com/office/drawing/2014/main" id="{D0064BAD-553C-40FE-B0BB-D351D860166D}"/>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9" name="TextBox 28">
                    <a:extLst>
                      <a:ext uri="{FF2B5EF4-FFF2-40B4-BE49-F238E27FC236}">
                        <a16:creationId xmlns:a16="http://schemas.microsoft.com/office/drawing/2014/main" id="{D2522477-7B2E-4D71-A101-6F98000CD6F8}"/>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0" name="TextBox 29">
                    <a:extLst>
                      <a:ext uri="{FF2B5EF4-FFF2-40B4-BE49-F238E27FC236}">
                        <a16:creationId xmlns:a16="http://schemas.microsoft.com/office/drawing/2014/main" id="{E0E1C065-E261-40FF-A58E-5041D22BC040}"/>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31" name="TextBox 30">
                    <a:extLst>
                      <a:ext uri="{FF2B5EF4-FFF2-40B4-BE49-F238E27FC236}">
                        <a16:creationId xmlns:a16="http://schemas.microsoft.com/office/drawing/2014/main" id="{085F06A2-EFDB-4D97-B891-DA45C19AFCD9}"/>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32" name="TextBox 31">
                    <a:extLst>
                      <a:ext uri="{FF2B5EF4-FFF2-40B4-BE49-F238E27FC236}">
                        <a16:creationId xmlns:a16="http://schemas.microsoft.com/office/drawing/2014/main" id="{502276D6-DA67-4BDB-8E8F-D17D3026F9A8}"/>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grpSp>
            <p:nvGrpSpPr>
              <p:cNvPr id="13" name="Group 12">
                <a:extLst>
                  <a:ext uri="{FF2B5EF4-FFF2-40B4-BE49-F238E27FC236}">
                    <a16:creationId xmlns:a16="http://schemas.microsoft.com/office/drawing/2014/main" id="{EAF53C8D-F1F4-4FA4-B932-D88FC009E0E1}"/>
                  </a:ext>
                </a:extLst>
              </p:cNvPr>
              <p:cNvGrpSpPr/>
              <p:nvPr/>
            </p:nvGrpSpPr>
            <p:grpSpPr>
              <a:xfrm>
                <a:off x="11254652" y="3735646"/>
                <a:ext cx="661965" cy="556719"/>
                <a:chOff x="9268765" y="3735646"/>
                <a:chExt cx="661965" cy="556719"/>
              </a:xfrm>
            </p:grpSpPr>
            <p:grpSp>
              <p:nvGrpSpPr>
                <p:cNvPr id="14" name="Group 13">
                  <a:extLst>
                    <a:ext uri="{FF2B5EF4-FFF2-40B4-BE49-F238E27FC236}">
                      <a16:creationId xmlns:a16="http://schemas.microsoft.com/office/drawing/2014/main" id="{BBE7AE0C-8499-4A7A-AAFD-81D34ED7983C}"/>
                    </a:ext>
                  </a:extLst>
                </p:cNvPr>
                <p:cNvGrpSpPr>
                  <a:grpSpLocks noChangeAspect="1"/>
                </p:cNvGrpSpPr>
                <p:nvPr/>
              </p:nvGrpSpPr>
              <p:grpSpPr>
                <a:xfrm>
                  <a:off x="9268765" y="3735646"/>
                  <a:ext cx="330983" cy="556719"/>
                  <a:chOff x="6601522" y="2812316"/>
                  <a:chExt cx="1345907" cy="2263840"/>
                </a:xfrm>
              </p:grpSpPr>
              <p:sp>
                <p:nvSpPr>
                  <p:cNvPr id="21" name="TextBox 20">
                    <a:extLst>
                      <a:ext uri="{FF2B5EF4-FFF2-40B4-BE49-F238E27FC236}">
                        <a16:creationId xmlns:a16="http://schemas.microsoft.com/office/drawing/2014/main" id="{2341A172-B6DC-42FE-B96C-6DDC7942ECC8}"/>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2" name="TextBox 21">
                    <a:extLst>
                      <a:ext uri="{FF2B5EF4-FFF2-40B4-BE49-F238E27FC236}">
                        <a16:creationId xmlns:a16="http://schemas.microsoft.com/office/drawing/2014/main" id="{9CEB272D-4BBB-49F2-B8FC-74259EFE09FF}"/>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3" name="TextBox 22">
                    <a:extLst>
                      <a:ext uri="{FF2B5EF4-FFF2-40B4-BE49-F238E27FC236}">
                        <a16:creationId xmlns:a16="http://schemas.microsoft.com/office/drawing/2014/main" id="{AE69013C-8833-4B01-9742-8F7B4670F3A2}"/>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24" name="TextBox 23">
                    <a:extLst>
                      <a:ext uri="{FF2B5EF4-FFF2-40B4-BE49-F238E27FC236}">
                        <a16:creationId xmlns:a16="http://schemas.microsoft.com/office/drawing/2014/main" id="{18F41940-1AD2-4391-9B71-C452B3D86792}"/>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5" name="TextBox 24">
                    <a:extLst>
                      <a:ext uri="{FF2B5EF4-FFF2-40B4-BE49-F238E27FC236}">
                        <a16:creationId xmlns:a16="http://schemas.microsoft.com/office/drawing/2014/main" id="{D0085790-120A-41BE-9ACB-A9E3D5A2488D}"/>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nvGrpSpPr>
                <p:cNvPr id="15" name="Group 14">
                  <a:extLst>
                    <a:ext uri="{FF2B5EF4-FFF2-40B4-BE49-F238E27FC236}">
                      <a16:creationId xmlns:a16="http://schemas.microsoft.com/office/drawing/2014/main" id="{F4B17718-D454-429A-BF55-D72964A2B997}"/>
                    </a:ext>
                  </a:extLst>
                </p:cNvPr>
                <p:cNvGrpSpPr>
                  <a:grpSpLocks noChangeAspect="1"/>
                </p:cNvGrpSpPr>
                <p:nvPr/>
              </p:nvGrpSpPr>
              <p:grpSpPr>
                <a:xfrm>
                  <a:off x="9599747" y="3735646"/>
                  <a:ext cx="330983" cy="556719"/>
                  <a:chOff x="6601522" y="2812316"/>
                  <a:chExt cx="1345907" cy="2263840"/>
                </a:xfrm>
              </p:grpSpPr>
              <p:sp>
                <p:nvSpPr>
                  <p:cNvPr id="16" name="TextBox 15">
                    <a:extLst>
                      <a:ext uri="{FF2B5EF4-FFF2-40B4-BE49-F238E27FC236}">
                        <a16:creationId xmlns:a16="http://schemas.microsoft.com/office/drawing/2014/main" id="{8663D269-D82E-45C7-8034-60B307F82880}"/>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7" name="TextBox 16">
                    <a:extLst>
                      <a:ext uri="{FF2B5EF4-FFF2-40B4-BE49-F238E27FC236}">
                        <a16:creationId xmlns:a16="http://schemas.microsoft.com/office/drawing/2014/main" id="{9CD24250-6075-4165-86A5-FB64236E9A81}"/>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8" name="TextBox 17">
                    <a:extLst>
                      <a:ext uri="{FF2B5EF4-FFF2-40B4-BE49-F238E27FC236}">
                        <a16:creationId xmlns:a16="http://schemas.microsoft.com/office/drawing/2014/main" id="{C3255FCA-3D73-40FF-B75A-E9597D7E6195}"/>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19" name="TextBox 18">
                    <a:extLst>
                      <a:ext uri="{FF2B5EF4-FFF2-40B4-BE49-F238E27FC236}">
                        <a16:creationId xmlns:a16="http://schemas.microsoft.com/office/drawing/2014/main" id="{5EB90211-04FC-41AF-8923-A2FCDEA233CE}"/>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0" name="TextBox 19">
                    <a:extLst>
                      <a:ext uri="{FF2B5EF4-FFF2-40B4-BE49-F238E27FC236}">
                        <a16:creationId xmlns:a16="http://schemas.microsoft.com/office/drawing/2014/main" id="{6E4A1FF5-FBDC-49C6-86D0-D8CA1C0AC4CF}"/>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grpSp>
        <p:grpSp>
          <p:nvGrpSpPr>
            <p:cNvPr id="62" name="Group 61">
              <a:extLst>
                <a:ext uri="{FF2B5EF4-FFF2-40B4-BE49-F238E27FC236}">
                  <a16:creationId xmlns:a16="http://schemas.microsoft.com/office/drawing/2014/main" id="{800ABFAD-C391-45D2-A0EF-BE483EC79177}"/>
                </a:ext>
              </a:extLst>
            </p:cNvPr>
            <p:cNvGrpSpPr/>
            <p:nvPr/>
          </p:nvGrpSpPr>
          <p:grpSpPr>
            <a:xfrm>
              <a:off x="1030488" y="4818223"/>
              <a:ext cx="1136911" cy="839211"/>
              <a:chOff x="8376685" y="3031625"/>
              <a:chExt cx="1136911" cy="839211"/>
            </a:xfrm>
          </p:grpSpPr>
          <p:grpSp>
            <p:nvGrpSpPr>
              <p:cNvPr id="63" name="Group 62">
                <a:extLst>
                  <a:ext uri="{FF2B5EF4-FFF2-40B4-BE49-F238E27FC236}">
                    <a16:creationId xmlns:a16="http://schemas.microsoft.com/office/drawing/2014/main" id="{A1410045-72BB-46DA-B432-D31AEF0A0229}"/>
                  </a:ext>
                </a:extLst>
              </p:cNvPr>
              <p:cNvGrpSpPr>
                <a:grpSpLocks noChangeAspect="1"/>
              </p:cNvGrpSpPr>
              <p:nvPr/>
            </p:nvGrpSpPr>
            <p:grpSpPr>
              <a:xfrm>
                <a:off x="8793619" y="3314117"/>
                <a:ext cx="330983" cy="556719"/>
                <a:chOff x="6601522" y="2812316"/>
                <a:chExt cx="1345907" cy="2263840"/>
              </a:xfrm>
            </p:grpSpPr>
            <p:sp>
              <p:nvSpPr>
                <p:cNvPr id="65" name="TextBox 64">
                  <a:extLst>
                    <a:ext uri="{FF2B5EF4-FFF2-40B4-BE49-F238E27FC236}">
                      <a16:creationId xmlns:a16="http://schemas.microsoft.com/office/drawing/2014/main" id="{E703B868-564A-45C3-8754-5682BE832671}"/>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66" name="TextBox 65">
                  <a:extLst>
                    <a:ext uri="{FF2B5EF4-FFF2-40B4-BE49-F238E27FC236}">
                      <a16:creationId xmlns:a16="http://schemas.microsoft.com/office/drawing/2014/main" id="{64A5125B-499F-4D89-B4F5-D7CAA5511AC4}"/>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67" name="TextBox 66">
                  <a:extLst>
                    <a:ext uri="{FF2B5EF4-FFF2-40B4-BE49-F238E27FC236}">
                      <a16:creationId xmlns:a16="http://schemas.microsoft.com/office/drawing/2014/main" id="{32E28F39-4B69-44C7-852C-F894AF2F97FF}"/>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68" name="TextBox 67">
                  <a:extLst>
                    <a:ext uri="{FF2B5EF4-FFF2-40B4-BE49-F238E27FC236}">
                      <a16:creationId xmlns:a16="http://schemas.microsoft.com/office/drawing/2014/main" id="{F6D7186F-F1B0-442A-B294-11640654A7CC}"/>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69" name="TextBox 68">
                  <a:extLst>
                    <a:ext uri="{FF2B5EF4-FFF2-40B4-BE49-F238E27FC236}">
                      <a16:creationId xmlns:a16="http://schemas.microsoft.com/office/drawing/2014/main" id="{C711BD7E-54B4-4EF9-9D65-E002A42D9E15}"/>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sp>
            <p:nvSpPr>
              <p:cNvPr id="64" name="TextBox 63">
                <a:extLst>
                  <a:ext uri="{FF2B5EF4-FFF2-40B4-BE49-F238E27FC236}">
                    <a16:creationId xmlns:a16="http://schemas.microsoft.com/office/drawing/2014/main" id="{126045B9-54AA-498E-8E9A-314C5C87D102}"/>
                  </a:ext>
                </a:extLst>
              </p:cNvPr>
              <p:cNvSpPr txBox="1"/>
              <p:nvPr/>
            </p:nvSpPr>
            <p:spPr>
              <a:xfrm>
                <a:off x="8376685" y="3031625"/>
                <a:ext cx="1136911" cy="323550"/>
              </a:xfrm>
              <a:prstGeom prst="rect">
                <a:avLst/>
              </a:prstGeom>
              <a:noFill/>
            </p:spPr>
            <p:txBody>
              <a:bodyPr wrap="square" rtlCol="0">
                <a:spAutoFit/>
              </a:bodyPr>
              <a:lstStyle/>
              <a:p>
                <a:pPr algn="ctr">
                  <a:lnSpc>
                    <a:spcPts val="1800"/>
                  </a:lnSpc>
                </a:pPr>
                <a:r>
                  <a:rPr lang="en-US" sz="2000" b="1" dirty="0">
                    <a:latin typeface="Segoe UI" panose="020B0502040204020203" pitchFamily="34" charset="0"/>
                    <a:cs typeface="Segoe UI" panose="020B0502040204020203" pitchFamily="34" charset="0"/>
                  </a:rPr>
                  <a:t>Thread</a:t>
                </a:r>
              </a:p>
            </p:txBody>
          </p:sp>
        </p:grpSp>
        <p:cxnSp>
          <p:nvCxnSpPr>
            <p:cNvPr id="70" name="Straight Connector 69">
              <a:extLst>
                <a:ext uri="{FF2B5EF4-FFF2-40B4-BE49-F238E27FC236}">
                  <a16:creationId xmlns:a16="http://schemas.microsoft.com/office/drawing/2014/main" id="{B143B556-9F90-41E2-B66D-3C3BA0AB72FA}"/>
                </a:ext>
              </a:extLst>
            </p:cNvPr>
            <p:cNvCxnSpPr>
              <a:cxnSpLocks/>
            </p:cNvCxnSpPr>
            <p:nvPr/>
          </p:nvCxnSpPr>
          <p:spPr>
            <a:xfrm>
              <a:off x="1788566" y="5099971"/>
              <a:ext cx="663093" cy="9252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C7FFB7A6-18A7-46F6-9AE1-DA1CF828B0A2}"/>
                </a:ext>
              </a:extLst>
            </p:cNvPr>
            <p:cNvSpPr txBox="1"/>
            <p:nvPr/>
          </p:nvSpPr>
          <p:spPr>
            <a:xfrm>
              <a:off x="2376696" y="5691100"/>
              <a:ext cx="3080420" cy="323550"/>
            </a:xfrm>
            <a:prstGeom prst="rect">
              <a:avLst/>
            </a:prstGeom>
            <a:noFill/>
          </p:spPr>
          <p:txBody>
            <a:bodyPr wrap="square" rtlCol="0">
              <a:spAutoFit/>
            </a:bodyPr>
            <a:lstStyle/>
            <a:p>
              <a:pPr algn="ctr">
                <a:lnSpc>
                  <a:spcPts val="1800"/>
                </a:lnSpc>
              </a:pPr>
              <a:r>
                <a:rPr lang="en-US" sz="2000" b="1" dirty="0">
                  <a:latin typeface="Segoe UI" panose="020B0502040204020203" pitchFamily="34" charset="0"/>
                  <a:cs typeface="Segoe UI" panose="020B0502040204020203" pitchFamily="34" charset="0"/>
                </a:rPr>
                <a:t>One-dimensional block</a:t>
              </a:r>
            </a:p>
          </p:txBody>
        </p:sp>
      </p:grpSp>
    </p:spTree>
    <p:extLst>
      <p:ext uri="{BB962C8B-B14F-4D97-AF65-F5344CB8AC3E}">
        <p14:creationId xmlns:p14="http://schemas.microsoft.com/office/powerpoint/2010/main" val="310962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CB7675-67D5-4CFD-B655-DDD2CDEDCF72}"/>
              </a:ext>
            </a:extLst>
          </p:cNvPr>
          <p:cNvSpPr/>
          <p:nvPr/>
        </p:nvSpPr>
        <p:spPr>
          <a:xfrm>
            <a:off x="0" y="657921"/>
            <a:ext cx="6345044" cy="4901342"/>
          </a:xfrm>
          <a:prstGeom prst="rect">
            <a:avLst/>
          </a:prstGeom>
        </p:spPr>
        <p:txBody>
          <a:bodyPr wrap="square">
            <a:spAutoFit/>
          </a:bodyPr>
          <a:lstStyle/>
          <a:p>
            <a:pPr>
              <a:lnSpc>
                <a:spcPts val="2500"/>
              </a:lnSpc>
            </a:pPr>
            <a:r>
              <a:rPr lang="en-US" sz="2100" dirty="0">
                <a:latin typeface="Consolas" panose="020B0609020204030204" pitchFamily="49" charset="0"/>
              </a:rPr>
              <a:t>//Vector-add two arrays.</a:t>
            </a:r>
          </a:p>
          <a:p>
            <a:pPr>
              <a:lnSpc>
                <a:spcPts val="2500"/>
              </a:lnSpc>
            </a:pPr>
            <a:r>
              <a:rPr lang="en-US" sz="2100" dirty="0">
                <a:solidFill>
                  <a:srgbClr val="0070C0"/>
                </a:solidFill>
                <a:latin typeface="Consolas" panose="020B0609020204030204" pitchFamily="49" charset="0"/>
              </a:rPr>
              <a:t>__global__ </a:t>
            </a:r>
            <a:r>
              <a:rPr lang="en-US" sz="2100" dirty="0">
                <a:latin typeface="Consolas" panose="020B0609020204030204" pitchFamily="49" charset="0"/>
              </a:rPr>
              <a:t>//Tells CUDA that add()</a:t>
            </a:r>
          </a:p>
          <a:p>
            <a:pPr>
              <a:lnSpc>
                <a:spcPts val="2500"/>
              </a:lnSpc>
            </a:pPr>
            <a:r>
              <a:rPr lang="en-US" sz="2100" dirty="0">
                <a:latin typeface="Consolas" panose="020B0609020204030204" pitchFamily="49" charset="0"/>
              </a:rPr>
              <a:t>           //is a kernel that runs</a:t>
            </a:r>
          </a:p>
          <a:p>
            <a:pPr>
              <a:lnSpc>
                <a:spcPts val="2500"/>
              </a:lnSpc>
            </a:pPr>
            <a:r>
              <a:rPr lang="en-US" sz="2100" dirty="0">
                <a:latin typeface="Consolas" panose="020B0609020204030204" pitchFamily="49" charset="0"/>
              </a:rPr>
              <a:t>           //on a GPU, and can be</a:t>
            </a:r>
          </a:p>
          <a:p>
            <a:pPr>
              <a:lnSpc>
                <a:spcPts val="2500"/>
              </a:lnSpc>
            </a:pPr>
            <a:r>
              <a:rPr lang="en-US" sz="2100" dirty="0">
                <a:latin typeface="Consolas" panose="020B0609020204030204" pitchFamily="49" charset="0"/>
              </a:rPr>
              <a:t>           //invoked by a CPU.</a:t>
            </a:r>
          </a:p>
          <a:p>
            <a:pPr>
              <a:lnSpc>
                <a:spcPts val="2500"/>
              </a:lnSpc>
            </a:pPr>
            <a:r>
              <a:rPr lang="en-US" sz="2100" dirty="0">
                <a:solidFill>
                  <a:srgbClr val="0070C0"/>
                </a:solidFill>
                <a:latin typeface="Consolas" panose="020B0609020204030204" pitchFamily="49" charset="0"/>
              </a:rPr>
              <a:t>void</a:t>
            </a:r>
            <a:r>
              <a:rPr lang="en-US" sz="2100" dirty="0">
                <a:latin typeface="Consolas" panose="020B0609020204030204" pitchFamily="49" charset="0"/>
              </a:rPr>
              <a:t> add(</a:t>
            </a:r>
            <a:r>
              <a:rPr lang="en-US" sz="2100" dirty="0">
                <a:solidFill>
                  <a:srgbClr val="0070C0"/>
                </a:solidFill>
                <a:latin typeface="Consolas" panose="020B0609020204030204" pitchFamily="49" charset="0"/>
              </a:rPr>
              <a:t>int</a:t>
            </a:r>
            <a:r>
              <a:rPr lang="en-US" sz="2100" dirty="0">
                <a:latin typeface="Consolas" panose="020B0609020204030204" pitchFamily="49" charset="0"/>
              </a:rPr>
              <a:t> n, </a:t>
            </a:r>
            <a:r>
              <a:rPr lang="en-US" sz="2100" dirty="0">
                <a:solidFill>
                  <a:srgbClr val="0070C0"/>
                </a:solidFill>
                <a:latin typeface="Consolas" panose="020B0609020204030204" pitchFamily="49" charset="0"/>
              </a:rPr>
              <a:t>float</a:t>
            </a:r>
            <a:r>
              <a:rPr lang="en-US" sz="2100" dirty="0">
                <a:latin typeface="Consolas" panose="020B0609020204030204" pitchFamily="49" charset="0"/>
              </a:rPr>
              <a:t> *x, </a:t>
            </a:r>
            <a:r>
              <a:rPr lang="en-US" sz="2100" dirty="0">
                <a:solidFill>
                  <a:srgbClr val="0070C0"/>
                </a:solidFill>
                <a:latin typeface="Consolas" panose="020B0609020204030204" pitchFamily="49" charset="0"/>
              </a:rPr>
              <a:t>float</a:t>
            </a:r>
            <a:r>
              <a:rPr lang="en-US" sz="2100" dirty="0">
                <a:latin typeface="Consolas" panose="020B0609020204030204" pitchFamily="49" charset="0"/>
              </a:rPr>
              <a:t> *y){</a:t>
            </a:r>
          </a:p>
          <a:p>
            <a:pPr>
              <a:lnSpc>
                <a:spcPts val="2500"/>
              </a:lnSpc>
            </a:pPr>
            <a:r>
              <a:rPr lang="en-US" sz="2100" dirty="0">
                <a:latin typeface="Consolas" panose="020B0609020204030204" pitchFamily="49" charset="0"/>
              </a:rPr>
              <a:t>  </a:t>
            </a:r>
            <a:r>
              <a:rPr lang="en-US" sz="2100" dirty="0">
                <a:solidFill>
                  <a:srgbClr val="0070C0"/>
                </a:solidFill>
                <a:latin typeface="Consolas" panose="020B0609020204030204" pitchFamily="49" charset="0"/>
              </a:rPr>
              <a:t>int</a:t>
            </a:r>
            <a:r>
              <a:rPr lang="en-US" sz="2100" dirty="0">
                <a:latin typeface="Consolas" panose="020B0609020204030204" pitchFamily="49" charset="0"/>
              </a:rPr>
              <a:t> index = (</a:t>
            </a:r>
            <a:r>
              <a:rPr lang="en-US" sz="2100" dirty="0" err="1">
                <a:latin typeface="Consolas" panose="020B0609020204030204" pitchFamily="49" charset="0"/>
              </a:rPr>
              <a:t>blockIdx.x</a:t>
            </a:r>
            <a:r>
              <a:rPr lang="en-US" sz="2100" dirty="0">
                <a:latin typeface="Consolas" panose="020B0609020204030204" pitchFamily="49" charset="0"/>
              </a:rPr>
              <a:t> * </a:t>
            </a:r>
            <a:r>
              <a:rPr lang="en-US" sz="2100" dirty="0" err="1">
                <a:latin typeface="Consolas" panose="020B0609020204030204" pitchFamily="49" charset="0"/>
              </a:rPr>
              <a:t>blockDim.x</a:t>
            </a:r>
            <a:r>
              <a:rPr lang="en-US" sz="2100" dirty="0">
                <a:latin typeface="Consolas" panose="020B0609020204030204" pitchFamily="49" charset="0"/>
              </a:rPr>
              <a:t>) + </a:t>
            </a:r>
          </a:p>
          <a:p>
            <a:pPr>
              <a:lnSpc>
                <a:spcPts val="2500"/>
              </a:lnSpc>
            </a:pPr>
            <a:r>
              <a:rPr lang="en-US" sz="2100" dirty="0">
                <a:latin typeface="Consolas" panose="020B0609020204030204" pitchFamily="49" charset="0"/>
              </a:rPr>
              <a:t>              </a:t>
            </a:r>
            <a:r>
              <a:rPr lang="en-US" sz="2100" dirty="0" err="1">
                <a:latin typeface="Consolas" panose="020B0609020204030204" pitchFamily="49" charset="0"/>
              </a:rPr>
              <a:t>threadIdx.x</a:t>
            </a:r>
            <a:r>
              <a:rPr lang="en-US" sz="2100" dirty="0">
                <a:latin typeface="Consolas" panose="020B0609020204030204" pitchFamily="49" charset="0"/>
              </a:rPr>
              <a:t>;</a:t>
            </a:r>
          </a:p>
          <a:p>
            <a:pPr>
              <a:lnSpc>
                <a:spcPts val="2500"/>
              </a:lnSpc>
            </a:pPr>
            <a:r>
              <a:rPr lang="en-US" sz="2000" dirty="0">
                <a:latin typeface="Consolas" panose="020B0609020204030204" pitchFamily="49" charset="0"/>
              </a:rPr>
              <a:t>           //(</a:t>
            </a:r>
            <a:r>
              <a:rPr lang="en-US" sz="2000" dirty="0" err="1">
                <a:latin typeface="Consolas" panose="020B0609020204030204" pitchFamily="49" charset="0"/>
              </a:rPr>
              <a:t>myBlockId</a:t>
            </a:r>
            <a:r>
              <a:rPr lang="en-US" sz="2000" dirty="0">
                <a:latin typeface="Consolas" panose="020B0609020204030204" pitchFamily="49" charset="0"/>
              </a:rPr>
              <a:t> * </a:t>
            </a:r>
            <a:r>
              <a:rPr lang="en-US" sz="2000" dirty="0" err="1">
                <a:latin typeface="Consolas" panose="020B0609020204030204" pitchFamily="49" charset="0"/>
              </a:rPr>
              <a:t>threadsInBlock</a:t>
            </a:r>
            <a:r>
              <a:rPr lang="en-US" sz="2000" dirty="0">
                <a:latin typeface="Consolas" panose="020B0609020204030204" pitchFamily="49" charset="0"/>
              </a:rPr>
              <a:t>) +</a:t>
            </a:r>
          </a:p>
          <a:p>
            <a:pPr>
              <a:lnSpc>
                <a:spcPts val="2500"/>
              </a:lnSpc>
            </a:pPr>
            <a:r>
              <a:rPr lang="en-US" sz="2000" dirty="0">
                <a:latin typeface="Consolas" panose="020B0609020204030204" pitchFamily="49" charset="0"/>
              </a:rPr>
              <a:t>           //(</a:t>
            </a:r>
            <a:r>
              <a:rPr lang="en-US" sz="2000" dirty="0" err="1">
                <a:latin typeface="Consolas" panose="020B0609020204030204" pitchFamily="49" charset="0"/>
              </a:rPr>
              <a:t>myThreadIdInBlock</a:t>
            </a:r>
            <a:r>
              <a:rPr lang="en-US" sz="2000" dirty="0">
                <a:latin typeface="Consolas" panose="020B0609020204030204" pitchFamily="49" charset="0"/>
              </a:rPr>
              <a:t>)</a:t>
            </a:r>
          </a:p>
          <a:p>
            <a:pPr>
              <a:lnSpc>
                <a:spcPts val="2500"/>
              </a:lnSpc>
            </a:pPr>
            <a:r>
              <a:rPr lang="en-US" sz="2100" dirty="0">
                <a:latin typeface="Consolas" panose="020B0609020204030204" pitchFamily="49" charset="0"/>
              </a:rPr>
              <a:t>  </a:t>
            </a:r>
            <a:r>
              <a:rPr lang="en-US" sz="2100" dirty="0">
                <a:solidFill>
                  <a:srgbClr val="0070C0"/>
                </a:solidFill>
                <a:latin typeface="Consolas" panose="020B0609020204030204" pitchFamily="49" charset="0"/>
              </a:rPr>
              <a:t>int</a:t>
            </a:r>
            <a:r>
              <a:rPr lang="en-US" sz="2100" dirty="0">
                <a:latin typeface="Consolas" panose="020B0609020204030204" pitchFamily="49" charset="0"/>
              </a:rPr>
              <a:t> stride = </a:t>
            </a:r>
            <a:r>
              <a:rPr lang="en-US" sz="2100" dirty="0" err="1">
                <a:latin typeface="Consolas" panose="020B0609020204030204" pitchFamily="49" charset="0"/>
              </a:rPr>
              <a:t>blockDim.x</a:t>
            </a:r>
            <a:r>
              <a:rPr lang="en-US" sz="2100" dirty="0">
                <a:latin typeface="Consolas" panose="020B0609020204030204" pitchFamily="49" charset="0"/>
              </a:rPr>
              <a:t> * </a:t>
            </a:r>
            <a:r>
              <a:rPr lang="en-US" sz="2100" dirty="0" err="1">
                <a:latin typeface="Consolas" panose="020B0609020204030204" pitchFamily="49" charset="0"/>
              </a:rPr>
              <a:t>gridDim.x</a:t>
            </a:r>
            <a:r>
              <a:rPr lang="en-US" sz="2100" dirty="0">
                <a:latin typeface="Consolas" panose="020B0609020204030204" pitchFamily="49" charset="0"/>
              </a:rPr>
              <a:t>;</a:t>
            </a:r>
          </a:p>
          <a:p>
            <a:pPr>
              <a:lnSpc>
                <a:spcPts val="2500"/>
              </a:lnSpc>
            </a:pPr>
            <a:r>
              <a:rPr lang="en-US" sz="2100" dirty="0">
                <a:latin typeface="Consolas" panose="020B0609020204030204" pitchFamily="49" charset="0"/>
              </a:rPr>
              <a:t>           //</a:t>
            </a:r>
            <a:r>
              <a:rPr lang="en-US" sz="2100" dirty="0" err="1">
                <a:latin typeface="Consolas" panose="020B0609020204030204" pitchFamily="49" charset="0"/>
              </a:rPr>
              <a:t>threadsInBlock</a:t>
            </a:r>
            <a:r>
              <a:rPr lang="en-US" sz="2100" dirty="0">
                <a:latin typeface="Consolas" panose="020B0609020204030204" pitchFamily="49" charset="0"/>
              </a:rPr>
              <a:t> * </a:t>
            </a:r>
            <a:r>
              <a:rPr lang="en-US" sz="2100" dirty="0" err="1">
                <a:latin typeface="Consolas" panose="020B0609020204030204" pitchFamily="49" charset="0"/>
              </a:rPr>
              <a:t>blocksInGrid</a:t>
            </a:r>
            <a:endParaRPr lang="en-US" sz="2100" dirty="0">
              <a:latin typeface="Consolas" panose="020B0609020204030204" pitchFamily="49" charset="0"/>
            </a:endParaRPr>
          </a:p>
          <a:p>
            <a:pPr>
              <a:lnSpc>
                <a:spcPts val="2500"/>
              </a:lnSpc>
            </a:pPr>
            <a:r>
              <a:rPr lang="en-US" sz="2100" dirty="0">
                <a:latin typeface="Consolas" panose="020B0609020204030204" pitchFamily="49" charset="0"/>
              </a:rPr>
              <a:t>  </a:t>
            </a:r>
            <a:r>
              <a:rPr lang="en-US" sz="2100" dirty="0">
                <a:solidFill>
                  <a:srgbClr val="0070C0"/>
                </a:solidFill>
                <a:latin typeface="Consolas" panose="020B0609020204030204" pitchFamily="49" charset="0"/>
              </a:rPr>
              <a:t>for</a:t>
            </a:r>
            <a:r>
              <a:rPr lang="en-US" sz="2100" dirty="0">
                <a:latin typeface="Consolas" panose="020B0609020204030204" pitchFamily="49" charset="0"/>
              </a:rPr>
              <a:t> (</a:t>
            </a:r>
            <a:r>
              <a:rPr lang="en-US" sz="2100" dirty="0">
                <a:solidFill>
                  <a:srgbClr val="0070C0"/>
                </a:solidFill>
                <a:latin typeface="Consolas" panose="020B0609020204030204" pitchFamily="49" charset="0"/>
              </a:rPr>
              <a:t>int</a:t>
            </a:r>
            <a:r>
              <a:rPr lang="en-US" sz="2100" dirty="0">
                <a:latin typeface="Consolas" panose="020B0609020204030204" pitchFamily="49" charset="0"/>
              </a:rPr>
              <a:t> </a:t>
            </a:r>
            <a:r>
              <a:rPr lang="en-US" sz="2100" dirty="0" err="1">
                <a:latin typeface="Consolas" panose="020B0609020204030204" pitchFamily="49" charset="0"/>
              </a:rPr>
              <a:t>i</a:t>
            </a:r>
            <a:r>
              <a:rPr lang="en-US" sz="2100" dirty="0">
                <a:latin typeface="Consolas" panose="020B0609020204030204" pitchFamily="49" charset="0"/>
              </a:rPr>
              <a:t> = index; </a:t>
            </a:r>
            <a:r>
              <a:rPr lang="en-US" sz="2100" dirty="0" err="1">
                <a:latin typeface="Consolas" panose="020B0609020204030204" pitchFamily="49" charset="0"/>
              </a:rPr>
              <a:t>i</a:t>
            </a:r>
            <a:r>
              <a:rPr lang="en-US" sz="2100" dirty="0">
                <a:latin typeface="Consolas" panose="020B0609020204030204" pitchFamily="49" charset="0"/>
              </a:rPr>
              <a:t> &lt; n; </a:t>
            </a:r>
            <a:r>
              <a:rPr lang="en-US" sz="2100" dirty="0" err="1">
                <a:latin typeface="Consolas" panose="020B0609020204030204" pitchFamily="49" charset="0"/>
              </a:rPr>
              <a:t>i</a:t>
            </a:r>
            <a:r>
              <a:rPr lang="en-US" sz="2100" dirty="0">
                <a:latin typeface="Consolas" panose="020B0609020204030204" pitchFamily="49" charset="0"/>
              </a:rPr>
              <a:t> += stride)</a:t>
            </a:r>
          </a:p>
          <a:p>
            <a:pPr>
              <a:lnSpc>
                <a:spcPts val="2500"/>
              </a:lnSpc>
            </a:pPr>
            <a:r>
              <a:rPr lang="en-US" sz="2100" dirty="0">
                <a:latin typeface="Consolas" panose="020B0609020204030204" pitchFamily="49" charset="0"/>
              </a:rPr>
              <a:t>    y[</a:t>
            </a:r>
            <a:r>
              <a:rPr lang="en-US" sz="2100" dirty="0" err="1">
                <a:latin typeface="Consolas" panose="020B0609020204030204" pitchFamily="49" charset="0"/>
              </a:rPr>
              <a:t>i</a:t>
            </a:r>
            <a:r>
              <a:rPr lang="en-US" sz="2100" dirty="0">
                <a:latin typeface="Consolas" panose="020B0609020204030204" pitchFamily="49" charset="0"/>
              </a:rPr>
              <a:t>] = x[</a:t>
            </a:r>
            <a:r>
              <a:rPr lang="en-US" sz="2100" dirty="0" err="1">
                <a:latin typeface="Consolas" panose="020B0609020204030204" pitchFamily="49" charset="0"/>
              </a:rPr>
              <a:t>i</a:t>
            </a:r>
            <a:r>
              <a:rPr lang="en-US" sz="2100" dirty="0">
                <a:latin typeface="Consolas" panose="020B0609020204030204" pitchFamily="49" charset="0"/>
              </a:rPr>
              <a:t>] + y[</a:t>
            </a:r>
            <a:r>
              <a:rPr lang="en-US" sz="2100" dirty="0" err="1">
                <a:latin typeface="Consolas" panose="020B0609020204030204" pitchFamily="49" charset="0"/>
              </a:rPr>
              <a:t>i</a:t>
            </a:r>
            <a:r>
              <a:rPr lang="en-US" sz="2100" dirty="0">
                <a:latin typeface="Consolas" panose="020B0609020204030204" pitchFamily="49" charset="0"/>
              </a:rPr>
              <a:t>];</a:t>
            </a:r>
          </a:p>
          <a:p>
            <a:pPr>
              <a:lnSpc>
                <a:spcPts val="2500"/>
              </a:lnSpc>
            </a:pPr>
            <a:r>
              <a:rPr lang="en-US" sz="2100" dirty="0">
                <a:latin typeface="Consolas" panose="020B0609020204030204" pitchFamily="49" charset="0"/>
              </a:rPr>
              <a:t>}</a:t>
            </a:r>
          </a:p>
        </p:txBody>
      </p:sp>
      <p:sp>
        <p:nvSpPr>
          <p:cNvPr id="8" name="Title 1">
            <a:extLst>
              <a:ext uri="{FF2B5EF4-FFF2-40B4-BE49-F238E27FC236}">
                <a16:creationId xmlns:a16="http://schemas.microsoft.com/office/drawing/2014/main" id="{D0B0C96E-A1DF-4633-B107-B3D1ADB129D8}"/>
              </a:ext>
            </a:extLst>
          </p:cNvPr>
          <p:cNvSpPr>
            <a:spLocks noGrp="1"/>
          </p:cNvSpPr>
          <p:nvPr>
            <p:ph type="title"/>
          </p:nvPr>
        </p:nvSpPr>
        <p:spPr>
          <a:xfrm>
            <a:off x="0" y="8290"/>
            <a:ext cx="12192000" cy="761148"/>
          </a:xfrm>
        </p:spPr>
        <p:txBody>
          <a:bodyPr>
            <a:noAutofit/>
          </a:bodyPr>
          <a:lstStyle/>
          <a:p>
            <a:r>
              <a:rPr lang="en-US" sz="3700" dirty="0"/>
              <a:t>Version 3: CUDA (4096 blocks, each with 256 threads)</a:t>
            </a:r>
          </a:p>
        </p:txBody>
      </p:sp>
      <p:cxnSp>
        <p:nvCxnSpPr>
          <p:cNvPr id="6" name="Straight Connector 5">
            <a:extLst>
              <a:ext uri="{FF2B5EF4-FFF2-40B4-BE49-F238E27FC236}">
                <a16:creationId xmlns:a16="http://schemas.microsoft.com/office/drawing/2014/main" id="{D1BC5807-8A05-453A-8AAB-8419ACBA3735}"/>
              </a:ext>
            </a:extLst>
          </p:cNvPr>
          <p:cNvCxnSpPr/>
          <p:nvPr/>
        </p:nvCxnSpPr>
        <p:spPr>
          <a:xfrm>
            <a:off x="6278136" y="676634"/>
            <a:ext cx="0" cy="602421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36FE18F-5F81-4474-BE1A-11A890FD00EA}"/>
              </a:ext>
            </a:extLst>
          </p:cNvPr>
          <p:cNvSpPr/>
          <p:nvPr/>
        </p:nvSpPr>
        <p:spPr>
          <a:xfrm>
            <a:off x="6333892" y="657921"/>
            <a:ext cx="5813502" cy="6286336"/>
          </a:xfrm>
          <a:prstGeom prst="rect">
            <a:avLst/>
          </a:prstGeom>
        </p:spPr>
        <p:txBody>
          <a:bodyPr wrap="square">
            <a:spAutoFit/>
          </a:bodyPr>
          <a:lstStyle/>
          <a:p>
            <a:pPr>
              <a:lnSpc>
                <a:spcPts val="2100"/>
              </a:lnSpc>
            </a:pPr>
            <a:r>
              <a:rPr lang="en-US" sz="1900" dirty="0">
                <a:solidFill>
                  <a:srgbClr val="0070C0"/>
                </a:solidFill>
                <a:latin typeface="Consolas" panose="020B0609020204030204" pitchFamily="49" charset="0"/>
              </a:rPr>
              <a:t>int</a:t>
            </a:r>
            <a:r>
              <a:rPr lang="en-US" sz="1900" dirty="0">
                <a:latin typeface="Consolas" panose="020B0609020204030204" pitchFamily="49" charset="0"/>
              </a:rPr>
              <a:t> main(){</a:t>
            </a:r>
          </a:p>
          <a:p>
            <a:pPr>
              <a:lnSpc>
                <a:spcPts val="2100"/>
              </a:lnSpc>
            </a:pPr>
            <a:r>
              <a:rPr lang="en-US" sz="1900" dirty="0">
                <a:latin typeface="Consolas" panose="020B0609020204030204" pitchFamily="49" charset="0"/>
              </a:rPr>
              <a:t>  </a:t>
            </a:r>
            <a:r>
              <a:rPr lang="en-US" sz="1900" dirty="0">
                <a:solidFill>
                  <a:srgbClr val="0070C0"/>
                </a:solidFill>
                <a:latin typeface="Consolas" panose="020B0609020204030204" pitchFamily="49" charset="0"/>
              </a:rPr>
              <a:t>int</a:t>
            </a:r>
            <a:r>
              <a:rPr lang="en-US" sz="1900" dirty="0">
                <a:latin typeface="Consolas" panose="020B0609020204030204" pitchFamily="49" charset="0"/>
              </a:rPr>
              <a:t> N = </a:t>
            </a:r>
            <a:r>
              <a:rPr lang="en-US" sz="1900" dirty="0">
                <a:solidFill>
                  <a:srgbClr val="00B050"/>
                </a:solidFill>
                <a:latin typeface="Consolas" panose="020B0609020204030204" pitchFamily="49" charset="0"/>
              </a:rPr>
              <a:t>1</a:t>
            </a:r>
            <a:r>
              <a:rPr lang="en-US" sz="1900" dirty="0">
                <a:latin typeface="Consolas" panose="020B0609020204030204" pitchFamily="49" charset="0"/>
              </a:rPr>
              <a:t>&lt;&lt;</a:t>
            </a:r>
            <a:r>
              <a:rPr lang="en-US" sz="1900" dirty="0">
                <a:solidFill>
                  <a:srgbClr val="00B050"/>
                </a:solidFill>
                <a:latin typeface="Consolas" panose="020B0609020204030204" pitchFamily="49" charset="0"/>
              </a:rPr>
              <a:t>20</a:t>
            </a:r>
            <a:r>
              <a:rPr lang="en-US" sz="1900" dirty="0">
                <a:latin typeface="Consolas" panose="020B0609020204030204" pitchFamily="49" charset="0"/>
              </a:rPr>
              <a:t>; // 1M elements</a:t>
            </a:r>
          </a:p>
          <a:p>
            <a:pPr>
              <a:lnSpc>
                <a:spcPts val="2100"/>
              </a:lnSpc>
            </a:pPr>
            <a:endParaRPr lang="en-US" sz="1900" dirty="0">
              <a:latin typeface="Consolas" panose="020B0609020204030204" pitchFamily="49" charset="0"/>
            </a:endParaRPr>
          </a:p>
          <a:p>
            <a:pPr>
              <a:lnSpc>
                <a:spcPts val="2100"/>
              </a:lnSpc>
            </a:pPr>
            <a:r>
              <a:rPr lang="en-US" sz="1900" dirty="0">
                <a:latin typeface="Consolas" panose="020B0609020204030204" pitchFamily="49" charset="0"/>
              </a:rPr>
              <a:t>  //Allocate "unified memory" that's</a:t>
            </a:r>
          </a:p>
          <a:p>
            <a:pPr>
              <a:lnSpc>
                <a:spcPts val="2100"/>
              </a:lnSpc>
            </a:pPr>
            <a:r>
              <a:rPr lang="en-US" sz="1900" dirty="0">
                <a:latin typeface="Consolas" panose="020B0609020204030204" pitchFamily="49" charset="0"/>
              </a:rPr>
              <a:t>  //accessible from both CPU and GPU.</a:t>
            </a:r>
          </a:p>
          <a:p>
            <a:pPr>
              <a:lnSpc>
                <a:spcPts val="2100"/>
              </a:lnSpc>
            </a:pPr>
            <a:r>
              <a:rPr lang="en-US" sz="1900" dirty="0">
                <a:latin typeface="Consolas" panose="020B0609020204030204" pitchFamily="49" charset="0"/>
              </a:rPr>
              <a:t>  </a:t>
            </a:r>
            <a:r>
              <a:rPr lang="en-US" sz="1900" dirty="0">
                <a:solidFill>
                  <a:srgbClr val="0070C0"/>
                </a:solidFill>
                <a:latin typeface="Consolas" panose="020B0609020204030204" pitchFamily="49" charset="0"/>
              </a:rPr>
              <a:t>float</a:t>
            </a:r>
            <a:r>
              <a:rPr lang="en-US" sz="1900" dirty="0">
                <a:latin typeface="Consolas" panose="020B0609020204030204" pitchFamily="49" charset="0"/>
              </a:rPr>
              <a:t> *x, *y;</a:t>
            </a:r>
          </a:p>
          <a:p>
            <a:pPr>
              <a:lnSpc>
                <a:spcPts val="2100"/>
              </a:lnSpc>
            </a:pPr>
            <a:r>
              <a:rPr lang="en-US" sz="1900" dirty="0">
                <a:latin typeface="Consolas" panose="020B0609020204030204" pitchFamily="49" charset="0"/>
              </a:rPr>
              <a:t>  </a:t>
            </a:r>
            <a:r>
              <a:rPr lang="en-US" sz="1900" dirty="0" err="1">
                <a:latin typeface="Consolas" panose="020B0609020204030204" pitchFamily="49" charset="0"/>
              </a:rPr>
              <a:t>cudaMallocManaged</a:t>
            </a:r>
            <a:r>
              <a:rPr lang="en-US" sz="1900" dirty="0">
                <a:latin typeface="Consolas" panose="020B0609020204030204" pitchFamily="49" charset="0"/>
              </a:rPr>
              <a:t>(&amp;x, N*</a:t>
            </a:r>
            <a:r>
              <a:rPr lang="en-US" sz="1900" dirty="0" err="1">
                <a:solidFill>
                  <a:srgbClr val="0070C0"/>
                </a:solidFill>
                <a:latin typeface="Consolas" panose="020B0609020204030204" pitchFamily="49" charset="0"/>
              </a:rPr>
              <a:t>sizeof</a:t>
            </a:r>
            <a:r>
              <a:rPr lang="en-US" sz="1900" dirty="0">
                <a:latin typeface="Consolas" panose="020B0609020204030204" pitchFamily="49" charset="0"/>
              </a:rPr>
              <a:t>(</a:t>
            </a:r>
            <a:r>
              <a:rPr lang="en-US" sz="1900" dirty="0">
                <a:solidFill>
                  <a:srgbClr val="0070C0"/>
                </a:solidFill>
                <a:latin typeface="Consolas" panose="020B0609020204030204" pitchFamily="49" charset="0"/>
              </a:rPr>
              <a:t>float</a:t>
            </a:r>
            <a:r>
              <a:rPr lang="en-US" sz="1900" dirty="0">
                <a:latin typeface="Consolas" panose="020B0609020204030204" pitchFamily="49" charset="0"/>
              </a:rPr>
              <a:t>));</a:t>
            </a:r>
          </a:p>
          <a:p>
            <a:pPr>
              <a:lnSpc>
                <a:spcPts val="2100"/>
              </a:lnSpc>
            </a:pPr>
            <a:r>
              <a:rPr lang="en-US" sz="1900" dirty="0">
                <a:latin typeface="Consolas" panose="020B0609020204030204" pitchFamily="49" charset="0"/>
              </a:rPr>
              <a:t>  </a:t>
            </a:r>
            <a:r>
              <a:rPr lang="en-US" sz="1900" dirty="0" err="1">
                <a:latin typeface="Consolas" panose="020B0609020204030204" pitchFamily="49" charset="0"/>
              </a:rPr>
              <a:t>cudaMallocManaged</a:t>
            </a:r>
            <a:r>
              <a:rPr lang="en-US" sz="1900" dirty="0">
                <a:latin typeface="Consolas" panose="020B0609020204030204" pitchFamily="49" charset="0"/>
              </a:rPr>
              <a:t>(&amp;y, N*</a:t>
            </a:r>
            <a:r>
              <a:rPr lang="en-US" sz="1900" dirty="0" err="1">
                <a:solidFill>
                  <a:srgbClr val="0070C0"/>
                </a:solidFill>
                <a:latin typeface="Consolas" panose="020B0609020204030204" pitchFamily="49" charset="0"/>
              </a:rPr>
              <a:t>sizeof</a:t>
            </a:r>
            <a:r>
              <a:rPr lang="en-US" sz="1900" dirty="0">
                <a:latin typeface="Consolas" panose="020B0609020204030204" pitchFamily="49" charset="0"/>
              </a:rPr>
              <a:t>(</a:t>
            </a:r>
            <a:r>
              <a:rPr lang="en-US" sz="1900" dirty="0">
                <a:solidFill>
                  <a:srgbClr val="0070C0"/>
                </a:solidFill>
                <a:latin typeface="Consolas" panose="020B0609020204030204" pitchFamily="49" charset="0"/>
              </a:rPr>
              <a:t>float</a:t>
            </a:r>
            <a:r>
              <a:rPr lang="en-US" sz="1900" dirty="0">
                <a:latin typeface="Consolas" panose="020B0609020204030204" pitchFamily="49" charset="0"/>
              </a:rPr>
              <a:t>));</a:t>
            </a:r>
          </a:p>
          <a:p>
            <a:pPr>
              <a:lnSpc>
                <a:spcPts val="2100"/>
              </a:lnSpc>
            </a:pPr>
            <a:r>
              <a:rPr lang="en-US" sz="1900" dirty="0">
                <a:latin typeface="Consolas" panose="020B0609020204030204" pitchFamily="49" charset="0"/>
              </a:rPr>
              <a:t>  </a:t>
            </a:r>
          </a:p>
          <a:p>
            <a:pPr>
              <a:lnSpc>
                <a:spcPts val="2100"/>
              </a:lnSpc>
            </a:pPr>
            <a:r>
              <a:rPr lang="en-US" sz="1900" dirty="0">
                <a:latin typeface="Consolas" panose="020B0609020204030204" pitchFamily="49" charset="0"/>
              </a:rPr>
              <a:t>  //Initialize the arrays.</a:t>
            </a:r>
          </a:p>
          <a:p>
            <a:pPr>
              <a:lnSpc>
                <a:spcPts val="2100"/>
              </a:lnSpc>
            </a:pPr>
            <a:r>
              <a:rPr lang="en-US" sz="1900" dirty="0">
                <a:latin typeface="Consolas" panose="020B0609020204030204" pitchFamily="49" charset="0"/>
              </a:rPr>
              <a:t>  </a:t>
            </a:r>
            <a:r>
              <a:rPr lang="en-US" sz="1900" dirty="0">
                <a:solidFill>
                  <a:srgbClr val="0070C0"/>
                </a:solidFill>
                <a:latin typeface="Consolas" panose="020B0609020204030204" pitchFamily="49" charset="0"/>
              </a:rPr>
              <a:t>for</a:t>
            </a:r>
            <a:r>
              <a:rPr lang="en-US" sz="1900" dirty="0">
                <a:latin typeface="Consolas" panose="020B0609020204030204" pitchFamily="49" charset="0"/>
              </a:rPr>
              <a:t> (</a:t>
            </a:r>
            <a:r>
              <a:rPr lang="en-US" sz="1900" dirty="0">
                <a:solidFill>
                  <a:srgbClr val="0070C0"/>
                </a:solidFill>
                <a:latin typeface="Consolas" panose="020B0609020204030204" pitchFamily="49" charset="0"/>
              </a:rPr>
              <a:t>int</a:t>
            </a:r>
            <a:r>
              <a:rPr lang="en-US" sz="1900" dirty="0">
                <a:latin typeface="Consolas" panose="020B0609020204030204" pitchFamily="49" charset="0"/>
              </a:rPr>
              <a:t> </a:t>
            </a:r>
            <a:r>
              <a:rPr lang="en-US" sz="1900" dirty="0" err="1">
                <a:latin typeface="Consolas" panose="020B0609020204030204" pitchFamily="49" charset="0"/>
              </a:rPr>
              <a:t>i</a:t>
            </a:r>
            <a:r>
              <a:rPr lang="en-US" sz="1900" dirty="0">
                <a:latin typeface="Consolas" panose="020B0609020204030204" pitchFamily="49" charset="0"/>
              </a:rPr>
              <a:t> = </a:t>
            </a:r>
            <a:r>
              <a:rPr lang="en-US" sz="1900" dirty="0">
                <a:solidFill>
                  <a:srgbClr val="00B050"/>
                </a:solidFill>
                <a:latin typeface="Consolas" panose="020B0609020204030204" pitchFamily="49" charset="0"/>
              </a:rPr>
              <a:t>0</a:t>
            </a:r>
            <a:r>
              <a:rPr lang="en-US" sz="1900" dirty="0">
                <a:latin typeface="Consolas" panose="020B0609020204030204" pitchFamily="49" charset="0"/>
              </a:rPr>
              <a:t>; </a:t>
            </a:r>
            <a:r>
              <a:rPr lang="en-US" sz="1900" dirty="0" err="1">
                <a:latin typeface="Consolas" panose="020B0609020204030204" pitchFamily="49" charset="0"/>
              </a:rPr>
              <a:t>i</a:t>
            </a:r>
            <a:r>
              <a:rPr lang="en-US" sz="1900" dirty="0">
                <a:latin typeface="Consolas" panose="020B0609020204030204" pitchFamily="49" charset="0"/>
              </a:rPr>
              <a:t> &lt; N; </a:t>
            </a:r>
            <a:r>
              <a:rPr lang="en-US" sz="1900" dirty="0" err="1">
                <a:latin typeface="Consolas" panose="020B0609020204030204" pitchFamily="49" charset="0"/>
              </a:rPr>
              <a:t>i</a:t>
            </a:r>
            <a:r>
              <a:rPr lang="en-US" sz="1900" dirty="0">
                <a:latin typeface="Consolas" panose="020B0609020204030204" pitchFamily="49" charset="0"/>
              </a:rPr>
              <a:t>++) {</a:t>
            </a:r>
          </a:p>
          <a:p>
            <a:pPr>
              <a:lnSpc>
                <a:spcPts val="2100"/>
              </a:lnSpc>
            </a:pPr>
            <a:r>
              <a:rPr lang="en-US" sz="1900" dirty="0">
                <a:latin typeface="Consolas" panose="020B0609020204030204" pitchFamily="49" charset="0"/>
              </a:rPr>
              <a:t>    x[</a:t>
            </a:r>
            <a:r>
              <a:rPr lang="en-US" sz="1900" dirty="0" err="1">
                <a:latin typeface="Consolas" panose="020B0609020204030204" pitchFamily="49" charset="0"/>
              </a:rPr>
              <a:t>i</a:t>
            </a:r>
            <a:r>
              <a:rPr lang="en-US" sz="1900" dirty="0">
                <a:latin typeface="Consolas" panose="020B0609020204030204" pitchFamily="49" charset="0"/>
              </a:rPr>
              <a:t>] = </a:t>
            </a:r>
            <a:r>
              <a:rPr lang="en-US" sz="1900" dirty="0">
                <a:solidFill>
                  <a:srgbClr val="00B050"/>
                </a:solidFill>
                <a:latin typeface="Consolas" panose="020B0609020204030204" pitchFamily="49" charset="0"/>
              </a:rPr>
              <a:t>1.0f</a:t>
            </a:r>
            <a:r>
              <a:rPr lang="en-US" sz="1900" dirty="0">
                <a:latin typeface="Consolas" panose="020B0609020204030204" pitchFamily="49" charset="0"/>
              </a:rPr>
              <a:t>; y[</a:t>
            </a:r>
            <a:r>
              <a:rPr lang="en-US" sz="1900" dirty="0" err="1">
                <a:latin typeface="Consolas" panose="020B0609020204030204" pitchFamily="49" charset="0"/>
              </a:rPr>
              <a:t>i</a:t>
            </a:r>
            <a:r>
              <a:rPr lang="en-US" sz="1900" dirty="0">
                <a:latin typeface="Consolas" panose="020B0609020204030204" pitchFamily="49" charset="0"/>
              </a:rPr>
              <a:t>] = </a:t>
            </a:r>
            <a:r>
              <a:rPr lang="en-US" sz="1900" dirty="0">
                <a:solidFill>
                  <a:srgbClr val="00B050"/>
                </a:solidFill>
                <a:latin typeface="Consolas" panose="020B0609020204030204" pitchFamily="49" charset="0"/>
              </a:rPr>
              <a:t>2.0f</a:t>
            </a:r>
            <a:r>
              <a:rPr lang="en-US" sz="1900" dirty="0">
                <a:latin typeface="Consolas" panose="020B0609020204030204" pitchFamily="49" charset="0"/>
              </a:rPr>
              <a:t>;</a:t>
            </a:r>
          </a:p>
          <a:p>
            <a:pPr>
              <a:lnSpc>
                <a:spcPts val="2100"/>
              </a:lnSpc>
            </a:pPr>
            <a:r>
              <a:rPr lang="en-US" sz="1900" dirty="0">
                <a:latin typeface="Consolas" panose="020B0609020204030204" pitchFamily="49" charset="0"/>
              </a:rPr>
              <a:t>  }</a:t>
            </a:r>
          </a:p>
          <a:p>
            <a:pPr>
              <a:lnSpc>
                <a:spcPts val="2100"/>
              </a:lnSpc>
            </a:pPr>
            <a:endParaRPr lang="en-US" sz="1900" dirty="0">
              <a:latin typeface="Consolas" panose="020B0609020204030204" pitchFamily="49" charset="0"/>
            </a:endParaRPr>
          </a:p>
          <a:p>
            <a:pPr>
              <a:lnSpc>
                <a:spcPts val="2100"/>
              </a:lnSpc>
            </a:pPr>
            <a:r>
              <a:rPr lang="en-US" sz="1900" dirty="0">
                <a:latin typeface="Consolas" panose="020B0609020204030204" pitchFamily="49" charset="0"/>
              </a:rPr>
              <a:t>  //Run kernel (4096 blocks, 256 threads </a:t>
            </a:r>
          </a:p>
          <a:p>
            <a:pPr>
              <a:lnSpc>
                <a:spcPts val="2100"/>
              </a:lnSpc>
            </a:pPr>
            <a:r>
              <a:rPr lang="en-US" sz="1900" dirty="0">
                <a:latin typeface="Consolas" panose="020B0609020204030204" pitchFamily="49" charset="0"/>
              </a:rPr>
              <a:t>  //each)</a:t>
            </a:r>
          </a:p>
          <a:p>
            <a:pPr>
              <a:lnSpc>
                <a:spcPts val="2100"/>
              </a:lnSpc>
            </a:pPr>
            <a:r>
              <a:rPr lang="en-US" sz="1900" dirty="0">
                <a:latin typeface="Consolas" panose="020B0609020204030204" pitchFamily="49" charset="0"/>
              </a:rPr>
              <a:t>  </a:t>
            </a:r>
            <a:r>
              <a:rPr lang="es-ES" sz="1900" dirty="0" err="1">
                <a:latin typeface="Consolas" panose="020B0609020204030204" pitchFamily="49" charset="0"/>
              </a:rPr>
              <a:t>add</a:t>
            </a:r>
            <a:r>
              <a:rPr lang="es-ES" sz="1900" dirty="0">
                <a:latin typeface="Consolas" panose="020B0609020204030204" pitchFamily="49" charset="0"/>
              </a:rPr>
              <a:t>&lt;&lt;&lt;</a:t>
            </a:r>
            <a:r>
              <a:rPr lang="es-ES" sz="1900" dirty="0">
                <a:solidFill>
                  <a:srgbClr val="00B050"/>
                </a:solidFill>
                <a:latin typeface="Consolas" panose="020B0609020204030204" pitchFamily="49" charset="0"/>
              </a:rPr>
              <a:t>4096</a:t>
            </a:r>
            <a:r>
              <a:rPr lang="es-ES" sz="1900" dirty="0">
                <a:latin typeface="Consolas" panose="020B0609020204030204" pitchFamily="49" charset="0"/>
              </a:rPr>
              <a:t>, </a:t>
            </a:r>
            <a:r>
              <a:rPr lang="es-ES" sz="1900" dirty="0">
                <a:solidFill>
                  <a:srgbClr val="00B050"/>
                </a:solidFill>
                <a:latin typeface="Consolas" panose="020B0609020204030204" pitchFamily="49" charset="0"/>
              </a:rPr>
              <a:t>256</a:t>
            </a:r>
            <a:r>
              <a:rPr lang="es-ES" sz="1900" dirty="0">
                <a:latin typeface="Consolas" panose="020B0609020204030204" pitchFamily="49" charset="0"/>
              </a:rPr>
              <a:t>&gt;&gt;&gt;(N, x, y);</a:t>
            </a:r>
          </a:p>
          <a:p>
            <a:pPr>
              <a:lnSpc>
                <a:spcPts val="2100"/>
              </a:lnSpc>
            </a:pPr>
            <a:endParaRPr lang="es-ES" sz="1900" dirty="0">
              <a:latin typeface="Consolas" panose="020B0609020204030204" pitchFamily="49" charset="0"/>
            </a:endParaRPr>
          </a:p>
          <a:p>
            <a:pPr>
              <a:lnSpc>
                <a:spcPts val="2100"/>
              </a:lnSpc>
            </a:pPr>
            <a:r>
              <a:rPr lang="es-ES" sz="1900" dirty="0">
                <a:latin typeface="Consolas" panose="020B0609020204030204" pitchFamily="49" charset="0"/>
              </a:rPr>
              <a:t>  </a:t>
            </a:r>
            <a:r>
              <a:rPr lang="en-US" sz="1900" dirty="0">
                <a:latin typeface="Consolas" panose="020B0609020204030204" pitchFamily="49" charset="0"/>
              </a:rPr>
              <a:t>//Wait for GPU to finish.</a:t>
            </a:r>
          </a:p>
          <a:p>
            <a:pPr>
              <a:lnSpc>
                <a:spcPts val="2100"/>
              </a:lnSpc>
            </a:pPr>
            <a:r>
              <a:rPr lang="en-US" sz="1900" dirty="0">
                <a:latin typeface="Consolas" panose="020B0609020204030204" pitchFamily="49" charset="0"/>
              </a:rPr>
              <a:t>  </a:t>
            </a:r>
            <a:r>
              <a:rPr lang="en-US" sz="1900" dirty="0" err="1">
                <a:latin typeface="Consolas" panose="020B0609020204030204" pitchFamily="49" charset="0"/>
              </a:rPr>
              <a:t>cudaDeviceSynchronize</a:t>
            </a:r>
            <a:r>
              <a:rPr lang="en-US" sz="1900" dirty="0">
                <a:latin typeface="Consolas" panose="020B0609020204030204" pitchFamily="49" charset="0"/>
              </a:rPr>
              <a:t>();</a:t>
            </a:r>
            <a:endParaRPr lang="es-ES" sz="1900" dirty="0">
              <a:latin typeface="Consolas" panose="020B0609020204030204" pitchFamily="49" charset="0"/>
            </a:endParaRPr>
          </a:p>
          <a:p>
            <a:pPr>
              <a:lnSpc>
                <a:spcPts val="2100"/>
              </a:lnSpc>
            </a:pPr>
            <a:endParaRPr lang="en-US" sz="1900" dirty="0">
              <a:latin typeface="Consolas" panose="020B0609020204030204" pitchFamily="49" charset="0"/>
            </a:endParaRPr>
          </a:p>
          <a:p>
            <a:pPr>
              <a:lnSpc>
                <a:spcPts val="2100"/>
              </a:lnSpc>
            </a:pPr>
            <a:r>
              <a:rPr lang="en-US" sz="1900" dirty="0">
                <a:latin typeface="Consolas" panose="020B0609020204030204" pitchFamily="49" charset="0"/>
              </a:rPr>
              <a:t>  </a:t>
            </a:r>
            <a:r>
              <a:rPr lang="en-US" sz="1900" dirty="0" err="1">
                <a:latin typeface="Consolas" panose="020B0609020204030204" pitchFamily="49" charset="0"/>
              </a:rPr>
              <a:t>cudaFree</a:t>
            </a:r>
            <a:r>
              <a:rPr lang="en-US" sz="1900" dirty="0">
                <a:latin typeface="Consolas" panose="020B0609020204030204" pitchFamily="49" charset="0"/>
              </a:rPr>
              <a:t>(x); </a:t>
            </a:r>
            <a:r>
              <a:rPr lang="en-US" sz="1900" dirty="0" err="1">
                <a:latin typeface="Consolas" panose="020B0609020204030204" pitchFamily="49" charset="0"/>
              </a:rPr>
              <a:t>cudaFree</a:t>
            </a:r>
            <a:r>
              <a:rPr lang="en-US" sz="1900" dirty="0">
                <a:latin typeface="Consolas" panose="020B0609020204030204" pitchFamily="49" charset="0"/>
              </a:rPr>
              <a:t>(y); </a:t>
            </a:r>
            <a:r>
              <a:rPr lang="en-US" sz="1900" dirty="0">
                <a:solidFill>
                  <a:srgbClr val="0070C0"/>
                </a:solidFill>
                <a:latin typeface="Consolas" panose="020B0609020204030204" pitchFamily="49" charset="0"/>
              </a:rPr>
              <a:t>return</a:t>
            </a:r>
            <a:r>
              <a:rPr lang="en-US" sz="1900" dirty="0">
                <a:latin typeface="Consolas" panose="020B0609020204030204" pitchFamily="49" charset="0"/>
              </a:rPr>
              <a:t> </a:t>
            </a:r>
            <a:r>
              <a:rPr lang="en-US" sz="1900" dirty="0">
                <a:solidFill>
                  <a:srgbClr val="00B050"/>
                </a:solidFill>
                <a:latin typeface="Consolas" panose="020B0609020204030204" pitchFamily="49" charset="0"/>
              </a:rPr>
              <a:t>0</a:t>
            </a:r>
            <a:r>
              <a:rPr lang="en-US" sz="1900" dirty="0">
                <a:latin typeface="Consolas" panose="020B0609020204030204" pitchFamily="49" charset="0"/>
              </a:rPr>
              <a:t>;</a:t>
            </a:r>
          </a:p>
          <a:p>
            <a:pPr>
              <a:lnSpc>
                <a:spcPts val="2100"/>
              </a:lnSpc>
            </a:pPr>
            <a:r>
              <a:rPr lang="en-US" sz="1900" dirty="0">
                <a:latin typeface="Consolas" panose="020B0609020204030204" pitchFamily="49" charset="0"/>
              </a:rPr>
              <a:t>}</a:t>
            </a:r>
          </a:p>
        </p:txBody>
      </p:sp>
      <p:grpSp>
        <p:nvGrpSpPr>
          <p:cNvPr id="151" name="Group 150">
            <a:extLst>
              <a:ext uri="{FF2B5EF4-FFF2-40B4-BE49-F238E27FC236}">
                <a16:creationId xmlns:a16="http://schemas.microsoft.com/office/drawing/2014/main" id="{7B616457-E587-44D3-B9EC-44822DC31139}"/>
              </a:ext>
            </a:extLst>
          </p:cNvPr>
          <p:cNvGrpSpPr/>
          <p:nvPr/>
        </p:nvGrpSpPr>
        <p:grpSpPr>
          <a:xfrm>
            <a:off x="6400799" y="2195874"/>
            <a:ext cx="5106198" cy="2985735"/>
            <a:chOff x="6958299" y="2118648"/>
            <a:chExt cx="5106198" cy="2985735"/>
          </a:xfrm>
        </p:grpSpPr>
        <p:cxnSp>
          <p:nvCxnSpPr>
            <p:cNvPr id="152" name="Straight Connector 151">
              <a:extLst>
                <a:ext uri="{FF2B5EF4-FFF2-40B4-BE49-F238E27FC236}">
                  <a16:creationId xmlns:a16="http://schemas.microsoft.com/office/drawing/2014/main" id="{3464348C-E71E-4046-92B7-C39C53C76050}"/>
                </a:ext>
              </a:extLst>
            </p:cNvPr>
            <p:cNvCxnSpPr>
              <a:cxnSpLocks/>
            </p:cNvCxnSpPr>
            <p:nvPr/>
          </p:nvCxnSpPr>
          <p:spPr>
            <a:xfrm flipH="1">
              <a:off x="7474476" y="3602337"/>
              <a:ext cx="728566" cy="12488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A066ADF3-5284-48DB-AC8A-F1EC2E5B8919}"/>
                </a:ext>
              </a:extLst>
            </p:cNvPr>
            <p:cNvCxnSpPr>
              <a:cxnSpLocks/>
            </p:cNvCxnSpPr>
            <p:nvPr/>
          </p:nvCxnSpPr>
          <p:spPr>
            <a:xfrm>
              <a:off x="7675921" y="2868118"/>
              <a:ext cx="375176" cy="10091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96CF1512-821A-4DBB-B49B-9F2EF4C9DCD5}"/>
                </a:ext>
              </a:extLst>
            </p:cNvPr>
            <p:cNvGrpSpPr/>
            <p:nvPr/>
          </p:nvGrpSpPr>
          <p:grpSpPr>
            <a:xfrm>
              <a:off x="8051097" y="3324470"/>
              <a:ext cx="2647852" cy="556719"/>
              <a:chOff x="9268765" y="3735646"/>
              <a:chExt cx="2647852" cy="556719"/>
            </a:xfrm>
          </p:grpSpPr>
          <p:grpSp>
            <p:nvGrpSpPr>
              <p:cNvPr id="225" name="Group 224">
                <a:extLst>
                  <a:ext uri="{FF2B5EF4-FFF2-40B4-BE49-F238E27FC236}">
                    <a16:creationId xmlns:a16="http://schemas.microsoft.com/office/drawing/2014/main" id="{9A98EE09-7CDF-40F5-A9C1-C9A3D7E05892}"/>
                  </a:ext>
                </a:extLst>
              </p:cNvPr>
              <p:cNvGrpSpPr/>
              <p:nvPr/>
            </p:nvGrpSpPr>
            <p:grpSpPr>
              <a:xfrm>
                <a:off x="9268765" y="3735646"/>
                <a:ext cx="661965" cy="556719"/>
                <a:chOff x="9268765" y="3735646"/>
                <a:chExt cx="661965" cy="556719"/>
              </a:xfrm>
            </p:grpSpPr>
            <p:grpSp>
              <p:nvGrpSpPr>
                <p:cNvPr id="265" name="Group 264">
                  <a:extLst>
                    <a:ext uri="{FF2B5EF4-FFF2-40B4-BE49-F238E27FC236}">
                      <a16:creationId xmlns:a16="http://schemas.microsoft.com/office/drawing/2014/main" id="{10BDACA8-F576-4B14-A718-448253FD186E}"/>
                    </a:ext>
                  </a:extLst>
                </p:cNvPr>
                <p:cNvGrpSpPr>
                  <a:grpSpLocks noChangeAspect="1"/>
                </p:cNvGrpSpPr>
                <p:nvPr/>
              </p:nvGrpSpPr>
              <p:grpSpPr>
                <a:xfrm>
                  <a:off x="9268765" y="3735646"/>
                  <a:ext cx="330983" cy="556719"/>
                  <a:chOff x="6601522" y="2812316"/>
                  <a:chExt cx="1345907" cy="2263840"/>
                </a:xfrm>
              </p:grpSpPr>
              <p:sp>
                <p:nvSpPr>
                  <p:cNvPr id="272" name="TextBox 271">
                    <a:extLst>
                      <a:ext uri="{FF2B5EF4-FFF2-40B4-BE49-F238E27FC236}">
                        <a16:creationId xmlns:a16="http://schemas.microsoft.com/office/drawing/2014/main" id="{DF065CC6-6B85-47E9-A5BD-3CBD83B74232}"/>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73" name="TextBox 272">
                    <a:extLst>
                      <a:ext uri="{FF2B5EF4-FFF2-40B4-BE49-F238E27FC236}">
                        <a16:creationId xmlns:a16="http://schemas.microsoft.com/office/drawing/2014/main" id="{5060D878-7589-4C7E-8427-D768BCF05123}"/>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74" name="TextBox 273">
                    <a:extLst>
                      <a:ext uri="{FF2B5EF4-FFF2-40B4-BE49-F238E27FC236}">
                        <a16:creationId xmlns:a16="http://schemas.microsoft.com/office/drawing/2014/main" id="{50D06F34-70DE-492E-AB65-3E4D56465CE3}"/>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275" name="TextBox 274">
                    <a:extLst>
                      <a:ext uri="{FF2B5EF4-FFF2-40B4-BE49-F238E27FC236}">
                        <a16:creationId xmlns:a16="http://schemas.microsoft.com/office/drawing/2014/main" id="{2DDA24B1-DC39-44E6-8F5C-10250E93F976}"/>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76" name="TextBox 275">
                    <a:extLst>
                      <a:ext uri="{FF2B5EF4-FFF2-40B4-BE49-F238E27FC236}">
                        <a16:creationId xmlns:a16="http://schemas.microsoft.com/office/drawing/2014/main" id="{A4C84962-51BA-4CE9-A061-91C4B0C4E07E}"/>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nvGrpSpPr>
                <p:cNvPr id="266" name="Group 265">
                  <a:extLst>
                    <a:ext uri="{FF2B5EF4-FFF2-40B4-BE49-F238E27FC236}">
                      <a16:creationId xmlns:a16="http://schemas.microsoft.com/office/drawing/2014/main" id="{C65D91D1-6574-4E5E-A6D9-8087F1810F34}"/>
                    </a:ext>
                  </a:extLst>
                </p:cNvPr>
                <p:cNvGrpSpPr>
                  <a:grpSpLocks noChangeAspect="1"/>
                </p:cNvGrpSpPr>
                <p:nvPr/>
              </p:nvGrpSpPr>
              <p:grpSpPr>
                <a:xfrm>
                  <a:off x="9599747" y="3735646"/>
                  <a:ext cx="330983" cy="556719"/>
                  <a:chOff x="6601522" y="2812316"/>
                  <a:chExt cx="1345907" cy="2263840"/>
                </a:xfrm>
              </p:grpSpPr>
              <p:sp>
                <p:nvSpPr>
                  <p:cNvPr id="267" name="TextBox 266">
                    <a:extLst>
                      <a:ext uri="{FF2B5EF4-FFF2-40B4-BE49-F238E27FC236}">
                        <a16:creationId xmlns:a16="http://schemas.microsoft.com/office/drawing/2014/main" id="{AB316608-166A-4AEC-AD44-32755498B10A}"/>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68" name="TextBox 267">
                    <a:extLst>
                      <a:ext uri="{FF2B5EF4-FFF2-40B4-BE49-F238E27FC236}">
                        <a16:creationId xmlns:a16="http://schemas.microsoft.com/office/drawing/2014/main" id="{A847CA2D-3044-40E0-9123-9253A54B50A4}"/>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69" name="TextBox 268">
                    <a:extLst>
                      <a:ext uri="{FF2B5EF4-FFF2-40B4-BE49-F238E27FC236}">
                        <a16:creationId xmlns:a16="http://schemas.microsoft.com/office/drawing/2014/main" id="{0BDAA3EF-A95B-4CE0-8280-250DA553971F}"/>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270" name="TextBox 269">
                    <a:extLst>
                      <a:ext uri="{FF2B5EF4-FFF2-40B4-BE49-F238E27FC236}">
                        <a16:creationId xmlns:a16="http://schemas.microsoft.com/office/drawing/2014/main" id="{069FC8CA-3E25-4C3F-AAF7-52E40798B3F3}"/>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71" name="TextBox 270">
                    <a:extLst>
                      <a:ext uri="{FF2B5EF4-FFF2-40B4-BE49-F238E27FC236}">
                        <a16:creationId xmlns:a16="http://schemas.microsoft.com/office/drawing/2014/main" id="{2ADF9B50-03ED-4DF1-AF95-170750AC16CD}"/>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grpSp>
            <p:nvGrpSpPr>
              <p:cNvPr id="226" name="Group 225">
                <a:extLst>
                  <a:ext uri="{FF2B5EF4-FFF2-40B4-BE49-F238E27FC236}">
                    <a16:creationId xmlns:a16="http://schemas.microsoft.com/office/drawing/2014/main" id="{0C6943E0-F42E-4669-BD66-6B1C0A67D744}"/>
                  </a:ext>
                </a:extLst>
              </p:cNvPr>
              <p:cNvGrpSpPr/>
              <p:nvPr/>
            </p:nvGrpSpPr>
            <p:grpSpPr>
              <a:xfrm>
                <a:off x="9930728" y="3735646"/>
                <a:ext cx="661965" cy="556719"/>
                <a:chOff x="9268765" y="3735646"/>
                <a:chExt cx="661965" cy="556719"/>
              </a:xfrm>
            </p:grpSpPr>
            <p:grpSp>
              <p:nvGrpSpPr>
                <p:cNvPr id="253" name="Group 252">
                  <a:extLst>
                    <a:ext uri="{FF2B5EF4-FFF2-40B4-BE49-F238E27FC236}">
                      <a16:creationId xmlns:a16="http://schemas.microsoft.com/office/drawing/2014/main" id="{FBA78357-8E0E-41D3-9CF8-1A5608E762BD}"/>
                    </a:ext>
                  </a:extLst>
                </p:cNvPr>
                <p:cNvGrpSpPr>
                  <a:grpSpLocks noChangeAspect="1"/>
                </p:cNvGrpSpPr>
                <p:nvPr/>
              </p:nvGrpSpPr>
              <p:grpSpPr>
                <a:xfrm>
                  <a:off x="9268765" y="3735646"/>
                  <a:ext cx="330983" cy="556719"/>
                  <a:chOff x="6601522" y="2812316"/>
                  <a:chExt cx="1345907" cy="2263840"/>
                </a:xfrm>
              </p:grpSpPr>
              <p:sp>
                <p:nvSpPr>
                  <p:cNvPr id="260" name="TextBox 259">
                    <a:extLst>
                      <a:ext uri="{FF2B5EF4-FFF2-40B4-BE49-F238E27FC236}">
                        <a16:creationId xmlns:a16="http://schemas.microsoft.com/office/drawing/2014/main" id="{6B5229C9-798B-4836-9AB7-FC6978490E5F}"/>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61" name="TextBox 260">
                    <a:extLst>
                      <a:ext uri="{FF2B5EF4-FFF2-40B4-BE49-F238E27FC236}">
                        <a16:creationId xmlns:a16="http://schemas.microsoft.com/office/drawing/2014/main" id="{21212A24-5044-45AF-9BE4-CEE2D5E8C59D}"/>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62" name="TextBox 261">
                    <a:extLst>
                      <a:ext uri="{FF2B5EF4-FFF2-40B4-BE49-F238E27FC236}">
                        <a16:creationId xmlns:a16="http://schemas.microsoft.com/office/drawing/2014/main" id="{C7524F85-EC11-49CA-B145-3250DC3ADA5C}"/>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263" name="TextBox 262">
                    <a:extLst>
                      <a:ext uri="{FF2B5EF4-FFF2-40B4-BE49-F238E27FC236}">
                        <a16:creationId xmlns:a16="http://schemas.microsoft.com/office/drawing/2014/main" id="{CD2DE707-9F4B-440A-B859-D37E01107E2A}"/>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64" name="TextBox 263">
                    <a:extLst>
                      <a:ext uri="{FF2B5EF4-FFF2-40B4-BE49-F238E27FC236}">
                        <a16:creationId xmlns:a16="http://schemas.microsoft.com/office/drawing/2014/main" id="{F661C50F-45E4-4832-9D93-30FF6B9B795C}"/>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nvGrpSpPr>
                <p:cNvPr id="254" name="Group 253">
                  <a:extLst>
                    <a:ext uri="{FF2B5EF4-FFF2-40B4-BE49-F238E27FC236}">
                      <a16:creationId xmlns:a16="http://schemas.microsoft.com/office/drawing/2014/main" id="{B6CEC772-B932-4B60-8489-156A2AE1694E}"/>
                    </a:ext>
                  </a:extLst>
                </p:cNvPr>
                <p:cNvGrpSpPr>
                  <a:grpSpLocks noChangeAspect="1"/>
                </p:cNvGrpSpPr>
                <p:nvPr/>
              </p:nvGrpSpPr>
              <p:grpSpPr>
                <a:xfrm>
                  <a:off x="9599747" y="3735646"/>
                  <a:ext cx="330983" cy="556719"/>
                  <a:chOff x="6601522" y="2812316"/>
                  <a:chExt cx="1345907" cy="2263840"/>
                </a:xfrm>
              </p:grpSpPr>
              <p:sp>
                <p:nvSpPr>
                  <p:cNvPr id="255" name="TextBox 254">
                    <a:extLst>
                      <a:ext uri="{FF2B5EF4-FFF2-40B4-BE49-F238E27FC236}">
                        <a16:creationId xmlns:a16="http://schemas.microsoft.com/office/drawing/2014/main" id="{C678C91D-062D-44F1-B277-056433FBD0D2}"/>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56" name="TextBox 255">
                    <a:extLst>
                      <a:ext uri="{FF2B5EF4-FFF2-40B4-BE49-F238E27FC236}">
                        <a16:creationId xmlns:a16="http://schemas.microsoft.com/office/drawing/2014/main" id="{A1AB7D79-D14E-4441-B260-50A36A09110A}"/>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57" name="TextBox 256">
                    <a:extLst>
                      <a:ext uri="{FF2B5EF4-FFF2-40B4-BE49-F238E27FC236}">
                        <a16:creationId xmlns:a16="http://schemas.microsoft.com/office/drawing/2014/main" id="{71526DF1-7727-4D81-A973-6BBA3B46EF5F}"/>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258" name="TextBox 257">
                    <a:extLst>
                      <a:ext uri="{FF2B5EF4-FFF2-40B4-BE49-F238E27FC236}">
                        <a16:creationId xmlns:a16="http://schemas.microsoft.com/office/drawing/2014/main" id="{41196EA8-0A37-45F3-A36F-F8DF6E156533}"/>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59" name="TextBox 258">
                    <a:extLst>
                      <a:ext uri="{FF2B5EF4-FFF2-40B4-BE49-F238E27FC236}">
                        <a16:creationId xmlns:a16="http://schemas.microsoft.com/office/drawing/2014/main" id="{29E85EAC-8E41-44C2-B6F4-1AD75EDDA1B6}"/>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grpSp>
            <p:nvGrpSpPr>
              <p:cNvPr id="227" name="Group 226">
                <a:extLst>
                  <a:ext uri="{FF2B5EF4-FFF2-40B4-BE49-F238E27FC236}">
                    <a16:creationId xmlns:a16="http://schemas.microsoft.com/office/drawing/2014/main" id="{6A0A4986-EA44-4505-B75A-FCD46B8B8384}"/>
                  </a:ext>
                </a:extLst>
              </p:cNvPr>
              <p:cNvGrpSpPr/>
              <p:nvPr/>
            </p:nvGrpSpPr>
            <p:grpSpPr>
              <a:xfrm>
                <a:off x="10592689" y="3735646"/>
                <a:ext cx="661965" cy="556719"/>
                <a:chOff x="9268765" y="3735646"/>
                <a:chExt cx="661965" cy="556719"/>
              </a:xfrm>
            </p:grpSpPr>
            <p:grpSp>
              <p:nvGrpSpPr>
                <p:cNvPr id="241" name="Group 240">
                  <a:extLst>
                    <a:ext uri="{FF2B5EF4-FFF2-40B4-BE49-F238E27FC236}">
                      <a16:creationId xmlns:a16="http://schemas.microsoft.com/office/drawing/2014/main" id="{D360CBB5-AE12-4BAD-A86F-176E69E52F41}"/>
                    </a:ext>
                  </a:extLst>
                </p:cNvPr>
                <p:cNvGrpSpPr>
                  <a:grpSpLocks noChangeAspect="1"/>
                </p:cNvGrpSpPr>
                <p:nvPr/>
              </p:nvGrpSpPr>
              <p:grpSpPr>
                <a:xfrm>
                  <a:off x="9268765" y="3735646"/>
                  <a:ext cx="330983" cy="556719"/>
                  <a:chOff x="6601522" y="2812316"/>
                  <a:chExt cx="1345907" cy="2263840"/>
                </a:xfrm>
              </p:grpSpPr>
              <p:sp>
                <p:nvSpPr>
                  <p:cNvPr id="248" name="TextBox 247">
                    <a:extLst>
                      <a:ext uri="{FF2B5EF4-FFF2-40B4-BE49-F238E27FC236}">
                        <a16:creationId xmlns:a16="http://schemas.microsoft.com/office/drawing/2014/main" id="{7C07082D-C17E-4699-977C-4E25D4808A31}"/>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49" name="TextBox 248">
                    <a:extLst>
                      <a:ext uri="{FF2B5EF4-FFF2-40B4-BE49-F238E27FC236}">
                        <a16:creationId xmlns:a16="http://schemas.microsoft.com/office/drawing/2014/main" id="{BF001E98-DDEE-4E7F-AACE-53C2DADABD9B}"/>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50" name="TextBox 249">
                    <a:extLst>
                      <a:ext uri="{FF2B5EF4-FFF2-40B4-BE49-F238E27FC236}">
                        <a16:creationId xmlns:a16="http://schemas.microsoft.com/office/drawing/2014/main" id="{1283AB71-52D7-423C-AEF4-7A40B30B9035}"/>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251" name="TextBox 250">
                    <a:extLst>
                      <a:ext uri="{FF2B5EF4-FFF2-40B4-BE49-F238E27FC236}">
                        <a16:creationId xmlns:a16="http://schemas.microsoft.com/office/drawing/2014/main" id="{F93AE43F-B4AA-49C8-B0E1-951E0D817119}"/>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52" name="TextBox 251">
                    <a:extLst>
                      <a:ext uri="{FF2B5EF4-FFF2-40B4-BE49-F238E27FC236}">
                        <a16:creationId xmlns:a16="http://schemas.microsoft.com/office/drawing/2014/main" id="{4A947A49-2795-48F3-A258-159EE11F121E}"/>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nvGrpSpPr>
                <p:cNvPr id="242" name="Group 241">
                  <a:extLst>
                    <a:ext uri="{FF2B5EF4-FFF2-40B4-BE49-F238E27FC236}">
                      <a16:creationId xmlns:a16="http://schemas.microsoft.com/office/drawing/2014/main" id="{1338143A-AFA7-4EFA-80D7-6AF2A3DF57C1}"/>
                    </a:ext>
                  </a:extLst>
                </p:cNvPr>
                <p:cNvGrpSpPr>
                  <a:grpSpLocks noChangeAspect="1"/>
                </p:cNvGrpSpPr>
                <p:nvPr/>
              </p:nvGrpSpPr>
              <p:grpSpPr>
                <a:xfrm>
                  <a:off x="9599747" y="3735646"/>
                  <a:ext cx="330983" cy="556719"/>
                  <a:chOff x="6601522" y="2812316"/>
                  <a:chExt cx="1345907" cy="2263840"/>
                </a:xfrm>
              </p:grpSpPr>
              <p:sp>
                <p:nvSpPr>
                  <p:cNvPr id="243" name="TextBox 242">
                    <a:extLst>
                      <a:ext uri="{FF2B5EF4-FFF2-40B4-BE49-F238E27FC236}">
                        <a16:creationId xmlns:a16="http://schemas.microsoft.com/office/drawing/2014/main" id="{B6BE3425-5D23-42F9-905A-BD601DEA6AAF}"/>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44" name="TextBox 243">
                    <a:extLst>
                      <a:ext uri="{FF2B5EF4-FFF2-40B4-BE49-F238E27FC236}">
                        <a16:creationId xmlns:a16="http://schemas.microsoft.com/office/drawing/2014/main" id="{A25407A5-02F1-4433-BC41-8D0B2CB5CFF0}"/>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45" name="TextBox 244">
                    <a:extLst>
                      <a:ext uri="{FF2B5EF4-FFF2-40B4-BE49-F238E27FC236}">
                        <a16:creationId xmlns:a16="http://schemas.microsoft.com/office/drawing/2014/main" id="{DC6212E0-E246-4F6A-A1F3-3C0FE2638F4E}"/>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246" name="TextBox 245">
                    <a:extLst>
                      <a:ext uri="{FF2B5EF4-FFF2-40B4-BE49-F238E27FC236}">
                        <a16:creationId xmlns:a16="http://schemas.microsoft.com/office/drawing/2014/main" id="{37E09BED-5EF0-4D21-BE51-F27D9BB5D390}"/>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47" name="TextBox 246">
                    <a:extLst>
                      <a:ext uri="{FF2B5EF4-FFF2-40B4-BE49-F238E27FC236}">
                        <a16:creationId xmlns:a16="http://schemas.microsoft.com/office/drawing/2014/main" id="{067AE1B3-275E-4A3A-B15E-03957F49FF7C}"/>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grpSp>
            <p:nvGrpSpPr>
              <p:cNvPr id="228" name="Group 227">
                <a:extLst>
                  <a:ext uri="{FF2B5EF4-FFF2-40B4-BE49-F238E27FC236}">
                    <a16:creationId xmlns:a16="http://schemas.microsoft.com/office/drawing/2014/main" id="{B1BCB306-0DDD-4079-8E34-46DDCDF800B0}"/>
                  </a:ext>
                </a:extLst>
              </p:cNvPr>
              <p:cNvGrpSpPr/>
              <p:nvPr/>
            </p:nvGrpSpPr>
            <p:grpSpPr>
              <a:xfrm>
                <a:off x="11254652" y="3735646"/>
                <a:ext cx="661965" cy="556719"/>
                <a:chOff x="9268765" y="3735646"/>
                <a:chExt cx="661965" cy="556719"/>
              </a:xfrm>
            </p:grpSpPr>
            <p:grpSp>
              <p:nvGrpSpPr>
                <p:cNvPr id="229" name="Group 228">
                  <a:extLst>
                    <a:ext uri="{FF2B5EF4-FFF2-40B4-BE49-F238E27FC236}">
                      <a16:creationId xmlns:a16="http://schemas.microsoft.com/office/drawing/2014/main" id="{AD3654D2-6E62-4458-9C28-17285488175F}"/>
                    </a:ext>
                  </a:extLst>
                </p:cNvPr>
                <p:cNvGrpSpPr>
                  <a:grpSpLocks noChangeAspect="1"/>
                </p:cNvGrpSpPr>
                <p:nvPr/>
              </p:nvGrpSpPr>
              <p:grpSpPr>
                <a:xfrm>
                  <a:off x="9268765" y="3735646"/>
                  <a:ext cx="330983" cy="556719"/>
                  <a:chOff x="6601522" y="2812316"/>
                  <a:chExt cx="1345907" cy="2263840"/>
                </a:xfrm>
              </p:grpSpPr>
              <p:sp>
                <p:nvSpPr>
                  <p:cNvPr id="236" name="TextBox 235">
                    <a:extLst>
                      <a:ext uri="{FF2B5EF4-FFF2-40B4-BE49-F238E27FC236}">
                        <a16:creationId xmlns:a16="http://schemas.microsoft.com/office/drawing/2014/main" id="{CE2B40EE-8167-4402-9477-400C62C48381}"/>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37" name="TextBox 236">
                    <a:extLst>
                      <a:ext uri="{FF2B5EF4-FFF2-40B4-BE49-F238E27FC236}">
                        <a16:creationId xmlns:a16="http://schemas.microsoft.com/office/drawing/2014/main" id="{ECEA5E5C-F2E7-47C3-8393-1E6E687938C7}"/>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38" name="TextBox 237">
                    <a:extLst>
                      <a:ext uri="{FF2B5EF4-FFF2-40B4-BE49-F238E27FC236}">
                        <a16:creationId xmlns:a16="http://schemas.microsoft.com/office/drawing/2014/main" id="{3464B58C-7777-4AAC-BA00-90E449F389E8}"/>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239" name="TextBox 238">
                    <a:extLst>
                      <a:ext uri="{FF2B5EF4-FFF2-40B4-BE49-F238E27FC236}">
                        <a16:creationId xmlns:a16="http://schemas.microsoft.com/office/drawing/2014/main" id="{2C8C14EC-8E5A-4037-B848-5D2006090360}"/>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40" name="TextBox 239">
                    <a:extLst>
                      <a:ext uri="{FF2B5EF4-FFF2-40B4-BE49-F238E27FC236}">
                        <a16:creationId xmlns:a16="http://schemas.microsoft.com/office/drawing/2014/main" id="{A529CF25-5990-44B6-A3A7-86E6064F17E4}"/>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nvGrpSpPr>
                <p:cNvPr id="230" name="Group 229">
                  <a:extLst>
                    <a:ext uri="{FF2B5EF4-FFF2-40B4-BE49-F238E27FC236}">
                      <a16:creationId xmlns:a16="http://schemas.microsoft.com/office/drawing/2014/main" id="{60384958-4681-4620-8DE6-8797117E4C04}"/>
                    </a:ext>
                  </a:extLst>
                </p:cNvPr>
                <p:cNvGrpSpPr>
                  <a:grpSpLocks noChangeAspect="1"/>
                </p:cNvGrpSpPr>
                <p:nvPr/>
              </p:nvGrpSpPr>
              <p:grpSpPr>
                <a:xfrm>
                  <a:off x="9599747" y="3735646"/>
                  <a:ext cx="330983" cy="556719"/>
                  <a:chOff x="6601522" y="2812316"/>
                  <a:chExt cx="1345907" cy="2263840"/>
                </a:xfrm>
              </p:grpSpPr>
              <p:sp>
                <p:nvSpPr>
                  <p:cNvPr id="231" name="TextBox 230">
                    <a:extLst>
                      <a:ext uri="{FF2B5EF4-FFF2-40B4-BE49-F238E27FC236}">
                        <a16:creationId xmlns:a16="http://schemas.microsoft.com/office/drawing/2014/main" id="{98DE7825-9B01-4572-89C2-EC1609B5C411}"/>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32" name="TextBox 231">
                    <a:extLst>
                      <a:ext uri="{FF2B5EF4-FFF2-40B4-BE49-F238E27FC236}">
                        <a16:creationId xmlns:a16="http://schemas.microsoft.com/office/drawing/2014/main" id="{86FE90ED-7AF4-478B-9A7D-346231FC1BA9}"/>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33" name="TextBox 232">
                    <a:extLst>
                      <a:ext uri="{FF2B5EF4-FFF2-40B4-BE49-F238E27FC236}">
                        <a16:creationId xmlns:a16="http://schemas.microsoft.com/office/drawing/2014/main" id="{9C5C6DBC-D9B3-4331-A1A9-23F6CCBA572B}"/>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234" name="TextBox 233">
                    <a:extLst>
                      <a:ext uri="{FF2B5EF4-FFF2-40B4-BE49-F238E27FC236}">
                        <a16:creationId xmlns:a16="http://schemas.microsoft.com/office/drawing/2014/main" id="{9365F070-5AEC-4BA9-AFEC-D735481FC8BA}"/>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35" name="TextBox 234">
                    <a:extLst>
                      <a:ext uri="{FF2B5EF4-FFF2-40B4-BE49-F238E27FC236}">
                        <a16:creationId xmlns:a16="http://schemas.microsoft.com/office/drawing/2014/main" id="{2AB5B5A1-C97E-4151-84C7-9FD54C9FD8EF}"/>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grpSp>
        <p:grpSp>
          <p:nvGrpSpPr>
            <p:cNvPr id="155" name="Group 154">
              <a:extLst>
                <a:ext uri="{FF2B5EF4-FFF2-40B4-BE49-F238E27FC236}">
                  <a16:creationId xmlns:a16="http://schemas.microsoft.com/office/drawing/2014/main" id="{BC261D26-3097-4350-A7EB-ADBA06DCE5AD}"/>
                </a:ext>
              </a:extLst>
            </p:cNvPr>
            <p:cNvGrpSpPr/>
            <p:nvPr/>
          </p:nvGrpSpPr>
          <p:grpSpPr>
            <a:xfrm>
              <a:off x="6958299" y="2118648"/>
              <a:ext cx="1136911" cy="839211"/>
              <a:chOff x="8376685" y="3031625"/>
              <a:chExt cx="1136911" cy="839211"/>
            </a:xfrm>
          </p:grpSpPr>
          <p:grpSp>
            <p:nvGrpSpPr>
              <p:cNvPr id="218" name="Group 217">
                <a:extLst>
                  <a:ext uri="{FF2B5EF4-FFF2-40B4-BE49-F238E27FC236}">
                    <a16:creationId xmlns:a16="http://schemas.microsoft.com/office/drawing/2014/main" id="{AD319DB2-EC67-42B5-BD52-AE3C38EE4374}"/>
                  </a:ext>
                </a:extLst>
              </p:cNvPr>
              <p:cNvGrpSpPr>
                <a:grpSpLocks noChangeAspect="1"/>
              </p:cNvGrpSpPr>
              <p:nvPr/>
            </p:nvGrpSpPr>
            <p:grpSpPr>
              <a:xfrm>
                <a:off x="8793619" y="3314117"/>
                <a:ext cx="330983" cy="556719"/>
                <a:chOff x="6601522" y="2812316"/>
                <a:chExt cx="1345907" cy="2263840"/>
              </a:xfrm>
            </p:grpSpPr>
            <p:sp>
              <p:nvSpPr>
                <p:cNvPr id="220" name="TextBox 219">
                  <a:extLst>
                    <a:ext uri="{FF2B5EF4-FFF2-40B4-BE49-F238E27FC236}">
                      <a16:creationId xmlns:a16="http://schemas.microsoft.com/office/drawing/2014/main" id="{3AD5A2EC-4C5B-4ACC-89D3-C87B6F67DEC1}"/>
                    </a:ext>
                  </a:extLst>
                </p:cNvPr>
                <p:cNvSpPr txBox="1"/>
                <p:nvPr/>
              </p:nvSpPr>
              <p:spPr>
                <a:xfrm>
                  <a:off x="6601526" y="2812316"/>
                  <a:ext cx="1345903" cy="625770"/>
                </a:xfrm>
                <a:prstGeom prst="rect">
                  <a:avLst/>
                </a:prstGeom>
                <a:solidFill>
                  <a:srgbClr val="00FF99"/>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21" name="TextBox 220">
                  <a:extLst>
                    <a:ext uri="{FF2B5EF4-FFF2-40B4-BE49-F238E27FC236}">
                      <a16:creationId xmlns:a16="http://schemas.microsoft.com/office/drawing/2014/main" id="{DD6A0972-7A33-4A68-80E6-5BDFBFAFC24F}"/>
                    </a:ext>
                  </a:extLst>
                </p:cNvPr>
                <p:cNvSpPr txBox="1"/>
                <p:nvPr/>
              </p:nvSpPr>
              <p:spPr>
                <a:xfrm>
                  <a:off x="6601522" y="3273982"/>
                  <a:ext cx="1345903" cy="625770"/>
                </a:xfrm>
                <a:prstGeom prst="rect">
                  <a:avLst/>
                </a:prstGeom>
                <a:solidFill>
                  <a:srgbClr val="FF4A01"/>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22" name="TextBox 221">
                  <a:extLst>
                    <a:ext uri="{FF2B5EF4-FFF2-40B4-BE49-F238E27FC236}">
                      <a16:creationId xmlns:a16="http://schemas.microsoft.com/office/drawing/2014/main" id="{20D732CD-E7D4-40CF-8408-E8606EC70E1F}"/>
                    </a:ext>
                  </a:extLst>
                </p:cNvPr>
                <p:cNvSpPr txBox="1"/>
                <p:nvPr/>
              </p:nvSpPr>
              <p:spPr>
                <a:xfrm>
                  <a:off x="6601522" y="3735648"/>
                  <a:ext cx="1345903" cy="625770"/>
                </a:xfrm>
                <a:prstGeom prst="rect">
                  <a:avLst/>
                </a:prstGeom>
                <a:solidFill>
                  <a:schemeClr val="tx1"/>
                </a:solidFill>
                <a:ln w="190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223" name="TextBox 222">
                  <a:extLst>
                    <a:ext uri="{FF2B5EF4-FFF2-40B4-BE49-F238E27FC236}">
                      <a16:creationId xmlns:a16="http://schemas.microsoft.com/office/drawing/2014/main" id="{25F134BA-163D-4CBA-9C1B-0837741CB2C7}"/>
                    </a:ext>
                  </a:extLst>
                </p:cNvPr>
                <p:cNvSpPr txBox="1"/>
                <p:nvPr/>
              </p:nvSpPr>
              <p:spPr>
                <a:xfrm>
                  <a:off x="6601522" y="4197310"/>
                  <a:ext cx="1345903" cy="625770"/>
                </a:xfrm>
                <a:prstGeom prst="rect">
                  <a:avLst/>
                </a:prstGeom>
                <a:solidFill>
                  <a:srgbClr val="FFFF00"/>
                </a:solidFill>
                <a:ln w="190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24" name="TextBox 223">
                  <a:extLst>
                    <a:ext uri="{FF2B5EF4-FFF2-40B4-BE49-F238E27FC236}">
                      <a16:creationId xmlns:a16="http://schemas.microsoft.com/office/drawing/2014/main" id="{83CFEA62-3F75-4CA9-8122-E41BE5FC3508}"/>
                    </a:ext>
                  </a:extLst>
                </p:cNvPr>
                <p:cNvSpPr txBox="1"/>
                <p:nvPr/>
              </p:nvSpPr>
              <p:spPr>
                <a:xfrm>
                  <a:off x="6601522" y="4658976"/>
                  <a:ext cx="1345903" cy="417180"/>
                </a:xfrm>
                <a:prstGeom prst="rect">
                  <a:avLst/>
                </a:prstGeom>
                <a:solidFill>
                  <a:schemeClr val="accent4">
                    <a:lumMod val="50000"/>
                  </a:schemeClr>
                </a:solidFill>
                <a:ln w="190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sp>
            <p:nvSpPr>
              <p:cNvPr id="219" name="TextBox 218">
                <a:extLst>
                  <a:ext uri="{FF2B5EF4-FFF2-40B4-BE49-F238E27FC236}">
                    <a16:creationId xmlns:a16="http://schemas.microsoft.com/office/drawing/2014/main" id="{117D3690-3E5A-419F-ACCA-42A93CD066B0}"/>
                  </a:ext>
                </a:extLst>
              </p:cNvPr>
              <p:cNvSpPr txBox="1"/>
              <p:nvPr/>
            </p:nvSpPr>
            <p:spPr>
              <a:xfrm>
                <a:off x="8376685" y="3031625"/>
                <a:ext cx="1136911" cy="323550"/>
              </a:xfrm>
              <a:prstGeom prst="rect">
                <a:avLst/>
              </a:prstGeom>
              <a:noFill/>
            </p:spPr>
            <p:txBody>
              <a:bodyPr wrap="square" rtlCol="0">
                <a:spAutoFit/>
              </a:bodyPr>
              <a:lstStyle/>
              <a:p>
                <a:pPr algn="ctr">
                  <a:lnSpc>
                    <a:spcPts val="1800"/>
                  </a:lnSpc>
                </a:pPr>
                <a:r>
                  <a:rPr lang="en-US" sz="2000" b="1" dirty="0">
                    <a:latin typeface="Segoe UI" panose="020B0502040204020203" pitchFamily="34" charset="0"/>
                    <a:cs typeface="Segoe UI" panose="020B0502040204020203" pitchFamily="34" charset="0"/>
                  </a:rPr>
                  <a:t>Thread</a:t>
                </a:r>
              </a:p>
            </p:txBody>
          </p:sp>
        </p:grpSp>
        <p:grpSp>
          <p:nvGrpSpPr>
            <p:cNvPr id="156" name="Group 155">
              <a:extLst>
                <a:ext uri="{FF2B5EF4-FFF2-40B4-BE49-F238E27FC236}">
                  <a16:creationId xmlns:a16="http://schemas.microsoft.com/office/drawing/2014/main" id="{1D338524-7C46-4CFD-A188-A57E4F36ED8C}"/>
                </a:ext>
              </a:extLst>
            </p:cNvPr>
            <p:cNvGrpSpPr/>
            <p:nvPr/>
          </p:nvGrpSpPr>
          <p:grpSpPr>
            <a:xfrm>
              <a:off x="7480766" y="4862663"/>
              <a:ext cx="735822" cy="154709"/>
              <a:chOff x="8698434" y="5273839"/>
              <a:chExt cx="735822" cy="154709"/>
            </a:xfrm>
          </p:grpSpPr>
          <p:grpSp>
            <p:nvGrpSpPr>
              <p:cNvPr id="164" name="Group 163">
                <a:extLst>
                  <a:ext uri="{FF2B5EF4-FFF2-40B4-BE49-F238E27FC236}">
                    <a16:creationId xmlns:a16="http://schemas.microsoft.com/office/drawing/2014/main" id="{558D7E6B-04BD-4ED0-9883-FA956A083539}"/>
                  </a:ext>
                </a:extLst>
              </p:cNvPr>
              <p:cNvGrpSpPr>
                <a:grpSpLocks noChangeAspect="1"/>
              </p:cNvGrpSpPr>
              <p:nvPr/>
            </p:nvGrpSpPr>
            <p:grpSpPr>
              <a:xfrm>
                <a:off x="8698434" y="5273839"/>
                <a:ext cx="735822" cy="154709"/>
                <a:chOff x="9268765" y="3735646"/>
                <a:chExt cx="2647852" cy="556719"/>
              </a:xfrm>
            </p:grpSpPr>
            <p:grpSp>
              <p:nvGrpSpPr>
                <p:cNvPr id="166" name="Group 165">
                  <a:extLst>
                    <a:ext uri="{FF2B5EF4-FFF2-40B4-BE49-F238E27FC236}">
                      <a16:creationId xmlns:a16="http://schemas.microsoft.com/office/drawing/2014/main" id="{A91E1340-95F6-4208-B203-2C5DB4922C30}"/>
                    </a:ext>
                  </a:extLst>
                </p:cNvPr>
                <p:cNvGrpSpPr/>
                <p:nvPr/>
              </p:nvGrpSpPr>
              <p:grpSpPr>
                <a:xfrm>
                  <a:off x="9268765" y="3735646"/>
                  <a:ext cx="661965" cy="556719"/>
                  <a:chOff x="9268765" y="3735646"/>
                  <a:chExt cx="661965" cy="556719"/>
                </a:xfrm>
              </p:grpSpPr>
              <p:grpSp>
                <p:nvGrpSpPr>
                  <p:cNvPr id="206" name="Group 205">
                    <a:extLst>
                      <a:ext uri="{FF2B5EF4-FFF2-40B4-BE49-F238E27FC236}">
                        <a16:creationId xmlns:a16="http://schemas.microsoft.com/office/drawing/2014/main" id="{B39B01F6-B171-4D00-B7A7-F3BFC079D3D2}"/>
                      </a:ext>
                    </a:extLst>
                  </p:cNvPr>
                  <p:cNvGrpSpPr>
                    <a:grpSpLocks noChangeAspect="1"/>
                  </p:cNvGrpSpPr>
                  <p:nvPr/>
                </p:nvGrpSpPr>
                <p:grpSpPr>
                  <a:xfrm>
                    <a:off x="9268765" y="3735646"/>
                    <a:ext cx="330983" cy="556719"/>
                    <a:chOff x="6601522" y="2812316"/>
                    <a:chExt cx="1345907" cy="2263840"/>
                  </a:xfrm>
                </p:grpSpPr>
                <p:sp>
                  <p:nvSpPr>
                    <p:cNvPr id="213" name="TextBox 212">
                      <a:extLst>
                        <a:ext uri="{FF2B5EF4-FFF2-40B4-BE49-F238E27FC236}">
                          <a16:creationId xmlns:a16="http://schemas.microsoft.com/office/drawing/2014/main" id="{E982B452-5AB0-480A-AFE5-2DB1C1082790}"/>
                        </a:ext>
                      </a:extLst>
                    </p:cNvPr>
                    <p:cNvSpPr txBox="1"/>
                    <p:nvPr/>
                  </p:nvSpPr>
                  <p:spPr>
                    <a:xfrm>
                      <a:off x="6601526" y="2812316"/>
                      <a:ext cx="1345903" cy="625770"/>
                    </a:xfrm>
                    <a:prstGeom prst="rect">
                      <a:avLst/>
                    </a:prstGeom>
                    <a:solidFill>
                      <a:srgbClr val="00FF99"/>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14" name="TextBox 213">
                      <a:extLst>
                        <a:ext uri="{FF2B5EF4-FFF2-40B4-BE49-F238E27FC236}">
                          <a16:creationId xmlns:a16="http://schemas.microsoft.com/office/drawing/2014/main" id="{B4FD7805-C3A6-40FE-B1CF-B3D608B1C631}"/>
                        </a:ext>
                      </a:extLst>
                    </p:cNvPr>
                    <p:cNvSpPr txBox="1"/>
                    <p:nvPr/>
                  </p:nvSpPr>
                  <p:spPr>
                    <a:xfrm>
                      <a:off x="6601522" y="3273982"/>
                      <a:ext cx="1345903" cy="625770"/>
                    </a:xfrm>
                    <a:prstGeom prst="rect">
                      <a:avLst/>
                    </a:prstGeom>
                    <a:solidFill>
                      <a:srgbClr val="FF4A01"/>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15" name="TextBox 214">
                      <a:extLst>
                        <a:ext uri="{FF2B5EF4-FFF2-40B4-BE49-F238E27FC236}">
                          <a16:creationId xmlns:a16="http://schemas.microsoft.com/office/drawing/2014/main" id="{B4FF94EB-B17A-4DFB-9255-7890A463F2D2}"/>
                        </a:ext>
                      </a:extLst>
                    </p:cNvPr>
                    <p:cNvSpPr txBox="1"/>
                    <p:nvPr/>
                  </p:nvSpPr>
                  <p:spPr>
                    <a:xfrm>
                      <a:off x="6601522" y="3735648"/>
                      <a:ext cx="1345903" cy="625770"/>
                    </a:xfrm>
                    <a:prstGeom prst="rect">
                      <a:avLst/>
                    </a:prstGeom>
                    <a:solidFill>
                      <a:schemeClr val="tx1"/>
                    </a:solidFill>
                    <a:ln w="63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216" name="TextBox 215">
                      <a:extLst>
                        <a:ext uri="{FF2B5EF4-FFF2-40B4-BE49-F238E27FC236}">
                          <a16:creationId xmlns:a16="http://schemas.microsoft.com/office/drawing/2014/main" id="{F4E60023-5CE1-4101-9E70-72CBAA325A39}"/>
                        </a:ext>
                      </a:extLst>
                    </p:cNvPr>
                    <p:cNvSpPr txBox="1"/>
                    <p:nvPr/>
                  </p:nvSpPr>
                  <p:spPr>
                    <a:xfrm>
                      <a:off x="6601522" y="4197310"/>
                      <a:ext cx="1345903" cy="625770"/>
                    </a:xfrm>
                    <a:prstGeom prst="rect">
                      <a:avLst/>
                    </a:prstGeom>
                    <a:solidFill>
                      <a:srgbClr val="FFFF00"/>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17" name="TextBox 216">
                      <a:extLst>
                        <a:ext uri="{FF2B5EF4-FFF2-40B4-BE49-F238E27FC236}">
                          <a16:creationId xmlns:a16="http://schemas.microsoft.com/office/drawing/2014/main" id="{411829BA-C52A-494F-9DC3-6A69E5826CE0}"/>
                        </a:ext>
                      </a:extLst>
                    </p:cNvPr>
                    <p:cNvSpPr txBox="1"/>
                    <p:nvPr/>
                  </p:nvSpPr>
                  <p:spPr>
                    <a:xfrm>
                      <a:off x="6601522" y="4658976"/>
                      <a:ext cx="1345903" cy="417180"/>
                    </a:xfrm>
                    <a:prstGeom prst="rect">
                      <a:avLst/>
                    </a:prstGeom>
                    <a:solidFill>
                      <a:schemeClr val="accent4">
                        <a:lumMod val="50000"/>
                      </a:schemeClr>
                    </a:solidFill>
                    <a:ln w="63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nvGrpSpPr>
                  <p:cNvPr id="207" name="Group 206">
                    <a:extLst>
                      <a:ext uri="{FF2B5EF4-FFF2-40B4-BE49-F238E27FC236}">
                        <a16:creationId xmlns:a16="http://schemas.microsoft.com/office/drawing/2014/main" id="{C9C3F825-638D-465F-8742-D8447607E083}"/>
                      </a:ext>
                    </a:extLst>
                  </p:cNvPr>
                  <p:cNvGrpSpPr>
                    <a:grpSpLocks noChangeAspect="1"/>
                  </p:cNvGrpSpPr>
                  <p:nvPr/>
                </p:nvGrpSpPr>
                <p:grpSpPr>
                  <a:xfrm>
                    <a:off x="9599747" y="3735646"/>
                    <a:ext cx="330983" cy="556719"/>
                    <a:chOff x="6601522" y="2812316"/>
                    <a:chExt cx="1345907" cy="2263840"/>
                  </a:xfrm>
                </p:grpSpPr>
                <p:sp>
                  <p:nvSpPr>
                    <p:cNvPr id="208" name="TextBox 207">
                      <a:extLst>
                        <a:ext uri="{FF2B5EF4-FFF2-40B4-BE49-F238E27FC236}">
                          <a16:creationId xmlns:a16="http://schemas.microsoft.com/office/drawing/2014/main" id="{BAB6F2B3-ED2E-4311-92DC-1EC41F90B326}"/>
                        </a:ext>
                      </a:extLst>
                    </p:cNvPr>
                    <p:cNvSpPr txBox="1"/>
                    <p:nvPr/>
                  </p:nvSpPr>
                  <p:spPr>
                    <a:xfrm>
                      <a:off x="6601526" y="2812316"/>
                      <a:ext cx="1345903" cy="625770"/>
                    </a:xfrm>
                    <a:prstGeom prst="rect">
                      <a:avLst/>
                    </a:prstGeom>
                    <a:solidFill>
                      <a:srgbClr val="00FF99"/>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09" name="TextBox 208">
                      <a:extLst>
                        <a:ext uri="{FF2B5EF4-FFF2-40B4-BE49-F238E27FC236}">
                          <a16:creationId xmlns:a16="http://schemas.microsoft.com/office/drawing/2014/main" id="{258759AA-171D-4EF5-81D4-875FDD991683}"/>
                        </a:ext>
                      </a:extLst>
                    </p:cNvPr>
                    <p:cNvSpPr txBox="1"/>
                    <p:nvPr/>
                  </p:nvSpPr>
                  <p:spPr>
                    <a:xfrm>
                      <a:off x="6601522" y="3273982"/>
                      <a:ext cx="1345903" cy="625770"/>
                    </a:xfrm>
                    <a:prstGeom prst="rect">
                      <a:avLst/>
                    </a:prstGeom>
                    <a:solidFill>
                      <a:srgbClr val="FF4A01"/>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10" name="TextBox 209">
                      <a:extLst>
                        <a:ext uri="{FF2B5EF4-FFF2-40B4-BE49-F238E27FC236}">
                          <a16:creationId xmlns:a16="http://schemas.microsoft.com/office/drawing/2014/main" id="{B7E37369-8D55-4A6E-8864-57C614B172F3}"/>
                        </a:ext>
                      </a:extLst>
                    </p:cNvPr>
                    <p:cNvSpPr txBox="1"/>
                    <p:nvPr/>
                  </p:nvSpPr>
                  <p:spPr>
                    <a:xfrm>
                      <a:off x="6601522" y="3735648"/>
                      <a:ext cx="1345903" cy="625770"/>
                    </a:xfrm>
                    <a:prstGeom prst="rect">
                      <a:avLst/>
                    </a:prstGeom>
                    <a:solidFill>
                      <a:schemeClr val="tx1"/>
                    </a:solidFill>
                    <a:ln w="63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211" name="TextBox 210">
                      <a:extLst>
                        <a:ext uri="{FF2B5EF4-FFF2-40B4-BE49-F238E27FC236}">
                          <a16:creationId xmlns:a16="http://schemas.microsoft.com/office/drawing/2014/main" id="{E3F68F46-D21F-4A74-AA54-103C6F4D709F}"/>
                        </a:ext>
                      </a:extLst>
                    </p:cNvPr>
                    <p:cNvSpPr txBox="1"/>
                    <p:nvPr/>
                  </p:nvSpPr>
                  <p:spPr>
                    <a:xfrm>
                      <a:off x="6601522" y="4197310"/>
                      <a:ext cx="1345903" cy="625770"/>
                    </a:xfrm>
                    <a:prstGeom prst="rect">
                      <a:avLst/>
                    </a:prstGeom>
                    <a:solidFill>
                      <a:srgbClr val="FFFF00"/>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12" name="TextBox 211">
                      <a:extLst>
                        <a:ext uri="{FF2B5EF4-FFF2-40B4-BE49-F238E27FC236}">
                          <a16:creationId xmlns:a16="http://schemas.microsoft.com/office/drawing/2014/main" id="{9C25FF74-46FE-403A-B2EA-321BA2818673}"/>
                        </a:ext>
                      </a:extLst>
                    </p:cNvPr>
                    <p:cNvSpPr txBox="1"/>
                    <p:nvPr/>
                  </p:nvSpPr>
                  <p:spPr>
                    <a:xfrm>
                      <a:off x="6601522" y="4658976"/>
                      <a:ext cx="1345903" cy="417180"/>
                    </a:xfrm>
                    <a:prstGeom prst="rect">
                      <a:avLst/>
                    </a:prstGeom>
                    <a:solidFill>
                      <a:schemeClr val="accent4">
                        <a:lumMod val="50000"/>
                      </a:schemeClr>
                    </a:solidFill>
                    <a:ln w="63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grpSp>
              <p:nvGrpSpPr>
                <p:cNvPr id="167" name="Group 166">
                  <a:extLst>
                    <a:ext uri="{FF2B5EF4-FFF2-40B4-BE49-F238E27FC236}">
                      <a16:creationId xmlns:a16="http://schemas.microsoft.com/office/drawing/2014/main" id="{74F0F458-0D88-46D6-A54F-75F09AAF867C}"/>
                    </a:ext>
                  </a:extLst>
                </p:cNvPr>
                <p:cNvGrpSpPr/>
                <p:nvPr/>
              </p:nvGrpSpPr>
              <p:grpSpPr>
                <a:xfrm>
                  <a:off x="9930728" y="3735646"/>
                  <a:ext cx="661965" cy="556719"/>
                  <a:chOff x="9268765" y="3735646"/>
                  <a:chExt cx="661965" cy="556719"/>
                </a:xfrm>
              </p:grpSpPr>
              <p:grpSp>
                <p:nvGrpSpPr>
                  <p:cNvPr id="194" name="Group 193">
                    <a:extLst>
                      <a:ext uri="{FF2B5EF4-FFF2-40B4-BE49-F238E27FC236}">
                        <a16:creationId xmlns:a16="http://schemas.microsoft.com/office/drawing/2014/main" id="{99DA31F9-A49D-4A7A-9FEF-00FD51253FE9}"/>
                      </a:ext>
                    </a:extLst>
                  </p:cNvPr>
                  <p:cNvGrpSpPr>
                    <a:grpSpLocks noChangeAspect="1"/>
                  </p:cNvGrpSpPr>
                  <p:nvPr/>
                </p:nvGrpSpPr>
                <p:grpSpPr>
                  <a:xfrm>
                    <a:off x="9268765" y="3735646"/>
                    <a:ext cx="330983" cy="556719"/>
                    <a:chOff x="6601522" y="2812316"/>
                    <a:chExt cx="1345907" cy="2263840"/>
                  </a:xfrm>
                </p:grpSpPr>
                <p:sp>
                  <p:nvSpPr>
                    <p:cNvPr id="201" name="TextBox 200">
                      <a:extLst>
                        <a:ext uri="{FF2B5EF4-FFF2-40B4-BE49-F238E27FC236}">
                          <a16:creationId xmlns:a16="http://schemas.microsoft.com/office/drawing/2014/main" id="{B4A26B3C-1ACC-46B8-8612-51BC01F23F5C}"/>
                        </a:ext>
                      </a:extLst>
                    </p:cNvPr>
                    <p:cNvSpPr txBox="1"/>
                    <p:nvPr/>
                  </p:nvSpPr>
                  <p:spPr>
                    <a:xfrm>
                      <a:off x="6601526" y="2812316"/>
                      <a:ext cx="1345903" cy="625770"/>
                    </a:xfrm>
                    <a:prstGeom prst="rect">
                      <a:avLst/>
                    </a:prstGeom>
                    <a:solidFill>
                      <a:srgbClr val="00FF99"/>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02" name="TextBox 201">
                      <a:extLst>
                        <a:ext uri="{FF2B5EF4-FFF2-40B4-BE49-F238E27FC236}">
                          <a16:creationId xmlns:a16="http://schemas.microsoft.com/office/drawing/2014/main" id="{5B1DA779-4851-42B1-A291-45A801CB4E9C}"/>
                        </a:ext>
                      </a:extLst>
                    </p:cNvPr>
                    <p:cNvSpPr txBox="1"/>
                    <p:nvPr/>
                  </p:nvSpPr>
                  <p:spPr>
                    <a:xfrm>
                      <a:off x="6601522" y="3273982"/>
                      <a:ext cx="1345903" cy="625770"/>
                    </a:xfrm>
                    <a:prstGeom prst="rect">
                      <a:avLst/>
                    </a:prstGeom>
                    <a:solidFill>
                      <a:srgbClr val="FF4A01"/>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03" name="TextBox 202">
                      <a:extLst>
                        <a:ext uri="{FF2B5EF4-FFF2-40B4-BE49-F238E27FC236}">
                          <a16:creationId xmlns:a16="http://schemas.microsoft.com/office/drawing/2014/main" id="{A12779E6-D205-400C-A830-8F0130020E24}"/>
                        </a:ext>
                      </a:extLst>
                    </p:cNvPr>
                    <p:cNvSpPr txBox="1"/>
                    <p:nvPr/>
                  </p:nvSpPr>
                  <p:spPr>
                    <a:xfrm>
                      <a:off x="6601522" y="3735648"/>
                      <a:ext cx="1345903" cy="625770"/>
                    </a:xfrm>
                    <a:prstGeom prst="rect">
                      <a:avLst/>
                    </a:prstGeom>
                    <a:solidFill>
                      <a:schemeClr val="tx1"/>
                    </a:solidFill>
                    <a:ln w="63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204" name="TextBox 203">
                      <a:extLst>
                        <a:ext uri="{FF2B5EF4-FFF2-40B4-BE49-F238E27FC236}">
                          <a16:creationId xmlns:a16="http://schemas.microsoft.com/office/drawing/2014/main" id="{548E04C4-C169-4A81-8901-E342E8252DCF}"/>
                        </a:ext>
                      </a:extLst>
                    </p:cNvPr>
                    <p:cNvSpPr txBox="1"/>
                    <p:nvPr/>
                  </p:nvSpPr>
                  <p:spPr>
                    <a:xfrm>
                      <a:off x="6601522" y="4197310"/>
                      <a:ext cx="1345903" cy="625770"/>
                    </a:xfrm>
                    <a:prstGeom prst="rect">
                      <a:avLst/>
                    </a:prstGeom>
                    <a:solidFill>
                      <a:srgbClr val="FFFF00"/>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05" name="TextBox 204">
                      <a:extLst>
                        <a:ext uri="{FF2B5EF4-FFF2-40B4-BE49-F238E27FC236}">
                          <a16:creationId xmlns:a16="http://schemas.microsoft.com/office/drawing/2014/main" id="{0DBB7DE2-4B3C-405D-818B-63F086A0D1FA}"/>
                        </a:ext>
                      </a:extLst>
                    </p:cNvPr>
                    <p:cNvSpPr txBox="1"/>
                    <p:nvPr/>
                  </p:nvSpPr>
                  <p:spPr>
                    <a:xfrm>
                      <a:off x="6601522" y="4658976"/>
                      <a:ext cx="1345903" cy="417180"/>
                    </a:xfrm>
                    <a:prstGeom prst="rect">
                      <a:avLst/>
                    </a:prstGeom>
                    <a:solidFill>
                      <a:schemeClr val="accent4">
                        <a:lumMod val="50000"/>
                      </a:schemeClr>
                    </a:solidFill>
                    <a:ln w="63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nvGrpSpPr>
                  <p:cNvPr id="195" name="Group 194">
                    <a:extLst>
                      <a:ext uri="{FF2B5EF4-FFF2-40B4-BE49-F238E27FC236}">
                        <a16:creationId xmlns:a16="http://schemas.microsoft.com/office/drawing/2014/main" id="{05490E39-9EFC-49A8-ADD7-1A6A68FED4EB}"/>
                      </a:ext>
                    </a:extLst>
                  </p:cNvPr>
                  <p:cNvGrpSpPr>
                    <a:grpSpLocks noChangeAspect="1"/>
                  </p:cNvGrpSpPr>
                  <p:nvPr/>
                </p:nvGrpSpPr>
                <p:grpSpPr>
                  <a:xfrm>
                    <a:off x="9599747" y="3735646"/>
                    <a:ext cx="330983" cy="556719"/>
                    <a:chOff x="6601522" y="2812316"/>
                    <a:chExt cx="1345907" cy="2263840"/>
                  </a:xfrm>
                </p:grpSpPr>
                <p:sp>
                  <p:nvSpPr>
                    <p:cNvPr id="196" name="TextBox 195">
                      <a:extLst>
                        <a:ext uri="{FF2B5EF4-FFF2-40B4-BE49-F238E27FC236}">
                          <a16:creationId xmlns:a16="http://schemas.microsoft.com/office/drawing/2014/main" id="{07783B97-C5B7-4725-ACF6-5F66342DD673}"/>
                        </a:ext>
                      </a:extLst>
                    </p:cNvPr>
                    <p:cNvSpPr txBox="1"/>
                    <p:nvPr/>
                  </p:nvSpPr>
                  <p:spPr>
                    <a:xfrm>
                      <a:off x="6601526" y="2812316"/>
                      <a:ext cx="1345903" cy="625770"/>
                    </a:xfrm>
                    <a:prstGeom prst="rect">
                      <a:avLst/>
                    </a:prstGeom>
                    <a:solidFill>
                      <a:srgbClr val="00FF99"/>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97" name="TextBox 196">
                      <a:extLst>
                        <a:ext uri="{FF2B5EF4-FFF2-40B4-BE49-F238E27FC236}">
                          <a16:creationId xmlns:a16="http://schemas.microsoft.com/office/drawing/2014/main" id="{6E57975D-547B-4AD4-A4B7-65039E1A0A37}"/>
                        </a:ext>
                      </a:extLst>
                    </p:cNvPr>
                    <p:cNvSpPr txBox="1"/>
                    <p:nvPr/>
                  </p:nvSpPr>
                  <p:spPr>
                    <a:xfrm>
                      <a:off x="6601522" y="3273982"/>
                      <a:ext cx="1345903" cy="625770"/>
                    </a:xfrm>
                    <a:prstGeom prst="rect">
                      <a:avLst/>
                    </a:prstGeom>
                    <a:solidFill>
                      <a:srgbClr val="FF4A01"/>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98" name="TextBox 197">
                      <a:extLst>
                        <a:ext uri="{FF2B5EF4-FFF2-40B4-BE49-F238E27FC236}">
                          <a16:creationId xmlns:a16="http://schemas.microsoft.com/office/drawing/2014/main" id="{7BA60BB3-9372-4DFF-82D3-2888D74348E8}"/>
                        </a:ext>
                      </a:extLst>
                    </p:cNvPr>
                    <p:cNvSpPr txBox="1"/>
                    <p:nvPr/>
                  </p:nvSpPr>
                  <p:spPr>
                    <a:xfrm>
                      <a:off x="6601522" y="3735648"/>
                      <a:ext cx="1345903" cy="625770"/>
                    </a:xfrm>
                    <a:prstGeom prst="rect">
                      <a:avLst/>
                    </a:prstGeom>
                    <a:solidFill>
                      <a:schemeClr val="tx1"/>
                    </a:solidFill>
                    <a:ln w="63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199" name="TextBox 198">
                      <a:extLst>
                        <a:ext uri="{FF2B5EF4-FFF2-40B4-BE49-F238E27FC236}">
                          <a16:creationId xmlns:a16="http://schemas.microsoft.com/office/drawing/2014/main" id="{0723A330-058D-4481-BD9C-BB7FAE46331D}"/>
                        </a:ext>
                      </a:extLst>
                    </p:cNvPr>
                    <p:cNvSpPr txBox="1"/>
                    <p:nvPr/>
                  </p:nvSpPr>
                  <p:spPr>
                    <a:xfrm>
                      <a:off x="6601522" y="4197310"/>
                      <a:ext cx="1345903" cy="625770"/>
                    </a:xfrm>
                    <a:prstGeom prst="rect">
                      <a:avLst/>
                    </a:prstGeom>
                    <a:solidFill>
                      <a:srgbClr val="FFFF00"/>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200" name="TextBox 199">
                      <a:extLst>
                        <a:ext uri="{FF2B5EF4-FFF2-40B4-BE49-F238E27FC236}">
                          <a16:creationId xmlns:a16="http://schemas.microsoft.com/office/drawing/2014/main" id="{45803D3C-BCD6-4855-A006-44780E0524B6}"/>
                        </a:ext>
                      </a:extLst>
                    </p:cNvPr>
                    <p:cNvSpPr txBox="1"/>
                    <p:nvPr/>
                  </p:nvSpPr>
                  <p:spPr>
                    <a:xfrm>
                      <a:off x="6601522" y="4658976"/>
                      <a:ext cx="1345903" cy="417180"/>
                    </a:xfrm>
                    <a:prstGeom prst="rect">
                      <a:avLst/>
                    </a:prstGeom>
                    <a:solidFill>
                      <a:schemeClr val="accent4">
                        <a:lumMod val="50000"/>
                      </a:schemeClr>
                    </a:solidFill>
                    <a:ln w="63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grpSp>
              <p:nvGrpSpPr>
                <p:cNvPr id="168" name="Group 167">
                  <a:extLst>
                    <a:ext uri="{FF2B5EF4-FFF2-40B4-BE49-F238E27FC236}">
                      <a16:creationId xmlns:a16="http://schemas.microsoft.com/office/drawing/2014/main" id="{A8E78891-E1B5-41F8-A0B3-FA6EE6D884F3}"/>
                    </a:ext>
                  </a:extLst>
                </p:cNvPr>
                <p:cNvGrpSpPr/>
                <p:nvPr/>
              </p:nvGrpSpPr>
              <p:grpSpPr>
                <a:xfrm>
                  <a:off x="10592689" y="3735646"/>
                  <a:ext cx="661965" cy="556719"/>
                  <a:chOff x="9268765" y="3735646"/>
                  <a:chExt cx="661965" cy="556719"/>
                </a:xfrm>
              </p:grpSpPr>
              <p:grpSp>
                <p:nvGrpSpPr>
                  <p:cNvPr id="182" name="Group 181">
                    <a:extLst>
                      <a:ext uri="{FF2B5EF4-FFF2-40B4-BE49-F238E27FC236}">
                        <a16:creationId xmlns:a16="http://schemas.microsoft.com/office/drawing/2014/main" id="{0A0DBF0D-3A49-4A84-B3C6-1B5104D3C63B}"/>
                      </a:ext>
                    </a:extLst>
                  </p:cNvPr>
                  <p:cNvGrpSpPr>
                    <a:grpSpLocks noChangeAspect="1"/>
                  </p:cNvGrpSpPr>
                  <p:nvPr/>
                </p:nvGrpSpPr>
                <p:grpSpPr>
                  <a:xfrm>
                    <a:off x="9268765" y="3735646"/>
                    <a:ext cx="330983" cy="556719"/>
                    <a:chOff x="6601522" y="2812316"/>
                    <a:chExt cx="1345907" cy="2263840"/>
                  </a:xfrm>
                </p:grpSpPr>
                <p:sp>
                  <p:nvSpPr>
                    <p:cNvPr id="189" name="TextBox 188">
                      <a:extLst>
                        <a:ext uri="{FF2B5EF4-FFF2-40B4-BE49-F238E27FC236}">
                          <a16:creationId xmlns:a16="http://schemas.microsoft.com/office/drawing/2014/main" id="{81E4479E-D93D-48DD-B782-6CB15DCD912C}"/>
                        </a:ext>
                      </a:extLst>
                    </p:cNvPr>
                    <p:cNvSpPr txBox="1"/>
                    <p:nvPr/>
                  </p:nvSpPr>
                  <p:spPr>
                    <a:xfrm>
                      <a:off x="6601526" y="2812316"/>
                      <a:ext cx="1345903" cy="625770"/>
                    </a:xfrm>
                    <a:prstGeom prst="rect">
                      <a:avLst/>
                    </a:prstGeom>
                    <a:solidFill>
                      <a:srgbClr val="00FF99"/>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90" name="TextBox 189">
                      <a:extLst>
                        <a:ext uri="{FF2B5EF4-FFF2-40B4-BE49-F238E27FC236}">
                          <a16:creationId xmlns:a16="http://schemas.microsoft.com/office/drawing/2014/main" id="{9EDC0899-8DB6-4FFC-8DA9-4FB5190CEE66}"/>
                        </a:ext>
                      </a:extLst>
                    </p:cNvPr>
                    <p:cNvSpPr txBox="1"/>
                    <p:nvPr/>
                  </p:nvSpPr>
                  <p:spPr>
                    <a:xfrm>
                      <a:off x="6601522" y="3273982"/>
                      <a:ext cx="1345903" cy="625770"/>
                    </a:xfrm>
                    <a:prstGeom prst="rect">
                      <a:avLst/>
                    </a:prstGeom>
                    <a:solidFill>
                      <a:srgbClr val="FF4A01"/>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91" name="TextBox 190">
                      <a:extLst>
                        <a:ext uri="{FF2B5EF4-FFF2-40B4-BE49-F238E27FC236}">
                          <a16:creationId xmlns:a16="http://schemas.microsoft.com/office/drawing/2014/main" id="{A012B444-A0E5-495E-8CD6-72A39D2A2109}"/>
                        </a:ext>
                      </a:extLst>
                    </p:cNvPr>
                    <p:cNvSpPr txBox="1"/>
                    <p:nvPr/>
                  </p:nvSpPr>
                  <p:spPr>
                    <a:xfrm>
                      <a:off x="6601522" y="3735648"/>
                      <a:ext cx="1345903" cy="625770"/>
                    </a:xfrm>
                    <a:prstGeom prst="rect">
                      <a:avLst/>
                    </a:prstGeom>
                    <a:solidFill>
                      <a:schemeClr val="tx1"/>
                    </a:solidFill>
                    <a:ln w="63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192" name="TextBox 191">
                      <a:extLst>
                        <a:ext uri="{FF2B5EF4-FFF2-40B4-BE49-F238E27FC236}">
                          <a16:creationId xmlns:a16="http://schemas.microsoft.com/office/drawing/2014/main" id="{46846120-EDD0-4A7A-B103-05184C2462C2}"/>
                        </a:ext>
                      </a:extLst>
                    </p:cNvPr>
                    <p:cNvSpPr txBox="1"/>
                    <p:nvPr/>
                  </p:nvSpPr>
                  <p:spPr>
                    <a:xfrm>
                      <a:off x="6601522" y="4197310"/>
                      <a:ext cx="1345903" cy="625770"/>
                    </a:xfrm>
                    <a:prstGeom prst="rect">
                      <a:avLst/>
                    </a:prstGeom>
                    <a:solidFill>
                      <a:srgbClr val="FFFF00"/>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93" name="TextBox 192">
                      <a:extLst>
                        <a:ext uri="{FF2B5EF4-FFF2-40B4-BE49-F238E27FC236}">
                          <a16:creationId xmlns:a16="http://schemas.microsoft.com/office/drawing/2014/main" id="{4A7258AB-4620-494E-A657-22FA70841341}"/>
                        </a:ext>
                      </a:extLst>
                    </p:cNvPr>
                    <p:cNvSpPr txBox="1"/>
                    <p:nvPr/>
                  </p:nvSpPr>
                  <p:spPr>
                    <a:xfrm>
                      <a:off x="6601522" y="4658976"/>
                      <a:ext cx="1345903" cy="417180"/>
                    </a:xfrm>
                    <a:prstGeom prst="rect">
                      <a:avLst/>
                    </a:prstGeom>
                    <a:solidFill>
                      <a:schemeClr val="accent4">
                        <a:lumMod val="50000"/>
                      </a:schemeClr>
                    </a:solidFill>
                    <a:ln w="63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nvGrpSpPr>
                  <p:cNvPr id="183" name="Group 182">
                    <a:extLst>
                      <a:ext uri="{FF2B5EF4-FFF2-40B4-BE49-F238E27FC236}">
                        <a16:creationId xmlns:a16="http://schemas.microsoft.com/office/drawing/2014/main" id="{873A52DB-0A3D-4F0A-AAB4-C0A043A34A14}"/>
                      </a:ext>
                    </a:extLst>
                  </p:cNvPr>
                  <p:cNvGrpSpPr>
                    <a:grpSpLocks noChangeAspect="1"/>
                  </p:cNvGrpSpPr>
                  <p:nvPr/>
                </p:nvGrpSpPr>
                <p:grpSpPr>
                  <a:xfrm>
                    <a:off x="9599747" y="3735646"/>
                    <a:ext cx="330983" cy="556719"/>
                    <a:chOff x="6601522" y="2812316"/>
                    <a:chExt cx="1345907" cy="2263840"/>
                  </a:xfrm>
                </p:grpSpPr>
                <p:sp>
                  <p:nvSpPr>
                    <p:cNvPr id="184" name="TextBox 183">
                      <a:extLst>
                        <a:ext uri="{FF2B5EF4-FFF2-40B4-BE49-F238E27FC236}">
                          <a16:creationId xmlns:a16="http://schemas.microsoft.com/office/drawing/2014/main" id="{1A7CAAEC-D796-4EA0-9353-9A6C87839E32}"/>
                        </a:ext>
                      </a:extLst>
                    </p:cNvPr>
                    <p:cNvSpPr txBox="1"/>
                    <p:nvPr/>
                  </p:nvSpPr>
                  <p:spPr>
                    <a:xfrm>
                      <a:off x="6601526" y="2812316"/>
                      <a:ext cx="1345903" cy="625770"/>
                    </a:xfrm>
                    <a:prstGeom prst="rect">
                      <a:avLst/>
                    </a:prstGeom>
                    <a:solidFill>
                      <a:srgbClr val="00FF99"/>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85" name="TextBox 184">
                      <a:extLst>
                        <a:ext uri="{FF2B5EF4-FFF2-40B4-BE49-F238E27FC236}">
                          <a16:creationId xmlns:a16="http://schemas.microsoft.com/office/drawing/2014/main" id="{D21AD543-0427-4556-89F9-1E4531432209}"/>
                        </a:ext>
                      </a:extLst>
                    </p:cNvPr>
                    <p:cNvSpPr txBox="1"/>
                    <p:nvPr/>
                  </p:nvSpPr>
                  <p:spPr>
                    <a:xfrm>
                      <a:off x="6601522" y="3273982"/>
                      <a:ext cx="1345903" cy="625770"/>
                    </a:xfrm>
                    <a:prstGeom prst="rect">
                      <a:avLst/>
                    </a:prstGeom>
                    <a:solidFill>
                      <a:srgbClr val="FF4A01"/>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86" name="TextBox 185">
                      <a:extLst>
                        <a:ext uri="{FF2B5EF4-FFF2-40B4-BE49-F238E27FC236}">
                          <a16:creationId xmlns:a16="http://schemas.microsoft.com/office/drawing/2014/main" id="{11BD4F9F-4289-4BC5-BBE5-ECFA6436120E}"/>
                        </a:ext>
                      </a:extLst>
                    </p:cNvPr>
                    <p:cNvSpPr txBox="1"/>
                    <p:nvPr/>
                  </p:nvSpPr>
                  <p:spPr>
                    <a:xfrm>
                      <a:off x="6601522" y="3735648"/>
                      <a:ext cx="1345903" cy="625770"/>
                    </a:xfrm>
                    <a:prstGeom prst="rect">
                      <a:avLst/>
                    </a:prstGeom>
                    <a:solidFill>
                      <a:schemeClr val="tx1"/>
                    </a:solidFill>
                    <a:ln w="63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187" name="TextBox 186">
                      <a:extLst>
                        <a:ext uri="{FF2B5EF4-FFF2-40B4-BE49-F238E27FC236}">
                          <a16:creationId xmlns:a16="http://schemas.microsoft.com/office/drawing/2014/main" id="{094ED296-3BA8-448D-91CF-252B1D93C27F}"/>
                        </a:ext>
                      </a:extLst>
                    </p:cNvPr>
                    <p:cNvSpPr txBox="1"/>
                    <p:nvPr/>
                  </p:nvSpPr>
                  <p:spPr>
                    <a:xfrm>
                      <a:off x="6601522" y="4197310"/>
                      <a:ext cx="1345903" cy="625770"/>
                    </a:xfrm>
                    <a:prstGeom prst="rect">
                      <a:avLst/>
                    </a:prstGeom>
                    <a:solidFill>
                      <a:srgbClr val="FFFF00"/>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88" name="TextBox 187">
                      <a:extLst>
                        <a:ext uri="{FF2B5EF4-FFF2-40B4-BE49-F238E27FC236}">
                          <a16:creationId xmlns:a16="http://schemas.microsoft.com/office/drawing/2014/main" id="{75EF3A4C-633B-4099-9077-3F5F7498CC6A}"/>
                        </a:ext>
                      </a:extLst>
                    </p:cNvPr>
                    <p:cNvSpPr txBox="1"/>
                    <p:nvPr/>
                  </p:nvSpPr>
                  <p:spPr>
                    <a:xfrm>
                      <a:off x="6601522" y="4658976"/>
                      <a:ext cx="1345903" cy="417180"/>
                    </a:xfrm>
                    <a:prstGeom prst="rect">
                      <a:avLst/>
                    </a:prstGeom>
                    <a:solidFill>
                      <a:schemeClr val="accent4">
                        <a:lumMod val="50000"/>
                      </a:schemeClr>
                    </a:solidFill>
                    <a:ln w="63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grpSp>
              <p:nvGrpSpPr>
                <p:cNvPr id="169" name="Group 168">
                  <a:extLst>
                    <a:ext uri="{FF2B5EF4-FFF2-40B4-BE49-F238E27FC236}">
                      <a16:creationId xmlns:a16="http://schemas.microsoft.com/office/drawing/2014/main" id="{4CEEB30E-7D7E-4604-A2B5-1E361F12A03E}"/>
                    </a:ext>
                  </a:extLst>
                </p:cNvPr>
                <p:cNvGrpSpPr/>
                <p:nvPr/>
              </p:nvGrpSpPr>
              <p:grpSpPr>
                <a:xfrm>
                  <a:off x="11254652" y="3735646"/>
                  <a:ext cx="661965" cy="556719"/>
                  <a:chOff x="9268765" y="3735646"/>
                  <a:chExt cx="661965" cy="556719"/>
                </a:xfrm>
              </p:grpSpPr>
              <p:grpSp>
                <p:nvGrpSpPr>
                  <p:cNvPr id="170" name="Group 169">
                    <a:extLst>
                      <a:ext uri="{FF2B5EF4-FFF2-40B4-BE49-F238E27FC236}">
                        <a16:creationId xmlns:a16="http://schemas.microsoft.com/office/drawing/2014/main" id="{1123C002-CB41-4462-8AF7-083637AF9933}"/>
                      </a:ext>
                    </a:extLst>
                  </p:cNvPr>
                  <p:cNvGrpSpPr>
                    <a:grpSpLocks noChangeAspect="1"/>
                  </p:cNvGrpSpPr>
                  <p:nvPr/>
                </p:nvGrpSpPr>
                <p:grpSpPr>
                  <a:xfrm>
                    <a:off x="9268765" y="3735646"/>
                    <a:ext cx="330983" cy="556719"/>
                    <a:chOff x="6601522" y="2812316"/>
                    <a:chExt cx="1345907" cy="2263840"/>
                  </a:xfrm>
                </p:grpSpPr>
                <p:sp>
                  <p:nvSpPr>
                    <p:cNvPr id="177" name="TextBox 176">
                      <a:extLst>
                        <a:ext uri="{FF2B5EF4-FFF2-40B4-BE49-F238E27FC236}">
                          <a16:creationId xmlns:a16="http://schemas.microsoft.com/office/drawing/2014/main" id="{5AA372F8-7968-4C88-AA28-5795FBB6CD25}"/>
                        </a:ext>
                      </a:extLst>
                    </p:cNvPr>
                    <p:cNvSpPr txBox="1"/>
                    <p:nvPr/>
                  </p:nvSpPr>
                  <p:spPr>
                    <a:xfrm>
                      <a:off x="6601526" y="2812316"/>
                      <a:ext cx="1345903" cy="625770"/>
                    </a:xfrm>
                    <a:prstGeom prst="rect">
                      <a:avLst/>
                    </a:prstGeom>
                    <a:solidFill>
                      <a:srgbClr val="00FF99"/>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78" name="TextBox 177">
                      <a:extLst>
                        <a:ext uri="{FF2B5EF4-FFF2-40B4-BE49-F238E27FC236}">
                          <a16:creationId xmlns:a16="http://schemas.microsoft.com/office/drawing/2014/main" id="{7B2DABA5-C74D-4ED0-BF48-482855F3480E}"/>
                        </a:ext>
                      </a:extLst>
                    </p:cNvPr>
                    <p:cNvSpPr txBox="1"/>
                    <p:nvPr/>
                  </p:nvSpPr>
                  <p:spPr>
                    <a:xfrm>
                      <a:off x="6601522" y="3273982"/>
                      <a:ext cx="1345903" cy="625770"/>
                    </a:xfrm>
                    <a:prstGeom prst="rect">
                      <a:avLst/>
                    </a:prstGeom>
                    <a:solidFill>
                      <a:srgbClr val="FF4A01"/>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79" name="TextBox 178">
                      <a:extLst>
                        <a:ext uri="{FF2B5EF4-FFF2-40B4-BE49-F238E27FC236}">
                          <a16:creationId xmlns:a16="http://schemas.microsoft.com/office/drawing/2014/main" id="{868177C3-0C6E-47C3-BD4D-8EE9BE6F3C85}"/>
                        </a:ext>
                      </a:extLst>
                    </p:cNvPr>
                    <p:cNvSpPr txBox="1"/>
                    <p:nvPr/>
                  </p:nvSpPr>
                  <p:spPr>
                    <a:xfrm>
                      <a:off x="6601522" y="3735648"/>
                      <a:ext cx="1345903" cy="625770"/>
                    </a:xfrm>
                    <a:prstGeom prst="rect">
                      <a:avLst/>
                    </a:prstGeom>
                    <a:solidFill>
                      <a:schemeClr val="tx1"/>
                    </a:solidFill>
                    <a:ln w="63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180" name="TextBox 179">
                      <a:extLst>
                        <a:ext uri="{FF2B5EF4-FFF2-40B4-BE49-F238E27FC236}">
                          <a16:creationId xmlns:a16="http://schemas.microsoft.com/office/drawing/2014/main" id="{5B463D3C-394F-4A52-9A71-7C0158EDBF30}"/>
                        </a:ext>
                      </a:extLst>
                    </p:cNvPr>
                    <p:cNvSpPr txBox="1"/>
                    <p:nvPr/>
                  </p:nvSpPr>
                  <p:spPr>
                    <a:xfrm>
                      <a:off x="6601522" y="4197310"/>
                      <a:ext cx="1345903" cy="625770"/>
                    </a:xfrm>
                    <a:prstGeom prst="rect">
                      <a:avLst/>
                    </a:prstGeom>
                    <a:solidFill>
                      <a:srgbClr val="FFFF00"/>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81" name="TextBox 180">
                      <a:extLst>
                        <a:ext uri="{FF2B5EF4-FFF2-40B4-BE49-F238E27FC236}">
                          <a16:creationId xmlns:a16="http://schemas.microsoft.com/office/drawing/2014/main" id="{0E9F23CB-71FD-43EC-B62D-A419C0ACEA74}"/>
                        </a:ext>
                      </a:extLst>
                    </p:cNvPr>
                    <p:cNvSpPr txBox="1"/>
                    <p:nvPr/>
                  </p:nvSpPr>
                  <p:spPr>
                    <a:xfrm>
                      <a:off x="6601522" y="4658976"/>
                      <a:ext cx="1345903" cy="417180"/>
                    </a:xfrm>
                    <a:prstGeom prst="rect">
                      <a:avLst/>
                    </a:prstGeom>
                    <a:solidFill>
                      <a:schemeClr val="accent4">
                        <a:lumMod val="50000"/>
                      </a:schemeClr>
                    </a:solidFill>
                    <a:ln w="63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nvGrpSpPr>
                  <p:cNvPr id="171" name="Group 170">
                    <a:extLst>
                      <a:ext uri="{FF2B5EF4-FFF2-40B4-BE49-F238E27FC236}">
                        <a16:creationId xmlns:a16="http://schemas.microsoft.com/office/drawing/2014/main" id="{3C3FBB8C-9940-494C-9108-95614470AAA6}"/>
                      </a:ext>
                    </a:extLst>
                  </p:cNvPr>
                  <p:cNvGrpSpPr>
                    <a:grpSpLocks noChangeAspect="1"/>
                  </p:cNvGrpSpPr>
                  <p:nvPr/>
                </p:nvGrpSpPr>
                <p:grpSpPr>
                  <a:xfrm>
                    <a:off x="9599747" y="3735646"/>
                    <a:ext cx="330983" cy="556719"/>
                    <a:chOff x="6601522" y="2812316"/>
                    <a:chExt cx="1345907" cy="2263840"/>
                  </a:xfrm>
                </p:grpSpPr>
                <p:sp>
                  <p:nvSpPr>
                    <p:cNvPr id="172" name="TextBox 171">
                      <a:extLst>
                        <a:ext uri="{FF2B5EF4-FFF2-40B4-BE49-F238E27FC236}">
                          <a16:creationId xmlns:a16="http://schemas.microsoft.com/office/drawing/2014/main" id="{BF7AC653-2B5A-4E01-95DB-E00B3D4DCBD5}"/>
                        </a:ext>
                      </a:extLst>
                    </p:cNvPr>
                    <p:cNvSpPr txBox="1"/>
                    <p:nvPr/>
                  </p:nvSpPr>
                  <p:spPr>
                    <a:xfrm>
                      <a:off x="6601526" y="2812316"/>
                      <a:ext cx="1345903" cy="625770"/>
                    </a:xfrm>
                    <a:prstGeom prst="rect">
                      <a:avLst/>
                    </a:prstGeom>
                    <a:solidFill>
                      <a:srgbClr val="00FF99"/>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73" name="TextBox 172">
                      <a:extLst>
                        <a:ext uri="{FF2B5EF4-FFF2-40B4-BE49-F238E27FC236}">
                          <a16:creationId xmlns:a16="http://schemas.microsoft.com/office/drawing/2014/main" id="{1BE09DFD-6D7E-4A6E-B8C4-D05B01E5EEF5}"/>
                        </a:ext>
                      </a:extLst>
                    </p:cNvPr>
                    <p:cNvSpPr txBox="1"/>
                    <p:nvPr/>
                  </p:nvSpPr>
                  <p:spPr>
                    <a:xfrm>
                      <a:off x="6601522" y="3273982"/>
                      <a:ext cx="1345903" cy="625770"/>
                    </a:xfrm>
                    <a:prstGeom prst="rect">
                      <a:avLst/>
                    </a:prstGeom>
                    <a:solidFill>
                      <a:srgbClr val="FF4A01"/>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74" name="TextBox 173">
                      <a:extLst>
                        <a:ext uri="{FF2B5EF4-FFF2-40B4-BE49-F238E27FC236}">
                          <a16:creationId xmlns:a16="http://schemas.microsoft.com/office/drawing/2014/main" id="{95A8D691-2AF7-4ADA-AA63-7AEB0AA5FA4F}"/>
                        </a:ext>
                      </a:extLst>
                    </p:cNvPr>
                    <p:cNvSpPr txBox="1"/>
                    <p:nvPr/>
                  </p:nvSpPr>
                  <p:spPr>
                    <a:xfrm>
                      <a:off x="6601522" y="3735648"/>
                      <a:ext cx="1345903" cy="625770"/>
                    </a:xfrm>
                    <a:prstGeom prst="rect">
                      <a:avLst/>
                    </a:prstGeom>
                    <a:solidFill>
                      <a:schemeClr val="tx1"/>
                    </a:solidFill>
                    <a:ln w="6350">
                      <a:solidFill>
                        <a:schemeClr val="tx1"/>
                      </a:solidFill>
                    </a:ln>
                  </p:spPr>
                  <p:txBody>
                    <a:bodyPr wrap="square" rtlCol="0">
                      <a:spAutoFit/>
                    </a:bodyPr>
                    <a:lstStyle/>
                    <a:p>
                      <a:pPr algn="ctr"/>
                      <a:endParaRPr lang="en-US" sz="600" b="1" baseline="-25000" dirty="0">
                        <a:solidFill>
                          <a:schemeClr val="bg1"/>
                        </a:solidFill>
                        <a:latin typeface="Consolas" panose="020B0609020204030204" pitchFamily="49" charset="0"/>
                      </a:endParaRPr>
                    </a:p>
                  </p:txBody>
                </p:sp>
                <p:sp>
                  <p:nvSpPr>
                    <p:cNvPr id="175" name="TextBox 174">
                      <a:extLst>
                        <a:ext uri="{FF2B5EF4-FFF2-40B4-BE49-F238E27FC236}">
                          <a16:creationId xmlns:a16="http://schemas.microsoft.com/office/drawing/2014/main" id="{A0810265-DB6A-4C8F-AE0F-CCFA27C16F81}"/>
                        </a:ext>
                      </a:extLst>
                    </p:cNvPr>
                    <p:cNvSpPr txBox="1"/>
                    <p:nvPr/>
                  </p:nvSpPr>
                  <p:spPr>
                    <a:xfrm>
                      <a:off x="6601522" y="4197310"/>
                      <a:ext cx="1345903" cy="625770"/>
                    </a:xfrm>
                    <a:prstGeom prst="rect">
                      <a:avLst/>
                    </a:prstGeom>
                    <a:solidFill>
                      <a:srgbClr val="FFFF00"/>
                    </a:solidFill>
                    <a:ln w="6350">
                      <a:solidFill>
                        <a:schemeClr val="tx1"/>
                      </a:solidFill>
                    </a:ln>
                  </p:spPr>
                  <p:txBody>
                    <a:bodyPr wrap="square" rtlCol="0">
                      <a:spAutoFit/>
                    </a:bodyPr>
                    <a:lstStyle/>
                    <a:p>
                      <a:pPr algn="ctr"/>
                      <a:endParaRPr lang="en-US" sz="600" b="1" baseline="-25000" dirty="0">
                        <a:latin typeface="Consolas" panose="020B0609020204030204" pitchFamily="49" charset="0"/>
                      </a:endParaRPr>
                    </a:p>
                  </p:txBody>
                </p:sp>
                <p:sp>
                  <p:nvSpPr>
                    <p:cNvPr id="176" name="TextBox 175">
                      <a:extLst>
                        <a:ext uri="{FF2B5EF4-FFF2-40B4-BE49-F238E27FC236}">
                          <a16:creationId xmlns:a16="http://schemas.microsoft.com/office/drawing/2014/main" id="{A169569D-C95E-4384-B6B1-4582181C3E4D}"/>
                        </a:ext>
                      </a:extLst>
                    </p:cNvPr>
                    <p:cNvSpPr txBox="1"/>
                    <p:nvPr/>
                  </p:nvSpPr>
                  <p:spPr>
                    <a:xfrm>
                      <a:off x="6601522" y="4658976"/>
                      <a:ext cx="1345903" cy="417180"/>
                    </a:xfrm>
                    <a:prstGeom prst="rect">
                      <a:avLst/>
                    </a:prstGeom>
                    <a:solidFill>
                      <a:schemeClr val="accent4">
                        <a:lumMod val="50000"/>
                      </a:schemeClr>
                    </a:solidFill>
                    <a:ln w="6350">
                      <a:solidFill>
                        <a:schemeClr val="tx1"/>
                      </a:solidFill>
                    </a:ln>
                  </p:spPr>
                  <p:txBody>
                    <a:bodyPr wrap="square" rtlCol="0">
                      <a:spAutoFit/>
                    </a:bodyPr>
                    <a:lstStyle/>
                    <a:p>
                      <a:pPr algn="ctr"/>
                      <a:endParaRPr lang="en-US" sz="100" b="1" baseline="-25000" dirty="0">
                        <a:solidFill>
                          <a:schemeClr val="bg1"/>
                        </a:solidFill>
                        <a:latin typeface="Consolas" panose="020B0609020204030204" pitchFamily="49" charset="0"/>
                      </a:endParaRPr>
                    </a:p>
                  </p:txBody>
                </p:sp>
              </p:grpSp>
            </p:grpSp>
          </p:grpSp>
          <p:sp>
            <p:nvSpPr>
              <p:cNvPr id="165" name="Rectangle 164">
                <a:extLst>
                  <a:ext uri="{FF2B5EF4-FFF2-40B4-BE49-F238E27FC236}">
                    <a16:creationId xmlns:a16="http://schemas.microsoft.com/office/drawing/2014/main" id="{5E9B62CC-DE7B-4A65-AB56-6DF5FB05C925}"/>
                  </a:ext>
                </a:extLst>
              </p:cNvPr>
              <p:cNvSpPr/>
              <p:nvPr/>
            </p:nvSpPr>
            <p:spPr>
              <a:xfrm>
                <a:off x="8698434" y="5273839"/>
                <a:ext cx="735822" cy="15388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7" name="Rectangle 156">
              <a:extLst>
                <a:ext uri="{FF2B5EF4-FFF2-40B4-BE49-F238E27FC236}">
                  <a16:creationId xmlns:a16="http://schemas.microsoft.com/office/drawing/2014/main" id="{36291B9A-261E-449C-8AE1-DBD15A7AAF24}"/>
                </a:ext>
              </a:extLst>
            </p:cNvPr>
            <p:cNvSpPr/>
            <p:nvPr/>
          </p:nvSpPr>
          <p:spPr>
            <a:xfrm>
              <a:off x="8225416" y="4862663"/>
              <a:ext cx="737394"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408D161C-DEC1-4D8B-BC83-749E0CE0ACF8}"/>
                </a:ext>
              </a:extLst>
            </p:cNvPr>
            <p:cNvSpPr/>
            <p:nvPr/>
          </p:nvSpPr>
          <p:spPr>
            <a:xfrm>
              <a:off x="8964382" y="4862663"/>
              <a:ext cx="7358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863C40FD-B979-4735-8EC5-6E7951271843}"/>
                </a:ext>
              </a:extLst>
            </p:cNvPr>
            <p:cNvSpPr/>
            <p:nvPr/>
          </p:nvSpPr>
          <p:spPr>
            <a:xfrm>
              <a:off x="9697599" y="4862663"/>
              <a:ext cx="735822" cy="153888"/>
            </a:xfrm>
            <a:prstGeom prst="rect">
              <a:avLst/>
            </a:prstGeom>
            <a:noFill/>
            <a:ln w="190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extBox 159">
              <a:extLst>
                <a:ext uri="{FF2B5EF4-FFF2-40B4-BE49-F238E27FC236}">
                  <a16:creationId xmlns:a16="http://schemas.microsoft.com/office/drawing/2014/main" id="{ADEAA77B-1C1B-458E-A2EC-C55D53B35F9F}"/>
                </a:ext>
              </a:extLst>
            </p:cNvPr>
            <p:cNvSpPr txBox="1"/>
            <p:nvPr/>
          </p:nvSpPr>
          <p:spPr>
            <a:xfrm>
              <a:off x="9456442" y="4550000"/>
              <a:ext cx="2608055" cy="554383"/>
            </a:xfrm>
            <a:prstGeom prst="rect">
              <a:avLst/>
            </a:prstGeom>
            <a:noFill/>
          </p:spPr>
          <p:txBody>
            <a:bodyPr wrap="square" rtlCol="0">
              <a:spAutoFit/>
            </a:bodyPr>
            <a:lstStyle/>
            <a:p>
              <a:pPr algn="ctr">
                <a:lnSpc>
                  <a:spcPts val="1800"/>
                </a:lnSpc>
              </a:pPr>
              <a:r>
                <a:rPr lang="en-US" sz="2000" b="1" dirty="0">
                  <a:latin typeface="Segoe UI" panose="020B0502040204020203" pitchFamily="34" charset="0"/>
                  <a:cs typeface="Segoe UI" panose="020B0502040204020203" pitchFamily="34" charset="0"/>
                </a:rPr>
                <a:t>One-dimensional grid</a:t>
              </a:r>
            </a:p>
          </p:txBody>
        </p:sp>
        <p:cxnSp>
          <p:nvCxnSpPr>
            <p:cNvPr id="161" name="Straight Connector 160">
              <a:extLst>
                <a:ext uri="{FF2B5EF4-FFF2-40B4-BE49-F238E27FC236}">
                  <a16:creationId xmlns:a16="http://schemas.microsoft.com/office/drawing/2014/main" id="{6800B7A5-C194-4D72-8C70-DC0797391FA5}"/>
                </a:ext>
              </a:extLst>
            </p:cNvPr>
            <p:cNvCxnSpPr>
              <a:cxnSpLocks/>
            </p:cNvCxnSpPr>
            <p:nvPr/>
          </p:nvCxnSpPr>
          <p:spPr>
            <a:xfrm>
              <a:off x="7716377" y="2400396"/>
              <a:ext cx="663093" cy="9252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C3D04A1E-CD1F-40B6-A3F0-15B86FB41E51}"/>
                </a:ext>
              </a:extLst>
            </p:cNvPr>
            <p:cNvCxnSpPr>
              <a:cxnSpLocks/>
            </p:cNvCxnSpPr>
            <p:nvPr/>
          </p:nvCxnSpPr>
          <p:spPr>
            <a:xfrm flipH="1">
              <a:off x="8213936" y="3888014"/>
              <a:ext cx="2485012" cy="969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FB9D7E4D-81CB-4EBE-8F9F-8C8DA7B7899A}"/>
                </a:ext>
              </a:extLst>
            </p:cNvPr>
            <p:cNvSpPr txBox="1"/>
            <p:nvPr/>
          </p:nvSpPr>
          <p:spPr>
            <a:xfrm>
              <a:off x="9928912" y="2975988"/>
              <a:ext cx="865280" cy="323550"/>
            </a:xfrm>
            <a:prstGeom prst="rect">
              <a:avLst/>
            </a:prstGeom>
            <a:noFill/>
          </p:spPr>
          <p:txBody>
            <a:bodyPr wrap="square" rtlCol="0">
              <a:spAutoFit/>
            </a:bodyPr>
            <a:lstStyle/>
            <a:p>
              <a:pPr algn="ctr">
                <a:lnSpc>
                  <a:spcPts val="1800"/>
                </a:lnSpc>
              </a:pPr>
              <a:r>
                <a:rPr lang="en-US" sz="2000" b="1" dirty="0">
                  <a:latin typeface="Segoe UI" panose="020B0502040204020203" pitchFamily="34" charset="0"/>
                  <a:cs typeface="Segoe UI" panose="020B0502040204020203" pitchFamily="34" charset="0"/>
                </a:rPr>
                <a:t>Block</a:t>
              </a:r>
            </a:p>
          </p:txBody>
        </p:sp>
      </p:grpSp>
    </p:spTree>
    <p:extLst>
      <p:ext uri="{BB962C8B-B14F-4D97-AF65-F5344CB8AC3E}">
        <p14:creationId xmlns:p14="http://schemas.microsoft.com/office/powerpoint/2010/main" val="392097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1"/>
                                        </p:tgtEl>
                                      </p:cBhvr>
                                    </p:animEffect>
                                    <p:set>
                                      <p:cBhvr>
                                        <p:cTn id="7" dur="1" fill="hold">
                                          <p:stCondLst>
                                            <p:cond delay="499"/>
                                          </p:stCondLst>
                                        </p:cTn>
                                        <p:tgtEl>
                                          <p:spTgt spid="15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fade">
                                      <p:cBhvr>
                                        <p:cTn id="25" dur="500"/>
                                        <p:tgtEl>
                                          <p:spTgt spid="7">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fade">
                                      <p:cBhvr>
                                        <p:cTn id="28" dur="500"/>
                                        <p:tgtEl>
                                          <p:spTgt spid="7">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animEffect transition="in" filter="fade">
                                      <p:cBhvr>
                                        <p:cTn id="31" dur="500"/>
                                        <p:tgtEl>
                                          <p:spTgt spid="7">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7">
                                            <p:txEl>
                                              <p:pRg st="8" end="8"/>
                                            </p:txEl>
                                          </p:spTgt>
                                        </p:tgtEl>
                                        <p:attrNameLst>
                                          <p:attrName>style.visibility</p:attrName>
                                        </p:attrNameLst>
                                      </p:cBhvr>
                                      <p:to>
                                        <p:strVal val="visible"/>
                                      </p:to>
                                    </p:set>
                                    <p:animEffect transition="in" filter="fade">
                                      <p:cBhvr>
                                        <p:cTn id="34" dur="500"/>
                                        <p:tgtEl>
                                          <p:spTgt spid="7">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7">
                                            <p:txEl>
                                              <p:pRg st="9" end="9"/>
                                            </p:txEl>
                                          </p:spTgt>
                                        </p:tgtEl>
                                        <p:attrNameLst>
                                          <p:attrName>style.visibility</p:attrName>
                                        </p:attrNameLst>
                                      </p:cBhvr>
                                      <p:to>
                                        <p:strVal val="visible"/>
                                      </p:to>
                                    </p:set>
                                    <p:animEffect transition="in" filter="fade">
                                      <p:cBhvr>
                                        <p:cTn id="37" dur="500"/>
                                        <p:tgtEl>
                                          <p:spTgt spid="7">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7">
                                            <p:txEl>
                                              <p:pRg st="10" end="10"/>
                                            </p:txEl>
                                          </p:spTgt>
                                        </p:tgtEl>
                                        <p:attrNameLst>
                                          <p:attrName>style.visibility</p:attrName>
                                        </p:attrNameLst>
                                      </p:cBhvr>
                                      <p:to>
                                        <p:strVal val="visible"/>
                                      </p:to>
                                    </p:set>
                                    <p:animEffect transition="in" filter="fade">
                                      <p:cBhvr>
                                        <p:cTn id="40" dur="500"/>
                                        <p:tgtEl>
                                          <p:spTgt spid="7">
                                            <p:txEl>
                                              <p:pRg st="10" end="1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7">
                                            <p:txEl>
                                              <p:pRg st="11" end="11"/>
                                            </p:txEl>
                                          </p:spTgt>
                                        </p:tgtEl>
                                        <p:attrNameLst>
                                          <p:attrName>style.visibility</p:attrName>
                                        </p:attrNameLst>
                                      </p:cBhvr>
                                      <p:to>
                                        <p:strVal val="visible"/>
                                      </p:to>
                                    </p:set>
                                    <p:animEffect transition="in" filter="fade">
                                      <p:cBhvr>
                                        <p:cTn id="43" dur="500"/>
                                        <p:tgtEl>
                                          <p:spTgt spid="7">
                                            <p:txEl>
                                              <p:pRg st="11" end="11"/>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7">
                                            <p:txEl>
                                              <p:pRg st="12" end="12"/>
                                            </p:txEl>
                                          </p:spTgt>
                                        </p:tgtEl>
                                        <p:attrNameLst>
                                          <p:attrName>style.visibility</p:attrName>
                                        </p:attrNameLst>
                                      </p:cBhvr>
                                      <p:to>
                                        <p:strVal val="visible"/>
                                      </p:to>
                                    </p:set>
                                    <p:animEffect transition="in" filter="fade">
                                      <p:cBhvr>
                                        <p:cTn id="46" dur="500"/>
                                        <p:tgtEl>
                                          <p:spTgt spid="7">
                                            <p:txEl>
                                              <p:pRg st="12" end="1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xEl>
                                              <p:pRg st="14" end="14"/>
                                            </p:txEl>
                                          </p:spTgt>
                                        </p:tgtEl>
                                        <p:attrNameLst>
                                          <p:attrName>style.visibility</p:attrName>
                                        </p:attrNameLst>
                                      </p:cBhvr>
                                      <p:to>
                                        <p:strVal val="visible"/>
                                      </p:to>
                                    </p:set>
                                    <p:animEffect transition="in" filter="fade">
                                      <p:cBhvr>
                                        <p:cTn id="51" dur="500"/>
                                        <p:tgtEl>
                                          <p:spTgt spid="7">
                                            <p:txEl>
                                              <p:pRg st="14" end="14"/>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7">
                                            <p:txEl>
                                              <p:pRg st="15" end="15"/>
                                            </p:txEl>
                                          </p:spTgt>
                                        </p:tgtEl>
                                        <p:attrNameLst>
                                          <p:attrName>style.visibility</p:attrName>
                                        </p:attrNameLst>
                                      </p:cBhvr>
                                      <p:to>
                                        <p:strVal val="visible"/>
                                      </p:to>
                                    </p:set>
                                    <p:animEffect transition="in" filter="fade">
                                      <p:cBhvr>
                                        <p:cTn id="54" dur="500"/>
                                        <p:tgtEl>
                                          <p:spTgt spid="7">
                                            <p:txEl>
                                              <p:pRg st="15" end="15"/>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7">
                                            <p:txEl>
                                              <p:pRg st="16" end="16"/>
                                            </p:txEl>
                                          </p:spTgt>
                                        </p:tgtEl>
                                        <p:attrNameLst>
                                          <p:attrName>style.visibility</p:attrName>
                                        </p:attrNameLst>
                                      </p:cBhvr>
                                      <p:to>
                                        <p:strVal val="visible"/>
                                      </p:to>
                                    </p:set>
                                    <p:animEffect transition="in" filter="fade">
                                      <p:cBhvr>
                                        <p:cTn id="57" dur="500"/>
                                        <p:tgtEl>
                                          <p:spTgt spid="7">
                                            <p:txEl>
                                              <p:pRg st="16" end="16"/>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7">
                                            <p:txEl>
                                              <p:pRg st="18" end="18"/>
                                            </p:txEl>
                                          </p:spTgt>
                                        </p:tgtEl>
                                        <p:attrNameLst>
                                          <p:attrName>style.visibility</p:attrName>
                                        </p:attrNameLst>
                                      </p:cBhvr>
                                      <p:to>
                                        <p:strVal val="visible"/>
                                      </p:to>
                                    </p:set>
                                    <p:animEffect transition="in" filter="fade">
                                      <p:cBhvr>
                                        <p:cTn id="60" dur="500"/>
                                        <p:tgtEl>
                                          <p:spTgt spid="7">
                                            <p:txEl>
                                              <p:pRg st="18" end="18"/>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7">
                                            <p:txEl>
                                              <p:pRg st="19" end="19"/>
                                            </p:txEl>
                                          </p:spTgt>
                                        </p:tgtEl>
                                        <p:attrNameLst>
                                          <p:attrName>style.visibility</p:attrName>
                                        </p:attrNameLst>
                                      </p:cBhvr>
                                      <p:to>
                                        <p:strVal val="visible"/>
                                      </p:to>
                                    </p:set>
                                    <p:animEffect transition="in" filter="fade">
                                      <p:cBhvr>
                                        <p:cTn id="63" dur="500"/>
                                        <p:tgtEl>
                                          <p:spTgt spid="7">
                                            <p:txEl>
                                              <p:pRg st="19" end="19"/>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7">
                                            <p:txEl>
                                              <p:pRg st="21" end="21"/>
                                            </p:txEl>
                                          </p:spTgt>
                                        </p:tgtEl>
                                        <p:attrNameLst>
                                          <p:attrName>style.visibility</p:attrName>
                                        </p:attrNameLst>
                                      </p:cBhvr>
                                      <p:to>
                                        <p:strVal val="visible"/>
                                      </p:to>
                                    </p:set>
                                    <p:animEffect transition="in" filter="fade">
                                      <p:cBhvr>
                                        <p:cTn id="66" dur="500"/>
                                        <p:tgtEl>
                                          <p:spTgt spid="7">
                                            <p:txEl>
                                              <p:pRg st="21" end="21"/>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7">
                                            <p:txEl>
                                              <p:pRg st="22" end="22"/>
                                            </p:txEl>
                                          </p:spTgt>
                                        </p:tgtEl>
                                        <p:attrNameLst>
                                          <p:attrName>style.visibility</p:attrName>
                                        </p:attrNameLst>
                                      </p:cBhvr>
                                      <p:to>
                                        <p:strVal val="visible"/>
                                      </p:to>
                                    </p:set>
                                    <p:animEffect transition="in" filter="fade">
                                      <p:cBhvr>
                                        <p:cTn id="69" dur="500"/>
                                        <p:tgtEl>
                                          <p:spTgt spid="7">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3598F-BBB9-4A52-9A68-DCFAA05BFBAD}"/>
              </a:ext>
            </a:extLst>
          </p:cNvPr>
          <p:cNvSpPr>
            <a:spLocks noGrp="1"/>
          </p:cNvSpPr>
          <p:nvPr>
            <p:ph type="title"/>
          </p:nvPr>
        </p:nvSpPr>
        <p:spPr>
          <a:xfrm>
            <a:off x="0" y="365125"/>
            <a:ext cx="12192000" cy="1325563"/>
          </a:xfrm>
        </p:spPr>
        <p:txBody>
          <a:bodyPr>
            <a:normAutofit/>
          </a:bodyPr>
          <a:lstStyle/>
          <a:p>
            <a:r>
              <a:rPr lang="en-US" sz="4000" dirty="0"/>
              <a:t>Performance Results (Laptop GeForce GT 750M)</a:t>
            </a:r>
          </a:p>
        </p:txBody>
      </p:sp>
      <p:sp>
        <p:nvSpPr>
          <p:cNvPr id="3" name="Content Placeholder 2">
            <a:extLst>
              <a:ext uri="{FF2B5EF4-FFF2-40B4-BE49-F238E27FC236}">
                <a16:creationId xmlns:a16="http://schemas.microsoft.com/office/drawing/2014/main" id="{A2FEBF4D-C240-4056-A259-71D7768944C8}"/>
              </a:ext>
            </a:extLst>
          </p:cNvPr>
          <p:cNvSpPr>
            <a:spLocks noGrp="1"/>
          </p:cNvSpPr>
          <p:nvPr>
            <p:ph idx="1"/>
          </p:nvPr>
        </p:nvSpPr>
        <p:spPr>
          <a:xfrm>
            <a:off x="591944" y="1814474"/>
            <a:ext cx="11191084" cy="4351338"/>
          </a:xfrm>
        </p:spPr>
        <p:txBody>
          <a:bodyPr>
            <a:normAutofit/>
          </a:bodyPr>
          <a:lstStyle/>
          <a:p>
            <a:r>
              <a:rPr lang="en-US" sz="3200" dirty="0"/>
              <a:t>Version 1 (regular C++ code): Hundreds of milliseconds</a:t>
            </a:r>
          </a:p>
          <a:p>
            <a:r>
              <a:rPr lang="en-US" sz="3200" dirty="0"/>
              <a:t>Version 2 (CUDA: 1 block, 256 threads per block): 3.2 </a:t>
            </a:r>
            <a:r>
              <a:rPr lang="en-US" sz="3200" dirty="0" err="1"/>
              <a:t>ms</a:t>
            </a:r>
            <a:endParaRPr lang="en-US" sz="3200" dirty="0"/>
          </a:p>
          <a:p>
            <a:r>
              <a:rPr lang="en-US" sz="3200" dirty="0"/>
              <a:t>Version 3 (CUDA: 4096 blocks, 256 threads per block): 0.68 </a:t>
            </a:r>
            <a:r>
              <a:rPr lang="en-US" sz="3200" dirty="0" err="1"/>
              <a:t>ms</a:t>
            </a:r>
            <a:endParaRPr lang="en-US" sz="3200" dirty="0"/>
          </a:p>
        </p:txBody>
      </p:sp>
    </p:spTree>
    <p:extLst>
      <p:ext uri="{BB962C8B-B14F-4D97-AF65-F5344CB8AC3E}">
        <p14:creationId xmlns:p14="http://schemas.microsoft.com/office/powerpoint/2010/main" val="363568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900C31-6AA3-49F5-81B7-238953D3FDE7}"/>
              </a:ext>
            </a:extLst>
          </p:cNvPr>
          <p:cNvSpPr/>
          <p:nvPr/>
        </p:nvSpPr>
        <p:spPr>
          <a:xfrm>
            <a:off x="0" y="3583163"/>
            <a:ext cx="12192000" cy="832717"/>
          </a:xfrm>
          <a:prstGeom prst="rect">
            <a:avLst/>
          </a:prstGeom>
          <a:solidFill>
            <a:srgbClr val="B4F2FA">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F7FAF3-CBDF-42BB-92B4-222AFA4E2302}"/>
              </a:ext>
            </a:extLst>
          </p:cNvPr>
          <p:cNvSpPr>
            <a:spLocks noGrp="1"/>
          </p:cNvSpPr>
          <p:nvPr>
            <p:ph type="title"/>
          </p:nvPr>
        </p:nvSpPr>
        <p:spPr/>
        <p:txBody>
          <a:bodyPr>
            <a:normAutofit/>
          </a:bodyPr>
          <a:lstStyle/>
          <a:p>
            <a:r>
              <a:rPr lang="en-US" sz="6000" dirty="0"/>
              <a:t>Outline</a:t>
            </a:r>
          </a:p>
        </p:txBody>
      </p:sp>
      <p:sp>
        <p:nvSpPr>
          <p:cNvPr id="3" name="Content Placeholder 2">
            <a:extLst>
              <a:ext uri="{FF2B5EF4-FFF2-40B4-BE49-F238E27FC236}">
                <a16:creationId xmlns:a16="http://schemas.microsoft.com/office/drawing/2014/main" id="{722EA16B-D54B-4CCE-B5BD-B53280C1168A}"/>
              </a:ext>
            </a:extLst>
          </p:cNvPr>
          <p:cNvSpPr>
            <a:spLocks noGrp="1"/>
          </p:cNvSpPr>
          <p:nvPr>
            <p:ph idx="1"/>
          </p:nvPr>
        </p:nvSpPr>
        <p:spPr/>
        <p:txBody>
          <a:bodyPr>
            <a:normAutofit/>
          </a:bodyPr>
          <a:lstStyle/>
          <a:p>
            <a:r>
              <a:rPr lang="en-US" sz="5400" dirty="0"/>
              <a:t>Trends in Hardware Design</a:t>
            </a:r>
          </a:p>
          <a:p>
            <a:r>
              <a:rPr lang="en-US" sz="5400" dirty="0"/>
              <a:t>The GPU programming model</a:t>
            </a:r>
          </a:p>
          <a:p>
            <a:r>
              <a:rPr lang="en-US" sz="5400" dirty="0"/>
              <a:t>Types of GPUs</a:t>
            </a:r>
          </a:p>
          <a:p>
            <a:r>
              <a:rPr lang="en-US" sz="5400" dirty="0"/>
              <a:t>Case study: Intel’s Iris GPU</a:t>
            </a:r>
          </a:p>
          <a:p>
            <a:endParaRPr lang="en-US" sz="5400" dirty="0"/>
          </a:p>
          <a:p>
            <a:endParaRPr lang="en-US" sz="5400" dirty="0"/>
          </a:p>
          <a:p>
            <a:endParaRPr lang="en-US" sz="5400" dirty="0"/>
          </a:p>
        </p:txBody>
      </p:sp>
    </p:spTree>
    <p:extLst>
      <p:ext uri="{BB962C8B-B14F-4D97-AF65-F5344CB8AC3E}">
        <p14:creationId xmlns:p14="http://schemas.microsoft.com/office/powerpoint/2010/main" val="391696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3" name="Group 1042">
            <a:extLst>
              <a:ext uri="{FF2B5EF4-FFF2-40B4-BE49-F238E27FC236}">
                <a16:creationId xmlns:a16="http://schemas.microsoft.com/office/drawing/2014/main" id="{B82094DF-7A88-49EF-962D-975CC703840F}"/>
              </a:ext>
            </a:extLst>
          </p:cNvPr>
          <p:cNvGrpSpPr/>
          <p:nvPr/>
        </p:nvGrpSpPr>
        <p:grpSpPr>
          <a:xfrm>
            <a:off x="6084574" y="746241"/>
            <a:ext cx="6416560" cy="2081121"/>
            <a:chOff x="6074978" y="746241"/>
            <a:chExt cx="6416560" cy="2081121"/>
          </a:xfrm>
        </p:grpSpPr>
        <p:sp>
          <p:nvSpPr>
            <p:cNvPr id="1040" name="Rectangle 1039">
              <a:extLst>
                <a:ext uri="{FF2B5EF4-FFF2-40B4-BE49-F238E27FC236}">
                  <a16:creationId xmlns:a16="http://schemas.microsoft.com/office/drawing/2014/main" id="{C865C745-1345-47CC-A9B6-D87D67EF6673}"/>
                </a:ext>
              </a:extLst>
            </p:cNvPr>
            <p:cNvSpPr/>
            <p:nvPr/>
          </p:nvSpPr>
          <p:spPr>
            <a:xfrm>
              <a:off x="6074978" y="1020355"/>
              <a:ext cx="6416560" cy="1807007"/>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extBox 138">
              <a:extLst>
                <a:ext uri="{FF2B5EF4-FFF2-40B4-BE49-F238E27FC236}">
                  <a16:creationId xmlns:a16="http://schemas.microsoft.com/office/drawing/2014/main" id="{22A753C5-43D8-4B8F-ADA4-D0C39A44DAC2}"/>
                </a:ext>
              </a:extLst>
            </p:cNvPr>
            <p:cNvSpPr txBox="1"/>
            <p:nvPr/>
          </p:nvSpPr>
          <p:spPr>
            <a:xfrm>
              <a:off x="10509731" y="746241"/>
              <a:ext cx="1640086" cy="279244"/>
            </a:xfrm>
            <a:prstGeom prst="rect">
              <a:avLst/>
            </a:prstGeom>
            <a:noFill/>
          </p:spPr>
          <p:txBody>
            <a:bodyPr wrap="square" rtlCol="0">
              <a:spAutoFit/>
            </a:bodyPr>
            <a:lstStyle/>
            <a:p>
              <a:pPr algn="ctr">
                <a:lnSpc>
                  <a:spcPts val="1400"/>
                </a:lnSpc>
              </a:pPr>
              <a:r>
                <a:rPr lang="en-US" b="1" dirty="0">
                  <a:latin typeface="Segoe UI" panose="020B0502040204020203" pitchFamily="34" charset="0"/>
                  <a:cs typeface="Segoe UI" panose="020B0502040204020203" pitchFamily="34" charset="0"/>
                </a:rPr>
                <a:t>CPU package</a:t>
              </a:r>
            </a:p>
          </p:txBody>
        </p:sp>
      </p:grpSp>
      <p:sp>
        <p:nvSpPr>
          <p:cNvPr id="4" name="TextBox 3">
            <a:extLst>
              <a:ext uri="{FF2B5EF4-FFF2-40B4-BE49-F238E27FC236}">
                <a16:creationId xmlns:a16="http://schemas.microsoft.com/office/drawing/2014/main" id="{48710ACF-DFF6-4EE7-9F68-E6F5EA0731B1}"/>
              </a:ext>
            </a:extLst>
          </p:cNvPr>
          <p:cNvSpPr txBox="1"/>
          <p:nvPr/>
        </p:nvSpPr>
        <p:spPr>
          <a:xfrm>
            <a:off x="7268901" y="5879656"/>
            <a:ext cx="4213185" cy="954107"/>
          </a:xfrm>
          <a:prstGeom prst="rect">
            <a:avLst/>
          </a:prstGeom>
          <a:noFill/>
        </p:spPr>
        <p:txBody>
          <a:bodyPr wrap="square" rtlCol="0">
            <a:spAutoFit/>
          </a:bodyPr>
          <a:lstStyle/>
          <a:p>
            <a:pPr algn="ctr"/>
            <a:r>
              <a:rPr lang="en-US" sz="2800" b="1" dirty="0" err="1">
                <a:latin typeface="Segoe UI" panose="020B0502040204020203" pitchFamily="34" charset="0"/>
                <a:cs typeface="Segoe UI" panose="020B0502040204020203" pitchFamily="34" charset="0"/>
              </a:rPr>
              <a:t>Microway’s</a:t>
            </a:r>
            <a:r>
              <a:rPr lang="en-US" sz="2800" b="1" dirty="0">
                <a:latin typeface="Segoe UI" panose="020B0502040204020203" pitchFamily="34" charset="0"/>
                <a:cs typeface="Segoe UI" panose="020B0502040204020203" pitchFamily="34" charset="0"/>
              </a:rPr>
              <a:t> </a:t>
            </a:r>
            <a:r>
              <a:rPr lang="en-US" sz="2800" b="1" dirty="0" err="1">
                <a:latin typeface="Segoe UI" panose="020B0502040204020203" pitchFamily="34" charset="0"/>
                <a:cs typeface="Segoe UI" panose="020B0502040204020203" pitchFamily="34" charset="0"/>
              </a:rPr>
              <a:t>Octoputer</a:t>
            </a:r>
            <a:endParaRPr lang="en-US" sz="2800" b="1" dirty="0">
              <a:latin typeface="Segoe UI" panose="020B0502040204020203" pitchFamily="34" charset="0"/>
              <a:cs typeface="Segoe UI" panose="020B0502040204020203" pitchFamily="34" charset="0"/>
            </a:endParaRPr>
          </a:p>
          <a:p>
            <a:pPr algn="ctr"/>
            <a:r>
              <a:rPr lang="en-US" sz="2800" b="1" dirty="0">
                <a:latin typeface="Segoe UI" panose="020B0502040204020203" pitchFamily="34" charset="0"/>
                <a:cs typeface="Segoe UI" panose="020B0502040204020203" pitchFamily="34" charset="0"/>
              </a:rPr>
              <a:t>(optimized for 8 GPUs)</a:t>
            </a:r>
          </a:p>
        </p:txBody>
      </p:sp>
      <p:grpSp>
        <p:nvGrpSpPr>
          <p:cNvPr id="1024" name="Group 1023">
            <a:extLst>
              <a:ext uri="{FF2B5EF4-FFF2-40B4-BE49-F238E27FC236}">
                <a16:creationId xmlns:a16="http://schemas.microsoft.com/office/drawing/2014/main" id="{262ABDE5-118A-4578-83BB-CFC9AE68B06F}"/>
              </a:ext>
            </a:extLst>
          </p:cNvPr>
          <p:cNvGrpSpPr/>
          <p:nvPr/>
        </p:nvGrpSpPr>
        <p:grpSpPr>
          <a:xfrm>
            <a:off x="6186106" y="34804"/>
            <a:ext cx="3921904" cy="974989"/>
            <a:chOff x="6683144" y="694048"/>
            <a:chExt cx="3921904" cy="974989"/>
          </a:xfrm>
        </p:grpSpPr>
        <p:pic>
          <p:nvPicPr>
            <p:cNvPr id="57" name="Picture 56">
              <a:extLst>
                <a:ext uri="{FF2B5EF4-FFF2-40B4-BE49-F238E27FC236}">
                  <a16:creationId xmlns:a16="http://schemas.microsoft.com/office/drawing/2014/main" id="{FBC8D35D-9993-4F2D-81CD-D53439AF706D}"/>
                </a:ext>
              </a:extLst>
            </p:cNvPr>
            <p:cNvPicPr>
              <a:picLocks noChangeAspect="1"/>
            </p:cNvPicPr>
            <p:nvPr/>
          </p:nvPicPr>
          <p:blipFill>
            <a:blip r:embed="rId3"/>
            <a:stretch>
              <a:fillRect/>
            </a:stretch>
          </p:blipFill>
          <p:spPr>
            <a:xfrm>
              <a:off x="9324951" y="1058560"/>
              <a:ext cx="891869" cy="610477"/>
            </a:xfrm>
            <a:prstGeom prst="rect">
              <a:avLst/>
            </a:prstGeom>
          </p:spPr>
        </p:pic>
        <p:sp>
          <p:nvSpPr>
            <p:cNvPr id="61" name="TextBox 60">
              <a:extLst>
                <a:ext uri="{FF2B5EF4-FFF2-40B4-BE49-F238E27FC236}">
                  <a16:creationId xmlns:a16="http://schemas.microsoft.com/office/drawing/2014/main" id="{9450F551-584C-448F-B60E-390EDEA503FE}"/>
                </a:ext>
              </a:extLst>
            </p:cNvPr>
            <p:cNvSpPr txBox="1"/>
            <p:nvPr/>
          </p:nvSpPr>
          <p:spPr>
            <a:xfrm>
              <a:off x="8964962" y="694048"/>
              <a:ext cx="1640086" cy="458780"/>
            </a:xfrm>
            <a:prstGeom prst="rect">
              <a:avLst/>
            </a:prstGeom>
            <a:noFill/>
          </p:spPr>
          <p:txBody>
            <a:bodyPr wrap="square" rtlCol="0">
              <a:spAutoFit/>
            </a:bodyPr>
            <a:lstStyle/>
            <a:p>
              <a:pPr algn="ctr">
                <a:lnSpc>
                  <a:spcPts val="1400"/>
                </a:lnSpc>
              </a:pPr>
              <a:r>
                <a:rPr lang="en-US" b="1" dirty="0">
                  <a:latin typeface="Segoe UI" panose="020B0502040204020203" pitchFamily="34" charset="0"/>
                  <a:cs typeface="Segoe UI" panose="020B0502040204020203" pitchFamily="34" charset="0"/>
                </a:rPr>
                <a:t>10 Gbps</a:t>
              </a:r>
            </a:p>
            <a:p>
              <a:pPr algn="ctr">
                <a:lnSpc>
                  <a:spcPts val="1400"/>
                </a:lnSpc>
              </a:pPr>
              <a:r>
                <a:rPr lang="en-US" b="1" dirty="0">
                  <a:latin typeface="Segoe UI" panose="020B0502040204020203" pitchFamily="34" charset="0"/>
                  <a:cs typeface="Segoe UI" panose="020B0502040204020203" pitchFamily="34" charset="0"/>
                </a:rPr>
                <a:t>PCI-e NIC</a:t>
              </a:r>
            </a:p>
          </p:txBody>
        </p:sp>
        <p:sp>
          <p:nvSpPr>
            <p:cNvPr id="59" name="Cloud 58">
              <a:extLst>
                <a:ext uri="{FF2B5EF4-FFF2-40B4-BE49-F238E27FC236}">
                  <a16:creationId xmlns:a16="http://schemas.microsoft.com/office/drawing/2014/main" id="{367F8D23-AAB2-4603-AC35-608FE409A972}"/>
                </a:ext>
              </a:extLst>
            </p:cNvPr>
            <p:cNvSpPr/>
            <p:nvPr/>
          </p:nvSpPr>
          <p:spPr>
            <a:xfrm>
              <a:off x="6683144" y="799527"/>
              <a:ext cx="1029001" cy="611087"/>
            </a:xfrm>
            <a:prstGeom prst="cloud">
              <a:avLst/>
            </a:prstGeom>
            <a:solidFill>
              <a:srgbClr val="CC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2" name="Connector: Elbow 61">
              <a:extLst>
                <a:ext uri="{FF2B5EF4-FFF2-40B4-BE49-F238E27FC236}">
                  <a16:creationId xmlns:a16="http://schemas.microsoft.com/office/drawing/2014/main" id="{9AA9533A-A157-45F2-AF27-ECD2A29DBCB0}"/>
                </a:ext>
              </a:extLst>
            </p:cNvPr>
            <p:cNvCxnSpPr>
              <a:cxnSpLocks/>
              <a:stCxn id="57" idx="1"/>
              <a:endCxn id="59" idx="0"/>
            </p:cNvCxnSpPr>
            <p:nvPr/>
          </p:nvCxnSpPr>
          <p:spPr>
            <a:xfrm rot="10800000">
              <a:off x="7711287" y="1105071"/>
              <a:ext cx="1613664" cy="258728"/>
            </a:xfrm>
            <a:prstGeom prst="bentConnector3">
              <a:avLst>
                <a:gd name="adj1" fmla="val 50000"/>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037" name="Group 1036">
            <a:extLst>
              <a:ext uri="{FF2B5EF4-FFF2-40B4-BE49-F238E27FC236}">
                <a16:creationId xmlns:a16="http://schemas.microsoft.com/office/drawing/2014/main" id="{8D42CEFF-5389-402B-BB4C-D3C78012CB91}"/>
              </a:ext>
            </a:extLst>
          </p:cNvPr>
          <p:cNvGrpSpPr/>
          <p:nvPr/>
        </p:nvGrpSpPr>
        <p:grpSpPr>
          <a:xfrm>
            <a:off x="8332018" y="960253"/>
            <a:ext cx="1922501" cy="5118808"/>
            <a:chOff x="8332018" y="960253"/>
            <a:chExt cx="1922501" cy="5118808"/>
          </a:xfrm>
        </p:grpSpPr>
        <p:cxnSp>
          <p:nvCxnSpPr>
            <p:cNvPr id="109" name="Straight Connector 108">
              <a:extLst>
                <a:ext uri="{FF2B5EF4-FFF2-40B4-BE49-F238E27FC236}">
                  <a16:creationId xmlns:a16="http://schemas.microsoft.com/office/drawing/2014/main" id="{4937FD36-595E-4305-9980-444AAA8E2B48}"/>
                </a:ext>
              </a:extLst>
            </p:cNvPr>
            <p:cNvCxnSpPr>
              <a:cxnSpLocks/>
            </p:cNvCxnSpPr>
            <p:nvPr/>
          </p:nvCxnSpPr>
          <p:spPr>
            <a:xfrm flipH="1">
              <a:off x="8332018" y="1565610"/>
              <a:ext cx="1922501" cy="39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31A08E4-0F50-4532-B79C-35CF976D3DB5}"/>
                </a:ext>
              </a:extLst>
            </p:cNvPr>
            <p:cNvCxnSpPr>
              <a:cxnSpLocks/>
            </p:cNvCxnSpPr>
            <p:nvPr/>
          </p:nvCxnSpPr>
          <p:spPr>
            <a:xfrm flipV="1">
              <a:off x="9286084" y="960253"/>
              <a:ext cx="0" cy="4052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D360454-A3AC-43A3-A875-6B7BAFCF4EF8}"/>
                </a:ext>
              </a:extLst>
            </p:cNvPr>
            <p:cNvSpPr txBox="1"/>
            <p:nvPr/>
          </p:nvSpPr>
          <p:spPr>
            <a:xfrm>
              <a:off x="9235052" y="1074543"/>
              <a:ext cx="505237" cy="279244"/>
            </a:xfrm>
            <a:prstGeom prst="rect">
              <a:avLst/>
            </a:prstGeom>
            <a:noFill/>
          </p:spPr>
          <p:txBody>
            <a:bodyPr wrap="square" rtlCol="0">
              <a:spAutoFit/>
            </a:bodyPr>
            <a:lstStyle/>
            <a:p>
              <a:pPr algn="ctr">
                <a:lnSpc>
                  <a:spcPts val="1400"/>
                </a:lnSpc>
              </a:pPr>
              <a:r>
                <a:rPr lang="en-US" sz="1600" b="1" dirty="0">
                  <a:latin typeface="Segoe UI" panose="020B0502040204020203" pitchFamily="34" charset="0"/>
                  <a:cs typeface="Segoe UI" panose="020B0502040204020203" pitchFamily="34" charset="0"/>
                </a:rPr>
                <a:t>x4</a:t>
              </a:r>
            </a:p>
          </p:txBody>
        </p:sp>
        <p:grpSp>
          <p:nvGrpSpPr>
            <p:cNvPr id="1036" name="Group 1035">
              <a:extLst>
                <a:ext uri="{FF2B5EF4-FFF2-40B4-BE49-F238E27FC236}">
                  <a16:creationId xmlns:a16="http://schemas.microsoft.com/office/drawing/2014/main" id="{F8BCB315-BBF4-42A4-9471-A44FC76E7B71}"/>
                </a:ext>
              </a:extLst>
            </p:cNvPr>
            <p:cNvGrpSpPr/>
            <p:nvPr/>
          </p:nvGrpSpPr>
          <p:grpSpPr>
            <a:xfrm>
              <a:off x="8809303" y="1332318"/>
              <a:ext cx="957327" cy="4746743"/>
              <a:chOff x="8809303" y="1332318"/>
              <a:chExt cx="957327" cy="4746743"/>
            </a:xfrm>
          </p:grpSpPr>
          <p:cxnSp>
            <p:nvCxnSpPr>
              <p:cNvPr id="75" name="Straight Connector 74">
                <a:extLst>
                  <a:ext uri="{FF2B5EF4-FFF2-40B4-BE49-F238E27FC236}">
                    <a16:creationId xmlns:a16="http://schemas.microsoft.com/office/drawing/2014/main" id="{5FE63737-8712-41DF-B017-E3EAEA67349C}"/>
                  </a:ext>
                </a:extLst>
              </p:cNvPr>
              <p:cNvCxnSpPr>
                <a:cxnSpLocks/>
                <a:stCxn id="74" idx="0"/>
              </p:cNvCxnSpPr>
              <p:nvPr/>
            </p:nvCxnSpPr>
            <p:spPr>
              <a:xfrm flipH="1" flipV="1">
                <a:off x="9291617" y="1784119"/>
                <a:ext cx="7046" cy="21970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4F3670EC-7444-4001-A53C-C3A8AAD4CFAE}"/>
                  </a:ext>
                </a:extLst>
              </p:cNvPr>
              <p:cNvGrpSpPr/>
              <p:nvPr/>
            </p:nvGrpSpPr>
            <p:grpSpPr>
              <a:xfrm>
                <a:off x="8809303" y="1332318"/>
                <a:ext cx="957327" cy="465442"/>
                <a:chOff x="7635012" y="3607038"/>
                <a:chExt cx="957327" cy="465442"/>
              </a:xfrm>
            </p:grpSpPr>
            <p:sp>
              <p:nvSpPr>
                <p:cNvPr id="70" name="Rectangle 69">
                  <a:extLst>
                    <a:ext uri="{FF2B5EF4-FFF2-40B4-BE49-F238E27FC236}">
                      <a16:creationId xmlns:a16="http://schemas.microsoft.com/office/drawing/2014/main" id="{3EFB7A2B-ADC7-4747-BF63-BFBEC0010205}"/>
                    </a:ext>
                  </a:extLst>
                </p:cNvPr>
                <p:cNvSpPr/>
                <p:nvPr/>
              </p:nvSpPr>
              <p:spPr>
                <a:xfrm>
                  <a:off x="7757797" y="3607038"/>
                  <a:ext cx="707993" cy="465442"/>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a:extLst>
                    <a:ext uri="{FF2B5EF4-FFF2-40B4-BE49-F238E27FC236}">
                      <a16:creationId xmlns:a16="http://schemas.microsoft.com/office/drawing/2014/main" id="{A628CDC3-EB87-486C-A969-BD84B84CE4A8}"/>
                    </a:ext>
                  </a:extLst>
                </p:cNvPr>
                <p:cNvSpPr txBox="1"/>
                <p:nvPr/>
              </p:nvSpPr>
              <p:spPr>
                <a:xfrm>
                  <a:off x="7635012" y="3693921"/>
                  <a:ext cx="957327" cy="323165"/>
                </a:xfrm>
                <a:prstGeom prst="rect">
                  <a:avLst/>
                </a:prstGeom>
                <a:noFill/>
                <a:ln w="28575">
                  <a:noFill/>
                </a:ln>
              </p:spPr>
              <p:txBody>
                <a:bodyPr wrap="square" rtlCol="0">
                  <a:spAutoFit/>
                </a:bodyPr>
                <a:lstStyle/>
                <a:p>
                  <a:pPr algn="ctr">
                    <a:lnSpc>
                      <a:spcPts val="1800"/>
                    </a:lnSpc>
                  </a:pPr>
                  <a:r>
                    <a:rPr lang="en-US" sz="2000" b="1" dirty="0">
                      <a:latin typeface="Segoe UI" panose="020B0502040204020203" pitchFamily="34" charset="0"/>
                      <a:cs typeface="Segoe UI" panose="020B0502040204020203" pitchFamily="34" charset="0"/>
                    </a:rPr>
                    <a:t>PCH</a:t>
                  </a:r>
                </a:p>
              </p:txBody>
            </p:sp>
          </p:grpSp>
          <p:sp>
            <p:nvSpPr>
              <p:cNvPr id="74" name="Rectangle 73">
                <a:extLst>
                  <a:ext uri="{FF2B5EF4-FFF2-40B4-BE49-F238E27FC236}">
                    <a16:creationId xmlns:a16="http://schemas.microsoft.com/office/drawing/2014/main" id="{EA922CC2-B871-4069-8897-113064F2E48B}"/>
                  </a:ext>
                </a:extLst>
              </p:cNvPr>
              <p:cNvSpPr/>
              <p:nvPr/>
            </p:nvSpPr>
            <p:spPr>
              <a:xfrm>
                <a:off x="9194490" y="3981193"/>
                <a:ext cx="208345" cy="1471110"/>
              </a:xfrm>
              <a:prstGeom prst="rect">
                <a:avLst/>
              </a:prstGeom>
              <a:solidFill>
                <a:srgbClr val="66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63C4D68B-4E4B-48B4-866C-4CDFDB6364DA}"/>
                  </a:ext>
                </a:extLst>
              </p:cNvPr>
              <p:cNvSpPr txBox="1"/>
              <p:nvPr/>
            </p:nvSpPr>
            <p:spPr>
              <a:xfrm>
                <a:off x="9242085" y="1905151"/>
                <a:ext cx="505237" cy="279244"/>
              </a:xfrm>
              <a:prstGeom prst="rect">
                <a:avLst/>
              </a:prstGeom>
              <a:noFill/>
            </p:spPr>
            <p:txBody>
              <a:bodyPr wrap="square" rtlCol="0">
                <a:spAutoFit/>
              </a:bodyPr>
              <a:lstStyle/>
              <a:p>
                <a:pPr algn="ctr">
                  <a:lnSpc>
                    <a:spcPts val="1400"/>
                  </a:lnSpc>
                </a:pPr>
                <a:r>
                  <a:rPr lang="en-US" sz="1600" b="1" dirty="0">
                    <a:latin typeface="Segoe UI" panose="020B0502040204020203" pitchFamily="34" charset="0"/>
                    <a:cs typeface="Segoe UI" panose="020B0502040204020203" pitchFamily="34" charset="0"/>
                  </a:rPr>
                  <a:t>x4</a:t>
                </a:r>
              </a:p>
            </p:txBody>
          </p:sp>
          <p:sp>
            <p:nvSpPr>
              <p:cNvPr id="121" name="TextBox 120">
                <a:extLst>
                  <a:ext uri="{FF2B5EF4-FFF2-40B4-BE49-F238E27FC236}">
                    <a16:creationId xmlns:a16="http://schemas.microsoft.com/office/drawing/2014/main" id="{8C8ECC9A-D2D8-492D-AB4C-5F8BF655BAEC}"/>
                  </a:ext>
                </a:extLst>
              </p:cNvPr>
              <p:cNvSpPr txBox="1"/>
              <p:nvPr/>
            </p:nvSpPr>
            <p:spPr>
              <a:xfrm rot="18708178">
                <a:off x="8872011" y="5603100"/>
                <a:ext cx="678449" cy="273473"/>
              </a:xfrm>
              <a:prstGeom prst="rect">
                <a:avLst/>
              </a:prstGeom>
              <a:noFill/>
            </p:spPr>
            <p:txBody>
              <a:bodyPr wrap="square" rtlCol="0">
                <a:spAutoFit/>
              </a:bodyPr>
              <a:lstStyle/>
              <a:p>
                <a:pPr algn="ctr">
                  <a:lnSpc>
                    <a:spcPts val="1400"/>
                  </a:lnSpc>
                </a:pPr>
                <a:r>
                  <a:rPr lang="en-US" sz="1600" b="1" dirty="0">
                    <a:latin typeface="Segoe UI" panose="020B0502040204020203" pitchFamily="34" charset="0"/>
                    <a:cs typeface="Segoe UI" panose="020B0502040204020203" pitchFamily="34" charset="0"/>
                  </a:rPr>
                  <a:t>Slot6</a:t>
                </a:r>
              </a:p>
            </p:txBody>
          </p:sp>
        </p:grpSp>
        <p:sp>
          <p:nvSpPr>
            <p:cNvPr id="129" name="TextBox 128">
              <a:extLst>
                <a:ext uri="{FF2B5EF4-FFF2-40B4-BE49-F238E27FC236}">
                  <a16:creationId xmlns:a16="http://schemas.microsoft.com/office/drawing/2014/main" id="{4C0EDA92-D061-4502-91BF-893A81EE3A10}"/>
                </a:ext>
              </a:extLst>
            </p:cNvPr>
            <p:cNvSpPr txBox="1"/>
            <p:nvPr/>
          </p:nvSpPr>
          <p:spPr>
            <a:xfrm>
              <a:off x="8342645" y="1331527"/>
              <a:ext cx="593844" cy="273473"/>
            </a:xfrm>
            <a:prstGeom prst="rect">
              <a:avLst/>
            </a:prstGeom>
            <a:noFill/>
          </p:spPr>
          <p:txBody>
            <a:bodyPr wrap="square" rtlCol="0">
              <a:spAutoFit/>
            </a:bodyPr>
            <a:lstStyle/>
            <a:p>
              <a:pPr algn="ctr">
                <a:lnSpc>
                  <a:spcPts val="1400"/>
                </a:lnSpc>
              </a:pPr>
              <a:r>
                <a:rPr lang="en-US" sz="1600" b="1" dirty="0">
                  <a:latin typeface="Segoe UI" panose="020B0502040204020203" pitchFamily="34" charset="0"/>
                  <a:cs typeface="Segoe UI" panose="020B0502040204020203" pitchFamily="34" charset="0"/>
                </a:rPr>
                <a:t>DMI</a:t>
              </a:r>
            </a:p>
          </p:txBody>
        </p:sp>
        <p:sp>
          <p:nvSpPr>
            <p:cNvPr id="130" name="TextBox 129">
              <a:extLst>
                <a:ext uri="{FF2B5EF4-FFF2-40B4-BE49-F238E27FC236}">
                  <a16:creationId xmlns:a16="http://schemas.microsoft.com/office/drawing/2014/main" id="{1367FC8F-29AB-4B9A-8715-0A0B90BF96A5}"/>
                </a:ext>
              </a:extLst>
            </p:cNvPr>
            <p:cNvSpPr txBox="1"/>
            <p:nvPr/>
          </p:nvSpPr>
          <p:spPr>
            <a:xfrm>
              <a:off x="9629596" y="1330987"/>
              <a:ext cx="593844" cy="273473"/>
            </a:xfrm>
            <a:prstGeom prst="rect">
              <a:avLst/>
            </a:prstGeom>
            <a:noFill/>
          </p:spPr>
          <p:txBody>
            <a:bodyPr wrap="square" rtlCol="0">
              <a:spAutoFit/>
            </a:bodyPr>
            <a:lstStyle/>
            <a:p>
              <a:pPr algn="ctr">
                <a:lnSpc>
                  <a:spcPts val="1400"/>
                </a:lnSpc>
              </a:pPr>
              <a:r>
                <a:rPr lang="en-US" sz="1600" b="1" dirty="0">
                  <a:latin typeface="Segoe UI" panose="020B0502040204020203" pitchFamily="34" charset="0"/>
                  <a:cs typeface="Segoe UI" panose="020B0502040204020203" pitchFamily="34" charset="0"/>
                </a:rPr>
                <a:t>DMI</a:t>
              </a:r>
            </a:p>
          </p:txBody>
        </p:sp>
      </p:grpSp>
      <p:grpSp>
        <p:nvGrpSpPr>
          <p:cNvPr id="1051" name="Group 1050">
            <a:extLst>
              <a:ext uri="{FF2B5EF4-FFF2-40B4-BE49-F238E27FC236}">
                <a16:creationId xmlns:a16="http://schemas.microsoft.com/office/drawing/2014/main" id="{06E6CACA-D58A-4930-ACA4-45F28DFE63EF}"/>
              </a:ext>
            </a:extLst>
          </p:cNvPr>
          <p:cNvGrpSpPr/>
          <p:nvPr/>
        </p:nvGrpSpPr>
        <p:grpSpPr>
          <a:xfrm>
            <a:off x="3681627" y="1046521"/>
            <a:ext cx="2498440" cy="2129502"/>
            <a:chOff x="4906794" y="1046521"/>
            <a:chExt cx="2498440" cy="2129502"/>
          </a:xfrm>
        </p:grpSpPr>
        <p:grpSp>
          <p:nvGrpSpPr>
            <p:cNvPr id="1049" name="Group 1048">
              <a:extLst>
                <a:ext uri="{FF2B5EF4-FFF2-40B4-BE49-F238E27FC236}">
                  <a16:creationId xmlns:a16="http://schemas.microsoft.com/office/drawing/2014/main" id="{24C55F1F-1D49-412B-8B09-53C292F3E350}"/>
                </a:ext>
              </a:extLst>
            </p:cNvPr>
            <p:cNvGrpSpPr/>
            <p:nvPr/>
          </p:nvGrpSpPr>
          <p:grpSpPr>
            <a:xfrm>
              <a:off x="4906794" y="1046521"/>
              <a:ext cx="2498440" cy="1712971"/>
              <a:chOff x="4963946" y="1046521"/>
              <a:chExt cx="2498440" cy="1712971"/>
            </a:xfrm>
          </p:grpSpPr>
          <p:pic>
            <p:nvPicPr>
              <p:cNvPr id="1045" name="Picture 1044">
                <a:extLst>
                  <a:ext uri="{FF2B5EF4-FFF2-40B4-BE49-F238E27FC236}">
                    <a16:creationId xmlns:a16="http://schemas.microsoft.com/office/drawing/2014/main" id="{6DFCC9EA-276E-4FE2-B3A7-8BB42D3E827B}"/>
                  </a:ext>
                </a:extLst>
              </p:cNvPr>
              <p:cNvPicPr>
                <a:picLocks noChangeAspect="1"/>
              </p:cNvPicPr>
              <p:nvPr/>
            </p:nvPicPr>
            <p:blipFill>
              <a:blip r:embed="rId4"/>
              <a:stretch>
                <a:fillRect/>
              </a:stretch>
            </p:blipFill>
            <p:spPr>
              <a:xfrm rot="18887911">
                <a:off x="4963946" y="1046521"/>
                <a:ext cx="1712971" cy="1712971"/>
              </a:xfrm>
              <a:prstGeom prst="rect">
                <a:avLst/>
              </a:prstGeom>
            </p:spPr>
          </p:pic>
          <p:cxnSp>
            <p:nvCxnSpPr>
              <p:cNvPr id="143" name="Straight Connector 142">
                <a:extLst>
                  <a:ext uri="{FF2B5EF4-FFF2-40B4-BE49-F238E27FC236}">
                    <a16:creationId xmlns:a16="http://schemas.microsoft.com/office/drawing/2014/main" id="{08F2C173-92AD-4B9A-B03F-55D99EC991F0}"/>
                  </a:ext>
                </a:extLst>
              </p:cNvPr>
              <p:cNvCxnSpPr>
                <a:cxnSpLocks/>
              </p:cNvCxnSpPr>
              <p:nvPr/>
            </p:nvCxnSpPr>
            <p:spPr>
              <a:xfrm>
                <a:off x="6271884" y="1565039"/>
                <a:ext cx="119050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EAE7C31B-99BD-4F3E-8024-9062997373BB}"/>
                  </a:ext>
                </a:extLst>
              </p:cNvPr>
              <p:cNvSpPr txBox="1"/>
              <p:nvPr/>
            </p:nvSpPr>
            <p:spPr>
              <a:xfrm>
                <a:off x="6309936" y="1329896"/>
                <a:ext cx="960225" cy="273473"/>
              </a:xfrm>
              <a:prstGeom prst="rect">
                <a:avLst/>
              </a:prstGeom>
              <a:noFill/>
            </p:spPr>
            <p:txBody>
              <a:bodyPr wrap="square" rtlCol="0">
                <a:spAutoFit/>
              </a:bodyPr>
              <a:lstStyle/>
              <a:p>
                <a:pPr algn="ctr">
                  <a:lnSpc>
                    <a:spcPts val="1400"/>
                  </a:lnSpc>
                </a:pPr>
                <a:r>
                  <a:rPr lang="en-US" sz="1500" b="1" dirty="0">
                    <a:latin typeface="Segoe UI" panose="020B0502040204020203" pitchFamily="34" charset="0"/>
                    <a:cs typeface="Segoe UI" panose="020B0502040204020203" pitchFamily="34" charset="0"/>
                  </a:rPr>
                  <a:t>SDRAM</a:t>
                </a:r>
              </a:p>
            </p:txBody>
          </p:sp>
        </p:grpSp>
        <p:sp>
          <p:nvSpPr>
            <p:cNvPr id="153" name="TextBox 152">
              <a:extLst>
                <a:ext uri="{FF2B5EF4-FFF2-40B4-BE49-F238E27FC236}">
                  <a16:creationId xmlns:a16="http://schemas.microsoft.com/office/drawing/2014/main" id="{D8EC2233-BD6B-4C3E-AD43-7DAEC1F4F466}"/>
                </a:ext>
              </a:extLst>
            </p:cNvPr>
            <p:cNvSpPr txBox="1"/>
            <p:nvPr/>
          </p:nvSpPr>
          <p:spPr>
            <a:xfrm>
              <a:off x="4951104" y="2879339"/>
              <a:ext cx="1640086" cy="296684"/>
            </a:xfrm>
            <a:prstGeom prst="rect">
              <a:avLst/>
            </a:prstGeom>
            <a:noFill/>
          </p:spPr>
          <p:txBody>
            <a:bodyPr wrap="square" rtlCol="0">
              <a:spAutoFit/>
            </a:bodyPr>
            <a:lstStyle/>
            <a:p>
              <a:pPr algn="ctr">
                <a:lnSpc>
                  <a:spcPts val="1400"/>
                </a:lnSpc>
              </a:pPr>
              <a:r>
                <a:rPr lang="en-US" sz="2400" b="1" dirty="0">
                  <a:latin typeface="Segoe UI" panose="020B0502040204020203" pitchFamily="34" charset="0"/>
                  <a:cs typeface="Segoe UI" panose="020B0502040204020203" pitchFamily="34" charset="0"/>
                </a:rPr>
                <a:t>RAM</a:t>
              </a:r>
            </a:p>
          </p:txBody>
        </p:sp>
      </p:grpSp>
      <p:grpSp>
        <p:nvGrpSpPr>
          <p:cNvPr id="41" name="Group 40">
            <a:extLst>
              <a:ext uri="{FF2B5EF4-FFF2-40B4-BE49-F238E27FC236}">
                <a16:creationId xmlns:a16="http://schemas.microsoft.com/office/drawing/2014/main" id="{A262A88F-D7CF-4B8E-B6B9-B7215AA901E7}"/>
              </a:ext>
            </a:extLst>
          </p:cNvPr>
          <p:cNvGrpSpPr/>
          <p:nvPr/>
        </p:nvGrpSpPr>
        <p:grpSpPr>
          <a:xfrm>
            <a:off x="6021457" y="1058560"/>
            <a:ext cx="3237108" cy="5020502"/>
            <a:chOff x="6021457" y="1058560"/>
            <a:chExt cx="3237108" cy="5020502"/>
          </a:xfrm>
        </p:grpSpPr>
        <p:grpSp>
          <p:nvGrpSpPr>
            <p:cNvPr id="1039" name="Group 1038">
              <a:extLst>
                <a:ext uri="{FF2B5EF4-FFF2-40B4-BE49-F238E27FC236}">
                  <a16:creationId xmlns:a16="http://schemas.microsoft.com/office/drawing/2014/main" id="{9A5F7619-7230-4438-9564-961FCB623524}"/>
                </a:ext>
              </a:extLst>
            </p:cNvPr>
            <p:cNvGrpSpPr/>
            <p:nvPr/>
          </p:nvGrpSpPr>
          <p:grpSpPr>
            <a:xfrm>
              <a:off x="6438920" y="1058560"/>
              <a:ext cx="2819645" cy="5020502"/>
              <a:chOff x="6438920" y="1058560"/>
              <a:chExt cx="2819645" cy="5020502"/>
            </a:xfrm>
          </p:grpSpPr>
          <p:sp>
            <p:nvSpPr>
              <p:cNvPr id="54" name="TextBox 53">
                <a:extLst>
                  <a:ext uri="{FF2B5EF4-FFF2-40B4-BE49-F238E27FC236}">
                    <a16:creationId xmlns:a16="http://schemas.microsoft.com/office/drawing/2014/main" id="{9AD438BA-A63A-4199-9903-F6A92AA868D1}"/>
                  </a:ext>
                </a:extLst>
              </p:cNvPr>
              <p:cNvSpPr txBox="1"/>
              <p:nvPr/>
            </p:nvSpPr>
            <p:spPr>
              <a:xfrm>
                <a:off x="8753328" y="3538352"/>
                <a:ext cx="505237" cy="279244"/>
              </a:xfrm>
              <a:prstGeom prst="rect">
                <a:avLst/>
              </a:prstGeom>
              <a:noFill/>
            </p:spPr>
            <p:txBody>
              <a:bodyPr wrap="square" rtlCol="0">
                <a:spAutoFit/>
              </a:bodyPr>
              <a:lstStyle/>
              <a:p>
                <a:pPr algn="ctr">
                  <a:lnSpc>
                    <a:spcPts val="1400"/>
                  </a:lnSpc>
                </a:pPr>
                <a:r>
                  <a:rPr lang="en-US" sz="1400" b="1" dirty="0">
                    <a:latin typeface="Segoe UI" panose="020B0502040204020203" pitchFamily="34" charset="0"/>
                    <a:cs typeface="Segoe UI" panose="020B0502040204020203" pitchFamily="34" charset="0"/>
                  </a:rPr>
                  <a:t>x16</a:t>
                </a:r>
              </a:p>
            </p:txBody>
          </p:sp>
          <p:grpSp>
            <p:nvGrpSpPr>
              <p:cNvPr id="1034" name="Group 1033">
                <a:extLst>
                  <a:ext uri="{FF2B5EF4-FFF2-40B4-BE49-F238E27FC236}">
                    <a16:creationId xmlns:a16="http://schemas.microsoft.com/office/drawing/2014/main" id="{2EA76FC5-5484-472C-9672-0BD50464EC3D}"/>
                  </a:ext>
                </a:extLst>
              </p:cNvPr>
              <p:cNvGrpSpPr/>
              <p:nvPr/>
            </p:nvGrpSpPr>
            <p:grpSpPr>
              <a:xfrm>
                <a:off x="6438920" y="1058560"/>
                <a:ext cx="2806764" cy="5020502"/>
                <a:chOff x="6438920" y="1058560"/>
                <a:chExt cx="2806764" cy="5020502"/>
              </a:xfrm>
            </p:grpSpPr>
            <p:grpSp>
              <p:nvGrpSpPr>
                <p:cNvPr id="1029" name="Group 1028">
                  <a:extLst>
                    <a:ext uri="{FF2B5EF4-FFF2-40B4-BE49-F238E27FC236}">
                      <a16:creationId xmlns:a16="http://schemas.microsoft.com/office/drawing/2014/main" id="{2FC88EA5-B9C1-4796-85B8-20736C2E4B6E}"/>
                    </a:ext>
                  </a:extLst>
                </p:cNvPr>
                <p:cNvGrpSpPr/>
                <p:nvPr/>
              </p:nvGrpSpPr>
              <p:grpSpPr>
                <a:xfrm>
                  <a:off x="6438920" y="1058560"/>
                  <a:ext cx="2806764" cy="4393743"/>
                  <a:chOff x="6438920" y="1058560"/>
                  <a:chExt cx="2806764" cy="4393743"/>
                </a:xfrm>
              </p:grpSpPr>
              <p:cxnSp>
                <p:nvCxnSpPr>
                  <p:cNvPr id="55" name="Straight Connector 54">
                    <a:extLst>
                      <a:ext uri="{FF2B5EF4-FFF2-40B4-BE49-F238E27FC236}">
                        <a16:creationId xmlns:a16="http://schemas.microsoft.com/office/drawing/2014/main" id="{721176BC-2C6C-4FD8-92E3-392C7C8608CA}"/>
                      </a:ext>
                    </a:extLst>
                  </p:cNvPr>
                  <p:cNvCxnSpPr>
                    <a:cxnSpLocks/>
                  </p:cNvCxnSpPr>
                  <p:nvPr/>
                </p:nvCxnSpPr>
                <p:spPr>
                  <a:xfrm flipV="1">
                    <a:off x="7010655" y="2744829"/>
                    <a:ext cx="0" cy="13001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F5A90FA-0DAF-4B4C-BBDB-48E32399044B}"/>
                      </a:ext>
                    </a:extLst>
                  </p:cNvPr>
                  <p:cNvCxnSpPr>
                    <a:cxnSpLocks/>
                  </p:cNvCxnSpPr>
                  <p:nvPr/>
                </p:nvCxnSpPr>
                <p:spPr>
                  <a:xfrm flipV="1">
                    <a:off x="8831978" y="3548170"/>
                    <a:ext cx="0" cy="4529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B526919-1CA1-492A-8A14-868F0E7A38EC}"/>
                      </a:ext>
                    </a:extLst>
                  </p:cNvPr>
                  <p:cNvCxnSpPr>
                    <a:cxnSpLocks/>
                  </p:cNvCxnSpPr>
                  <p:nvPr/>
                </p:nvCxnSpPr>
                <p:spPr>
                  <a:xfrm flipV="1">
                    <a:off x="8442363" y="3552626"/>
                    <a:ext cx="0" cy="4529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3F892528-4296-4E45-9081-5DBE8020732E}"/>
                      </a:ext>
                    </a:extLst>
                  </p:cNvPr>
                  <p:cNvSpPr txBox="1"/>
                  <p:nvPr/>
                </p:nvSpPr>
                <p:spPr>
                  <a:xfrm>
                    <a:off x="8363713" y="3542808"/>
                    <a:ext cx="505237" cy="279244"/>
                  </a:xfrm>
                  <a:prstGeom prst="rect">
                    <a:avLst/>
                  </a:prstGeom>
                  <a:noFill/>
                </p:spPr>
                <p:txBody>
                  <a:bodyPr wrap="square" rtlCol="0">
                    <a:spAutoFit/>
                  </a:bodyPr>
                  <a:lstStyle/>
                  <a:p>
                    <a:pPr algn="ctr">
                      <a:lnSpc>
                        <a:spcPts val="1400"/>
                      </a:lnSpc>
                    </a:pPr>
                    <a:r>
                      <a:rPr lang="en-US" sz="1400" b="1" dirty="0">
                        <a:latin typeface="Segoe UI" panose="020B0502040204020203" pitchFamily="34" charset="0"/>
                        <a:cs typeface="Segoe UI" panose="020B0502040204020203" pitchFamily="34" charset="0"/>
                      </a:rPr>
                      <a:t>x16</a:t>
                    </a:r>
                  </a:p>
                </p:txBody>
              </p:sp>
              <p:cxnSp>
                <p:nvCxnSpPr>
                  <p:cNvPr id="49" name="Straight Connector 48">
                    <a:extLst>
                      <a:ext uri="{FF2B5EF4-FFF2-40B4-BE49-F238E27FC236}">
                        <a16:creationId xmlns:a16="http://schemas.microsoft.com/office/drawing/2014/main" id="{4C061C49-FCDE-4ED5-B6ED-49DE7C5EF7D7}"/>
                      </a:ext>
                    </a:extLst>
                  </p:cNvPr>
                  <p:cNvCxnSpPr>
                    <a:cxnSpLocks/>
                  </p:cNvCxnSpPr>
                  <p:nvPr/>
                </p:nvCxnSpPr>
                <p:spPr>
                  <a:xfrm flipV="1">
                    <a:off x="8055595" y="3555190"/>
                    <a:ext cx="0" cy="4529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6B270183-9EF6-4127-85FF-9921554C4DF1}"/>
                      </a:ext>
                    </a:extLst>
                  </p:cNvPr>
                  <p:cNvSpPr txBox="1"/>
                  <p:nvPr/>
                </p:nvSpPr>
                <p:spPr>
                  <a:xfrm>
                    <a:off x="7976945" y="3545372"/>
                    <a:ext cx="505237" cy="279244"/>
                  </a:xfrm>
                  <a:prstGeom prst="rect">
                    <a:avLst/>
                  </a:prstGeom>
                  <a:noFill/>
                </p:spPr>
                <p:txBody>
                  <a:bodyPr wrap="square" rtlCol="0">
                    <a:spAutoFit/>
                  </a:bodyPr>
                  <a:lstStyle/>
                  <a:p>
                    <a:pPr algn="ctr">
                      <a:lnSpc>
                        <a:spcPts val="1400"/>
                      </a:lnSpc>
                    </a:pPr>
                    <a:r>
                      <a:rPr lang="en-US" sz="1400" b="1" dirty="0">
                        <a:latin typeface="Segoe UI" panose="020B0502040204020203" pitchFamily="34" charset="0"/>
                        <a:cs typeface="Segoe UI" panose="020B0502040204020203" pitchFamily="34" charset="0"/>
                      </a:rPr>
                      <a:t>x16</a:t>
                    </a:r>
                  </a:p>
                </p:txBody>
              </p:sp>
              <p:cxnSp>
                <p:nvCxnSpPr>
                  <p:cNvPr id="47" name="Straight Connector 46">
                    <a:extLst>
                      <a:ext uri="{FF2B5EF4-FFF2-40B4-BE49-F238E27FC236}">
                        <a16:creationId xmlns:a16="http://schemas.microsoft.com/office/drawing/2014/main" id="{B3D00D58-63BC-44E0-AD5B-0EBECC886C8A}"/>
                      </a:ext>
                    </a:extLst>
                  </p:cNvPr>
                  <p:cNvCxnSpPr>
                    <a:cxnSpLocks/>
                  </p:cNvCxnSpPr>
                  <p:nvPr/>
                </p:nvCxnSpPr>
                <p:spPr>
                  <a:xfrm flipV="1">
                    <a:off x="7668333" y="3555820"/>
                    <a:ext cx="0" cy="4529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408F8A6-929B-427E-82AB-5BEA667DA417}"/>
                      </a:ext>
                    </a:extLst>
                  </p:cNvPr>
                  <p:cNvCxnSpPr>
                    <a:cxnSpLocks/>
                  </p:cNvCxnSpPr>
                  <p:nvPr/>
                </p:nvCxnSpPr>
                <p:spPr>
                  <a:xfrm flipV="1">
                    <a:off x="7835035" y="2730652"/>
                    <a:ext cx="0" cy="4529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E3AC88C-8AFA-4DD2-AD46-E4A20B9EC6AD}"/>
                      </a:ext>
                    </a:extLst>
                  </p:cNvPr>
                  <p:cNvCxnSpPr>
                    <a:cxnSpLocks/>
                  </p:cNvCxnSpPr>
                  <p:nvPr/>
                </p:nvCxnSpPr>
                <p:spPr>
                  <a:xfrm flipV="1">
                    <a:off x="8654671" y="2730507"/>
                    <a:ext cx="0" cy="4529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41AB9BE-6CF3-4FC2-B00A-A22045E4FEA2}"/>
                      </a:ext>
                    </a:extLst>
                  </p:cNvPr>
                  <p:cNvPicPr>
                    <a:picLocks noChangeAspect="1"/>
                  </p:cNvPicPr>
                  <p:nvPr/>
                </p:nvPicPr>
                <p:blipFill>
                  <a:blip r:embed="rId5"/>
                  <a:stretch>
                    <a:fillRect/>
                  </a:stretch>
                </p:blipFill>
                <p:spPr>
                  <a:xfrm>
                    <a:off x="7332815" y="1058560"/>
                    <a:ext cx="1016454" cy="1014100"/>
                  </a:xfrm>
                  <a:prstGeom prst="rect">
                    <a:avLst/>
                  </a:prstGeom>
                </p:spPr>
              </p:pic>
              <p:cxnSp>
                <p:nvCxnSpPr>
                  <p:cNvPr id="15" name="Straight Connector 14">
                    <a:extLst>
                      <a:ext uri="{FF2B5EF4-FFF2-40B4-BE49-F238E27FC236}">
                        <a16:creationId xmlns:a16="http://schemas.microsoft.com/office/drawing/2014/main" id="{FDA3D207-67B2-48BD-B699-0DF679AF6984}"/>
                      </a:ext>
                    </a:extLst>
                  </p:cNvPr>
                  <p:cNvCxnSpPr>
                    <a:cxnSpLocks/>
                  </p:cNvCxnSpPr>
                  <p:nvPr/>
                </p:nvCxnSpPr>
                <p:spPr>
                  <a:xfrm flipH="1" flipV="1">
                    <a:off x="6786075" y="1784119"/>
                    <a:ext cx="3484" cy="3532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2AF2B0A8-544E-41EC-905C-3E51FDE81D43}"/>
                      </a:ext>
                    </a:extLst>
                  </p:cNvPr>
                  <p:cNvGrpSpPr/>
                  <p:nvPr/>
                </p:nvGrpSpPr>
                <p:grpSpPr>
                  <a:xfrm>
                    <a:off x="6438920" y="2137410"/>
                    <a:ext cx="2806764" cy="649960"/>
                    <a:chOff x="7213885" y="2137410"/>
                    <a:chExt cx="2806764" cy="649960"/>
                  </a:xfrm>
                </p:grpSpPr>
                <p:sp>
                  <p:nvSpPr>
                    <p:cNvPr id="12" name="TextBox 11">
                      <a:extLst>
                        <a:ext uri="{FF2B5EF4-FFF2-40B4-BE49-F238E27FC236}">
                          <a16:creationId xmlns:a16="http://schemas.microsoft.com/office/drawing/2014/main" id="{B308C5D7-678E-4C68-98A2-848DB8FE1758}"/>
                        </a:ext>
                      </a:extLst>
                    </p:cNvPr>
                    <p:cNvSpPr txBox="1"/>
                    <p:nvPr/>
                  </p:nvSpPr>
                  <p:spPr>
                    <a:xfrm>
                      <a:off x="7213885" y="2149054"/>
                      <a:ext cx="1182028" cy="638316"/>
                    </a:xfrm>
                    <a:prstGeom prst="rect">
                      <a:avLst/>
                    </a:prstGeom>
                    <a:noFill/>
                  </p:spPr>
                  <p:txBody>
                    <a:bodyPr wrap="square" rtlCol="0">
                      <a:spAutoFit/>
                    </a:bodyPr>
                    <a:lstStyle/>
                    <a:p>
                      <a:pPr algn="ctr">
                        <a:lnSpc>
                          <a:spcPts val="1400"/>
                        </a:lnSpc>
                      </a:pPr>
                      <a:r>
                        <a:rPr lang="en-US" b="1" dirty="0">
                          <a:latin typeface="Segoe UI" panose="020B0502040204020203" pitchFamily="34" charset="0"/>
                          <a:cs typeface="Segoe UI" panose="020B0502040204020203" pitchFamily="34" charset="0"/>
                        </a:rPr>
                        <a:t>PCI-e</a:t>
                      </a:r>
                    </a:p>
                    <a:p>
                      <a:pPr algn="ctr">
                        <a:lnSpc>
                          <a:spcPts val="1400"/>
                        </a:lnSpc>
                      </a:pPr>
                      <a:r>
                        <a:rPr lang="en-US" b="1" dirty="0">
                          <a:latin typeface="Segoe UI" panose="020B0502040204020203" pitchFamily="34" charset="0"/>
                          <a:cs typeface="Segoe UI" panose="020B0502040204020203" pitchFamily="34" charset="0"/>
                        </a:rPr>
                        <a:t>port 1</a:t>
                      </a:r>
                    </a:p>
                    <a:p>
                      <a:pPr algn="ctr">
                        <a:lnSpc>
                          <a:spcPts val="1400"/>
                        </a:lnSpc>
                      </a:pPr>
                      <a:r>
                        <a:rPr lang="en-US" b="1" dirty="0">
                          <a:latin typeface="Segoe UI" panose="020B0502040204020203" pitchFamily="34" charset="0"/>
                          <a:cs typeface="Segoe UI" panose="020B0502040204020203" pitchFamily="34" charset="0"/>
                        </a:rPr>
                        <a:t>(x8)</a:t>
                      </a:r>
                    </a:p>
                  </p:txBody>
                </p:sp>
                <p:sp>
                  <p:nvSpPr>
                    <p:cNvPr id="18" name="TextBox 17">
                      <a:extLst>
                        <a:ext uri="{FF2B5EF4-FFF2-40B4-BE49-F238E27FC236}">
                          <a16:creationId xmlns:a16="http://schemas.microsoft.com/office/drawing/2014/main" id="{E2253A1B-302D-4151-87D3-91B85076898F}"/>
                        </a:ext>
                      </a:extLst>
                    </p:cNvPr>
                    <p:cNvSpPr txBox="1"/>
                    <p:nvPr/>
                  </p:nvSpPr>
                  <p:spPr>
                    <a:xfrm>
                      <a:off x="8026253" y="2137410"/>
                      <a:ext cx="1182028" cy="638316"/>
                    </a:xfrm>
                    <a:prstGeom prst="rect">
                      <a:avLst/>
                    </a:prstGeom>
                    <a:noFill/>
                  </p:spPr>
                  <p:txBody>
                    <a:bodyPr wrap="square" rtlCol="0">
                      <a:spAutoFit/>
                    </a:bodyPr>
                    <a:lstStyle/>
                    <a:p>
                      <a:pPr algn="ctr">
                        <a:lnSpc>
                          <a:spcPts val="1400"/>
                        </a:lnSpc>
                      </a:pPr>
                      <a:r>
                        <a:rPr lang="en-US" b="1" dirty="0">
                          <a:latin typeface="Segoe UI" panose="020B0502040204020203" pitchFamily="34" charset="0"/>
                          <a:cs typeface="Segoe UI" panose="020B0502040204020203" pitchFamily="34" charset="0"/>
                        </a:rPr>
                        <a:t>PCI-e</a:t>
                      </a:r>
                    </a:p>
                    <a:p>
                      <a:pPr algn="ctr">
                        <a:lnSpc>
                          <a:spcPts val="1400"/>
                        </a:lnSpc>
                      </a:pPr>
                      <a:r>
                        <a:rPr lang="en-US" b="1" dirty="0">
                          <a:latin typeface="Segoe UI" panose="020B0502040204020203" pitchFamily="34" charset="0"/>
                          <a:cs typeface="Segoe UI" panose="020B0502040204020203" pitchFamily="34" charset="0"/>
                        </a:rPr>
                        <a:t>port 2</a:t>
                      </a:r>
                    </a:p>
                    <a:p>
                      <a:pPr algn="ctr">
                        <a:lnSpc>
                          <a:spcPts val="1400"/>
                        </a:lnSpc>
                      </a:pPr>
                      <a:r>
                        <a:rPr lang="en-US" b="1" dirty="0">
                          <a:latin typeface="Segoe UI" panose="020B0502040204020203" pitchFamily="34" charset="0"/>
                          <a:cs typeface="Segoe UI" panose="020B0502040204020203" pitchFamily="34" charset="0"/>
                        </a:rPr>
                        <a:t>(x16)</a:t>
                      </a:r>
                    </a:p>
                  </p:txBody>
                </p:sp>
                <p:sp>
                  <p:nvSpPr>
                    <p:cNvPr id="19" name="TextBox 18">
                      <a:extLst>
                        <a:ext uri="{FF2B5EF4-FFF2-40B4-BE49-F238E27FC236}">
                          <a16:creationId xmlns:a16="http://schemas.microsoft.com/office/drawing/2014/main" id="{B96E12C8-E5EC-444C-A025-68CAF1BB772B}"/>
                        </a:ext>
                      </a:extLst>
                    </p:cNvPr>
                    <p:cNvSpPr txBox="1"/>
                    <p:nvPr/>
                  </p:nvSpPr>
                  <p:spPr>
                    <a:xfrm>
                      <a:off x="8838621" y="2137410"/>
                      <a:ext cx="1182028" cy="638316"/>
                    </a:xfrm>
                    <a:prstGeom prst="rect">
                      <a:avLst/>
                    </a:prstGeom>
                    <a:noFill/>
                  </p:spPr>
                  <p:txBody>
                    <a:bodyPr wrap="square" rtlCol="0">
                      <a:spAutoFit/>
                    </a:bodyPr>
                    <a:lstStyle/>
                    <a:p>
                      <a:pPr algn="ctr">
                        <a:lnSpc>
                          <a:spcPts val="1400"/>
                        </a:lnSpc>
                      </a:pPr>
                      <a:r>
                        <a:rPr lang="en-US" b="1" dirty="0">
                          <a:latin typeface="Segoe UI" panose="020B0502040204020203" pitchFamily="34" charset="0"/>
                          <a:cs typeface="Segoe UI" panose="020B0502040204020203" pitchFamily="34" charset="0"/>
                        </a:rPr>
                        <a:t>PCI-e</a:t>
                      </a:r>
                    </a:p>
                    <a:p>
                      <a:pPr algn="ctr">
                        <a:lnSpc>
                          <a:spcPts val="1400"/>
                        </a:lnSpc>
                      </a:pPr>
                      <a:r>
                        <a:rPr lang="en-US" b="1" dirty="0">
                          <a:latin typeface="Segoe UI" panose="020B0502040204020203" pitchFamily="34" charset="0"/>
                          <a:cs typeface="Segoe UI" panose="020B0502040204020203" pitchFamily="34" charset="0"/>
                        </a:rPr>
                        <a:t>port 3</a:t>
                      </a:r>
                    </a:p>
                    <a:p>
                      <a:pPr algn="ctr">
                        <a:lnSpc>
                          <a:spcPts val="1400"/>
                        </a:lnSpc>
                      </a:pPr>
                      <a:r>
                        <a:rPr lang="en-US" b="1" dirty="0">
                          <a:latin typeface="Segoe UI" panose="020B0502040204020203" pitchFamily="34" charset="0"/>
                          <a:cs typeface="Segoe UI" panose="020B0502040204020203" pitchFamily="34" charset="0"/>
                        </a:rPr>
                        <a:t>(x16)</a:t>
                      </a:r>
                    </a:p>
                  </p:txBody>
                </p:sp>
              </p:grpSp>
              <p:cxnSp>
                <p:nvCxnSpPr>
                  <p:cNvPr id="23" name="Straight Connector 22">
                    <a:extLst>
                      <a:ext uri="{FF2B5EF4-FFF2-40B4-BE49-F238E27FC236}">
                        <a16:creationId xmlns:a16="http://schemas.microsoft.com/office/drawing/2014/main" id="{E4F78D8C-600D-4228-955A-AF64513A7162}"/>
                      </a:ext>
                    </a:extLst>
                  </p:cNvPr>
                  <p:cNvCxnSpPr>
                    <a:cxnSpLocks/>
                  </p:cNvCxnSpPr>
                  <p:nvPr/>
                </p:nvCxnSpPr>
                <p:spPr>
                  <a:xfrm flipV="1">
                    <a:off x="8415317" y="2085567"/>
                    <a:ext cx="0" cy="634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8EA983E-7D7C-464C-B81B-75B1B767F6B9}"/>
                      </a:ext>
                    </a:extLst>
                  </p:cNvPr>
                  <p:cNvCxnSpPr>
                    <a:cxnSpLocks/>
                  </p:cNvCxnSpPr>
                  <p:nvPr/>
                </p:nvCxnSpPr>
                <p:spPr>
                  <a:xfrm flipV="1">
                    <a:off x="6909790" y="1815973"/>
                    <a:ext cx="0" cy="2579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1A32F95-B568-447E-B154-2ACC114737DE}"/>
                      </a:ext>
                    </a:extLst>
                  </p:cNvPr>
                  <p:cNvGrpSpPr/>
                  <p:nvPr/>
                </p:nvGrpSpPr>
                <p:grpSpPr>
                  <a:xfrm>
                    <a:off x="7358254" y="3064805"/>
                    <a:ext cx="957327" cy="553998"/>
                    <a:chOff x="7635012" y="3578171"/>
                    <a:chExt cx="957327" cy="553998"/>
                  </a:xfrm>
                </p:grpSpPr>
                <p:sp>
                  <p:nvSpPr>
                    <p:cNvPr id="26" name="Rectangle 25">
                      <a:extLst>
                        <a:ext uri="{FF2B5EF4-FFF2-40B4-BE49-F238E27FC236}">
                          <a16:creationId xmlns:a16="http://schemas.microsoft.com/office/drawing/2014/main" id="{5E2A6CD5-C6E9-4044-979B-2936B791293F}"/>
                        </a:ext>
                      </a:extLst>
                    </p:cNvPr>
                    <p:cNvSpPr/>
                    <p:nvPr/>
                  </p:nvSpPr>
                  <p:spPr>
                    <a:xfrm>
                      <a:off x="7757797" y="3607038"/>
                      <a:ext cx="707993" cy="465442"/>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96B7872-2085-4CAB-9CE5-AC18919ADAD0}"/>
                        </a:ext>
                      </a:extLst>
                    </p:cNvPr>
                    <p:cNvSpPr txBox="1"/>
                    <p:nvPr/>
                  </p:nvSpPr>
                  <p:spPr>
                    <a:xfrm>
                      <a:off x="7635012" y="3578171"/>
                      <a:ext cx="957327" cy="553998"/>
                    </a:xfrm>
                    <a:prstGeom prst="rect">
                      <a:avLst/>
                    </a:prstGeom>
                    <a:noFill/>
                    <a:ln w="28575">
                      <a:noFill/>
                    </a:ln>
                  </p:spPr>
                  <p:txBody>
                    <a:bodyPr wrap="square" rtlCol="0">
                      <a:spAutoFit/>
                    </a:bodyPr>
                    <a:lstStyle/>
                    <a:p>
                      <a:pPr algn="ctr">
                        <a:lnSpc>
                          <a:spcPts val="1800"/>
                        </a:lnSpc>
                      </a:pPr>
                      <a:r>
                        <a:rPr lang="en-US" b="1" dirty="0">
                          <a:latin typeface="Segoe UI" panose="020B0502040204020203" pitchFamily="34" charset="0"/>
                          <a:cs typeface="Segoe UI" panose="020B0502040204020203" pitchFamily="34" charset="0"/>
                        </a:rPr>
                        <a:t>PCI-e</a:t>
                      </a:r>
                    </a:p>
                    <a:p>
                      <a:pPr algn="ctr">
                        <a:lnSpc>
                          <a:spcPts val="1800"/>
                        </a:lnSpc>
                      </a:pPr>
                      <a:r>
                        <a:rPr lang="en-US" b="1" dirty="0">
                          <a:latin typeface="Segoe UI" panose="020B0502040204020203" pitchFamily="34" charset="0"/>
                          <a:cs typeface="Segoe UI" panose="020B0502040204020203" pitchFamily="34" charset="0"/>
                        </a:rPr>
                        <a:t>switch</a:t>
                      </a:r>
                    </a:p>
                  </p:txBody>
                </p:sp>
              </p:grpSp>
              <p:grpSp>
                <p:nvGrpSpPr>
                  <p:cNvPr id="30" name="Group 29">
                    <a:extLst>
                      <a:ext uri="{FF2B5EF4-FFF2-40B4-BE49-F238E27FC236}">
                        <a16:creationId xmlns:a16="http://schemas.microsoft.com/office/drawing/2014/main" id="{B559487A-7783-4DA6-B725-DB27B2863DC8}"/>
                      </a:ext>
                    </a:extLst>
                  </p:cNvPr>
                  <p:cNvGrpSpPr/>
                  <p:nvPr/>
                </p:nvGrpSpPr>
                <p:grpSpPr>
                  <a:xfrm>
                    <a:off x="8177881" y="3061511"/>
                    <a:ext cx="957327" cy="553998"/>
                    <a:chOff x="7635012" y="3578171"/>
                    <a:chExt cx="957327" cy="553998"/>
                  </a:xfrm>
                </p:grpSpPr>
                <p:sp>
                  <p:nvSpPr>
                    <p:cNvPr id="31" name="Rectangle 30">
                      <a:extLst>
                        <a:ext uri="{FF2B5EF4-FFF2-40B4-BE49-F238E27FC236}">
                          <a16:creationId xmlns:a16="http://schemas.microsoft.com/office/drawing/2014/main" id="{B94DAECA-F6F9-4539-B447-A9EC6351385E}"/>
                        </a:ext>
                      </a:extLst>
                    </p:cNvPr>
                    <p:cNvSpPr/>
                    <p:nvPr/>
                  </p:nvSpPr>
                  <p:spPr>
                    <a:xfrm>
                      <a:off x="7757797" y="3607038"/>
                      <a:ext cx="707993" cy="465442"/>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328C88C4-0BA7-467B-A18B-9A0286DDB8F2}"/>
                        </a:ext>
                      </a:extLst>
                    </p:cNvPr>
                    <p:cNvSpPr txBox="1"/>
                    <p:nvPr/>
                  </p:nvSpPr>
                  <p:spPr>
                    <a:xfrm>
                      <a:off x="7635012" y="3578171"/>
                      <a:ext cx="957327" cy="553998"/>
                    </a:xfrm>
                    <a:prstGeom prst="rect">
                      <a:avLst/>
                    </a:prstGeom>
                    <a:noFill/>
                    <a:ln w="28575">
                      <a:noFill/>
                    </a:ln>
                  </p:spPr>
                  <p:txBody>
                    <a:bodyPr wrap="square" rtlCol="0">
                      <a:spAutoFit/>
                    </a:bodyPr>
                    <a:lstStyle/>
                    <a:p>
                      <a:pPr algn="ctr">
                        <a:lnSpc>
                          <a:spcPts val="1800"/>
                        </a:lnSpc>
                      </a:pPr>
                      <a:r>
                        <a:rPr lang="en-US" b="1" dirty="0">
                          <a:latin typeface="Segoe UI" panose="020B0502040204020203" pitchFamily="34" charset="0"/>
                          <a:cs typeface="Segoe UI" panose="020B0502040204020203" pitchFamily="34" charset="0"/>
                        </a:rPr>
                        <a:t>PCI-e</a:t>
                      </a:r>
                    </a:p>
                    <a:p>
                      <a:pPr algn="ctr">
                        <a:lnSpc>
                          <a:spcPts val="1800"/>
                        </a:lnSpc>
                      </a:pPr>
                      <a:r>
                        <a:rPr lang="en-US" b="1" dirty="0">
                          <a:latin typeface="Segoe UI" panose="020B0502040204020203" pitchFamily="34" charset="0"/>
                          <a:cs typeface="Segoe UI" panose="020B0502040204020203" pitchFamily="34" charset="0"/>
                        </a:rPr>
                        <a:t>switch</a:t>
                      </a:r>
                    </a:p>
                  </p:txBody>
                </p:sp>
              </p:grpSp>
              <p:sp>
                <p:nvSpPr>
                  <p:cNvPr id="37" name="Rectangle 36">
                    <a:extLst>
                      <a:ext uri="{FF2B5EF4-FFF2-40B4-BE49-F238E27FC236}">
                        <a16:creationId xmlns:a16="http://schemas.microsoft.com/office/drawing/2014/main" id="{0555B41F-4150-44FB-9616-9CF280E3670A}"/>
                      </a:ext>
                    </a:extLst>
                  </p:cNvPr>
                  <p:cNvSpPr/>
                  <p:nvPr/>
                </p:nvSpPr>
                <p:spPr>
                  <a:xfrm>
                    <a:off x="7564161" y="3981193"/>
                    <a:ext cx="208345" cy="1471110"/>
                  </a:xfrm>
                  <a:prstGeom prst="rect">
                    <a:avLst/>
                  </a:prstGeom>
                  <a:solidFill>
                    <a:srgbClr val="66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E34DBF8-F2AE-4D02-8212-5B77727F684E}"/>
                      </a:ext>
                    </a:extLst>
                  </p:cNvPr>
                  <p:cNvSpPr/>
                  <p:nvPr/>
                </p:nvSpPr>
                <p:spPr>
                  <a:xfrm>
                    <a:off x="7959483" y="3981193"/>
                    <a:ext cx="208345" cy="1471110"/>
                  </a:xfrm>
                  <a:prstGeom prst="rect">
                    <a:avLst/>
                  </a:prstGeom>
                  <a:solidFill>
                    <a:srgbClr val="66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7F777BB-F7AA-4105-AAFA-ACD06607ED51}"/>
                      </a:ext>
                    </a:extLst>
                  </p:cNvPr>
                  <p:cNvSpPr/>
                  <p:nvPr/>
                </p:nvSpPr>
                <p:spPr>
                  <a:xfrm>
                    <a:off x="8343235" y="3981193"/>
                    <a:ext cx="208345" cy="1471110"/>
                  </a:xfrm>
                  <a:prstGeom prst="rect">
                    <a:avLst/>
                  </a:prstGeom>
                  <a:solidFill>
                    <a:srgbClr val="66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B1E9E3C-174B-47FF-8CA1-29F48BD0F251}"/>
                      </a:ext>
                    </a:extLst>
                  </p:cNvPr>
                  <p:cNvSpPr/>
                  <p:nvPr/>
                </p:nvSpPr>
                <p:spPr>
                  <a:xfrm>
                    <a:off x="8738557" y="3981193"/>
                    <a:ext cx="208345" cy="1471110"/>
                  </a:xfrm>
                  <a:prstGeom prst="rect">
                    <a:avLst/>
                  </a:prstGeom>
                  <a:solidFill>
                    <a:srgbClr val="66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31E77577-4A4A-4E6F-B690-B6C21092B953}"/>
                      </a:ext>
                    </a:extLst>
                  </p:cNvPr>
                  <p:cNvSpPr txBox="1"/>
                  <p:nvPr/>
                </p:nvSpPr>
                <p:spPr>
                  <a:xfrm>
                    <a:off x="7589683" y="3546002"/>
                    <a:ext cx="505237" cy="279244"/>
                  </a:xfrm>
                  <a:prstGeom prst="rect">
                    <a:avLst/>
                  </a:prstGeom>
                  <a:noFill/>
                </p:spPr>
                <p:txBody>
                  <a:bodyPr wrap="square" rtlCol="0">
                    <a:spAutoFit/>
                  </a:bodyPr>
                  <a:lstStyle/>
                  <a:p>
                    <a:pPr algn="ctr">
                      <a:lnSpc>
                        <a:spcPts val="1400"/>
                      </a:lnSpc>
                    </a:pPr>
                    <a:r>
                      <a:rPr lang="en-US" sz="1400" b="1" dirty="0">
                        <a:latin typeface="Segoe UI" panose="020B0502040204020203" pitchFamily="34" charset="0"/>
                        <a:cs typeface="Segoe UI" panose="020B0502040204020203" pitchFamily="34" charset="0"/>
                      </a:rPr>
                      <a:t>x16</a:t>
                    </a:r>
                  </a:p>
                </p:txBody>
              </p:sp>
              <p:sp>
                <p:nvSpPr>
                  <p:cNvPr id="46" name="Rectangle 45">
                    <a:extLst>
                      <a:ext uri="{FF2B5EF4-FFF2-40B4-BE49-F238E27FC236}">
                        <a16:creationId xmlns:a16="http://schemas.microsoft.com/office/drawing/2014/main" id="{40C84997-9FA0-4079-A36A-BCA81217E50C}"/>
                      </a:ext>
                    </a:extLst>
                  </p:cNvPr>
                  <p:cNvSpPr/>
                  <p:nvPr/>
                </p:nvSpPr>
                <p:spPr>
                  <a:xfrm>
                    <a:off x="6909790" y="3981193"/>
                    <a:ext cx="208345" cy="1471110"/>
                  </a:xfrm>
                  <a:prstGeom prst="rect">
                    <a:avLst/>
                  </a:prstGeom>
                  <a:solidFill>
                    <a:srgbClr val="66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18BC2985-85BC-41CC-A80A-A2A99D908D72}"/>
                      </a:ext>
                    </a:extLst>
                  </p:cNvPr>
                  <p:cNvSpPr txBox="1"/>
                  <p:nvPr/>
                </p:nvSpPr>
                <p:spPr>
                  <a:xfrm>
                    <a:off x="6957275" y="3549717"/>
                    <a:ext cx="397216" cy="279244"/>
                  </a:xfrm>
                  <a:prstGeom prst="rect">
                    <a:avLst/>
                  </a:prstGeom>
                  <a:noFill/>
                </p:spPr>
                <p:txBody>
                  <a:bodyPr wrap="square" rtlCol="0">
                    <a:spAutoFit/>
                  </a:bodyPr>
                  <a:lstStyle/>
                  <a:p>
                    <a:pPr algn="ctr">
                      <a:lnSpc>
                        <a:spcPts val="1400"/>
                      </a:lnSpc>
                    </a:pPr>
                    <a:r>
                      <a:rPr lang="en-US" sz="1400" b="1" dirty="0">
                        <a:latin typeface="Segoe UI" panose="020B0502040204020203" pitchFamily="34" charset="0"/>
                        <a:cs typeface="Segoe UI" panose="020B0502040204020203" pitchFamily="34" charset="0"/>
                      </a:rPr>
                      <a:t>x8</a:t>
                    </a:r>
                  </a:p>
                </p:txBody>
              </p:sp>
            </p:grpSp>
            <p:sp>
              <p:nvSpPr>
                <p:cNvPr id="113" name="TextBox 112">
                  <a:extLst>
                    <a:ext uri="{FF2B5EF4-FFF2-40B4-BE49-F238E27FC236}">
                      <a16:creationId xmlns:a16="http://schemas.microsoft.com/office/drawing/2014/main" id="{2F45789F-BAB6-47CE-95E2-43550AF090D5}"/>
                    </a:ext>
                  </a:extLst>
                </p:cNvPr>
                <p:cNvSpPr txBox="1"/>
                <p:nvPr/>
              </p:nvSpPr>
              <p:spPr>
                <a:xfrm rot="18708178">
                  <a:off x="6601601" y="5593700"/>
                  <a:ext cx="678449" cy="273473"/>
                </a:xfrm>
                <a:prstGeom prst="rect">
                  <a:avLst/>
                </a:prstGeom>
                <a:noFill/>
              </p:spPr>
              <p:txBody>
                <a:bodyPr wrap="square" rtlCol="0">
                  <a:spAutoFit/>
                </a:bodyPr>
                <a:lstStyle/>
                <a:p>
                  <a:pPr algn="ctr">
                    <a:lnSpc>
                      <a:spcPts val="1400"/>
                    </a:lnSpc>
                  </a:pPr>
                  <a:r>
                    <a:rPr lang="en-US" sz="1600" b="1" dirty="0">
                      <a:latin typeface="Segoe UI" panose="020B0502040204020203" pitchFamily="34" charset="0"/>
                      <a:cs typeface="Segoe UI" panose="020B0502040204020203" pitchFamily="34" charset="0"/>
                    </a:rPr>
                    <a:t>Slot1</a:t>
                  </a:r>
                </a:p>
              </p:txBody>
            </p:sp>
            <p:sp>
              <p:nvSpPr>
                <p:cNvPr id="115" name="TextBox 114">
                  <a:extLst>
                    <a:ext uri="{FF2B5EF4-FFF2-40B4-BE49-F238E27FC236}">
                      <a16:creationId xmlns:a16="http://schemas.microsoft.com/office/drawing/2014/main" id="{8605A5D1-F3D9-4197-A02F-FFC3FF43E998}"/>
                    </a:ext>
                  </a:extLst>
                </p:cNvPr>
                <p:cNvSpPr txBox="1"/>
                <p:nvPr/>
              </p:nvSpPr>
              <p:spPr>
                <a:xfrm rot="18708178">
                  <a:off x="7224937" y="5593701"/>
                  <a:ext cx="678449" cy="273473"/>
                </a:xfrm>
                <a:prstGeom prst="rect">
                  <a:avLst/>
                </a:prstGeom>
                <a:noFill/>
              </p:spPr>
              <p:txBody>
                <a:bodyPr wrap="square" rtlCol="0">
                  <a:spAutoFit/>
                </a:bodyPr>
                <a:lstStyle/>
                <a:p>
                  <a:pPr algn="ctr">
                    <a:lnSpc>
                      <a:spcPts val="1400"/>
                    </a:lnSpc>
                  </a:pPr>
                  <a:r>
                    <a:rPr lang="en-US" sz="1600" b="1" dirty="0">
                      <a:latin typeface="Segoe UI" panose="020B0502040204020203" pitchFamily="34" charset="0"/>
                      <a:cs typeface="Segoe UI" panose="020B0502040204020203" pitchFamily="34" charset="0"/>
                    </a:rPr>
                    <a:t>Slot2</a:t>
                  </a:r>
                </a:p>
              </p:txBody>
            </p:sp>
            <p:sp>
              <p:nvSpPr>
                <p:cNvPr id="118" name="TextBox 117">
                  <a:extLst>
                    <a:ext uri="{FF2B5EF4-FFF2-40B4-BE49-F238E27FC236}">
                      <a16:creationId xmlns:a16="http://schemas.microsoft.com/office/drawing/2014/main" id="{3A253942-7F5A-4286-8E51-B661346DB177}"/>
                    </a:ext>
                  </a:extLst>
                </p:cNvPr>
                <p:cNvSpPr txBox="1"/>
                <p:nvPr/>
              </p:nvSpPr>
              <p:spPr>
                <a:xfrm rot="18708178">
                  <a:off x="7628900" y="5595235"/>
                  <a:ext cx="678449" cy="273473"/>
                </a:xfrm>
                <a:prstGeom prst="rect">
                  <a:avLst/>
                </a:prstGeom>
                <a:noFill/>
              </p:spPr>
              <p:txBody>
                <a:bodyPr wrap="square" rtlCol="0">
                  <a:spAutoFit/>
                </a:bodyPr>
                <a:lstStyle/>
                <a:p>
                  <a:pPr algn="ctr">
                    <a:lnSpc>
                      <a:spcPts val="1400"/>
                    </a:lnSpc>
                  </a:pPr>
                  <a:r>
                    <a:rPr lang="en-US" sz="1600" b="1" dirty="0">
                      <a:latin typeface="Segoe UI" panose="020B0502040204020203" pitchFamily="34" charset="0"/>
                      <a:cs typeface="Segoe UI" panose="020B0502040204020203" pitchFamily="34" charset="0"/>
                    </a:rPr>
                    <a:t>Slot3</a:t>
                  </a:r>
                </a:p>
              </p:txBody>
            </p:sp>
            <p:sp>
              <p:nvSpPr>
                <p:cNvPr id="119" name="TextBox 118">
                  <a:extLst>
                    <a:ext uri="{FF2B5EF4-FFF2-40B4-BE49-F238E27FC236}">
                      <a16:creationId xmlns:a16="http://schemas.microsoft.com/office/drawing/2014/main" id="{585CBC8D-595C-4601-96B5-907BDD00488D}"/>
                    </a:ext>
                  </a:extLst>
                </p:cNvPr>
                <p:cNvSpPr txBox="1"/>
                <p:nvPr/>
              </p:nvSpPr>
              <p:spPr>
                <a:xfrm rot="18708178">
                  <a:off x="8020515" y="5598448"/>
                  <a:ext cx="678449" cy="273473"/>
                </a:xfrm>
                <a:prstGeom prst="rect">
                  <a:avLst/>
                </a:prstGeom>
                <a:noFill/>
              </p:spPr>
              <p:txBody>
                <a:bodyPr wrap="square" rtlCol="0">
                  <a:spAutoFit/>
                </a:bodyPr>
                <a:lstStyle/>
                <a:p>
                  <a:pPr algn="ctr">
                    <a:lnSpc>
                      <a:spcPts val="1400"/>
                    </a:lnSpc>
                  </a:pPr>
                  <a:r>
                    <a:rPr lang="en-US" sz="1600" b="1" dirty="0">
                      <a:latin typeface="Segoe UI" panose="020B0502040204020203" pitchFamily="34" charset="0"/>
                      <a:cs typeface="Segoe UI" panose="020B0502040204020203" pitchFamily="34" charset="0"/>
                    </a:rPr>
                    <a:t>Slot4</a:t>
                  </a:r>
                </a:p>
              </p:txBody>
            </p:sp>
            <p:sp>
              <p:nvSpPr>
                <p:cNvPr id="120" name="TextBox 119">
                  <a:extLst>
                    <a:ext uri="{FF2B5EF4-FFF2-40B4-BE49-F238E27FC236}">
                      <a16:creationId xmlns:a16="http://schemas.microsoft.com/office/drawing/2014/main" id="{7E8FA7E8-2AE5-4645-9A70-DD1E1F3D6577}"/>
                    </a:ext>
                  </a:extLst>
                </p:cNvPr>
                <p:cNvSpPr txBox="1"/>
                <p:nvPr/>
              </p:nvSpPr>
              <p:spPr>
                <a:xfrm rot="18708178">
                  <a:off x="8406838" y="5603101"/>
                  <a:ext cx="678449" cy="273473"/>
                </a:xfrm>
                <a:prstGeom prst="rect">
                  <a:avLst/>
                </a:prstGeom>
                <a:noFill/>
              </p:spPr>
              <p:txBody>
                <a:bodyPr wrap="square" rtlCol="0">
                  <a:spAutoFit/>
                </a:bodyPr>
                <a:lstStyle/>
                <a:p>
                  <a:pPr algn="ctr">
                    <a:lnSpc>
                      <a:spcPts val="1400"/>
                    </a:lnSpc>
                  </a:pPr>
                  <a:r>
                    <a:rPr lang="en-US" sz="1600" b="1" dirty="0">
                      <a:latin typeface="Segoe UI" panose="020B0502040204020203" pitchFamily="34" charset="0"/>
                      <a:cs typeface="Segoe UI" panose="020B0502040204020203" pitchFamily="34" charset="0"/>
                    </a:rPr>
                    <a:t>Slot5</a:t>
                  </a:r>
                </a:p>
              </p:txBody>
            </p:sp>
          </p:grpSp>
        </p:grpSp>
        <p:cxnSp>
          <p:nvCxnSpPr>
            <p:cNvPr id="156" name="Straight Connector 155">
              <a:extLst>
                <a:ext uri="{FF2B5EF4-FFF2-40B4-BE49-F238E27FC236}">
                  <a16:creationId xmlns:a16="http://schemas.microsoft.com/office/drawing/2014/main" id="{43832348-FD43-4974-9AD7-4060F839B166}"/>
                </a:ext>
              </a:extLst>
            </p:cNvPr>
            <p:cNvCxnSpPr>
              <a:cxnSpLocks/>
            </p:cNvCxnSpPr>
            <p:nvPr/>
          </p:nvCxnSpPr>
          <p:spPr>
            <a:xfrm flipV="1">
              <a:off x="7149312" y="1562379"/>
              <a:ext cx="315148" cy="12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2" name="Group 141">
              <a:extLst>
                <a:ext uri="{FF2B5EF4-FFF2-40B4-BE49-F238E27FC236}">
                  <a16:creationId xmlns:a16="http://schemas.microsoft.com/office/drawing/2014/main" id="{6A4F3F5E-A033-47DC-9A05-123642456A3D}"/>
                </a:ext>
              </a:extLst>
            </p:cNvPr>
            <p:cNvGrpSpPr/>
            <p:nvPr/>
          </p:nvGrpSpPr>
          <p:grpSpPr>
            <a:xfrm>
              <a:off x="6021457" y="1295140"/>
              <a:ext cx="1327011" cy="553998"/>
              <a:chOff x="7635012" y="3566596"/>
              <a:chExt cx="957327" cy="553998"/>
            </a:xfrm>
          </p:grpSpPr>
          <p:sp>
            <p:nvSpPr>
              <p:cNvPr id="148" name="Rectangle 147">
                <a:extLst>
                  <a:ext uri="{FF2B5EF4-FFF2-40B4-BE49-F238E27FC236}">
                    <a16:creationId xmlns:a16="http://schemas.microsoft.com/office/drawing/2014/main" id="{9612A367-98BF-4045-86E2-2785EC6F6900}"/>
                  </a:ext>
                </a:extLst>
              </p:cNvPr>
              <p:cNvSpPr/>
              <p:nvPr/>
            </p:nvSpPr>
            <p:spPr>
              <a:xfrm>
                <a:off x="7757797" y="3607038"/>
                <a:ext cx="707993" cy="465442"/>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TextBox 154">
                <a:extLst>
                  <a:ext uri="{FF2B5EF4-FFF2-40B4-BE49-F238E27FC236}">
                    <a16:creationId xmlns:a16="http://schemas.microsoft.com/office/drawing/2014/main" id="{E4B73E11-3D28-4ACD-A2A5-2C6D7F615314}"/>
                  </a:ext>
                </a:extLst>
              </p:cNvPr>
              <p:cNvSpPr txBox="1"/>
              <p:nvPr/>
            </p:nvSpPr>
            <p:spPr>
              <a:xfrm>
                <a:off x="7635012" y="3566596"/>
                <a:ext cx="957327" cy="553998"/>
              </a:xfrm>
              <a:prstGeom prst="rect">
                <a:avLst/>
              </a:prstGeom>
              <a:noFill/>
              <a:ln w="28575">
                <a:noFill/>
              </a:ln>
            </p:spPr>
            <p:txBody>
              <a:bodyPr wrap="square" rtlCol="0">
                <a:spAutoFit/>
              </a:bodyPr>
              <a:lstStyle/>
              <a:p>
                <a:pPr algn="ctr">
                  <a:lnSpc>
                    <a:spcPts val="1800"/>
                  </a:lnSpc>
                </a:pPr>
                <a:r>
                  <a:rPr lang="en-US" sz="1600" b="1" dirty="0">
                    <a:latin typeface="Segoe UI" panose="020B0502040204020203" pitchFamily="34" charset="0"/>
                    <a:cs typeface="Segoe UI" panose="020B0502040204020203" pitchFamily="34" charset="0"/>
                  </a:rPr>
                  <a:t>Root complex</a:t>
                </a:r>
              </a:p>
            </p:txBody>
          </p:sp>
        </p:grpSp>
        <p:cxnSp>
          <p:nvCxnSpPr>
            <p:cNvPr id="157" name="Straight Connector 156">
              <a:extLst>
                <a:ext uri="{FF2B5EF4-FFF2-40B4-BE49-F238E27FC236}">
                  <a16:creationId xmlns:a16="http://schemas.microsoft.com/office/drawing/2014/main" id="{27BDA46B-2E4D-44FC-92CE-1ACDDDE10FAC}"/>
                </a:ext>
              </a:extLst>
            </p:cNvPr>
            <p:cNvCxnSpPr>
              <a:cxnSpLocks/>
            </p:cNvCxnSpPr>
            <p:nvPr/>
          </p:nvCxnSpPr>
          <p:spPr>
            <a:xfrm flipV="1">
              <a:off x="7029934" y="1800685"/>
              <a:ext cx="0" cy="1766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C2679878-2DEF-479D-9952-60D13181EDF4}"/>
                </a:ext>
              </a:extLst>
            </p:cNvPr>
            <p:cNvCxnSpPr>
              <a:cxnSpLocks/>
            </p:cNvCxnSpPr>
            <p:nvPr/>
          </p:nvCxnSpPr>
          <p:spPr>
            <a:xfrm flipV="1">
              <a:off x="7483131" y="2093936"/>
              <a:ext cx="952277" cy="5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8F5E8E91-3CC0-4495-8ED8-F518FD34C236}"/>
                </a:ext>
              </a:extLst>
            </p:cNvPr>
            <p:cNvCxnSpPr>
              <a:cxnSpLocks/>
            </p:cNvCxnSpPr>
            <p:nvPr/>
          </p:nvCxnSpPr>
          <p:spPr>
            <a:xfrm flipV="1">
              <a:off x="7484183" y="1977329"/>
              <a:ext cx="0" cy="1420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F8B059FA-9D29-4F21-A6D3-EC53AB26477C}"/>
                </a:ext>
              </a:extLst>
            </p:cNvPr>
            <p:cNvCxnSpPr>
              <a:cxnSpLocks/>
            </p:cNvCxnSpPr>
            <p:nvPr/>
          </p:nvCxnSpPr>
          <p:spPr>
            <a:xfrm flipH="1">
              <a:off x="7010655" y="1977329"/>
              <a:ext cx="4924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8A0700F8-54A5-49AB-BCB7-8AFCFEC8F48D}"/>
                </a:ext>
              </a:extLst>
            </p:cNvPr>
            <p:cNvCxnSpPr>
              <a:cxnSpLocks/>
            </p:cNvCxnSpPr>
            <p:nvPr/>
          </p:nvCxnSpPr>
          <p:spPr>
            <a:xfrm flipH="1">
              <a:off x="7384251" y="2176027"/>
              <a:ext cx="17991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0BCA1C50-9512-42BC-AD5D-8B3A3CC04357}"/>
                </a:ext>
              </a:extLst>
            </p:cNvPr>
            <p:cNvCxnSpPr>
              <a:cxnSpLocks/>
            </p:cNvCxnSpPr>
            <p:nvPr/>
          </p:nvCxnSpPr>
          <p:spPr>
            <a:xfrm flipV="1">
              <a:off x="7402229" y="2041241"/>
              <a:ext cx="0" cy="1420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62E5074F-C4C9-4C69-9337-77FAF56931EF}"/>
                </a:ext>
              </a:extLst>
            </p:cNvPr>
            <p:cNvCxnSpPr>
              <a:cxnSpLocks/>
            </p:cNvCxnSpPr>
            <p:nvPr/>
          </p:nvCxnSpPr>
          <p:spPr>
            <a:xfrm flipH="1">
              <a:off x="6928923" y="2054259"/>
              <a:ext cx="4924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6E72350D-B78C-40A1-B34A-0B7F17AD1A6E}"/>
              </a:ext>
            </a:extLst>
          </p:cNvPr>
          <p:cNvGrpSpPr/>
          <p:nvPr/>
        </p:nvGrpSpPr>
        <p:grpSpPr>
          <a:xfrm flipH="1">
            <a:off x="9350798" y="1053952"/>
            <a:ext cx="3237108" cy="5132579"/>
            <a:chOff x="6021457" y="1058560"/>
            <a:chExt cx="3237108" cy="5132579"/>
          </a:xfrm>
        </p:grpSpPr>
        <p:grpSp>
          <p:nvGrpSpPr>
            <p:cNvPr id="166" name="Group 165">
              <a:extLst>
                <a:ext uri="{FF2B5EF4-FFF2-40B4-BE49-F238E27FC236}">
                  <a16:creationId xmlns:a16="http://schemas.microsoft.com/office/drawing/2014/main" id="{1F020B3E-4782-4B36-AC7C-9508B0131665}"/>
                </a:ext>
              </a:extLst>
            </p:cNvPr>
            <p:cNvGrpSpPr/>
            <p:nvPr/>
          </p:nvGrpSpPr>
          <p:grpSpPr>
            <a:xfrm>
              <a:off x="6438920" y="1058560"/>
              <a:ext cx="2819645" cy="5132579"/>
              <a:chOff x="6438920" y="1058560"/>
              <a:chExt cx="2819645" cy="5132579"/>
            </a:xfrm>
          </p:grpSpPr>
          <p:sp>
            <p:nvSpPr>
              <p:cNvPr id="178" name="TextBox 177">
                <a:extLst>
                  <a:ext uri="{FF2B5EF4-FFF2-40B4-BE49-F238E27FC236}">
                    <a16:creationId xmlns:a16="http://schemas.microsoft.com/office/drawing/2014/main" id="{87EC52AD-EE83-4676-8A62-3DEA8EB53239}"/>
                  </a:ext>
                </a:extLst>
              </p:cNvPr>
              <p:cNvSpPr txBox="1"/>
              <p:nvPr/>
            </p:nvSpPr>
            <p:spPr>
              <a:xfrm>
                <a:off x="8753328" y="3538352"/>
                <a:ext cx="505237" cy="279244"/>
              </a:xfrm>
              <a:prstGeom prst="rect">
                <a:avLst/>
              </a:prstGeom>
              <a:noFill/>
            </p:spPr>
            <p:txBody>
              <a:bodyPr wrap="square" rtlCol="0">
                <a:spAutoFit/>
              </a:bodyPr>
              <a:lstStyle/>
              <a:p>
                <a:pPr algn="ctr">
                  <a:lnSpc>
                    <a:spcPts val="1400"/>
                  </a:lnSpc>
                </a:pPr>
                <a:r>
                  <a:rPr lang="en-US" sz="1400" b="1" dirty="0">
                    <a:latin typeface="Segoe UI" panose="020B0502040204020203" pitchFamily="34" charset="0"/>
                    <a:cs typeface="Segoe UI" panose="020B0502040204020203" pitchFamily="34" charset="0"/>
                  </a:rPr>
                  <a:t>x16</a:t>
                </a:r>
              </a:p>
            </p:txBody>
          </p:sp>
          <p:grpSp>
            <p:nvGrpSpPr>
              <p:cNvPr id="179" name="Group 178">
                <a:extLst>
                  <a:ext uri="{FF2B5EF4-FFF2-40B4-BE49-F238E27FC236}">
                    <a16:creationId xmlns:a16="http://schemas.microsoft.com/office/drawing/2014/main" id="{10ACBF2C-4C9A-4528-981B-4409F73DE005}"/>
                  </a:ext>
                </a:extLst>
              </p:cNvPr>
              <p:cNvGrpSpPr/>
              <p:nvPr/>
            </p:nvGrpSpPr>
            <p:grpSpPr>
              <a:xfrm>
                <a:off x="6438920" y="1058560"/>
                <a:ext cx="2806764" cy="5132579"/>
                <a:chOff x="6438920" y="1058560"/>
                <a:chExt cx="2806764" cy="5132579"/>
              </a:xfrm>
            </p:grpSpPr>
            <p:grpSp>
              <p:nvGrpSpPr>
                <p:cNvPr id="180" name="Group 179">
                  <a:extLst>
                    <a:ext uri="{FF2B5EF4-FFF2-40B4-BE49-F238E27FC236}">
                      <a16:creationId xmlns:a16="http://schemas.microsoft.com/office/drawing/2014/main" id="{E57A1848-DA1F-4C48-9E8B-29341F78EBF0}"/>
                    </a:ext>
                  </a:extLst>
                </p:cNvPr>
                <p:cNvGrpSpPr/>
                <p:nvPr/>
              </p:nvGrpSpPr>
              <p:grpSpPr>
                <a:xfrm>
                  <a:off x="6438920" y="1058560"/>
                  <a:ext cx="2806764" cy="4393743"/>
                  <a:chOff x="6438920" y="1058560"/>
                  <a:chExt cx="2806764" cy="4393743"/>
                </a:xfrm>
              </p:grpSpPr>
              <p:cxnSp>
                <p:nvCxnSpPr>
                  <p:cNvPr id="186" name="Straight Connector 185">
                    <a:extLst>
                      <a:ext uri="{FF2B5EF4-FFF2-40B4-BE49-F238E27FC236}">
                        <a16:creationId xmlns:a16="http://schemas.microsoft.com/office/drawing/2014/main" id="{299118AD-6DB8-48F3-ACB6-6DCC66A6B2C7}"/>
                      </a:ext>
                    </a:extLst>
                  </p:cNvPr>
                  <p:cNvCxnSpPr>
                    <a:cxnSpLocks/>
                  </p:cNvCxnSpPr>
                  <p:nvPr/>
                </p:nvCxnSpPr>
                <p:spPr>
                  <a:xfrm flipV="1">
                    <a:off x="7010655" y="2744829"/>
                    <a:ext cx="0" cy="13001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0E2656D4-02CB-4B23-8450-958167AA5F45}"/>
                      </a:ext>
                    </a:extLst>
                  </p:cNvPr>
                  <p:cNvCxnSpPr>
                    <a:cxnSpLocks/>
                  </p:cNvCxnSpPr>
                  <p:nvPr/>
                </p:nvCxnSpPr>
                <p:spPr>
                  <a:xfrm flipV="1">
                    <a:off x="8831978" y="3548170"/>
                    <a:ext cx="0" cy="4529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3B6FBB86-7B3D-4AE8-AC23-6012B8F2AC72}"/>
                      </a:ext>
                    </a:extLst>
                  </p:cNvPr>
                  <p:cNvCxnSpPr>
                    <a:cxnSpLocks/>
                  </p:cNvCxnSpPr>
                  <p:nvPr/>
                </p:nvCxnSpPr>
                <p:spPr>
                  <a:xfrm flipV="1">
                    <a:off x="8442363" y="3552626"/>
                    <a:ext cx="0" cy="4529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id="{94B9B136-62BD-4880-AC3F-F7E6971EB017}"/>
                      </a:ext>
                    </a:extLst>
                  </p:cNvPr>
                  <p:cNvSpPr txBox="1"/>
                  <p:nvPr/>
                </p:nvSpPr>
                <p:spPr>
                  <a:xfrm>
                    <a:off x="8363713" y="3542808"/>
                    <a:ext cx="505237" cy="279244"/>
                  </a:xfrm>
                  <a:prstGeom prst="rect">
                    <a:avLst/>
                  </a:prstGeom>
                  <a:noFill/>
                </p:spPr>
                <p:txBody>
                  <a:bodyPr wrap="square" rtlCol="0">
                    <a:spAutoFit/>
                  </a:bodyPr>
                  <a:lstStyle/>
                  <a:p>
                    <a:pPr algn="ctr">
                      <a:lnSpc>
                        <a:spcPts val="1400"/>
                      </a:lnSpc>
                    </a:pPr>
                    <a:r>
                      <a:rPr lang="en-US" sz="1400" b="1" dirty="0">
                        <a:latin typeface="Segoe UI" panose="020B0502040204020203" pitchFamily="34" charset="0"/>
                        <a:cs typeface="Segoe UI" panose="020B0502040204020203" pitchFamily="34" charset="0"/>
                      </a:rPr>
                      <a:t>x16</a:t>
                    </a:r>
                  </a:p>
                </p:txBody>
              </p:sp>
              <p:cxnSp>
                <p:nvCxnSpPr>
                  <p:cNvPr id="190" name="Straight Connector 189">
                    <a:extLst>
                      <a:ext uri="{FF2B5EF4-FFF2-40B4-BE49-F238E27FC236}">
                        <a16:creationId xmlns:a16="http://schemas.microsoft.com/office/drawing/2014/main" id="{D5EB6D42-21D4-49DF-B0A5-1959A0F622D2}"/>
                      </a:ext>
                    </a:extLst>
                  </p:cNvPr>
                  <p:cNvCxnSpPr>
                    <a:cxnSpLocks/>
                  </p:cNvCxnSpPr>
                  <p:nvPr/>
                </p:nvCxnSpPr>
                <p:spPr>
                  <a:xfrm flipV="1">
                    <a:off x="8055595" y="3555190"/>
                    <a:ext cx="0" cy="4529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1" name="TextBox 190">
                    <a:extLst>
                      <a:ext uri="{FF2B5EF4-FFF2-40B4-BE49-F238E27FC236}">
                        <a16:creationId xmlns:a16="http://schemas.microsoft.com/office/drawing/2014/main" id="{C3C21D5F-E666-41D7-98D6-7B407012EE5F}"/>
                      </a:ext>
                    </a:extLst>
                  </p:cNvPr>
                  <p:cNvSpPr txBox="1"/>
                  <p:nvPr/>
                </p:nvSpPr>
                <p:spPr>
                  <a:xfrm>
                    <a:off x="7976945" y="3545372"/>
                    <a:ext cx="505237" cy="279244"/>
                  </a:xfrm>
                  <a:prstGeom prst="rect">
                    <a:avLst/>
                  </a:prstGeom>
                  <a:noFill/>
                </p:spPr>
                <p:txBody>
                  <a:bodyPr wrap="square" rtlCol="0">
                    <a:spAutoFit/>
                  </a:bodyPr>
                  <a:lstStyle/>
                  <a:p>
                    <a:pPr algn="ctr">
                      <a:lnSpc>
                        <a:spcPts val="1400"/>
                      </a:lnSpc>
                    </a:pPr>
                    <a:r>
                      <a:rPr lang="en-US" sz="1400" b="1" dirty="0">
                        <a:latin typeface="Segoe UI" panose="020B0502040204020203" pitchFamily="34" charset="0"/>
                        <a:cs typeface="Segoe UI" panose="020B0502040204020203" pitchFamily="34" charset="0"/>
                      </a:rPr>
                      <a:t>x16</a:t>
                    </a:r>
                  </a:p>
                </p:txBody>
              </p:sp>
              <p:cxnSp>
                <p:nvCxnSpPr>
                  <p:cNvPr id="192" name="Straight Connector 191">
                    <a:extLst>
                      <a:ext uri="{FF2B5EF4-FFF2-40B4-BE49-F238E27FC236}">
                        <a16:creationId xmlns:a16="http://schemas.microsoft.com/office/drawing/2014/main" id="{323C0260-1BFF-48AE-B336-EB4DD787EBDD}"/>
                      </a:ext>
                    </a:extLst>
                  </p:cNvPr>
                  <p:cNvCxnSpPr>
                    <a:cxnSpLocks/>
                  </p:cNvCxnSpPr>
                  <p:nvPr/>
                </p:nvCxnSpPr>
                <p:spPr>
                  <a:xfrm flipV="1">
                    <a:off x="7668333" y="3555820"/>
                    <a:ext cx="0" cy="4529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4EEC3845-862B-4F36-A823-4127AB58B9BB}"/>
                      </a:ext>
                    </a:extLst>
                  </p:cNvPr>
                  <p:cNvCxnSpPr>
                    <a:cxnSpLocks/>
                  </p:cNvCxnSpPr>
                  <p:nvPr/>
                </p:nvCxnSpPr>
                <p:spPr>
                  <a:xfrm flipV="1">
                    <a:off x="7835035" y="2730652"/>
                    <a:ext cx="0" cy="4529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3C5E1C83-D77F-47FA-B7FA-11C9538D19CF}"/>
                      </a:ext>
                    </a:extLst>
                  </p:cNvPr>
                  <p:cNvCxnSpPr>
                    <a:cxnSpLocks/>
                  </p:cNvCxnSpPr>
                  <p:nvPr/>
                </p:nvCxnSpPr>
                <p:spPr>
                  <a:xfrm flipV="1">
                    <a:off x="8654671" y="2730507"/>
                    <a:ext cx="0" cy="4529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95" name="Picture 194">
                    <a:extLst>
                      <a:ext uri="{FF2B5EF4-FFF2-40B4-BE49-F238E27FC236}">
                        <a16:creationId xmlns:a16="http://schemas.microsoft.com/office/drawing/2014/main" id="{206A5464-B1C0-436F-B95A-D71863FE034C}"/>
                      </a:ext>
                    </a:extLst>
                  </p:cNvPr>
                  <p:cNvPicPr>
                    <a:picLocks noChangeAspect="1"/>
                  </p:cNvPicPr>
                  <p:nvPr/>
                </p:nvPicPr>
                <p:blipFill>
                  <a:blip r:embed="rId5"/>
                  <a:stretch>
                    <a:fillRect/>
                  </a:stretch>
                </p:blipFill>
                <p:spPr>
                  <a:xfrm>
                    <a:off x="7332815" y="1058560"/>
                    <a:ext cx="1016454" cy="1014100"/>
                  </a:xfrm>
                  <a:prstGeom prst="rect">
                    <a:avLst/>
                  </a:prstGeom>
                </p:spPr>
              </p:pic>
              <p:cxnSp>
                <p:nvCxnSpPr>
                  <p:cNvPr id="196" name="Straight Connector 195">
                    <a:extLst>
                      <a:ext uri="{FF2B5EF4-FFF2-40B4-BE49-F238E27FC236}">
                        <a16:creationId xmlns:a16="http://schemas.microsoft.com/office/drawing/2014/main" id="{286FF2E0-2AE0-4EBF-B93E-9549E1747832}"/>
                      </a:ext>
                    </a:extLst>
                  </p:cNvPr>
                  <p:cNvCxnSpPr>
                    <a:cxnSpLocks/>
                  </p:cNvCxnSpPr>
                  <p:nvPr/>
                </p:nvCxnSpPr>
                <p:spPr>
                  <a:xfrm flipH="1" flipV="1">
                    <a:off x="6786075" y="1784119"/>
                    <a:ext cx="3484" cy="3532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7" name="Group 196">
                    <a:extLst>
                      <a:ext uri="{FF2B5EF4-FFF2-40B4-BE49-F238E27FC236}">
                        <a16:creationId xmlns:a16="http://schemas.microsoft.com/office/drawing/2014/main" id="{DD07D695-A367-4626-A241-4AB740521DD8}"/>
                      </a:ext>
                    </a:extLst>
                  </p:cNvPr>
                  <p:cNvGrpSpPr/>
                  <p:nvPr/>
                </p:nvGrpSpPr>
                <p:grpSpPr>
                  <a:xfrm>
                    <a:off x="6438920" y="2137410"/>
                    <a:ext cx="2806764" cy="649960"/>
                    <a:chOff x="7213885" y="2137410"/>
                    <a:chExt cx="2806764" cy="649960"/>
                  </a:xfrm>
                </p:grpSpPr>
                <p:sp>
                  <p:nvSpPr>
                    <p:cNvPr id="213" name="TextBox 212">
                      <a:extLst>
                        <a:ext uri="{FF2B5EF4-FFF2-40B4-BE49-F238E27FC236}">
                          <a16:creationId xmlns:a16="http://schemas.microsoft.com/office/drawing/2014/main" id="{81BCE165-34BE-4905-9D95-EB57585B1454}"/>
                        </a:ext>
                      </a:extLst>
                    </p:cNvPr>
                    <p:cNvSpPr txBox="1"/>
                    <p:nvPr/>
                  </p:nvSpPr>
                  <p:spPr>
                    <a:xfrm>
                      <a:off x="7213885" y="2149054"/>
                      <a:ext cx="1182028" cy="638316"/>
                    </a:xfrm>
                    <a:prstGeom prst="rect">
                      <a:avLst/>
                    </a:prstGeom>
                    <a:noFill/>
                  </p:spPr>
                  <p:txBody>
                    <a:bodyPr wrap="square" rtlCol="0">
                      <a:spAutoFit/>
                    </a:bodyPr>
                    <a:lstStyle/>
                    <a:p>
                      <a:pPr algn="ctr">
                        <a:lnSpc>
                          <a:spcPts val="1400"/>
                        </a:lnSpc>
                      </a:pPr>
                      <a:r>
                        <a:rPr lang="en-US" b="1" dirty="0">
                          <a:latin typeface="Segoe UI" panose="020B0502040204020203" pitchFamily="34" charset="0"/>
                          <a:cs typeface="Segoe UI" panose="020B0502040204020203" pitchFamily="34" charset="0"/>
                        </a:rPr>
                        <a:t>PCI-e</a:t>
                      </a:r>
                    </a:p>
                    <a:p>
                      <a:pPr algn="ctr">
                        <a:lnSpc>
                          <a:spcPts val="1400"/>
                        </a:lnSpc>
                      </a:pPr>
                      <a:r>
                        <a:rPr lang="en-US" b="1" dirty="0">
                          <a:latin typeface="Segoe UI" panose="020B0502040204020203" pitchFamily="34" charset="0"/>
                          <a:cs typeface="Segoe UI" panose="020B0502040204020203" pitchFamily="34" charset="0"/>
                        </a:rPr>
                        <a:t>port 1</a:t>
                      </a:r>
                    </a:p>
                    <a:p>
                      <a:pPr algn="ctr">
                        <a:lnSpc>
                          <a:spcPts val="1400"/>
                        </a:lnSpc>
                      </a:pPr>
                      <a:r>
                        <a:rPr lang="en-US" b="1" dirty="0">
                          <a:latin typeface="Segoe UI" panose="020B0502040204020203" pitchFamily="34" charset="0"/>
                          <a:cs typeface="Segoe UI" panose="020B0502040204020203" pitchFamily="34" charset="0"/>
                        </a:rPr>
                        <a:t>(x8)</a:t>
                      </a:r>
                    </a:p>
                  </p:txBody>
                </p:sp>
                <p:sp>
                  <p:nvSpPr>
                    <p:cNvPr id="214" name="TextBox 213">
                      <a:extLst>
                        <a:ext uri="{FF2B5EF4-FFF2-40B4-BE49-F238E27FC236}">
                          <a16:creationId xmlns:a16="http://schemas.microsoft.com/office/drawing/2014/main" id="{69D0E50D-96F9-4D40-943B-5EE470CB1F58}"/>
                        </a:ext>
                      </a:extLst>
                    </p:cNvPr>
                    <p:cNvSpPr txBox="1"/>
                    <p:nvPr/>
                  </p:nvSpPr>
                  <p:spPr>
                    <a:xfrm>
                      <a:off x="8026253" y="2137410"/>
                      <a:ext cx="1182028" cy="638316"/>
                    </a:xfrm>
                    <a:prstGeom prst="rect">
                      <a:avLst/>
                    </a:prstGeom>
                    <a:noFill/>
                  </p:spPr>
                  <p:txBody>
                    <a:bodyPr wrap="square" rtlCol="0">
                      <a:spAutoFit/>
                    </a:bodyPr>
                    <a:lstStyle/>
                    <a:p>
                      <a:pPr algn="ctr">
                        <a:lnSpc>
                          <a:spcPts val="1400"/>
                        </a:lnSpc>
                      </a:pPr>
                      <a:r>
                        <a:rPr lang="en-US" b="1" dirty="0">
                          <a:latin typeface="Segoe UI" panose="020B0502040204020203" pitchFamily="34" charset="0"/>
                          <a:cs typeface="Segoe UI" panose="020B0502040204020203" pitchFamily="34" charset="0"/>
                        </a:rPr>
                        <a:t>PCI-e</a:t>
                      </a:r>
                    </a:p>
                    <a:p>
                      <a:pPr algn="ctr">
                        <a:lnSpc>
                          <a:spcPts val="1400"/>
                        </a:lnSpc>
                      </a:pPr>
                      <a:r>
                        <a:rPr lang="en-US" b="1" dirty="0">
                          <a:latin typeface="Segoe UI" panose="020B0502040204020203" pitchFamily="34" charset="0"/>
                          <a:cs typeface="Segoe UI" panose="020B0502040204020203" pitchFamily="34" charset="0"/>
                        </a:rPr>
                        <a:t>port 2</a:t>
                      </a:r>
                    </a:p>
                    <a:p>
                      <a:pPr algn="ctr">
                        <a:lnSpc>
                          <a:spcPts val="1400"/>
                        </a:lnSpc>
                      </a:pPr>
                      <a:r>
                        <a:rPr lang="en-US" b="1" dirty="0">
                          <a:latin typeface="Segoe UI" panose="020B0502040204020203" pitchFamily="34" charset="0"/>
                          <a:cs typeface="Segoe UI" panose="020B0502040204020203" pitchFamily="34" charset="0"/>
                        </a:rPr>
                        <a:t>(x16)</a:t>
                      </a:r>
                    </a:p>
                  </p:txBody>
                </p:sp>
                <p:sp>
                  <p:nvSpPr>
                    <p:cNvPr id="215" name="TextBox 214">
                      <a:extLst>
                        <a:ext uri="{FF2B5EF4-FFF2-40B4-BE49-F238E27FC236}">
                          <a16:creationId xmlns:a16="http://schemas.microsoft.com/office/drawing/2014/main" id="{6E90346D-712C-4C91-BFC3-26A937CA6185}"/>
                        </a:ext>
                      </a:extLst>
                    </p:cNvPr>
                    <p:cNvSpPr txBox="1"/>
                    <p:nvPr/>
                  </p:nvSpPr>
                  <p:spPr>
                    <a:xfrm>
                      <a:off x="8838621" y="2137410"/>
                      <a:ext cx="1182028" cy="638316"/>
                    </a:xfrm>
                    <a:prstGeom prst="rect">
                      <a:avLst/>
                    </a:prstGeom>
                    <a:noFill/>
                  </p:spPr>
                  <p:txBody>
                    <a:bodyPr wrap="square" rtlCol="0">
                      <a:spAutoFit/>
                    </a:bodyPr>
                    <a:lstStyle/>
                    <a:p>
                      <a:pPr algn="ctr">
                        <a:lnSpc>
                          <a:spcPts val="1400"/>
                        </a:lnSpc>
                      </a:pPr>
                      <a:r>
                        <a:rPr lang="en-US" b="1" dirty="0">
                          <a:latin typeface="Segoe UI" panose="020B0502040204020203" pitchFamily="34" charset="0"/>
                          <a:cs typeface="Segoe UI" panose="020B0502040204020203" pitchFamily="34" charset="0"/>
                        </a:rPr>
                        <a:t>PCI-e</a:t>
                      </a:r>
                    </a:p>
                    <a:p>
                      <a:pPr algn="ctr">
                        <a:lnSpc>
                          <a:spcPts val="1400"/>
                        </a:lnSpc>
                      </a:pPr>
                      <a:r>
                        <a:rPr lang="en-US" b="1" dirty="0">
                          <a:latin typeface="Segoe UI" panose="020B0502040204020203" pitchFamily="34" charset="0"/>
                          <a:cs typeface="Segoe UI" panose="020B0502040204020203" pitchFamily="34" charset="0"/>
                        </a:rPr>
                        <a:t>port 3</a:t>
                      </a:r>
                    </a:p>
                    <a:p>
                      <a:pPr algn="ctr">
                        <a:lnSpc>
                          <a:spcPts val="1400"/>
                        </a:lnSpc>
                      </a:pPr>
                      <a:r>
                        <a:rPr lang="en-US" b="1" dirty="0">
                          <a:latin typeface="Segoe UI" panose="020B0502040204020203" pitchFamily="34" charset="0"/>
                          <a:cs typeface="Segoe UI" panose="020B0502040204020203" pitchFamily="34" charset="0"/>
                        </a:rPr>
                        <a:t>(x16)</a:t>
                      </a:r>
                    </a:p>
                  </p:txBody>
                </p:sp>
              </p:grpSp>
              <p:cxnSp>
                <p:nvCxnSpPr>
                  <p:cNvPr id="198" name="Straight Connector 197">
                    <a:extLst>
                      <a:ext uri="{FF2B5EF4-FFF2-40B4-BE49-F238E27FC236}">
                        <a16:creationId xmlns:a16="http://schemas.microsoft.com/office/drawing/2014/main" id="{05953537-00EF-4CEA-837B-9D49685F5F83}"/>
                      </a:ext>
                    </a:extLst>
                  </p:cNvPr>
                  <p:cNvCxnSpPr>
                    <a:cxnSpLocks/>
                  </p:cNvCxnSpPr>
                  <p:nvPr/>
                </p:nvCxnSpPr>
                <p:spPr>
                  <a:xfrm flipV="1">
                    <a:off x="8415317" y="2085567"/>
                    <a:ext cx="0" cy="634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F5772A76-A73D-499E-95C4-49BE63B540BA}"/>
                      </a:ext>
                    </a:extLst>
                  </p:cNvPr>
                  <p:cNvCxnSpPr>
                    <a:cxnSpLocks/>
                  </p:cNvCxnSpPr>
                  <p:nvPr/>
                </p:nvCxnSpPr>
                <p:spPr>
                  <a:xfrm flipV="1">
                    <a:off x="6909790" y="1815973"/>
                    <a:ext cx="0" cy="2579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0" name="Group 199">
                    <a:extLst>
                      <a:ext uri="{FF2B5EF4-FFF2-40B4-BE49-F238E27FC236}">
                        <a16:creationId xmlns:a16="http://schemas.microsoft.com/office/drawing/2014/main" id="{26F1ABD0-C136-4C09-A4CB-A8590FEDEA3F}"/>
                      </a:ext>
                    </a:extLst>
                  </p:cNvPr>
                  <p:cNvGrpSpPr/>
                  <p:nvPr/>
                </p:nvGrpSpPr>
                <p:grpSpPr>
                  <a:xfrm>
                    <a:off x="7358254" y="3064805"/>
                    <a:ext cx="957327" cy="553998"/>
                    <a:chOff x="7635012" y="3578171"/>
                    <a:chExt cx="957327" cy="553998"/>
                  </a:xfrm>
                </p:grpSpPr>
                <p:sp>
                  <p:nvSpPr>
                    <p:cNvPr id="211" name="Rectangle 210">
                      <a:extLst>
                        <a:ext uri="{FF2B5EF4-FFF2-40B4-BE49-F238E27FC236}">
                          <a16:creationId xmlns:a16="http://schemas.microsoft.com/office/drawing/2014/main" id="{418D0F07-81B9-42E1-96F9-5E1BE9C69B3F}"/>
                        </a:ext>
                      </a:extLst>
                    </p:cNvPr>
                    <p:cNvSpPr/>
                    <p:nvPr/>
                  </p:nvSpPr>
                  <p:spPr>
                    <a:xfrm>
                      <a:off x="7757797" y="3607038"/>
                      <a:ext cx="707993" cy="465442"/>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TextBox 211">
                      <a:extLst>
                        <a:ext uri="{FF2B5EF4-FFF2-40B4-BE49-F238E27FC236}">
                          <a16:creationId xmlns:a16="http://schemas.microsoft.com/office/drawing/2014/main" id="{6E81A293-3E2C-464D-BBB0-EC931B0E10E0}"/>
                        </a:ext>
                      </a:extLst>
                    </p:cNvPr>
                    <p:cNvSpPr txBox="1"/>
                    <p:nvPr/>
                  </p:nvSpPr>
                  <p:spPr>
                    <a:xfrm>
                      <a:off x="7635012" y="3578171"/>
                      <a:ext cx="957327" cy="553998"/>
                    </a:xfrm>
                    <a:prstGeom prst="rect">
                      <a:avLst/>
                    </a:prstGeom>
                    <a:noFill/>
                    <a:ln w="28575">
                      <a:noFill/>
                    </a:ln>
                  </p:spPr>
                  <p:txBody>
                    <a:bodyPr wrap="square" rtlCol="0">
                      <a:spAutoFit/>
                    </a:bodyPr>
                    <a:lstStyle/>
                    <a:p>
                      <a:pPr algn="ctr">
                        <a:lnSpc>
                          <a:spcPts val="1800"/>
                        </a:lnSpc>
                      </a:pPr>
                      <a:r>
                        <a:rPr lang="en-US" b="1" dirty="0">
                          <a:latin typeface="Segoe UI" panose="020B0502040204020203" pitchFamily="34" charset="0"/>
                          <a:cs typeface="Segoe UI" panose="020B0502040204020203" pitchFamily="34" charset="0"/>
                        </a:rPr>
                        <a:t>PCI-e</a:t>
                      </a:r>
                    </a:p>
                    <a:p>
                      <a:pPr algn="ctr">
                        <a:lnSpc>
                          <a:spcPts val="1800"/>
                        </a:lnSpc>
                      </a:pPr>
                      <a:r>
                        <a:rPr lang="en-US" b="1" dirty="0">
                          <a:latin typeface="Segoe UI" panose="020B0502040204020203" pitchFamily="34" charset="0"/>
                          <a:cs typeface="Segoe UI" panose="020B0502040204020203" pitchFamily="34" charset="0"/>
                        </a:rPr>
                        <a:t>switch</a:t>
                      </a:r>
                    </a:p>
                  </p:txBody>
                </p:sp>
              </p:grpSp>
              <p:grpSp>
                <p:nvGrpSpPr>
                  <p:cNvPr id="201" name="Group 200">
                    <a:extLst>
                      <a:ext uri="{FF2B5EF4-FFF2-40B4-BE49-F238E27FC236}">
                        <a16:creationId xmlns:a16="http://schemas.microsoft.com/office/drawing/2014/main" id="{EB2C9145-53DA-4AAA-B444-7A5DD0267C77}"/>
                      </a:ext>
                    </a:extLst>
                  </p:cNvPr>
                  <p:cNvGrpSpPr/>
                  <p:nvPr/>
                </p:nvGrpSpPr>
                <p:grpSpPr>
                  <a:xfrm>
                    <a:off x="8177881" y="3061511"/>
                    <a:ext cx="957327" cy="553998"/>
                    <a:chOff x="7635012" y="3578171"/>
                    <a:chExt cx="957327" cy="553998"/>
                  </a:xfrm>
                </p:grpSpPr>
                <p:sp>
                  <p:nvSpPr>
                    <p:cNvPr id="209" name="Rectangle 208">
                      <a:extLst>
                        <a:ext uri="{FF2B5EF4-FFF2-40B4-BE49-F238E27FC236}">
                          <a16:creationId xmlns:a16="http://schemas.microsoft.com/office/drawing/2014/main" id="{2F9D6531-D5D4-45F0-8AA2-63325FFB4A6A}"/>
                        </a:ext>
                      </a:extLst>
                    </p:cNvPr>
                    <p:cNvSpPr/>
                    <p:nvPr/>
                  </p:nvSpPr>
                  <p:spPr>
                    <a:xfrm>
                      <a:off x="7757797" y="3607038"/>
                      <a:ext cx="707993" cy="465442"/>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TextBox 209">
                      <a:extLst>
                        <a:ext uri="{FF2B5EF4-FFF2-40B4-BE49-F238E27FC236}">
                          <a16:creationId xmlns:a16="http://schemas.microsoft.com/office/drawing/2014/main" id="{BA80071D-C889-43C6-9D11-D9822EBE217C}"/>
                        </a:ext>
                      </a:extLst>
                    </p:cNvPr>
                    <p:cNvSpPr txBox="1"/>
                    <p:nvPr/>
                  </p:nvSpPr>
                  <p:spPr>
                    <a:xfrm>
                      <a:off x="7635012" y="3578171"/>
                      <a:ext cx="957327" cy="553998"/>
                    </a:xfrm>
                    <a:prstGeom prst="rect">
                      <a:avLst/>
                    </a:prstGeom>
                    <a:noFill/>
                    <a:ln w="28575">
                      <a:noFill/>
                    </a:ln>
                  </p:spPr>
                  <p:txBody>
                    <a:bodyPr wrap="square" rtlCol="0">
                      <a:spAutoFit/>
                    </a:bodyPr>
                    <a:lstStyle/>
                    <a:p>
                      <a:pPr algn="ctr">
                        <a:lnSpc>
                          <a:spcPts val="1800"/>
                        </a:lnSpc>
                      </a:pPr>
                      <a:r>
                        <a:rPr lang="en-US" b="1" dirty="0">
                          <a:latin typeface="Segoe UI" panose="020B0502040204020203" pitchFamily="34" charset="0"/>
                          <a:cs typeface="Segoe UI" panose="020B0502040204020203" pitchFamily="34" charset="0"/>
                        </a:rPr>
                        <a:t>PCI-e</a:t>
                      </a:r>
                    </a:p>
                    <a:p>
                      <a:pPr algn="ctr">
                        <a:lnSpc>
                          <a:spcPts val="1800"/>
                        </a:lnSpc>
                      </a:pPr>
                      <a:r>
                        <a:rPr lang="en-US" b="1" dirty="0">
                          <a:latin typeface="Segoe UI" panose="020B0502040204020203" pitchFamily="34" charset="0"/>
                          <a:cs typeface="Segoe UI" panose="020B0502040204020203" pitchFamily="34" charset="0"/>
                        </a:rPr>
                        <a:t>switch</a:t>
                      </a:r>
                    </a:p>
                  </p:txBody>
                </p:sp>
              </p:grpSp>
              <p:sp>
                <p:nvSpPr>
                  <p:cNvPr id="202" name="Rectangle 201">
                    <a:extLst>
                      <a:ext uri="{FF2B5EF4-FFF2-40B4-BE49-F238E27FC236}">
                        <a16:creationId xmlns:a16="http://schemas.microsoft.com/office/drawing/2014/main" id="{F130FEF4-23C5-40B9-86CA-D1C54B273EBC}"/>
                      </a:ext>
                    </a:extLst>
                  </p:cNvPr>
                  <p:cNvSpPr/>
                  <p:nvPr/>
                </p:nvSpPr>
                <p:spPr>
                  <a:xfrm>
                    <a:off x="7564161" y="3981193"/>
                    <a:ext cx="208345" cy="1471110"/>
                  </a:xfrm>
                  <a:prstGeom prst="rect">
                    <a:avLst/>
                  </a:prstGeom>
                  <a:solidFill>
                    <a:srgbClr val="66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615DC13A-78BD-46E1-AECF-16DA59855EF5}"/>
                      </a:ext>
                    </a:extLst>
                  </p:cNvPr>
                  <p:cNvSpPr/>
                  <p:nvPr/>
                </p:nvSpPr>
                <p:spPr>
                  <a:xfrm>
                    <a:off x="7959483" y="3981193"/>
                    <a:ext cx="208345" cy="1471110"/>
                  </a:xfrm>
                  <a:prstGeom prst="rect">
                    <a:avLst/>
                  </a:prstGeom>
                  <a:solidFill>
                    <a:srgbClr val="66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FBCCB7D7-87A5-446A-AD7D-4C2BEEBB2DE6}"/>
                      </a:ext>
                    </a:extLst>
                  </p:cNvPr>
                  <p:cNvSpPr/>
                  <p:nvPr/>
                </p:nvSpPr>
                <p:spPr>
                  <a:xfrm>
                    <a:off x="8343235" y="3981193"/>
                    <a:ext cx="208345" cy="1471110"/>
                  </a:xfrm>
                  <a:prstGeom prst="rect">
                    <a:avLst/>
                  </a:prstGeom>
                  <a:solidFill>
                    <a:srgbClr val="66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721889BC-BAAA-4B4F-87C3-5B6F5BB3DFAD}"/>
                      </a:ext>
                    </a:extLst>
                  </p:cNvPr>
                  <p:cNvSpPr/>
                  <p:nvPr/>
                </p:nvSpPr>
                <p:spPr>
                  <a:xfrm>
                    <a:off x="8738557" y="3981193"/>
                    <a:ext cx="208345" cy="1471110"/>
                  </a:xfrm>
                  <a:prstGeom prst="rect">
                    <a:avLst/>
                  </a:prstGeom>
                  <a:solidFill>
                    <a:srgbClr val="66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extBox 205">
                    <a:extLst>
                      <a:ext uri="{FF2B5EF4-FFF2-40B4-BE49-F238E27FC236}">
                        <a16:creationId xmlns:a16="http://schemas.microsoft.com/office/drawing/2014/main" id="{205FF002-28A3-4DA3-A6DC-D115B064464F}"/>
                      </a:ext>
                    </a:extLst>
                  </p:cNvPr>
                  <p:cNvSpPr txBox="1"/>
                  <p:nvPr/>
                </p:nvSpPr>
                <p:spPr>
                  <a:xfrm>
                    <a:off x="7589683" y="3546002"/>
                    <a:ext cx="505237" cy="279244"/>
                  </a:xfrm>
                  <a:prstGeom prst="rect">
                    <a:avLst/>
                  </a:prstGeom>
                  <a:noFill/>
                </p:spPr>
                <p:txBody>
                  <a:bodyPr wrap="square" rtlCol="0">
                    <a:spAutoFit/>
                  </a:bodyPr>
                  <a:lstStyle/>
                  <a:p>
                    <a:pPr algn="ctr">
                      <a:lnSpc>
                        <a:spcPts val="1400"/>
                      </a:lnSpc>
                    </a:pPr>
                    <a:r>
                      <a:rPr lang="en-US" sz="1400" b="1" dirty="0">
                        <a:latin typeface="Segoe UI" panose="020B0502040204020203" pitchFamily="34" charset="0"/>
                        <a:cs typeface="Segoe UI" panose="020B0502040204020203" pitchFamily="34" charset="0"/>
                      </a:rPr>
                      <a:t>x16</a:t>
                    </a:r>
                  </a:p>
                </p:txBody>
              </p:sp>
              <p:sp>
                <p:nvSpPr>
                  <p:cNvPr id="207" name="Rectangle 206">
                    <a:extLst>
                      <a:ext uri="{FF2B5EF4-FFF2-40B4-BE49-F238E27FC236}">
                        <a16:creationId xmlns:a16="http://schemas.microsoft.com/office/drawing/2014/main" id="{5D3D03AB-6BDE-49D5-A83C-E604D1202D43}"/>
                      </a:ext>
                    </a:extLst>
                  </p:cNvPr>
                  <p:cNvSpPr/>
                  <p:nvPr/>
                </p:nvSpPr>
                <p:spPr>
                  <a:xfrm>
                    <a:off x="6909790" y="3981193"/>
                    <a:ext cx="208345" cy="1471110"/>
                  </a:xfrm>
                  <a:prstGeom prst="rect">
                    <a:avLst/>
                  </a:prstGeom>
                  <a:solidFill>
                    <a:srgbClr val="66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extBox 207">
                    <a:extLst>
                      <a:ext uri="{FF2B5EF4-FFF2-40B4-BE49-F238E27FC236}">
                        <a16:creationId xmlns:a16="http://schemas.microsoft.com/office/drawing/2014/main" id="{1E1A016B-28DA-427E-9C7D-AD9F7185C2F3}"/>
                      </a:ext>
                    </a:extLst>
                  </p:cNvPr>
                  <p:cNvSpPr txBox="1"/>
                  <p:nvPr/>
                </p:nvSpPr>
                <p:spPr>
                  <a:xfrm>
                    <a:off x="6957275" y="3549717"/>
                    <a:ext cx="397216" cy="279244"/>
                  </a:xfrm>
                  <a:prstGeom prst="rect">
                    <a:avLst/>
                  </a:prstGeom>
                  <a:noFill/>
                </p:spPr>
                <p:txBody>
                  <a:bodyPr wrap="square" rtlCol="0">
                    <a:spAutoFit/>
                  </a:bodyPr>
                  <a:lstStyle/>
                  <a:p>
                    <a:pPr algn="ctr">
                      <a:lnSpc>
                        <a:spcPts val="1400"/>
                      </a:lnSpc>
                    </a:pPr>
                    <a:r>
                      <a:rPr lang="en-US" sz="1400" b="1" dirty="0">
                        <a:latin typeface="Segoe UI" panose="020B0502040204020203" pitchFamily="34" charset="0"/>
                        <a:cs typeface="Segoe UI" panose="020B0502040204020203" pitchFamily="34" charset="0"/>
                      </a:rPr>
                      <a:t>x8</a:t>
                    </a:r>
                  </a:p>
                </p:txBody>
              </p:sp>
            </p:grpSp>
            <p:sp>
              <p:nvSpPr>
                <p:cNvPr id="181" name="TextBox 180">
                  <a:extLst>
                    <a:ext uri="{FF2B5EF4-FFF2-40B4-BE49-F238E27FC236}">
                      <a16:creationId xmlns:a16="http://schemas.microsoft.com/office/drawing/2014/main" id="{36641550-EDA6-4EF0-8253-EFAC211D0886}"/>
                    </a:ext>
                  </a:extLst>
                </p:cNvPr>
                <p:cNvSpPr txBox="1"/>
                <p:nvPr/>
              </p:nvSpPr>
              <p:spPr>
                <a:xfrm rot="18708178">
                  <a:off x="6485612" y="5645580"/>
                  <a:ext cx="817645" cy="273473"/>
                </a:xfrm>
                <a:prstGeom prst="rect">
                  <a:avLst/>
                </a:prstGeom>
                <a:noFill/>
              </p:spPr>
              <p:txBody>
                <a:bodyPr wrap="square" rtlCol="0">
                  <a:spAutoFit/>
                </a:bodyPr>
                <a:lstStyle/>
                <a:p>
                  <a:pPr algn="ctr">
                    <a:lnSpc>
                      <a:spcPts val="1400"/>
                    </a:lnSpc>
                  </a:pPr>
                  <a:r>
                    <a:rPr lang="en-US" sz="1600" b="1" dirty="0">
                      <a:latin typeface="Segoe UI" panose="020B0502040204020203" pitchFamily="34" charset="0"/>
                      <a:cs typeface="Segoe UI" panose="020B0502040204020203" pitchFamily="34" charset="0"/>
                    </a:rPr>
                    <a:t>Slot11</a:t>
                  </a:r>
                </a:p>
              </p:txBody>
            </p:sp>
            <p:sp>
              <p:nvSpPr>
                <p:cNvPr id="182" name="TextBox 181">
                  <a:extLst>
                    <a:ext uri="{FF2B5EF4-FFF2-40B4-BE49-F238E27FC236}">
                      <a16:creationId xmlns:a16="http://schemas.microsoft.com/office/drawing/2014/main" id="{E4F169D9-1793-42C4-B8EE-5264D104AD94}"/>
                    </a:ext>
                  </a:extLst>
                </p:cNvPr>
                <p:cNvSpPr txBox="1"/>
                <p:nvPr/>
              </p:nvSpPr>
              <p:spPr>
                <a:xfrm rot="18708178">
                  <a:off x="7114323" y="5643177"/>
                  <a:ext cx="811195" cy="273473"/>
                </a:xfrm>
                <a:prstGeom prst="rect">
                  <a:avLst/>
                </a:prstGeom>
                <a:noFill/>
              </p:spPr>
              <p:txBody>
                <a:bodyPr wrap="square" rtlCol="0">
                  <a:spAutoFit/>
                </a:bodyPr>
                <a:lstStyle/>
                <a:p>
                  <a:pPr algn="ctr">
                    <a:lnSpc>
                      <a:spcPts val="1400"/>
                    </a:lnSpc>
                  </a:pPr>
                  <a:r>
                    <a:rPr lang="en-US" sz="1600" b="1" dirty="0">
                      <a:latin typeface="Segoe UI" panose="020B0502040204020203" pitchFamily="34" charset="0"/>
                      <a:cs typeface="Segoe UI" panose="020B0502040204020203" pitchFamily="34" charset="0"/>
                    </a:rPr>
                    <a:t>Slot10</a:t>
                  </a:r>
                </a:p>
              </p:txBody>
            </p:sp>
            <p:sp>
              <p:nvSpPr>
                <p:cNvPr id="183" name="TextBox 182">
                  <a:extLst>
                    <a:ext uri="{FF2B5EF4-FFF2-40B4-BE49-F238E27FC236}">
                      <a16:creationId xmlns:a16="http://schemas.microsoft.com/office/drawing/2014/main" id="{B8E3AC22-7FFC-4E80-8ED3-3EF4A4A44090}"/>
                    </a:ext>
                  </a:extLst>
                </p:cNvPr>
                <p:cNvSpPr txBox="1"/>
                <p:nvPr/>
              </p:nvSpPr>
              <p:spPr>
                <a:xfrm rot="18708178">
                  <a:off x="7628900" y="5595235"/>
                  <a:ext cx="678449" cy="273473"/>
                </a:xfrm>
                <a:prstGeom prst="rect">
                  <a:avLst/>
                </a:prstGeom>
                <a:noFill/>
              </p:spPr>
              <p:txBody>
                <a:bodyPr wrap="square" rtlCol="0">
                  <a:spAutoFit/>
                </a:bodyPr>
                <a:lstStyle/>
                <a:p>
                  <a:pPr algn="ctr">
                    <a:lnSpc>
                      <a:spcPts val="1400"/>
                    </a:lnSpc>
                  </a:pPr>
                  <a:r>
                    <a:rPr lang="en-US" sz="1600" b="1" dirty="0">
                      <a:latin typeface="Segoe UI" panose="020B0502040204020203" pitchFamily="34" charset="0"/>
                      <a:cs typeface="Segoe UI" panose="020B0502040204020203" pitchFamily="34" charset="0"/>
                    </a:rPr>
                    <a:t>Slot9</a:t>
                  </a:r>
                </a:p>
              </p:txBody>
            </p:sp>
            <p:sp>
              <p:nvSpPr>
                <p:cNvPr id="184" name="TextBox 183">
                  <a:extLst>
                    <a:ext uri="{FF2B5EF4-FFF2-40B4-BE49-F238E27FC236}">
                      <a16:creationId xmlns:a16="http://schemas.microsoft.com/office/drawing/2014/main" id="{72986A1D-77B2-4C63-A002-F26ACB7FCD5D}"/>
                    </a:ext>
                  </a:extLst>
                </p:cNvPr>
                <p:cNvSpPr txBox="1"/>
                <p:nvPr/>
              </p:nvSpPr>
              <p:spPr>
                <a:xfrm rot="18708178">
                  <a:off x="8020515" y="5598448"/>
                  <a:ext cx="678449" cy="273473"/>
                </a:xfrm>
                <a:prstGeom prst="rect">
                  <a:avLst/>
                </a:prstGeom>
                <a:noFill/>
              </p:spPr>
              <p:txBody>
                <a:bodyPr wrap="square" rtlCol="0">
                  <a:spAutoFit/>
                </a:bodyPr>
                <a:lstStyle/>
                <a:p>
                  <a:pPr algn="ctr">
                    <a:lnSpc>
                      <a:spcPts val="1400"/>
                    </a:lnSpc>
                  </a:pPr>
                  <a:r>
                    <a:rPr lang="en-US" sz="1600" b="1" dirty="0">
                      <a:latin typeface="Segoe UI" panose="020B0502040204020203" pitchFamily="34" charset="0"/>
                      <a:cs typeface="Segoe UI" panose="020B0502040204020203" pitchFamily="34" charset="0"/>
                    </a:rPr>
                    <a:t>Slot8</a:t>
                  </a:r>
                </a:p>
              </p:txBody>
            </p:sp>
            <p:sp>
              <p:nvSpPr>
                <p:cNvPr id="185" name="TextBox 184">
                  <a:extLst>
                    <a:ext uri="{FF2B5EF4-FFF2-40B4-BE49-F238E27FC236}">
                      <a16:creationId xmlns:a16="http://schemas.microsoft.com/office/drawing/2014/main" id="{6D835B30-60FC-4DEB-A8F4-7674D8B1FB4B}"/>
                    </a:ext>
                  </a:extLst>
                </p:cNvPr>
                <p:cNvSpPr txBox="1"/>
                <p:nvPr/>
              </p:nvSpPr>
              <p:spPr>
                <a:xfrm rot="18708178">
                  <a:off x="8406838" y="5603101"/>
                  <a:ext cx="678449" cy="273473"/>
                </a:xfrm>
                <a:prstGeom prst="rect">
                  <a:avLst/>
                </a:prstGeom>
                <a:noFill/>
              </p:spPr>
              <p:txBody>
                <a:bodyPr wrap="square" rtlCol="0">
                  <a:spAutoFit/>
                </a:bodyPr>
                <a:lstStyle/>
                <a:p>
                  <a:pPr algn="ctr">
                    <a:lnSpc>
                      <a:spcPts val="1400"/>
                    </a:lnSpc>
                  </a:pPr>
                  <a:r>
                    <a:rPr lang="en-US" sz="1600" b="1" dirty="0">
                      <a:latin typeface="Segoe UI" panose="020B0502040204020203" pitchFamily="34" charset="0"/>
                      <a:cs typeface="Segoe UI" panose="020B0502040204020203" pitchFamily="34" charset="0"/>
                    </a:rPr>
                    <a:t>Slot7</a:t>
                  </a:r>
                </a:p>
              </p:txBody>
            </p:sp>
          </p:grpSp>
        </p:grpSp>
        <p:cxnSp>
          <p:nvCxnSpPr>
            <p:cNvPr id="167" name="Straight Connector 166">
              <a:extLst>
                <a:ext uri="{FF2B5EF4-FFF2-40B4-BE49-F238E27FC236}">
                  <a16:creationId xmlns:a16="http://schemas.microsoft.com/office/drawing/2014/main" id="{B5407C3D-EA0D-47BD-B46D-C215599496FF}"/>
                </a:ext>
              </a:extLst>
            </p:cNvPr>
            <p:cNvCxnSpPr>
              <a:cxnSpLocks/>
            </p:cNvCxnSpPr>
            <p:nvPr/>
          </p:nvCxnSpPr>
          <p:spPr>
            <a:xfrm flipV="1">
              <a:off x="7149312" y="1562379"/>
              <a:ext cx="315148" cy="12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692B8B15-4DC2-49F9-BDC6-93D8F6AB8230}"/>
                </a:ext>
              </a:extLst>
            </p:cNvPr>
            <p:cNvGrpSpPr/>
            <p:nvPr/>
          </p:nvGrpSpPr>
          <p:grpSpPr>
            <a:xfrm>
              <a:off x="6021457" y="1295140"/>
              <a:ext cx="1327011" cy="553998"/>
              <a:chOff x="7635012" y="3566596"/>
              <a:chExt cx="957327" cy="553998"/>
            </a:xfrm>
          </p:grpSpPr>
          <p:sp>
            <p:nvSpPr>
              <p:cNvPr id="176" name="Rectangle 175">
                <a:extLst>
                  <a:ext uri="{FF2B5EF4-FFF2-40B4-BE49-F238E27FC236}">
                    <a16:creationId xmlns:a16="http://schemas.microsoft.com/office/drawing/2014/main" id="{F4BFDD2C-51B5-4CD4-AD60-B5CDBA353117}"/>
                  </a:ext>
                </a:extLst>
              </p:cNvPr>
              <p:cNvSpPr/>
              <p:nvPr/>
            </p:nvSpPr>
            <p:spPr>
              <a:xfrm>
                <a:off x="7757797" y="3607038"/>
                <a:ext cx="707993" cy="465442"/>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TextBox 176">
                <a:extLst>
                  <a:ext uri="{FF2B5EF4-FFF2-40B4-BE49-F238E27FC236}">
                    <a16:creationId xmlns:a16="http://schemas.microsoft.com/office/drawing/2014/main" id="{876755A9-B3E4-4B9E-9E8C-FFA5C4A858AC}"/>
                  </a:ext>
                </a:extLst>
              </p:cNvPr>
              <p:cNvSpPr txBox="1"/>
              <p:nvPr/>
            </p:nvSpPr>
            <p:spPr>
              <a:xfrm>
                <a:off x="7635012" y="3566596"/>
                <a:ext cx="957327" cy="553998"/>
              </a:xfrm>
              <a:prstGeom prst="rect">
                <a:avLst/>
              </a:prstGeom>
              <a:noFill/>
              <a:ln w="28575">
                <a:noFill/>
              </a:ln>
            </p:spPr>
            <p:txBody>
              <a:bodyPr wrap="square" rtlCol="0">
                <a:spAutoFit/>
              </a:bodyPr>
              <a:lstStyle/>
              <a:p>
                <a:pPr algn="ctr">
                  <a:lnSpc>
                    <a:spcPts val="1800"/>
                  </a:lnSpc>
                </a:pPr>
                <a:r>
                  <a:rPr lang="en-US" sz="1600" b="1" dirty="0">
                    <a:latin typeface="Segoe UI" panose="020B0502040204020203" pitchFamily="34" charset="0"/>
                    <a:cs typeface="Segoe UI" panose="020B0502040204020203" pitchFamily="34" charset="0"/>
                  </a:rPr>
                  <a:t>Root complex</a:t>
                </a:r>
              </a:p>
            </p:txBody>
          </p:sp>
        </p:grpSp>
        <p:cxnSp>
          <p:nvCxnSpPr>
            <p:cNvPr id="169" name="Straight Connector 168">
              <a:extLst>
                <a:ext uri="{FF2B5EF4-FFF2-40B4-BE49-F238E27FC236}">
                  <a16:creationId xmlns:a16="http://schemas.microsoft.com/office/drawing/2014/main" id="{EF962C60-DE8F-4BC4-B90A-55BD43DBEBD4}"/>
                </a:ext>
              </a:extLst>
            </p:cNvPr>
            <p:cNvCxnSpPr>
              <a:cxnSpLocks/>
            </p:cNvCxnSpPr>
            <p:nvPr/>
          </p:nvCxnSpPr>
          <p:spPr>
            <a:xfrm flipV="1">
              <a:off x="7029934" y="1800685"/>
              <a:ext cx="0" cy="1766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03817423-BC76-4318-B5A3-E0C0327BA821}"/>
                </a:ext>
              </a:extLst>
            </p:cNvPr>
            <p:cNvCxnSpPr>
              <a:cxnSpLocks/>
            </p:cNvCxnSpPr>
            <p:nvPr/>
          </p:nvCxnSpPr>
          <p:spPr>
            <a:xfrm flipV="1">
              <a:off x="7483131" y="2093936"/>
              <a:ext cx="952277" cy="5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3B0C4923-0C7B-4A6C-A45B-146FAC45FA49}"/>
                </a:ext>
              </a:extLst>
            </p:cNvPr>
            <p:cNvCxnSpPr>
              <a:cxnSpLocks/>
            </p:cNvCxnSpPr>
            <p:nvPr/>
          </p:nvCxnSpPr>
          <p:spPr>
            <a:xfrm flipV="1">
              <a:off x="7484183" y="1977329"/>
              <a:ext cx="0" cy="1420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873B9C6-657F-4E8B-AD9A-C529BE028EF7}"/>
                </a:ext>
              </a:extLst>
            </p:cNvPr>
            <p:cNvCxnSpPr>
              <a:cxnSpLocks/>
            </p:cNvCxnSpPr>
            <p:nvPr/>
          </p:nvCxnSpPr>
          <p:spPr>
            <a:xfrm flipH="1">
              <a:off x="7010655" y="1977329"/>
              <a:ext cx="4924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C02040EB-FD3D-41AE-93C2-B98E950B5242}"/>
                </a:ext>
              </a:extLst>
            </p:cNvPr>
            <p:cNvCxnSpPr>
              <a:cxnSpLocks/>
            </p:cNvCxnSpPr>
            <p:nvPr/>
          </p:nvCxnSpPr>
          <p:spPr>
            <a:xfrm flipH="1">
              <a:off x="7384251" y="2176027"/>
              <a:ext cx="17991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649A5CC9-07FC-43AA-A221-CB77641F717A}"/>
                </a:ext>
              </a:extLst>
            </p:cNvPr>
            <p:cNvCxnSpPr>
              <a:cxnSpLocks/>
            </p:cNvCxnSpPr>
            <p:nvPr/>
          </p:nvCxnSpPr>
          <p:spPr>
            <a:xfrm flipV="1">
              <a:off x="7402229" y="2041241"/>
              <a:ext cx="0" cy="1420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D27819EB-5210-431F-A0A9-E2A60E9161D0}"/>
                </a:ext>
              </a:extLst>
            </p:cNvPr>
            <p:cNvCxnSpPr>
              <a:cxnSpLocks/>
            </p:cNvCxnSpPr>
            <p:nvPr/>
          </p:nvCxnSpPr>
          <p:spPr>
            <a:xfrm flipH="1">
              <a:off x="6928923" y="2054259"/>
              <a:ext cx="4924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6" name="Group 215">
            <a:extLst>
              <a:ext uri="{FF2B5EF4-FFF2-40B4-BE49-F238E27FC236}">
                <a16:creationId xmlns:a16="http://schemas.microsoft.com/office/drawing/2014/main" id="{8A04786F-7ED2-4EA8-9B27-8F1310F6B0A8}"/>
              </a:ext>
            </a:extLst>
          </p:cNvPr>
          <p:cNvGrpSpPr/>
          <p:nvPr/>
        </p:nvGrpSpPr>
        <p:grpSpPr>
          <a:xfrm flipH="1">
            <a:off x="12403809" y="1031719"/>
            <a:ext cx="2498440" cy="2129502"/>
            <a:chOff x="4906794" y="1046521"/>
            <a:chExt cx="2498440" cy="2129502"/>
          </a:xfrm>
        </p:grpSpPr>
        <p:grpSp>
          <p:nvGrpSpPr>
            <p:cNvPr id="217" name="Group 216">
              <a:extLst>
                <a:ext uri="{FF2B5EF4-FFF2-40B4-BE49-F238E27FC236}">
                  <a16:creationId xmlns:a16="http://schemas.microsoft.com/office/drawing/2014/main" id="{DEC4F5F6-F46C-4CFA-9FA6-DD4C5A35985A}"/>
                </a:ext>
              </a:extLst>
            </p:cNvPr>
            <p:cNvGrpSpPr/>
            <p:nvPr/>
          </p:nvGrpSpPr>
          <p:grpSpPr>
            <a:xfrm>
              <a:off x="4906794" y="1046521"/>
              <a:ext cx="2498440" cy="1712971"/>
              <a:chOff x="4963946" y="1046521"/>
              <a:chExt cx="2498440" cy="1712971"/>
            </a:xfrm>
          </p:grpSpPr>
          <p:pic>
            <p:nvPicPr>
              <p:cNvPr id="219" name="Picture 218">
                <a:extLst>
                  <a:ext uri="{FF2B5EF4-FFF2-40B4-BE49-F238E27FC236}">
                    <a16:creationId xmlns:a16="http://schemas.microsoft.com/office/drawing/2014/main" id="{7BB53236-FA52-4FD6-8315-FD7AA1411BD8}"/>
                  </a:ext>
                </a:extLst>
              </p:cNvPr>
              <p:cNvPicPr>
                <a:picLocks noChangeAspect="1"/>
              </p:cNvPicPr>
              <p:nvPr/>
            </p:nvPicPr>
            <p:blipFill>
              <a:blip r:embed="rId4"/>
              <a:stretch>
                <a:fillRect/>
              </a:stretch>
            </p:blipFill>
            <p:spPr>
              <a:xfrm rot="18887911">
                <a:off x="4963946" y="1046521"/>
                <a:ext cx="1712971" cy="1712971"/>
              </a:xfrm>
              <a:prstGeom prst="rect">
                <a:avLst/>
              </a:prstGeom>
            </p:spPr>
          </p:pic>
          <p:cxnSp>
            <p:nvCxnSpPr>
              <p:cNvPr id="220" name="Straight Connector 219">
                <a:extLst>
                  <a:ext uri="{FF2B5EF4-FFF2-40B4-BE49-F238E27FC236}">
                    <a16:creationId xmlns:a16="http://schemas.microsoft.com/office/drawing/2014/main" id="{D5485F1E-2495-4E5A-8751-B74C87BEA3A7}"/>
                  </a:ext>
                </a:extLst>
              </p:cNvPr>
              <p:cNvCxnSpPr>
                <a:cxnSpLocks/>
              </p:cNvCxnSpPr>
              <p:nvPr/>
            </p:nvCxnSpPr>
            <p:spPr>
              <a:xfrm>
                <a:off x="6271884" y="1565039"/>
                <a:ext cx="119050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1" name="TextBox 220">
                <a:extLst>
                  <a:ext uri="{FF2B5EF4-FFF2-40B4-BE49-F238E27FC236}">
                    <a16:creationId xmlns:a16="http://schemas.microsoft.com/office/drawing/2014/main" id="{773E7F6F-D345-4A89-90CE-B30922EA7EE4}"/>
                  </a:ext>
                </a:extLst>
              </p:cNvPr>
              <p:cNvSpPr txBox="1"/>
              <p:nvPr/>
            </p:nvSpPr>
            <p:spPr>
              <a:xfrm>
                <a:off x="6309936" y="1329896"/>
                <a:ext cx="960225" cy="273473"/>
              </a:xfrm>
              <a:prstGeom prst="rect">
                <a:avLst/>
              </a:prstGeom>
              <a:noFill/>
            </p:spPr>
            <p:txBody>
              <a:bodyPr wrap="square" rtlCol="0">
                <a:spAutoFit/>
              </a:bodyPr>
              <a:lstStyle/>
              <a:p>
                <a:pPr algn="ctr">
                  <a:lnSpc>
                    <a:spcPts val="1400"/>
                  </a:lnSpc>
                </a:pPr>
                <a:r>
                  <a:rPr lang="en-US" sz="1500" b="1" dirty="0">
                    <a:latin typeface="Segoe UI" panose="020B0502040204020203" pitchFamily="34" charset="0"/>
                    <a:cs typeface="Segoe UI" panose="020B0502040204020203" pitchFamily="34" charset="0"/>
                  </a:rPr>
                  <a:t>SDRAM</a:t>
                </a:r>
              </a:p>
            </p:txBody>
          </p:sp>
        </p:grpSp>
        <p:sp>
          <p:nvSpPr>
            <p:cNvPr id="218" name="TextBox 217">
              <a:extLst>
                <a:ext uri="{FF2B5EF4-FFF2-40B4-BE49-F238E27FC236}">
                  <a16:creationId xmlns:a16="http://schemas.microsoft.com/office/drawing/2014/main" id="{F7A870AF-FC4C-4141-BCB8-EB16359A7027}"/>
                </a:ext>
              </a:extLst>
            </p:cNvPr>
            <p:cNvSpPr txBox="1"/>
            <p:nvPr/>
          </p:nvSpPr>
          <p:spPr>
            <a:xfrm>
              <a:off x="4951104" y="2879339"/>
              <a:ext cx="1640086" cy="296684"/>
            </a:xfrm>
            <a:prstGeom prst="rect">
              <a:avLst/>
            </a:prstGeom>
            <a:noFill/>
          </p:spPr>
          <p:txBody>
            <a:bodyPr wrap="square" rtlCol="0">
              <a:spAutoFit/>
            </a:bodyPr>
            <a:lstStyle/>
            <a:p>
              <a:pPr algn="ctr">
                <a:lnSpc>
                  <a:spcPts val="1400"/>
                </a:lnSpc>
              </a:pPr>
              <a:r>
                <a:rPr lang="en-US" sz="2400" b="1" dirty="0">
                  <a:latin typeface="Segoe UI" panose="020B0502040204020203" pitchFamily="34" charset="0"/>
                  <a:cs typeface="Segoe UI" panose="020B0502040204020203" pitchFamily="34" charset="0"/>
                </a:rPr>
                <a:t>RAM</a:t>
              </a:r>
            </a:p>
          </p:txBody>
        </p:sp>
      </p:grpSp>
      <p:sp>
        <p:nvSpPr>
          <p:cNvPr id="144" name="Title 1">
            <a:extLst>
              <a:ext uri="{FF2B5EF4-FFF2-40B4-BE49-F238E27FC236}">
                <a16:creationId xmlns:a16="http://schemas.microsoft.com/office/drawing/2014/main" id="{8741F2AF-2D5F-4356-ADC6-580F3752D595}"/>
              </a:ext>
            </a:extLst>
          </p:cNvPr>
          <p:cNvSpPr>
            <a:spLocks noGrp="1"/>
          </p:cNvSpPr>
          <p:nvPr>
            <p:ph type="title"/>
          </p:nvPr>
        </p:nvSpPr>
        <p:spPr>
          <a:xfrm>
            <a:off x="32588" y="66907"/>
            <a:ext cx="4673227" cy="858646"/>
          </a:xfrm>
        </p:spPr>
        <p:txBody>
          <a:bodyPr>
            <a:normAutofit fontScale="90000"/>
          </a:bodyPr>
          <a:lstStyle/>
          <a:p>
            <a:pPr>
              <a:lnSpc>
                <a:spcPts val="3500"/>
              </a:lnSpc>
            </a:pPr>
            <a:r>
              <a:rPr lang="en-US" dirty="0"/>
              <a:t>Memory-mapped PCI-e Devices</a:t>
            </a:r>
          </a:p>
        </p:txBody>
      </p:sp>
      <p:sp>
        <p:nvSpPr>
          <p:cNvPr id="145" name="Content Placeholder 2">
            <a:extLst>
              <a:ext uri="{FF2B5EF4-FFF2-40B4-BE49-F238E27FC236}">
                <a16:creationId xmlns:a16="http://schemas.microsoft.com/office/drawing/2014/main" id="{C9201BD8-1F8B-4AB4-A62D-FDF98AFD8E95}"/>
              </a:ext>
            </a:extLst>
          </p:cNvPr>
          <p:cNvSpPr>
            <a:spLocks noGrp="1"/>
          </p:cNvSpPr>
          <p:nvPr>
            <p:ph idx="1"/>
          </p:nvPr>
        </p:nvSpPr>
        <p:spPr>
          <a:xfrm>
            <a:off x="1" y="925553"/>
            <a:ext cx="4215248" cy="2503442"/>
          </a:xfrm>
        </p:spPr>
        <p:txBody>
          <a:bodyPr>
            <a:normAutofit/>
          </a:bodyPr>
          <a:lstStyle/>
          <a:p>
            <a:r>
              <a:rPr lang="en-US" dirty="0"/>
              <a:t>Each PCI-e device is bound to a range of memory addresses that are managed by the device (not by actual RAM)</a:t>
            </a:r>
          </a:p>
        </p:txBody>
      </p:sp>
      <p:sp>
        <p:nvSpPr>
          <p:cNvPr id="146" name="Content Placeholder 2">
            <a:extLst>
              <a:ext uri="{FF2B5EF4-FFF2-40B4-BE49-F238E27FC236}">
                <a16:creationId xmlns:a16="http://schemas.microsoft.com/office/drawing/2014/main" id="{0BB1DE2C-04FD-4EF8-96A1-3B51A77A9DBC}"/>
              </a:ext>
            </a:extLst>
          </p:cNvPr>
          <p:cNvSpPr txBox="1">
            <a:spLocks/>
          </p:cNvSpPr>
          <p:nvPr/>
        </p:nvSpPr>
        <p:spPr>
          <a:xfrm>
            <a:off x="19258" y="3341804"/>
            <a:ext cx="6181057" cy="3449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root complex translates between CPU-created memory requests and PCI-e messages</a:t>
            </a:r>
          </a:p>
          <a:p>
            <a:pPr lvl="1"/>
            <a:r>
              <a:rPr lang="en-US" dirty="0"/>
              <a:t>The CPU writes to device-owned memory addresses to send commands or configure the device</a:t>
            </a:r>
          </a:p>
          <a:p>
            <a:pPr lvl="1"/>
            <a:r>
              <a:rPr lang="en-US" dirty="0"/>
              <a:t>A device sends a PCI-e message to the root complex to respond to a request or proactively interrupt the CPU</a:t>
            </a:r>
          </a:p>
          <a:p>
            <a:pPr lvl="2"/>
            <a:endParaRPr lang="en-US" dirty="0"/>
          </a:p>
        </p:txBody>
      </p:sp>
    </p:spTree>
    <p:extLst>
      <p:ext uri="{BB962C8B-B14F-4D97-AF65-F5344CB8AC3E}">
        <p14:creationId xmlns:p14="http://schemas.microsoft.com/office/powerpoint/2010/main" val="254023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D5D8C-2152-4583-A6C4-CFAC7F815264}"/>
              </a:ext>
            </a:extLst>
          </p:cNvPr>
          <p:cNvSpPr>
            <a:spLocks noGrp="1"/>
          </p:cNvSpPr>
          <p:nvPr>
            <p:ph type="title"/>
          </p:nvPr>
        </p:nvSpPr>
        <p:spPr>
          <a:xfrm>
            <a:off x="838200" y="52893"/>
            <a:ext cx="10515600" cy="641588"/>
          </a:xfrm>
        </p:spPr>
        <p:txBody>
          <a:bodyPr>
            <a:normAutofit fontScale="90000"/>
          </a:bodyPr>
          <a:lstStyle/>
          <a:p>
            <a:r>
              <a:rPr lang="en-US" dirty="0"/>
              <a:t>Integrated vs Discrete GPUs</a:t>
            </a:r>
          </a:p>
        </p:txBody>
      </p:sp>
      <p:sp>
        <p:nvSpPr>
          <p:cNvPr id="3" name="Content Placeholder 2">
            <a:extLst>
              <a:ext uri="{FF2B5EF4-FFF2-40B4-BE49-F238E27FC236}">
                <a16:creationId xmlns:a16="http://schemas.microsoft.com/office/drawing/2014/main" id="{ADE58483-615B-42C3-80B2-7DFD1789A9FF}"/>
              </a:ext>
            </a:extLst>
          </p:cNvPr>
          <p:cNvSpPr>
            <a:spLocks noGrp="1"/>
          </p:cNvSpPr>
          <p:nvPr>
            <p:ph idx="1"/>
          </p:nvPr>
        </p:nvSpPr>
        <p:spPr>
          <a:xfrm>
            <a:off x="0" y="810231"/>
            <a:ext cx="12191999" cy="6110626"/>
          </a:xfrm>
        </p:spPr>
        <p:txBody>
          <a:bodyPr>
            <a:normAutofit fontScale="92500" lnSpcReduction="20000"/>
          </a:bodyPr>
          <a:lstStyle/>
          <a:p>
            <a:r>
              <a:rPr lang="en-US" sz="3200" dirty="0"/>
              <a:t>An integrated GPU:</a:t>
            </a:r>
          </a:p>
          <a:p>
            <a:pPr lvl="1"/>
            <a:r>
              <a:rPr lang="en-US" sz="2800" dirty="0"/>
              <a:t>Lives on the same package that contains the CPUs</a:t>
            </a:r>
          </a:p>
          <a:p>
            <a:pPr lvl="1"/>
            <a:r>
              <a:rPr lang="en-US" sz="2800" dirty="0"/>
              <a:t>Communicates with the CPUs via an on-chip bus (e.g., an AGP, PCI-e, or proprietary bus that connects directly to a root complex)</a:t>
            </a:r>
          </a:p>
          <a:p>
            <a:r>
              <a:rPr lang="en-US" sz="3200" dirty="0"/>
              <a:t>A discrete GPU:</a:t>
            </a:r>
          </a:p>
          <a:p>
            <a:pPr lvl="1"/>
            <a:r>
              <a:rPr lang="en-US" sz="2800" dirty="0"/>
              <a:t>Is a separate piece of silicon</a:t>
            </a:r>
          </a:p>
          <a:p>
            <a:pPr lvl="1"/>
            <a:r>
              <a:rPr lang="en-US" sz="2800" dirty="0"/>
              <a:t>Communicates with the CPUs via an external bus (e.g., PCI-e lanes which connect to CPUs via a root complex)</a:t>
            </a:r>
          </a:p>
          <a:p>
            <a:endParaRPr lang="en-US" sz="3200" dirty="0"/>
          </a:p>
          <a:p>
            <a:r>
              <a:rPr lang="en-US" sz="3200" dirty="0"/>
              <a:t>Integrated GPUs:</a:t>
            </a:r>
          </a:p>
          <a:p>
            <a:pPr lvl="1"/>
            <a:r>
              <a:rPr lang="en-US" sz="2800" dirty="0"/>
              <a:t>Require less space and consume less energy (due to co-design with the rest of the chip)</a:t>
            </a:r>
          </a:p>
          <a:p>
            <a:pPr lvl="1"/>
            <a:r>
              <a:rPr lang="en-US" sz="2800" dirty="0"/>
              <a:t>Are financially cheaper</a:t>
            </a:r>
          </a:p>
          <a:p>
            <a:pPr lvl="1"/>
            <a:r>
              <a:rPr lang="en-US" sz="2800" dirty="0"/>
              <a:t>Have worse compute performance—a discrete GPU has more space for more compute elements, and often has its own RAM and caching hierarchy</a:t>
            </a:r>
          </a:p>
          <a:p>
            <a:pPr lvl="1"/>
            <a:r>
              <a:rPr lang="en-US" sz="2800" dirty="0"/>
              <a:t>Can access host RAM directly, avoiding copies between host RAM and GPU RAM</a:t>
            </a:r>
          </a:p>
        </p:txBody>
      </p:sp>
    </p:spTree>
    <p:extLst>
      <p:ext uri="{BB962C8B-B14F-4D97-AF65-F5344CB8AC3E}">
        <p14:creationId xmlns:p14="http://schemas.microsoft.com/office/powerpoint/2010/main" val="2221775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04C37D-E3D3-4024-972A-6B81382B1659}"/>
              </a:ext>
            </a:extLst>
          </p:cNvPr>
          <p:cNvSpPr/>
          <p:nvPr/>
        </p:nvSpPr>
        <p:spPr>
          <a:xfrm>
            <a:off x="0" y="4441812"/>
            <a:ext cx="12192000" cy="832717"/>
          </a:xfrm>
          <a:prstGeom prst="rect">
            <a:avLst/>
          </a:prstGeom>
          <a:solidFill>
            <a:srgbClr val="B4F2FA">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F7FAF3-CBDF-42BB-92B4-222AFA4E2302}"/>
              </a:ext>
            </a:extLst>
          </p:cNvPr>
          <p:cNvSpPr>
            <a:spLocks noGrp="1"/>
          </p:cNvSpPr>
          <p:nvPr>
            <p:ph type="title"/>
          </p:nvPr>
        </p:nvSpPr>
        <p:spPr/>
        <p:txBody>
          <a:bodyPr>
            <a:normAutofit/>
          </a:bodyPr>
          <a:lstStyle/>
          <a:p>
            <a:r>
              <a:rPr lang="en-US" sz="6000" dirty="0"/>
              <a:t>Outline</a:t>
            </a:r>
          </a:p>
        </p:txBody>
      </p:sp>
      <p:sp>
        <p:nvSpPr>
          <p:cNvPr id="3" name="Content Placeholder 2">
            <a:extLst>
              <a:ext uri="{FF2B5EF4-FFF2-40B4-BE49-F238E27FC236}">
                <a16:creationId xmlns:a16="http://schemas.microsoft.com/office/drawing/2014/main" id="{722EA16B-D54B-4CCE-B5BD-B53280C1168A}"/>
              </a:ext>
            </a:extLst>
          </p:cNvPr>
          <p:cNvSpPr>
            <a:spLocks noGrp="1"/>
          </p:cNvSpPr>
          <p:nvPr>
            <p:ph idx="1"/>
          </p:nvPr>
        </p:nvSpPr>
        <p:spPr/>
        <p:txBody>
          <a:bodyPr>
            <a:normAutofit/>
          </a:bodyPr>
          <a:lstStyle/>
          <a:p>
            <a:r>
              <a:rPr lang="en-US" sz="5400" dirty="0"/>
              <a:t>Trends in Hardware Design</a:t>
            </a:r>
          </a:p>
          <a:p>
            <a:r>
              <a:rPr lang="en-US" sz="5400" dirty="0"/>
              <a:t>The GPU programming model</a:t>
            </a:r>
          </a:p>
          <a:p>
            <a:r>
              <a:rPr lang="en-US" sz="5400" dirty="0"/>
              <a:t>Types of GPUs</a:t>
            </a:r>
          </a:p>
          <a:p>
            <a:r>
              <a:rPr lang="en-US" sz="5400" dirty="0"/>
              <a:t>Case study: Intel’s Iris GPU</a:t>
            </a:r>
          </a:p>
          <a:p>
            <a:endParaRPr lang="en-US" sz="5400" dirty="0"/>
          </a:p>
          <a:p>
            <a:endParaRPr lang="en-US" sz="5400" dirty="0"/>
          </a:p>
          <a:p>
            <a:endParaRPr lang="en-US" sz="5400" dirty="0"/>
          </a:p>
        </p:txBody>
      </p:sp>
    </p:spTree>
    <p:extLst>
      <p:ext uri="{BB962C8B-B14F-4D97-AF65-F5344CB8AC3E}">
        <p14:creationId xmlns:p14="http://schemas.microsoft.com/office/powerpoint/2010/main" val="207906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9C9BD3-308F-45E1-A252-3BD7D5A4027C}"/>
              </a:ext>
            </a:extLst>
          </p:cNvPr>
          <p:cNvPicPr>
            <a:picLocks noChangeAspect="1"/>
          </p:cNvPicPr>
          <p:nvPr/>
        </p:nvPicPr>
        <p:blipFill rotWithShape="1">
          <a:blip r:embed="rId3"/>
          <a:srcRect l="5615" t="3742" r="2259"/>
          <a:stretch/>
        </p:blipFill>
        <p:spPr>
          <a:xfrm>
            <a:off x="1806498" y="895816"/>
            <a:ext cx="8240750" cy="5898141"/>
          </a:xfrm>
          <a:prstGeom prst="rect">
            <a:avLst/>
          </a:prstGeom>
        </p:spPr>
      </p:pic>
      <p:sp>
        <p:nvSpPr>
          <p:cNvPr id="2" name="Title 1">
            <a:extLst>
              <a:ext uri="{FF2B5EF4-FFF2-40B4-BE49-F238E27FC236}">
                <a16:creationId xmlns:a16="http://schemas.microsoft.com/office/drawing/2014/main" id="{134D2DA0-A678-43AB-9ED2-1358068A9D39}"/>
              </a:ext>
            </a:extLst>
          </p:cNvPr>
          <p:cNvSpPr>
            <a:spLocks noGrp="1"/>
          </p:cNvSpPr>
          <p:nvPr>
            <p:ph type="title"/>
          </p:nvPr>
        </p:nvSpPr>
        <p:spPr>
          <a:xfrm>
            <a:off x="838200" y="64043"/>
            <a:ext cx="10515600" cy="894963"/>
          </a:xfrm>
        </p:spPr>
        <p:txBody>
          <a:bodyPr/>
          <a:lstStyle/>
          <a:p>
            <a:r>
              <a:rPr lang="en-US" dirty="0"/>
              <a:t>Case Study: Intel’s Iris Integrated GPU</a:t>
            </a:r>
          </a:p>
        </p:txBody>
      </p:sp>
    </p:spTree>
    <p:extLst>
      <p:ext uri="{BB962C8B-B14F-4D97-AF65-F5344CB8AC3E}">
        <p14:creationId xmlns:p14="http://schemas.microsoft.com/office/powerpoint/2010/main" val="82222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6F510-2D2C-4D49-8B01-0E2D4BB15937}"/>
              </a:ext>
            </a:extLst>
          </p:cNvPr>
          <p:cNvSpPr>
            <a:spLocks noGrp="1"/>
          </p:cNvSpPr>
          <p:nvPr>
            <p:ph type="title"/>
          </p:nvPr>
        </p:nvSpPr>
        <p:spPr>
          <a:xfrm>
            <a:off x="0" y="86343"/>
            <a:ext cx="12192000" cy="779463"/>
          </a:xfrm>
        </p:spPr>
        <p:txBody>
          <a:bodyPr>
            <a:normAutofit/>
          </a:bodyPr>
          <a:lstStyle/>
          <a:p>
            <a:r>
              <a:rPr lang="en-US" sz="4800" dirty="0"/>
              <a:t>Trends in Hardware Design</a:t>
            </a:r>
          </a:p>
        </p:txBody>
      </p:sp>
      <p:pic>
        <p:nvPicPr>
          <p:cNvPr id="5" name="Picture 4">
            <a:extLst>
              <a:ext uri="{FF2B5EF4-FFF2-40B4-BE49-F238E27FC236}">
                <a16:creationId xmlns:a16="http://schemas.microsoft.com/office/drawing/2014/main" id="{9D2BA5D8-5EC2-46BD-86FA-C98E989DC932}"/>
              </a:ext>
            </a:extLst>
          </p:cNvPr>
          <p:cNvPicPr>
            <a:picLocks noChangeAspect="1"/>
          </p:cNvPicPr>
          <p:nvPr/>
        </p:nvPicPr>
        <p:blipFill>
          <a:blip r:embed="rId3"/>
          <a:stretch>
            <a:fillRect/>
          </a:stretch>
        </p:blipFill>
        <p:spPr>
          <a:xfrm>
            <a:off x="224348" y="992458"/>
            <a:ext cx="11743304" cy="5865542"/>
          </a:xfrm>
          <a:prstGeom prst="rect">
            <a:avLst/>
          </a:prstGeom>
          <a:ln w="38100">
            <a:solidFill>
              <a:schemeClr val="tx1"/>
            </a:solidFill>
          </a:ln>
        </p:spPr>
      </p:pic>
      <p:sp>
        <p:nvSpPr>
          <p:cNvPr id="6" name="Content Placeholder 2">
            <a:extLst>
              <a:ext uri="{FF2B5EF4-FFF2-40B4-BE49-F238E27FC236}">
                <a16:creationId xmlns:a16="http://schemas.microsoft.com/office/drawing/2014/main" id="{33374A8F-3851-4673-B432-5E5E47DBF607}"/>
              </a:ext>
            </a:extLst>
          </p:cNvPr>
          <p:cNvSpPr>
            <a:spLocks noGrp="1"/>
          </p:cNvSpPr>
          <p:nvPr>
            <p:ph idx="1"/>
          </p:nvPr>
        </p:nvSpPr>
        <p:spPr>
          <a:xfrm>
            <a:off x="419100" y="936702"/>
            <a:ext cx="11353800" cy="5921297"/>
          </a:xfrm>
        </p:spPr>
        <p:txBody>
          <a:bodyPr>
            <a:normAutofit/>
          </a:bodyPr>
          <a:lstStyle/>
          <a:p>
            <a:r>
              <a:rPr lang="en-US" sz="3200" b="1" dirty="0"/>
              <a:t>Bit-level parallelism:</a:t>
            </a:r>
            <a:r>
              <a:rPr lang="en-US" sz="3200" dirty="0"/>
              <a:t> Increasing the size of instruction arguments (e.g., 32 bits </a:t>
            </a:r>
            <a:r>
              <a:rPr lang="en-US" sz="3200" dirty="0">
                <a:sym typeface="Wingdings" panose="05000000000000000000" pitchFamily="2" charset="2"/>
              </a:rPr>
              <a:t></a:t>
            </a:r>
            <a:r>
              <a:rPr lang="en-US" sz="3200" dirty="0"/>
              <a:t> 64 bits)</a:t>
            </a:r>
          </a:p>
          <a:p>
            <a:r>
              <a:rPr lang="en-US" sz="3200" b="1" dirty="0"/>
              <a:t>Instruction-level parallelism:</a:t>
            </a:r>
            <a:r>
              <a:rPr lang="en-US" sz="3200" dirty="0"/>
              <a:t> In a single thread, allow unrelated instructions to execute in parallel</a:t>
            </a:r>
          </a:p>
          <a:p>
            <a:endParaRPr lang="en-US" sz="3200" dirty="0"/>
          </a:p>
          <a:p>
            <a:endParaRPr lang="en-US" sz="3200" dirty="0"/>
          </a:p>
          <a:p>
            <a:endParaRPr lang="en-US" sz="3200" dirty="0"/>
          </a:p>
          <a:p>
            <a:r>
              <a:rPr lang="en-US" sz="3200" b="1" dirty="0"/>
              <a:t>Thread-level parallelism:</a:t>
            </a:r>
            <a:r>
              <a:rPr lang="en-US" sz="3200" dirty="0"/>
              <a:t> Giving multiple cores to a single machine</a:t>
            </a:r>
          </a:p>
          <a:p>
            <a:r>
              <a:rPr lang="en-US" sz="3200" b="1" dirty="0"/>
              <a:t>Data-level parallelism:</a:t>
            </a:r>
            <a:r>
              <a:rPr lang="en-US" sz="3200" dirty="0"/>
              <a:t> Concurrently performing the same operation on multiple pieces of data (e.g., GPUs!)</a:t>
            </a:r>
          </a:p>
        </p:txBody>
      </p:sp>
      <p:grpSp>
        <p:nvGrpSpPr>
          <p:cNvPr id="7" name="Group 6">
            <a:extLst>
              <a:ext uri="{FF2B5EF4-FFF2-40B4-BE49-F238E27FC236}">
                <a16:creationId xmlns:a16="http://schemas.microsoft.com/office/drawing/2014/main" id="{877C6502-1119-4FD2-AC78-6BF583B0A4A4}"/>
              </a:ext>
            </a:extLst>
          </p:cNvPr>
          <p:cNvGrpSpPr/>
          <p:nvPr/>
        </p:nvGrpSpPr>
        <p:grpSpPr>
          <a:xfrm>
            <a:off x="3447703" y="3015980"/>
            <a:ext cx="2835797" cy="914401"/>
            <a:chOff x="5845215" y="4907665"/>
            <a:chExt cx="2835797" cy="914401"/>
          </a:xfrm>
        </p:grpSpPr>
        <p:sp>
          <p:nvSpPr>
            <p:cNvPr id="8" name="Rectangle 7">
              <a:extLst>
                <a:ext uri="{FF2B5EF4-FFF2-40B4-BE49-F238E27FC236}">
                  <a16:creationId xmlns:a16="http://schemas.microsoft.com/office/drawing/2014/main" id="{905B4416-D71E-4827-AEA5-D84E3E1F7E62}"/>
                </a:ext>
              </a:extLst>
            </p:cNvPr>
            <p:cNvSpPr/>
            <p:nvPr/>
          </p:nvSpPr>
          <p:spPr>
            <a:xfrm>
              <a:off x="7581417" y="4907665"/>
              <a:ext cx="1099595" cy="439837"/>
            </a:xfrm>
            <a:prstGeom prst="rect">
              <a:avLst/>
            </a:prstGeom>
            <a:solidFill>
              <a:srgbClr val="B4F2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09CA5D-FEBF-4BC7-89BB-CAA096735535}"/>
                </a:ext>
              </a:extLst>
            </p:cNvPr>
            <p:cNvSpPr/>
            <p:nvPr/>
          </p:nvSpPr>
          <p:spPr>
            <a:xfrm>
              <a:off x="5845215" y="5379035"/>
              <a:ext cx="1008926" cy="443031"/>
            </a:xfrm>
            <a:prstGeom prst="rect">
              <a:avLst/>
            </a:prstGeom>
            <a:solidFill>
              <a:srgbClr val="B4F2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E2F3849F-8CFB-44B4-9C73-70C8B3857A5A}"/>
                </a:ext>
              </a:extLst>
            </p:cNvPr>
            <p:cNvCxnSpPr/>
            <p:nvPr/>
          </p:nvCxnSpPr>
          <p:spPr>
            <a:xfrm flipH="1">
              <a:off x="6854141" y="5347502"/>
              <a:ext cx="727276" cy="150473"/>
            </a:xfrm>
            <a:prstGeom prst="straightConnector1">
              <a:avLst/>
            </a:prstGeom>
            <a:ln w="38100">
              <a:solidFill>
                <a:srgbClr val="00B0F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CFC909FD-8610-4AAA-895A-93369EE7AF66}"/>
              </a:ext>
            </a:extLst>
          </p:cNvPr>
          <p:cNvSpPr/>
          <p:nvPr/>
        </p:nvSpPr>
        <p:spPr>
          <a:xfrm>
            <a:off x="2525587" y="2922439"/>
            <a:ext cx="3953272" cy="1569660"/>
          </a:xfrm>
          <a:prstGeom prst="rect">
            <a:avLst/>
          </a:prstGeom>
        </p:spPr>
        <p:txBody>
          <a:bodyPr wrap="square">
            <a:spAutoFit/>
          </a:bodyPr>
          <a:lstStyle/>
          <a:p>
            <a:r>
              <a:rPr lang="en-US" sz="3200" dirty="0">
                <a:solidFill>
                  <a:srgbClr val="0070C0"/>
                </a:solidFill>
                <a:latin typeface="Consolas" panose="020B0609020204030204" pitchFamily="49" charset="0"/>
              </a:rPr>
              <a:t>mov</a:t>
            </a:r>
            <a:r>
              <a:rPr lang="en-US" sz="3200" dirty="0">
                <a:latin typeface="Consolas" panose="020B0609020204030204" pitchFamily="49" charset="0"/>
              </a:rPr>
              <a:t> (%</a:t>
            </a:r>
            <a:r>
              <a:rPr lang="en-US" sz="3200" dirty="0" err="1">
                <a:latin typeface="Consolas" panose="020B0609020204030204" pitchFamily="49" charset="0"/>
              </a:rPr>
              <a:t>rax</a:t>
            </a:r>
            <a:r>
              <a:rPr lang="en-US" sz="3200" dirty="0">
                <a:latin typeface="Consolas" panose="020B0609020204030204" pitchFamily="49" charset="0"/>
              </a:rPr>
              <a:t>), %</a:t>
            </a:r>
            <a:r>
              <a:rPr lang="en-US" sz="3200" dirty="0" err="1">
                <a:latin typeface="Consolas" panose="020B0609020204030204" pitchFamily="49" charset="0"/>
              </a:rPr>
              <a:t>rbx</a:t>
            </a:r>
            <a:endParaRPr lang="en-US" sz="3200" dirty="0">
              <a:latin typeface="Consolas" panose="020B0609020204030204" pitchFamily="49" charset="0"/>
            </a:endParaRPr>
          </a:p>
          <a:p>
            <a:r>
              <a:rPr lang="en-US" sz="3200" dirty="0">
                <a:solidFill>
                  <a:srgbClr val="0070C0"/>
                </a:solidFill>
                <a:latin typeface="Consolas" panose="020B0609020204030204" pitchFamily="49" charset="0"/>
              </a:rPr>
              <a:t>add</a:t>
            </a:r>
            <a:r>
              <a:rPr lang="en-US" sz="3200" dirty="0">
                <a:latin typeface="Consolas" panose="020B0609020204030204" pitchFamily="49" charset="0"/>
              </a:rPr>
              <a:t> %</a:t>
            </a:r>
            <a:r>
              <a:rPr lang="en-US" sz="3200" dirty="0" err="1">
                <a:latin typeface="Consolas" panose="020B0609020204030204" pitchFamily="49" charset="0"/>
              </a:rPr>
              <a:t>rbx</a:t>
            </a:r>
            <a:r>
              <a:rPr lang="en-US" sz="3200" dirty="0">
                <a:latin typeface="Consolas" panose="020B0609020204030204" pitchFamily="49" charset="0"/>
              </a:rPr>
              <a:t>, %</a:t>
            </a:r>
            <a:r>
              <a:rPr lang="en-US" sz="3200" dirty="0" err="1">
                <a:latin typeface="Consolas" panose="020B0609020204030204" pitchFamily="49" charset="0"/>
              </a:rPr>
              <a:t>rcx</a:t>
            </a:r>
            <a:endParaRPr lang="en-US" sz="3200" dirty="0">
              <a:latin typeface="Consolas" panose="020B0609020204030204" pitchFamily="49" charset="0"/>
            </a:endParaRPr>
          </a:p>
          <a:p>
            <a:r>
              <a:rPr lang="en-US" sz="3200" dirty="0">
                <a:solidFill>
                  <a:srgbClr val="0070C0"/>
                </a:solidFill>
                <a:latin typeface="Consolas" panose="020B0609020204030204" pitchFamily="49" charset="0"/>
              </a:rPr>
              <a:t>sub</a:t>
            </a:r>
            <a:r>
              <a:rPr lang="en-US" sz="3200" dirty="0">
                <a:latin typeface="Consolas" panose="020B0609020204030204" pitchFamily="49" charset="0"/>
              </a:rPr>
              <a:t> %r9, %r10</a:t>
            </a:r>
          </a:p>
        </p:txBody>
      </p:sp>
      <p:grpSp>
        <p:nvGrpSpPr>
          <p:cNvPr id="12" name="Group 11">
            <a:extLst>
              <a:ext uri="{FF2B5EF4-FFF2-40B4-BE49-F238E27FC236}">
                <a16:creationId xmlns:a16="http://schemas.microsoft.com/office/drawing/2014/main" id="{7B47CF3C-BCAE-4C11-AFE7-A0B31212B256}"/>
              </a:ext>
            </a:extLst>
          </p:cNvPr>
          <p:cNvGrpSpPr/>
          <p:nvPr/>
        </p:nvGrpSpPr>
        <p:grpSpPr>
          <a:xfrm>
            <a:off x="6361771" y="2994101"/>
            <a:ext cx="3942168" cy="914401"/>
            <a:chOff x="6975088" y="4796576"/>
            <a:chExt cx="3942168" cy="914401"/>
          </a:xfrm>
        </p:grpSpPr>
        <p:sp>
          <p:nvSpPr>
            <p:cNvPr id="13" name="Right Bracket 12">
              <a:extLst>
                <a:ext uri="{FF2B5EF4-FFF2-40B4-BE49-F238E27FC236}">
                  <a16:creationId xmlns:a16="http://schemas.microsoft.com/office/drawing/2014/main" id="{2B71CB0C-DFC8-4E11-A5CF-71E9D9692DA0}"/>
                </a:ext>
              </a:extLst>
            </p:cNvPr>
            <p:cNvSpPr/>
            <p:nvPr/>
          </p:nvSpPr>
          <p:spPr>
            <a:xfrm>
              <a:off x="6975088" y="4796576"/>
              <a:ext cx="234175" cy="914401"/>
            </a:xfrm>
            <a:prstGeom prst="rightBracket">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B2077E71-49D3-40FA-8438-767AFF551771}"/>
                </a:ext>
              </a:extLst>
            </p:cNvPr>
            <p:cNvSpPr txBox="1"/>
            <p:nvPr/>
          </p:nvSpPr>
          <p:spPr>
            <a:xfrm>
              <a:off x="7170447" y="4913240"/>
              <a:ext cx="3746809" cy="712183"/>
            </a:xfrm>
            <a:prstGeom prst="rect">
              <a:avLst/>
            </a:prstGeom>
            <a:noFill/>
          </p:spPr>
          <p:txBody>
            <a:bodyPr wrap="square" rtlCol="0">
              <a:spAutoFit/>
            </a:bodyPr>
            <a:lstStyle/>
            <a:p>
              <a:pPr>
                <a:lnSpc>
                  <a:spcPts val="2400"/>
                </a:lnSpc>
              </a:pPr>
              <a:r>
                <a:rPr lang="en-US" sz="2400" dirty="0"/>
                <a:t>Must be executed in order due to the data dependency</a:t>
              </a:r>
            </a:p>
          </p:txBody>
        </p:sp>
      </p:grpSp>
      <p:grpSp>
        <p:nvGrpSpPr>
          <p:cNvPr id="15" name="Group 14">
            <a:extLst>
              <a:ext uri="{FF2B5EF4-FFF2-40B4-BE49-F238E27FC236}">
                <a16:creationId xmlns:a16="http://schemas.microsoft.com/office/drawing/2014/main" id="{1F93CADA-B9F0-4147-B8CE-E32628CCF08C}"/>
              </a:ext>
            </a:extLst>
          </p:cNvPr>
          <p:cNvGrpSpPr/>
          <p:nvPr/>
        </p:nvGrpSpPr>
        <p:grpSpPr>
          <a:xfrm>
            <a:off x="5572010" y="3891062"/>
            <a:ext cx="4503022" cy="712183"/>
            <a:chOff x="6185327" y="5693537"/>
            <a:chExt cx="4503022" cy="712183"/>
          </a:xfrm>
        </p:grpSpPr>
        <p:sp>
          <p:nvSpPr>
            <p:cNvPr id="16" name="Right Bracket 15">
              <a:extLst>
                <a:ext uri="{FF2B5EF4-FFF2-40B4-BE49-F238E27FC236}">
                  <a16:creationId xmlns:a16="http://schemas.microsoft.com/office/drawing/2014/main" id="{E7BC8C6D-3ED1-4533-931E-53689C37EAE4}"/>
                </a:ext>
              </a:extLst>
            </p:cNvPr>
            <p:cNvSpPr/>
            <p:nvPr/>
          </p:nvSpPr>
          <p:spPr>
            <a:xfrm>
              <a:off x="6185327" y="5756410"/>
              <a:ext cx="234175" cy="474160"/>
            </a:xfrm>
            <a:prstGeom prst="rightBracket">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1EE95AE0-D0BE-4799-BA3C-3DADE18E59FA}"/>
                </a:ext>
              </a:extLst>
            </p:cNvPr>
            <p:cNvSpPr txBox="1"/>
            <p:nvPr/>
          </p:nvSpPr>
          <p:spPr>
            <a:xfrm>
              <a:off x="6419502" y="5693537"/>
              <a:ext cx="4268847" cy="712183"/>
            </a:xfrm>
            <a:prstGeom prst="rect">
              <a:avLst/>
            </a:prstGeom>
            <a:noFill/>
          </p:spPr>
          <p:txBody>
            <a:bodyPr wrap="square" rtlCol="0">
              <a:spAutoFit/>
            </a:bodyPr>
            <a:lstStyle/>
            <a:p>
              <a:pPr>
                <a:lnSpc>
                  <a:spcPts val="2400"/>
                </a:lnSpc>
              </a:pPr>
              <a:r>
                <a:rPr lang="en-US" sz="2400" dirty="0"/>
                <a:t>Can be executed before, after, or between the </a:t>
              </a:r>
              <a:r>
                <a:rPr lang="en-US" sz="2400" dirty="0" err="1">
                  <a:latin typeface="Consolas" panose="020B0609020204030204" pitchFamily="49" charset="0"/>
                </a:rPr>
                <a:t>mov</a:t>
              </a:r>
              <a:r>
                <a:rPr lang="en-US" sz="2400" dirty="0" err="1"/>
                <a:t>+</a:t>
              </a:r>
              <a:r>
                <a:rPr lang="en-US" sz="2400" dirty="0" err="1">
                  <a:latin typeface="Consolas" panose="020B0609020204030204" pitchFamily="49" charset="0"/>
                </a:rPr>
                <a:t>add</a:t>
              </a:r>
              <a:endParaRPr lang="en-US" sz="2400" dirty="0">
                <a:latin typeface="Consolas" panose="020B0609020204030204" pitchFamily="49" charset="0"/>
              </a:endParaRPr>
            </a:p>
          </p:txBody>
        </p:sp>
      </p:grpSp>
    </p:spTree>
    <p:extLst>
      <p:ext uri="{BB962C8B-B14F-4D97-AF65-F5344CB8AC3E}">
        <p14:creationId xmlns:p14="http://schemas.microsoft.com/office/powerpoint/2010/main" val="26620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fade">
                                      <p:cBhvr>
                                        <p:cTn id="28" dur="500"/>
                                        <p:tgtEl>
                                          <p:spTgt spid="6">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D9F3DD9C-2917-4FE2-B4A9-9151E6266CFC}"/>
              </a:ext>
            </a:extLst>
          </p:cNvPr>
          <p:cNvSpPr/>
          <p:nvPr/>
        </p:nvSpPr>
        <p:spPr>
          <a:xfrm>
            <a:off x="3066587" y="1302478"/>
            <a:ext cx="8396868" cy="4713356"/>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4D2DA0-A678-43AB-9ED2-1358068A9D39}"/>
              </a:ext>
            </a:extLst>
          </p:cNvPr>
          <p:cNvSpPr>
            <a:spLocks noGrp="1"/>
          </p:cNvSpPr>
          <p:nvPr>
            <p:ph type="title"/>
          </p:nvPr>
        </p:nvSpPr>
        <p:spPr>
          <a:xfrm>
            <a:off x="838200" y="64043"/>
            <a:ext cx="10515600" cy="894963"/>
          </a:xfrm>
        </p:spPr>
        <p:txBody>
          <a:bodyPr/>
          <a:lstStyle/>
          <a:p>
            <a:r>
              <a:rPr lang="en-US" dirty="0"/>
              <a:t>Case Study: Intel’s Iris Integrated GPU</a:t>
            </a:r>
          </a:p>
        </p:txBody>
      </p:sp>
      <p:grpSp>
        <p:nvGrpSpPr>
          <p:cNvPr id="13" name="Group 12">
            <a:extLst>
              <a:ext uri="{FF2B5EF4-FFF2-40B4-BE49-F238E27FC236}">
                <a16:creationId xmlns:a16="http://schemas.microsoft.com/office/drawing/2014/main" id="{04A14E7F-DFE2-4CC1-B955-080DAC115B7F}"/>
              </a:ext>
            </a:extLst>
          </p:cNvPr>
          <p:cNvGrpSpPr/>
          <p:nvPr/>
        </p:nvGrpSpPr>
        <p:grpSpPr>
          <a:xfrm>
            <a:off x="3014046" y="2556112"/>
            <a:ext cx="1802846" cy="740385"/>
            <a:chOff x="7659147" y="3493573"/>
            <a:chExt cx="1300602" cy="740385"/>
          </a:xfrm>
        </p:grpSpPr>
        <p:sp>
          <p:nvSpPr>
            <p:cNvPr id="17" name="Rectangle 16">
              <a:extLst>
                <a:ext uri="{FF2B5EF4-FFF2-40B4-BE49-F238E27FC236}">
                  <a16:creationId xmlns:a16="http://schemas.microsoft.com/office/drawing/2014/main" id="{4FC0300E-C567-4D4E-B259-99E5DB8D47EA}"/>
                </a:ext>
              </a:extLst>
            </p:cNvPr>
            <p:cNvSpPr/>
            <p:nvPr/>
          </p:nvSpPr>
          <p:spPr>
            <a:xfrm>
              <a:off x="7757797" y="3493573"/>
              <a:ext cx="1106027" cy="735315"/>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E1900580-7A72-426C-9FDD-7DFB093E2A3C}"/>
                </a:ext>
              </a:extLst>
            </p:cNvPr>
            <p:cNvSpPr txBox="1"/>
            <p:nvPr/>
          </p:nvSpPr>
          <p:spPr>
            <a:xfrm>
              <a:off x="7659147" y="3566596"/>
              <a:ext cx="1300602" cy="667362"/>
            </a:xfrm>
            <a:prstGeom prst="rect">
              <a:avLst/>
            </a:prstGeom>
            <a:noFill/>
            <a:ln w="28575">
              <a:noFill/>
            </a:ln>
          </p:spPr>
          <p:txBody>
            <a:bodyPr wrap="square" rtlCol="0">
              <a:spAutoFit/>
            </a:bodyPr>
            <a:lstStyle/>
            <a:p>
              <a:pPr algn="ctr">
                <a:lnSpc>
                  <a:spcPts val="2200"/>
                </a:lnSpc>
              </a:pPr>
              <a:r>
                <a:rPr lang="en-US" sz="2800" b="1" dirty="0">
                  <a:latin typeface="Segoe UI" panose="020B0502040204020203" pitchFamily="34" charset="0"/>
                  <a:cs typeface="Segoe UI" panose="020B0502040204020203" pitchFamily="34" charset="0"/>
                </a:rPr>
                <a:t>Root complex</a:t>
              </a:r>
            </a:p>
          </p:txBody>
        </p:sp>
      </p:grpSp>
      <p:sp>
        <p:nvSpPr>
          <p:cNvPr id="16" name="TextBox 15">
            <a:extLst>
              <a:ext uri="{FF2B5EF4-FFF2-40B4-BE49-F238E27FC236}">
                <a16:creationId xmlns:a16="http://schemas.microsoft.com/office/drawing/2014/main" id="{836C5C9E-02EF-44BE-851E-A8E37D6A4588}"/>
              </a:ext>
            </a:extLst>
          </p:cNvPr>
          <p:cNvSpPr txBox="1"/>
          <p:nvPr/>
        </p:nvSpPr>
        <p:spPr>
          <a:xfrm flipH="1">
            <a:off x="8629038" y="6148173"/>
            <a:ext cx="2992164" cy="610873"/>
          </a:xfrm>
          <a:prstGeom prst="rect">
            <a:avLst/>
          </a:prstGeom>
          <a:noFill/>
        </p:spPr>
        <p:txBody>
          <a:bodyPr wrap="square" rtlCol="0">
            <a:spAutoFit/>
          </a:bodyPr>
          <a:lstStyle/>
          <a:p>
            <a:pPr algn="ctr">
              <a:lnSpc>
                <a:spcPts val="2000"/>
              </a:lnSpc>
            </a:pPr>
            <a:r>
              <a:rPr lang="en-US" sz="2400" b="1" dirty="0">
                <a:latin typeface="Segoe UI" panose="020B0502040204020203" pitchFamily="34" charset="0"/>
                <a:cs typeface="Segoe UI" panose="020B0502040204020203" pitchFamily="34" charset="0"/>
              </a:rPr>
              <a:t>“System on a Chip”</a:t>
            </a:r>
          </a:p>
          <a:p>
            <a:pPr algn="ctr">
              <a:lnSpc>
                <a:spcPts val="2000"/>
              </a:lnSpc>
            </a:pPr>
            <a:r>
              <a:rPr lang="en-US" sz="2400" b="1" dirty="0">
                <a:latin typeface="Segoe UI" panose="020B0502040204020203" pitchFamily="34" charset="0"/>
                <a:cs typeface="Segoe UI" panose="020B0502040204020203" pitchFamily="34" charset="0"/>
              </a:rPr>
              <a:t>(SoC)</a:t>
            </a:r>
          </a:p>
        </p:txBody>
      </p:sp>
      <p:grpSp>
        <p:nvGrpSpPr>
          <p:cNvPr id="3" name="Group 2">
            <a:extLst>
              <a:ext uri="{FF2B5EF4-FFF2-40B4-BE49-F238E27FC236}">
                <a16:creationId xmlns:a16="http://schemas.microsoft.com/office/drawing/2014/main" id="{EC9E8624-9D9A-473E-892E-7CEF565B5576}"/>
              </a:ext>
            </a:extLst>
          </p:cNvPr>
          <p:cNvGrpSpPr/>
          <p:nvPr/>
        </p:nvGrpSpPr>
        <p:grpSpPr>
          <a:xfrm>
            <a:off x="5745247" y="3964446"/>
            <a:ext cx="1812451" cy="656590"/>
            <a:chOff x="7997796" y="3681529"/>
            <a:chExt cx="1812451" cy="656590"/>
          </a:xfrm>
        </p:grpSpPr>
        <p:sp>
          <p:nvSpPr>
            <p:cNvPr id="25" name="Rectangle 24">
              <a:extLst>
                <a:ext uri="{FF2B5EF4-FFF2-40B4-BE49-F238E27FC236}">
                  <a16:creationId xmlns:a16="http://schemas.microsoft.com/office/drawing/2014/main" id="{E07B34E7-6994-4018-92C1-14BF43A2EFAF}"/>
                </a:ext>
              </a:extLst>
            </p:cNvPr>
            <p:cNvSpPr/>
            <p:nvPr/>
          </p:nvSpPr>
          <p:spPr>
            <a:xfrm>
              <a:off x="8044192" y="3699213"/>
              <a:ext cx="1766055" cy="545968"/>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E6D82B60-2A98-45A0-85A9-C42ECA6A2C6B}"/>
                </a:ext>
              </a:extLst>
            </p:cNvPr>
            <p:cNvSpPr txBox="1"/>
            <p:nvPr/>
          </p:nvSpPr>
          <p:spPr>
            <a:xfrm>
              <a:off x="7997796" y="3681529"/>
              <a:ext cx="1802846" cy="656590"/>
            </a:xfrm>
            <a:prstGeom prst="rect">
              <a:avLst/>
            </a:prstGeom>
            <a:noFill/>
            <a:ln w="28575">
              <a:noFill/>
            </a:ln>
          </p:spPr>
          <p:txBody>
            <a:bodyPr wrap="square" rtlCol="0">
              <a:spAutoFit/>
            </a:bodyPr>
            <a:lstStyle/>
            <a:p>
              <a:pPr algn="ctr">
                <a:lnSpc>
                  <a:spcPts val="2200"/>
                </a:lnSpc>
              </a:pPr>
              <a:r>
                <a:rPr lang="en-US" sz="2400" b="1" dirty="0">
                  <a:latin typeface="Segoe UI" panose="020B0502040204020203" pitchFamily="34" charset="0"/>
                  <a:cs typeface="Segoe UI" panose="020B0502040204020203" pitchFamily="34" charset="0"/>
                </a:rPr>
                <a:t>L3 cache shard</a:t>
              </a:r>
            </a:p>
          </p:txBody>
        </p:sp>
      </p:grpSp>
      <p:grpSp>
        <p:nvGrpSpPr>
          <p:cNvPr id="27" name="Group 26">
            <a:extLst>
              <a:ext uri="{FF2B5EF4-FFF2-40B4-BE49-F238E27FC236}">
                <a16:creationId xmlns:a16="http://schemas.microsoft.com/office/drawing/2014/main" id="{96515E2E-F38B-4CD6-96EF-40F39C7CC7D5}"/>
              </a:ext>
            </a:extLst>
          </p:cNvPr>
          <p:cNvGrpSpPr/>
          <p:nvPr/>
        </p:nvGrpSpPr>
        <p:grpSpPr>
          <a:xfrm>
            <a:off x="5740444" y="2028534"/>
            <a:ext cx="1812451" cy="667362"/>
            <a:chOff x="7997796" y="3681527"/>
            <a:chExt cx="1812451" cy="667362"/>
          </a:xfrm>
        </p:grpSpPr>
        <p:sp>
          <p:nvSpPr>
            <p:cNvPr id="28" name="Rectangle 27">
              <a:extLst>
                <a:ext uri="{FF2B5EF4-FFF2-40B4-BE49-F238E27FC236}">
                  <a16:creationId xmlns:a16="http://schemas.microsoft.com/office/drawing/2014/main" id="{564BEAE3-6241-4851-828C-58DF53002AD6}"/>
                </a:ext>
              </a:extLst>
            </p:cNvPr>
            <p:cNvSpPr/>
            <p:nvPr/>
          </p:nvSpPr>
          <p:spPr>
            <a:xfrm>
              <a:off x="8044192" y="3699213"/>
              <a:ext cx="1766055" cy="545968"/>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1B99B90-3259-4C3C-BF4F-CBD276F71FEA}"/>
                </a:ext>
              </a:extLst>
            </p:cNvPr>
            <p:cNvSpPr txBox="1"/>
            <p:nvPr/>
          </p:nvSpPr>
          <p:spPr>
            <a:xfrm>
              <a:off x="7997796" y="3681527"/>
              <a:ext cx="1802846" cy="667362"/>
            </a:xfrm>
            <a:prstGeom prst="rect">
              <a:avLst/>
            </a:prstGeom>
            <a:noFill/>
            <a:ln w="28575">
              <a:noFill/>
            </a:ln>
          </p:spPr>
          <p:txBody>
            <a:bodyPr wrap="square" rtlCol="0">
              <a:spAutoFit/>
            </a:bodyPr>
            <a:lstStyle/>
            <a:p>
              <a:pPr algn="ctr">
                <a:lnSpc>
                  <a:spcPts val="2200"/>
                </a:lnSpc>
              </a:pPr>
              <a:r>
                <a:rPr lang="en-US" sz="2400" b="1" dirty="0">
                  <a:latin typeface="Segoe UI" panose="020B0502040204020203" pitchFamily="34" charset="0"/>
                  <a:cs typeface="Segoe UI" panose="020B0502040204020203" pitchFamily="34" charset="0"/>
                </a:rPr>
                <a:t>L3 cache shard</a:t>
              </a:r>
            </a:p>
          </p:txBody>
        </p:sp>
      </p:grpSp>
      <p:pic>
        <p:nvPicPr>
          <p:cNvPr id="51" name="Picture 50">
            <a:extLst>
              <a:ext uri="{FF2B5EF4-FFF2-40B4-BE49-F238E27FC236}">
                <a16:creationId xmlns:a16="http://schemas.microsoft.com/office/drawing/2014/main" id="{0BAB604A-DC3C-469C-ADCE-EBC434EE8CBF}"/>
              </a:ext>
            </a:extLst>
          </p:cNvPr>
          <p:cNvPicPr>
            <a:picLocks noChangeAspect="1"/>
          </p:cNvPicPr>
          <p:nvPr/>
        </p:nvPicPr>
        <p:blipFill>
          <a:blip r:embed="rId3"/>
          <a:stretch>
            <a:fillRect/>
          </a:stretch>
        </p:blipFill>
        <p:spPr>
          <a:xfrm>
            <a:off x="4121316" y="4333798"/>
            <a:ext cx="1694904" cy="1694904"/>
          </a:xfrm>
          <a:prstGeom prst="rect">
            <a:avLst/>
          </a:prstGeom>
        </p:spPr>
      </p:pic>
      <p:grpSp>
        <p:nvGrpSpPr>
          <p:cNvPr id="32" name="Group 31">
            <a:extLst>
              <a:ext uri="{FF2B5EF4-FFF2-40B4-BE49-F238E27FC236}">
                <a16:creationId xmlns:a16="http://schemas.microsoft.com/office/drawing/2014/main" id="{C94B8085-6ECD-41DF-AB0B-3053DC5ED66A}"/>
              </a:ext>
            </a:extLst>
          </p:cNvPr>
          <p:cNvGrpSpPr/>
          <p:nvPr/>
        </p:nvGrpSpPr>
        <p:grpSpPr>
          <a:xfrm>
            <a:off x="-94325" y="1112001"/>
            <a:ext cx="3456333" cy="4379921"/>
            <a:chOff x="-94325" y="1112001"/>
            <a:chExt cx="3456333" cy="4379921"/>
          </a:xfrm>
        </p:grpSpPr>
        <p:sp>
          <p:nvSpPr>
            <p:cNvPr id="23" name="TextBox 22">
              <a:extLst>
                <a:ext uri="{FF2B5EF4-FFF2-40B4-BE49-F238E27FC236}">
                  <a16:creationId xmlns:a16="http://schemas.microsoft.com/office/drawing/2014/main" id="{51D15A27-D666-4DB1-AEF5-FE90DA12ED32}"/>
                </a:ext>
              </a:extLst>
            </p:cNvPr>
            <p:cNvSpPr txBox="1"/>
            <p:nvPr/>
          </p:nvSpPr>
          <p:spPr>
            <a:xfrm>
              <a:off x="1575502" y="3360410"/>
              <a:ext cx="1786506" cy="528350"/>
            </a:xfrm>
            <a:prstGeom prst="rect">
              <a:avLst/>
            </a:prstGeom>
            <a:noFill/>
          </p:spPr>
          <p:txBody>
            <a:bodyPr wrap="square" rtlCol="0">
              <a:spAutoFit/>
            </a:bodyPr>
            <a:lstStyle/>
            <a:p>
              <a:pPr algn="ctr">
                <a:lnSpc>
                  <a:spcPts val="1700"/>
                </a:lnSpc>
              </a:pPr>
              <a:r>
                <a:rPr lang="en-US" sz="1600" b="1" dirty="0">
                  <a:latin typeface="Segoe UI" panose="020B0502040204020203" pitchFamily="34" charset="0"/>
                  <a:cs typeface="Segoe UI" panose="020B0502040204020203" pitchFamily="34" charset="0"/>
                </a:rPr>
                <a:t>PCI-e lanes</a:t>
              </a:r>
            </a:p>
            <a:p>
              <a:pPr algn="ctr">
                <a:lnSpc>
                  <a:spcPts val="1700"/>
                </a:lnSpc>
              </a:pPr>
              <a:r>
                <a:rPr lang="en-US" sz="1600" b="1" dirty="0">
                  <a:latin typeface="Segoe UI" panose="020B0502040204020203" pitchFamily="34" charset="0"/>
                  <a:cs typeface="Segoe UI" panose="020B0502040204020203" pitchFamily="34" charset="0"/>
                </a:rPr>
                <a:t>(</a:t>
              </a:r>
              <a:r>
                <a:rPr lang="en-US" sz="1600" b="1" dirty="0" err="1">
                  <a:latin typeface="Segoe UI" panose="020B0502040204020203" pitchFamily="34" charset="0"/>
                  <a:cs typeface="Segoe UI" panose="020B0502040204020203" pitchFamily="34" charset="0"/>
                </a:rPr>
                <a:t>xWhatever</a:t>
              </a:r>
              <a:r>
                <a:rPr lang="en-US" sz="1600" b="1" dirty="0">
                  <a:latin typeface="Segoe UI" panose="020B0502040204020203" pitchFamily="34" charset="0"/>
                  <a:cs typeface="Segoe UI" panose="020B0502040204020203" pitchFamily="34" charset="0"/>
                </a:rPr>
                <a:t>)</a:t>
              </a:r>
            </a:p>
          </p:txBody>
        </p:sp>
        <p:grpSp>
          <p:nvGrpSpPr>
            <p:cNvPr id="19" name="Group 18">
              <a:extLst>
                <a:ext uri="{FF2B5EF4-FFF2-40B4-BE49-F238E27FC236}">
                  <a16:creationId xmlns:a16="http://schemas.microsoft.com/office/drawing/2014/main" id="{E23294D7-F710-48F4-B9B7-ECA0B75C6D89}"/>
                </a:ext>
              </a:extLst>
            </p:cNvPr>
            <p:cNvGrpSpPr/>
            <p:nvPr/>
          </p:nvGrpSpPr>
          <p:grpSpPr>
            <a:xfrm>
              <a:off x="-94325" y="1112001"/>
              <a:ext cx="3450896" cy="4379921"/>
              <a:chOff x="-94325" y="1112001"/>
              <a:chExt cx="3450896" cy="4379921"/>
            </a:xfrm>
          </p:grpSpPr>
          <p:grpSp>
            <p:nvGrpSpPr>
              <p:cNvPr id="6" name="Group 5">
                <a:extLst>
                  <a:ext uri="{FF2B5EF4-FFF2-40B4-BE49-F238E27FC236}">
                    <a16:creationId xmlns:a16="http://schemas.microsoft.com/office/drawing/2014/main" id="{FEAE4213-B693-4086-A2A2-17EA71C2D543}"/>
                  </a:ext>
                </a:extLst>
              </p:cNvPr>
              <p:cNvGrpSpPr/>
              <p:nvPr/>
            </p:nvGrpSpPr>
            <p:grpSpPr>
              <a:xfrm>
                <a:off x="-94325" y="1112001"/>
                <a:ext cx="3450896" cy="2851397"/>
                <a:chOff x="4867564" y="1167712"/>
                <a:chExt cx="3450896" cy="2851397"/>
              </a:xfrm>
            </p:grpSpPr>
            <p:cxnSp>
              <p:nvCxnSpPr>
                <p:cNvPr id="7" name="Straight Connector 6">
                  <a:extLst>
                    <a:ext uri="{FF2B5EF4-FFF2-40B4-BE49-F238E27FC236}">
                      <a16:creationId xmlns:a16="http://schemas.microsoft.com/office/drawing/2014/main" id="{F9FCAC2F-851A-4801-8438-80F4AEAAAB9D}"/>
                    </a:ext>
                  </a:extLst>
                </p:cNvPr>
                <p:cNvCxnSpPr>
                  <a:cxnSpLocks/>
                </p:cNvCxnSpPr>
                <p:nvPr/>
              </p:nvCxnSpPr>
              <p:spPr>
                <a:xfrm>
                  <a:off x="6424962" y="2057848"/>
                  <a:ext cx="5356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A49528D-5604-468B-A14F-576386AAEED0}"/>
                    </a:ext>
                  </a:extLst>
                </p:cNvPr>
                <p:cNvPicPr>
                  <a:picLocks noChangeAspect="1"/>
                </p:cNvPicPr>
                <p:nvPr/>
              </p:nvPicPr>
              <p:blipFill>
                <a:blip r:embed="rId4"/>
                <a:stretch>
                  <a:fillRect/>
                </a:stretch>
              </p:blipFill>
              <p:spPr>
                <a:xfrm rot="2712089" flipH="1">
                  <a:off x="4867564" y="1167712"/>
                  <a:ext cx="2373453" cy="2373453"/>
                </a:xfrm>
                <a:prstGeom prst="rect">
                  <a:avLst/>
                </a:prstGeom>
              </p:spPr>
            </p:pic>
            <p:sp>
              <p:nvSpPr>
                <p:cNvPr id="9" name="TextBox 8">
                  <a:extLst>
                    <a:ext uri="{FF2B5EF4-FFF2-40B4-BE49-F238E27FC236}">
                      <a16:creationId xmlns:a16="http://schemas.microsoft.com/office/drawing/2014/main" id="{BC8489A8-B21F-472C-A47B-54D9E6500870}"/>
                    </a:ext>
                  </a:extLst>
                </p:cNvPr>
                <p:cNvSpPr txBox="1"/>
                <p:nvPr/>
              </p:nvSpPr>
              <p:spPr>
                <a:xfrm flipH="1">
                  <a:off x="5273061" y="3699213"/>
                  <a:ext cx="1640086" cy="319896"/>
                </a:xfrm>
                <a:prstGeom prst="rect">
                  <a:avLst/>
                </a:prstGeom>
                <a:noFill/>
              </p:spPr>
              <p:txBody>
                <a:bodyPr wrap="square" rtlCol="0">
                  <a:spAutoFit/>
                </a:bodyPr>
                <a:lstStyle/>
                <a:p>
                  <a:pPr algn="ctr">
                    <a:lnSpc>
                      <a:spcPts val="1400"/>
                    </a:lnSpc>
                  </a:pPr>
                  <a:r>
                    <a:rPr lang="en-US" sz="2800" b="1" dirty="0">
                      <a:latin typeface="Segoe UI" panose="020B0502040204020203" pitchFamily="34" charset="0"/>
                      <a:cs typeface="Segoe UI" panose="020B0502040204020203" pitchFamily="34" charset="0"/>
                    </a:rPr>
                    <a:t>RAM</a:t>
                  </a:r>
                </a:p>
              </p:txBody>
            </p:sp>
            <p:sp>
              <p:nvSpPr>
                <p:cNvPr id="10" name="TextBox 9">
                  <a:extLst>
                    <a:ext uri="{FF2B5EF4-FFF2-40B4-BE49-F238E27FC236}">
                      <a16:creationId xmlns:a16="http://schemas.microsoft.com/office/drawing/2014/main" id="{673FB352-5C91-41CA-8A54-3BBDB4D702E4}"/>
                    </a:ext>
                  </a:extLst>
                </p:cNvPr>
                <p:cNvSpPr txBox="1"/>
                <p:nvPr/>
              </p:nvSpPr>
              <p:spPr>
                <a:xfrm flipH="1">
                  <a:off x="6678374" y="2483912"/>
                  <a:ext cx="1640086" cy="296684"/>
                </a:xfrm>
                <a:prstGeom prst="rect">
                  <a:avLst/>
                </a:prstGeom>
                <a:noFill/>
              </p:spPr>
              <p:txBody>
                <a:bodyPr wrap="square" rtlCol="0">
                  <a:spAutoFit/>
                </a:bodyPr>
                <a:lstStyle/>
                <a:p>
                  <a:pPr algn="ctr">
                    <a:lnSpc>
                      <a:spcPts val="1400"/>
                    </a:lnSpc>
                  </a:pPr>
                  <a:r>
                    <a:rPr lang="en-US" sz="2200" b="1" dirty="0">
                      <a:latin typeface="Segoe UI" panose="020B0502040204020203" pitchFamily="34" charset="0"/>
                      <a:cs typeface="Segoe UI" panose="020B0502040204020203" pitchFamily="34" charset="0"/>
                    </a:rPr>
                    <a:t>SDRAM</a:t>
                  </a:r>
                </a:p>
              </p:txBody>
            </p:sp>
          </p:grpSp>
          <p:sp>
            <p:nvSpPr>
              <p:cNvPr id="20" name="TextBox 19">
                <a:extLst>
                  <a:ext uri="{FF2B5EF4-FFF2-40B4-BE49-F238E27FC236}">
                    <a16:creationId xmlns:a16="http://schemas.microsoft.com/office/drawing/2014/main" id="{A79A730E-DFBF-4B80-AF24-1ABB1BE0564E}"/>
                  </a:ext>
                </a:extLst>
              </p:cNvPr>
              <p:cNvSpPr txBox="1"/>
              <p:nvPr/>
            </p:nvSpPr>
            <p:spPr>
              <a:xfrm>
                <a:off x="683710" y="5183632"/>
                <a:ext cx="2547504" cy="308290"/>
              </a:xfrm>
              <a:prstGeom prst="rect">
                <a:avLst/>
              </a:prstGeom>
              <a:noFill/>
            </p:spPr>
            <p:txBody>
              <a:bodyPr wrap="square" rtlCol="0">
                <a:spAutoFit/>
              </a:bodyPr>
              <a:lstStyle/>
              <a:p>
                <a:pPr algn="ctr">
                  <a:lnSpc>
                    <a:spcPts val="1400"/>
                  </a:lnSpc>
                </a:pPr>
                <a:r>
                  <a:rPr lang="en-US" sz="2800" b="1" dirty="0">
                    <a:latin typeface="Segoe UI" panose="020B0502040204020203" pitchFamily="34" charset="0"/>
                    <a:cs typeface="Segoe UI" panose="020B0502040204020203" pitchFamily="34" charset="0"/>
                  </a:rPr>
                  <a:t>PCI-e device</a:t>
                </a:r>
              </a:p>
            </p:txBody>
          </p:sp>
          <p:cxnSp>
            <p:nvCxnSpPr>
              <p:cNvPr id="21" name="Straight Connector 20">
                <a:extLst>
                  <a:ext uri="{FF2B5EF4-FFF2-40B4-BE49-F238E27FC236}">
                    <a16:creationId xmlns:a16="http://schemas.microsoft.com/office/drawing/2014/main" id="{1739B815-7555-4692-A4DF-1D8A0B66B0E8}"/>
                  </a:ext>
                </a:extLst>
              </p:cNvPr>
              <p:cNvCxnSpPr>
                <a:cxnSpLocks/>
              </p:cNvCxnSpPr>
              <p:nvPr/>
            </p:nvCxnSpPr>
            <p:spPr>
              <a:xfrm flipV="1">
                <a:off x="1851223" y="2863875"/>
                <a:ext cx="0" cy="12876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86477301-6659-41A8-9880-066B3CA803D4}"/>
                  </a:ext>
                </a:extLst>
              </p:cNvPr>
              <p:cNvPicPr>
                <a:picLocks noChangeAspect="1"/>
              </p:cNvPicPr>
              <p:nvPr/>
            </p:nvPicPr>
            <p:blipFill>
              <a:blip r:embed="rId5"/>
              <a:stretch>
                <a:fillRect/>
              </a:stretch>
            </p:blipFill>
            <p:spPr>
              <a:xfrm rot="10800000">
                <a:off x="1144205" y="4005449"/>
                <a:ext cx="1626515" cy="1113336"/>
              </a:xfrm>
              <a:prstGeom prst="rect">
                <a:avLst/>
              </a:prstGeom>
            </p:spPr>
          </p:pic>
          <p:cxnSp>
            <p:nvCxnSpPr>
              <p:cNvPr id="55" name="Straight Connector 54">
                <a:extLst>
                  <a:ext uri="{FF2B5EF4-FFF2-40B4-BE49-F238E27FC236}">
                    <a16:creationId xmlns:a16="http://schemas.microsoft.com/office/drawing/2014/main" id="{A04CD310-48C4-4B55-86EE-7CA31B4AD56E}"/>
                  </a:ext>
                </a:extLst>
              </p:cNvPr>
              <p:cNvCxnSpPr>
                <a:cxnSpLocks/>
              </p:cNvCxnSpPr>
              <p:nvPr/>
            </p:nvCxnSpPr>
            <p:spPr>
              <a:xfrm>
                <a:off x="2001354" y="2687544"/>
                <a:ext cx="1155286"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77EF352-796A-4556-BB2D-DFB35AE9CDAF}"/>
                  </a:ext>
                </a:extLst>
              </p:cNvPr>
              <p:cNvCxnSpPr>
                <a:cxnSpLocks/>
              </p:cNvCxnSpPr>
              <p:nvPr/>
            </p:nvCxnSpPr>
            <p:spPr>
              <a:xfrm flipV="1">
                <a:off x="1998705" y="1988105"/>
                <a:ext cx="0" cy="7190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38D0460-03A1-4FB9-B370-E5B978B5177B}"/>
                  </a:ext>
                </a:extLst>
              </p:cNvPr>
              <p:cNvCxnSpPr>
                <a:cxnSpLocks/>
              </p:cNvCxnSpPr>
              <p:nvPr/>
            </p:nvCxnSpPr>
            <p:spPr>
              <a:xfrm>
                <a:off x="1833746" y="2871558"/>
                <a:ext cx="132235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a:extLst>
              <a:ext uri="{FF2B5EF4-FFF2-40B4-BE49-F238E27FC236}">
                <a16:creationId xmlns:a16="http://schemas.microsoft.com/office/drawing/2014/main" id="{06673347-41BF-4BFA-B889-00D6EE0484D1}"/>
              </a:ext>
            </a:extLst>
          </p:cNvPr>
          <p:cNvGrpSpPr/>
          <p:nvPr/>
        </p:nvGrpSpPr>
        <p:grpSpPr>
          <a:xfrm>
            <a:off x="8244294" y="1380480"/>
            <a:ext cx="3158296" cy="1761965"/>
            <a:chOff x="8099331" y="1441440"/>
            <a:chExt cx="3158296" cy="1761965"/>
          </a:xfrm>
        </p:grpSpPr>
        <p:pic>
          <p:nvPicPr>
            <p:cNvPr id="5" name="Picture 4">
              <a:extLst>
                <a:ext uri="{FF2B5EF4-FFF2-40B4-BE49-F238E27FC236}">
                  <a16:creationId xmlns:a16="http://schemas.microsoft.com/office/drawing/2014/main" id="{7A0733EC-B8AD-484E-AE59-2CB1F31A73B3}"/>
                </a:ext>
              </a:extLst>
            </p:cNvPr>
            <p:cNvPicPr>
              <a:picLocks noChangeAspect="1"/>
            </p:cNvPicPr>
            <p:nvPr/>
          </p:nvPicPr>
          <p:blipFill>
            <a:blip r:embed="rId6"/>
            <a:stretch>
              <a:fillRect/>
            </a:stretch>
          </p:blipFill>
          <p:spPr>
            <a:xfrm>
              <a:off x="9491572" y="1441440"/>
              <a:ext cx="1766055" cy="1761965"/>
            </a:xfrm>
            <a:prstGeom prst="rect">
              <a:avLst/>
            </a:prstGeom>
          </p:spPr>
        </p:pic>
        <p:grpSp>
          <p:nvGrpSpPr>
            <p:cNvPr id="64" name="Group 63">
              <a:extLst>
                <a:ext uri="{FF2B5EF4-FFF2-40B4-BE49-F238E27FC236}">
                  <a16:creationId xmlns:a16="http://schemas.microsoft.com/office/drawing/2014/main" id="{69707BAA-ED81-408A-B7A7-BD8D678FCB4D}"/>
                </a:ext>
              </a:extLst>
            </p:cNvPr>
            <p:cNvGrpSpPr/>
            <p:nvPr/>
          </p:nvGrpSpPr>
          <p:grpSpPr>
            <a:xfrm>
              <a:off x="8099331" y="1894513"/>
              <a:ext cx="1382636" cy="889198"/>
              <a:chOff x="9956167" y="3429782"/>
              <a:chExt cx="1382636" cy="889198"/>
            </a:xfrm>
          </p:grpSpPr>
          <p:grpSp>
            <p:nvGrpSpPr>
              <p:cNvPr id="65" name="Group 64">
                <a:extLst>
                  <a:ext uri="{FF2B5EF4-FFF2-40B4-BE49-F238E27FC236}">
                    <a16:creationId xmlns:a16="http://schemas.microsoft.com/office/drawing/2014/main" id="{FC8DDCA2-46DB-4845-9898-ACDA2A1EEDD0}"/>
                  </a:ext>
                </a:extLst>
              </p:cNvPr>
              <p:cNvGrpSpPr/>
              <p:nvPr/>
            </p:nvGrpSpPr>
            <p:grpSpPr>
              <a:xfrm>
                <a:off x="10428500" y="3429922"/>
                <a:ext cx="910303" cy="429330"/>
                <a:chOff x="7783571" y="3754968"/>
                <a:chExt cx="2900942" cy="429330"/>
              </a:xfrm>
            </p:grpSpPr>
            <p:sp>
              <p:nvSpPr>
                <p:cNvPr id="73" name="Rectangle 72">
                  <a:extLst>
                    <a:ext uri="{FF2B5EF4-FFF2-40B4-BE49-F238E27FC236}">
                      <a16:creationId xmlns:a16="http://schemas.microsoft.com/office/drawing/2014/main" id="{521D3ECC-F3E9-4F7D-AA60-B9119A09EB7B}"/>
                    </a:ext>
                  </a:extLst>
                </p:cNvPr>
                <p:cNvSpPr/>
                <p:nvPr/>
              </p:nvSpPr>
              <p:spPr>
                <a:xfrm>
                  <a:off x="8044193" y="3754968"/>
                  <a:ext cx="2404477" cy="406563"/>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2BF90791-96E5-4BD9-84C3-71644760F29B}"/>
                    </a:ext>
                  </a:extLst>
                </p:cNvPr>
                <p:cNvSpPr txBox="1"/>
                <p:nvPr/>
              </p:nvSpPr>
              <p:spPr>
                <a:xfrm>
                  <a:off x="7783571" y="3809837"/>
                  <a:ext cx="2900942" cy="374461"/>
                </a:xfrm>
                <a:prstGeom prst="rect">
                  <a:avLst/>
                </a:prstGeom>
                <a:noFill/>
                <a:ln w="28575">
                  <a:noFill/>
                </a:ln>
              </p:spPr>
              <p:txBody>
                <a:bodyPr wrap="square" rtlCol="0">
                  <a:spAutoFit/>
                </a:bodyPr>
                <a:lstStyle/>
                <a:p>
                  <a:pPr algn="ctr">
                    <a:lnSpc>
                      <a:spcPts val="2200"/>
                    </a:lnSpc>
                  </a:pPr>
                  <a:r>
                    <a:rPr lang="en-US" sz="2400" b="1" dirty="0">
                      <a:latin typeface="Segoe UI" panose="020B0502040204020203" pitchFamily="34" charset="0"/>
                      <a:cs typeface="Segoe UI" panose="020B0502040204020203" pitchFamily="34" charset="0"/>
                    </a:rPr>
                    <a:t>L1-i</a:t>
                  </a:r>
                </a:p>
              </p:txBody>
            </p:sp>
          </p:grpSp>
          <p:grpSp>
            <p:nvGrpSpPr>
              <p:cNvPr id="67" name="Group 66">
                <a:extLst>
                  <a:ext uri="{FF2B5EF4-FFF2-40B4-BE49-F238E27FC236}">
                    <a16:creationId xmlns:a16="http://schemas.microsoft.com/office/drawing/2014/main" id="{5B3FDA0E-BC1C-415B-80C6-085DC30B8850}"/>
                  </a:ext>
                </a:extLst>
              </p:cNvPr>
              <p:cNvGrpSpPr/>
              <p:nvPr/>
            </p:nvGrpSpPr>
            <p:grpSpPr>
              <a:xfrm>
                <a:off x="10421229" y="3889650"/>
                <a:ext cx="910303" cy="429330"/>
                <a:chOff x="7783571" y="3754968"/>
                <a:chExt cx="2900942" cy="429330"/>
              </a:xfrm>
            </p:grpSpPr>
            <p:sp>
              <p:nvSpPr>
                <p:cNvPr id="71" name="Rectangle 70">
                  <a:extLst>
                    <a:ext uri="{FF2B5EF4-FFF2-40B4-BE49-F238E27FC236}">
                      <a16:creationId xmlns:a16="http://schemas.microsoft.com/office/drawing/2014/main" id="{AE40D703-882F-49E8-AC4B-8D98CB5DF6A9}"/>
                    </a:ext>
                  </a:extLst>
                </p:cNvPr>
                <p:cNvSpPr/>
                <p:nvPr/>
              </p:nvSpPr>
              <p:spPr>
                <a:xfrm>
                  <a:off x="8054977" y="3754968"/>
                  <a:ext cx="2404476" cy="406563"/>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D3C6F432-2DB9-42C8-B9D8-FE0BDA0B61B5}"/>
                    </a:ext>
                  </a:extLst>
                </p:cNvPr>
                <p:cNvSpPr txBox="1"/>
                <p:nvPr/>
              </p:nvSpPr>
              <p:spPr>
                <a:xfrm>
                  <a:off x="7783571" y="3809837"/>
                  <a:ext cx="2900942" cy="374461"/>
                </a:xfrm>
                <a:prstGeom prst="rect">
                  <a:avLst/>
                </a:prstGeom>
                <a:noFill/>
                <a:ln w="28575">
                  <a:noFill/>
                </a:ln>
              </p:spPr>
              <p:txBody>
                <a:bodyPr wrap="square" rtlCol="0">
                  <a:spAutoFit/>
                </a:bodyPr>
                <a:lstStyle/>
                <a:p>
                  <a:pPr algn="ctr">
                    <a:lnSpc>
                      <a:spcPts val="2200"/>
                    </a:lnSpc>
                  </a:pPr>
                  <a:r>
                    <a:rPr lang="en-US" sz="2400" b="1" dirty="0">
                      <a:latin typeface="Segoe UI" panose="020B0502040204020203" pitchFamily="34" charset="0"/>
                      <a:cs typeface="Segoe UI" panose="020B0502040204020203" pitchFamily="34" charset="0"/>
                    </a:rPr>
                    <a:t>L1-d</a:t>
                  </a:r>
                </a:p>
              </p:txBody>
            </p:sp>
          </p:grpSp>
          <p:grpSp>
            <p:nvGrpSpPr>
              <p:cNvPr id="68" name="Group 67">
                <a:extLst>
                  <a:ext uri="{FF2B5EF4-FFF2-40B4-BE49-F238E27FC236}">
                    <a16:creationId xmlns:a16="http://schemas.microsoft.com/office/drawing/2014/main" id="{33B1EBEF-B8D0-40DD-B87D-5A6E8A6B9619}"/>
                  </a:ext>
                </a:extLst>
              </p:cNvPr>
              <p:cNvGrpSpPr/>
              <p:nvPr/>
            </p:nvGrpSpPr>
            <p:grpSpPr>
              <a:xfrm>
                <a:off x="9956167" y="3429782"/>
                <a:ext cx="547063" cy="864621"/>
                <a:chOff x="7768511" y="3754968"/>
                <a:chExt cx="2900942" cy="406563"/>
              </a:xfrm>
            </p:grpSpPr>
            <p:sp>
              <p:nvSpPr>
                <p:cNvPr id="69" name="Rectangle 68">
                  <a:extLst>
                    <a:ext uri="{FF2B5EF4-FFF2-40B4-BE49-F238E27FC236}">
                      <a16:creationId xmlns:a16="http://schemas.microsoft.com/office/drawing/2014/main" id="{FEDCEBAE-FD39-4FB2-AA0F-88305F795146}"/>
                    </a:ext>
                  </a:extLst>
                </p:cNvPr>
                <p:cNvSpPr/>
                <p:nvPr/>
              </p:nvSpPr>
              <p:spPr>
                <a:xfrm>
                  <a:off x="8044193" y="3754968"/>
                  <a:ext cx="2404477" cy="406563"/>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a:extLst>
                    <a:ext uri="{FF2B5EF4-FFF2-40B4-BE49-F238E27FC236}">
                      <a16:creationId xmlns:a16="http://schemas.microsoft.com/office/drawing/2014/main" id="{D615DCBD-26EB-4EDB-A3D6-1F29B4BFE7DE}"/>
                    </a:ext>
                  </a:extLst>
                </p:cNvPr>
                <p:cNvSpPr txBox="1"/>
                <p:nvPr/>
              </p:nvSpPr>
              <p:spPr>
                <a:xfrm>
                  <a:off x="7768511" y="3892627"/>
                  <a:ext cx="2900942" cy="179636"/>
                </a:xfrm>
                <a:prstGeom prst="rect">
                  <a:avLst/>
                </a:prstGeom>
                <a:noFill/>
                <a:ln w="28575">
                  <a:noFill/>
                </a:ln>
              </p:spPr>
              <p:txBody>
                <a:bodyPr wrap="square" rtlCol="0">
                  <a:spAutoFit/>
                </a:bodyPr>
                <a:lstStyle/>
                <a:p>
                  <a:pPr algn="ctr">
                    <a:lnSpc>
                      <a:spcPts val="2200"/>
                    </a:lnSpc>
                  </a:pPr>
                  <a:r>
                    <a:rPr lang="en-US" sz="2400" b="1" dirty="0">
                      <a:latin typeface="Segoe UI" panose="020B0502040204020203" pitchFamily="34" charset="0"/>
                      <a:cs typeface="Segoe UI" panose="020B0502040204020203" pitchFamily="34" charset="0"/>
                    </a:rPr>
                    <a:t>L2</a:t>
                  </a:r>
                </a:p>
              </p:txBody>
            </p:sp>
          </p:grpSp>
        </p:grpSp>
      </p:grpSp>
      <p:grpSp>
        <p:nvGrpSpPr>
          <p:cNvPr id="4" name="Group 3">
            <a:extLst>
              <a:ext uri="{FF2B5EF4-FFF2-40B4-BE49-F238E27FC236}">
                <a16:creationId xmlns:a16="http://schemas.microsoft.com/office/drawing/2014/main" id="{8C78FD34-A34F-48FA-8D21-A45DF6A9F9B2}"/>
              </a:ext>
            </a:extLst>
          </p:cNvPr>
          <p:cNvGrpSpPr/>
          <p:nvPr/>
        </p:nvGrpSpPr>
        <p:grpSpPr>
          <a:xfrm>
            <a:off x="8242033" y="3378318"/>
            <a:ext cx="3160556" cy="1761965"/>
            <a:chOff x="8097070" y="3378318"/>
            <a:chExt cx="3160556" cy="1761965"/>
          </a:xfrm>
        </p:grpSpPr>
        <p:pic>
          <p:nvPicPr>
            <p:cNvPr id="24" name="Picture 23">
              <a:extLst>
                <a:ext uri="{FF2B5EF4-FFF2-40B4-BE49-F238E27FC236}">
                  <a16:creationId xmlns:a16="http://schemas.microsoft.com/office/drawing/2014/main" id="{447E23A5-B8B2-4489-8287-9A49FC93AEBC}"/>
                </a:ext>
              </a:extLst>
            </p:cNvPr>
            <p:cNvPicPr>
              <a:picLocks noChangeAspect="1"/>
            </p:cNvPicPr>
            <p:nvPr/>
          </p:nvPicPr>
          <p:blipFill>
            <a:blip r:embed="rId6"/>
            <a:stretch>
              <a:fillRect/>
            </a:stretch>
          </p:blipFill>
          <p:spPr>
            <a:xfrm>
              <a:off x="9491571" y="3378318"/>
              <a:ext cx="1766055" cy="1761965"/>
            </a:xfrm>
            <a:prstGeom prst="rect">
              <a:avLst/>
            </a:prstGeom>
          </p:spPr>
        </p:pic>
        <p:grpSp>
          <p:nvGrpSpPr>
            <p:cNvPr id="75" name="Group 74">
              <a:extLst>
                <a:ext uri="{FF2B5EF4-FFF2-40B4-BE49-F238E27FC236}">
                  <a16:creationId xmlns:a16="http://schemas.microsoft.com/office/drawing/2014/main" id="{2AB82803-C3B6-4A9F-AFB5-17B86AC95A4B}"/>
                </a:ext>
              </a:extLst>
            </p:cNvPr>
            <p:cNvGrpSpPr/>
            <p:nvPr/>
          </p:nvGrpSpPr>
          <p:grpSpPr>
            <a:xfrm>
              <a:off x="8097070" y="3828502"/>
              <a:ext cx="1382636" cy="889198"/>
              <a:chOff x="9956167" y="3429782"/>
              <a:chExt cx="1382636" cy="889198"/>
            </a:xfrm>
          </p:grpSpPr>
          <p:grpSp>
            <p:nvGrpSpPr>
              <p:cNvPr id="76" name="Group 75">
                <a:extLst>
                  <a:ext uri="{FF2B5EF4-FFF2-40B4-BE49-F238E27FC236}">
                    <a16:creationId xmlns:a16="http://schemas.microsoft.com/office/drawing/2014/main" id="{8D5A9A6F-84E0-4DF3-8775-3091CE8A945B}"/>
                  </a:ext>
                </a:extLst>
              </p:cNvPr>
              <p:cNvGrpSpPr/>
              <p:nvPr/>
            </p:nvGrpSpPr>
            <p:grpSpPr>
              <a:xfrm>
                <a:off x="10428500" y="3429922"/>
                <a:ext cx="910303" cy="429330"/>
                <a:chOff x="7783571" y="3754968"/>
                <a:chExt cx="2900942" cy="429330"/>
              </a:xfrm>
            </p:grpSpPr>
            <p:sp>
              <p:nvSpPr>
                <p:cNvPr id="83" name="Rectangle 82">
                  <a:extLst>
                    <a:ext uri="{FF2B5EF4-FFF2-40B4-BE49-F238E27FC236}">
                      <a16:creationId xmlns:a16="http://schemas.microsoft.com/office/drawing/2014/main" id="{C0923B33-624F-4F84-8F65-A5520C1F94BD}"/>
                    </a:ext>
                  </a:extLst>
                </p:cNvPr>
                <p:cNvSpPr/>
                <p:nvPr/>
              </p:nvSpPr>
              <p:spPr>
                <a:xfrm>
                  <a:off x="8044193" y="3754968"/>
                  <a:ext cx="2404477" cy="406563"/>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F5B5104E-8FC9-4442-B6F9-6666B76DC3CD}"/>
                    </a:ext>
                  </a:extLst>
                </p:cNvPr>
                <p:cNvSpPr txBox="1"/>
                <p:nvPr/>
              </p:nvSpPr>
              <p:spPr>
                <a:xfrm>
                  <a:off x="7783571" y="3809837"/>
                  <a:ext cx="2900942" cy="374461"/>
                </a:xfrm>
                <a:prstGeom prst="rect">
                  <a:avLst/>
                </a:prstGeom>
                <a:noFill/>
                <a:ln w="28575">
                  <a:noFill/>
                </a:ln>
              </p:spPr>
              <p:txBody>
                <a:bodyPr wrap="square" rtlCol="0">
                  <a:spAutoFit/>
                </a:bodyPr>
                <a:lstStyle/>
                <a:p>
                  <a:pPr algn="ctr">
                    <a:lnSpc>
                      <a:spcPts val="2200"/>
                    </a:lnSpc>
                  </a:pPr>
                  <a:r>
                    <a:rPr lang="en-US" sz="2400" b="1" dirty="0">
                      <a:latin typeface="Segoe UI" panose="020B0502040204020203" pitchFamily="34" charset="0"/>
                      <a:cs typeface="Segoe UI" panose="020B0502040204020203" pitchFamily="34" charset="0"/>
                    </a:rPr>
                    <a:t>L1-i</a:t>
                  </a:r>
                </a:p>
              </p:txBody>
            </p:sp>
          </p:grpSp>
          <p:grpSp>
            <p:nvGrpSpPr>
              <p:cNvPr id="77" name="Group 76">
                <a:extLst>
                  <a:ext uri="{FF2B5EF4-FFF2-40B4-BE49-F238E27FC236}">
                    <a16:creationId xmlns:a16="http://schemas.microsoft.com/office/drawing/2014/main" id="{65184952-0D02-4CD3-85BB-ABE6DD7E4602}"/>
                  </a:ext>
                </a:extLst>
              </p:cNvPr>
              <p:cNvGrpSpPr/>
              <p:nvPr/>
            </p:nvGrpSpPr>
            <p:grpSpPr>
              <a:xfrm>
                <a:off x="10421229" y="3889650"/>
                <a:ext cx="910303" cy="429330"/>
                <a:chOff x="7783571" y="3754968"/>
                <a:chExt cx="2900942" cy="429330"/>
              </a:xfrm>
            </p:grpSpPr>
            <p:sp>
              <p:nvSpPr>
                <p:cNvPr id="81" name="Rectangle 80">
                  <a:extLst>
                    <a:ext uri="{FF2B5EF4-FFF2-40B4-BE49-F238E27FC236}">
                      <a16:creationId xmlns:a16="http://schemas.microsoft.com/office/drawing/2014/main" id="{14E8C58E-51AA-4974-93EF-4FEF394AAE5C}"/>
                    </a:ext>
                  </a:extLst>
                </p:cNvPr>
                <p:cNvSpPr/>
                <p:nvPr/>
              </p:nvSpPr>
              <p:spPr>
                <a:xfrm>
                  <a:off x="8054977" y="3754968"/>
                  <a:ext cx="2404476" cy="406563"/>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id="{C10A55A7-535B-4595-A8BF-3BCF4E75A4E5}"/>
                    </a:ext>
                  </a:extLst>
                </p:cNvPr>
                <p:cNvSpPr txBox="1"/>
                <p:nvPr/>
              </p:nvSpPr>
              <p:spPr>
                <a:xfrm>
                  <a:off x="7783571" y="3809837"/>
                  <a:ext cx="2900942" cy="374461"/>
                </a:xfrm>
                <a:prstGeom prst="rect">
                  <a:avLst/>
                </a:prstGeom>
                <a:noFill/>
                <a:ln w="28575">
                  <a:noFill/>
                </a:ln>
              </p:spPr>
              <p:txBody>
                <a:bodyPr wrap="square" rtlCol="0">
                  <a:spAutoFit/>
                </a:bodyPr>
                <a:lstStyle/>
                <a:p>
                  <a:pPr algn="ctr">
                    <a:lnSpc>
                      <a:spcPts val="2200"/>
                    </a:lnSpc>
                  </a:pPr>
                  <a:r>
                    <a:rPr lang="en-US" sz="2400" b="1" dirty="0">
                      <a:latin typeface="Segoe UI" panose="020B0502040204020203" pitchFamily="34" charset="0"/>
                      <a:cs typeface="Segoe UI" panose="020B0502040204020203" pitchFamily="34" charset="0"/>
                    </a:rPr>
                    <a:t>L1-d</a:t>
                  </a:r>
                </a:p>
              </p:txBody>
            </p:sp>
          </p:grpSp>
          <p:grpSp>
            <p:nvGrpSpPr>
              <p:cNvPr id="78" name="Group 77">
                <a:extLst>
                  <a:ext uri="{FF2B5EF4-FFF2-40B4-BE49-F238E27FC236}">
                    <a16:creationId xmlns:a16="http://schemas.microsoft.com/office/drawing/2014/main" id="{0D6B0F23-7766-4062-B20F-33248DB686A5}"/>
                  </a:ext>
                </a:extLst>
              </p:cNvPr>
              <p:cNvGrpSpPr/>
              <p:nvPr/>
            </p:nvGrpSpPr>
            <p:grpSpPr>
              <a:xfrm>
                <a:off x="9956167" y="3429782"/>
                <a:ext cx="547063" cy="864621"/>
                <a:chOff x="7768511" y="3754968"/>
                <a:chExt cx="2900942" cy="406563"/>
              </a:xfrm>
            </p:grpSpPr>
            <p:sp>
              <p:nvSpPr>
                <p:cNvPr id="79" name="Rectangle 78">
                  <a:extLst>
                    <a:ext uri="{FF2B5EF4-FFF2-40B4-BE49-F238E27FC236}">
                      <a16:creationId xmlns:a16="http://schemas.microsoft.com/office/drawing/2014/main" id="{5E74CE2E-D16F-4EAB-99FC-CC2883D50AD7}"/>
                    </a:ext>
                  </a:extLst>
                </p:cNvPr>
                <p:cNvSpPr/>
                <p:nvPr/>
              </p:nvSpPr>
              <p:spPr>
                <a:xfrm>
                  <a:off x="8044193" y="3754968"/>
                  <a:ext cx="2404477" cy="406563"/>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a:extLst>
                    <a:ext uri="{FF2B5EF4-FFF2-40B4-BE49-F238E27FC236}">
                      <a16:creationId xmlns:a16="http://schemas.microsoft.com/office/drawing/2014/main" id="{58040BB2-575F-4354-A645-79A176E0119D}"/>
                    </a:ext>
                  </a:extLst>
                </p:cNvPr>
                <p:cNvSpPr txBox="1"/>
                <p:nvPr/>
              </p:nvSpPr>
              <p:spPr>
                <a:xfrm>
                  <a:off x="7768511" y="3892627"/>
                  <a:ext cx="2900942" cy="179636"/>
                </a:xfrm>
                <a:prstGeom prst="rect">
                  <a:avLst/>
                </a:prstGeom>
                <a:noFill/>
                <a:ln w="28575">
                  <a:noFill/>
                </a:ln>
              </p:spPr>
              <p:txBody>
                <a:bodyPr wrap="square" rtlCol="0">
                  <a:spAutoFit/>
                </a:bodyPr>
                <a:lstStyle/>
                <a:p>
                  <a:pPr algn="ctr">
                    <a:lnSpc>
                      <a:spcPts val="2200"/>
                    </a:lnSpc>
                  </a:pPr>
                  <a:r>
                    <a:rPr lang="en-US" sz="2400" b="1" dirty="0">
                      <a:latin typeface="Segoe UI" panose="020B0502040204020203" pitchFamily="34" charset="0"/>
                      <a:cs typeface="Segoe UI" panose="020B0502040204020203" pitchFamily="34" charset="0"/>
                    </a:rPr>
                    <a:t>L2</a:t>
                  </a:r>
                </a:p>
              </p:txBody>
            </p:sp>
          </p:grpSp>
        </p:grpSp>
      </p:grpSp>
      <p:grpSp>
        <p:nvGrpSpPr>
          <p:cNvPr id="15" name="Group 14">
            <a:extLst>
              <a:ext uri="{FF2B5EF4-FFF2-40B4-BE49-F238E27FC236}">
                <a16:creationId xmlns:a16="http://schemas.microsoft.com/office/drawing/2014/main" id="{4F4A229E-EEA8-45EB-911D-A61EE9B79182}"/>
              </a:ext>
            </a:extLst>
          </p:cNvPr>
          <p:cNvGrpSpPr/>
          <p:nvPr/>
        </p:nvGrpSpPr>
        <p:grpSpPr>
          <a:xfrm>
            <a:off x="4676260" y="2152410"/>
            <a:ext cx="3619691" cy="2313064"/>
            <a:chOff x="4676260" y="2152410"/>
            <a:chExt cx="3619691" cy="2313064"/>
          </a:xfrm>
        </p:grpSpPr>
        <p:cxnSp>
          <p:nvCxnSpPr>
            <p:cNvPr id="12" name="Straight Connector 11">
              <a:extLst>
                <a:ext uri="{FF2B5EF4-FFF2-40B4-BE49-F238E27FC236}">
                  <a16:creationId xmlns:a16="http://schemas.microsoft.com/office/drawing/2014/main" id="{3E8B4AED-083F-4F17-8357-753CC9C7E5FA}"/>
                </a:ext>
              </a:extLst>
            </p:cNvPr>
            <p:cNvCxnSpPr>
              <a:cxnSpLocks/>
            </p:cNvCxnSpPr>
            <p:nvPr/>
          </p:nvCxnSpPr>
          <p:spPr>
            <a:xfrm>
              <a:off x="4676260" y="2933639"/>
              <a:ext cx="286065" cy="21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083742F-FD91-4030-BEF0-5A538C5D62E3}"/>
                </a:ext>
              </a:extLst>
            </p:cNvPr>
            <p:cNvCxnSpPr>
              <a:cxnSpLocks/>
            </p:cNvCxnSpPr>
            <p:nvPr/>
          </p:nvCxnSpPr>
          <p:spPr>
            <a:xfrm flipV="1">
              <a:off x="6630170" y="3673396"/>
              <a:ext cx="0" cy="3206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57BCDB-BB5E-4951-9800-C06426BED2A2}"/>
                </a:ext>
              </a:extLst>
            </p:cNvPr>
            <p:cNvCxnSpPr>
              <a:cxnSpLocks/>
            </p:cNvCxnSpPr>
            <p:nvPr/>
          </p:nvCxnSpPr>
          <p:spPr>
            <a:xfrm flipV="1">
              <a:off x="6630170" y="2538619"/>
              <a:ext cx="0" cy="337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BDDF9116-72A0-45BA-9EDE-E3C05901181B}"/>
                </a:ext>
              </a:extLst>
            </p:cNvPr>
            <p:cNvSpPr/>
            <p:nvPr/>
          </p:nvSpPr>
          <p:spPr>
            <a:xfrm>
              <a:off x="5240728" y="2863875"/>
              <a:ext cx="2778884" cy="826244"/>
            </a:xfrm>
            <a:prstGeom prst="roundRect">
              <a:avLst>
                <a:gd name="adj" fmla="val 5000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8165140E-7F36-4E33-8D93-356009AB7A4C}"/>
                </a:ext>
              </a:extLst>
            </p:cNvPr>
            <p:cNvCxnSpPr>
              <a:cxnSpLocks/>
            </p:cNvCxnSpPr>
            <p:nvPr/>
          </p:nvCxnSpPr>
          <p:spPr>
            <a:xfrm flipH="1" flipV="1">
              <a:off x="7761203" y="3663817"/>
              <a:ext cx="534748" cy="7554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BD137759-0FDC-4B35-AEA7-7B4D612229A0}"/>
                </a:ext>
              </a:extLst>
            </p:cNvPr>
            <p:cNvGrpSpPr/>
            <p:nvPr/>
          </p:nvGrpSpPr>
          <p:grpSpPr>
            <a:xfrm flipH="1">
              <a:off x="4953375" y="2938709"/>
              <a:ext cx="309690" cy="739684"/>
              <a:chOff x="10239056" y="2623046"/>
              <a:chExt cx="309690" cy="739684"/>
            </a:xfrm>
          </p:grpSpPr>
          <p:cxnSp>
            <p:nvCxnSpPr>
              <p:cNvPr id="43" name="Straight Connector 42">
                <a:extLst>
                  <a:ext uri="{FF2B5EF4-FFF2-40B4-BE49-F238E27FC236}">
                    <a16:creationId xmlns:a16="http://schemas.microsoft.com/office/drawing/2014/main" id="{E602C316-495C-4749-ABAD-F966B88484C1}"/>
                  </a:ext>
                </a:extLst>
              </p:cNvPr>
              <p:cNvCxnSpPr>
                <a:cxnSpLocks/>
              </p:cNvCxnSpPr>
              <p:nvPr/>
            </p:nvCxnSpPr>
            <p:spPr>
              <a:xfrm flipV="1">
                <a:off x="10239056" y="2623046"/>
                <a:ext cx="309690" cy="2095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7150AA3-48E8-4B2E-A036-AEFF1728EB0E}"/>
                  </a:ext>
                </a:extLst>
              </p:cNvPr>
              <p:cNvCxnSpPr>
                <a:cxnSpLocks/>
              </p:cNvCxnSpPr>
              <p:nvPr/>
            </p:nvCxnSpPr>
            <p:spPr>
              <a:xfrm flipH="1" flipV="1">
                <a:off x="10239056" y="3153223"/>
                <a:ext cx="309690" cy="2095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66A5AEF0-2392-42D9-A400-FB01D8563CE5}"/>
                </a:ext>
              </a:extLst>
            </p:cNvPr>
            <p:cNvCxnSpPr>
              <a:cxnSpLocks/>
            </p:cNvCxnSpPr>
            <p:nvPr/>
          </p:nvCxnSpPr>
          <p:spPr>
            <a:xfrm flipH="1" flipV="1">
              <a:off x="4959873" y="3663815"/>
              <a:ext cx="8895" cy="80165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18233F9-F9F7-4B50-8F9A-ABF91F475DB3}"/>
                </a:ext>
              </a:extLst>
            </p:cNvPr>
            <p:cNvSpPr txBox="1"/>
            <p:nvPr/>
          </p:nvSpPr>
          <p:spPr>
            <a:xfrm>
              <a:off x="5352784" y="2981669"/>
              <a:ext cx="2574655" cy="638316"/>
            </a:xfrm>
            <a:prstGeom prst="rect">
              <a:avLst/>
            </a:prstGeom>
            <a:noFill/>
            <a:ln w="28575">
              <a:noFill/>
            </a:ln>
          </p:spPr>
          <p:txBody>
            <a:bodyPr wrap="square" rtlCol="0">
              <a:spAutoFit/>
            </a:bodyPr>
            <a:lstStyle/>
            <a:p>
              <a:pPr algn="ctr">
                <a:lnSpc>
                  <a:spcPts val="2200"/>
                </a:lnSpc>
              </a:pPr>
              <a:r>
                <a:rPr lang="en-US" sz="2800" b="1" dirty="0">
                  <a:latin typeface="Segoe UI" panose="020B0502040204020203" pitchFamily="34" charset="0"/>
                  <a:cs typeface="Segoe UI" panose="020B0502040204020203" pitchFamily="34" charset="0"/>
                </a:rPr>
                <a:t>Ring bus</a:t>
              </a:r>
            </a:p>
            <a:p>
              <a:pPr algn="ctr">
                <a:lnSpc>
                  <a:spcPts val="2200"/>
                </a:lnSpc>
              </a:pPr>
              <a:r>
                <a:rPr lang="en-US" b="1" dirty="0">
                  <a:latin typeface="Segoe UI" panose="020B0502040204020203" pitchFamily="34" charset="0"/>
                  <a:cs typeface="Segoe UI" panose="020B0502040204020203" pitchFamily="34" charset="0"/>
                </a:rPr>
                <a:t>(proprietary protocol)</a:t>
              </a:r>
            </a:p>
          </p:txBody>
        </p:sp>
        <p:cxnSp>
          <p:nvCxnSpPr>
            <p:cNvPr id="85" name="Straight Connector 84">
              <a:extLst>
                <a:ext uri="{FF2B5EF4-FFF2-40B4-BE49-F238E27FC236}">
                  <a16:creationId xmlns:a16="http://schemas.microsoft.com/office/drawing/2014/main" id="{E61425FD-001D-49B9-8596-3BF88D4BE72C}"/>
                </a:ext>
              </a:extLst>
            </p:cNvPr>
            <p:cNvCxnSpPr>
              <a:cxnSpLocks/>
            </p:cNvCxnSpPr>
            <p:nvPr/>
          </p:nvCxnSpPr>
          <p:spPr>
            <a:xfrm flipH="1">
              <a:off x="7755403" y="2152410"/>
              <a:ext cx="534748" cy="7554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8547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D9F3DD9C-2917-4FE2-B4A9-9151E6266CFC}"/>
              </a:ext>
            </a:extLst>
          </p:cNvPr>
          <p:cNvSpPr/>
          <p:nvPr/>
        </p:nvSpPr>
        <p:spPr>
          <a:xfrm>
            <a:off x="3066587" y="1302478"/>
            <a:ext cx="8396868" cy="4713356"/>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4D2DA0-A678-43AB-9ED2-1358068A9D39}"/>
              </a:ext>
            </a:extLst>
          </p:cNvPr>
          <p:cNvSpPr>
            <a:spLocks noGrp="1"/>
          </p:cNvSpPr>
          <p:nvPr>
            <p:ph type="title"/>
          </p:nvPr>
        </p:nvSpPr>
        <p:spPr>
          <a:xfrm>
            <a:off x="838200" y="64043"/>
            <a:ext cx="10515600" cy="894963"/>
          </a:xfrm>
        </p:spPr>
        <p:txBody>
          <a:bodyPr/>
          <a:lstStyle/>
          <a:p>
            <a:r>
              <a:rPr lang="en-US" dirty="0"/>
              <a:t>Case Study: Intel’s Iris Integrated GPU</a:t>
            </a:r>
          </a:p>
        </p:txBody>
      </p:sp>
      <p:grpSp>
        <p:nvGrpSpPr>
          <p:cNvPr id="13" name="Group 12">
            <a:extLst>
              <a:ext uri="{FF2B5EF4-FFF2-40B4-BE49-F238E27FC236}">
                <a16:creationId xmlns:a16="http://schemas.microsoft.com/office/drawing/2014/main" id="{04A14E7F-DFE2-4CC1-B955-080DAC115B7F}"/>
              </a:ext>
            </a:extLst>
          </p:cNvPr>
          <p:cNvGrpSpPr/>
          <p:nvPr/>
        </p:nvGrpSpPr>
        <p:grpSpPr>
          <a:xfrm>
            <a:off x="3014046" y="2556112"/>
            <a:ext cx="1802846" cy="740385"/>
            <a:chOff x="7659147" y="3493573"/>
            <a:chExt cx="1300602" cy="740385"/>
          </a:xfrm>
        </p:grpSpPr>
        <p:sp>
          <p:nvSpPr>
            <p:cNvPr id="17" name="Rectangle 16">
              <a:extLst>
                <a:ext uri="{FF2B5EF4-FFF2-40B4-BE49-F238E27FC236}">
                  <a16:creationId xmlns:a16="http://schemas.microsoft.com/office/drawing/2014/main" id="{4FC0300E-C567-4D4E-B259-99E5DB8D47EA}"/>
                </a:ext>
              </a:extLst>
            </p:cNvPr>
            <p:cNvSpPr/>
            <p:nvPr/>
          </p:nvSpPr>
          <p:spPr>
            <a:xfrm>
              <a:off x="7757797" y="3493573"/>
              <a:ext cx="1106027" cy="735315"/>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E1900580-7A72-426C-9FDD-7DFB093E2A3C}"/>
                </a:ext>
              </a:extLst>
            </p:cNvPr>
            <p:cNvSpPr txBox="1"/>
            <p:nvPr/>
          </p:nvSpPr>
          <p:spPr>
            <a:xfrm>
              <a:off x="7659147" y="3566596"/>
              <a:ext cx="1300602" cy="667362"/>
            </a:xfrm>
            <a:prstGeom prst="rect">
              <a:avLst/>
            </a:prstGeom>
            <a:noFill/>
            <a:ln w="28575">
              <a:noFill/>
            </a:ln>
          </p:spPr>
          <p:txBody>
            <a:bodyPr wrap="square" rtlCol="0">
              <a:spAutoFit/>
            </a:bodyPr>
            <a:lstStyle/>
            <a:p>
              <a:pPr algn="ctr">
                <a:lnSpc>
                  <a:spcPts val="2200"/>
                </a:lnSpc>
              </a:pPr>
              <a:r>
                <a:rPr lang="en-US" sz="2800" b="1" dirty="0">
                  <a:latin typeface="Segoe UI" panose="020B0502040204020203" pitchFamily="34" charset="0"/>
                  <a:cs typeface="Segoe UI" panose="020B0502040204020203" pitchFamily="34" charset="0"/>
                </a:rPr>
                <a:t>Root complex</a:t>
              </a:r>
            </a:p>
          </p:txBody>
        </p:sp>
      </p:grpSp>
      <p:sp>
        <p:nvSpPr>
          <p:cNvPr id="16" name="TextBox 15">
            <a:extLst>
              <a:ext uri="{FF2B5EF4-FFF2-40B4-BE49-F238E27FC236}">
                <a16:creationId xmlns:a16="http://schemas.microsoft.com/office/drawing/2014/main" id="{836C5C9E-02EF-44BE-851E-A8E37D6A4588}"/>
              </a:ext>
            </a:extLst>
          </p:cNvPr>
          <p:cNvSpPr txBox="1"/>
          <p:nvPr/>
        </p:nvSpPr>
        <p:spPr>
          <a:xfrm flipH="1">
            <a:off x="8629038" y="6148173"/>
            <a:ext cx="2992164" cy="610873"/>
          </a:xfrm>
          <a:prstGeom prst="rect">
            <a:avLst/>
          </a:prstGeom>
          <a:noFill/>
        </p:spPr>
        <p:txBody>
          <a:bodyPr wrap="square" rtlCol="0">
            <a:spAutoFit/>
          </a:bodyPr>
          <a:lstStyle/>
          <a:p>
            <a:pPr algn="ctr">
              <a:lnSpc>
                <a:spcPts val="2000"/>
              </a:lnSpc>
            </a:pPr>
            <a:r>
              <a:rPr lang="en-US" sz="2400" b="1" dirty="0">
                <a:latin typeface="Segoe UI" panose="020B0502040204020203" pitchFamily="34" charset="0"/>
                <a:cs typeface="Segoe UI" panose="020B0502040204020203" pitchFamily="34" charset="0"/>
              </a:rPr>
              <a:t>“System on a Chip”</a:t>
            </a:r>
          </a:p>
          <a:p>
            <a:pPr algn="ctr">
              <a:lnSpc>
                <a:spcPts val="2000"/>
              </a:lnSpc>
            </a:pPr>
            <a:r>
              <a:rPr lang="en-US" sz="2400" b="1" dirty="0">
                <a:latin typeface="Segoe UI" panose="020B0502040204020203" pitchFamily="34" charset="0"/>
                <a:cs typeface="Segoe UI" panose="020B0502040204020203" pitchFamily="34" charset="0"/>
              </a:rPr>
              <a:t>(SoC)</a:t>
            </a:r>
          </a:p>
        </p:txBody>
      </p:sp>
      <p:grpSp>
        <p:nvGrpSpPr>
          <p:cNvPr id="3" name="Group 2">
            <a:extLst>
              <a:ext uri="{FF2B5EF4-FFF2-40B4-BE49-F238E27FC236}">
                <a16:creationId xmlns:a16="http://schemas.microsoft.com/office/drawing/2014/main" id="{EC9E8624-9D9A-473E-892E-7CEF565B5576}"/>
              </a:ext>
            </a:extLst>
          </p:cNvPr>
          <p:cNvGrpSpPr/>
          <p:nvPr/>
        </p:nvGrpSpPr>
        <p:grpSpPr>
          <a:xfrm>
            <a:off x="5745247" y="3964446"/>
            <a:ext cx="1812451" cy="656590"/>
            <a:chOff x="7997796" y="3681529"/>
            <a:chExt cx="1812451" cy="656590"/>
          </a:xfrm>
        </p:grpSpPr>
        <p:sp>
          <p:nvSpPr>
            <p:cNvPr id="25" name="Rectangle 24">
              <a:extLst>
                <a:ext uri="{FF2B5EF4-FFF2-40B4-BE49-F238E27FC236}">
                  <a16:creationId xmlns:a16="http://schemas.microsoft.com/office/drawing/2014/main" id="{E07B34E7-6994-4018-92C1-14BF43A2EFAF}"/>
                </a:ext>
              </a:extLst>
            </p:cNvPr>
            <p:cNvSpPr/>
            <p:nvPr/>
          </p:nvSpPr>
          <p:spPr>
            <a:xfrm>
              <a:off x="8044192" y="3699213"/>
              <a:ext cx="1766055" cy="545968"/>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E6D82B60-2A98-45A0-85A9-C42ECA6A2C6B}"/>
                </a:ext>
              </a:extLst>
            </p:cNvPr>
            <p:cNvSpPr txBox="1"/>
            <p:nvPr/>
          </p:nvSpPr>
          <p:spPr>
            <a:xfrm>
              <a:off x="7997796" y="3681529"/>
              <a:ext cx="1802846" cy="656590"/>
            </a:xfrm>
            <a:prstGeom prst="rect">
              <a:avLst/>
            </a:prstGeom>
            <a:noFill/>
            <a:ln w="28575">
              <a:noFill/>
            </a:ln>
          </p:spPr>
          <p:txBody>
            <a:bodyPr wrap="square" rtlCol="0">
              <a:spAutoFit/>
            </a:bodyPr>
            <a:lstStyle/>
            <a:p>
              <a:pPr algn="ctr">
                <a:lnSpc>
                  <a:spcPts val="2200"/>
                </a:lnSpc>
              </a:pPr>
              <a:r>
                <a:rPr lang="en-US" sz="2400" b="1" dirty="0">
                  <a:latin typeface="Segoe UI" panose="020B0502040204020203" pitchFamily="34" charset="0"/>
                  <a:cs typeface="Segoe UI" panose="020B0502040204020203" pitchFamily="34" charset="0"/>
                </a:rPr>
                <a:t>L3 cache shard</a:t>
              </a:r>
            </a:p>
          </p:txBody>
        </p:sp>
      </p:grpSp>
      <p:grpSp>
        <p:nvGrpSpPr>
          <p:cNvPr id="27" name="Group 26">
            <a:extLst>
              <a:ext uri="{FF2B5EF4-FFF2-40B4-BE49-F238E27FC236}">
                <a16:creationId xmlns:a16="http://schemas.microsoft.com/office/drawing/2014/main" id="{96515E2E-F38B-4CD6-96EF-40F39C7CC7D5}"/>
              </a:ext>
            </a:extLst>
          </p:cNvPr>
          <p:cNvGrpSpPr/>
          <p:nvPr/>
        </p:nvGrpSpPr>
        <p:grpSpPr>
          <a:xfrm>
            <a:off x="5740444" y="2028534"/>
            <a:ext cx="1812451" cy="667362"/>
            <a:chOff x="7997796" y="3681527"/>
            <a:chExt cx="1812451" cy="667362"/>
          </a:xfrm>
        </p:grpSpPr>
        <p:sp>
          <p:nvSpPr>
            <p:cNvPr id="28" name="Rectangle 27">
              <a:extLst>
                <a:ext uri="{FF2B5EF4-FFF2-40B4-BE49-F238E27FC236}">
                  <a16:creationId xmlns:a16="http://schemas.microsoft.com/office/drawing/2014/main" id="{564BEAE3-6241-4851-828C-58DF53002AD6}"/>
                </a:ext>
              </a:extLst>
            </p:cNvPr>
            <p:cNvSpPr/>
            <p:nvPr/>
          </p:nvSpPr>
          <p:spPr>
            <a:xfrm>
              <a:off x="8044192" y="3699213"/>
              <a:ext cx="1766055" cy="545968"/>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1B99B90-3259-4C3C-BF4F-CBD276F71FEA}"/>
                </a:ext>
              </a:extLst>
            </p:cNvPr>
            <p:cNvSpPr txBox="1"/>
            <p:nvPr/>
          </p:nvSpPr>
          <p:spPr>
            <a:xfrm>
              <a:off x="7997796" y="3681527"/>
              <a:ext cx="1802846" cy="667362"/>
            </a:xfrm>
            <a:prstGeom prst="rect">
              <a:avLst/>
            </a:prstGeom>
            <a:noFill/>
            <a:ln w="28575">
              <a:noFill/>
            </a:ln>
          </p:spPr>
          <p:txBody>
            <a:bodyPr wrap="square" rtlCol="0">
              <a:spAutoFit/>
            </a:bodyPr>
            <a:lstStyle/>
            <a:p>
              <a:pPr algn="ctr">
                <a:lnSpc>
                  <a:spcPts val="2200"/>
                </a:lnSpc>
              </a:pPr>
              <a:r>
                <a:rPr lang="en-US" sz="2400" b="1" dirty="0">
                  <a:latin typeface="Segoe UI" panose="020B0502040204020203" pitchFamily="34" charset="0"/>
                  <a:cs typeface="Segoe UI" panose="020B0502040204020203" pitchFamily="34" charset="0"/>
                </a:rPr>
                <a:t>L3 cache shard</a:t>
              </a:r>
            </a:p>
          </p:txBody>
        </p:sp>
      </p:grpSp>
      <p:grpSp>
        <p:nvGrpSpPr>
          <p:cNvPr id="32" name="Group 31">
            <a:extLst>
              <a:ext uri="{FF2B5EF4-FFF2-40B4-BE49-F238E27FC236}">
                <a16:creationId xmlns:a16="http://schemas.microsoft.com/office/drawing/2014/main" id="{C94B8085-6ECD-41DF-AB0B-3053DC5ED66A}"/>
              </a:ext>
            </a:extLst>
          </p:cNvPr>
          <p:cNvGrpSpPr/>
          <p:nvPr/>
        </p:nvGrpSpPr>
        <p:grpSpPr>
          <a:xfrm>
            <a:off x="-94325" y="1112001"/>
            <a:ext cx="3456333" cy="4379921"/>
            <a:chOff x="-94325" y="1112001"/>
            <a:chExt cx="3456333" cy="4379921"/>
          </a:xfrm>
        </p:grpSpPr>
        <p:sp>
          <p:nvSpPr>
            <p:cNvPr id="23" name="TextBox 22">
              <a:extLst>
                <a:ext uri="{FF2B5EF4-FFF2-40B4-BE49-F238E27FC236}">
                  <a16:creationId xmlns:a16="http://schemas.microsoft.com/office/drawing/2014/main" id="{51D15A27-D666-4DB1-AEF5-FE90DA12ED32}"/>
                </a:ext>
              </a:extLst>
            </p:cNvPr>
            <p:cNvSpPr txBox="1"/>
            <p:nvPr/>
          </p:nvSpPr>
          <p:spPr>
            <a:xfrm>
              <a:off x="1575502" y="3360410"/>
              <a:ext cx="1786506" cy="528350"/>
            </a:xfrm>
            <a:prstGeom prst="rect">
              <a:avLst/>
            </a:prstGeom>
            <a:noFill/>
          </p:spPr>
          <p:txBody>
            <a:bodyPr wrap="square" rtlCol="0">
              <a:spAutoFit/>
            </a:bodyPr>
            <a:lstStyle/>
            <a:p>
              <a:pPr algn="ctr">
                <a:lnSpc>
                  <a:spcPts val="1700"/>
                </a:lnSpc>
              </a:pPr>
              <a:r>
                <a:rPr lang="en-US" sz="1600" b="1" dirty="0">
                  <a:latin typeface="Segoe UI" panose="020B0502040204020203" pitchFamily="34" charset="0"/>
                  <a:cs typeface="Segoe UI" panose="020B0502040204020203" pitchFamily="34" charset="0"/>
                </a:rPr>
                <a:t>PCI-e lanes</a:t>
              </a:r>
            </a:p>
            <a:p>
              <a:pPr algn="ctr">
                <a:lnSpc>
                  <a:spcPts val="1700"/>
                </a:lnSpc>
              </a:pPr>
              <a:r>
                <a:rPr lang="en-US" sz="1600" b="1" dirty="0">
                  <a:latin typeface="Segoe UI" panose="020B0502040204020203" pitchFamily="34" charset="0"/>
                  <a:cs typeface="Segoe UI" panose="020B0502040204020203" pitchFamily="34" charset="0"/>
                </a:rPr>
                <a:t>(</a:t>
              </a:r>
              <a:r>
                <a:rPr lang="en-US" sz="1600" b="1" dirty="0" err="1">
                  <a:latin typeface="Segoe UI" panose="020B0502040204020203" pitchFamily="34" charset="0"/>
                  <a:cs typeface="Segoe UI" panose="020B0502040204020203" pitchFamily="34" charset="0"/>
                </a:rPr>
                <a:t>xWhatever</a:t>
              </a:r>
              <a:r>
                <a:rPr lang="en-US" sz="1600" b="1" dirty="0">
                  <a:latin typeface="Segoe UI" panose="020B0502040204020203" pitchFamily="34" charset="0"/>
                  <a:cs typeface="Segoe UI" panose="020B0502040204020203" pitchFamily="34" charset="0"/>
                </a:rPr>
                <a:t>)</a:t>
              </a:r>
            </a:p>
          </p:txBody>
        </p:sp>
        <p:grpSp>
          <p:nvGrpSpPr>
            <p:cNvPr id="19" name="Group 18">
              <a:extLst>
                <a:ext uri="{FF2B5EF4-FFF2-40B4-BE49-F238E27FC236}">
                  <a16:creationId xmlns:a16="http://schemas.microsoft.com/office/drawing/2014/main" id="{E23294D7-F710-48F4-B9B7-ECA0B75C6D89}"/>
                </a:ext>
              </a:extLst>
            </p:cNvPr>
            <p:cNvGrpSpPr/>
            <p:nvPr/>
          </p:nvGrpSpPr>
          <p:grpSpPr>
            <a:xfrm>
              <a:off x="-94325" y="1112001"/>
              <a:ext cx="3450896" cy="4379921"/>
              <a:chOff x="-94325" y="1112001"/>
              <a:chExt cx="3450896" cy="4379921"/>
            </a:xfrm>
          </p:grpSpPr>
          <p:grpSp>
            <p:nvGrpSpPr>
              <p:cNvPr id="6" name="Group 5">
                <a:extLst>
                  <a:ext uri="{FF2B5EF4-FFF2-40B4-BE49-F238E27FC236}">
                    <a16:creationId xmlns:a16="http://schemas.microsoft.com/office/drawing/2014/main" id="{FEAE4213-B693-4086-A2A2-17EA71C2D543}"/>
                  </a:ext>
                </a:extLst>
              </p:cNvPr>
              <p:cNvGrpSpPr/>
              <p:nvPr/>
            </p:nvGrpSpPr>
            <p:grpSpPr>
              <a:xfrm>
                <a:off x="-94325" y="1112001"/>
                <a:ext cx="3450896" cy="2851397"/>
                <a:chOff x="4867564" y="1167712"/>
                <a:chExt cx="3450896" cy="2851397"/>
              </a:xfrm>
            </p:grpSpPr>
            <p:cxnSp>
              <p:nvCxnSpPr>
                <p:cNvPr id="7" name="Straight Connector 6">
                  <a:extLst>
                    <a:ext uri="{FF2B5EF4-FFF2-40B4-BE49-F238E27FC236}">
                      <a16:creationId xmlns:a16="http://schemas.microsoft.com/office/drawing/2014/main" id="{F9FCAC2F-851A-4801-8438-80F4AEAAAB9D}"/>
                    </a:ext>
                  </a:extLst>
                </p:cNvPr>
                <p:cNvCxnSpPr>
                  <a:cxnSpLocks/>
                </p:cNvCxnSpPr>
                <p:nvPr/>
              </p:nvCxnSpPr>
              <p:spPr>
                <a:xfrm>
                  <a:off x="6424962" y="2057848"/>
                  <a:ext cx="5356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A49528D-5604-468B-A14F-576386AAEED0}"/>
                    </a:ext>
                  </a:extLst>
                </p:cNvPr>
                <p:cNvPicPr>
                  <a:picLocks noChangeAspect="1"/>
                </p:cNvPicPr>
                <p:nvPr/>
              </p:nvPicPr>
              <p:blipFill>
                <a:blip r:embed="rId3"/>
                <a:stretch>
                  <a:fillRect/>
                </a:stretch>
              </p:blipFill>
              <p:spPr>
                <a:xfrm rot="2712089" flipH="1">
                  <a:off x="4867564" y="1167712"/>
                  <a:ext cx="2373453" cy="2373453"/>
                </a:xfrm>
                <a:prstGeom prst="rect">
                  <a:avLst/>
                </a:prstGeom>
              </p:spPr>
            </p:pic>
            <p:sp>
              <p:nvSpPr>
                <p:cNvPr id="9" name="TextBox 8">
                  <a:extLst>
                    <a:ext uri="{FF2B5EF4-FFF2-40B4-BE49-F238E27FC236}">
                      <a16:creationId xmlns:a16="http://schemas.microsoft.com/office/drawing/2014/main" id="{BC8489A8-B21F-472C-A47B-54D9E6500870}"/>
                    </a:ext>
                  </a:extLst>
                </p:cNvPr>
                <p:cNvSpPr txBox="1"/>
                <p:nvPr/>
              </p:nvSpPr>
              <p:spPr>
                <a:xfrm flipH="1">
                  <a:off x="5273061" y="3699213"/>
                  <a:ext cx="1640086" cy="319896"/>
                </a:xfrm>
                <a:prstGeom prst="rect">
                  <a:avLst/>
                </a:prstGeom>
                <a:noFill/>
              </p:spPr>
              <p:txBody>
                <a:bodyPr wrap="square" rtlCol="0">
                  <a:spAutoFit/>
                </a:bodyPr>
                <a:lstStyle/>
                <a:p>
                  <a:pPr algn="ctr">
                    <a:lnSpc>
                      <a:spcPts val="1400"/>
                    </a:lnSpc>
                  </a:pPr>
                  <a:r>
                    <a:rPr lang="en-US" sz="2800" b="1" dirty="0">
                      <a:latin typeface="Segoe UI" panose="020B0502040204020203" pitchFamily="34" charset="0"/>
                      <a:cs typeface="Segoe UI" panose="020B0502040204020203" pitchFamily="34" charset="0"/>
                    </a:rPr>
                    <a:t>RAM</a:t>
                  </a:r>
                </a:p>
              </p:txBody>
            </p:sp>
            <p:sp>
              <p:nvSpPr>
                <p:cNvPr id="10" name="TextBox 9">
                  <a:extLst>
                    <a:ext uri="{FF2B5EF4-FFF2-40B4-BE49-F238E27FC236}">
                      <a16:creationId xmlns:a16="http://schemas.microsoft.com/office/drawing/2014/main" id="{673FB352-5C91-41CA-8A54-3BBDB4D702E4}"/>
                    </a:ext>
                  </a:extLst>
                </p:cNvPr>
                <p:cNvSpPr txBox="1"/>
                <p:nvPr/>
              </p:nvSpPr>
              <p:spPr>
                <a:xfrm flipH="1">
                  <a:off x="6678374" y="2483912"/>
                  <a:ext cx="1640086" cy="296684"/>
                </a:xfrm>
                <a:prstGeom prst="rect">
                  <a:avLst/>
                </a:prstGeom>
                <a:noFill/>
              </p:spPr>
              <p:txBody>
                <a:bodyPr wrap="square" rtlCol="0">
                  <a:spAutoFit/>
                </a:bodyPr>
                <a:lstStyle/>
                <a:p>
                  <a:pPr algn="ctr">
                    <a:lnSpc>
                      <a:spcPts val="1400"/>
                    </a:lnSpc>
                  </a:pPr>
                  <a:r>
                    <a:rPr lang="en-US" sz="2200" b="1" dirty="0">
                      <a:latin typeface="Segoe UI" panose="020B0502040204020203" pitchFamily="34" charset="0"/>
                      <a:cs typeface="Segoe UI" panose="020B0502040204020203" pitchFamily="34" charset="0"/>
                    </a:rPr>
                    <a:t>SDRAM</a:t>
                  </a:r>
                </a:p>
              </p:txBody>
            </p:sp>
          </p:grpSp>
          <p:sp>
            <p:nvSpPr>
              <p:cNvPr id="20" name="TextBox 19">
                <a:extLst>
                  <a:ext uri="{FF2B5EF4-FFF2-40B4-BE49-F238E27FC236}">
                    <a16:creationId xmlns:a16="http://schemas.microsoft.com/office/drawing/2014/main" id="{A79A730E-DFBF-4B80-AF24-1ABB1BE0564E}"/>
                  </a:ext>
                </a:extLst>
              </p:cNvPr>
              <p:cNvSpPr txBox="1"/>
              <p:nvPr/>
            </p:nvSpPr>
            <p:spPr>
              <a:xfrm>
                <a:off x="683710" y="5183632"/>
                <a:ext cx="2547504" cy="308290"/>
              </a:xfrm>
              <a:prstGeom prst="rect">
                <a:avLst/>
              </a:prstGeom>
              <a:noFill/>
            </p:spPr>
            <p:txBody>
              <a:bodyPr wrap="square" rtlCol="0">
                <a:spAutoFit/>
              </a:bodyPr>
              <a:lstStyle/>
              <a:p>
                <a:pPr algn="ctr">
                  <a:lnSpc>
                    <a:spcPts val="1400"/>
                  </a:lnSpc>
                </a:pPr>
                <a:r>
                  <a:rPr lang="en-US" sz="2800" b="1" dirty="0">
                    <a:latin typeface="Segoe UI" panose="020B0502040204020203" pitchFamily="34" charset="0"/>
                    <a:cs typeface="Segoe UI" panose="020B0502040204020203" pitchFamily="34" charset="0"/>
                  </a:rPr>
                  <a:t>PCI-e device</a:t>
                </a:r>
              </a:p>
            </p:txBody>
          </p:sp>
          <p:cxnSp>
            <p:nvCxnSpPr>
              <p:cNvPr id="21" name="Straight Connector 20">
                <a:extLst>
                  <a:ext uri="{FF2B5EF4-FFF2-40B4-BE49-F238E27FC236}">
                    <a16:creationId xmlns:a16="http://schemas.microsoft.com/office/drawing/2014/main" id="{1739B815-7555-4692-A4DF-1D8A0B66B0E8}"/>
                  </a:ext>
                </a:extLst>
              </p:cNvPr>
              <p:cNvCxnSpPr>
                <a:cxnSpLocks/>
              </p:cNvCxnSpPr>
              <p:nvPr/>
            </p:nvCxnSpPr>
            <p:spPr>
              <a:xfrm flipV="1">
                <a:off x="1851223" y="2863875"/>
                <a:ext cx="0" cy="12876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86477301-6659-41A8-9880-066B3CA803D4}"/>
                  </a:ext>
                </a:extLst>
              </p:cNvPr>
              <p:cNvPicPr>
                <a:picLocks noChangeAspect="1"/>
              </p:cNvPicPr>
              <p:nvPr/>
            </p:nvPicPr>
            <p:blipFill>
              <a:blip r:embed="rId4"/>
              <a:stretch>
                <a:fillRect/>
              </a:stretch>
            </p:blipFill>
            <p:spPr>
              <a:xfrm rot="10800000">
                <a:off x="1144205" y="4005449"/>
                <a:ext cx="1626515" cy="1113336"/>
              </a:xfrm>
              <a:prstGeom prst="rect">
                <a:avLst/>
              </a:prstGeom>
            </p:spPr>
          </p:pic>
          <p:cxnSp>
            <p:nvCxnSpPr>
              <p:cNvPr id="55" name="Straight Connector 54">
                <a:extLst>
                  <a:ext uri="{FF2B5EF4-FFF2-40B4-BE49-F238E27FC236}">
                    <a16:creationId xmlns:a16="http://schemas.microsoft.com/office/drawing/2014/main" id="{A04CD310-48C4-4B55-86EE-7CA31B4AD56E}"/>
                  </a:ext>
                </a:extLst>
              </p:cNvPr>
              <p:cNvCxnSpPr>
                <a:cxnSpLocks/>
              </p:cNvCxnSpPr>
              <p:nvPr/>
            </p:nvCxnSpPr>
            <p:spPr>
              <a:xfrm>
                <a:off x="2001354" y="2687544"/>
                <a:ext cx="1155286"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77EF352-796A-4556-BB2D-DFB35AE9CDAF}"/>
                  </a:ext>
                </a:extLst>
              </p:cNvPr>
              <p:cNvCxnSpPr>
                <a:cxnSpLocks/>
              </p:cNvCxnSpPr>
              <p:nvPr/>
            </p:nvCxnSpPr>
            <p:spPr>
              <a:xfrm flipV="1">
                <a:off x="1998705" y="1988105"/>
                <a:ext cx="0" cy="7190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38D0460-03A1-4FB9-B370-E5B978B5177B}"/>
                  </a:ext>
                </a:extLst>
              </p:cNvPr>
              <p:cNvCxnSpPr>
                <a:cxnSpLocks/>
              </p:cNvCxnSpPr>
              <p:nvPr/>
            </p:nvCxnSpPr>
            <p:spPr>
              <a:xfrm>
                <a:off x="1833746" y="2871558"/>
                <a:ext cx="132235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2" name="Straight Connector 11">
            <a:extLst>
              <a:ext uri="{FF2B5EF4-FFF2-40B4-BE49-F238E27FC236}">
                <a16:creationId xmlns:a16="http://schemas.microsoft.com/office/drawing/2014/main" id="{3E8B4AED-083F-4F17-8357-753CC9C7E5FA}"/>
              </a:ext>
            </a:extLst>
          </p:cNvPr>
          <p:cNvCxnSpPr>
            <a:cxnSpLocks/>
          </p:cNvCxnSpPr>
          <p:nvPr/>
        </p:nvCxnSpPr>
        <p:spPr>
          <a:xfrm>
            <a:off x="4676260" y="2933639"/>
            <a:ext cx="286065" cy="21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083742F-FD91-4030-BEF0-5A538C5D62E3}"/>
              </a:ext>
            </a:extLst>
          </p:cNvPr>
          <p:cNvCxnSpPr>
            <a:cxnSpLocks/>
          </p:cNvCxnSpPr>
          <p:nvPr/>
        </p:nvCxnSpPr>
        <p:spPr>
          <a:xfrm flipV="1">
            <a:off x="6630170" y="3673396"/>
            <a:ext cx="0" cy="3206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57BCDB-BB5E-4951-9800-C06426BED2A2}"/>
              </a:ext>
            </a:extLst>
          </p:cNvPr>
          <p:cNvCxnSpPr>
            <a:cxnSpLocks/>
          </p:cNvCxnSpPr>
          <p:nvPr/>
        </p:nvCxnSpPr>
        <p:spPr>
          <a:xfrm flipV="1">
            <a:off x="6630170" y="2538619"/>
            <a:ext cx="0" cy="337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602C316-495C-4749-ABAD-F966B88484C1}"/>
              </a:ext>
            </a:extLst>
          </p:cNvPr>
          <p:cNvCxnSpPr>
            <a:cxnSpLocks/>
          </p:cNvCxnSpPr>
          <p:nvPr/>
        </p:nvCxnSpPr>
        <p:spPr>
          <a:xfrm flipH="1" flipV="1">
            <a:off x="4953375" y="2938709"/>
            <a:ext cx="309690" cy="2095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165140E-7F36-4E33-8D93-356009AB7A4C}"/>
              </a:ext>
            </a:extLst>
          </p:cNvPr>
          <p:cNvCxnSpPr>
            <a:cxnSpLocks/>
          </p:cNvCxnSpPr>
          <p:nvPr/>
        </p:nvCxnSpPr>
        <p:spPr>
          <a:xfrm flipH="1" flipV="1">
            <a:off x="7761203" y="3663817"/>
            <a:ext cx="534748" cy="755439"/>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7150AA3-48E8-4B2E-A036-AEFF1728EB0E}"/>
              </a:ext>
            </a:extLst>
          </p:cNvPr>
          <p:cNvCxnSpPr>
            <a:cxnSpLocks/>
          </p:cNvCxnSpPr>
          <p:nvPr/>
        </p:nvCxnSpPr>
        <p:spPr>
          <a:xfrm flipV="1">
            <a:off x="4953375" y="3468886"/>
            <a:ext cx="309690" cy="209507"/>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6A5AEF0-2392-42D9-A400-FB01D8563CE5}"/>
              </a:ext>
            </a:extLst>
          </p:cNvPr>
          <p:cNvCxnSpPr>
            <a:cxnSpLocks/>
          </p:cNvCxnSpPr>
          <p:nvPr/>
        </p:nvCxnSpPr>
        <p:spPr>
          <a:xfrm flipH="1" flipV="1">
            <a:off x="4959873" y="3663815"/>
            <a:ext cx="8895" cy="801659"/>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18233F9-F9F7-4B50-8F9A-ABF91F475DB3}"/>
              </a:ext>
            </a:extLst>
          </p:cNvPr>
          <p:cNvSpPr txBox="1"/>
          <p:nvPr/>
        </p:nvSpPr>
        <p:spPr>
          <a:xfrm>
            <a:off x="5352784" y="2981669"/>
            <a:ext cx="2574655" cy="638316"/>
          </a:xfrm>
          <a:prstGeom prst="rect">
            <a:avLst/>
          </a:prstGeom>
          <a:noFill/>
          <a:ln w="28575">
            <a:noFill/>
          </a:ln>
        </p:spPr>
        <p:txBody>
          <a:bodyPr wrap="square" rtlCol="0">
            <a:spAutoFit/>
          </a:bodyPr>
          <a:lstStyle/>
          <a:p>
            <a:pPr algn="ctr">
              <a:lnSpc>
                <a:spcPts val="2200"/>
              </a:lnSpc>
            </a:pPr>
            <a:r>
              <a:rPr lang="en-US" sz="2800" b="1" dirty="0">
                <a:latin typeface="Segoe UI" panose="020B0502040204020203" pitchFamily="34" charset="0"/>
                <a:cs typeface="Segoe UI" panose="020B0502040204020203" pitchFamily="34" charset="0"/>
              </a:rPr>
              <a:t>Ring bus</a:t>
            </a:r>
          </a:p>
          <a:p>
            <a:pPr algn="ctr">
              <a:lnSpc>
                <a:spcPts val="2200"/>
              </a:lnSpc>
            </a:pPr>
            <a:r>
              <a:rPr lang="en-US" b="1" dirty="0">
                <a:latin typeface="Segoe UI" panose="020B0502040204020203" pitchFamily="34" charset="0"/>
                <a:cs typeface="Segoe UI" panose="020B0502040204020203" pitchFamily="34" charset="0"/>
              </a:rPr>
              <a:t>(proprietary protocol)</a:t>
            </a:r>
          </a:p>
        </p:txBody>
      </p:sp>
      <p:cxnSp>
        <p:nvCxnSpPr>
          <p:cNvPr id="85" name="Straight Connector 84">
            <a:extLst>
              <a:ext uri="{FF2B5EF4-FFF2-40B4-BE49-F238E27FC236}">
                <a16:creationId xmlns:a16="http://schemas.microsoft.com/office/drawing/2014/main" id="{E61425FD-001D-49B9-8596-3BF88D4BE72C}"/>
              </a:ext>
            </a:extLst>
          </p:cNvPr>
          <p:cNvCxnSpPr>
            <a:cxnSpLocks/>
          </p:cNvCxnSpPr>
          <p:nvPr/>
        </p:nvCxnSpPr>
        <p:spPr>
          <a:xfrm flipH="1">
            <a:off x="7763567" y="2144818"/>
            <a:ext cx="534748" cy="77062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0BAB604A-DC3C-469C-ADCE-EBC434EE8CBF}"/>
              </a:ext>
            </a:extLst>
          </p:cNvPr>
          <p:cNvPicPr>
            <a:picLocks noChangeAspect="1"/>
          </p:cNvPicPr>
          <p:nvPr/>
        </p:nvPicPr>
        <p:blipFill>
          <a:blip r:embed="rId5"/>
          <a:stretch>
            <a:fillRect/>
          </a:stretch>
        </p:blipFill>
        <p:spPr>
          <a:xfrm>
            <a:off x="4121316" y="4333798"/>
            <a:ext cx="1694904" cy="1694904"/>
          </a:xfrm>
          <a:prstGeom prst="rect">
            <a:avLst/>
          </a:prstGeom>
        </p:spPr>
      </p:pic>
      <p:grpSp>
        <p:nvGrpSpPr>
          <p:cNvPr id="4" name="Group 3">
            <a:extLst>
              <a:ext uri="{FF2B5EF4-FFF2-40B4-BE49-F238E27FC236}">
                <a16:creationId xmlns:a16="http://schemas.microsoft.com/office/drawing/2014/main" id="{8C78FD34-A34F-48FA-8D21-A45DF6A9F9B2}"/>
              </a:ext>
            </a:extLst>
          </p:cNvPr>
          <p:cNvGrpSpPr/>
          <p:nvPr/>
        </p:nvGrpSpPr>
        <p:grpSpPr>
          <a:xfrm>
            <a:off x="8242033" y="3378318"/>
            <a:ext cx="3160556" cy="1761965"/>
            <a:chOff x="8097070" y="3378318"/>
            <a:chExt cx="3160556" cy="1761965"/>
          </a:xfrm>
        </p:grpSpPr>
        <p:pic>
          <p:nvPicPr>
            <p:cNvPr id="24" name="Picture 23">
              <a:extLst>
                <a:ext uri="{FF2B5EF4-FFF2-40B4-BE49-F238E27FC236}">
                  <a16:creationId xmlns:a16="http://schemas.microsoft.com/office/drawing/2014/main" id="{447E23A5-B8B2-4489-8287-9A49FC93AEBC}"/>
                </a:ext>
              </a:extLst>
            </p:cNvPr>
            <p:cNvPicPr>
              <a:picLocks noChangeAspect="1"/>
            </p:cNvPicPr>
            <p:nvPr/>
          </p:nvPicPr>
          <p:blipFill>
            <a:blip r:embed="rId6"/>
            <a:stretch>
              <a:fillRect/>
            </a:stretch>
          </p:blipFill>
          <p:spPr>
            <a:xfrm>
              <a:off x="9491571" y="3378318"/>
              <a:ext cx="1766055" cy="1761965"/>
            </a:xfrm>
            <a:prstGeom prst="rect">
              <a:avLst/>
            </a:prstGeom>
          </p:spPr>
        </p:pic>
        <p:grpSp>
          <p:nvGrpSpPr>
            <p:cNvPr id="75" name="Group 74">
              <a:extLst>
                <a:ext uri="{FF2B5EF4-FFF2-40B4-BE49-F238E27FC236}">
                  <a16:creationId xmlns:a16="http://schemas.microsoft.com/office/drawing/2014/main" id="{2AB82803-C3B6-4A9F-AFB5-17B86AC95A4B}"/>
                </a:ext>
              </a:extLst>
            </p:cNvPr>
            <p:cNvGrpSpPr/>
            <p:nvPr/>
          </p:nvGrpSpPr>
          <p:grpSpPr>
            <a:xfrm>
              <a:off x="8097070" y="3828502"/>
              <a:ext cx="1382636" cy="889198"/>
              <a:chOff x="9956167" y="3429782"/>
              <a:chExt cx="1382636" cy="889198"/>
            </a:xfrm>
          </p:grpSpPr>
          <p:grpSp>
            <p:nvGrpSpPr>
              <p:cNvPr id="76" name="Group 75">
                <a:extLst>
                  <a:ext uri="{FF2B5EF4-FFF2-40B4-BE49-F238E27FC236}">
                    <a16:creationId xmlns:a16="http://schemas.microsoft.com/office/drawing/2014/main" id="{8D5A9A6F-84E0-4DF3-8775-3091CE8A945B}"/>
                  </a:ext>
                </a:extLst>
              </p:cNvPr>
              <p:cNvGrpSpPr/>
              <p:nvPr/>
            </p:nvGrpSpPr>
            <p:grpSpPr>
              <a:xfrm>
                <a:off x="10428500" y="3429922"/>
                <a:ext cx="910303" cy="429330"/>
                <a:chOff x="7783571" y="3754968"/>
                <a:chExt cx="2900942" cy="429330"/>
              </a:xfrm>
            </p:grpSpPr>
            <p:sp>
              <p:nvSpPr>
                <p:cNvPr id="83" name="Rectangle 82">
                  <a:extLst>
                    <a:ext uri="{FF2B5EF4-FFF2-40B4-BE49-F238E27FC236}">
                      <a16:creationId xmlns:a16="http://schemas.microsoft.com/office/drawing/2014/main" id="{C0923B33-624F-4F84-8F65-A5520C1F94BD}"/>
                    </a:ext>
                  </a:extLst>
                </p:cNvPr>
                <p:cNvSpPr/>
                <p:nvPr/>
              </p:nvSpPr>
              <p:spPr>
                <a:xfrm>
                  <a:off x="8044193" y="3754968"/>
                  <a:ext cx="2404477" cy="406563"/>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F5B5104E-8FC9-4442-B6F9-6666B76DC3CD}"/>
                    </a:ext>
                  </a:extLst>
                </p:cNvPr>
                <p:cNvSpPr txBox="1"/>
                <p:nvPr/>
              </p:nvSpPr>
              <p:spPr>
                <a:xfrm>
                  <a:off x="7783571" y="3809837"/>
                  <a:ext cx="2900942" cy="374461"/>
                </a:xfrm>
                <a:prstGeom prst="rect">
                  <a:avLst/>
                </a:prstGeom>
                <a:noFill/>
                <a:ln w="28575">
                  <a:noFill/>
                </a:ln>
              </p:spPr>
              <p:txBody>
                <a:bodyPr wrap="square" rtlCol="0">
                  <a:spAutoFit/>
                </a:bodyPr>
                <a:lstStyle/>
                <a:p>
                  <a:pPr algn="ctr">
                    <a:lnSpc>
                      <a:spcPts val="2200"/>
                    </a:lnSpc>
                  </a:pPr>
                  <a:r>
                    <a:rPr lang="en-US" sz="2400" b="1" dirty="0">
                      <a:latin typeface="Segoe UI" panose="020B0502040204020203" pitchFamily="34" charset="0"/>
                      <a:cs typeface="Segoe UI" panose="020B0502040204020203" pitchFamily="34" charset="0"/>
                    </a:rPr>
                    <a:t>L1-i</a:t>
                  </a:r>
                </a:p>
              </p:txBody>
            </p:sp>
          </p:grpSp>
          <p:grpSp>
            <p:nvGrpSpPr>
              <p:cNvPr id="77" name="Group 76">
                <a:extLst>
                  <a:ext uri="{FF2B5EF4-FFF2-40B4-BE49-F238E27FC236}">
                    <a16:creationId xmlns:a16="http://schemas.microsoft.com/office/drawing/2014/main" id="{65184952-0D02-4CD3-85BB-ABE6DD7E4602}"/>
                  </a:ext>
                </a:extLst>
              </p:cNvPr>
              <p:cNvGrpSpPr/>
              <p:nvPr/>
            </p:nvGrpSpPr>
            <p:grpSpPr>
              <a:xfrm>
                <a:off x="10421229" y="3889650"/>
                <a:ext cx="910303" cy="429330"/>
                <a:chOff x="7783571" y="3754968"/>
                <a:chExt cx="2900942" cy="429330"/>
              </a:xfrm>
            </p:grpSpPr>
            <p:sp>
              <p:nvSpPr>
                <p:cNvPr id="81" name="Rectangle 80">
                  <a:extLst>
                    <a:ext uri="{FF2B5EF4-FFF2-40B4-BE49-F238E27FC236}">
                      <a16:creationId xmlns:a16="http://schemas.microsoft.com/office/drawing/2014/main" id="{14E8C58E-51AA-4974-93EF-4FEF394AAE5C}"/>
                    </a:ext>
                  </a:extLst>
                </p:cNvPr>
                <p:cNvSpPr/>
                <p:nvPr/>
              </p:nvSpPr>
              <p:spPr>
                <a:xfrm>
                  <a:off x="8054977" y="3754968"/>
                  <a:ext cx="2404476" cy="406563"/>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id="{C10A55A7-535B-4595-A8BF-3BCF4E75A4E5}"/>
                    </a:ext>
                  </a:extLst>
                </p:cNvPr>
                <p:cNvSpPr txBox="1"/>
                <p:nvPr/>
              </p:nvSpPr>
              <p:spPr>
                <a:xfrm>
                  <a:off x="7783571" y="3809837"/>
                  <a:ext cx="2900942" cy="374461"/>
                </a:xfrm>
                <a:prstGeom prst="rect">
                  <a:avLst/>
                </a:prstGeom>
                <a:noFill/>
                <a:ln w="28575">
                  <a:noFill/>
                </a:ln>
              </p:spPr>
              <p:txBody>
                <a:bodyPr wrap="square" rtlCol="0">
                  <a:spAutoFit/>
                </a:bodyPr>
                <a:lstStyle/>
                <a:p>
                  <a:pPr algn="ctr">
                    <a:lnSpc>
                      <a:spcPts val="2200"/>
                    </a:lnSpc>
                  </a:pPr>
                  <a:r>
                    <a:rPr lang="en-US" sz="2400" b="1" dirty="0">
                      <a:latin typeface="Segoe UI" panose="020B0502040204020203" pitchFamily="34" charset="0"/>
                      <a:cs typeface="Segoe UI" panose="020B0502040204020203" pitchFamily="34" charset="0"/>
                    </a:rPr>
                    <a:t>L1-d</a:t>
                  </a:r>
                </a:p>
              </p:txBody>
            </p:sp>
          </p:grpSp>
          <p:grpSp>
            <p:nvGrpSpPr>
              <p:cNvPr id="78" name="Group 77">
                <a:extLst>
                  <a:ext uri="{FF2B5EF4-FFF2-40B4-BE49-F238E27FC236}">
                    <a16:creationId xmlns:a16="http://schemas.microsoft.com/office/drawing/2014/main" id="{0D6B0F23-7766-4062-B20F-33248DB686A5}"/>
                  </a:ext>
                </a:extLst>
              </p:cNvPr>
              <p:cNvGrpSpPr/>
              <p:nvPr/>
            </p:nvGrpSpPr>
            <p:grpSpPr>
              <a:xfrm>
                <a:off x="9956167" y="3429782"/>
                <a:ext cx="547063" cy="864621"/>
                <a:chOff x="7768511" y="3754968"/>
                <a:chExt cx="2900942" cy="406563"/>
              </a:xfrm>
            </p:grpSpPr>
            <p:sp>
              <p:nvSpPr>
                <p:cNvPr id="79" name="Rectangle 78">
                  <a:extLst>
                    <a:ext uri="{FF2B5EF4-FFF2-40B4-BE49-F238E27FC236}">
                      <a16:creationId xmlns:a16="http://schemas.microsoft.com/office/drawing/2014/main" id="{5E74CE2E-D16F-4EAB-99FC-CC2883D50AD7}"/>
                    </a:ext>
                  </a:extLst>
                </p:cNvPr>
                <p:cNvSpPr/>
                <p:nvPr/>
              </p:nvSpPr>
              <p:spPr>
                <a:xfrm>
                  <a:off x="8044193" y="3754968"/>
                  <a:ext cx="2404477" cy="406563"/>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a:extLst>
                    <a:ext uri="{FF2B5EF4-FFF2-40B4-BE49-F238E27FC236}">
                      <a16:creationId xmlns:a16="http://schemas.microsoft.com/office/drawing/2014/main" id="{58040BB2-575F-4354-A645-79A176E0119D}"/>
                    </a:ext>
                  </a:extLst>
                </p:cNvPr>
                <p:cNvSpPr txBox="1"/>
                <p:nvPr/>
              </p:nvSpPr>
              <p:spPr>
                <a:xfrm>
                  <a:off x="7768511" y="3892627"/>
                  <a:ext cx="2900942" cy="179636"/>
                </a:xfrm>
                <a:prstGeom prst="rect">
                  <a:avLst/>
                </a:prstGeom>
                <a:noFill/>
                <a:ln w="28575">
                  <a:noFill/>
                </a:ln>
              </p:spPr>
              <p:txBody>
                <a:bodyPr wrap="square" rtlCol="0">
                  <a:spAutoFit/>
                </a:bodyPr>
                <a:lstStyle/>
                <a:p>
                  <a:pPr algn="ctr">
                    <a:lnSpc>
                      <a:spcPts val="2200"/>
                    </a:lnSpc>
                  </a:pPr>
                  <a:r>
                    <a:rPr lang="en-US" sz="2400" b="1" dirty="0">
                      <a:latin typeface="Segoe UI" panose="020B0502040204020203" pitchFamily="34" charset="0"/>
                      <a:cs typeface="Segoe UI" panose="020B0502040204020203" pitchFamily="34" charset="0"/>
                    </a:rPr>
                    <a:t>L2</a:t>
                  </a:r>
                </a:p>
              </p:txBody>
            </p:sp>
          </p:grpSp>
        </p:grpSp>
      </p:grpSp>
      <p:grpSp>
        <p:nvGrpSpPr>
          <p:cNvPr id="11" name="Group 10">
            <a:extLst>
              <a:ext uri="{FF2B5EF4-FFF2-40B4-BE49-F238E27FC236}">
                <a16:creationId xmlns:a16="http://schemas.microsoft.com/office/drawing/2014/main" id="{06673347-41BF-4BFA-B889-00D6EE0484D1}"/>
              </a:ext>
            </a:extLst>
          </p:cNvPr>
          <p:cNvGrpSpPr/>
          <p:nvPr/>
        </p:nvGrpSpPr>
        <p:grpSpPr>
          <a:xfrm>
            <a:off x="8244294" y="1380480"/>
            <a:ext cx="3158296" cy="1761965"/>
            <a:chOff x="8099331" y="1441440"/>
            <a:chExt cx="3158296" cy="1761965"/>
          </a:xfrm>
        </p:grpSpPr>
        <p:pic>
          <p:nvPicPr>
            <p:cNvPr id="5" name="Picture 4">
              <a:extLst>
                <a:ext uri="{FF2B5EF4-FFF2-40B4-BE49-F238E27FC236}">
                  <a16:creationId xmlns:a16="http://schemas.microsoft.com/office/drawing/2014/main" id="{7A0733EC-B8AD-484E-AE59-2CB1F31A73B3}"/>
                </a:ext>
              </a:extLst>
            </p:cNvPr>
            <p:cNvPicPr>
              <a:picLocks noChangeAspect="1"/>
            </p:cNvPicPr>
            <p:nvPr/>
          </p:nvPicPr>
          <p:blipFill>
            <a:blip r:embed="rId6"/>
            <a:stretch>
              <a:fillRect/>
            </a:stretch>
          </p:blipFill>
          <p:spPr>
            <a:xfrm>
              <a:off x="9491572" y="1441440"/>
              <a:ext cx="1766055" cy="1761965"/>
            </a:xfrm>
            <a:prstGeom prst="rect">
              <a:avLst/>
            </a:prstGeom>
          </p:spPr>
        </p:pic>
        <p:grpSp>
          <p:nvGrpSpPr>
            <p:cNvPr id="64" name="Group 63">
              <a:extLst>
                <a:ext uri="{FF2B5EF4-FFF2-40B4-BE49-F238E27FC236}">
                  <a16:creationId xmlns:a16="http://schemas.microsoft.com/office/drawing/2014/main" id="{69707BAA-ED81-408A-B7A7-BD8D678FCB4D}"/>
                </a:ext>
              </a:extLst>
            </p:cNvPr>
            <p:cNvGrpSpPr/>
            <p:nvPr/>
          </p:nvGrpSpPr>
          <p:grpSpPr>
            <a:xfrm>
              <a:off x="8099331" y="1894513"/>
              <a:ext cx="1382636" cy="889198"/>
              <a:chOff x="9956167" y="3429782"/>
              <a:chExt cx="1382636" cy="889198"/>
            </a:xfrm>
          </p:grpSpPr>
          <p:grpSp>
            <p:nvGrpSpPr>
              <p:cNvPr id="65" name="Group 64">
                <a:extLst>
                  <a:ext uri="{FF2B5EF4-FFF2-40B4-BE49-F238E27FC236}">
                    <a16:creationId xmlns:a16="http://schemas.microsoft.com/office/drawing/2014/main" id="{FC8DDCA2-46DB-4845-9898-ACDA2A1EEDD0}"/>
                  </a:ext>
                </a:extLst>
              </p:cNvPr>
              <p:cNvGrpSpPr/>
              <p:nvPr/>
            </p:nvGrpSpPr>
            <p:grpSpPr>
              <a:xfrm>
                <a:off x="10428500" y="3429922"/>
                <a:ext cx="910303" cy="429330"/>
                <a:chOff x="7783571" y="3754968"/>
                <a:chExt cx="2900942" cy="429330"/>
              </a:xfrm>
            </p:grpSpPr>
            <p:sp>
              <p:nvSpPr>
                <p:cNvPr id="73" name="Rectangle 72">
                  <a:extLst>
                    <a:ext uri="{FF2B5EF4-FFF2-40B4-BE49-F238E27FC236}">
                      <a16:creationId xmlns:a16="http://schemas.microsoft.com/office/drawing/2014/main" id="{521D3ECC-F3E9-4F7D-AA60-B9119A09EB7B}"/>
                    </a:ext>
                  </a:extLst>
                </p:cNvPr>
                <p:cNvSpPr/>
                <p:nvPr/>
              </p:nvSpPr>
              <p:spPr>
                <a:xfrm>
                  <a:off x="8044193" y="3754968"/>
                  <a:ext cx="2404477" cy="406563"/>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2BF90791-96E5-4BD9-84C3-71644760F29B}"/>
                    </a:ext>
                  </a:extLst>
                </p:cNvPr>
                <p:cNvSpPr txBox="1"/>
                <p:nvPr/>
              </p:nvSpPr>
              <p:spPr>
                <a:xfrm>
                  <a:off x="7783571" y="3809837"/>
                  <a:ext cx="2900942" cy="374461"/>
                </a:xfrm>
                <a:prstGeom prst="rect">
                  <a:avLst/>
                </a:prstGeom>
                <a:noFill/>
                <a:ln w="28575">
                  <a:noFill/>
                </a:ln>
              </p:spPr>
              <p:txBody>
                <a:bodyPr wrap="square" rtlCol="0">
                  <a:spAutoFit/>
                </a:bodyPr>
                <a:lstStyle/>
                <a:p>
                  <a:pPr algn="ctr">
                    <a:lnSpc>
                      <a:spcPts val="2200"/>
                    </a:lnSpc>
                  </a:pPr>
                  <a:r>
                    <a:rPr lang="en-US" sz="2400" b="1" dirty="0">
                      <a:latin typeface="Segoe UI" panose="020B0502040204020203" pitchFamily="34" charset="0"/>
                      <a:cs typeface="Segoe UI" panose="020B0502040204020203" pitchFamily="34" charset="0"/>
                    </a:rPr>
                    <a:t>L1-i</a:t>
                  </a:r>
                </a:p>
              </p:txBody>
            </p:sp>
          </p:grpSp>
          <p:grpSp>
            <p:nvGrpSpPr>
              <p:cNvPr id="67" name="Group 66">
                <a:extLst>
                  <a:ext uri="{FF2B5EF4-FFF2-40B4-BE49-F238E27FC236}">
                    <a16:creationId xmlns:a16="http://schemas.microsoft.com/office/drawing/2014/main" id="{5B3FDA0E-BC1C-415B-80C6-085DC30B8850}"/>
                  </a:ext>
                </a:extLst>
              </p:cNvPr>
              <p:cNvGrpSpPr/>
              <p:nvPr/>
            </p:nvGrpSpPr>
            <p:grpSpPr>
              <a:xfrm>
                <a:off x="10421229" y="3889650"/>
                <a:ext cx="910303" cy="429330"/>
                <a:chOff x="7783571" y="3754968"/>
                <a:chExt cx="2900942" cy="429330"/>
              </a:xfrm>
            </p:grpSpPr>
            <p:sp>
              <p:nvSpPr>
                <p:cNvPr id="71" name="Rectangle 70">
                  <a:extLst>
                    <a:ext uri="{FF2B5EF4-FFF2-40B4-BE49-F238E27FC236}">
                      <a16:creationId xmlns:a16="http://schemas.microsoft.com/office/drawing/2014/main" id="{AE40D703-882F-49E8-AC4B-8D98CB5DF6A9}"/>
                    </a:ext>
                  </a:extLst>
                </p:cNvPr>
                <p:cNvSpPr/>
                <p:nvPr/>
              </p:nvSpPr>
              <p:spPr>
                <a:xfrm>
                  <a:off x="8054977" y="3754968"/>
                  <a:ext cx="2404476" cy="406563"/>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D3C6F432-2DB9-42C8-B9D8-FE0BDA0B61B5}"/>
                    </a:ext>
                  </a:extLst>
                </p:cNvPr>
                <p:cNvSpPr txBox="1"/>
                <p:nvPr/>
              </p:nvSpPr>
              <p:spPr>
                <a:xfrm>
                  <a:off x="7783571" y="3809837"/>
                  <a:ext cx="2900942" cy="374461"/>
                </a:xfrm>
                <a:prstGeom prst="rect">
                  <a:avLst/>
                </a:prstGeom>
                <a:noFill/>
                <a:ln w="28575">
                  <a:noFill/>
                </a:ln>
              </p:spPr>
              <p:txBody>
                <a:bodyPr wrap="square" rtlCol="0">
                  <a:spAutoFit/>
                </a:bodyPr>
                <a:lstStyle/>
                <a:p>
                  <a:pPr algn="ctr">
                    <a:lnSpc>
                      <a:spcPts val="2200"/>
                    </a:lnSpc>
                  </a:pPr>
                  <a:r>
                    <a:rPr lang="en-US" sz="2400" b="1" dirty="0">
                      <a:latin typeface="Segoe UI" panose="020B0502040204020203" pitchFamily="34" charset="0"/>
                      <a:cs typeface="Segoe UI" panose="020B0502040204020203" pitchFamily="34" charset="0"/>
                    </a:rPr>
                    <a:t>L1-d</a:t>
                  </a:r>
                </a:p>
              </p:txBody>
            </p:sp>
          </p:grpSp>
          <p:grpSp>
            <p:nvGrpSpPr>
              <p:cNvPr id="68" name="Group 67">
                <a:extLst>
                  <a:ext uri="{FF2B5EF4-FFF2-40B4-BE49-F238E27FC236}">
                    <a16:creationId xmlns:a16="http://schemas.microsoft.com/office/drawing/2014/main" id="{33B1EBEF-B8D0-40DD-B87D-5A6E8A6B9619}"/>
                  </a:ext>
                </a:extLst>
              </p:cNvPr>
              <p:cNvGrpSpPr/>
              <p:nvPr/>
            </p:nvGrpSpPr>
            <p:grpSpPr>
              <a:xfrm>
                <a:off x="9956167" y="3429782"/>
                <a:ext cx="547063" cy="864621"/>
                <a:chOff x="7768511" y="3754968"/>
                <a:chExt cx="2900942" cy="406563"/>
              </a:xfrm>
            </p:grpSpPr>
            <p:sp>
              <p:nvSpPr>
                <p:cNvPr id="69" name="Rectangle 68">
                  <a:extLst>
                    <a:ext uri="{FF2B5EF4-FFF2-40B4-BE49-F238E27FC236}">
                      <a16:creationId xmlns:a16="http://schemas.microsoft.com/office/drawing/2014/main" id="{FEDCEBAE-FD39-4FB2-AA0F-88305F795146}"/>
                    </a:ext>
                  </a:extLst>
                </p:cNvPr>
                <p:cNvSpPr/>
                <p:nvPr/>
              </p:nvSpPr>
              <p:spPr>
                <a:xfrm>
                  <a:off x="8044193" y="3754968"/>
                  <a:ext cx="2404477" cy="406563"/>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a:extLst>
                    <a:ext uri="{FF2B5EF4-FFF2-40B4-BE49-F238E27FC236}">
                      <a16:creationId xmlns:a16="http://schemas.microsoft.com/office/drawing/2014/main" id="{D615DCBD-26EB-4EDB-A3D6-1F29B4BFE7DE}"/>
                    </a:ext>
                  </a:extLst>
                </p:cNvPr>
                <p:cNvSpPr txBox="1"/>
                <p:nvPr/>
              </p:nvSpPr>
              <p:spPr>
                <a:xfrm>
                  <a:off x="7768511" y="3892627"/>
                  <a:ext cx="2900942" cy="179636"/>
                </a:xfrm>
                <a:prstGeom prst="rect">
                  <a:avLst/>
                </a:prstGeom>
                <a:noFill/>
                <a:ln w="28575">
                  <a:noFill/>
                </a:ln>
              </p:spPr>
              <p:txBody>
                <a:bodyPr wrap="square" rtlCol="0">
                  <a:spAutoFit/>
                </a:bodyPr>
                <a:lstStyle/>
                <a:p>
                  <a:pPr algn="ctr">
                    <a:lnSpc>
                      <a:spcPts val="2200"/>
                    </a:lnSpc>
                  </a:pPr>
                  <a:r>
                    <a:rPr lang="en-US" sz="2400" b="1" dirty="0">
                      <a:latin typeface="Segoe UI" panose="020B0502040204020203" pitchFamily="34" charset="0"/>
                      <a:cs typeface="Segoe UI" panose="020B0502040204020203" pitchFamily="34" charset="0"/>
                    </a:rPr>
                    <a:t>L2</a:t>
                  </a:r>
                </a:p>
              </p:txBody>
            </p:sp>
          </p:grpSp>
        </p:grpSp>
      </p:grpSp>
      <p:sp>
        <p:nvSpPr>
          <p:cNvPr id="33" name="TextBox 32">
            <a:extLst>
              <a:ext uri="{FF2B5EF4-FFF2-40B4-BE49-F238E27FC236}">
                <a16:creationId xmlns:a16="http://schemas.microsoft.com/office/drawing/2014/main" id="{CCE67F4C-6583-4AAF-9156-C7A5F2327DA6}"/>
              </a:ext>
            </a:extLst>
          </p:cNvPr>
          <p:cNvSpPr txBox="1"/>
          <p:nvPr/>
        </p:nvSpPr>
        <p:spPr>
          <a:xfrm>
            <a:off x="-83695" y="6032825"/>
            <a:ext cx="8887460" cy="800219"/>
          </a:xfrm>
          <a:prstGeom prst="rect">
            <a:avLst/>
          </a:prstGeom>
          <a:noFill/>
        </p:spPr>
        <p:txBody>
          <a:bodyPr wrap="square" rtlCol="0">
            <a:spAutoFit/>
          </a:bodyPr>
          <a:lstStyle/>
          <a:p>
            <a:pPr algn="ctr"/>
            <a:r>
              <a:rPr lang="en-US" sz="2300" b="1" dirty="0">
                <a:ln>
                  <a:solidFill>
                    <a:sysClr val="windowText" lastClr="000000"/>
                  </a:solidFill>
                </a:ln>
                <a:solidFill>
                  <a:srgbClr val="B4F2FA"/>
                </a:solidFill>
                <a:latin typeface="Segoe UI" panose="020B0502040204020203" pitchFamily="34" charset="0"/>
                <a:cs typeface="Segoe UI" panose="020B0502040204020203" pitchFamily="34" charset="0"/>
              </a:rPr>
              <a:t>CPU sends commands to GPU (via MMIO registers), and GPU sends interrupts to CPU, via the ring, without leaving the SoC!</a:t>
            </a:r>
          </a:p>
        </p:txBody>
      </p:sp>
      <p:sp>
        <p:nvSpPr>
          <p:cNvPr id="30" name="Rectangle: Rounded Corners 29">
            <a:extLst>
              <a:ext uri="{FF2B5EF4-FFF2-40B4-BE49-F238E27FC236}">
                <a16:creationId xmlns:a16="http://schemas.microsoft.com/office/drawing/2014/main" id="{BDDF9116-72A0-45BA-9EDE-E3C05901181B}"/>
              </a:ext>
            </a:extLst>
          </p:cNvPr>
          <p:cNvSpPr/>
          <p:nvPr/>
        </p:nvSpPr>
        <p:spPr>
          <a:xfrm>
            <a:off x="5240728" y="2863875"/>
            <a:ext cx="2778884" cy="826244"/>
          </a:xfrm>
          <a:prstGeom prst="roundRect">
            <a:avLst>
              <a:gd name="adj" fmla="val 50000"/>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46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45"/>
                                        </p:tgtEl>
                                        <p:attrNameLst>
                                          <p:attrName>r</p:attrName>
                                        </p:attrNameLst>
                                      </p:cBhvr>
                                    </p:animRot>
                                    <p:animRot by="-240000">
                                      <p:cBhvr>
                                        <p:cTn id="7" dur="200" fill="hold">
                                          <p:stCondLst>
                                            <p:cond delay="200"/>
                                          </p:stCondLst>
                                        </p:cTn>
                                        <p:tgtEl>
                                          <p:spTgt spid="45"/>
                                        </p:tgtEl>
                                        <p:attrNameLst>
                                          <p:attrName>r</p:attrName>
                                        </p:attrNameLst>
                                      </p:cBhvr>
                                    </p:animRot>
                                    <p:animRot by="240000">
                                      <p:cBhvr>
                                        <p:cTn id="8" dur="200" fill="hold">
                                          <p:stCondLst>
                                            <p:cond delay="400"/>
                                          </p:stCondLst>
                                        </p:cTn>
                                        <p:tgtEl>
                                          <p:spTgt spid="45"/>
                                        </p:tgtEl>
                                        <p:attrNameLst>
                                          <p:attrName>r</p:attrName>
                                        </p:attrNameLst>
                                      </p:cBhvr>
                                    </p:animRot>
                                    <p:animRot by="-240000">
                                      <p:cBhvr>
                                        <p:cTn id="9" dur="200" fill="hold">
                                          <p:stCondLst>
                                            <p:cond delay="600"/>
                                          </p:stCondLst>
                                        </p:cTn>
                                        <p:tgtEl>
                                          <p:spTgt spid="45"/>
                                        </p:tgtEl>
                                        <p:attrNameLst>
                                          <p:attrName>r</p:attrName>
                                        </p:attrNameLst>
                                      </p:cBhvr>
                                    </p:animRot>
                                    <p:animRot by="120000">
                                      <p:cBhvr>
                                        <p:cTn id="10" dur="200" fill="hold">
                                          <p:stCondLst>
                                            <p:cond delay="800"/>
                                          </p:stCondLst>
                                        </p:cTn>
                                        <p:tgtEl>
                                          <p:spTgt spid="4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4"/>
                                        </p:tgtEl>
                                        <p:attrNameLst>
                                          <p:attrName>r</p:attrName>
                                        </p:attrNameLst>
                                      </p:cBhvr>
                                    </p:animRot>
                                    <p:animRot by="-240000">
                                      <p:cBhvr>
                                        <p:cTn id="13" dur="200" fill="hold">
                                          <p:stCondLst>
                                            <p:cond delay="200"/>
                                          </p:stCondLst>
                                        </p:cTn>
                                        <p:tgtEl>
                                          <p:spTgt spid="44"/>
                                        </p:tgtEl>
                                        <p:attrNameLst>
                                          <p:attrName>r</p:attrName>
                                        </p:attrNameLst>
                                      </p:cBhvr>
                                    </p:animRot>
                                    <p:animRot by="240000">
                                      <p:cBhvr>
                                        <p:cTn id="14" dur="200" fill="hold">
                                          <p:stCondLst>
                                            <p:cond delay="400"/>
                                          </p:stCondLst>
                                        </p:cTn>
                                        <p:tgtEl>
                                          <p:spTgt spid="44"/>
                                        </p:tgtEl>
                                        <p:attrNameLst>
                                          <p:attrName>r</p:attrName>
                                        </p:attrNameLst>
                                      </p:cBhvr>
                                    </p:animRot>
                                    <p:animRot by="-240000">
                                      <p:cBhvr>
                                        <p:cTn id="15" dur="200" fill="hold">
                                          <p:stCondLst>
                                            <p:cond delay="600"/>
                                          </p:stCondLst>
                                        </p:cTn>
                                        <p:tgtEl>
                                          <p:spTgt spid="44"/>
                                        </p:tgtEl>
                                        <p:attrNameLst>
                                          <p:attrName>r</p:attrName>
                                        </p:attrNameLst>
                                      </p:cBhvr>
                                    </p:animRot>
                                    <p:animRot by="120000">
                                      <p:cBhvr>
                                        <p:cTn id="16" dur="200" fill="hold">
                                          <p:stCondLst>
                                            <p:cond delay="800"/>
                                          </p:stCondLst>
                                        </p:cTn>
                                        <p:tgtEl>
                                          <p:spTgt spid="44"/>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30"/>
                                        </p:tgtEl>
                                        <p:attrNameLst>
                                          <p:attrName>r</p:attrName>
                                        </p:attrNameLst>
                                      </p:cBhvr>
                                    </p:animRot>
                                    <p:animRot by="-240000">
                                      <p:cBhvr>
                                        <p:cTn id="19" dur="200" fill="hold">
                                          <p:stCondLst>
                                            <p:cond delay="200"/>
                                          </p:stCondLst>
                                        </p:cTn>
                                        <p:tgtEl>
                                          <p:spTgt spid="30"/>
                                        </p:tgtEl>
                                        <p:attrNameLst>
                                          <p:attrName>r</p:attrName>
                                        </p:attrNameLst>
                                      </p:cBhvr>
                                    </p:animRot>
                                    <p:animRot by="240000">
                                      <p:cBhvr>
                                        <p:cTn id="20" dur="200" fill="hold">
                                          <p:stCondLst>
                                            <p:cond delay="400"/>
                                          </p:stCondLst>
                                        </p:cTn>
                                        <p:tgtEl>
                                          <p:spTgt spid="30"/>
                                        </p:tgtEl>
                                        <p:attrNameLst>
                                          <p:attrName>r</p:attrName>
                                        </p:attrNameLst>
                                      </p:cBhvr>
                                    </p:animRot>
                                    <p:animRot by="-240000">
                                      <p:cBhvr>
                                        <p:cTn id="21" dur="200" fill="hold">
                                          <p:stCondLst>
                                            <p:cond delay="600"/>
                                          </p:stCondLst>
                                        </p:cTn>
                                        <p:tgtEl>
                                          <p:spTgt spid="30"/>
                                        </p:tgtEl>
                                        <p:attrNameLst>
                                          <p:attrName>r</p:attrName>
                                        </p:attrNameLst>
                                      </p:cBhvr>
                                    </p:animRot>
                                    <p:animRot by="120000">
                                      <p:cBhvr>
                                        <p:cTn id="22" dur="200" fill="hold">
                                          <p:stCondLst>
                                            <p:cond delay="800"/>
                                          </p:stCondLst>
                                        </p:cTn>
                                        <p:tgtEl>
                                          <p:spTgt spid="30"/>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85"/>
                                        </p:tgtEl>
                                        <p:attrNameLst>
                                          <p:attrName>r</p:attrName>
                                        </p:attrNameLst>
                                      </p:cBhvr>
                                    </p:animRot>
                                    <p:animRot by="-240000">
                                      <p:cBhvr>
                                        <p:cTn id="25" dur="200" fill="hold">
                                          <p:stCondLst>
                                            <p:cond delay="200"/>
                                          </p:stCondLst>
                                        </p:cTn>
                                        <p:tgtEl>
                                          <p:spTgt spid="85"/>
                                        </p:tgtEl>
                                        <p:attrNameLst>
                                          <p:attrName>r</p:attrName>
                                        </p:attrNameLst>
                                      </p:cBhvr>
                                    </p:animRot>
                                    <p:animRot by="240000">
                                      <p:cBhvr>
                                        <p:cTn id="26" dur="200" fill="hold">
                                          <p:stCondLst>
                                            <p:cond delay="400"/>
                                          </p:stCondLst>
                                        </p:cTn>
                                        <p:tgtEl>
                                          <p:spTgt spid="85"/>
                                        </p:tgtEl>
                                        <p:attrNameLst>
                                          <p:attrName>r</p:attrName>
                                        </p:attrNameLst>
                                      </p:cBhvr>
                                    </p:animRot>
                                    <p:animRot by="-240000">
                                      <p:cBhvr>
                                        <p:cTn id="27" dur="200" fill="hold">
                                          <p:stCondLst>
                                            <p:cond delay="600"/>
                                          </p:stCondLst>
                                        </p:cTn>
                                        <p:tgtEl>
                                          <p:spTgt spid="85"/>
                                        </p:tgtEl>
                                        <p:attrNameLst>
                                          <p:attrName>r</p:attrName>
                                        </p:attrNameLst>
                                      </p:cBhvr>
                                    </p:animRot>
                                    <p:animRot by="120000">
                                      <p:cBhvr>
                                        <p:cTn id="28" dur="200" fill="hold">
                                          <p:stCondLst>
                                            <p:cond delay="800"/>
                                          </p:stCondLst>
                                        </p:cTn>
                                        <p:tgtEl>
                                          <p:spTgt spid="85"/>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40"/>
                                        </p:tgtEl>
                                        <p:attrNameLst>
                                          <p:attrName>r</p:attrName>
                                        </p:attrNameLst>
                                      </p:cBhvr>
                                    </p:animRot>
                                    <p:animRot by="-240000">
                                      <p:cBhvr>
                                        <p:cTn id="31" dur="200" fill="hold">
                                          <p:stCondLst>
                                            <p:cond delay="200"/>
                                          </p:stCondLst>
                                        </p:cTn>
                                        <p:tgtEl>
                                          <p:spTgt spid="40"/>
                                        </p:tgtEl>
                                        <p:attrNameLst>
                                          <p:attrName>r</p:attrName>
                                        </p:attrNameLst>
                                      </p:cBhvr>
                                    </p:animRot>
                                    <p:animRot by="240000">
                                      <p:cBhvr>
                                        <p:cTn id="32" dur="200" fill="hold">
                                          <p:stCondLst>
                                            <p:cond delay="400"/>
                                          </p:stCondLst>
                                        </p:cTn>
                                        <p:tgtEl>
                                          <p:spTgt spid="40"/>
                                        </p:tgtEl>
                                        <p:attrNameLst>
                                          <p:attrName>r</p:attrName>
                                        </p:attrNameLst>
                                      </p:cBhvr>
                                    </p:animRot>
                                    <p:animRot by="-240000">
                                      <p:cBhvr>
                                        <p:cTn id="33" dur="200" fill="hold">
                                          <p:stCondLst>
                                            <p:cond delay="600"/>
                                          </p:stCondLst>
                                        </p:cTn>
                                        <p:tgtEl>
                                          <p:spTgt spid="40"/>
                                        </p:tgtEl>
                                        <p:attrNameLst>
                                          <p:attrName>r</p:attrName>
                                        </p:attrNameLst>
                                      </p:cBhvr>
                                    </p:animRot>
                                    <p:animRot by="120000">
                                      <p:cBhvr>
                                        <p:cTn id="34" dur="200" fill="hold">
                                          <p:stCondLst>
                                            <p:cond delay="800"/>
                                          </p:stCondLst>
                                        </p:cTn>
                                        <p:tgtEl>
                                          <p:spTgt spid="40"/>
                                        </p:tgtEl>
                                        <p:attrNameLst>
                                          <p:attrName>r</p:attrName>
                                        </p:attrNameLst>
                                      </p:cBhvr>
                                    </p:animRot>
                                  </p:childTnLst>
                                </p:cTn>
                              </p:par>
                              <p:par>
                                <p:cTn id="35" presetID="10"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32" presetClass="emph" presetSubtype="0" fill="hold" grpId="1" nodeType="withEffect">
                                  <p:stCondLst>
                                    <p:cond delay="0"/>
                                  </p:stCondLst>
                                  <p:childTnLst>
                                    <p:animRot by="120000">
                                      <p:cBhvr>
                                        <p:cTn id="39" dur="100" fill="hold">
                                          <p:stCondLst>
                                            <p:cond delay="0"/>
                                          </p:stCondLst>
                                        </p:cTn>
                                        <p:tgtEl>
                                          <p:spTgt spid="33"/>
                                        </p:tgtEl>
                                        <p:attrNameLst>
                                          <p:attrName>r</p:attrName>
                                        </p:attrNameLst>
                                      </p:cBhvr>
                                    </p:animRot>
                                    <p:animRot by="-240000">
                                      <p:cBhvr>
                                        <p:cTn id="40" dur="200" fill="hold">
                                          <p:stCondLst>
                                            <p:cond delay="200"/>
                                          </p:stCondLst>
                                        </p:cTn>
                                        <p:tgtEl>
                                          <p:spTgt spid="33"/>
                                        </p:tgtEl>
                                        <p:attrNameLst>
                                          <p:attrName>r</p:attrName>
                                        </p:attrNameLst>
                                      </p:cBhvr>
                                    </p:animRot>
                                    <p:animRot by="240000">
                                      <p:cBhvr>
                                        <p:cTn id="41" dur="200" fill="hold">
                                          <p:stCondLst>
                                            <p:cond delay="400"/>
                                          </p:stCondLst>
                                        </p:cTn>
                                        <p:tgtEl>
                                          <p:spTgt spid="33"/>
                                        </p:tgtEl>
                                        <p:attrNameLst>
                                          <p:attrName>r</p:attrName>
                                        </p:attrNameLst>
                                      </p:cBhvr>
                                    </p:animRot>
                                    <p:animRot by="-240000">
                                      <p:cBhvr>
                                        <p:cTn id="42" dur="200" fill="hold">
                                          <p:stCondLst>
                                            <p:cond delay="600"/>
                                          </p:stCondLst>
                                        </p:cTn>
                                        <p:tgtEl>
                                          <p:spTgt spid="33"/>
                                        </p:tgtEl>
                                        <p:attrNameLst>
                                          <p:attrName>r</p:attrName>
                                        </p:attrNameLst>
                                      </p:cBhvr>
                                    </p:animRot>
                                    <p:animRot by="120000">
                                      <p:cBhvr>
                                        <p:cTn id="43"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D9F3DD9C-2917-4FE2-B4A9-9151E6266CFC}"/>
              </a:ext>
            </a:extLst>
          </p:cNvPr>
          <p:cNvSpPr/>
          <p:nvPr/>
        </p:nvSpPr>
        <p:spPr>
          <a:xfrm>
            <a:off x="3066587" y="1302478"/>
            <a:ext cx="8396868" cy="4713356"/>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4D2DA0-A678-43AB-9ED2-1358068A9D39}"/>
              </a:ext>
            </a:extLst>
          </p:cNvPr>
          <p:cNvSpPr>
            <a:spLocks noGrp="1"/>
          </p:cNvSpPr>
          <p:nvPr>
            <p:ph type="title"/>
          </p:nvPr>
        </p:nvSpPr>
        <p:spPr>
          <a:xfrm>
            <a:off x="838200" y="64043"/>
            <a:ext cx="10515600" cy="894963"/>
          </a:xfrm>
        </p:spPr>
        <p:txBody>
          <a:bodyPr/>
          <a:lstStyle/>
          <a:p>
            <a:r>
              <a:rPr lang="en-US" dirty="0"/>
              <a:t>Case Study: Intel’s Iris Integrated GPU</a:t>
            </a:r>
          </a:p>
        </p:txBody>
      </p:sp>
      <p:sp>
        <p:nvSpPr>
          <p:cNvPr id="16" name="TextBox 15">
            <a:extLst>
              <a:ext uri="{FF2B5EF4-FFF2-40B4-BE49-F238E27FC236}">
                <a16:creationId xmlns:a16="http://schemas.microsoft.com/office/drawing/2014/main" id="{836C5C9E-02EF-44BE-851E-A8E37D6A4588}"/>
              </a:ext>
            </a:extLst>
          </p:cNvPr>
          <p:cNvSpPr txBox="1"/>
          <p:nvPr/>
        </p:nvSpPr>
        <p:spPr>
          <a:xfrm flipH="1">
            <a:off x="8629038" y="6148173"/>
            <a:ext cx="2992164" cy="610873"/>
          </a:xfrm>
          <a:prstGeom prst="rect">
            <a:avLst/>
          </a:prstGeom>
          <a:noFill/>
        </p:spPr>
        <p:txBody>
          <a:bodyPr wrap="square" rtlCol="0">
            <a:spAutoFit/>
          </a:bodyPr>
          <a:lstStyle/>
          <a:p>
            <a:pPr algn="ctr">
              <a:lnSpc>
                <a:spcPts val="2000"/>
              </a:lnSpc>
            </a:pPr>
            <a:r>
              <a:rPr lang="en-US" sz="2400" b="1" dirty="0">
                <a:latin typeface="Segoe UI" panose="020B0502040204020203" pitchFamily="34" charset="0"/>
                <a:cs typeface="Segoe UI" panose="020B0502040204020203" pitchFamily="34" charset="0"/>
              </a:rPr>
              <a:t>“System on a Chip”</a:t>
            </a:r>
          </a:p>
          <a:p>
            <a:pPr algn="ctr">
              <a:lnSpc>
                <a:spcPts val="2000"/>
              </a:lnSpc>
            </a:pPr>
            <a:r>
              <a:rPr lang="en-US" sz="2400" b="1" dirty="0">
                <a:latin typeface="Segoe UI" panose="020B0502040204020203" pitchFamily="34" charset="0"/>
                <a:cs typeface="Segoe UI" panose="020B0502040204020203" pitchFamily="34" charset="0"/>
              </a:rPr>
              <a:t>(SoC)</a:t>
            </a:r>
          </a:p>
        </p:txBody>
      </p:sp>
      <p:grpSp>
        <p:nvGrpSpPr>
          <p:cNvPr id="3" name="Group 2">
            <a:extLst>
              <a:ext uri="{FF2B5EF4-FFF2-40B4-BE49-F238E27FC236}">
                <a16:creationId xmlns:a16="http://schemas.microsoft.com/office/drawing/2014/main" id="{EC9E8624-9D9A-473E-892E-7CEF565B5576}"/>
              </a:ext>
            </a:extLst>
          </p:cNvPr>
          <p:cNvGrpSpPr/>
          <p:nvPr/>
        </p:nvGrpSpPr>
        <p:grpSpPr>
          <a:xfrm>
            <a:off x="5745247" y="3964446"/>
            <a:ext cx="1812451" cy="656590"/>
            <a:chOff x="7997796" y="3681529"/>
            <a:chExt cx="1812451" cy="656590"/>
          </a:xfrm>
        </p:grpSpPr>
        <p:sp>
          <p:nvSpPr>
            <p:cNvPr id="25" name="Rectangle 24">
              <a:extLst>
                <a:ext uri="{FF2B5EF4-FFF2-40B4-BE49-F238E27FC236}">
                  <a16:creationId xmlns:a16="http://schemas.microsoft.com/office/drawing/2014/main" id="{E07B34E7-6994-4018-92C1-14BF43A2EFAF}"/>
                </a:ext>
              </a:extLst>
            </p:cNvPr>
            <p:cNvSpPr/>
            <p:nvPr/>
          </p:nvSpPr>
          <p:spPr>
            <a:xfrm>
              <a:off x="8044192" y="3699213"/>
              <a:ext cx="1766055" cy="545968"/>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E6D82B60-2A98-45A0-85A9-C42ECA6A2C6B}"/>
                </a:ext>
              </a:extLst>
            </p:cNvPr>
            <p:cNvSpPr txBox="1"/>
            <p:nvPr/>
          </p:nvSpPr>
          <p:spPr>
            <a:xfrm>
              <a:off x="7997796" y="3681529"/>
              <a:ext cx="1802846" cy="656590"/>
            </a:xfrm>
            <a:prstGeom prst="rect">
              <a:avLst/>
            </a:prstGeom>
            <a:noFill/>
            <a:ln w="28575">
              <a:noFill/>
            </a:ln>
          </p:spPr>
          <p:txBody>
            <a:bodyPr wrap="square" rtlCol="0">
              <a:spAutoFit/>
            </a:bodyPr>
            <a:lstStyle/>
            <a:p>
              <a:pPr algn="ctr">
                <a:lnSpc>
                  <a:spcPts val="2200"/>
                </a:lnSpc>
              </a:pPr>
              <a:r>
                <a:rPr lang="en-US" sz="2400" b="1" dirty="0">
                  <a:latin typeface="Segoe UI" panose="020B0502040204020203" pitchFamily="34" charset="0"/>
                  <a:cs typeface="Segoe UI" panose="020B0502040204020203" pitchFamily="34" charset="0"/>
                </a:rPr>
                <a:t>L3 cache shard</a:t>
              </a:r>
            </a:p>
          </p:txBody>
        </p:sp>
      </p:grpSp>
      <p:grpSp>
        <p:nvGrpSpPr>
          <p:cNvPr id="27" name="Group 26">
            <a:extLst>
              <a:ext uri="{FF2B5EF4-FFF2-40B4-BE49-F238E27FC236}">
                <a16:creationId xmlns:a16="http://schemas.microsoft.com/office/drawing/2014/main" id="{96515E2E-F38B-4CD6-96EF-40F39C7CC7D5}"/>
              </a:ext>
            </a:extLst>
          </p:cNvPr>
          <p:cNvGrpSpPr/>
          <p:nvPr/>
        </p:nvGrpSpPr>
        <p:grpSpPr>
          <a:xfrm>
            <a:off x="5740444" y="2028534"/>
            <a:ext cx="1812451" cy="667362"/>
            <a:chOff x="7997796" y="3681527"/>
            <a:chExt cx="1812451" cy="667362"/>
          </a:xfrm>
        </p:grpSpPr>
        <p:sp>
          <p:nvSpPr>
            <p:cNvPr id="28" name="Rectangle 27">
              <a:extLst>
                <a:ext uri="{FF2B5EF4-FFF2-40B4-BE49-F238E27FC236}">
                  <a16:creationId xmlns:a16="http://schemas.microsoft.com/office/drawing/2014/main" id="{564BEAE3-6241-4851-828C-58DF53002AD6}"/>
                </a:ext>
              </a:extLst>
            </p:cNvPr>
            <p:cNvSpPr/>
            <p:nvPr/>
          </p:nvSpPr>
          <p:spPr>
            <a:xfrm>
              <a:off x="8044192" y="3699213"/>
              <a:ext cx="1766055" cy="545968"/>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1B99B90-3259-4C3C-BF4F-CBD276F71FEA}"/>
                </a:ext>
              </a:extLst>
            </p:cNvPr>
            <p:cNvSpPr txBox="1"/>
            <p:nvPr/>
          </p:nvSpPr>
          <p:spPr>
            <a:xfrm>
              <a:off x="7997796" y="3681527"/>
              <a:ext cx="1802846" cy="667362"/>
            </a:xfrm>
            <a:prstGeom prst="rect">
              <a:avLst/>
            </a:prstGeom>
            <a:noFill/>
            <a:ln w="28575">
              <a:noFill/>
            </a:ln>
          </p:spPr>
          <p:txBody>
            <a:bodyPr wrap="square" rtlCol="0">
              <a:spAutoFit/>
            </a:bodyPr>
            <a:lstStyle/>
            <a:p>
              <a:pPr algn="ctr">
                <a:lnSpc>
                  <a:spcPts val="2200"/>
                </a:lnSpc>
              </a:pPr>
              <a:r>
                <a:rPr lang="en-US" sz="2400" b="1" dirty="0">
                  <a:latin typeface="Segoe UI" panose="020B0502040204020203" pitchFamily="34" charset="0"/>
                  <a:cs typeface="Segoe UI" panose="020B0502040204020203" pitchFamily="34" charset="0"/>
                </a:rPr>
                <a:t>L3 cache shard</a:t>
              </a:r>
            </a:p>
          </p:txBody>
        </p:sp>
      </p:grpSp>
      <p:sp>
        <p:nvSpPr>
          <p:cNvPr id="23" name="TextBox 22">
            <a:extLst>
              <a:ext uri="{FF2B5EF4-FFF2-40B4-BE49-F238E27FC236}">
                <a16:creationId xmlns:a16="http://schemas.microsoft.com/office/drawing/2014/main" id="{51D15A27-D666-4DB1-AEF5-FE90DA12ED32}"/>
              </a:ext>
            </a:extLst>
          </p:cNvPr>
          <p:cNvSpPr txBox="1"/>
          <p:nvPr/>
        </p:nvSpPr>
        <p:spPr>
          <a:xfrm>
            <a:off x="1575502" y="3360410"/>
            <a:ext cx="1786506" cy="528350"/>
          </a:xfrm>
          <a:prstGeom prst="rect">
            <a:avLst/>
          </a:prstGeom>
          <a:noFill/>
        </p:spPr>
        <p:txBody>
          <a:bodyPr wrap="square" rtlCol="0">
            <a:spAutoFit/>
          </a:bodyPr>
          <a:lstStyle/>
          <a:p>
            <a:pPr algn="ctr">
              <a:lnSpc>
                <a:spcPts val="1700"/>
              </a:lnSpc>
            </a:pPr>
            <a:r>
              <a:rPr lang="en-US" sz="1600" b="1" dirty="0">
                <a:latin typeface="Segoe UI" panose="020B0502040204020203" pitchFamily="34" charset="0"/>
                <a:cs typeface="Segoe UI" panose="020B0502040204020203" pitchFamily="34" charset="0"/>
              </a:rPr>
              <a:t>PCI-e lanes</a:t>
            </a:r>
          </a:p>
          <a:p>
            <a:pPr algn="ctr">
              <a:lnSpc>
                <a:spcPts val="1700"/>
              </a:lnSpc>
            </a:pPr>
            <a:r>
              <a:rPr lang="en-US" sz="1600" b="1" dirty="0">
                <a:latin typeface="Segoe UI" panose="020B0502040204020203" pitchFamily="34" charset="0"/>
                <a:cs typeface="Segoe UI" panose="020B0502040204020203" pitchFamily="34" charset="0"/>
              </a:rPr>
              <a:t>(</a:t>
            </a:r>
            <a:r>
              <a:rPr lang="en-US" sz="1600" b="1" dirty="0" err="1">
                <a:latin typeface="Segoe UI" panose="020B0502040204020203" pitchFamily="34" charset="0"/>
                <a:cs typeface="Segoe UI" panose="020B0502040204020203" pitchFamily="34" charset="0"/>
              </a:rPr>
              <a:t>xWhatever</a:t>
            </a:r>
            <a:r>
              <a:rPr lang="en-US" sz="1600" b="1" dirty="0">
                <a:latin typeface="Segoe UI" panose="020B0502040204020203" pitchFamily="34" charset="0"/>
                <a:cs typeface="Segoe UI" panose="020B0502040204020203" pitchFamily="34" charset="0"/>
              </a:rPr>
              <a:t>)</a:t>
            </a:r>
          </a:p>
        </p:txBody>
      </p:sp>
      <p:cxnSp>
        <p:nvCxnSpPr>
          <p:cNvPr id="7" name="Straight Connector 6">
            <a:extLst>
              <a:ext uri="{FF2B5EF4-FFF2-40B4-BE49-F238E27FC236}">
                <a16:creationId xmlns:a16="http://schemas.microsoft.com/office/drawing/2014/main" id="{F9FCAC2F-851A-4801-8438-80F4AEAAAB9D}"/>
              </a:ext>
            </a:extLst>
          </p:cNvPr>
          <p:cNvCxnSpPr>
            <a:cxnSpLocks/>
          </p:cNvCxnSpPr>
          <p:nvPr/>
        </p:nvCxnSpPr>
        <p:spPr>
          <a:xfrm>
            <a:off x="1463073" y="2002137"/>
            <a:ext cx="535632"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C8489A8-B21F-472C-A47B-54D9E6500870}"/>
              </a:ext>
            </a:extLst>
          </p:cNvPr>
          <p:cNvSpPr txBox="1"/>
          <p:nvPr/>
        </p:nvSpPr>
        <p:spPr>
          <a:xfrm flipH="1">
            <a:off x="311172" y="3643502"/>
            <a:ext cx="1640086" cy="319896"/>
          </a:xfrm>
          <a:prstGeom prst="rect">
            <a:avLst/>
          </a:prstGeom>
          <a:noFill/>
        </p:spPr>
        <p:txBody>
          <a:bodyPr wrap="square" rtlCol="0">
            <a:spAutoFit/>
          </a:bodyPr>
          <a:lstStyle/>
          <a:p>
            <a:pPr algn="ctr">
              <a:lnSpc>
                <a:spcPts val="1400"/>
              </a:lnSpc>
            </a:pPr>
            <a:r>
              <a:rPr lang="en-US" sz="2800" b="1" dirty="0">
                <a:latin typeface="Segoe UI" panose="020B0502040204020203" pitchFamily="34" charset="0"/>
                <a:cs typeface="Segoe UI" panose="020B0502040204020203" pitchFamily="34" charset="0"/>
              </a:rPr>
              <a:t>RAM</a:t>
            </a:r>
          </a:p>
        </p:txBody>
      </p:sp>
      <p:sp>
        <p:nvSpPr>
          <p:cNvPr id="10" name="TextBox 9">
            <a:extLst>
              <a:ext uri="{FF2B5EF4-FFF2-40B4-BE49-F238E27FC236}">
                <a16:creationId xmlns:a16="http://schemas.microsoft.com/office/drawing/2014/main" id="{673FB352-5C91-41CA-8A54-3BBDB4D702E4}"/>
              </a:ext>
            </a:extLst>
          </p:cNvPr>
          <p:cNvSpPr txBox="1"/>
          <p:nvPr/>
        </p:nvSpPr>
        <p:spPr>
          <a:xfrm flipH="1">
            <a:off x="1716485" y="2428201"/>
            <a:ext cx="1640086" cy="296684"/>
          </a:xfrm>
          <a:prstGeom prst="rect">
            <a:avLst/>
          </a:prstGeom>
          <a:noFill/>
        </p:spPr>
        <p:txBody>
          <a:bodyPr wrap="square" rtlCol="0">
            <a:spAutoFit/>
          </a:bodyPr>
          <a:lstStyle/>
          <a:p>
            <a:pPr algn="ctr">
              <a:lnSpc>
                <a:spcPts val="1400"/>
              </a:lnSpc>
            </a:pPr>
            <a:r>
              <a:rPr lang="en-US" sz="2200" b="1" dirty="0">
                <a:latin typeface="Segoe UI" panose="020B0502040204020203" pitchFamily="34" charset="0"/>
                <a:cs typeface="Segoe UI" panose="020B0502040204020203" pitchFamily="34" charset="0"/>
              </a:rPr>
              <a:t>SDRAM</a:t>
            </a:r>
          </a:p>
        </p:txBody>
      </p:sp>
      <p:sp>
        <p:nvSpPr>
          <p:cNvPr id="20" name="TextBox 19">
            <a:extLst>
              <a:ext uri="{FF2B5EF4-FFF2-40B4-BE49-F238E27FC236}">
                <a16:creationId xmlns:a16="http://schemas.microsoft.com/office/drawing/2014/main" id="{A79A730E-DFBF-4B80-AF24-1ABB1BE0564E}"/>
              </a:ext>
            </a:extLst>
          </p:cNvPr>
          <p:cNvSpPr txBox="1"/>
          <p:nvPr/>
        </p:nvSpPr>
        <p:spPr>
          <a:xfrm>
            <a:off x="683710" y="5183632"/>
            <a:ext cx="2547504" cy="308290"/>
          </a:xfrm>
          <a:prstGeom prst="rect">
            <a:avLst/>
          </a:prstGeom>
          <a:noFill/>
        </p:spPr>
        <p:txBody>
          <a:bodyPr wrap="square" rtlCol="0">
            <a:spAutoFit/>
          </a:bodyPr>
          <a:lstStyle/>
          <a:p>
            <a:pPr algn="ctr">
              <a:lnSpc>
                <a:spcPts val="1400"/>
              </a:lnSpc>
            </a:pPr>
            <a:r>
              <a:rPr lang="en-US" sz="2800" b="1" dirty="0">
                <a:latin typeface="Segoe UI" panose="020B0502040204020203" pitchFamily="34" charset="0"/>
                <a:cs typeface="Segoe UI" panose="020B0502040204020203" pitchFamily="34" charset="0"/>
              </a:rPr>
              <a:t>PCI-e device</a:t>
            </a:r>
          </a:p>
        </p:txBody>
      </p:sp>
      <p:cxnSp>
        <p:nvCxnSpPr>
          <p:cNvPr id="21" name="Straight Connector 20">
            <a:extLst>
              <a:ext uri="{FF2B5EF4-FFF2-40B4-BE49-F238E27FC236}">
                <a16:creationId xmlns:a16="http://schemas.microsoft.com/office/drawing/2014/main" id="{1739B815-7555-4692-A4DF-1D8A0B66B0E8}"/>
              </a:ext>
            </a:extLst>
          </p:cNvPr>
          <p:cNvCxnSpPr>
            <a:cxnSpLocks/>
          </p:cNvCxnSpPr>
          <p:nvPr/>
        </p:nvCxnSpPr>
        <p:spPr>
          <a:xfrm flipV="1">
            <a:off x="1851223" y="2863875"/>
            <a:ext cx="0" cy="12876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86477301-6659-41A8-9880-066B3CA803D4}"/>
              </a:ext>
            </a:extLst>
          </p:cNvPr>
          <p:cNvPicPr>
            <a:picLocks noChangeAspect="1"/>
          </p:cNvPicPr>
          <p:nvPr/>
        </p:nvPicPr>
        <p:blipFill>
          <a:blip r:embed="rId3"/>
          <a:stretch>
            <a:fillRect/>
          </a:stretch>
        </p:blipFill>
        <p:spPr>
          <a:xfrm rot="10800000">
            <a:off x="1144205" y="4005449"/>
            <a:ext cx="1626515" cy="1113336"/>
          </a:xfrm>
          <a:prstGeom prst="rect">
            <a:avLst/>
          </a:prstGeom>
        </p:spPr>
      </p:pic>
      <p:cxnSp>
        <p:nvCxnSpPr>
          <p:cNvPr id="55" name="Straight Connector 54">
            <a:extLst>
              <a:ext uri="{FF2B5EF4-FFF2-40B4-BE49-F238E27FC236}">
                <a16:creationId xmlns:a16="http://schemas.microsoft.com/office/drawing/2014/main" id="{A04CD310-48C4-4B55-86EE-7CA31B4AD56E}"/>
              </a:ext>
            </a:extLst>
          </p:cNvPr>
          <p:cNvCxnSpPr>
            <a:cxnSpLocks/>
          </p:cNvCxnSpPr>
          <p:nvPr/>
        </p:nvCxnSpPr>
        <p:spPr>
          <a:xfrm>
            <a:off x="2001354" y="2687544"/>
            <a:ext cx="1155286" cy="1"/>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77EF352-796A-4556-BB2D-DFB35AE9CDAF}"/>
              </a:ext>
            </a:extLst>
          </p:cNvPr>
          <p:cNvCxnSpPr>
            <a:cxnSpLocks/>
          </p:cNvCxnSpPr>
          <p:nvPr/>
        </p:nvCxnSpPr>
        <p:spPr>
          <a:xfrm flipV="1">
            <a:off x="1998705" y="1988105"/>
            <a:ext cx="0" cy="71902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38D0460-03A1-4FB9-B370-E5B978B5177B}"/>
              </a:ext>
            </a:extLst>
          </p:cNvPr>
          <p:cNvCxnSpPr>
            <a:cxnSpLocks/>
          </p:cNvCxnSpPr>
          <p:nvPr/>
        </p:nvCxnSpPr>
        <p:spPr>
          <a:xfrm>
            <a:off x="1833746" y="2871558"/>
            <a:ext cx="132235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06673347-41BF-4BFA-B889-00D6EE0484D1}"/>
              </a:ext>
            </a:extLst>
          </p:cNvPr>
          <p:cNvGrpSpPr/>
          <p:nvPr/>
        </p:nvGrpSpPr>
        <p:grpSpPr>
          <a:xfrm>
            <a:off x="8244294" y="1380480"/>
            <a:ext cx="3158296" cy="1761965"/>
            <a:chOff x="8099331" y="1441440"/>
            <a:chExt cx="3158296" cy="1761965"/>
          </a:xfrm>
        </p:grpSpPr>
        <p:pic>
          <p:nvPicPr>
            <p:cNvPr id="5" name="Picture 4">
              <a:extLst>
                <a:ext uri="{FF2B5EF4-FFF2-40B4-BE49-F238E27FC236}">
                  <a16:creationId xmlns:a16="http://schemas.microsoft.com/office/drawing/2014/main" id="{7A0733EC-B8AD-484E-AE59-2CB1F31A73B3}"/>
                </a:ext>
              </a:extLst>
            </p:cNvPr>
            <p:cNvPicPr>
              <a:picLocks noChangeAspect="1"/>
            </p:cNvPicPr>
            <p:nvPr/>
          </p:nvPicPr>
          <p:blipFill>
            <a:blip r:embed="rId4"/>
            <a:stretch>
              <a:fillRect/>
            </a:stretch>
          </p:blipFill>
          <p:spPr>
            <a:xfrm>
              <a:off x="9491572" y="1441440"/>
              <a:ext cx="1766055" cy="1761965"/>
            </a:xfrm>
            <a:prstGeom prst="rect">
              <a:avLst/>
            </a:prstGeom>
          </p:spPr>
        </p:pic>
        <p:grpSp>
          <p:nvGrpSpPr>
            <p:cNvPr id="64" name="Group 63">
              <a:extLst>
                <a:ext uri="{FF2B5EF4-FFF2-40B4-BE49-F238E27FC236}">
                  <a16:creationId xmlns:a16="http://schemas.microsoft.com/office/drawing/2014/main" id="{69707BAA-ED81-408A-B7A7-BD8D678FCB4D}"/>
                </a:ext>
              </a:extLst>
            </p:cNvPr>
            <p:cNvGrpSpPr/>
            <p:nvPr/>
          </p:nvGrpSpPr>
          <p:grpSpPr>
            <a:xfrm>
              <a:off x="8099331" y="1894513"/>
              <a:ext cx="1382636" cy="889198"/>
              <a:chOff x="9956167" y="3429782"/>
              <a:chExt cx="1382636" cy="889198"/>
            </a:xfrm>
          </p:grpSpPr>
          <p:grpSp>
            <p:nvGrpSpPr>
              <p:cNvPr id="65" name="Group 64">
                <a:extLst>
                  <a:ext uri="{FF2B5EF4-FFF2-40B4-BE49-F238E27FC236}">
                    <a16:creationId xmlns:a16="http://schemas.microsoft.com/office/drawing/2014/main" id="{FC8DDCA2-46DB-4845-9898-ACDA2A1EEDD0}"/>
                  </a:ext>
                </a:extLst>
              </p:cNvPr>
              <p:cNvGrpSpPr/>
              <p:nvPr/>
            </p:nvGrpSpPr>
            <p:grpSpPr>
              <a:xfrm>
                <a:off x="10428500" y="3429922"/>
                <a:ext cx="910303" cy="429330"/>
                <a:chOff x="7783571" y="3754968"/>
                <a:chExt cx="2900942" cy="429330"/>
              </a:xfrm>
            </p:grpSpPr>
            <p:sp>
              <p:nvSpPr>
                <p:cNvPr id="73" name="Rectangle 72">
                  <a:extLst>
                    <a:ext uri="{FF2B5EF4-FFF2-40B4-BE49-F238E27FC236}">
                      <a16:creationId xmlns:a16="http://schemas.microsoft.com/office/drawing/2014/main" id="{521D3ECC-F3E9-4F7D-AA60-B9119A09EB7B}"/>
                    </a:ext>
                  </a:extLst>
                </p:cNvPr>
                <p:cNvSpPr/>
                <p:nvPr/>
              </p:nvSpPr>
              <p:spPr>
                <a:xfrm>
                  <a:off x="8044193" y="3754968"/>
                  <a:ext cx="2404477" cy="406563"/>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2BF90791-96E5-4BD9-84C3-71644760F29B}"/>
                    </a:ext>
                  </a:extLst>
                </p:cNvPr>
                <p:cNvSpPr txBox="1"/>
                <p:nvPr/>
              </p:nvSpPr>
              <p:spPr>
                <a:xfrm>
                  <a:off x="7783571" y="3809837"/>
                  <a:ext cx="2900942" cy="374461"/>
                </a:xfrm>
                <a:prstGeom prst="rect">
                  <a:avLst/>
                </a:prstGeom>
                <a:noFill/>
                <a:ln w="28575">
                  <a:noFill/>
                </a:ln>
              </p:spPr>
              <p:txBody>
                <a:bodyPr wrap="square" rtlCol="0">
                  <a:spAutoFit/>
                </a:bodyPr>
                <a:lstStyle/>
                <a:p>
                  <a:pPr algn="ctr">
                    <a:lnSpc>
                      <a:spcPts val="2200"/>
                    </a:lnSpc>
                  </a:pPr>
                  <a:r>
                    <a:rPr lang="en-US" sz="2400" b="1" dirty="0">
                      <a:latin typeface="Segoe UI" panose="020B0502040204020203" pitchFamily="34" charset="0"/>
                      <a:cs typeface="Segoe UI" panose="020B0502040204020203" pitchFamily="34" charset="0"/>
                    </a:rPr>
                    <a:t>L1-i</a:t>
                  </a:r>
                </a:p>
              </p:txBody>
            </p:sp>
          </p:grpSp>
          <p:grpSp>
            <p:nvGrpSpPr>
              <p:cNvPr id="67" name="Group 66">
                <a:extLst>
                  <a:ext uri="{FF2B5EF4-FFF2-40B4-BE49-F238E27FC236}">
                    <a16:creationId xmlns:a16="http://schemas.microsoft.com/office/drawing/2014/main" id="{5B3FDA0E-BC1C-415B-80C6-085DC30B8850}"/>
                  </a:ext>
                </a:extLst>
              </p:cNvPr>
              <p:cNvGrpSpPr/>
              <p:nvPr/>
            </p:nvGrpSpPr>
            <p:grpSpPr>
              <a:xfrm>
                <a:off x="10421229" y="3889650"/>
                <a:ext cx="910303" cy="429330"/>
                <a:chOff x="7783571" y="3754968"/>
                <a:chExt cx="2900942" cy="429330"/>
              </a:xfrm>
            </p:grpSpPr>
            <p:sp>
              <p:nvSpPr>
                <p:cNvPr id="71" name="Rectangle 70">
                  <a:extLst>
                    <a:ext uri="{FF2B5EF4-FFF2-40B4-BE49-F238E27FC236}">
                      <a16:creationId xmlns:a16="http://schemas.microsoft.com/office/drawing/2014/main" id="{AE40D703-882F-49E8-AC4B-8D98CB5DF6A9}"/>
                    </a:ext>
                  </a:extLst>
                </p:cNvPr>
                <p:cNvSpPr/>
                <p:nvPr/>
              </p:nvSpPr>
              <p:spPr>
                <a:xfrm>
                  <a:off x="8054977" y="3754968"/>
                  <a:ext cx="2404476" cy="406563"/>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D3C6F432-2DB9-42C8-B9D8-FE0BDA0B61B5}"/>
                    </a:ext>
                  </a:extLst>
                </p:cNvPr>
                <p:cNvSpPr txBox="1"/>
                <p:nvPr/>
              </p:nvSpPr>
              <p:spPr>
                <a:xfrm>
                  <a:off x="7783571" y="3809837"/>
                  <a:ext cx="2900942" cy="374461"/>
                </a:xfrm>
                <a:prstGeom prst="rect">
                  <a:avLst/>
                </a:prstGeom>
                <a:noFill/>
                <a:ln w="28575">
                  <a:noFill/>
                </a:ln>
              </p:spPr>
              <p:txBody>
                <a:bodyPr wrap="square" rtlCol="0">
                  <a:spAutoFit/>
                </a:bodyPr>
                <a:lstStyle/>
                <a:p>
                  <a:pPr algn="ctr">
                    <a:lnSpc>
                      <a:spcPts val="2200"/>
                    </a:lnSpc>
                  </a:pPr>
                  <a:r>
                    <a:rPr lang="en-US" sz="2400" b="1" dirty="0">
                      <a:latin typeface="Segoe UI" panose="020B0502040204020203" pitchFamily="34" charset="0"/>
                      <a:cs typeface="Segoe UI" panose="020B0502040204020203" pitchFamily="34" charset="0"/>
                    </a:rPr>
                    <a:t>L1-d</a:t>
                  </a:r>
                </a:p>
              </p:txBody>
            </p:sp>
          </p:grpSp>
          <p:grpSp>
            <p:nvGrpSpPr>
              <p:cNvPr id="68" name="Group 67">
                <a:extLst>
                  <a:ext uri="{FF2B5EF4-FFF2-40B4-BE49-F238E27FC236}">
                    <a16:creationId xmlns:a16="http://schemas.microsoft.com/office/drawing/2014/main" id="{33B1EBEF-B8D0-40DD-B87D-5A6E8A6B9619}"/>
                  </a:ext>
                </a:extLst>
              </p:cNvPr>
              <p:cNvGrpSpPr/>
              <p:nvPr/>
            </p:nvGrpSpPr>
            <p:grpSpPr>
              <a:xfrm>
                <a:off x="9956167" y="3429782"/>
                <a:ext cx="547063" cy="864621"/>
                <a:chOff x="7768511" y="3754968"/>
                <a:chExt cx="2900942" cy="406563"/>
              </a:xfrm>
            </p:grpSpPr>
            <p:sp>
              <p:nvSpPr>
                <p:cNvPr id="69" name="Rectangle 68">
                  <a:extLst>
                    <a:ext uri="{FF2B5EF4-FFF2-40B4-BE49-F238E27FC236}">
                      <a16:creationId xmlns:a16="http://schemas.microsoft.com/office/drawing/2014/main" id="{FEDCEBAE-FD39-4FB2-AA0F-88305F795146}"/>
                    </a:ext>
                  </a:extLst>
                </p:cNvPr>
                <p:cNvSpPr/>
                <p:nvPr/>
              </p:nvSpPr>
              <p:spPr>
                <a:xfrm>
                  <a:off x="8044193" y="3754968"/>
                  <a:ext cx="2404477" cy="406563"/>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a:extLst>
                    <a:ext uri="{FF2B5EF4-FFF2-40B4-BE49-F238E27FC236}">
                      <a16:creationId xmlns:a16="http://schemas.microsoft.com/office/drawing/2014/main" id="{D615DCBD-26EB-4EDB-A3D6-1F29B4BFE7DE}"/>
                    </a:ext>
                  </a:extLst>
                </p:cNvPr>
                <p:cNvSpPr txBox="1"/>
                <p:nvPr/>
              </p:nvSpPr>
              <p:spPr>
                <a:xfrm>
                  <a:off x="7768511" y="3892627"/>
                  <a:ext cx="2900942" cy="179636"/>
                </a:xfrm>
                <a:prstGeom prst="rect">
                  <a:avLst/>
                </a:prstGeom>
                <a:noFill/>
                <a:ln w="28575">
                  <a:noFill/>
                </a:ln>
              </p:spPr>
              <p:txBody>
                <a:bodyPr wrap="square" rtlCol="0">
                  <a:spAutoFit/>
                </a:bodyPr>
                <a:lstStyle/>
                <a:p>
                  <a:pPr algn="ctr">
                    <a:lnSpc>
                      <a:spcPts val="2200"/>
                    </a:lnSpc>
                  </a:pPr>
                  <a:r>
                    <a:rPr lang="en-US" sz="2400" b="1" dirty="0">
                      <a:latin typeface="Segoe UI" panose="020B0502040204020203" pitchFamily="34" charset="0"/>
                      <a:cs typeface="Segoe UI" panose="020B0502040204020203" pitchFamily="34" charset="0"/>
                    </a:rPr>
                    <a:t>L2</a:t>
                  </a:r>
                </a:p>
              </p:txBody>
            </p:sp>
          </p:grpSp>
        </p:grpSp>
      </p:grpSp>
      <p:grpSp>
        <p:nvGrpSpPr>
          <p:cNvPr id="4" name="Group 3">
            <a:extLst>
              <a:ext uri="{FF2B5EF4-FFF2-40B4-BE49-F238E27FC236}">
                <a16:creationId xmlns:a16="http://schemas.microsoft.com/office/drawing/2014/main" id="{8C78FD34-A34F-48FA-8D21-A45DF6A9F9B2}"/>
              </a:ext>
            </a:extLst>
          </p:cNvPr>
          <p:cNvGrpSpPr/>
          <p:nvPr/>
        </p:nvGrpSpPr>
        <p:grpSpPr>
          <a:xfrm>
            <a:off x="8242033" y="3378318"/>
            <a:ext cx="3160556" cy="1761965"/>
            <a:chOff x="8097070" y="3378318"/>
            <a:chExt cx="3160556" cy="1761965"/>
          </a:xfrm>
        </p:grpSpPr>
        <p:pic>
          <p:nvPicPr>
            <p:cNvPr id="24" name="Picture 23">
              <a:extLst>
                <a:ext uri="{FF2B5EF4-FFF2-40B4-BE49-F238E27FC236}">
                  <a16:creationId xmlns:a16="http://schemas.microsoft.com/office/drawing/2014/main" id="{447E23A5-B8B2-4489-8287-9A49FC93AEBC}"/>
                </a:ext>
              </a:extLst>
            </p:cNvPr>
            <p:cNvPicPr>
              <a:picLocks noChangeAspect="1"/>
            </p:cNvPicPr>
            <p:nvPr/>
          </p:nvPicPr>
          <p:blipFill>
            <a:blip r:embed="rId4"/>
            <a:stretch>
              <a:fillRect/>
            </a:stretch>
          </p:blipFill>
          <p:spPr>
            <a:xfrm>
              <a:off x="9491571" y="3378318"/>
              <a:ext cx="1766055" cy="1761965"/>
            </a:xfrm>
            <a:prstGeom prst="rect">
              <a:avLst/>
            </a:prstGeom>
          </p:spPr>
        </p:pic>
        <p:grpSp>
          <p:nvGrpSpPr>
            <p:cNvPr id="75" name="Group 74">
              <a:extLst>
                <a:ext uri="{FF2B5EF4-FFF2-40B4-BE49-F238E27FC236}">
                  <a16:creationId xmlns:a16="http://schemas.microsoft.com/office/drawing/2014/main" id="{2AB82803-C3B6-4A9F-AFB5-17B86AC95A4B}"/>
                </a:ext>
              </a:extLst>
            </p:cNvPr>
            <p:cNvGrpSpPr/>
            <p:nvPr/>
          </p:nvGrpSpPr>
          <p:grpSpPr>
            <a:xfrm>
              <a:off x="8097070" y="3828502"/>
              <a:ext cx="1382636" cy="889198"/>
              <a:chOff x="9956167" y="3429782"/>
              <a:chExt cx="1382636" cy="889198"/>
            </a:xfrm>
          </p:grpSpPr>
          <p:grpSp>
            <p:nvGrpSpPr>
              <p:cNvPr id="76" name="Group 75">
                <a:extLst>
                  <a:ext uri="{FF2B5EF4-FFF2-40B4-BE49-F238E27FC236}">
                    <a16:creationId xmlns:a16="http://schemas.microsoft.com/office/drawing/2014/main" id="{8D5A9A6F-84E0-4DF3-8775-3091CE8A945B}"/>
                  </a:ext>
                </a:extLst>
              </p:cNvPr>
              <p:cNvGrpSpPr/>
              <p:nvPr/>
            </p:nvGrpSpPr>
            <p:grpSpPr>
              <a:xfrm>
                <a:off x="10428500" y="3429922"/>
                <a:ext cx="910303" cy="429330"/>
                <a:chOff x="7783571" y="3754968"/>
                <a:chExt cx="2900942" cy="429330"/>
              </a:xfrm>
            </p:grpSpPr>
            <p:sp>
              <p:nvSpPr>
                <p:cNvPr id="83" name="Rectangle 82">
                  <a:extLst>
                    <a:ext uri="{FF2B5EF4-FFF2-40B4-BE49-F238E27FC236}">
                      <a16:creationId xmlns:a16="http://schemas.microsoft.com/office/drawing/2014/main" id="{C0923B33-624F-4F84-8F65-A5520C1F94BD}"/>
                    </a:ext>
                  </a:extLst>
                </p:cNvPr>
                <p:cNvSpPr/>
                <p:nvPr/>
              </p:nvSpPr>
              <p:spPr>
                <a:xfrm>
                  <a:off x="8044193" y="3754968"/>
                  <a:ext cx="2404477" cy="406563"/>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F5B5104E-8FC9-4442-B6F9-6666B76DC3CD}"/>
                    </a:ext>
                  </a:extLst>
                </p:cNvPr>
                <p:cNvSpPr txBox="1"/>
                <p:nvPr/>
              </p:nvSpPr>
              <p:spPr>
                <a:xfrm>
                  <a:off x="7783571" y="3809837"/>
                  <a:ext cx="2900942" cy="374461"/>
                </a:xfrm>
                <a:prstGeom prst="rect">
                  <a:avLst/>
                </a:prstGeom>
                <a:noFill/>
                <a:ln w="28575">
                  <a:noFill/>
                </a:ln>
              </p:spPr>
              <p:txBody>
                <a:bodyPr wrap="square" rtlCol="0">
                  <a:spAutoFit/>
                </a:bodyPr>
                <a:lstStyle/>
                <a:p>
                  <a:pPr algn="ctr">
                    <a:lnSpc>
                      <a:spcPts val="2200"/>
                    </a:lnSpc>
                  </a:pPr>
                  <a:r>
                    <a:rPr lang="en-US" sz="2400" b="1" dirty="0">
                      <a:latin typeface="Segoe UI" panose="020B0502040204020203" pitchFamily="34" charset="0"/>
                      <a:cs typeface="Segoe UI" panose="020B0502040204020203" pitchFamily="34" charset="0"/>
                    </a:rPr>
                    <a:t>L1-i</a:t>
                  </a:r>
                </a:p>
              </p:txBody>
            </p:sp>
          </p:grpSp>
          <p:grpSp>
            <p:nvGrpSpPr>
              <p:cNvPr id="77" name="Group 76">
                <a:extLst>
                  <a:ext uri="{FF2B5EF4-FFF2-40B4-BE49-F238E27FC236}">
                    <a16:creationId xmlns:a16="http://schemas.microsoft.com/office/drawing/2014/main" id="{65184952-0D02-4CD3-85BB-ABE6DD7E4602}"/>
                  </a:ext>
                </a:extLst>
              </p:cNvPr>
              <p:cNvGrpSpPr/>
              <p:nvPr/>
            </p:nvGrpSpPr>
            <p:grpSpPr>
              <a:xfrm>
                <a:off x="10421229" y="3889650"/>
                <a:ext cx="910303" cy="429330"/>
                <a:chOff x="7783571" y="3754968"/>
                <a:chExt cx="2900942" cy="429330"/>
              </a:xfrm>
            </p:grpSpPr>
            <p:sp>
              <p:nvSpPr>
                <p:cNvPr id="81" name="Rectangle 80">
                  <a:extLst>
                    <a:ext uri="{FF2B5EF4-FFF2-40B4-BE49-F238E27FC236}">
                      <a16:creationId xmlns:a16="http://schemas.microsoft.com/office/drawing/2014/main" id="{14E8C58E-51AA-4974-93EF-4FEF394AAE5C}"/>
                    </a:ext>
                  </a:extLst>
                </p:cNvPr>
                <p:cNvSpPr/>
                <p:nvPr/>
              </p:nvSpPr>
              <p:spPr>
                <a:xfrm>
                  <a:off x="8054977" y="3754968"/>
                  <a:ext cx="2404476" cy="406563"/>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id="{C10A55A7-535B-4595-A8BF-3BCF4E75A4E5}"/>
                    </a:ext>
                  </a:extLst>
                </p:cNvPr>
                <p:cNvSpPr txBox="1"/>
                <p:nvPr/>
              </p:nvSpPr>
              <p:spPr>
                <a:xfrm>
                  <a:off x="7783571" y="3809837"/>
                  <a:ext cx="2900942" cy="374461"/>
                </a:xfrm>
                <a:prstGeom prst="rect">
                  <a:avLst/>
                </a:prstGeom>
                <a:noFill/>
                <a:ln w="28575">
                  <a:noFill/>
                </a:ln>
              </p:spPr>
              <p:txBody>
                <a:bodyPr wrap="square" rtlCol="0">
                  <a:spAutoFit/>
                </a:bodyPr>
                <a:lstStyle/>
                <a:p>
                  <a:pPr algn="ctr">
                    <a:lnSpc>
                      <a:spcPts val="2200"/>
                    </a:lnSpc>
                  </a:pPr>
                  <a:r>
                    <a:rPr lang="en-US" sz="2400" b="1" dirty="0">
                      <a:latin typeface="Segoe UI" panose="020B0502040204020203" pitchFamily="34" charset="0"/>
                      <a:cs typeface="Segoe UI" panose="020B0502040204020203" pitchFamily="34" charset="0"/>
                    </a:rPr>
                    <a:t>L1-d</a:t>
                  </a:r>
                </a:p>
              </p:txBody>
            </p:sp>
          </p:grpSp>
          <p:grpSp>
            <p:nvGrpSpPr>
              <p:cNvPr id="78" name="Group 77">
                <a:extLst>
                  <a:ext uri="{FF2B5EF4-FFF2-40B4-BE49-F238E27FC236}">
                    <a16:creationId xmlns:a16="http://schemas.microsoft.com/office/drawing/2014/main" id="{0D6B0F23-7766-4062-B20F-33248DB686A5}"/>
                  </a:ext>
                </a:extLst>
              </p:cNvPr>
              <p:cNvGrpSpPr/>
              <p:nvPr/>
            </p:nvGrpSpPr>
            <p:grpSpPr>
              <a:xfrm>
                <a:off x="9956167" y="3429782"/>
                <a:ext cx="547063" cy="864621"/>
                <a:chOff x="7768511" y="3754968"/>
                <a:chExt cx="2900942" cy="406563"/>
              </a:xfrm>
            </p:grpSpPr>
            <p:sp>
              <p:nvSpPr>
                <p:cNvPr id="79" name="Rectangle 78">
                  <a:extLst>
                    <a:ext uri="{FF2B5EF4-FFF2-40B4-BE49-F238E27FC236}">
                      <a16:creationId xmlns:a16="http://schemas.microsoft.com/office/drawing/2014/main" id="{5E74CE2E-D16F-4EAB-99FC-CC2883D50AD7}"/>
                    </a:ext>
                  </a:extLst>
                </p:cNvPr>
                <p:cNvSpPr/>
                <p:nvPr/>
              </p:nvSpPr>
              <p:spPr>
                <a:xfrm>
                  <a:off x="8044193" y="3754968"/>
                  <a:ext cx="2404477" cy="406563"/>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a:extLst>
                    <a:ext uri="{FF2B5EF4-FFF2-40B4-BE49-F238E27FC236}">
                      <a16:creationId xmlns:a16="http://schemas.microsoft.com/office/drawing/2014/main" id="{58040BB2-575F-4354-A645-79A176E0119D}"/>
                    </a:ext>
                  </a:extLst>
                </p:cNvPr>
                <p:cNvSpPr txBox="1"/>
                <p:nvPr/>
              </p:nvSpPr>
              <p:spPr>
                <a:xfrm>
                  <a:off x="7768511" y="3892627"/>
                  <a:ext cx="2900942" cy="179636"/>
                </a:xfrm>
                <a:prstGeom prst="rect">
                  <a:avLst/>
                </a:prstGeom>
                <a:noFill/>
                <a:ln w="28575">
                  <a:noFill/>
                </a:ln>
              </p:spPr>
              <p:txBody>
                <a:bodyPr wrap="square" rtlCol="0">
                  <a:spAutoFit/>
                </a:bodyPr>
                <a:lstStyle/>
                <a:p>
                  <a:pPr algn="ctr">
                    <a:lnSpc>
                      <a:spcPts val="2200"/>
                    </a:lnSpc>
                  </a:pPr>
                  <a:r>
                    <a:rPr lang="en-US" sz="2400" b="1" dirty="0">
                      <a:latin typeface="Segoe UI" panose="020B0502040204020203" pitchFamily="34" charset="0"/>
                      <a:cs typeface="Segoe UI" panose="020B0502040204020203" pitchFamily="34" charset="0"/>
                    </a:rPr>
                    <a:t>L2</a:t>
                  </a:r>
                </a:p>
              </p:txBody>
            </p:sp>
          </p:grpSp>
        </p:grpSp>
      </p:grpSp>
      <p:cxnSp>
        <p:nvCxnSpPr>
          <p:cNvPr id="12" name="Straight Connector 11">
            <a:extLst>
              <a:ext uri="{FF2B5EF4-FFF2-40B4-BE49-F238E27FC236}">
                <a16:creationId xmlns:a16="http://schemas.microsoft.com/office/drawing/2014/main" id="{3E8B4AED-083F-4F17-8357-753CC9C7E5FA}"/>
              </a:ext>
            </a:extLst>
          </p:cNvPr>
          <p:cNvCxnSpPr>
            <a:cxnSpLocks/>
          </p:cNvCxnSpPr>
          <p:nvPr/>
        </p:nvCxnSpPr>
        <p:spPr>
          <a:xfrm>
            <a:off x="4676260" y="2933639"/>
            <a:ext cx="286065" cy="2121"/>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083742F-FD91-4030-BEF0-5A538C5D62E3}"/>
              </a:ext>
            </a:extLst>
          </p:cNvPr>
          <p:cNvCxnSpPr>
            <a:cxnSpLocks/>
          </p:cNvCxnSpPr>
          <p:nvPr/>
        </p:nvCxnSpPr>
        <p:spPr>
          <a:xfrm flipV="1">
            <a:off x="6630170" y="3673396"/>
            <a:ext cx="0" cy="3206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57BCDB-BB5E-4951-9800-C06426BED2A2}"/>
              </a:ext>
            </a:extLst>
          </p:cNvPr>
          <p:cNvCxnSpPr>
            <a:cxnSpLocks/>
          </p:cNvCxnSpPr>
          <p:nvPr/>
        </p:nvCxnSpPr>
        <p:spPr>
          <a:xfrm flipV="1">
            <a:off x="6630170" y="2538619"/>
            <a:ext cx="0" cy="3370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BDDF9116-72A0-45BA-9EDE-E3C05901181B}"/>
              </a:ext>
            </a:extLst>
          </p:cNvPr>
          <p:cNvSpPr/>
          <p:nvPr/>
        </p:nvSpPr>
        <p:spPr>
          <a:xfrm>
            <a:off x="5240728" y="2863875"/>
            <a:ext cx="2778884" cy="826244"/>
          </a:xfrm>
          <a:prstGeom prst="roundRect">
            <a:avLst>
              <a:gd name="adj" fmla="val 50000"/>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8165140E-7F36-4E33-8D93-356009AB7A4C}"/>
              </a:ext>
            </a:extLst>
          </p:cNvPr>
          <p:cNvCxnSpPr>
            <a:cxnSpLocks/>
          </p:cNvCxnSpPr>
          <p:nvPr/>
        </p:nvCxnSpPr>
        <p:spPr>
          <a:xfrm flipH="1" flipV="1">
            <a:off x="7761203" y="3663817"/>
            <a:ext cx="534748" cy="7554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602C316-495C-4749-ABAD-F966B88484C1}"/>
              </a:ext>
            </a:extLst>
          </p:cNvPr>
          <p:cNvCxnSpPr>
            <a:cxnSpLocks/>
          </p:cNvCxnSpPr>
          <p:nvPr/>
        </p:nvCxnSpPr>
        <p:spPr>
          <a:xfrm flipH="1" flipV="1">
            <a:off x="4953375" y="2938709"/>
            <a:ext cx="309690" cy="209507"/>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7150AA3-48E8-4B2E-A036-AEFF1728EB0E}"/>
              </a:ext>
            </a:extLst>
          </p:cNvPr>
          <p:cNvCxnSpPr>
            <a:cxnSpLocks/>
          </p:cNvCxnSpPr>
          <p:nvPr/>
        </p:nvCxnSpPr>
        <p:spPr>
          <a:xfrm flipV="1">
            <a:off x="4953375" y="3468886"/>
            <a:ext cx="309690" cy="209507"/>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6A5AEF0-2392-42D9-A400-FB01D8563CE5}"/>
              </a:ext>
            </a:extLst>
          </p:cNvPr>
          <p:cNvCxnSpPr>
            <a:cxnSpLocks/>
          </p:cNvCxnSpPr>
          <p:nvPr/>
        </p:nvCxnSpPr>
        <p:spPr>
          <a:xfrm flipH="1" flipV="1">
            <a:off x="4959873" y="3663815"/>
            <a:ext cx="8895" cy="801659"/>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18233F9-F9F7-4B50-8F9A-ABF91F475DB3}"/>
              </a:ext>
            </a:extLst>
          </p:cNvPr>
          <p:cNvSpPr txBox="1"/>
          <p:nvPr/>
        </p:nvSpPr>
        <p:spPr>
          <a:xfrm>
            <a:off x="5352784" y="2981669"/>
            <a:ext cx="2574655" cy="638316"/>
          </a:xfrm>
          <a:prstGeom prst="rect">
            <a:avLst/>
          </a:prstGeom>
          <a:noFill/>
          <a:ln w="28575">
            <a:noFill/>
          </a:ln>
        </p:spPr>
        <p:txBody>
          <a:bodyPr wrap="square" rtlCol="0">
            <a:spAutoFit/>
          </a:bodyPr>
          <a:lstStyle/>
          <a:p>
            <a:pPr algn="ctr">
              <a:lnSpc>
                <a:spcPts val="2200"/>
              </a:lnSpc>
            </a:pPr>
            <a:r>
              <a:rPr lang="en-US" sz="2800" b="1" dirty="0">
                <a:latin typeface="Segoe UI" panose="020B0502040204020203" pitchFamily="34" charset="0"/>
                <a:cs typeface="Segoe UI" panose="020B0502040204020203" pitchFamily="34" charset="0"/>
              </a:rPr>
              <a:t>Ring bus</a:t>
            </a:r>
          </a:p>
          <a:p>
            <a:pPr algn="ctr">
              <a:lnSpc>
                <a:spcPts val="2200"/>
              </a:lnSpc>
            </a:pPr>
            <a:r>
              <a:rPr lang="en-US" b="1" dirty="0">
                <a:latin typeface="Segoe UI" panose="020B0502040204020203" pitchFamily="34" charset="0"/>
                <a:cs typeface="Segoe UI" panose="020B0502040204020203" pitchFamily="34" charset="0"/>
              </a:rPr>
              <a:t>(proprietary protocol)</a:t>
            </a:r>
          </a:p>
        </p:txBody>
      </p:sp>
      <p:cxnSp>
        <p:nvCxnSpPr>
          <p:cNvPr id="85" name="Straight Connector 84">
            <a:extLst>
              <a:ext uri="{FF2B5EF4-FFF2-40B4-BE49-F238E27FC236}">
                <a16:creationId xmlns:a16="http://schemas.microsoft.com/office/drawing/2014/main" id="{E61425FD-001D-49B9-8596-3BF88D4BE72C}"/>
              </a:ext>
            </a:extLst>
          </p:cNvPr>
          <p:cNvCxnSpPr>
            <a:cxnSpLocks/>
          </p:cNvCxnSpPr>
          <p:nvPr/>
        </p:nvCxnSpPr>
        <p:spPr>
          <a:xfrm flipH="1">
            <a:off x="7755403" y="2152410"/>
            <a:ext cx="534748" cy="7554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0BAB604A-DC3C-469C-ADCE-EBC434EE8CBF}"/>
              </a:ext>
            </a:extLst>
          </p:cNvPr>
          <p:cNvPicPr>
            <a:picLocks noChangeAspect="1"/>
          </p:cNvPicPr>
          <p:nvPr/>
        </p:nvPicPr>
        <p:blipFill>
          <a:blip r:embed="rId5"/>
          <a:stretch>
            <a:fillRect/>
          </a:stretch>
        </p:blipFill>
        <p:spPr>
          <a:xfrm>
            <a:off x="4121316" y="4333798"/>
            <a:ext cx="1694904" cy="1694904"/>
          </a:xfrm>
          <a:prstGeom prst="rect">
            <a:avLst/>
          </a:prstGeom>
        </p:spPr>
      </p:pic>
      <p:grpSp>
        <p:nvGrpSpPr>
          <p:cNvPr id="13" name="Group 12">
            <a:extLst>
              <a:ext uri="{FF2B5EF4-FFF2-40B4-BE49-F238E27FC236}">
                <a16:creationId xmlns:a16="http://schemas.microsoft.com/office/drawing/2014/main" id="{04A14E7F-DFE2-4CC1-B955-080DAC115B7F}"/>
              </a:ext>
            </a:extLst>
          </p:cNvPr>
          <p:cNvGrpSpPr/>
          <p:nvPr/>
        </p:nvGrpSpPr>
        <p:grpSpPr>
          <a:xfrm>
            <a:off x="3014046" y="2556112"/>
            <a:ext cx="1802846" cy="740385"/>
            <a:chOff x="7659147" y="3493573"/>
            <a:chExt cx="1300602" cy="740385"/>
          </a:xfrm>
        </p:grpSpPr>
        <p:sp>
          <p:nvSpPr>
            <p:cNvPr id="17" name="Rectangle 16">
              <a:extLst>
                <a:ext uri="{FF2B5EF4-FFF2-40B4-BE49-F238E27FC236}">
                  <a16:creationId xmlns:a16="http://schemas.microsoft.com/office/drawing/2014/main" id="{4FC0300E-C567-4D4E-B259-99E5DB8D47EA}"/>
                </a:ext>
              </a:extLst>
            </p:cNvPr>
            <p:cNvSpPr/>
            <p:nvPr/>
          </p:nvSpPr>
          <p:spPr>
            <a:xfrm>
              <a:off x="7757797" y="3493573"/>
              <a:ext cx="1106027" cy="735315"/>
            </a:xfrm>
            <a:prstGeom prst="rect">
              <a:avLst/>
            </a:prstGeom>
            <a:solidFill>
              <a:schemeClr val="bg1">
                <a:lumMod val="85000"/>
              </a:scheme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E1900580-7A72-426C-9FDD-7DFB093E2A3C}"/>
                </a:ext>
              </a:extLst>
            </p:cNvPr>
            <p:cNvSpPr txBox="1"/>
            <p:nvPr/>
          </p:nvSpPr>
          <p:spPr>
            <a:xfrm>
              <a:off x="7659147" y="3566596"/>
              <a:ext cx="1300602" cy="667362"/>
            </a:xfrm>
            <a:prstGeom prst="rect">
              <a:avLst/>
            </a:prstGeom>
            <a:noFill/>
            <a:ln w="28575">
              <a:noFill/>
            </a:ln>
          </p:spPr>
          <p:txBody>
            <a:bodyPr wrap="square" rtlCol="0">
              <a:spAutoFit/>
            </a:bodyPr>
            <a:lstStyle/>
            <a:p>
              <a:pPr algn="ctr">
                <a:lnSpc>
                  <a:spcPts val="2200"/>
                </a:lnSpc>
              </a:pPr>
              <a:r>
                <a:rPr lang="en-US" sz="2800" b="1" dirty="0">
                  <a:latin typeface="Segoe UI" panose="020B0502040204020203" pitchFamily="34" charset="0"/>
                  <a:cs typeface="Segoe UI" panose="020B0502040204020203" pitchFamily="34" charset="0"/>
                </a:rPr>
                <a:t>Root complex</a:t>
              </a:r>
            </a:p>
          </p:txBody>
        </p:sp>
      </p:grpSp>
      <p:sp>
        <p:nvSpPr>
          <p:cNvPr id="86" name="TextBox 85">
            <a:extLst>
              <a:ext uri="{FF2B5EF4-FFF2-40B4-BE49-F238E27FC236}">
                <a16:creationId xmlns:a16="http://schemas.microsoft.com/office/drawing/2014/main" id="{F5573500-15E6-4F85-8FD2-8FA7BBC52E1D}"/>
              </a:ext>
            </a:extLst>
          </p:cNvPr>
          <p:cNvSpPr txBox="1"/>
          <p:nvPr/>
        </p:nvSpPr>
        <p:spPr>
          <a:xfrm>
            <a:off x="-83695" y="6032825"/>
            <a:ext cx="8887460" cy="830997"/>
          </a:xfrm>
          <a:prstGeom prst="rect">
            <a:avLst/>
          </a:prstGeom>
          <a:noFill/>
        </p:spPr>
        <p:txBody>
          <a:bodyPr wrap="square" rtlCol="0">
            <a:spAutoFit/>
          </a:bodyPr>
          <a:lstStyle/>
          <a:p>
            <a:pPr algn="ctr"/>
            <a:r>
              <a:rPr lang="en-US" sz="2400" b="1" dirty="0">
                <a:ln>
                  <a:solidFill>
                    <a:sysClr val="windowText" lastClr="000000"/>
                  </a:solidFill>
                </a:ln>
                <a:solidFill>
                  <a:srgbClr val="B4F2FA"/>
                </a:solidFill>
                <a:latin typeface="Segoe UI" panose="020B0502040204020203" pitchFamily="34" charset="0"/>
                <a:cs typeface="Segoe UI" panose="020B0502040204020203" pitchFamily="34" charset="0"/>
              </a:rPr>
              <a:t>GPU can access host RAM directly, without having to copy graphics buffers between on-GPU RAM and host RAM!</a:t>
            </a:r>
          </a:p>
        </p:txBody>
      </p:sp>
      <p:pic>
        <p:nvPicPr>
          <p:cNvPr id="8" name="Picture 7">
            <a:extLst>
              <a:ext uri="{FF2B5EF4-FFF2-40B4-BE49-F238E27FC236}">
                <a16:creationId xmlns:a16="http://schemas.microsoft.com/office/drawing/2014/main" id="{6A49528D-5604-468B-A14F-576386AAEED0}"/>
              </a:ext>
            </a:extLst>
          </p:cNvPr>
          <p:cNvPicPr>
            <a:picLocks noChangeAspect="1"/>
          </p:cNvPicPr>
          <p:nvPr/>
        </p:nvPicPr>
        <p:blipFill>
          <a:blip r:embed="rId6"/>
          <a:stretch>
            <a:fillRect/>
          </a:stretch>
        </p:blipFill>
        <p:spPr>
          <a:xfrm rot="2712089" flipH="1">
            <a:off x="-94325" y="1112001"/>
            <a:ext cx="2373453" cy="2373453"/>
          </a:xfrm>
          <a:prstGeom prst="rect">
            <a:avLst/>
          </a:prstGeom>
        </p:spPr>
      </p:pic>
    </p:spTree>
    <p:extLst>
      <p:ext uri="{BB962C8B-B14F-4D97-AF65-F5344CB8AC3E}">
        <p14:creationId xmlns:p14="http://schemas.microsoft.com/office/powerpoint/2010/main" val="97846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55"/>
                                        </p:tgtEl>
                                        <p:attrNameLst>
                                          <p:attrName>r</p:attrName>
                                        </p:attrNameLst>
                                      </p:cBhvr>
                                    </p:animRot>
                                    <p:animRot by="-240000">
                                      <p:cBhvr>
                                        <p:cTn id="19" dur="200" fill="hold">
                                          <p:stCondLst>
                                            <p:cond delay="200"/>
                                          </p:stCondLst>
                                        </p:cTn>
                                        <p:tgtEl>
                                          <p:spTgt spid="55"/>
                                        </p:tgtEl>
                                        <p:attrNameLst>
                                          <p:attrName>r</p:attrName>
                                        </p:attrNameLst>
                                      </p:cBhvr>
                                    </p:animRot>
                                    <p:animRot by="240000">
                                      <p:cBhvr>
                                        <p:cTn id="20" dur="200" fill="hold">
                                          <p:stCondLst>
                                            <p:cond delay="400"/>
                                          </p:stCondLst>
                                        </p:cTn>
                                        <p:tgtEl>
                                          <p:spTgt spid="55"/>
                                        </p:tgtEl>
                                        <p:attrNameLst>
                                          <p:attrName>r</p:attrName>
                                        </p:attrNameLst>
                                      </p:cBhvr>
                                    </p:animRot>
                                    <p:animRot by="-240000">
                                      <p:cBhvr>
                                        <p:cTn id="21" dur="200" fill="hold">
                                          <p:stCondLst>
                                            <p:cond delay="600"/>
                                          </p:stCondLst>
                                        </p:cTn>
                                        <p:tgtEl>
                                          <p:spTgt spid="55"/>
                                        </p:tgtEl>
                                        <p:attrNameLst>
                                          <p:attrName>r</p:attrName>
                                        </p:attrNameLst>
                                      </p:cBhvr>
                                    </p:animRot>
                                    <p:animRot by="120000">
                                      <p:cBhvr>
                                        <p:cTn id="22" dur="200" fill="hold">
                                          <p:stCondLst>
                                            <p:cond delay="800"/>
                                          </p:stCondLst>
                                        </p:cTn>
                                        <p:tgtEl>
                                          <p:spTgt spid="55"/>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63"/>
                                        </p:tgtEl>
                                        <p:attrNameLst>
                                          <p:attrName>r</p:attrName>
                                        </p:attrNameLst>
                                      </p:cBhvr>
                                    </p:animRot>
                                    <p:animRot by="-240000">
                                      <p:cBhvr>
                                        <p:cTn id="25" dur="200" fill="hold">
                                          <p:stCondLst>
                                            <p:cond delay="200"/>
                                          </p:stCondLst>
                                        </p:cTn>
                                        <p:tgtEl>
                                          <p:spTgt spid="63"/>
                                        </p:tgtEl>
                                        <p:attrNameLst>
                                          <p:attrName>r</p:attrName>
                                        </p:attrNameLst>
                                      </p:cBhvr>
                                    </p:animRot>
                                    <p:animRot by="240000">
                                      <p:cBhvr>
                                        <p:cTn id="26" dur="200" fill="hold">
                                          <p:stCondLst>
                                            <p:cond delay="400"/>
                                          </p:stCondLst>
                                        </p:cTn>
                                        <p:tgtEl>
                                          <p:spTgt spid="63"/>
                                        </p:tgtEl>
                                        <p:attrNameLst>
                                          <p:attrName>r</p:attrName>
                                        </p:attrNameLst>
                                      </p:cBhvr>
                                    </p:animRot>
                                    <p:animRot by="-240000">
                                      <p:cBhvr>
                                        <p:cTn id="27" dur="200" fill="hold">
                                          <p:stCondLst>
                                            <p:cond delay="600"/>
                                          </p:stCondLst>
                                        </p:cTn>
                                        <p:tgtEl>
                                          <p:spTgt spid="63"/>
                                        </p:tgtEl>
                                        <p:attrNameLst>
                                          <p:attrName>r</p:attrName>
                                        </p:attrNameLst>
                                      </p:cBhvr>
                                    </p:animRot>
                                    <p:animRot by="120000">
                                      <p:cBhvr>
                                        <p:cTn id="28" dur="200" fill="hold">
                                          <p:stCondLst>
                                            <p:cond delay="800"/>
                                          </p:stCondLst>
                                        </p:cTn>
                                        <p:tgtEl>
                                          <p:spTgt spid="63"/>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7"/>
                                        </p:tgtEl>
                                        <p:attrNameLst>
                                          <p:attrName>r</p:attrName>
                                        </p:attrNameLst>
                                      </p:cBhvr>
                                    </p:animRot>
                                    <p:animRot by="-240000">
                                      <p:cBhvr>
                                        <p:cTn id="31" dur="200" fill="hold">
                                          <p:stCondLst>
                                            <p:cond delay="200"/>
                                          </p:stCondLst>
                                        </p:cTn>
                                        <p:tgtEl>
                                          <p:spTgt spid="7"/>
                                        </p:tgtEl>
                                        <p:attrNameLst>
                                          <p:attrName>r</p:attrName>
                                        </p:attrNameLst>
                                      </p:cBhvr>
                                    </p:animRot>
                                    <p:animRot by="240000">
                                      <p:cBhvr>
                                        <p:cTn id="32" dur="200" fill="hold">
                                          <p:stCondLst>
                                            <p:cond delay="400"/>
                                          </p:stCondLst>
                                        </p:cTn>
                                        <p:tgtEl>
                                          <p:spTgt spid="7"/>
                                        </p:tgtEl>
                                        <p:attrNameLst>
                                          <p:attrName>r</p:attrName>
                                        </p:attrNameLst>
                                      </p:cBhvr>
                                    </p:animRot>
                                    <p:animRot by="-240000">
                                      <p:cBhvr>
                                        <p:cTn id="33" dur="200" fill="hold">
                                          <p:stCondLst>
                                            <p:cond delay="600"/>
                                          </p:stCondLst>
                                        </p:cTn>
                                        <p:tgtEl>
                                          <p:spTgt spid="7"/>
                                        </p:tgtEl>
                                        <p:attrNameLst>
                                          <p:attrName>r</p:attrName>
                                        </p:attrNameLst>
                                      </p:cBhvr>
                                    </p:animRot>
                                    <p:animRot by="120000">
                                      <p:cBhvr>
                                        <p:cTn id="34" dur="200" fill="hold">
                                          <p:stCondLst>
                                            <p:cond delay="800"/>
                                          </p:stCondLst>
                                        </p:cTn>
                                        <p:tgtEl>
                                          <p:spTgt spid="7"/>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43"/>
                                        </p:tgtEl>
                                        <p:attrNameLst>
                                          <p:attrName>r</p:attrName>
                                        </p:attrNameLst>
                                      </p:cBhvr>
                                    </p:animRot>
                                    <p:animRot by="-240000">
                                      <p:cBhvr>
                                        <p:cTn id="37" dur="200" fill="hold">
                                          <p:stCondLst>
                                            <p:cond delay="200"/>
                                          </p:stCondLst>
                                        </p:cTn>
                                        <p:tgtEl>
                                          <p:spTgt spid="43"/>
                                        </p:tgtEl>
                                        <p:attrNameLst>
                                          <p:attrName>r</p:attrName>
                                        </p:attrNameLst>
                                      </p:cBhvr>
                                    </p:animRot>
                                    <p:animRot by="240000">
                                      <p:cBhvr>
                                        <p:cTn id="38" dur="200" fill="hold">
                                          <p:stCondLst>
                                            <p:cond delay="400"/>
                                          </p:stCondLst>
                                        </p:cTn>
                                        <p:tgtEl>
                                          <p:spTgt spid="43"/>
                                        </p:tgtEl>
                                        <p:attrNameLst>
                                          <p:attrName>r</p:attrName>
                                        </p:attrNameLst>
                                      </p:cBhvr>
                                    </p:animRot>
                                    <p:animRot by="-240000">
                                      <p:cBhvr>
                                        <p:cTn id="39" dur="200" fill="hold">
                                          <p:stCondLst>
                                            <p:cond delay="600"/>
                                          </p:stCondLst>
                                        </p:cTn>
                                        <p:tgtEl>
                                          <p:spTgt spid="43"/>
                                        </p:tgtEl>
                                        <p:attrNameLst>
                                          <p:attrName>r</p:attrName>
                                        </p:attrNameLst>
                                      </p:cBhvr>
                                    </p:animRot>
                                    <p:animRot by="120000">
                                      <p:cBhvr>
                                        <p:cTn id="40" dur="200" fill="hold">
                                          <p:stCondLst>
                                            <p:cond delay="800"/>
                                          </p:stCondLst>
                                        </p:cTn>
                                        <p:tgtEl>
                                          <p:spTgt spid="43"/>
                                        </p:tgtEl>
                                        <p:attrNameLst>
                                          <p:attrName>r</p:attrName>
                                        </p:attrNameLst>
                                      </p:cBhvr>
                                    </p:animRot>
                                  </p:childTnLst>
                                </p:cTn>
                              </p:par>
                              <p:par>
                                <p:cTn id="41" presetID="32" presetClass="emph" presetSubtype="0" fill="hold" grpId="0" nodeType="withEffect">
                                  <p:stCondLst>
                                    <p:cond delay="0"/>
                                  </p:stCondLst>
                                  <p:childTnLst>
                                    <p:animRot by="120000">
                                      <p:cBhvr>
                                        <p:cTn id="42" dur="100" fill="hold">
                                          <p:stCondLst>
                                            <p:cond delay="0"/>
                                          </p:stCondLst>
                                        </p:cTn>
                                        <p:tgtEl>
                                          <p:spTgt spid="30"/>
                                        </p:tgtEl>
                                        <p:attrNameLst>
                                          <p:attrName>r</p:attrName>
                                        </p:attrNameLst>
                                      </p:cBhvr>
                                    </p:animRot>
                                    <p:animRot by="-240000">
                                      <p:cBhvr>
                                        <p:cTn id="43" dur="200" fill="hold">
                                          <p:stCondLst>
                                            <p:cond delay="200"/>
                                          </p:stCondLst>
                                        </p:cTn>
                                        <p:tgtEl>
                                          <p:spTgt spid="30"/>
                                        </p:tgtEl>
                                        <p:attrNameLst>
                                          <p:attrName>r</p:attrName>
                                        </p:attrNameLst>
                                      </p:cBhvr>
                                    </p:animRot>
                                    <p:animRot by="240000">
                                      <p:cBhvr>
                                        <p:cTn id="44" dur="200" fill="hold">
                                          <p:stCondLst>
                                            <p:cond delay="400"/>
                                          </p:stCondLst>
                                        </p:cTn>
                                        <p:tgtEl>
                                          <p:spTgt spid="30"/>
                                        </p:tgtEl>
                                        <p:attrNameLst>
                                          <p:attrName>r</p:attrName>
                                        </p:attrNameLst>
                                      </p:cBhvr>
                                    </p:animRot>
                                    <p:animRot by="-240000">
                                      <p:cBhvr>
                                        <p:cTn id="45" dur="200" fill="hold">
                                          <p:stCondLst>
                                            <p:cond delay="600"/>
                                          </p:stCondLst>
                                        </p:cTn>
                                        <p:tgtEl>
                                          <p:spTgt spid="30"/>
                                        </p:tgtEl>
                                        <p:attrNameLst>
                                          <p:attrName>r</p:attrName>
                                        </p:attrNameLst>
                                      </p:cBhvr>
                                    </p:animRot>
                                    <p:animRot by="120000">
                                      <p:cBhvr>
                                        <p:cTn id="46" dur="200" fill="hold">
                                          <p:stCondLst>
                                            <p:cond delay="800"/>
                                          </p:stCondLst>
                                        </p:cTn>
                                        <p:tgtEl>
                                          <p:spTgt spid="30"/>
                                        </p:tgtEl>
                                        <p:attrNameLst>
                                          <p:attrName>r</p:attrName>
                                        </p:attrNameLst>
                                      </p:cBhvr>
                                    </p:animRot>
                                  </p:childTnLst>
                                </p:cTn>
                              </p:par>
                              <p:par>
                                <p:cTn id="47" presetID="32" presetClass="emph" presetSubtype="0" fill="hold" nodeType="withEffect">
                                  <p:stCondLst>
                                    <p:cond delay="0"/>
                                  </p:stCondLst>
                                  <p:childTnLst>
                                    <p:animRot by="120000">
                                      <p:cBhvr>
                                        <p:cTn id="48" dur="100" fill="hold">
                                          <p:stCondLst>
                                            <p:cond delay="0"/>
                                          </p:stCondLst>
                                        </p:cTn>
                                        <p:tgtEl>
                                          <p:spTgt spid="44"/>
                                        </p:tgtEl>
                                        <p:attrNameLst>
                                          <p:attrName>r</p:attrName>
                                        </p:attrNameLst>
                                      </p:cBhvr>
                                    </p:animRot>
                                    <p:animRot by="-240000">
                                      <p:cBhvr>
                                        <p:cTn id="49" dur="200" fill="hold">
                                          <p:stCondLst>
                                            <p:cond delay="200"/>
                                          </p:stCondLst>
                                        </p:cTn>
                                        <p:tgtEl>
                                          <p:spTgt spid="44"/>
                                        </p:tgtEl>
                                        <p:attrNameLst>
                                          <p:attrName>r</p:attrName>
                                        </p:attrNameLst>
                                      </p:cBhvr>
                                    </p:animRot>
                                    <p:animRot by="240000">
                                      <p:cBhvr>
                                        <p:cTn id="50" dur="200" fill="hold">
                                          <p:stCondLst>
                                            <p:cond delay="400"/>
                                          </p:stCondLst>
                                        </p:cTn>
                                        <p:tgtEl>
                                          <p:spTgt spid="44"/>
                                        </p:tgtEl>
                                        <p:attrNameLst>
                                          <p:attrName>r</p:attrName>
                                        </p:attrNameLst>
                                      </p:cBhvr>
                                    </p:animRot>
                                    <p:animRot by="-240000">
                                      <p:cBhvr>
                                        <p:cTn id="51" dur="200" fill="hold">
                                          <p:stCondLst>
                                            <p:cond delay="600"/>
                                          </p:stCondLst>
                                        </p:cTn>
                                        <p:tgtEl>
                                          <p:spTgt spid="44"/>
                                        </p:tgtEl>
                                        <p:attrNameLst>
                                          <p:attrName>r</p:attrName>
                                        </p:attrNameLst>
                                      </p:cBhvr>
                                    </p:animRot>
                                    <p:animRot by="120000">
                                      <p:cBhvr>
                                        <p:cTn id="52" dur="200" fill="hold">
                                          <p:stCondLst>
                                            <p:cond delay="800"/>
                                          </p:stCondLst>
                                        </p:cTn>
                                        <p:tgtEl>
                                          <p:spTgt spid="44"/>
                                        </p:tgtEl>
                                        <p:attrNameLst>
                                          <p:attrName>r</p:attrName>
                                        </p:attrNameLst>
                                      </p:cBhvr>
                                    </p:animRot>
                                  </p:childTnLst>
                                </p:cTn>
                              </p:par>
                              <p:par>
                                <p:cTn id="53" presetID="32" presetClass="emph" presetSubtype="0" fill="hold" nodeType="withEffect">
                                  <p:stCondLst>
                                    <p:cond delay="0"/>
                                  </p:stCondLst>
                                  <p:childTnLst>
                                    <p:animRot by="120000">
                                      <p:cBhvr>
                                        <p:cTn id="54" dur="100" fill="hold">
                                          <p:stCondLst>
                                            <p:cond delay="0"/>
                                          </p:stCondLst>
                                        </p:cTn>
                                        <p:tgtEl>
                                          <p:spTgt spid="45"/>
                                        </p:tgtEl>
                                        <p:attrNameLst>
                                          <p:attrName>r</p:attrName>
                                        </p:attrNameLst>
                                      </p:cBhvr>
                                    </p:animRot>
                                    <p:animRot by="-240000">
                                      <p:cBhvr>
                                        <p:cTn id="55" dur="200" fill="hold">
                                          <p:stCondLst>
                                            <p:cond delay="200"/>
                                          </p:stCondLst>
                                        </p:cTn>
                                        <p:tgtEl>
                                          <p:spTgt spid="45"/>
                                        </p:tgtEl>
                                        <p:attrNameLst>
                                          <p:attrName>r</p:attrName>
                                        </p:attrNameLst>
                                      </p:cBhvr>
                                    </p:animRot>
                                    <p:animRot by="240000">
                                      <p:cBhvr>
                                        <p:cTn id="56" dur="200" fill="hold">
                                          <p:stCondLst>
                                            <p:cond delay="400"/>
                                          </p:stCondLst>
                                        </p:cTn>
                                        <p:tgtEl>
                                          <p:spTgt spid="45"/>
                                        </p:tgtEl>
                                        <p:attrNameLst>
                                          <p:attrName>r</p:attrName>
                                        </p:attrNameLst>
                                      </p:cBhvr>
                                    </p:animRot>
                                    <p:animRot by="-240000">
                                      <p:cBhvr>
                                        <p:cTn id="57" dur="200" fill="hold">
                                          <p:stCondLst>
                                            <p:cond delay="600"/>
                                          </p:stCondLst>
                                        </p:cTn>
                                        <p:tgtEl>
                                          <p:spTgt spid="45"/>
                                        </p:tgtEl>
                                        <p:attrNameLst>
                                          <p:attrName>r</p:attrName>
                                        </p:attrNameLst>
                                      </p:cBhvr>
                                    </p:animRot>
                                    <p:animRot by="120000">
                                      <p:cBhvr>
                                        <p:cTn id="58" dur="200" fill="hold">
                                          <p:stCondLst>
                                            <p:cond delay="800"/>
                                          </p:stCondLst>
                                        </p:cTn>
                                        <p:tgtEl>
                                          <p:spTgt spid="45"/>
                                        </p:tgtEl>
                                        <p:attrNameLst>
                                          <p:attrName>r</p:attrName>
                                        </p:attrNameLst>
                                      </p:cBhvr>
                                    </p:animRot>
                                  </p:childTnLst>
                                </p:cTn>
                              </p:par>
                              <p:par>
                                <p:cTn id="59" presetID="10" presetClass="entr" presetSubtype="0" fill="hold" grpId="0" nodeType="withEffect">
                                  <p:stCondLst>
                                    <p:cond delay="0"/>
                                  </p:stCondLst>
                                  <p:childTnLst>
                                    <p:set>
                                      <p:cBhvr>
                                        <p:cTn id="60" dur="1" fill="hold">
                                          <p:stCondLst>
                                            <p:cond delay="0"/>
                                          </p:stCondLst>
                                        </p:cTn>
                                        <p:tgtEl>
                                          <p:spTgt spid="86"/>
                                        </p:tgtEl>
                                        <p:attrNameLst>
                                          <p:attrName>style.visibility</p:attrName>
                                        </p:attrNameLst>
                                      </p:cBhvr>
                                      <p:to>
                                        <p:strVal val="visible"/>
                                      </p:to>
                                    </p:set>
                                    <p:animEffect transition="in" filter="fade">
                                      <p:cBhvr>
                                        <p:cTn id="61" dur="500"/>
                                        <p:tgtEl>
                                          <p:spTgt spid="86"/>
                                        </p:tgtEl>
                                      </p:cBhvr>
                                    </p:animEffect>
                                  </p:childTnLst>
                                </p:cTn>
                              </p:par>
                              <p:par>
                                <p:cTn id="62" presetID="32" presetClass="emph" presetSubtype="0" fill="hold" grpId="1" nodeType="withEffect">
                                  <p:stCondLst>
                                    <p:cond delay="0"/>
                                  </p:stCondLst>
                                  <p:childTnLst>
                                    <p:animRot by="120000">
                                      <p:cBhvr>
                                        <p:cTn id="63" dur="100" fill="hold">
                                          <p:stCondLst>
                                            <p:cond delay="0"/>
                                          </p:stCondLst>
                                        </p:cTn>
                                        <p:tgtEl>
                                          <p:spTgt spid="86"/>
                                        </p:tgtEl>
                                        <p:attrNameLst>
                                          <p:attrName>r</p:attrName>
                                        </p:attrNameLst>
                                      </p:cBhvr>
                                    </p:animRot>
                                    <p:animRot by="-240000">
                                      <p:cBhvr>
                                        <p:cTn id="64" dur="200" fill="hold">
                                          <p:stCondLst>
                                            <p:cond delay="200"/>
                                          </p:stCondLst>
                                        </p:cTn>
                                        <p:tgtEl>
                                          <p:spTgt spid="86"/>
                                        </p:tgtEl>
                                        <p:attrNameLst>
                                          <p:attrName>r</p:attrName>
                                        </p:attrNameLst>
                                      </p:cBhvr>
                                    </p:animRot>
                                    <p:animRot by="240000">
                                      <p:cBhvr>
                                        <p:cTn id="65" dur="200" fill="hold">
                                          <p:stCondLst>
                                            <p:cond delay="400"/>
                                          </p:stCondLst>
                                        </p:cTn>
                                        <p:tgtEl>
                                          <p:spTgt spid="86"/>
                                        </p:tgtEl>
                                        <p:attrNameLst>
                                          <p:attrName>r</p:attrName>
                                        </p:attrNameLst>
                                      </p:cBhvr>
                                    </p:animRot>
                                    <p:animRot by="-240000">
                                      <p:cBhvr>
                                        <p:cTn id="66" dur="200" fill="hold">
                                          <p:stCondLst>
                                            <p:cond delay="600"/>
                                          </p:stCondLst>
                                        </p:cTn>
                                        <p:tgtEl>
                                          <p:spTgt spid="86"/>
                                        </p:tgtEl>
                                        <p:attrNameLst>
                                          <p:attrName>r</p:attrName>
                                        </p:attrNameLst>
                                      </p:cBhvr>
                                    </p:animRot>
                                    <p:animRot by="120000">
                                      <p:cBhvr>
                                        <p:cTn id="67" dur="200" fill="hold">
                                          <p:stCondLst>
                                            <p:cond delay="800"/>
                                          </p:stCondLst>
                                        </p:cTn>
                                        <p:tgtEl>
                                          <p:spTgt spid="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86" grpId="0"/>
      <p:bldP spid="8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F9B0CC4-B46F-447E-B8F3-C70188858A5A}"/>
              </a:ext>
            </a:extLst>
          </p:cNvPr>
          <p:cNvSpPr>
            <a:spLocks noGrp="1"/>
          </p:cNvSpPr>
          <p:nvPr>
            <p:ph idx="1"/>
          </p:nvPr>
        </p:nvSpPr>
        <p:spPr>
          <a:xfrm>
            <a:off x="5361459" y="-5"/>
            <a:ext cx="6687787" cy="7222603"/>
          </a:xfrm>
        </p:spPr>
        <p:txBody>
          <a:bodyPr>
            <a:normAutofit lnSpcReduction="10000"/>
          </a:bodyPr>
          <a:lstStyle/>
          <a:p>
            <a:r>
              <a:rPr lang="en-US" dirty="0"/>
              <a:t>An EU (“Execution Unit”) is an SM</a:t>
            </a:r>
          </a:p>
          <a:p>
            <a:pPr lvl="1"/>
            <a:r>
              <a:rPr lang="en-US" dirty="0"/>
              <a:t>Each EU simultaneously runs instructions from four threads (i.e., the warp width is four)</a:t>
            </a:r>
          </a:p>
          <a:p>
            <a:pPr lvl="1"/>
            <a:r>
              <a:rPr lang="en-US" dirty="0"/>
              <a:t>Each SIMD ALU in an EU can issue:</a:t>
            </a:r>
          </a:p>
          <a:p>
            <a:pPr lvl="2"/>
            <a:r>
              <a:rPr lang="en-US" dirty="0"/>
              <a:t>Four 32-bit operations per cycle, or</a:t>
            </a:r>
          </a:p>
          <a:p>
            <a:pPr lvl="2"/>
            <a:r>
              <a:rPr lang="en-US" dirty="0"/>
              <a:t>Eight 16-bit operations per cycle</a:t>
            </a:r>
          </a:p>
          <a:p>
            <a:r>
              <a:rPr lang="en-US" dirty="0"/>
              <a:t>Each sub-slice contains:</a:t>
            </a:r>
          </a:p>
          <a:p>
            <a:pPr lvl="1"/>
            <a:r>
              <a:rPr lang="en-US" dirty="0"/>
              <a:t>Eight EUs</a:t>
            </a:r>
          </a:p>
          <a:p>
            <a:pPr lvl="1"/>
            <a:r>
              <a:rPr lang="en-US" dirty="0"/>
              <a:t>A scheduler which assigns warps to EUs</a:t>
            </a:r>
          </a:p>
          <a:p>
            <a:pPr lvl="1"/>
            <a:r>
              <a:rPr lang="en-US" dirty="0"/>
              <a:t>SLM (“Shared Local Memory”): 64 KB</a:t>
            </a:r>
          </a:p>
          <a:p>
            <a:r>
              <a:rPr lang="en-US" dirty="0"/>
              <a:t>The GPU has:</a:t>
            </a:r>
          </a:p>
          <a:p>
            <a:pPr lvl="1"/>
            <a:r>
              <a:rPr lang="en-US" dirty="0"/>
              <a:t>Eight sub-slices (and thus 64 total EUs)</a:t>
            </a:r>
          </a:p>
          <a:p>
            <a:pPr lvl="1"/>
            <a:r>
              <a:rPr lang="en-US" dirty="0"/>
              <a:t>A private L1/L2/L3 cache</a:t>
            </a:r>
          </a:p>
          <a:p>
            <a:pPr lvl="1"/>
            <a:r>
              <a:rPr lang="en-US" dirty="0"/>
              <a:t>Global thread memory lives in normal system RAM, and the GPU shares the normal L3 cache with the CPUs</a:t>
            </a:r>
          </a:p>
          <a:p>
            <a:r>
              <a:rPr lang="en-US" dirty="0"/>
              <a:t>GTI (“Graphics Technology Interface”) is the bus interface that connects the GPU to the rest of the SoC</a:t>
            </a:r>
          </a:p>
        </p:txBody>
      </p:sp>
      <p:pic>
        <p:nvPicPr>
          <p:cNvPr id="6" name="Picture 5">
            <a:extLst>
              <a:ext uri="{FF2B5EF4-FFF2-40B4-BE49-F238E27FC236}">
                <a16:creationId xmlns:a16="http://schemas.microsoft.com/office/drawing/2014/main" id="{798C04D0-2830-4B84-97E0-43E8C6EF9DBD}"/>
              </a:ext>
            </a:extLst>
          </p:cNvPr>
          <p:cNvPicPr>
            <a:picLocks noChangeAspect="1"/>
          </p:cNvPicPr>
          <p:nvPr/>
        </p:nvPicPr>
        <p:blipFill>
          <a:blip r:embed="rId3"/>
          <a:stretch>
            <a:fillRect/>
          </a:stretch>
        </p:blipFill>
        <p:spPr>
          <a:xfrm>
            <a:off x="0" y="8681"/>
            <a:ext cx="5361459" cy="6858000"/>
          </a:xfrm>
          <a:prstGeom prst="rect">
            <a:avLst/>
          </a:prstGeom>
        </p:spPr>
      </p:pic>
      <p:sp>
        <p:nvSpPr>
          <p:cNvPr id="9" name="Oval 8">
            <a:extLst>
              <a:ext uri="{FF2B5EF4-FFF2-40B4-BE49-F238E27FC236}">
                <a16:creationId xmlns:a16="http://schemas.microsoft.com/office/drawing/2014/main" id="{2AA99CF8-2168-4A3E-BE78-47959ED28604}"/>
              </a:ext>
            </a:extLst>
          </p:cNvPr>
          <p:cNvSpPr/>
          <p:nvPr/>
        </p:nvSpPr>
        <p:spPr>
          <a:xfrm>
            <a:off x="3980985" y="925551"/>
            <a:ext cx="646771" cy="379142"/>
          </a:xfrm>
          <a:prstGeom prst="ellipse">
            <a:avLst/>
          </a:prstGeom>
          <a:noFill/>
          <a:ln w="57150">
            <a:solidFill>
              <a:srgbClr val="FF4A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EEB581D-A0D2-4FAE-8CC9-5B549A7BC671}"/>
              </a:ext>
            </a:extLst>
          </p:cNvPr>
          <p:cNvSpPr/>
          <p:nvPr/>
        </p:nvSpPr>
        <p:spPr>
          <a:xfrm>
            <a:off x="2728332" y="3221003"/>
            <a:ext cx="646771" cy="379142"/>
          </a:xfrm>
          <a:prstGeom prst="ellipse">
            <a:avLst/>
          </a:prstGeom>
          <a:noFill/>
          <a:ln w="57150">
            <a:solidFill>
              <a:srgbClr val="FF4A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DA75A8D-CBB8-440F-AD67-1DA80D5210D8}"/>
              </a:ext>
            </a:extLst>
          </p:cNvPr>
          <p:cNvSpPr/>
          <p:nvPr/>
        </p:nvSpPr>
        <p:spPr>
          <a:xfrm>
            <a:off x="2059259" y="1481026"/>
            <a:ext cx="646771" cy="379142"/>
          </a:xfrm>
          <a:prstGeom prst="ellipse">
            <a:avLst/>
          </a:prstGeom>
          <a:noFill/>
          <a:ln w="57150">
            <a:solidFill>
              <a:srgbClr val="FF4A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E9CC770-6070-494C-8762-91BCB947F629}"/>
              </a:ext>
            </a:extLst>
          </p:cNvPr>
          <p:cNvSpPr/>
          <p:nvPr/>
        </p:nvSpPr>
        <p:spPr>
          <a:xfrm>
            <a:off x="185760" y="4029385"/>
            <a:ext cx="646771" cy="379142"/>
          </a:xfrm>
          <a:prstGeom prst="ellipse">
            <a:avLst/>
          </a:prstGeom>
          <a:noFill/>
          <a:ln w="57150">
            <a:solidFill>
              <a:srgbClr val="FF4A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6F15867B-DAB9-4B25-8377-061EC8E40FE9}"/>
              </a:ext>
            </a:extLst>
          </p:cNvPr>
          <p:cNvSpPr/>
          <p:nvPr/>
        </p:nvSpPr>
        <p:spPr>
          <a:xfrm>
            <a:off x="1413733" y="613458"/>
            <a:ext cx="1312979" cy="225162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2D70E8E-DC9F-4348-9AC9-BE0573DA22C4}"/>
              </a:ext>
            </a:extLst>
          </p:cNvPr>
          <p:cNvSpPr/>
          <p:nvPr/>
        </p:nvSpPr>
        <p:spPr>
          <a:xfrm>
            <a:off x="3948116" y="2903571"/>
            <a:ext cx="1312979" cy="225162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1E35643D-6AA0-4D0E-9E19-E4E630E04159}"/>
              </a:ext>
            </a:extLst>
          </p:cNvPr>
          <p:cNvSpPr/>
          <p:nvPr/>
        </p:nvSpPr>
        <p:spPr>
          <a:xfrm>
            <a:off x="133560" y="81798"/>
            <a:ext cx="1312979" cy="28181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12FCAAE-A336-4CE6-933F-10A8885099E3}"/>
              </a:ext>
            </a:extLst>
          </p:cNvPr>
          <p:cNvGrpSpPr/>
          <p:nvPr/>
        </p:nvGrpSpPr>
        <p:grpSpPr>
          <a:xfrm>
            <a:off x="0" y="781"/>
            <a:ext cx="12192000" cy="6858000"/>
            <a:chOff x="0" y="0"/>
            <a:chExt cx="12192000" cy="6858000"/>
          </a:xfrm>
        </p:grpSpPr>
        <p:sp>
          <p:nvSpPr>
            <p:cNvPr id="16" name="Rectangle 15">
              <a:extLst>
                <a:ext uri="{FF2B5EF4-FFF2-40B4-BE49-F238E27FC236}">
                  <a16:creationId xmlns:a16="http://schemas.microsoft.com/office/drawing/2014/main" id="{72DD8C78-1118-45A2-B81C-5BD3384D957C}"/>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50C24DF-0CB1-4CF5-8EC0-7F3E32739DCD}"/>
                </a:ext>
              </a:extLst>
            </p:cNvPr>
            <p:cNvPicPr>
              <a:picLocks noChangeAspect="1"/>
            </p:cNvPicPr>
            <p:nvPr/>
          </p:nvPicPr>
          <p:blipFill>
            <a:blip r:embed="rId4"/>
            <a:stretch>
              <a:fillRect/>
            </a:stretch>
          </p:blipFill>
          <p:spPr>
            <a:xfrm>
              <a:off x="1304614" y="0"/>
              <a:ext cx="9582772" cy="6858000"/>
            </a:xfrm>
            <a:prstGeom prst="rect">
              <a:avLst/>
            </a:prstGeom>
          </p:spPr>
        </p:pic>
        <p:sp>
          <p:nvSpPr>
            <p:cNvPr id="18" name="TextBox 17">
              <a:extLst>
                <a:ext uri="{FF2B5EF4-FFF2-40B4-BE49-F238E27FC236}">
                  <a16:creationId xmlns:a16="http://schemas.microsoft.com/office/drawing/2014/main" id="{4E27E89A-27DD-4C10-87DC-370C084EFFB0}"/>
                </a:ext>
              </a:extLst>
            </p:cNvPr>
            <p:cNvSpPr txBox="1"/>
            <p:nvPr/>
          </p:nvSpPr>
          <p:spPr>
            <a:xfrm>
              <a:off x="6385273" y="96267"/>
              <a:ext cx="4587527" cy="1374735"/>
            </a:xfrm>
            <a:prstGeom prst="rect">
              <a:avLst/>
            </a:prstGeom>
            <a:noFill/>
          </p:spPr>
          <p:txBody>
            <a:bodyPr wrap="square" rtlCol="0">
              <a:spAutoFit/>
            </a:bodyPr>
            <a:lstStyle/>
            <a:p>
              <a:pPr algn="ctr">
                <a:lnSpc>
                  <a:spcPts val="5000"/>
                </a:lnSpc>
              </a:pPr>
              <a:r>
                <a:rPr lang="en-US" sz="5400" b="1" dirty="0">
                  <a:ln>
                    <a:solidFill>
                      <a:sysClr val="windowText" lastClr="000000"/>
                    </a:solidFill>
                  </a:ln>
                  <a:solidFill>
                    <a:srgbClr val="00FF99"/>
                  </a:solidFill>
                  <a:latin typeface="Segoe UI" panose="020B0502040204020203" pitchFamily="34" charset="0"/>
                  <a:cs typeface="Segoe UI" panose="020B0502040204020203" pitchFamily="34" charset="0"/>
                </a:rPr>
                <a:t>GTX TITAN Z:</a:t>
              </a:r>
            </a:p>
            <a:p>
              <a:pPr algn="ctr">
                <a:lnSpc>
                  <a:spcPts val="5000"/>
                </a:lnSpc>
              </a:pPr>
              <a:r>
                <a:rPr lang="en-US" sz="5400" b="1" dirty="0">
                  <a:ln>
                    <a:solidFill>
                      <a:sysClr val="windowText" lastClr="000000"/>
                    </a:solidFill>
                  </a:ln>
                  <a:solidFill>
                    <a:srgbClr val="00FF99"/>
                  </a:solidFill>
                  <a:latin typeface="Segoe UI" panose="020B0502040204020203" pitchFamily="34" charset="0"/>
                  <a:cs typeface="Segoe UI" panose="020B0502040204020203" pitchFamily="34" charset="0"/>
                </a:rPr>
                <a:t>5760 SMs</a:t>
              </a:r>
            </a:p>
          </p:txBody>
        </p:sp>
        <p:sp>
          <p:nvSpPr>
            <p:cNvPr id="19" name="TextBox 18">
              <a:extLst>
                <a:ext uri="{FF2B5EF4-FFF2-40B4-BE49-F238E27FC236}">
                  <a16:creationId xmlns:a16="http://schemas.microsoft.com/office/drawing/2014/main" id="{DEB9758E-C40D-4969-A13F-DFE1027A1402}"/>
                </a:ext>
              </a:extLst>
            </p:cNvPr>
            <p:cNvSpPr txBox="1"/>
            <p:nvPr/>
          </p:nvSpPr>
          <p:spPr>
            <a:xfrm>
              <a:off x="1508474" y="5400530"/>
              <a:ext cx="3531878" cy="1374735"/>
            </a:xfrm>
            <a:prstGeom prst="rect">
              <a:avLst/>
            </a:prstGeom>
            <a:noFill/>
          </p:spPr>
          <p:txBody>
            <a:bodyPr wrap="square" rtlCol="0">
              <a:spAutoFit/>
            </a:bodyPr>
            <a:lstStyle/>
            <a:p>
              <a:pPr algn="ctr">
                <a:lnSpc>
                  <a:spcPts val="5000"/>
                </a:lnSpc>
              </a:pPr>
              <a:r>
                <a:rPr lang="en-US" sz="5400" b="1" dirty="0">
                  <a:ln>
                    <a:solidFill>
                      <a:sysClr val="windowText" lastClr="000000"/>
                    </a:solidFill>
                  </a:ln>
                  <a:solidFill>
                    <a:srgbClr val="00FF99"/>
                  </a:solidFill>
                  <a:latin typeface="Segoe UI" panose="020B0502040204020203" pitchFamily="34" charset="0"/>
                  <a:cs typeface="Segoe UI" panose="020B0502040204020203" pitchFamily="34" charset="0"/>
                </a:rPr>
                <a:t>Intel Iris:</a:t>
              </a:r>
            </a:p>
            <a:p>
              <a:pPr algn="ctr">
                <a:lnSpc>
                  <a:spcPts val="5000"/>
                </a:lnSpc>
              </a:pPr>
              <a:r>
                <a:rPr lang="en-US" sz="5400" b="1" dirty="0">
                  <a:ln>
                    <a:solidFill>
                      <a:sysClr val="windowText" lastClr="000000"/>
                    </a:solidFill>
                  </a:ln>
                  <a:solidFill>
                    <a:srgbClr val="00FF99"/>
                  </a:solidFill>
                  <a:latin typeface="Segoe UI" panose="020B0502040204020203" pitchFamily="34" charset="0"/>
                  <a:cs typeface="Segoe UI" panose="020B0502040204020203" pitchFamily="34" charset="0"/>
                </a:rPr>
                <a:t>64 SMs</a:t>
              </a:r>
            </a:p>
          </p:txBody>
        </p:sp>
      </p:grpSp>
    </p:spTree>
    <p:extLst>
      <p:ext uri="{BB962C8B-B14F-4D97-AF65-F5344CB8AC3E}">
        <p14:creationId xmlns:p14="http://schemas.microsoft.com/office/powerpoint/2010/main" val="38884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par>
                          <p:cTn id="17" fill="hold">
                            <p:stCondLst>
                              <p:cond delay="500"/>
                            </p:stCondLst>
                            <p:childTnLst>
                              <p:par>
                                <p:cTn id="18" presetID="50" presetClass="entr" presetSubtype="0" decel="10000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strVal val="#ppt_w+.3"/>
                                          </p:val>
                                        </p:tav>
                                        <p:tav tm="100000">
                                          <p:val>
                                            <p:strVal val="#ppt_w"/>
                                          </p:val>
                                        </p:tav>
                                      </p:tavLst>
                                    </p:anim>
                                    <p:anim calcmode="lin" valueType="num">
                                      <p:cBhvr>
                                        <p:cTn id="21" dur="1000" fill="hold"/>
                                        <p:tgtEl>
                                          <p:spTgt spid="14"/>
                                        </p:tgtEl>
                                        <p:attrNameLst>
                                          <p:attrName>ppt_h</p:attrName>
                                        </p:attrNameLst>
                                      </p:cBhvr>
                                      <p:tavLst>
                                        <p:tav tm="0">
                                          <p:val>
                                            <p:strVal val="#ppt_h"/>
                                          </p:val>
                                        </p:tav>
                                        <p:tav tm="100000">
                                          <p:val>
                                            <p:strVal val="#ppt_h"/>
                                          </p:val>
                                        </p:tav>
                                      </p:tavLst>
                                    </p:anim>
                                    <p:animEffect transition="in" filter="fade">
                                      <p:cBhvr>
                                        <p:cTn id="22" dur="1000"/>
                                        <p:tgtEl>
                                          <p:spTgt spid="14"/>
                                        </p:tgtEl>
                                      </p:cBhvr>
                                    </p:animEffect>
                                  </p:childTnLst>
                                </p:cTn>
                              </p:par>
                              <p:par>
                                <p:cTn id="23" presetID="50" presetClass="entr" presetSubtype="0" decel="10000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strVal val="#ppt_w+.3"/>
                                          </p:val>
                                        </p:tav>
                                        <p:tav tm="100000">
                                          <p:val>
                                            <p:strVal val="#ppt_w"/>
                                          </p:val>
                                        </p:tav>
                                      </p:tavLst>
                                    </p:anim>
                                    <p:anim calcmode="lin" valueType="num">
                                      <p:cBhvr>
                                        <p:cTn id="26" dur="1000" fill="hold"/>
                                        <p:tgtEl>
                                          <p:spTgt spid="13"/>
                                        </p:tgtEl>
                                        <p:attrNameLst>
                                          <p:attrName>ppt_h</p:attrName>
                                        </p:attrNameLst>
                                      </p:cBhvr>
                                      <p:tavLst>
                                        <p:tav tm="0">
                                          <p:val>
                                            <p:strVal val="#ppt_h"/>
                                          </p:val>
                                        </p:tav>
                                        <p:tav tm="100000">
                                          <p:val>
                                            <p:strVal val="#ppt_h"/>
                                          </p:val>
                                        </p:tav>
                                      </p:tavLst>
                                    </p:anim>
                                    <p:animEffect transition="in" filter="fade">
                                      <p:cBhvr>
                                        <p:cTn id="27" dur="10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fade">
                                      <p:cBhvr>
                                        <p:cTn id="30" dur="500"/>
                                        <p:tgtEl>
                                          <p:spTgt spid="5">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fade">
                                      <p:cBhvr>
                                        <p:cTn id="33" dur="500"/>
                                        <p:tgtEl>
                                          <p:spTgt spid="5">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fade">
                                      <p:cBhvr>
                                        <p:cTn id="36" dur="500"/>
                                        <p:tgtEl>
                                          <p:spTgt spid="5">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fade">
                                      <p:cBhvr>
                                        <p:cTn id="39" dur="500"/>
                                        <p:tgtEl>
                                          <p:spTgt spid="5">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Effect transition="in" filter="fade">
                                      <p:cBhvr>
                                        <p:cTn id="42" dur="500"/>
                                        <p:tgtEl>
                                          <p:spTgt spid="5">
                                            <p:txEl>
                                              <p:pRg st="9" end="9"/>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5">
                                            <p:txEl>
                                              <p:pRg st="10" end="10"/>
                                            </p:txEl>
                                          </p:spTgt>
                                        </p:tgtEl>
                                        <p:attrNameLst>
                                          <p:attrName>style.visibility</p:attrName>
                                        </p:attrNameLst>
                                      </p:cBhvr>
                                      <p:to>
                                        <p:strVal val="visible"/>
                                      </p:to>
                                    </p:set>
                                    <p:animEffect transition="in" filter="fade">
                                      <p:cBhvr>
                                        <p:cTn id="45" dur="500"/>
                                        <p:tgtEl>
                                          <p:spTgt spid="5">
                                            <p:txEl>
                                              <p:pRg st="10" end="1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5">
                                            <p:txEl>
                                              <p:pRg st="11" end="11"/>
                                            </p:txEl>
                                          </p:spTgt>
                                        </p:tgtEl>
                                        <p:attrNameLst>
                                          <p:attrName>style.visibility</p:attrName>
                                        </p:attrNameLst>
                                      </p:cBhvr>
                                      <p:to>
                                        <p:strVal val="visible"/>
                                      </p:to>
                                    </p:set>
                                    <p:animEffect transition="in" filter="fade">
                                      <p:cBhvr>
                                        <p:cTn id="59" dur="500"/>
                                        <p:tgtEl>
                                          <p:spTgt spid="5">
                                            <p:txEl>
                                              <p:pRg st="11" end="11"/>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5">
                                            <p:txEl>
                                              <p:pRg st="12" end="12"/>
                                            </p:txEl>
                                          </p:spTgt>
                                        </p:tgtEl>
                                        <p:attrNameLst>
                                          <p:attrName>style.visibility</p:attrName>
                                        </p:attrNameLst>
                                      </p:cBhvr>
                                      <p:to>
                                        <p:strVal val="visible"/>
                                      </p:to>
                                    </p:set>
                                    <p:animEffect transition="in" filter="fade">
                                      <p:cBhvr>
                                        <p:cTn id="62" dur="500"/>
                                        <p:tgtEl>
                                          <p:spTgt spid="5">
                                            <p:txEl>
                                              <p:pRg st="12" end="1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3"/>
                                        </p:tgtEl>
                                      </p:cBhvr>
                                    </p:animEffect>
                                    <p:set>
                                      <p:cBhvr>
                                        <p:cTn id="70" dur="1" fill="hold">
                                          <p:stCondLst>
                                            <p:cond delay="499"/>
                                          </p:stCondLst>
                                        </p:cTn>
                                        <p:tgtEl>
                                          <p:spTgt spid="13"/>
                                        </p:tgtEl>
                                        <p:attrNameLst>
                                          <p:attrName>style.visibility</p:attrName>
                                        </p:attrNameLst>
                                      </p:cBhvr>
                                      <p:to>
                                        <p:strVal val="hidden"/>
                                      </p:to>
                                    </p:set>
                                  </p:childTnLst>
                                </p:cTn>
                              </p:par>
                            </p:childTnLst>
                          </p:cTn>
                        </p:par>
                        <p:par>
                          <p:cTn id="71" fill="hold">
                            <p:stCondLst>
                              <p:cond delay="500"/>
                            </p:stCondLst>
                            <p:childTnLst>
                              <p:par>
                                <p:cTn id="72" presetID="50" presetClass="entr" presetSubtype="0" decel="100000" fill="hold" grpId="0" nodeType="after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1000" fill="hold"/>
                                        <p:tgtEl>
                                          <p:spTgt spid="20"/>
                                        </p:tgtEl>
                                        <p:attrNameLst>
                                          <p:attrName>ppt_w</p:attrName>
                                        </p:attrNameLst>
                                      </p:cBhvr>
                                      <p:tavLst>
                                        <p:tav tm="0">
                                          <p:val>
                                            <p:strVal val="#ppt_w+.3"/>
                                          </p:val>
                                        </p:tav>
                                        <p:tav tm="100000">
                                          <p:val>
                                            <p:strVal val="#ppt_w"/>
                                          </p:val>
                                        </p:tav>
                                      </p:tavLst>
                                    </p:anim>
                                    <p:anim calcmode="lin" valueType="num">
                                      <p:cBhvr>
                                        <p:cTn id="75" dur="1000" fill="hold"/>
                                        <p:tgtEl>
                                          <p:spTgt spid="20"/>
                                        </p:tgtEl>
                                        <p:attrNameLst>
                                          <p:attrName>ppt_h</p:attrName>
                                        </p:attrNameLst>
                                      </p:cBhvr>
                                      <p:tavLst>
                                        <p:tav tm="0">
                                          <p:val>
                                            <p:strVal val="#ppt_h"/>
                                          </p:val>
                                        </p:tav>
                                        <p:tav tm="100000">
                                          <p:val>
                                            <p:strVal val="#ppt_h"/>
                                          </p:val>
                                        </p:tav>
                                      </p:tavLst>
                                    </p:anim>
                                    <p:animEffect transition="in" filter="fade">
                                      <p:cBhvr>
                                        <p:cTn id="76" dur="1000"/>
                                        <p:tgtEl>
                                          <p:spTgt spid="20"/>
                                        </p:tgtEl>
                                      </p:cBhvr>
                                    </p:animEffect>
                                  </p:childTnLst>
                                </p:cTn>
                              </p:par>
                            </p:childTnLst>
                          </p:cTn>
                        </p:par>
                        <p:par>
                          <p:cTn id="77" fill="hold">
                            <p:stCondLst>
                              <p:cond delay="1500"/>
                            </p:stCondLst>
                            <p:childTnLst>
                              <p:par>
                                <p:cTn id="78" presetID="32" presetClass="emph" presetSubtype="0" fill="hold" grpId="1" nodeType="afterEffect">
                                  <p:stCondLst>
                                    <p:cond delay="0"/>
                                  </p:stCondLst>
                                  <p:childTnLst>
                                    <p:animRot by="120000">
                                      <p:cBhvr>
                                        <p:cTn id="79" dur="100" fill="hold">
                                          <p:stCondLst>
                                            <p:cond delay="0"/>
                                          </p:stCondLst>
                                        </p:cTn>
                                        <p:tgtEl>
                                          <p:spTgt spid="20"/>
                                        </p:tgtEl>
                                        <p:attrNameLst>
                                          <p:attrName>r</p:attrName>
                                        </p:attrNameLst>
                                      </p:cBhvr>
                                    </p:animRot>
                                    <p:animRot by="-240000">
                                      <p:cBhvr>
                                        <p:cTn id="80" dur="200" fill="hold">
                                          <p:stCondLst>
                                            <p:cond delay="200"/>
                                          </p:stCondLst>
                                        </p:cTn>
                                        <p:tgtEl>
                                          <p:spTgt spid="20"/>
                                        </p:tgtEl>
                                        <p:attrNameLst>
                                          <p:attrName>r</p:attrName>
                                        </p:attrNameLst>
                                      </p:cBhvr>
                                    </p:animRot>
                                    <p:animRot by="240000">
                                      <p:cBhvr>
                                        <p:cTn id="81" dur="200" fill="hold">
                                          <p:stCondLst>
                                            <p:cond delay="400"/>
                                          </p:stCondLst>
                                        </p:cTn>
                                        <p:tgtEl>
                                          <p:spTgt spid="20"/>
                                        </p:tgtEl>
                                        <p:attrNameLst>
                                          <p:attrName>r</p:attrName>
                                        </p:attrNameLst>
                                      </p:cBhvr>
                                    </p:animRot>
                                    <p:animRot by="-240000">
                                      <p:cBhvr>
                                        <p:cTn id="82" dur="200" fill="hold">
                                          <p:stCondLst>
                                            <p:cond delay="600"/>
                                          </p:stCondLst>
                                        </p:cTn>
                                        <p:tgtEl>
                                          <p:spTgt spid="20"/>
                                        </p:tgtEl>
                                        <p:attrNameLst>
                                          <p:attrName>r</p:attrName>
                                        </p:attrNameLst>
                                      </p:cBhvr>
                                    </p:animRot>
                                    <p:animRot by="120000">
                                      <p:cBhvr>
                                        <p:cTn id="83" dur="200" fill="hold">
                                          <p:stCondLst>
                                            <p:cond delay="800"/>
                                          </p:stCondLst>
                                        </p:cTn>
                                        <p:tgtEl>
                                          <p:spTgt spid="20"/>
                                        </p:tgtEl>
                                        <p:attrNameLst>
                                          <p:attrName>r</p:attrName>
                                        </p:attrNameLst>
                                      </p:cBhvr>
                                    </p:animRot>
                                  </p:childTnLst>
                                </p:cTn>
                              </p:par>
                              <p:par>
                                <p:cTn id="84" presetID="10" presetClass="entr" presetSubtype="0" fill="hold" nodeType="withEffect">
                                  <p:stCondLst>
                                    <p:cond delay="0"/>
                                  </p:stCondLst>
                                  <p:childTnLst>
                                    <p:set>
                                      <p:cBhvr>
                                        <p:cTn id="85" dur="1" fill="hold">
                                          <p:stCondLst>
                                            <p:cond delay="0"/>
                                          </p:stCondLst>
                                        </p:cTn>
                                        <p:tgtEl>
                                          <p:spTgt spid="5">
                                            <p:txEl>
                                              <p:pRg st="13" end="13"/>
                                            </p:txEl>
                                          </p:spTgt>
                                        </p:tgtEl>
                                        <p:attrNameLst>
                                          <p:attrName>style.visibility</p:attrName>
                                        </p:attrNameLst>
                                      </p:cBhvr>
                                      <p:to>
                                        <p:strVal val="visible"/>
                                      </p:to>
                                    </p:set>
                                    <p:animEffect transition="in" filter="fade">
                                      <p:cBhvr>
                                        <p:cTn id="86"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0" grpId="1" animBg="1"/>
      <p:bldP spid="11" grpId="1" animBg="1"/>
      <p:bldP spid="12" grpId="1" animBg="1"/>
      <p:bldP spid="13" grpId="0" animBg="1"/>
      <p:bldP spid="13" grpId="1" animBg="1"/>
      <p:bldP spid="14" grpId="0" animBg="1"/>
      <p:bldP spid="14" grpId="1" animBg="1"/>
      <p:bldP spid="20" grpId="0" animBg="1"/>
      <p:bldP spid="20"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itle 1">
            <a:extLst>
              <a:ext uri="{FF2B5EF4-FFF2-40B4-BE49-F238E27FC236}">
                <a16:creationId xmlns:a16="http://schemas.microsoft.com/office/drawing/2014/main" id="{FD834923-BF9F-43AE-8CA9-18FA096BB1BE}"/>
              </a:ext>
            </a:extLst>
          </p:cNvPr>
          <p:cNvSpPr>
            <a:spLocks noGrp="1"/>
          </p:cNvSpPr>
          <p:nvPr>
            <p:ph type="title"/>
          </p:nvPr>
        </p:nvSpPr>
        <p:spPr>
          <a:xfrm>
            <a:off x="122666" y="19443"/>
            <a:ext cx="5919072" cy="804936"/>
          </a:xfrm>
        </p:spPr>
        <p:txBody>
          <a:bodyPr/>
          <a:lstStyle/>
          <a:p>
            <a:r>
              <a:rPr lang="en-US" dirty="0"/>
              <a:t>Summary</a:t>
            </a:r>
          </a:p>
        </p:txBody>
      </p:sp>
      <p:sp>
        <p:nvSpPr>
          <p:cNvPr id="114" name="Content Placeholder 2">
            <a:extLst>
              <a:ext uri="{FF2B5EF4-FFF2-40B4-BE49-F238E27FC236}">
                <a16:creationId xmlns:a16="http://schemas.microsoft.com/office/drawing/2014/main" id="{FE4DF65E-B304-404C-8767-7F7393564737}"/>
              </a:ext>
            </a:extLst>
          </p:cNvPr>
          <p:cNvSpPr>
            <a:spLocks noGrp="1"/>
          </p:cNvSpPr>
          <p:nvPr>
            <p:ph idx="1"/>
          </p:nvPr>
        </p:nvSpPr>
        <p:spPr>
          <a:xfrm>
            <a:off x="41641" y="884711"/>
            <a:ext cx="6073424" cy="6119026"/>
          </a:xfrm>
        </p:spPr>
        <p:txBody>
          <a:bodyPr>
            <a:noAutofit/>
          </a:bodyPr>
          <a:lstStyle/>
          <a:p>
            <a:pPr>
              <a:lnSpc>
                <a:spcPct val="80000"/>
              </a:lnSpc>
            </a:pPr>
            <a:r>
              <a:rPr lang="en-US" dirty="0"/>
              <a:t>Challenges in semiconductor physics mean that future performance gains will likely require specialized hardware accelerators</a:t>
            </a:r>
          </a:p>
          <a:p>
            <a:pPr>
              <a:lnSpc>
                <a:spcPct val="80000"/>
              </a:lnSpc>
            </a:pPr>
            <a:r>
              <a:rPr lang="en-US" dirty="0"/>
              <a:t>GPUs accelerate highly-parallel, compute-bound workloads</a:t>
            </a:r>
          </a:p>
          <a:p>
            <a:pPr lvl="1">
              <a:lnSpc>
                <a:spcPct val="80000"/>
              </a:lnSpc>
            </a:pPr>
            <a:r>
              <a:rPr lang="en-US" dirty="0"/>
              <a:t>SM (“streaming multiprocessors”) execute the same instruction from multiple threads on different data</a:t>
            </a:r>
          </a:p>
          <a:p>
            <a:pPr lvl="1">
              <a:lnSpc>
                <a:spcPct val="80000"/>
              </a:lnSpc>
            </a:pPr>
            <a:r>
              <a:rPr lang="en-US" dirty="0"/>
              <a:t>Branches are handled by serializing the taken and not-taken paths</a:t>
            </a:r>
          </a:p>
          <a:p>
            <a:pPr lvl="1">
              <a:lnSpc>
                <a:spcPct val="80000"/>
              </a:lnSpc>
            </a:pPr>
            <a:r>
              <a:rPr lang="en-US" dirty="0"/>
              <a:t>If one or more threads in a warp stall on memory, the entire warp is suspended until the memory data is ready</a:t>
            </a:r>
          </a:p>
          <a:p>
            <a:pPr>
              <a:lnSpc>
                <a:spcPct val="80000"/>
              </a:lnSpc>
            </a:pPr>
            <a:r>
              <a:rPr lang="en-US" dirty="0"/>
              <a:t>Integrated GPUs have different strengths and weaknesses than external GPUs</a:t>
            </a:r>
          </a:p>
          <a:p>
            <a:pPr lvl="1">
              <a:lnSpc>
                <a:spcPct val="80000"/>
              </a:lnSpc>
            </a:pPr>
            <a:endParaRPr lang="en-US" dirty="0"/>
          </a:p>
        </p:txBody>
      </p:sp>
      <p:grpSp>
        <p:nvGrpSpPr>
          <p:cNvPr id="322" name="Group 321">
            <a:extLst>
              <a:ext uri="{FF2B5EF4-FFF2-40B4-BE49-F238E27FC236}">
                <a16:creationId xmlns:a16="http://schemas.microsoft.com/office/drawing/2014/main" id="{C9B2525A-33B3-3A9C-007D-3CC6AC8931DF}"/>
              </a:ext>
            </a:extLst>
          </p:cNvPr>
          <p:cNvGrpSpPr/>
          <p:nvPr/>
        </p:nvGrpSpPr>
        <p:grpSpPr>
          <a:xfrm>
            <a:off x="6165503" y="0"/>
            <a:ext cx="6095708" cy="6858000"/>
            <a:chOff x="6058823" y="0"/>
            <a:chExt cx="6095708" cy="6858000"/>
          </a:xfrm>
        </p:grpSpPr>
        <p:cxnSp>
          <p:nvCxnSpPr>
            <p:cNvPr id="112" name="Straight Connector 111">
              <a:extLst>
                <a:ext uri="{FF2B5EF4-FFF2-40B4-BE49-F238E27FC236}">
                  <a16:creationId xmlns:a16="http://schemas.microsoft.com/office/drawing/2014/main" id="{B31A152F-13D1-40BD-94B3-53F03F8C9127}"/>
                </a:ext>
              </a:extLst>
            </p:cNvPr>
            <p:cNvCxnSpPr>
              <a:cxnSpLocks/>
            </p:cNvCxnSpPr>
            <p:nvPr/>
          </p:nvCxnSpPr>
          <p:spPr>
            <a:xfrm>
              <a:off x="6058823" y="0"/>
              <a:ext cx="0" cy="6858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8765B31-76AB-F3B4-2C31-75D169D9F895}"/>
                </a:ext>
              </a:extLst>
            </p:cNvPr>
            <p:cNvGrpSpPr/>
            <p:nvPr/>
          </p:nvGrpSpPr>
          <p:grpSpPr>
            <a:xfrm>
              <a:off x="8494602" y="3633192"/>
              <a:ext cx="3433852" cy="714023"/>
              <a:chOff x="2355170" y="3622682"/>
              <a:chExt cx="3433852" cy="714023"/>
            </a:xfrm>
          </p:grpSpPr>
          <p:sp>
            <p:nvSpPr>
              <p:cNvPr id="3" name="Arrow: Chevron 2">
                <a:extLst>
                  <a:ext uri="{FF2B5EF4-FFF2-40B4-BE49-F238E27FC236}">
                    <a16:creationId xmlns:a16="http://schemas.microsoft.com/office/drawing/2014/main" id="{7ABF3FC5-8CEE-48F3-AB15-DAC5C4DAE807}"/>
                  </a:ext>
                </a:extLst>
              </p:cNvPr>
              <p:cNvSpPr/>
              <p:nvPr/>
            </p:nvSpPr>
            <p:spPr>
              <a:xfrm rot="5400000">
                <a:off x="2587551" y="3647124"/>
                <a:ext cx="457200" cy="921961"/>
              </a:xfrm>
              <a:prstGeom prst="chevron">
                <a:avLst/>
              </a:prstGeom>
              <a:solidFill>
                <a:schemeClr val="bg1">
                  <a:lumMod val="85000"/>
                  <a:alpha val="54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Arrow: Chevron 3">
                <a:extLst>
                  <a:ext uri="{FF2B5EF4-FFF2-40B4-BE49-F238E27FC236}">
                    <a16:creationId xmlns:a16="http://schemas.microsoft.com/office/drawing/2014/main" id="{91954134-DDE1-CC2B-95D5-7FDD721311E6}"/>
                  </a:ext>
                </a:extLst>
              </p:cNvPr>
              <p:cNvSpPr/>
              <p:nvPr/>
            </p:nvSpPr>
            <p:spPr>
              <a:xfrm rot="5400000">
                <a:off x="5099442" y="3645456"/>
                <a:ext cx="457200" cy="921961"/>
              </a:xfrm>
              <a:prstGeom prst="chevron">
                <a:avLst/>
              </a:prstGeom>
              <a:solidFill>
                <a:schemeClr val="bg1">
                  <a:lumMod val="85000"/>
                  <a:alpha val="54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Arrow: Chevron 7">
                <a:extLst>
                  <a:ext uri="{FF2B5EF4-FFF2-40B4-BE49-F238E27FC236}">
                    <a16:creationId xmlns:a16="http://schemas.microsoft.com/office/drawing/2014/main" id="{E1306D16-0A00-99E4-81F8-0208B84D5D78}"/>
                  </a:ext>
                </a:extLst>
              </p:cNvPr>
              <p:cNvSpPr/>
              <p:nvPr/>
            </p:nvSpPr>
            <p:spPr>
              <a:xfrm rot="5400000">
                <a:off x="3863740" y="3645456"/>
                <a:ext cx="457200" cy="921961"/>
              </a:xfrm>
              <a:prstGeom prst="chevron">
                <a:avLst/>
              </a:prstGeom>
              <a:solidFill>
                <a:schemeClr val="bg1">
                  <a:lumMod val="85000"/>
                  <a:alpha val="54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9" name="Group 8">
                <a:extLst>
                  <a:ext uri="{FF2B5EF4-FFF2-40B4-BE49-F238E27FC236}">
                    <a16:creationId xmlns:a16="http://schemas.microsoft.com/office/drawing/2014/main" id="{07C491B7-A128-A60A-EF79-2E4609FDD09D}"/>
                  </a:ext>
                </a:extLst>
              </p:cNvPr>
              <p:cNvGrpSpPr/>
              <p:nvPr/>
            </p:nvGrpSpPr>
            <p:grpSpPr>
              <a:xfrm>
                <a:off x="2608529" y="3622682"/>
                <a:ext cx="412846" cy="366812"/>
                <a:chOff x="1872643" y="3845703"/>
                <a:chExt cx="412846" cy="366812"/>
              </a:xfrm>
            </p:grpSpPr>
            <p:cxnSp>
              <p:nvCxnSpPr>
                <p:cNvPr id="18" name="Straight Arrow Connector 17">
                  <a:extLst>
                    <a:ext uri="{FF2B5EF4-FFF2-40B4-BE49-F238E27FC236}">
                      <a16:creationId xmlns:a16="http://schemas.microsoft.com/office/drawing/2014/main" id="{D873EC30-5E71-4057-FFA9-A2FC261C5543}"/>
                    </a:ext>
                  </a:extLst>
                </p:cNvPr>
                <p:cNvCxnSpPr>
                  <a:cxnSpLocks/>
                </p:cNvCxnSpPr>
                <p:nvPr/>
              </p:nvCxnSpPr>
              <p:spPr>
                <a:xfrm>
                  <a:off x="1872643"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3FADC6E-10FF-EFB7-6BE0-5922D97E9A9C}"/>
                    </a:ext>
                  </a:extLst>
                </p:cNvPr>
                <p:cNvCxnSpPr>
                  <a:cxnSpLocks/>
                </p:cNvCxnSpPr>
                <p:nvPr/>
              </p:nvCxnSpPr>
              <p:spPr>
                <a:xfrm>
                  <a:off x="2285489"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B774939E-12B2-03AE-C2B6-8FCFDB5175F3}"/>
                  </a:ext>
                </a:extLst>
              </p:cNvPr>
              <p:cNvGrpSpPr/>
              <p:nvPr/>
            </p:nvGrpSpPr>
            <p:grpSpPr>
              <a:xfrm>
                <a:off x="3885917" y="3622682"/>
                <a:ext cx="412846" cy="366812"/>
                <a:chOff x="1872643" y="3845703"/>
                <a:chExt cx="412846" cy="366812"/>
              </a:xfrm>
            </p:grpSpPr>
            <p:cxnSp>
              <p:nvCxnSpPr>
                <p:cNvPr id="16" name="Straight Arrow Connector 15">
                  <a:extLst>
                    <a:ext uri="{FF2B5EF4-FFF2-40B4-BE49-F238E27FC236}">
                      <a16:creationId xmlns:a16="http://schemas.microsoft.com/office/drawing/2014/main" id="{D798CFDD-7367-2DE6-92E6-BB1FE90ECDA7}"/>
                    </a:ext>
                  </a:extLst>
                </p:cNvPr>
                <p:cNvCxnSpPr>
                  <a:cxnSpLocks/>
                </p:cNvCxnSpPr>
                <p:nvPr/>
              </p:nvCxnSpPr>
              <p:spPr>
                <a:xfrm>
                  <a:off x="1872643"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078E081-232B-F94C-C63F-703E4D437146}"/>
                    </a:ext>
                  </a:extLst>
                </p:cNvPr>
                <p:cNvCxnSpPr>
                  <a:cxnSpLocks/>
                </p:cNvCxnSpPr>
                <p:nvPr/>
              </p:nvCxnSpPr>
              <p:spPr>
                <a:xfrm>
                  <a:off x="2285489"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82A189E4-0C5B-93E2-32FD-49BE15B719E8}"/>
                  </a:ext>
                </a:extLst>
              </p:cNvPr>
              <p:cNvGrpSpPr/>
              <p:nvPr/>
            </p:nvGrpSpPr>
            <p:grpSpPr>
              <a:xfrm>
                <a:off x="5121619" y="3622682"/>
                <a:ext cx="412846" cy="366812"/>
                <a:chOff x="1872643" y="3845703"/>
                <a:chExt cx="412846" cy="366812"/>
              </a:xfrm>
            </p:grpSpPr>
            <p:cxnSp>
              <p:nvCxnSpPr>
                <p:cNvPr id="14" name="Straight Arrow Connector 13">
                  <a:extLst>
                    <a:ext uri="{FF2B5EF4-FFF2-40B4-BE49-F238E27FC236}">
                      <a16:creationId xmlns:a16="http://schemas.microsoft.com/office/drawing/2014/main" id="{4BBC5DC6-922F-54ED-F301-7E0E077CE474}"/>
                    </a:ext>
                  </a:extLst>
                </p:cNvPr>
                <p:cNvCxnSpPr>
                  <a:cxnSpLocks/>
                </p:cNvCxnSpPr>
                <p:nvPr/>
              </p:nvCxnSpPr>
              <p:spPr>
                <a:xfrm>
                  <a:off x="1872643"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493A943-ABB4-ABBE-8073-E967236E303E}"/>
                    </a:ext>
                  </a:extLst>
                </p:cNvPr>
                <p:cNvCxnSpPr>
                  <a:cxnSpLocks/>
                </p:cNvCxnSpPr>
                <p:nvPr/>
              </p:nvCxnSpPr>
              <p:spPr>
                <a:xfrm>
                  <a:off x="2285489" y="3845703"/>
                  <a:ext cx="0" cy="36681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grpSp>
          <p:nvGrpSpPr>
            <p:cNvPr id="20" name="Group 19">
              <a:extLst>
                <a:ext uri="{FF2B5EF4-FFF2-40B4-BE49-F238E27FC236}">
                  <a16:creationId xmlns:a16="http://schemas.microsoft.com/office/drawing/2014/main" id="{4C28B4F8-1E54-89E2-0DC1-9736E00F1820}"/>
                </a:ext>
              </a:extLst>
            </p:cNvPr>
            <p:cNvGrpSpPr/>
            <p:nvPr/>
          </p:nvGrpSpPr>
          <p:grpSpPr>
            <a:xfrm>
              <a:off x="8494603" y="1839314"/>
              <a:ext cx="3430872" cy="1005470"/>
              <a:chOff x="2355171" y="1828804"/>
              <a:chExt cx="3430872" cy="1005470"/>
            </a:xfrm>
          </p:grpSpPr>
          <p:sp>
            <p:nvSpPr>
              <p:cNvPr id="21" name="Rectangle 20">
                <a:extLst>
                  <a:ext uri="{FF2B5EF4-FFF2-40B4-BE49-F238E27FC236}">
                    <a16:creationId xmlns:a16="http://schemas.microsoft.com/office/drawing/2014/main" id="{A7E70C65-B942-CAFD-A90D-84A88ADB3553}"/>
                  </a:ext>
                </a:extLst>
              </p:cNvPr>
              <p:cNvSpPr/>
              <p:nvPr/>
            </p:nvSpPr>
            <p:spPr>
              <a:xfrm>
                <a:off x="2355171" y="2279891"/>
                <a:ext cx="3430872" cy="554383"/>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egoe UI" panose="020B0502040204020203" pitchFamily="34" charset="0"/>
                    <a:cs typeface="Segoe UI" panose="020B0502040204020203" pitchFamily="34" charset="0"/>
                  </a:rPr>
                  <a:t>Fetch</a:t>
                </a:r>
              </a:p>
            </p:txBody>
          </p:sp>
          <p:cxnSp>
            <p:nvCxnSpPr>
              <p:cNvPr id="22" name="Straight Arrow Connector 21">
                <a:extLst>
                  <a:ext uri="{FF2B5EF4-FFF2-40B4-BE49-F238E27FC236}">
                    <a16:creationId xmlns:a16="http://schemas.microsoft.com/office/drawing/2014/main" id="{D19E49FC-12BF-F75B-A3B0-EAF9F107D77A}"/>
                  </a:ext>
                </a:extLst>
              </p:cNvPr>
              <p:cNvCxnSpPr>
                <a:cxnSpLocks/>
                <a:stCxn id="91" idx="2"/>
                <a:endCxn id="21" idx="0"/>
              </p:cNvCxnSpPr>
              <p:nvPr/>
            </p:nvCxnSpPr>
            <p:spPr>
              <a:xfrm flipH="1">
                <a:off x="4070607" y="1828804"/>
                <a:ext cx="1" cy="451087"/>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80F9F0D-BB17-C2EE-0561-76B8A63EA6F1}"/>
                </a:ext>
              </a:extLst>
            </p:cNvPr>
            <p:cNvGrpSpPr/>
            <p:nvPr/>
          </p:nvGrpSpPr>
          <p:grpSpPr>
            <a:xfrm>
              <a:off x="7325008" y="2844784"/>
              <a:ext cx="4600467" cy="788408"/>
              <a:chOff x="1185576" y="2834274"/>
              <a:chExt cx="4600467" cy="788408"/>
            </a:xfrm>
          </p:grpSpPr>
          <p:sp>
            <p:nvSpPr>
              <p:cNvPr id="24" name="Rectangle 23">
                <a:extLst>
                  <a:ext uri="{FF2B5EF4-FFF2-40B4-BE49-F238E27FC236}">
                    <a16:creationId xmlns:a16="http://schemas.microsoft.com/office/drawing/2014/main" id="{8541B427-88F3-7F1C-859B-1889B83A0DBF}"/>
                  </a:ext>
                </a:extLst>
              </p:cNvPr>
              <p:cNvSpPr/>
              <p:nvPr/>
            </p:nvSpPr>
            <p:spPr>
              <a:xfrm>
                <a:off x="2355171" y="3068299"/>
                <a:ext cx="3430872" cy="554383"/>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egoe UI" panose="020B0502040204020203" pitchFamily="34" charset="0"/>
                    <a:cs typeface="Segoe UI" panose="020B0502040204020203" pitchFamily="34" charset="0"/>
                  </a:rPr>
                  <a:t>Decode</a:t>
                </a:r>
              </a:p>
            </p:txBody>
          </p:sp>
          <p:cxnSp>
            <p:nvCxnSpPr>
              <p:cNvPr id="25" name="Straight Arrow Connector 24">
                <a:extLst>
                  <a:ext uri="{FF2B5EF4-FFF2-40B4-BE49-F238E27FC236}">
                    <a16:creationId xmlns:a16="http://schemas.microsoft.com/office/drawing/2014/main" id="{8382BB4E-58C8-EC22-7CA1-1BA497EA0E04}"/>
                  </a:ext>
                </a:extLst>
              </p:cNvPr>
              <p:cNvCxnSpPr>
                <a:cxnSpLocks/>
                <a:stCxn id="21" idx="2"/>
                <a:endCxn id="24" idx="0"/>
              </p:cNvCxnSpPr>
              <p:nvPr/>
            </p:nvCxnSpPr>
            <p:spPr>
              <a:xfrm>
                <a:off x="4070607" y="2844784"/>
                <a:ext cx="0" cy="223515"/>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CFF8AA0F-44F1-953E-80DC-B2ECBBAB7EB0}"/>
                  </a:ext>
                </a:extLst>
              </p:cNvPr>
              <p:cNvGrpSpPr/>
              <p:nvPr/>
            </p:nvGrpSpPr>
            <p:grpSpPr>
              <a:xfrm>
                <a:off x="1185576" y="2834274"/>
                <a:ext cx="1712919" cy="708202"/>
                <a:chOff x="1185576" y="2834274"/>
                <a:chExt cx="1712919" cy="708202"/>
              </a:xfrm>
            </p:grpSpPr>
            <p:grpSp>
              <p:nvGrpSpPr>
                <p:cNvPr id="27" name="Group 26">
                  <a:extLst>
                    <a:ext uri="{FF2B5EF4-FFF2-40B4-BE49-F238E27FC236}">
                      <a16:creationId xmlns:a16="http://schemas.microsoft.com/office/drawing/2014/main" id="{42110E94-7CC8-C5A9-1CBE-EBB619FFAD9B}"/>
                    </a:ext>
                  </a:extLst>
                </p:cNvPr>
                <p:cNvGrpSpPr/>
                <p:nvPr/>
              </p:nvGrpSpPr>
              <p:grpSpPr>
                <a:xfrm>
                  <a:off x="1588542" y="3143672"/>
                  <a:ext cx="1309953" cy="398804"/>
                  <a:chOff x="135327" y="3248603"/>
                  <a:chExt cx="1309953" cy="398804"/>
                </a:xfrm>
              </p:grpSpPr>
              <p:grpSp>
                <p:nvGrpSpPr>
                  <p:cNvPr id="30" name="Group 29">
                    <a:extLst>
                      <a:ext uri="{FF2B5EF4-FFF2-40B4-BE49-F238E27FC236}">
                        <a16:creationId xmlns:a16="http://schemas.microsoft.com/office/drawing/2014/main" id="{E8BA323B-AA14-915F-A1C1-D518A08D4143}"/>
                      </a:ext>
                    </a:extLst>
                  </p:cNvPr>
                  <p:cNvGrpSpPr/>
                  <p:nvPr/>
                </p:nvGrpSpPr>
                <p:grpSpPr>
                  <a:xfrm>
                    <a:off x="135327" y="3248603"/>
                    <a:ext cx="1308979" cy="175578"/>
                    <a:chOff x="135327" y="3248603"/>
                    <a:chExt cx="1308979" cy="175578"/>
                  </a:xfrm>
                </p:grpSpPr>
                <p:grpSp>
                  <p:nvGrpSpPr>
                    <p:cNvPr id="41" name="Group 40">
                      <a:extLst>
                        <a:ext uri="{FF2B5EF4-FFF2-40B4-BE49-F238E27FC236}">
                          <a16:creationId xmlns:a16="http://schemas.microsoft.com/office/drawing/2014/main" id="{B1D87343-EBE3-3910-A060-4E8A95DC68D5}"/>
                        </a:ext>
                      </a:extLst>
                    </p:cNvPr>
                    <p:cNvGrpSpPr/>
                    <p:nvPr/>
                  </p:nvGrpSpPr>
                  <p:grpSpPr>
                    <a:xfrm>
                      <a:off x="1041461" y="3248604"/>
                      <a:ext cx="402845" cy="175577"/>
                      <a:chOff x="1041461" y="3248604"/>
                      <a:chExt cx="402845" cy="175577"/>
                    </a:xfrm>
                  </p:grpSpPr>
                  <p:sp>
                    <p:nvSpPr>
                      <p:cNvPr id="48" name="Rectangle 47">
                        <a:extLst>
                          <a:ext uri="{FF2B5EF4-FFF2-40B4-BE49-F238E27FC236}">
                            <a16:creationId xmlns:a16="http://schemas.microsoft.com/office/drawing/2014/main" id="{B0790CE5-5C2C-884A-FA6B-E5233E620A13}"/>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1C45EB7-868B-EB5A-141B-AE64D0E1E61C}"/>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5125EE6E-E891-DFFC-32F0-78AF1F27DF0C}"/>
                        </a:ext>
                      </a:extLst>
                    </p:cNvPr>
                    <p:cNvGrpSpPr/>
                    <p:nvPr/>
                  </p:nvGrpSpPr>
                  <p:grpSpPr>
                    <a:xfrm>
                      <a:off x="586924" y="3248604"/>
                      <a:ext cx="402845" cy="175577"/>
                      <a:chOff x="1041461" y="3248604"/>
                      <a:chExt cx="402845" cy="175577"/>
                    </a:xfrm>
                  </p:grpSpPr>
                  <p:sp>
                    <p:nvSpPr>
                      <p:cNvPr id="46" name="Rectangle 45">
                        <a:extLst>
                          <a:ext uri="{FF2B5EF4-FFF2-40B4-BE49-F238E27FC236}">
                            <a16:creationId xmlns:a16="http://schemas.microsoft.com/office/drawing/2014/main" id="{9BFBF867-7D57-7F5C-B552-912F34D3DDEB}"/>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C5BDE48-7557-EC5B-CD5F-3293FF624231}"/>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36DEB9E2-9A42-DC70-BCD1-E90A4A6BA826}"/>
                        </a:ext>
                      </a:extLst>
                    </p:cNvPr>
                    <p:cNvGrpSpPr/>
                    <p:nvPr/>
                  </p:nvGrpSpPr>
                  <p:grpSpPr>
                    <a:xfrm>
                      <a:off x="135327" y="3248603"/>
                      <a:ext cx="402845" cy="175577"/>
                      <a:chOff x="1041461" y="3248604"/>
                      <a:chExt cx="402845" cy="175577"/>
                    </a:xfrm>
                  </p:grpSpPr>
                  <p:sp>
                    <p:nvSpPr>
                      <p:cNvPr id="44" name="Rectangle 43">
                        <a:extLst>
                          <a:ext uri="{FF2B5EF4-FFF2-40B4-BE49-F238E27FC236}">
                            <a16:creationId xmlns:a16="http://schemas.microsoft.com/office/drawing/2014/main" id="{1C82483B-12DB-5EE4-2AB2-D0F5D49A3D1E}"/>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C646CA3-466F-1D04-5458-6BBD99D3ACF4}"/>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 name="Group 30">
                    <a:extLst>
                      <a:ext uri="{FF2B5EF4-FFF2-40B4-BE49-F238E27FC236}">
                        <a16:creationId xmlns:a16="http://schemas.microsoft.com/office/drawing/2014/main" id="{7AE0097D-E6E1-97CB-F711-921645390E58}"/>
                      </a:ext>
                    </a:extLst>
                  </p:cNvPr>
                  <p:cNvGrpSpPr/>
                  <p:nvPr/>
                </p:nvGrpSpPr>
                <p:grpSpPr>
                  <a:xfrm>
                    <a:off x="136301" y="3471829"/>
                    <a:ext cx="1308979" cy="175578"/>
                    <a:chOff x="135327" y="3248603"/>
                    <a:chExt cx="1308979" cy="175578"/>
                  </a:xfrm>
                </p:grpSpPr>
                <p:grpSp>
                  <p:nvGrpSpPr>
                    <p:cNvPr id="32" name="Group 31">
                      <a:extLst>
                        <a:ext uri="{FF2B5EF4-FFF2-40B4-BE49-F238E27FC236}">
                          <a16:creationId xmlns:a16="http://schemas.microsoft.com/office/drawing/2014/main" id="{5D788870-175D-704D-D338-F66F1A83154F}"/>
                        </a:ext>
                      </a:extLst>
                    </p:cNvPr>
                    <p:cNvGrpSpPr/>
                    <p:nvPr/>
                  </p:nvGrpSpPr>
                  <p:grpSpPr>
                    <a:xfrm>
                      <a:off x="1041461" y="3248604"/>
                      <a:ext cx="402845" cy="175577"/>
                      <a:chOff x="1041461" y="3248604"/>
                      <a:chExt cx="402845" cy="175577"/>
                    </a:xfrm>
                  </p:grpSpPr>
                  <p:sp>
                    <p:nvSpPr>
                      <p:cNvPr id="39" name="Rectangle 38">
                        <a:extLst>
                          <a:ext uri="{FF2B5EF4-FFF2-40B4-BE49-F238E27FC236}">
                            <a16:creationId xmlns:a16="http://schemas.microsoft.com/office/drawing/2014/main" id="{59DC125B-4DF9-0245-A7E2-F4625210EC33}"/>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19E2CC8-33BE-B034-EB49-D0FDD5FE0074}"/>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74D1153D-8C33-CB95-7670-2C07882E4332}"/>
                        </a:ext>
                      </a:extLst>
                    </p:cNvPr>
                    <p:cNvGrpSpPr/>
                    <p:nvPr/>
                  </p:nvGrpSpPr>
                  <p:grpSpPr>
                    <a:xfrm>
                      <a:off x="586924" y="3248604"/>
                      <a:ext cx="402845" cy="175577"/>
                      <a:chOff x="1041461" y="3248604"/>
                      <a:chExt cx="402845" cy="175577"/>
                    </a:xfrm>
                  </p:grpSpPr>
                  <p:sp>
                    <p:nvSpPr>
                      <p:cNvPr id="37" name="Rectangle 36">
                        <a:extLst>
                          <a:ext uri="{FF2B5EF4-FFF2-40B4-BE49-F238E27FC236}">
                            <a16:creationId xmlns:a16="http://schemas.microsoft.com/office/drawing/2014/main" id="{1ECE32E8-CB0C-07EA-7628-4457FE81432F}"/>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EBA9D43-D7C6-3674-0D6C-D33CDAC0E5A6}"/>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A9168AAF-C582-C2C8-D507-98D8FB9E00EF}"/>
                        </a:ext>
                      </a:extLst>
                    </p:cNvPr>
                    <p:cNvGrpSpPr/>
                    <p:nvPr/>
                  </p:nvGrpSpPr>
                  <p:grpSpPr>
                    <a:xfrm>
                      <a:off x="135327" y="3248603"/>
                      <a:ext cx="402845" cy="175577"/>
                      <a:chOff x="1041461" y="3248604"/>
                      <a:chExt cx="402845" cy="175577"/>
                    </a:xfrm>
                  </p:grpSpPr>
                  <p:sp>
                    <p:nvSpPr>
                      <p:cNvPr id="35" name="Rectangle 34">
                        <a:extLst>
                          <a:ext uri="{FF2B5EF4-FFF2-40B4-BE49-F238E27FC236}">
                            <a16:creationId xmlns:a16="http://schemas.microsoft.com/office/drawing/2014/main" id="{6A732BBF-5AF5-B530-A08C-E2FC0982A2B9}"/>
                          </a:ext>
                        </a:extLst>
                      </p:cNvPr>
                      <p:cNvSpPr>
                        <a:spLocks noChangeAspect="1"/>
                      </p:cNvSpPr>
                      <p:nvPr/>
                    </p:nvSpPr>
                    <p:spPr>
                      <a:xfrm>
                        <a:off x="1268729"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DC61F91-A10E-92EE-133D-4E60E1DF5E81}"/>
                          </a:ext>
                        </a:extLst>
                      </p:cNvPr>
                      <p:cNvSpPr>
                        <a:spLocks noChangeAspect="1"/>
                      </p:cNvSpPr>
                      <p:nvPr/>
                    </p:nvSpPr>
                    <p:spPr>
                      <a:xfrm>
                        <a:off x="1041461" y="3248604"/>
                        <a:ext cx="175577" cy="17557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9" name="TextBox 28">
                  <a:extLst>
                    <a:ext uri="{FF2B5EF4-FFF2-40B4-BE49-F238E27FC236}">
                      <a16:creationId xmlns:a16="http://schemas.microsoft.com/office/drawing/2014/main" id="{968A37D8-6C00-B3F3-B01B-D044B6322941}"/>
                    </a:ext>
                  </a:extLst>
                </p:cNvPr>
                <p:cNvSpPr txBox="1"/>
                <p:nvPr/>
              </p:nvSpPr>
              <p:spPr>
                <a:xfrm>
                  <a:off x="1185576" y="2834274"/>
                  <a:ext cx="1228394" cy="335156"/>
                </a:xfrm>
                <a:prstGeom prst="rect">
                  <a:avLst/>
                </a:prstGeom>
                <a:noFill/>
              </p:spPr>
              <p:txBody>
                <a:bodyPr wrap="square" rtlCol="0">
                  <a:spAutoFit/>
                </a:bodyPr>
                <a:lstStyle/>
                <a:p>
                  <a:pPr algn="ctr">
                    <a:lnSpc>
                      <a:spcPts val="1800"/>
                    </a:lnSpc>
                  </a:pPr>
                  <a:r>
                    <a:rPr lang="en-US" b="1" dirty="0">
                      <a:latin typeface="Segoe UI" panose="020B0502040204020203" pitchFamily="34" charset="0"/>
                      <a:cs typeface="Segoe UI" panose="020B0502040204020203" pitchFamily="34" charset="0"/>
                    </a:rPr>
                    <a:t>Registers</a:t>
                  </a:r>
                </a:p>
              </p:txBody>
            </p:sp>
          </p:grpSp>
        </p:grpSp>
        <p:grpSp>
          <p:nvGrpSpPr>
            <p:cNvPr id="50" name="Group 49">
              <a:extLst>
                <a:ext uri="{FF2B5EF4-FFF2-40B4-BE49-F238E27FC236}">
                  <a16:creationId xmlns:a16="http://schemas.microsoft.com/office/drawing/2014/main" id="{5757CE39-C40B-72D9-DFFF-5DA24067EF61}"/>
                </a:ext>
              </a:extLst>
            </p:cNvPr>
            <p:cNvGrpSpPr/>
            <p:nvPr/>
          </p:nvGrpSpPr>
          <p:grpSpPr>
            <a:xfrm>
              <a:off x="6351156" y="4642667"/>
              <a:ext cx="3876496" cy="2010163"/>
              <a:chOff x="211724" y="4632157"/>
              <a:chExt cx="3876496" cy="2010163"/>
            </a:xfrm>
          </p:grpSpPr>
          <p:sp>
            <p:nvSpPr>
              <p:cNvPr id="51" name="TextBox 50">
                <a:extLst>
                  <a:ext uri="{FF2B5EF4-FFF2-40B4-BE49-F238E27FC236}">
                    <a16:creationId xmlns:a16="http://schemas.microsoft.com/office/drawing/2014/main" id="{D2923136-D8AF-8E1B-DB34-48C0C20E386F}"/>
                  </a:ext>
                </a:extLst>
              </p:cNvPr>
              <p:cNvSpPr txBox="1"/>
              <p:nvPr/>
            </p:nvSpPr>
            <p:spPr>
              <a:xfrm>
                <a:off x="660232" y="6183540"/>
                <a:ext cx="1137071" cy="458780"/>
              </a:xfrm>
              <a:prstGeom prst="rect">
                <a:avLst/>
              </a:prstGeom>
              <a:noFill/>
            </p:spPr>
            <p:txBody>
              <a:bodyPr wrap="square" rtlCol="0">
                <a:spAutoFit/>
              </a:bodyPr>
              <a:lstStyle/>
              <a:p>
                <a:pPr algn="ctr">
                  <a:lnSpc>
                    <a:spcPts val="1400"/>
                  </a:lnSpc>
                </a:pPr>
                <a:r>
                  <a:rPr lang="en-US" b="1" dirty="0">
                    <a:latin typeface="Segoe UI" panose="020B0502040204020203" pitchFamily="34" charset="0"/>
                    <a:cs typeface="Segoe UI" panose="020B0502040204020203" pitchFamily="34" charset="0"/>
                  </a:rPr>
                  <a:t>All data arrives</a:t>
                </a:r>
              </a:p>
            </p:txBody>
          </p:sp>
          <p:cxnSp>
            <p:nvCxnSpPr>
              <p:cNvPr id="52" name="Straight Arrow Connector 51">
                <a:extLst>
                  <a:ext uri="{FF2B5EF4-FFF2-40B4-BE49-F238E27FC236}">
                    <a16:creationId xmlns:a16="http://schemas.microsoft.com/office/drawing/2014/main" id="{CAB825E3-4FF3-AE88-0D8B-5A8AD34D20F5}"/>
                  </a:ext>
                </a:extLst>
              </p:cNvPr>
              <p:cNvCxnSpPr>
                <a:cxnSpLocks/>
              </p:cNvCxnSpPr>
              <p:nvPr/>
            </p:nvCxnSpPr>
            <p:spPr>
              <a:xfrm flipV="1">
                <a:off x="1686434" y="6133762"/>
                <a:ext cx="0" cy="263978"/>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F043D360-2099-F511-E433-1577D2CCA6BD}"/>
                  </a:ext>
                </a:extLst>
              </p:cNvPr>
              <p:cNvCxnSpPr>
                <a:cxnSpLocks/>
              </p:cNvCxnSpPr>
              <p:nvPr/>
            </p:nvCxnSpPr>
            <p:spPr>
              <a:xfrm>
                <a:off x="1686434" y="6380596"/>
                <a:ext cx="500231" cy="0"/>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24BA0BD6-38C8-88B9-0903-10E962C8929F}"/>
                  </a:ext>
                </a:extLst>
              </p:cNvPr>
              <p:cNvGrpSpPr/>
              <p:nvPr/>
            </p:nvGrpSpPr>
            <p:grpSpPr>
              <a:xfrm flipH="1">
                <a:off x="232851" y="5396731"/>
                <a:ext cx="3280146" cy="323550"/>
                <a:chOff x="1098592" y="1393082"/>
                <a:chExt cx="3280146" cy="323550"/>
              </a:xfrm>
            </p:grpSpPr>
            <p:grpSp>
              <p:nvGrpSpPr>
                <p:cNvPr id="70" name="Group 69">
                  <a:extLst>
                    <a:ext uri="{FF2B5EF4-FFF2-40B4-BE49-F238E27FC236}">
                      <a16:creationId xmlns:a16="http://schemas.microsoft.com/office/drawing/2014/main" id="{3BD5C9EA-815E-66E9-8027-8E316DD0C7AD}"/>
                    </a:ext>
                  </a:extLst>
                </p:cNvPr>
                <p:cNvGrpSpPr>
                  <a:grpSpLocks noChangeAspect="1"/>
                </p:cNvGrpSpPr>
                <p:nvPr/>
              </p:nvGrpSpPr>
              <p:grpSpPr>
                <a:xfrm>
                  <a:off x="1098592" y="1393082"/>
                  <a:ext cx="2165776" cy="246147"/>
                  <a:chOff x="11000876" y="4236643"/>
                  <a:chExt cx="992943" cy="112851"/>
                </a:xfrm>
              </p:grpSpPr>
              <p:sp>
                <p:nvSpPr>
                  <p:cNvPr id="72" name="TextBox 71">
                    <a:extLst>
                      <a:ext uri="{FF2B5EF4-FFF2-40B4-BE49-F238E27FC236}">
                        <a16:creationId xmlns:a16="http://schemas.microsoft.com/office/drawing/2014/main" id="{EACBDC73-FF50-3EF2-79DB-F1228EF55B0C}"/>
                      </a:ext>
                    </a:extLst>
                  </p:cNvPr>
                  <p:cNvSpPr txBox="1"/>
                  <p:nvPr/>
                </p:nvSpPr>
                <p:spPr>
                  <a:xfrm>
                    <a:off x="11000876" y="4236643"/>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73" name="TextBox 72">
                    <a:extLst>
                      <a:ext uri="{FF2B5EF4-FFF2-40B4-BE49-F238E27FC236}">
                        <a16:creationId xmlns:a16="http://schemas.microsoft.com/office/drawing/2014/main" id="{4FF41D63-81AA-C8E7-0D82-F6B54F1CE20B}"/>
                      </a:ext>
                    </a:extLst>
                  </p:cNvPr>
                  <p:cNvSpPr txBox="1"/>
                  <p:nvPr/>
                </p:nvSpPr>
                <p:spPr>
                  <a:xfrm>
                    <a:off x="11331855" y="4236643"/>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74" name="TextBox 73">
                    <a:extLst>
                      <a:ext uri="{FF2B5EF4-FFF2-40B4-BE49-F238E27FC236}">
                        <a16:creationId xmlns:a16="http://schemas.microsoft.com/office/drawing/2014/main" id="{9F14A75C-CD8F-E66B-D9A6-B46958441063}"/>
                      </a:ext>
                    </a:extLst>
                  </p:cNvPr>
                  <p:cNvSpPr txBox="1"/>
                  <p:nvPr/>
                </p:nvSpPr>
                <p:spPr>
                  <a:xfrm>
                    <a:off x="11662837" y="4236643"/>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sp>
              <p:nvSpPr>
                <p:cNvPr id="71" name="TextBox 70">
                  <a:extLst>
                    <a:ext uri="{FF2B5EF4-FFF2-40B4-BE49-F238E27FC236}">
                      <a16:creationId xmlns:a16="http://schemas.microsoft.com/office/drawing/2014/main" id="{00384481-568B-A247-E761-D2AAC5A78DA0}"/>
                    </a:ext>
                  </a:extLst>
                </p:cNvPr>
                <p:cNvSpPr txBox="1"/>
                <p:nvPr/>
              </p:nvSpPr>
              <p:spPr>
                <a:xfrm>
                  <a:off x="3260795" y="1393082"/>
                  <a:ext cx="1117943" cy="323550"/>
                </a:xfrm>
                <a:prstGeom prst="rect">
                  <a:avLst/>
                </a:prstGeom>
                <a:noFill/>
              </p:spPr>
              <p:txBody>
                <a:bodyPr wrap="square" rtlCol="0">
                  <a:spAutoFit/>
                </a:bodyPr>
                <a:lstStyle/>
                <a:p>
                  <a:pPr algn="ctr">
                    <a:lnSpc>
                      <a:spcPts val="1800"/>
                    </a:lnSpc>
                  </a:pPr>
                  <a:r>
                    <a:rPr lang="en-US" sz="2000" b="1" dirty="0">
                      <a:latin typeface="Segoe UI" panose="020B0502040204020203" pitchFamily="34" charset="0"/>
                      <a:cs typeface="Segoe UI" panose="020B0502040204020203" pitchFamily="34" charset="0"/>
                    </a:rPr>
                    <a:t>Warp0</a:t>
                  </a:r>
                </a:p>
              </p:txBody>
            </p:sp>
          </p:grpSp>
          <p:grpSp>
            <p:nvGrpSpPr>
              <p:cNvPr id="55" name="Group 54">
                <a:extLst>
                  <a:ext uri="{FF2B5EF4-FFF2-40B4-BE49-F238E27FC236}">
                    <a16:creationId xmlns:a16="http://schemas.microsoft.com/office/drawing/2014/main" id="{124609F6-A166-8C06-51B0-5424F3826D15}"/>
                  </a:ext>
                </a:extLst>
              </p:cNvPr>
              <p:cNvGrpSpPr/>
              <p:nvPr/>
            </p:nvGrpSpPr>
            <p:grpSpPr>
              <a:xfrm flipH="1">
                <a:off x="370575" y="5582096"/>
                <a:ext cx="3280146" cy="323550"/>
                <a:chOff x="1098592" y="1393082"/>
                <a:chExt cx="3280146" cy="323550"/>
              </a:xfrm>
            </p:grpSpPr>
            <p:grpSp>
              <p:nvGrpSpPr>
                <p:cNvPr id="65" name="Group 64">
                  <a:extLst>
                    <a:ext uri="{FF2B5EF4-FFF2-40B4-BE49-F238E27FC236}">
                      <a16:creationId xmlns:a16="http://schemas.microsoft.com/office/drawing/2014/main" id="{2B975B32-0369-8B19-7DDD-F9242F4BBAAC}"/>
                    </a:ext>
                  </a:extLst>
                </p:cNvPr>
                <p:cNvGrpSpPr>
                  <a:grpSpLocks noChangeAspect="1"/>
                </p:cNvGrpSpPr>
                <p:nvPr/>
              </p:nvGrpSpPr>
              <p:grpSpPr>
                <a:xfrm>
                  <a:off x="1098592" y="1393082"/>
                  <a:ext cx="2165776" cy="246147"/>
                  <a:chOff x="11000876" y="4236643"/>
                  <a:chExt cx="992943" cy="112851"/>
                </a:xfrm>
              </p:grpSpPr>
              <p:sp>
                <p:nvSpPr>
                  <p:cNvPr id="67" name="TextBox 66">
                    <a:extLst>
                      <a:ext uri="{FF2B5EF4-FFF2-40B4-BE49-F238E27FC236}">
                        <a16:creationId xmlns:a16="http://schemas.microsoft.com/office/drawing/2014/main" id="{A56B2E91-89AE-76E5-BD31-A8C12C538977}"/>
                      </a:ext>
                    </a:extLst>
                  </p:cNvPr>
                  <p:cNvSpPr txBox="1"/>
                  <p:nvPr/>
                </p:nvSpPr>
                <p:spPr>
                  <a:xfrm>
                    <a:off x="11000876" y="4236643"/>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68" name="TextBox 67">
                    <a:extLst>
                      <a:ext uri="{FF2B5EF4-FFF2-40B4-BE49-F238E27FC236}">
                        <a16:creationId xmlns:a16="http://schemas.microsoft.com/office/drawing/2014/main" id="{47EDDFFB-3700-8516-648E-04712F6BC08D}"/>
                      </a:ext>
                    </a:extLst>
                  </p:cNvPr>
                  <p:cNvSpPr txBox="1"/>
                  <p:nvPr/>
                </p:nvSpPr>
                <p:spPr>
                  <a:xfrm>
                    <a:off x="11331855" y="4236643"/>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69" name="TextBox 68">
                    <a:extLst>
                      <a:ext uri="{FF2B5EF4-FFF2-40B4-BE49-F238E27FC236}">
                        <a16:creationId xmlns:a16="http://schemas.microsoft.com/office/drawing/2014/main" id="{8779CA12-3D3E-ED37-5292-1AB9388B9DA4}"/>
                      </a:ext>
                    </a:extLst>
                  </p:cNvPr>
                  <p:cNvSpPr txBox="1"/>
                  <p:nvPr/>
                </p:nvSpPr>
                <p:spPr>
                  <a:xfrm>
                    <a:off x="11662837" y="4236643"/>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sp>
              <p:nvSpPr>
                <p:cNvPr id="66" name="TextBox 65">
                  <a:extLst>
                    <a:ext uri="{FF2B5EF4-FFF2-40B4-BE49-F238E27FC236}">
                      <a16:creationId xmlns:a16="http://schemas.microsoft.com/office/drawing/2014/main" id="{B815B235-7A5D-B4C2-A653-2E63AFB42974}"/>
                    </a:ext>
                  </a:extLst>
                </p:cNvPr>
                <p:cNvSpPr txBox="1"/>
                <p:nvPr/>
              </p:nvSpPr>
              <p:spPr>
                <a:xfrm>
                  <a:off x="3260795" y="1393082"/>
                  <a:ext cx="1117943" cy="323550"/>
                </a:xfrm>
                <a:prstGeom prst="rect">
                  <a:avLst/>
                </a:prstGeom>
                <a:noFill/>
              </p:spPr>
              <p:txBody>
                <a:bodyPr wrap="square" rtlCol="0">
                  <a:spAutoFit/>
                </a:bodyPr>
                <a:lstStyle/>
                <a:p>
                  <a:pPr algn="ctr">
                    <a:lnSpc>
                      <a:spcPts val="1800"/>
                    </a:lnSpc>
                  </a:pPr>
                  <a:r>
                    <a:rPr lang="en-US" sz="2000" b="1" dirty="0">
                      <a:latin typeface="Segoe UI" panose="020B0502040204020203" pitchFamily="34" charset="0"/>
                      <a:cs typeface="Segoe UI" panose="020B0502040204020203" pitchFamily="34" charset="0"/>
                    </a:rPr>
                    <a:t>Warp2</a:t>
                  </a:r>
                </a:p>
              </p:txBody>
            </p:sp>
          </p:grpSp>
          <p:sp>
            <p:nvSpPr>
              <p:cNvPr id="56" name="TextBox 55">
                <a:extLst>
                  <a:ext uri="{FF2B5EF4-FFF2-40B4-BE49-F238E27FC236}">
                    <a16:creationId xmlns:a16="http://schemas.microsoft.com/office/drawing/2014/main" id="{961A24FB-7804-1FB9-92D8-3ACD2CB0B212}"/>
                  </a:ext>
                </a:extLst>
              </p:cNvPr>
              <p:cNvSpPr txBox="1"/>
              <p:nvPr/>
            </p:nvSpPr>
            <p:spPr>
              <a:xfrm>
                <a:off x="211724" y="4632157"/>
                <a:ext cx="2026544" cy="784830"/>
              </a:xfrm>
              <a:prstGeom prst="rect">
                <a:avLst/>
              </a:prstGeom>
              <a:noFill/>
            </p:spPr>
            <p:txBody>
              <a:bodyPr wrap="square" rtlCol="0">
                <a:spAutoFit/>
              </a:bodyPr>
              <a:lstStyle/>
              <a:p>
                <a:pPr algn="ctr">
                  <a:lnSpc>
                    <a:spcPts val="1800"/>
                  </a:lnSpc>
                </a:pPr>
                <a:r>
                  <a:rPr lang="en-US" sz="1600" b="1" dirty="0">
                    <a:latin typeface="Segoe UI" panose="020B0502040204020203" pitchFamily="34" charset="0"/>
                    <a:cs typeface="Segoe UI" panose="020B0502040204020203" pitchFamily="34" charset="0"/>
                  </a:rPr>
                  <a:t>At least one thread misses: </a:t>
                </a:r>
                <a:r>
                  <a:rPr lang="en-US" sz="1600" b="1" i="1" dirty="0">
                    <a:latin typeface="Segoe UI" panose="020B0502040204020203" pitchFamily="34" charset="0"/>
                    <a:cs typeface="Segoe UI" panose="020B0502040204020203" pitchFamily="34" charset="0"/>
                  </a:rPr>
                  <a:t>entire warp</a:t>
                </a:r>
                <a:r>
                  <a:rPr lang="en-US" sz="1600" b="1" dirty="0">
                    <a:latin typeface="Segoe UI" panose="020B0502040204020203" pitchFamily="34" charset="0"/>
                    <a:cs typeface="Segoe UI" panose="020B0502040204020203" pitchFamily="34" charset="0"/>
                  </a:rPr>
                  <a:t> is suspended!</a:t>
                </a:r>
              </a:p>
            </p:txBody>
          </p:sp>
          <p:grpSp>
            <p:nvGrpSpPr>
              <p:cNvPr id="57" name="Group 56">
                <a:extLst>
                  <a:ext uri="{FF2B5EF4-FFF2-40B4-BE49-F238E27FC236}">
                    <a16:creationId xmlns:a16="http://schemas.microsoft.com/office/drawing/2014/main" id="{2FC3653A-FFE9-5A7E-C4AA-A6A0B60B4BD3}"/>
                  </a:ext>
                </a:extLst>
              </p:cNvPr>
              <p:cNvGrpSpPr/>
              <p:nvPr/>
            </p:nvGrpSpPr>
            <p:grpSpPr>
              <a:xfrm>
                <a:off x="1922407" y="5131907"/>
                <a:ext cx="2165813" cy="262307"/>
                <a:chOff x="1922407" y="5131907"/>
                <a:chExt cx="2165813" cy="262307"/>
              </a:xfrm>
            </p:grpSpPr>
            <p:cxnSp>
              <p:nvCxnSpPr>
                <p:cNvPr id="62" name="Straight Arrow Connector 61">
                  <a:extLst>
                    <a:ext uri="{FF2B5EF4-FFF2-40B4-BE49-F238E27FC236}">
                      <a16:creationId xmlns:a16="http://schemas.microsoft.com/office/drawing/2014/main" id="{EFA15208-09A7-901C-4046-1918C5C53F91}"/>
                    </a:ext>
                  </a:extLst>
                </p:cNvPr>
                <p:cNvCxnSpPr>
                  <a:cxnSpLocks/>
                </p:cNvCxnSpPr>
                <p:nvPr/>
              </p:nvCxnSpPr>
              <p:spPr>
                <a:xfrm>
                  <a:off x="1922407" y="5212861"/>
                  <a:ext cx="0" cy="181353"/>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B74DBF04-AC4E-9FDA-2E14-4623695E83AA}"/>
                    </a:ext>
                  </a:extLst>
                </p:cNvPr>
                <p:cNvCxnSpPr>
                  <a:cxnSpLocks/>
                </p:cNvCxnSpPr>
                <p:nvPr/>
              </p:nvCxnSpPr>
              <p:spPr>
                <a:xfrm flipH="1">
                  <a:off x="1933302" y="5230399"/>
                  <a:ext cx="2154918" cy="0"/>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B83DBCE4-F27A-4465-A20C-5B05EBE531BD}"/>
                    </a:ext>
                  </a:extLst>
                </p:cNvPr>
                <p:cNvCxnSpPr>
                  <a:cxnSpLocks/>
                </p:cNvCxnSpPr>
                <p:nvPr/>
              </p:nvCxnSpPr>
              <p:spPr>
                <a:xfrm>
                  <a:off x="4088220" y="5131907"/>
                  <a:ext cx="0" cy="117427"/>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pic>
            <p:nvPicPr>
              <p:cNvPr id="58" name="Picture 57">
                <a:extLst>
                  <a:ext uri="{FF2B5EF4-FFF2-40B4-BE49-F238E27FC236}">
                    <a16:creationId xmlns:a16="http://schemas.microsoft.com/office/drawing/2014/main" id="{CEB652B0-9702-4EF1-A13D-DDA9C4369C2C}"/>
                  </a:ext>
                </a:extLst>
              </p:cNvPr>
              <p:cNvPicPr>
                <a:picLocks noChangeAspect="1"/>
              </p:cNvPicPr>
              <p:nvPr/>
            </p:nvPicPr>
            <p:blipFill>
              <a:blip r:embed="rId3"/>
              <a:stretch>
                <a:fillRect/>
              </a:stretch>
            </p:blipFill>
            <p:spPr>
              <a:xfrm>
                <a:off x="1227432" y="5366007"/>
                <a:ext cx="904796" cy="904796"/>
              </a:xfrm>
              <a:prstGeom prst="rect">
                <a:avLst/>
              </a:prstGeom>
            </p:spPr>
          </p:pic>
          <p:cxnSp>
            <p:nvCxnSpPr>
              <p:cNvPr id="59" name="Straight Arrow Connector 58">
                <a:extLst>
                  <a:ext uri="{FF2B5EF4-FFF2-40B4-BE49-F238E27FC236}">
                    <a16:creationId xmlns:a16="http://schemas.microsoft.com/office/drawing/2014/main" id="{2D86717A-5B95-AFF3-908A-F344513A50C1}"/>
                  </a:ext>
                </a:extLst>
              </p:cNvPr>
              <p:cNvCxnSpPr>
                <a:cxnSpLocks/>
              </p:cNvCxnSpPr>
              <p:nvPr/>
            </p:nvCxnSpPr>
            <p:spPr>
              <a:xfrm>
                <a:off x="3690803" y="5881505"/>
                <a:ext cx="0" cy="159970"/>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331141EC-AF2B-1887-A609-B4BF71435E0A}"/>
                  </a:ext>
                </a:extLst>
              </p:cNvPr>
              <p:cNvCxnSpPr>
                <a:cxnSpLocks/>
              </p:cNvCxnSpPr>
              <p:nvPr/>
            </p:nvCxnSpPr>
            <p:spPr>
              <a:xfrm flipH="1">
                <a:off x="2174857" y="5892987"/>
                <a:ext cx="1532784" cy="0"/>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4B67F12F-0452-BAEB-5E65-2ACE5D754048}"/>
                  </a:ext>
                </a:extLst>
              </p:cNvPr>
              <p:cNvCxnSpPr>
                <a:cxnSpLocks/>
              </p:cNvCxnSpPr>
              <p:nvPr/>
            </p:nvCxnSpPr>
            <p:spPr>
              <a:xfrm flipH="1">
                <a:off x="2180552" y="5881505"/>
                <a:ext cx="564" cy="514399"/>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32E7D3D0-DB39-FA38-ED3A-F3582D12F255}"/>
                </a:ext>
              </a:extLst>
            </p:cNvPr>
            <p:cNvGrpSpPr/>
            <p:nvPr/>
          </p:nvGrpSpPr>
          <p:grpSpPr>
            <a:xfrm>
              <a:off x="6262649" y="3352254"/>
              <a:ext cx="5891882" cy="3405516"/>
              <a:chOff x="123217" y="3341744"/>
              <a:chExt cx="5891882" cy="3405516"/>
            </a:xfrm>
          </p:grpSpPr>
          <p:cxnSp>
            <p:nvCxnSpPr>
              <p:cNvPr id="76" name="Straight Arrow Connector 75">
                <a:extLst>
                  <a:ext uri="{FF2B5EF4-FFF2-40B4-BE49-F238E27FC236}">
                    <a16:creationId xmlns:a16="http://schemas.microsoft.com/office/drawing/2014/main" id="{D4E20C1A-2E08-4A25-BBB3-6E737B36B124}"/>
                  </a:ext>
                </a:extLst>
              </p:cNvPr>
              <p:cNvCxnSpPr>
                <a:cxnSpLocks/>
              </p:cNvCxnSpPr>
              <p:nvPr/>
            </p:nvCxnSpPr>
            <p:spPr>
              <a:xfrm>
                <a:off x="4382838" y="5140810"/>
                <a:ext cx="0" cy="900665"/>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0DC0A2E2-9A1A-5759-CE20-1E7A2668F0C1}"/>
                  </a:ext>
                </a:extLst>
              </p:cNvPr>
              <p:cNvGrpSpPr/>
              <p:nvPr/>
            </p:nvGrpSpPr>
            <p:grpSpPr>
              <a:xfrm>
                <a:off x="123217" y="3341744"/>
                <a:ext cx="5891882" cy="3405516"/>
                <a:chOff x="123217" y="3341744"/>
                <a:chExt cx="5891882" cy="3405516"/>
              </a:xfrm>
            </p:grpSpPr>
            <p:sp>
              <p:nvSpPr>
                <p:cNvPr id="78" name="Rectangle 77">
                  <a:extLst>
                    <a:ext uri="{FF2B5EF4-FFF2-40B4-BE49-F238E27FC236}">
                      <a16:creationId xmlns:a16="http://schemas.microsoft.com/office/drawing/2014/main" id="{3D33C529-DD4A-18E8-800D-55DF5749C50D}"/>
                    </a:ext>
                  </a:extLst>
                </p:cNvPr>
                <p:cNvSpPr/>
                <p:nvPr/>
              </p:nvSpPr>
              <p:spPr>
                <a:xfrm>
                  <a:off x="2355171" y="6058331"/>
                  <a:ext cx="3430872" cy="554383"/>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egoe UI" panose="020B0502040204020203" pitchFamily="34" charset="0"/>
                      <a:cs typeface="Segoe UI" panose="020B0502040204020203" pitchFamily="34" charset="0"/>
                    </a:rPr>
                    <a:t>Writeback</a:t>
                  </a:r>
                </a:p>
              </p:txBody>
            </p:sp>
            <p:grpSp>
              <p:nvGrpSpPr>
                <p:cNvPr id="79" name="Group 78">
                  <a:extLst>
                    <a:ext uri="{FF2B5EF4-FFF2-40B4-BE49-F238E27FC236}">
                      <a16:creationId xmlns:a16="http://schemas.microsoft.com/office/drawing/2014/main" id="{8700F301-21D4-BEDA-1C6C-87F577B94C34}"/>
                    </a:ext>
                  </a:extLst>
                </p:cNvPr>
                <p:cNvGrpSpPr/>
                <p:nvPr/>
              </p:nvGrpSpPr>
              <p:grpSpPr>
                <a:xfrm>
                  <a:off x="2355171" y="4335036"/>
                  <a:ext cx="3430872" cy="805774"/>
                  <a:chOff x="2355171" y="4335036"/>
                  <a:chExt cx="3430872" cy="805774"/>
                </a:xfrm>
              </p:grpSpPr>
              <p:sp>
                <p:nvSpPr>
                  <p:cNvPr id="85" name="Rectangle 84">
                    <a:extLst>
                      <a:ext uri="{FF2B5EF4-FFF2-40B4-BE49-F238E27FC236}">
                        <a16:creationId xmlns:a16="http://schemas.microsoft.com/office/drawing/2014/main" id="{030C1AD4-3047-7106-8F78-B0C1C3B23987}"/>
                      </a:ext>
                    </a:extLst>
                  </p:cNvPr>
                  <p:cNvSpPr/>
                  <p:nvPr/>
                </p:nvSpPr>
                <p:spPr>
                  <a:xfrm>
                    <a:off x="2355171" y="4586427"/>
                    <a:ext cx="3430872" cy="554383"/>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egoe UI" panose="020B0502040204020203" pitchFamily="34" charset="0"/>
                        <a:cs typeface="Segoe UI" panose="020B0502040204020203" pitchFamily="34" charset="0"/>
                      </a:rPr>
                      <a:t>D-Cache</a:t>
                    </a:r>
                  </a:p>
                </p:txBody>
              </p:sp>
              <p:cxnSp>
                <p:nvCxnSpPr>
                  <p:cNvPr id="87" name="Straight Arrow Connector 86">
                    <a:extLst>
                      <a:ext uri="{FF2B5EF4-FFF2-40B4-BE49-F238E27FC236}">
                        <a16:creationId xmlns:a16="http://schemas.microsoft.com/office/drawing/2014/main" id="{FBC9E233-C34B-0422-4FFD-0D5F195B56D2}"/>
                      </a:ext>
                    </a:extLst>
                  </p:cNvPr>
                  <p:cNvCxnSpPr>
                    <a:cxnSpLocks/>
                  </p:cNvCxnSpPr>
                  <p:nvPr/>
                </p:nvCxnSpPr>
                <p:spPr>
                  <a:xfrm>
                    <a:off x="4092340" y="4335036"/>
                    <a:ext cx="0" cy="239043"/>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2FA0F1E5-A266-737D-9635-BD5749DE7739}"/>
                      </a:ext>
                    </a:extLst>
                  </p:cNvPr>
                  <p:cNvCxnSpPr>
                    <a:cxnSpLocks/>
                  </p:cNvCxnSpPr>
                  <p:nvPr/>
                </p:nvCxnSpPr>
                <p:spPr>
                  <a:xfrm>
                    <a:off x="2816151" y="4335036"/>
                    <a:ext cx="0" cy="239043"/>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sp>
              <p:nvSpPr>
                <p:cNvPr id="80" name="TextBox 79">
                  <a:extLst>
                    <a:ext uri="{FF2B5EF4-FFF2-40B4-BE49-F238E27FC236}">
                      <a16:creationId xmlns:a16="http://schemas.microsoft.com/office/drawing/2014/main" id="{3FB7CE94-47CB-749A-BDEC-CFDD980AE53E}"/>
                    </a:ext>
                  </a:extLst>
                </p:cNvPr>
                <p:cNvSpPr txBox="1"/>
                <p:nvPr/>
              </p:nvSpPr>
              <p:spPr>
                <a:xfrm>
                  <a:off x="4282576" y="5184961"/>
                  <a:ext cx="1732523" cy="810478"/>
                </a:xfrm>
                <a:prstGeom prst="rect">
                  <a:avLst/>
                </a:prstGeom>
                <a:noFill/>
              </p:spPr>
              <p:txBody>
                <a:bodyPr wrap="square" rtlCol="0">
                  <a:spAutoFit/>
                </a:bodyPr>
                <a:lstStyle/>
                <a:p>
                  <a:pPr algn="ctr">
                    <a:lnSpc>
                      <a:spcPts val="1400"/>
                    </a:lnSpc>
                  </a:pPr>
                  <a:r>
                    <a:rPr lang="en-US" sz="1300" b="1" dirty="0">
                      <a:latin typeface="Segoe UI" panose="020B0502040204020203" pitchFamily="34" charset="0"/>
                      <a:cs typeface="Segoe UI" panose="020B0502040204020203" pitchFamily="34" charset="0"/>
                    </a:rPr>
                    <a:t>All threads in warp hit in D-cache: all proceed to Writeback</a:t>
                  </a:r>
                </a:p>
              </p:txBody>
            </p:sp>
            <p:cxnSp>
              <p:nvCxnSpPr>
                <p:cNvPr id="81" name="Straight Arrow Connector 80">
                  <a:extLst>
                    <a:ext uri="{FF2B5EF4-FFF2-40B4-BE49-F238E27FC236}">
                      <a16:creationId xmlns:a16="http://schemas.microsoft.com/office/drawing/2014/main" id="{8C3A4DE3-A987-6CC9-67C4-5A99F6E66D11}"/>
                    </a:ext>
                  </a:extLst>
                </p:cNvPr>
                <p:cNvCxnSpPr>
                  <a:cxnSpLocks/>
                </p:cNvCxnSpPr>
                <p:nvPr/>
              </p:nvCxnSpPr>
              <p:spPr>
                <a:xfrm flipV="1">
                  <a:off x="123217" y="3341744"/>
                  <a:ext cx="1421684" cy="13051"/>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3C3930FA-E763-D105-54F7-E04E12BB45B9}"/>
                    </a:ext>
                  </a:extLst>
                </p:cNvPr>
                <p:cNvCxnSpPr>
                  <a:cxnSpLocks/>
                </p:cNvCxnSpPr>
                <p:nvPr/>
              </p:nvCxnSpPr>
              <p:spPr>
                <a:xfrm>
                  <a:off x="134368" y="3355747"/>
                  <a:ext cx="20268" cy="3391513"/>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E3E177E1-FC84-7422-B788-49A2FD5E6CCE}"/>
                    </a:ext>
                  </a:extLst>
                </p:cNvPr>
                <p:cNvCxnSpPr>
                  <a:cxnSpLocks/>
                </p:cNvCxnSpPr>
                <p:nvPr/>
              </p:nvCxnSpPr>
              <p:spPr>
                <a:xfrm flipH="1">
                  <a:off x="155653" y="6721718"/>
                  <a:ext cx="3932567" cy="0"/>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BA62250D-E3DD-F290-F559-D18C3D118D41}"/>
                    </a:ext>
                  </a:extLst>
                </p:cNvPr>
                <p:cNvCxnSpPr>
                  <a:cxnSpLocks/>
                  <a:stCxn id="78" idx="2"/>
                </p:cNvCxnSpPr>
                <p:nvPr/>
              </p:nvCxnSpPr>
              <p:spPr>
                <a:xfrm>
                  <a:off x="4070607" y="6612714"/>
                  <a:ext cx="0" cy="109004"/>
                </a:xfrm>
                <a:prstGeom prst="straightConnector1">
                  <a:avLst/>
                </a:prstGeom>
                <a:ln w="381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grpSp>
        <p:sp>
          <p:nvSpPr>
            <p:cNvPr id="89" name="TextBox 88">
              <a:extLst>
                <a:ext uri="{FF2B5EF4-FFF2-40B4-BE49-F238E27FC236}">
                  <a16:creationId xmlns:a16="http://schemas.microsoft.com/office/drawing/2014/main" id="{A93DD6D3-B396-1A30-7FE6-DD5BD73072A2}"/>
                </a:ext>
              </a:extLst>
            </p:cNvPr>
            <p:cNvSpPr txBox="1"/>
            <p:nvPr/>
          </p:nvSpPr>
          <p:spPr>
            <a:xfrm>
              <a:off x="6194120" y="1898196"/>
              <a:ext cx="1421684" cy="1460272"/>
            </a:xfrm>
            <a:prstGeom prst="rect">
              <a:avLst/>
            </a:prstGeom>
            <a:noFill/>
          </p:spPr>
          <p:txBody>
            <a:bodyPr wrap="square" rtlCol="0">
              <a:spAutoFit/>
            </a:bodyPr>
            <a:lstStyle/>
            <a:p>
              <a:pPr>
                <a:lnSpc>
                  <a:spcPts val="1800"/>
                </a:lnSpc>
              </a:pPr>
              <a:r>
                <a:rPr lang="en-US" sz="1400" b="1" dirty="0">
                  <a:latin typeface="Segoe UI" panose="020B0502040204020203" pitchFamily="34" charset="0"/>
                  <a:cs typeface="Segoe UI" panose="020B0502040204020203" pitchFamily="34" charset="0"/>
                </a:rPr>
                <a:t>Each thread has its own register set (e.g., up to 255 on an Nvidia GPU)</a:t>
              </a:r>
            </a:p>
          </p:txBody>
        </p:sp>
        <p:grpSp>
          <p:nvGrpSpPr>
            <p:cNvPr id="90" name="Group 89">
              <a:extLst>
                <a:ext uri="{FF2B5EF4-FFF2-40B4-BE49-F238E27FC236}">
                  <a16:creationId xmlns:a16="http://schemas.microsoft.com/office/drawing/2014/main" id="{7C1E0547-E544-03E6-9D0D-41463329216F}"/>
                </a:ext>
              </a:extLst>
            </p:cNvPr>
            <p:cNvGrpSpPr/>
            <p:nvPr/>
          </p:nvGrpSpPr>
          <p:grpSpPr>
            <a:xfrm>
              <a:off x="6786563" y="92326"/>
              <a:ext cx="5138913" cy="1746988"/>
              <a:chOff x="647131" y="81816"/>
              <a:chExt cx="5138913" cy="1746988"/>
            </a:xfrm>
          </p:grpSpPr>
          <p:sp>
            <p:nvSpPr>
              <p:cNvPr id="91" name="Rectangle: Rounded Corners 90">
                <a:extLst>
                  <a:ext uri="{FF2B5EF4-FFF2-40B4-BE49-F238E27FC236}">
                    <a16:creationId xmlns:a16="http://schemas.microsoft.com/office/drawing/2014/main" id="{B1304D7A-BF05-F9D5-F688-A82537C4AB5D}"/>
                  </a:ext>
                </a:extLst>
              </p:cNvPr>
              <p:cNvSpPr/>
              <p:nvPr/>
            </p:nvSpPr>
            <p:spPr>
              <a:xfrm>
                <a:off x="2355171" y="430088"/>
                <a:ext cx="3430873" cy="1398716"/>
              </a:xfrm>
              <a:prstGeom prst="round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a:extLst>
                  <a:ext uri="{FF2B5EF4-FFF2-40B4-BE49-F238E27FC236}">
                    <a16:creationId xmlns:a16="http://schemas.microsoft.com/office/drawing/2014/main" id="{BB41B682-6B6C-7221-0B1B-C65EC21DD749}"/>
                  </a:ext>
                </a:extLst>
              </p:cNvPr>
              <p:cNvSpPr txBox="1"/>
              <p:nvPr/>
            </p:nvSpPr>
            <p:spPr>
              <a:xfrm>
                <a:off x="3068404" y="81816"/>
                <a:ext cx="2004406" cy="335156"/>
              </a:xfrm>
              <a:prstGeom prst="rect">
                <a:avLst/>
              </a:prstGeom>
              <a:noFill/>
            </p:spPr>
            <p:txBody>
              <a:bodyPr wrap="square" rtlCol="0">
                <a:spAutoFit/>
              </a:bodyPr>
              <a:lstStyle/>
              <a:p>
                <a:pPr algn="ctr">
                  <a:lnSpc>
                    <a:spcPts val="1800"/>
                  </a:lnSpc>
                </a:pPr>
                <a:r>
                  <a:rPr lang="en-US" sz="2400" b="1" dirty="0">
                    <a:latin typeface="Segoe UI" panose="020B0502040204020203" pitchFamily="34" charset="0"/>
                    <a:cs typeface="Segoe UI" panose="020B0502040204020203" pitchFamily="34" charset="0"/>
                  </a:rPr>
                  <a:t>Warp queue</a:t>
                </a:r>
              </a:p>
            </p:txBody>
          </p:sp>
          <p:grpSp>
            <p:nvGrpSpPr>
              <p:cNvPr id="93" name="Group 92">
                <a:extLst>
                  <a:ext uri="{FF2B5EF4-FFF2-40B4-BE49-F238E27FC236}">
                    <a16:creationId xmlns:a16="http://schemas.microsoft.com/office/drawing/2014/main" id="{8A084906-1CEB-5C7D-C575-909073562860}"/>
                  </a:ext>
                </a:extLst>
              </p:cNvPr>
              <p:cNvGrpSpPr/>
              <p:nvPr/>
            </p:nvGrpSpPr>
            <p:grpSpPr>
              <a:xfrm>
                <a:off x="3095095" y="470270"/>
                <a:ext cx="725642" cy="864800"/>
                <a:chOff x="3832325" y="544096"/>
                <a:chExt cx="725642" cy="1219606"/>
              </a:xfrm>
            </p:grpSpPr>
            <p:grpSp>
              <p:nvGrpSpPr>
                <p:cNvPr id="241" name="Group 240">
                  <a:extLst>
                    <a:ext uri="{FF2B5EF4-FFF2-40B4-BE49-F238E27FC236}">
                      <a16:creationId xmlns:a16="http://schemas.microsoft.com/office/drawing/2014/main" id="{7EB44E66-A707-86BD-27A0-DB4203880436}"/>
                    </a:ext>
                  </a:extLst>
                </p:cNvPr>
                <p:cNvGrpSpPr>
                  <a:grpSpLocks noChangeAspect="1"/>
                </p:cNvGrpSpPr>
                <p:nvPr/>
              </p:nvGrpSpPr>
              <p:grpSpPr>
                <a:xfrm>
                  <a:off x="3832325" y="1271377"/>
                  <a:ext cx="725343" cy="246178"/>
                  <a:chOff x="10961870" y="4290268"/>
                  <a:chExt cx="992950" cy="112865"/>
                </a:xfrm>
              </p:grpSpPr>
              <p:sp>
                <p:nvSpPr>
                  <p:cNvPr id="318" name="TextBox 317">
                    <a:extLst>
                      <a:ext uri="{FF2B5EF4-FFF2-40B4-BE49-F238E27FC236}">
                        <a16:creationId xmlns:a16="http://schemas.microsoft.com/office/drawing/2014/main" id="{5666BFE7-01C1-22EC-7E10-832B87C46863}"/>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19" name="TextBox 318">
                    <a:extLst>
                      <a:ext uri="{FF2B5EF4-FFF2-40B4-BE49-F238E27FC236}">
                        <a16:creationId xmlns:a16="http://schemas.microsoft.com/office/drawing/2014/main" id="{98E7AD8B-CED8-E1DB-0BF4-9C0D5B221806}"/>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20" name="TextBox 319">
                    <a:extLst>
                      <a:ext uri="{FF2B5EF4-FFF2-40B4-BE49-F238E27FC236}">
                        <a16:creationId xmlns:a16="http://schemas.microsoft.com/office/drawing/2014/main" id="{37440045-00A1-AD9B-131A-0CAE6A95D51F}"/>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242" name="Group 241">
                  <a:extLst>
                    <a:ext uri="{FF2B5EF4-FFF2-40B4-BE49-F238E27FC236}">
                      <a16:creationId xmlns:a16="http://schemas.microsoft.com/office/drawing/2014/main" id="{D4CE872D-FAEE-7DCA-CBDA-A39DF99C4965}"/>
                    </a:ext>
                  </a:extLst>
                </p:cNvPr>
                <p:cNvGrpSpPr>
                  <a:grpSpLocks noChangeAspect="1"/>
                </p:cNvGrpSpPr>
                <p:nvPr/>
              </p:nvGrpSpPr>
              <p:grpSpPr>
                <a:xfrm>
                  <a:off x="3832325" y="1517524"/>
                  <a:ext cx="725343" cy="246178"/>
                  <a:chOff x="10961870" y="4290268"/>
                  <a:chExt cx="992950" cy="112865"/>
                </a:xfrm>
              </p:grpSpPr>
              <p:sp>
                <p:nvSpPr>
                  <p:cNvPr id="315" name="TextBox 314">
                    <a:extLst>
                      <a:ext uri="{FF2B5EF4-FFF2-40B4-BE49-F238E27FC236}">
                        <a16:creationId xmlns:a16="http://schemas.microsoft.com/office/drawing/2014/main" id="{E19C50B8-458B-0C55-3A09-767C588C4BA8}"/>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16" name="TextBox 315">
                    <a:extLst>
                      <a:ext uri="{FF2B5EF4-FFF2-40B4-BE49-F238E27FC236}">
                        <a16:creationId xmlns:a16="http://schemas.microsoft.com/office/drawing/2014/main" id="{273154A9-F4BE-2C6A-AF88-B7DFC59A4DB5}"/>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17" name="TextBox 316">
                    <a:extLst>
                      <a:ext uri="{FF2B5EF4-FFF2-40B4-BE49-F238E27FC236}">
                        <a16:creationId xmlns:a16="http://schemas.microsoft.com/office/drawing/2014/main" id="{690DE3DB-3482-F164-8F98-FA29EE52584A}"/>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246" name="Group 245">
                  <a:extLst>
                    <a:ext uri="{FF2B5EF4-FFF2-40B4-BE49-F238E27FC236}">
                      <a16:creationId xmlns:a16="http://schemas.microsoft.com/office/drawing/2014/main" id="{6DFCBB75-99D8-6BF7-D176-A18B787E6152}"/>
                    </a:ext>
                  </a:extLst>
                </p:cNvPr>
                <p:cNvGrpSpPr/>
                <p:nvPr/>
              </p:nvGrpSpPr>
              <p:grpSpPr>
                <a:xfrm>
                  <a:off x="3832325" y="1032199"/>
                  <a:ext cx="725343" cy="246178"/>
                  <a:chOff x="2420813" y="1047866"/>
                  <a:chExt cx="2165790" cy="246178"/>
                </a:xfrm>
              </p:grpSpPr>
              <p:sp>
                <p:nvSpPr>
                  <p:cNvPr id="305" name="TextBox 304">
                    <a:extLst>
                      <a:ext uri="{FF2B5EF4-FFF2-40B4-BE49-F238E27FC236}">
                        <a16:creationId xmlns:a16="http://schemas.microsoft.com/office/drawing/2014/main" id="{7FD27D8E-A55E-B9FE-E769-CB56CF231E3C}"/>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13" name="TextBox 312">
                    <a:extLst>
                      <a:ext uri="{FF2B5EF4-FFF2-40B4-BE49-F238E27FC236}">
                        <a16:creationId xmlns:a16="http://schemas.microsoft.com/office/drawing/2014/main" id="{5C1BE081-8C36-1738-2985-F72C60D015D3}"/>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314" name="TextBox 313">
                    <a:extLst>
                      <a:ext uri="{FF2B5EF4-FFF2-40B4-BE49-F238E27FC236}">
                        <a16:creationId xmlns:a16="http://schemas.microsoft.com/office/drawing/2014/main" id="{22EC4721-13F9-3545-F59B-13DF5A7A389B}"/>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249" name="Group 248">
                  <a:extLst>
                    <a:ext uri="{FF2B5EF4-FFF2-40B4-BE49-F238E27FC236}">
                      <a16:creationId xmlns:a16="http://schemas.microsoft.com/office/drawing/2014/main" id="{C25C4CAF-2904-2B7A-A2FE-6D5858E39EB7}"/>
                    </a:ext>
                  </a:extLst>
                </p:cNvPr>
                <p:cNvGrpSpPr>
                  <a:grpSpLocks noChangeAspect="1"/>
                </p:cNvGrpSpPr>
                <p:nvPr/>
              </p:nvGrpSpPr>
              <p:grpSpPr>
                <a:xfrm>
                  <a:off x="3832624" y="544096"/>
                  <a:ext cx="725343" cy="246178"/>
                  <a:chOff x="10961870" y="4290268"/>
                  <a:chExt cx="992950" cy="112865"/>
                </a:xfrm>
              </p:grpSpPr>
              <p:sp>
                <p:nvSpPr>
                  <p:cNvPr id="261" name="TextBox 260">
                    <a:extLst>
                      <a:ext uri="{FF2B5EF4-FFF2-40B4-BE49-F238E27FC236}">
                        <a16:creationId xmlns:a16="http://schemas.microsoft.com/office/drawing/2014/main" id="{93032AF1-29DD-AF2E-833C-FB6605C139D2}"/>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63" name="TextBox 262">
                    <a:extLst>
                      <a:ext uri="{FF2B5EF4-FFF2-40B4-BE49-F238E27FC236}">
                        <a16:creationId xmlns:a16="http://schemas.microsoft.com/office/drawing/2014/main" id="{07EA10A0-4101-D5DB-7F7C-8AEA12019963}"/>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65" name="TextBox 264">
                    <a:extLst>
                      <a:ext uri="{FF2B5EF4-FFF2-40B4-BE49-F238E27FC236}">
                        <a16:creationId xmlns:a16="http://schemas.microsoft.com/office/drawing/2014/main" id="{8BD4839F-D89D-7ED8-FD56-B0D18F9C9314}"/>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250" name="Group 249">
                  <a:extLst>
                    <a:ext uri="{FF2B5EF4-FFF2-40B4-BE49-F238E27FC236}">
                      <a16:creationId xmlns:a16="http://schemas.microsoft.com/office/drawing/2014/main" id="{B0A4BEAB-C855-B73B-BB9B-937DC608D787}"/>
                    </a:ext>
                  </a:extLst>
                </p:cNvPr>
                <p:cNvGrpSpPr>
                  <a:grpSpLocks noChangeAspect="1"/>
                </p:cNvGrpSpPr>
                <p:nvPr/>
              </p:nvGrpSpPr>
              <p:grpSpPr>
                <a:xfrm>
                  <a:off x="3832624" y="790243"/>
                  <a:ext cx="725343" cy="246178"/>
                  <a:chOff x="10961870" y="4290268"/>
                  <a:chExt cx="992950" cy="112865"/>
                </a:xfrm>
              </p:grpSpPr>
              <p:sp>
                <p:nvSpPr>
                  <p:cNvPr id="254" name="TextBox 253">
                    <a:extLst>
                      <a:ext uri="{FF2B5EF4-FFF2-40B4-BE49-F238E27FC236}">
                        <a16:creationId xmlns:a16="http://schemas.microsoft.com/office/drawing/2014/main" id="{BF92C093-BBAA-9977-8913-F642BB714163}"/>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55" name="TextBox 254">
                    <a:extLst>
                      <a:ext uri="{FF2B5EF4-FFF2-40B4-BE49-F238E27FC236}">
                        <a16:creationId xmlns:a16="http://schemas.microsoft.com/office/drawing/2014/main" id="{E238F67D-6305-AEE8-EFCC-7AE58E3BF740}"/>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58" name="TextBox 257">
                    <a:extLst>
                      <a:ext uri="{FF2B5EF4-FFF2-40B4-BE49-F238E27FC236}">
                        <a16:creationId xmlns:a16="http://schemas.microsoft.com/office/drawing/2014/main" id="{86A6145C-B79C-AAFA-53A4-2A67C3E65CCF}"/>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grpSp>
            <p:nvGrpSpPr>
              <p:cNvPr id="94" name="Group 93">
                <a:extLst>
                  <a:ext uri="{FF2B5EF4-FFF2-40B4-BE49-F238E27FC236}">
                    <a16:creationId xmlns:a16="http://schemas.microsoft.com/office/drawing/2014/main" id="{5476800D-B69E-1839-683D-13A0C148CF0D}"/>
                  </a:ext>
                </a:extLst>
              </p:cNvPr>
              <p:cNvGrpSpPr/>
              <p:nvPr/>
            </p:nvGrpSpPr>
            <p:grpSpPr>
              <a:xfrm>
                <a:off x="2821441" y="691784"/>
                <a:ext cx="725642" cy="864800"/>
                <a:chOff x="3832325" y="544096"/>
                <a:chExt cx="725642" cy="1219606"/>
              </a:xfrm>
            </p:grpSpPr>
            <p:grpSp>
              <p:nvGrpSpPr>
                <p:cNvPr id="219" name="Group 218">
                  <a:extLst>
                    <a:ext uri="{FF2B5EF4-FFF2-40B4-BE49-F238E27FC236}">
                      <a16:creationId xmlns:a16="http://schemas.microsoft.com/office/drawing/2014/main" id="{C5AC50CB-55C5-3FBC-6884-2B182E9CEA34}"/>
                    </a:ext>
                  </a:extLst>
                </p:cNvPr>
                <p:cNvGrpSpPr>
                  <a:grpSpLocks noChangeAspect="1"/>
                </p:cNvGrpSpPr>
                <p:nvPr/>
              </p:nvGrpSpPr>
              <p:grpSpPr>
                <a:xfrm>
                  <a:off x="3832325" y="1271377"/>
                  <a:ext cx="725343" cy="246178"/>
                  <a:chOff x="10961870" y="4290268"/>
                  <a:chExt cx="992950" cy="112865"/>
                </a:xfrm>
              </p:grpSpPr>
              <p:sp>
                <p:nvSpPr>
                  <p:cNvPr id="236" name="TextBox 235">
                    <a:extLst>
                      <a:ext uri="{FF2B5EF4-FFF2-40B4-BE49-F238E27FC236}">
                        <a16:creationId xmlns:a16="http://schemas.microsoft.com/office/drawing/2014/main" id="{0C6878EC-37B8-4A82-BD26-050F320DAAB7}"/>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37" name="TextBox 236">
                    <a:extLst>
                      <a:ext uri="{FF2B5EF4-FFF2-40B4-BE49-F238E27FC236}">
                        <a16:creationId xmlns:a16="http://schemas.microsoft.com/office/drawing/2014/main" id="{A8CE2196-F4C4-EDD0-8A02-ED02C2FBDDD3}"/>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39" name="TextBox 238">
                    <a:extLst>
                      <a:ext uri="{FF2B5EF4-FFF2-40B4-BE49-F238E27FC236}">
                        <a16:creationId xmlns:a16="http://schemas.microsoft.com/office/drawing/2014/main" id="{DDEE1BF0-5D5D-199E-6D5E-4BB9019BCD37}"/>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220" name="Group 219">
                  <a:extLst>
                    <a:ext uri="{FF2B5EF4-FFF2-40B4-BE49-F238E27FC236}">
                      <a16:creationId xmlns:a16="http://schemas.microsoft.com/office/drawing/2014/main" id="{280DBA4B-3E0D-2A4A-851A-D0B917ACB987}"/>
                    </a:ext>
                  </a:extLst>
                </p:cNvPr>
                <p:cNvGrpSpPr>
                  <a:grpSpLocks noChangeAspect="1"/>
                </p:cNvGrpSpPr>
                <p:nvPr/>
              </p:nvGrpSpPr>
              <p:grpSpPr>
                <a:xfrm>
                  <a:off x="3832325" y="1517524"/>
                  <a:ext cx="725343" cy="246178"/>
                  <a:chOff x="10961870" y="4290268"/>
                  <a:chExt cx="992950" cy="112865"/>
                </a:xfrm>
              </p:grpSpPr>
              <p:sp>
                <p:nvSpPr>
                  <p:cNvPr id="233" name="TextBox 232">
                    <a:extLst>
                      <a:ext uri="{FF2B5EF4-FFF2-40B4-BE49-F238E27FC236}">
                        <a16:creationId xmlns:a16="http://schemas.microsoft.com/office/drawing/2014/main" id="{68753513-62D8-61EF-AC49-443B121D6919}"/>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34" name="TextBox 233">
                    <a:extLst>
                      <a:ext uri="{FF2B5EF4-FFF2-40B4-BE49-F238E27FC236}">
                        <a16:creationId xmlns:a16="http://schemas.microsoft.com/office/drawing/2014/main" id="{BE755993-4ECF-1435-2E84-C53A0CA8325B}"/>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35" name="TextBox 234">
                    <a:extLst>
                      <a:ext uri="{FF2B5EF4-FFF2-40B4-BE49-F238E27FC236}">
                        <a16:creationId xmlns:a16="http://schemas.microsoft.com/office/drawing/2014/main" id="{8D17196A-CC17-8873-39B2-B3EF0EC01178}"/>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221" name="Group 220">
                  <a:extLst>
                    <a:ext uri="{FF2B5EF4-FFF2-40B4-BE49-F238E27FC236}">
                      <a16:creationId xmlns:a16="http://schemas.microsoft.com/office/drawing/2014/main" id="{8F575281-4569-8446-507D-91415202E66E}"/>
                    </a:ext>
                  </a:extLst>
                </p:cNvPr>
                <p:cNvGrpSpPr/>
                <p:nvPr/>
              </p:nvGrpSpPr>
              <p:grpSpPr>
                <a:xfrm>
                  <a:off x="3832325" y="1032199"/>
                  <a:ext cx="725343" cy="246178"/>
                  <a:chOff x="2420813" y="1047866"/>
                  <a:chExt cx="2165790" cy="246178"/>
                </a:xfrm>
              </p:grpSpPr>
              <p:sp>
                <p:nvSpPr>
                  <p:cNvPr id="230" name="TextBox 229">
                    <a:extLst>
                      <a:ext uri="{FF2B5EF4-FFF2-40B4-BE49-F238E27FC236}">
                        <a16:creationId xmlns:a16="http://schemas.microsoft.com/office/drawing/2014/main" id="{F9B2A701-7378-08B7-8C45-4210313CD94C}"/>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31" name="TextBox 230">
                    <a:extLst>
                      <a:ext uri="{FF2B5EF4-FFF2-40B4-BE49-F238E27FC236}">
                        <a16:creationId xmlns:a16="http://schemas.microsoft.com/office/drawing/2014/main" id="{1D2F5500-787B-1C6A-E43F-4352E8D16838}"/>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32" name="TextBox 231">
                    <a:extLst>
                      <a:ext uri="{FF2B5EF4-FFF2-40B4-BE49-F238E27FC236}">
                        <a16:creationId xmlns:a16="http://schemas.microsoft.com/office/drawing/2014/main" id="{C6159967-B3E4-180D-C78B-C65AE5439502}"/>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222" name="Group 221">
                  <a:extLst>
                    <a:ext uri="{FF2B5EF4-FFF2-40B4-BE49-F238E27FC236}">
                      <a16:creationId xmlns:a16="http://schemas.microsoft.com/office/drawing/2014/main" id="{BBA87099-6878-F115-7A2A-99BD1B439B0F}"/>
                    </a:ext>
                  </a:extLst>
                </p:cNvPr>
                <p:cNvGrpSpPr>
                  <a:grpSpLocks noChangeAspect="1"/>
                </p:cNvGrpSpPr>
                <p:nvPr/>
              </p:nvGrpSpPr>
              <p:grpSpPr>
                <a:xfrm>
                  <a:off x="3832624" y="544096"/>
                  <a:ext cx="725343" cy="246178"/>
                  <a:chOff x="10961870" y="4290268"/>
                  <a:chExt cx="992950" cy="112865"/>
                </a:xfrm>
              </p:grpSpPr>
              <p:sp>
                <p:nvSpPr>
                  <p:cNvPr id="227" name="TextBox 226">
                    <a:extLst>
                      <a:ext uri="{FF2B5EF4-FFF2-40B4-BE49-F238E27FC236}">
                        <a16:creationId xmlns:a16="http://schemas.microsoft.com/office/drawing/2014/main" id="{D1A731A2-61EB-B54F-5FB7-D7E43AC440B3}"/>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28" name="TextBox 227">
                    <a:extLst>
                      <a:ext uri="{FF2B5EF4-FFF2-40B4-BE49-F238E27FC236}">
                        <a16:creationId xmlns:a16="http://schemas.microsoft.com/office/drawing/2014/main" id="{A24756BC-F347-8C78-FB8D-538361FC7664}"/>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29" name="TextBox 228">
                    <a:extLst>
                      <a:ext uri="{FF2B5EF4-FFF2-40B4-BE49-F238E27FC236}">
                        <a16:creationId xmlns:a16="http://schemas.microsoft.com/office/drawing/2014/main" id="{6CE926F1-784D-DD66-B3C0-9ED37A1AB58A}"/>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223" name="Group 222">
                  <a:extLst>
                    <a:ext uri="{FF2B5EF4-FFF2-40B4-BE49-F238E27FC236}">
                      <a16:creationId xmlns:a16="http://schemas.microsoft.com/office/drawing/2014/main" id="{4D9EFAB4-C689-2634-1759-3995D29444F7}"/>
                    </a:ext>
                  </a:extLst>
                </p:cNvPr>
                <p:cNvGrpSpPr>
                  <a:grpSpLocks noChangeAspect="1"/>
                </p:cNvGrpSpPr>
                <p:nvPr/>
              </p:nvGrpSpPr>
              <p:grpSpPr>
                <a:xfrm>
                  <a:off x="3832624" y="790243"/>
                  <a:ext cx="725343" cy="246178"/>
                  <a:chOff x="10961870" y="4290268"/>
                  <a:chExt cx="992950" cy="112865"/>
                </a:xfrm>
              </p:grpSpPr>
              <p:sp>
                <p:nvSpPr>
                  <p:cNvPr id="224" name="TextBox 223">
                    <a:extLst>
                      <a:ext uri="{FF2B5EF4-FFF2-40B4-BE49-F238E27FC236}">
                        <a16:creationId xmlns:a16="http://schemas.microsoft.com/office/drawing/2014/main" id="{7C3F0506-6245-5A66-429E-ADF104DDBEE7}"/>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25" name="TextBox 224">
                    <a:extLst>
                      <a:ext uri="{FF2B5EF4-FFF2-40B4-BE49-F238E27FC236}">
                        <a16:creationId xmlns:a16="http://schemas.microsoft.com/office/drawing/2014/main" id="{CBD75C78-3ED6-D972-F0AF-73DFCE9ABD23}"/>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26" name="TextBox 225">
                    <a:extLst>
                      <a:ext uri="{FF2B5EF4-FFF2-40B4-BE49-F238E27FC236}">
                        <a16:creationId xmlns:a16="http://schemas.microsoft.com/office/drawing/2014/main" id="{4A9AC946-51B4-3F4D-8BDF-918658AEFC70}"/>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grpSp>
            <p:nvGrpSpPr>
              <p:cNvPr id="95" name="Group 94">
                <a:extLst>
                  <a:ext uri="{FF2B5EF4-FFF2-40B4-BE49-F238E27FC236}">
                    <a16:creationId xmlns:a16="http://schemas.microsoft.com/office/drawing/2014/main" id="{0B8EF5F9-06B5-86A9-EB9F-779CBC4957B0}"/>
                  </a:ext>
                </a:extLst>
              </p:cNvPr>
              <p:cNvGrpSpPr/>
              <p:nvPr/>
            </p:nvGrpSpPr>
            <p:grpSpPr>
              <a:xfrm>
                <a:off x="2554549" y="912593"/>
                <a:ext cx="725642" cy="864800"/>
                <a:chOff x="3832325" y="544096"/>
                <a:chExt cx="725642" cy="1219606"/>
              </a:xfrm>
            </p:grpSpPr>
            <p:grpSp>
              <p:nvGrpSpPr>
                <p:cNvPr id="164" name="Group 163">
                  <a:extLst>
                    <a:ext uri="{FF2B5EF4-FFF2-40B4-BE49-F238E27FC236}">
                      <a16:creationId xmlns:a16="http://schemas.microsoft.com/office/drawing/2014/main" id="{525F43CA-D802-3FC5-141E-5F1FCCC24C25}"/>
                    </a:ext>
                  </a:extLst>
                </p:cNvPr>
                <p:cNvGrpSpPr>
                  <a:grpSpLocks noChangeAspect="1"/>
                </p:cNvGrpSpPr>
                <p:nvPr/>
              </p:nvGrpSpPr>
              <p:grpSpPr>
                <a:xfrm>
                  <a:off x="3832325" y="1271377"/>
                  <a:ext cx="725343" cy="246178"/>
                  <a:chOff x="10961870" y="4290268"/>
                  <a:chExt cx="992950" cy="112865"/>
                </a:xfrm>
              </p:grpSpPr>
              <p:sp>
                <p:nvSpPr>
                  <p:cNvPr id="209" name="TextBox 208">
                    <a:extLst>
                      <a:ext uri="{FF2B5EF4-FFF2-40B4-BE49-F238E27FC236}">
                        <a16:creationId xmlns:a16="http://schemas.microsoft.com/office/drawing/2014/main" id="{0E2F0C63-A85A-B432-1FC7-BC7E6FE6695E}"/>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11" name="TextBox 210">
                    <a:extLst>
                      <a:ext uri="{FF2B5EF4-FFF2-40B4-BE49-F238E27FC236}">
                        <a16:creationId xmlns:a16="http://schemas.microsoft.com/office/drawing/2014/main" id="{81BD910B-E171-D1CE-E97A-D0858259CAAF}"/>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18" name="TextBox 217">
                    <a:extLst>
                      <a:ext uri="{FF2B5EF4-FFF2-40B4-BE49-F238E27FC236}">
                        <a16:creationId xmlns:a16="http://schemas.microsoft.com/office/drawing/2014/main" id="{BF449121-C1AF-703C-AA49-3592783C8EC1}"/>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165" name="Group 164">
                  <a:extLst>
                    <a:ext uri="{FF2B5EF4-FFF2-40B4-BE49-F238E27FC236}">
                      <a16:creationId xmlns:a16="http://schemas.microsoft.com/office/drawing/2014/main" id="{2EF53919-F091-8DBB-76EE-E2B19E61D9F4}"/>
                    </a:ext>
                  </a:extLst>
                </p:cNvPr>
                <p:cNvGrpSpPr>
                  <a:grpSpLocks noChangeAspect="1"/>
                </p:cNvGrpSpPr>
                <p:nvPr/>
              </p:nvGrpSpPr>
              <p:grpSpPr>
                <a:xfrm>
                  <a:off x="3832325" y="1517524"/>
                  <a:ext cx="725343" cy="246178"/>
                  <a:chOff x="10961870" y="4290268"/>
                  <a:chExt cx="992950" cy="112865"/>
                </a:xfrm>
              </p:grpSpPr>
              <p:sp>
                <p:nvSpPr>
                  <p:cNvPr id="203" name="TextBox 202">
                    <a:extLst>
                      <a:ext uri="{FF2B5EF4-FFF2-40B4-BE49-F238E27FC236}">
                        <a16:creationId xmlns:a16="http://schemas.microsoft.com/office/drawing/2014/main" id="{F47CE68B-FAC6-8853-BF0E-8DCC1262B099}"/>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04" name="TextBox 203">
                    <a:extLst>
                      <a:ext uri="{FF2B5EF4-FFF2-40B4-BE49-F238E27FC236}">
                        <a16:creationId xmlns:a16="http://schemas.microsoft.com/office/drawing/2014/main" id="{9BE4D124-882F-2267-5960-47A2DE2989A7}"/>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05" name="TextBox 204">
                    <a:extLst>
                      <a:ext uri="{FF2B5EF4-FFF2-40B4-BE49-F238E27FC236}">
                        <a16:creationId xmlns:a16="http://schemas.microsoft.com/office/drawing/2014/main" id="{E433B1A7-0B5F-B199-B19D-AFF367525397}"/>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166" name="Group 165">
                  <a:extLst>
                    <a:ext uri="{FF2B5EF4-FFF2-40B4-BE49-F238E27FC236}">
                      <a16:creationId xmlns:a16="http://schemas.microsoft.com/office/drawing/2014/main" id="{65732F3E-6003-2E75-DE42-2056A57C9CC7}"/>
                    </a:ext>
                  </a:extLst>
                </p:cNvPr>
                <p:cNvGrpSpPr/>
                <p:nvPr/>
              </p:nvGrpSpPr>
              <p:grpSpPr>
                <a:xfrm>
                  <a:off x="3832325" y="1032199"/>
                  <a:ext cx="725343" cy="246178"/>
                  <a:chOff x="2420813" y="1047866"/>
                  <a:chExt cx="2165790" cy="246178"/>
                </a:xfrm>
              </p:grpSpPr>
              <p:sp>
                <p:nvSpPr>
                  <p:cNvPr id="191" name="TextBox 190">
                    <a:extLst>
                      <a:ext uri="{FF2B5EF4-FFF2-40B4-BE49-F238E27FC236}">
                        <a16:creationId xmlns:a16="http://schemas.microsoft.com/office/drawing/2014/main" id="{2D4AC2F9-AB14-33C7-1C19-9DDB5D2C8766}"/>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93" name="TextBox 192">
                    <a:extLst>
                      <a:ext uri="{FF2B5EF4-FFF2-40B4-BE49-F238E27FC236}">
                        <a16:creationId xmlns:a16="http://schemas.microsoft.com/office/drawing/2014/main" id="{BF324B98-E731-985D-2DA8-BCFAC9C1E8FA}"/>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202" name="TextBox 201">
                    <a:extLst>
                      <a:ext uri="{FF2B5EF4-FFF2-40B4-BE49-F238E27FC236}">
                        <a16:creationId xmlns:a16="http://schemas.microsoft.com/office/drawing/2014/main" id="{CDD55BF5-8FC5-F4A9-A39E-6349E61DF96E}"/>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167" name="Group 166">
                  <a:extLst>
                    <a:ext uri="{FF2B5EF4-FFF2-40B4-BE49-F238E27FC236}">
                      <a16:creationId xmlns:a16="http://schemas.microsoft.com/office/drawing/2014/main" id="{97952C1B-8449-D2A4-2495-5F746D144756}"/>
                    </a:ext>
                  </a:extLst>
                </p:cNvPr>
                <p:cNvGrpSpPr>
                  <a:grpSpLocks noChangeAspect="1"/>
                </p:cNvGrpSpPr>
                <p:nvPr/>
              </p:nvGrpSpPr>
              <p:grpSpPr>
                <a:xfrm>
                  <a:off x="3832624" y="544096"/>
                  <a:ext cx="725343" cy="246178"/>
                  <a:chOff x="10961870" y="4290268"/>
                  <a:chExt cx="992950" cy="112865"/>
                </a:xfrm>
              </p:grpSpPr>
              <p:sp>
                <p:nvSpPr>
                  <p:cNvPr id="176" name="TextBox 175">
                    <a:extLst>
                      <a:ext uri="{FF2B5EF4-FFF2-40B4-BE49-F238E27FC236}">
                        <a16:creationId xmlns:a16="http://schemas.microsoft.com/office/drawing/2014/main" id="{D6762F46-265F-C9D3-85AA-1CFA9B80A957}"/>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77" name="TextBox 176">
                    <a:extLst>
                      <a:ext uri="{FF2B5EF4-FFF2-40B4-BE49-F238E27FC236}">
                        <a16:creationId xmlns:a16="http://schemas.microsoft.com/office/drawing/2014/main" id="{2BAB3EFD-DDA6-E54C-4EF3-E5A549CA9500}"/>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78" name="TextBox 177">
                    <a:extLst>
                      <a:ext uri="{FF2B5EF4-FFF2-40B4-BE49-F238E27FC236}">
                        <a16:creationId xmlns:a16="http://schemas.microsoft.com/office/drawing/2014/main" id="{A9D674FA-68B6-0A5A-15E3-4AAA2B3662FA}"/>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168" name="Group 167">
                  <a:extLst>
                    <a:ext uri="{FF2B5EF4-FFF2-40B4-BE49-F238E27FC236}">
                      <a16:creationId xmlns:a16="http://schemas.microsoft.com/office/drawing/2014/main" id="{8B36BB09-370D-16D0-A117-39A18D4E253E}"/>
                    </a:ext>
                  </a:extLst>
                </p:cNvPr>
                <p:cNvGrpSpPr>
                  <a:grpSpLocks noChangeAspect="1"/>
                </p:cNvGrpSpPr>
                <p:nvPr/>
              </p:nvGrpSpPr>
              <p:grpSpPr>
                <a:xfrm>
                  <a:off x="3832624" y="790243"/>
                  <a:ext cx="725343" cy="246178"/>
                  <a:chOff x="10961870" y="4290268"/>
                  <a:chExt cx="992950" cy="112865"/>
                </a:xfrm>
              </p:grpSpPr>
              <p:sp>
                <p:nvSpPr>
                  <p:cNvPr id="169" name="TextBox 168">
                    <a:extLst>
                      <a:ext uri="{FF2B5EF4-FFF2-40B4-BE49-F238E27FC236}">
                        <a16:creationId xmlns:a16="http://schemas.microsoft.com/office/drawing/2014/main" id="{0DC79607-4A79-CEAE-273D-71193926EFD4}"/>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70" name="TextBox 169">
                    <a:extLst>
                      <a:ext uri="{FF2B5EF4-FFF2-40B4-BE49-F238E27FC236}">
                        <a16:creationId xmlns:a16="http://schemas.microsoft.com/office/drawing/2014/main" id="{F9170D51-1CCA-32F1-0205-5A9105A8FF77}"/>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75" name="TextBox 174">
                    <a:extLst>
                      <a:ext uri="{FF2B5EF4-FFF2-40B4-BE49-F238E27FC236}">
                        <a16:creationId xmlns:a16="http://schemas.microsoft.com/office/drawing/2014/main" id="{7455A59D-A96D-C7CB-BED7-B4F6B7FD2D24}"/>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grpSp>
            <p:nvGrpSpPr>
              <p:cNvPr id="96" name="Group 95">
                <a:extLst>
                  <a:ext uri="{FF2B5EF4-FFF2-40B4-BE49-F238E27FC236}">
                    <a16:creationId xmlns:a16="http://schemas.microsoft.com/office/drawing/2014/main" id="{AA763CA0-0ADA-7082-E4ED-FB11B6964453}"/>
                  </a:ext>
                </a:extLst>
              </p:cNvPr>
              <p:cNvGrpSpPr/>
              <p:nvPr/>
            </p:nvGrpSpPr>
            <p:grpSpPr>
              <a:xfrm>
                <a:off x="4797691" y="473579"/>
                <a:ext cx="725642" cy="864800"/>
                <a:chOff x="3832325" y="544096"/>
                <a:chExt cx="725642" cy="1219606"/>
              </a:xfrm>
            </p:grpSpPr>
            <p:grpSp>
              <p:nvGrpSpPr>
                <p:cNvPr id="144" name="Group 143">
                  <a:extLst>
                    <a:ext uri="{FF2B5EF4-FFF2-40B4-BE49-F238E27FC236}">
                      <a16:creationId xmlns:a16="http://schemas.microsoft.com/office/drawing/2014/main" id="{54FDACA6-5DDD-AF2E-6B2F-CD41703B7B6C}"/>
                    </a:ext>
                  </a:extLst>
                </p:cNvPr>
                <p:cNvGrpSpPr>
                  <a:grpSpLocks noChangeAspect="1"/>
                </p:cNvGrpSpPr>
                <p:nvPr/>
              </p:nvGrpSpPr>
              <p:grpSpPr>
                <a:xfrm>
                  <a:off x="3832325" y="1271377"/>
                  <a:ext cx="725343" cy="246178"/>
                  <a:chOff x="10961870" y="4290268"/>
                  <a:chExt cx="992950" cy="112865"/>
                </a:xfrm>
              </p:grpSpPr>
              <p:sp>
                <p:nvSpPr>
                  <p:cNvPr id="161" name="TextBox 160">
                    <a:extLst>
                      <a:ext uri="{FF2B5EF4-FFF2-40B4-BE49-F238E27FC236}">
                        <a16:creationId xmlns:a16="http://schemas.microsoft.com/office/drawing/2014/main" id="{968EE47C-3728-1E2B-2BD9-9068C07863C2}"/>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62" name="TextBox 161">
                    <a:extLst>
                      <a:ext uri="{FF2B5EF4-FFF2-40B4-BE49-F238E27FC236}">
                        <a16:creationId xmlns:a16="http://schemas.microsoft.com/office/drawing/2014/main" id="{5288F811-6C28-E5EC-7FB9-D30BFD36B83D}"/>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63" name="TextBox 162">
                    <a:extLst>
                      <a:ext uri="{FF2B5EF4-FFF2-40B4-BE49-F238E27FC236}">
                        <a16:creationId xmlns:a16="http://schemas.microsoft.com/office/drawing/2014/main" id="{A1DD20EC-40C4-5CD0-AC8D-428B0802D172}"/>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145" name="Group 144">
                  <a:extLst>
                    <a:ext uri="{FF2B5EF4-FFF2-40B4-BE49-F238E27FC236}">
                      <a16:creationId xmlns:a16="http://schemas.microsoft.com/office/drawing/2014/main" id="{D8EDEE65-C7E1-E878-8599-A832F1A5D238}"/>
                    </a:ext>
                  </a:extLst>
                </p:cNvPr>
                <p:cNvGrpSpPr>
                  <a:grpSpLocks noChangeAspect="1"/>
                </p:cNvGrpSpPr>
                <p:nvPr/>
              </p:nvGrpSpPr>
              <p:grpSpPr>
                <a:xfrm>
                  <a:off x="3832325" y="1517524"/>
                  <a:ext cx="725343" cy="246178"/>
                  <a:chOff x="10961870" y="4290268"/>
                  <a:chExt cx="992950" cy="112865"/>
                </a:xfrm>
              </p:grpSpPr>
              <p:sp>
                <p:nvSpPr>
                  <p:cNvPr id="158" name="TextBox 157">
                    <a:extLst>
                      <a:ext uri="{FF2B5EF4-FFF2-40B4-BE49-F238E27FC236}">
                        <a16:creationId xmlns:a16="http://schemas.microsoft.com/office/drawing/2014/main" id="{0D5961FD-4E15-1C8E-56E9-E85D7DE97E16}"/>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59" name="TextBox 158">
                    <a:extLst>
                      <a:ext uri="{FF2B5EF4-FFF2-40B4-BE49-F238E27FC236}">
                        <a16:creationId xmlns:a16="http://schemas.microsoft.com/office/drawing/2014/main" id="{46928F00-9671-1629-40F7-B15CE33E6C37}"/>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60" name="TextBox 159">
                    <a:extLst>
                      <a:ext uri="{FF2B5EF4-FFF2-40B4-BE49-F238E27FC236}">
                        <a16:creationId xmlns:a16="http://schemas.microsoft.com/office/drawing/2014/main" id="{E3910430-A8D2-CCCD-3A17-E126B69120C6}"/>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146" name="Group 145">
                  <a:extLst>
                    <a:ext uri="{FF2B5EF4-FFF2-40B4-BE49-F238E27FC236}">
                      <a16:creationId xmlns:a16="http://schemas.microsoft.com/office/drawing/2014/main" id="{6CA6317B-CC12-B102-FF48-9793BFA13016}"/>
                    </a:ext>
                  </a:extLst>
                </p:cNvPr>
                <p:cNvGrpSpPr/>
                <p:nvPr/>
              </p:nvGrpSpPr>
              <p:grpSpPr>
                <a:xfrm>
                  <a:off x="3832325" y="1032199"/>
                  <a:ext cx="725343" cy="246178"/>
                  <a:chOff x="2420813" y="1047866"/>
                  <a:chExt cx="2165790" cy="246178"/>
                </a:xfrm>
              </p:grpSpPr>
              <p:sp>
                <p:nvSpPr>
                  <p:cNvPr id="155" name="TextBox 154">
                    <a:extLst>
                      <a:ext uri="{FF2B5EF4-FFF2-40B4-BE49-F238E27FC236}">
                        <a16:creationId xmlns:a16="http://schemas.microsoft.com/office/drawing/2014/main" id="{3D4178A9-D159-655E-C5D1-F4524593DF40}"/>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56" name="TextBox 155">
                    <a:extLst>
                      <a:ext uri="{FF2B5EF4-FFF2-40B4-BE49-F238E27FC236}">
                        <a16:creationId xmlns:a16="http://schemas.microsoft.com/office/drawing/2014/main" id="{18FD5CCB-1A54-DCFB-8B60-E975FC6ED580}"/>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57" name="TextBox 156">
                    <a:extLst>
                      <a:ext uri="{FF2B5EF4-FFF2-40B4-BE49-F238E27FC236}">
                        <a16:creationId xmlns:a16="http://schemas.microsoft.com/office/drawing/2014/main" id="{8FC52092-89F4-6F89-0A24-BF6A41B5E44F}"/>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147" name="Group 146">
                  <a:extLst>
                    <a:ext uri="{FF2B5EF4-FFF2-40B4-BE49-F238E27FC236}">
                      <a16:creationId xmlns:a16="http://schemas.microsoft.com/office/drawing/2014/main" id="{37A698FF-7592-51D7-6EE2-9ED5294C124F}"/>
                    </a:ext>
                  </a:extLst>
                </p:cNvPr>
                <p:cNvGrpSpPr>
                  <a:grpSpLocks noChangeAspect="1"/>
                </p:cNvGrpSpPr>
                <p:nvPr/>
              </p:nvGrpSpPr>
              <p:grpSpPr>
                <a:xfrm>
                  <a:off x="3832624" y="544096"/>
                  <a:ext cx="725343" cy="246178"/>
                  <a:chOff x="10961870" y="4290268"/>
                  <a:chExt cx="992950" cy="112865"/>
                </a:xfrm>
              </p:grpSpPr>
              <p:sp>
                <p:nvSpPr>
                  <p:cNvPr id="152" name="TextBox 151">
                    <a:extLst>
                      <a:ext uri="{FF2B5EF4-FFF2-40B4-BE49-F238E27FC236}">
                        <a16:creationId xmlns:a16="http://schemas.microsoft.com/office/drawing/2014/main" id="{A0448F97-E1EC-C0E2-ED03-6D60B68D73F6}"/>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53" name="TextBox 152">
                    <a:extLst>
                      <a:ext uri="{FF2B5EF4-FFF2-40B4-BE49-F238E27FC236}">
                        <a16:creationId xmlns:a16="http://schemas.microsoft.com/office/drawing/2014/main" id="{209E63A4-C7A2-FA7E-FC36-E45C57461F35}"/>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54" name="TextBox 153">
                    <a:extLst>
                      <a:ext uri="{FF2B5EF4-FFF2-40B4-BE49-F238E27FC236}">
                        <a16:creationId xmlns:a16="http://schemas.microsoft.com/office/drawing/2014/main" id="{5A83AE92-C51F-2CB3-943A-F4EAE32C10D1}"/>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148" name="Group 147">
                  <a:extLst>
                    <a:ext uri="{FF2B5EF4-FFF2-40B4-BE49-F238E27FC236}">
                      <a16:creationId xmlns:a16="http://schemas.microsoft.com/office/drawing/2014/main" id="{B4001DB2-F0C8-129F-DF68-985DC378AED2}"/>
                    </a:ext>
                  </a:extLst>
                </p:cNvPr>
                <p:cNvGrpSpPr>
                  <a:grpSpLocks noChangeAspect="1"/>
                </p:cNvGrpSpPr>
                <p:nvPr/>
              </p:nvGrpSpPr>
              <p:grpSpPr>
                <a:xfrm>
                  <a:off x="3832624" y="790243"/>
                  <a:ext cx="725343" cy="246178"/>
                  <a:chOff x="10961870" y="4290268"/>
                  <a:chExt cx="992950" cy="112865"/>
                </a:xfrm>
              </p:grpSpPr>
              <p:sp>
                <p:nvSpPr>
                  <p:cNvPr id="149" name="TextBox 148">
                    <a:extLst>
                      <a:ext uri="{FF2B5EF4-FFF2-40B4-BE49-F238E27FC236}">
                        <a16:creationId xmlns:a16="http://schemas.microsoft.com/office/drawing/2014/main" id="{C63E2964-C23F-41AE-2518-AB42B89EA63D}"/>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50" name="TextBox 149">
                    <a:extLst>
                      <a:ext uri="{FF2B5EF4-FFF2-40B4-BE49-F238E27FC236}">
                        <a16:creationId xmlns:a16="http://schemas.microsoft.com/office/drawing/2014/main" id="{6C811869-1C0F-84F1-871A-8D99380D7F9A}"/>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51" name="TextBox 150">
                    <a:extLst>
                      <a:ext uri="{FF2B5EF4-FFF2-40B4-BE49-F238E27FC236}">
                        <a16:creationId xmlns:a16="http://schemas.microsoft.com/office/drawing/2014/main" id="{2E1C52AA-4D78-4968-39E4-61F0E937D4AB}"/>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grpSp>
            <p:nvGrpSpPr>
              <p:cNvPr id="97" name="Group 96">
                <a:extLst>
                  <a:ext uri="{FF2B5EF4-FFF2-40B4-BE49-F238E27FC236}">
                    <a16:creationId xmlns:a16="http://schemas.microsoft.com/office/drawing/2014/main" id="{EF48EEFA-1440-7D05-C3FE-2B2B79671FAA}"/>
                  </a:ext>
                </a:extLst>
              </p:cNvPr>
              <p:cNvGrpSpPr/>
              <p:nvPr/>
            </p:nvGrpSpPr>
            <p:grpSpPr>
              <a:xfrm>
                <a:off x="4524037" y="695093"/>
                <a:ext cx="725642" cy="864800"/>
                <a:chOff x="3832325" y="544096"/>
                <a:chExt cx="725642" cy="1219606"/>
              </a:xfrm>
            </p:grpSpPr>
            <p:grpSp>
              <p:nvGrpSpPr>
                <p:cNvPr id="124" name="Group 123">
                  <a:extLst>
                    <a:ext uri="{FF2B5EF4-FFF2-40B4-BE49-F238E27FC236}">
                      <a16:creationId xmlns:a16="http://schemas.microsoft.com/office/drawing/2014/main" id="{C87DF4C0-0AFC-4CC8-0D27-5CE76E578118}"/>
                    </a:ext>
                  </a:extLst>
                </p:cNvPr>
                <p:cNvGrpSpPr>
                  <a:grpSpLocks noChangeAspect="1"/>
                </p:cNvGrpSpPr>
                <p:nvPr/>
              </p:nvGrpSpPr>
              <p:grpSpPr>
                <a:xfrm>
                  <a:off x="3832325" y="1271377"/>
                  <a:ext cx="725343" cy="246178"/>
                  <a:chOff x="10961870" y="4290268"/>
                  <a:chExt cx="992950" cy="112865"/>
                </a:xfrm>
              </p:grpSpPr>
              <p:sp>
                <p:nvSpPr>
                  <p:cNvPr id="141" name="TextBox 140">
                    <a:extLst>
                      <a:ext uri="{FF2B5EF4-FFF2-40B4-BE49-F238E27FC236}">
                        <a16:creationId xmlns:a16="http://schemas.microsoft.com/office/drawing/2014/main" id="{1EAE47C1-0333-AD8B-39BF-69CA60BA4659}"/>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42" name="TextBox 141">
                    <a:extLst>
                      <a:ext uri="{FF2B5EF4-FFF2-40B4-BE49-F238E27FC236}">
                        <a16:creationId xmlns:a16="http://schemas.microsoft.com/office/drawing/2014/main" id="{1AAD134F-E3D2-F888-7169-1AD4EB1EBA58}"/>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43" name="TextBox 142">
                    <a:extLst>
                      <a:ext uri="{FF2B5EF4-FFF2-40B4-BE49-F238E27FC236}">
                        <a16:creationId xmlns:a16="http://schemas.microsoft.com/office/drawing/2014/main" id="{7F9262A6-E522-EA52-0D1F-FD2498FA0D3F}"/>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125" name="Group 124">
                  <a:extLst>
                    <a:ext uri="{FF2B5EF4-FFF2-40B4-BE49-F238E27FC236}">
                      <a16:creationId xmlns:a16="http://schemas.microsoft.com/office/drawing/2014/main" id="{338E5360-FF7A-B32D-53E5-5EDF54DF84C5}"/>
                    </a:ext>
                  </a:extLst>
                </p:cNvPr>
                <p:cNvGrpSpPr>
                  <a:grpSpLocks noChangeAspect="1"/>
                </p:cNvGrpSpPr>
                <p:nvPr/>
              </p:nvGrpSpPr>
              <p:grpSpPr>
                <a:xfrm>
                  <a:off x="3832325" y="1517524"/>
                  <a:ext cx="725343" cy="246178"/>
                  <a:chOff x="10961870" y="4290268"/>
                  <a:chExt cx="992950" cy="112865"/>
                </a:xfrm>
              </p:grpSpPr>
              <p:sp>
                <p:nvSpPr>
                  <p:cNvPr id="138" name="TextBox 137">
                    <a:extLst>
                      <a:ext uri="{FF2B5EF4-FFF2-40B4-BE49-F238E27FC236}">
                        <a16:creationId xmlns:a16="http://schemas.microsoft.com/office/drawing/2014/main" id="{558E033A-C5C3-8D16-C8F8-F079E6AE399C}"/>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39" name="TextBox 138">
                    <a:extLst>
                      <a:ext uri="{FF2B5EF4-FFF2-40B4-BE49-F238E27FC236}">
                        <a16:creationId xmlns:a16="http://schemas.microsoft.com/office/drawing/2014/main" id="{E1F877DF-DB71-C73C-844B-B083BD9D6FDD}"/>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40" name="TextBox 139">
                    <a:extLst>
                      <a:ext uri="{FF2B5EF4-FFF2-40B4-BE49-F238E27FC236}">
                        <a16:creationId xmlns:a16="http://schemas.microsoft.com/office/drawing/2014/main" id="{AA86740C-6353-EEC6-BEFC-DFD99FD0BF6E}"/>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126" name="Group 125">
                  <a:extLst>
                    <a:ext uri="{FF2B5EF4-FFF2-40B4-BE49-F238E27FC236}">
                      <a16:creationId xmlns:a16="http://schemas.microsoft.com/office/drawing/2014/main" id="{F003693F-7892-F7F2-A0CB-6E4FEA5F9989}"/>
                    </a:ext>
                  </a:extLst>
                </p:cNvPr>
                <p:cNvGrpSpPr/>
                <p:nvPr/>
              </p:nvGrpSpPr>
              <p:grpSpPr>
                <a:xfrm>
                  <a:off x="3832325" y="1032199"/>
                  <a:ext cx="725343" cy="246178"/>
                  <a:chOff x="2420813" y="1047866"/>
                  <a:chExt cx="2165790" cy="246178"/>
                </a:xfrm>
              </p:grpSpPr>
              <p:sp>
                <p:nvSpPr>
                  <p:cNvPr id="135" name="TextBox 134">
                    <a:extLst>
                      <a:ext uri="{FF2B5EF4-FFF2-40B4-BE49-F238E27FC236}">
                        <a16:creationId xmlns:a16="http://schemas.microsoft.com/office/drawing/2014/main" id="{EBAEBC08-243B-98EB-B1D4-D817143F03A3}"/>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36" name="TextBox 135">
                    <a:extLst>
                      <a:ext uri="{FF2B5EF4-FFF2-40B4-BE49-F238E27FC236}">
                        <a16:creationId xmlns:a16="http://schemas.microsoft.com/office/drawing/2014/main" id="{45123809-30DC-91FF-7ABB-FEDD690FCA53}"/>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37" name="TextBox 136">
                    <a:extLst>
                      <a:ext uri="{FF2B5EF4-FFF2-40B4-BE49-F238E27FC236}">
                        <a16:creationId xmlns:a16="http://schemas.microsoft.com/office/drawing/2014/main" id="{F6EE156F-2266-1E40-8F21-DB6D905A1D7D}"/>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127" name="Group 126">
                  <a:extLst>
                    <a:ext uri="{FF2B5EF4-FFF2-40B4-BE49-F238E27FC236}">
                      <a16:creationId xmlns:a16="http://schemas.microsoft.com/office/drawing/2014/main" id="{F8ADDE4E-B2FD-B2F9-79C8-30FFBF754AD7}"/>
                    </a:ext>
                  </a:extLst>
                </p:cNvPr>
                <p:cNvGrpSpPr>
                  <a:grpSpLocks noChangeAspect="1"/>
                </p:cNvGrpSpPr>
                <p:nvPr/>
              </p:nvGrpSpPr>
              <p:grpSpPr>
                <a:xfrm>
                  <a:off x="3832624" y="544096"/>
                  <a:ext cx="725343" cy="246178"/>
                  <a:chOff x="10961870" y="4290268"/>
                  <a:chExt cx="992950" cy="112865"/>
                </a:xfrm>
              </p:grpSpPr>
              <p:sp>
                <p:nvSpPr>
                  <p:cNvPr id="132" name="TextBox 131">
                    <a:extLst>
                      <a:ext uri="{FF2B5EF4-FFF2-40B4-BE49-F238E27FC236}">
                        <a16:creationId xmlns:a16="http://schemas.microsoft.com/office/drawing/2014/main" id="{9A37CB43-05B4-5E79-E546-6E7A0362B82E}"/>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33" name="TextBox 132">
                    <a:extLst>
                      <a:ext uri="{FF2B5EF4-FFF2-40B4-BE49-F238E27FC236}">
                        <a16:creationId xmlns:a16="http://schemas.microsoft.com/office/drawing/2014/main" id="{95F72567-4361-7389-7248-9C32A4E0D08F}"/>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34" name="TextBox 133">
                    <a:extLst>
                      <a:ext uri="{FF2B5EF4-FFF2-40B4-BE49-F238E27FC236}">
                        <a16:creationId xmlns:a16="http://schemas.microsoft.com/office/drawing/2014/main" id="{5E4E5B9F-0B0A-D14F-BC57-ECF3607C9C8C}"/>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128" name="Group 127">
                  <a:extLst>
                    <a:ext uri="{FF2B5EF4-FFF2-40B4-BE49-F238E27FC236}">
                      <a16:creationId xmlns:a16="http://schemas.microsoft.com/office/drawing/2014/main" id="{A3CB22E5-A120-5402-7AA6-73384B55F7D5}"/>
                    </a:ext>
                  </a:extLst>
                </p:cNvPr>
                <p:cNvGrpSpPr>
                  <a:grpSpLocks noChangeAspect="1"/>
                </p:cNvGrpSpPr>
                <p:nvPr/>
              </p:nvGrpSpPr>
              <p:grpSpPr>
                <a:xfrm>
                  <a:off x="3832624" y="790243"/>
                  <a:ext cx="725343" cy="246178"/>
                  <a:chOff x="10961870" y="4290268"/>
                  <a:chExt cx="992950" cy="112865"/>
                </a:xfrm>
              </p:grpSpPr>
              <p:sp>
                <p:nvSpPr>
                  <p:cNvPr id="129" name="TextBox 128">
                    <a:extLst>
                      <a:ext uri="{FF2B5EF4-FFF2-40B4-BE49-F238E27FC236}">
                        <a16:creationId xmlns:a16="http://schemas.microsoft.com/office/drawing/2014/main" id="{343C3110-D801-D545-DC93-6DD698B8DA7B}"/>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30" name="TextBox 129">
                    <a:extLst>
                      <a:ext uri="{FF2B5EF4-FFF2-40B4-BE49-F238E27FC236}">
                        <a16:creationId xmlns:a16="http://schemas.microsoft.com/office/drawing/2014/main" id="{28A458E3-9D10-CB89-61F9-D5035E5DE929}"/>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31" name="TextBox 130">
                    <a:extLst>
                      <a:ext uri="{FF2B5EF4-FFF2-40B4-BE49-F238E27FC236}">
                        <a16:creationId xmlns:a16="http://schemas.microsoft.com/office/drawing/2014/main" id="{73D7ED9F-2137-7E10-3F0D-26FBAE0BB6B3}"/>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grpSp>
            <p:nvGrpSpPr>
              <p:cNvPr id="98" name="Group 97">
                <a:extLst>
                  <a:ext uri="{FF2B5EF4-FFF2-40B4-BE49-F238E27FC236}">
                    <a16:creationId xmlns:a16="http://schemas.microsoft.com/office/drawing/2014/main" id="{B5A12492-5D27-7E6D-94B1-8A178814F9E7}"/>
                  </a:ext>
                </a:extLst>
              </p:cNvPr>
              <p:cNvGrpSpPr/>
              <p:nvPr/>
            </p:nvGrpSpPr>
            <p:grpSpPr>
              <a:xfrm>
                <a:off x="4257145" y="915902"/>
                <a:ext cx="725642" cy="864800"/>
                <a:chOff x="3832325" y="544096"/>
                <a:chExt cx="725642" cy="1219606"/>
              </a:xfrm>
            </p:grpSpPr>
            <p:grpSp>
              <p:nvGrpSpPr>
                <p:cNvPr id="101" name="Group 100">
                  <a:extLst>
                    <a:ext uri="{FF2B5EF4-FFF2-40B4-BE49-F238E27FC236}">
                      <a16:creationId xmlns:a16="http://schemas.microsoft.com/office/drawing/2014/main" id="{90AD9C26-770B-A0E3-2869-FA10EEE37312}"/>
                    </a:ext>
                  </a:extLst>
                </p:cNvPr>
                <p:cNvGrpSpPr>
                  <a:grpSpLocks noChangeAspect="1"/>
                </p:cNvGrpSpPr>
                <p:nvPr/>
              </p:nvGrpSpPr>
              <p:grpSpPr>
                <a:xfrm>
                  <a:off x="3832325" y="1271377"/>
                  <a:ext cx="725343" cy="246178"/>
                  <a:chOff x="10961870" y="4290268"/>
                  <a:chExt cx="992950" cy="112865"/>
                </a:xfrm>
              </p:grpSpPr>
              <p:sp>
                <p:nvSpPr>
                  <p:cNvPr id="121" name="TextBox 120">
                    <a:extLst>
                      <a:ext uri="{FF2B5EF4-FFF2-40B4-BE49-F238E27FC236}">
                        <a16:creationId xmlns:a16="http://schemas.microsoft.com/office/drawing/2014/main" id="{C0FE17B1-706B-08DC-B659-0B53BFE33241}"/>
                      </a:ext>
                    </a:extLst>
                  </p:cNvPr>
                  <p:cNvSpPr txBox="1"/>
                  <p:nvPr/>
                </p:nvSpPr>
                <p:spPr>
                  <a:xfrm>
                    <a:off x="10961870" y="4290282"/>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22" name="TextBox 121">
                    <a:extLst>
                      <a:ext uri="{FF2B5EF4-FFF2-40B4-BE49-F238E27FC236}">
                        <a16:creationId xmlns:a16="http://schemas.microsoft.com/office/drawing/2014/main" id="{3DA41B33-D9CD-FE6F-AF90-C169AC7E53FE}"/>
                      </a:ext>
                    </a:extLst>
                  </p:cNvPr>
                  <p:cNvSpPr txBox="1"/>
                  <p:nvPr/>
                </p:nvSpPr>
                <p:spPr>
                  <a:xfrm>
                    <a:off x="11292849" y="4290277"/>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23" name="TextBox 122">
                    <a:extLst>
                      <a:ext uri="{FF2B5EF4-FFF2-40B4-BE49-F238E27FC236}">
                        <a16:creationId xmlns:a16="http://schemas.microsoft.com/office/drawing/2014/main" id="{67F2BD7C-E87E-E750-B7AB-E0866B488186}"/>
                      </a:ext>
                    </a:extLst>
                  </p:cNvPr>
                  <p:cNvSpPr txBox="1"/>
                  <p:nvPr/>
                </p:nvSpPr>
                <p:spPr>
                  <a:xfrm>
                    <a:off x="11623838" y="4290268"/>
                    <a:ext cx="330982" cy="112851"/>
                  </a:xfrm>
                  <a:prstGeom prst="rect">
                    <a:avLst/>
                  </a:prstGeom>
                  <a:solidFill>
                    <a:srgbClr val="FFFF00"/>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102" name="Group 101">
                  <a:extLst>
                    <a:ext uri="{FF2B5EF4-FFF2-40B4-BE49-F238E27FC236}">
                      <a16:creationId xmlns:a16="http://schemas.microsoft.com/office/drawing/2014/main" id="{3B18A848-03CE-CB92-9796-046BD5E55443}"/>
                    </a:ext>
                  </a:extLst>
                </p:cNvPr>
                <p:cNvGrpSpPr>
                  <a:grpSpLocks noChangeAspect="1"/>
                </p:cNvGrpSpPr>
                <p:nvPr/>
              </p:nvGrpSpPr>
              <p:grpSpPr>
                <a:xfrm>
                  <a:off x="3832325" y="1517524"/>
                  <a:ext cx="725343" cy="246178"/>
                  <a:chOff x="10961870" y="4290268"/>
                  <a:chExt cx="992950" cy="112865"/>
                </a:xfrm>
              </p:grpSpPr>
              <p:sp>
                <p:nvSpPr>
                  <p:cNvPr id="118" name="TextBox 117">
                    <a:extLst>
                      <a:ext uri="{FF2B5EF4-FFF2-40B4-BE49-F238E27FC236}">
                        <a16:creationId xmlns:a16="http://schemas.microsoft.com/office/drawing/2014/main" id="{D8D6B8D2-744E-9DC3-6AC2-FC7AF1235A00}"/>
                      </a:ext>
                    </a:extLst>
                  </p:cNvPr>
                  <p:cNvSpPr txBox="1"/>
                  <p:nvPr/>
                </p:nvSpPr>
                <p:spPr>
                  <a:xfrm>
                    <a:off x="10961870" y="4290268"/>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19" name="TextBox 118">
                    <a:extLst>
                      <a:ext uri="{FF2B5EF4-FFF2-40B4-BE49-F238E27FC236}">
                        <a16:creationId xmlns:a16="http://schemas.microsoft.com/office/drawing/2014/main" id="{23A96472-A77C-7846-8E49-1A5C3720B7F9}"/>
                      </a:ext>
                    </a:extLst>
                  </p:cNvPr>
                  <p:cNvSpPr txBox="1"/>
                  <p:nvPr/>
                </p:nvSpPr>
                <p:spPr>
                  <a:xfrm>
                    <a:off x="11292849" y="4290277"/>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20" name="TextBox 119">
                    <a:extLst>
                      <a:ext uri="{FF2B5EF4-FFF2-40B4-BE49-F238E27FC236}">
                        <a16:creationId xmlns:a16="http://schemas.microsoft.com/office/drawing/2014/main" id="{A6C7B5E3-EF14-7DF4-5246-D8A2A035FA5B}"/>
                      </a:ext>
                    </a:extLst>
                  </p:cNvPr>
                  <p:cNvSpPr txBox="1"/>
                  <p:nvPr/>
                </p:nvSpPr>
                <p:spPr>
                  <a:xfrm>
                    <a:off x="11623838" y="4290282"/>
                    <a:ext cx="330982" cy="112851"/>
                  </a:xfrm>
                  <a:prstGeom prst="rect">
                    <a:avLst/>
                  </a:prstGeom>
                  <a:solidFill>
                    <a:srgbClr val="084F6A"/>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103" name="Group 102">
                  <a:extLst>
                    <a:ext uri="{FF2B5EF4-FFF2-40B4-BE49-F238E27FC236}">
                      <a16:creationId xmlns:a16="http://schemas.microsoft.com/office/drawing/2014/main" id="{07012FCF-7D40-46CE-12E2-98CD3427F9BF}"/>
                    </a:ext>
                  </a:extLst>
                </p:cNvPr>
                <p:cNvGrpSpPr/>
                <p:nvPr/>
              </p:nvGrpSpPr>
              <p:grpSpPr>
                <a:xfrm>
                  <a:off x="3832325" y="1032199"/>
                  <a:ext cx="725343" cy="246178"/>
                  <a:chOff x="2420813" y="1047866"/>
                  <a:chExt cx="2165790" cy="246178"/>
                </a:xfrm>
              </p:grpSpPr>
              <p:sp>
                <p:nvSpPr>
                  <p:cNvPr id="115" name="TextBox 114">
                    <a:extLst>
                      <a:ext uri="{FF2B5EF4-FFF2-40B4-BE49-F238E27FC236}">
                        <a16:creationId xmlns:a16="http://schemas.microsoft.com/office/drawing/2014/main" id="{D058B369-91CB-09B2-2470-BFF81FE9DD86}"/>
                      </a:ext>
                    </a:extLst>
                  </p:cNvPr>
                  <p:cNvSpPr txBox="1"/>
                  <p:nvPr/>
                </p:nvSpPr>
                <p:spPr>
                  <a:xfrm>
                    <a:off x="2420813" y="104786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16" name="TextBox 115">
                    <a:extLst>
                      <a:ext uri="{FF2B5EF4-FFF2-40B4-BE49-F238E27FC236}">
                        <a16:creationId xmlns:a16="http://schemas.microsoft.com/office/drawing/2014/main" id="{4759B331-236E-BD45-33D4-52A2AB016275}"/>
                      </a:ext>
                    </a:extLst>
                  </p:cNvPr>
                  <p:cNvSpPr txBox="1"/>
                  <p:nvPr/>
                </p:nvSpPr>
                <p:spPr>
                  <a:xfrm>
                    <a:off x="3142734" y="1047886"/>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17" name="TextBox 116">
                    <a:extLst>
                      <a:ext uri="{FF2B5EF4-FFF2-40B4-BE49-F238E27FC236}">
                        <a16:creationId xmlns:a16="http://schemas.microsoft.com/office/drawing/2014/main" id="{67770F1D-3BEC-39D7-9B57-4B4D84D735A2}"/>
                      </a:ext>
                    </a:extLst>
                  </p:cNvPr>
                  <p:cNvSpPr txBox="1"/>
                  <p:nvPr/>
                </p:nvSpPr>
                <p:spPr>
                  <a:xfrm>
                    <a:off x="3864676" y="1047897"/>
                    <a:ext cx="721927" cy="246147"/>
                  </a:xfrm>
                  <a:prstGeom prst="rect">
                    <a:avLst/>
                  </a:prstGeom>
                  <a:solidFill>
                    <a:schemeClr val="tx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104" name="Group 103">
                  <a:extLst>
                    <a:ext uri="{FF2B5EF4-FFF2-40B4-BE49-F238E27FC236}">
                      <a16:creationId xmlns:a16="http://schemas.microsoft.com/office/drawing/2014/main" id="{1CD7909F-ADA1-116B-AEB5-9021C9EAD5FB}"/>
                    </a:ext>
                  </a:extLst>
                </p:cNvPr>
                <p:cNvGrpSpPr>
                  <a:grpSpLocks noChangeAspect="1"/>
                </p:cNvGrpSpPr>
                <p:nvPr/>
              </p:nvGrpSpPr>
              <p:grpSpPr>
                <a:xfrm>
                  <a:off x="3832624" y="544096"/>
                  <a:ext cx="725343" cy="246178"/>
                  <a:chOff x="10961870" y="4290268"/>
                  <a:chExt cx="992950" cy="112865"/>
                </a:xfrm>
              </p:grpSpPr>
              <p:sp>
                <p:nvSpPr>
                  <p:cNvPr id="109" name="TextBox 108">
                    <a:extLst>
                      <a:ext uri="{FF2B5EF4-FFF2-40B4-BE49-F238E27FC236}">
                        <a16:creationId xmlns:a16="http://schemas.microsoft.com/office/drawing/2014/main" id="{96369004-7655-C00F-C17B-6AA284C86A04}"/>
                      </a:ext>
                    </a:extLst>
                  </p:cNvPr>
                  <p:cNvSpPr txBox="1"/>
                  <p:nvPr/>
                </p:nvSpPr>
                <p:spPr>
                  <a:xfrm>
                    <a:off x="10961870" y="4290282"/>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10" name="TextBox 109">
                    <a:extLst>
                      <a:ext uri="{FF2B5EF4-FFF2-40B4-BE49-F238E27FC236}">
                        <a16:creationId xmlns:a16="http://schemas.microsoft.com/office/drawing/2014/main" id="{F2132E14-4516-A0F3-9569-9C65E4E41CFC}"/>
                      </a:ext>
                    </a:extLst>
                  </p:cNvPr>
                  <p:cNvSpPr txBox="1"/>
                  <p:nvPr/>
                </p:nvSpPr>
                <p:spPr>
                  <a:xfrm>
                    <a:off x="11292849" y="4290277"/>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11" name="TextBox 110">
                    <a:extLst>
                      <a:ext uri="{FF2B5EF4-FFF2-40B4-BE49-F238E27FC236}">
                        <a16:creationId xmlns:a16="http://schemas.microsoft.com/office/drawing/2014/main" id="{449714E1-3DA1-AA8D-B8FE-17F95E758D09}"/>
                      </a:ext>
                    </a:extLst>
                  </p:cNvPr>
                  <p:cNvSpPr txBox="1"/>
                  <p:nvPr/>
                </p:nvSpPr>
                <p:spPr>
                  <a:xfrm>
                    <a:off x="11623838" y="4290268"/>
                    <a:ext cx="330982" cy="112851"/>
                  </a:xfrm>
                  <a:prstGeom prst="rect">
                    <a:avLst/>
                  </a:prstGeom>
                  <a:solidFill>
                    <a:srgbClr val="00FF99"/>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nvGrpSpPr>
                <p:cNvPr id="105" name="Group 104">
                  <a:extLst>
                    <a:ext uri="{FF2B5EF4-FFF2-40B4-BE49-F238E27FC236}">
                      <a16:creationId xmlns:a16="http://schemas.microsoft.com/office/drawing/2014/main" id="{22F01178-7646-5A2F-123B-730CFB9A4E9D}"/>
                    </a:ext>
                  </a:extLst>
                </p:cNvPr>
                <p:cNvGrpSpPr>
                  <a:grpSpLocks noChangeAspect="1"/>
                </p:cNvGrpSpPr>
                <p:nvPr/>
              </p:nvGrpSpPr>
              <p:grpSpPr>
                <a:xfrm>
                  <a:off x="3832624" y="790243"/>
                  <a:ext cx="725343" cy="246178"/>
                  <a:chOff x="10961870" y="4290268"/>
                  <a:chExt cx="992950" cy="112865"/>
                </a:xfrm>
              </p:grpSpPr>
              <p:sp>
                <p:nvSpPr>
                  <p:cNvPr id="106" name="TextBox 105">
                    <a:extLst>
                      <a:ext uri="{FF2B5EF4-FFF2-40B4-BE49-F238E27FC236}">
                        <a16:creationId xmlns:a16="http://schemas.microsoft.com/office/drawing/2014/main" id="{2DADF1AF-9DA9-89EA-2EAF-B9786EDF2B04}"/>
                      </a:ext>
                    </a:extLst>
                  </p:cNvPr>
                  <p:cNvSpPr txBox="1"/>
                  <p:nvPr/>
                </p:nvSpPr>
                <p:spPr>
                  <a:xfrm>
                    <a:off x="10961870" y="4290268"/>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07" name="TextBox 106">
                    <a:extLst>
                      <a:ext uri="{FF2B5EF4-FFF2-40B4-BE49-F238E27FC236}">
                        <a16:creationId xmlns:a16="http://schemas.microsoft.com/office/drawing/2014/main" id="{E3B1562A-9299-97B4-E2AF-E0DDF05C81FB}"/>
                      </a:ext>
                    </a:extLst>
                  </p:cNvPr>
                  <p:cNvSpPr txBox="1"/>
                  <p:nvPr/>
                </p:nvSpPr>
                <p:spPr>
                  <a:xfrm>
                    <a:off x="11292849" y="4290277"/>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sp>
                <p:nvSpPr>
                  <p:cNvPr id="108" name="TextBox 107">
                    <a:extLst>
                      <a:ext uri="{FF2B5EF4-FFF2-40B4-BE49-F238E27FC236}">
                        <a16:creationId xmlns:a16="http://schemas.microsoft.com/office/drawing/2014/main" id="{6EB3EA51-FD59-B827-6C95-5855C21F5214}"/>
                      </a:ext>
                    </a:extLst>
                  </p:cNvPr>
                  <p:cNvSpPr txBox="1"/>
                  <p:nvPr/>
                </p:nvSpPr>
                <p:spPr>
                  <a:xfrm>
                    <a:off x="11623838" y="4290282"/>
                    <a:ext cx="330982" cy="112851"/>
                  </a:xfrm>
                  <a:prstGeom prst="rect">
                    <a:avLst/>
                  </a:prstGeom>
                  <a:solidFill>
                    <a:srgbClr val="FF4A01"/>
                  </a:solidFill>
                  <a:ln w="19050">
                    <a:solidFill>
                      <a:schemeClr val="tx1"/>
                    </a:solidFill>
                  </a:ln>
                </p:spPr>
                <p:txBody>
                  <a:bodyPr wrap="square" rtlCol="0">
                    <a:spAutoFit/>
                  </a:bodyPr>
                  <a:lstStyle/>
                  <a:p>
                    <a:pPr algn="ctr"/>
                    <a:endParaRPr lang="en-US" sz="200" b="1" baseline="-25000" dirty="0">
                      <a:latin typeface="Consolas" panose="020B0609020204030204" pitchFamily="49" charset="0"/>
                    </a:endParaRPr>
                  </a:p>
                </p:txBody>
              </p:sp>
            </p:grpSp>
          </p:grpSp>
          <p:pic>
            <p:nvPicPr>
              <p:cNvPr id="99" name="Picture 98">
                <a:extLst>
                  <a:ext uri="{FF2B5EF4-FFF2-40B4-BE49-F238E27FC236}">
                    <a16:creationId xmlns:a16="http://schemas.microsoft.com/office/drawing/2014/main" id="{88F98627-FF9A-303C-8AC2-526E06130C7A}"/>
                  </a:ext>
                </a:extLst>
              </p:cNvPr>
              <p:cNvPicPr>
                <a:picLocks noChangeAspect="1"/>
              </p:cNvPicPr>
              <p:nvPr/>
            </p:nvPicPr>
            <p:blipFill>
              <a:blip r:embed="rId4"/>
              <a:stretch>
                <a:fillRect/>
              </a:stretch>
            </p:blipFill>
            <p:spPr>
              <a:xfrm>
                <a:off x="1255931" y="612683"/>
                <a:ext cx="997680" cy="997680"/>
              </a:xfrm>
              <a:prstGeom prst="rect">
                <a:avLst/>
              </a:prstGeom>
            </p:spPr>
          </p:pic>
          <p:sp>
            <p:nvSpPr>
              <p:cNvPr id="100" name="TextBox 99">
                <a:extLst>
                  <a:ext uri="{FF2B5EF4-FFF2-40B4-BE49-F238E27FC236}">
                    <a16:creationId xmlns:a16="http://schemas.microsoft.com/office/drawing/2014/main" id="{4F56BF2B-D2EE-82D4-BCFB-21EF7DA8E6DF}"/>
                  </a:ext>
                </a:extLst>
              </p:cNvPr>
              <p:cNvSpPr txBox="1"/>
              <p:nvPr/>
            </p:nvSpPr>
            <p:spPr>
              <a:xfrm>
                <a:off x="647131" y="126042"/>
                <a:ext cx="2237812" cy="565989"/>
              </a:xfrm>
              <a:prstGeom prst="rect">
                <a:avLst/>
              </a:prstGeom>
              <a:noFill/>
            </p:spPr>
            <p:txBody>
              <a:bodyPr wrap="square" rtlCol="0">
                <a:spAutoFit/>
              </a:bodyPr>
              <a:lstStyle/>
              <a:p>
                <a:pPr algn="ctr">
                  <a:lnSpc>
                    <a:spcPts val="1800"/>
                  </a:lnSpc>
                </a:pPr>
                <a:r>
                  <a:rPr lang="en-US" sz="2400" b="1" dirty="0">
                    <a:latin typeface="Segoe UI" panose="020B0502040204020203" pitchFamily="34" charset="0"/>
                    <a:cs typeface="Segoe UI" panose="020B0502040204020203" pitchFamily="34" charset="0"/>
                  </a:rPr>
                  <a:t>SM scheduler logic </a:t>
                </a:r>
              </a:p>
            </p:txBody>
          </p:sp>
        </p:grpSp>
        <p:sp>
          <p:nvSpPr>
            <p:cNvPr id="321" name="Rectangle 320">
              <a:extLst>
                <a:ext uri="{FF2B5EF4-FFF2-40B4-BE49-F238E27FC236}">
                  <a16:creationId xmlns:a16="http://schemas.microsoft.com/office/drawing/2014/main" id="{0875AC6D-BFCF-CA55-01BE-E1D36578C6CA}"/>
                </a:ext>
              </a:extLst>
            </p:cNvPr>
            <p:cNvSpPr/>
            <p:nvPr/>
          </p:nvSpPr>
          <p:spPr>
            <a:xfrm>
              <a:off x="6101442" y="3741818"/>
              <a:ext cx="3430872" cy="55438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egoe UI" panose="020B0502040204020203" pitchFamily="34" charset="0"/>
                  <a:cs typeface="Segoe UI" panose="020B0502040204020203" pitchFamily="34" charset="0"/>
                </a:rPr>
                <a:t>Execute</a:t>
              </a:r>
            </a:p>
          </p:txBody>
        </p:sp>
      </p:grpSp>
    </p:spTree>
    <p:extLst>
      <p:ext uri="{BB962C8B-B14F-4D97-AF65-F5344CB8AC3E}">
        <p14:creationId xmlns:p14="http://schemas.microsoft.com/office/powerpoint/2010/main" val="225004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CD5833-BA33-418E-8AB8-32A1E6B91A33}"/>
              </a:ext>
            </a:extLst>
          </p:cNvPr>
          <p:cNvPicPr>
            <a:picLocks noChangeAspect="1"/>
          </p:cNvPicPr>
          <p:nvPr/>
        </p:nvPicPr>
        <p:blipFill rotWithShape="1">
          <a:blip r:embed="rId3"/>
          <a:srcRect t="694"/>
          <a:stretch/>
        </p:blipFill>
        <p:spPr>
          <a:xfrm>
            <a:off x="236034" y="755858"/>
            <a:ext cx="11719932" cy="3488127"/>
          </a:xfrm>
          <a:prstGeom prst="rect">
            <a:avLst/>
          </a:prstGeom>
          <a:ln w="38100">
            <a:solidFill>
              <a:schemeClr val="tx1"/>
            </a:solidFill>
          </a:ln>
        </p:spPr>
      </p:pic>
      <p:sp>
        <p:nvSpPr>
          <p:cNvPr id="5" name="Title 1">
            <a:extLst>
              <a:ext uri="{FF2B5EF4-FFF2-40B4-BE49-F238E27FC236}">
                <a16:creationId xmlns:a16="http://schemas.microsoft.com/office/drawing/2014/main" id="{CD198347-F084-4ECA-BC51-14FB89090B54}"/>
              </a:ext>
            </a:extLst>
          </p:cNvPr>
          <p:cNvSpPr>
            <a:spLocks noGrp="1"/>
          </p:cNvSpPr>
          <p:nvPr>
            <p:ph type="title"/>
          </p:nvPr>
        </p:nvSpPr>
        <p:spPr>
          <a:xfrm>
            <a:off x="0" y="-1797"/>
            <a:ext cx="12192000" cy="779463"/>
          </a:xfrm>
        </p:spPr>
        <p:txBody>
          <a:bodyPr>
            <a:normAutofit fontScale="90000"/>
          </a:bodyPr>
          <a:lstStyle/>
          <a:p>
            <a:r>
              <a:rPr lang="en-US" dirty="0"/>
              <a:t>ALLOW ME TO READ SOME PAPER TEXT TO YOU</a:t>
            </a:r>
          </a:p>
        </p:txBody>
      </p:sp>
      <p:pic>
        <p:nvPicPr>
          <p:cNvPr id="7" name="Picture 6">
            <a:extLst>
              <a:ext uri="{FF2B5EF4-FFF2-40B4-BE49-F238E27FC236}">
                <a16:creationId xmlns:a16="http://schemas.microsoft.com/office/drawing/2014/main" id="{AD8A124E-A9B4-4310-8D1E-8E6480786A7F}"/>
              </a:ext>
            </a:extLst>
          </p:cNvPr>
          <p:cNvPicPr>
            <a:picLocks noChangeAspect="1"/>
          </p:cNvPicPr>
          <p:nvPr/>
        </p:nvPicPr>
        <p:blipFill>
          <a:blip r:embed="rId4"/>
          <a:stretch>
            <a:fillRect/>
          </a:stretch>
        </p:blipFill>
        <p:spPr>
          <a:xfrm>
            <a:off x="152056" y="3901440"/>
            <a:ext cx="3500056" cy="3078480"/>
          </a:xfrm>
          <a:prstGeom prst="rect">
            <a:avLst/>
          </a:prstGeom>
        </p:spPr>
      </p:pic>
    </p:spTree>
    <p:extLst>
      <p:ext uri="{BB962C8B-B14F-4D97-AF65-F5344CB8AC3E}">
        <p14:creationId xmlns:p14="http://schemas.microsoft.com/office/powerpoint/2010/main" val="426264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8EDC91A-3C6A-41D0-B734-F1DCBAD625C4}"/>
              </a:ext>
            </a:extLst>
          </p:cNvPr>
          <p:cNvGrpSpPr/>
          <p:nvPr/>
        </p:nvGrpSpPr>
        <p:grpSpPr>
          <a:xfrm>
            <a:off x="568181" y="0"/>
            <a:ext cx="18234757" cy="6858000"/>
            <a:chOff x="568181" y="0"/>
            <a:chExt cx="18234757" cy="6858000"/>
          </a:xfrm>
        </p:grpSpPr>
        <p:pic>
          <p:nvPicPr>
            <p:cNvPr id="4" name="Picture 3">
              <a:extLst>
                <a:ext uri="{FF2B5EF4-FFF2-40B4-BE49-F238E27FC236}">
                  <a16:creationId xmlns:a16="http://schemas.microsoft.com/office/drawing/2014/main" id="{5C98E891-CF2F-4929-9FFD-18579A8649DA}"/>
                </a:ext>
              </a:extLst>
            </p:cNvPr>
            <p:cNvPicPr>
              <a:picLocks noChangeAspect="1"/>
            </p:cNvPicPr>
            <p:nvPr/>
          </p:nvPicPr>
          <p:blipFill>
            <a:blip r:embed="rId3"/>
            <a:stretch>
              <a:fillRect/>
            </a:stretch>
          </p:blipFill>
          <p:spPr>
            <a:xfrm>
              <a:off x="568181" y="0"/>
              <a:ext cx="11055638" cy="6858000"/>
            </a:xfrm>
            <a:prstGeom prst="rect">
              <a:avLst/>
            </a:prstGeom>
          </p:spPr>
        </p:pic>
        <p:pic>
          <p:nvPicPr>
            <p:cNvPr id="6" name="Picture 5">
              <a:extLst>
                <a:ext uri="{FF2B5EF4-FFF2-40B4-BE49-F238E27FC236}">
                  <a16:creationId xmlns:a16="http://schemas.microsoft.com/office/drawing/2014/main" id="{8F3A24ED-E282-4F85-BDA2-623199ADE3DE}"/>
                </a:ext>
              </a:extLst>
            </p:cNvPr>
            <p:cNvPicPr>
              <a:picLocks noChangeAspect="1"/>
            </p:cNvPicPr>
            <p:nvPr/>
          </p:nvPicPr>
          <p:blipFill>
            <a:blip r:embed="rId4"/>
            <a:stretch>
              <a:fillRect/>
            </a:stretch>
          </p:blipFill>
          <p:spPr>
            <a:xfrm>
              <a:off x="11633211" y="0"/>
              <a:ext cx="7169727" cy="6858000"/>
            </a:xfrm>
            <a:prstGeom prst="rect">
              <a:avLst/>
            </a:prstGeom>
          </p:spPr>
        </p:pic>
      </p:grpSp>
      <p:sp>
        <p:nvSpPr>
          <p:cNvPr id="5" name="Rectangle 4">
            <a:extLst>
              <a:ext uri="{FF2B5EF4-FFF2-40B4-BE49-F238E27FC236}">
                <a16:creationId xmlns:a16="http://schemas.microsoft.com/office/drawing/2014/main" id="{CA48F12A-CFBB-4EC4-9F5D-B01A43809CF4}"/>
              </a:ext>
            </a:extLst>
          </p:cNvPr>
          <p:cNvSpPr/>
          <p:nvPr/>
        </p:nvSpPr>
        <p:spPr>
          <a:xfrm>
            <a:off x="6701742" y="0"/>
            <a:ext cx="492207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EFA0F7-9A44-40E7-A2C1-6E0089CCB6BA}"/>
              </a:ext>
            </a:extLst>
          </p:cNvPr>
          <p:cNvSpPr/>
          <p:nvPr/>
        </p:nvSpPr>
        <p:spPr>
          <a:xfrm>
            <a:off x="11623819" y="0"/>
            <a:ext cx="56818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A27019C2-75C2-4205-A93B-32C5E9658A2B}"/>
              </a:ext>
            </a:extLst>
          </p:cNvPr>
          <p:cNvGrpSpPr/>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55FAA441-2CC4-4014-90C8-4FAA46A335B6}"/>
                </a:ext>
              </a:extLst>
            </p:cNvPr>
            <p:cNvSpPr/>
            <p:nvPr/>
          </p:nvSpPr>
          <p:spPr>
            <a:xfrm>
              <a:off x="0" y="0"/>
              <a:ext cx="12192000" cy="6858000"/>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013FBE-C14F-41D8-839B-795A87333F53}"/>
                </a:ext>
              </a:extLst>
            </p:cNvPr>
            <p:cNvSpPr/>
            <p:nvPr/>
          </p:nvSpPr>
          <p:spPr>
            <a:xfrm>
              <a:off x="0" y="2551837"/>
              <a:ext cx="12192000" cy="1754326"/>
            </a:xfrm>
            <a:prstGeom prst="rect">
              <a:avLst/>
            </a:prstGeom>
            <a:solidFill>
              <a:schemeClr val="bg1"/>
            </a:solidFill>
          </p:spPr>
          <p:txBody>
            <a:bodyPr wrap="square">
              <a:spAutoFit/>
            </a:bodyPr>
            <a:lstStyle/>
            <a:p>
              <a:pPr algn="ctr"/>
              <a:r>
                <a:rPr lang="en-US" sz="5400" b="1" dirty="0">
                  <a:latin typeface="Segoe UI Black" panose="020B0A02040204020203" pitchFamily="34" charset="0"/>
                  <a:ea typeface="Segoe UI Black" panose="020B0A02040204020203" pitchFamily="34" charset="0"/>
                </a:rPr>
                <a:t>Integrated Design Is What Makes The iPhone Skinny!</a:t>
              </a:r>
            </a:p>
          </p:txBody>
        </p:sp>
      </p:grpSp>
    </p:spTree>
    <p:extLst>
      <p:ext uri="{BB962C8B-B14F-4D97-AF65-F5344CB8AC3E}">
        <p14:creationId xmlns:p14="http://schemas.microsoft.com/office/powerpoint/2010/main" val="380810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5" presetClass="path" presetSubtype="0" accel="50000" decel="50000" fill="hold" nodeType="clickEffect">
                                  <p:stCondLst>
                                    <p:cond delay="0"/>
                                  </p:stCondLst>
                                  <p:childTnLst>
                                    <p:animMotion origin="layout" path="M -1.04167E-6 0 L -0.54648 0 " pathEditMode="relative" rAng="0" ptsTypes="AA">
                                      <p:cBhvr>
                                        <p:cTn id="11" dur="2000" fill="hold"/>
                                        <p:tgtEl>
                                          <p:spTgt spid="7"/>
                                        </p:tgtEl>
                                        <p:attrNameLst>
                                          <p:attrName>ppt_x</p:attrName>
                                          <p:attrName>ppt_y</p:attrName>
                                        </p:attrNameLst>
                                      </p:cBhvr>
                                      <p:rCtr x="-27331" y="0"/>
                                    </p:animMotion>
                                  </p:childTnLst>
                                </p:cTn>
                              </p:par>
                              <p:par>
                                <p:cTn id="12" presetID="10" presetClass="exit" presetSubtype="0" fill="hold" grpId="0" nodeType="withEffect">
                                  <p:stCondLst>
                                    <p:cond delay="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6184A49-BB33-49FF-9E52-3675646B9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0577E7F-CDF2-44CA-A566-CC6FD94C4BAB}"/>
              </a:ext>
            </a:extLst>
          </p:cNvPr>
          <p:cNvSpPr txBox="1"/>
          <p:nvPr/>
        </p:nvSpPr>
        <p:spPr>
          <a:xfrm>
            <a:off x="1989666" y="237066"/>
            <a:ext cx="8212667" cy="1323439"/>
          </a:xfrm>
          <a:prstGeom prst="rect">
            <a:avLst/>
          </a:prstGeom>
          <a:noFill/>
        </p:spPr>
        <p:txBody>
          <a:bodyPr wrap="square" rtlCol="0">
            <a:spAutoFit/>
          </a:bodyPr>
          <a:lstStyle/>
          <a:p>
            <a:pPr algn="ctr"/>
            <a:r>
              <a:rPr lang="en-US" sz="40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Steve Jobs in 2007, during the launch of the first iPhone</a:t>
            </a:r>
          </a:p>
        </p:txBody>
      </p:sp>
      <p:grpSp>
        <p:nvGrpSpPr>
          <p:cNvPr id="10" name="Group 9">
            <a:extLst>
              <a:ext uri="{FF2B5EF4-FFF2-40B4-BE49-F238E27FC236}">
                <a16:creationId xmlns:a16="http://schemas.microsoft.com/office/drawing/2014/main" id="{210B2F6A-2995-40A4-91F9-5DD9C80B0E73}"/>
              </a:ext>
            </a:extLst>
          </p:cNvPr>
          <p:cNvGrpSpPr/>
          <p:nvPr/>
        </p:nvGrpSpPr>
        <p:grpSpPr>
          <a:xfrm>
            <a:off x="5300133" y="4278347"/>
            <a:ext cx="6536268" cy="2246769"/>
            <a:chOff x="5300133" y="4278347"/>
            <a:chExt cx="6536268" cy="2246769"/>
          </a:xfrm>
        </p:grpSpPr>
        <p:sp>
          <p:nvSpPr>
            <p:cNvPr id="6" name="Oval 5">
              <a:extLst>
                <a:ext uri="{FF2B5EF4-FFF2-40B4-BE49-F238E27FC236}">
                  <a16:creationId xmlns:a16="http://schemas.microsoft.com/office/drawing/2014/main" id="{59F6D0D7-8A67-48C7-9C5C-6F736FCC1E5C}"/>
                </a:ext>
              </a:extLst>
            </p:cNvPr>
            <p:cNvSpPr/>
            <p:nvPr/>
          </p:nvSpPr>
          <p:spPr>
            <a:xfrm>
              <a:off x="5300133" y="4690533"/>
              <a:ext cx="2302934" cy="643467"/>
            </a:xfrm>
            <a:prstGeom prst="ellipse">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62BBE92-0F68-4E05-BA5A-764178DE42CC}"/>
                </a:ext>
              </a:extLst>
            </p:cNvPr>
            <p:cNvCxnSpPr>
              <a:stCxn id="6" idx="6"/>
            </p:cNvCxnSpPr>
            <p:nvPr/>
          </p:nvCxnSpPr>
          <p:spPr>
            <a:xfrm>
              <a:off x="7603067" y="5012267"/>
              <a:ext cx="1049866" cy="0"/>
            </a:xfrm>
            <a:prstGeom prst="line">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7964B30-287C-4547-A740-6F18E76A811C}"/>
                </a:ext>
              </a:extLst>
            </p:cNvPr>
            <p:cNvSpPr txBox="1"/>
            <p:nvPr/>
          </p:nvSpPr>
          <p:spPr>
            <a:xfrm>
              <a:off x="8602134" y="4278347"/>
              <a:ext cx="3234267" cy="2246769"/>
            </a:xfrm>
            <a:prstGeom prst="rect">
              <a:avLst/>
            </a:prstGeom>
            <a:noFill/>
          </p:spPr>
          <p:txBody>
            <a:bodyPr wrap="square" rtlCol="0">
              <a:spAutoFit/>
            </a:bodyPr>
            <a:lstStyle/>
            <a:p>
              <a:r>
                <a:rPr lang="en-US" sz="2800" b="1" dirty="0">
                  <a:ln>
                    <a:solidFill>
                      <a:sysClr val="windowText" lastClr="000000"/>
                    </a:solidFill>
                  </a:ln>
                  <a:solidFill>
                    <a:srgbClr val="FF0000"/>
                  </a:solidFill>
                  <a:latin typeface="Segoe UI" panose="020B0502040204020203" pitchFamily="34" charset="0"/>
                  <a:ea typeface="Segoe UI Black" panose="020B0A02040204020203" pitchFamily="34" charset="0"/>
                  <a:cs typeface="Segoe UI" panose="020B0502040204020203" pitchFamily="34" charset="0"/>
                </a:rPr>
                <a:t>Helped to invent object-oriented programming and window-based GUIs!</a:t>
              </a:r>
            </a:p>
          </p:txBody>
        </p:sp>
      </p:grpSp>
    </p:spTree>
    <p:extLst>
      <p:ext uri="{BB962C8B-B14F-4D97-AF65-F5344CB8AC3E}">
        <p14:creationId xmlns:p14="http://schemas.microsoft.com/office/powerpoint/2010/main" val="222437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5A6782-D6BE-4EAE-8DE1-92917077DBDD}"/>
              </a:ext>
            </a:extLst>
          </p:cNvPr>
          <p:cNvSpPr/>
          <p:nvPr/>
        </p:nvSpPr>
        <p:spPr>
          <a:xfrm>
            <a:off x="0" y="2702220"/>
            <a:ext cx="12192000" cy="832717"/>
          </a:xfrm>
          <a:prstGeom prst="rect">
            <a:avLst/>
          </a:prstGeom>
          <a:solidFill>
            <a:srgbClr val="B4F2FA">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F7FAF3-CBDF-42BB-92B4-222AFA4E2302}"/>
              </a:ext>
            </a:extLst>
          </p:cNvPr>
          <p:cNvSpPr>
            <a:spLocks noGrp="1"/>
          </p:cNvSpPr>
          <p:nvPr>
            <p:ph type="title"/>
          </p:nvPr>
        </p:nvSpPr>
        <p:spPr/>
        <p:txBody>
          <a:bodyPr>
            <a:normAutofit/>
          </a:bodyPr>
          <a:lstStyle/>
          <a:p>
            <a:r>
              <a:rPr lang="en-US" sz="6000" dirty="0"/>
              <a:t>Outline</a:t>
            </a:r>
          </a:p>
        </p:txBody>
      </p:sp>
      <p:sp>
        <p:nvSpPr>
          <p:cNvPr id="3" name="Content Placeholder 2">
            <a:extLst>
              <a:ext uri="{FF2B5EF4-FFF2-40B4-BE49-F238E27FC236}">
                <a16:creationId xmlns:a16="http://schemas.microsoft.com/office/drawing/2014/main" id="{722EA16B-D54B-4CCE-B5BD-B53280C1168A}"/>
              </a:ext>
            </a:extLst>
          </p:cNvPr>
          <p:cNvSpPr>
            <a:spLocks noGrp="1"/>
          </p:cNvSpPr>
          <p:nvPr>
            <p:ph idx="1"/>
          </p:nvPr>
        </p:nvSpPr>
        <p:spPr/>
        <p:txBody>
          <a:bodyPr>
            <a:normAutofit/>
          </a:bodyPr>
          <a:lstStyle/>
          <a:p>
            <a:r>
              <a:rPr lang="en-US" sz="5400" dirty="0"/>
              <a:t>Trends in Hardware Design</a:t>
            </a:r>
          </a:p>
          <a:p>
            <a:r>
              <a:rPr lang="en-US" sz="5400" dirty="0"/>
              <a:t>The GPU Programming Model</a:t>
            </a:r>
          </a:p>
          <a:p>
            <a:r>
              <a:rPr lang="en-US" sz="5400" dirty="0"/>
              <a:t>Types of GPUs</a:t>
            </a:r>
          </a:p>
          <a:p>
            <a:r>
              <a:rPr lang="en-US" sz="5400" dirty="0"/>
              <a:t>Case study: Intel’s Iris GPU</a:t>
            </a:r>
          </a:p>
          <a:p>
            <a:endParaRPr lang="en-US" sz="5400" dirty="0"/>
          </a:p>
          <a:p>
            <a:endParaRPr lang="en-US" sz="5400" dirty="0"/>
          </a:p>
          <a:p>
            <a:endParaRPr lang="en-US" sz="5400" dirty="0"/>
          </a:p>
        </p:txBody>
      </p:sp>
    </p:spTree>
    <p:extLst>
      <p:ext uri="{BB962C8B-B14F-4D97-AF65-F5344CB8AC3E}">
        <p14:creationId xmlns:p14="http://schemas.microsoft.com/office/powerpoint/2010/main" val="239896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8C4E4-1B61-DBC6-6DE4-A509BF7AE810}"/>
              </a:ext>
            </a:extLst>
          </p:cNvPr>
          <p:cNvSpPr>
            <a:spLocks noGrp="1"/>
          </p:cNvSpPr>
          <p:nvPr>
            <p:ph type="title"/>
          </p:nvPr>
        </p:nvSpPr>
        <p:spPr>
          <a:xfrm>
            <a:off x="838200" y="90805"/>
            <a:ext cx="10515600" cy="1325563"/>
          </a:xfrm>
        </p:spPr>
        <p:txBody>
          <a:bodyPr/>
          <a:lstStyle/>
          <a:p>
            <a:r>
              <a:rPr lang="en-US" dirty="0"/>
              <a:t>The Original Goal of a GPU</a:t>
            </a:r>
          </a:p>
        </p:txBody>
      </p:sp>
      <p:pic>
        <p:nvPicPr>
          <p:cNvPr id="4" name="Picture 3">
            <a:extLst>
              <a:ext uri="{FF2B5EF4-FFF2-40B4-BE49-F238E27FC236}">
                <a16:creationId xmlns:a16="http://schemas.microsoft.com/office/drawing/2014/main" id="{0A74F859-851A-4E94-A939-158BF82C3EC1}"/>
              </a:ext>
            </a:extLst>
          </p:cNvPr>
          <p:cNvPicPr>
            <a:picLocks noChangeAspect="1"/>
          </p:cNvPicPr>
          <p:nvPr/>
        </p:nvPicPr>
        <p:blipFill>
          <a:blip r:embed="rId3"/>
          <a:srcRect l="2417" r="4749" b="7515"/>
          <a:stretch>
            <a:fillRect/>
          </a:stretch>
        </p:blipFill>
        <p:spPr>
          <a:xfrm>
            <a:off x="345440" y="1403233"/>
            <a:ext cx="11318240" cy="5251567"/>
          </a:xfrm>
          <a:prstGeom prst="rect">
            <a:avLst/>
          </a:prstGeom>
        </p:spPr>
      </p:pic>
    </p:spTree>
    <p:extLst>
      <p:ext uri="{BB962C8B-B14F-4D97-AF65-F5344CB8AC3E}">
        <p14:creationId xmlns:p14="http://schemas.microsoft.com/office/powerpoint/2010/main" val="353061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3D811-3731-688A-D6B8-C953A3362A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192902-31BE-0F31-29CD-08B529D3C66D}"/>
              </a:ext>
            </a:extLst>
          </p:cNvPr>
          <p:cNvSpPr>
            <a:spLocks noGrp="1"/>
          </p:cNvSpPr>
          <p:nvPr>
            <p:ph type="title"/>
          </p:nvPr>
        </p:nvSpPr>
        <p:spPr>
          <a:xfrm>
            <a:off x="0" y="182078"/>
            <a:ext cx="12192000" cy="704326"/>
          </a:xfrm>
        </p:spPr>
        <p:txBody>
          <a:bodyPr>
            <a:normAutofit/>
          </a:bodyPr>
          <a:lstStyle/>
          <a:p>
            <a:r>
              <a:rPr lang="en-US" dirty="0"/>
              <a:t>CPUs, GPUs, and Displays: Division of Labor</a:t>
            </a:r>
          </a:p>
        </p:txBody>
      </p:sp>
      <p:sp>
        <p:nvSpPr>
          <p:cNvPr id="3" name="Content Placeholder 2">
            <a:extLst>
              <a:ext uri="{FF2B5EF4-FFF2-40B4-BE49-F238E27FC236}">
                <a16:creationId xmlns:a16="http://schemas.microsoft.com/office/drawing/2014/main" id="{9F74C085-0409-3BDA-E286-81D1592910F2}"/>
              </a:ext>
            </a:extLst>
          </p:cNvPr>
          <p:cNvSpPr>
            <a:spLocks noGrp="1"/>
          </p:cNvSpPr>
          <p:nvPr>
            <p:ph idx="1"/>
          </p:nvPr>
        </p:nvSpPr>
        <p:spPr>
          <a:xfrm>
            <a:off x="504592" y="955040"/>
            <a:ext cx="11182815" cy="5893602"/>
          </a:xfrm>
        </p:spPr>
        <p:txBody>
          <a:bodyPr>
            <a:normAutofit lnSpcReduction="10000"/>
          </a:bodyPr>
          <a:lstStyle/>
          <a:p>
            <a:r>
              <a:rPr lang="en-US" dirty="0"/>
              <a:t>The CPU is responsible for:</a:t>
            </a:r>
          </a:p>
          <a:p>
            <a:pPr lvl="1"/>
            <a:r>
              <a:rPr lang="en-US" dirty="0"/>
              <a:t>Receiving the data which determines the next frame to display to the user</a:t>
            </a:r>
          </a:p>
          <a:p>
            <a:pPr lvl="2"/>
            <a:r>
              <a:rPr lang="en-US" dirty="0"/>
              <a:t>Ex: Key presses and mouse clicks from the user</a:t>
            </a:r>
          </a:p>
          <a:p>
            <a:pPr lvl="2"/>
            <a:r>
              <a:rPr lang="en-US" dirty="0"/>
              <a:t>Ex: Network inputs from network-connected game players</a:t>
            </a:r>
          </a:p>
          <a:p>
            <a:pPr lvl="2"/>
            <a:r>
              <a:rPr lang="en-US" dirty="0"/>
              <a:t>Ex: Behaviors from simulated players in a game</a:t>
            </a:r>
          </a:p>
          <a:p>
            <a:pPr lvl="2"/>
            <a:r>
              <a:rPr lang="en-US" dirty="0"/>
              <a:t>Ex: Physics-based models of where various program objects should live</a:t>
            </a:r>
          </a:p>
          <a:p>
            <a:pPr lvl="1"/>
            <a:r>
              <a:rPr lang="en-US" dirty="0"/>
              <a:t>Analyzing that data to determine the wire meshes, camera locations, and other visual assets needed to render the next frame</a:t>
            </a:r>
          </a:p>
          <a:p>
            <a:pPr lvl="1"/>
            <a:r>
              <a:rPr lang="en-US" dirty="0"/>
              <a:t>Sending the visual assets and the associated math kernels to the GPU for actual rendering</a:t>
            </a:r>
          </a:p>
          <a:p>
            <a:r>
              <a:rPr lang="en-US" dirty="0"/>
              <a:t>The GPU is responsible for:</a:t>
            </a:r>
          </a:p>
          <a:p>
            <a:pPr lvl="1"/>
            <a:r>
              <a:rPr lang="en-US" dirty="0"/>
              <a:t>Performing the rendering math</a:t>
            </a:r>
          </a:p>
          <a:p>
            <a:pPr lvl="1"/>
            <a:r>
              <a:rPr lang="en-US" dirty="0"/>
              <a:t>Updating a framebuffer that contains the pixels to show to the user</a:t>
            </a:r>
          </a:p>
          <a:p>
            <a:r>
              <a:rPr lang="en-US" dirty="0"/>
              <a:t>The display is responsible for:</a:t>
            </a:r>
          </a:p>
          <a:p>
            <a:pPr lvl="1"/>
            <a:r>
              <a:rPr lang="en-US" dirty="0"/>
              <a:t>Reading pixel data from the GPU’s framebuffer</a:t>
            </a:r>
          </a:p>
          <a:p>
            <a:pPr lvl="1"/>
            <a:r>
              <a:rPr lang="en-US" dirty="0"/>
              <a:t>Displaying the pixel data to the user</a:t>
            </a:r>
          </a:p>
        </p:txBody>
      </p:sp>
      <p:grpSp>
        <p:nvGrpSpPr>
          <p:cNvPr id="44" name="Group 43">
            <a:extLst>
              <a:ext uri="{FF2B5EF4-FFF2-40B4-BE49-F238E27FC236}">
                <a16:creationId xmlns:a16="http://schemas.microsoft.com/office/drawing/2014/main" id="{644F2DC4-C140-75BE-41DF-692740DDDB5C}"/>
              </a:ext>
            </a:extLst>
          </p:cNvPr>
          <p:cNvGrpSpPr/>
          <p:nvPr/>
        </p:nvGrpSpPr>
        <p:grpSpPr>
          <a:xfrm>
            <a:off x="7223760" y="4096219"/>
            <a:ext cx="5250883" cy="3088080"/>
            <a:chOff x="7223760" y="4096219"/>
            <a:chExt cx="5250883" cy="3088080"/>
          </a:xfrm>
        </p:grpSpPr>
        <p:grpSp>
          <p:nvGrpSpPr>
            <p:cNvPr id="38" name="Group 37">
              <a:extLst>
                <a:ext uri="{FF2B5EF4-FFF2-40B4-BE49-F238E27FC236}">
                  <a16:creationId xmlns:a16="http://schemas.microsoft.com/office/drawing/2014/main" id="{92AD1E3F-961C-3C24-5B23-78D43A5D9308}"/>
                </a:ext>
              </a:extLst>
            </p:cNvPr>
            <p:cNvGrpSpPr/>
            <p:nvPr/>
          </p:nvGrpSpPr>
          <p:grpSpPr>
            <a:xfrm>
              <a:off x="7223760" y="5234491"/>
              <a:ext cx="3098800" cy="900059"/>
              <a:chOff x="7223760" y="5234491"/>
              <a:chExt cx="3098800" cy="900059"/>
            </a:xfrm>
          </p:grpSpPr>
          <p:cxnSp>
            <p:nvCxnSpPr>
              <p:cNvPr id="14" name="Straight Arrow Connector 13">
                <a:extLst>
                  <a:ext uri="{FF2B5EF4-FFF2-40B4-BE49-F238E27FC236}">
                    <a16:creationId xmlns:a16="http://schemas.microsoft.com/office/drawing/2014/main" id="{A341C35E-96E6-61D9-B505-98CFF6396942}"/>
                  </a:ext>
                </a:extLst>
              </p:cNvPr>
              <p:cNvCxnSpPr>
                <a:cxnSpLocks/>
              </p:cNvCxnSpPr>
              <p:nvPr/>
            </p:nvCxnSpPr>
            <p:spPr>
              <a:xfrm flipH="1">
                <a:off x="9885680" y="5273040"/>
                <a:ext cx="43688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6058198-0626-79BF-30E7-B962466670A3}"/>
                  </a:ext>
                </a:extLst>
              </p:cNvPr>
              <p:cNvCxnSpPr>
                <a:cxnSpLocks/>
              </p:cNvCxnSpPr>
              <p:nvPr/>
            </p:nvCxnSpPr>
            <p:spPr>
              <a:xfrm flipH="1">
                <a:off x="7223760" y="6096000"/>
                <a:ext cx="30988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A2C5074-6D9C-765D-9232-8A99C3E6FB06}"/>
                  </a:ext>
                </a:extLst>
              </p:cNvPr>
              <p:cNvCxnSpPr>
                <a:cxnSpLocks/>
              </p:cNvCxnSpPr>
              <p:nvPr/>
            </p:nvCxnSpPr>
            <p:spPr>
              <a:xfrm>
                <a:off x="10311543" y="5234491"/>
                <a:ext cx="0" cy="900059"/>
              </a:xfrm>
              <a:prstGeom prst="straightConnector1">
                <a:avLst/>
              </a:prstGeom>
              <a:ln w="76200">
                <a:solidFill>
                  <a:srgbClr val="FF0000"/>
                </a:solidFill>
                <a:tailEnd type="none"/>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D6200F1E-6C97-A100-43A5-1FDB6FC4DC16}"/>
                </a:ext>
              </a:extLst>
            </p:cNvPr>
            <p:cNvSpPr txBox="1"/>
            <p:nvPr/>
          </p:nvSpPr>
          <p:spPr>
            <a:xfrm>
              <a:off x="9885680" y="4096219"/>
              <a:ext cx="2588963" cy="923330"/>
            </a:xfrm>
            <a:prstGeom prst="rect">
              <a:avLst/>
            </a:prstGeom>
            <a:noFill/>
          </p:spPr>
          <p:txBody>
            <a:bodyPr wrap="square" rtlCol="0">
              <a:spAutoFit/>
            </a:bodyPr>
            <a:lstStyle/>
            <a:p>
              <a:r>
                <a:rPr lang="en-US" b="1" dirty="0">
                  <a:solidFill>
                    <a:srgbClr val="FF0000"/>
                  </a:solidFill>
                  <a:latin typeface="Segoe UI" panose="020B0502040204020203" pitchFamily="34" charset="0"/>
                  <a:cs typeface="Segoe UI" panose="020B0502040204020203" pitchFamily="34" charset="0"/>
                </a:rPr>
                <a:t>If these activities aren’t synchronized, tearing will occur!</a:t>
              </a:r>
            </a:p>
          </p:txBody>
        </p:sp>
        <p:pic>
          <p:nvPicPr>
            <p:cNvPr id="43" name="Picture 42">
              <a:extLst>
                <a:ext uri="{FF2B5EF4-FFF2-40B4-BE49-F238E27FC236}">
                  <a16:creationId xmlns:a16="http://schemas.microsoft.com/office/drawing/2014/main" id="{30AB235C-8371-7A5A-9616-DF6DB33D3BFC}"/>
                </a:ext>
              </a:extLst>
            </p:cNvPr>
            <p:cNvPicPr>
              <a:picLocks noChangeAspect="1"/>
            </p:cNvPicPr>
            <p:nvPr/>
          </p:nvPicPr>
          <p:blipFill>
            <a:blip r:embed="rId3"/>
            <a:stretch>
              <a:fillRect/>
            </a:stretch>
          </p:blipFill>
          <p:spPr>
            <a:xfrm>
              <a:off x="9851219" y="4665688"/>
              <a:ext cx="2518611" cy="2518611"/>
            </a:xfrm>
            <a:prstGeom prst="rect">
              <a:avLst/>
            </a:prstGeom>
          </p:spPr>
        </p:pic>
      </p:grpSp>
      <p:pic>
        <p:nvPicPr>
          <p:cNvPr id="1026" name="Picture 2">
            <a:extLst>
              <a:ext uri="{FF2B5EF4-FFF2-40B4-BE49-F238E27FC236}">
                <a16:creationId xmlns:a16="http://schemas.microsoft.com/office/drawing/2014/main" id="{2B53C30F-7332-2693-EFE2-1B2D1532C5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512" y="904240"/>
            <a:ext cx="8870108" cy="4989436"/>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76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8131</TotalTime>
  <Words>5332</Words>
  <Application>Microsoft Office PowerPoint</Application>
  <PresentationFormat>Widescreen</PresentationFormat>
  <Paragraphs>655</Paragraphs>
  <Slides>34</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Calibri</vt:lpstr>
      <vt:lpstr>Consolas</vt:lpstr>
      <vt:lpstr>Segoe UI</vt:lpstr>
      <vt:lpstr>Segoe UI Black</vt:lpstr>
      <vt:lpstr>Segoe UI Light</vt:lpstr>
      <vt:lpstr>Trebuchet</vt:lpstr>
      <vt:lpstr>Wingdings</vt:lpstr>
      <vt:lpstr>Office Theme</vt:lpstr>
      <vt:lpstr>GPUs</vt:lpstr>
      <vt:lpstr>Outline</vt:lpstr>
      <vt:lpstr>Trends in Hardware Design</vt:lpstr>
      <vt:lpstr>ALLOW ME TO READ SOME PAPER TEXT TO YOU</vt:lpstr>
      <vt:lpstr>PowerPoint Presentation</vt:lpstr>
      <vt:lpstr>PowerPoint Presentation</vt:lpstr>
      <vt:lpstr>Outline</vt:lpstr>
      <vt:lpstr>The Original Goal of a GPU</vt:lpstr>
      <vt:lpstr>CPUs, GPUs, and Displays: Division of Labor</vt:lpstr>
      <vt:lpstr>Overview of GPU Architecture</vt:lpstr>
      <vt:lpstr>Maximizing Parallelization: SIMD vs. SIMT</vt:lpstr>
      <vt:lpstr>Maximizing Parallelization: SIMD vs. SIMT</vt:lpstr>
      <vt:lpstr>PowerPoint Presentation</vt:lpstr>
      <vt:lpstr>PowerPoint Presentation</vt:lpstr>
      <vt:lpstr>There Is A (Janky) Solution!</vt:lpstr>
      <vt:lpstr>TRY TO AVOID BRANCHES IN GPU CODE</vt:lpstr>
      <vt:lpstr>Thread-Accessible Memory (Nvidia-style External GPU)</vt:lpstr>
      <vt:lpstr>PowerPoint Presentation</vt:lpstr>
      <vt:lpstr>PowerPoint Presentation</vt:lpstr>
      <vt:lpstr>Goal: Do a Vector-Addition of Two Large Arrays</vt:lpstr>
      <vt:lpstr>Version 1: Regular C++ Code</vt:lpstr>
      <vt:lpstr>Version 2: CUDA (1 block with 256 threads)</vt:lpstr>
      <vt:lpstr>Version 3: CUDA (4096 blocks, each with 256 threads)</vt:lpstr>
      <vt:lpstr>Performance Results (Laptop GeForce GT 750M)</vt:lpstr>
      <vt:lpstr>Outline</vt:lpstr>
      <vt:lpstr>Memory-mapped PCI-e Devices</vt:lpstr>
      <vt:lpstr>Integrated vs Discrete GPUs</vt:lpstr>
      <vt:lpstr>Outline</vt:lpstr>
      <vt:lpstr>Case Study: Intel’s Iris Integrated GPU</vt:lpstr>
      <vt:lpstr>Case Study: Intel’s Iris Integrated GPU</vt:lpstr>
      <vt:lpstr>Case Study: Intel’s Iris Integrated GPU</vt:lpstr>
      <vt:lpstr>Case Study: Intel’s Iris Integrated GPU</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Mickens</dc:creator>
  <cp:lastModifiedBy>Mickens, James</cp:lastModifiedBy>
  <cp:revision>2593</cp:revision>
  <dcterms:created xsi:type="dcterms:W3CDTF">2019-12-16T17:08:25Z</dcterms:created>
  <dcterms:modified xsi:type="dcterms:W3CDTF">2026-04-28T01:09:39Z</dcterms:modified>
</cp:coreProperties>
</file>